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3"/>
    <p:sldId id="258" r:id="rId4"/>
    <p:sldId id="270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62" r:id="rId14"/>
    <p:sldId id="269" r:id="rId15"/>
    <p:sldId id="298" r:id="rId16"/>
    <p:sldId id="299" r:id="rId17"/>
    <p:sldId id="288" r:id="rId18"/>
  </p:sldIdLst>
  <p:sldSz cx="12192000" cy="6858000"/>
  <p:notesSz cx="6858000" cy="9144000"/>
  <p:embeddedFontLst>
    <p:embeddedFont>
      <p:font typeface="汉仪旗黑-55简" panose="00020600040101010101" charset="-128"/>
      <p:regular r:id="rId25"/>
    </p:embeddedFont>
  </p:embeddedFontLst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落尘" initials="hl8182978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94660"/>
  </p:normalViewPr>
  <p:slideViewPr>
    <p:cSldViewPr snapToGrid="0">
      <p:cViewPr>
        <p:scale>
          <a:sx n="66" d="100"/>
          <a:sy n="66" d="100"/>
        </p:scale>
        <p:origin x="642" y="10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259.xml"/><Relationship Id="rId25" Type="http://schemas.openxmlformats.org/officeDocument/2006/relationships/font" Target="fonts/font1.fntdata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/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/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/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/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/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file:///D:\qq&#25991;&#20214;\712321467\Image\C2C\Image2\%7b75232B38-A165-1FB7-499C-2E1C792CACB5%7d.png" TargetMode="Externa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2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image" Target="../media/image2.png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9.xml"/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71.xml"/><Relationship Id="rId20" Type="http://schemas.openxmlformats.org/officeDocument/2006/relationships/tags" Target="../tags/tag170.xml"/><Relationship Id="rId2" Type="http://schemas.openxmlformats.org/officeDocument/2006/relationships/tags" Target="../tags/tag152.xml"/><Relationship Id="rId19" Type="http://schemas.openxmlformats.org/officeDocument/2006/relationships/tags" Target="../tags/tag169.xml"/><Relationship Id="rId18" Type="http://schemas.openxmlformats.org/officeDocument/2006/relationships/tags" Target="../tags/tag168.xml"/><Relationship Id="rId17" Type="http://schemas.openxmlformats.org/officeDocument/2006/relationships/tags" Target="../tags/tag167.xml"/><Relationship Id="rId16" Type="http://schemas.openxmlformats.org/officeDocument/2006/relationships/tags" Target="../tags/tag166.xml"/><Relationship Id="rId15" Type="http://schemas.openxmlformats.org/officeDocument/2006/relationships/tags" Target="../tags/tag165.xml"/><Relationship Id="rId14" Type="http://schemas.openxmlformats.org/officeDocument/2006/relationships/tags" Target="../tags/tag164.xml"/><Relationship Id="rId13" Type="http://schemas.openxmlformats.org/officeDocument/2006/relationships/tags" Target="../tags/tag163.xml"/><Relationship Id="rId12" Type="http://schemas.openxmlformats.org/officeDocument/2006/relationships/tags" Target="../tags/tag162.xml"/><Relationship Id="rId11" Type="http://schemas.openxmlformats.org/officeDocument/2006/relationships/tags" Target="../tags/tag161.xml"/><Relationship Id="rId10" Type="http://schemas.openxmlformats.org/officeDocument/2006/relationships/tags" Target="../tags/tag160.xml"/><Relationship Id="rId1" Type="http://schemas.openxmlformats.org/officeDocument/2006/relationships/tags" Target="../tags/tag15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79.xml"/><Relationship Id="rId8" Type="http://schemas.openxmlformats.org/officeDocument/2006/relationships/tags" Target="../tags/tag178.xml"/><Relationship Id="rId7" Type="http://schemas.openxmlformats.org/officeDocument/2006/relationships/tags" Target="../tags/tag177.xml"/><Relationship Id="rId6" Type="http://schemas.openxmlformats.org/officeDocument/2006/relationships/tags" Target="../tags/tag176.xml"/><Relationship Id="rId5" Type="http://schemas.openxmlformats.org/officeDocument/2006/relationships/image" Target="../media/image6.png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187.xml"/><Relationship Id="rId16" Type="http://schemas.openxmlformats.org/officeDocument/2006/relationships/tags" Target="../tags/tag186.xml"/><Relationship Id="rId15" Type="http://schemas.openxmlformats.org/officeDocument/2006/relationships/tags" Target="../tags/tag185.xml"/><Relationship Id="rId14" Type="http://schemas.openxmlformats.org/officeDocument/2006/relationships/tags" Target="../tags/tag184.xml"/><Relationship Id="rId13" Type="http://schemas.openxmlformats.org/officeDocument/2006/relationships/tags" Target="../tags/tag183.xml"/><Relationship Id="rId12" Type="http://schemas.openxmlformats.org/officeDocument/2006/relationships/tags" Target="../tags/tag182.xml"/><Relationship Id="rId11" Type="http://schemas.openxmlformats.org/officeDocument/2006/relationships/tags" Target="../tags/tag181.xml"/><Relationship Id="rId10" Type="http://schemas.openxmlformats.org/officeDocument/2006/relationships/tags" Target="../tags/tag180.xml"/><Relationship Id="rId1" Type="http://schemas.openxmlformats.org/officeDocument/2006/relationships/tags" Target="../tags/tag17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image" Target="../media/image16.png"/><Relationship Id="rId7" Type="http://schemas.openxmlformats.org/officeDocument/2006/relationships/tags" Target="../tags/tag194.xml"/><Relationship Id="rId6" Type="http://schemas.openxmlformats.org/officeDocument/2006/relationships/tags" Target="../tags/tag193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8.png"/><Relationship Id="rId11" Type="http://schemas.openxmlformats.org/officeDocument/2006/relationships/tags" Target="../tags/tag196.xml"/><Relationship Id="rId10" Type="http://schemas.openxmlformats.org/officeDocument/2006/relationships/image" Target="../media/image17.png"/><Relationship Id="rId1" Type="http://schemas.openxmlformats.org/officeDocument/2006/relationships/tags" Target="../tags/tag18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image" Target="../media/image6.png"/><Relationship Id="rId3" Type="http://schemas.openxmlformats.org/officeDocument/2006/relationships/tags" Target="../tags/tag199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tags" Target="../tags/tag198.xml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tags" Target="../tags/tag19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image" Target="../media/image6.png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8" Type="http://schemas.openxmlformats.org/officeDocument/2006/relationships/slideLayout" Target="../slideLayouts/slideLayout7.xml"/><Relationship Id="rId17" Type="http://schemas.openxmlformats.org/officeDocument/2006/relationships/tags" Target="../tags/tag232.xml"/><Relationship Id="rId16" Type="http://schemas.openxmlformats.org/officeDocument/2006/relationships/tags" Target="../tags/tag231.xml"/><Relationship Id="rId15" Type="http://schemas.openxmlformats.org/officeDocument/2006/relationships/tags" Target="../tags/tag230.xml"/><Relationship Id="rId14" Type="http://schemas.openxmlformats.org/officeDocument/2006/relationships/tags" Target="../tags/tag229.xml"/><Relationship Id="rId13" Type="http://schemas.openxmlformats.org/officeDocument/2006/relationships/tags" Target="../tags/tag228.xml"/><Relationship Id="rId12" Type="http://schemas.openxmlformats.org/officeDocument/2006/relationships/tags" Target="../tags/tag227.xml"/><Relationship Id="rId11" Type="http://schemas.openxmlformats.org/officeDocument/2006/relationships/tags" Target="../tags/tag226.xml"/><Relationship Id="rId10" Type="http://schemas.openxmlformats.org/officeDocument/2006/relationships/tags" Target="../tags/tag225.xml"/><Relationship Id="rId1" Type="http://schemas.openxmlformats.org/officeDocument/2006/relationships/tags" Target="../tags/tag21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image" Target="../media/image6.png"/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249.xml"/><Relationship Id="rId17" Type="http://schemas.openxmlformats.org/officeDocument/2006/relationships/tags" Target="../tags/tag248.xml"/><Relationship Id="rId16" Type="http://schemas.openxmlformats.org/officeDocument/2006/relationships/tags" Target="../tags/tag247.xml"/><Relationship Id="rId15" Type="http://schemas.openxmlformats.org/officeDocument/2006/relationships/tags" Target="../tags/tag246.xml"/><Relationship Id="rId14" Type="http://schemas.openxmlformats.org/officeDocument/2006/relationships/tags" Target="../tags/tag245.xml"/><Relationship Id="rId13" Type="http://schemas.openxmlformats.org/officeDocument/2006/relationships/tags" Target="../tags/tag244.xml"/><Relationship Id="rId12" Type="http://schemas.openxmlformats.org/officeDocument/2006/relationships/tags" Target="../tags/tag243.xml"/><Relationship Id="rId11" Type="http://schemas.openxmlformats.org/officeDocument/2006/relationships/tags" Target="../tags/tag242.xml"/><Relationship Id="rId10" Type="http://schemas.openxmlformats.org/officeDocument/2006/relationships/tags" Target="../tags/tag241.xml"/><Relationship Id="rId1" Type="http://schemas.openxmlformats.org/officeDocument/2006/relationships/tags" Target="../tags/tag23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tags" Target="../tags/tag256.xml"/><Relationship Id="rId7" Type="http://schemas.openxmlformats.org/officeDocument/2006/relationships/image" Target="../media/image2.png"/><Relationship Id="rId6" Type="http://schemas.openxmlformats.org/officeDocument/2006/relationships/tags" Target="../tags/tag255.xml"/><Relationship Id="rId5" Type="http://schemas.openxmlformats.org/officeDocument/2006/relationships/tags" Target="../tags/tag254.xml"/><Relationship Id="rId4" Type="http://schemas.openxmlformats.org/officeDocument/2006/relationships/tags" Target="../tags/tag253.xml"/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9.png"/><Relationship Id="rId10" Type="http://schemas.openxmlformats.org/officeDocument/2006/relationships/tags" Target="../tags/tag258.xml"/><Relationship Id="rId1" Type="http://schemas.openxmlformats.org/officeDocument/2006/relationships/tags" Target="../tags/tag25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image" Target="../media/image3.png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.png"/><Relationship Id="rId11" Type="http://schemas.openxmlformats.org/officeDocument/2006/relationships/tags" Target="../tags/tag20.xml"/><Relationship Id="rId10" Type="http://schemas.openxmlformats.org/officeDocument/2006/relationships/image" Target="../media/image4.png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image" Target="../media/image6.png"/><Relationship Id="rId3" Type="http://schemas.openxmlformats.org/officeDocument/2006/relationships/tags" Target="../tags/tag23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41.xml"/><Relationship Id="rId21" Type="http://schemas.openxmlformats.org/officeDocument/2006/relationships/tags" Target="../tags/tag40.xml"/><Relationship Id="rId20" Type="http://schemas.openxmlformats.org/officeDocument/2006/relationships/tags" Target="../tags/tag39.xml"/><Relationship Id="rId2" Type="http://schemas.openxmlformats.org/officeDocument/2006/relationships/tags" Target="../tags/tag22.xml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tags" Target="../tags/tag2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4" Type="http://schemas.openxmlformats.org/officeDocument/2006/relationships/vmlDrawing" Target="../drawings/vmlDrawing1.vml"/><Relationship Id="rId43" Type="http://schemas.openxmlformats.org/officeDocument/2006/relationships/slideLayout" Target="../slideLayouts/slideLayout7.xml"/><Relationship Id="rId42" Type="http://schemas.openxmlformats.org/officeDocument/2006/relationships/image" Target="../media/image12.jpeg"/><Relationship Id="rId41" Type="http://schemas.openxmlformats.org/officeDocument/2006/relationships/tags" Target="../tags/tag73.xml"/><Relationship Id="rId40" Type="http://schemas.openxmlformats.org/officeDocument/2006/relationships/tags" Target="../tags/tag72.xml"/><Relationship Id="rId4" Type="http://schemas.openxmlformats.org/officeDocument/2006/relationships/tags" Target="../tags/tag45.xml"/><Relationship Id="rId39" Type="http://schemas.openxmlformats.org/officeDocument/2006/relationships/tags" Target="../tags/tag71.xml"/><Relationship Id="rId38" Type="http://schemas.openxmlformats.org/officeDocument/2006/relationships/tags" Target="../tags/tag70.xml"/><Relationship Id="rId37" Type="http://schemas.openxmlformats.org/officeDocument/2006/relationships/tags" Target="../tags/tag69.xml"/><Relationship Id="rId36" Type="http://schemas.openxmlformats.org/officeDocument/2006/relationships/tags" Target="../tags/tag68.xml"/><Relationship Id="rId35" Type="http://schemas.openxmlformats.org/officeDocument/2006/relationships/image" Target="../media/image11.png"/><Relationship Id="rId34" Type="http://schemas.openxmlformats.org/officeDocument/2006/relationships/tags" Target="../tags/tag67.xml"/><Relationship Id="rId33" Type="http://schemas.openxmlformats.org/officeDocument/2006/relationships/image" Target="../media/image10.png"/><Relationship Id="rId32" Type="http://schemas.openxmlformats.org/officeDocument/2006/relationships/oleObject" Target="../embeddings/oleObject3.bin"/><Relationship Id="rId31" Type="http://schemas.openxmlformats.org/officeDocument/2006/relationships/tags" Target="../tags/tag66.xml"/><Relationship Id="rId30" Type="http://schemas.openxmlformats.org/officeDocument/2006/relationships/image" Target="../media/image9.png"/><Relationship Id="rId3" Type="http://schemas.openxmlformats.org/officeDocument/2006/relationships/tags" Target="../tags/tag44.xml"/><Relationship Id="rId29" Type="http://schemas.openxmlformats.org/officeDocument/2006/relationships/oleObject" Target="../embeddings/oleObject2.bin"/><Relationship Id="rId28" Type="http://schemas.openxmlformats.org/officeDocument/2006/relationships/tags" Target="../tags/tag65.xml"/><Relationship Id="rId27" Type="http://schemas.openxmlformats.org/officeDocument/2006/relationships/image" Target="../media/image8.png"/><Relationship Id="rId26" Type="http://schemas.openxmlformats.org/officeDocument/2006/relationships/oleObject" Target="../embeddings/oleObject1.bin"/><Relationship Id="rId25" Type="http://schemas.openxmlformats.org/officeDocument/2006/relationships/tags" Target="../tags/tag64.xml"/><Relationship Id="rId24" Type="http://schemas.openxmlformats.org/officeDocument/2006/relationships/image" Target="NULL" TargetMode="External"/><Relationship Id="rId23" Type="http://schemas.openxmlformats.org/officeDocument/2006/relationships/image" Target="../media/image7.png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3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image" Target="../media/image6.png"/><Relationship Id="rId4" Type="http://schemas.openxmlformats.org/officeDocument/2006/relationships/tags" Target="../tags/tag77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102.xml"/><Relationship Id="rId3" Type="http://schemas.openxmlformats.org/officeDocument/2006/relationships/tags" Target="../tags/tag76.xml"/><Relationship Id="rId29" Type="http://schemas.openxmlformats.org/officeDocument/2006/relationships/tags" Target="../tags/tag101.xml"/><Relationship Id="rId28" Type="http://schemas.openxmlformats.org/officeDocument/2006/relationships/tags" Target="../tags/tag100.xml"/><Relationship Id="rId27" Type="http://schemas.openxmlformats.org/officeDocument/2006/relationships/tags" Target="../tags/tag99.xml"/><Relationship Id="rId26" Type="http://schemas.openxmlformats.org/officeDocument/2006/relationships/tags" Target="../tags/tag98.xml"/><Relationship Id="rId25" Type="http://schemas.openxmlformats.org/officeDocument/2006/relationships/tags" Target="../tags/tag97.xml"/><Relationship Id="rId24" Type="http://schemas.openxmlformats.org/officeDocument/2006/relationships/tags" Target="../tags/tag96.xml"/><Relationship Id="rId23" Type="http://schemas.openxmlformats.org/officeDocument/2006/relationships/tags" Target="../tags/tag95.xml"/><Relationship Id="rId22" Type="http://schemas.openxmlformats.org/officeDocument/2006/relationships/tags" Target="../tags/tag94.xml"/><Relationship Id="rId21" Type="http://schemas.openxmlformats.org/officeDocument/2006/relationships/tags" Target="../tags/tag93.xml"/><Relationship Id="rId20" Type="http://schemas.openxmlformats.org/officeDocument/2006/relationships/tags" Target="../tags/tag92.xml"/><Relationship Id="rId2" Type="http://schemas.openxmlformats.org/officeDocument/2006/relationships/tags" Target="../tags/tag75.xml"/><Relationship Id="rId19" Type="http://schemas.openxmlformats.org/officeDocument/2006/relationships/tags" Target="../tags/tag91.xml"/><Relationship Id="rId18" Type="http://schemas.openxmlformats.org/officeDocument/2006/relationships/tags" Target="../tags/tag90.xml"/><Relationship Id="rId17" Type="http://schemas.openxmlformats.org/officeDocument/2006/relationships/tags" Target="../tags/tag89.xml"/><Relationship Id="rId16" Type="http://schemas.openxmlformats.org/officeDocument/2006/relationships/tags" Target="../tags/tag88.xml"/><Relationship Id="rId15" Type="http://schemas.openxmlformats.org/officeDocument/2006/relationships/tags" Target="../tags/tag87.xml"/><Relationship Id="rId14" Type="http://schemas.openxmlformats.org/officeDocument/2006/relationships/tags" Target="../tags/tag86.xml"/><Relationship Id="rId13" Type="http://schemas.openxmlformats.org/officeDocument/2006/relationships/tags" Target="../tags/tag85.xml"/><Relationship Id="rId12" Type="http://schemas.openxmlformats.org/officeDocument/2006/relationships/tags" Target="../tags/tag84.xml"/><Relationship Id="rId11" Type="http://schemas.openxmlformats.org/officeDocument/2006/relationships/tags" Target="../tags/tag83.xml"/><Relationship Id="rId10" Type="http://schemas.openxmlformats.org/officeDocument/2006/relationships/tags" Target="../tags/tag82.xml"/><Relationship Id="rId1" Type="http://schemas.openxmlformats.org/officeDocument/2006/relationships/tags" Target="../tags/tag7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3.jpeg"/><Relationship Id="rId6" Type="http://schemas.openxmlformats.org/officeDocument/2006/relationships/tags" Target="../tags/tag107.xml"/><Relationship Id="rId5" Type="http://schemas.openxmlformats.org/officeDocument/2006/relationships/image" Target="../media/image6.png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image" Target="../media/image6.png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image" Target="../media/image14.png"/><Relationship Id="rId19" Type="http://schemas.openxmlformats.org/officeDocument/2006/relationships/slideLayout" Target="../slideLayouts/slideLayout7.xml"/><Relationship Id="rId18" Type="http://schemas.openxmlformats.org/officeDocument/2006/relationships/tags" Target="../tags/tag123.xml"/><Relationship Id="rId17" Type="http://schemas.openxmlformats.org/officeDocument/2006/relationships/tags" Target="../tags/tag122.xml"/><Relationship Id="rId16" Type="http://schemas.openxmlformats.org/officeDocument/2006/relationships/tags" Target="../tags/tag121.xml"/><Relationship Id="rId15" Type="http://schemas.openxmlformats.org/officeDocument/2006/relationships/tags" Target="../tags/tag120.xml"/><Relationship Id="rId14" Type="http://schemas.openxmlformats.org/officeDocument/2006/relationships/tags" Target="../tags/tag119.xml"/><Relationship Id="rId13" Type="http://schemas.openxmlformats.org/officeDocument/2006/relationships/tags" Target="../tags/tag118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3" Type="http://schemas.openxmlformats.org/officeDocument/2006/relationships/slideLayout" Target="../slideLayouts/slideLayout7.xml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tags" Target="../tags/tag143.xml"/><Relationship Id="rId2" Type="http://schemas.openxmlformats.org/officeDocument/2006/relationships/tags" Target="../tags/tag125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tags" Target="../tags/tag12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6" Type="http://schemas.openxmlformats.org/officeDocument/2006/relationships/tags" Target="../tags/tag150.xml"/><Relationship Id="rId5" Type="http://schemas.openxmlformats.org/officeDocument/2006/relationships/image" Target="../media/image15.jpeg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3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309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4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5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6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558800" y="445135"/>
            <a:ext cx="53841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人教版化学</a:t>
            </a:r>
            <a:r>
              <a:rPr lang="en-US" altLang="zh-CN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选择性必修</a:t>
            </a:r>
            <a:r>
              <a:rPr lang="en-US" altLang="zh-CN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endParaRPr lang="en-US" altLang="zh-CN" sz="3200" smtClean="0">
              <a:solidFill>
                <a:srgbClr val="27406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2" name="Oval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78745" y="2114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1365250" y="2358390"/>
            <a:ext cx="946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第四章 生物大分子</a:t>
            </a:r>
            <a:endParaRPr lang="zh-CN" altLang="en-US" sz="3600" b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5007610" y="3137535"/>
            <a:ext cx="3695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第三节 核酸</a:t>
            </a:r>
            <a:endParaRPr lang="zh-CN" altLang="en-US" sz="32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5843270" y="3836035"/>
            <a:ext cx="59099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第一课时</a:t>
            </a:r>
            <a:endParaRPr lang="zh-CN" sz="32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22917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4.RNA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的结构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5890" y="3054350"/>
            <a:ext cx="1664335" cy="983615"/>
            <a:chOff x="1337" y="3617"/>
            <a:chExt cx="2621" cy="1549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1338" y="3980"/>
              <a:ext cx="2620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RNA</a:t>
              </a:r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分子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5"/>
              </p:custDataLst>
            </p:nvPr>
          </p:nvSpPr>
          <p:spPr>
            <a:xfrm>
              <a:off x="1337" y="3617"/>
              <a:ext cx="2620" cy="1549"/>
            </a:xfrm>
            <a:prstGeom prst="ellipse">
              <a:avLst/>
            </a:prstGeom>
            <a:noFill/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" name="直接箭头连接符 6"/>
          <p:cNvCxnSpPr/>
          <p:nvPr>
            <p:custDataLst>
              <p:tags r:id="rId6"/>
            </p:custDataLst>
          </p:nvPr>
        </p:nvCxnSpPr>
        <p:spPr>
          <a:xfrm>
            <a:off x="1799590" y="3546475"/>
            <a:ext cx="2096770" cy="0"/>
          </a:xfrm>
          <a:prstGeom prst="straightConnector1">
            <a:avLst/>
          </a:prstGeom>
          <a:ln w="28575" cmpd="sng">
            <a:solidFill>
              <a:schemeClr val="tx2">
                <a:lumMod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838325" y="302450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单链状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结构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左大括号 8"/>
          <p:cNvSpPr/>
          <p:nvPr>
            <p:custDataLst>
              <p:tags r:id="rId8"/>
            </p:custDataLst>
          </p:nvPr>
        </p:nvSpPr>
        <p:spPr>
          <a:xfrm>
            <a:off x="3970655" y="2065655"/>
            <a:ext cx="464185" cy="2931795"/>
          </a:xfrm>
          <a:prstGeom prst="leftBrace">
            <a:avLst/>
          </a:prstGeom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434840" y="1788160"/>
            <a:ext cx="7664450" cy="521970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由一条多聚核苷酸组成，形成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</a:rPr>
              <a:t>单链状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结构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434840" y="3024505"/>
            <a:ext cx="7664450" cy="953135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每条链中的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和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交替链接，排在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侧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碱基排列在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侧</a:t>
            </a:r>
            <a:endParaRPr lang="zh-CN" altLang="en-US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412230" y="296926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核糖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7950200" y="299847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磷酸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1050905" y="296926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外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6383020" y="337756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内</a:t>
            </a:r>
            <a:endParaRPr lang="zh-CN" altLang="en-US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4434840" y="4283710"/>
            <a:ext cx="7775575" cy="2158365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两条链上的碱基通过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作用，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________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与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配对，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与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配对，结合成碱基对，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遵循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原则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7663815" y="422275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氢键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7"/>
            </p:custDataLst>
          </p:nvPr>
        </p:nvSpPr>
        <p:spPr>
          <a:xfrm>
            <a:off x="4583430" y="4744720"/>
            <a:ext cx="22053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腺嘌呤（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8"/>
            </p:custDataLst>
          </p:nvPr>
        </p:nvSpPr>
        <p:spPr>
          <a:xfrm>
            <a:off x="7477760" y="4763135"/>
            <a:ext cx="22161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尿嘧啶（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U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9"/>
            </p:custDataLst>
          </p:nvPr>
        </p:nvSpPr>
        <p:spPr>
          <a:xfrm>
            <a:off x="4583430" y="5266690"/>
            <a:ext cx="22345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鸟嘌呤（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20"/>
            </p:custDataLst>
          </p:nvPr>
        </p:nvSpPr>
        <p:spPr>
          <a:xfrm>
            <a:off x="6932930" y="5303520"/>
            <a:ext cx="2186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胞嘧啶（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en-US" altLang="zh-CN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21"/>
            </p:custDataLst>
          </p:nvPr>
        </p:nvSpPr>
        <p:spPr>
          <a:xfrm>
            <a:off x="5494020" y="578866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碱基互补配对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11645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5.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基因</a:t>
            </a:r>
            <a:endParaRPr lang="zh-CN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2973705" y="4869815"/>
            <a:ext cx="1076071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主要负责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_________________DNA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所携带的遗传信息。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7"/>
            </p:custDataLst>
          </p:nvPr>
        </p:nvSpPr>
        <p:spPr>
          <a:xfrm>
            <a:off x="2103755" y="1764665"/>
            <a:ext cx="5535930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"/>
                <a:tab pos="2538095" algn=""/>
                <a:tab pos="3221990" algn=""/>
              </a:tabLst>
            </a:pP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核酸是生物体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的载体。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8"/>
            </p:custDataLst>
          </p:nvPr>
        </p:nvSpPr>
        <p:spPr>
          <a:xfrm>
            <a:off x="1831975" y="2743200"/>
            <a:ext cx="9165590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l"/>
              </a:tabLst>
            </a:pP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有一定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排列顺序的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片段含有特定的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信息。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9"/>
            </p:custDataLst>
          </p:nvPr>
        </p:nvSpPr>
        <p:spPr>
          <a:xfrm>
            <a:off x="3002915" y="3796665"/>
            <a:ext cx="88969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分子上有许多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决定了生物体的一系列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8" name="文本框 37"/>
          <p:cNvSpPr txBox="1"/>
          <p:nvPr>
            <p:custDataLst>
              <p:tags r:id="rId10"/>
            </p:custDataLst>
          </p:nvPr>
        </p:nvSpPr>
        <p:spPr>
          <a:xfrm>
            <a:off x="65405" y="4792980"/>
            <a:ext cx="2740025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"/>
                <a:tab pos="2538095" algn=""/>
                <a:tab pos="3221990" algn="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RNA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的生物功能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11"/>
            </p:custDataLst>
          </p:nvPr>
        </p:nvSpPr>
        <p:spPr>
          <a:xfrm>
            <a:off x="66675" y="3796665"/>
            <a:ext cx="31527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DNA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的生物功能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:</a:t>
            </a:r>
            <a:endParaRPr lang="en-US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12"/>
            </p:custDataLst>
          </p:nvPr>
        </p:nvSpPr>
        <p:spPr>
          <a:xfrm>
            <a:off x="3002915" y="280162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碱基</a:t>
            </a:r>
            <a:endParaRPr lang="zh-CN" altLang="zh-CN" sz="28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13"/>
            </p:custDataLst>
          </p:nvPr>
        </p:nvSpPr>
        <p:spPr>
          <a:xfrm>
            <a:off x="8978265" y="2818130"/>
            <a:ext cx="913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遗传</a:t>
            </a:r>
            <a:endParaRPr lang="zh-CN" altLang="zh-CN" sz="28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14"/>
            </p:custDataLst>
          </p:nvPr>
        </p:nvSpPr>
        <p:spPr>
          <a:xfrm>
            <a:off x="10426065" y="379666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性状</a:t>
            </a:r>
            <a:endParaRPr lang="zh-CN" altLang="zh-CN" sz="28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15"/>
            </p:custDataLst>
          </p:nvPr>
        </p:nvSpPr>
        <p:spPr>
          <a:xfrm>
            <a:off x="5992495" y="379666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基团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16"/>
            </p:custDataLst>
          </p:nvPr>
        </p:nvSpPr>
        <p:spPr>
          <a:xfrm>
            <a:off x="4466590" y="4878705"/>
            <a:ext cx="30429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传递、翻译和表达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17"/>
            </p:custDataLst>
          </p:nvPr>
        </p:nvSpPr>
        <p:spPr>
          <a:xfrm>
            <a:off x="4379595" y="185039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遗传信息</a:t>
            </a:r>
            <a:endParaRPr lang="zh-CN" altLang="zh-CN" sz="2800" b="1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35" grpId="0"/>
      <p:bldP spid="45" grpId="0"/>
      <p:bldP spid="36" grpId="0"/>
      <p:bldP spid="40" grpId="0"/>
      <p:bldP spid="41" grpId="0"/>
      <p:bldP spid="39" grpId="0"/>
      <p:bldP spid="37" grpId="0"/>
      <p:bldP spid="43" grpId="0"/>
      <p:bldP spid="42" grpId="0"/>
      <p:bldP spid="38" grpId="0"/>
      <p:bldP spid="27" grpId="0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2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4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5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>
            <a:off x="4956791" y="1214903"/>
            <a:ext cx="1947553" cy="194755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二</a:t>
            </a:r>
            <a:endParaRPr lang="zh-CN" altLang="en-US" sz="7200" smtClean="0"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3705529" y="3296149"/>
            <a:ext cx="4450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4800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核酸的生物功能</a:t>
            </a:r>
            <a:endParaRPr lang="zh-CN" sz="4800" smtClean="0">
              <a:latin typeface="汉仪雅酷黑 65W" panose="020B0604020202020204" charset="-122"/>
              <a:ea typeface="汉仪雅酷黑 65W" panose="020B0604020202020204" charset="-122"/>
              <a:cs typeface="+mn-ea"/>
              <a:sym typeface="+mn-lt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811385" y="415925"/>
            <a:ext cx="1687195" cy="16179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2795" y="4260850"/>
            <a:ext cx="1162685" cy="196977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090420" y="5356225"/>
            <a:ext cx="911225" cy="8743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二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核酸的生物功能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5"/>
            </p:custDataLst>
          </p:nvPr>
        </p:nvSpPr>
        <p:spPr>
          <a:xfrm>
            <a:off x="786130" y="1136015"/>
            <a:ext cx="8038465" cy="6076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l"/>
              </a:tabLs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在细胞繁殖分裂过程中，会发生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__________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的复制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0" y="1918335"/>
            <a:ext cx="4885055" cy="60769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亲代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DNA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分子的两条链解开后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5956300" y="1136015"/>
            <a:ext cx="166751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分子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8"/>
            </p:custDataLst>
          </p:nvPr>
        </p:nvSpPr>
        <p:spPr>
          <a:xfrm>
            <a:off x="562610" y="2961005"/>
            <a:ext cx="161290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母链模板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cxnSp>
        <p:nvCxnSpPr>
          <p:cNvPr id="22" name="直接箭头连接符 21"/>
          <p:cNvCxnSpPr/>
          <p:nvPr>
            <p:custDataLst>
              <p:tags r:id="rId9"/>
            </p:custDataLst>
          </p:nvPr>
        </p:nvCxnSpPr>
        <p:spPr>
          <a:xfrm>
            <a:off x="2175510" y="3221990"/>
            <a:ext cx="252920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10"/>
            </p:custDataLst>
          </p:nvPr>
        </p:nvSpPr>
        <p:spPr>
          <a:xfrm>
            <a:off x="2945130" y="2700020"/>
            <a:ext cx="587375" cy="52197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酶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1"/>
            </p:custDataLst>
          </p:nvPr>
        </p:nvSpPr>
        <p:spPr>
          <a:xfrm>
            <a:off x="2190750" y="3221990"/>
            <a:ext cx="2327910" cy="52197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游离的核苷酸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4719955" y="2932430"/>
            <a:ext cx="4115435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合成一段母链互补的子链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26" name="直接箭头连接符 25"/>
          <p:cNvCxnSpPr/>
          <p:nvPr>
            <p:custDataLst>
              <p:tags r:id="rId13"/>
            </p:custDataLst>
          </p:nvPr>
        </p:nvCxnSpPr>
        <p:spPr>
          <a:xfrm flipH="1">
            <a:off x="6777990" y="3454400"/>
            <a:ext cx="0" cy="10648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>
            <p:custDataLst>
              <p:tags r:id="rId14"/>
            </p:custDataLst>
          </p:nvPr>
        </p:nvSpPr>
        <p:spPr>
          <a:xfrm>
            <a:off x="4100830" y="4471670"/>
            <a:ext cx="672719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形成两个与亲代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完全相同的子代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endParaRPr lang="en-US" altLang="zh-CN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29" name="直接箭头连接符 28"/>
          <p:cNvCxnSpPr>
            <a:stCxn id="28" idx="1"/>
          </p:cNvCxnSpPr>
          <p:nvPr>
            <p:custDataLst>
              <p:tags r:id="rId15"/>
            </p:custDataLst>
          </p:nvPr>
        </p:nvCxnSpPr>
        <p:spPr>
          <a:xfrm flipH="1">
            <a:off x="3094990" y="4732655"/>
            <a:ext cx="10058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16"/>
            </p:custDataLst>
          </p:nvPr>
        </p:nvSpPr>
        <p:spPr>
          <a:xfrm>
            <a:off x="240665" y="4126230"/>
            <a:ext cx="2811145" cy="18148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使核酸携带的遗传信息通过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DNA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复制被精确地传递给下一代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31" name="直接箭头连接符 30"/>
          <p:cNvCxnSpPr/>
          <p:nvPr>
            <p:custDataLst>
              <p:tags r:id="rId17"/>
            </p:custDataLst>
          </p:nvPr>
        </p:nvCxnSpPr>
        <p:spPr>
          <a:xfrm>
            <a:off x="3131185" y="5370830"/>
            <a:ext cx="11836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18"/>
            </p:custDataLst>
          </p:nvPr>
        </p:nvSpPr>
        <p:spPr>
          <a:xfrm>
            <a:off x="4314825" y="5109845"/>
            <a:ext cx="3042920" cy="52197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控制蛋白质的合成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33" name="直接箭头连接符 32"/>
          <p:cNvCxnSpPr/>
          <p:nvPr>
            <p:custDataLst>
              <p:tags r:id="rId19"/>
            </p:custDataLst>
          </p:nvPr>
        </p:nvCxnSpPr>
        <p:spPr>
          <a:xfrm>
            <a:off x="7357745" y="5370830"/>
            <a:ext cx="118364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20"/>
            </p:custDataLst>
          </p:nvPr>
        </p:nvSpPr>
        <p:spPr>
          <a:xfrm>
            <a:off x="8541385" y="5069840"/>
            <a:ext cx="2221230" cy="1383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影响生物体特定性状的发生和发育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48" name="直接箭头连接符 47"/>
          <p:cNvCxnSpPr/>
          <p:nvPr>
            <p:custDataLst>
              <p:tags r:id="rId21"/>
            </p:custDataLst>
          </p:nvPr>
        </p:nvCxnSpPr>
        <p:spPr>
          <a:xfrm flipH="1">
            <a:off x="1369060" y="2526030"/>
            <a:ext cx="0" cy="406400"/>
          </a:xfrm>
          <a:prstGeom prst="straightConnector1">
            <a:avLst/>
          </a:prstGeom>
          <a:ln w="28575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8" grpId="0"/>
      <p:bldP spid="30" grpId="0"/>
      <p:bldP spid="32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二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核酸的生物功能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91" name="文本框 90"/>
          <p:cNvSpPr txBox="1"/>
          <p:nvPr>
            <p:custDataLst>
              <p:tags r:id="rId5"/>
            </p:custDataLst>
          </p:nvPr>
        </p:nvSpPr>
        <p:spPr>
          <a:xfrm>
            <a:off x="531495" y="1004570"/>
            <a:ext cx="29521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1.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核酸研究的成果</a:t>
            </a:r>
            <a:endParaRPr lang="zh-CN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6"/>
            </p:custDataLst>
          </p:nvPr>
        </p:nvSpPr>
        <p:spPr>
          <a:xfrm>
            <a:off x="291465" y="2588260"/>
            <a:ext cx="1016000" cy="267525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l"/>
                <a:tab pos="2538095" algn="l"/>
                <a:tab pos="3221990" algn=""/>
              </a:tabLs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我国对核酸的研究成果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08735" y="2184400"/>
            <a:ext cx="974725" cy="3656965"/>
            <a:chOff x="2082" y="2889"/>
            <a:chExt cx="1981" cy="5981"/>
          </a:xfrm>
        </p:grpSpPr>
        <p:grpSp>
          <p:nvGrpSpPr>
            <p:cNvPr id="15" name="组合 14"/>
            <p:cNvGrpSpPr/>
            <p:nvPr/>
          </p:nvGrpSpPr>
          <p:grpSpPr>
            <a:xfrm>
              <a:off x="2082" y="2889"/>
              <a:ext cx="1981" cy="5981"/>
              <a:chOff x="2303" y="3332"/>
              <a:chExt cx="1931" cy="3298"/>
            </a:xfrm>
          </p:grpSpPr>
          <p:cxnSp>
            <p:nvCxnSpPr>
              <p:cNvPr id="5" name="直接连接符 4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2303" y="4983"/>
                <a:ext cx="699" cy="0"/>
              </a:xfrm>
              <a:prstGeom prst="line">
                <a:avLst/>
              </a:prstGeom>
              <a:ln w="28575" cmpd="sng">
                <a:solidFill>
                  <a:schemeClr val="tx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>
                <p:custDataLst>
                  <p:tags r:id="rId8"/>
                </p:custDataLst>
              </p:nvPr>
            </p:nvCxnSpPr>
            <p:spPr>
              <a:xfrm flipH="1">
                <a:off x="3000" y="3332"/>
                <a:ext cx="0" cy="329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12"/>
              <p:cNvCxnSpPr/>
              <p:nvPr>
                <p:custDataLst>
                  <p:tags r:id="rId9"/>
                </p:custDataLst>
              </p:nvPr>
            </p:nvCxnSpPr>
            <p:spPr>
              <a:xfrm>
                <a:off x="2978" y="3344"/>
                <a:ext cx="1256" cy="0"/>
              </a:xfrm>
              <a:prstGeom prst="straightConnector1">
                <a:avLst/>
              </a:prstGeom>
              <a:ln w="28575" cmpd="sng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箭头连接符 13"/>
              <p:cNvCxnSpPr/>
              <p:nvPr>
                <p:custDataLst>
                  <p:tags r:id="rId10"/>
                </p:custDataLst>
              </p:nvPr>
            </p:nvCxnSpPr>
            <p:spPr>
              <a:xfrm>
                <a:off x="2978" y="6630"/>
                <a:ext cx="1256" cy="0"/>
              </a:xfrm>
              <a:prstGeom prst="straightConnector1">
                <a:avLst/>
              </a:prstGeom>
              <a:ln w="28575" cmpd="sng">
                <a:solidFill>
                  <a:schemeClr val="tx1"/>
                </a:solidFill>
                <a:prstDash val="solid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直接箭头连接符 6"/>
            <p:cNvCxnSpPr/>
            <p:nvPr>
              <p:custDataLst>
                <p:tags r:id="rId11"/>
              </p:custDataLst>
            </p:nvPr>
          </p:nvCxnSpPr>
          <p:spPr>
            <a:xfrm>
              <a:off x="2774" y="5900"/>
              <a:ext cx="1289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2283460" y="1781810"/>
            <a:ext cx="9752965" cy="112458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1981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年，我国科学家人工合成了具有生物活性的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分子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                                                ——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酵母丙氨酸转移核糖核酸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10154285" y="1781810"/>
            <a:ext cx="897890" cy="52197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核酸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14"/>
            </p:custDataLst>
          </p:nvPr>
        </p:nvSpPr>
        <p:spPr>
          <a:xfrm>
            <a:off x="2283460" y="3450590"/>
            <a:ext cx="9753600" cy="112458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1999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年我国参与了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__________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计划，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</a:t>
            </a:r>
            <a:endParaRPr lang="en-US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                                       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成为参与该项计划的唯一发展中国家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5110480" y="3526790"/>
            <a:ext cx="1970405" cy="52197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人类基因组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6"/>
            </p:custDataLst>
          </p:nvPr>
        </p:nvSpPr>
        <p:spPr>
          <a:xfrm>
            <a:off x="2266950" y="5537200"/>
            <a:ext cx="8658860" cy="60769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2002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年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我国科学家完成了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___________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组图谱的绘制。</a:t>
            </a:r>
            <a:endParaRPr lang="zh-CN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6534150" y="5537200"/>
            <a:ext cx="1612900" cy="521970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none" rtlCol="0">
            <a:spAutoFit/>
          </a:bodyPr>
          <a:lstStyle/>
          <a:p>
            <a:pPr algn="l"/>
            <a:r>
              <a:rPr lang="zh-CN" altLang="zh-CN" sz="28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水稻基因</a:t>
            </a:r>
            <a:endParaRPr lang="zh-CN" altLang="en-US" sz="28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4" grpId="0"/>
      <p:bldP spid="17" grpId="0"/>
      <p:bldP spid="8" grpId="0"/>
      <p:bldP spid="9" grpId="0"/>
      <p:bldP spid="10" grpId="0"/>
      <p:bldP spid="1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2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二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核酸的生物功能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91" name="文本框 90"/>
          <p:cNvSpPr txBox="1"/>
          <p:nvPr>
            <p:custDataLst>
              <p:tags r:id="rId5"/>
            </p:custDataLst>
          </p:nvPr>
        </p:nvSpPr>
        <p:spPr>
          <a:xfrm>
            <a:off x="531495" y="1004570"/>
            <a:ext cx="29521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2.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核酸研究的意义</a:t>
            </a:r>
            <a:endParaRPr lang="zh-CN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3705860" y="4133850"/>
            <a:ext cx="6307455" cy="95313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有助于提高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</a:rPr>
              <a:t>_________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</a:rPr>
              <a:t>____________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，促进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</a:rPr>
              <a:t>_________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、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</a:rPr>
              <a:t>________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</a:rPr>
              <a:t>等的发展。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7"/>
            </p:custDataLst>
          </p:nvPr>
        </p:nvSpPr>
        <p:spPr>
          <a:xfrm>
            <a:off x="1197610" y="2441575"/>
            <a:ext cx="1282065" cy="2245360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对核酸的结构和生物功能的研究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8"/>
            </p:custDataLst>
          </p:nvPr>
        </p:nvSpPr>
        <p:spPr>
          <a:xfrm>
            <a:off x="3705860" y="2055495"/>
            <a:ext cx="5245735" cy="953135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使人们深入认识生命活动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，更好地利用</a:t>
            </a:r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______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资源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479675" y="2515870"/>
            <a:ext cx="1226185" cy="2094230"/>
            <a:chOff x="2303" y="3332"/>
            <a:chExt cx="1931" cy="3298"/>
          </a:xfrm>
        </p:grpSpPr>
        <p:cxnSp>
          <p:nvCxnSpPr>
            <p:cNvPr id="22" name="直接连接符 21"/>
            <p:cNvCxnSpPr>
              <a:stCxn id="19" idx="3"/>
            </p:cNvCxnSpPr>
            <p:nvPr>
              <p:custDataLst>
                <p:tags r:id="rId9"/>
              </p:custDataLst>
            </p:nvPr>
          </p:nvCxnSpPr>
          <p:spPr>
            <a:xfrm>
              <a:off x="2303" y="5001"/>
              <a:ext cx="699" cy="0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10"/>
              </p:custDataLst>
            </p:nvPr>
          </p:nvCxnSpPr>
          <p:spPr>
            <a:xfrm flipH="1">
              <a:off x="3000" y="3332"/>
              <a:ext cx="0" cy="32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>
              <p:custDataLst>
                <p:tags r:id="rId11"/>
              </p:custDataLst>
            </p:nvPr>
          </p:nvCxnSpPr>
          <p:spPr>
            <a:xfrm>
              <a:off x="2978" y="3357"/>
              <a:ext cx="1256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>
              <p:custDataLst>
                <p:tags r:id="rId12"/>
              </p:custDataLst>
            </p:nvPr>
          </p:nvCxnSpPr>
          <p:spPr>
            <a:xfrm>
              <a:off x="2978" y="6630"/>
              <a:ext cx="1256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本框 25"/>
          <p:cNvSpPr txBox="1"/>
          <p:nvPr>
            <p:custDataLst>
              <p:tags r:id="rId13"/>
            </p:custDataLst>
          </p:nvPr>
        </p:nvSpPr>
        <p:spPr>
          <a:xfrm>
            <a:off x="7769225" y="205676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规律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5721985" y="246951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生物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5522595" y="408813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疾病诊断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7769225" y="413385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治疗水平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7"/>
            </p:custDataLst>
          </p:nvPr>
        </p:nvSpPr>
        <p:spPr>
          <a:xfrm>
            <a:off x="4824095" y="456501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医学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8"/>
            </p:custDataLst>
          </p:nvPr>
        </p:nvSpPr>
        <p:spPr>
          <a:xfrm>
            <a:off x="6664325" y="456438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农业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19" grpId="0"/>
      <p:bldP spid="20" grpId="0"/>
      <p:bldP spid="26" grpId="0"/>
      <p:bldP spid="27" grpId="0"/>
      <p:bldP spid="18" grpId="0"/>
      <p:bldP spid="28" grpId="0"/>
      <p:bldP spid="29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3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3097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4" name="Oval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5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sp>
        <p:nvSpPr>
          <p:cNvPr id="6" name="Oval 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2717800" y="2432050"/>
            <a:ext cx="858964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感谢观看</a:t>
            </a:r>
            <a:endParaRPr lang="zh-CN" altLang="en-US" sz="8000" smtClean="0">
              <a:solidFill>
                <a:srgbClr val="27406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558800" y="445135"/>
            <a:ext cx="56965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人教版化学</a:t>
            </a:r>
            <a:r>
              <a:rPr lang="en-US" altLang="zh-CN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选择性必修</a:t>
            </a:r>
            <a:r>
              <a:rPr lang="en-US" altLang="zh-CN" sz="32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endParaRPr lang="en-US" altLang="zh-CN" sz="3200" smtClean="0">
              <a:solidFill>
                <a:srgbClr val="27406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圆角矩形 15"/>
          <p:cNvSpPr/>
          <p:nvPr>
            <p:custDataLst>
              <p:tags r:id="rId10"/>
            </p:custDataLst>
          </p:nvPr>
        </p:nvSpPr>
        <p:spPr>
          <a:xfrm>
            <a:off x="8318668" y="4608988"/>
            <a:ext cx="2871906" cy="510926"/>
          </a:xfrm>
          <a:prstGeom prst="roundRect">
            <a:avLst>
              <a:gd name="adj" fmla="val 50000"/>
            </a:avLst>
          </a:prstGeom>
          <a:solidFill>
            <a:srgbClr val="FF6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主讲人</a:t>
            </a:r>
            <a:endParaRPr lang="zh-CN" altLang="en-US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12573000" y="12496800"/>
            <a:ext cx="304800" cy="2286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" name="Freeform 6"/>
          <p:cNvSpPr/>
          <p:nvPr>
            <p:custDataLst>
              <p:tags r:id="rId2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7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2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3" name="椭圆 2"/>
          <p:cNvSpPr/>
          <p:nvPr>
            <p:custDataLst>
              <p:tags r:id="rId5"/>
            </p:custDataLst>
          </p:nvPr>
        </p:nvSpPr>
        <p:spPr>
          <a:xfrm>
            <a:off x="4956791" y="1214903"/>
            <a:ext cx="1947553" cy="194755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7200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一</a:t>
            </a:r>
            <a:endParaRPr lang="zh-CN" altLang="en-US" sz="7200" smtClean="0"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5229529" y="3296149"/>
            <a:ext cx="1402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800" smtClean="0"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rPr>
              <a:t>核酸</a:t>
            </a:r>
            <a:endParaRPr lang="zh-CN" altLang="en-US" sz="4800" smtClean="0">
              <a:latin typeface="宋体" panose="02010600030101010101" pitchFamily="2" charset="-122"/>
              <a:ea typeface="宋体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22300" y="4498975"/>
            <a:ext cx="1280160" cy="173609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913890" y="5053330"/>
            <a:ext cx="1771650" cy="119443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846945" y="469265"/>
            <a:ext cx="1448435" cy="10801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91" name="文本框 90"/>
          <p:cNvSpPr txBox="1"/>
          <p:nvPr>
            <p:custDataLst>
              <p:tags r:id="rId5"/>
            </p:custDataLst>
          </p:nvPr>
        </p:nvSpPr>
        <p:spPr>
          <a:xfrm>
            <a:off x="531495" y="1004570"/>
            <a:ext cx="11645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667385" y="1903095"/>
            <a:ext cx="6101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根据其组成中所含戊糖的不同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-165100" y="3494405"/>
            <a:ext cx="2348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800" b="1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天然的核酸</a:t>
            </a:r>
            <a:endParaRPr lang="zh-CN" altLang="en-US" sz="2800" b="1">
              <a:latin typeface="Times New Roman" panose="020206030504050203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3" name="左大括号 12"/>
          <p:cNvSpPr/>
          <p:nvPr>
            <p:custDataLst>
              <p:tags r:id="rId8"/>
            </p:custDataLst>
          </p:nvPr>
        </p:nvSpPr>
        <p:spPr>
          <a:xfrm>
            <a:off x="2000885" y="2872105"/>
            <a:ext cx="288925" cy="1767205"/>
          </a:xfrm>
          <a:prstGeom prst="lef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00" name="Rectangle 5"/>
          <p:cNvSpPr/>
          <p:nvPr>
            <p:custDataLst>
              <p:tags r:id="rId9"/>
            </p:custDataLst>
          </p:nvPr>
        </p:nvSpPr>
        <p:spPr>
          <a:xfrm>
            <a:off x="3862705" y="3218657"/>
            <a:ext cx="45389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indent="0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绝大多数生物体的遗传物质 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4101" name="Rectangle 6"/>
          <p:cNvSpPr/>
          <p:nvPr>
            <p:custDataLst>
              <p:tags r:id="rId10"/>
            </p:custDataLst>
          </p:nvPr>
        </p:nvSpPr>
        <p:spPr>
          <a:xfrm>
            <a:off x="3738245" y="4834414"/>
            <a:ext cx="38277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indent="0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少数生物体的遗传物质 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2289810" y="2623185"/>
            <a:ext cx="33223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脱氧核糖核酸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(DNA)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2270760" y="4312285"/>
            <a:ext cx="26111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核糖核酸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(RNA)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1906905" y="1009015"/>
            <a:ext cx="5161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核酸是生物体遗传信息的携带者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572510" y="3077845"/>
            <a:ext cx="363220" cy="455295"/>
            <a:chOff x="5653" y="4940"/>
            <a:chExt cx="572" cy="717"/>
          </a:xfrm>
        </p:grpSpPr>
        <p:cxnSp>
          <p:nvCxnSpPr>
            <p:cNvPr id="20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5653" y="4940"/>
              <a:ext cx="28" cy="7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>
              <p:custDataLst>
                <p:tags r:id="rId15"/>
              </p:custDataLst>
            </p:nvPr>
          </p:nvCxnSpPr>
          <p:spPr>
            <a:xfrm>
              <a:off x="5653" y="5657"/>
              <a:ext cx="57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直接箭头连接符 27"/>
          <p:cNvCxnSpPr/>
          <p:nvPr>
            <p:custDataLst>
              <p:tags r:id="rId16"/>
            </p:custDataLst>
          </p:nvPr>
        </p:nvCxnSpPr>
        <p:spPr>
          <a:xfrm>
            <a:off x="8259445" y="3515360"/>
            <a:ext cx="62611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5"/>
          <p:cNvSpPr/>
          <p:nvPr>
            <p:custDataLst>
              <p:tags r:id="rId17"/>
            </p:custDataLst>
          </p:nvPr>
        </p:nvSpPr>
        <p:spPr>
          <a:xfrm>
            <a:off x="8778240" y="3236437"/>
            <a:ext cx="3383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indent="0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主要分布在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细胞核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中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3448050" y="4722495"/>
            <a:ext cx="363220" cy="455295"/>
            <a:chOff x="5653" y="4940"/>
            <a:chExt cx="572" cy="717"/>
          </a:xfrm>
        </p:grpSpPr>
        <p:cxnSp>
          <p:nvCxnSpPr>
            <p:cNvPr id="31" name="直接连接符 30"/>
            <p:cNvCxnSpPr/>
            <p:nvPr>
              <p:custDataLst>
                <p:tags r:id="rId18"/>
              </p:custDataLst>
            </p:nvPr>
          </p:nvCxnSpPr>
          <p:spPr>
            <a:xfrm>
              <a:off x="5653" y="4940"/>
              <a:ext cx="28" cy="71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箭头连接符 31"/>
            <p:cNvCxnSpPr/>
            <p:nvPr>
              <p:custDataLst>
                <p:tags r:id="rId19"/>
              </p:custDataLst>
            </p:nvPr>
          </p:nvCxnSpPr>
          <p:spPr>
            <a:xfrm>
              <a:off x="5653" y="5657"/>
              <a:ext cx="57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直接箭头连接符 32"/>
          <p:cNvCxnSpPr/>
          <p:nvPr>
            <p:custDataLst>
              <p:tags r:id="rId20"/>
            </p:custDataLst>
          </p:nvPr>
        </p:nvCxnSpPr>
        <p:spPr>
          <a:xfrm>
            <a:off x="7425055" y="5113020"/>
            <a:ext cx="62611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5"/>
          <p:cNvSpPr/>
          <p:nvPr>
            <p:custDataLst>
              <p:tags r:id="rId21"/>
            </p:custDataLst>
          </p:nvPr>
        </p:nvSpPr>
        <p:spPr>
          <a:xfrm>
            <a:off x="7943850" y="4834097"/>
            <a:ext cx="3383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indent="0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主要分布在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细胞质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</a:rPr>
              <a:t>中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22"/>
            </p:custDataLst>
          </p:nvPr>
        </p:nvSpPr>
        <p:spPr>
          <a:xfrm>
            <a:off x="135890" y="5751195"/>
            <a:ext cx="112502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</a:t>
            </a:r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在生物体的生长、繁殖、遗传和变异等生命现象中起着重要的作用。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7" grpId="0"/>
      <p:bldP spid="8" grpId="0"/>
      <p:bldP spid="4100" grpId="0"/>
      <p:bldP spid="4101" grpId="0"/>
      <p:bldP spid="29" grpId="0"/>
      <p:bldP spid="34" grpId="0"/>
      <p:bldP spid="13" grpId="0"/>
      <p:bldP spid="14" grpId="0"/>
      <p:bldP spid="17" grpId="0"/>
      <p:bldP spid="3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11645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00521" name="直接连接符 1600520"/>
          <p:cNvSpPr/>
          <p:nvPr>
            <p:custDataLst>
              <p:tags r:id="rId4"/>
            </p:custDataLst>
          </p:nvPr>
        </p:nvSpPr>
        <p:spPr>
          <a:xfrm>
            <a:off x="8032115" y="6781483"/>
            <a:ext cx="196532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77" name="文本框 76"/>
          <p:cNvSpPr txBox="1"/>
          <p:nvPr>
            <p:custDataLst>
              <p:tags r:id="rId5"/>
            </p:custDataLst>
          </p:nvPr>
        </p:nvSpPr>
        <p:spPr>
          <a:xfrm>
            <a:off x="256540" y="172529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50620" y="1501140"/>
            <a:ext cx="1150620" cy="951865"/>
            <a:chOff x="1812" y="3321"/>
            <a:chExt cx="1812" cy="1499"/>
          </a:xfrm>
        </p:grpSpPr>
        <p:cxnSp>
          <p:nvCxnSpPr>
            <p:cNvPr id="3" name="直接箭头连接符 2"/>
            <p:cNvCxnSpPr/>
            <p:nvPr>
              <p:custDataLst>
                <p:tags r:id="rId6"/>
              </p:custDataLst>
            </p:nvPr>
          </p:nvCxnSpPr>
          <p:spPr>
            <a:xfrm>
              <a:off x="1812" y="4085"/>
              <a:ext cx="181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>
              <p:custDataLst>
                <p:tags r:id="rId7"/>
              </p:custDataLst>
            </p:nvPr>
          </p:nvSpPr>
          <p:spPr>
            <a:xfrm>
              <a:off x="2217" y="3321"/>
              <a:ext cx="84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酶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1937" y="3998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水解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301240" y="1725295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核苷酸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477260" y="1519555"/>
            <a:ext cx="1150620" cy="951865"/>
            <a:chOff x="1812" y="3321"/>
            <a:chExt cx="1812" cy="1499"/>
          </a:xfrm>
        </p:grpSpPr>
        <p:cxnSp>
          <p:nvCxnSpPr>
            <p:cNvPr id="12" name="直接箭头连接符 11"/>
            <p:cNvCxnSpPr/>
            <p:nvPr>
              <p:custDataLst>
                <p:tags r:id="rId10"/>
              </p:custDataLst>
            </p:nvPr>
          </p:nvCxnSpPr>
          <p:spPr>
            <a:xfrm>
              <a:off x="1812" y="4085"/>
              <a:ext cx="181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/>
            <p:cNvSpPr txBox="1"/>
            <p:nvPr>
              <p:custDataLst>
                <p:tags r:id="rId11"/>
              </p:custDataLst>
            </p:nvPr>
          </p:nvSpPr>
          <p:spPr>
            <a:xfrm>
              <a:off x="2217" y="3321"/>
              <a:ext cx="84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酶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2"/>
              </p:custDataLst>
            </p:nvPr>
          </p:nvSpPr>
          <p:spPr>
            <a:xfrm>
              <a:off x="1937" y="3998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水解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2" name="左大括号 21"/>
          <p:cNvSpPr/>
          <p:nvPr>
            <p:custDataLst>
              <p:tags r:id="rId13"/>
            </p:custDataLst>
          </p:nvPr>
        </p:nvSpPr>
        <p:spPr>
          <a:xfrm>
            <a:off x="4627880" y="1259205"/>
            <a:ext cx="426720" cy="1491615"/>
          </a:xfrm>
          <a:prstGeom prst="leftBrac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4"/>
            </p:custDataLst>
          </p:nvPr>
        </p:nvSpPr>
        <p:spPr>
          <a:xfrm>
            <a:off x="5158105" y="99758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磷酸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15"/>
            </p:custDataLst>
          </p:nvPr>
        </p:nvSpPr>
        <p:spPr>
          <a:xfrm>
            <a:off x="5053965" y="245300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核苷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5868670" y="2271395"/>
            <a:ext cx="1150620" cy="951865"/>
            <a:chOff x="1812" y="3321"/>
            <a:chExt cx="1812" cy="1499"/>
          </a:xfrm>
        </p:grpSpPr>
        <p:cxnSp>
          <p:nvCxnSpPr>
            <p:cNvPr id="26" name="直接箭头连接符 25"/>
            <p:cNvCxnSpPr/>
            <p:nvPr>
              <p:custDataLst>
                <p:tags r:id="rId16"/>
              </p:custDataLst>
            </p:nvPr>
          </p:nvCxnSpPr>
          <p:spPr>
            <a:xfrm>
              <a:off x="1812" y="4085"/>
              <a:ext cx="181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17"/>
              </p:custDataLst>
            </p:nvPr>
          </p:nvSpPr>
          <p:spPr>
            <a:xfrm>
              <a:off x="2217" y="3321"/>
              <a:ext cx="84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酶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8"/>
              </p:custDataLst>
            </p:nvPr>
          </p:nvSpPr>
          <p:spPr>
            <a:xfrm>
              <a:off x="1937" y="3998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水解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37" name="左大括号 36"/>
          <p:cNvSpPr/>
          <p:nvPr>
            <p:custDataLst>
              <p:tags r:id="rId19"/>
            </p:custDataLst>
          </p:nvPr>
        </p:nvSpPr>
        <p:spPr>
          <a:xfrm>
            <a:off x="7074535" y="1599565"/>
            <a:ext cx="426720" cy="2357120"/>
          </a:xfrm>
          <a:prstGeom prst="leftBrac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20"/>
            </p:custDataLst>
          </p:nvPr>
        </p:nvSpPr>
        <p:spPr>
          <a:xfrm>
            <a:off x="7446010" y="130175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戊糖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21"/>
            </p:custDataLst>
          </p:nvPr>
        </p:nvSpPr>
        <p:spPr>
          <a:xfrm>
            <a:off x="7501255" y="373697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碱基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0" name="图片 -2147482624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371793" y="4107815"/>
            <a:ext cx="1528445" cy="160909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1" name="对象 40"/>
          <p:cNvGraphicFramePr>
            <a:graphicFrameLocks noChangeAspect="1"/>
          </p:cNvGraphicFramePr>
          <p:nvPr>
            <p:custDataLst>
              <p:tags r:id="rId25"/>
            </p:custDataLst>
          </p:nvPr>
        </p:nvGraphicFramePr>
        <p:xfrm>
          <a:off x="2016760" y="4107498"/>
          <a:ext cx="2433638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26" imgW="8407400" imgH="5930900" progId="Photoshop.Image.10">
                  <p:embed/>
                </p:oleObj>
              </mc:Choice>
              <mc:Fallback>
                <p:oleObj name="" r:id="rId26" imgW="8407400" imgH="59309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016760" y="4107498"/>
                        <a:ext cx="2433638" cy="17160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对象 42"/>
          <p:cNvGraphicFramePr>
            <a:graphicFrameLocks noChangeAspect="1"/>
          </p:cNvGraphicFramePr>
          <p:nvPr>
            <p:custDataLst>
              <p:tags r:id="rId28"/>
            </p:custDataLst>
          </p:nvPr>
        </p:nvGraphicFramePr>
        <p:xfrm>
          <a:off x="5080635" y="4184968"/>
          <a:ext cx="1323975" cy="163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29" imgW="4762500" imgH="5892800" progId="Photoshop.Image.10">
                  <p:embed/>
                </p:oleObj>
              </mc:Choice>
              <mc:Fallback>
                <p:oleObj name="" r:id="rId29" imgW="4762500" imgH="58928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5080635" y="4184968"/>
                        <a:ext cx="1323975" cy="16383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对象 44"/>
          <p:cNvGraphicFramePr>
            <a:graphicFrameLocks noChangeAspect="1"/>
          </p:cNvGraphicFramePr>
          <p:nvPr>
            <p:custDataLst>
              <p:tags r:id="rId31"/>
            </p:custDataLst>
          </p:nvPr>
        </p:nvGraphicFramePr>
        <p:xfrm>
          <a:off x="9585325" y="4093210"/>
          <a:ext cx="1565275" cy="191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2" imgW="5397500" imgH="6616700" progId="Photoshop.Image.10">
                  <p:embed/>
                </p:oleObj>
              </mc:Choice>
              <mc:Fallback>
                <p:oleObj name="" r:id="rId32" imgW="5397500" imgH="66167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9585325" y="4093210"/>
                        <a:ext cx="1565275" cy="19192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图片 46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 r:link="rId24"/>
          <a:stretch>
            <a:fillRect/>
          </a:stretch>
        </p:blipFill>
        <p:spPr>
          <a:xfrm>
            <a:off x="6895148" y="4206875"/>
            <a:ext cx="2106295" cy="1692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" name="文本框 47"/>
          <p:cNvSpPr txBox="1"/>
          <p:nvPr>
            <p:custDataLst>
              <p:tags r:id="rId36"/>
            </p:custDataLst>
          </p:nvPr>
        </p:nvSpPr>
        <p:spPr>
          <a:xfrm>
            <a:off x="220345" y="601281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腺嘌呤（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9" name="文本框 48"/>
          <p:cNvSpPr txBox="1"/>
          <p:nvPr>
            <p:custDataLst>
              <p:tags r:id="rId37"/>
            </p:custDataLst>
          </p:nvPr>
        </p:nvSpPr>
        <p:spPr>
          <a:xfrm>
            <a:off x="2437765" y="6012815"/>
            <a:ext cx="2237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鸟嘌呤（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0" name="文本框 49"/>
          <p:cNvSpPr txBox="1"/>
          <p:nvPr>
            <p:custDataLst>
              <p:tags r:id="rId38"/>
            </p:custDataLst>
          </p:nvPr>
        </p:nvSpPr>
        <p:spPr>
          <a:xfrm>
            <a:off x="5008880" y="601281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胞嘧啶（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1" name="文本框 50"/>
          <p:cNvSpPr txBox="1"/>
          <p:nvPr>
            <p:custDataLst>
              <p:tags r:id="rId39"/>
            </p:custDataLst>
          </p:nvPr>
        </p:nvSpPr>
        <p:spPr>
          <a:xfrm>
            <a:off x="7338695" y="6012815"/>
            <a:ext cx="25539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胸腺嘧啶（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T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40"/>
            </p:custDataLst>
          </p:nvPr>
        </p:nvSpPr>
        <p:spPr>
          <a:xfrm>
            <a:off x="9751060" y="601281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尿嘧啶（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124" name="图片 222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/>
          <a:srcRect l="50156" r="9661" b="66834"/>
          <a:stretch>
            <a:fillRect/>
          </a:stretch>
        </p:blipFill>
        <p:spPr>
          <a:xfrm>
            <a:off x="7637780" y="1725295"/>
            <a:ext cx="4331335" cy="18973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77" grpId="0"/>
      <p:bldP spid="10" grpId="0"/>
      <p:bldP spid="22" grpId="0"/>
      <p:bldP spid="23" grpId="0"/>
      <p:bldP spid="24" grpId="0"/>
      <p:bldP spid="37" grpId="0"/>
      <p:bldP spid="38" grpId="0"/>
      <p:bldP spid="39" grpId="0"/>
      <p:bldP spid="48" grpId="0"/>
      <p:bldP spid="49" grpId="0"/>
      <p:bldP spid="50" grpId="0"/>
      <p:bldP spid="51" grpId="0"/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11645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35890" y="1984375"/>
            <a:ext cx="119799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核酸可以看作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</a:rPr>
              <a:t>______</a:t>
            </a:r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、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  <a:sym typeface="+mn-ea"/>
              </a:rPr>
              <a:t>______</a:t>
            </a:r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  <a:sym typeface="+mn-ea"/>
              </a:rPr>
              <a:t>_____</a:t>
            </a:r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通过一定方式结合而成的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  <a:sym typeface="+mn-ea"/>
              </a:rPr>
              <a:t>___________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884295" y="196469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磷酸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2368550" y="194627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戊糖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5251450" y="192913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碱基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10001885" y="194627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生物大分子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497205" y="3316605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戊糖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19" name="左大括号 18"/>
          <p:cNvSpPr/>
          <p:nvPr>
            <p:custDataLst>
              <p:tags r:id="rId12"/>
            </p:custDataLst>
          </p:nvPr>
        </p:nvSpPr>
        <p:spPr>
          <a:xfrm>
            <a:off x="1391285" y="2889250"/>
            <a:ext cx="325755" cy="1359535"/>
          </a:xfrm>
          <a:prstGeom prst="lef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/>
          <p:cNvCxnSpPr/>
          <p:nvPr>
            <p:custDataLst>
              <p:tags r:id="rId13"/>
            </p:custDataLst>
          </p:nvPr>
        </p:nvCxnSpPr>
        <p:spPr>
          <a:xfrm>
            <a:off x="3483610" y="3559810"/>
            <a:ext cx="2661920" cy="177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>
            <p:custDataLst>
              <p:tags r:id="rId14"/>
            </p:custDataLst>
          </p:nvPr>
        </p:nvSpPr>
        <p:spPr>
          <a:xfrm>
            <a:off x="1750060" y="3838575"/>
            <a:ext cx="2540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脱氧核糖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5"/>
            </p:custDataLst>
          </p:nvPr>
        </p:nvSpPr>
        <p:spPr>
          <a:xfrm>
            <a:off x="1717040" y="268351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  <a:sym typeface="+mn-ea"/>
              </a:rPr>
              <a:t>核糖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6"/>
            </p:custDataLst>
          </p:nvPr>
        </p:nvSpPr>
        <p:spPr>
          <a:xfrm>
            <a:off x="3262630" y="3055620"/>
            <a:ext cx="33197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以环状结构存在于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31" name="左大括号 30"/>
          <p:cNvSpPr/>
          <p:nvPr>
            <p:custDataLst>
              <p:tags r:id="rId17"/>
            </p:custDataLst>
          </p:nvPr>
        </p:nvSpPr>
        <p:spPr>
          <a:xfrm>
            <a:off x="6145530" y="2888615"/>
            <a:ext cx="325755" cy="1359535"/>
          </a:xfrm>
          <a:prstGeom prst="lef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18"/>
            </p:custDataLst>
          </p:nvPr>
        </p:nvSpPr>
        <p:spPr>
          <a:xfrm>
            <a:off x="6582410" y="3980180"/>
            <a:ext cx="33223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脱氧核糖核酸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(DNA)</a:t>
            </a:r>
            <a:endParaRPr lang="en-US" altLang="zh-CN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3" name="文本框 32"/>
          <p:cNvSpPr txBox="1"/>
          <p:nvPr>
            <p:custDataLst>
              <p:tags r:id="rId19"/>
            </p:custDataLst>
          </p:nvPr>
        </p:nvSpPr>
        <p:spPr>
          <a:xfrm>
            <a:off x="6582410" y="2683510"/>
            <a:ext cx="26111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核糖核酸</a:t>
            </a:r>
            <a:r>
              <a:rPr lang="en-US" altLang="zh-CN" sz="2800" b="1"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(RNA)</a:t>
            </a:r>
            <a:endParaRPr lang="en-US" altLang="zh-CN" sz="2800" b="1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20"/>
            </p:custDataLst>
          </p:nvPr>
        </p:nvSpPr>
        <p:spPr>
          <a:xfrm>
            <a:off x="1391285" y="4813935"/>
            <a:ext cx="62871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宋体-简" panose="02010800040101010101" charset="-122"/>
              </a:rPr>
              <a:t>具有碱性的杂环有机化合物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1"/>
            </p:custDataLst>
          </p:nvPr>
        </p:nvSpPr>
        <p:spPr>
          <a:xfrm>
            <a:off x="367665" y="4813935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rPr>
              <a:t>碱基：</a:t>
            </a:r>
            <a:endParaRPr lang="zh-CN" altLang="en-US" sz="2800" b="1">
              <a:latin typeface="Times New Roman" panose="02020603050405020304" charset="0"/>
              <a:ea typeface="宋体-简" panose="0201080004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2"/>
            </p:custDataLst>
          </p:nvPr>
        </p:nvSpPr>
        <p:spPr>
          <a:xfrm>
            <a:off x="6582410" y="316801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腺嘌呤（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23"/>
            </p:custDataLst>
          </p:nvPr>
        </p:nvSpPr>
        <p:spPr>
          <a:xfrm>
            <a:off x="8799830" y="3168015"/>
            <a:ext cx="2237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鸟嘌呤（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24"/>
            </p:custDataLst>
          </p:nvPr>
        </p:nvSpPr>
        <p:spPr>
          <a:xfrm>
            <a:off x="6582410" y="3559810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胞嘧啶（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5" name="文本框 54"/>
          <p:cNvSpPr txBox="1"/>
          <p:nvPr>
            <p:custDataLst>
              <p:tags r:id="rId25"/>
            </p:custDataLst>
          </p:nvPr>
        </p:nvSpPr>
        <p:spPr>
          <a:xfrm>
            <a:off x="8820150" y="355028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尿嘧啶（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56" name="直接箭头连接符 55"/>
          <p:cNvCxnSpPr/>
          <p:nvPr>
            <p:custDataLst>
              <p:tags r:id="rId26"/>
            </p:custDataLst>
          </p:nvPr>
        </p:nvCxnSpPr>
        <p:spPr>
          <a:xfrm flipV="1">
            <a:off x="1391285" y="3714750"/>
            <a:ext cx="4712970" cy="127698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/>
          <p:cNvSpPr txBox="1"/>
          <p:nvPr>
            <p:custDataLst>
              <p:tags r:id="rId27"/>
            </p:custDataLst>
          </p:nvPr>
        </p:nvSpPr>
        <p:spPr>
          <a:xfrm>
            <a:off x="6582410" y="4483735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腺嘌呤（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28"/>
            </p:custDataLst>
          </p:nvPr>
        </p:nvSpPr>
        <p:spPr>
          <a:xfrm>
            <a:off x="8799830" y="4483735"/>
            <a:ext cx="22377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鸟嘌呤（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29"/>
            </p:custDataLst>
          </p:nvPr>
        </p:nvSpPr>
        <p:spPr>
          <a:xfrm>
            <a:off x="6582410" y="4875530"/>
            <a:ext cx="221742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胞嘧啶（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30"/>
            </p:custDataLst>
          </p:nvPr>
        </p:nvSpPr>
        <p:spPr>
          <a:xfrm>
            <a:off x="8820150" y="4866005"/>
            <a:ext cx="25539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胸腺嘧啶（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T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7" grpId="0"/>
      <p:bldP spid="13" grpId="0"/>
      <p:bldP spid="8" grpId="0"/>
      <p:bldP spid="14" grpId="0"/>
      <p:bldP spid="17" grpId="0"/>
      <p:bldP spid="18" grpId="0"/>
      <p:bldP spid="19" grpId="0"/>
      <p:bldP spid="29" grpId="0"/>
      <p:bldP spid="28" grpId="0"/>
      <p:bldP spid="30" grpId="0"/>
      <p:bldP spid="31" grpId="0"/>
      <p:bldP spid="32" grpId="0"/>
      <p:bldP spid="33" grpId="0"/>
      <p:bldP spid="35" grpId="0"/>
      <p:bldP spid="34" grpId="0"/>
      <p:bldP spid="21" grpId="0"/>
      <p:bldP spid="53" grpId="0"/>
      <p:bldP spid="54" grpId="0"/>
      <p:bldP spid="55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22371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核酸的组成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pic>
        <p:nvPicPr>
          <p:cNvPr id="6148" name="图片 22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48180" y="2237740"/>
            <a:ext cx="8472805" cy="22809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5467" t="31990" r="9821" b="6632"/>
          <a:stretch>
            <a:fillRect/>
          </a:stretch>
        </p:blipFill>
        <p:spPr>
          <a:xfrm>
            <a:off x="635000" y="2303780"/>
            <a:ext cx="10394315" cy="46208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等腰三角形 3"/>
          <p:cNvSpPr/>
          <p:nvPr>
            <p:custDataLst>
              <p:tags r:id="rId3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5"/>
            </p:custDataLst>
          </p:nvPr>
        </p:nvSpPr>
        <p:spPr>
          <a:xfrm>
            <a:off x="531495" y="1004570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 kern="100">
                <a:solidFill>
                  <a:srgbClr val="92D05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思考与讨论</a:t>
            </a:r>
            <a:endParaRPr lang="zh-CN" sz="2800" b="1" kern="100" smtClean="0">
              <a:solidFill>
                <a:srgbClr val="92D050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0" name="图片 8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532130" y="1489710"/>
            <a:ext cx="1145413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"/>
                <a:tab pos="1850390" algn=""/>
                <a:tab pos="2538095" algn=""/>
                <a:tab pos="3221990" algn=""/>
              </a:tabLst>
            </a:pP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腺嘌呤核苷和腺嘌呤核苷酸是生产核酸类药物的中间体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请在以下结构简式中找出戊糖、碱基和磷酸所对应的部分。</a:t>
            </a:r>
            <a:endParaRPr lang="zh-CN" altLang="en-US" sz="2800"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35000" y="4506595"/>
            <a:ext cx="2871470" cy="1614805"/>
            <a:chOff x="1000" y="6539"/>
            <a:chExt cx="4522" cy="2543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1000" y="6539"/>
              <a:ext cx="4522" cy="25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>
              <p:custDataLst>
                <p:tags r:id="rId10"/>
              </p:custDataLst>
            </p:nvPr>
          </p:nvSpPr>
          <p:spPr>
            <a:xfrm>
              <a:off x="1000" y="8260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sym typeface="+mn-ea"/>
                </a:rPr>
                <a:t>戊糖</a:t>
              </a:r>
              <a:endParaRPr lang="zh-CN" altLang="en-US" sz="2800" b="1">
                <a:latin typeface="Times New Roman" panose="02020603050405020304" charset="0"/>
                <a:ea typeface="宋体-简" panose="02010800040101010101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2191385" y="2611120"/>
            <a:ext cx="3001010" cy="1894840"/>
            <a:chOff x="3451" y="3554"/>
            <a:chExt cx="4726" cy="2984"/>
          </a:xfrm>
        </p:grpSpPr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>
              <a:off x="3451" y="3554"/>
              <a:ext cx="4726" cy="29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2"/>
              </p:custDataLst>
            </p:nvPr>
          </p:nvSpPr>
          <p:spPr>
            <a:xfrm>
              <a:off x="3527" y="3554"/>
              <a:ext cx="1408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sym typeface="+mn-ea"/>
                </a:rPr>
                <a:t>碱基</a:t>
              </a:r>
              <a:endParaRPr lang="zh-CN" altLang="en-US" sz="2800" b="1">
                <a:latin typeface="Times New Roman" panose="02020603050405020304" charset="0"/>
                <a:ea typeface="宋体-简" panose="02010800040101010101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8497570" y="2610485"/>
            <a:ext cx="3056890" cy="2120976"/>
            <a:chOff x="3451" y="3554"/>
            <a:chExt cx="4726" cy="2985"/>
          </a:xfrm>
        </p:grpSpPr>
        <p:sp>
          <p:nvSpPr>
            <p:cNvPr id="10" name="矩形 9"/>
            <p:cNvSpPr/>
            <p:nvPr>
              <p:custDataLst>
                <p:tags r:id="rId13"/>
              </p:custDataLst>
            </p:nvPr>
          </p:nvSpPr>
          <p:spPr>
            <a:xfrm>
              <a:off x="3451" y="3554"/>
              <a:ext cx="4726" cy="29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3527" y="3554"/>
              <a:ext cx="1408" cy="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sym typeface="+mn-ea"/>
                </a:rPr>
                <a:t>碱基</a:t>
              </a:r>
              <a:endParaRPr lang="zh-CN" altLang="en-US" sz="2800" b="1">
                <a:latin typeface="Times New Roman" panose="02020603050405020304" charset="0"/>
                <a:ea typeface="宋体-简" panose="02010800040101010101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386955" y="4731385"/>
            <a:ext cx="2649220" cy="1462713"/>
            <a:chOff x="1000" y="6539"/>
            <a:chExt cx="4522" cy="2676"/>
          </a:xfrm>
        </p:grpSpPr>
        <p:sp>
          <p:nvSpPr>
            <p:cNvPr id="13" name="矩形 12"/>
            <p:cNvSpPr/>
            <p:nvPr>
              <p:custDataLst>
                <p:tags r:id="rId15"/>
              </p:custDataLst>
            </p:nvPr>
          </p:nvSpPr>
          <p:spPr>
            <a:xfrm>
              <a:off x="1000" y="6539"/>
              <a:ext cx="4522" cy="25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>
              <p:custDataLst>
                <p:tags r:id="rId16"/>
              </p:custDataLst>
            </p:nvPr>
          </p:nvSpPr>
          <p:spPr>
            <a:xfrm>
              <a:off x="1000" y="8260"/>
              <a:ext cx="1980" cy="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sym typeface="+mn-ea"/>
                </a:rPr>
                <a:t>戊糖</a:t>
              </a:r>
              <a:endParaRPr lang="zh-CN" altLang="en-US" sz="2800" b="1">
                <a:latin typeface="Times New Roman" panose="02020603050405020304" charset="0"/>
                <a:ea typeface="宋体-简" panose="02010800040101010101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666105" y="4165600"/>
            <a:ext cx="1930400" cy="1283335"/>
            <a:chOff x="3451" y="3554"/>
            <a:chExt cx="4726" cy="2985"/>
          </a:xfrm>
        </p:grpSpPr>
        <p:sp>
          <p:nvSpPr>
            <p:cNvPr id="16" name="矩形 15"/>
            <p:cNvSpPr/>
            <p:nvPr>
              <p:custDataLst>
                <p:tags r:id="rId17"/>
              </p:custDataLst>
            </p:nvPr>
          </p:nvSpPr>
          <p:spPr>
            <a:xfrm>
              <a:off x="3451" y="3554"/>
              <a:ext cx="4726" cy="298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8"/>
              </p:custDataLst>
            </p:nvPr>
          </p:nvSpPr>
          <p:spPr>
            <a:xfrm>
              <a:off x="3527" y="3554"/>
              <a:ext cx="2589" cy="1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宋体-简" panose="02010800040101010101" charset="-122"/>
                  <a:sym typeface="+mn-ea"/>
                </a:rPr>
                <a:t>磷酸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宋体-简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22917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3.DNA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的结构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35890" y="2928620"/>
            <a:ext cx="1664335" cy="983615"/>
            <a:chOff x="1337" y="3617"/>
            <a:chExt cx="2621" cy="1549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1338" y="3980"/>
              <a:ext cx="2620" cy="8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DNA</a:t>
              </a:r>
              <a:r>
                <a:rPr lang="zh-CN" altLang="en-US" sz="2800" b="1" kern="100">
                  <a:solidFill>
                    <a:schemeClr val="tx1"/>
                  </a:solidFill>
                  <a:latin typeface="Times New Roman" panose="02020603050405020304" charset="0"/>
                  <a:ea typeface="宋体-简" panose="02010800040101010101" charset="-122"/>
                  <a:cs typeface="Times New Roman" panose="02020603050405020304" charset="0"/>
                  <a:sym typeface="+mn-ea"/>
                </a:rPr>
                <a:t>分子</a:t>
              </a:r>
              <a:endPara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5"/>
              </p:custDataLst>
            </p:nvPr>
          </p:nvSpPr>
          <p:spPr>
            <a:xfrm>
              <a:off x="1337" y="3617"/>
              <a:ext cx="2620" cy="1549"/>
            </a:xfrm>
            <a:prstGeom prst="ellipse">
              <a:avLst/>
            </a:prstGeom>
            <a:noFill/>
            <a:ln w="28575" cmpd="sng"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" name="直接箭头连接符 6"/>
          <p:cNvCxnSpPr/>
          <p:nvPr>
            <p:custDataLst>
              <p:tags r:id="rId6"/>
            </p:custDataLst>
          </p:nvPr>
        </p:nvCxnSpPr>
        <p:spPr>
          <a:xfrm>
            <a:off x="1799590" y="3420745"/>
            <a:ext cx="2096770" cy="0"/>
          </a:xfrm>
          <a:prstGeom prst="straightConnector1">
            <a:avLst/>
          </a:prstGeom>
          <a:ln w="28575" cmpd="sng">
            <a:solidFill>
              <a:schemeClr val="tx2">
                <a:lumMod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838325" y="289877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双螺旋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结构</a:t>
            </a:r>
            <a:endParaRPr lang="zh-CN" altLang="en-US" sz="2800" b="1" kern="10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左大括号 8"/>
          <p:cNvSpPr/>
          <p:nvPr>
            <p:custDataLst>
              <p:tags r:id="rId8"/>
            </p:custDataLst>
          </p:nvPr>
        </p:nvSpPr>
        <p:spPr>
          <a:xfrm>
            <a:off x="3970655" y="1939925"/>
            <a:ext cx="464185" cy="2931795"/>
          </a:xfrm>
          <a:prstGeom prst="leftBrace">
            <a:avLst/>
          </a:prstGeom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434840" y="1662430"/>
            <a:ext cx="7664450" cy="953135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由两条多聚核苷酸组成，两条链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。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形成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</a:rPr>
              <a:t>双螺旋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结构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4434840" y="2898775"/>
            <a:ext cx="7664450" cy="953135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每条链中的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和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交替链接，排在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侧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碱基排列在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侧</a:t>
            </a:r>
            <a:endParaRPr lang="zh-CN" altLang="en-US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434840" y="4157980"/>
            <a:ext cx="7775575" cy="2158365"/>
          </a:xfrm>
          <a:prstGeom prst="rect">
            <a:avLst/>
          </a:prstGeom>
          <a:noFill/>
          <a:ln w="28575" cmpd="sng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两条链上的碱基通过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作用，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</a:rPr>
              <a:t>________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与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配对，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与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配对，结合成碱基对，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遵循</a:t>
            </a:r>
            <a:r>
              <a:rPr lang="en-US" altLang="zh-CN" sz="2800" b="1">
                <a:latin typeface="宋体-简" panose="02010800040101010101" charset="-122"/>
                <a:ea typeface="宋体-简" panose="02010800040101010101" charset="-122"/>
                <a:sym typeface="+mn-ea"/>
              </a:rPr>
              <a:t>________________</a:t>
            </a:r>
            <a:r>
              <a:rPr lang="zh-CN" altLang="en-US" sz="2800" b="1">
                <a:latin typeface="宋体-简" panose="02010800040101010101" charset="-122"/>
                <a:ea typeface="宋体-简" panose="02010800040101010101" charset="-122"/>
              </a:rPr>
              <a:t>原则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9500870" y="1608455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平行盘绕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6234430" y="2835910"/>
            <a:ext cx="16052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脱氧核糖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7950200" y="287274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磷酸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11050905" y="2843530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外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6383020" y="3251835"/>
            <a:ext cx="538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内</a:t>
            </a:r>
            <a:endParaRPr lang="zh-CN" altLang="en-US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7663815" y="409702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氢键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8"/>
            </p:custDataLst>
          </p:nvPr>
        </p:nvSpPr>
        <p:spPr>
          <a:xfrm>
            <a:off x="4583430" y="4618990"/>
            <a:ext cx="22053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腺嘌呤（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A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7477760" y="4637405"/>
            <a:ext cx="253873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胸腺嘧啶（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T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0"/>
            </p:custDataLst>
          </p:nvPr>
        </p:nvSpPr>
        <p:spPr>
          <a:xfrm>
            <a:off x="4583430" y="5140960"/>
            <a:ext cx="22345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鸟嘌呤（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G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1"/>
            </p:custDataLst>
          </p:nvPr>
        </p:nvSpPr>
        <p:spPr>
          <a:xfrm>
            <a:off x="6932930" y="5177790"/>
            <a:ext cx="218694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胞嘧啶（</a:t>
            </a:r>
            <a:r>
              <a:rPr lang="en-US" altLang="zh-CN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C</a:t>
            </a:r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）</a:t>
            </a:r>
            <a:endParaRPr lang="en-US" altLang="zh-CN" sz="2800" b="1">
              <a:solidFill>
                <a:srgbClr val="FF0000"/>
              </a:solidFill>
              <a:latin typeface="宋体-简" panose="02010800040101010101" charset="-122"/>
              <a:ea typeface="宋体-简" panose="0201080004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22"/>
            </p:custDataLst>
          </p:nvPr>
        </p:nvSpPr>
        <p:spPr>
          <a:xfrm>
            <a:off x="5494020" y="5662930"/>
            <a:ext cx="23164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宋体-简" panose="02010800040101010101" charset="-122"/>
                <a:ea typeface="宋体-简" panose="02010800040101010101" charset="-122"/>
                <a:sym typeface="+mn-ea"/>
              </a:rPr>
              <a:t>碱基互补配对</a:t>
            </a:r>
            <a:endParaRPr lang="zh-CN" altLang="en-US" sz="2800" b="1">
              <a:latin typeface="宋体-简" panose="02010800040101010101" charset="-122"/>
              <a:ea typeface="宋体-简" panose="020108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8" grpId="0"/>
      <p:bldP spid="9" grpId="0"/>
      <p:bldP spid="10" grpId="0"/>
      <p:bldP spid="13" grpId="0"/>
      <p:bldP spid="11" grpId="0"/>
      <p:bldP spid="14" grpId="0"/>
      <p:bldP spid="15" grpId="0"/>
      <p:bldP spid="16" grpId="0"/>
      <p:bldP spid="17" grpId="0"/>
      <p:bldP spid="12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>
            <p:custDataLst>
              <p:tags r:id="rId1"/>
            </p:custDataLst>
          </p:nvPr>
        </p:nvSpPr>
        <p:spPr>
          <a:xfrm rot="5400000">
            <a:off x="304800" y="535940"/>
            <a:ext cx="533400" cy="279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823595" y="445770"/>
            <a:ext cx="10633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一</a:t>
            </a:r>
            <a:r>
              <a:rPr lang="en-US" altLang="zh-CN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.</a:t>
            </a:r>
            <a:r>
              <a:rPr lang="zh-CN" altLang="en-US" sz="2800" smtClean="0">
                <a:solidFill>
                  <a:srgbClr val="27406A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lt"/>
              </a:rPr>
              <a:t>核酸</a:t>
            </a:r>
            <a:endParaRPr lang="zh-CN" altLang="en-US" sz="2800" smtClean="0">
              <a:solidFill>
                <a:srgbClr val="27406A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91" name="文本框 90"/>
          <p:cNvSpPr txBox="1"/>
          <p:nvPr>
            <p:custDataLst>
              <p:tags r:id="rId3"/>
            </p:custDataLst>
          </p:nvPr>
        </p:nvSpPr>
        <p:spPr>
          <a:xfrm>
            <a:off x="531495" y="1004570"/>
            <a:ext cx="22917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3.DNA</a:t>
            </a:r>
            <a:r>
              <a:rPr lang="zh-CN" altLang="en-US" sz="2800" b="1" kern="100">
                <a:solidFill>
                  <a:schemeClr val="tx1"/>
                </a:solidFill>
                <a:latin typeface="Times New Roman" panose="02020603050405020304" charset="0"/>
                <a:ea typeface="宋体-简" panose="02010800040101010101" charset="-122"/>
                <a:cs typeface="Times New Roman" panose="02020603050405020304" charset="0"/>
                <a:sym typeface="+mn-ea"/>
              </a:rPr>
              <a:t>的结构</a:t>
            </a:r>
            <a:endParaRPr lang="zh-CN" altLang="en-US" sz="2800" b="1" kern="100" smtClean="0">
              <a:solidFill>
                <a:schemeClr val="tx1"/>
              </a:solidFill>
              <a:latin typeface="Times New Roman" panose="02020603050405020304" charset="0"/>
              <a:ea typeface="宋体-简" panose="0201080004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245" name="图片 22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39695" y="942340"/>
            <a:ext cx="8011160" cy="57416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0" name="图片 8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815955" y="4614545"/>
            <a:ext cx="1367790" cy="2235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jb3VudCI6MS4wLCJoZGlkIjoiOTNiMmIxNDJkOTZhNTBjNjNhZTU3ZjhlNWJiOWU3ZWEiLCJ1c2VyQ291bnQiOjEuMH0="/>
  <p:tag name="KSO_WPP_MARK_KEY" val="1ef6f0ed-e07e-4023-a208-288071e2e247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  <p:tag name="KSO_WM_UNIT_PLACING_PICTURE_USER_VIEWPORT" val="{&quot;height&quot;:3521,&quot;width&quot;:2154}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Arial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1658</Words>
  <Application>WPS 演示</Application>
  <PresentationFormat/>
  <Paragraphs>327</Paragraphs>
  <Slides>16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Wingdings</vt:lpstr>
      <vt:lpstr>汉仪旗黑-55简</vt:lpstr>
      <vt:lpstr>Times New Roman</vt:lpstr>
      <vt:lpstr>宋体-简</vt:lpstr>
      <vt:lpstr>汉仪雅酷黑 65W</vt:lpstr>
      <vt:lpstr>黑体</vt:lpstr>
      <vt:lpstr>微软雅黑</vt:lpstr>
      <vt:lpstr>Arial Unicode MS</vt:lpstr>
      <vt:lpstr>Office 主题</vt:lpstr>
      <vt:lpstr>Photoshop.Image.10</vt:lpstr>
      <vt:lpstr>Photoshop.Image.10</vt:lpstr>
      <vt:lpstr>Photoshop.Image.10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2</cp:revision>
  <cp:lastPrinted>2023-05-10T10:28:00Z</cp:lastPrinted>
  <dcterms:created xsi:type="dcterms:W3CDTF">2023-05-10T10:28:00Z</dcterms:created>
  <dcterms:modified xsi:type="dcterms:W3CDTF">2023-06-13T01:31:36Z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1036C6D8BFF7418496634730829A7F60_13</vt:lpwstr>
  </property>
  <property fmtid="{D5CDD505-2E9C-101B-9397-08002B2CF9AE}" pid="7" name="KSOProductBuildVer">
    <vt:lpwstr>2052-11.1.0.14309</vt:lpwstr>
  </property>
</Properties>
</file>