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docx" ContentType="application/vnd.openxmlformats-officedocument.wordprocessingml.document"/>
  <Default Extension="bin" ContentType="application/vnd.openxmlformats-officedocument.oleObject"/>
  <Default Extension="wav" ContentType="audio/x-wav"/>
  <Default Extension="png" ContentType="image/pn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3"/>
    <p:sldId id="265" r:id="rId4"/>
    <p:sldId id="262" r:id="rId5"/>
    <p:sldId id="264" r:id="rId6"/>
    <p:sldId id="266" r:id="rId7"/>
    <p:sldId id="269" r:id="rId8"/>
    <p:sldId id="278" r:id="rId9"/>
    <p:sldId id="279" r:id="rId10"/>
    <p:sldId id="260" r:id="rId11"/>
    <p:sldId id="277" r:id="rId12"/>
    <p:sldId id="282" r:id="rId13"/>
    <p:sldId id="280" r:id="rId14"/>
    <p:sldId id="281" r:id="rId15"/>
    <p:sldId id="276" r:id="rId16"/>
    <p:sldId id="259" r:id="rId17"/>
    <p:sldId id="274" r:id="rId18"/>
    <p:sldId id="275" r:id="rId19"/>
  </p:sldIdLst>
  <p:sldSz cx="12192000" cy="6858000"/>
  <p:notesSz cx="6858000" cy="994727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616AB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81" d="100"/>
          <a:sy n="81" d="100"/>
        </p:scale>
        <p:origin x="-486" y="-9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4" Type="http://schemas.openxmlformats.org/officeDocument/2006/relationships/tableStyles" Target="tableStyles.xml"/><Relationship Id="rId23" Type="http://schemas.openxmlformats.org/officeDocument/2006/relationships/viewProps" Target="viewProps.xml"/><Relationship Id="rId22" Type="http://schemas.openxmlformats.org/officeDocument/2006/relationships/presProps" Target="presProps.xml"/><Relationship Id="rId21" Type="http://schemas.openxmlformats.org/officeDocument/2006/relationships/handoutMaster" Target="handoutMasters/handoutMaster1.xml"/><Relationship Id="rId20" Type="http://schemas.openxmlformats.org/officeDocument/2006/relationships/notesMaster" Target="notesMasters/notesMaster1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5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7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8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7" Type="http://schemas.openxmlformats.org/officeDocument/2006/relationships/image" Target="../media/image22.wmf"/><Relationship Id="rId6" Type="http://schemas.openxmlformats.org/officeDocument/2006/relationships/image" Target="../media/image21.wmf"/><Relationship Id="rId5" Type="http://schemas.openxmlformats.org/officeDocument/2006/relationships/image" Target="../media/image19.wmf"/><Relationship Id="rId4" Type="http://schemas.openxmlformats.org/officeDocument/2006/relationships/image" Target="../media/image18.wmf"/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emf"/></Relationships>
</file>

<file path=ppt/drawings/_rels/vmlDrawing5.vml.rels><?xml version="1.0" encoding="UTF-8" standalone="yes"?>
<Relationships xmlns="http://schemas.openxmlformats.org/package/2006/relationships"><Relationship Id="rId9" Type="http://schemas.openxmlformats.org/officeDocument/2006/relationships/image" Target="../media/image24.wmf"/><Relationship Id="rId8" Type="http://schemas.openxmlformats.org/officeDocument/2006/relationships/image" Target="../media/image37.wmf"/><Relationship Id="rId7" Type="http://schemas.openxmlformats.org/officeDocument/2006/relationships/image" Target="../media/image36.wmf"/><Relationship Id="rId6" Type="http://schemas.openxmlformats.org/officeDocument/2006/relationships/image" Target="../media/image35.wmf"/><Relationship Id="rId5" Type="http://schemas.openxmlformats.org/officeDocument/2006/relationships/image" Target="../media/image34.wmf"/><Relationship Id="rId4" Type="http://schemas.openxmlformats.org/officeDocument/2006/relationships/image" Target="../media/image28.wmf"/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image" Target="../media/image25.e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image" Target="../media/image39.e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image" Target="../media/image42.emf"/><Relationship Id="rId1" Type="http://schemas.openxmlformats.org/officeDocument/2006/relationships/image" Target="../media/image41.e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47.wmf"/><Relationship Id="rId2" Type="http://schemas.openxmlformats.org/officeDocument/2006/relationships/image" Target="../media/image46.wmf"/><Relationship Id="rId1" Type="http://schemas.openxmlformats.org/officeDocument/2006/relationships/image" Target="../media/image45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0A551C-D8DC-43B2-A921-C59CE34A738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320903-795D-4B9B-8394-D641363D52B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478555-B4B1-4435-9629-ADD1E629066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2889" y="746125"/>
            <a:ext cx="6632222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C5BA65-B29D-4C8F-BFD9-A2C1CC82CD29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/>
        </p:nvSpPr>
        <p:spPr>
          <a:xfrm>
            <a:off x="0" y="6309320"/>
            <a:ext cx="12143317" cy="360040"/>
          </a:xfrm>
          <a:prstGeom prst="rect">
            <a:avLst/>
          </a:prstGeom>
          <a:gradFill flip="none" rotWithShape="1">
            <a:gsLst>
              <a:gs pos="0">
                <a:srgbClr val="CC00FF">
                  <a:tint val="66000"/>
                  <a:satMod val="160000"/>
                </a:srgbClr>
              </a:gs>
              <a:gs pos="50000">
                <a:srgbClr val="CC00FF">
                  <a:tint val="44500"/>
                  <a:satMod val="160000"/>
                </a:srgbClr>
              </a:gs>
              <a:gs pos="100000">
                <a:srgbClr val="CC00FF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10800523" y="6165304"/>
            <a:ext cx="1056117" cy="653157"/>
          </a:xfrm>
        </p:spPr>
        <p:txBody>
          <a:bodyPr/>
          <a:lstStyle/>
          <a:p>
            <a:endParaRPr lang="zh-CN" altLang="en-US" dirty="0"/>
          </a:p>
        </p:txBody>
      </p:sp>
      <p:grpSp>
        <p:nvGrpSpPr>
          <p:cNvPr id="5" name="组合 4"/>
          <p:cNvGrpSpPr/>
          <p:nvPr userDrawn="1"/>
        </p:nvGrpSpPr>
        <p:grpSpPr>
          <a:xfrm>
            <a:off x="0" y="692693"/>
            <a:ext cx="12240683" cy="144019"/>
            <a:chOff x="0" y="692693"/>
            <a:chExt cx="9180512" cy="144019"/>
          </a:xfrm>
        </p:grpSpPr>
        <p:sp>
          <p:nvSpPr>
            <p:cNvPr id="6" name="矩形 5"/>
            <p:cNvSpPr/>
            <p:nvPr/>
          </p:nvSpPr>
          <p:spPr>
            <a:xfrm flipV="1">
              <a:off x="0" y="692693"/>
              <a:ext cx="8316416" cy="72008"/>
            </a:xfrm>
            <a:prstGeom prst="rect">
              <a:avLst/>
            </a:prstGeom>
            <a:solidFill>
              <a:srgbClr val="CC00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7" name="直接连接符 6"/>
            <p:cNvCxnSpPr/>
            <p:nvPr/>
          </p:nvCxnSpPr>
          <p:spPr>
            <a:xfrm>
              <a:off x="36512" y="836712"/>
              <a:ext cx="9144000" cy="0"/>
            </a:xfrm>
            <a:prstGeom prst="line">
              <a:avLst/>
            </a:prstGeom>
            <a:ln w="2857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extBox 8"/>
          <p:cNvSpPr txBox="1"/>
          <p:nvPr userDrawn="1"/>
        </p:nvSpPr>
        <p:spPr>
          <a:xfrm>
            <a:off x="1103445" y="6309320"/>
            <a:ext cx="3456384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 smtClean="0">
                <a:latin typeface="华文隶书" panose="02010800040101010101" pitchFamily="2" charset="-122"/>
                <a:ea typeface="华文隶书" panose="02010800040101010101" pitchFamily="2" charset="-122"/>
              </a:rPr>
              <a:t>深圳外国语学校</a:t>
            </a:r>
            <a:endParaRPr lang="zh-CN" altLang="en-US" sz="2000" dirty="0">
              <a:latin typeface="华文隶书" panose="02010800040101010101" pitchFamily="2" charset="-122"/>
              <a:ea typeface="华文隶书" panose="02010800040101010101" pitchFamily="2" charset="-122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45" y="6236811"/>
            <a:ext cx="10287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日期占位符 3"/>
          <p:cNvSpPr>
            <a:spLocks noGrp="1"/>
          </p:cNvSpPr>
          <p:nvPr>
            <p:ph type="dt" sz="half" idx="2"/>
          </p:nvPr>
        </p:nvSpPr>
        <p:spPr>
          <a:xfrm>
            <a:off x="6960096" y="5805264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9.v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8.emf"/><Relationship Id="rId1" Type="http://schemas.openxmlformats.org/officeDocument/2006/relationships/oleObject" Target="../embeddings/oleObject24.bin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9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image" Target="../media/image5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54.png"/><Relationship Id="rId1" Type="http://schemas.openxmlformats.org/officeDocument/2006/relationships/image" Target="../media/image5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10.v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56.png"/><Relationship Id="rId2" Type="http://schemas.openxmlformats.org/officeDocument/2006/relationships/image" Target="../media/image55.emf"/><Relationship Id="rId1" Type="http://schemas.openxmlformats.org/officeDocument/2006/relationships/package" Target="../embeddings/Document9.docx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11.v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57.emf"/><Relationship Id="rId1" Type="http://schemas.openxmlformats.org/officeDocument/2006/relationships/package" Target="../embeddings/Document10.docx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12.v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58.emf"/><Relationship Id="rId1" Type="http://schemas.openxmlformats.org/officeDocument/2006/relationships/package" Target="../embeddings/Document11.docx"/></Relationships>
</file>

<file path=ppt/slides/_rels/slide2.xml.rels><?xml version="1.0" encoding="UTF-8" standalone="yes"?>
<Relationships xmlns="http://schemas.openxmlformats.org/package/2006/relationships"><Relationship Id="rId7" Type="http://schemas.openxmlformats.org/officeDocument/2006/relationships/vmlDrawing" Target="../drawings/vmlDrawing1.v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4.wmf"/><Relationship Id="rId4" Type="http://schemas.openxmlformats.org/officeDocument/2006/relationships/oleObject" Target="../embeddings/oleObject2.bin"/><Relationship Id="rId3" Type="http://schemas.openxmlformats.org/officeDocument/2006/relationships/image" Target="../media/image3.wmf"/><Relationship Id="rId2" Type="http://schemas.openxmlformats.org/officeDocument/2006/relationships/oleObject" Target="../embeddings/oleObject1.bin"/><Relationship Id="rId1" Type="http://schemas.openxmlformats.org/officeDocument/2006/relationships/hyperlink" Target="&#19977;&#27425;&#20989;&#25968;&#30340;&#22270;&#20687;&#21450;&#20854;&#24615;&#36136;.gsp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vmlDrawing" Target="../drawings/vmlDrawing2.vml"/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6.wmf"/><Relationship Id="rId3" Type="http://schemas.openxmlformats.org/officeDocument/2006/relationships/oleObject" Target="../embeddings/oleObject4.bin"/><Relationship Id="rId2" Type="http://schemas.openxmlformats.org/officeDocument/2006/relationships/image" Target="../media/image5.wmf"/><Relationship Id="rId1" Type="http://schemas.openxmlformats.org/officeDocument/2006/relationships/oleObject" Target="../embeddings/oleObject3.bin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14.png"/><Relationship Id="rId7" Type="http://schemas.openxmlformats.org/officeDocument/2006/relationships/image" Target="../media/image13.png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3" Type="http://schemas.openxmlformats.org/officeDocument/2006/relationships/image" Target="../media/image9.png"/><Relationship Id="rId2" Type="http://schemas.openxmlformats.org/officeDocument/2006/relationships/image" Target="../media/image8.emf"/><Relationship Id="rId10" Type="http://schemas.openxmlformats.org/officeDocument/2006/relationships/vmlDrawing" Target="../drawings/vmlDrawing3.vml"/><Relationship Id="rId1" Type="http://schemas.openxmlformats.org/officeDocument/2006/relationships/package" Target="../embeddings/Document1.docx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oleObject" Target="../embeddings/oleObject9.bin"/><Relationship Id="rId8" Type="http://schemas.openxmlformats.org/officeDocument/2006/relationships/image" Target="../media/image18.wmf"/><Relationship Id="rId7" Type="http://schemas.openxmlformats.org/officeDocument/2006/relationships/oleObject" Target="../embeddings/oleObject8.bin"/><Relationship Id="rId6" Type="http://schemas.openxmlformats.org/officeDocument/2006/relationships/image" Target="../media/image17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16.wmf"/><Relationship Id="rId3" Type="http://schemas.openxmlformats.org/officeDocument/2006/relationships/oleObject" Target="../embeddings/oleObject6.bin"/><Relationship Id="rId20" Type="http://schemas.openxmlformats.org/officeDocument/2006/relationships/vmlDrawing" Target="../drawings/vmlDrawing4.vml"/><Relationship Id="rId2" Type="http://schemas.openxmlformats.org/officeDocument/2006/relationships/image" Target="../media/image15.emf"/><Relationship Id="rId19" Type="http://schemas.openxmlformats.org/officeDocument/2006/relationships/slideLayout" Target="../slideLayouts/slideLayout1.xml"/><Relationship Id="rId18" Type="http://schemas.openxmlformats.org/officeDocument/2006/relationships/image" Target="../media/image24.wmf"/><Relationship Id="rId17" Type="http://schemas.openxmlformats.org/officeDocument/2006/relationships/oleObject" Target="../embeddings/oleObject12.bin"/><Relationship Id="rId16" Type="http://schemas.openxmlformats.org/officeDocument/2006/relationships/image" Target="../media/image23.png"/><Relationship Id="rId15" Type="http://schemas.openxmlformats.org/officeDocument/2006/relationships/image" Target="../media/image22.wmf"/><Relationship Id="rId14" Type="http://schemas.openxmlformats.org/officeDocument/2006/relationships/oleObject" Target="../embeddings/oleObject11.bin"/><Relationship Id="rId13" Type="http://schemas.openxmlformats.org/officeDocument/2006/relationships/image" Target="../media/image21.wmf"/><Relationship Id="rId12" Type="http://schemas.openxmlformats.org/officeDocument/2006/relationships/oleObject" Target="../embeddings/oleObject10.bin"/><Relationship Id="rId11" Type="http://schemas.openxmlformats.org/officeDocument/2006/relationships/image" Target="../media/image20.png"/><Relationship Id="rId10" Type="http://schemas.openxmlformats.org/officeDocument/2006/relationships/image" Target="../media/image19.wmf"/><Relationship Id="rId1" Type="http://schemas.openxmlformats.org/officeDocument/2006/relationships/package" Target="../embeddings/Document2.docx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29.png"/><Relationship Id="rId8" Type="http://schemas.openxmlformats.org/officeDocument/2006/relationships/image" Target="../media/image28.wmf"/><Relationship Id="rId7" Type="http://schemas.openxmlformats.org/officeDocument/2006/relationships/oleObject" Target="../embeddings/oleObject15.bin"/><Relationship Id="rId6" Type="http://schemas.openxmlformats.org/officeDocument/2006/relationships/image" Target="../media/image27.wmf"/><Relationship Id="rId5" Type="http://schemas.openxmlformats.org/officeDocument/2006/relationships/oleObject" Target="../embeddings/oleObject14.bin"/><Relationship Id="rId4" Type="http://schemas.openxmlformats.org/officeDocument/2006/relationships/image" Target="../media/image26.wmf"/><Relationship Id="rId3" Type="http://schemas.openxmlformats.org/officeDocument/2006/relationships/oleObject" Target="../embeddings/oleObject13.bin"/><Relationship Id="rId26" Type="http://schemas.openxmlformats.org/officeDocument/2006/relationships/vmlDrawing" Target="../drawings/vmlDrawing5.vml"/><Relationship Id="rId25" Type="http://schemas.openxmlformats.org/officeDocument/2006/relationships/slideLayout" Target="../slideLayouts/slideLayout1.xml"/><Relationship Id="rId24" Type="http://schemas.openxmlformats.org/officeDocument/2006/relationships/image" Target="../media/image24.wmf"/><Relationship Id="rId23" Type="http://schemas.openxmlformats.org/officeDocument/2006/relationships/oleObject" Target="../embeddings/oleObject20.bin"/><Relationship Id="rId22" Type="http://schemas.openxmlformats.org/officeDocument/2006/relationships/image" Target="../media/image23.png"/><Relationship Id="rId21" Type="http://schemas.openxmlformats.org/officeDocument/2006/relationships/image" Target="../media/image37.wmf"/><Relationship Id="rId20" Type="http://schemas.openxmlformats.org/officeDocument/2006/relationships/oleObject" Target="../embeddings/oleObject19.bin"/><Relationship Id="rId2" Type="http://schemas.openxmlformats.org/officeDocument/2006/relationships/image" Target="../media/image25.emf"/><Relationship Id="rId19" Type="http://schemas.openxmlformats.org/officeDocument/2006/relationships/image" Target="../media/image36.wmf"/><Relationship Id="rId18" Type="http://schemas.openxmlformats.org/officeDocument/2006/relationships/oleObject" Target="../embeddings/oleObject18.bin"/><Relationship Id="rId17" Type="http://schemas.openxmlformats.org/officeDocument/2006/relationships/image" Target="../media/image35.wmf"/><Relationship Id="rId16" Type="http://schemas.openxmlformats.org/officeDocument/2006/relationships/oleObject" Target="../embeddings/oleObject17.bin"/><Relationship Id="rId15" Type="http://schemas.openxmlformats.org/officeDocument/2006/relationships/image" Target="../media/image34.wmf"/><Relationship Id="rId14" Type="http://schemas.openxmlformats.org/officeDocument/2006/relationships/oleObject" Target="../embeddings/oleObject16.bin"/><Relationship Id="rId13" Type="http://schemas.openxmlformats.org/officeDocument/2006/relationships/image" Target="../media/image33.png"/><Relationship Id="rId12" Type="http://schemas.openxmlformats.org/officeDocument/2006/relationships/image" Target="../media/image32.png"/><Relationship Id="rId11" Type="http://schemas.openxmlformats.org/officeDocument/2006/relationships/image" Target="../media/image31.png"/><Relationship Id="rId10" Type="http://schemas.openxmlformats.org/officeDocument/2006/relationships/image" Target="../media/image30.png"/><Relationship Id="rId1" Type="http://schemas.openxmlformats.org/officeDocument/2006/relationships/package" Target="../embeddings/Document3.docx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vmlDrawing" Target="../drawings/vmlDrawing6.v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40.emf"/><Relationship Id="rId4" Type="http://schemas.openxmlformats.org/officeDocument/2006/relationships/package" Target="../embeddings/Document5.docx"/><Relationship Id="rId3" Type="http://schemas.openxmlformats.org/officeDocument/2006/relationships/image" Target="../media/image39.emf"/><Relationship Id="rId2" Type="http://schemas.openxmlformats.org/officeDocument/2006/relationships/package" Target="../embeddings/Document4.docx"/><Relationship Id="rId1" Type="http://schemas.openxmlformats.org/officeDocument/2006/relationships/image" Target="../media/image38.pn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vmlDrawing" Target="../drawings/vmlDrawing7.vml"/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44.png"/><Relationship Id="rId6" Type="http://schemas.openxmlformats.org/officeDocument/2006/relationships/image" Target="../media/image43.emf"/><Relationship Id="rId5" Type="http://schemas.openxmlformats.org/officeDocument/2006/relationships/package" Target="../embeddings/Document8.docx"/><Relationship Id="rId4" Type="http://schemas.openxmlformats.org/officeDocument/2006/relationships/image" Target="../media/image42.emf"/><Relationship Id="rId3" Type="http://schemas.openxmlformats.org/officeDocument/2006/relationships/package" Target="../embeddings/Document7.docx"/><Relationship Id="rId2" Type="http://schemas.openxmlformats.org/officeDocument/2006/relationships/image" Target="../media/image41.emf"/><Relationship Id="rId1" Type="http://schemas.openxmlformats.org/officeDocument/2006/relationships/package" Target="../embeddings/Document6.docx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vmlDrawing" Target="../drawings/vmlDrawing8.vml"/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47.wmf"/><Relationship Id="rId5" Type="http://schemas.openxmlformats.org/officeDocument/2006/relationships/oleObject" Target="../embeddings/oleObject23.bin"/><Relationship Id="rId4" Type="http://schemas.openxmlformats.org/officeDocument/2006/relationships/image" Target="../media/image46.wmf"/><Relationship Id="rId3" Type="http://schemas.openxmlformats.org/officeDocument/2006/relationships/oleObject" Target="../embeddings/oleObject22.bin"/><Relationship Id="rId2" Type="http://schemas.openxmlformats.org/officeDocument/2006/relationships/image" Target="../media/image45.wmf"/><Relationship Id="rId1" Type="http://schemas.openxmlformats.org/officeDocument/2006/relationships/oleObject" Target="../embeddings/oleObject2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810" y="1700530"/>
            <a:ext cx="12142470" cy="208851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TextBox 2"/>
          <p:cNvSpPr txBox="1"/>
          <p:nvPr/>
        </p:nvSpPr>
        <p:spPr>
          <a:xfrm>
            <a:off x="4062028" y="4214785"/>
            <a:ext cx="3744416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华文新魏" panose="02010800040101010101" pitchFamily="2" charset="-122"/>
                <a:ea typeface="华文新魏" panose="02010800040101010101" pitchFamily="2" charset="-122"/>
              </a:rPr>
              <a:t>深圳外国语学校  杨亚</a:t>
            </a:r>
            <a:endParaRPr lang="zh-CN" altLang="en-US" sz="2800" b="1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57772" y="2154922"/>
            <a:ext cx="8676456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6000" b="1" dirty="0" smtClean="0">
                <a:solidFill>
                  <a:schemeClr val="bg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三次函数的图象和性质</a:t>
            </a:r>
            <a:endParaRPr lang="zh-CN" altLang="en-US" sz="6000" b="1" dirty="0">
              <a:solidFill>
                <a:schemeClr val="bg1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1006" y="116632"/>
            <a:ext cx="4788024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008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高中数学选修</a:t>
            </a:r>
            <a:r>
              <a:rPr lang="en-US" altLang="zh-CN" sz="2400" b="1" dirty="0" smtClean="0">
                <a:solidFill>
                  <a:srgbClr val="008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2</a:t>
            </a:r>
            <a:endParaRPr lang="zh-CN" altLang="en-US" sz="2400" b="1" dirty="0">
              <a:solidFill>
                <a:srgbClr val="008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95800" y="116632"/>
            <a:ext cx="3528392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三次</a:t>
            </a:r>
            <a:r>
              <a:rPr lang="zh-CN" altLang="en-US" sz="2800" b="1" dirty="0" smtClean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函数的切线</a:t>
            </a:r>
            <a:r>
              <a:rPr lang="zh-CN" altLang="en-US" sz="2800" b="1" dirty="0" smtClean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问题</a:t>
            </a:r>
            <a:endParaRPr lang="zh-CN" altLang="en-US" sz="2800" b="1" dirty="0" smtClean="0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graphicFrame>
        <p:nvGraphicFramePr>
          <p:cNvPr id="3" name="对象 2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551180" y="981075"/>
          <a:ext cx="11948160" cy="12992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name="" r:id="rId1" imgW="6657975" imgH="723900" progId="Word.Document.12">
                  <p:embed/>
                </p:oleObj>
              </mc:Choice>
              <mc:Fallback>
                <p:oleObj name="" r:id="rId1" imgW="6657975" imgH="723900" progId="Word.Document.12">
                  <p:embed/>
                  <p:pic>
                    <p:nvPicPr>
                      <p:cNvPr id="0" name="图片 1024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551180" y="981075"/>
                        <a:ext cx="11948160" cy="12992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TextBox 3"/>
          <p:cNvSpPr txBox="1"/>
          <p:nvPr/>
        </p:nvSpPr>
        <p:spPr>
          <a:xfrm>
            <a:off x="4295800" y="116632"/>
            <a:ext cx="3528392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三次</a:t>
            </a:r>
            <a:r>
              <a:rPr lang="zh-CN" altLang="en-US" sz="2800" b="1" dirty="0" smtClean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函数的切线</a:t>
            </a:r>
            <a:r>
              <a:rPr lang="zh-CN" altLang="en-US" sz="2800" b="1" dirty="0" smtClean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问题</a:t>
            </a:r>
            <a:endParaRPr lang="zh-CN" altLang="en-US" sz="2800" b="1" dirty="0" smtClean="0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9425" y="908685"/>
            <a:ext cx="11386820" cy="5367655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TextBox 3"/>
          <p:cNvSpPr txBox="1"/>
          <p:nvPr/>
        </p:nvSpPr>
        <p:spPr>
          <a:xfrm>
            <a:off x="5735955" y="116840"/>
            <a:ext cx="9334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练习</a:t>
            </a:r>
            <a:endParaRPr lang="zh-CN" altLang="en-US" sz="2800" b="1" dirty="0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3525" y="116840"/>
            <a:ext cx="11234420" cy="170624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525" y="1557020"/>
            <a:ext cx="7687945" cy="280733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135" y="4293235"/>
            <a:ext cx="7249795" cy="249682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1135" y="116840"/>
            <a:ext cx="11775440" cy="268414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135" y="2924810"/>
            <a:ext cx="11868785" cy="1278255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2"/>
          <p:cNvSpPr txBox="1">
            <a:spLocks noChangeArrowheads="1"/>
          </p:cNvSpPr>
          <p:nvPr/>
        </p:nvSpPr>
        <p:spPr bwMode="auto">
          <a:xfrm>
            <a:off x="2809852" y="1071546"/>
            <a:ext cx="6737345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baseline="0" dirty="0">
                <a:latin typeface="黑体" panose="02010609060101010101" pitchFamily="2" charset="-122"/>
                <a:ea typeface="黑体" panose="02010609060101010101" pitchFamily="2" charset="-122"/>
              </a:rPr>
              <a:t>1</a:t>
            </a:r>
            <a:r>
              <a:rPr lang="zh-CN" altLang="en-US" sz="2800" b="1" baseline="0" dirty="0">
                <a:latin typeface="黑体" panose="02010609060101010101" pitchFamily="2" charset="-122"/>
                <a:ea typeface="黑体" panose="02010609060101010101" pitchFamily="2" charset="-122"/>
              </a:rPr>
              <a:t>、利用导数研究三次函数的图象和性质</a:t>
            </a:r>
            <a:endParaRPr lang="zh-CN" altLang="en-US" sz="2800" b="1" baseline="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2827362" y="1714488"/>
            <a:ext cx="6411910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baseline="0" dirty="0">
                <a:latin typeface="黑体" panose="02010609060101010101" pitchFamily="2" charset="-122"/>
                <a:ea typeface="黑体" panose="02010609060101010101" pitchFamily="2" charset="-122"/>
              </a:rPr>
              <a:t>2</a:t>
            </a:r>
            <a:r>
              <a:rPr lang="zh-CN" altLang="en-US" sz="2800" b="1" baseline="0" dirty="0">
                <a:latin typeface="黑体" panose="02010609060101010101" pitchFamily="2" charset="-122"/>
                <a:ea typeface="黑体" panose="02010609060101010101" pitchFamily="2" charset="-122"/>
              </a:rPr>
              <a:t>、利用图象与性质解决什么问题？</a:t>
            </a:r>
            <a:endParaRPr lang="zh-CN" altLang="en-US" sz="2800" b="1" baseline="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3881422" y="2285992"/>
            <a:ext cx="5189553" cy="10915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lnSpc>
                <a:spcPts val="3900"/>
              </a:lnSpc>
            </a:pPr>
            <a:r>
              <a:rPr lang="en-US" altLang="zh-CN" sz="2800" b="1" baseline="0" dirty="0" smtClean="0">
                <a:latin typeface="黑体" panose="02010609060101010101" pitchFamily="2" charset="-122"/>
                <a:ea typeface="黑体" panose="02010609060101010101" pitchFamily="2" charset="-122"/>
              </a:rPr>
              <a:t>(</a:t>
            </a:r>
            <a:r>
              <a:rPr lang="en-US" altLang="zh-CN" sz="2800" b="1" baseline="0" dirty="0">
                <a:latin typeface="黑体" panose="02010609060101010101" pitchFamily="2" charset="-122"/>
                <a:ea typeface="黑体" panose="02010609060101010101" pitchFamily="2" charset="-122"/>
              </a:rPr>
              <a:t>1)</a:t>
            </a:r>
            <a:r>
              <a:rPr lang="zh-CN" altLang="en-US" sz="2800" b="1" baseline="0" dirty="0">
                <a:latin typeface="黑体" panose="02010609060101010101" pitchFamily="2" charset="-122"/>
                <a:ea typeface="黑体" panose="02010609060101010101" pitchFamily="2" charset="-122"/>
              </a:rPr>
              <a:t>单调性、极值、最值问题；</a:t>
            </a:r>
            <a:br>
              <a:rPr lang="zh-CN" altLang="en-US" sz="2800" b="1" baseline="0" dirty="0">
                <a:latin typeface="黑体" panose="02010609060101010101" pitchFamily="2" charset="-122"/>
                <a:ea typeface="黑体" panose="02010609060101010101" pitchFamily="2" charset="-122"/>
              </a:rPr>
            </a:br>
            <a:r>
              <a:rPr lang="en-US" altLang="zh-CN" sz="2800" b="1" baseline="0" dirty="0" smtClean="0">
                <a:latin typeface="黑体" panose="02010609060101010101" pitchFamily="2" charset="-122"/>
                <a:ea typeface="黑体" panose="02010609060101010101" pitchFamily="2" charset="-122"/>
              </a:rPr>
              <a:t>(</a:t>
            </a:r>
            <a:r>
              <a:rPr lang="en-US" altLang="zh-CN" sz="2800" b="1" baseline="0" dirty="0">
                <a:latin typeface="黑体" panose="02010609060101010101" pitchFamily="2" charset="-122"/>
                <a:ea typeface="黑体" panose="02010609060101010101" pitchFamily="2" charset="-122"/>
              </a:rPr>
              <a:t>2)</a:t>
            </a:r>
            <a:r>
              <a:rPr lang="zh-CN" altLang="en-US" sz="2800" b="1" baseline="0" dirty="0">
                <a:latin typeface="黑体" panose="02010609060101010101" pitchFamily="2" charset="-122"/>
                <a:ea typeface="黑体" panose="02010609060101010101" pitchFamily="2" charset="-122"/>
              </a:rPr>
              <a:t>讨论三次方程根的问题；</a:t>
            </a:r>
            <a:endParaRPr lang="zh-CN" altLang="en-US" sz="2800" b="1" baseline="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24582" name="Text Box 6"/>
          <p:cNvSpPr txBox="1">
            <a:spLocks noChangeArrowheads="1"/>
          </p:cNvSpPr>
          <p:nvPr/>
        </p:nvSpPr>
        <p:spPr bwMode="auto">
          <a:xfrm>
            <a:off x="2881290" y="3357562"/>
            <a:ext cx="2663782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baseline="0" dirty="0">
                <a:latin typeface="黑体" panose="02010609060101010101" pitchFamily="2" charset="-122"/>
                <a:ea typeface="黑体" panose="02010609060101010101" pitchFamily="2" charset="-122"/>
              </a:rPr>
              <a:t>3</a:t>
            </a:r>
            <a:r>
              <a:rPr lang="zh-CN" altLang="en-US" sz="2800" b="1" baseline="0" dirty="0">
                <a:latin typeface="黑体" panose="02010609060101010101" pitchFamily="2" charset="-122"/>
                <a:ea typeface="黑体" panose="02010609060101010101" pitchFamily="2" charset="-122"/>
              </a:rPr>
              <a:t>、思想方法：</a:t>
            </a:r>
            <a:endParaRPr lang="zh-CN" altLang="en-US" sz="2800" b="1" baseline="0" dirty="0">
              <a:solidFill>
                <a:schemeClr val="tx2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24583" name="Text Box 7"/>
          <p:cNvSpPr txBox="1">
            <a:spLocks noChangeArrowheads="1"/>
          </p:cNvSpPr>
          <p:nvPr/>
        </p:nvSpPr>
        <p:spPr bwMode="auto">
          <a:xfrm>
            <a:off x="4995872" y="3857628"/>
            <a:ext cx="2100260" cy="204533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zh-CN" altLang="en-US" sz="2800" b="1" baseline="0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数形</a:t>
            </a:r>
            <a:r>
              <a:rPr lang="zh-CN" altLang="en-US" sz="2800" b="1" baseline="0" dirty="0" smtClean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结合</a:t>
            </a:r>
            <a:endParaRPr lang="en-US" altLang="zh-CN" sz="2800" b="1" baseline="0" dirty="0" smtClean="0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>
              <a:spcBef>
                <a:spcPts val="600"/>
              </a:spcBef>
            </a:pPr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分类讨论</a:t>
            </a:r>
            <a:endParaRPr lang="en-US" altLang="zh-CN" sz="2800" b="1" dirty="0" smtClean="0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>
              <a:spcBef>
                <a:spcPts val="600"/>
              </a:spcBef>
            </a:pPr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转化与化归</a:t>
            </a:r>
            <a:endParaRPr lang="en-US" altLang="zh-CN" sz="2800" b="1" baseline="0" dirty="0" smtClean="0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>
              <a:spcBef>
                <a:spcPts val="600"/>
              </a:spcBef>
            </a:pPr>
            <a:r>
              <a:rPr lang="zh-CN" altLang="en-US" sz="2800" b="1" baseline="0" dirty="0" smtClean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函数</a:t>
            </a:r>
            <a:r>
              <a:rPr lang="zh-CN" altLang="en-US" sz="2800" b="1" baseline="0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与</a:t>
            </a:r>
            <a:r>
              <a:rPr lang="zh-CN" altLang="en-US" sz="2800" b="1" baseline="0" dirty="0" smtClean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方程</a:t>
            </a:r>
            <a:endParaRPr lang="zh-CN" altLang="en-US" sz="2800" b="1" baseline="0" dirty="0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9316" y="116632"/>
            <a:ext cx="4553046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四、课堂小结，布置作业</a:t>
            </a:r>
            <a:endParaRPr lang="zh-CN" altLang="en-US" sz="2800" dirty="0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p:transition>
    <p:split orient="vert" dir="in"/>
    <p:sndAc>
      <p:stSnd>
        <p:snd r:embed="rId1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4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 bldLvl="0" animBg="1" autoUpdateAnimBg="0"/>
      <p:bldP spid="24579" grpId="0" bldLvl="0" animBg="1" autoUpdateAnimBg="0"/>
      <p:bldP spid="24580" grpId="0" bldLvl="0" animBg="1" autoUpdateAnimBg="0"/>
      <p:bldP spid="24582" grpId="0" bldLvl="0" animBg="1" autoUpdateAnimBg="0"/>
      <p:bldP spid="24583" grpId="0" bldLvl="0" animBg="1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59496" y="116632"/>
            <a:ext cx="4553046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四、课堂小结，布置作业</a:t>
            </a:r>
            <a:endParaRPr lang="zh-CN" altLang="en-US" sz="2800" dirty="0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graphicFrame>
        <p:nvGraphicFramePr>
          <p:cNvPr id="3" name="对象 2"/>
          <p:cNvGraphicFramePr>
            <a:graphicFrameLocks noChangeAspect="1"/>
          </p:cNvGraphicFramePr>
          <p:nvPr/>
        </p:nvGraphicFramePr>
        <p:xfrm>
          <a:off x="1796891" y="843915"/>
          <a:ext cx="8450580" cy="55448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04" name="文档" r:id="rId1" imgW="0" imgH="0" progId="Word.Document.12">
                  <p:embed/>
                </p:oleObj>
              </mc:Choice>
              <mc:Fallback>
                <p:oleObj name="文档" r:id="rId1" imgW="0" imgH="0" progId="Word.Document.12">
                  <p:embed/>
                  <p:pic>
                    <p:nvPicPr>
                      <p:cNvPr id="0" name="Picture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6891" y="843915"/>
                        <a:ext cx="8450580" cy="554482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5395" name="Picture 3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67702" y="3429000"/>
            <a:ext cx="1193065" cy="967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/>
        </p:nvGraphicFramePr>
        <p:xfrm>
          <a:off x="1881158" y="1071545"/>
          <a:ext cx="8535322" cy="54456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7" name="文档" r:id="rId1" imgW="0" imgH="0" progId="Word.Document.12">
                  <p:embed/>
                </p:oleObj>
              </mc:Choice>
              <mc:Fallback>
                <p:oleObj name="文档" r:id="rId1" imgW="0" imgH="0" progId="Word.Document.12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81158" y="1071545"/>
                        <a:ext cx="8535322" cy="544562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559496" y="116632"/>
            <a:ext cx="4553046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四、课堂小结，布置作业</a:t>
            </a:r>
            <a:endParaRPr lang="zh-CN" altLang="en-US" sz="2800" dirty="0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59496" y="116632"/>
            <a:ext cx="4553046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四、课堂小结，布置作业</a:t>
            </a:r>
            <a:endParaRPr lang="zh-CN" altLang="en-US" sz="2800" dirty="0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graphicFrame>
        <p:nvGraphicFramePr>
          <p:cNvPr id="3" name="对象 2"/>
          <p:cNvGraphicFramePr>
            <a:graphicFrameLocks noChangeAspect="1"/>
          </p:cNvGraphicFramePr>
          <p:nvPr/>
        </p:nvGraphicFramePr>
        <p:xfrm>
          <a:off x="407670" y="836930"/>
          <a:ext cx="11247120" cy="54819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90" name="文档" r:id="rId1" imgW="0" imgH="0" progId="Word.Document.12">
                  <p:embed/>
                </p:oleObj>
              </mc:Choice>
              <mc:Fallback>
                <p:oleObj name="文档" r:id="rId1" imgW="0" imgH="0" progId="Word.Document.12">
                  <p:embed/>
                  <p:pic>
                    <p:nvPicPr>
                      <p:cNvPr id="0" name="Picture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7670" y="836930"/>
                        <a:ext cx="11247120" cy="548195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7625" y="97468"/>
            <a:ext cx="4553046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一、问题情景、引入课题</a:t>
            </a:r>
            <a:endParaRPr lang="zh-CN" altLang="en-US" sz="2800" dirty="0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32710" y="1268760"/>
            <a:ext cx="68208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问题</a:t>
            </a:r>
            <a:r>
              <a:rPr lang="zh-CN" altLang="en-US" sz="28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：请你画出下列函数的大致</a:t>
            </a:r>
            <a:r>
              <a:rPr lang="zh-CN" altLang="en-US" sz="2800" b="1" dirty="0" smtClean="0">
                <a:latin typeface="宋体" panose="02010600030101010101" pitchFamily="2" charset="-122"/>
                <a:ea typeface="宋体" panose="02010600030101010101" pitchFamily="2" charset="-122"/>
                <a:hlinkClick r:id="rId1" action="ppaction://hlinkfile"/>
              </a:rPr>
              <a:t>图像</a:t>
            </a:r>
            <a:endParaRPr lang="zh-CN" altLang="en-US" sz="28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3623786" y="2276166"/>
            <a:ext cx="5198745" cy="2489716"/>
            <a:chOff x="1293967" y="3003876"/>
            <a:chExt cx="5198745" cy="2489716"/>
          </a:xfrm>
        </p:grpSpPr>
        <p:graphicFrame>
          <p:nvGraphicFramePr>
            <p:cNvPr id="2" name="对象 1"/>
            <p:cNvGraphicFramePr>
              <a:graphicFrameLocks noChangeAspect="1"/>
            </p:cNvGraphicFramePr>
            <p:nvPr/>
          </p:nvGraphicFramePr>
          <p:xfrm>
            <a:off x="1337310" y="3003876"/>
            <a:ext cx="2995295" cy="6400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64" name="Equation" r:id="rId2" imgW="1066800" imgH="228600" progId="Equation.DSMT4">
                    <p:embed/>
                  </p:oleObj>
                </mc:Choice>
                <mc:Fallback>
                  <p:oleObj name="Equation" r:id="rId2" imgW="1066800" imgH="228600" progId="Equation.DSMT4">
                    <p:embed/>
                    <p:pic>
                      <p:nvPicPr>
                        <p:cNvPr id="0" name="Picture 12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37310" y="3003876"/>
                          <a:ext cx="2995295" cy="64008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" name="对象 6"/>
            <p:cNvGraphicFramePr>
              <a:graphicFrameLocks noChangeAspect="1"/>
            </p:cNvGraphicFramePr>
            <p:nvPr/>
          </p:nvGraphicFramePr>
          <p:xfrm>
            <a:off x="1293967" y="4857957"/>
            <a:ext cx="5198745" cy="63563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65" name="Equation" r:id="rId4" imgW="1714500" imgH="228600" progId="Equation.DSMT4">
                    <p:embed/>
                  </p:oleObj>
                </mc:Choice>
                <mc:Fallback>
                  <p:oleObj name="Equation" r:id="rId4" imgW="1714500" imgH="228600" progId="Equation.DSMT4">
                    <p:embed/>
                    <p:pic>
                      <p:nvPicPr>
                        <p:cNvPr id="0" name="Picture 12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93967" y="4857957"/>
                          <a:ext cx="5198745" cy="63563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317" y="129853"/>
            <a:ext cx="4553046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二、自主探索，总结规律</a:t>
            </a:r>
            <a:endParaRPr lang="zh-CN" altLang="en-US" sz="2800" dirty="0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203651" y="3120094"/>
            <a:ext cx="6619875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800" b="1" baseline="0" dirty="0" smtClean="0">
                <a:latin typeface="黑体" panose="02010609060101010101" pitchFamily="2" charset="-122"/>
                <a:ea typeface="黑体" panose="02010609060101010101" pitchFamily="2" charset="-122"/>
              </a:rPr>
              <a:t>2</a:t>
            </a:r>
            <a:r>
              <a:rPr lang="en-US" altLang="zh-CN" sz="2800" b="1" baseline="0" dirty="0">
                <a:latin typeface="黑体" panose="02010609060101010101" pitchFamily="2" charset="-122"/>
                <a:ea typeface="黑体" panose="02010609060101010101" pitchFamily="2" charset="-122"/>
              </a:rPr>
              <a:t>.</a:t>
            </a:r>
            <a:r>
              <a:rPr lang="zh-CN" altLang="en-US" sz="2800" b="1" baseline="0" dirty="0">
                <a:latin typeface="黑体" panose="02010609060101010101" pitchFamily="2" charset="-122"/>
                <a:ea typeface="黑体" panose="02010609060101010101" pitchFamily="2" charset="-122"/>
              </a:rPr>
              <a:t>我们如何研究三次函数的图象和性质？</a:t>
            </a:r>
            <a:endParaRPr lang="zh-CN" altLang="en-US" sz="2800" b="1" baseline="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009080" y="1144576"/>
            <a:ext cx="7515944" cy="645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zh-CN" sz="3600" b="1" baseline="0" dirty="0"/>
              <a:t> </a:t>
            </a:r>
            <a:r>
              <a:rPr lang="en-US" altLang="zh-CN" sz="2800" b="1" baseline="0" dirty="0">
                <a:latin typeface="黑体" panose="02010609060101010101" pitchFamily="2" charset="-122"/>
                <a:ea typeface="黑体" panose="02010609060101010101" pitchFamily="2" charset="-122"/>
              </a:rPr>
              <a:t>1.</a:t>
            </a:r>
            <a:r>
              <a:rPr lang="zh-CN" altLang="en-US" sz="2800" b="1" baseline="0" dirty="0">
                <a:latin typeface="黑体" panose="02010609060101010101" pitchFamily="2" charset="-122"/>
                <a:ea typeface="黑体" panose="02010609060101010101" pitchFamily="2" charset="-122"/>
              </a:rPr>
              <a:t>类比二次函数，三次函数一般式是怎样？</a:t>
            </a:r>
            <a:endParaRPr lang="zh-CN" altLang="en-US" sz="2800" b="1" baseline="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2952728" y="4017191"/>
          <a:ext cx="3757526" cy="6262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6" name="Equation" r:id="rId1" imgW="1371600" imgH="228600" progId="Equation.DSMT4">
                  <p:embed/>
                </p:oleObj>
              </mc:Choice>
              <mc:Fallback>
                <p:oleObj name="Equation" r:id="rId1" imgW="1371600" imgH="228600" progId="Equation.DSMT4">
                  <p:embed/>
                  <p:pic>
                    <p:nvPicPr>
                      <p:cNvPr id="0" name="Picture 18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2728" y="4017191"/>
                        <a:ext cx="3757526" cy="62625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7"/>
          <p:cNvGraphicFramePr>
            <a:graphicFrameLocks noChangeAspect="1"/>
          </p:cNvGraphicFramePr>
          <p:nvPr/>
        </p:nvGraphicFramePr>
        <p:xfrm>
          <a:off x="2981986" y="4938301"/>
          <a:ext cx="5114278" cy="6338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7" name="Equation" r:id="rId3" imgW="1752600" imgH="228600" progId="Equation.DSMT4">
                  <p:embed/>
                </p:oleObj>
              </mc:Choice>
              <mc:Fallback>
                <p:oleObj name="Equation" r:id="rId3" imgW="1752600" imgH="228600" progId="Equation.DSMT4">
                  <p:embed/>
                  <p:pic>
                    <p:nvPicPr>
                      <p:cNvPr id="0" name="Picture 18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1986" y="4938301"/>
                        <a:ext cx="5114278" cy="63383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" name="组合 8"/>
          <p:cNvGrpSpPr/>
          <p:nvPr/>
        </p:nvGrpSpPr>
        <p:grpSpPr>
          <a:xfrm>
            <a:off x="2867036" y="2041520"/>
            <a:ext cx="5729294" cy="673100"/>
            <a:chOff x="1214414" y="2071678"/>
            <a:chExt cx="5729294" cy="673100"/>
          </a:xfrm>
        </p:grpSpPr>
        <p:graphicFrame>
          <p:nvGraphicFramePr>
            <p:cNvPr id="5" name="Object 4"/>
            <p:cNvGraphicFramePr>
              <a:graphicFrameLocks noChangeAspect="1"/>
            </p:cNvGraphicFramePr>
            <p:nvPr/>
          </p:nvGraphicFramePr>
          <p:xfrm>
            <a:off x="2143108" y="2071678"/>
            <a:ext cx="4800600" cy="6731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358" name="Equation" r:id="rId5" imgW="1752600" imgH="228600" progId="Equation.DSMT4">
                    <p:embed/>
                  </p:oleObj>
                </mc:Choice>
                <mc:Fallback>
                  <p:oleObj name="Equation" r:id="rId5" imgW="1752600" imgH="228600" progId="Equation.DSMT4">
                    <p:embed/>
                    <p:pic>
                      <p:nvPicPr>
                        <p:cNvPr id="0" name="Picture 17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43108" y="2071678"/>
                          <a:ext cx="4800600" cy="6731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" name="Rectangle 3"/>
            <p:cNvSpPr>
              <a:spLocks noChangeArrowheads="1"/>
            </p:cNvSpPr>
            <p:nvPr/>
          </p:nvSpPr>
          <p:spPr bwMode="auto">
            <a:xfrm>
              <a:off x="1214414" y="2143116"/>
              <a:ext cx="1143008" cy="5219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zh-CN" altLang="en-US" sz="2800" b="1" dirty="0" smtClean="0">
                  <a:latin typeface="黑体" panose="02010609060101010101" pitchFamily="2" charset="-122"/>
                  <a:ea typeface="黑体" panose="02010609060101010101" pitchFamily="2" charset="-122"/>
                </a:rPr>
                <a:t>形如：</a:t>
              </a:r>
              <a:endParaRPr lang="zh-CN" altLang="en-US" sz="2800" b="1" baseline="0" dirty="0">
                <a:latin typeface="黑体" panose="02010609060101010101" pitchFamily="2" charset="-122"/>
                <a:ea typeface="黑体" panose="02010609060101010101" pitchFamily="2" charset="-122"/>
              </a:endParaRPr>
            </a:p>
          </p:txBody>
        </p:sp>
      </p:grpSp>
    </p:spTree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对象 2"/>
          <p:cNvGraphicFramePr>
            <a:graphicFrameLocks noChangeAspect="1"/>
          </p:cNvGraphicFramePr>
          <p:nvPr/>
        </p:nvGraphicFramePr>
        <p:xfrm>
          <a:off x="2536825" y="908720"/>
          <a:ext cx="7478713" cy="5764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9" name="文档" r:id="rId1" imgW="5407025" imgH="3803650" progId="Word.Document.12">
                  <p:embed/>
                </p:oleObj>
              </mc:Choice>
              <mc:Fallback>
                <p:oleObj name="文档" r:id="rId1" imgW="5407025" imgH="3803650" progId="Word.Document.12">
                  <p:embed/>
                  <p:pic>
                    <p:nvPicPr>
                      <p:cNvPr id="0" name="Picture 7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36825" y="908720"/>
                        <a:ext cx="7478713" cy="57642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" name="TextBox 45"/>
          <p:cNvSpPr txBox="1"/>
          <p:nvPr/>
        </p:nvSpPr>
        <p:spPr>
          <a:xfrm>
            <a:off x="47308" y="116632"/>
            <a:ext cx="4553046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二、自主探索，总结规律</a:t>
            </a:r>
            <a:endParaRPr lang="zh-CN" altLang="en-US" sz="2800" dirty="0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pic>
        <p:nvPicPr>
          <p:cNvPr id="3123" name="Picture 5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0254" y="3573016"/>
            <a:ext cx="1333738" cy="1201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24" name="Picture 5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4921" y="2107433"/>
            <a:ext cx="1401681" cy="1195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25" name="Picture 5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6929" y="4997317"/>
            <a:ext cx="1297063" cy="119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26" name="Picture 5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7282" y="1988840"/>
            <a:ext cx="1439038" cy="1265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27" name="Picture 5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7282" y="3429000"/>
            <a:ext cx="1350353" cy="1333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29" name="Picture 5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8168" y="4869160"/>
            <a:ext cx="1423508" cy="1314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/>
        </p:nvGraphicFramePr>
        <p:xfrm>
          <a:off x="2601913" y="800101"/>
          <a:ext cx="8245475" cy="58692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55" name="文档" r:id="rId1" imgW="5413375" imgH="3704590" progId="Word.Document.12">
                  <p:embed/>
                </p:oleObj>
              </mc:Choice>
              <mc:Fallback>
                <p:oleObj name="文档" r:id="rId1" imgW="5413375" imgH="3704590" progId="Word.Document.12">
                  <p:embed/>
                  <p:pic>
                    <p:nvPicPr>
                      <p:cNvPr id="0" name="Picture 4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01913" y="800101"/>
                        <a:ext cx="8245475" cy="586926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对象 28"/>
          <p:cNvGraphicFramePr>
            <a:graphicFrameLocks noChangeAspect="1"/>
          </p:cNvGraphicFramePr>
          <p:nvPr/>
        </p:nvGraphicFramePr>
        <p:xfrm>
          <a:off x="3503712" y="4572008"/>
          <a:ext cx="3281014" cy="4374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56" name="Equation" r:id="rId3" imgW="1714500" imgH="228600" progId="Equation.DSMT4">
                  <p:embed/>
                </p:oleObj>
              </mc:Choice>
              <mc:Fallback>
                <p:oleObj name="Equation" r:id="rId3" imgW="1714500" imgH="228600" progId="Equation.DSMT4">
                  <p:embed/>
                  <p:pic>
                    <p:nvPicPr>
                      <p:cNvPr id="0" name="Picture 4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3712" y="4572008"/>
                        <a:ext cx="3281014" cy="43746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对象 29"/>
          <p:cNvGraphicFramePr>
            <a:graphicFrameLocks noChangeAspect="1"/>
          </p:cNvGraphicFramePr>
          <p:nvPr/>
        </p:nvGraphicFramePr>
        <p:xfrm>
          <a:off x="7824192" y="4572008"/>
          <a:ext cx="989934" cy="4051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57" name="Equation" r:id="rId5" imgW="494665" imgH="203200" progId="Equation.DSMT4">
                  <p:embed/>
                </p:oleObj>
              </mc:Choice>
              <mc:Fallback>
                <p:oleObj name="Equation" r:id="rId5" imgW="494665" imgH="203200" progId="Equation.DSMT4">
                  <p:embed/>
                  <p:pic>
                    <p:nvPicPr>
                      <p:cNvPr id="0" name="Picture 4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24192" y="4572008"/>
                        <a:ext cx="989934" cy="40516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" name="对象 30"/>
          <p:cNvGraphicFramePr>
            <a:graphicFrameLocks noChangeAspect="1"/>
          </p:cNvGraphicFramePr>
          <p:nvPr/>
        </p:nvGraphicFramePr>
        <p:xfrm>
          <a:off x="3503712" y="5214950"/>
          <a:ext cx="3455565" cy="1008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58" name="Equation" r:id="rId7" imgW="1739900" imgH="508000" progId="Equation.DSMT4">
                  <p:embed/>
                </p:oleObj>
              </mc:Choice>
              <mc:Fallback>
                <p:oleObj name="Equation" r:id="rId7" imgW="1739900" imgH="508000" progId="Equation.DSMT4">
                  <p:embed/>
                  <p:pic>
                    <p:nvPicPr>
                      <p:cNvPr id="0" name="Picture 4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3712" y="5214950"/>
                        <a:ext cx="3455565" cy="10081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" name="对象 31"/>
          <p:cNvGraphicFramePr>
            <a:graphicFrameLocks noChangeAspect="1"/>
          </p:cNvGraphicFramePr>
          <p:nvPr/>
        </p:nvGraphicFramePr>
        <p:xfrm>
          <a:off x="7680176" y="5404332"/>
          <a:ext cx="1408314" cy="3821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59" name="Equation" r:id="rId9" imgW="748665" imgH="203200" progId="Equation.DSMT4">
                  <p:embed/>
                </p:oleObj>
              </mc:Choice>
              <mc:Fallback>
                <p:oleObj name="Equation" r:id="rId9" imgW="748665" imgH="203200" progId="Equation.DSMT4">
                  <p:embed/>
                  <p:pic>
                    <p:nvPicPr>
                      <p:cNvPr id="0" name="Picture 4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80176" y="5404332"/>
                        <a:ext cx="1408314" cy="38212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extBox 23"/>
          <p:cNvSpPr txBox="1"/>
          <p:nvPr/>
        </p:nvSpPr>
        <p:spPr>
          <a:xfrm>
            <a:off x="3381356" y="116632"/>
            <a:ext cx="5256584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三次</a:t>
            </a:r>
            <a:r>
              <a:rPr lang="zh-CN" altLang="en-US" sz="2800" b="1" dirty="0" smtClean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函数的单调性、极值、最值</a:t>
            </a:r>
            <a:endParaRPr lang="zh-CN" altLang="en-US" sz="2800" b="1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4223792" y="2357430"/>
            <a:ext cx="2105025" cy="1913384"/>
            <a:chOff x="0" y="980728"/>
            <a:chExt cx="2105025" cy="2057400"/>
          </a:xfrm>
        </p:grpSpPr>
        <p:grpSp>
          <p:nvGrpSpPr>
            <p:cNvPr id="5" name="组合 4"/>
            <p:cNvGrpSpPr/>
            <p:nvPr/>
          </p:nvGrpSpPr>
          <p:grpSpPr>
            <a:xfrm>
              <a:off x="0" y="980728"/>
              <a:ext cx="2105025" cy="2057400"/>
              <a:chOff x="0" y="980728"/>
              <a:chExt cx="2105025" cy="2057400"/>
            </a:xfrm>
          </p:grpSpPr>
          <p:grpSp>
            <p:nvGrpSpPr>
              <p:cNvPr id="4" name="组合 3"/>
              <p:cNvGrpSpPr/>
              <p:nvPr/>
            </p:nvGrpSpPr>
            <p:grpSpPr>
              <a:xfrm>
                <a:off x="0" y="980728"/>
                <a:ext cx="2105025" cy="2057400"/>
                <a:chOff x="0" y="980728"/>
                <a:chExt cx="2105025" cy="2057400"/>
              </a:xfrm>
            </p:grpSpPr>
            <p:pic>
              <p:nvPicPr>
                <p:cNvPr id="9536" name="Picture 320"/>
                <p:cNvPicPr>
                  <a:picLocks noChangeAspect="1" noChangeArrowheads="1"/>
                </p:cNvPicPr>
                <p:nvPr/>
              </p:nvPicPr>
              <p:blipFill>
                <a:blip r:embed="rId1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0" y="980728"/>
                  <a:ext cx="2105025" cy="20574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20" name="Line 31"/>
                <p:cNvSpPr>
                  <a:spLocks noChangeShapeType="1"/>
                </p:cNvSpPr>
                <p:nvPr/>
              </p:nvSpPr>
              <p:spPr bwMode="auto">
                <a:xfrm flipV="1">
                  <a:off x="1052512" y="2157291"/>
                  <a:ext cx="0" cy="371403"/>
                </a:xfrm>
                <a:prstGeom prst="line">
                  <a:avLst/>
                </a:prstGeom>
                <a:noFill/>
                <a:ln w="9525">
                  <a:solidFill>
                    <a:srgbClr val="0000FF"/>
                  </a:solidFill>
                  <a:prstDash val="dash"/>
                  <a:round/>
                  <a:headEnd type="oval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16" name="Line 26"/>
              <p:cNvSpPr>
                <a:spLocks noChangeShapeType="1"/>
              </p:cNvSpPr>
              <p:nvPr/>
            </p:nvSpPr>
            <p:spPr bwMode="auto">
              <a:xfrm>
                <a:off x="467544" y="1359799"/>
                <a:ext cx="0" cy="845065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dash"/>
                <a:round/>
                <a:headEnd type="oval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aphicFrame>
          <p:nvGraphicFramePr>
            <p:cNvPr id="3" name="对象 2"/>
            <p:cNvGraphicFramePr>
              <a:graphicFrameLocks noChangeAspect="1"/>
            </p:cNvGraphicFramePr>
            <p:nvPr/>
          </p:nvGraphicFramePr>
          <p:xfrm>
            <a:off x="285428" y="2244358"/>
            <a:ext cx="398140" cy="4155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760" name="Equation" r:id="rId12" imgW="152400" imgH="228600" progId="Equation.DSMT4">
                    <p:embed/>
                  </p:oleObj>
                </mc:Choice>
                <mc:Fallback>
                  <p:oleObj name="Equation" r:id="rId12" imgW="152400" imgH="228600" progId="Equation.DSMT4">
                    <p:embed/>
                    <p:pic>
                      <p:nvPicPr>
                        <p:cNvPr id="0" name="Picture 44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5428" y="2244358"/>
                          <a:ext cx="398140" cy="41555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5" name="对象 24"/>
            <p:cNvGraphicFramePr>
              <a:graphicFrameLocks noChangeAspect="1"/>
            </p:cNvGraphicFramePr>
            <p:nvPr/>
          </p:nvGraphicFramePr>
          <p:xfrm>
            <a:off x="1104094" y="2237572"/>
            <a:ext cx="489693" cy="4713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761" name="Equation" r:id="rId14" imgW="165100" imgH="228600" progId="Equation.DSMT4">
                    <p:embed/>
                  </p:oleObj>
                </mc:Choice>
                <mc:Fallback>
                  <p:oleObj name="Equation" r:id="rId14" imgW="165100" imgH="228600" progId="Equation.DSMT4">
                    <p:embed/>
                    <p:pic>
                      <p:nvPicPr>
                        <p:cNvPr id="0" name="Picture 44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04094" y="2237572"/>
                          <a:ext cx="489693" cy="47134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7" name="组合 6"/>
          <p:cNvGrpSpPr/>
          <p:nvPr/>
        </p:nvGrpSpPr>
        <p:grpSpPr>
          <a:xfrm>
            <a:off x="7524760" y="2428868"/>
            <a:ext cx="1872208" cy="1841376"/>
            <a:chOff x="476865" y="1458965"/>
            <a:chExt cx="2114550" cy="2028825"/>
          </a:xfrm>
        </p:grpSpPr>
        <p:pic>
          <p:nvPicPr>
            <p:cNvPr id="9538" name="Picture 322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6865" y="1458965"/>
              <a:ext cx="2114550" cy="2028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26" name="对象 25"/>
            <p:cNvGraphicFramePr>
              <a:graphicFrameLocks noChangeAspect="1"/>
            </p:cNvGraphicFramePr>
            <p:nvPr/>
          </p:nvGraphicFramePr>
          <p:xfrm>
            <a:off x="827584" y="2780928"/>
            <a:ext cx="432048" cy="4158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762" name="Equation" r:id="rId17" imgW="165100" imgH="228600" progId="Equation.DSMT4">
                    <p:embed/>
                  </p:oleObj>
                </mc:Choice>
                <mc:Fallback>
                  <p:oleObj name="Equation" r:id="rId17" imgW="165100" imgH="228600" progId="Equation.DSMT4">
                    <p:embed/>
                    <p:pic>
                      <p:nvPicPr>
                        <p:cNvPr id="0" name="Picture 45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27584" y="2780928"/>
                          <a:ext cx="432048" cy="41586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对象 3"/>
          <p:cNvGraphicFramePr>
            <a:graphicFrameLocks noChangeAspect="1"/>
          </p:cNvGraphicFramePr>
          <p:nvPr/>
        </p:nvGraphicFramePr>
        <p:xfrm>
          <a:off x="2173039" y="930275"/>
          <a:ext cx="8099425" cy="5699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51" name="文档" r:id="rId1" imgW="6774180" imgH="4617720" progId="Word.Document.12">
                  <p:embed/>
                </p:oleObj>
              </mc:Choice>
              <mc:Fallback>
                <p:oleObj name="文档" r:id="rId1" imgW="6774180" imgH="4617720" progId="Word.Document.12">
                  <p:embed/>
                  <p:pic>
                    <p:nvPicPr>
                      <p:cNvPr id="0" name="Picture 38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73039" y="930275"/>
                        <a:ext cx="8099425" cy="56991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对象 4"/>
          <p:cNvGraphicFramePr>
            <a:graphicFrameLocks noChangeAspect="1"/>
          </p:cNvGraphicFramePr>
          <p:nvPr/>
        </p:nvGraphicFramePr>
        <p:xfrm>
          <a:off x="2278807" y="2020545"/>
          <a:ext cx="1872208" cy="7180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52" name="Equation" r:id="rId3" imgW="1295400" imgH="457200" progId="Equation.DSMT4">
                  <p:embed/>
                </p:oleObj>
              </mc:Choice>
              <mc:Fallback>
                <p:oleObj name="Equation" r:id="rId3" imgW="1295400" imgH="457200" progId="Equation.DSMT4">
                  <p:embed/>
                  <p:pic>
                    <p:nvPicPr>
                      <p:cNvPr id="0" name="Picture 38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78807" y="2020545"/>
                        <a:ext cx="1872208" cy="71804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对象 5"/>
          <p:cNvGraphicFramePr>
            <a:graphicFrameLocks noChangeAspect="1"/>
          </p:cNvGraphicFramePr>
          <p:nvPr/>
        </p:nvGraphicFramePr>
        <p:xfrm>
          <a:off x="2272593" y="3492253"/>
          <a:ext cx="1878422" cy="7275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53" name="Equation" r:id="rId5" imgW="1181100" imgH="457200" progId="Equation.DSMT4">
                  <p:embed/>
                </p:oleObj>
              </mc:Choice>
              <mc:Fallback>
                <p:oleObj name="Equation" r:id="rId5" imgW="1181100" imgH="457200" progId="Equation.DSMT4">
                  <p:embed/>
                  <p:pic>
                    <p:nvPicPr>
                      <p:cNvPr id="0" name="Picture 38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72593" y="3492253"/>
                        <a:ext cx="1878422" cy="72759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对象 6"/>
          <p:cNvGraphicFramePr>
            <a:graphicFrameLocks noChangeAspect="1"/>
          </p:cNvGraphicFramePr>
          <p:nvPr/>
        </p:nvGraphicFramePr>
        <p:xfrm>
          <a:off x="2278807" y="4876462"/>
          <a:ext cx="1881187" cy="728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54" name="Equation" r:id="rId7" imgW="1181100" imgH="457200" progId="Equation.DSMT4">
                  <p:embed/>
                </p:oleObj>
              </mc:Choice>
              <mc:Fallback>
                <p:oleObj name="Equation" r:id="rId7" imgW="1181100" imgH="457200" progId="Equation.DSMT4">
                  <p:embed/>
                  <p:pic>
                    <p:nvPicPr>
                      <p:cNvPr id="0" name="Picture 38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78807" y="4876462"/>
                        <a:ext cx="1881187" cy="72866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59" name="Picture 1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5191" y="4972937"/>
            <a:ext cx="1512168" cy="126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1" name="Picture 2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75" y="3435562"/>
            <a:ext cx="1260140" cy="1339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6" name="Picture 26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3624" y="3420245"/>
            <a:ext cx="1458087" cy="13769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7" name="Picture 27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5071" y="2010384"/>
            <a:ext cx="1430772" cy="1346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2" name="Picture 3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6550" y="2020545"/>
            <a:ext cx="1369690" cy="1336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" name="对象 7"/>
          <p:cNvGraphicFramePr>
            <a:graphicFrameLocks noChangeAspect="1"/>
          </p:cNvGraphicFramePr>
          <p:nvPr/>
        </p:nvGraphicFramePr>
        <p:xfrm>
          <a:off x="8635447" y="4545310"/>
          <a:ext cx="869950" cy="323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55" name="Equation" r:id="rId14" imgW="545465" imgH="203200" progId="Equation.DSMT4">
                  <p:embed/>
                </p:oleObj>
              </mc:Choice>
              <mc:Fallback>
                <p:oleObj name="Equation" r:id="rId14" imgW="545465" imgH="203200" progId="Equation.DSMT4">
                  <p:embed/>
                  <p:pic>
                    <p:nvPicPr>
                      <p:cNvPr id="0" name="Picture 38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35447" y="4545310"/>
                        <a:ext cx="869950" cy="323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对象 1"/>
          <p:cNvGraphicFramePr>
            <a:graphicFrameLocks noChangeAspect="1"/>
          </p:cNvGraphicFramePr>
          <p:nvPr/>
        </p:nvGraphicFramePr>
        <p:xfrm>
          <a:off x="2346591" y="2894351"/>
          <a:ext cx="1486910" cy="3186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56" name="Equation" r:id="rId16" imgW="1066800" imgH="228600" progId="Equation.DSMT4">
                  <p:embed/>
                </p:oleObj>
              </mc:Choice>
              <mc:Fallback>
                <p:oleObj name="Equation" r:id="rId16" imgW="1066800" imgH="228600" progId="Equation.DSMT4">
                  <p:embed/>
                  <p:pic>
                    <p:nvPicPr>
                      <p:cNvPr id="0" name="Picture 39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46591" y="2894351"/>
                        <a:ext cx="1486910" cy="318624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对象 2"/>
          <p:cNvGraphicFramePr>
            <a:graphicFrameLocks noChangeAspect="1"/>
          </p:cNvGraphicFramePr>
          <p:nvPr/>
        </p:nvGraphicFramePr>
        <p:xfrm>
          <a:off x="2278807" y="4301229"/>
          <a:ext cx="1558219" cy="3519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57" name="Equation" r:id="rId18" imgW="1016000" imgH="228600" progId="Equation.DSMT4">
                  <p:embed/>
                </p:oleObj>
              </mc:Choice>
              <mc:Fallback>
                <p:oleObj name="Equation" r:id="rId18" imgW="1016000" imgH="228600" progId="Equation.DSMT4">
                  <p:embed/>
                  <p:pic>
                    <p:nvPicPr>
                      <p:cNvPr id="0" name="Picture 39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78807" y="4301229"/>
                        <a:ext cx="1558219" cy="351907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对象 8"/>
          <p:cNvGraphicFramePr>
            <a:graphicFrameLocks noChangeAspect="1"/>
          </p:cNvGraphicFramePr>
          <p:nvPr/>
        </p:nvGraphicFramePr>
        <p:xfrm>
          <a:off x="2350815" y="5668863"/>
          <a:ext cx="1638300" cy="352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58" name="Equation" r:id="rId20" imgW="1066800" imgH="228600" progId="Equation.DSMT4">
                  <p:embed/>
                </p:oleObj>
              </mc:Choice>
              <mc:Fallback>
                <p:oleObj name="Equation" r:id="rId20" imgW="1066800" imgH="228600" progId="Equation.DSMT4">
                  <p:embed/>
                  <p:pic>
                    <p:nvPicPr>
                      <p:cNvPr id="0" name="Picture 39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50815" y="5668863"/>
                        <a:ext cx="1638300" cy="352425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4583832" y="116632"/>
            <a:ext cx="2808312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三次</a:t>
            </a:r>
            <a:r>
              <a:rPr lang="zh-CN" altLang="en-US" sz="2800" b="1" dirty="0" smtClean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函数的零点</a:t>
            </a:r>
            <a:endParaRPr lang="zh-CN" altLang="en-US" sz="2800" b="1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8572089" y="3067684"/>
            <a:ext cx="1052303" cy="1225412"/>
            <a:chOff x="476865" y="1458965"/>
            <a:chExt cx="2114550" cy="2028825"/>
          </a:xfrm>
        </p:grpSpPr>
        <p:pic>
          <p:nvPicPr>
            <p:cNvPr id="18" name="Picture 322"/>
            <p:cNvPicPr>
              <a:picLocks noChangeAspect="1" noChangeArrowheads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6865" y="1458965"/>
              <a:ext cx="2114550" cy="2028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19" name="对象 18"/>
            <p:cNvGraphicFramePr>
              <a:graphicFrameLocks noChangeAspect="1"/>
            </p:cNvGraphicFramePr>
            <p:nvPr/>
          </p:nvGraphicFramePr>
          <p:xfrm>
            <a:off x="827584" y="2780928"/>
            <a:ext cx="432048" cy="4158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759" name="Equation" r:id="rId23" imgW="165100" imgH="228600" progId="Equation.DSMT4">
                    <p:embed/>
                  </p:oleObj>
                </mc:Choice>
                <mc:Fallback>
                  <p:oleObj name="Equation" r:id="rId23" imgW="165100" imgH="228600" progId="Equation.DSMT4">
                    <p:embed/>
                    <p:pic>
                      <p:nvPicPr>
                        <p:cNvPr id="0" name="图片 1075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27584" y="2780928"/>
                          <a:ext cx="432048" cy="41586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0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0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0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0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1904" y="4835187"/>
            <a:ext cx="1584176" cy="1411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527820" y="116632"/>
            <a:ext cx="4553046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三</a:t>
            </a:r>
            <a:r>
              <a:rPr lang="zh-CN" altLang="en-US" sz="2800" dirty="0" smtClean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、典型例题，学以致用</a:t>
            </a:r>
            <a:endParaRPr lang="zh-CN" altLang="en-US" sz="2800" dirty="0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graphicFrame>
        <p:nvGraphicFramePr>
          <p:cNvPr id="2" name="对象 1"/>
          <p:cNvGraphicFramePr>
            <a:graphicFrameLocks noChangeAspect="1"/>
          </p:cNvGraphicFramePr>
          <p:nvPr/>
        </p:nvGraphicFramePr>
        <p:xfrm>
          <a:off x="1179195" y="908685"/>
          <a:ext cx="9689465" cy="444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88" name="文档" r:id="rId2" imgW="5268595" imgH="2415540" progId="Word.Document.12">
                  <p:embed/>
                </p:oleObj>
              </mc:Choice>
              <mc:Fallback>
                <p:oleObj name="文档" r:id="rId2" imgW="5268595" imgH="2415540" progId="Word.Document.12">
                  <p:embed/>
                  <p:pic>
                    <p:nvPicPr>
                      <p:cNvPr id="0" name="Picture 7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79195" y="908685"/>
                        <a:ext cx="9689465" cy="44450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对象 4"/>
          <p:cNvGraphicFramePr>
            <a:graphicFrameLocks noChangeAspect="1"/>
          </p:cNvGraphicFramePr>
          <p:nvPr/>
        </p:nvGraphicFramePr>
        <p:xfrm>
          <a:off x="1199515" y="4293235"/>
          <a:ext cx="9408160" cy="165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89" name="文档" r:id="rId4" imgW="6640195" imgH="1042670" progId="Word.Document.12">
                  <p:embed/>
                </p:oleObj>
              </mc:Choice>
              <mc:Fallback>
                <p:oleObj name="文档" r:id="rId4" imgW="6640195" imgH="1042670" progId="Word.Document.12">
                  <p:embed/>
                  <p:pic>
                    <p:nvPicPr>
                      <p:cNvPr id="0" name="Picture 7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99515" y="4293235"/>
                        <a:ext cx="9408160" cy="165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27820" y="116632"/>
            <a:ext cx="4553046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三</a:t>
            </a:r>
            <a:r>
              <a:rPr lang="zh-CN" altLang="en-US" sz="2800" dirty="0" smtClean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、典型例题，学以致用</a:t>
            </a:r>
            <a:endParaRPr lang="zh-CN" altLang="en-US" sz="2800" dirty="0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graphicFrame>
        <p:nvGraphicFramePr>
          <p:cNvPr id="4" name="对象 3"/>
          <p:cNvGraphicFramePr>
            <a:graphicFrameLocks noChangeAspect="1"/>
          </p:cNvGraphicFramePr>
          <p:nvPr/>
        </p:nvGraphicFramePr>
        <p:xfrm>
          <a:off x="119380" y="3644900"/>
          <a:ext cx="9914255" cy="12020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95" name="文档" r:id="rId1" imgW="6677025" imgH="809625" progId="Word.Document.12">
                  <p:embed/>
                </p:oleObj>
              </mc:Choice>
              <mc:Fallback>
                <p:oleObj name="文档" r:id="rId1" imgW="6677025" imgH="809625" progId="Word.Document.12">
                  <p:embed/>
                  <p:pic>
                    <p:nvPicPr>
                      <p:cNvPr id="0" name="Picture 1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9380" y="3644900"/>
                        <a:ext cx="9914255" cy="120205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对象 4"/>
          <p:cNvGraphicFramePr>
            <a:graphicFrameLocks noChangeAspect="1"/>
          </p:cNvGraphicFramePr>
          <p:nvPr/>
        </p:nvGraphicFramePr>
        <p:xfrm>
          <a:off x="335915" y="908685"/>
          <a:ext cx="10902315" cy="16421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96" name="文档" r:id="rId3" imgW="6696075" imgH="1009650" progId="Word.Document.12">
                  <p:embed/>
                </p:oleObj>
              </mc:Choice>
              <mc:Fallback>
                <p:oleObj name="文档" r:id="rId3" imgW="6696075" imgH="1009650" progId="Word.Document.12">
                  <p:embed/>
                  <p:pic>
                    <p:nvPicPr>
                      <p:cNvPr id="0" name="Picture 1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915" y="908685"/>
                        <a:ext cx="10902315" cy="164211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对象 6"/>
          <p:cNvGraphicFramePr>
            <a:graphicFrameLocks noChangeAspect="1"/>
          </p:cNvGraphicFramePr>
          <p:nvPr/>
        </p:nvGraphicFramePr>
        <p:xfrm>
          <a:off x="47625" y="4509135"/>
          <a:ext cx="10151745" cy="20847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97" name="文档" r:id="rId5" imgW="6677025" imgH="1400175" progId="Word.Document.12">
                  <p:embed/>
                </p:oleObj>
              </mc:Choice>
              <mc:Fallback>
                <p:oleObj name="文档" r:id="rId5" imgW="6677025" imgH="1400175" progId="Word.Document.12">
                  <p:embed/>
                  <p:pic>
                    <p:nvPicPr>
                      <p:cNvPr id="0" name="Picture 1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625" y="4509135"/>
                        <a:ext cx="10151745" cy="208470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440" name="Picture 10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4299" y="1916926"/>
            <a:ext cx="1945765" cy="1904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95800" y="116632"/>
            <a:ext cx="3528392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三次</a:t>
            </a:r>
            <a:r>
              <a:rPr lang="zh-CN" altLang="en-US" sz="2800" b="1" dirty="0" smtClean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函数的对称性</a:t>
            </a:r>
            <a:endParaRPr lang="zh-CN" altLang="en-US" sz="2800" b="1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graphicFrame>
        <p:nvGraphicFramePr>
          <p:cNvPr id="2" name="对象 1"/>
          <p:cNvGraphicFramePr>
            <a:graphicFrameLocks noChangeAspect="1"/>
          </p:cNvGraphicFramePr>
          <p:nvPr/>
        </p:nvGraphicFramePr>
        <p:xfrm>
          <a:off x="1631504" y="980728"/>
          <a:ext cx="7704856" cy="15992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35" name="Equation" r:id="rId1" imgW="3797300" imgH="711200" progId="Equation.DSMT4">
                  <p:embed/>
                </p:oleObj>
              </mc:Choice>
              <mc:Fallback>
                <p:oleObj name="Equation" r:id="rId1" imgW="3797300" imgH="711200" progId="Equation.DSMT4">
                  <p:embed/>
                  <p:pic>
                    <p:nvPicPr>
                      <p:cNvPr id="0" name="Picture 1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31504" y="980728"/>
                        <a:ext cx="7704856" cy="159920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对象 4"/>
          <p:cNvGraphicFramePr>
            <a:graphicFrameLocks noChangeAspect="1"/>
          </p:cNvGraphicFramePr>
          <p:nvPr/>
        </p:nvGraphicFramePr>
        <p:xfrm>
          <a:off x="1631504" y="2759133"/>
          <a:ext cx="7416824" cy="10299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36" name="Equation" r:id="rId3" imgW="3771900" imgH="482600" progId="Equation.DSMT4">
                  <p:embed/>
                </p:oleObj>
              </mc:Choice>
              <mc:Fallback>
                <p:oleObj name="Equation" r:id="rId3" imgW="3771900" imgH="482600" progId="Equation.DSMT4">
                  <p:embed/>
                  <p:pic>
                    <p:nvPicPr>
                      <p:cNvPr id="0" name="Picture 1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31504" y="2759133"/>
                        <a:ext cx="7416824" cy="102990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对象 5"/>
          <p:cNvGraphicFramePr>
            <a:graphicFrameLocks noChangeAspect="1"/>
          </p:cNvGraphicFramePr>
          <p:nvPr/>
        </p:nvGraphicFramePr>
        <p:xfrm>
          <a:off x="1593850" y="4173538"/>
          <a:ext cx="8031163" cy="1530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37" name="Equation" r:id="rId5" imgW="3924300" imgH="711200" progId="Equation.DSMT4">
                  <p:embed/>
                </p:oleObj>
              </mc:Choice>
              <mc:Fallback>
                <p:oleObj name="Equation" r:id="rId5" imgW="3924300" imgH="711200" progId="Equation.DSMT4">
                  <p:embed/>
                  <p:pic>
                    <p:nvPicPr>
                      <p:cNvPr id="0" name="Picture 1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3850" y="4173538"/>
                        <a:ext cx="8031163" cy="1530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Office 主题">
  <a:themeElements>
    <a:clrScheme name="活力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奥斯汀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暗香扑面">
      <a:fillStyleLst>
        <a:solidFill>
          <a:schemeClr val="phClr"/>
        </a:solidFill>
        <a:gradFill rotWithShape="1">
          <a:gsLst>
            <a:gs pos="0">
              <a:schemeClr val="phClr">
                <a:tint val="98000"/>
                <a:satMod val="220000"/>
              </a:schemeClr>
            </a:gs>
            <a:gs pos="31000">
              <a:schemeClr val="phClr">
                <a:tint val="30000"/>
                <a:satMod val="150000"/>
              </a:schemeClr>
            </a:gs>
            <a:gs pos="91000">
              <a:schemeClr val="phClr">
                <a:tint val="96000"/>
              </a:schemeClr>
            </a:gs>
          </a:gsLst>
          <a:path path="circle">
            <a:fillToRect l="50000" t="150000" r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28000"/>
                <a:satMod val="100000"/>
              </a:schemeClr>
              <a:schemeClr val="phClr">
                <a:tint val="100000"/>
                <a:satMod val="200000"/>
              </a:schemeClr>
            </a:duotone>
          </a:blip>
          <a:tile tx="0" ty="0" sx="80000" sy="8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10000"/>
              </a:schemeClr>
            </a:glow>
          </a:effectLst>
        </a:effectStyle>
        <a:effectStyle>
          <a:effectLst>
            <a:outerShdw blurRad="34925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9525" prstMaterial="dkEdge">
            <a:bevelT w="12000" h="24150"/>
            <a:contourClr>
              <a:schemeClr val="phClr">
                <a:satMod val="110000"/>
              </a:schemeClr>
            </a:contourClr>
          </a:sp3d>
        </a:effectStyle>
        <a:effectStyle>
          <a:effectLst>
            <a:outerShdw blurRad="50800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18700" prstMaterial="dkEdge">
            <a:bevelT w="44450" h="80600"/>
            <a:contourClr>
              <a:schemeClr val="phClr"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324</Words>
  <Application>WPS 演示</Application>
  <PresentationFormat>全屏显示(4:3)</PresentationFormat>
  <Paragraphs>57</Paragraphs>
  <Slides>17</Slides>
  <Notes>2</Notes>
  <HiddenSlides>0</HiddenSlides>
  <MMClips>0</MMClips>
  <ScaleCrop>false</ScaleCrop>
  <HeadingPairs>
    <vt:vector size="8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35</vt:i4>
      </vt:variant>
      <vt:variant>
        <vt:lpstr>幻灯片标题</vt:lpstr>
      </vt:variant>
      <vt:variant>
        <vt:i4>17</vt:i4>
      </vt:variant>
    </vt:vector>
  </HeadingPairs>
  <TitlesOfParts>
    <vt:vector size="64" baseType="lpstr">
      <vt:lpstr>Arial</vt:lpstr>
      <vt:lpstr>宋体</vt:lpstr>
      <vt:lpstr>Wingdings</vt:lpstr>
      <vt:lpstr>华文隶书</vt:lpstr>
      <vt:lpstr>华文新魏</vt:lpstr>
      <vt:lpstr>黑体</vt:lpstr>
      <vt:lpstr>Century Gothic</vt:lpstr>
      <vt:lpstr>微软雅黑</vt:lpstr>
      <vt:lpstr>Arial Unicode MS</vt:lpstr>
      <vt:lpstr>幼圆</vt:lpstr>
      <vt:lpstr>Calibri</vt:lpstr>
      <vt:lpstr>Office 主题</vt:lpstr>
      <vt:lpstr>Word.Document.12</vt:lpstr>
      <vt:lpstr>Word.Document.12</vt:lpstr>
      <vt:lpstr>Word.Document.12</vt:lpstr>
      <vt:lpstr>Word.Document.12</vt:lpstr>
      <vt:lpstr>Word.Document.12</vt:lpstr>
      <vt:lpstr>Word.Document.12</vt:lpstr>
      <vt:lpstr>Word.Document.12</vt:lpstr>
      <vt:lpstr>Word.Document.12</vt:lpstr>
      <vt:lpstr>Word.Document.12</vt:lpstr>
      <vt:lpstr>Word.Document.12</vt:lpstr>
      <vt:lpstr>Word.Document.12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Word.Document.12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阿文</cp:lastModifiedBy>
  <cp:revision>108</cp:revision>
  <cp:lastPrinted>2016-12-01T02:41:00Z</cp:lastPrinted>
  <dcterms:created xsi:type="dcterms:W3CDTF">2026-03-20T01:46:00Z</dcterms:created>
  <dcterms:modified xsi:type="dcterms:W3CDTF">2026-03-24T04:33:57Z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5924728DE94E4D769E3F1F566252D2C1_12</vt:lpwstr>
  </property>
  <property fmtid="{D5CDD505-2E9C-101B-9397-08002B2CF9AE}" pid="3" name="KSOProductBuildVer">
    <vt:lpwstr>2052-12.1.0.21541</vt:lpwstr>
  </property>
</Properties>
</file>