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wdp" ContentType="image/vnd.ms-photo"/>
  <Default Extension="mp4" ContentType="video/mp4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8" r:id="rId3"/>
    <p:sldId id="261" r:id="rId4"/>
    <p:sldId id="262" r:id="rId5"/>
    <p:sldId id="263" r:id="rId6"/>
    <p:sldId id="259" r:id="rId7"/>
    <p:sldId id="264" r:id="rId8"/>
    <p:sldId id="265" r:id="rId9"/>
    <p:sldId id="267" r:id="rId10"/>
    <p:sldId id="268" r:id="rId11"/>
    <p:sldId id="269" r:id="rId12"/>
    <p:sldId id="270" r:id="rId13"/>
    <p:sldId id="271" r:id="rId14"/>
    <p:sldId id="282" r:id="rId15"/>
    <p:sldId id="283" r:id="rId16"/>
    <p:sldId id="284" r:id="rId17"/>
    <p:sldId id="285" r:id="rId18"/>
    <p:sldId id="275" r:id="rId19"/>
    <p:sldId id="276" r:id="rId20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5" userDrawn="1">
          <p15:clr>
            <a:srgbClr val="A4A3A4"/>
          </p15:clr>
        </p15:guide>
        <p15:guide id="2" pos="3862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幸全" initials="幸全" lastIdx="0" clrIdx="0"/>
  <p:cmAuthor id="2" name="作者" initials="A" lastIdx="0" clrIdx="1"/>
  <p:cmAuthor id="0" name="lenovo" initials="" lastIdx="0" clrIdx="0"/>
  <p:cmAuthor id="3" name="shx" initials="s" lastIdx="0" clrIdx="0"/>
  <p:cmAuthor id="4" name="Lenovo" initials="L" lastIdx="0" clrIdx="2"/>
  <p:cmAuthor id="7" name="1206988966@qq.com" initials="1" lastIdx="0" clrIdx="2"/>
  <p:cmAuthor id="8" name="姜伟光" initials="姜" lastIdx="0" clrIdx="0"/>
  <p:cmAuthor id="5" name="宋洁然" initials="宋" lastIdx="0" clrIdx="1"/>
  <p:cmAuthor id="6" name="ming qiu" initials="m" lastIdx="0" clrIdx="1"/>
  <p:cmAuthor id="10" name="yyyaogd@126.com" initials="y" lastIdx="0" clrIdx="0"/>
  <p:cmAuthor id="11" name="wucj" initials="w" lastIdx="0" clrIdx="0"/>
  <p:cmAuthor id="12" name="SkyUser" initials="S" lastIdx="0" clrIdx="0"/>
  <p:cmAuthor id="15" name="admin" initials="a" lastIdx="0" clrIdx="14"/>
  <p:cmAuthor id="14" name="珠珠的电脑" initials="珠" lastIdx="0" clrIdx="13"/>
  <p:cmAuthor id="13" name="54410" initials="5" lastIdx="0" clrIdx="12"/>
  <p:cmAuthor id="17" name="86187" initials="8" lastIdx="0" clrIdx="16"/>
  <p:cmAuthor id="16" name="aurora" initials="a" lastIdx="0" clrIdx="15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155"/>
        <p:guide pos="3862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4" Type="http://schemas.openxmlformats.org/officeDocument/2006/relationships/commentAuthors" Target="commentAuthors.xml"/><Relationship Id="rId23" Type="http://schemas.openxmlformats.org/officeDocument/2006/relationships/tableStyles" Target="tableStyles.xml"/><Relationship Id="rId22" Type="http://schemas.openxmlformats.org/officeDocument/2006/relationships/viewProps" Target="viewProps.xml"/><Relationship Id="rId21" Type="http://schemas.openxmlformats.org/officeDocument/2006/relationships/presProps" Target="presProps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ags" Target="../tags/tag2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ags" Target="../tags/tag3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9.xml"/><Relationship Id="rId6" Type="http://schemas.openxmlformats.org/officeDocument/2006/relationships/tags" Target="../tags/tag8.xml"/><Relationship Id="rId5" Type="http://schemas.openxmlformats.org/officeDocument/2006/relationships/tags" Target="../tags/tag7.xml"/><Relationship Id="rId4" Type="http://schemas.openxmlformats.org/officeDocument/2006/relationships/tags" Target="../tags/tag6.xml"/><Relationship Id="rId3" Type="http://schemas.openxmlformats.org/officeDocument/2006/relationships/tags" Target="../tags/tag5.xml"/><Relationship Id="rId2" Type="http://schemas.openxmlformats.org/officeDocument/2006/relationships/tags" Target="../tags/tag4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tags" Target="../tags/tag16.xml"/><Relationship Id="rId7" Type="http://schemas.openxmlformats.org/officeDocument/2006/relationships/tags" Target="../tags/tag15.xml"/><Relationship Id="rId6" Type="http://schemas.openxmlformats.org/officeDocument/2006/relationships/tags" Target="../tags/tag14.xml"/><Relationship Id="rId5" Type="http://schemas.openxmlformats.org/officeDocument/2006/relationships/tags" Target="../tags/tag13.xml"/><Relationship Id="rId4" Type="http://schemas.openxmlformats.org/officeDocument/2006/relationships/tags" Target="../tags/tag12.xml"/><Relationship Id="rId3" Type="http://schemas.openxmlformats.org/officeDocument/2006/relationships/tags" Target="../tags/tag11.xml"/><Relationship Id="rId2" Type="http://schemas.openxmlformats.org/officeDocument/2006/relationships/tags" Target="../tags/tag10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6" t="16562" r="2501" b="20156"/>
          <a:stretch>
            <a:fillRect/>
          </a:stretch>
        </p:blipFill>
        <p:spPr>
          <a:xfrm>
            <a:off x="10236200" y="66687"/>
            <a:ext cx="1728000" cy="925722"/>
          </a:xfrm>
          <a:prstGeom prst="rect">
            <a:avLst/>
          </a:prstGeom>
        </p:spPr>
      </p:pic>
      <p:cxnSp>
        <p:nvCxnSpPr>
          <p:cNvPr id="10" name="直接连接符 9"/>
          <p:cNvCxnSpPr/>
          <p:nvPr userDrawn="1"/>
        </p:nvCxnSpPr>
        <p:spPr>
          <a:xfrm>
            <a:off x="165101" y="942975"/>
            <a:ext cx="10045700" cy="0"/>
          </a:xfrm>
          <a:prstGeom prst="line">
            <a:avLst/>
          </a:prstGeom>
          <a:ln w="28575">
            <a:solidFill>
              <a:srgbClr val="4795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6" t="16562" r="2501" b="20156"/>
          <a:stretch>
            <a:fillRect/>
          </a:stretch>
        </p:blipFill>
        <p:spPr>
          <a:xfrm>
            <a:off x="10236200" y="76212"/>
            <a:ext cx="1728000" cy="925722"/>
          </a:xfrm>
          <a:prstGeom prst="rect">
            <a:avLst/>
          </a:prstGeom>
        </p:spPr>
      </p:pic>
      <p:cxnSp>
        <p:nvCxnSpPr>
          <p:cNvPr id="10" name="直接连接符 9"/>
          <p:cNvCxnSpPr/>
          <p:nvPr userDrawn="1"/>
        </p:nvCxnSpPr>
        <p:spPr>
          <a:xfrm>
            <a:off x="165101" y="952500"/>
            <a:ext cx="10045700" cy="0"/>
          </a:xfrm>
          <a:prstGeom prst="line">
            <a:avLst/>
          </a:prstGeom>
          <a:ln w="28575">
            <a:solidFill>
              <a:srgbClr val="4795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438150"/>
            <a:ext cx="10515600" cy="1325563"/>
          </a:xfrm>
        </p:spPr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>
            <a:lvl1pPr>
              <a:defRPr>
                <a:latin typeface="华文楷体" panose="02010600040101010101" pitchFamily="2" charset="-122"/>
                <a:ea typeface="华文楷体" panose="02010600040101010101" pitchFamily="2" charset="-122"/>
              </a:defRPr>
            </a:lvl1pPr>
            <a:lvl2pPr>
              <a:defRPr>
                <a:latin typeface="华文楷体" panose="02010600040101010101" pitchFamily="2" charset="-122"/>
                <a:ea typeface="华文楷体" panose="02010600040101010101" pitchFamily="2" charset="-122"/>
              </a:defRPr>
            </a:lvl2pPr>
            <a:lvl3pPr>
              <a:defRPr>
                <a:latin typeface="华文楷体" panose="02010600040101010101" pitchFamily="2" charset="-122"/>
                <a:ea typeface="华文楷体" panose="02010600040101010101" pitchFamily="2" charset="-122"/>
              </a:defRPr>
            </a:lvl3pPr>
            <a:lvl4pPr>
              <a:defRPr>
                <a:latin typeface="华文楷体" panose="02010600040101010101" pitchFamily="2" charset="-122"/>
                <a:ea typeface="华文楷体" panose="02010600040101010101" pitchFamily="2" charset="-122"/>
              </a:defRPr>
            </a:lvl4pPr>
            <a:lvl5pPr>
              <a:defRPr>
                <a:latin typeface="华文楷体" panose="02010600040101010101" pitchFamily="2" charset="-122"/>
                <a:ea typeface="华文楷体" panose="02010600040101010101" pitchFamily="2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5A6CA-0CF8-4C0F-A4EF-5C6C0D45FAA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8A902-E013-4FF5-9CBD-78113C784026}" type="slidenum">
              <a:rPr lang="zh-CN" altLang="en-US" smtClean="0"/>
            </a:fld>
            <a:endParaRPr lang="zh-CN" altLang="en-US"/>
          </a:p>
        </p:txBody>
      </p:sp>
      <p:sp>
        <p:nvSpPr>
          <p:cNvPr id="7" name="文本框 6"/>
          <p:cNvSpPr txBox="1"/>
          <p:nvPr userDrawn="1"/>
        </p:nvSpPr>
        <p:spPr>
          <a:xfrm>
            <a:off x="431800" y="365125"/>
            <a:ext cx="2133600" cy="714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 sz="1800" dirty="0"/>
          </a:p>
        </p:txBody>
      </p:sp>
      <p:sp>
        <p:nvSpPr>
          <p:cNvPr id="13" name="标题 1"/>
          <p:cNvSpPr txBox="1"/>
          <p:nvPr userDrawn="1"/>
        </p:nvSpPr>
        <p:spPr>
          <a:xfrm>
            <a:off x="110294" y="6210036"/>
            <a:ext cx="2641371" cy="39687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+mj-cs"/>
              </a:defRPr>
            </a:lvl1pPr>
          </a:lstStyle>
          <a:p>
            <a:pPr algn="l"/>
            <a:r>
              <a:rPr lang="zh-CN" altLang="en-US" sz="2000" b="0" dirty="0">
                <a:latin typeface="微软雅黑" panose="020B0503020204020204" charset="-122"/>
                <a:ea typeface="微软雅黑" panose="020B0503020204020204" charset="-122"/>
              </a:rPr>
              <a:t>高中生物学</a:t>
            </a:r>
            <a:endParaRPr lang="zh-CN" altLang="en-US" sz="2000" b="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 userDrawn="1">
            <p:custDataLst>
              <p:tags r:id="rId2"/>
            </p:custDataLst>
          </p:nvPr>
        </p:nvCxnSpPr>
        <p:spPr>
          <a:xfrm>
            <a:off x="442913" y="608557"/>
            <a:ext cx="11306175" cy="0"/>
          </a:xfrm>
          <a:prstGeom prst="line">
            <a:avLst/>
          </a:prstGeom>
          <a:ln w="28575">
            <a:solidFill>
              <a:srgbClr val="005C34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pic>
        <p:nvPicPr>
          <p:cNvPr id="11" name="图片 10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6" t="16562" r="2501" b="20156"/>
          <a:stretch>
            <a:fillRect/>
          </a:stretch>
        </p:blipFill>
        <p:spPr>
          <a:xfrm>
            <a:off x="10810114" y="9261"/>
            <a:ext cx="1381885" cy="74030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接连接符 2"/>
          <p:cNvCxnSpPr/>
          <p:nvPr userDrawn="1">
            <p:custDataLst>
              <p:tags r:id="rId2"/>
            </p:custDataLst>
          </p:nvPr>
        </p:nvCxnSpPr>
        <p:spPr>
          <a:xfrm>
            <a:off x="442913" y="608557"/>
            <a:ext cx="11306175" cy="0"/>
          </a:xfrm>
          <a:prstGeom prst="line">
            <a:avLst/>
          </a:prstGeom>
          <a:ln w="28575">
            <a:solidFill>
              <a:srgbClr val="005C34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pic>
        <p:nvPicPr>
          <p:cNvPr id="4" name="图片 3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6" t="16562" r="2501" b="20156"/>
          <a:stretch>
            <a:fillRect/>
          </a:stretch>
        </p:blipFill>
        <p:spPr>
          <a:xfrm>
            <a:off x="10810114" y="9261"/>
            <a:ext cx="1381885" cy="74030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 userDrawn="1">
            <p:custDataLst>
              <p:tags r:id="rId2"/>
            </p:custDataLst>
          </p:nvPr>
        </p:nvCxnSpPr>
        <p:spPr>
          <a:xfrm>
            <a:off x="442913" y="608557"/>
            <a:ext cx="11306175" cy="0"/>
          </a:xfrm>
          <a:prstGeom prst="line">
            <a:avLst/>
          </a:prstGeom>
          <a:ln w="28575">
            <a:solidFill>
              <a:srgbClr val="005C34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pic>
        <p:nvPicPr>
          <p:cNvPr id="10" name="图片 9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6" t="16562" r="2501" b="20156"/>
          <a:stretch>
            <a:fillRect/>
          </a:stretch>
        </p:blipFill>
        <p:spPr>
          <a:xfrm>
            <a:off x="10810114" y="9261"/>
            <a:ext cx="1381885" cy="74030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3"/>
            </p:custDataLst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4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自定义版式"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  <p:sp>
        <p:nvSpPr>
          <p:cNvPr id="10" name="矩形 9"/>
          <p:cNvSpPr/>
          <p:nvPr userDrawn="1">
            <p:custDataLst>
              <p:tags r:id="rId5"/>
            </p:custDataLst>
          </p:nvPr>
        </p:nvSpPr>
        <p:spPr>
          <a:xfrm>
            <a:off x="-35563" y="0"/>
            <a:ext cx="12241169" cy="108008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7" name="矩形 6"/>
          <p:cNvSpPr/>
          <p:nvPr userDrawn="1">
            <p:custDataLst>
              <p:tags r:id="rId6"/>
            </p:custDataLst>
          </p:nvPr>
        </p:nvSpPr>
        <p:spPr>
          <a:xfrm>
            <a:off x="-22862" y="139710"/>
            <a:ext cx="7503030" cy="483904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8" name="燕尾形 7"/>
          <p:cNvSpPr/>
          <p:nvPr userDrawn="1">
            <p:custDataLst>
              <p:tags r:id="rId7"/>
            </p:custDataLst>
          </p:nvPr>
        </p:nvSpPr>
        <p:spPr>
          <a:xfrm>
            <a:off x="11713905" y="139710"/>
            <a:ext cx="479259" cy="468028"/>
          </a:xfrm>
          <a:prstGeom prst="chevron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1" name="燕尾形 10"/>
          <p:cNvSpPr/>
          <p:nvPr userDrawn="1">
            <p:custDataLst>
              <p:tags r:id="rId8"/>
            </p:custDataLst>
          </p:nvPr>
        </p:nvSpPr>
        <p:spPr>
          <a:xfrm>
            <a:off x="11314240" y="139710"/>
            <a:ext cx="479259" cy="468028"/>
          </a:xfrm>
          <a:prstGeom prst="chevron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1" Type="http://schemas.openxmlformats.org/officeDocument/2006/relationships/theme" Target="../theme/theme1.xml"/><Relationship Id="rId10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6" t="16562" r="2501" b="20156"/>
          <a:stretch>
            <a:fillRect/>
          </a:stretch>
        </p:blipFill>
        <p:spPr>
          <a:xfrm>
            <a:off x="10236200" y="66687"/>
            <a:ext cx="1728000" cy="925722"/>
          </a:xfrm>
          <a:prstGeom prst="rect">
            <a:avLst/>
          </a:prstGeom>
        </p:spPr>
      </p:pic>
      <p:cxnSp>
        <p:nvCxnSpPr>
          <p:cNvPr id="10" name="直接连接符 9"/>
          <p:cNvCxnSpPr/>
          <p:nvPr userDrawn="1"/>
        </p:nvCxnSpPr>
        <p:spPr>
          <a:xfrm>
            <a:off x="165101" y="942975"/>
            <a:ext cx="10045700" cy="0"/>
          </a:xfrm>
          <a:prstGeom prst="line">
            <a:avLst/>
          </a:prstGeom>
          <a:ln w="28575">
            <a:solidFill>
              <a:srgbClr val="4795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4.jpeg"/><Relationship Id="rId2" Type="http://schemas.openxmlformats.org/officeDocument/2006/relationships/tags" Target="../tags/tag17.xml"/><Relationship Id="rId1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tags" Target="../tags/tag105.xml"/><Relationship Id="rId8" Type="http://schemas.openxmlformats.org/officeDocument/2006/relationships/tags" Target="../tags/tag104.xml"/><Relationship Id="rId7" Type="http://schemas.openxmlformats.org/officeDocument/2006/relationships/tags" Target="../tags/tag103.xml"/><Relationship Id="rId6" Type="http://schemas.openxmlformats.org/officeDocument/2006/relationships/tags" Target="../tags/tag102.xml"/><Relationship Id="rId5" Type="http://schemas.openxmlformats.org/officeDocument/2006/relationships/tags" Target="../tags/tag101.xml"/><Relationship Id="rId4" Type="http://schemas.openxmlformats.org/officeDocument/2006/relationships/tags" Target="../tags/tag100.xml"/><Relationship Id="rId35" Type="http://schemas.openxmlformats.org/officeDocument/2006/relationships/slideLayout" Target="../slideLayouts/slideLayout1.xml"/><Relationship Id="rId34" Type="http://schemas.openxmlformats.org/officeDocument/2006/relationships/tags" Target="../tags/tag130.xml"/><Relationship Id="rId33" Type="http://schemas.openxmlformats.org/officeDocument/2006/relationships/tags" Target="../tags/tag129.xml"/><Relationship Id="rId32" Type="http://schemas.openxmlformats.org/officeDocument/2006/relationships/tags" Target="../tags/tag128.xml"/><Relationship Id="rId31" Type="http://schemas.openxmlformats.org/officeDocument/2006/relationships/tags" Target="../tags/tag127.xml"/><Relationship Id="rId30" Type="http://schemas.openxmlformats.org/officeDocument/2006/relationships/tags" Target="../tags/tag126.xml"/><Relationship Id="rId3" Type="http://schemas.openxmlformats.org/officeDocument/2006/relationships/tags" Target="../tags/tag99.xml"/><Relationship Id="rId29" Type="http://schemas.openxmlformats.org/officeDocument/2006/relationships/tags" Target="../tags/tag125.xml"/><Relationship Id="rId28" Type="http://schemas.openxmlformats.org/officeDocument/2006/relationships/tags" Target="../tags/tag124.xml"/><Relationship Id="rId27" Type="http://schemas.openxmlformats.org/officeDocument/2006/relationships/tags" Target="../tags/tag123.xml"/><Relationship Id="rId26" Type="http://schemas.openxmlformats.org/officeDocument/2006/relationships/tags" Target="../tags/tag122.xml"/><Relationship Id="rId25" Type="http://schemas.openxmlformats.org/officeDocument/2006/relationships/tags" Target="../tags/tag121.xml"/><Relationship Id="rId24" Type="http://schemas.openxmlformats.org/officeDocument/2006/relationships/tags" Target="../tags/tag120.xml"/><Relationship Id="rId23" Type="http://schemas.openxmlformats.org/officeDocument/2006/relationships/tags" Target="../tags/tag119.xml"/><Relationship Id="rId22" Type="http://schemas.openxmlformats.org/officeDocument/2006/relationships/tags" Target="../tags/tag118.xml"/><Relationship Id="rId21" Type="http://schemas.openxmlformats.org/officeDocument/2006/relationships/tags" Target="../tags/tag117.xml"/><Relationship Id="rId20" Type="http://schemas.openxmlformats.org/officeDocument/2006/relationships/tags" Target="../tags/tag116.xml"/><Relationship Id="rId2" Type="http://schemas.openxmlformats.org/officeDocument/2006/relationships/tags" Target="../tags/tag98.xml"/><Relationship Id="rId19" Type="http://schemas.openxmlformats.org/officeDocument/2006/relationships/tags" Target="../tags/tag115.xml"/><Relationship Id="rId18" Type="http://schemas.openxmlformats.org/officeDocument/2006/relationships/tags" Target="../tags/tag114.xml"/><Relationship Id="rId17" Type="http://schemas.openxmlformats.org/officeDocument/2006/relationships/tags" Target="../tags/tag113.xml"/><Relationship Id="rId16" Type="http://schemas.openxmlformats.org/officeDocument/2006/relationships/tags" Target="../tags/tag112.xml"/><Relationship Id="rId15" Type="http://schemas.openxmlformats.org/officeDocument/2006/relationships/tags" Target="../tags/tag111.xml"/><Relationship Id="rId14" Type="http://schemas.openxmlformats.org/officeDocument/2006/relationships/tags" Target="../tags/tag110.xml"/><Relationship Id="rId13" Type="http://schemas.openxmlformats.org/officeDocument/2006/relationships/tags" Target="../tags/tag109.xml"/><Relationship Id="rId12" Type="http://schemas.openxmlformats.org/officeDocument/2006/relationships/tags" Target="../tags/tag108.xml"/><Relationship Id="rId11" Type="http://schemas.openxmlformats.org/officeDocument/2006/relationships/tags" Target="../tags/tag107.xml"/><Relationship Id="rId10" Type="http://schemas.openxmlformats.org/officeDocument/2006/relationships/tags" Target="../tags/tag106.xml"/><Relationship Id="rId1" Type="http://schemas.openxmlformats.org/officeDocument/2006/relationships/tags" Target="../tags/tag97.xml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tags" Target="../tags/tag139.xml"/><Relationship Id="rId8" Type="http://schemas.openxmlformats.org/officeDocument/2006/relationships/tags" Target="../tags/tag138.xml"/><Relationship Id="rId7" Type="http://schemas.openxmlformats.org/officeDocument/2006/relationships/tags" Target="../tags/tag137.xml"/><Relationship Id="rId6" Type="http://schemas.openxmlformats.org/officeDocument/2006/relationships/tags" Target="../tags/tag136.xml"/><Relationship Id="rId5" Type="http://schemas.openxmlformats.org/officeDocument/2006/relationships/tags" Target="../tags/tag135.xml"/><Relationship Id="rId4" Type="http://schemas.openxmlformats.org/officeDocument/2006/relationships/tags" Target="../tags/tag134.xml"/><Relationship Id="rId3" Type="http://schemas.openxmlformats.org/officeDocument/2006/relationships/tags" Target="../tags/tag133.xml"/><Relationship Id="rId2" Type="http://schemas.openxmlformats.org/officeDocument/2006/relationships/tags" Target="../tags/tag132.xml"/><Relationship Id="rId18" Type="http://schemas.openxmlformats.org/officeDocument/2006/relationships/slideLayout" Target="../slideLayouts/slideLayout1.xml"/><Relationship Id="rId17" Type="http://schemas.openxmlformats.org/officeDocument/2006/relationships/tags" Target="../tags/tag145.xml"/><Relationship Id="rId16" Type="http://schemas.microsoft.com/office/2007/relationships/hdphoto" Target="../media/image8.wdp"/><Relationship Id="rId15" Type="http://schemas.openxmlformats.org/officeDocument/2006/relationships/image" Target="../media/image7.png"/><Relationship Id="rId14" Type="http://schemas.openxmlformats.org/officeDocument/2006/relationships/tags" Target="../tags/tag144.xml"/><Relationship Id="rId13" Type="http://schemas.openxmlformats.org/officeDocument/2006/relationships/tags" Target="../tags/tag143.xml"/><Relationship Id="rId12" Type="http://schemas.openxmlformats.org/officeDocument/2006/relationships/tags" Target="../tags/tag142.xml"/><Relationship Id="rId11" Type="http://schemas.openxmlformats.org/officeDocument/2006/relationships/tags" Target="../tags/tag141.xml"/><Relationship Id="rId10" Type="http://schemas.openxmlformats.org/officeDocument/2006/relationships/tags" Target="../tags/tag140.xml"/><Relationship Id="rId1" Type="http://schemas.openxmlformats.org/officeDocument/2006/relationships/tags" Target="../tags/tag131.xml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tags" Target="../tags/tag154.xml"/><Relationship Id="rId8" Type="http://schemas.openxmlformats.org/officeDocument/2006/relationships/tags" Target="../tags/tag153.xml"/><Relationship Id="rId7" Type="http://schemas.openxmlformats.org/officeDocument/2006/relationships/tags" Target="../tags/tag152.xml"/><Relationship Id="rId6" Type="http://schemas.openxmlformats.org/officeDocument/2006/relationships/tags" Target="../tags/tag151.xml"/><Relationship Id="rId5" Type="http://schemas.openxmlformats.org/officeDocument/2006/relationships/tags" Target="../tags/tag150.xml"/><Relationship Id="rId4" Type="http://schemas.openxmlformats.org/officeDocument/2006/relationships/tags" Target="../tags/tag149.xml"/><Relationship Id="rId3" Type="http://schemas.openxmlformats.org/officeDocument/2006/relationships/tags" Target="../tags/tag148.xml"/><Relationship Id="rId2" Type="http://schemas.openxmlformats.org/officeDocument/2006/relationships/tags" Target="../tags/tag147.xml"/><Relationship Id="rId12" Type="http://schemas.openxmlformats.org/officeDocument/2006/relationships/slideLayout" Target="../slideLayouts/slideLayout1.xml"/><Relationship Id="rId11" Type="http://schemas.openxmlformats.org/officeDocument/2006/relationships/tags" Target="../tags/tag156.xml"/><Relationship Id="rId10" Type="http://schemas.openxmlformats.org/officeDocument/2006/relationships/tags" Target="../tags/tag155.xml"/><Relationship Id="rId1" Type="http://schemas.openxmlformats.org/officeDocument/2006/relationships/tags" Target="../tags/tag146.xml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.xml"/><Relationship Id="rId8" Type="http://schemas.openxmlformats.org/officeDocument/2006/relationships/image" Target="../media/image18.jpeg"/><Relationship Id="rId7" Type="http://schemas.openxmlformats.org/officeDocument/2006/relationships/tags" Target="../tags/tag162.xml"/><Relationship Id="rId6" Type="http://schemas.openxmlformats.org/officeDocument/2006/relationships/image" Target="../media/image17.jpeg"/><Relationship Id="rId5" Type="http://schemas.openxmlformats.org/officeDocument/2006/relationships/tags" Target="../tags/tag161.xml"/><Relationship Id="rId4" Type="http://schemas.openxmlformats.org/officeDocument/2006/relationships/tags" Target="../tags/tag160.xml"/><Relationship Id="rId3" Type="http://schemas.openxmlformats.org/officeDocument/2006/relationships/tags" Target="../tags/tag159.xml"/><Relationship Id="rId2" Type="http://schemas.openxmlformats.org/officeDocument/2006/relationships/tags" Target="../tags/tag158.xml"/><Relationship Id="rId1" Type="http://schemas.openxmlformats.org/officeDocument/2006/relationships/tags" Target="../tags/tag157.xml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.xml"/><Relationship Id="rId8" Type="http://schemas.openxmlformats.org/officeDocument/2006/relationships/image" Target="../media/image20.jpeg"/><Relationship Id="rId7" Type="http://schemas.openxmlformats.org/officeDocument/2006/relationships/tags" Target="../tags/tag168.xml"/><Relationship Id="rId6" Type="http://schemas.openxmlformats.org/officeDocument/2006/relationships/tags" Target="../tags/tag167.xml"/><Relationship Id="rId5" Type="http://schemas.openxmlformats.org/officeDocument/2006/relationships/image" Target="../media/image19.jpeg"/><Relationship Id="rId4" Type="http://schemas.openxmlformats.org/officeDocument/2006/relationships/tags" Target="../tags/tag166.xml"/><Relationship Id="rId3" Type="http://schemas.openxmlformats.org/officeDocument/2006/relationships/tags" Target="../tags/tag165.xml"/><Relationship Id="rId2" Type="http://schemas.openxmlformats.org/officeDocument/2006/relationships/tags" Target="../tags/tag164.xml"/><Relationship Id="rId1" Type="http://schemas.openxmlformats.org/officeDocument/2006/relationships/tags" Target="../tags/tag163.xml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tags" Target="../tags/tag175.xml"/><Relationship Id="rId8" Type="http://schemas.openxmlformats.org/officeDocument/2006/relationships/image" Target="../media/image22.jpeg"/><Relationship Id="rId7" Type="http://schemas.openxmlformats.org/officeDocument/2006/relationships/tags" Target="../tags/tag174.xml"/><Relationship Id="rId6" Type="http://schemas.openxmlformats.org/officeDocument/2006/relationships/image" Target="../media/image21.png"/><Relationship Id="rId5" Type="http://schemas.openxmlformats.org/officeDocument/2006/relationships/tags" Target="../tags/tag173.xml"/><Relationship Id="rId4" Type="http://schemas.openxmlformats.org/officeDocument/2006/relationships/tags" Target="../tags/tag172.xml"/><Relationship Id="rId3" Type="http://schemas.openxmlformats.org/officeDocument/2006/relationships/tags" Target="../tags/tag171.xml"/><Relationship Id="rId2" Type="http://schemas.openxmlformats.org/officeDocument/2006/relationships/tags" Target="../tags/tag170.xml"/><Relationship Id="rId10" Type="http://schemas.openxmlformats.org/officeDocument/2006/relationships/slideLayout" Target="../slideLayouts/slideLayout3.xml"/><Relationship Id="rId1" Type="http://schemas.openxmlformats.org/officeDocument/2006/relationships/tags" Target="../tags/tag169.xml"/></Relationships>
</file>

<file path=ppt/slides/_rels/slide1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3.xml"/><Relationship Id="rId4" Type="http://schemas.openxmlformats.org/officeDocument/2006/relationships/tags" Target="../tags/tag179.xml"/><Relationship Id="rId3" Type="http://schemas.openxmlformats.org/officeDocument/2006/relationships/tags" Target="../tags/tag178.xml"/><Relationship Id="rId2" Type="http://schemas.openxmlformats.org/officeDocument/2006/relationships/tags" Target="../tags/tag177.xml"/><Relationship Id="rId1" Type="http://schemas.openxmlformats.org/officeDocument/2006/relationships/tags" Target="../tags/tag17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181.xml"/><Relationship Id="rId1" Type="http://schemas.openxmlformats.org/officeDocument/2006/relationships/tags" Target="../tags/tag180.xml"/></Relationships>
</file>

<file path=ppt/slides/_rels/slide18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tags" Target="../tags/tag185.xml"/><Relationship Id="rId3" Type="http://schemas.openxmlformats.org/officeDocument/2006/relationships/tags" Target="../tags/tag184.xml"/><Relationship Id="rId2" Type="http://schemas.openxmlformats.org/officeDocument/2006/relationships/tags" Target="../tags/tag183.xml"/><Relationship Id="rId1" Type="http://schemas.openxmlformats.org/officeDocument/2006/relationships/tags" Target="../tags/tag182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image" Target="../media/image6.png"/><Relationship Id="rId8" Type="http://schemas.openxmlformats.org/officeDocument/2006/relationships/image" Target="../media/image5.jpeg"/><Relationship Id="rId7" Type="http://schemas.openxmlformats.org/officeDocument/2006/relationships/tags" Target="../tags/tag23.xml"/><Relationship Id="rId6" Type="http://schemas.openxmlformats.org/officeDocument/2006/relationships/image" Target="../media/image4.jpeg"/><Relationship Id="rId5" Type="http://schemas.openxmlformats.org/officeDocument/2006/relationships/tags" Target="../tags/tag22.xml"/><Relationship Id="rId4" Type="http://schemas.openxmlformats.org/officeDocument/2006/relationships/tags" Target="../tags/tag21.xml"/><Relationship Id="rId3" Type="http://schemas.openxmlformats.org/officeDocument/2006/relationships/tags" Target="../tags/tag20.xml"/><Relationship Id="rId2" Type="http://schemas.openxmlformats.org/officeDocument/2006/relationships/tags" Target="../tags/tag19.xml"/><Relationship Id="rId12" Type="http://schemas.openxmlformats.org/officeDocument/2006/relationships/slideLayout" Target="../slideLayouts/slideLayout1.xml"/><Relationship Id="rId11" Type="http://schemas.microsoft.com/office/2007/relationships/hdphoto" Target="../media/image8.wdp"/><Relationship Id="rId10" Type="http://schemas.openxmlformats.org/officeDocument/2006/relationships/image" Target="../media/image7.png"/><Relationship Id="rId1" Type="http://schemas.openxmlformats.org/officeDocument/2006/relationships/tags" Target="../tags/tag18.xml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32.xml"/><Relationship Id="rId8" Type="http://schemas.openxmlformats.org/officeDocument/2006/relationships/tags" Target="../tags/tag31.xml"/><Relationship Id="rId7" Type="http://schemas.openxmlformats.org/officeDocument/2006/relationships/tags" Target="../tags/tag30.xml"/><Relationship Id="rId6" Type="http://schemas.openxmlformats.org/officeDocument/2006/relationships/tags" Target="../tags/tag29.xml"/><Relationship Id="rId5" Type="http://schemas.openxmlformats.org/officeDocument/2006/relationships/tags" Target="../tags/tag28.xml"/><Relationship Id="rId4" Type="http://schemas.openxmlformats.org/officeDocument/2006/relationships/tags" Target="../tags/tag27.xml"/><Relationship Id="rId3" Type="http://schemas.openxmlformats.org/officeDocument/2006/relationships/tags" Target="../tags/tag26.xml"/><Relationship Id="rId2" Type="http://schemas.openxmlformats.org/officeDocument/2006/relationships/tags" Target="../tags/tag25.xml"/><Relationship Id="rId10" Type="http://schemas.openxmlformats.org/officeDocument/2006/relationships/slideLayout" Target="../slideLayouts/slideLayout1.xml"/><Relationship Id="rId1" Type="http://schemas.openxmlformats.org/officeDocument/2006/relationships/tags" Target="../tags/tag24.xml"/></Relationships>
</file>

<file path=ppt/slides/_rels/slide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9.jpeg"/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tags" Target="../tags/tag33.xml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0.png"/><Relationship Id="rId2" Type="http://schemas.microsoft.com/office/2007/relationships/media" Target="../media/media1.mp4"/><Relationship Id="rId1" Type="http://schemas.openxmlformats.org/officeDocument/2006/relationships/video" Target="../media/media1.mp4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tags" Target="../tags/tag45.xml"/><Relationship Id="rId8" Type="http://schemas.openxmlformats.org/officeDocument/2006/relationships/tags" Target="../tags/tag44.xml"/><Relationship Id="rId7" Type="http://schemas.openxmlformats.org/officeDocument/2006/relationships/tags" Target="../tags/tag43.xml"/><Relationship Id="rId6" Type="http://schemas.openxmlformats.org/officeDocument/2006/relationships/tags" Target="../tags/tag42.xml"/><Relationship Id="rId5" Type="http://schemas.openxmlformats.org/officeDocument/2006/relationships/tags" Target="../tags/tag41.xml"/><Relationship Id="rId4" Type="http://schemas.openxmlformats.org/officeDocument/2006/relationships/tags" Target="../tags/tag40.xml"/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0" Type="http://schemas.openxmlformats.org/officeDocument/2006/relationships/slideLayout" Target="../slideLayouts/slideLayout1.xml"/><Relationship Id="rId1" Type="http://schemas.openxmlformats.org/officeDocument/2006/relationships/tags" Target="../tags/tag37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image" Target="../media/image13.jpeg"/><Relationship Id="rId8" Type="http://schemas.openxmlformats.org/officeDocument/2006/relationships/tags" Target="../tags/tag51.xml"/><Relationship Id="rId7" Type="http://schemas.openxmlformats.org/officeDocument/2006/relationships/tags" Target="../tags/tag50.xml"/><Relationship Id="rId6" Type="http://schemas.openxmlformats.org/officeDocument/2006/relationships/image" Target="../media/image12.jpeg"/><Relationship Id="rId5" Type="http://schemas.openxmlformats.org/officeDocument/2006/relationships/tags" Target="../tags/tag49.xml"/><Relationship Id="rId4" Type="http://schemas.openxmlformats.org/officeDocument/2006/relationships/tags" Target="../tags/tag48.xml"/><Relationship Id="rId3" Type="http://schemas.openxmlformats.org/officeDocument/2006/relationships/image" Target="../media/image11.jpeg"/><Relationship Id="rId23" Type="http://schemas.openxmlformats.org/officeDocument/2006/relationships/slideLayout" Target="../slideLayouts/slideLayout1.xml"/><Relationship Id="rId22" Type="http://schemas.openxmlformats.org/officeDocument/2006/relationships/tags" Target="../tags/tag63.xml"/><Relationship Id="rId21" Type="http://schemas.openxmlformats.org/officeDocument/2006/relationships/tags" Target="../tags/tag62.xml"/><Relationship Id="rId20" Type="http://schemas.openxmlformats.org/officeDocument/2006/relationships/tags" Target="../tags/tag61.xml"/><Relationship Id="rId2" Type="http://schemas.openxmlformats.org/officeDocument/2006/relationships/tags" Target="../tags/tag47.xml"/><Relationship Id="rId19" Type="http://schemas.openxmlformats.org/officeDocument/2006/relationships/tags" Target="../tags/tag60.xml"/><Relationship Id="rId18" Type="http://schemas.openxmlformats.org/officeDocument/2006/relationships/tags" Target="../tags/tag59.xml"/><Relationship Id="rId17" Type="http://schemas.openxmlformats.org/officeDocument/2006/relationships/tags" Target="../tags/tag58.xml"/><Relationship Id="rId16" Type="http://schemas.openxmlformats.org/officeDocument/2006/relationships/tags" Target="../tags/tag57.xml"/><Relationship Id="rId15" Type="http://schemas.openxmlformats.org/officeDocument/2006/relationships/tags" Target="../tags/tag56.xml"/><Relationship Id="rId14" Type="http://schemas.openxmlformats.org/officeDocument/2006/relationships/tags" Target="../tags/tag55.xml"/><Relationship Id="rId13" Type="http://schemas.openxmlformats.org/officeDocument/2006/relationships/tags" Target="../tags/tag54.xml"/><Relationship Id="rId12" Type="http://schemas.openxmlformats.org/officeDocument/2006/relationships/image" Target="../media/image14.png"/><Relationship Id="rId11" Type="http://schemas.openxmlformats.org/officeDocument/2006/relationships/tags" Target="../tags/tag53.xml"/><Relationship Id="rId10" Type="http://schemas.openxmlformats.org/officeDocument/2006/relationships/tags" Target="../tags/tag52.xml"/><Relationship Id="rId1" Type="http://schemas.openxmlformats.org/officeDocument/2006/relationships/tags" Target="../tags/tag46.xml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image" Target="../media/image15.png"/><Relationship Id="rId8" Type="http://schemas.openxmlformats.org/officeDocument/2006/relationships/tags" Target="../tags/tag71.xml"/><Relationship Id="rId7" Type="http://schemas.openxmlformats.org/officeDocument/2006/relationships/tags" Target="../tags/tag70.xml"/><Relationship Id="rId6" Type="http://schemas.openxmlformats.org/officeDocument/2006/relationships/tags" Target="../tags/tag69.xml"/><Relationship Id="rId5" Type="http://schemas.openxmlformats.org/officeDocument/2006/relationships/tags" Target="../tags/tag68.xml"/><Relationship Id="rId4" Type="http://schemas.openxmlformats.org/officeDocument/2006/relationships/tags" Target="../tags/tag67.xml"/><Relationship Id="rId3" Type="http://schemas.openxmlformats.org/officeDocument/2006/relationships/tags" Target="../tags/tag66.xml"/><Relationship Id="rId21" Type="http://schemas.openxmlformats.org/officeDocument/2006/relationships/slideLayout" Target="../slideLayouts/slideLayout1.xml"/><Relationship Id="rId20" Type="http://schemas.openxmlformats.org/officeDocument/2006/relationships/tags" Target="../tags/tag82.xml"/><Relationship Id="rId2" Type="http://schemas.openxmlformats.org/officeDocument/2006/relationships/tags" Target="../tags/tag65.xml"/><Relationship Id="rId19" Type="http://schemas.openxmlformats.org/officeDocument/2006/relationships/tags" Target="../tags/tag81.xml"/><Relationship Id="rId18" Type="http://schemas.openxmlformats.org/officeDocument/2006/relationships/tags" Target="../tags/tag80.xml"/><Relationship Id="rId17" Type="http://schemas.openxmlformats.org/officeDocument/2006/relationships/tags" Target="../tags/tag79.xml"/><Relationship Id="rId16" Type="http://schemas.openxmlformats.org/officeDocument/2006/relationships/tags" Target="../tags/tag78.xml"/><Relationship Id="rId15" Type="http://schemas.openxmlformats.org/officeDocument/2006/relationships/tags" Target="../tags/tag77.xml"/><Relationship Id="rId14" Type="http://schemas.openxmlformats.org/officeDocument/2006/relationships/tags" Target="../tags/tag76.xml"/><Relationship Id="rId13" Type="http://schemas.openxmlformats.org/officeDocument/2006/relationships/tags" Target="../tags/tag75.xml"/><Relationship Id="rId12" Type="http://schemas.openxmlformats.org/officeDocument/2006/relationships/tags" Target="../tags/tag74.xml"/><Relationship Id="rId11" Type="http://schemas.openxmlformats.org/officeDocument/2006/relationships/tags" Target="../tags/tag73.xml"/><Relationship Id="rId10" Type="http://schemas.openxmlformats.org/officeDocument/2006/relationships/tags" Target="../tags/tag72.xml"/><Relationship Id="rId1" Type="http://schemas.openxmlformats.org/officeDocument/2006/relationships/tags" Target="../tags/tag64.xml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tags" Target="../tags/tag89.xml"/><Relationship Id="rId8" Type="http://schemas.openxmlformats.org/officeDocument/2006/relationships/tags" Target="../tags/tag88.xml"/><Relationship Id="rId7" Type="http://schemas.openxmlformats.org/officeDocument/2006/relationships/image" Target="../media/image12.jpeg"/><Relationship Id="rId6" Type="http://schemas.openxmlformats.org/officeDocument/2006/relationships/tags" Target="../tags/tag87.xml"/><Relationship Id="rId5" Type="http://schemas.openxmlformats.org/officeDocument/2006/relationships/tags" Target="../tags/tag86.xml"/><Relationship Id="rId4" Type="http://schemas.openxmlformats.org/officeDocument/2006/relationships/image" Target="../media/image16.png"/><Relationship Id="rId3" Type="http://schemas.openxmlformats.org/officeDocument/2006/relationships/tags" Target="../tags/tag85.xml"/><Relationship Id="rId2" Type="http://schemas.openxmlformats.org/officeDocument/2006/relationships/tags" Target="../tags/tag84.xml"/><Relationship Id="rId17" Type="http://schemas.openxmlformats.org/officeDocument/2006/relationships/slideLayout" Target="../slideLayouts/slideLayout1.xml"/><Relationship Id="rId16" Type="http://schemas.openxmlformats.org/officeDocument/2006/relationships/tags" Target="../tags/tag96.xml"/><Relationship Id="rId15" Type="http://schemas.openxmlformats.org/officeDocument/2006/relationships/tags" Target="../tags/tag95.xml"/><Relationship Id="rId14" Type="http://schemas.openxmlformats.org/officeDocument/2006/relationships/tags" Target="../tags/tag94.xml"/><Relationship Id="rId13" Type="http://schemas.openxmlformats.org/officeDocument/2006/relationships/tags" Target="../tags/tag93.xml"/><Relationship Id="rId12" Type="http://schemas.openxmlformats.org/officeDocument/2006/relationships/tags" Target="../tags/tag92.xml"/><Relationship Id="rId11" Type="http://schemas.openxmlformats.org/officeDocument/2006/relationships/tags" Target="../tags/tag91.xml"/><Relationship Id="rId10" Type="http://schemas.openxmlformats.org/officeDocument/2006/relationships/tags" Target="../tags/tag90.xml"/><Relationship Id="rId1" Type="http://schemas.openxmlformats.org/officeDocument/2006/relationships/tags" Target="../tags/tag8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/>
          <p:nvPr/>
        </p:nvSpPr>
        <p:spPr>
          <a:xfrm>
            <a:off x="2567305" y="893445"/>
            <a:ext cx="6908165" cy="147002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defPPr>
              <a:defRPr/>
            </a:defPPr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CN" altLang="en-US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第</a:t>
            </a:r>
            <a:r>
              <a:rPr lang="en-US" altLang="zh-CN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lang="zh-CN" altLang="en-US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章 细胞工程</a:t>
            </a:r>
            <a:endParaRPr lang="zh-CN" altLang="en-US" b="1" dirty="0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9" name="Rectangle 3"/>
          <p:cNvSpPr txBox="1"/>
          <p:nvPr/>
        </p:nvSpPr>
        <p:spPr>
          <a:xfrm>
            <a:off x="1459548" y="2237105"/>
            <a:ext cx="9177337" cy="863600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rmAutofit/>
          </a:bodyPr>
          <a:lstStyle>
            <a:defPPr>
              <a:defRPr/>
            </a:defPPr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zh-CN" altLang="en-US" sz="4000" b="1" dirty="0">
                <a:effectLst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第</a:t>
            </a:r>
            <a:r>
              <a:rPr lang="en-US" altLang="zh-CN" sz="4000" b="1" dirty="0">
                <a:effectLst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2</a:t>
            </a:r>
            <a:r>
              <a:rPr lang="zh-CN" altLang="en-US" sz="4000" b="1" dirty="0">
                <a:effectLst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节  动物细胞工程</a:t>
            </a:r>
            <a:endParaRPr lang="zh-CN" altLang="en-US" sz="4000" b="1" dirty="0">
              <a:effectLst/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6" name="Rectangle 3"/>
          <p:cNvSpPr txBox="1"/>
          <p:nvPr/>
        </p:nvSpPr>
        <p:spPr>
          <a:xfrm>
            <a:off x="1459548" y="2917190"/>
            <a:ext cx="9177337" cy="863600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rmAutofit fontScale="80000"/>
          </a:bodyPr>
          <a:lstStyle>
            <a:defPPr>
              <a:defRPr/>
            </a:defPPr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dist" fontAlgn="base">
              <a:lnSpc>
                <a:spcPct val="135000"/>
              </a:lnSpc>
              <a:buNone/>
            </a:pPr>
            <a:r>
              <a:rPr lang="zh-CN" altLang="en-US" sz="4400" b="1" dirty="0">
                <a:effectLst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第</a:t>
            </a:r>
            <a:r>
              <a:rPr lang="en-US" altLang="zh-CN" sz="4400" b="1" dirty="0">
                <a:effectLst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3</a:t>
            </a:r>
            <a:r>
              <a:rPr lang="zh-CN" altLang="en-US" sz="4400" b="1" dirty="0">
                <a:effectLst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部分  </a:t>
            </a:r>
            <a:r>
              <a:rPr lang="en-US" altLang="zh-CN" sz="4400" b="1" dirty="0">
                <a:effectLst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动物体细胞核移植技术和克隆动物</a:t>
            </a:r>
            <a:endParaRPr lang="en-US" altLang="zh-CN" sz="4400" b="1" dirty="0">
              <a:effectLst/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  <p:pic>
        <p:nvPicPr>
          <p:cNvPr id="21" name="Picture 2" descr="http://5b0988e595225.cdn.sohucs.com/images/20180131/9554505d2f8a4cebb44928ffe7cd7896.jpeg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7305" y="3850005"/>
            <a:ext cx="2664460" cy="2499360"/>
          </a:xfrm>
          <a:prstGeom prst="ellipse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0" name="图片 99"/>
          <p:cNvPicPr/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6096000" y="3850005"/>
            <a:ext cx="4176395" cy="255143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7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7" name="组合 6"/>
          <p:cNvGrpSpPr/>
          <p:nvPr>
            <p:custDataLst>
              <p:tags r:id="rId1"/>
            </p:custDataLst>
          </p:nvPr>
        </p:nvGrpSpPr>
        <p:grpSpPr>
          <a:xfrm>
            <a:off x="3767455" y="688340"/>
            <a:ext cx="4638675" cy="730885"/>
            <a:chOff x="6108" y="119"/>
            <a:chExt cx="7305" cy="1151"/>
          </a:xfrm>
        </p:grpSpPr>
        <p:sp>
          <p:nvSpPr>
            <p:cNvPr id="8" name="文本框 7"/>
            <p:cNvSpPr txBox="1"/>
            <p:nvPr>
              <p:custDataLst>
                <p:tags r:id="rId2"/>
              </p:custDataLst>
            </p:nvPr>
          </p:nvSpPr>
          <p:spPr>
            <a:xfrm>
              <a:off x="6108" y="157"/>
              <a:ext cx="3760" cy="1113"/>
            </a:xfrm>
            <a:prstGeom prst="rect">
              <a:avLst/>
            </a:prstGeom>
            <a:ln>
              <a:solidFill>
                <a:srgbClr val="56CA95">
                  <a:lumMod val="50000"/>
                </a:srgbClr>
              </a:solidFill>
            </a:ln>
          </p:spPr>
          <p:style>
            <a:lnRef idx="2">
              <a:srgbClr val="58B6E5"/>
            </a:lnRef>
            <a:fillRef idx="1">
              <a:sysClr val="window" lastClr="FFFFFF"/>
            </a:fillRef>
            <a:effectRef idx="0">
              <a:srgbClr val="58B6E5"/>
            </a:effectRef>
            <a:fontRef idx="minor">
              <a:sysClr val="windowText" lastClr="000000"/>
            </a:fontRef>
          </p:style>
          <p:txBody>
            <a:bodyPr wrap="square" rtlCol="0">
              <a:spAutoFit/>
            </a:bodyPr>
            <a:lstStyle/>
            <a:p>
              <a:pPr algn="l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</a:pPr>
              <a:r>
                <a:rPr lang="zh-CN" altLang="en-US" sz="2000" smtClean="0">
                  <a:solidFill>
                    <a:sysClr val="windowText" lastClr="000000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黑体" panose="02010609060101010101" pitchFamily="49" charset="-122"/>
                  <a:sym typeface="微软雅黑" panose="020B0503020204020204" charset="-122"/>
                </a:rPr>
                <a:t>采集卵母细胞，在体外培养到</a:t>
              </a:r>
              <a:r>
                <a:rPr lang="en-US" altLang="zh-CN" sz="2000" smtClean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黑体" panose="02010609060101010101" pitchFamily="49" charset="-122"/>
                  <a:sym typeface="微软雅黑" panose="020B0503020204020204" charset="-122"/>
                </a:rPr>
                <a:t>MⅡ</a:t>
              </a:r>
              <a:r>
                <a:rPr lang="zh-CN" altLang="en-US" sz="2000" smtClean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黑体" panose="02010609060101010101" pitchFamily="49" charset="-122"/>
                  <a:sym typeface="微软雅黑" panose="020B0503020204020204" charset="-122"/>
                </a:rPr>
                <a:t>期</a:t>
              </a:r>
              <a:endParaRPr lang="zh-CN" altLang="en-US" sz="200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微软雅黑" panose="020B0503020204020204" charset="-122"/>
              </a:endParaRPr>
            </a:p>
          </p:txBody>
        </p:sp>
        <p:sp>
          <p:nvSpPr>
            <p:cNvPr id="60" name="文本框 59"/>
            <p:cNvSpPr txBox="1"/>
            <p:nvPr>
              <p:custDataLst>
                <p:tags r:id="rId3"/>
              </p:custDataLst>
            </p:nvPr>
          </p:nvSpPr>
          <p:spPr>
            <a:xfrm>
              <a:off x="10144" y="119"/>
              <a:ext cx="3269" cy="1113"/>
            </a:xfrm>
            <a:prstGeom prst="rect">
              <a:avLst/>
            </a:prstGeom>
            <a:ln>
              <a:solidFill>
                <a:srgbClr val="56CA95">
                  <a:lumMod val="50000"/>
                </a:srgbClr>
              </a:solidFill>
            </a:ln>
          </p:spPr>
          <p:style>
            <a:lnRef idx="2">
              <a:srgbClr val="58B6E5"/>
            </a:lnRef>
            <a:fillRef idx="1">
              <a:sysClr val="window" lastClr="FFFFFF"/>
            </a:fillRef>
            <a:effectRef idx="0">
              <a:srgbClr val="58B6E5"/>
            </a:effectRef>
            <a:fontRef idx="minor">
              <a:sysClr val="windowText" lastClr="000000"/>
            </a:fontRef>
          </p:style>
          <p:txBody>
            <a:bodyPr wrap="square" rtlCol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</a:pPr>
              <a:r>
                <a:rPr lang="zh-CN" altLang="en-US" sz="2000" smtClean="0">
                  <a:solidFill>
                    <a:sysClr val="windowText" lastClr="000000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宋体" panose="02010600030101010101" pitchFamily="2" charset="-122"/>
                  <a:sym typeface="微软雅黑" panose="020B0503020204020204" charset="-122"/>
                </a:rPr>
                <a:t>从供体高产奶牛身上取</a:t>
              </a:r>
              <a:r>
                <a:rPr lang="zh-CN" altLang="en-US" sz="2000" smtClean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微软雅黑" panose="020B0503020204020204" charset="-122"/>
                  <a:sym typeface="微软雅黑" panose="020B0503020204020204" charset="-122"/>
                </a:rPr>
                <a:t>体细胞</a:t>
              </a:r>
              <a:endParaRPr lang="zh-CN" altLang="en-US" sz="2000" smtClean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  <a:sym typeface="微软雅黑" panose="020B0503020204020204" charset="-122"/>
              </a:endParaRPr>
            </a:p>
          </p:txBody>
        </p:sp>
      </p:grpSp>
      <p:sp>
        <p:nvSpPr>
          <p:cNvPr id="9" name="矩形 8"/>
          <p:cNvSpPr/>
          <p:nvPr>
            <p:custDataLst>
              <p:tags r:id="rId4"/>
            </p:custDataLst>
          </p:nvPr>
        </p:nvSpPr>
        <p:spPr>
          <a:xfrm>
            <a:off x="3686175" y="1409065"/>
            <a:ext cx="1937385" cy="39878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defRPr>
            </a:lvl2pPr>
            <a:lvl3pPr marL="914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defRPr>
            </a:lvl3pPr>
            <a:lvl4pPr marL="1371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defRPr>
            </a:lvl4pPr>
            <a:lvl5pPr marL="18288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zh-CN" altLang="en-US" sz="1900" kern="10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  <a:sym typeface="微软雅黑" panose="020B0503020204020204" charset="-122"/>
              </a:rPr>
              <a:t>显微操作</a:t>
            </a:r>
            <a:r>
              <a:rPr lang="zh-CN" altLang="en-US" sz="1900" kern="100" smtClean="0">
                <a:solidFill>
                  <a:sysClr val="windowText" lastClr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  <a:sym typeface="微软雅黑" panose="020B0503020204020204" charset="-122"/>
              </a:rPr>
              <a:t>去核</a:t>
            </a:r>
            <a:endParaRPr lang="zh-CN" altLang="en-US" sz="1900" kern="100" smtClean="0">
              <a:solidFill>
                <a:sysClr val="windowText" lastClr="000000"/>
              </a:solidFill>
              <a:latin typeface="黑体" panose="02010609060101010101" pitchFamily="49" charset="-122"/>
              <a:ea typeface="黑体" panose="02010609060101010101" pitchFamily="49" charset="-122"/>
              <a:cs typeface="宋体" panose="02010600030101010101" pitchFamily="2" charset="-122"/>
              <a:sym typeface="微软雅黑" panose="020B0503020204020204" charset="-122"/>
            </a:endParaRPr>
          </a:p>
        </p:txBody>
      </p:sp>
      <p:cxnSp>
        <p:nvCxnSpPr>
          <p:cNvPr id="10" name="直接箭头连接符 9"/>
          <p:cNvCxnSpPr/>
          <p:nvPr>
            <p:custDataLst>
              <p:tags r:id="rId5"/>
            </p:custDataLst>
          </p:nvPr>
        </p:nvCxnSpPr>
        <p:spPr>
          <a:xfrm flipH="1">
            <a:off x="4891405" y="1405890"/>
            <a:ext cx="7620" cy="525145"/>
          </a:xfrm>
          <a:prstGeom prst="straightConnector1">
            <a:avLst/>
          </a:prstGeom>
          <a:ln>
            <a:solidFill>
              <a:srgbClr val="56CA95">
                <a:lumMod val="50000"/>
              </a:srgbClr>
            </a:solidFill>
            <a:tailEnd type="arrow" w="med" len="med"/>
          </a:ln>
        </p:spPr>
        <p:style>
          <a:lnRef idx="3">
            <a:srgbClr val="56CA95"/>
          </a:lnRef>
          <a:fillRef idx="0">
            <a:srgbClr val="56CA95"/>
          </a:fillRef>
          <a:effectRef idx="2">
            <a:srgbClr val="56CA95"/>
          </a:effectRef>
          <a:fontRef idx="minor">
            <a:sysClr val="windowText" lastClr="000000"/>
          </a:fontRef>
        </p:style>
      </p:cxnSp>
      <p:sp>
        <p:nvSpPr>
          <p:cNvPr id="13" name="矩形 12"/>
          <p:cNvSpPr/>
          <p:nvPr>
            <p:custDataLst>
              <p:tags r:id="rId6"/>
            </p:custDataLst>
          </p:nvPr>
        </p:nvSpPr>
        <p:spPr>
          <a:xfrm>
            <a:off x="6198870" y="1423670"/>
            <a:ext cx="2231390" cy="39878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defRPr>
            </a:lvl2pPr>
            <a:lvl3pPr marL="914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defRPr>
            </a:lvl3pPr>
            <a:lvl4pPr marL="1371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defRPr>
            </a:lvl4pPr>
            <a:lvl5pPr marL="18288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zh-CN" altLang="en-US" sz="1900" kern="100" smtClean="0">
                <a:solidFill>
                  <a:sysClr val="windowText" lastClr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  <a:sym typeface="微软雅黑" panose="020B0503020204020204" charset="-122"/>
              </a:rPr>
              <a:t>对体细胞进行</a:t>
            </a:r>
            <a:r>
              <a:rPr lang="zh-CN" altLang="en-US" sz="190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charset="-122"/>
                <a:sym typeface="微软雅黑" panose="020B0503020204020204" charset="-122"/>
              </a:rPr>
              <a:t>培养</a:t>
            </a:r>
            <a:endParaRPr lang="zh-CN" altLang="en-US" sz="1900" kern="100" smtClean="0">
              <a:solidFill>
                <a:sysClr val="windowText" lastClr="000000"/>
              </a:solidFill>
              <a:latin typeface="黑体" panose="02010609060101010101" pitchFamily="49" charset="-122"/>
              <a:ea typeface="黑体" panose="02010609060101010101" pitchFamily="49" charset="-122"/>
              <a:cs typeface="宋体" panose="02010600030101010101" pitchFamily="2" charset="-122"/>
              <a:sym typeface="微软雅黑" panose="020B0503020204020204" charset="-122"/>
            </a:endParaRPr>
          </a:p>
        </p:txBody>
      </p:sp>
      <p:cxnSp>
        <p:nvCxnSpPr>
          <p:cNvPr id="16" name="直接箭头连接符 15"/>
          <p:cNvCxnSpPr/>
          <p:nvPr>
            <p:custDataLst>
              <p:tags r:id="rId7"/>
            </p:custDataLst>
          </p:nvPr>
        </p:nvCxnSpPr>
        <p:spPr>
          <a:xfrm flipH="1">
            <a:off x="7310755" y="1397000"/>
            <a:ext cx="7620" cy="525145"/>
          </a:xfrm>
          <a:prstGeom prst="straightConnector1">
            <a:avLst/>
          </a:prstGeom>
          <a:ln>
            <a:solidFill>
              <a:srgbClr val="56CA95">
                <a:lumMod val="50000"/>
              </a:srgbClr>
            </a:solidFill>
            <a:tailEnd type="arrow" w="med" len="med"/>
          </a:ln>
        </p:spPr>
        <p:style>
          <a:lnRef idx="3">
            <a:srgbClr val="58B6E5"/>
          </a:lnRef>
          <a:fillRef idx="0">
            <a:srgbClr val="58B6E5"/>
          </a:fillRef>
          <a:effectRef idx="2">
            <a:srgbClr val="58B6E5"/>
          </a:effectRef>
          <a:fontRef idx="minor">
            <a:sysClr val="windowText" lastClr="000000"/>
          </a:fontRef>
        </p:style>
      </p:cxnSp>
      <p:sp>
        <p:nvSpPr>
          <p:cNvPr id="31" name="文本框 30"/>
          <p:cNvSpPr txBox="1"/>
          <p:nvPr>
            <p:custDataLst>
              <p:tags r:id="rId8"/>
            </p:custDataLst>
          </p:nvPr>
        </p:nvSpPr>
        <p:spPr>
          <a:xfrm>
            <a:off x="3924300" y="1939925"/>
            <a:ext cx="1965325" cy="398780"/>
          </a:xfrm>
          <a:prstGeom prst="rect">
            <a:avLst/>
          </a:prstGeom>
          <a:ln>
            <a:solidFill>
              <a:srgbClr val="56CA95">
                <a:lumMod val="50000"/>
              </a:srgbClr>
            </a:solidFill>
          </a:ln>
        </p:spPr>
        <p:style>
          <a:lnRef idx="2">
            <a:srgbClr val="58B6E5"/>
          </a:lnRef>
          <a:fillRef idx="1">
            <a:sysClr val="window" lastClr="FFFFFF"/>
          </a:fillRef>
          <a:effectRef idx="0">
            <a:srgbClr val="58B6E5"/>
          </a:effectRef>
          <a:fontRef idx="minor">
            <a:sysClr val="windowText" lastClr="000000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zh-CN" altLang="en-US" sz="200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  <a:sym typeface="微软雅黑" panose="020B0503020204020204" charset="-122"/>
              </a:rPr>
              <a:t>去核的卵母细胞</a:t>
            </a:r>
            <a:endParaRPr lang="zh-CN" altLang="en-US" sz="2000" smtClean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cs typeface="宋体" panose="02010600030101010101" pitchFamily="2" charset="-122"/>
              <a:sym typeface="微软雅黑" panose="020B0503020204020204" charset="-122"/>
            </a:endParaRPr>
          </a:p>
        </p:txBody>
      </p:sp>
      <p:sp>
        <p:nvSpPr>
          <p:cNvPr id="71" name="文本框 70"/>
          <p:cNvSpPr txBox="1"/>
          <p:nvPr>
            <p:custDataLst>
              <p:tags r:id="rId9"/>
            </p:custDataLst>
          </p:nvPr>
        </p:nvSpPr>
        <p:spPr>
          <a:xfrm>
            <a:off x="6494780" y="1924050"/>
            <a:ext cx="1747520" cy="398780"/>
          </a:xfrm>
          <a:prstGeom prst="rect">
            <a:avLst/>
          </a:prstGeom>
          <a:ln>
            <a:solidFill>
              <a:srgbClr val="56CA95">
                <a:lumMod val="50000"/>
              </a:srgbClr>
            </a:solidFill>
          </a:ln>
        </p:spPr>
        <p:style>
          <a:lnRef idx="2">
            <a:srgbClr val="58B6E5"/>
          </a:lnRef>
          <a:fillRef idx="1">
            <a:sysClr val="window" lastClr="FFFFFF"/>
          </a:fillRef>
          <a:effectRef idx="0">
            <a:srgbClr val="58B6E5"/>
          </a:effectRef>
          <a:fontRef idx="minor">
            <a:sysClr val="windowText" lastClr="000000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zh-CN" altLang="en-US" sz="200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  <a:sym typeface="微软雅黑" panose="020B0503020204020204" charset="-122"/>
              </a:rPr>
              <a:t>供体细胞</a:t>
            </a:r>
            <a:endParaRPr lang="zh-CN" altLang="en-US" sz="2000" smtClean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cs typeface="宋体" panose="02010600030101010101" pitchFamily="2" charset="-122"/>
              <a:sym typeface="微软雅黑" panose="020B0503020204020204" charset="-122"/>
            </a:endParaRPr>
          </a:p>
        </p:txBody>
      </p:sp>
      <p:cxnSp>
        <p:nvCxnSpPr>
          <p:cNvPr id="72" name="直接箭头连接符 71"/>
          <p:cNvCxnSpPr/>
          <p:nvPr>
            <p:custDataLst>
              <p:tags r:id="rId10"/>
            </p:custDataLst>
          </p:nvPr>
        </p:nvCxnSpPr>
        <p:spPr>
          <a:xfrm rot="5400000" flipH="1" flipV="1">
            <a:off x="4550663" y="2497298"/>
            <a:ext cx="300989" cy="1141"/>
          </a:xfrm>
          <a:prstGeom prst="straightConnector1">
            <a:avLst/>
          </a:prstGeom>
          <a:ln>
            <a:solidFill>
              <a:srgbClr val="56CA95">
                <a:lumMod val="50000"/>
              </a:srgbClr>
            </a:solidFill>
            <a:tailEnd type="none" w="med" len="med"/>
          </a:ln>
        </p:spPr>
        <p:style>
          <a:lnRef idx="3">
            <a:srgbClr val="58B6E5"/>
          </a:lnRef>
          <a:fillRef idx="0">
            <a:srgbClr val="58B6E5"/>
          </a:fillRef>
          <a:effectRef idx="2">
            <a:srgbClr val="58B6E5"/>
          </a:effectRef>
          <a:fontRef idx="minor">
            <a:sysClr val="windowText" lastClr="000000"/>
          </a:fontRef>
        </p:style>
      </p:cxnSp>
      <p:cxnSp>
        <p:nvCxnSpPr>
          <p:cNvPr id="73" name="直接连接符 72"/>
          <p:cNvCxnSpPr/>
          <p:nvPr>
            <p:custDataLst>
              <p:tags r:id="rId11"/>
            </p:custDataLst>
          </p:nvPr>
        </p:nvCxnSpPr>
        <p:spPr>
          <a:xfrm rot="5400000" flipH="1">
            <a:off x="6151673" y="1178093"/>
            <a:ext cx="3460" cy="2905137"/>
          </a:xfrm>
          <a:prstGeom prst="line">
            <a:avLst/>
          </a:prstGeom>
          <a:ln w="19050">
            <a:solidFill>
              <a:srgbClr val="56CA95">
                <a:lumMod val="50000"/>
              </a:srgbClr>
            </a:solidFill>
          </a:ln>
        </p:spPr>
        <p:style>
          <a:lnRef idx="1">
            <a:srgbClr val="6096E6"/>
          </a:lnRef>
          <a:fillRef idx="0">
            <a:srgbClr val="6096E6"/>
          </a:fillRef>
          <a:effectRef idx="0">
            <a:srgbClr val="6096E6"/>
          </a:effectRef>
          <a:fontRef idx="minor">
            <a:sysClr val="windowText" lastClr="000000"/>
          </a:fontRef>
        </p:style>
      </p:cxnSp>
      <p:cxnSp>
        <p:nvCxnSpPr>
          <p:cNvPr id="74" name="直接箭头连接符 73"/>
          <p:cNvCxnSpPr/>
          <p:nvPr>
            <p:custDataLst>
              <p:tags r:id="rId12"/>
            </p:custDataLst>
          </p:nvPr>
        </p:nvCxnSpPr>
        <p:spPr>
          <a:xfrm rot="5400000" flipH="1" flipV="1">
            <a:off x="7457188" y="2481327"/>
            <a:ext cx="300989" cy="1141"/>
          </a:xfrm>
          <a:prstGeom prst="straightConnector1">
            <a:avLst/>
          </a:prstGeom>
          <a:ln w="19050">
            <a:solidFill>
              <a:srgbClr val="56CA95">
                <a:lumMod val="50000"/>
              </a:srgbClr>
            </a:solidFill>
            <a:tailEnd type="none"/>
          </a:ln>
        </p:spPr>
        <p:style>
          <a:lnRef idx="1">
            <a:srgbClr val="6096E6"/>
          </a:lnRef>
          <a:fillRef idx="0">
            <a:srgbClr val="6096E6"/>
          </a:fillRef>
          <a:effectRef idx="0">
            <a:srgbClr val="6096E6"/>
          </a:effectRef>
          <a:fontRef idx="minor">
            <a:sysClr val="windowText" lastClr="000000"/>
          </a:fontRef>
        </p:style>
      </p:cxnSp>
      <p:cxnSp>
        <p:nvCxnSpPr>
          <p:cNvPr id="75" name="直接连接符 74"/>
          <p:cNvCxnSpPr/>
          <p:nvPr>
            <p:custDataLst>
              <p:tags r:id="rId13"/>
            </p:custDataLst>
          </p:nvPr>
        </p:nvCxnSpPr>
        <p:spPr>
          <a:xfrm rot="5400000" flipH="1">
            <a:off x="5714467" y="2963152"/>
            <a:ext cx="631730" cy="3422"/>
          </a:xfrm>
          <a:prstGeom prst="line">
            <a:avLst/>
          </a:prstGeom>
          <a:ln>
            <a:solidFill>
              <a:srgbClr val="56CA95">
                <a:lumMod val="50000"/>
              </a:srgbClr>
            </a:solidFill>
            <a:headEnd type="triangle" w="med" len="med"/>
          </a:ln>
        </p:spPr>
        <p:style>
          <a:lnRef idx="3">
            <a:srgbClr val="58B6E5"/>
          </a:lnRef>
          <a:fillRef idx="0">
            <a:srgbClr val="58B6E5"/>
          </a:fillRef>
          <a:effectRef idx="2">
            <a:srgbClr val="58B6E5"/>
          </a:effectRef>
          <a:fontRef idx="minor">
            <a:sysClr val="windowText" lastClr="000000"/>
          </a:fontRef>
        </p:style>
      </p:cxnSp>
      <p:sp>
        <p:nvSpPr>
          <p:cNvPr id="76" name="矩形 75"/>
          <p:cNvSpPr/>
          <p:nvPr>
            <p:custDataLst>
              <p:tags r:id="rId14"/>
            </p:custDataLst>
          </p:nvPr>
        </p:nvSpPr>
        <p:spPr>
          <a:xfrm>
            <a:off x="4732655" y="2700020"/>
            <a:ext cx="1296035" cy="39878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defRPr>
            </a:lvl2pPr>
            <a:lvl3pPr marL="914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defRPr>
            </a:lvl3pPr>
            <a:lvl4pPr marL="1371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defRPr>
            </a:lvl4pPr>
            <a:lvl5pPr marL="18288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defRPr>
            </a:lvl9pPr>
          </a:lstStyle>
          <a:p>
            <a:pPr algn="r"/>
            <a:r>
              <a:rPr lang="zh-CN" altLang="en-US" sz="1900" kern="10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  <a:sym typeface="微软雅黑" panose="020B0503020204020204" charset="-122"/>
              </a:rPr>
              <a:t>电融合法</a:t>
            </a:r>
            <a:endParaRPr lang="zh-CN" altLang="en-US" sz="1900" kern="100" smtClean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cs typeface="宋体" panose="02010600030101010101" pitchFamily="2" charset="-122"/>
              <a:sym typeface="微软雅黑" panose="020B0503020204020204" charset="-122"/>
            </a:endParaRPr>
          </a:p>
        </p:txBody>
      </p:sp>
      <p:sp>
        <p:nvSpPr>
          <p:cNvPr id="77" name="矩形 76"/>
          <p:cNvSpPr/>
          <p:nvPr>
            <p:custDataLst>
              <p:tags r:id="rId15"/>
            </p:custDataLst>
          </p:nvPr>
        </p:nvSpPr>
        <p:spPr>
          <a:xfrm>
            <a:off x="5957570" y="2595245"/>
            <a:ext cx="2022475" cy="677108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defRPr>
            </a:lvl2pPr>
            <a:lvl3pPr marL="914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defRPr>
            </a:lvl3pPr>
            <a:lvl4pPr marL="1371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defRPr>
            </a:lvl4pPr>
            <a:lvl5pPr marL="18288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zh-CN" altLang="en-US" sz="1900" kern="100" smtClean="0">
                <a:solidFill>
                  <a:sysClr val="windowText" lastClr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  <a:sym typeface="微软雅黑" panose="020B0503020204020204" charset="-122"/>
              </a:rPr>
              <a:t>将</a:t>
            </a:r>
            <a:r>
              <a:rPr lang="zh-CN" altLang="en-US" sz="1900" kern="10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  <a:sym typeface="微软雅黑" panose="020B0503020204020204" charset="-122"/>
              </a:rPr>
              <a:t>供体细胞</a:t>
            </a:r>
            <a:r>
              <a:rPr lang="zh-CN" altLang="en-US" sz="1900" kern="100" smtClean="0">
                <a:solidFill>
                  <a:sysClr val="windowText" lastClr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  <a:sym typeface="微软雅黑" panose="020B0503020204020204" charset="-122"/>
              </a:rPr>
              <a:t>注入</a:t>
            </a:r>
            <a:r>
              <a:rPr lang="zh-CN" altLang="en-US" sz="1900" kern="10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  <a:sym typeface="微软雅黑" panose="020B0503020204020204" charset="-122"/>
              </a:rPr>
              <a:t>去核的卵母细胞</a:t>
            </a:r>
            <a:endParaRPr lang="zh-CN" altLang="en-US" sz="1900" kern="100" smtClean="0">
              <a:solidFill>
                <a:sysClr val="windowText" lastClr="000000"/>
              </a:solidFill>
              <a:latin typeface="黑体" panose="02010609060101010101" pitchFamily="49" charset="-122"/>
              <a:ea typeface="黑体" panose="02010609060101010101" pitchFamily="49" charset="-122"/>
              <a:cs typeface="宋体" panose="02010600030101010101" pitchFamily="2" charset="-122"/>
              <a:sym typeface="微软雅黑" panose="020B0503020204020204" charset="-122"/>
            </a:endParaRPr>
          </a:p>
        </p:txBody>
      </p:sp>
      <p:sp>
        <p:nvSpPr>
          <p:cNvPr id="78" name="文本框 77"/>
          <p:cNvSpPr txBox="1"/>
          <p:nvPr>
            <p:custDataLst>
              <p:tags r:id="rId16"/>
            </p:custDataLst>
          </p:nvPr>
        </p:nvSpPr>
        <p:spPr>
          <a:xfrm>
            <a:off x="5420360" y="3300095"/>
            <a:ext cx="1333500" cy="398780"/>
          </a:xfrm>
          <a:prstGeom prst="rect">
            <a:avLst/>
          </a:prstGeom>
          <a:ln>
            <a:solidFill>
              <a:srgbClr val="56CA95">
                <a:lumMod val="50000"/>
              </a:srgbClr>
            </a:solidFill>
          </a:ln>
        </p:spPr>
        <p:style>
          <a:lnRef idx="2">
            <a:srgbClr val="58B6E5"/>
          </a:lnRef>
          <a:fillRef idx="1">
            <a:sysClr val="window" lastClr="FFFFFF"/>
          </a:fillRef>
          <a:effectRef idx="0">
            <a:srgbClr val="58B6E5"/>
          </a:effectRef>
          <a:fontRef idx="minor">
            <a:sysClr val="windowText" lastClr="000000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zh-CN" altLang="en-US" sz="200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  <a:sym typeface="微软雅黑" panose="020B0503020204020204" charset="-122"/>
              </a:rPr>
              <a:t>重构胚</a:t>
            </a:r>
            <a:endParaRPr lang="zh-CN" altLang="en-US" sz="2000" smtClean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cs typeface="宋体" panose="02010600030101010101" pitchFamily="2" charset="-122"/>
              <a:sym typeface="微软雅黑" panose="020B0503020204020204" charset="-122"/>
            </a:endParaRPr>
          </a:p>
        </p:txBody>
      </p:sp>
      <p:cxnSp>
        <p:nvCxnSpPr>
          <p:cNvPr id="81" name="直接箭头连接符 80"/>
          <p:cNvCxnSpPr/>
          <p:nvPr>
            <p:custDataLst>
              <p:tags r:id="rId17"/>
            </p:custDataLst>
          </p:nvPr>
        </p:nvCxnSpPr>
        <p:spPr>
          <a:xfrm flipH="1">
            <a:off x="6034405" y="3698875"/>
            <a:ext cx="13335" cy="741045"/>
          </a:xfrm>
          <a:prstGeom prst="straightConnector1">
            <a:avLst/>
          </a:prstGeom>
          <a:ln>
            <a:solidFill>
              <a:srgbClr val="56CA95">
                <a:lumMod val="50000"/>
              </a:srgbClr>
            </a:solidFill>
            <a:tailEnd type="arrow" w="med" len="med"/>
          </a:ln>
        </p:spPr>
        <p:style>
          <a:lnRef idx="3">
            <a:srgbClr val="58B6E5"/>
          </a:lnRef>
          <a:fillRef idx="0">
            <a:srgbClr val="58B6E5"/>
          </a:fillRef>
          <a:effectRef idx="2">
            <a:srgbClr val="58B6E5"/>
          </a:effectRef>
          <a:fontRef idx="minor">
            <a:sysClr val="windowText" lastClr="000000"/>
          </a:fontRef>
        </p:style>
      </p:cxnSp>
      <p:sp>
        <p:nvSpPr>
          <p:cNvPr id="82" name="矩形 81"/>
          <p:cNvSpPr/>
          <p:nvPr>
            <p:custDataLst>
              <p:tags r:id="rId18"/>
            </p:custDataLst>
          </p:nvPr>
        </p:nvSpPr>
        <p:spPr>
          <a:xfrm>
            <a:off x="4833621" y="3696871"/>
            <a:ext cx="3572509" cy="677108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defRPr>
            </a:lvl2pPr>
            <a:lvl3pPr marL="914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defRPr>
            </a:lvl3pPr>
            <a:lvl4pPr marL="1371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defRPr>
            </a:lvl4pPr>
            <a:lvl5pPr marL="18288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defRPr>
            </a:lvl9pPr>
          </a:lstStyle>
          <a:p>
            <a:pPr algn="l"/>
            <a:r>
              <a:rPr lang="zh-CN" altLang="en-US" sz="1900" kern="100" smtClean="0">
                <a:solidFill>
                  <a:sysClr val="windowText" lastClr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微软雅黑" panose="020B0503020204020204" charset="-122"/>
              </a:rPr>
              <a:t>用</a:t>
            </a:r>
            <a:r>
              <a:rPr lang="zh-CN" altLang="en-US" sz="1900" kern="10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微软雅黑" panose="020B0503020204020204" charset="-122"/>
              </a:rPr>
              <a:t>物理或  化学方法</a:t>
            </a:r>
            <a:r>
              <a:rPr lang="zh-CN" altLang="en-US" sz="1900" kern="100" smtClean="0">
                <a:solidFill>
                  <a:sysClr val="windowText" lastClr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微软雅黑" panose="020B0503020204020204" charset="-122"/>
              </a:rPr>
              <a:t>激活重构胚，使其完成</a:t>
            </a:r>
            <a:r>
              <a:rPr lang="en-US" altLang="zh-CN" sz="1900" kern="100" smtClean="0">
                <a:solidFill>
                  <a:sysClr val="windowText" lastClr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微软雅黑" panose="020B0503020204020204" charset="-122"/>
              </a:rPr>
              <a:t>  </a:t>
            </a:r>
            <a:r>
              <a:rPr lang="zh-CN" altLang="en-US" sz="1900" kern="100" smtClean="0">
                <a:solidFill>
                  <a:sysClr val="windowText" lastClr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微软雅黑" panose="020B0503020204020204" charset="-122"/>
              </a:rPr>
              <a:t>细胞分裂和发育</a:t>
            </a:r>
            <a:endParaRPr lang="zh-CN" altLang="en-US" sz="1900" kern="100" smtClean="0">
              <a:solidFill>
                <a:sysClr val="windowText" lastClr="000000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微软雅黑" panose="020B0503020204020204" charset="-122"/>
            </a:endParaRPr>
          </a:p>
        </p:txBody>
      </p:sp>
      <p:sp>
        <p:nvSpPr>
          <p:cNvPr id="83" name="文本框 82"/>
          <p:cNvSpPr txBox="1"/>
          <p:nvPr>
            <p:custDataLst>
              <p:tags r:id="rId19"/>
            </p:custDataLst>
          </p:nvPr>
        </p:nvSpPr>
        <p:spPr>
          <a:xfrm>
            <a:off x="5375275" y="4422140"/>
            <a:ext cx="1355725" cy="398780"/>
          </a:xfrm>
          <a:prstGeom prst="rect">
            <a:avLst/>
          </a:prstGeom>
          <a:ln>
            <a:solidFill>
              <a:srgbClr val="56CA95">
                <a:lumMod val="50000"/>
              </a:srgbClr>
            </a:solidFill>
          </a:ln>
        </p:spPr>
        <p:style>
          <a:lnRef idx="2">
            <a:srgbClr val="58B6E5"/>
          </a:lnRef>
          <a:fillRef idx="1">
            <a:sysClr val="window" lastClr="FFFFFF"/>
          </a:fillRef>
          <a:effectRef idx="0">
            <a:srgbClr val="58B6E5"/>
          </a:effectRef>
          <a:fontRef idx="minor">
            <a:sysClr val="windowText" lastClr="000000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zh-CN" altLang="en-US" sz="200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  <a:sym typeface="微软雅黑" panose="020B0503020204020204" charset="-122"/>
              </a:rPr>
              <a:t>早期胚胎</a:t>
            </a:r>
            <a:endParaRPr lang="zh-CN" altLang="en-US" sz="2000" smtClean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cs typeface="宋体" panose="02010600030101010101" pitchFamily="2" charset="-122"/>
              <a:sym typeface="微软雅黑" panose="020B0503020204020204" charset="-122"/>
            </a:endParaRPr>
          </a:p>
        </p:txBody>
      </p:sp>
      <p:cxnSp>
        <p:nvCxnSpPr>
          <p:cNvPr id="84" name="直接箭头连接符 83"/>
          <p:cNvCxnSpPr/>
          <p:nvPr>
            <p:custDataLst>
              <p:tags r:id="rId20"/>
            </p:custDataLst>
          </p:nvPr>
        </p:nvCxnSpPr>
        <p:spPr>
          <a:xfrm flipH="1">
            <a:off x="6031865" y="4832985"/>
            <a:ext cx="2540" cy="388620"/>
          </a:xfrm>
          <a:prstGeom prst="straightConnector1">
            <a:avLst/>
          </a:prstGeom>
          <a:ln>
            <a:solidFill>
              <a:srgbClr val="56CA95">
                <a:lumMod val="50000"/>
              </a:srgbClr>
            </a:solidFill>
            <a:tailEnd type="arrow" w="med" len="med"/>
          </a:ln>
        </p:spPr>
        <p:style>
          <a:lnRef idx="3">
            <a:srgbClr val="58B6E5"/>
          </a:lnRef>
          <a:fillRef idx="0">
            <a:srgbClr val="58B6E5"/>
          </a:fillRef>
          <a:effectRef idx="2">
            <a:srgbClr val="58B6E5"/>
          </a:effectRef>
          <a:fontRef idx="minor">
            <a:sysClr val="windowText" lastClr="000000"/>
          </a:fontRef>
        </p:style>
      </p:cxnSp>
      <p:sp>
        <p:nvSpPr>
          <p:cNvPr id="85" name="文本框 84"/>
          <p:cNvSpPr txBox="1"/>
          <p:nvPr>
            <p:custDataLst>
              <p:tags r:id="rId21"/>
            </p:custDataLst>
          </p:nvPr>
        </p:nvSpPr>
        <p:spPr>
          <a:xfrm>
            <a:off x="4965065" y="5221605"/>
            <a:ext cx="2216785" cy="706755"/>
          </a:xfrm>
          <a:prstGeom prst="rect">
            <a:avLst/>
          </a:prstGeom>
          <a:ln>
            <a:solidFill>
              <a:srgbClr val="56CA95">
                <a:lumMod val="50000"/>
              </a:srgbClr>
            </a:solidFill>
          </a:ln>
        </p:spPr>
        <p:style>
          <a:lnRef idx="2">
            <a:srgbClr val="58B6E5"/>
          </a:lnRef>
          <a:fillRef idx="1">
            <a:sysClr val="window" lastClr="FFFFFF"/>
          </a:fillRef>
          <a:effectRef idx="0">
            <a:srgbClr val="58B6E5"/>
          </a:effectRef>
          <a:fontRef idx="minor">
            <a:sysClr val="windowText" lastClr="000000"/>
          </a:fontRef>
        </p:style>
        <p:txBody>
          <a:bodyPr wrap="square" rtlCol="0"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zh-CN" altLang="en-US" sz="2000" smtClean="0">
                <a:solidFill>
                  <a:sysClr val="windowText" lastClr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  <a:sym typeface="微软雅黑" panose="020B0503020204020204" charset="-122"/>
              </a:rPr>
              <a:t>将</a:t>
            </a:r>
            <a:r>
              <a:rPr lang="zh-CN" altLang="en-US" sz="200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  <a:sym typeface="微软雅黑" panose="020B0503020204020204" charset="-122"/>
              </a:rPr>
              <a:t>胚胎移入受体</a:t>
            </a:r>
            <a:r>
              <a:rPr lang="zh-CN" altLang="en-US" sz="2000" smtClean="0">
                <a:solidFill>
                  <a:sysClr val="windowText" lastClr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  <a:sym typeface="微软雅黑" panose="020B0503020204020204" charset="-122"/>
              </a:rPr>
              <a:t>（代孕）母牛体内</a:t>
            </a:r>
            <a:endParaRPr lang="zh-CN" altLang="en-US" sz="2000" smtClean="0">
              <a:solidFill>
                <a:sysClr val="windowText" lastClr="000000"/>
              </a:solidFill>
              <a:latin typeface="黑体" panose="02010609060101010101" pitchFamily="49" charset="-122"/>
              <a:ea typeface="黑体" panose="02010609060101010101" pitchFamily="49" charset="-122"/>
              <a:cs typeface="宋体" panose="02010600030101010101" pitchFamily="2" charset="-122"/>
              <a:sym typeface="微软雅黑" panose="020B0503020204020204" charset="-122"/>
            </a:endParaRPr>
          </a:p>
        </p:txBody>
      </p:sp>
      <p:cxnSp>
        <p:nvCxnSpPr>
          <p:cNvPr id="86" name="直接箭头连接符 85"/>
          <p:cNvCxnSpPr/>
          <p:nvPr>
            <p:custDataLst>
              <p:tags r:id="rId22"/>
            </p:custDataLst>
          </p:nvPr>
        </p:nvCxnSpPr>
        <p:spPr>
          <a:xfrm flipH="1">
            <a:off x="6031865" y="5911215"/>
            <a:ext cx="2540" cy="388620"/>
          </a:xfrm>
          <a:prstGeom prst="straightConnector1">
            <a:avLst/>
          </a:prstGeom>
          <a:ln>
            <a:solidFill>
              <a:srgbClr val="56CA95">
                <a:lumMod val="50000"/>
              </a:srgbClr>
            </a:solidFill>
            <a:tailEnd type="arrow" w="med" len="med"/>
          </a:ln>
        </p:spPr>
        <p:style>
          <a:lnRef idx="3">
            <a:srgbClr val="58B6E5"/>
          </a:lnRef>
          <a:fillRef idx="0">
            <a:srgbClr val="58B6E5"/>
          </a:fillRef>
          <a:effectRef idx="2">
            <a:srgbClr val="58B6E5"/>
          </a:effectRef>
          <a:fontRef idx="minor">
            <a:sysClr val="windowText" lastClr="000000"/>
          </a:fontRef>
        </p:style>
      </p:cxnSp>
      <p:sp>
        <p:nvSpPr>
          <p:cNvPr id="87" name="文本框 86"/>
          <p:cNvSpPr txBox="1"/>
          <p:nvPr>
            <p:custDataLst>
              <p:tags r:id="rId23"/>
            </p:custDataLst>
          </p:nvPr>
        </p:nvSpPr>
        <p:spPr>
          <a:xfrm>
            <a:off x="3757295" y="6299835"/>
            <a:ext cx="4777740" cy="398780"/>
          </a:xfrm>
          <a:prstGeom prst="rect">
            <a:avLst/>
          </a:prstGeom>
          <a:ln>
            <a:solidFill>
              <a:srgbClr val="56CA95">
                <a:lumMod val="50000"/>
              </a:srgbClr>
            </a:solidFill>
          </a:ln>
        </p:spPr>
        <p:style>
          <a:lnRef idx="2">
            <a:srgbClr val="58B6E5"/>
          </a:lnRef>
          <a:fillRef idx="1">
            <a:sysClr val="window" lastClr="FFFFFF"/>
          </a:fillRef>
          <a:effectRef idx="0">
            <a:srgbClr val="58B6E5"/>
          </a:effectRef>
          <a:fontRef idx="minor">
            <a:sysClr val="windowText" lastClr="000000"/>
          </a:fontRef>
        </p:style>
        <p:txBody>
          <a:bodyPr wrap="square" rtlCol="0"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zh-CN" altLang="en-US" sz="2000" smtClean="0">
                <a:solidFill>
                  <a:sysClr val="windowText" lastClr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  <a:sym typeface="微软雅黑" panose="020B0503020204020204" charset="-122"/>
              </a:rPr>
              <a:t>生出与</a:t>
            </a:r>
            <a:r>
              <a:rPr lang="zh-CN" altLang="en-US" sz="200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  <a:sym typeface="微软雅黑" panose="020B0503020204020204" charset="-122"/>
              </a:rPr>
              <a:t>供体</a:t>
            </a:r>
            <a:r>
              <a:rPr lang="zh-CN" altLang="en-US" sz="2000" smtClean="0">
                <a:solidFill>
                  <a:sysClr val="windowText" lastClr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  <a:sym typeface="微软雅黑" panose="020B0503020204020204" charset="-122"/>
              </a:rPr>
              <a:t>奶牛</a:t>
            </a:r>
            <a:r>
              <a:rPr lang="zh-CN" altLang="en-US" sz="200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  <a:sym typeface="微软雅黑" panose="020B0503020204020204" charset="-122"/>
              </a:rPr>
              <a:t>遗传物质基本相同</a:t>
            </a:r>
            <a:r>
              <a:rPr lang="zh-CN" altLang="en-US" sz="2000" smtClean="0">
                <a:solidFill>
                  <a:sysClr val="windowText" lastClr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  <a:sym typeface="微软雅黑" panose="020B0503020204020204" charset="-122"/>
              </a:rPr>
              <a:t>的犊牛</a:t>
            </a:r>
            <a:endParaRPr lang="zh-CN" altLang="en-US" sz="2000" smtClean="0">
              <a:solidFill>
                <a:sysClr val="windowText" lastClr="000000"/>
              </a:solidFill>
              <a:latin typeface="黑体" panose="02010609060101010101" pitchFamily="49" charset="-122"/>
              <a:ea typeface="黑体" panose="02010609060101010101" pitchFamily="49" charset="-122"/>
              <a:cs typeface="宋体" panose="02010600030101010101" pitchFamily="2" charset="-122"/>
              <a:sym typeface="微软雅黑" panose="020B0503020204020204" charset="-122"/>
            </a:endParaRPr>
          </a:p>
        </p:txBody>
      </p:sp>
      <p:sp>
        <p:nvSpPr>
          <p:cNvPr id="88" name="文本框 87"/>
          <p:cNvSpPr txBox="1"/>
          <p:nvPr>
            <p:custDataLst>
              <p:tags r:id="rId24"/>
            </p:custDataLst>
          </p:nvPr>
        </p:nvSpPr>
        <p:spPr>
          <a:xfrm>
            <a:off x="4085590" y="3066415"/>
            <a:ext cx="384810" cy="1938020"/>
          </a:xfrm>
          <a:prstGeom prst="rect">
            <a:avLst/>
          </a:prstGeom>
          <a:noFill/>
          <a:ln w="19050">
            <a:solidFill>
              <a:sysClr val="windowText" lastClr="000000"/>
            </a:solidFill>
          </a:ln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pPr algn="dist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zh-CN" altLang="en-US" sz="2000" smtClean="0">
                <a:solidFill>
                  <a:srgbClr val="C0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  <a:sym typeface="微软雅黑" panose="020B0503020204020204" charset="-122"/>
              </a:rPr>
              <a:t>早期胚胎培养</a:t>
            </a:r>
            <a:endParaRPr lang="zh-CN" altLang="en-US" sz="2000" smtClean="0">
              <a:solidFill>
                <a:srgbClr val="C00000"/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cs typeface="宋体" panose="02010600030101010101" pitchFamily="2" charset="-122"/>
              <a:sym typeface="微软雅黑" panose="020B0503020204020204" charset="-122"/>
            </a:endParaRPr>
          </a:p>
        </p:txBody>
      </p:sp>
      <p:sp>
        <p:nvSpPr>
          <p:cNvPr id="89" name="右大括号 88"/>
          <p:cNvSpPr/>
          <p:nvPr>
            <p:custDataLst>
              <p:tags r:id="rId25"/>
            </p:custDataLst>
          </p:nvPr>
        </p:nvSpPr>
        <p:spPr>
          <a:xfrm flipH="1">
            <a:off x="4568190" y="3390900"/>
            <a:ext cx="231775" cy="1332865"/>
          </a:xfrm>
          <a:prstGeom prst="rightBrace">
            <a:avLst>
              <a:gd name="adj1" fmla="val 59527"/>
              <a:gd name="adj2" fmla="val 50005"/>
            </a:avLst>
          </a:prstGeom>
          <a:ln w="19050" cmpd="sng">
            <a:solidFill>
              <a:sysClr val="windowText" lastClr="000000"/>
            </a:solidFill>
            <a:prstDash val="solid"/>
          </a:ln>
        </p:spPr>
        <p:style>
          <a:lnRef idx="1">
            <a:srgbClr val="6096E6"/>
          </a:lnRef>
          <a:fillRef idx="0">
            <a:srgbClr val="6096E6"/>
          </a:fillRef>
          <a:effectRef idx="0">
            <a:srgbClr val="6096E6"/>
          </a:effectRef>
          <a:fontRef idx="minor">
            <a:sysClr val="windowText" lastClr="000000"/>
          </a:fontRef>
        </p:style>
        <p:txBody>
          <a:bodyPr rtlCol="0" anchor="ctr"/>
          <a:lstStyle/>
          <a:p>
            <a:pPr algn="ctr"/>
            <a:endParaRPr lang="zh-CN" altLang="en-US" sz="2000">
              <a:solidFill>
                <a:sysClr val="windowText" lastClr="0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90" name="右大括号 89"/>
          <p:cNvSpPr/>
          <p:nvPr>
            <p:custDataLst>
              <p:tags r:id="rId26"/>
            </p:custDataLst>
          </p:nvPr>
        </p:nvSpPr>
        <p:spPr>
          <a:xfrm>
            <a:off x="8565515" y="886460"/>
            <a:ext cx="187325" cy="1595755"/>
          </a:xfrm>
          <a:prstGeom prst="rightBrace">
            <a:avLst>
              <a:gd name="adj1" fmla="val 59527"/>
              <a:gd name="adj2" fmla="val 50005"/>
            </a:avLst>
          </a:prstGeom>
          <a:ln w="19050" cmpd="sng">
            <a:solidFill>
              <a:sysClr val="windowText" lastClr="000000"/>
            </a:solidFill>
            <a:prstDash val="solid"/>
          </a:ln>
        </p:spPr>
        <p:style>
          <a:lnRef idx="1">
            <a:srgbClr val="6096E6"/>
          </a:lnRef>
          <a:fillRef idx="0">
            <a:srgbClr val="6096E6"/>
          </a:fillRef>
          <a:effectRef idx="0">
            <a:srgbClr val="6096E6"/>
          </a:effectRef>
          <a:fontRef idx="minor">
            <a:sysClr val="windowText" lastClr="000000"/>
          </a:fontRef>
        </p:style>
        <p:txBody>
          <a:bodyPr rtlCol="0" anchor="ctr"/>
          <a:lstStyle/>
          <a:p>
            <a:pPr algn="ctr"/>
            <a:endParaRPr lang="zh-CN" altLang="en-US" sz="2000">
              <a:solidFill>
                <a:sysClr val="windowText" lastClr="0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91" name="文本框 90"/>
          <p:cNvSpPr txBox="1"/>
          <p:nvPr>
            <p:custDataLst>
              <p:tags r:id="rId27"/>
            </p:custDataLst>
          </p:nvPr>
        </p:nvSpPr>
        <p:spPr>
          <a:xfrm>
            <a:off x="8865870" y="767080"/>
            <a:ext cx="384810" cy="1938020"/>
          </a:xfrm>
          <a:prstGeom prst="rect">
            <a:avLst/>
          </a:prstGeom>
          <a:noFill/>
          <a:ln w="19050">
            <a:solidFill>
              <a:sysClr val="windowText" lastClr="000000"/>
            </a:solidFill>
          </a:ln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pPr algn="dist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zh-CN" altLang="en-US" sz="2000" smtClean="0">
                <a:solidFill>
                  <a:srgbClr val="C0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  <a:sym typeface="微软雅黑" panose="020B0503020204020204" charset="-122"/>
              </a:rPr>
              <a:t>动物细胞培养</a:t>
            </a:r>
            <a:endParaRPr lang="zh-CN" altLang="en-US" sz="2000" smtClean="0">
              <a:solidFill>
                <a:srgbClr val="C00000"/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cs typeface="宋体" panose="02010600030101010101" pitchFamily="2" charset="-122"/>
              <a:sym typeface="微软雅黑" panose="020B0503020204020204" charset="-122"/>
            </a:endParaRPr>
          </a:p>
        </p:txBody>
      </p:sp>
      <p:sp>
        <p:nvSpPr>
          <p:cNvPr id="92" name="右大括号 91"/>
          <p:cNvSpPr/>
          <p:nvPr>
            <p:custDataLst>
              <p:tags r:id="rId28"/>
            </p:custDataLst>
          </p:nvPr>
        </p:nvSpPr>
        <p:spPr>
          <a:xfrm>
            <a:off x="7323455" y="4465955"/>
            <a:ext cx="240665" cy="1413510"/>
          </a:xfrm>
          <a:prstGeom prst="rightBrace">
            <a:avLst>
              <a:gd name="adj1" fmla="val 59527"/>
              <a:gd name="adj2" fmla="val 50005"/>
            </a:avLst>
          </a:prstGeom>
          <a:ln w="19050" cmpd="sng">
            <a:solidFill>
              <a:sysClr val="windowText" lastClr="000000"/>
            </a:solidFill>
            <a:prstDash val="solid"/>
          </a:ln>
        </p:spPr>
        <p:style>
          <a:lnRef idx="1">
            <a:srgbClr val="6096E6"/>
          </a:lnRef>
          <a:fillRef idx="0">
            <a:srgbClr val="6096E6"/>
          </a:fillRef>
          <a:effectRef idx="0">
            <a:srgbClr val="6096E6"/>
          </a:effectRef>
          <a:fontRef idx="minor">
            <a:sysClr val="windowText" lastClr="000000"/>
          </a:fontRef>
        </p:style>
        <p:txBody>
          <a:bodyPr rtlCol="0" anchor="ctr"/>
          <a:lstStyle/>
          <a:p>
            <a:pPr algn="ctr"/>
            <a:endParaRPr lang="zh-CN" altLang="en-US" sz="2000">
              <a:solidFill>
                <a:sysClr val="windowText" lastClr="0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93" name="文本框 92"/>
          <p:cNvSpPr txBox="1"/>
          <p:nvPr>
            <p:custDataLst>
              <p:tags r:id="rId29"/>
            </p:custDataLst>
          </p:nvPr>
        </p:nvSpPr>
        <p:spPr>
          <a:xfrm>
            <a:off x="7613650" y="4488180"/>
            <a:ext cx="384810" cy="1322070"/>
          </a:xfrm>
          <a:prstGeom prst="rect">
            <a:avLst/>
          </a:prstGeom>
          <a:noFill/>
          <a:ln w="19050">
            <a:solidFill>
              <a:sysClr val="windowText" lastClr="000000"/>
            </a:solidFill>
          </a:ln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pPr algn="dist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zh-CN" altLang="en-US" sz="2000" smtClean="0">
                <a:solidFill>
                  <a:srgbClr val="C0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  <a:sym typeface="微软雅黑" panose="020B0503020204020204" charset="-122"/>
              </a:rPr>
              <a:t>胚胎移植</a:t>
            </a:r>
            <a:endParaRPr lang="zh-CN" altLang="en-US" sz="2000" smtClean="0">
              <a:solidFill>
                <a:srgbClr val="C00000"/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cs typeface="宋体" panose="02010600030101010101" pitchFamily="2" charset="-122"/>
              <a:sym typeface="微软雅黑" panose="020B0503020204020204" charset="-122"/>
            </a:endParaRPr>
          </a:p>
        </p:txBody>
      </p:sp>
      <p:sp>
        <p:nvSpPr>
          <p:cNvPr id="94" name="右大括号 93"/>
          <p:cNvSpPr/>
          <p:nvPr>
            <p:custDataLst>
              <p:tags r:id="rId30"/>
            </p:custDataLst>
          </p:nvPr>
        </p:nvSpPr>
        <p:spPr>
          <a:xfrm>
            <a:off x="8564880" y="2533015"/>
            <a:ext cx="207010" cy="1333500"/>
          </a:xfrm>
          <a:prstGeom prst="rightBrace">
            <a:avLst>
              <a:gd name="adj1" fmla="val 59527"/>
              <a:gd name="adj2" fmla="val 50005"/>
            </a:avLst>
          </a:prstGeom>
          <a:ln w="19050" cmpd="sng">
            <a:solidFill>
              <a:sysClr val="windowText" lastClr="000000"/>
            </a:solidFill>
            <a:prstDash val="solid"/>
          </a:ln>
        </p:spPr>
        <p:style>
          <a:lnRef idx="1">
            <a:srgbClr val="6096E6"/>
          </a:lnRef>
          <a:fillRef idx="0">
            <a:srgbClr val="6096E6"/>
          </a:fillRef>
          <a:effectRef idx="0">
            <a:srgbClr val="6096E6"/>
          </a:effectRef>
          <a:fontRef idx="minor">
            <a:sysClr val="windowText" lastClr="000000"/>
          </a:fontRef>
        </p:style>
        <p:txBody>
          <a:bodyPr rtlCol="0" anchor="ctr"/>
          <a:lstStyle/>
          <a:p>
            <a:pPr algn="ctr"/>
            <a:endParaRPr lang="zh-CN" altLang="en-US" sz="2000">
              <a:solidFill>
                <a:sysClr val="windowText" lastClr="0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95" name="文本框 94"/>
          <p:cNvSpPr txBox="1"/>
          <p:nvPr>
            <p:custDataLst>
              <p:tags r:id="rId31"/>
            </p:custDataLst>
          </p:nvPr>
        </p:nvSpPr>
        <p:spPr>
          <a:xfrm>
            <a:off x="8865870" y="2800350"/>
            <a:ext cx="384810" cy="1938020"/>
          </a:xfrm>
          <a:prstGeom prst="rect">
            <a:avLst/>
          </a:prstGeom>
          <a:noFill/>
          <a:ln w="19050">
            <a:solidFill>
              <a:sysClr val="windowText" lastClr="000000"/>
            </a:solidFill>
          </a:ln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pPr algn="dist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zh-CN" altLang="en-US" sz="2000" smtClean="0">
                <a:solidFill>
                  <a:srgbClr val="C0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  <a:sym typeface="微软雅黑" panose="020B0503020204020204" charset="-122"/>
              </a:rPr>
              <a:t>动物细胞融合</a:t>
            </a:r>
            <a:endParaRPr lang="zh-CN" altLang="en-US" sz="2000" smtClean="0">
              <a:solidFill>
                <a:srgbClr val="C00000"/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cs typeface="宋体" panose="02010600030101010101" pitchFamily="2" charset="-122"/>
              <a:sym typeface="微软雅黑" panose="020B0503020204020204" charset="-122"/>
            </a:endParaRPr>
          </a:p>
        </p:txBody>
      </p:sp>
      <p:sp>
        <p:nvSpPr>
          <p:cNvPr id="96" name="右大括号 95"/>
          <p:cNvSpPr/>
          <p:nvPr>
            <p:custDataLst>
              <p:tags r:id="rId32"/>
            </p:custDataLst>
          </p:nvPr>
        </p:nvSpPr>
        <p:spPr>
          <a:xfrm flipH="1">
            <a:off x="3227705" y="1003300"/>
            <a:ext cx="468630" cy="5662295"/>
          </a:xfrm>
          <a:prstGeom prst="rightBrace">
            <a:avLst>
              <a:gd name="adj1" fmla="val 59527"/>
              <a:gd name="adj2" fmla="val 50005"/>
            </a:avLst>
          </a:prstGeom>
          <a:ln w="19050" cmpd="sng">
            <a:solidFill>
              <a:sysClr val="windowText" lastClr="000000"/>
            </a:solidFill>
            <a:prstDash val="solid"/>
          </a:ln>
        </p:spPr>
        <p:style>
          <a:lnRef idx="1">
            <a:srgbClr val="6096E6"/>
          </a:lnRef>
          <a:fillRef idx="0">
            <a:srgbClr val="6096E6"/>
          </a:fillRef>
          <a:effectRef idx="0">
            <a:srgbClr val="6096E6"/>
          </a:effectRef>
          <a:fontRef idx="minor">
            <a:sysClr val="windowText" lastClr="000000"/>
          </a:fontRef>
        </p:style>
        <p:txBody>
          <a:bodyPr rtlCol="0" anchor="ctr"/>
          <a:lstStyle/>
          <a:p>
            <a:pPr algn="ctr"/>
            <a:endParaRPr lang="zh-CN" altLang="en-US" sz="2000">
              <a:solidFill>
                <a:sysClr val="windowText" lastClr="0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97" name="文本框 96"/>
          <p:cNvSpPr txBox="1"/>
          <p:nvPr>
            <p:custDataLst>
              <p:tags r:id="rId33"/>
            </p:custDataLst>
          </p:nvPr>
        </p:nvSpPr>
        <p:spPr>
          <a:xfrm>
            <a:off x="2763520" y="2324735"/>
            <a:ext cx="384810" cy="2861310"/>
          </a:xfrm>
          <a:prstGeom prst="rect">
            <a:avLst/>
          </a:prstGeom>
          <a:noFill/>
          <a:ln w="19050">
            <a:solidFill>
              <a:sysClr val="windowText" lastClr="000000"/>
            </a:solidFill>
          </a:ln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pPr algn="dist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zh-CN" altLang="en-US" sz="2000" smtClean="0">
                <a:solidFill>
                  <a:srgbClr val="C0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  <a:sym typeface="微软雅黑" panose="020B0503020204020204" charset="-122"/>
              </a:rPr>
              <a:t>动物细胞核移植技术</a:t>
            </a:r>
            <a:endParaRPr lang="zh-CN" altLang="en-US" sz="2000" smtClean="0">
              <a:solidFill>
                <a:srgbClr val="C00000"/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cs typeface="宋体" panose="02010600030101010101" pitchFamily="2" charset="-122"/>
              <a:sym typeface="微软雅黑" panose="020B0503020204020204" charset="-122"/>
            </a:endParaRPr>
          </a:p>
        </p:txBody>
      </p:sp>
      <p:sp>
        <p:nvSpPr>
          <p:cNvPr id="38" name="文本框 37"/>
          <p:cNvSpPr txBox="1"/>
          <p:nvPr>
            <p:custDataLst>
              <p:tags r:id="rId34"/>
            </p:custDataLst>
          </p:nvPr>
        </p:nvSpPr>
        <p:spPr>
          <a:xfrm>
            <a:off x="3003232" y="149197"/>
            <a:ext cx="6391275" cy="535531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kumimoji="1" lang="zh-CN" sz="2400" b="1" kern="0" smtClean="0">
                <a:solidFill>
                  <a:sysClr val="windowText" lastClr="000000">
                    <a:lumMod val="95000"/>
                    <a:lumOff val="5000"/>
                  </a:sysClr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宋体" panose="02010600030101010101" pitchFamily="2" charset="-122"/>
              </a:rPr>
              <a:t>小结：</a:t>
            </a:r>
            <a:r>
              <a:rPr lang="zh-CN" sz="2400" b="1">
                <a:solidFill>
                  <a:sysClr val="windowText" lastClr="000000">
                    <a:lumMod val="95000"/>
                    <a:lumOff val="5000"/>
                  </a:sysClr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charset="-122"/>
                <a:sym typeface="宋体" panose="02010600030101010101" pitchFamily="2" charset="-122"/>
              </a:rPr>
              <a:t>（克隆高产奶牛）</a:t>
            </a:r>
            <a:r>
              <a:rPr lang="zh-CN" sz="2400" b="1">
                <a:solidFill>
                  <a:sysClr val="windowText" lastClr="000000">
                    <a:lumMod val="95000"/>
                    <a:lumOff val="5000"/>
                  </a:sysClr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charset="-122"/>
                <a:sym typeface="Arial" panose="020B0604020202020204" pitchFamily="34" charset="0"/>
              </a:rPr>
              <a:t>体细胞核移植</a:t>
            </a:r>
            <a:r>
              <a:rPr lang="zh-CN" sz="2400" b="1">
                <a:solidFill>
                  <a:sysClr val="windowText" lastClr="000000">
                    <a:lumMod val="95000"/>
                    <a:lumOff val="5000"/>
                  </a:sysClr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charset="-122"/>
                <a:sym typeface="宋体" panose="02010600030101010101" pitchFamily="2" charset="-122"/>
              </a:rPr>
              <a:t>过程</a:t>
            </a:r>
            <a:r>
              <a:rPr kumimoji="1" lang="zh-CN" altLang="en-US" sz="2400" b="1" kern="0" smtClean="0">
                <a:solidFill>
                  <a:sysClr val="windowText" lastClr="000000">
                    <a:lumMod val="95000"/>
                    <a:lumOff val="5000"/>
                  </a:sysClr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宋体" panose="02010600030101010101" pitchFamily="2" charset="-122"/>
              </a:rPr>
              <a:t>：</a:t>
            </a:r>
            <a:endParaRPr kumimoji="1" lang="zh-CN" altLang="en-US" sz="2400" b="1" kern="0" smtClean="0">
              <a:solidFill>
                <a:sysClr val="windowText" lastClr="000000">
                  <a:lumMod val="95000"/>
                  <a:lumOff val="5000"/>
                </a:sysClr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cs typeface="楷体" panose="02010609060101010101" charset="-122"/>
              <a:sym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6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6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6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6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6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/>
      <p:bldP spid="31" grpId="0" bldLvl="0" animBg="1"/>
      <p:bldP spid="71" grpId="0" bldLvl="0" animBg="1"/>
      <p:bldP spid="76" grpId="0"/>
      <p:bldP spid="77" grpId="0"/>
      <p:bldP spid="78" grpId="0" bldLvl="0" animBg="1"/>
      <p:bldP spid="82" grpId="0"/>
      <p:bldP spid="83" grpId="0" bldLvl="0" animBg="1"/>
      <p:bldP spid="85" grpId="0" bldLvl="0" animBg="1"/>
      <p:bldP spid="87" grpId="0" bldLvl="0" animBg="1"/>
      <p:bldP spid="88" grpId="0" bldLvl="0" animBg="1"/>
      <p:bldP spid="89" grpId="0" bldLvl="0" animBg="1"/>
      <p:bldP spid="90" grpId="0" bldLvl="0" animBg="1"/>
      <p:bldP spid="91" grpId="0" bldLvl="0" animBg="1"/>
      <p:bldP spid="92" grpId="0" bldLvl="0" animBg="1"/>
      <p:bldP spid="93" grpId="0" bldLvl="0" animBg="1"/>
      <p:bldP spid="94" grpId="0" bldLvl="0" animBg="1"/>
      <p:bldP spid="95" grpId="0" bldLvl="0" animBg="1"/>
      <p:bldP spid="96" grpId="0" bldLvl="0" animBg="1"/>
      <p:bldP spid="97" grpId="0" bldLvl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515331" y="1342505"/>
            <a:ext cx="12070080" cy="64516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>
              <a:lnSpc>
                <a:spcPct val="150000"/>
              </a:lnSpc>
            </a:pPr>
            <a:r>
              <a:rPr lang="en-US" altLang="zh-CN" sz="240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微软雅黑" panose="020B0503020204020204" charset="-122"/>
              </a:rPr>
              <a:t>1.</a:t>
            </a:r>
            <a:r>
              <a:rPr lang="zh-CN" sz="240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微软雅黑" panose="020B0503020204020204" charset="-122"/>
              </a:rPr>
              <a:t>原理</a:t>
            </a:r>
            <a:r>
              <a:rPr lang="zh-CN" sz="240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微软雅黑" panose="020B0503020204020204" charset="-122"/>
              </a:rPr>
              <a:t>（克隆动物的成功证明了什么？）</a:t>
            </a:r>
            <a:r>
              <a:rPr lang="en-US" altLang="zh-CN" sz="240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微软雅黑" panose="020B0503020204020204" charset="-122"/>
              </a:rPr>
              <a:t>__________________________________________</a:t>
            </a:r>
            <a:endParaRPr lang="en-US" altLang="zh-CN" sz="240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微软雅黑" panose="020B0503020204020204" charset="-122"/>
            </a:endParaRPr>
          </a:p>
        </p:txBody>
      </p:sp>
      <p:sp>
        <p:nvSpPr>
          <p:cNvPr id="8" name="文本框 7"/>
          <p:cNvSpPr txBox="1"/>
          <p:nvPr>
            <p:custDataLst>
              <p:tags r:id="rId2"/>
            </p:custDataLst>
          </p:nvPr>
        </p:nvSpPr>
        <p:spPr>
          <a:xfrm>
            <a:off x="486756" y="1950835"/>
            <a:ext cx="3357009" cy="646331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>
              <a:lnSpc>
                <a:spcPct val="150000"/>
              </a:lnSpc>
            </a:pPr>
            <a:r>
              <a:rPr lang="en-US" altLang="zh-CN" sz="240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微软雅黑" panose="020B0503020204020204" charset="-122"/>
              </a:rPr>
              <a:t>2.</a:t>
            </a:r>
            <a:r>
              <a:rPr lang="zh-CN" sz="240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微软雅黑" panose="020B0503020204020204" charset="-122"/>
              </a:rPr>
              <a:t>生殖</a:t>
            </a:r>
            <a:r>
              <a:rPr lang="zh-CN" sz="240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微软雅黑" panose="020B0503020204020204" charset="-122"/>
              </a:rPr>
              <a:t>方式：</a:t>
            </a:r>
            <a:r>
              <a:rPr lang="en-US" altLang="zh-CN" sz="240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微软雅黑" panose="020B0503020204020204" charset="-122"/>
              </a:rPr>
              <a:t>__________</a:t>
            </a:r>
            <a:endParaRPr lang="en-US" altLang="zh-CN" sz="240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微软雅黑" panose="020B0503020204020204" charset="-122"/>
            </a:endParaRPr>
          </a:p>
        </p:txBody>
      </p:sp>
      <p:sp>
        <p:nvSpPr>
          <p:cNvPr id="9" name="文本框 8"/>
          <p:cNvSpPr txBox="1"/>
          <p:nvPr>
            <p:custDataLst>
              <p:tags r:id="rId3"/>
            </p:custDataLst>
          </p:nvPr>
        </p:nvSpPr>
        <p:spPr>
          <a:xfrm>
            <a:off x="486756" y="2569960"/>
            <a:ext cx="6917690" cy="64516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l">
              <a:lnSpc>
                <a:spcPct val="150000"/>
              </a:lnSpc>
            </a:pPr>
            <a:r>
              <a:rPr lang="en-US" altLang="zh-CN" sz="240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微软雅黑" panose="020B0503020204020204" charset="-122"/>
              </a:rPr>
              <a:t>3.</a:t>
            </a:r>
            <a:r>
              <a:rPr lang="zh-CN" altLang="en-US" sz="240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微软雅黑" panose="020B0503020204020204" charset="-122"/>
              </a:rPr>
              <a:t>采集</a:t>
            </a:r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微软雅黑" panose="020B0503020204020204" charset="-122"/>
              </a:rPr>
              <a:t>的卵母细胞应培养至：</a:t>
            </a:r>
            <a:r>
              <a:rPr lang="en-US" altLang="zh-CN" sz="240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微软雅黑" panose="020B0503020204020204" charset="-122"/>
              </a:rPr>
              <a:t>___________________</a:t>
            </a:r>
            <a:endParaRPr lang="zh-CN" altLang="en-US" sz="240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10" name="文本框 9"/>
          <p:cNvSpPr txBox="1"/>
          <p:nvPr>
            <p:custDataLst>
              <p:tags r:id="rId4"/>
            </p:custDataLst>
          </p:nvPr>
        </p:nvSpPr>
        <p:spPr>
          <a:xfrm>
            <a:off x="486756" y="3284970"/>
            <a:ext cx="4434227" cy="646331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>
              <a:lnSpc>
                <a:spcPct val="150000"/>
              </a:lnSpc>
            </a:pPr>
            <a:r>
              <a:rPr lang="en-US" altLang="zh-CN" sz="240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微软雅黑" panose="020B0503020204020204" charset="-122"/>
              </a:rPr>
              <a:t>4.</a:t>
            </a:r>
            <a:r>
              <a:rPr lang="zh-CN" altLang="en-US" sz="240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微软雅黑" panose="020B0503020204020204" charset="-122"/>
              </a:rPr>
              <a:t>选择</a:t>
            </a:r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微软雅黑" panose="020B0503020204020204" charset="-122"/>
              </a:rPr>
              <a:t>MⅡ期卵母细胞的原因：</a:t>
            </a:r>
            <a:endParaRPr lang="zh-CN" altLang="en-US" sz="240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7" name="文本框 6"/>
          <p:cNvSpPr txBox="1"/>
          <p:nvPr>
            <p:custDataLst>
              <p:tags r:id="rId5"/>
            </p:custDataLst>
          </p:nvPr>
        </p:nvSpPr>
        <p:spPr>
          <a:xfrm>
            <a:off x="515331" y="4848975"/>
            <a:ext cx="4132863" cy="646331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>
              <a:lnSpc>
                <a:spcPct val="150000"/>
              </a:lnSpc>
            </a:pPr>
            <a:r>
              <a:rPr lang="en-US" altLang="zh-CN" sz="240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微软雅黑" panose="020B0503020204020204" charset="-122"/>
              </a:rPr>
              <a:t>5.</a:t>
            </a:r>
            <a:r>
              <a:rPr lang="zh-CN" altLang="en-US" sz="240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微软雅黑" panose="020B0503020204020204" charset="-122"/>
              </a:rPr>
              <a:t>卵母细胞</a:t>
            </a:r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微软雅黑" panose="020B0503020204020204" charset="-122"/>
              </a:rPr>
              <a:t>去核的常用方法：</a:t>
            </a:r>
            <a:endParaRPr lang="zh-CN" altLang="en-US" sz="240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12" name="文本框 11"/>
          <p:cNvSpPr txBox="1"/>
          <p:nvPr>
            <p:custDataLst>
              <p:tags r:id="rId6"/>
            </p:custDataLst>
          </p:nvPr>
        </p:nvSpPr>
        <p:spPr>
          <a:xfrm>
            <a:off x="515331" y="5612245"/>
            <a:ext cx="3825086" cy="646331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>
              <a:lnSpc>
                <a:spcPct val="150000"/>
              </a:lnSpc>
            </a:pPr>
            <a:r>
              <a:rPr lang="en-US" altLang="zh-CN" sz="240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微软雅黑" panose="020B0503020204020204" charset="-122"/>
              </a:rPr>
              <a:t>6.</a:t>
            </a:r>
            <a:r>
              <a:rPr lang="zh-CN" altLang="en-US" sz="240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微软雅黑" panose="020B0503020204020204" charset="-122"/>
              </a:rPr>
              <a:t>“去核”</a:t>
            </a:r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微软雅黑" panose="020B0503020204020204" charset="-122"/>
              </a:rPr>
              <a:t>去的是什么？：</a:t>
            </a:r>
            <a:endParaRPr lang="zh-CN" altLang="en-US" sz="240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14" name="文本框 13"/>
          <p:cNvSpPr txBox="1"/>
          <p:nvPr>
            <p:custDataLst>
              <p:tags r:id="rId7"/>
            </p:custDataLst>
          </p:nvPr>
        </p:nvSpPr>
        <p:spPr>
          <a:xfrm>
            <a:off x="6050106" y="1392352"/>
            <a:ext cx="566928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sz="24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charset="-122"/>
                <a:sym typeface="微软雅黑" panose="020B0503020204020204" charset="-122"/>
              </a:rPr>
              <a:t>已分化的动物体细胞的细胞核具有全能性</a:t>
            </a:r>
            <a:endParaRPr lang="zh-CN" altLang="en-US" sz="240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16" name="文本框 15"/>
          <p:cNvSpPr txBox="1"/>
          <p:nvPr>
            <p:custDataLst>
              <p:tags r:id="rId8"/>
            </p:custDataLst>
          </p:nvPr>
        </p:nvSpPr>
        <p:spPr>
          <a:xfrm>
            <a:off x="2357812" y="2047891"/>
            <a:ext cx="1415772" cy="4616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indent="0"/>
            <a:r>
              <a:rPr lang="zh-CN" sz="24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charset="-122"/>
                <a:sym typeface="微软雅黑" panose="020B0503020204020204" charset="-122"/>
              </a:rPr>
              <a:t>无性生殖</a:t>
            </a:r>
            <a:endParaRPr lang="zh-CN" altLang="en-US" sz="240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13" name="文本框 12"/>
          <p:cNvSpPr txBox="1"/>
          <p:nvPr>
            <p:custDataLst>
              <p:tags r:id="rId9"/>
            </p:custDataLst>
          </p:nvPr>
        </p:nvSpPr>
        <p:spPr>
          <a:xfrm>
            <a:off x="4511447" y="2643086"/>
            <a:ext cx="2941831" cy="4616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indent="0"/>
            <a:r>
              <a:rPr lang="zh-CN" altLang="en-US" sz="24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微软雅黑" panose="020B0503020204020204" charset="-122"/>
              </a:rPr>
              <a:t>MⅡ期（MⅡ中期）</a:t>
            </a:r>
            <a:endParaRPr lang="zh-CN" altLang="en-US" sz="240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微软雅黑" panose="020B0503020204020204" charset="-122"/>
            </a:endParaRPr>
          </a:p>
        </p:txBody>
      </p:sp>
      <p:sp>
        <p:nvSpPr>
          <p:cNvPr id="15" name="文本框 14"/>
          <p:cNvSpPr txBox="1"/>
          <p:nvPr>
            <p:custDataLst>
              <p:tags r:id="rId10"/>
            </p:custDataLst>
          </p:nvPr>
        </p:nvSpPr>
        <p:spPr>
          <a:xfrm>
            <a:off x="4851111" y="3422130"/>
            <a:ext cx="688848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altLang="en-US" sz="24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charset="-122"/>
                <a:sym typeface="微软雅黑" panose="020B0503020204020204" charset="-122"/>
              </a:rPr>
              <a:t>①</a:t>
            </a:r>
            <a:r>
              <a:rPr lang="zh-CN" altLang="en-US" sz="2400" u="sng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charset="-122"/>
                <a:sym typeface="微软雅黑" panose="020B0503020204020204" charset="-122"/>
              </a:rPr>
              <a:t>其细胞质中含有激发细胞核全能性表达的物质；</a:t>
            </a:r>
            <a:endParaRPr lang="zh-CN" altLang="en-US" sz="2400" u="sng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31" name="文本框 30"/>
          <p:cNvSpPr txBox="1"/>
          <p:nvPr>
            <p:custDataLst>
              <p:tags r:id="rId11"/>
            </p:custDataLst>
          </p:nvPr>
        </p:nvSpPr>
        <p:spPr>
          <a:xfrm>
            <a:off x="4143721" y="3735820"/>
            <a:ext cx="4912883" cy="581057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indent="720090" fontAlgn="auto">
              <a:lnSpc>
                <a:spcPct val="150000"/>
              </a:lnSpc>
            </a:pPr>
            <a:r>
              <a:rPr lang="zh-CN" altLang="en-US" sz="24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charset="-122"/>
                <a:sym typeface="微软雅黑" panose="020B0503020204020204" charset="-122"/>
              </a:rPr>
              <a:t>②</a:t>
            </a:r>
            <a:r>
              <a:rPr lang="zh-CN" altLang="en-US" sz="2400" u="sng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charset="-122"/>
                <a:sym typeface="微软雅黑" panose="020B0503020204020204" charset="-122"/>
              </a:rPr>
              <a:t>卵母细胞体积大，易操作；</a:t>
            </a:r>
            <a:endParaRPr lang="zh-CN" altLang="en-US" sz="2400" u="sng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34" name="文本框 33"/>
          <p:cNvSpPr txBox="1"/>
          <p:nvPr>
            <p:custDataLst>
              <p:tags r:id="rId12"/>
            </p:custDataLst>
          </p:nvPr>
        </p:nvSpPr>
        <p:spPr>
          <a:xfrm>
            <a:off x="4162771" y="4233025"/>
            <a:ext cx="4605107" cy="581057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indent="720090" fontAlgn="auto">
              <a:lnSpc>
                <a:spcPct val="150000"/>
              </a:lnSpc>
            </a:pPr>
            <a:r>
              <a:rPr lang="zh-CN" altLang="en-US" sz="24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charset="-122"/>
                <a:sym typeface="微软雅黑" panose="020B0503020204020204" charset="-122"/>
              </a:rPr>
              <a:t>③</a:t>
            </a:r>
            <a:r>
              <a:rPr lang="zh-CN" altLang="en-US" sz="2400" u="sng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charset="-122"/>
                <a:sym typeface="微软雅黑" panose="020B0503020204020204" charset="-122"/>
              </a:rPr>
              <a:t>卵母细胞营养物质丰富。</a:t>
            </a:r>
            <a:endParaRPr lang="zh-CN" altLang="en-US" sz="2400" u="sng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36" name="文本框 35"/>
          <p:cNvSpPr txBox="1"/>
          <p:nvPr>
            <p:custDataLst>
              <p:tags r:id="rId13"/>
            </p:custDataLst>
          </p:nvPr>
        </p:nvSpPr>
        <p:spPr>
          <a:xfrm>
            <a:off x="4578696" y="4880725"/>
            <a:ext cx="1706880" cy="64516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indent="0">
              <a:lnSpc>
                <a:spcPct val="150000"/>
              </a:lnSpc>
            </a:pPr>
            <a:r>
              <a:rPr lang="zh-CN" altLang="en-US" sz="2400" u="sng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charset="-122"/>
                <a:sym typeface="微软雅黑" panose="020B0503020204020204" charset="-122"/>
              </a:rPr>
              <a:t>显微操作法</a:t>
            </a:r>
            <a:endParaRPr lang="zh-CN" altLang="en-US" sz="2400" u="sng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38" name="文本框 37"/>
          <p:cNvSpPr txBox="1"/>
          <p:nvPr>
            <p:custDataLst>
              <p:tags r:id="rId14"/>
            </p:custDataLst>
          </p:nvPr>
        </p:nvSpPr>
        <p:spPr>
          <a:xfrm>
            <a:off x="4270086" y="5633835"/>
            <a:ext cx="3058160" cy="64516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indent="0">
              <a:lnSpc>
                <a:spcPct val="150000"/>
              </a:lnSpc>
            </a:pPr>
            <a:r>
              <a:rPr lang="zh-CN" altLang="en-US" sz="2400" u="sng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微软雅黑" panose="020B0503020204020204" charset="-122"/>
              </a:rPr>
              <a:t>纺锤体-染色体复合物</a:t>
            </a:r>
            <a:endParaRPr lang="zh-CN" altLang="en-US" sz="2400" u="sng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微软雅黑" panose="020B0503020204020204" charset="-122"/>
            </a:endParaRPr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rightnessContrast bright="2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4746" y="5807899"/>
            <a:ext cx="1462877" cy="471096"/>
          </a:xfrm>
          <a:prstGeom prst="rect">
            <a:avLst/>
          </a:prstGeom>
        </p:spPr>
      </p:pic>
      <p:sp>
        <p:nvSpPr>
          <p:cNvPr id="17" name="文本框 16"/>
          <p:cNvSpPr txBox="1"/>
          <p:nvPr>
            <p:custDataLst>
              <p:tags r:id="rId17"/>
            </p:custDataLst>
          </p:nvPr>
        </p:nvSpPr>
        <p:spPr>
          <a:xfrm>
            <a:off x="487141" y="961663"/>
            <a:ext cx="6391275" cy="53403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p>
            <a:pPr>
              <a:lnSpc>
                <a:spcPct val="120000"/>
              </a:lnSpc>
            </a:pPr>
            <a:r>
              <a:rPr kumimoji="1" lang="zh-CN" sz="2400" b="1" kern="0" smtClean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宋体" panose="02010600030101010101" pitchFamily="2" charset="-122"/>
              </a:rPr>
              <a:t>小结：</a:t>
            </a:r>
            <a:r>
              <a:rPr lang="zh-CN" sz="2400" b="1">
                <a:solidFill>
                  <a:schemeClr val="tx1">
                    <a:lumMod val="95000"/>
                    <a:lumOff val="5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charset="-122"/>
                <a:sym typeface="宋体" panose="02010600030101010101" pitchFamily="2" charset="-122"/>
              </a:rPr>
              <a:t>（克隆高产奶牛）</a:t>
            </a:r>
            <a:r>
              <a:rPr lang="zh-CN" sz="2400" b="1">
                <a:solidFill>
                  <a:schemeClr val="tx1">
                    <a:lumMod val="95000"/>
                    <a:lumOff val="5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charset="-122"/>
                <a:sym typeface="Arial" panose="020B0604020202020204" pitchFamily="34" charset="0"/>
              </a:rPr>
              <a:t>体细胞核移植</a:t>
            </a:r>
            <a:r>
              <a:rPr lang="zh-CN" sz="2400" b="1">
                <a:solidFill>
                  <a:schemeClr val="tx1">
                    <a:lumMod val="95000"/>
                    <a:lumOff val="5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charset="-122"/>
                <a:sym typeface="宋体" panose="02010600030101010101" pitchFamily="2" charset="-122"/>
              </a:rPr>
              <a:t>过程</a:t>
            </a:r>
            <a:r>
              <a:rPr kumimoji="1" lang="zh-CN" altLang="en-US" sz="2400" b="1" kern="0" smtClean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宋体" panose="02010600030101010101" pitchFamily="2" charset="-122"/>
              </a:rPr>
              <a:t>：</a:t>
            </a:r>
            <a:endParaRPr kumimoji="1" lang="zh-CN" altLang="en-US" sz="2400" b="1" kern="0" smtClean="0">
              <a:solidFill>
                <a:schemeClr val="tx1">
                  <a:lumMod val="95000"/>
                  <a:lumOff val="5000"/>
                </a:schemeClr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cs typeface="楷体" panose="02010609060101010101" charset="-122"/>
              <a:sym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  <p:bldP spid="13" grpId="0"/>
      <p:bldP spid="15" grpId="0"/>
      <p:bldP spid="31" grpId="0"/>
      <p:bldP spid="34" grpId="0"/>
      <p:bldP spid="36" grpId="0"/>
      <p:bldP spid="3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606540" y="1380836"/>
            <a:ext cx="4754880" cy="64516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indent="0">
              <a:lnSpc>
                <a:spcPct val="150000"/>
              </a:lnSpc>
            </a:pPr>
            <a:r>
              <a:rPr lang="zh-CN" altLang="en-US" sz="240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8</a:t>
            </a:r>
            <a:r>
              <a:rPr lang="en-US" altLang="zh-CN" sz="240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.</a:t>
            </a:r>
            <a:r>
              <a:rPr lang="zh-CN" altLang="en-US" sz="240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供体</a:t>
            </a:r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细胞注入卵母细胞的优点：</a:t>
            </a:r>
            <a:endParaRPr lang="zh-CN" altLang="en-US" sz="240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4520680" y="1345911"/>
            <a:ext cx="4425950" cy="58041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indent="720090" fontAlgn="auto">
              <a:lnSpc>
                <a:spcPct val="150000"/>
              </a:lnSpc>
            </a:pPr>
            <a:r>
              <a:rPr lang="zh-CN" altLang="en-US" sz="24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①</a:t>
            </a:r>
            <a:r>
              <a:rPr lang="zh-CN" altLang="en-US" sz="2400" u="sng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对卵母细胞损伤较小；</a:t>
            </a:r>
            <a:endParaRPr lang="zh-CN" altLang="en-US" sz="2400" u="sng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23" name="文本框 22"/>
          <p:cNvSpPr txBox="1"/>
          <p:nvPr>
            <p:custDataLst>
              <p:tags r:id="rId3"/>
            </p:custDataLst>
          </p:nvPr>
        </p:nvSpPr>
        <p:spPr>
          <a:xfrm>
            <a:off x="606540" y="2724496"/>
            <a:ext cx="2593980" cy="4616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altLang="en-US" sz="240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9</a:t>
            </a:r>
            <a:r>
              <a:rPr lang="en-US" altLang="zh-CN" sz="240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.</a:t>
            </a:r>
            <a:r>
              <a:rPr lang="zh-CN" altLang="en-US" sz="240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诱导</a:t>
            </a:r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融合的方法</a:t>
            </a:r>
            <a:endParaRPr lang="zh-CN" altLang="en-US" sz="240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24" name="文本框 23"/>
          <p:cNvSpPr txBox="1"/>
          <p:nvPr>
            <p:custDataLst>
              <p:tags r:id="rId4"/>
            </p:custDataLst>
          </p:nvPr>
        </p:nvSpPr>
        <p:spPr>
          <a:xfrm>
            <a:off x="3406255" y="2601306"/>
            <a:ext cx="7604967" cy="58041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indent="0">
              <a:lnSpc>
                <a:spcPct val="150000"/>
              </a:lnSpc>
            </a:pPr>
            <a:r>
              <a:rPr lang="zh-CN" altLang="en-US" sz="2400" u="sng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电融合法、PEG（聚乙二醇）融合法、灭活病毒诱导法</a:t>
            </a:r>
            <a:endParaRPr lang="zh-CN" altLang="en-US" sz="2400" u="sng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25" name="文本框 24"/>
          <p:cNvSpPr txBox="1"/>
          <p:nvPr>
            <p:custDataLst>
              <p:tags r:id="rId5"/>
            </p:custDataLst>
          </p:nvPr>
        </p:nvSpPr>
        <p:spPr>
          <a:xfrm>
            <a:off x="596380" y="3677631"/>
            <a:ext cx="3390672" cy="4616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en-US" altLang="zh-CN" sz="240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10.</a:t>
            </a:r>
            <a:r>
              <a:rPr lang="zh-CN" altLang="en-US" sz="240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激活</a:t>
            </a:r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重构胚的方法：</a:t>
            </a:r>
            <a:endParaRPr lang="zh-CN" altLang="en-US" sz="240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26" name="文本框 25"/>
          <p:cNvSpPr txBox="1"/>
          <p:nvPr>
            <p:custDataLst>
              <p:tags r:id="rId6"/>
            </p:custDataLst>
          </p:nvPr>
        </p:nvSpPr>
        <p:spPr>
          <a:xfrm>
            <a:off x="3108440" y="3485226"/>
            <a:ext cx="4117340" cy="58041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indent="720090" fontAlgn="auto">
              <a:lnSpc>
                <a:spcPct val="150000"/>
              </a:lnSpc>
            </a:pPr>
            <a:r>
              <a:rPr lang="zh-CN" altLang="en-US" sz="24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①</a:t>
            </a:r>
            <a:r>
              <a:rPr lang="zh-CN" altLang="en-US" sz="2400" u="sng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物理方法：电刺激；</a:t>
            </a:r>
            <a:endParaRPr lang="zh-CN" altLang="en-US" sz="2400" u="sng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27" name="文本框 26"/>
          <p:cNvSpPr txBox="1"/>
          <p:nvPr>
            <p:custDataLst>
              <p:tags r:id="rId7"/>
            </p:custDataLst>
          </p:nvPr>
        </p:nvSpPr>
        <p:spPr>
          <a:xfrm>
            <a:off x="4546080" y="1911696"/>
            <a:ext cx="7266940" cy="58041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indent="720090" fontAlgn="auto">
              <a:lnSpc>
                <a:spcPct val="150000"/>
              </a:lnSpc>
            </a:pPr>
            <a:r>
              <a:rPr lang="zh-CN" altLang="en-US" sz="24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②</a:t>
            </a:r>
            <a:r>
              <a:rPr lang="zh-CN" altLang="en-US" sz="2400" u="sng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保证供体细胞的细胞核不被破坏，操作方便。</a:t>
            </a:r>
            <a:endParaRPr lang="zh-CN" altLang="en-US" sz="2400" u="sng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28" name="文本框 27"/>
          <p:cNvSpPr txBox="1"/>
          <p:nvPr>
            <p:custDataLst>
              <p:tags r:id="rId8"/>
            </p:custDataLst>
          </p:nvPr>
        </p:nvSpPr>
        <p:spPr>
          <a:xfrm>
            <a:off x="3124950" y="4120226"/>
            <a:ext cx="7785735" cy="58041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indent="720090" fontAlgn="auto">
              <a:lnSpc>
                <a:spcPct val="150000"/>
              </a:lnSpc>
            </a:pPr>
            <a:r>
              <a:rPr lang="zh-CN" altLang="en-US" sz="24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②</a:t>
            </a:r>
            <a:r>
              <a:rPr lang="zh-CN" altLang="en-US" sz="2400" u="sng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化学方法：Ca</a:t>
            </a:r>
            <a:r>
              <a:rPr lang="zh-CN" altLang="en-US" sz="2400" u="sng" baseline="300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2+</a:t>
            </a:r>
            <a:r>
              <a:rPr lang="zh-CN" altLang="en-US" sz="2400" u="sng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载体、乙醇和蛋白酶合成抑制剂。</a:t>
            </a:r>
            <a:endParaRPr lang="zh-CN" altLang="en-US" sz="2400" u="sng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29" name="文本框 28"/>
          <p:cNvSpPr txBox="1"/>
          <p:nvPr>
            <p:custDataLst>
              <p:tags r:id="rId9"/>
            </p:custDataLst>
          </p:nvPr>
        </p:nvSpPr>
        <p:spPr>
          <a:xfrm>
            <a:off x="618605" y="4980864"/>
            <a:ext cx="785495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en-US" altLang="zh-CN" sz="240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11.</a:t>
            </a:r>
            <a:r>
              <a:rPr lang="zh-CN" sz="240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体细胞</a:t>
            </a:r>
            <a:r>
              <a:rPr lang="zh-CN" sz="240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核移植技术培育的克隆动物遗传物质的来源</a:t>
            </a:r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？</a:t>
            </a:r>
            <a:endParaRPr lang="zh-CN" altLang="en-US" sz="240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30" name="文本框 29"/>
          <p:cNvSpPr txBox="1"/>
          <p:nvPr>
            <p:custDataLst>
              <p:tags r:id="rId10"/>
            </p:custDataLst>
          </p:nvPr>
        </p:nvSpPr>
        <p:spPr>
          <a:xfrm>
            <a:off x="1252542" y="5456381"/>
            <a:ext cx="9758680" cy="113441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indent="0">
              <a:lnSpc>
                <a:spcPct val="150000"/>
              </a:lnSpc>
            </a:pPr>
            <a:r>
              <a:rPr lang="zh-CN" altLang="en-US" sz="2400" u="sng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克隆动物绝大部分</a:t>
            </a:r>
            <a:r>
              <a:rPr lang="en-US" altLang="zh-CN" sz="2400" u="sng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DNA</a:t>
            </a:r>
            <a:r>
              <a:rPr lang="zh-CN" altLang="en-US" sz="2400" u="sng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来自核供体动物的细胞核，但其细胞核外的</a:t>
            </a:r>
            <a:r>
              <a:rPr lang="en-US" altLang="zh-CN" sz="2400" u="sng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DNA</a:t>
            </a:r>
            <a:r>
              <a:rPr lang="zh-CN" altLang="en-US" sz="2400" u="sng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，即线粒体中的</a:t>
            </a:r>
            <a:r>
              <a:rPr lang="en-US" altLang="zh-CN" sz="2400" u="sng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DNA</a:t>
            </a:r>
            <a:r>
              <a:rPr lang="zh-CN" altLang="en-US" sz="2400" u="sng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可同时来自供体细胞和受体卵母细胞</a:t>
            </a:r>
            <a:r>
              <a:rPr lang="zh-CN" altLang="en-US" sz="24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。</a:t>
            </a:r>
            <a:endParaRPr lang="zh-CN" altLang="en-US" sz="240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13" name="文本框 12"/>
          <p:cNvSpPr txBox="1"/>
          <p:nvPr>
            <p:custDataLst>
              <p:tags r:id="rId11"/>
            </p:custDataLst>
          </p:nvPr>
        </p:nvSpPr>
        <p:spPr>
          <a:xfrm>
            <a:off x="568421" y="927373"/>
            <a:ext cx="6391275" cy="535531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p>
            <a:pPr>
              <a:lnSpc>
                <a:spcPct val="120000"/>
              </a:lnSpc>
            </a:pPr>
            <a:r>
              <a:rPr kumimoji="1" lang="zh-CN" sz="2400" b="1" kern="0" smtClean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宋体" panose="02010600030101010101" pitchFamily="2" charset="-122"/>
              </a:rPr>
              <a:t>小结：</a:t>
            </a:r>
            <a:r>
              <a:rPr lang="zh-CN" sz="2400" b="1">
                <a:solidFill>
                  <a:schemeClr val="tx1">
                    <a:lumMod val="95000"/>
                    <a:lumOff val="5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charset="-122"/>
                <a:sym typeface="宋体" panose="02010600030101010101" pitchFamily="2" charset="-122"/>
              </a:rPr>
              <a:t>（克隆高产奶牛）</a:t>
            </a:r>
            <a:r>
              <a:rPr lang="zh-CN" sz="2400" b="1">
                <a:solidFill>
                  <a:schemeClr val="tx1">
                    <a:lumMod val="95000"/>
                    <a:lumOff val="5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charset="-122"/>
                <a:sym typeface="Arial" panose="020B0604020202020204" pitchFamily="34" charset="0"/>
              </a:rPr>
              <a:t>体细胞核移植</a:t>
            </a:r>
            <a:r>
              <a:rPr lang="zh-CN" sz="2400" b="1">
                <a:solidFill>
                  <a:schemeClr val="tx1">
                    <a:lumMod val="95000"/>
                    <a:lumOff val="5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charset="-122"/>
                <a:sym typeface="宋体" panose="02010600030101010101" pitchFamily="2" charset="-122"/>
              </a:rPr>
              <a:t>过程</a:t>
            </a:r>
            <a:r>
              <a:rPr kumimoji="1" lang="zh-CN" altLang="en-US" sz="2400" b="1" kern="0" smtClean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宋体" panose="02010600030101010101" pitchFamily="2" charset="-122"/>
              </a:rPr>
              <a:t>：</a:t>
            </a:r>
            <a:endParaRPr kumimoji="1" lang="zh-CN" altLang="en-US" sz="2400" b="1" kern="0" smtClean="0">
              <a:solidFill>
                <a:schemeClr val="tx1">
                  <a:lumMod val="95000"/>
                  <a:lumOff val="5000"/>
                </a:schemeClr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cs typeface="楷体" panose="02010609060101010101" charset="-122"/>
              <a:sym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4" grpId="0"/>
      <p:bldP spid="26" grpId="0"/>
      <p:bldP spid="27" grpId="0"/>
      <p:bldP spid="28" grpId="0"/>
      <p:bldP spid="3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文本框 13"/>
          <p:cNvSpPr txBox="1"/>
          <p:nvPr>
            <p:custDataLst>
              <p:tags r:id="rId1"/>
            </p:custDataLst>
          </p:nvPr>
        </p:nvSpPr>
        <p:spPr>
          <a:xfrm>
            <a:off x="327025" y="1397000"/>
            <a:ext cx="1444625" cy="476250"/>
          </a:xfrm>
          <a:prstGeom prst="rect">
            <a:avLst/>
          </a:prstGeom>
          <a:noFill/>
          <a:ln w="28575">
            <a:solidFill>
              <a:srgbClr val="56CA95">
                <a:lumMod val="50000"/>
              </a:srgbClr>
            </a:solidFill>
          </a:ln>
        </p:spPr>
        <p:txBody>
          <a:bodyPr wrap="square" anchor="t" anchorCtr="0">
            <a:noAutofit/>
          </a:bodyPr>
          <a:lstStyle/>
          <a:p>
            <a:pPr lvl="0" algn="l">
              <a:spcBef>
                <a:spcPct val="50000"/>
              </a:spcBef>
              <a:buClrTx/>
              <a:buSzTx/>
              <a:buFontTx/>
            </a:pPr>
            <a:r>
              <a:rPr lang="zh-CN" altLang="en-US" sz="2400" b="1">
                <a:solidFill>
                  <a:srgbClr val="56CA95">
                    <a:lumMod val="50000"/>
                  </a:srgbClr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宋体" panose="02010600030101010101" pitchFamily="2" charset="-122"/>
              </a:rPr>
              <a:t>应用前景</a:t>
            </a:r>
            <a:endParaRPr lang="zh-CN" altLang="en-US" sz="2400" b="1">
              <a:solidFill>
                <a:srgbClr val="56CA95">
                  <a:lumMod val="50000"/>
                </a:srgbClr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sym typeface="宋体" panose="02010600030101010101" pitchFamily="2" charset="-122"/>
            </a:endParaRPr>
          </a:p>
        </p:txBody>
      </p: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1856105" y="1300480"/>
            <a:ext cx="8606790" cy="105029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CN" sz="2400" b="1">
                <a:solidFill>
                  <a:schemeClr val="tx2"/>
                </a:solidFill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体细胞核移植</a:t>
            </a:r>
            <a:r>
              <a:rPr lang="zh-CN" sz="24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在畜牧业、医药卫生</a:t>
            </a:r>
            <a:r>
              <a:rPr lang="zh-CN" sz="2400" b="1">
                <a:solidFill>
                  <a:schemeClr val="tx2"/>
                </a:solidFill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以及</a:t>
            </a:r>
            <a:r>
              <a:rPr lang="zh-CN" sz="24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其他领域</a:t>
            </a:r>
            <a:r>
              <a:rPr lang="zh-CN" sz="2400" b="1">
                <a:solidFill>
                  <a:schemeClr val="tx2"/>
                </a:solidFill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有着广泛的应用前景</a:t>
            </a:r>
            <a:endParaRPr lang="zh-CN" sz="2400" b="1">
              <a:solidFill>
                <a:schemeClr val="tx2"/>
              </a:solidFill>
              <a:latin typeface="黑体" panose="02010609060101010101" pitchFamily="49" charset="-122"/>
              <a:ea typeface="黑体" panose="02010609060101010101" pitchFamily="49" charset="-122"/>
              <a:cs typeface="宋体" panose="02010600030101010101" pitchFamily="2" charset="-122"/>
            </a:endParaRPr>
          </a:p>
        </p:txBody>
      </p:sp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327025" y="2689860"/>
            <a:ext cx="3039745" cy="5708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CN" sz="2400" b="1">
                <a:solidFill>
                  <a:schemeClr val="tx2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（</a:t>
            </a:r>
            <a:r>
              <a:rPr lang="en-US" altLang="zh-CN" sz="2400" b="1">
                <a:solidFill>
                  <a:schemeClr val="tx2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1</a:t>
            </a:r>
            <a:r>
              <a:rPr lang="zh-CN" sz="2400" b="1">
                <a:solidFill>
                  <a:schemeClr val="tx2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）在</a:t>
            </a:r>
            <a:r>
              <a:rPr lang="zh-CN" sz="24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畜牧业</a:t>
            </a:r>
            <a:r>
              <a:rPr lang="zh-CN" sz="2400" b="1">
                <a:solidFill>
                  <a:schemeClr val="tx2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中</a:t>
            </a:r>
            <a:endParaRPr lang="zh-CN" sz="2400" b="1">
              <a:solidFill>
                <a:schemeClr val="tx2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5" name="文本框 4"/>
          <p:cNvSpPr txBox="1"/>
          <p:nvPr>
            <p:custDataLst>
              <p:tags r:id="rId4"/>
            </p:custDataLst>
          </p:nvPr>
        </p:nvSpPr>
        <p:spPr>
          <a:xfrm>
            <a:off x="3366770" y="2689860"/>
            <a:ext cx="6993890" cy="570865"/>
          </a:xfrm>
          <a:prstGeom prst="rect">
            <a:avLst/>
          </a:prstGeom>
          <a:noFill/>
          <a:ln w="9525">
            <a:noFill/>
          </a:ln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  <a:buClrTx/>
              <a:buSzTx/>
              <a:buFontTx/>
            </a:pPr>
            <a:r>
              <a:rPr lang="zh-CN" sz="2400" b="1">
                <a:solidFill>
                  <a:schemeClr val="tx2"/>
                </a:solidFill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  <a:sym typeface="+mn-ea"/>
              </a:rPr>
              <a:t>加速家畜</a:t>
            </a:r>
            <a:r>
              <a:rPr lang="zh-CN" sz="24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  <a:sym typeface="+mn-ea"/>
              </a:rPr>
              <a:t>遗传改良进程</a:t>
            </a:r>
            <a:r>
              <a:rPr lang="zh-CN" sz="2400" b="1">
                <a:solidFill>
                  <a:schemeClr val="tx2"/>
                </a:solidFill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  <a:sym typeface="+mn-ea"/>
              </a:rPr>
              <a:t>、促进</a:t>
            </a:r>
            <a:r>
              <a:rPr lang="zh-CN" sz="24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  <a:sym typeface="+mn-ea"/>
              </a:rPr>
              <a:t>优良畜群繁育</a:t>
            </a:r>
            <a:endParaRPr lang="zh-CN" sz="24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cs typeface="宋体" panose="02010600030101010101" pitchFamily="2" charset="-122"/>
              <a:sym typeface="+mn-ea"/>
            </a:endParaRPr>
          </a:p>
        </p:txBody>
      </p:sp>
      <p:pic>
        <p:nvPicPr>
          <p:cNvPr id="104" name="图片 103"/>
          <p:cNvPicPr/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654685" y="3599498"/>
            <a:ext cx="3652520" cy="2438400"/>
          </a:xfrm>
          <a:prstGeom prst="rect">
            <a:avLst/>
          </a:prstGeom>
          <a:noFill/>
          <a:ln w="9525">
            <a:noFill/>
          </a:ln>
          <a:effectLst>
            <a:softEdge rad="63500"/>
          </a:effectLst>
        </p:spPr>
      </p:pic>
      <p:pic>
        <p:nvPicPr>
          <p:cNvPr id="105" name="图片 104"/>
          <p:cNvPicPr/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4951730" y="3342005"/>
            <a:ext cx="5968365" cy="3357245"/>
          </a:xfrm>
          <a:prstGeom prst="rect">
            <a:avLst/>
          </a:prstGeom>
          <a:noFill/>
          <a:ln w="9525">
            <a:noFill/>
          </a:ln>
          <a:effectLst>
            <a:softEdge rad="63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ldLvl="0" animBg="1"/>
      <p:bldP spid="3" grpId="0"/>
      <p:bldP spid="4" grpId="0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294640" y="224155"/>
            <a:ext cx="3771900" cy="5708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CN" sz="2400" b="1">
                <a:solidFill>
                  <a:schemeClr val="tx2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（</a:t>
            </a:r>
            <a:r>
              <a:rPr lang="en-US" altLang="zh-CN" sz="2400" b="1">
                <a:solidFill>
                  <a:schemeClr val="tx2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2</a:t>
            </a:r>
            <a:r>
              <a:rPr lang="zh-CN" sz="2400" b="1">
                <a:solidFill>
                  <a:schemeClr val="tx2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）在</a:t>
            </a:r>
            <a:r>
              <a:rPr lang="zh-CN" sz="24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医药卫生</a:t>
            </a:r>
            <a:r>
              <a:rPr lang="zh-CN" sz="2400" b="1">
                <a:solidFill>
                  <a:schemeClr val="tx2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领域</a:t>
            </a:r>
            <a:endParaRPr lang="zh-CN" sz="2400" b="1">
              <a:solidFill>
                <a:schemeClr val="tx2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382270" y="1330960"/>
            <a:ext cx="7258685" cy="152971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CN" sz="2400" b="1">
                <a:solidFill>
                  <a:schemeClr val="tx2"/>
                </a:solidFill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①通过建立</a:t>
            </a:r>
            <a:r>
              <a:rPr lang="zh-CN" sz="24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转基因体细胞系</a:t>
            </a:r>
            <a:r>
              <a:rPr lang="zh-CN" sz="2400" b="1">
                <a:solidFill>
                  <a:schemeClr val="tx2"/>
                </a:solidFill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，再利用体细胞核移植技术培育的转基因克隆动物可以作为</a:t>
            </a:r>
            <a:r>
              <a:rPr lang="zh-CN" sz="24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生物反应器</a:t>
            </a:r>
            <a:r>
              <a:rPr lang="zh-CN" sz="2400" b="1">
                <a:solidFill>
                  <a:schemeClr val="tx2"/>
                </a:solidFill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，</a:t>
            </a:r>
            <a:r>
              <a:rPr lang="zh-CN" sz="2400" b="1">
                <a:solidFill>
                  <a:schemeClr val="tx2"/>
                </a:solidFill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生产许多珍贵的</a:t>
            </a:r>
            <a:r>
              <a:rPr lang="zh-CN" sz="24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医用蛋白</a:t>
            </a:r>
            <a:r>
              <a:rPr lang="zh-CN" sz="2400" b="1">
                <a:solidFill>
                  <a:schemeClr val="tx2"/>
                </a:solidFill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；</a:t>
            </a:r>
            <a:endParaRPr lang="zh-CN" sz="2400" b="1">
              <a:solidFill>
                <a:schemeClr val="tx2"/>
              </a:solidFill>
              <a:latin typeface="黑体" panose="02010609060101010101" pitchFamily="49" charset="-122"/>
              <a:ea typeface="黑体" panose="02010609060101010101" pitchFamily="49" charset="-122"/>
              <a:cs typeface="宋体" panose="02010600030101010101" pitchFamily="2" charset="-122"/>
            </a:endParaRPr>
          </a:p>
        </p:txBody>
      </p:sp>
      <p:sp>
        <p:nvSpPr>
          <p:cNvPr id="2" name="文本框 1"/>
          <p:cNvSpPr txBox="1"/>
          <p:nvPr>
            <p:custDataLst>
              <p:tags r:id="rId3"/>
            </p:custDataLst>
          </p:nvPr>
        </p:nvSpPr>
        <p:spPr>
          <a:xfrm>
            <a:off x="382270" y="3208655"/>
            <a:ext cx="7150735" cy="105029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CN" sz="2400" b="1">
                <a:solidFill>
                  <a:schemeClr val="tx2"/>
                </a:solidFill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②在</a:t>
            </a:r>
            <a:r>
              <a:rPr lang="zh-CN" sz="24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治疗人类疾病时</a:t>
            </a:r>
            <a:r>
              <a:rPr lang="zh-CN" sz="2400" b="1">
                <a:solidFill>
                  <a:schemeClr val="tx2"/>
                </a:solidFill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，转基因克隆动物的细胞、组织或器官可以作为</a:t>
            </a:r>
            <a:r>
              <a:rPr lang="zh-CN" sz="24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异种移植的供体</a:t>
            </a:r>
            <a:r>
              <a:rPr lang="zh-CN" sz="2400" b="1">
                <a:solidFill>
                  <a:schemeClr val="tx2"/>
                </a:solidFill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；</a:t>
            </a:r>
            <a:endParaRPr lang="zh-CN" sz="2400" b="1">
              <a:solidFill>
                <a:schemeClr val="tx2"/>
              </a:solidFill>
              <a:latin typeface="黑体" panose="02010609060101010101" pitchFamily="49" charset="-122"/>
              <a:ea typeface="黑体" panose="02010609060101010101" pitchFamily="49" charset="-122"/>
              <a:cs typeface="宋体" panose="02010600030101010101" pitchFamily="2" charset="-122"/>
            </a:endParaRPr>
          </a:p>
        </p:txBody>
      </p:sp>
      <p:pic>
        <p:nvPicPr>
          <p:cNvPr id="106" name="图片 105"/>
          <p:cNvPicPr/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7920355" y="3290570"/>
            <a:ext cx="4091305" cy="34448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文本框 4"/>
          <p:cNvSpPr txBox="1"/>
          <p:nvPr>
            <p:custDataLst>
              <p:tags r:id="rId6"/>
            </p:custDataLst>
          </p:nvPr>
        </p:nvSpPr>
        <p:spPr>
          <a:xfrm>
            <a:off x="382270" y="4526915"/>
            <a:ext cx="7258685" cy="152971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CN" sz="2400" b="1">
                <a:solidFill>
                  <a:schemeClr val="tx2"/>
                </a:solidFill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③以患者作为供体培育的人核移植</a:t>
            </a:r>
            <a:r>
              <a:rPr lang="zh-CN" sz="24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胚胎干细胞</a:t>
            </a:r>
            <a:r>
              <a:rPr lang="zh-CN" sz="2400" b="1">
                <a:solidFill>
                  <a:schemeClr val="tx2"/>
                </a:solidFill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，经过诱导分化能形成相应的细胞、组织或器官，将它们一直给患者时可以</a:t>
            </a:r>
            <a:r>
              <a:rPr lang="zh-CN" sz="24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避免免疫排斥反应</a:t>
            </a:r>
            <a:r>
              <a:rPr lang="zh-CN" sz="2400" b="1">
                <a:solidFill>
                  <a:schemeClr val="tx2"/>
                </a:solidFill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。</a:t>
            </a:r>
            <a:endParaRPr lang="zh-CN" sz="2400" b="1">
              <a:solidFill>
                <a:schemeClr val="tx2"/>
              </a:solidFill>
              <a:latin typeface="黑体" panose="02010609060101010101" pitchFamily="49" charset="-122"/>
              <a:ea typeface="黑体" panose="02010609060101010101" pitchFamily="49" charset="-122"/>
              <a:cs typeface="宋体" panose="02010600030101010101" pitchFamily="2" charset="-122"/>
            </a:endParaRPr>
          </a:p>
        </p:txBody>
      </p:sp>
      <p:pic>
        <p:nvPicPr>
          <p:cNvPr id="107" name="图片 106"/>
          <p:cNvPicPr/>
          <p:nvPr>
            <p:custDataLst>
              <p:tags r:id="rId7"/>
            </p:custDataLst>
          </p:nvPr>
        </p:nvPicPr>
        <p:blipFill>
          <a:blip r:embed="rId8"/>
          <a:srcRect r="34810"/>
          <a:stretch>
            <a:fillRect/>
          </a:stretch>
        </p:blipFill>
        <p:spPr>
          <a:xfrm>
            <a:off x="8521065" y="688975"/>
            <a:ext cx="2889885" cy="2491105"/>
          </a:xfrm>
          <a:prstGeom prst="rect">
            <a:avLst/>
          </a:prstGeom>
          <a:noFill/>
          <a:ln w="9525">
            <a:noFill/>
          </a:ln>
          <a:effectLst>
            <a:softEdge rad="63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/>
      <p:bldP spid="2" grpId="0"/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111760" y="298450"/>
            <a:ext cx="3771900" cy="6508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CN" sz="2800" b="1">
                <a:solidFill>
                  <a:schemeClr val="tx2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（</a:t>
            </a:r>
            <a:r>
              <a:rPr lang="en-US" altLang="zh-CN" sz="2800" b="1">
                <a:solidFill>
                  <a:schemeClr val="tx2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3</a:t>
            </a:r>
            <a:r>
              <a:rPr lang="zh-CN" sz="2800" b="1">
                <a:solidFill>
                  <a:schemeClr val="tx2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）在</a:t>
            </a:r>
            <a:r>
              <a:rPr lang="zh-CN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科研</a:t>
            </a:r>
            <a:r>
              <a:rPr lang="zh-CN" sz="2800" b="1">
                <a:solidFill>
                  <a:schemeClr val="tx2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领域：</a:t>
            </a:r>
            <a:endParaRPr lang="zh-CN" sz="2800" b="1">
              <a:solidFill>
                <a:schemeClr val="tx2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382270" y="1330960"/>
            <a:ext cx="8520430" cy="5708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CN" sz="2400" b="1">
                <a:solidFill>
                  <a:schemeClr val="tx2"/>
                </a:solidFill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①研究克隆动物可以使人类更深入地了解</a:t>
            </a:r>
            <a:r>
              <a:rPr lang="zh-CN" sz="24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胚胎发育</a:t>
            </a:r>
            <a:r>
              <a:rPr lang="zh-CN" sz="2400" b="1">
                <a:solidFill>
                  <a:schemeClr val="tx2"/>
                </a:solidFill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及</a:t>
            </a:r>
            <a:r>
              <a:rPr lang="zh-CN" sz="24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衰老过程</a:t>
            </a:r>
            <a:r>
              <a:rPr lang="zh-CN" sz="2400" b="1">
                <a:solidFill>
                  <a:schemeClr val="tx2"/>
                </a:solidFill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；</a:t>
            </a:r>
            <a:endParaRPr lang="zh-CN" sz="2400" b="1">
              <a:solidFill>
                <a:schemeClr val="tx2"/>
              </a:solidFill>
              <a:latin typeface="黑体" panose="02010609060101010101" pitchFamily="49" charset="-122"/>
              <a:ea typeface="黑体" panose="02010609060101010101" pitchFamily="49" charset="-122"/>
              <a:cs typeface="宋体" panose="02010600030101010101" pitchFamily="2" charset="-122"/>
            </a:endParaRPr>
          </a:p>
        </p:txBody>
      </p:sp>
      <p:sp>
        <p:nvSpPr>
          <p:cNvPr id="2" name="文本框 1"/>
          <p:cNvSpPr txBox="1"/>
          <p:nvPr>
            <p:custDataLst>
              <p:tags r:id="rId3"/>
            </p:custDataLst>
          </p:nvPr>
        </p:nvSpPr>
        <p:spPr>
          <a:xfrm>
            <a:off x="382270" y="1901825"/>
            <a:ext cx="7205345" cy="105029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CN" sz="2400" b="1">
                <a:solidFill>
                  <a:schemeClr val="tx2"/>
                </a:solidFill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②克隆一批</a:t>
            </a:r>
            <a:r>
              <a:rPr lang="zh-CN" sz="24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遗传背景相同</a:t>
            </a:r>
            <a:r>
              <a:rPr lang="zh-CN" sz="2400" b="1">
                <a:solidFill>
                  <a:schemeClr val="tx2"/>
                </a:solidFill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的动物，可以通过它们之间的对比来分析</a:t>
            </a:r>
            <a:r>
              <a:rPr lang="zh-CN" sz="24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致病基因</a:t>
            </a:r>
            <a:r>
              <a:rPr lang="zh-CN" sz="2400" b="1">
                <a:solidFill>
                  <a:schemeClr val="tx2"/>
                </a:solidFill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；</a:t>
            </a:r>
            <a:endParaRPr lang="zh-CN" sz="2400" b="1">
              <a:solidFill>
                <a:schemeClr val="tx2"/>
              </a:solidFill>
              <a:latin typeface="黑体" panose="02010609060101010101" pitchFamily="49" charset="-122"/>
              <a:ea typeface="黑体" panose="02010609060101010101" pitchFamily="49" charset="-122"/>
              <a:cs typeface="宋体" panose="02010600030101010101" pitchFamily="2" charset="-122"/>
            </a:endParaRPr>
          </a:p>
        </p:txBody>
      </p:sp>
      <p:sp>
        <p:nvSpPr>
          <p:cNvPr id="5" name="文本框 4"/>
          <p:cNvSpPr txBox="1"/>
          <p:nvPr>
            <p:custDataLst>
              <p:tags r:id="rId4"/>
            </p:custDataLst>
          </p:nvPr>
        </p:nvSpPr>
        <p:spPr>
          <a:xfrm>
            <a:off x="450215" y="3048000"/>
            <a:ext cx="7258685" cy="105029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CN" sz="2400" b="1">
                <a:solidFill>
                  <a:schemeClr val="tx2"/>
                </a:solidFill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③克隆特定</a:t>
            </a:r>
            <a:r>
              <a:rPr lang="zh-CN" sz="24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疾病模型</a:t>
            </a:r>
            <a:r>
              <a:rPr lang="zh-CN" sz="2400" b="1">
                <a:solidFill>
                  <a:schemeClr val="tx2"/>
                </a:solidFill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的动物，还能为研究该疾病的</a:t>
            </a:r>
            <a:r>
              <a:rPr lang="zh-CN" sz="24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致病机制</a:t>
            </a:r>
            <a:r>
              <a:rPr lang="zh-CN" sz="2400" b="1">
                <a:solidFill>
                  <a:schemeClr val="tx2"/>
                </a:solidFill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和</a:t>
            </a:r>
            <a:r>
              <a:rPr lang="zh-CN" sz="24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开发相应的药物</a:t>
            </a:r>
            <a:r>
              <a:rPr lang="zh-CN" sz="2400" b="1">
                <a:solidFill>
                  <a:schemeClr val="tx2"/>
                </a:solidFill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提供帮助。</a:t>
            </a:r>
            <a:endParaRPr lang="zh-CN" sz="2400" b="1">
              <a:solidFill>
                <a:schemeClr val="tx2"/>
              </a:solidFill>
              <a:latin typeface="黑体" panose="02010609060101010101" pitchFamily="49" charset="-122"/>
              <a:ea typeface="黑体" panose="02010609060101010101" pitchFamily="49" charset="-122"/>
              <a:cs typeface="宋体" panose="02010600030101010101" pitchFamily="2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9256395" y="838835"/>
            <a:ext cx="2476500" cy="234950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08" name="图片 107"/>
          <p:cNvPicPr/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7640955" y="3338195"/>
            <a:ext cx="4194810" cy="3296920"/>
          </a:xfrm>
          <a:prstGeom prst="rect">
            <a:avLst/>
          </a:prstGeom>
          <a:noFill/>
          <a:ln w="9525">
            <a:noFill/>
          </a:ln>
          <a:effectLst>
            <a:softEdge rad="63500"/>
          </a:effectLst>
        </p:spPr>
      </p:pic>
      <p:sp>
        <p:nvSpPr>
          <p:cNvPr id="7" name="文本框 6"/>
          <p:cNvSpPr txBox="1"/>
          <p:nvPr>
            <p:custDataLst>
              <p:tags r:id="rId9"/>
            </p:custDataLst>
          </p:nvPr>
        </p:nvSpPr>
        <p:spPr>
          <a:xfrm>
            <a:off x="354965" y="4337685"/>
            <a:ext cx="7232650" cy="105029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CN" sz="2400" b="1">
                <a:solidFill>
                  <a:schemeClr val="tx2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（</a:t>
            </a:r>
            <a:r>
              <a:rPr lang="en-US" altLang="zh-CN" sz="2400" b="1">
                <a:solidFill>
                  <a:schemeClr val="tx2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4</a:t>
            </a:r>
            <a:r>
              <a:rPr lang="zh-CN" sz="2400" b="1">
                <a:solidFill>
                  <a:schemeClr val="tx2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）在</a:t>
            </a:r>
            <a:r>
              <a:rPr lang="zh-CN" sz="24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保护濒危物种方面</a:t>
            </a:r>
            <a:r>
              <a:rPr lang="zh-CN" sz="2400" b="1">
                <a:solidFill>
                  <a:schemeClr val="tx2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：该技术有望增加濒危物种的存货数量</a:t>
            </a:r>
            <a:endParaRPr lang="zh-CN" sz="2400" b="1">
              <a:solidFill>
                <a:schemeClr val="tx2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/>
      <p:bldP spid="2" grpId="0"/>
      <p:bldP spid="5" grpId="0"/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文本框 13"/>
          <p:cNvSpPr txBox="1"/>
          <p:nvPr>
            <p:custDataLst>
              <p:tags r:id="rId1"/>
            </p:custDataLst>
          </p:nvPr>
        </p:nvSpPr>
        <p:spPr>
          <a:xfrm>
            <a:off x="228600" y="300990"/>
            <a:ext cx="1835785" cy="477520"/>
          </a:xfrm>
          <a:prstGeom prst="rect">
            <a:avLst/>
          </a:prstGeom>
          <a:noFill/>
          <a:ln w="28575">
            <a:solidFill>
              <a:srgbClr val="56CA95">
                <a:lumMod val="50000"/>
              </a:srgbClr>
            </a:solidFill>
          </a:ln>
        </p:spPr>
        <p:txBody>
          <a:bodyPr wrap="square" anchor="t" anchorCtr="0">
            <a:noAutofit/>
          </a:bodyPr>
          <a:lstStyle/>
          <a:p>
            <a:pPr lvl="0" algn="l">
              <a:spcBef>
                <a:spcPct val="50000"/>
              </a:spcBef>
              <a:buClrTx/>
              <a:buSzTx/>
              <a:buFontTx/>
            </a:pPr>
            <a:r>
              <a:rPr lang="zh-CN" altLang="en-US" sz="2400" b="1">
                <a:solidFill>
                  <a:srgbClr val="56CA95">
                    <a:lumMod val="50000"/>
                  </a:srgbClr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宋体" panose="02010600030101010101" pitchFamily="2" charset="-122"/>
              </a:rPr>
              <a:t>存在的问题</a:t>
            </a:r>
            <a:endParaRPr lang="zh-CN" altLang="en-US" sz="2400" b="1">
              <a:solidFill>
                <a:srgbClr val="56CA95">
                  <a:lumMod val="50000"/>
                </a:srgbClr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sym typeface="宋体" panose="02010600030101010101" pitchFamily="2" charset="-122"/>
            </a:endParaRPr>
          </a:p>
        </p:txBody>
      </p:sp>
      <p:sp>
        <p:nvSpPr>
          <p:cNvPr id="2" name="文本框 1"/>
          <p:cNvSpPr txBox="1"/>
          <p:nvPr>
            <p:custDataLst>
              <p:tags r:id="rId2"/>
            </p:custDataLst>
          </p:nvPr>
        </p:nvSpPr>
        <p:spPr>
          <a:xfrm>
            <a:off x="823595" y="1419860"/>
            <a:ext cx="8703945" cy="5708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CN" sz="2400" b="1">
                <a:solidFill>
                  <a:schemeClr val="tx2"/>
                </a:solidFill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①</a:t>
            </a:r>
            <a:r>
              <a:rPr lang="zh-CN" sz="24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成功率非常低</a:t>
            </a:r>
            <a:r>
              <a:rPr lang="zh-CN" sz="2400" b="1">
                <a:solidFill>
                  <a:schemeClr val="tx2"/>
                </a:solidFill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，各个技术环节也有待进一步改进；</a:t>
            </a:r>
            <a:endParaRPr lang="zh-CN" sz="2400" b="1">
              <a:solidFill>
                <a:schemeClr val="tx2"/>
              </a:solidFill>
              <a:latin typeface="黑体" panose="02010609060101010101" pitchFamily="49" charset="-122"/>
              <a:ea typeface="黑体" panose="02010609060101010101" pitchFamily="49" charset="-122"/>
              <a:cs typeface="宋体" panose="02010600030101010101" pitchFamily="2" charset="-122"/>
            </a:endParaRPr>
          </a:p>
        </p:txBody>
      </p:sp>
      <p:sp>
        <p:nvSpPr>
          <p:cNvPr id="3" name="文本框 2"/>
          <p:cNvSpPr txBox="1"/>
          <p:nvPr>
            <p:custDataLst>
              <p:tags r:id="rId3"/>
            </p:custDataLst>
          </p:nvPr>
        </p:nvSpPr>
        <p:spPr>
          <a:xfrm>
            <a:off x="823595" y="2343785"/>
            <a:ext cx="10655300" cy="105029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CN" sz="2400" b="1">
                <a:solidFill>
                  <a:schemeClr val="tx2"/>
                </a:solidFill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②核移植的</a:t>
            </a:r>
            <a:r>
              <a:rPr lang="zh-CN" sz="24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理论研究较为滞后</a:t>
            </a:r>
            <a:r>
              <a:rPr lang="zh-CN" sz="2400" b="1">
                <a:solidFill>
                  <a:schemeClr val="tx2"/>
                </a:solidFill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，需要与发育生物学、细胞生物学和分子遗传学等学科更深层次的理论研究相结合；</a:t>
            </a:r>
            <a:endParaRPr lang="zh-CN" sz="2400" b="1">
              <a:solidFill>
                <a:schemeClr val="tx2"/>
              </a:solidFill>
              <a:latin typeface="黑体" panose="02010609060101010101" pitchFamily="49" charset="-122"/>
              <a:ea typeface="黑体" panose="02010609060101010101" pitchFamily="49" charset="-122"/>
              <a:cs typeface="宋体" panose="02010600030101010101" pitchFamily="2" charset="-122"/>
            </a:endParaRPr>
          </a:p>
        </p:txBody>
      </p:sp>
      <p:sp>
        <p:nvSpPr>
          <p:cNvPr id="4" name="文本框 3"/>
          <p:cNvSpPr txBox="1"/>
          <p:nvPr>
            <p:custDataLst>
              <p:tags r:id="rId4"/>
            </p:custDataLst>
          </p:nvPr>
        </p:nvSpPr>
        <p:spPr>
          <a:xfrm>
            <a:off x="823595" y="3718560"/>
            <a:ext cx="10655935" cy="105029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CN" sz="2400" b="1">
                <a:solidFill>
                  <a:schemeClr val="tx2"/>
                </a:solidFill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③一些研究者指出，</a:t>
            </a:r>
            <a:r>
              <a:rPr lang="zh-CN" sz="24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绝大多数克隆动物存在健康问题</a:t>
            </a:r>
            <a:r>
              <a:rPr lang="zh-CN" sz="2400" b="1">
                <a:solidFill>
                  <a:schemeClr val="tx2"/>
                </a:solidFill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，许多克隆动物表现出遗传和生理缺陷，如体型过大、异常肥胖、发育困难、脏器缺陷和免疫失调等。</a:t>
            </a:r>
            <a:endParaRPr lang="zh-CN" sz="2400" b="1">
              <a:solidFill>
                <a:schemeClr val="tx2"/>
              </a:solidFill>
              <a:latin typeface="黑体" panose="02010609060101010101" pitchFamily="49" charset="-122"/>
              <a:ea typeface="黑体" panose="02010609060101010101" pitchFamily="49" charset="-122"/>
              <a:cs typeface="宋体" panose="02010600030101010101" pitchFamily="2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768350" y="4768850"/>
            <a:ext cx="10655300" cy="6324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lnSpc>
                <a:spcPct val="110000"/>
              </a:lnSpc>
            </a:pPr>
            <a:r>
              <a:rPr lang="zh-CN" sz="1600" b="1">
                <a:solidFill>
                  <a:schemeClr val="tx2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克隆羊多莉没过多久(6岁半)就产生了严重的疾病，由于病情来得实在太突然，难以救治，最终在2003年不得不将多利羊进行安乐死。按照普通绵羊的正常寿命为12岁来算的话，这只克隆羊还是比较年轻的，</a:t>
            </a:r>
            <a:endParaRPr lang="zh-CN" sz="1600" b="1">
              <a:solidFill>
                <a:schemeClr val="tx2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ldLvl="0" animBg="1"/>
      <p:bldP spid="2" grpId="0"/>
      <p:bldP spid="3" grpId="0"/>
      <p:bldP spid="4" grpId="0"/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文本框 5"/>
          <p:cNvSpPr txBox="1"/>
          <p:nvPr>
            <p:custDataLst>
              <p:tags r:id="rId1"/>
            </p:custDataLst>
          </p:nvPr>
        </p:nvSpPr>
        <p:spPr>
          <a:xfrm>
            <a:off x="541338" y="1650691"/>
            <a:ext cx="10751502" cy="304698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60000"/>
              </a:lnSpc>
            </a:pPr>
            <a:r>
              <a:rPr sz="2400">
                <a:latin typeface="+mn-ea"/>
                <a:cs typeface="Times New Roman" panose="02020603050405020304" pitchFamily="18" charset="0"/>
                <a:sym typeface="+mn-ea"/>
              </a:rPr>
              <a:t>1.</a:t>
            </a:r>
            <a:r>
              <a:rPr lang="en-US" sz="2400">
                <a:latin typeface="+mn-ea"/>
                <a:cs typeface="Times New Roman" panose="02020603050405020304" pitchFamily="18" charset="0"/>
                <a:sym typeface="+mn-ea"/>
              </a:rPr>
              <a:t> </a:t>
            </a:r>
            <a:r>
              <a:rPr sz="2400">
                <a:latin typeface="+mn-ea"/>
                <a:cs typeface="Times New Roman" panose="02020603050405020304" pitchFamily="18" charset="0"/>
                <a:sym typeface="+mn-ea"/>
              </a:rPr>
              <a:t>假设世界上最后一头野驴刚死亡，以下使它"复生"的方案中可行的是</a:t>
            </a:r>
            <a:r>
              <a:rPr lang="zh-CN" sz="2400">
                <a:latin typeface="+mn-ea"/>
                <a:cs typeface="Times New Roman" panose="02020603050405020304" pitchFamily="18" charset="0"/>
                <a:sym typeface="+mn-ea"/>
              </a:rPr>
              <a:t>（</a:t>
            </a:r>
            <a:r>
              <a:rPr lang="en-US" altLang="zh-CN" sz="2400">
                <a:latin typeface="+mn-ea"/>
                <a:cs typeface="Times New Roman" panose="02020603050405020304" pitchFamily="18" charset="0"/>
                <a:sym typeface="+mn-ea"/>
              </a:rPr>
              <a:t>    </a:t>
            </a:r>
            <a:r>
              <a:rPr lang="zh-CN" sz="2400">
                <a:latin typeface="+mn-ea"/>
                <a:cs typeface="Times New Roman" panose="02020603050405020304" pitchFamily="18" charset="0"/>
                <a:sym typeface="+mn-ea"/>
              </a:rPr>
              <a:t>）</a:t>
            </a:r>
            <a:endParaRPr sz="2400">
              <a:latin typeface="+mn-ea"/>
              <a:cs typeface="Times New Roman" panose="02020603050405020304" pitchFamily="18" charset="0"/>
              <a:sym typeface="+mn-ea"/>
            </a:endParaRPr>
          </a:p>
          <a:p>
            <a:pPr>
              <a:lnSpc>
                <a:spcPct val="160000"/>
              </a:lnSpc>
            </a:pPr>
            <a:r>
              <a:rPr sz="2400">
                <a:latin typeface="+mn-ea"/>
                <a:cs typeface="Times New Roman" panose="02020603050405020304" pitchFamily="18" charset="0"/>
                <a:sym typeface="+mn-ea"/>
              </a:rPr>
              <a:t>A.</a:t>
            </a:r>
            <a:r>
              <a:rPr lang="en-US" sz="2400">
                <a:latin typeface="+mn-ea"/>
                <a:cs typeface="Times New Roman" panose="02020603050405020304" pitchFamily="18" charset="0"/>
                <a:sym typeface="+mn-ea"/>
              </a:rPr>
              <a:t> </a:t>
            </a:r>
            <a:r>
              <a:rPr sz="2400">
                <a:latin typeface="+mn-ea"/>
                <a:cs typeface="Times New Roman" panose="02020603050405020304" pitchFamily="18" charset="0"/>
                <a:sym typeface="+mn-ea"/>
              </a:rPr>
              <a:t>将野驴的基因导入家驴的受精卵中，培育出新个体</a:t>
            </a:r>
            <a:endParaRPr sz="2400">
              <a:latin typeface="+mn-ea"/>
              <a:cs typeface="Times New Roman" panose="02020603050405020304" pitchFamily="18" charset="0"/>
              <a:sym typeface="+mn-ea"/>
            </a:endParaRPr>
          </a:p>
          <a:p>
            <a:pPr>
              <a:lnSpc>
                <a:spcPct val="160000"/>
              </a:lnSpc>
            </a:pPr>
            <a:r>
              <a:rPr sz="2400">
                <a:latin typeface="+mn-ea"/>
                <a:cs typeface="Times New Roman" panose="02020603050405020304" pitchFamily="18" charset="0"/>
                <a:sym typeface="+mn-ea"/>
              </a:rPr>
              <a:t>B.</a:t>
            </a:r>
            <a:r>
              <a:rPr lang="en-US" sz="2400">
                <a:latin typeface="+mn-ea"/>
                <a:cs typeface="Times New Roman" panose="02020603050405020304" pitchFamily="18" charset="0"/>
                <a:sym typeface="+mn-ea"/>
              </a:rPr>
              <a:t> </a:t>
            </a:r>
            <a:r>
              <a:rPr sz="2400">
                <a:latin typeface="+mn-ea"/>
                <a:cs typeface="Times New Roman" panose="02020603050405020304" pitchFamily="18" charset="0"/>
                <a:sym typeface="+mn-ea"/>
              </a:rPr>
              <a:t>将野驴的体细胞取出，利用组织培养培育出新个体</a:t>
            </a:r>
            <a:endParaRPr sz="2400">
              <a:latin typeface="+mn-ea"/>
              <a:cs typeface="Times New Roman" panose="02020603050405020304" pitchFamily="18" charset="0"/>
              <a:sym typeface="+mn-ea"/>
            </a:endParaRPr>
          </a:p>
          <a:p>
            <a:pPr>
              <a:lnSpc>
                <a:spcPct val="160000"/>
              </a:lnSpc>
            </a:pPr>
            <a:r>
              <a:rPr sz="2400">
                <a:latin typeface="+mn-ea"/>
                <a:cs typeface="Times New Roman" panose="02020603050405020304" pitchFamily="18" charset="0"/>
                <a:sym typeface="+mn-ea"/>
              </a:rPr>
              <a:t>C.</a:t>
            </a:r>
            <a:r>
              <a:rPr lang="en-US" sz="2400">
                <a:latin typeface="+mn-ea"/>
                <a:cs typeface="Times New Roman" panose="02020603050405020304" pitchFamily="18" charset="0"/>
                <a:sym typeface="+mn-ea"/>
              </a:rPr>
              <a:t> </a:t>
            </a:r>
            <a:r>
              <a:rPr sz="2400">
                <a:latin typeface="+mn-ea"/>
                <a:cs typeface="Times New Roman" panose="02020603050405020304" pitchFamily="18" charset="0"/>
                <a:sym typeface="+mn-ea"/>
              </a:rPr>
              <a:t>将野驴的体细胞两两融合，再经组织培养培育出新个体</a:t>
            </a:r>
            <a:endParaRPr sz="2400">
              <a:latin typeface="+mn-ea"/>
              <a:cs typeface="Times New Roman" panose="02020603050405020304" pitchFamily="18" charset="0"/>
              <a:sym typeface="+mn-ea"/>
            </a:endParaRPr>
          </a:p>
          <a:p>
            <a:pPr>
              <a:lnSpc>
                <a:spcPct val="160000"/>
              </a:lnSpc>
            </a:pPr>
            <a:r>
              <a:rPr sz="2400">
                <a:latin typeface="+mn-ea"/>
                <a:cs typeface="Times New Roman" panose="02020603050405020304" pitchFamily="18" charset="0"/>
                <a:sym typeface="+mn-ea"/>
              </a:rPr>
              <a:t>D.</a:t>
            </a:r>
            <a:r>
              <a:rPr lang="en-US" sz="2400">
                <a:latin typeface="+mn-ea"/>
                <a:cs typeface="Times New Roman" panose="02020603050405020304" pitchFamily="18" charset="0"/>
                <a:sym typeface="+mn-ea"/>
              </a:rPr>
              <a:t> </a:t>
            </a:r>
            <a:r>
              <a:rPr sz="2400">
                <a:latin typeface="+mn-ea"/>
                <a:cs typeface="Times New Roman" panose="02020603050405020304" pitchFamily="18" charset="0"/>
                <a:sym typeface="+mn-ea"/>
              </a:rPr>
              <a:t>将野驴的体细胞核移植到家驴的去核卵母细胞中</a:t>
            </a:r>
            <a:r>
              <a:rPr lang="en-US" sz="2400">
                <a:latin typeface="+mn-ea"/>
                <a:cs typeface="Times New Roman" panose="02020603050405020304" pitchFamily="18" charset="0"/>
                <a:sym typeface="+mn-ea"/>
              </a:rPr>
              <a:t>, </a:t>
            </a:r>
            <a:r>
              <a:rPr sz="2400" smtClean="0">
                <a:latin typeface="+mn-ea"/>
                <a:cs typeface="Times New Roman" panose="02020603050405020304" pitchFamily="18" charset="0"/>
                <a:sym typeface="+mn-ea"/>
              </a:rPr>
              <a:t>经孕育培育出新个体</a:t>
            </a:r>
            <a:endParaRPr sz="2400">
              <a:latin typeface="+mn-ea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8" name="文本框 5"/>
          <p:cNvSpPr/>
          <p:nvPr>
            <p:custDataLst>
              <p:tags r:id="rId2"/>
            </p:custDataLst>
          </p:nvPr>
        </p:nvSpPr>
        <p:spPr>
          <a:xfrm>
            <a:off x="10340340" y="1818005"/>
            <a:ext cx="603885" cy="46166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lang="en-US" altLang="zh-CN" sz="240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" name="文本框 8"/>
          <p:cNvSpPr txBox="1"/>
          <p:nvPr>
            <p:custDataLst>
              <p:tags r:id="rId1"/>
            </p:custDataLst>
          </p:nvPr>
        </p:nvSpPr>
        <p:spPr>
          <a:xfrm>
            <a:off x="577012" y="1179175"/>
            <a:ext cx="11019244" cy="101566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25000"/>
              </a:lnSpc>
            </a:pPr>
            <a:r>
              <a:rPr sz="2400">
                <a:latin typeface="+mn-ea"/>
                <a:cs typeface="Times New Roman" panose="02020603050405020304" pitchFamily="18" charset="0"/>
                <a:sym typeface="+mn-ea"/>
              </a:rPr>
              <a:t>2.</a:t>
            </a:r>
            <a:r>
              <a:rPr lang="en-US" sz="2400">
                <a:latin typeface="+mn-ea"/>
                <a:cs typeface="Times New Roman" panose="02020603050405020304" pitchFamily="18" charset="0"/>
                <a:sym typeface="+mn-ea"/>
              </a:rPr>
              <a:t> </a:t>
            </a:r>
            <a:r>
              <a:rPr sz="2400">
                <a:latin typeface="+mn-ea"/>
                <a:cs typeface="Times New Roman" panose="02020603050405020304" pitchFamily="18" charset="0"/>
                <a:sym typeface="+mn-ea"/>
              </a:rPr>
              <a:t>2017年，某国批准了首例使用细胞核移植技术培育"三亲婴儿"的申请。其培育过程可选用如下技术路线。据图分析下列叙述错误的是</a:t>
            </a:r>
            <a:r>
              <a:rPr lang="zh-CN" sz="2400">
                <a:latin typeface="+mn-ea"/>
                <a:cs typeface="Times New Roman" panose="02020603050405020304" pitchFamily="18" charset="0"/>
                <a:sym typeface="+mn-ea"/>
              </a:rPr>
              <a:t>（</a:t>
            </a:r>
            <a:r>
              <a:rPr lang="en-US" altLang="zh-CN" sz="2400">
                <a:latin typeface="+mn-ea"/>
                <a:cs typeface="Times New Roman" panose="02020603050405020304" pitchFamily="18" charset="0"/>
                <a:sym typeface="+mn-ea"/>
              </a:rPr>
              <a:t>      </a:t>
            </a:r>
            <a:r>
              <a:rPr lang="zh-CN" sz="2400" smtClean="0">
                <a:latin typeface="+mn-ea"/>
                <a:cs typeface="Times New Roman" panose="02020603050405020304" pitchFamily="18" charset="0"/>
                <a:sym typeface="+mn-ea"/>
              </a:rPr>
              <a:t>）</a:t>
            </a:r>
            <a:endParaRPr lang="zh-CN" altLang="en-US" sz="2400"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10" name="文本框 5"/>
          <p:cNvSpPr/>
          <p:nvPr>
            <p:custDataLst>
              <p:tags r:id="rId2"/>
            </p:custDataLst>
          </p:nvPr>
        </p:nvSpPr>
        <p:spPr>
          <a:xfrm>
            <a:off x="8386095" y="1733173"/>
            <a:ext cx="433709" cy="46166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US" altLang="zh-CN" sz="2400">
                <a:solidFill>
                  <a:srgbClr val="FF0000"/>
                </a:solidFill>
                <a:latin typeface="+mn-ea"/>
                <a:cs typeface="Times New Roman" panose="02020603050405020304" pitchFamily="18" charset="0"/>
              </a:rPr>
              <a:t>C</a:t>
            </a:r>
            <a:endParaRPr lang="en-US" altLang="zh-CN" sz="2400">
              <a:solidFill>
                <a:srgbClr val="FF0000"/>
              </a:solidFill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11" name="文本框 10"/>
          <p:cNvSpPr txBox="1"/>
          <p:nvPr>
            <p:custDataLst>
              <p:tags r:id="rId3"/>
            </p:custDataLst>
          </p:nvPr>
        </p:nvSpPr>
        <p:spPr>
          <a:xfrm>
            <a:off x="664502" y="4522423"/>
            <a:ext cx="9701470" cy="193899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25000"/>
              </a:lnSpc>
            </a:pPr>
            <a:r>
              <a:rPr sz="2400">
                <a:latin typeface="+mn-ea"/>
                <a:cs typeface="Times New Roman" panose="02020603050405020304" pitchFamily="18" charset="0"/>
                <a:sym typeface="+mn-ea"/>
              </a:rPr>
              <a:t>A. 该技术涉及动物细胞培养、细胞核移植等操作</a:t>
            </a:r>
            <a:endParaRPr sz="2400">
              <a:latin typeface="+mn-ea"/>
              <a:cs typeface="Times New Roman" panose="02020603050405020304" pitchFamily="18" charset="0"/>
              <a:sym typeface="+mn-ea"/>
            </a:endParaRPr>
          </a:p>
          <a:p>
            <a:pPr>
              <a:lnSpc>
                <a:spcPct val="125000"/>
              </a:lnSpc>
            </a:pPr>
            <a:r>
              <a:rPr sz="2400">
                <a:latin typeface="+mn-ea"/>
                <a:cs typeface="Times New Roman" panose="02020603050405020304" pitchFamily="18" charset="0"/>
                <a:sym typeface="+mn-ea"/>
              </a:rPr>
              <a:t>B.</a:t>
            </a:r>
            <a:r>
              <a:rPr lang="en-US" sz="2400">
                <a:latin typeface="+mn-ea"/>
                <a:cs typeface="Times New Roman" panose="02020603050405020304" pitchFamily="18" charset="0"/>
                <a:sym typeface="+mn-ea"/>
              </a:rPr>
              <a:t> </a:t>
            </a:r>
            <a:r>
              <a:rPr sz="2400" err="1">
                <a:latin typeface="+mn-ea"/>
                <a:cs typeface="Times New Roman" panose="02020603050405020304" pitchFamily="18" charset="0"/>
                <a:sym typeface="+mn-ea"/>
              </a:rPr>
              <a:t>该技术可避免母亲的线粒体遗传病基因传递给后代</a:t>
            </a:r>
            <a:endParaRPr sz="2400">
              <a:latin typeface="+mn-ea"/>
              <a:cs typeface="Times New Roman" panose="02020603050405020304" pitchFamily="18" charset="0"/>
              <a:sym typeface="+mn-ea"/>
            </a:endParaRPr>
          </a:p>
          <a:p>
            <a:pPr>
              <a:lnSpc>
                <a:spcPct val="125000"/>
              </a:lnSpc>
            </a:pPr>
            <a:r>
              <a:rPr sz="2400">
                <a:latin typeface="+mn-ea"/>
                <a:cs typeface="Times New Roman" panose="02020603050405020304" pitchFamily="18" charset="0"/>
                <a:sym typeface="+mn-ea"/>
              </a:rPr>
              <a:t>C. 卵母细胞捐献者携带的红绿色盲基因能够遗传给"三亲婴儿"</a:t>
            </a:r>
            <a:endParaRPr sz="2400">
              <a:latin typeface="+mn-ea"/>
              <a:cs typeface="Times New Roman" panose="02020603050405020304" pitchFamily="18" charset="0"/>
              <a:sym typeface="+mn-ea"/>
            </a:endParaRPr>
          </a:p>
          <a:p>
            <a:pPr>
              <a:lnSpc>
                <a:spcPct val="125000"/>
              </a:lnSpc>
            </a:pPr>
            <a:r>
              <a:rPr sz="2400">
                <a:latin typeface="+mn-ea"/>
                <a:cs typeface="Times New Roman" panose="02020603050405020304" pitchFamily="18" charset="0"/>
                <a:sym typeface="+mn-ea"/>
              </a:rPr>
              <a:t>D.</a:t>
            </a:r>
            <a:r>
              <a:rPr lang="en-US" sz="2400">
                <a:latin typeface="+mn-ea"/>
                <a:cs typeface="Times New Roman" panose="02020603050405020304" pitchFamily="18" charset="0"/>
                <a:sym typeface="+mn-ea"/>
              </a:rPr>
              <a:t> </a:t>
            </a:r>
            <a:r>
              <a:rPr sz="2400">
                <a:latin typeface="+mn-ea"/>
                <a:cs typeface="Times New Roman" panose="02020603050405020304" pitchFamily="18" charset="0"/>
                <a:sym typeface="+mn-ea"/>
              </a:rPr>
              <a:t>"三亲婴儿"同时拥有自己父亲、母亲及卵母细胞捐献者的部分基因</a:t>
            </a:r>
            <a:endParaRPr sz="2400">
              <a:latin typeface="+mn-ea"/>
              <a:cs typeface="Times New Roman" panose="02020603050405020304" pitchFamily="18" charset="0"/>
              <a:sym typeface="+mn-ea"/>
            </a:endParaRPr>
          </a:p>
        </p:txBody>
      </p:sp>
      <p:pic>
        <p:nvPicPr>
          <p:cNvPr id="8" name="图片 7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18384" y="2194838"/>
            <a:ext cx="6096568" cy="2177956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00315" y="2407920"/>
            <a:ext cx="4407535" cy="19646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云形标注 5"/>
          <p:cNvSpPr/>
          <p:nvPr/>
        </p:nvSpPr>
        <p:spPr>
          <a:xfrm>
            <a:off x="8884955" y="831850"/>
            <a:ext cx="2836334" cy="1684867"/>
          </a:xfrm>
          <a:prstGeom prst="cloudCallout">
            <a:avLst>
              <a:gd name="adj1" fmla="val -54863"/>
              <a:gd name="adj2" fmla="val 42621"/>
            </a:avLst>
          </a:prstGeom>
          <a:solidFill>
            <a:srgbClr val="56CA95">
              <a:lumMod val="20000"/>
              <a:lumOff val="80000"/>
            </a:srgbClr>
          </a:solidFill>
          <a:ln>
            <a:solidFill>
              <a:srgbClr val="F18870">
                <a:lumMod val="75000"/>
              </a:srgbClr>
            </a:solidFill>
          </a:ln>
        </p:spPr>
        <p:style>
          <a:lnRef idx="2">
            <a:srgbClr val="6096E6">
              <a:shade val="50000"/>
            </a:srgbClr>
          </a:lnRef>
          <a:fillRef idx="1">
            <a:srgbClr val="6096E6"/>
          </a:fillRef>
          <a:effectRef idx="0">
            <a:srgbClr val="6096E6"/>
          </a:effectRef>
          <a:fontRef idx="minor">
            <a:sysClr val="window" lastClr="FFFFFF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ysClr val="window" lastClr="FFFF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7" name="流程图: 可选过程 6"/>
          <p:cNvSpPr/>
          <p:nvPr>
            <p:custDataLst>
              <p:tags r:id="rId1"/>
            </p:custDataLst>
          </p:nvPr>
        </p:nvSpPr>
        <p:spPr>
          <a:xfrm>
            <a:off x="321945" y="1377950"/>
            <a:ext cx="1920875" cy="458470"/>
          </a:xfrm>
          <a:prstGeom prst="flowChartAlternateProcess">
            <a:avLst/>
          </a:prstGeom>
          <a:noFill/>
          <a:ln>
            <a:noFill/>
          </a:ln>
        </p:spPr>
        <p:style>
          <a:lnRef idx="1">
            <a:srgbClr val="58B6E5"/>
          </a:lnRef>
          <a:fillRef idx="2">
            <a:srgbClr val="58B6E5"/>
          </a:fillRef>
          <a:effectRef idx="1">
            <a:srgbClr val="58B6E5"/>
          </a:effectRef>
          <a:fontRef idx="minor">
            <a:sysClr val="windowText" lastClr="000000"/>
          </a:fontRef>
        </p:style>
        <p:txBody>
          <a:bodyPr rtlCol="0" anchor="ctr"/>
          <a:lstStyle/>
          <a:p>
            <a:pPr algn="ctr" fontAlgn="base"/>
            <a:r>
              <a:rPr lang="zh-CN" altLang="en-US" sz="2400" b="1" strike="noStrike" noProof="1">
                <a:solidFill>
                  <a:sysClr val="windowText" lastClr="000000">
                    <a:lumMod val="95000"/>
                    <a:lumOff val="5000"/>
                  </a:sysClr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文化·传承</a:t>
            </a:r>
            <a:endParaRPr lang="zh-CN" altLang="en-US" sz="2400" b="1" strike="noStrike" noProof="1">
              <a:solidFill>
                <a:sysClr val="windowText" lastClr="000000">
                  <a:lumMod val="95000"/>
                  <a:lumOff val="5000"/>
                </a:sysClr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8" name="文本框 7"/>
          <p:cNvSpPr txBox="1"/>
          <p:nvPr>
            <p:custDataLst>
              <p:tags r:id="rId2"/>
            </p:custDataLst>
          </p:nvPr>
        </p:nvSpPr>
        <p:spPr>
          <a:xfrm>
            <a:off x="9161995" y="1120285"/>
            <a:ext cx="266391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1219200" fontAlgn="auto">
              <a:lnSpc>
                <a:spcPct val="110000"/>
              </a:lnSpc>
              <a:buClrTx/>
              <a:buSzTx/>
              <a:buFontTx/>
              <a:defRPr/>
            </a:pPr>
            <a:r>
              <a:rPr lang="zh-CN" altLang="en-US" sz="2000" smtClean="0">
                <a:solidFill>
                  <a:sysClr val="windowText" lastClr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微软雅黑" panose="020B0503020204020204" charset="-122"/>
              </a:rPr>
              <a:t>毫毛来自体细胞，我们能用体细胞</a:t>
            </a:r>
            <a:r>
              <a:rPr lang="en-US" altLang="zh-CN" sz="2000" smtClean="0">
                <a:solidFill>
                  <a:sysClr val="windowText" lastClr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微软雅黑" panose="020B0503020204020204" charset="-122"/>
              </a:rPr>
              <a:t>“</a:t>
            </a:r>
            <a:r>
              <a:rPr lang="zh-CN" altLang="en-US" sz="2000" smtClean="0">
                <a:solidFill>
                  <a:sysClr val="windowText" lastClr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微软雅黑" panose="020B0503020204020204" charset="-122"/>
              </a:rPr>
              <a:t>变</a:t>
            </a:r>
            <a:r>
              <a:rPr lang="en-US" altLang="zh-CN" sz="2000" smtClean="0">
                <a:solidFill>
                  <a:sysClr val="windowText" lastClr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微软雅黑" panose="020B0503020204020204" charset="-122"/>
              </a:rPr>
              <a:t>”</a:t>
            </a:r>
            <a:r>
              <a:rPr lang="zh-CN" altLang="en-US" sz="2000" smtClean="0">
                <a:solidFill>
                  <a:sysClr val="windowText" lastClr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微软雅黑" panose="020B0503020204020204" charset="-122"/>
              </a:rPr>
              <a:t>出猴来吗？</a:t>
            </a:r>
            <a:endParaRPr lang="zh-CN" altLang="en-US" sz="2000" smtClean="0">
              <a:solidFill>
                <a:sysClr val="windowText" lastClr="000000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微软雅黑" panose="020B0503020204020204" charset="-122"/>
            </a:endParaRPr>
          </a:p>
        </p:txBody>
      </p:sp>
      <p:sp>
        <p:nvSpPr>
          <p:cNvPr id="10" name="文本框 9"/>
          <p:cNvSpPr txBox="1"/>
          <p:nvPr>
            <p:custDataLst>
              <p:tags r:id="rId3"/>
            </p:custDataLst>
          </p:nvPr>
        </p:nvSpPr>
        <p:spPr>
          <a:xfrm>
            <a:off x="548100" y="4575435"/>
            <a:ext cx="7682561" cy="193899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微软雅黑" panose="020B0503020204020204" charset="-122"/>
              </a:rPr>
              <a:t>照片中两只小可爱"中中"和"华华"，它们诞生</a:t>
            </a:r>
            <a:r>
              <a:rPr lang="zh-CN" altLang="en-US" sz="240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微软雅黑" panose="020B0503020204020204" charset="-122"/>
              </a:rPr>
              <a:t>于</a:t>
            </a:r>
            <a:r>
              <a:rPr lang="en-US" altLang="zh-CN" sz="240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微软雅黑" panose="020B0503020204020204" charset="-122"/>
              </a:rPr>
              <a:t>2</a:t>
            </a:r>
            <a:r>
              <a:rPr lang="zh-CN" altLang="en-US" sz="240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微软雅黑" panose="020B0503020204020204" charset="-122"/>
              </a:rPr>
              <a:t>017年</a:t>
            </a:r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微软雅黑" panose="020B0503020204020204" charset="-122"/>
              </a:rPr>
              <a:t>，一出生就轰动了全世界，这是我国科学家的研究成果</a:t>
            </a:r>
            <a:r>
              <a:rPr lang="zh-CN" altLang="en-US" sz="240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微软雅黑" panose="020B0503020204020204" charset="-122"/>
              </a:rPr>
              <a:t>。</a:t>
            </a:r>
            <a:endParaRPr lang="zh-CN" altLang="en-US" sz="240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微软雅黑" panose="020B0503020204020204" charset="-122"/>
            </a:endParaRPr>
          </a:p>
          <a:p>
            <a:pPr>
              <a:lnSpc>
                <a:spcPct val="125000"/>
              </a:lnSpc>
            </a:pPr>
            <a:r>
              <a:rPr lang="en-US" altLang="zh-CN" sz="240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微软雅黑" panose="020B0503020204020204" charset="-122"/>
              </a:rPr>
              <a:t>“</a:t>
            </a:r>
            <a:r>
              <a:rPr lang="zh-CN" altLang="en-US" sz="240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微软雅黑" panose="020B0503020204020204" charset="-122"/>
              </a:rPr>
              <a:t>体细胞核移植技术</a:t>
            </a:r>
            <a:r>
              <a:rPr lang="en-US" altLang="zh-CN" sz="240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微软雅黑" panose="020B0503020204020204" charset="-122"/>
              </a:rPr>
              <a:t>”</a:t>
            </a:r>
            <a:r>
              <a:rPr lang="zh-CN" altLang="en-US" sz="240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微软雅黑" panose="020B0503020204020204" charset="-122"/>
              </a:rPr>
              <a:t>相当于孙悟空施的</a:t>
            </a:r>
            <a:r>
              <a:rPr lang="en-US" altLang="zh-CN" sz="240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微软雅黑" panose="020B0503020204020204" charset="-122"/>
              </a:rPr>
              <a:t>“</a:t>
            </a:r>
            <a:r>
              <a:rPr lang="zh-CN" altLang="en-US" sz="240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微软雅黑" panose="020B0503020204020204" charset="-122"/>
              </a:rPr>
              <a:t>魔法</a:t>
            </a:r>
            <a:r>
              <a:rPr lang="en-US" altLang="zh-CN" sz="240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微软雅黑" panose="020B0503020204020204" charset="-122"/>
              </a:rPr>
              <a:t>”</a:t>
            </a:r>
            <a:r>
              <a:rPr lang="zh-CN" altLang="en-US" sz="240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微软雅黑" panose="020B0503020204020204" charset="-122"/>
              </a:rPr>
              <a:t>，</a:t>
            </a:r>
            <a:endParaRPr lang="en-US" altLang="zh-CN" sz="240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微软雅黑" panose="020B0503020204020204" charset="-122"/>
            </a:endParaRPr>
          </a:p>
          <a:p>
            <a:pPr>
              <a:lnSpc>
                <a:spcPct val="125000"/>
              </a:lnSpc>
            </a:pPr>
            <a:r>
              <a:rPr lang="zh-CN" altLang="en-US" sz="240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微软雅黑" panose="020B0503020204020204" charset="-122"/>
              </a:rPr>
              <a:t>科学家</a:t>
            </a:r>
            <a:r>
              <a:rPr lang="zh-CN" altLang="en-US" sz="240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微软雅黑" panose="020B0503020204020204" charset="-122"/>
              </a:rPr>
              <a:t>通过它成功培育出</a:t>
            </a:r>
            <a:r>
              <a:rPr lang="zh-CN" altLang="en-US" sz="240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微软雅黑" panose="020B0503020204020204" charset="-122"/>
              </a:rPr>
              <a:t>克隆猴等克隆动物</a:t>
            </a:r>
            <a:r>
              <a:rPr lang="zh-CN" altLang="en-US" sz="240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微软雅黑" panose="020B0503020204020204" charset="-122"/>
              </a:rPr>
              <a:t>。</a:t>
            </a:r>
            <a:endParaRPr lang="zh-CN" altLang="en-US" sz="240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微软雅黑" panose="020B0503020204020204" charset="-122"/>
            </a:endParaRPr>
          </a:p>
        </p:txBody>
      </p:sp>
      <p:sp>
        <p:nvSpPr>
          <p:cNvPr id="21" name="文本框 20"/>
          <p:cNvSpPr txBox="1"/>
          <p:nvPr>
            <p:custDataLst>
              <p:tags r:id="rId4"/>
            </p:custDataLst>
          </p:nvPr>
        </p:nvSpPr>
        <p:spPr>
          <a:xfrm>
            <a:off x="464032" y="3869664"/>
            <a:ext cx="10754742" cy="4702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1219200" fontAlgn="auto">
              <a:lnSpc>
                <a:spcPct val="110000"/>
              </a:lnSpc>
              <a:buClrTx/>
              <a:buSzTx/>
              <a:buFontTx/>
              <a:defRPr/>
            </a:pPr>
            <a:r>
              <a:rPr lang="en-US" altLang="zh-CN" sz="240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微软雅黑" panose="020B0503020204020204" charset="-122"/>
              </a:rPr>
              <a:t>2017</a:t>
            </a:r>
            <a:r>
              <a:rPr lang="zh-CN" altLang="en-US" sz="240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微软雅黑" panose="020B0503020204020204" charset="-122"/>
              </a:rPr>
              <a:t>年，中国的科学家利用</a:t>
            </a:r>
            <a:r>
              <a:rPr lang="en-US" altLang="zh-CN" sz="240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微软雅黑" panose="020B0503020204020204" charset="-122"/>
              </a:rPr>
              <a:t>“</a:t>
            </a:r>
            <a:r>
              <a:rPr lang="zh-CN" altLang="en-US" sz="240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微软雅黑" panose="020B0503020204020204" charset="-122"/>
              </a:rPr>
              <a:t>动物体细胞核移植技术</a:t>
            </a:r>
            <a:r>
              <a:rPr lang="en-US" altLang="zh-CN" sz="240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微软雅黑" panose="020B0503020204020204" charset="-122"/>
              </a:rPr>
              <a:t>”</a:t>
            </a:r>
            <a:r>
              <a:rPr lang="zh-CN" altLang="en-US" sz="240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微软雅黑" panose="020B0503020204020204" charset="-122"/>
              </a:rPr>
              <a:t>将这一幕变成了现实。</a:t>
            </a:r>
            <a:endParaRPr lang="zh-CN" altLang="en-US" sz="2400" noProof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微软雅黑" panose="020B0503020204020204" charset="-122"/>
            </a:endParaRPr>
          </a:p>
        </p:txBody>
      </p:sp>
      <p:pic>
        <p:nvPicPr>
          <p:cNvPr id="23" name="图片 22"/>
          <p:cNvPicPr/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8117434" y="4632735"/>
            <a:ext cx="3329305" cy="1844295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25" name="组合 24"/>
          <p:cNvGrpSpPr/>
          <p:nvPr/>
        </p:nvGrpSpPr>
        <p:grpSpPr>
          <a:xfrm>
            <a:off x="369784" y="1938534"/>
            <a:ext cx="6947406" cy="1662400"/>
            <a:chOff x="1901920" y="1804007"/>
            <a:chExt cx="6947406" cy="1662400"/>
          </a:xfrm>
        </p:grpSpPr>
        <p:sp>
          <p:nvSpPr>
            <p:cNvPr id="26" name="文本框 25"/>
            <p:cNvSpPr txBox="1"/>
            <p:nvPr>
              <p:custDataLst>
                <p:tags r:id="rId7"/>
              </p:custDataLst>
            </p:nvPr>
          </p:nvSpPr>
          <p:spPr>
            <a:xfrm>
              <a:off x="1901920" y="1804007"/>
              <a:ext cx="6920915" cy="1662400"/>
            </a:xfrm>
            <a:prstGeom prst="roundRect">
              <a:avLst/>
            </a:prstGeom>
            <a:solidFill>
              <a:srgbClr val="DADADC"/>
            </a:solidFill>
            <a:ln>
              <a:solidFill>
                <a:sysClr val="windowText" lastClr="000000">
                  <a:lumMod val="85000"/>
                  <a:lumOff val="15000"/>
                </a:sysClr>
              </a:solidFill>
              <a:prstDash val="dash"/>
            </a:ln>
          </p:spPr>
          <p:txBody>
            <a:bodyPr wrap="square" rtlCol="0">
              <a:spAutoFit/>
            </a:bodyPr>
            <a:lstStyle/>
            <a:p>
              <a:pPr algn="l" defTabSz="1219200" fontAlgn="auto">
                <a:lnSpc>
                  <a:spcPct val="150000"/>
                </a:lnSpc>
                <a:buClrTx/>
                <a:buSzTx/>
                <a:buFontTx/>
                <a:defRPr/>
              </a:pPr>
              <a:endParaRPr lang="en-US" altLang="zh-CN" sz="2000" b="1" smtClean="0">
                <a:solidFill>
                  <a:sysClr val="windowText" lastClr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charset="-122"/>
                <a:sym typeface="微软雅黑" panose="020B0503020204020204" charset="-122"/>
              </a:endParaRPr>
            </a:p>
          </p:txBody>
        </p:sp>
        <p:pic>
          <p:nvPicPr>
            <p:cNvPr id="27" name="图片 26" descr="C:\Users\Administrator\Desktop\22\u=2723626281,142911740&amp;fm=26&amp;gp=0_副本.jpgu=2723626281,142911740&amp;fm=26&amp;gp=0_副本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 flipH="1">
              <a:off x="6704139" y="1819899"/>
              <a:ext cx="1770613" cy="1412367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28" name="矩形 27"/>
            <p:cNvSpPr/>
            <p:nvPr/>
          </p:nvSpPr>
          <p:spPr>
            <a:xfrm>
              <a:off x="1996168" y="3012649"/>
              <a:ext cx="6853158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2000">
                  <a:latin typeface="黑体" panose="02010609060101010101" pitchFamily="49" charset="-122"/>
                  <a:ea typeface="黑体" panose="02010609060101010101" pitchFamily="49" charset="-122"/>
                  <a:cs typeface="微软雅黑" panose="020B0503020204020204" charset="-122"/>
                  <a:sym typeface="微软雅黑" panose="020B0503020204020204" charset="-122"/>
                </a:rPr>
                <a:t>这是《西游记》中的一段描述，展示了中华先贤的</a:t>
              </a:r>
              <a:r>
                <a:rPr lang="zh-CN" altLang="en-US" sz="2000" smtClean="0">
                  <a:latin typeface="黑体" panose="02010609060101010101" pitchFamily="49" charset="-122"/>
                  <a:ea typeface="黑体" panose="02010609060101010101" pitchFamily="49" charset="-122"/>
                  <a:cs typeface="微软雅黑" panose="020B0503020204020204" charset="-122"/>
                  <a:sym typeface="微软雅黑" panose="020B0503020204020204" charset="-122"/>
                </a:rPr>
                <a:t>想象力</a:t>
              </a:r>
              <a:r>
                <a:rPr lang="zh-CN" altLang="en-US" sz="2000">
                  <a:latin typeface="黑体" panose="02010609060101010101" pitchFamily="49" charset="-122"/>
                  <a:ea typeface="黑体" panose="02010609060101010101" pitchFamily="49" charset="-122"/>
                  <a:cs typeface="微软雅黑" panose="020B0503020204020204" charset="-122"/>
                  <a:sym typeface="微软雅黑" panose="020B0503020204020204" charset="-122"/>
                </a:rPr>
                <a:t>。</a:t>
              </a:r>
              <a:endParaRPr lang="zh-CN" altLang="en-US" sz="2000"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29" name="矩形 28"/>
            <p:cNvSpPr/>
            <p:nvPr/>
          </p:nvSpPr>
          <p:spPr>
            <a:xfrm>
              <a:off x="2080236" y="1933191"/>
              <a:ext cx="4485383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>
                  <a:solidFill>
                    <a:srgbClr val="0766D4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黑体" panose="02010609060101010101" pitchFamily="49" charset="-122"/>
                  <a:sym typeface="微软雅黑" panose="020B0503020204020204" charset="-122"/>
                </a:rPr>
                <a:t> </a:t>
              </a:r>
              <a:r>
                <a:rPr lang="en-US" altLang="zh-CN">
                  <a:latin typeface="黑体" panose="02010609060101010101" pitchFamily="49" charset="-122"/>
                  <a:ea typeface="黑体" panose="02010609060101010101" pitchFamily="49" charset="-122"/>
                  <a:cs typeface="黑体" panose="02010609060101010101" pitchFamily="49" charset="-122"/>
                  <a:sym typeface="微软雅黑" panose="020B0503020204020204" charset="-122"/>
                </a:rPr>
                <a:t>“</a:t>
              </a:r>
              <a:r>
                <a:rPr lang="zh-CN" altLang="en-US">
                  <a:latin typeface="黑体" panose="02010609060101010101" pitchFamily="49" charset="-122"/>
                  <a:ea typeface="黑体" panose="02010609060101010101" pitchFamily="49" charset="-122"/>
                  <a:cs typeface="黑体" panose="02010609060101010101" pitchFamily="49" charset="-122"/>
                  <a:sym typeface="微软雅黑" panose="020B0503020204020204" charset="-122"/>
                </a:rPr>
                <a:t>（悟空）拔一把毫毛，丢在口中嚼碎，望空喷去，叫一声</a:t>
              </a:r>
              <a:r>
                <a:rPr lang="en-US" altLang="zh-CN">
                  <a:latin typeface="黑体" panose="02010609060101010101" pitchFamily="49" charset="-122"/>
                  <a:ea typeface="黑体" panose="02010609060101010101" pitchFamily="49" charset="-122"/>
                  <a:cs typeface="黑体" panose="02010609060101010101" pitchFamily="49" charset="-122"/>
                  <a:sym typeface="微软雅黑" panose="020B0503020204020204" charset="-122"/>
                </a:rPr>
                <a:t>‘</a:t>
              </a:r>
              <a:r>
                <a:rPr lang="zh-CN" altLang="en-US">
                  <a:latin typeface="黑体" panose="02010609060101010101" pitchFamily="49" charset="-122"/>
                  <a:ea typeface="黑体" panose="02010609060101010101" pitchFamily="49" charset="-122"/>
                  <a:cs typeface="黑体" panose="02010609060101010101" pitchFamily="49" charset="-122"/>
                  <a:sym typeface="微软雅黑" panose="020B0503020204020204" charset="-122"/>
                </a:rPr>
                <a:t>变！</a:t>
              </a:r>
              <a:r>
                <a:rPr lang="en-US" altLang="zh-CN">
                  <a:latin typeface="黑体" panose="02010609060101010101" pitchFamily="49" charset="-122"/>
                  <a:ea typeface="黑体" panose="02010609060101010101" pitchFamily="49" charset="-122"/>
                  <a:cs typeface="黑体" panose="02010609060101010101" pitchFamily="49" charset="-122"/>
                  <a:sym typeface="微软雅黑" panose="020B0503020204020204" charset="-122"/>
                </a:rPr>
                <a:t>’</a:t>
              </a:r>
              <a:r>
                <a:rPr lang="zh-CN" altLang="en-US">
                  <a:latin typeface="黑体" panose="02010609060101010101" pitchFamily="49" charset="-122"/>
                  <a:ea typeface="黑体" panose="02010609060101010101" pitchFamily="49" charset="-122"/>
                  <a:cs typeface="黑体" panose="02010609060101010101" pitchFamily="49" charset="-122"/>
                  <a:sym typeface="微软雅黑" panose="020B0503020204020204" charset="-122"/>
                </a:rPr>
                <a:t>，即变作三二百个小猴，周围攒簇（cù）。</a:t>
              </a:r>
              <a:r>
                <a:rPr lang="en-US" altLang="zh-CN">
                  <a:latin typeface="黑体" panose="02010609060101010101" pitchFamily="49" charset="-122"/>
                  <a:ea typeface="黑体" panose="02010609060101010101" pitchFamily="49" charset="-122"/>
                  <a:cs typeface="黑体" panose="02010609060101010101" pitchFamily="49" charset="-122"/>
                  <a:sym typeface="微软雅黑" panose="020B0503020204020204" charset="-122"/>
                </a:rPr>
                <a:t>”</a:t>
              </a:r>
              <a:endParaRPr lang="zh-CN" altLang="en-US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endParaRPr>
            </a:p>
          </p:txBody>
        </p:sp>
      </p:grpSp>
      <p:pic>
        <p:nvPicPr>
          <p:cNvPr id="30" name="图片 2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7190" y="2113703"/>
            <a:ext cx="1463147" cy="1463147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4509" y="909962"/>
            <a:ext cx="1462877" cy="4710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1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圆角矩形 2"/>
          <p:cNvSpPr/>
          <p:nvPr>
            <p:custDataLst>
              <p:tags r:id="rId1"/>
            </p:custDataLst>
          </p:nvPr>
        </p:nvSpPr>
        <p:spPr>
          <a:xfrm>
            <a:off x="43815" y="1423035"/>
            <a:ext cx="1581150" cy="510185"/>
          </a:xfrm>
          <a:prstGeom prst="roundRect">
            <a:avLst/>
          </a:prstGeom>
          <a:noFill/>
          <a:ln w="9525">
            <a:noFill/>
          </a:ln>
        </p:spPr>
        <p:txBody>
          <a:bodyPr wrap="square" rtlCol="0" anchor="t">
            <a:spAutoFit/>
          </a:bodyPr>
          <a:lstStyle/>
          <a:p>
            <a:pPr lvl="0" algn="l">
              <a:spcBef>
                <a:spcPct val="50000"/>
              </a:spcBef>
              <a:buClr>
                <a:srgbClr val="0563C1"/>
              </a:buClr>
              <a:buSzTx/>
              <a:buFont typeface="Wingdings" panose="05000000000000000000" pitchFamily="2" charset="2"/>
            </a:pPr>
            <a:r>
              <a:rPr sz="2400" b="1">
                <a:solidFill>
                  <a:srgbClr val="56CA95">
                    <a:lumMod val="50000"/>
                  </a:srgbClr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Arial" panose="020B0604020202020204" pitchFamily="34" charset="0"/>
              </a:rPr>
              <a:t>1.</a:t>
            </a:r>
            <a:r>
              <a:rPr lang="zh-CN" sz="2400" b="1">
                <a:solidFill>
                  <a:srgbClr val="56CA95">
                    <a:lumMod val="50000"/>
                  </a:srgbClr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宋体" panose="02010600030101010101" pitchFamily="2" charset="-122"/>
              </a:rPr>
              <a:t>概念：</a:t>
            </a:r>
            <a:endParaRPr lang="zh-CN" sz="2400" b="1">
              <a:solidFill>
                <a:srgbClr val="56CA95">
                  <a:lumMod val="50000"/>
                </a:srgbClr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宋体" panose="02010600030101010101" pitchFamily="2" charset="-122"/>
            </a:endParaRPr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1250718" y="1333648"/>
            <a:ext cx="9690332" cy="120032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  <a:sym typeface="微软雅黑" panose="020B0503020204020204" charset="-122"/>
              </a:rPr>
              <a:t>是指将动物一个细胞的</a:t>
            </a:r>
            <a:r>
              <a:rPr lang="zh-CN" altLang="en-US" sz="24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微软雅黑" panose="020B0503020204020204" charset="-122"/>
              </a:rPr>
              <a:t>细胞核</a:t>
            </a:r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  <a:sym typeface="微软雅黑" panose="020B0503020204020204" charset="-122"/>
              </a:rPr>
              <a:t>移入</a:t>
            </a:r>
            <a:r>
              <a:rPr lang="zh-CN" altLang="en-US" sz="24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微软雅黑" panose="020B0503020204020204" charset="-122"/>
              </a:rPr>
              <a:t>去核</a:t>
            </a:r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  <a:sym typeface="微软雅黑" panose="020B0503020204020204" charset="-122"/>
              </a:rPr>
              <a:t>的</a:t>
            </a:r>
            <a:r>
              <a:rPr lang="zh-CN" altLang="en-US" sz="24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微软雅黑" panose="020B0503020204020204" charset="-122"/>
              </a:rPr>
              <a:t>卵母细胞</a:t>
            </a:r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  <a:sym typeface="微软雅黑" panose="020B0503020204020204" charset="-122"/>
              </a:rPr>
              <a:t>中，使这个</a:t>
            </a:r>
            <a:r>
              <a:rPr lang="zh-CN" altLang="en-US" sz="24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微软雅黑" panose="020B0503020204020204" charset="-122"/>
              </a:rPr>
              <a:t>重新组合</a:t>
            </a:r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  <a:sym typeface="微软雅黑" panose="020B0503020204020204" charset="-122"/>
              </a:rPr>
              <a:t>的细胞发育成</a:t>
            </a:r>
            <a:r>
              <a:rPr lang="zh-CN" altLang="en-US" sz="24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微软雅黑" panose="020B0503020204020204" charset="-122"/>
              </a:rPr>
              <a:t>新胚胎</a:t>
            </a:r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  <a:sym typeface="微软雅黑" panose="020B0503020204020204" charset="-122"/>
              </a:rPr>
              <a:t>，继而发育成</a:t>
            </a:r>
            <a:r>
              <a:rPr lang="zh-CN" altLang="en-US" sz="24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微软雅黑" panose="020B0503020204020204" charset="-122"/>
              </a:rPr>
              <a:t>动物个体</a:t>
            </a:r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  <a:sym typeface="微软雅黑" panose="020B0503020204020204" charset="-122"/>
              </a:rPr>
              <a:t>的</a:t>
            </a:r>
            <a:r>
              <a:rPr lang="zh-CN" altLang="en-US" sz="2400" smtClean="0">
                <a:latin typeface="黑体" panose="02010609060101010101" pitchFamily="49" charset="-122"/>
                <a:ea typeface="黑体" panose="02010609060101010101" pitchFamily="49" charset="-122"/>
                <a:sym typeface="微软雅黑" panose="020B0503020204020204" charset="-122"/>
              </a:rPr>
              <a:t>技术。</a:t>
            </a:r>
            <a:endParaRPr lang="zh-CN" altLang="en-US" sz="240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" name="圆角矩形 4"/>
          <p:cNvSpPr/>
          <p:nvPr>
            <p:custDataLst>
              <p:tags r:id="rId3"/>
            </p:custDataLst>
          </p:nvPr>
        </p:nvSpPr>
        <p:spPr>
          <a:xfrm>
            <a:off x="122007" y="4097395"/>
            <a:ext cx="3580765" cy="510778"/>
          </a:xfrm>
          <a:prstGeom prst="roundRect">
            <a:avLst/>
          </a:prstGeom>
          <a:noFill/>
          <a:ln w="9525">
            <a:noFill/>
          </a:ln>
        </p:spPr>
        <p:txBody>
          <a:bodyPr wrap="square" rtlCol="0" anchor="t">
            <a:spAutoFit/>
          </a:bodyPr>
          <a:lstStyle/>
          <a:p>
            <a:pPr>
              <a:spcBef>
                <a:spcPct val="50000"/>
              </a:spcBef>
              <a:buClr>
                <a:srgbClr val="0563C1"/>
              </a:buClr>
              <a:buFont typeface="Wingdings" panose="05000000000000000000" pitchFamily="2" charset="2"/>
            </a:pPr>
            <a:r>
              <a:rPr lang="en-US" sz="2400" b="1">
                <a:solidFill>
                  <a:srgbClr val="56CA95">
                    <a:lumMod val="50000"/>
                  </a:srgbClr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Arial" panose="020B0604020202020204" pitchFamily="34" charset="0"/>
              </a:rPr>
              <a:t>2</a:t>
            </a:r>
            <a:r>
              <a:rPr sz="2400" b="1">
                <a:solidFill>
                  <a:srgbClr val="56CA95">
                    <a:lumMod val="50000"/>
                  </a:srgbClr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Arial" panose="020B0604020202020204" pitchFamily="34" charset="0"/>
              </a:rPr>
              <a:t>.</a:t>
            </a:r>
            <a:r>
              <a:rPr lang="zh-CN" sz="2400" b="1">
                <a:solidFill>
                  <a:srgbClr val="56CA95">
                    <a:lumMod val="50000"/>
                  </a:srgbClr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Arial" panose="020B0604020202020204" pitchFamily="34" charset="0"/>
              </a:rPr>
              <a:t>动物核移植的</a:t>
            </a:r>
            <a:r>
              <a:rPr lang="zh-CN" sz="2400" b="1">
                <a:solidFill>
                  <a:srgbClr val="56CA95">
                    <a:lumMod val="50000"/>
                  </a:srgbClr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宋体" panose="02010600030101010101" pitchFamily="2" charset="-122"/>
              </a:rPr>
              <a:t>种类：</a:t>
            </a:r>
            <a:endParaRPr lang="zh-CN" sz="2400" b="1">
              <a:solidFill>
                <a:srgbClr val="56CA95">
                  <a:lumMod val="50000"/>
                </a:srgbClr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宋体" panose="02010600030101010101" pitchFamily="2" charset="-122"/>
            </a:endParaRPr>
          </a:p>
        </p:txBody>
      </p:sp>
      <p:sp>
        <p:nvSpPr>
          <p:cNvPr id="7" name="文本框 6"/>
          <p:cNvSpPr txBox="1"/>
          <p:nvPr>
            <p:custDataLst>
              <p:tags r:id="rId4"/>
            </p:custDataLst>
          </p:nvPr>
        </p:nvSpPr>
        <p:spPr>
          <a:xfrm>
            <a:off x="3236019" y="4095757"/>
            <a:ext cx="3483955" cy="97872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lnSpc>
                <a:spcPct val="120000"/>
              </a:lnSpc>
              <a:buClrTx/>
              <a:buSzTx/>
              <a:buFontTx/>
            </a:pPr>
            <a:r>
              <a:rPr lang="zh-CN" altLang="en-US" sz="2400" kern="10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微软雅黑" panose="020B0503020204020204" charset="-122"/>
              </a:rPr>
              <a:t>①</a:t>
            </a:r>
            <a:r>
              <a:rPr lang="en-US" altLang="zh-CN" sz="2400" kern="10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微软雅黑" panose="020B0503020204020204" charset="-122"/>
              </a:rPr>
              <a:t> </a:t>
            </a:r>
            <a:r>
              <a:rPr lang="zh-CN" altLang="en-US" sz="2400" kern="10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微软雅黑" panose="020B0503020204020204" charset="-122"/>
              </a:rPr>
              <a:t>胚胎细胞核移植技术</a:t>
            </a:r>
            <a:endParaRPr lang="zh-CN" altLang="en-US" sz="2400" kern="100" smtClean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微软雅黑" panose="020B0503020204020204" charset="-122"/>
            </a:endParaRPr>
          </a:p>
          <a:p>
            <a:pPr algn="l">
              <a:lnSpc>
                <a:spcPct val="120000"/>
              </a:lnSpc>
              <a:buClrTx/>
              <a:buSzTx/>
              <a:buFontTx/>
            </a:pPr>
            <a:r>
              <a:rPr lang="zh-CN" altLang="en-US" sz="2400" kern="10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微软雅黑" panose="020B0503020204020204" charset="-122"/>
              </a:rPr>
              <a:t>②</a:t>
            </a:r>
            <a:r>
              <a:rPr lang="en-US" altLang="zh-CN" sz="2400" kern="10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微软雅黑" panose="020B0503020204020204" charset="-122"/>
              </a:rPr>
              <a:t> </a:t>
            </a:r>
            <a:r>
              <a:rPr lang="zh-CN" altLang="en-US" sz="2400" kern="10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微软雅黑" panose="020B0503020204020204" charset="-122"/>
              </a:rPr>
              <a:t>体细胞核移植技术</a:t>
            </a:r>
            <a:endParaRPr lang="zh-CN" altLang="en-US" sz="240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9" name="文本框 8"/>
          <p:cNvSpPr txBox="1"/>
          <p:nvPr>
            <p:custDataLst>
              <p:tags r:id="rId5"/>
            </p:custDataLst>
          </p:nvPr>
        </p:nvSpPr>
        <p:spPr>
          <a:xfrm>
            <a:off x="440164" y="5301453"/>
            <a:ext cx="7149714" cy="510778"/>
          </a:xfrm>
          <a:prstGeom prst="round2DiagRect">
            <a:avLst/>
          </a:prstGeom>
          <a:noFill/>
          <a:ln w="9525">
            <a:noFill/>
          </a:ln>
        </p:spPr>
        <p:txBody>
          <a:bodyPr wrap="square" rtlCol="0" anchor="t">
            <a:spAutoFit/>
          </a:bodyPr>
          <a:lstStyle>
            <a:defPPr>
              <a:defRPr lang="zh-CN"/>
            </a:defPPr>
            <a:lvl1pPr lvl="0">
              <a:spcBef>
                <a:spcPct val="50000"/>
              </a:spcBef>
              <a:buClr>
                <a:srgbClr val="0563C1"/>
              </a:buClr>
              <a:buSzTx/>
              <a:buFont typeface="Wingdings" panose="05000000000000000000" pitchFamily="2" charset="2"/>
              <a:defRPr sz="2400" b="1">
                <a:solidFill>
                  <a:srgbClr val="56CA95">
                    <a:lumMod val="5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r>
              <a:rPr lang="zh-CN" altLang="en-US" b="0">
                <a:solidFill>
                  <a:sysClr val="windowText" lastClr="000000">
                    <a:lumMod val="95000"/>
                    <a:lumOff val="5000"/>
                  </a:sysClr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宋体" panose="02010600030101010101" pitchFamily="2" charset="-122"/>
              </a:rPr>
              <a:t>动物体细胞核移植的难度明显</a:t>
            </a:r>
            <a:r>
              <a:rPr lang="en-US" altLang="zh-CN" b="0">
                <a:solidFill>
                  <a:sysClr val="windowText" lastClr="000000">
                    <a:lumMod val="95000"/>
                    <a:lumOff val="5000"/>
                  </a:sysClr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宋体" panose="02010600030101010101" pitchFamily="2" charset="-122"/>
              </a:rPr>
              <a:t>_____</a:t>
            </a:r>
            <a:r>
              <a:rPr lang="zh-CN" altLang="en-US" b="0">
                <a:solidFill>
                  <a:sysClr val="windowText" lastClr="000000">
                    <a:lumMod val="95000"/>
                    <a:lumOff val="5000"/>
                  </a:sysClr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宋体" panose="02010600030101010101" pitchFamily="2" charset="-122"/>
              </a:rPr>
              <a:t>胚胎细胞核移植</a:t>
            </a:r>
            <a:endParaRPr lang="zh-CN" altLang="en-US" b="0">
              <a:solidFill>
                <a:sysClr val="windowText" lastClr="000000">
                  <a:lumMod val="95000"/>
                  <a:lumOff val="5000"/>
                </a:sysClr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宋体" panose="02010600030101010101" pitchFamily="2" charset="-122"/>
            </a:endParaRPr>
          </a:p>
        </p:txBody>
      </p:sp>
      <p:sp>
        <p:nvSpPr>
          <p:cNvPr id="10" name="文本框 9"/>
          <p:cNvSpPr txBox="1"/>
          <p:nvPr>
            <p:custDataLst>
              <p:tags r:id="rId6"/>
            </p:custDataLst>
          </p:nvPr>
        </p:nvSpPr>
        <p:spPr>
          <a:xfrm>
            <a:off x="265596" y="3054376"/>
            <a:ext cx="10369673" cy="594273"/>
          </a:xfrm>
          <a:prstGeom prst="round2DiagRect">
            <a:avLst>
              <a:gd name="adj1" fmla="val 28182"/>
              <a:gd name="adj2" fmla="val 0"/>
            </a:avLst>
          </a:prstGeom>
          <a:solidFill>
            <a:srgbClr val="F18870">
              <a:lumMod val="20000"/>
              <a:lumOff val="80000"/>
            </a:srgbClr>
          </a:solidFill>
          <a:ln w="28575">
            <a:solidFill>
              <a:srgbClr val="56CA95">
                <a:lumMod val="60000"/>
                <a:lumOff val="40000"/>
              </a:srgbClr>
            </a:solidFill>
          </a:ln>
        </p:spPr>
        <p:txBody>
          <a:bodyPr wrap="square" rtlCol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2400" kern="100" smtClean="0">
                <a:solidFill>
                  <a:sysClr val="windowText" lastClr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宋体" panose="02010600030101010101" pitchFamily="2" charset="-122"/>
              </a:rPr>
              <a:t>提供一个细胞的</a:t>
            </a:r>
            <a:r>
              <a:rPr lang="zh-CN" altLang="en-US" sz="2400" kern="10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宋体" panose="02010600030101010101" pitchFamily="2" charset="-122"/>
              </a:rPr>
              <a:t>细胞核</a:t>
            </a:r>
            <a:r>
              <a:rPr lang="zh-CN" altLang="en-US" sz="2400" kern="100" smtClean="0">
                <a:solidFill>
                  <a:sysClr val="windowText" lastClr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宋体" panose="02010600030101010101" pitchFamily="2" charset="-122"/>
              </a:rPr>
              <a:t>的动物称为</a:t>
            </a:r>
            <a:r>
              <a:rPr lang="en-US" altLang="zh-CN" sz="2400" kern="100" smtClean="0">
                <a:solidFill>
                  <a:sysClr val="windowText" lastClr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宋体" panose="02010600030101010101" pitchFamily="2" charset="-122"/>
              </a:rPr>
              <a:t>______</a:t>
            </a:r>
            <a:r>
              <a:rPr lang="zh-CN" altLang="en-US" sz="2400" kern="100" smtClean="0">
                <a:solidFill>
                  <a:sysClr val="windowText" lastClr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宋体" panose="02010600030101010101" pitchFamily="2" charset="-122"/>
              </a:rPr>
              <a:t>；</a:t>
            </a:r>
            <a:r>
              <a:rPr lang="zh-CN" altLang="en-US" sz="24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微软雅黑" panose="020B0503020204020204" charset="-122"/>
              </a:rPr>
              <a:t>去核</a:t>
            </a:r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微软雅黑" panose="020B0503020204020204" charset="-122"/>
              </a:rPr>
              <a:t>的</a:t>
            </a:r>
            <a:r>
              <a:rPr lang="zh-CN" altLang="en-US" sz="24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微软雅黑" panose="020B0503020204020204" charset="-122"/>
              </a:rPr>
              <a:t>卵母细胞</a:t>
            </a:r>
            <a:r>
              <a:rPr lang="zh-CN" altLang="en-US" sz="2400" kern="10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宋体" panose="02010600030101010101" pitchFamily="2" charset="-122"/>
              </a:rPr>
              <a:t>称为</a:t>
            </a:r>
            <a:r>
              <a:rPr lang="en-US" altLang="zh-CN" sz="2400" kern="10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宋体" panose="02010600030101010101" pitchFamily="2" charset="-122"/>
              </a:rPr>
              <a:t>______</a:t>
            </a:r>
            <a:endParaRPr lang="zh-CN" altLang="en-US" sz="2400" kern="100" smtClean="0">
              <a:solidFill>
                <a:sysClr val="windowText" lastClr="000000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宋体" panose="02010600030101010101" pitchFamily="2" charset="-122"/>
            </a:endParaRPr>
          </a:p>
        </p:txBody>
      </p:sp>
      <p:sp>
        <p:nvSpPr>
          <p:cNvPr id="11" name="文本框 10"/>
          <p:cNvSpPr txBox="1"/>
          <p:nvPr>
            <p:custDataLst>
              <p:tags r:id="rId7"/>
            </p:custDataLst>
          </p:nvPr>
        </p:nvSpPr>
        <p:spPr>
          <a:xfrm>
            <a:off x="4478772" y="5301453"/>
            <a:ext cx="800219" cy="4616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400" kern="10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  <a:sym typeface="宋体" panose="02010600030101010101" pitchFamily="2" charset="-122"/>
              </a:rPr>
              <a:t>高于</a:t>
            </a:r>
            <a:endParaRPr lang="zh-CN" altLang="en-US" sz="2400" kern="100" smtClean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cs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265265" y="302342"/>
            <a:ext cx="3775393" cy="56560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solidFill>
                  <a:srgbClr val="226E4B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动物体细胞核移植技术</a:t>
            </a:r>
            <a:endParaRPr lang="zh-CN" altLang="en-US" sz="2800" b="1">
              <a:solidFill>
                <a:srgbClr val="226E4B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30" name="矩形 29"/>
          <p:cNvSpPr/>
          <p:nvPr>
            <p:custDataLst>
              <p:tags r:id="rId8"/>
            </p:custDataLst>
          </p:nvPr>
        </p:nvSpPr>
        <p:spPr>
          <a:xfrm>
            <a:off x="4980532" y="3120965"/>
            <a:ext cx="939800" cy="46166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2400" kern="10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  <a:sym typeface="+mn-ea"/>
              </a:rPr>
              <a:t>供体</a:t>
            </a:r>
            <a:endParaRPr lang="zh-CN" altLang="en-US" sz="2400" kern="100" smtClean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31" name="矩形 30"/>
          <p:cNvSpPr/>
          <p:nvPr>
            <p:custDataLst>
              <p:tags r:id="rId9"/>
            </p:custDataLst>
          </p:nvPr>
        </p:nvSpPr>
        <p:spPr>
          <a:xfrm>
            <a:off x="8879032" y="3120965"/>
            <a:ext cx="939800" cy="46166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2400" kern="10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  <a:sym typeface="+mn-ea"/>
              </a:rPr>
              <a:t>受体</a:t>
            </a:r>
            <a:endParaRPr lang="zh-CN" altLang="en-US" sz="2400" kern="100" smtClean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cs typeface="宋体" panose="02010600030101010101" pitchFamily="2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9" grpId="0"/>
      <p:bldP spid="10" grpId="0" bldLvl="0" animBg="1"/>
      <p:bldP spid="11" grpId="0"/>
      <p:bldP spid="30" grpId="0"/>
      <p:bldP spid="3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圆角矩形 1"/>
          <p:cNvSpPr/>
          <p:nvPr>
            <p:custDataLst>
              <p:tags r:id="rId1"/>
            </p:custDataLst>
          </p:nvPr>
        </p:nvSpPr>
        <p:spPr>
          <a:xfrm>
            <a:off x="311150" y="1203960"/>
            <a:ext cx="10284460" cy="510185"/>
          </a:xfrm>
          <a:prstGeom prst="roundRect">
            <a:avLst/>
          </a:prstGeom>
          <a:noFill/>
          <a:ln w="9525">
            <a:noFill/>
          </a:ln>
        </p:spPr>
        <p:txBody>
          <a:bodyPr wrap="square" rtlCol="0" anchor="t">
            <a:spAutoFit/>
          </a:bodyPr>
          <a:lstStyle/>
          <a:p>
            <a:pPr>
              <a:spcBef>
                <a:spcPct val="50000"/>
              </a:spcBef>
              <a:buClr>
                <a:srgbClr val="0563C1"/>
              </a:buClr>
              <a:buFont typeface="Wingdings" panose="05000000000000000000" pitchFamily="2" charset="2"/>
            </a:pPr>
            <a:r>
              <a:rPr lang="en-US" sz="2400" b="1">
                <a:solidFill>
                  <a:srgbClr val="56CA95">
                    <a:lumMod val="50000"/>
                  </a:srgbClr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Arial" panose="020B0604020202020204" pitchFamily="34" charset="0"/>
              </a:rPr>
              <a:t>3</a:t>
            </a:r>
            <a:r>
              <a:rPr sz="2400" b="1">
                <a:solidFill>
                  <a:srgbClr val="56CA95">
                    <a:lumMod val="50000"/>
                  </a:srgbClr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Arial" panose="020B0604020202020204" pitchFamily="34" charset="0"/>
              </a:rPr>
              <a:t>.</a:t>
            </a:r>
            <a:r>
              <a:rPr lang="zh-CN" sz="2400" b="1">
                <a:solidFill>
                  <a:srgbClr val="56CA95">
                    <a:lumMod val="50000"/>
                  </a:srgbClr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Arial" panose="020B0604020202020204" pitchFamily="34" charset="0"/>
              </a:rPr>
              <a:t>在体细胞核移植中，</a:t>
            </a:r>
            <a:r>
              <a:rPr lang="en-US" sz="2400" b="1">
                <a:solidFill>
                  <a:srgbClr val="56CA95">
                    <a:lumMod val="50000"/>
                  </a:srgbClr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微软雅黑" panose="020B0503020204020204" charset="-122"/>
              </a:rPr>
              <a:t>非人灵长类动物体细胞核移植</a:t>
            </a:r>
            <a:r>
              <a:rPr lang="zh-CN" altLang="en-US" sz="2400" b="1">
                <a:solidFill>
                  <a:srgbClr val="56CA95">
                    <a:lumMod val="50000"/>
                  </a:srgbClr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微软雅黑" panose="020B0503020204020204" charset="-122"/>
              </a:rPr>
              <a:t>非常</a:t>
            </a:r>
            <a:r>
              <a:rPr lang="en-US" sz="2400" b="1">
                <a:solidFill>
                  <a:srgbClr val="56CA95">
                    <a:lumMod val="50000"/>
                  </a:srgbClr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微软雅黑" panose="020B0503020204020204" charset="-122"/>
              </a:rPr>
              <a:t>困难</a:t>
            </a:r>
            <a:r>
              <a:rPr lang="en-US" sz="2400" b="1">
                <a:solidFill>
                  <a:srgbClr val="56CA95">
                    <a:lumMod val="50000"/>
                  </a:srgbClr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宋体" panose="02010600030101010101" pitchFamily="2" charset="-122"/>
              </a:rPr>
              <a:t>：</a:t>
            </a:r>
            <a:endParaRPr lang="en-US" sz="2400" b="1">
              <a:solidFill>
                <a:srgbClr val="56CA95">
                  <a:lumMod val="50000"/>
                </a:srgbClr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宋体" panose="02010600030101010101" pitchFamily="2" charset="-122"/>
            </a:endParaRPr>
          </a:p>
        </p:txBody>
      </p:sp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506729" y="2096770"/>
            <a:ext cx="10449445" cy="9772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kumimoji="1" lang="zh-CN" altLang="en-US" sz="2400" kern="0" smtClean="0">
                <a:solidFill>
                  <a:srgbClr val="30303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宋体" panose="02010600030101010101" pitchFamily="2" charset="-122"/>
              </a:rPr>
              <a:t>①一方面，</a:t>
            </a:r>
            <a:r>
              <a:rPr kumimoji="1" lang="zh-CN" altLang="en-US" sz="2400" kern="0" smtClean="0">
                <a:solidFill>
                  <a:srgbClr val="FF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宋体" panose="02010600030101010101" pitchFamily="2" charset="-122"/>
              </a:rPr>
              <a:t>供体</a:t>
            </a:r>
            <a:r>
              <a:rPr kumimoji="1" lang="zh-CN" altLang="en-US" sz="2400" kern="0" smtClean="0">
                <a:solidFill>
                  <a:srgbClr val="30303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宋体" panose="02010600030101010101" pitchFamily="2" charset="-122"/>
              </a:rPr>
              <a:t>细胞的</a:t>
            </a:r>
            <a:r>
              <a:rPr kumimoji="1" lang="zh-CN" altLang="en-US" sz="2400" kern="0" smtClean="0">
                <a:solidFill>
                  <a:srgbClr val="FF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宋体" panose="02010600030101010101" pitchFamily="2" charset="-122"/>
              </a:rPr>
              <a:t>细胞核</a:t>
            </a:r>
            <a:r>
              <a:rPr kumimoji="1" lang="zh-CN" altLang="en-US" sz="2400" kern="0" smtClean="0">
                <a:solidFill>
                  <a:srgbClr val="30303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宋体" panose="02010600030101010101" pitchFamily="2" charset="-122"/>
              </a:rPr>
              <a:t>在</a:t>
            </a:r>
            <a:r>
              <a:rPr kumimoji="1" lang="zh-CN" altLang="en-US" sz="2400" kern="0" smtClean="0">
                <a:solidFill>
                  <a:srgbClr val="FF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宋体" panose="02010600030101010101" pitchFamily="2" charset="-122"/>
              </a:rPr>
              <a:t>去核卵母细胞</a:t>
            </a:r>
            <a:r>
              <a:rPr kumimoji="1" lang="zh-CN" altLang="en-US" sz="2400" kern="0" smtClean="0">
                <a:solidFill>
                  <a:srgbClr val="30303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宋体" panose="02010600030101010101" pitchFamily="2" charset="-122"/>
              </a:rPr>
              <a:t>中</a:t>
            </a:r>
            <a:r>
              <a:rPr kumimoji="1" lang="zh-CN" altLang="en-US" sz="2400" kern="0" smtClean="0">
                <a:solidFill>
                  <a:srgbClr val="FF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宋体" panose="02010600030101010101" pitchFamily="2" charset="-122"/>
              </a:rPr>
              <a:t>不能完全恢复</a:t>
            </a:r>
            <a:r>
              <a:rPr kumimoji="1" lang="zh-CN" altLang="en-US" sz="2400" kern="0" smtClean="0">
                <a:solidFill>
                  <a:srgbClr val="30303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宋体" panose="02010600030101010101" pitchFamily="2" charset="-122"/>
              </a:rPr>
              <a:t>其</a:t>
            </a:r>
            <a:r>
              <a:rPr kumimoji="1" lang="zh-CN" altLang="en-US" sz="2400" kern="0" smtClean="0">
                <a:solidFill>
                  <a:srgbClr val="FF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宋体" panose="02010600030101010101" pitchFamily="2" charset="-122"/>
              </a:rPr>
              <a:t>分化前</a:t>
            </a:r>
            <a:r>
              <a:rPr kumimoji="1" lang="zh-CN" altLang="en-US" sz="2400" kern="0" smtClean="0">
                <a:solidFill>
                  <a:srgbClr val="30303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宋体" panose="02010600030101010101" pitchFamily="2" charset="-122"/>
              </a:rPr>
              <a:t>的功能状态，这导致了</a:t>
            </a:r>
            <a:r>
              <a:rPr lang="zh-CN" altLang="en-US" sz="24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charset="-122"/>
                <a:sym typeface="宋体" panose="02010600030101010101" pitchFamily="2" charset="-122"/>
              </a:rPr>
              <a:t>胚胎发育率低</a:t>
            </a:r>
            <a:r>
              <a:rPr kumimoji="1" lang="zh-CN" altLang="en-US" sz="2400" kern="0" smtClean="0">
                <a:solidFill>
                  <a:srgbClr val="30303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宋体" panose="02010600030101010101" pitchFamily="2" charset="-122"/>
              </a:rPr>
              <a:t>；</a:t>
            </a:r>
            <a:endParaRPr kumimoji="1" lang="zh-CN" altLang="en-US" sz="2400" kern="0" smtClean="0">
              <a:solidFill>
                <a:srgbClr val="303030"/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cs typeface="楷体" panose="02010609060101010101" charset="-122"/>
              <a:sym typeface="宋体" panose="02010600030101010101" pitchFamily="2" charset="-122"/>
            </a:endParaRPr>
          </a:p>
        </p:txBody>
      </p:sp>
      <p:sp>
        <p:nvSpPr>
          <p:cNvPr id="9" name="文本框 8"/>
          <p:cNvSpPr txBox="1"/>
          <p:nvPr>
            <p:custDataLst>
              <p:tags r:id="rId3"/>
            </p:custDataLst>
          </p:nvPr>
        </p:nvSpPr>
        <p:spPr>
          <a:xfrm>
            <a:off x="495357" y="3266043"/>
            <a:ext cx="9916045" cy="5355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kumimoji="1" lang="zh-CN" altLang="en-US" sz="2400" kern="0" smtClean="0">
                <a:solidFill>
                  <a:srgbClr val="30303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宋体" panose="02010600030101010101" pitchFamily="2" charset="-122"/>
              </a:rPr>
              <a:t>②另一方面。对非人灵长类动物</a:t>
            </a:r>
            <a:r>
              <a:rPr lang="zh-CN" altLang="en-US" sz="24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charset="-122"/>
                <a:sym typeface="微软雅黑" panose="020B0503020204020204" charset="-122"/>
              </a:rPr>
              <a:t>胚胎</a:t>
            </a:r>
            <a:r>
              <a:rPr kumimoji="1" lang="zh-CN" altLang="en-US" sz="2400" kern="0" smtClean="0">
                <a:solidFill>
                  <a:srgbClr val="30303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宋体" panose="02010600030101010101" pitchFamily="2" charset="-122"/>
              </a:rPr>
              <a:t>进行操作的技术尚不完善。</a:t>
            </a:r>
            <a:endParaRPr kumimoji="1" lang="zh-CN" altLang="en-US" sz="2400" kern="0" smtClean="0">
              <a:solidFill>
                <a:srgbClr val="303030"/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cs typeface="楷体" panose="02010609060101010101" charset="-122"/>
              <a:sym typeface="宋体" panose="02010600030101010101" pitchFamily="2" charset="-122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506729" y="4025175"/>
            <a:ext cx="11433435" cy="1754326"/>
            <a:chOff x="506729" y="3834040"/>
            <a:chExt cx="11433435" cy="1754326"/>
          </a:xfrm>
        </p:grpSpPr>
        <p:sp>
          <p:nvSpPr>
            <p:cNvPr id="11" name="矩形 10"/>
            <p:cNvSpPr/>
            <p:nvPr>
              <p:custDataLst>
                <p:tags r:id="rId4"/>
              </p:custDataLst>
            </p:nvPr>
          </p:nvSpPr>
          <p:spPr>
            <a:xfrm>
              <a:off x="506729" y="3834040"/>
              <a:ext cx="8761962" cy="1754326"/>
            </a:xfrm>
            <a:prstGeom prst="rect">
              <a:avLst/>
            </a:prstGeom>
            <a:solidFill>
              <a:srgbClr val="E4E6E1"/>
            </a:solidFill>
            <a:ln w="28575"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rgbClr val="58B6E5"/>
            </a:lnRef>
            <a:fillRef idx="1">
              <a:sysClr val="window" lastClr="FFFFFF"/>
            </a:fillRef>
            <a:effectRef idx="0">
              <a:srgbClr val="58B6E5"/>
            </a:effectRef>
            <a:fontRef idx="minor">
              <a:sysClr val="windowText" lastClr="000000"/>
            </a:fontRef>
          </p:style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zh-CN" altLang="en-US" sz="2400" kern="0" smtClean="0">
                  <a:solidFill>
                    <a:srgbClr val="303030"/>
                  </a:solidFill>
                  <a:effectLst/>
                  <a:latin typeface="黑体" panose="02010609060101010101" pitchFamily="49" charset="-122"/>
                  <a:ea typeface="黑体" panose="02010609060101010101" pitchFamily="49" charset="-122"/>
                  <a:cs typeface="微软雅黑" panose="020B0503020204020204" charset="-122"/>
                </a:rPr>
                <a:t>我国科学家经过多年努力，攻克了这些障碍，终于成功获得了</a:t>
              </a:r>
              <a:endParaRPr kumimoji="1" lang="en-US" altLang="zh-CN" sz="2400" kern="0" smtClean="0">
                <a:solidFill>
                  <a:srgbClr val="30303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charset="-122"/>
              </a:endParaRPr>
            </a:p>
            <a:p>
              <a:pPr>
                <a:lnSpc>
                  <a:spcPct val="150000"/>
                </a:lnSpc>
              </a:pPr>
              <a:r>
                <a:rPr kumimoji="1" lang="zh-CN" altLang="en-US" sz="2400" kern="0" smtClean="0">
                  <a:solidFill>
                    <a:srgbClr val="303030"/>
                  </a:solidFill>
                  <a:effectLst/>
                  <a:latin typeface="黑体" panose="02010609060101010101" pitchFamily="49" charset="-122"/>
                  <a:ea typeface="黑体" panose="02010609060101010101" pitchFamily="49" charset="-122"/>
                  <a:cs typeface="微软雅黑" panose="020B0503020204020204" charset="-122"/>
                </a:rPr>
                <a:t>世界上</a:t>
              </a:r>
              <a:r>
                <a:rPr kumimoji="1" lang="zh-CN" altLang="en-US" sz="2400" kern="0" smtClean="0">
                  <a:solidFill>
                    <a:srgbClr val="F18870">
                      <a:lumMod val="75000"/>
                    </a:srgbClr>
                  </a:solidFill>
                  <a:effectLst/>
                  <a:latin typeface="黑体" panose="02010609060101010101" pitchFamily="49" charset="-122"/>
                  <a:ea typeface="黑体" panose="02010609060101010101" pitchFamily="49" charset="-122"/>
                  <a:cs typeface="微软雅黑" panose="020B0503020204020204" charset="-122"/>
                </a:rPr>
                <a:t>首例体细胞克隆猴</a:t>
              </a:r>
              <a:r>
                <a:rPr kumimoji="1" lang="zh-CN" altLang="en-US" sz="2400" kern="0" smtClean="0">
                  <a:solidFill>
                    <a:srgbClr val="303030"/>
                  </a:solidFill>
                  <a:effectLst/>
                  <a:latin typeface="黑体" panose="02010609060101010101" pitchFamily="49" charset="-122"/>
                  <a:ea typeface="黑体" panose="02010609060101010101" pitchFamily="49" charset="-122"/>
                  <a:cs typeface="微软雅黑" panose="020B0503020204020204" charset="-122"/>
                </a:rPr>
                <a:t>。</a:t>
              </a:r>
              <a:endParaRPr kumimoji="1" lang="en-US" altLang="zh-CN" sz="2400" kern="0" smtClean="0">
                <a:solidFill>
                  <a:srgbClr val="30303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charset="-122"/>
              </a:endParaRPr>
            </a:p>
            <a:p>
              <a:pPr>
                <a:lnSpc>
                  <a:spcPct val="150000"/>
                </a:lnSpc>
              </a:pPr>
              <a:endParaRPr kumimoji="1" lang="en-US" altLang="zh-CN" sz="2400" kern="0">
                <a:solidFill>
                  <a:srgbClr val="303030"/>
                </a:solidFill>
                <a:latin typeface="黑体" panose="02010609060101010101" pitchFamily="49" charset="-122"/>
                <a:ea typeface="黑体" panose="02010609060101010101" pitchFamily="49" charset="-122"/>
                <a:cs typeface="Arial" panose="020B0604020202020204"/>
              </a:endParaRPr>
            </a:p>
          </p:txBody>
        </p:sp>
        <p:pic>
          <p:nvPicPr>
            <p:cNvPr id="12" name="Picture 2" descr="https://i01piccdn.sogoucdn.com/5818c550a8d8bd86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82639" y="3847522"/>
              <a:ext cx="3057525" cy="174084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中科院对中中华华的描述">
            <a:hlinkClick r:id="" action="ppaction://media"/>
          </p:cNvPr>
          <p:cNvPicPr/>
          <p:nvPr>
            <a:videoFile r:link="rId1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301625" y="344805"/>
            <a:ext cx="11123295" cy="61690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video fullScrn="0">
              <p:cMediaNode>
                <p:cTn id="2" fill="hold" display="1">
                  <p:stCondLst>
                    <p:cond delay="indefinite"/>
                  </p:stCondLst>
                  <p:endCondLst>
                    <p:cond evt="onNext">
                      <p:tgtEl>
                        <p:sldTgt/>
                      </p:tgtEl>
                    </p:cond>
                    <p:cond evt="onPrev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圆角矩形 5"/>
          <p:cNvSpPr/>
          <p:nvPr>
            <p:custDataLst>
              <p:tags r:id="rId1"/>
            </p:custDataLst>
          </p:nvPr>
        </p:nvSpPr>
        <p:spPr>
          <a:xfrm>
            <a:off x="592542" y="986800"/>
            <a:ext cx="4511675" cy="510185"/>
          </a:xfrm>
          <a:prstGeom prst="roundRect">
            <a:avLst/>
          </a:prstGeom>
          <a:noFill/>
          <a:ln w="9525">
            <a:noFill/>
          </a:ln>
        </p:spPr>
        <p:txBody>
          <a:bodyPr wrap="square" rtlCol="0" anchor="t">
            <a:spAutoFit/>
          </a:bodyPr>
          <a:p>
            <a:pPr>
              <a:spcBef>
                <a:spcPct val="50000"/>
              </a:spcBef>
              <a:buClr>
                <a:srgbClr val="0563C1"/>
              </a:buClr>
              <a:buFont typeface="Wingdings" panose="05000000000000000000" pitchFamily="2" charset="2"/>
            </a:pPr>
            <a:r>
              <a:rPr lang="en-US" sz="2400" b="1">
                <a:solidFill>
                  <a:srgbClr val="56CA95">
                    <a:lumMod val="50000"/>
                  </a:srgbClr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Arial" panose="020B0604020202020204" pitchFamily="34" charset="0"/>
              </a:rPr>
              <a:t>4</a:t>
            </a:r>
            <a:r>
              <a:rPr sz="2400" b="1">
                <a:solidFill>
                  <a:srgbClr val="56CA95">
                    <a:lumMod val="50000"/>
                  </a:srgbClr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Arial" panose="020B0604020202020204" pitchFamily="34" charset="0"/>
              </a:rPr>
              <a:t>.</a:t>
            </a:r>
            <a:r>
              <a:rPr lang="zh-CN" sz="2400" b="1">
                <a:solidFill>
                  <a:srgbClr val="56CA95">
                    <a:lumMod val="50000"/>
                  </a:srgbClr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Arial" panose="020B0604020202020204" pitchFamily="34" charset="0"/>
              </a:rPr>
              <a:t>动物体细胞</a:t>
            </a:r>
            <a:r>
              <a:rPr lang="zh-CN" sz="2400" b="1">
                <a:solidFill>
                  <a:srgbClr val="56CA95">
                    <a:lumMod val="50000"/>
                  </a:srgbClr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宋体" panose="02010600030101010101" pitchFamily="2" charset="-122"/>
              </a:rPr>
              <a:t>核移植的过程：</a:t>
            </a:r>
            <a:endParaRPr lang="zh-CN" sz="2400" b="1">
              <a:solidFill>
                <a:srgbClr val="56CA95">
                  <a:lumMod val="50000"/>
                </a:srgbClr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宋体" panose="02010600030101010101" pitchFamily="2" charset="-122"/>
            </a:endParaRPr>
          </a:p>
        </p:txBody>
      </p:sp>
      <p:sp>
        <p:nvSpPr>
          <p:cNvPr id="17" name="文本框 16"/>
          <p:cNvSpPr txBox="1"/>
          <p:nvPr>
            <p:custDataLst>
              <p:tags r:id="rId2"/>
            </p:custDataLst>
          </p:nvPr>
        </p:nvSpPr>
        <p:spPr>
          <a:xfrm>
            <a:off x="592542" y="1563370"/>
            <a:ext cx="1823085" cy="5340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20000"/>
              </a:lnSpc>
            </a:pPr>
            <a:r>
              <a:rPr kumimoji="1" lang="zh-CN" altLang="en-US" sz="2400" kern="0" smtClean="0">
                <a:solidFill>
                  <a:srgbClr val="30303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宋体" panose="02010600030101010101" pitchFamily="2" charset="-122"/>
              </a:rPr>
              <a:t>（</a:t>
            </a:r>
            <a:r>
              <a:rPr kumimoji="1" lang="en-US" altLang="zh-CN" sz="2400" kern="0" smtClean="0">
                <a:solidFill>
                  <a:srgbClr val="30303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宋体" panose="02010600030101010101" pitchFamily="2" charset="-122"/>
              </a:rPr>
              <a:t>1</a:t>
            </a:r>
            <a:r>
              <a:rPr kumimoji="1" lang="zh-CN" altLang="en-US" sz="2400" kern="0" smtClean="0">
                <a:solidFill>
                  <a:srgbClr val="30303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宋体" panose="02010600030101010101" pitchFamily="2" charset="-122"/>
              </a:rPr>
              <a:t>）材料：</a:t>
            </a:r>
            <a:endParaRPr kumimoji="1" lang="zh-CN" altLang="en-US" sz="2400" kern="0" smtClean="0">
              <a:solidFill>
                <a:srgbClr val="303030"/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宋体" panose="02010600030101010101" pitchFamily="2" charset="-122"/>
            </a:endParaRPr>
          </a:p>
        </p:txBody>
      </p:sp>
      <p:sp>
        <p:nvSpPr>
          <p:cNvPr id="18" name="文本框 17"/>
          <p:cNvSpPr txBox="1"/>
          <p:nvPr>
            <p:custDataLst>
              <p:tags r:id="rId3"/>
            </p:custDataLst>
          </p:nvPr>
        </p:nvSpPr>
        <p:spPr>
          <a:xfrm>
            <a:off x="2247900" y="1547177"/>
            <a:ext cx="7392035" cy="5355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20000"/>
              </a:lnSpc>
            </a:pPr>
            <a:r>
              <a:rPr kumimoji="1" lang="zh-CN" altLang="en-US" sz="2400" kern="0" smtClean="0">
                <a:solidFill>
                  <a:srgbClr val="30303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宋体" panose="02010600030101010101" pitchFamily="2" charset="-122"/>
              </a:rPr>
              <a:t>①供体细胞一般选优良动物的传代</a:t>
            </a:r>
            <a:r>
              <a:rPr kumimoji="1" lang="en-US" altLang="zh-CN" sz="2400" kern="0" smtClean="0">
                <a:solidFill>
                  <a:srgbClr val="FF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宋体" panose="02010600030101010101" pitchFamily="2" charset="-122"/>
              </a:rPr>
              <a:t>10</a:t>
            </a:r>
            <a:r>
              <a:rPr kumimoji="1" lang="zh-CN" altLang="en-US" sz="2400" kern="0" smtClean="0">
                <a:solidFill>
                  <a:srgbClr val="FF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宋体" panose="02010600030101010101" pitchFamily="2" charset="-122"/>
              </a:rPr>
              <a:t>代以内</a:t>
            </a:r>
            <a:r>
              <a:rPr kumimoji="1" lang="zh-CN" altLang="en-US" sz="2400" kern="0" smtClean="0">
                <a:solidFill>
                  <a:srgbClr val="30303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宋体" panose="02010600030101010101" pitchFamily="2" charset="-122"/>
              </a:rPr>
              <a:t>的细胞。</a:t>
            </a:r>
            <a:endParaRPr kumimoji="1" lang="zh-CN" altLang="en-US" sz="2400" kern="0" smtClean="0">
              <a:solidFill>
                <a:srgbClr val="303030"/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宋体" panose="02010600030101010101" pitchFamily="2" charset="-122"/>
            </a:endParaRPr>
          </a:p>
        </p:txBody>
      </p:sp>
      <p:sp>
        <p:nvSpPr>
          <p:cNvPr id="2" name="文本框 1"/>
          <p:cNvSpPr txBox="1"/>
          <p:nvPr>
            <p:custDataLst>
              <p:tags r:id="rId4"/>
            </p:custDataLst>
          </p:nvPr>
        </p:nvSpPr>
        <p:spPr>
          <a:xfrm>
            <a:off x="2243137" y="2223219"/>
            <a:ext cx="8753475" cy="5355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20000"/>
              </a:lnSpc>
            </a:pPr>
            <a:r>
              <a:rPr kumimoji="1" lang="zh-CN" altLang="en-US" sz="2400" kern="0" smtClean="0">
                <a:solidFill>
                  <a:srgbClr val="30303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宋体" panose="02010600030101010101" pitchFamily="2" charset="-122"/>
              </a:rPr>
              <a:t>②受体细胞一般为</a:t>
            </a:r>
            <a:r>
              <a:rPr kumimoji="1" lang="en-US" altLang="zh-CN" sz="2400" kern="0" smtClean="0">
                <a:solidFill>
                  <a:srgbClr val="FF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宋体" panose="02010600030101010101" pitchFamily="2" charset="-122"/>
              </a:rPr>
              <a:t>减数分裂Ⅱ中期</a:t>
            </a:r>
            <a:r>
              <a:rPr kumimoji="1" lang="zh-CN" altLang="en-US" sz="2400" kern="0" smtClean="0">
                <a:solidFill>
                  <a:srgbClr val="FF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宋体" panose="02010600030101010101" pitchFamily="2" charset="-122"/>
              </a:rPr>
              <a:t>（</a:t>
            </a:r>
            <a:r>
              <a:rPr kumimoji="1" lang="en-US" altLang="zh-CN" sz="2400" kern="0" smtClean="0">
                <a:solidFill>
                  <a:srgbClr val="FF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宋体" panose="02010600030101010101" pitchFamily="2" charset="-122"/>
              </a:rPr>
              <a:t>MⅡ期</a:t>
            </a:r>
            <a:r>
              <a:rPr kumimoji="1" lang="zh-CN" altLang="en-US" sz="2400" kern="0" smtClean="0">
                <a:solidFill>
                  <a:srgbClr val="FF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宋体" panose="02010600030101010101" pitchFamily="2" charset="-122"/>
              </a:rPr>
              <a:t>）</a:t>
            </a:r>
            <a:r>
              <a:rPr kumimoji="1" lang="zh-CN" altLang="en-US" sz="2400" kern="0" smtClean="0">
                <a:solidFill>
                  <a:srgbClr val="30303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宋体" panose="02010600030101010101" pitchFamily="2" charset="-122"/>
              </a:rPr>
              <a:t>的</a:t>
            </a:r>
            <a:r>
              <a:rPr kumimoji="1" lang="zh-CN" altLang="en-US" sz="2400" kern="0" smtClean="0">
                <a:solidFill>
                  <a:srgbClr val="FF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宋体" panose="02010600030101010101" pitchFamily="2" charset="-122"/>
              </a:rPr>
              <a:t>次级卵母细胞</a:t>
            </a:r>
            <a:r>
              <a:rPr kumimoji="1" lang="zh-CN" altLang="en-US" sz="2400" kern="0" smtClean="0">
                <a:solidFill>
                  <a:srgbClr val="30303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宋体" panose="02010600030101010101" pitchFamily="2" charset="-122"/>
              </a:rPr>
              <a:t>。</a:t>
            </a:r>
            <a:endParaRPr kumimoji="1" lang="zh-CN" altLang="en-US" sz="2400" kern="0" smtClean="0">
              <a:solidFill>
                <a:srgbClr val="303030"/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宋体" panose="02010600030101010101" pitchFamily="2" charset="-122"/>
            </a:endParaRPr>
          </a:p>
        </p:txBody>
      </p:sp>
      <p:sp>
        <p:nvSpPr>
          <p:cNvPr id="5" name="矩形 4"/>
          <p:cNvSpPr/>
          <p:nvPr>
            <p:custDataLst>
              <p:tags r:id="rId5"/>
            </p:custDataLst>
          </p:nvPr>
        </p:nvSpPr>
        <p:spPr>
          <a:xfrm>
            <a:off x="1136015" y="2825750"/>
            <a:ext cx="9460230" cy="2277745"/>
          </a:xfrm>
          <a:prstGeom prst="rect">
            <a:avLst/>
          </a:prstGeom>
          <a:solidFill>
            <a:srgbClr val="56CA95">
              <a:alpha val="10000"/>
            </a:srgbClr>
          </a:solidFill>
          <a:ln w="28575">
            <a:noFill/>
            <a:prstDash val="sysDash"/>
          </a:ln>
        </p:spPr>
        <p:style>
          <a:lnRef idx="2">
            <a:srgbClr val="6096E6">
              <a:shade val="50000"/>
            </a:srgbClr>
          </a:lnRef>
          <a:fillRef idx="1">
            <a:srgbClr val="6096E6"/>
          </a:fillRef>
          <a:effectRef idx="0">
            <a:srgbClr val="6096E6"/>
          </a:effectRef>
          <a:fontRef idx="minor">
            <a:sysClr val="window" lastClr="FFFFFF"/>
          </a:fontRef>
        </p:style>
        <p:txBody>
          <a:bodyPr rtlCol="0" anchor="ctr"/>
          <a:p>
            <a:pPr algn="ctr"/>
            <a:endParaRPr lang="zh-CN" altLang="en-US" sz="2400">
              <a:solidFill>
                <a:sysClr val="window" lastClr="FFFF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7" name="文本框 6"/>
          <p:cNvSpPr txBox="1"/>
          <p:nvPr>
            <p:custDataLst>
              <p:tags r:id="rId6"/>
            </p:custDataLst>
          </p:nvPr>
        </p:nvSpPr>
        <p:spPr>
          <a:xfrm>
            <a:off x="1825273" y="3475195"/>
            <a:ext cx="688848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altLang="en-US" sz="24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charset="-122"/>
                <a:sym typeface="微软雅黑" panose="020B0503020204020204" charset="-122"/>
              </a:rPr>
              <a:t>①其细胞质中含有激发细胞核全能性表达的物质；</a:t>
            </a:r>
            <a:endParaRPr lang="zh-CN" altLang="en-US" sz="240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9" name="文本框 8"/>
          <p:cNvSpPr txBox="1"/>
          <p:nvPr>
            <p:custDataLst>
              <p:tags r:id="rId7"/>
            </p:custDataLst>
          </p:nvPr>
        </p:nvSpPr>
        <p:spPr>
          <a:xfrm>
            <a:off x="1825273" y="3862228"/>
            <a:ext cx="6302189" cy="58105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>
              <a:lnSpc>
                <a:spcPct val="150000"/>
              </a:lnSpc>
            </a:pPr>
            <a:r>
              <a:rPr lang="zh-CN" altLang="en-US" sz="24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charset="-122"/>
                <a:sym typeface="微软雅黑" panose="020B0503020204020204" charset="-122"/>
              </a:rPr>
              <a:t>②卵母细胞体积大，易操作；</a:t>
            </a:r>
            <a:endParaRPr lang="zh-CN" altLang="en-US" sz="240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11" name="文本框 10"/>
          <p:cNvSpPr txBox="1"/>
          <p:nvPr>
            <p:custDataLst>
              <p:tags r:id="rId8"/>
            </p:custDataLst>
          </p:nvPr>
        </p:nvSpPr>
        <p:spPr>
          <a:xfrm>
            <a:off x="1825273" y="4369942"/>
            <a:ext cx="3877985" cy="581057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fontAlgn="auto">
              <a:lnSpc>
                <a:spcPct val="150000"/>
              </a:lnSpc>
            </a:pPr>
            <a:r>
              <a:rPr lang="zh-CN" altLang="en-US" sz="24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charset="-122"/>
                <a:sym typeface="微软雅黑" panose="020B0503020204020204" charset="-122"/>
              </a:rPr>
              <a:t>③卵母细胞营养物质丰富。</a:t>
            </a:r>
            <a:endParaRPr lang="zh-CN" altLang="en-US" sz="240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16" name="文本框 15"/>
          <p:cNvSpPr txBox="1"/>
          <p:nvPr>
            <p:custDataLst>
              <p:tags r:id="rId9"/>
            </p:custDataLst>
          </p:nvPr>
        </p:nvSpPr>
        <p:spPr>
          <a:xfrm>
            <a:off x="1722011" y="2939664"/>
            <a:ext cx="4138295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l"/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微软雅黑" panose="020B0503020204020204" charset="-122"/>
              </a:rPr>
              <a:t>选择MⅡ期卵母细胞的原因：</a:t>
            </a:r>
            <a:endParaRPr lang="zh-CN" altLang="en-US" sz="2400">
              <a:solidFill>
                <a:srgbClr val="C00000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微软雅黑" panose="020B0503020204020204" charset="-122"/>
            </a:endParaRPr>
          </a:p>
        </p:txBody>
      </p:sp>
      <p:sp>
        <p:nvSpPr>
          <p:cNvPr id="15" name="文本框 4"/>
          <p:cNvSpPr txBox="1"/>
          <p:nvPr/>
        </p:nvSpPr>
        <p:spPr>
          <a:xfrm rot="10800000" flipV="1">
            <a:off x="1136015" y="5313680"/>
            <a:ext cx="9860915" cy="9772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>
              <a:lnSpc>
                <a:spcPct val="120000"/>
              </a:lnSpc>
              <a:buClrTx/>
              <a:buSzTx/>
              <a:buFontTx/>
            </a:pPr>
            <a:r>
              <a:rPr lang="zh-CN" altLang="en-US" sz="24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charset="-122"/>
                <a:sym typeface="+mn-ea"/>
              </a:rPr>
              <a:t>一般选用传代10代以内的细胞，因为10代以内的细胞一般能保持正常的二倍体核型，保证了供体细胞正常的遗传基础。</a:t>
            </a:r>
            <a:endParaRPr lang="zh-CN" altLang="en-US" sz="240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cs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2" grpId="0"/>
      <p:bldP spid="5" grpId="0" bldLvl="0" animBg="1"/>
      <p:bldP spid="7" grpId="0"/>
      <p:bldP spid="9" grpId="0"/>
      <p:bldP spid="11" grpId="0"/>
      <p:bldP spid="16" grpId="0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cxnSp>
        <p:nvCxnSpPr>
          <p:cNvPr id="11" name="直接连接符 10"/>
          <p:cNvCxnSpPr/>
          <p:nvPr>
            <p:custDataLst>
              <p:tags r:id="rId1"/>
            </p:custDataLst>
          </p:nvPr>
        </p:nvCxnSpPr>
        <p:spPr>
          <a:xfrm flipH="1">
            <a:off x="5970413" y="1750713"/>
            <a:ext cx="46990" cy="4820248"/>
          </a:xfrm>
          <a:prstGeom prst="line">
            <a:avLst/>
          </a:prstGeom>
          <a:ln w="9525">
            <a:solidFill>
              <a:srgbClr val="56CA95">
                <a:lumMod val="50000"/>
              </a:srgbClr>
            </a:solidFill>
            <a:prstDash val="dash"/>
          </a:ln>
        </p:spPr>
        <p:style>
          <a:lnRef idx="1">
            <a:srgbClr val="6096E6"/>
          </a:lnRef>
          <a:fillRef idx="0">
            <a:srgbClr val="6096E6"/>
          </a:fillRef>
          <a:effectRef idx="0">
            <a:srgbClr val="6096E6"/>
          </a:effectRef>
          <a:fontRef idx="minor">
            <a:sysClr val="windowText" lastClr="000000"/>
          </a:fontRef>
        </p:style>
      </p:cxnSp>
      <p:pic>
        <p:nvPicPr>
          <p:cNvPr id="6" name="图片 5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16" t="26452" r="29398" b="54056"/>
          <a:stretch>
            <a:fillRect/>
          </a:stretch>
        </p:blipFill>
        <p:spPr>
          <a:xfrm>
            <a:off x="187957" y="1620487"/>
            <a:ext cx="2303783" cy="11657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文本框 4"/>
          <p:cNvSpPr txBox="1"/>
          <p:nvPr>
            <p:custDataLst>
              <p:tags r:id="rId4"/>
            </p:custDataLst>
          </p:nvPr>
        </p:nvSpPr>
        <p:spPr>
          <a:xfrm rot="10800000" flipV="1">
            <a:off x="174625" y="2912110"/>
            <a:ext cx="2634615" cy="828675"/>
          </a:xfrm>
          <a:prstGeom prst="rect">
            <a:avLst/>
          </a:prstGeom>
          <a:solidFill>
            <a:srgbClr val="56CA95">
              <a:alpha val="12000"/>
            </a:srgbClr>
          </a:solidFill>
          <a:ln w="19050">
            <a:noFill/>
          </a:ln>
        </p:spPr>
        <p:txBody>
          <a:bodyPr wrap="square" rtlCol="0" anchor="t">
            <a:noAutofit/>
          </a:bodyPr>
          <a:lstStyle>
            <a:defPPr>
              <a:defRPr lang="zh-CN"/>
            </a:defPPr>
            <a:lvl1pPr indent="-720090" fontAlgn="auto">
              <a:defRPr sz="24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defRPr>
            </a:lvl1pPr>
          </a:lstStyle>
          <a:p>
            <a:pPr lvl="0" algn="l">
              <a:lnSpc>
                <a:spcPct val="100000"/>
              </a:lnSpc>
              <a:buClrTx/>
              <a:buSzTx/>
              <a:buFontTx/>
            </a:pPr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  <a:sym typeface="微软雅黑" panose="020B0503020204020204" charset="-122"/>
              </a:rPr>
              <a:t>采集</a:t>
            </a:r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  <a:sym typeface="微软雅黑" panose="020B0503020204020204" charset="-122"/>
              </a:rPr>
              <a:t>卵母细胞</a:t>
            </a:r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  <a:sym typeface="微软雅黑" panose="020B0503020204020204" charset="-122"/>
              </a:rPr>
              <a:t>，在体外培养到</a:t>
            </a:r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  <a:sym typeface="微软雅黑" panose="020B0503020204020204" charset="-122"/>
              </a:rPr>
              <a:t>MⅡ</a:t>
            </a:r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  <a:sym typeface="微软雅黑" panose="020B0503020204020204" charset="-122"/>
              </a:rPr>
              <a:t>期</a:t>
            </a:r>
            <a:endParaRPr lang="zh-CN" altLang="en-US" b="1">
              <a:latin typeface="黑体" panose="02010609060101010101" pitchFamily="49" charset="-122"/>
              <a:ea typeface="黑体" panose="02010609060101010101" pitchFamily="49" charset="-122"/>
              <a:sym typeface="微软雅黑" panose="020B0503020204020204" charset="-122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83" t="28158" r="8417" b="11711"/>
          <a:stretch>
            <a:fillRect/>
          </a:stretch>
        </p:blipFill>
        <p:spPr bwMode="auto">
          <a:xfrm>
            <a:off x="3303151" y="1632667"/>
            <a:ext cx="2104857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文本框 4"/>
          <p:cNvSpPr txBox="1"/>
          <p:nvPr>
            <p:custDataLst>
              <p:tags r:id="rId7"/>
            </p:custDataLst>
          </p:nvPr>
        </p:nvSpPr>
        <p:spPr>
          <a:xfrm rot="10800000" flipV="1">
            <a:off x="3413445" y="3043549"/>
            <a:ext cx="2353945" cy="460375"/>
          </a:xfrm>
          <a:prstGeom prst="rect">
            <a:avLst/>
          </a:prstGeom>
          <a:noFill/>
          <a:ln w="28575">
            <a:solidFill>
              <a:srgbClr val="56CA95">
                <a:lumMod val="50000"/>
              </a:srgbClr>
            </a:solidFill>
          </a:ln>
        </p:spPr>
        <p:txBody>
          <a:bodyPr wrap="square" rtlCol="0" anchor="t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defRPr>
            </a:lvl2pPr>
            <a:lvl3pPr marL="914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defRPr>
            </a:lvl3pPr>
            <a:lvl4pPr marL="1371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defRPr>
            </a:lvl4pPr>
            <a:lvl5pPr marL="18288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defRPr>
            </a:lvl9pPr>
          </a:lstStyle>
          <a:p>
            <a:pPr algn="ctr">
              <a:spcAft>
                <a:spcPct val="0"/>
              </a:spcAft>
              <a:tabLst>
                <a:tab pos="2340610" algn="l"/>
              </a:tabLst>
            </a:pPr>
            <a:r>
              <a:rPr lang="zh-CN" altLang="en-US" sz="2400" kern="1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微软雅黑" panose="020B0503020204020204" charset="-122"/>
              </a:rPr>
              <a:t>高产奶牛</a:t>
            </a:r>
            <a:r>
              <a:rPr lang="en-US" altLang="zh-CN" sz="2400" kern="1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微软雅黑" panose="020B0503020204020204" charset="-122"/>
              </a:rPr>
              <a:t>(</a:t>
            </a:r>
            <a:r>
              <a:rPr lang="zh-CN" altLang="en-US" sz="2400" kern="1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微软雅黑" panose="020B0503020204020204" charset="-122"/>
              </a:rPr>
              <a:t>供体</a:t>
            </a:r>
            <a:r>
              <a:rPr lang="en-US" altLang="zh-CN" sz="2400" kern="1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微软雅黑" panose="020B0503020204020204" charset="-122"/>
              </a:rPr>
              <a:t>)</a:t>
            </a:r>
            <a:endParaRPr lang="en-US" altLang="zh-CN" sz="2400" kern="10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微软雅黑" panose="020B0503020204020204" charset="-122"/>
            </a:endParaRPr>
          </a:p>
        </p:txBody>
      </p:sp>
      <p:pic>
        <p:nvPicPr>
          <p:cNvPr id="37" name="图片 36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05" t="68528" r="30524" b="12563"/>
          <a:stretch>
            <a:fillRect/>
          </a:stretch>
        </p:blipFill>
        <p:spPr>
          <a:xfrm>
            <a:off x="355939" y="4885690"/>
            <a:ext cx="1848793" cy="12642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0" name="文本框 4"/>
          <p:cNvSpPr txBox="1"/>
          <p:nvPr>
            <p:custDataLst>
              <p:tags r:id="rId10"/>
            </p:custDataLst>
          </p:nvPr>
        </p:nvSpPr>
        <p:spPr>
          <a:xfrm rot="10800000" flipV="1">
            <a:off x="356235" y="4197350"/>
            <a:ext cx="1995805" cy="33718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defRPr>
            </a:lvl2pPr>
            <a:lvl3pPr marL="914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defRPr>
            </a:lvl3pPr>
            <a:lvl4pPr marL="1371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defRPr>
            </a:lvl4pPr>
            <a:lvl5pPr marL="18288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defRPr>
            </a:lvl9pPr>
          </a:lstStyle>
          <a:p>
            <a:pPr algn="l">
              <a:lnSpc>
                <a:spcPct val="80000"/>
              </a:lnSpc>
              <a:spcAft>
                <a:spcPct val="0"/>
              </a:spcAft>
              <a:tabLst>
                <a:tab pos="2340610" algn="l"/>
              </a:tabLst>
            </a:pPr>
            <a:r>
              <a:rPr lang="zh-CN" altLang="en-US" sz="2000" kern="10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  <a:sym typeface="微软雅黑" panose="020B0503020204020204" charset="-122"/>
              </a:rPr>
              <a:t>去核：</a:t>
            </a:r>
            <a:r>
              <a:rPr lang="zh-CN" altLang="en-US" sz="2000" kern="1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charset="-122"/>
                <a:sym typeface="微软雅黑" panose="020B0503020204020204" charset="-122"/>
              </a:rPr>
              <a:t>显微操作</a:t>
            </a:r>
            <a:endParaRPr lang="zh-CN" altLang="en-US" sz="2000" kern="10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  <a:sym typeface="微软雅黑" panose="020B0503020204020204" charset="-122"/>
            </a:endParaRPr>
          </a:p>
        </p:txBody>
      </p:sp>
      <p:pic>
        <p:nvPicPr>
          <p:cNvPr id="43" name="图片 42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62524" y="4762513"/>
            <a:ext cx="1997075" cy="1446530"/>
          </a:xfrm>
          <a:prstGeom prst="rect">
            <a:avLst/>
          </a:prstGeom>
        </p:spPr>
      </p:pic>
      <p:sp>
        <p:nvSpPr>
          <p:cNvPr id="44" name="文本框 4"/>
          <p:cNvSpPr txBox="1"/>
          <p:nvPr>
            <p:custDataLst>
              <p:tags r:id="rId13"/>
            </p:custDataLst>
          </p:nvPr>
        </p:nvSpPr>
        <p:spPr>
          <a:xfrm rot="10800000" flipV="1">
            <a:off x="3297555" y="3638550"/>
            <a:ext cx="1332230" cy="1014730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defRPr>
            </a:lvl2pPr>
            <a:lvl3pPr marL="914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defRPr>
            </a:lvl3pPr>
            <a:lvl4pPr marL="1371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defRPr>
            </a:lvl4pPr>
            <a:lvl5pPr marL="18288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defRPr>
            </a:lvl9pPr>
          </a:lstStyle>
          <a:p>
            <a:pPr algn="l">
              <a:spcAft>
                <a:spcPct val="0"/>
              </a:spcAft>
              <a:tabLst>
                <a:tab pos="2340610" algn="l"/>
              </a:tabLst>
            </a:pPr>
            <a:r>
              <a:rPr lang="zh-CN" altLang="en-US" sz="2000" kern="1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  <a:sym typeface="微软雅黑" panose="020B0503020204020204" charset="-122"/>
              </a:rPr>
              <a:t>取体细胞</a:t>
            </a:r>
            <a:endParaRPr lang="zh-CN" altLang="en-US" sz="2000" kern="10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  <a:sym typeface="微软雅黑" panose="020B0503020204020204" charset="-122"/>
            </a:endParaRPr>
          </a:p>
          <a:p>
            <a:pPr algn="l">
              <a:spcAft>
                <a:spcPct val="0"/>
              </a:spcAft>
              <a:tabLst>
                <a:tab pos="2340610" algn="l"/>
              </a:tabLst>
            </a:pPr>
            <a:r>
              <a:rPr lang="zh-CN" altLang="en-US" sz="2000" kern="1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  <a:sym typeface="微软雅黑" panose="020B0503020204020204" charset="-122"/>
              </a:rPr>
              <a:t>进行细胞培养</a:t>
            </a:r>
            <a:endParaRPr lang="zh-CN" altLang="en-US" sz="2000" kern="10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  <a:sym typeface="微软雅黑" panose="020B0503020204020204" charset="-122"/>
            </a:endParaRPr>
          </a:p>
        </p:txBody>
      </p:sp>
      <p:sp>
        <p:nvSpPr>
          <p:cNvPr id="39939" name="文本框 40963"/>
          <p:cNvSpPr txBox="1"/>
          <p:nvPr>
            <p:custDataLst>
              <p:tags r:id="rId14"/>
            </p:custDataLst>
          </p:nvPr>
        </p:nvSpPr>
        <p:spPr>
          <a:xfrm>
            <a:off x="146685" y="6359785"/>
            <a:ext cx="2449195" cy="460375"/>
          </a:xfrm>
          <a:prstGeom prst="rect">
            <a:avLst/>
          </a:prstGeom>
          <a:noFill/>
          <a:ln w="28575">
            <a:solidFill>
              <a:srgbClr val="56CA95">
                <a:lumMod val="50000"/>
              </a:srgbClr>
            </a:solidFill>
          </a:ln>
        </p:spPr>
        <p:txBody>
          <a:bodyPr wrap="square" anchor="t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400" b="1">
                <a:solidFill>
                  <a:srgbClr val="56CA95">
                    <a:lumMod val="50000"/>
                  </a:srgbClr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</a:rPr>
              <a:t>去核的卵母细胞</a:t>
            </a:r>
            <a:endParaRPr lang="zh-CN" altLang="en-US" sz="2400" b="1">
              <a:solidFill>
                <a:srgbClr val="56CA95">
                  <a:lumMod val="50000"/>
                </a:srgbClr>
              </a:solidFill>
              <a:effectLst/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cxnSp>
        <p:nvCxnSpPr>
          <p:cNvPr id="51" name="直接箭头连接符 50"/>
          <p:cNvCxnSpPr/>
          <p:nvPr>
            <p:custDataLst>
              <p:tags r:id="rId15"/>
            </p:custDataLst>
          </p:nvPr>
        </p:nvCxnSpPr>
        <p:spPr>
          <a:xfrm flipH="1">
            <a:off x="1199734" y="3781868"/>
            <a:ext cx="1270" cy="1103630"/>
          </a:xfrm>
          <a:prstGeom prst="straightConnector1">
            <a:avLst/>
          </a:prstGeom>
          <a:ln w="28575">
            <a:solidFill>
              <a:srgbClr val="56CA95">
                <a:lumMod val="50000"/>
              </a:srgbClr>
            </a:solidFill>
            <a:tailEnd type="arrow"/>
          </a:ln>
        </p:spPr>
        <p:style>
          <a:lnRef idx="1">
            <a:srgbClr val="6096E6"/>
          </a:lnRef>
          <a:fillRef idx="0">
            <a:srgbClr val="6096E6"/>
          </a:fillRef>
          <a:effectRef idx="0">
            <a:srgbClr val="6096E6"/>
          </a:effectRef>
          <a:fontRef idx="minor">
            <a:sysClr val="windowText" lastClr="000000"/>
          </a:fontRef>
        </p:style>
      </p:cxnSp>
      <p:cxnSp>
        <p:nvCxnSpPr>
          <p:cNvPr id="52" name="直接箭头连接符 51"/>
          <p:cNvCxnSpPr/>
          <p:nvPr>
            <p:custDataLst>
              <p:tags r:id="rId16"/>
            </p:custDataLst>
          </p:nvPr>
        </p:nvCxnSpPr>
        <p:spPr>
          <a:xfrm>
            <a:off x="4461062" y="3567127"/>
            <a:ext cx="0" cy="1147637"/>
          </a:xfrm>
          <a:prstGeom prst="straightConnector1">
            <a:avLst/>
          </a:prstGeom>
          <a:ln w="28575">
            <a:solidFill>
              <a:srgbClr val="56CA95">
                <a:lumMod val="50000"/>
              </a:srgbClr>
            </a:solidFill>
            <a:tailEnd type="arrow"/>
          </a:ln>
        </p:spPr>
        <p:style>
          <a:lnRef idx="1">
            <a:srgbClr val="6096E6"/>
          </a:lnRef>
          <a:fillRef idx="0">
            <a:srgbClr val="6096E6"/>
          </a:fillRef>
          <a:effectRef idx="0">
            <a:srgbClr val="6096E6"/>
          </a:effectRef>
          <a:fontRef idx="minor">
            <a:sysClr val="windowText" lastClr="000000"/>
          </a:fontRef>
        </p:style>
      </p:cxnSp>
      <p:sp>
        <p:nvSpPr>
          <p:cNvPr id="53" name="文本框 40963"/>
          <p:cNvSpPr txBox="1"/>
          <p:nvPr>
            <p:custDataLst>
              <p:tags r:id="rId17"/>
            </p:custDataLst>
          </p:nvPr>
        </p:nvSpPr>
        <p:spPr>
          <a:xfrm>
            <a:off x="3252470" y="6359785"/>
            <a:ext cx="2449195" cy="460375"/>
          </a:xfrm>
          <a:prstGeom prst="rect">
            <a:avLst/>
          </a:prstGeom>
          <a:noFill/>
          <a:ln w="28575">
            <a:solidFill>
              <a:srgbClr val="56CA95">
                <a:lumMod val="50000"/>
              </a:srgbClr>
            </a:solidFill>
          </a:ln>
        </p:spPr>
        <p:txBody>
          <a:bodyPr wrap="square" anchor="t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400" b="1">
                <a:solidFill>
                  <a:srgbClr val="56CA95">
                    <a:lumMod val="50000"/>
                  </a:srgbClr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</a:rPr>
              <a:t>供体细胞</a:t>
            </a:r>
            <a:endParaRPr lang="zh-CN" altLang="en-US" sz="2400" b="1">
              <a:solidFill>
                <a:srgbClr val="56CA95">
                  <a:lumMod val="50000"/>
                </a:srgbClr>
              </a:solidFill>
              <a:effectLst/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7" name="文本框 16"/>
          <p:cNvSpPr txBox="1"/>
          <p:nvPr>
            <p:custDataLst>
              <p:tags r:id="rId18"/>
            </p:custDataLst>
          </p:nvPr>
        </p:nvSpPr>
        <p:spPr>
          <a:xfrm>
            <a:off x="119336" y="969264"/>
            <a:ext cx="6391275" cy="497957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kumimoji="1" lang="zh-CN" altLang="en-US" sz="2400" kern="0" smtClean="0">
                <a:solidFill>
                  <a:sysClr val="windowText" lastClr="000000">
                    <a:lumMod val="95000"/>
                    <a:lumOff val="5000"/>
                  </a:sysClr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宋体" panose="02010600030101010101" pitchFamily="2" charset="-122"/>
              </a:rPr>
              <a:t>（</a:t>
            </a:r>
            <a:r>
              <a:rPr kumimoji="1" lang="en-US" altLang="zh-CN" sz="2400" kern="0" smtClean="0">
                <a:solidFill>
                  <a:sysClr val="windowText" lastClr="000000">
                    <a:lumMod val="95000"/>
                    <a:lumOff val="5000"/>
                  </a:sysClr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宋体" panose="02010600030101010101" pitchFamily="2" charset="-122"/>
              </a:rPr>
              <a:t>2</a:t>
            </a:r>
            <a:r>
              <a:rPr kumimoji="1" lang="zh-CN" altLang="en-US" sz="2400" kern="0" smtClean="0">
                <a:solidFill>
                  <a:sysClr val="windowText" lastClr="000000">
                    <a:lumMod val="95000"/>
                    <a:lumOff val="5000"/>
                  </a:sysClr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宋体" panose="02010600030101010101" pitchFamily="2" charset="-122"/>
              </a:rPr>
              <a:t>）</a:t>
            </a:r>
            <a:r>
              <a:rPr lang="zh-CN" sz="2400">
                <a:solidFill>
                  <a:sysClr val="windowText" lastClr="000000">
                    <a:lumMod val="95000"/>
                    <a:lumOff val="5000"/>
                  </a:sysClr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宋体" panose="02010600030101010101" pitchFamily="2" charset="-122"/>
              </a:rPr>
              <a:t>（克隆高产奶牛）</a:t>
            </a:r>
            <a:r>
              <a:rPr lang="zh-CN" sz="2400">
                <a:solidFill>
                  <a:sysClr val="windowText" lastClr="000000">
                    <a:lumMod val="95000"/>
                    <a:lumOff val="5000"/>
                  </a:sysClr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Arial" panose="020B0604020202020204" pitchFamily="34" charset="0"/>
              </a:rPr>
              <a:t>体细胞核移植</a:t>
            </a:r>
            <a:r>
              <a:rPr lang="zh-CN" sz="2400">
                <a:solidFill>
                  <a:sysClr val="windowText" lastClr="000000">
                    <a:lumMod val="95000"/>
                    <a:lumOff val="5000"/>
                  </a:sysClr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宋体" panose="02010600030101010101" pitchFamily="2" charset="-122"/>
              </a:rPr>
              <a:t>过程</a:t>
            </a:r>
            <a:r>
              <a:rPr kumimoji="1" lang="zh-CN" altLang="en-US" sz="2400" kern="0" smtClean="0">
                <a:solidFill>
                  <a:sysClr val="windowText" lastClr="000000">
                    <a:lumMod val="95000"/>
                    <a:lumOff val="5000"/>
                  </a:sysClr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宋体" panose="02010600030101010101" pitchFamily="2" charset="-122"/>
              </a:rPr>
              <a:t>：</a:t>
            </a:r>
            <a:endParaRPr kumimoji="1" lang="zh-CN" altLang="en-US" sz="2400" kern="0" smtClean="0">
              <a:solidFill>
                <a:sysClr val="windowText" lastClr="000000">
                  <a:lumMod val="95000"/>
                  <a:lumOff val="5000"/>
                </a:sysClr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宋体" panose="02010600030101010101" pitchFamily="2" charset="-122"/>
            </a:endParaRPr>
          </a:p>
        </p:txBody>
      </p:sp>
      <p:sp>
        <p:nvSpPr>
          <p:cNvPr id="47" name="文本框 8194"/>
          <p:cNvSpPr txBox="1">
            <a:spLocks noChangeArrowheads="1"/>
          </p:cNvSpPr>
          <p:nvPr>
            <p:custDataLst>
              <p:tags r:id="rId19"/>
            </p:custDataLst>
          </p:nvPr>
        </p:nvSpPr>
        <p:spPr bwMode="auto">
          <a:xfrm>
            <a:off x="6078452" y="1587685"/>
            <a:ext cx="565721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200" b="1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200" b="1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200" b="1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200" b="1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200" b="1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200" b="1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200" b="1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200" b="1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200" b="1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CN" sz="2400" b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1</a:t>
            </a:r>
            <a:r>
              <a:rPr lang="zh-CN" altLang="en-US" sz="2400" b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）</a:t>
            </a:r>
            <a:r>
              <a:rPr lang="en-US" altLang="zh-CN" sz="2400" b="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微软雅黑" panose="020B0503020204020204" charset="-122"/>
              </a:rPr>
              <a:t>卵母细胞</a:t>
            </a:r>
            <a:r>
              <a:rPr lang="zh-CN" altLang="en-US" sz="2400" b="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微软雅黑" panose="020B0503020204020204" charset="-122"/>
              </a:rPr>
              <a:t>为什么要</a:t>
            </a:r>
            <a:r>
              <a:rPr lang="en-US" altLang="zh-CN" sz="2400" b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微软雅黑" panose="020B0503020204020204" charset="-122"/>
              </a:rPr>
              <a:t>“去核”</a:t>
            </a:r>
            <a:r>
              <a:rPr lang="en-US" altLang="zh-CN" sz="2400" b="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微软雅黑" panose="020B0503020204020204" charset="-122"/>
              </a:rPr>
              <a:t>？</a:t>
            </a:r>
            <a:r>
              <a:rPr lang="zh-CN" altLang="en-US" sz="2000" b="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微软雅黑" panose="020B0503020204020204" charset="-122"/>
              </a:rPr>
              <a:t>（</a:t>
            </a:r>
            <a:r>
              <a:rPr lang="en-US" altLang="zh-CN" sz="2000" b="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微软雅黑" panose="020B0503020204020204" charset="-122"/>
              </a:rPr>
              <a:t>P54</a:t>
            </a:r>
            <a:r>
              <a:rPr lang="zh-CN" altLang="en-US" sz="2000" b="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微软雅黑" panose="020B0503020204020204" charset="-122"/>
              </a:rPr>
              <a:t>页）</a:t>
            </a:r>
            <a:endParaRPr lang="zh-CN" altLang="en-US" sz="2000" b="0" smtClean="0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微软雅黑" panose="020B0503020204020204" charset="-122"/>
            </a:endParaRPr>
          </a:p>
        </p:txBody>
      </p:sp>
      <p:sp>
        <p:nvSpPr>
          <p:cNvPr id="48" name="文本框 47"/>
          <p:cNvSpPr txBox="1"/>
          <p:nvPr>
            <p:custDataLst>
              <p:tags r:id="rId20"/>
            </p:custDataLst>
          </p:nvPr>
        </p:nvSpPr>
        <p:spPr>
          <a:xfrm>
            <a:off x="6188746" y="2047867"/>
            <a:ext cx="5753735" cy="1200329"/>
          </a:xfrm>
          <a:prstGeom prst="rect">
            <a:avLst/>
          </a:prstGeom>
          <a:solidFill>
            <a:srgbClr val="56CA95">
              <a:alpha val="12000"/>
            </a:srgbClr>
          </a:solidFill>
          <a:ln w="19050">
            <a:noFill/>
          </a:ln>
        </p:spPr>
        <p:txBody>
          <a:bodyPr wrap="square" rtlCol="0" anchor="t">
            <a:spAutoFit/>
          </a:bodyPr>
          <a:lstStyle>
            <a:defPPr>
              <a:defRPr lang="zh-CN"/>
            </a:defPPr>
            <a:lvl1pPr indent="-720090" fontAlgn="auto">
              <a:defRPr sz="24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defRPr>
            </a:lvl1pPr>
          </a:lstStyle>
          <a:p>
            <a:pPr>
              <a:lnSpc>
                <a:spcPct val="150000"/>
              </a:lnSpc>
            </a:pPr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  <a:sym typeface="微软雅黑" panose="020B0503020204020204" charset="-122"/>
              </a:rPr>
              <a:t>原因：</a:t>
            </a:r>
            <a:r>
              <a:rPr lang="zh-CN" altLang="en-US">
                <a:latin typeface="黑体" panose="02010609060101010101" pitchFamily="49" charset="-122"/>
                <a:ea typeface="黑体" panose="02010609060101010101" pitchFamily="49" charset="-122"/>
                <a:sym typeface="微软雅黑" panose="020B0503020204020204" charset="-122"/>
              </a:rPr>
              <a:t>保证核移植的胚胎或动物的核遗传物质全部来自供体细胞。</a:t>
            </a:r>
            <a:endParaRPr lang="zh-CN" altLang="en-US">
              <a:latin typeface="黑体" panose="02010609060101010101" pitchFamily="49" charset="-122"/>
              <a:ea typeface="黑体" panose="02010609060101010101" pitchFamily="49" charset="-122"/>
              <a:sym typeface="微软雅黑" panose="020B0503020204020204" charset="-122"/>
            </a:endParaRPr>
          </a:p>
        </p:txBody>
      </p:sp>
      <p:sp>
        <p:nvSpPr>
          <p:cNvPr id="2" name="文本框 8194"/>
          <p:cNvSpPr txBox="1">
            <a:spLocks noChangeArrowheads="1"/>
          </p:cNvSpPr>
          <p:nvPr>
            <p:custDataLst>
              <p:tags r:id="rId21"/>
            </p:custDataLst>
          </p:nvPr>
        </p:nvSpPr>
        <p:spPr bwMode="auto">
          <a:xfrm>
            <a:off x="6220057" y="3328220"/>
            <a:ext cx="565721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200" b="1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200" b="1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200" b="1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200" b="1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200" b="1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200" b="1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200" b="1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200" b="1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200" b="1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CN" sz="2400" b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2</a:t>
            </a:r>
            <a:r>
              <a:rPr lang="zh-CN" altLang="en-US" sz="2400" b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）</a:t>
            </a:r>
            <a:r>
              <a:rPr lang="en-US" altLang="zh-CN" sz="2400" b="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微软雅黑" panose="020B0503020204020204" charset="-122"/>
              </a:rPr>
              <a:t>卵母细胞</a:t>
            </a:r>
            <a:r>
              <a:rPr lang="en-US" altLang="zh-CN" sz="2400" b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微软雅黑" panose="020B0503020204020204" charset="-122"/>
              </a:rPr>
              <a:t>“去核”</a:t>
            </a:r>
            <a:r>
              <a:rPr lang="zh-CN" altLang="en-US" sz="2400" b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微软雅黑" panose="020B0503020204020204" charset="-122"/>
              </a:rPr>
              <a:t>去的是哪些物质？</a:t>
            </a:r>
            <a:endParaRPr lang="zh-CN" altLang="en-US" sz="2400" b="0" smtClean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微软雅黑" panose="020B050302020402020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726555" y="3868420"/>
            <a:ext cx="3550285" cy="666115"/>
          </a:xfrm>
          <a:prstGeom prst="rect">
            <a:avLst/>
          </a:prstGeom>
          <a:solidFill>
            <a:srgbClr val="56CA95">
              <a:alpha val="12000"/>
            </a:srgbClr>
          </a:solidFill>
          <a:ln w="19050">
            <a:noFill/>
          </a:ln>
        </p:spPr>
        <p:txBody>
          <a:bodyPr wrap="square" rtlCol="0" anchor="t">
            <a:noAutofit/>
          </a:bodyPr>
          <a:lstStyle>
            <a:defPPr>
              <a:defRPr lang="zh-CN"/>
            </a:defPPr>
            <a:lvl1pPr indent="-720090" fontAlgn="auto">
              <a:defRPr sz="24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defRPr>
            </a:lvl1pPr>
          </a:lstStyle>
          <a:p>
            <a:pPr lvl="0" algn="l">
              <a:lnSpc>
                <a:spcPct val="150000"/>
              </a:lnSpc>
              <a:buClrTx/>
              <a:buSzTx/>
              <a:buFontTx/>
            </a:pPr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纺锤体</a:t>
            </a:r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—</a:t>
            </a:r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染色体复合物</a:t>
            </a:r>
            <a:endParaRPr lang="zh-CN" altLang="en-US" b="1"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4" name="文本框 8194"/>
          <p:cNvSpPr txBox="1">
            <a:spLocks noChangeArrowheads="1"/>
          </p:cNvSpPr>
          <p:nvPr>
            <p:custDataLst>
              <p:tags r:id="rId22"/>
            </p:custDataLst>
          </p:nvPr>
        </p:nvSpPr>
        <p:spPr bwMode="auto">
          <a:xfrm>
            <a:off x="6220057" y="4653465"/>
            <a:ext cx="565721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200" b="1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200" b="1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200" b="1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200" b="1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200" b="1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200" b="1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200" b="1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200" b="1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200" b="1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CN" sz="2400" b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3</a:t>
            </a:r>
            <a:r>
              <a:rPr lang="zh-CN" altLang="en-US" sz="2400" b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）</a:t>
            </a:r>
            <a:r>
              <a:rPr lang="zh-CN" sz="2400" b="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微软雅黑" panose="020B0503020204020204" charset="-122"/>
              </a:rPr>
              <a:t>去核的技术有哪些</a:t>
            </a:r>
            <a:r>
              <a:rPr lang="zh-CN" altLang="en-US" sz="2400" b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微软雅黑" panose="020B0503020204020204" charset="-122"/>
              </a:rPr>
              <a:t>？</a:t>
            </a:r>
            <a:endParaRPr lang="zh-CN" altLang="en-US" sz="2400" b="0" smtClean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微软雅黑" panose="020B050302020402020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219825" y="5232400"/>
            <a:ext cx="4654550" cy="1247775"/>
          </a:xfrm>
          <a:prstGeom prst="rect">
            <a:avLst/>
          </a:prstGeom>
          <a:solidFill>
            <a:srgbClr val="56CA95">
              <a:alpha val="12000"/>
            </a:srgbClr>
          </a:solidFill>
          <a:ln w="19050">
            <a:noFill/>
          </a:ln>
        </p:spPr>
        <p:txBody>
          <a:bodyPr wrap="square" rtlCol="0" anchor="t">
            <a:noAutofit/>
          </a:bodyPr>
          <a:lstStyle>
            <a:defPPr>
              <a:defRPr lang="zh-CN"/>
            </a:defPPr>
            <a:lvl1pPr indent="-720090" fontAlgn="auto">
              <a:defRPr sz="24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defRPr>
            </a:lvl1pPr>
          </a:lstStyle>
          <a:p>
            <a:pPr lvl="0" algn="l">
              <a:lnSpc>
                <a:spcPct val="150000"/>
              </a:lnSpc>
              <a:buClrTx/>
              <a:buSzTx/>
              <a:buFontTx/>
            </a:pPr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显微操作法、梯度离心、紫外线短时间照射和化学物质处理。</a:t>
            </a:r>
            <a:endParaRPr lang="zh-CN" altLang="en-US" b="1"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99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  <p:bldP spid="13" grpId="0" bldLvl="0" animBg="1"/>
      <p:bldP spid="40" grpId="0"/>
      <p:bldP spid="44" grpId="0"/>
      <p:bldP spid="39939" grpId="0" bldLvl="0" animBg="1"/>
      <p:bldP spid="53" grpId="0" bldLvl="0" animBg="1"/>
      <p:bldP spid="47" grpId="0"/>
      <p:bldP spid="48" grpId="0" bldLvl="0" animBg="1"/>
      <p:bldP spid="2" grpId="0"/>
      <p:bldP spid="4" grpId="0"/>
      <p:bldP spid="3" grpId="0" animBg="1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cxnSp>
        <p:nvCxnSpPr>
          <p:cNvPr id="11" name="直接连接符 10"/>
          <p:cNvCxnSpPr/>
          <p:nvPr>
            <p:custDataLst>
              <p:tags r:id="rId1"/>
            </p:custDataLst>
          </p:nvPr>
        </p:nvCxnSpPr>
        <p:spPr>
          <a:xfrm flipH="1">
            <a:off x="5988424" y="1631650"/>
            <a:ext cx="1" cy="4706396"/>
          </a:xfrm>
          <a:prstGeom prst="line">
            <a:avLst/>
          </a:prstGeom>
          <a:ln w="9525">
            <a:solidFill>
              <a:srgbClr val="56CA95">
                <a:lumMod val="50000"/>
              </a:srgbClr>
            </a:solidFill>
            <a:prstDash val="dash"/>
          </a:ln>
        </p:spPr>
        <p:style>
          <a:lnRef idx="1">
            <a:srgbClr val="6096E6"/>
          </a:lnRef>
          <a:fillRef idx="0">
            <a:srgbClr val="6096E6"/>
          </a:fillRef>
          <a:effectRef idx="0">
            <a:srgbClr val="6096E6"/>
          </a:effectRef>
          <a:fontRef idx="minor">
            <a:sysClr val="windowText" lastClr="000000"/>
          </a:fontRef>
        </p:style>
      </p:cxnSp>
      <p:sp>
        <p:nvSpPr>
          <p:cNvPr id="39939" name="文本框 40963"/>
          <p:cNvSpPr txBox="1"/>
          <p:nvPr>
            <p:custDataLst>
              <p:tags r:id="rId2"/>
            </p:custDataLst>
          </p:nvPr>
        </p:nvSpPr>
        <p:spPr>
          <a:xfrm>
            <a:off x="300505" y="1896520"/>
            <a:ext cx="2449195" cy="460375"/>
          </a:xfrm>
          <a:prstGeom prst="rect">
            <a:avLst/>
          </a:prstGeom>
          <a:noFill/>
          <a:ln w="28575">
            <a:solidFill>
              <a:srgbClr val="56CA95">
                <a:lumMod val="50000"/>
              </a:srgbClr>
            </a:solidFill>
          </a:ln>
        </p:spPr>
        <p:txBody>
          <a:bodyPr wrap="square" anchor="t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400" b="1">
                <a:solidFill>
                  <a:srgbClr val="56CA95">
                    <a:lumMod val="50000"/>
                  </a:srgbClr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</a:rPr>
              <a:t>去核的卵母细胞</a:t>
            </a:r>
            <a:endParaRPr lang="zh-CN" altLang="en-US" sz="2400" b="1">
              <a:solidFill>
                <a:srgbClr val="56CA95">
                  <a:lumMod val="50000"/>
                </a:srgbClr>
              </a:solidFill>
              <a:effectLst/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3" name="文本框 40963"/>
          <p:cNvSpPr txBox="1"/>
          <p:nvPr>
            <p:custDataLst>
              <p:tags r:id="rId3"/>
            </p:custDataLst>
          </p:nvPr>
        </p:nvSpPr>
        <p:spPr>
          <a:xfrm>
            <a:off x="3431055" y="1896520"/>
            <a:ext cx="1482725" cy="460375"/>
          </a:xfrm>
          <a:prstGeom prst="rect">
            <a:avLst/>
          </a:prstGeom>
          <a:noFill/>
          <a:ln w="28575">
            <a:solidFill>
              <a:srgbClr val="56CA95">
                <a:lumMod val="50000"/>
              </a:srgbClr>
            </a:solidFill>
          </a:ln>
        </p:spPr>
        <p:txBody>
          <a:bodyPr wrap="square" anchor="t"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2400" b="1">
                <a:solidFill>
                  <a:srgbClr val="56CA95">
                    <a:lumMod val="50000"/>
                  </a:srgbClr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</a:rPr>
              <a:t>供体细胞</a:t>
            </a:r>
            <a:endParaRPr lang="zh-CN" altLang="en-US" sz="2400" b="1">
              <a:solidFill>
                <a:srgbClr val="56CA95">
                  <a:lumMod val="50000"/>
                </a:srgbClr>
              </a:solidFill>
              <a:effectLst/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cxnSp>
        <p:nvCxnSpPr>
          <p:cNvPr id="54" name="直接连接符 53"/>
          <p:cNvCxnSpPr/>
          <p:nvPr>
            <p:custDataLst>
              <p:tags r:id="rId4"/>
            </p:custDataLst>
          </p:nvPr>
        </p:nvCxnSpPr>
        <p:spPr>
          <a:xfrm flipH="1">
            <a:off x="1174900" y="2356895"/>
            <a:ext cx="8890" cy="331470"/>
          </a:xfrm>
          <a:prstGeom prst="line">
            <a:avLst/>
          </a:prstGeom>
          <a:ln w="28575">
            <a:solidFill>
              <a:srgbClr val="56CA95">
                <a:lumMod val="50000"/>
              </a:srgbClr>
            </a:solidFill>
          </a:ln>
        </p:spPr>
        <p:style>
          <a:lnRef idx="1">
            <a:srgbClr val="6096E6"/>
          </a:lnRef>
          <a:fillRef idx="0">
            <a:srgbClr val="6096E6"/>
          </a:fillRef>
          <a:effectRef idx="0">
            <a:srgbClr val="6096E6"/>
          </a:effectRef>
          <a:fontRef idx="minor">
            <a:sysClr val="windowText" lastClr="000000"/>
          </a:fontRef>
        </p:style>
      </p:cxnSp>
      <p:cxnSp>
        <p:nvCxnSpPr>
          <p:cNvPr id="55" name="直接连接符 54"/>
          <p:cNvCxnSpPr/>
          <p:nvPr>
            <p:custDataLst>
              <p:tags r:id="rId5"/>
            </p:custDataLst>
          </p:nvPr>
        </p:nvCxnSpPr>
        <p:spPr>
          <a:xfrm flipH="1">
            <a:off x="4091455" y="2356895"/>
            <a:ext cx="8890" cy="331470"/>
          </a:xfrm>
          <a:prstGeom prst="line">
            <a:avLst/>
          </a:prstGeom>
          <a:ln w="28575">
            <a:solidFill>
              <a:srgbClr val="56CA95">
                <a:lumMod val="50000"/>
              </a:srgbClr>
            </a:solidFill>
          </a:ln>
        </p:spPr>
        <p:style>
          <a:lnRef idx="1">
            <a:srgbClr val="6096E6"/>
          </a:lnRef>
          <a:fillRef idx="0">
            <a:srgbClr val="6096E6"/>
          </a:fillRef>
          <a:effectRef idx="0">
            <a:srgbClr val="6096E6"/>
          </a:effectRef>
          <a:fontRef idx="minor">
            <a:sysClr val="windowText" lastClr="000000"/>
          </a:fontRef>
        </p:style>
      </p:cxnSp>
      <p:cxnSp>
        <p:nvCxnSpPr>
          <p:cNvPr id="56" name="直接连接符 55"/>
          <p:cNvCxnSpPr/>
          <p:nvPr>
            <p:custDataLst>
              <p:tags r:id="rId6"/>
            </p:custDataLst>
          </p:nvPr>
        </p:nvCxnSpPr>
        <p:spPr>
          <a:xfrm>
            <a:off x="1171725" y="2675030"/>
            <a:ext cx="2944495" cy="12065"/>
          </a:xfrm>
          <a:prstGeom prst="line">
            <a:avLst/>
          </a:prstGeom>
          <a:ln w="28575">
            <a:solidFill>
              <a:srgbClr val="56CA95">
                <a:lumMod val="50000"/>
              </a:srgbClr>
            </a:solidFill>
          </a:ln>
        </p:spPr>
        <p:style>
          <a:lnRef idx="1">
            <a:srgbClr val="6096E6"/>
          </a:lnRef>
          <a:fillRef idx="0">
            <a:srgbClr val="6096E6"/>
          </a:fillRef>
          <a:effectRef idx="0">
            <a:srgbClr val="6096E6"/>
          </a:effectRef>
          <a:fontRef idx="minor">
            <a:sysClr val="windowText" lastClr="000000"/>
          </a:fontRef>
        </p:style>
      </p:cxnSp>
      <p:cxnSp>
        <p:nvCxnSpPr>
          <p:cNvPr id="57" name="直接箭头连接符 56"/>
          <p:cNvCxnSpPr>
            <a:endCxn id="58" idx="0"/>
          </p:cNvCxnSpPr>
          <p:nvPr>
            <p:custDataLst>
              <p:tags r:id="rId7"/>
            </p:custDataLst>
          </p:nvPr>
        </p:nvCxnSpPr>
        <p:spPr>
          <a:xfrm>
            <a:off x="2318535" y="2678205"/>
            <a:ext cx="8507" cy="771606"/>
          </a:xfrm>
          <a:prstGeom prst="straightConnector1">
            <a:avLst/>
          </a:prstGeom>
          <a:ln w="28575">
            <a:solidFill>
              <a:srgbClr val="56CA95">
                <a:lumMod val="50000"/>
              </a:srgbClr>
            </a:solidFill>
            <a:tailEnd type="arrow"/>
          </a:ln>
        </p:spPr>
        <p:style>
          <a:lnRef idx="1">
            <a:srgbClr val="6096E6"/>
          </a:lnRef>
          <a:fillRef idx="0">
            <a:srgbClr val="6096E6"/>
          </a:fillRef>
          <a:effectRef idx="0">
            <a:srgbClr val="6096E6"/>
          </a:effectRef>
          <a:fontRef idx="minor">
            <a:sysClr val="windowText" lastClr="000000"/>
          </a:fontRef>
        </p:style>
      </p:cxnSp>
      <p:pic>
        <p:nvPicPr>
          <p:cNvPr id="58" name="图片 57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rcRect l="6948" t="9018" r="7963" b="31520"/>
          <a:stretch>
            <a:fillRect/>
          </a:stretch>
        </p:blipFill>
        <p:spPr>
          <a:xfrm>
            <a:off x="1223029" y="3449811"/>
            <a:ext cx="2208026" cy="12280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9" name="文本框 4"/>
          <p:cNvSpPr txBox="1"/>
          <p:nvPr>
            <p:custDataLst>
              <p:tags r:id="rId10"/>
            </p:custDataLst>
          </p:nvPr>
        </p:nvSpPr>
        <p:spPr>
          <a:xfrm rot="10800000" flipV="1">
            <a:off x="366545" y="2869340"/>
            <a:ext cx="4911725" cy="398780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defRPr>
            </a:lvl2pPr>
            <a:lvl3pPr marL="914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defRPr>
            </a:lvl3pPr>
            <a:lvl4pPr marL="1371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defRPr>
            </a:lvl4pPr>
            <a:lvl5pPr marL="18288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defRPr>
            </a:lvl9pPr>
          </a:lstStyle>
          <a:p>
            <a:pPr algn="ctr">
              <a:spcAft>
                <a:spcPct val="0"/>
              </a:spcAft>
              <a:tabLst>
                <a:tab pos="2340610" algn="l"/>
              </a:tabLst>
            </a:pPr>
            <a:r>
              <a:rPr lang="zh-CN" altLang="en-US" sz="2000" kern="10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  <a:sym typeface="微软雅黑" panose="020B0503020204020204" charset="-122"/>
              </a:rPr>
              <a:t>将</a:t>
            </a:r>
            <a:r>
              <a:rPr lang="zh-CN" altLang="en-US" sz="2000" kern="1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  <a:sym typeface="微软雅黑" panose="020B0503020204020204" charset="-122"/>
              </a:rPr>
              <a:t>供体细胞</a:t>
            </a:r>
            <a:r>
              <a:rPr lang="zh-CN" altLang="en-US" sz="2000" kern="10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  <a:sym typeface="微软雅黑" panose="020B0503020204020204" charset="-122"/>
              </a:rPr>
              <a:t>注入</a:t>
            </a:r>
            <a:r>
              <a:rPr lang="zh-CN" altLang="en-US" sz="2000" kern="1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  <a:sym typeface="微软雅黑" panose="020B0503020204020204" charset="-122"/>
              </a:rPr>
              <a:t>去核的卵母细胞</a:t>
            </a:r>
            <a:r>
              <a:rPr lang="zh-CN" altLang="en-US" sz="2000" kern="10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  <a:sym typeface="微软雅黑" panose="020B0503020204020204" charset="-122"/>
              </a:rPr>
              <a:t>的透明带</a:t>
            </a:r>
            <a:endParaRPr lang="zh-CN" altLang="en-US" sz="2000" kern="100"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  <a:sym typeface="微软雅黑" panose="020B0503020204020204" charset="-122"/>
            </a:endParaRPr>
          </a:p>
        </p:txBody>
      </p:sp>
      <p:sp>
        <p:nvSpPr>
          <p:cNvPr id="60" name="文本框 8194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6152515" y="1363980"/>
            <a:ext cx="5603875" cy="829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200" b="1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200" b="1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200" b="1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200" b="1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200" b="1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200" b="1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200" b="1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200" b="1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200" b="1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CN" sz="2400" b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4</a:t>
            </a:r>
            <a:r>
              <a:rPr lang="zh-CN" altLang="en-US" sz="2400" b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）</a:t>
            </a:r>
            <a:r>
              <a:rPr lang="en-US" altLang="zh-CN" sz="2400" b="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将</a:t>
            </a:r>
            <a:r>
              <a:rPr lang="en-US" altLang="zh-CN" sz="2400" b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整个</a:t>
            </a:r>
            <a:r>
              <a:rPr lang="en-US" altLang="zh-CN" sz="2400" b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微软雅黑" panose="020B0503020204020204" charset="-122"/>
              </a:rPr>
              <a:t>供体细胞</a:t>
            </a:r>
            <a:r>
              <a:rPr lang="en-US" altLang="zh-CN" sz="2400" b="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微软雅黑" panose="020B0503020204020204" charset="-122"/>
              </a:rPr>
              <a:t>注入卵母细胞中</a:t>
            </a:r>
            <a:r>
              <a:rPr lang="zh-CN" altLang="en-US" sz="2400" b="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微软雅黑" panose="020B0503020204020204" charset="-122"/>
              </a:rPr>
              <a:t>有何优点？</a:t>
            </a:r>
            <a:endParaRPr lang="zh-CN" altLang="en-US" sz="2400" b="0" smtClean="0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微软雅黑" panose="020B0503020204020204" charset="-122"/>
            </a:endParaRPr>
          </a:p>
        </p:txBody>
      </p:sp>
      <p:sp>
        <p:nvSpPr>
          <p:cNvPr id="61" name="文本框 60"/>
          <p:cNvSpPr txBox="1"/>
          <p:nvPr>
            <p:custDataLst>
              <p:tags r:id="rId12"/>
            </p:custDataLst>
          </p:nvPr>
        </p:nvSpPr>
        <p:spPr>
          <a:xfrm>
            <a:off x="6230620" y="2193290"/>
            <a:ext cx="5525770" cy="2086725"/>
          </a:xfrm>
          <a:prstGeom prst="rect">
            <a:avLst/>
          </a:prstGeom>
          <a:solidFill>
            <a:srgbClr val="56CA95">
              <a:alpha val="12000"/>
            </a:srgbClr>
          </a:solidFill>
          <a:ln w="19050">
            <a:noFill/>
          </a:ln>
        </p:spPr>
        <p:txBody>
          <a:bodyPr wrap="square" rtlCol="0" anchor="t">
            <a:spAutoFit/>
          </a:bodyPr>
          <a:lstStyle>
            <a:defPPr>
              <a:defRPr lang="zh-CN"/>
            </a:defPPr>
            <a:lvl1pPr indent="-720090" fontAlgn="auto">
              <a:lnSpc>
                <a:spcPct val="150000"/>
              </a:lnSpc>
              <a:defRPr sz="24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defRPr>
            </a:lvl1pPr>
          </a:lstStyle>
          <a:p>
            <a:pPr>
              <a:lnSpc>
                <a:spcPct val="135000"/>
              </a:lnSpc>
            </a:pPr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  <a:sym typeface="微软雅黑" panose="020B0503020204020204" charset="-122"/>
              </a:rPr>
              <a:t>优点</a:t>
            </a:r>
            <a:r>
              <a:rPr lang="zh-CN" altLang="en-US" b="1" smtClean="0">
                <a:latin typeface="黑体" panose="02010609060101010101" pitchFamily="49" charset="-122"/>
                <a:ea typeface="黑体" panose="02010609060101010101" pitchFamily="49" charset="-122"/>
                <a:sym typeface="微软雅黑" panose="020B0503020204020204" charset="-122"/>
              </a:rPr>
              <a:t>：</a:t>
            </a:r>
            <a:endParaRPr lang="en-US" altLang="zh-CN" b="1" smtClean="0">
              <a:latin typeface="黑体" panose="02010609060101010101" pitchFamily="49" charset="-122"/>
              <a:ea typeface="黑体" panose="02010609060101010101" pitchFamily="49" charset="-122"/>
              <a:sym typeface="微软雅黑" panose="020B0503020204020204" charset="-122"/>
            </a:endParaRPr>
          </a:p>
          <a:p>
            <a:pPr>
              <a:lnSpc>
                <a:spcPct val="135000"/>
              </a:lnSpc>
            </a:pPr>
            <a:r>
              <a:rPr lang="zh-CN" altLang="en-US" smtClean="0">
                <a:latin typeface="黑体" panose="02010609060101010101" pitchFamily="49" charset="-122"/>
                <a:ea typeface="黑体" panose="02010609060101010101" pitchFamily="49" charset="-122"/>
                <a:sym typeface="微软雅黑" panose="020B0503020204020204" charset="-122"/>
              </a:rPr>
              <a:t>①</a:t>
            </a:r>
            <a:r>
              <a:rPr lang="zh-CN" altLang="en-US">
                <a:latin typeface="黑体" panose="02010609060101010101" pitchFamily="49" charset="-122"/>
                <a:ea typeface="黑体" panose="02010609060101010101" pitchFamily="49" charset="-122"/>
                <a:sym typeface="微软雅黑" panose="020B0503020204020204" charset="-122"/>
              </a:rPr>
              <a:t>对卵母细胞损伤较小</a:t>
            </a:r>
            <a:r>
              <a:rPr lang="zh-CN" altLang="en-US" smtClean="0">
                <a:latin typeface="黑体" panose="02010609060101010101" pitchFamily="49" charset="-122"/>
                <a:ea typeface="黑体" panose="02010609060101010101" pitchFamily="49" charset="-122"/>
                <a:sym typeface="微软雅黑" panose="020B0503020204020204" charset="-122"/>
              </a:rPr>
              <a:t>；</a:t>
            </a:r>
            <a:endParaRPr lang="en-US" altLang="zh-CN" smtClean="0">
              <a:latin typeface="黑体" panose="02010609060101010101" pitchFamily="49" charset="-122"/>
              <a:ea typeface="黑体" panose="02010609060101010101" pitchFamily="49" charset="-122"/>
              <a:sym typeface="微软雅黑" panose="020B0503020204020204" charset="-122"/>
            </a:endParaRPr>
          </a:p>
          <a:p>
            <a:pPr>
              <a:lnSpc>
                <a:spcPct val="135000"/>
              </a:lnSpc>
            </a:pPr>
            <a:r>
              <a:rPr lang="zh-CN" altLang="en-US" smtClean="0">
                <a:latin typeface="黑体" panose="02010609060101010101" pitchFamily="49" charset="-122"/>
                <a:ea typeface="黑体" panose="02010609060101010101" pitchFamily="49" charset="-122"/>
                <a:sym typeface="微软雅黑" panose="020B0503020204020204" charset="-122"/>
              </a:rPr>
              <a:t>②</a:t>
            </a:r>
            <a:r>
              <a:rPr lang="zh-CN" altLang="en-US">
                <a:latin typeface="黑体" panose="02010609060101010101" pitchFamily="49" charset="-122"/>
                <a:ea typeface="黑体" panose="02010609060101010101" pitchFamily="49" charset="-122"/>
                <a:sym typeface="宋体" panose="02010600030101010101" pitchFamily="2" charset="-122"/>
              </a:rPr>
              <a:t>保证供体细胞的细胞核不被破坏，操作方便。</a:t>
            </a:r>
            <a:endParaRPr lang="zh-CN" altLang="en-US">
              <a:latin typeface="黑体" panose="02010609060101010101" pitchFamily="49" charset="-122"/>
              <a:ea typeface="黑体" panose="02010609060101010101" pitchFamily="49" charset="-122"/>
              <a:sym typeface="宋体" panose="02010600030101010101" pitchFamily="2" charset="-122"/>
            </a:endParaRPr>
          </a:p>
        </p:txBody>
      </p:sp>
      <p:cxnSp>
        <p:nvCxnSpPr>
          <p:cNvPr id="64" name="直接箭头连接符 63"/>
          <p:cNvCxnSpPr/>
          <p:nvPr>
            <p:custDataLst>
              <p:tags r:id="rId13"/>
            </p:custDataLst>
          </p:nvPr>
        </p:nvCxnSpPr>
        <p:spPr>
          <a:xfrm flipH="1">
            <a:off x="2287644" y="4651467"/>
            <a:ext cx="3810" cy="685165"/>
          </a:xfrm>
          <a:prstGeom prst="straightConnector1">
            <a:avLst/>
          </a:prstGeom>
          <a:ln w="28575">
            <a:solidFill>
              <a:srgbClr val="56CA95">
                <a:lumMod val="50000"/>
              </a:srgbClr>
            </a:solidFill>
            <a:tailEnd type="arrow"/>
          </a:ln>
        </p:spPr>
        <p:style>
          <a:lnRef idx="1">
            <a:srgbClr val="6096E6"/>
          </a:lnRef>
          <a:fillRef idx="0">
            <a:srgbClr val="6096E6"/>
          </a:fillRef>
          <a:effectRef idx="0">
            <a:srgbClr val="6096E6"/>
          </a:effectRef>
          <a:fontRef idx="minor">
            <a:sysClr val="windowText" lastClr="000000"/>
          </a:fontRef>
        </p:style>
      </p:cxnSp>
      <p:sp>
        <p:nvSpPr>
          <p:cNvPr id="66" name="文本框 4"/>
          <p:cNvSpPr txBox="1"/>
          <p:nvPr>
            <p:custDataLst>
              <p:tags r:id="rId14"/>
            </p:custDataLst>
          </p:nvPr>
        </p:nvSpPr>
        <p:spPr>
          <a:xfrm rot="10800000" flipV="1">
            <a:off x="2279800" y="4828540"/>
            <a:ext cx="1237615" cy="398780"/>
          </a:xfrm>
          <a:prstGeom prst="rect">
            <a:avLst/>
          </a:prstGeom>
          <a:noFill/>
          <a:ln w="28575">
            <a:noFill/>
          </a:ln>
        </p:spPr>
        <p:txBody>
          <a:bodyPr wrap="square" rtlCol="0" anchor="t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defRPr>
            </a:lvl2pPr>
            <a:lvl3pPr marL="914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defRPr>
            </a:lvl3pPr>
            <a:lvl4pPr marL="1371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defRPr>
            </a:lvl4pPr>
            <a:lvl5pPr marL="18288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defRPr>
            </a:lvl9pPr>
          </a:lstStyle>
          <a:p>
            <a:pPr algn="l">
              <a:spcAft>
                <a:spcPct val="0"/>
              </a:spcAft>
              <a:tabLst>
                <a:tab pos="2340610" algn="l"/>
              </a:tabLst>
            </a:pPr>
            <a:r>
              <a:rPr lang="zh-CN" altLang="en-US" sz="2000" kern="1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  <a:sym typeface="微软雅黑" panose="020B0503020204020204" charset="-122"/>
              </a:rPr>
              <a:t>电融合法</a:t>
            </a:r>
            <a:endParaRPr lang="zh-CN" altLang="en-US" sz="2000" kern="10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  <a:sym typeface="微软雅黑" panose="020B0503020204020204" charset="-122"/>
            </a:endParaRPr>
          </a:p>
        </p:txBody>
      </p:sp>
      <p:sp>
        <p:nvSpPr>
          <p:cNvPr id="72" name="文本框 8194"/>
          <p:cNvSpPr txBox="1"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6132290" y="4241174"/>
            <a:ext cx="531241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200" b="1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200" b="1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200" b="1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200" b="1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200" b="1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200" b="1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200" b="1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200" b="1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200" b="1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CN" sz="2400" b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5</a:t>
            </a:r>
            <a:r>
              <a:rPr lang="zh-CN" altLang="en-US" sz="2400" b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）</a:t>
            </a:r>
            <a:r>
              <a:rPr lang="zh-CN" altLang="en-US" sz="2400" b="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微软雅黑" panose="020B0503020204020204" charset="-122"/>
              </a:rPr>
              <a:t>激活重构胚目的是？</a:t>
            </a:r>
            <a:endParaRPr lang="zh-CN" altLang="en-US" sz="2400" b="0" smtClean="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微软雅黑" panose="020B0503020204020204" charset="-122"/>
            </a:endParaRPr>
          </a:p>
        </p:txBody>
      </p:sp>
      <p:sp>
        <p:nvSpPr>
          <p:cNvPr id="74" name="文本框 73"/>
          <p:cNvSpPr txBox="1"/>
          <p:nvPr>
            <p:custDataLst>
              <p:tags r:id="rId16"/>
            </p:custDataLst>
          </p:nvPr>
        </p:nvSpPr>
        <p:spPr>
          <a:xfrm>
            <a:off x="6216110" y="4730759"/>
            <a:ext cx="5636260" cy="1089529"/>
          </a:xfrm>
          <a:prstGeom prst="rect">
            <a:avLst/>
          </a:prstGeom>
          <a:solidFill>
            <a:srgbClr val="56CA95">
              <a:alpha val="12000"/>
            </a:srgbClr>
          </a:solidFill>
          <a:ln w="19050">
            <a:noFill/>
          </a:ln>
        </p:spPr>
        <p:txBody>
          <a:bodyPr wrap="square" rtlCol="0" anchor="t">
            <a:spAutoFit/>
          </a:bodyPr>
          <a:lstStyle>
            <a:defPPr>
              <a:defRPr lang="zh-CN"/>
            </a:defPPr>
            <a:lvl1pPr indent="-720090" fontAlgn="auto">
              <a:lnSpc>
                <a:spcPct val="150000"/>
              </a:lnSpc>
              <a:defRPr sz="24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defRPr>
            </a:lvl1pPr>
          </a:lstStyle>
          <a:p>
            <a:pPr>
              <a:lnSpc>
                <a:spcPct val="135000"/>
              </a:lnSpc>
            </a:pPr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  <a:sym typeface="微软雅黑" panose="020B0503020204020204" charset="-122"/>
              </a:rPr>
              <a:t>目的：</a:t>
            </a:r>
            <a:r>
              <a:rPr lang="zh-CN" altLang="en-US">
                <a:latin typeface="黑体" panose="02010609060101010101" pitchFamily="49" charset="-122"/>
                <a:ea typeface="黑体" panose="02010609060101010101" pitchFamily="49" charset="-122"/>
                <a:sym typeface="微软雅黑" panose="020B0503020204020204" charset="-122"/>
              </a:rPr>
              <a:t>激活重构胚，使其完成细胞分裂和发育过程。</a:t>
            </a:r>
            <a:endParaRPr lang="zh-CN" altLang="en-US">
              <a:latin typeface="黑体" panose="02010609060101010101" pitchFamily="49" charset="-122"/>
              <a:ea typeface="黑体" panose="02010609060101010101" pitchFamily="49" charset="-122"/>
              <a:sym typeface="微软雅黑" panose="020B0503020204020204" charset="-122"/>
            </a:endParaRPr>
          </a:p>
        </p:txBody>
      </p:sp>
      <p:sp>
        <p:nvSpPr>
          <p:cNvPr id="2" name="文本框 1"/>
          <p:cNvSpPr txBox="1"/>
          <p:nvPr>
            <p:custDataLst>
              <p:tags r:id="rId17"/>
            </p:custDataLst>
          </p:nvPr>
        </p:nvSpPr>
        <p:spPr>
          <a:xfrm>
            <a:off x="1016188" y="5769870"/>
            <a:ext cx="4405630" cy="4298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 defTabSz="913765">
              <a:lnSpc>
                <a:spcPct val="110000"/>
              </a:lnSpc>
            </a:pPr>
            <a:r>
              <a:rPr lang="zh-CN" altLang="en-US" sz="20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微软雅黑" panose="020B0503020204020204" charset="-122"/>
              </a:rPr>
              <a:t>激活方法：</a:t>
            </a:r>
            <a:r>
              <a:rPr lang="zh-CN" altLang="en-US" sz="2000">
                <a:latin typeface="黑体" panose="02010609060101010101" pitchFamily="49" charset="-122"/>
                <a:ea typeface="黑体" panose="02010609060101010101" pitchFamily="49" charset="-122"/>
                <a:sym typeface="微软雅黑" panose="020B0503020204020204" charset="-122"/>
              </a:rPr>
              <a:t>①物理方法；②化学方法</a:t>
            </a:r>
            <a:endParaRPr lang="zh-CN" altLang="en-US" sz="2000">
              <a:latin typeface="黑体" panose="02010609060101010101" pitchFamily="49" charset="-122"/>
              <a:ea typeface="黑体" panose="02010609060101010101" pitchFamily="49" charset="-122"/>
              <a:sym typeface="微软雅黑" panose="020B0503020204020204" charset="-122"/>
            </a:endParaRPr>
          </a:p>
        </p:txBody>
      </p:sp>
      <p:sp>
        <p:nvSpPr>
          <p:cNvPr id="3" name="文本框 40963"/>
          <p:cNvSpPr txBox="1"/>
          <p:nvPr>
            <p:custDataLst>
              <p:tags r:id="rId18"/>
            </p:custDataLst>
          </p:nvPr>
        </p:nvSpPr>
        <p:spPr>
          <a:xfrm>
            <a:off x="1577172" y="5302455"/>
            <a:ext cx="1482725" cy="460375"/>
          </a:xfrm>
          <a:prstGeom prst="rect">
            <a:avLst/>
          </a:prstGeom>
          <a:noFill/>
          <a:ln w="28575">
            <a:solidFill>
              <a:srgbClr val="56CA95">
                <a:lumMod val="50000"/>
              </a:srgbClr>
            </a:solidFill>
          </a:ln>
        </p:spPr>
        <p:txBody>
          <a:bodyPr wrap="square" anchor="t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400" b="1">
                <a:solidFill>
                  <a:srgbClr val="56CA95">
                    <a:lumMod val="50000"/>
                  </a:srgbClr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</a:rPr>
              <a:t>重构胚</a:t>
            </a:r>
            <a:endParaRPr lang="zh-CN" altLang="en-US" sz="2400" b="1">
              <a:solidFill>
                <a:srgbClr val="56CA95">
                  <a:lumMod val="50000"/>
                </a:srgbClr>
              </a:solidFill>
              <a:effectLst/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cxnSp>
        <p:nvCxnSpPr>
          <p:cNvPr id="69" name="直接箭头连接符 68"/>
          <p:cNvCxnSpPr/>
          <p:nvPr>
            <p:custDataLst>
              <p:tags r:id="rId19"/>
            </p:custDataLst>
          </p:nvPr>
        </p:nvCxnSpPr>
        <p:spPr>
          <a:xfrm flipH="1">
            <a:off x="2248503" y="5782757"/>
            <a:ext cx="8890" cy="515620"/>
          </a:xfrm>
          <a:prstGeom prst="straightConnector1">
            <a:avLst/>
          </a:prstGeom>
          <a:ln w="28575">
            <a:solidFill>
              <a:srgbClr val="56CA95">
                <a:lumMod val="50000"/>
              </a:srgbClr>
            </a:solidFill>
            <a:tailEnd type="arrow"/>
          </a:ln>
        </p:spPr>
        <p:style>
          <a:lnRef idx="1">
            <a:srgbClr val="6096E6"/>
          </a:lnRef>
          <a:fillRef idx="0">
            <a:srgbClr val="6096E6"/>
          </a:fillRef>
          <a:effectRef idx="0">
            <a:srgbClr val="6096E6"/>
          </a:effectRef>
          <a:fontRef idx="minor">
            <a:sysClr val="windowText" lastClr="000000"/>
          </a:fontRef>
        </p:style>
      </p:cxnSp>
      <p:sp>
        <p:nvSpPr>
          <p:cNvPr id="26" name="文本框 25"/>
          <p:cNvSpPr txBox="1"/>
          <p:nvPr>
            <p:custDataLst>
              <p:tags r:id="rId20"/>
            </p:custDataLst>
          </p:nvPr>
        </p:nvSpPr>
        <p:spPr>
          <a:xfrm>
            <a:off x="119336" y="807339"/>
            <a:ext cx="6391275" cy="497957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kumimoji="1" lang="zh-CN" altLang="en-US" sz="2400" kern="0" smtClean="0">
                <a:solidFill>
                  <a:sysClr val="windowText" lastClr="000000">
                    <a:lumMod val="95000"/>
                    <a:lumOff val="5000"/>
                  </a:sysClr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宋体" panose="02010600030101010101" pitchFamily="2" charset="-122"/>
              </a:rPr>
              <a:t>（</a:t>
            </a:r>
            <a:r>
              <a:rPr kumimoji="1" lang="en-US" altLang="zh-CN" sz="2400" kern="0" smtClean="0">
                <a:solidFill>
                  <a:sysClr val="windowText" lastClr="000000">
                    <a:lumMod val="95000"/>
                    <a:lumOff val="5000"/>
                  </a:sysClr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宋体" panose="02010600030101010101" pitchFamily="2" charset="-122"/>
              </a:rPr>
              <a:t>2</a:t>
            </a:r>
            <a:r>
              <a:rPr kumimoji="1" lang="zh-CN" altLang="en-US" sz="2400" kern="0" smtClean="0">
                <a:solidFill>
                  <a:sysClr val="windowText" lastClr="000000">
                    <a:lumMod val="95000"/>
                    <a:lumOff val="5000"/>
                  </a:sysClr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宋体" panose="02010600030101010101" pitchFamily="2" charset="-122"/>
              </a:rPr>
              <a:t>）</a:t>
            </a:r>
            <a:r>
              <a:rPr lang="zh-CN" sz="2400">
                <a:solidFill>
                  <a:sysClr val="windowText" lastClr="000000">
                    <a:lumMod val="95000"/>
                    <a:lumOff val="5000"/>
                  </a:sysClr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宋体" panose="02010600030101010101" pitchFamily="2" charset="-122"/>
              </a:rPr>
              <a:t>（克隆高产奶牛）</a:t>
            </a:r>
            <a:r>
              <a:rPr lang="zh-CN" sz="2400">
                <a:solidFill>
                  <a:sysClr val="windowText" lastClr="000000">
                    <a:lumMod val="95000"/>
                    <a:lumOff val="5000"/>
                  </a:sysClr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Arial" panose="020B0604020202020204" pitchFamily="34" charset="0"/>
              </a:rPr>
              <a:t>体细胞核移植</a:t>
            </a:r>
            <a:r>
              <a:rPr lang="zh-CN" sz="2400">
                <a:solidFill>
                  <a:sysClr val="windowText" lastClr="000000">
                    <a:lumMod val="95000"/>
                    <a:lumOff val="5000"/>
                  </a:sysClr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宋体" panose="02010600030101010101" pitchFamily="2" charset="-122"/>
              </a:rPr>
              <a:t>过程</a:t>
            </a:r>
            <a:r>
              <a:rPr kumimoji="1" lang="zh-CN" altLang="en-US" sz="2400" kern="0" smtClean="0">
                <a:solidFill>
                  <a:sysClr val="windowText" lastClr="000000">
                    <a:lumMod val="95000"/>
                    <a:lumOff val="5000"/>
                  </a:sysClr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宋体" panose="02010600030101010101" pitchFamily="2" charset="-122"/>
              </a:rPr>
              <a:t>：</a:t>
            </a:r>
            <a:endParaRPr kumimoji="1" lang="zh-CN" altLang="en-US" sz="2400" kern="0" smtClean="0">
              <a:solidFill>
                <a:sysClr val="windowText" lastClr="000000">
                  <a:lumMod val="95000"/>
                  <a:lumOff val="5000"/>
                </a:sysClr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99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9" grpId="0" bldLvl="0" animBg="1"/>
      <p:bldP spid="53" grpId="0" bldLvl="0" animBg="1"/>
      <p:bldP spid="59" grpId="0"/>
      <p:bldP spid="60" grpId="0"/>
      <p:bldP spid="61" grpId="0" bldLvl="0" animBg="1"/>
      <p:bldP spid="66" grpId="0"/>
      <p:bldP spid="72" grpId="0"/>
      <p:bldP spid="74" grpId="0" bldLvl="0" animBg="1"/>
      <p:bldP spid="2" grpId="0"/>
      <p:bldP spid="3" grpId="0" bldLvl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cxnSp>
        <p:nvCxnSpPr>
          <p:cNvPr id="2" name="直接连接符 1"/>
          <p:cNvCxnSpPr/>
          <p:nvPr>
            <p:custDataLst>
              <p:tags r:id="rId1"/>
            </p:custDataLst>
          </p:nvPr>
        </p:nvCxnSpPr>
        <p:spPr>
          <a:xfrm>
            <a:off x="5959289" y="1527362"/>
            <a:ext cx="17929" cy="4948517"/>
          </a:xfrm>
          <a:prstGeom prst="line">
            <a:avLst/>
          </a:prstGeom>
          <a:ln w="9525">
            <a:solidFill>
              <a:schemeClr val="accent3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文本框 4"/>
          <p:cNvSpPr txBox="1"/>
          <p:nvPr>
            <p:custDataLst>
              <p:tags r:id="rId2"/>
            </p:custDataLst>
          </p:nvPr>
        </p:nvSpPr>
        <p:spPr>
          <a:xfrm rot="10800000" flipV="1">
            <a:off x="931905" y="3664051"/>
            <a:ext cx="2563789" cy="460375"/>
          </a:xfrm>
          <a:prstGeom prst="rect">
            <a:avLst/>
          </a:prstGeom>
          <a:noFill/>
          <a:ln w="28575">
            <a:solidFill>
              <a:schemeClr val="accent3">
                <a:lumMod val="50000"/>
              </a:schemeClr>
            </a:solidFill>
          </a:ln>
        </p:spPr>
        <p:txBody>
          <a:bodyPr wrap="square" rtlCol="0" anchor="t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Aft>
                <a:spcPct val="0"/>
              </a:spcAft>
              <a:tabLst>
                <a:tab pos="2340610" algn="l"/>
              </a:tabLst>
            </a:pPr>
            <a:r>
              <a:rPr lang="en-US" altLang="zh-CN" sz="2400" kern="1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(</a:t>
            </a:r>
            <a:r>
              <a:rPr lang="zh-CN" altLang="en-US" sz="2400" kern="1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代孕</a:t>
            </a:r>
            <a:r>
              <a:rPr lang="en-US" altLang="zh-CN" sz="2400" kern="1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)</a:t>
            </a:r>
            <a:r>
              <a:rPr lang="zh-CN" altLang="en-US" sz="2400" kern="10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母牛体内</a:t>
            </a:r>
            <a:endParaRPr lang="zh-CN" altLang="zh-CN" sz="2400" kern="10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图片 1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27278" y="2609064"/>
            <a:ext cx="1922886" cy="1080000"/>
          </a:xfrm>
          <a:prstGeom prst="rect">
            <a:avLst/>
          </a:prstGeom>
        </p:spPr>
      </p:pic>
      <p:cxnSp>
        <p:nvCxnSpPr>
          <p:cNvPr id="13" name="直接箭头连接符 12"/>
          <p:cNvCxnSpPr/>
          <p:nvPr>
            <p:custDataLst>
              <p:tags r:id="rId5"/>
            </p:custDataLst>
          </p:nvPr>
        </p:nvCxnSpPr>
        <p:spPr>
          <a:xfrm flipH="1">
            <a:off x="1993055" y="4138574"/>
            <a:ext cx="11398" cy="674856"/>
          </a:xfrm>
          <a:prstGeom prst="straightConnector1">
            <a:avLst/>
          </a:prstGeom>
          <a:ln w="28575"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2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83" t="28158" r="8417" b="11711"/>
          <a:stretch>
            <a:fillRect/>
          </a:stretch>
        </p:blipFill>
        <p:spPr bwMode="auto">
          <a:xfrm>
            <a:off x="1138001" y="4695015"/>
            <a:ext cx="1736502" cy="118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文本框 4"/>
          <p:cNvSpPr txBox="1"/>
          <p:nvPr>
            <p:custDataLst>
              <p:tags r:id="rId8"/>
            </p:custDataLst>
          </p:nvPr>
        </p:nvSpPr>
        <p:spPr>
          <a:xfrm rot="10800000" flipV="1">
            <a:off x="541971" y="5902931"/>
            <a:ext cx="3139080" cy="829945"/>
          </a:xfrm>
          <a:prstGeom prst="rect">
            <a:avLst/>
          </a:prstGeom>
          <a:noFill/>
          <a:ln w="28575">
            <a:solidFill>
              <a:schemeClr val="accent3">
                <a:lumMod val="50000"/>
              </a:schemeClr>
            </a:solidFill>
          </a:ln>
        </p:spPr>
        <p:txBody>
          <a:bodyPr wrap="square" rtlCol="0" anchor="t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Aft>
                <a:spcPct val="0"/>
              </a:spcAft>
              <a:tabLst>
                <a:tab pos="2340610" algn="l"/>
              </a:tabLst>
            </a:pPr>
            <a:r>
              <a:rPr lang="zh-CN" altLang="en-US" sz="2400" kern="10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生出与</a:t>
            </a:r>
            <a:r>
              <a:rPr lang="zh-CN" altLang="en-US" sz="2400" kern="1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供体</a:t>
            </a:r>
            <a:r>
              <a:rPr lang="zh-CN" altLang="en-US" sz="2400" kern="10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奶牛</a:t>
            </a:r>
            <a:r>
              <a:rPr lang="zh-CN" altLang="en-US" sz="2400" kern="1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遗传物质基本相同</a:t>
            </a:r>
            <a:r>
              <a:rPr lang="zh-CN" altLang="en-US" sz="2400" kern="10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的犊牛</a:t>
            </a:r>
            <a:endParaRPr lang="zh-CN" altLang="en-US" sz="2400" kern="100"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6" name="文本框 8194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6097905" y="1192530"/>
            <a:ext cx="584581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CN" sz="2000" b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6</a:t>
            </a:r>
            <a:r>
              <a:rPr lang="zh-CN" altLang="en-US" sz="2000" b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）</a:t>
            </a:r>
            <a:r>
              <a:rPr lang="en-US" altLang="zh-CN" sz="2400" b="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动物体细胞核移植技术证明了？</a:t>
            </a:r>
            <a:r>
              <a:rPr lang="zh-CN" altLang="en-US" sz="2400" b="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（原理）</a:t>
            </a:r>
            <a:endParaRPr lang="zh-CN" altLang="en-US" sz="2400" b="0" kern="100" smtClean="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17" name="文本框 16"/>
          <p:cNvSpPr txBox="1"/>
          <p:nvPr>
            <p:custDataLst>
              <p:tags r:id="rId10"/>
            </p:custDataLst>
          </p:nvPr>
        </p:nvSpPr>
        <p:spPr>
          <a:xfrm>
            <a:off x="6246344" y="1784875"/>
            <a:ext cx="5525770" cy="1087755"/>
          </a:xfrm>
          <a:prstGeom prst="rect">
            <a:avLst/>
          </a:prstGeom>
          <a:solidFill>
            <a:srgbClr val="56CA95">
              <a:alpha val="12000"/>
            </a:srgbClr>
          </a:solidFill>
          <a:ln w="19050">
            <a:noFill/>
          </a:ln>
        </p:spPr>
        <p:txBody>
          <a:bodyPr wrap="square" rtlCol="0" anchor="t">
            <a:spAutoFit/>
          </a:bodyPr>
          <a:lstStyle>
            <a:defPPr>
              <a:defRPr lang="zh-CN"/>
            </a:defPPr>
            <a:lvl1pPr indent="-720090" fontAlgn="auto">
              <a:lnSpc>
                <a:spcPct val="150000"/>
              </a:lnSpc>
              <a:defRPr sz="24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defRPr>
            </a:lvl1pPr>
          </a:lstStyle>
          <a:p>
            <a:pPr lvl="0" algn="l">
              <a:lnSpc>
                <a:spcPct val="135000"/>
              </a:lnSpc>
              <a:buClrTx/>
              <a:buSzTx/>
              <a:buFontTx/>
            </a:pPr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该技术证明了：已分化的动物体细胞的细胞核具有全能性。</a:t>
            </a:r>
            <a:endParaRPr lang="zh-CN" altLang="en-US" b="1"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19" name="矩形 18"/>
          <p:cNvSpPr/>
          <p:nvPr>
            <p:custDataLst>
              <p:tags r:id="rId11"/>
            </p:custDataLst>
          </p:nvPr>
        </p:nvSpPr>
        <p:spPr>
          <a:xfrm>
            <a:off x="3681051" y="6056918"/>
            <a:ext cx="1677035" cy="52197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2800" b="1" kern="100" smtClean="0">
                <a:solidFill>
                  <a:schemeClr val="accent3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  <a:sym typeface="+mn-ea"/>
              </a:rPr>
              <a:t>克隆动物</a:t>
            </a:r>
            <a:endParaRPr lang="zh-CN" altLang="en-US" sz="2800" b="1" kern="100" smtClean="0">
              <a:solidFill>
                <a:schemeClr val="accent3">
                  <a:lumMod val="50000"/>
                </a:schemeClr>
              </a:solidFill>
              <a:latin typeface="黑体" panose="02010609060101010101" pitchFamily="49" charset="-122"/>
              <a:ea typeface="黑体" panose="02010609060101010101" pitchFamily="49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20" name="文本框 8194"/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6110922" y="3041323"/>
            <a:ext cx="5876925" cy="829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CN" sz="2400" b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7</a:t>
            </a:r>
            <a:r>
              <a:rPr lang="zh-CN" altLang="en-US" sz="2400" b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）从遗传物质的角度来分析，</a:t>
            </a:r>
            <a:r>
              <a:rPr lang="en-US" altLang="zh-CN" sz="2400" b="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克隆动物是对体细胞</a:t>
            </a:r>
            <a:r>
              <a:rPr lang="en-US" altLang="zh-CN" sz="2400" b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供体</a:t>
            </a:r>
            <a:r>
              <a:rPr lang="en-US" altLang="zh-CN" sz="2400" b="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动物进行了100%的复制吗？</a:t>
            </a:r>
            <a:endParaRPr lang="en-US" altLang="zh-CN" sz="2400" b="0" kern="100" smtClean="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21" name="文本框 20"/>
          <p:cNvSpPr txBox="1"/>
          <p:nvPr>
            <p:custDataLst>
              <p:tags r:id="rId13"/>
            </p:custDataLst>
          </p:nvPr>
        </p:nvSpPr>
        <p:spPr>
          <a:xfrm>
            <a:off x="6245709" y="4013950"/>
            <a:ext cx="5526405" cy="1585595"/>
          </a:xfrm>
          <a:prstGeom prst="rect">
            <a:avLst/>
          </a:prstGeom>
          <a:solidFill>
            <a:srgbClr val="56CA95">
              <a:alpha val="12000"/>
            </a:srgbClr>
          </a:solidFill>
          <a:ln w="19050">
            <a:noFill/>
          </a:ln>
        </p:spPr>
        <p:txBody>
          <a:bodyPr wrap="square" rtlCol="0" anchor="t">
            <a:spAutoFit/>
          </a:bodyPr>
          <a:lstStyle>
            <a:defPPr>
              <a:defRPr lang="zh-CN"/>
            </a:defPPr>
            <a:lvl1pPr indent="-720090" fontAlgn="auto">
              <a:lnSpc>
                <a:spcPct val="150000"/>
              </a:lnSpc>
              <a:defRPr sz="24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defRPr>
            </a:lvl1pPr>
          </a:lstStyle>
          <a:p>
            <a:pPr lvl="0" algn="l">
              <a:lnSpc>
                <a:spcPct val="135000"/>
              </a:lnSpc>
              <a:buClrTx/>
              <a:buSzTx/>
              <a:buFontTx/>
            </a:pPr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  <a:sym typeface="宋体" panose="02010600030101010101" pitchFamily="2" charset="-122"/>
              </a:rPr>
              <a:t>克隆动物细胞核的遗传物质来自供体动物，但细胞质中的遗传物质同时来自供体细胞和受体卵母细胞；</a:t>
            </a:r>
            <a:endParaRPr lang="zh-CN" altLang="en-US" b="1">
              <a:latin typeface="黑体" panose="02010609060101010101" pitchFamily="49" charset="-122"/>
              <a:ea typeface="黑体" panose="02010609060101010101" pitchFamily="49" charset="-122"/>
              <a:sym typeface="宋体" panose="02010600030101010101" pitchFamily="2" charset="-122"/>
            </a:endParaRPr>
          </a:p>
        </p:txBody>
      </p:sp>
      <p:sp>
        <p:nvSpPr>
          <p:cNvPr id="22" name="文本框 40963"/>
          <p:cNvSpPr txBox="1"/>
          <p:nvPr>
            <p:custDataLst>
              <p:tags r:id="rId14"/>
            </p:custDataLst>
          </p:nvPr>
        </p:nvSpPr>
        <p:spPr>
          <a:xfrm>
            <a:off x="1257392" y="1673766"/>
            <a:ext cx="1482725" cy="460375"/>
          </a:xfrm>
          <a:prstGeom prst="rect">
            <a:avLst/>
          </a:prstGeom>
          <a:noFill/>
          <a:ln w="28575">
            <a:solidFill>
              <a:schemeClr val="accent3">
                <a:lumMod val="50000"/>
              </a:schemeClr>
            </a:solidFill>
          </a:ln>
        </p:spPr>
        <p:txBody>
          <a:bodyPr wrap="square" anchor="t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400" b="1">
                <a:solidFill>
                  <a:schemeClr val="accent3">
                    <a:lumMod val="50000"/>
                  </a:schemeClr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</a:rPr>
              <a:t>早期胚胎</a:t>
            </a:r>
            <a:endParaRPr lang="zh-CN" altLang="en-US" sz="2400" b="1">
              <a:solidFill>
                <a:schemeClr val="accent3">
                  <a:lumMod val="50000"/>
                </a:schemeClr>
              </a:solidFill>
              <a:effectLst/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cxnSp>
        <p:nvCxnSpPr>
          <p:cNvPr id="23" name="直接箭头连接符 22"/>
          <p:cNvCxnSpPr/>
          <p:nvPr>
            <p:custDataLst>
              <p:tags r:id="rId15"/>
            </p:custDataLst>
          </p:nvPr>
        </p:nvCxnSpPr>
        <p:spPr>
          <a:xfrm>
            <a:off x="1954940" y="2170790"/>
            <a:ext cx="0" cy="429506"/>
          </a:xfrm>
          <a:prstGeom prst="straightConnector1">
            <a:avLst/>
          </a:prstGeom>
          <a:ln w="28575"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文本框 24"/>
          <p:cNvSpPr txBox="1"/>
          <p:nvPr>
            <p:custDataLst>
              <p:tags r:id="rId16"/>
            </p:custDataLst>
          </p:nvPr>
        </p:nvSpPr>
        <p:spPr>
          <a:xfrm>
            <a:off x="81236" y="864489"/>
            <a:ext cx="6391275" cy="497957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kumimoji="1" lang="zh-CN" altLang="en-US" sz="2400" kern="0" smtClean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宋体" panose="02010600030101010101" pitchFamily="2" charset="-122"/>
              </a:rPr>
              <a:t>（</a:t>
            </a:r>
            <a:r>
              <a:rPr kumimoji="1" lang="en-US" altLang="zh-CN" sz="2400" kern="0" smtClean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宋体" panose="02010600030101010101" pitchFamily="2" charset="-122"/>
              </a:rPr>
              <a:t>2</a:t>
            </a:r>
            <a:r>
              <a:rPr kumimoji="1" lang="zh-CN" altLang="en-US" sz="2400" kern="0" smtClean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宋体" panose="02010600030101010101" pitchFamily="2" charset="-122"/>
              </a:rPr>
              <a:t>）</a:t>
            </a:r>
            <a:r>
              <a:rPr lang="zh-CN" sz="2400">
                <a:solidFill>
                  <a:schemeClr val="tx1">
                    <a:lumMod val="95000"/>
                    <a:lumOff val="5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宋体" panose="02010600030101010101" pitchFamily="2" charset="-122"/>
              </a:rPr>
              <a:t>（克隆高产奶牛）</a:t>
            </a:r>
            <a:r>
              <a:rPr lang="zh-CN" sz="2400">
                <a:solidFill>
                  <a:schemeClr val="tx1">
                    <a:lumMod val="95000"/>
                    <a:lumOff val="5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Arial" panose="020B0604020202020204" pitchFamily="34" charset="0"/>
              </a:rPr>
              <a:t>体细胞核移植</a:t>
            </a:r>
            <a:r>
              <a:rPr lang="zh-CN" sz="2400">
                <a:solidFill>
                  <a:schemeClr val="tx1">
                    <a:lumMod val="95000"/>
                    <a:lumOff val="5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宋体" panose="02010600030101010101" pitchFamily="2" charset="-122"/>
              </a:rPr>
              <a:t>过程</a:t>
            </a:r>
            <a:r>
              <a:rPr kumimoji="1" lang="zh-CN" altLang="en-US" sz="2400" kern="0" smtClean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宋体" panose="02010600030101010101" pitchFamily="2" charset="-122"/>
              </a:rPr>
              <a:t>：</a:t>
            </a:r>
            <a:endParaRPr kumimoji="1" lang="zh-CN" altLang="en-US" sz="2400" kern="0" smtClean="0">
              <a:solidFill>
                <a:schemeClr val="tx1">
                  <a:lumMod val="95000"/>
                  <a:lumOff val="5000"/>
                </a:schemeClr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15" grpId="0" bldLvl="0" animBg="1"/>
      <p:bldP spid="16" grpId="0"/>
      <p:bldP spid="17" grpId="0" bldLvl="0" animBg="1"/>
      <p:bldP spid="19" grpId="0"/>
      <p:bldP spid="20" grpId="0"/>
      <p:bldP spid="21" grpId="0" bldLvl="0" animBg="1"/>
      <p:bldP spid="22" grpId="0" bldLvl="0" animBg="1"/>
    </p:bldLst>
  </p:timing>
</p:sld>
</file>

<file path=ppt/tags/tag1.xml><?xml version="1.0" encoding="utf-8"?>
<p:tagLst xmlns:p="http://schemas.openxmlformats.org/presentationml/2006/main">
  <p:tag name="AS_UNIQUEID" val="6871"/>
</p:tagLst>
</file>

<file path=ppt/tags/tag10.xml><?xml version="1.0" encoding="utf-8"?>
<p:tagLst xmlns:p="http://schemas.openxmlformats.org/presentationml/2006/main">
  <p:tag name="AS_UNIQUEID" val="10829"/>
</p:tagLst>
</file>

<file path=ppt/tags/tag100.xml><?xml version="1.0" encoding="utf-8"?>
<p:tagLst xmlns:p="http://schemas.openxmlformats.org/presentationml/2006/main">
  <p:tag name="AS_UNIQUEID" val="542"/>
  <p:tag name="KSO_WM_BEAUTIFY_FLAG" val=""/>
</p:tagLst>
</file>

<file path=ppt/tags/tag101.xml><?xml version="1.0" encoding="utf-8"?>
<p:tagLst xmlns:p="http://schemas.openxmlformats.org/presentationml/2006/main">
  <p:tag name="AS_UNIQUEID" val="416"/>
  <p:tag name="KSO_WM_BEAUTIFY_FLAG" val=""/>
</p:tagLst>
</file>

<file path=ppt/tags/tag102.xml><?xml version="1.0" encoding="utf-8"?>
<p:tagLst xmlns:p="http://schemas.openxmlformats.org/presentationml/2006/main">
  <p:tag name="AS_UNIQUEID" val="543"/>
  <p:tag name="KSO_WM_BEAUTIFY_FLAG" val=""/>
</p:tagLst>
</file>

<file path=ppt/tags/tag103.xml><?xml version="1.0" encoding="utf-8"?>
<p:tagLst xmlns:p="http://schemas.openxmlformats.org/presentationml/2006/main">
  <p:tag name="AS_UNIQUEID" val="416"/>
  <p:tag name="KSO_WM_BEAUTIFY_FLAG" val=""/>
</p:tagLst>
</file>

<file path=ppt/tags/tag104.xml><?xml version="1.0" encoding="utf-8"?>
<p:tagLst xmlns:p="http://schemas.openxmlformats.org/presentationml/2006/main">
  <p:tag name="AS_UNIQUEID" val="418"/>
  <p:tag name="KSO_WM_BEAUTIFY_FLAG" val=""/>
</p:tagLst>
</file>

<file path=ppt/tags/tag105.xml><?xml version="1.0" encoding="utf-8"?>
<p:tagLst xmlns:p="http://schemas.openxmlformats.org/presentationml/2006/main">
  <p:tag name="AS_UNIQUEID" val="418"/>
  <p:tag name="KSO_WM_BEAUTIFY_FLAG" val=""/>
</p:tagLst>
</file>

<file path=ppt/tags/tag106.xml><?xml version="1.0" encoding="utf-8"?>
<p:tagLst xmlns:p="http://schemas.openxmlformats.org/presentationml/2006/main">
  <p:tag name="AS_UNIQUEID" val="415"/>
  <p:tag name="KSO_WM_BEAUTIFY_FLAG" val=""/>
</p:tagLst>
</file>

<file path=ppt/tags/tag107.xml><?xml version="1.0" encoding="utf-8"?>
<p:tagLst xmlns:p="http://schemas.openxmlformats.org/presentationml/2006/main">
  <p:tag name="AS_UNIQUEID" val="414"/>
  <p:tag name="KSO_WM_BEAUTIFY_FLAG" val=""/>
</p:tagLst>
</file>

<file path=ppt/tags/tag108.xml><?xml version="1.0" encoding="utf-8"?>
<p:tagLst xmlns:p="http://schemas.openxmlformats.org/presentationml/2006/main">
  <p:tag name="AS_UNIQUEID" val="416"/>
  <p:tag name="KSO_WM_BEAUTIFY_FLAG" val=""/>
</p:tagLst>
</file>

<file path=ppt/tags/tag109.xml><?xml version="1.0" encoding="utf-8"?>
<p:tagLst xmlns:p="http://schemas.openxmlformats.org/presentationml/2006/main">
  <p:tag name="AS_UNIQUEID" val="413"/>
  <p:tag name="KSO_WM_BEAUTIFY_FLAG" val=""/>
</p:tagLst>
</file>

<file path=ppt/tags/tag11.xml><?xml version="1.0" encoding="utf-8"?>
<p:tagLst xmlns:p="http://schemas.openxmlformats.org/presentationml/2006/main">
  <p:tag name="AS_UNIQUEID" val="10830"/>
</p:tagLst>
</file>

<file path=ppt/tags/tag110.xml><?xml version="1.0" encoding="utf-8"?>
<p:tagLst xmlns:p="http://schemas.openxmlformats.org/presentationml/2006/main">
  <p:tag name="AS_UNIQUEID" val="537"/>
  <p:tag name="KSO_WM_BEAUTIFY_FLAG" val=""/>
</p:tagLst>
</file>

<file path=ppt/tags/tag111.xml><?xml version="1.0" encoding="utf-8"?>
<p:tagLst xmlns:p="http://schemas.openxmlformats.org/presentationml/2006/main">
  <p:tag name="AS_UNIQUEID" val="541"/>
  <p:tag name="KSO_WM_BEAUTIFY_FLAG" val=""/>
</p:tagLst>
</file>

<file path=ppt/tags/tag112.xml><?xml version="1.0" encoding="utf-8"?>
<p:tagLst xmlns:p="http://schemas.openxmlformats.org/presentationml/2006/main">
  <p:tag name="AS_UNIQUEID" val="418"/>
  <p:tag name="KSO_WM_BEAUTIFY_FLAG" val=""/>
</p:tagLst>
</file>

<file path=ppt/tags/tag113.xml><?xml version="1.0" encoding="utf-8"?>
<p:tagLst xmlns:p="http://schemas.openxmlformats.org/presentationml/2006/main">
  <p:tag name="AS_UNIQUEID" val="416"/>
  <p:tag name="KSO_WM_BEAUTIFY_FLAG" val=""/>
</p:tagLst>
</file>

<file path=ppt/tags/tag114.xml><?xml version="1.0" encoding="utf-8"?>
<p:tagLst xmlns:p="http://schemas.openxmlformats.org/presentationml/2006/main">
  <p:tag name="AS_UNIQUEID" val="539"/>
  <p:tag name="KSO_WM_BEAUTIFY_FLAG" val=""/>
</p:tagLst>
</file>

<file path=ppt/tags/tag115.xml><?xml version="1.0" encoding="utf-8"?>
<p:tagLst xmlns:p="http://schemas.openxmlformats.org/presentationml/2006/main">
  <p:tag name="AS_UNIQUEID" val="418"/>
  <p:tag name="KSO_WM_BEAUTIFY_FLAG" val=""/>
</p:tagLst>
</file>

<file path=ppt/tags/tag116.xml><?xml version="1.0" encoding="utf-8"?>
<p:tagLst xmlns:p="http://schemas.openxmlformats.org/presentationml/2006/main">
  <p:tag name="AS_UNIQUEID" val="416"/>
  <p:tag name="KSO_WM_BEAUTIFY_FLAG" val=""/>
</p:tagLst>
</file>

<file path=ppt/tags/tag117.xml><?xml version="1.0" encoding="utf-8"?>
<p:tagLst xmlns:p="http://schemas.openxmlformats.org/presentationml/2006/main">
  <p:tag name="AS_UNIQUEID" val="418"/>
  <p:tag name="KSO_WM_BEAUTIFY_FLAG" val=""/>
</p:tagLst>
</file>

<file path=ppt/tags/tag118.xml><?xml version="1.0" encoding="utf-8"?>
<p:tagLst xmlns:p="http://schemas.openxmlformats.org/presentationml/2006/main">
  <p:tag name="AS_UNIQUEID" val="416"/>
  <p:tag name="KSO_WM_BEAUTIFY_FLAG" val=""/>
</p:tagLst>
</file>

<file path=ppt/tags/tag119.xml><?xml version="1.0" encoding="utf-8"?>
<p:tagLst xmlns:p="http://schemas.openxmlformats.org/presentationml/2006/main">
  <p:tag name="AS_UNIQUEID" val="418"/>
  <p:tag name="KSO_WM_BEAUTIFY_FLAG" val=""/>
</p:tagLst>
</file>

<file path=ppt/tags/tag12.xml><?xml version="1.0" encoding="utf-8"?>
<p:tagLst xmlns:p="http://schemas.openxmlformats.org/presentationml/2006/main">
  <p:tag name="AS_UNIQUEID" val="10831"/>
</p:tagLst>
</file>

<file path=ppt/tags/tag120.xml><?xml version="1.0" encoding="utf-8"?>
<p:tagLst xmlns:p="http://schemas.openxmlformats.org/presentationml/2006/main">
  <p:tag name="AS_UNIQUEID" val="418"/>
  <p:tag name="KSO_WM_BEAUTIFY_FLAG" val=""/>
</p:tagLst>
</file>

<file path=ppt/tags/tag121.xml><?xml version="1.0" encoding="utf-8"?>
<p:tagLst xmlns:p="http://schemas.openxmlformats.org/presentationml/2006/main">
  <p:tag name="AS_UNIQUEID" val="532"/>
  <p:tag name="KSO_WM_BEAUTIFY_FLAG" val=""/>
</p:tagLst>
</file>

<file path=ppt/tags/tag122.xml><?xml version="1.0" encoding="utf-8"?>
<p:tagLst xmlns:p="http://schemas.openxmlformats.org/presentationml/2006/main">
  <p:tag name="AS_UNIQUEID" val="533"/>
  <p:tag name="KSO_WM_BEAUTIFY_FLAG" val=""/>
</p:tagLst>
</file>

<file path=ppt/tags/tag123.xml><?xml version="1.0" encoding="utf-8"?>
<p:tagLst xmlns:p="http://schemas.openxmlformats.org/presentationml/2006/main">
  <p:tag name="AS_UNIQUEID" val="418"/>
  <p:tag name="KSO_WM_BEAUTIFY_FLAG" val=""/>
</p:tagLst>
</file>

<file path=ppt/tags/tag124.xml><?xml version="1.0" encoding="utf-8"?>
<p:tagLst xmlns:p="http://schemas.openxmlformats.org/presentationml/2006/main">
  <p:tag name="AS_UNIQUEID" val="534"/>
  <p:tag name="KSO_WM_BEAUTIFY_FLAG" val=""/>
</p:tagLst>
</file>

<file path=ppt/tags/tag125.xml><?xml version="1.0" encoding="utf-8"?>
<p:tagLst xmlns:p="http://schemas.openxmlformats.org/presentationml/2006/main">
  <p:tag name="AS_UNIQUEID" val="418"/>
  <p:tag name="KSO_WM_BEAUTIFY_FLAG" val=""/>
</p:tagLst>
</file>

<file path=ppt/tags/tag126.xml><?xml version="1.0" encoding="utf-8"?>
<p:tagLst xmlns:p="http://schemas.openxmlformats.org/presentationml/2006/main">
  <p:tag name="AS_UNIQUEID" val="535"/>
  <p:tag name="KSO_WM_BEAUTIFY_FLAG" val=""/>
</p:tagLst>
</file>

<file path=ppt/tags/tag127.xml><?xml version="1.0" encoding="utf-8"?>
<p:tagLst xmlns:p="http://schemas.openxmlformats.org/presentationml/2006/main">
  <p:tag name="AS_UNIQUEID" val="418"/>
  <p:tag name="KSO_WM_BEAUTIFY_FLAG" val=""/>
</p:tagLst>
</file>

<file path=ppt/tags/tag128.xml><?xml version="1.0" encoding="utf-8"?>
<p:tagLst xmlns:p="http://schemas.openxmlformats.org/presentationml/2006/main">
  <p:tag name="AS_UNIQUEID" val="532"/>
  <p:tag name="KSO_WM_BEAUTIFY_FLAG" val=""/>
</p:tagLst>
</file>

<file path=ppt/tags/tag129.xml><?xml version="1.0" encoding="utf-8"?>
<p:tagLst xmlns:p="http://schemas.openxmlformats.org/presentationml/2006/main">
  <p:tag name="AS_UNIQUEID" val="418"/>
  <p:tag name="KSO_WM_BEAUTIFY_FLAG" val=""/>
</p:tagLst>
</file>

<file path=ppt/tags/tag13.xml><?xml version="1.0" encoding="utf-8"?>
<p:tagLst xmlns:p="http://schemas.openxmlformats.org/presentationml/2006/main">
  <p:tag name="AS_UNIQUEID" val="10832"/>
</p:tagLst>
</file>

<file path=ppt/tags/tag130.xml><?xml version="1.0" encoding="utf-8"?>
<p:tagLst xmlns:p="http://schemas.openxmlformats.org/presentationml/2006/main">
  <p:tag name="AS_UNIQUEID" val="2256"/>
  <p:tag name="KSO_WM_BEAUTIFY_FLAG" val=""/>
</p:tagLst>
</file>

<file path=ppt/tags/tag131.xml><?xml version="1.0" encoding="utf-8"?>
<p:tagLst xmlns:p="http://schemas.openxmlformats.org/presentationml/2006/main">
  <p:tag name="AS_UNIQUEID" val="6349"/>
  <p:tag name="KSO_WM_BEAUTIFY_FLAG" val=""/>
</p:tagLst>
</file>

<file path=ppt/tags/tag132.xml><?xml version="1.0" encoding="utf-8"?>
<p:tagLst xmlns:p="http://schemas.openxmlformats.org/presentationml/2006/main">
  <p:tag name="AS_UNIQUEID" val="6350"/>
  <p:tag name="KSO_WM_BEAUTIFY_FLAG" val=""/>
</p:tagLst>
</file>

<file path=ppt/tags/tag133.xml><?xml version="1.0" encoding="utf-8"?>
<p:tagLst xmlns:p="http://schemas.openxmlformats.org/presentationml/2006/main">
  <p:tag name="AS_UNIQUEID" val="6351"/>
  <p:tag name="KSO_WM_BEAUTIFY_FLAG" val=""/>
</p:tagLst>
</file>

<file path=ppt/tags/tag134.xml><?xml version="1.0" encoding="utf-8"?>
<p:tagLst xmlns:p="http://schemas.openxmlformats.org/presentationml/2006/main">
  <p:tag name="AS_UNIQUEID" val="6352"/>
  <p:tag name="KSO_WM_BEAUTIFY_FLAG" val=""/>
</p:tagLst>
</file>

<file path=ppt/tags/tag135.xml><?xml version="1.0" encoding="utf-8"?>
<p:tagLst xmlns:p="http://schemas.openxmlformats.org/presentationml/2006/main">
  <p:tag name="AS_UNIQUEID" val="6353"/>
  <p:tag name="KSO_WM_BEAUTIFY_FLAG" val=""/>
</p:tagLst>
</file>

<file path=ppt/tags/tag136.xml><?xml version="1.0" encoding="utf-8"?>
<p:tagLst xmlns:p="http://schemas.openxmlformats.org/presentationml/2006/main">
  <p:tag name="AS_UNIQUEID" val="6354"/>
  <p:tag name="KSO_WM_BEAUTIFY_FLAG" val=""/>
</p:tagLst>
</file>

<file path=ppt/tags/tag137.xml><?xml version="1.0" encoding="utf-8"?>
<p:tagLst xmlns:p="http://schemas.openxmlformats.org/presentationml/2006/main">
  <p:tag name="AS_UNIQUEID" val="6355"/>
  <p:tag name="KSO_WM_BEAUTIFY_FLAG" val=""/>
</p:tagLst>
</file>

<file path=ppt/tags/tag138.xml><?xml version="1.0" encoding="utf-8"?>
<p:tagLst xmlns:p="http://schemas.openxmlformats.org/presentationml/2006/main">
  <p:tag name="AS_UNIQUEID" val="6356"/>
  <p:tag name="KSO_WM_BEAUTIFY_FLAG" val=""/>
</p:tagLst>
</file>

<file path=ppt/tags/tag139.xml><?xml version="1.0" encoding="utf-8"?>
<p:tagLst xmlns:p="http://schemas.openxmlformats.org/presentationml/2006/main">
  <p:tag name="AS_UNIQUEID" val="6357"/>
  <p:tag name="KSO_WM_BEAUTIFY_FLAG" val=""/>
</p:tagLst>
</file>

<file path=ppt/tags/tag14.xml><?xml version="1.0" encoding="utf-8"?>
<p:tagLst xmlns:p="http://schemas.openxmlformats.org/presentationml/2006/main">
  <p:tag name="AS_UNIQUEID" val="10833"/>
</p:tagLst>
</file>

<file path=ppt/tags/tag140.xml><?xml version="1.0" encoding="utf-8"?>
<p:tagLst xmlns:p="http://schemas.openxmlformats.org/presentationml/2006/main">
  <p:tag name="AS_UNIQUEID" val="6358"/>
  <p:tag name="KSO_WM_BEAUTIFY_FLAG" val=""/>
</p:tagLst>
</file>

<file path=ppt/tags/tag141.xml><?xml version="1.0" encoding="utf-8"?>
<p:tagLst xmlns:p="http://schemas.openxmlformats.org/presentationml/2006/main">
  <p:tag name="AS_UNIQUEID" val="6359"/>
  <p:tag name="KSO_WM_BEAUTIFY_FLAG" val=""/>
</p:tagLst>
</file>

<file path=ppt/tags/tag142.xml><?xml version="1.0" encoding="utf-8"?>
<p:tagLst xmlns:p="http://schemas.openxmlformats.org/presentationml/2006/main">
  <p:tag name="AS_UNIQUEID" val="6360"/>
  <p:tag name="KSO_WM_BEAUTIFY_FLAG" val=""/>
</p:tagLst>
</file>

<file path=ppt/tags/tag143.xml><?xml version="1.0" encoding="utf-8"?>
<p:tagLst xmlns:p="http://schemas.openxmlformats.org/presentationml/2006/main">
  <p:tag name="AS_UNIQUEID" val="6361"/>
  <p:tag name="KSO_WM_BEAUTIFY_FLAG" val=""/>
</p:tagLst>
</file>

<file path=ppt/tags/tag144.xml><?xml version="1.0" encoding="utf-8"?>
<p:tagLst xmlns:p="http://schemas.openxmlformats.org/presentationml/2006/main">
  <p:tag name="AS_UNIQUEID" val="6362"/>
  <p:tag name="KSO_WM_BEAUTIFY_FLAG" val=""/>
</p:tagLst>
</file>

<file path=ppt/tags/tag145.xml><?xml version="1.0" encoding="utf-8"?>
<p:tagLst xmlns:p="http://schemas.openxmlformats.org/presentationml/2006/main">
  <p:tag name="AS_UNIQUEID" val="2256"/>
  <p:tag name="KSO_WM_BEAUTIFY_FLAG" val=""/>
</p:tagLst>
</file>

<file path=ppt/tags/tag146.xml><?xml version="1.0" encoding="utf-8"?>
<p:tagLst xmlns:p="http://schemas.openxmlformats.org/presentationml/2006/main">
  <p:tag name="AS_UNIQUEID" val="6367"/>
  <p:tag name="KSO_WM_BEAUTIFY_FLAG" val=""/>
</p:tagLst>
</file>

<file path=ppt/tags/tag147.xml><?xml version="1.0" encoding="utf-8"?>
<p:tagLst xmlns:p="http://schemas.openxmlformats.org/presentationml/2006/main">
  <p:tag name="AS_UNIQUEID" val="6368"/>
  <p:tag name="KSO_WM_BEAUTIFY_FLAG" val=""/>
</p:tagLst>
</file>

<file path=ppt/tags/tag148.xml><?xml version="1.0" encoding="utf-8"?>
<p:tagLst xmlns:p="http://schemas.openxmlformats.org/presentationml/2006/main">
  <p:tag name="AS_UNIQUEID" val="6369"/>
  <p:tag name="KSO_WM_BEAUTIFY_FLAG" val=""/>
</p:tagLst>
</file>

<file path=ppt/tags/tag149.xml><?xml version="1.0" encoding="utf-8"?>
<p:tagLst xmlns:p="http://schemas.openxmlformats.org/presentationml/2006/main">
  <p:tag name="AS_UNIQUEID" val="6370"/>
  <p:tag name="KSO_WM_BEAUTIFY_FLAG" val=""/>
</p:tagLst>
</file>

<file path=ppt/tags/tag15.xml><?xml version="1.0" encoding="utf-8"?>
<p:tagLst xmlns:p="http://schemas.openxmlformats.org/presentationml/2006/main">
  <p:tag name="AS_UNIQUEID" val="10834"/>
</p:tagLst>
</file>

<file path=ppt/tags/tag150.xml><?xml version="1.0" encoding="utf-8"?>
<p:tagLst xmlns:p="http://schemas.openxmlformats.org/presentationml/2006/main">
  <p:tag name="AS_UNIQUEID" val="6371"/>
  <p:tag name="KSO_WM_BEAUTIFY_FLAG" val=""/>
</p:tagLst>
</file>

<file path=ppt/tags/tag151.xml><?xml version="1.0" encoding="utf-8"?>
<p:tagLst xmlns:p="http://schemas.openxmlformats.org/presentationml/2006/main">
  <p:tag name="AS_UNIQUEID" val="6372"/>
  <p:tag name="KSO_WM_BEAUTIFY_FLAG" val=""/>
</p:tagLst>
</file>

<file path=ppt/tags/tag152.xml><?xml version="1.0" encoding="utf-8"?>
<p:tagLst xmlns:p="http://schemas.openxmlformats.org/presentationml/2006/main">
  <p:tag name="AS_UNIQUEID" val="6373"/>
  <p:tag name="KSO_WM_BEAUTIFY_FLAG" val=""/>
</p:tagLst>
</file>

<file path=ppt/tags/tag153.xml><?xml version="1.0" encoding="utf-8"?>
<p:tagLst xmlns:p="http://schemas.openxmlformats.org/presentationml/2006/main">
  <p:tag name="AS_UNIQUEID" val="6374"/>
  <p:tag name="KSO_WM_BEAUTIFY_FLAG" val=""/>
</p:tagLst>
</file>

<file path=ppt/tags/tag154.xml><?xml version="1.0" encoding="utf-8"?>
<p:tagLst xmlns:p="http://schemas.openxmlformats.org/presentationml/2006/main">
  <p:tag name="AS_UNIQUEID" val="6375"/>
  <p:tag name="KSO_WM_BEAUTIFY_FLAG" val=""/>
</p:tagLst>
</file>

<file path=ppt/tags/tag155.xml><?xml version="1.0" encoding="utf-8"?>
<p:tagLst xmlns:p="http://schemas.openxmlformats.org/presentationml/2006/main">
  <p:tag name="AS_UNIQUEID" val="6376"/>
  <p:tag name="KSO_WM_BEAUTIFY_FLAG" val=""/>
</p:tagLst>
</file>

<file path=ppt/tags/tag156.xml><?xml version="1.0" encoding="utf-8"?>
<p:tagLst xmlns:p="http://schemas.openxmlformats.org/presentationml/2006/main">
  <p:tag name="AS_UNIQUEID" val="2256"/>
  <p:tag name="KSO_WM_BEAUTIFY_FLAG" val=""/>
</p:tagLst>
</file>

<file path=ppt/tags/tag157.xml><?xml version="1.0" encoding="utf-8"?>
<p:tagLst xmlns:p="http://schemas.openxmlformats.org/presentationml/2006/main">
  <p:tag name="AS_UNIQUEID" val="844"/>
</p:tagLst>
</file>

<file path=ppt/tags/tag158.xml><?xml version="1.0" encoding="utf-8"?>
<p:tagLst xmlns:p="http://schemas.openxmlformats.org/presentationml/2006/main">
  <p:tag name="AS_UNIQUEID" val="845"/>
</p:tagLst>
</file>

<file path=ppt/tags/tag159.xml><?xml version="1.0" encoding="utf-8"?>
<p:tagLst xmlns:p="http://schemas.openxmlformats.org/presentationml/2006/main">
  <p:tag name="AS_UNIQUEID" val="846"/>
</p:tagLst>
</file>

<file path=ppt/tags/tag16.xml><?xml version="1.0" encoding="utf-8"?>
<p:tagLst xmlns:p="http://schemas.openxmlformats.org/presentationml/2006/main">
  <p:tag name="AS_UNIQUEID" val="10835"/>
</p:tagLst>
</file>

<file path=ppt/tags/tag160.xml><?xml version="1.0" encoding="utf-8"?>
<p:tagLst xmlns:p="http://schemas.openxmlformats.org/presentationml/2006/main">
  <p:tag name="AS_UNIQUEID" val="847"/>
</p:tagLst>
</file>

<file path=ppt/tags/tag161.xml><?xml version="1.0" encoding="utf-8"?>
<p:tagLst xmlns:p="http://schemas.openxmlformats.org/presentationml/2006/main">
  <p:tag name="AS_UNIQUEID" val="848"/>
</p:tagLst>
</file>

<file path=ppt/tags/tag162.xml><?xml version="1.0" encoding="utf-8"?>
<p:tagLst xmlns:p="http://schemas.openxmlformats.org/presentationml/2006/main">
  <p:tag name="AS_UNIQUEID" val="849"/>
</p:tagLst>
</file>

<file path=ppt/tags/tag163.xml><?xml version="1.0" encoding="utf-8"?>
<p:tagLst xmlns:p="http://schemas.openxmlformats.org/presentationml/2006/main">
  <p:tag name="AS_UNIQUEID" val="852"/>
</p:tagLst>
</file>

<file path=ppt/tags/tag164.xml><?xml version="1.0" encoding="utf-8"?>
<p:tagLst xmlns:p="http://schemas.openxmlformats.org/presentationml/2006/main">
  <p:tag name="AS_UNIQUEID" val="853"/>
</p:tagLst>
</file>

<file path=ppt/tags/tag165.xml><?xml version="1.0" encoding="utf-8"?>
<p:tagLst xmlns:p="http://schemas.openxmlformats.org/presentationml/2006/main">
  <p:tag name="AS_UNIQUEID" val="854"/>
</p:tagLst>
</file>

<file path=ppt/tags/tag166.xml><?xml version="1.0" encoding="utf-8"?>
<p:tagLst xmlns:p="http://schemas.openxmlformats.org/presentationml/2006/main">
  <p:tag name="AS_UNIQUEID" val="855"/>
</p:tagLst>
</file>

<file path=ppt/tags/tag167.xml><?xml version="1.0" encoding="utf-8"?>
<p:tagLst xmlns:p="http://schemas.openxmlformats.org/presentationml/2006/main">
  <p:tag name="AS_UNIQUEID" val="856"/>
</p:tagLst>
</file>

<file path=ppt/tags/tag168.xml><?xml version="1.0" encoding="utf-8"?>
<p:tagLst xmlns:p="http://schemas.openxmlformats.org/presentationml/2006/main">
  <p:tag name="AS_UNIQUEID" val="857"/>
</p:tagLst>
</file>

<file path=ppt/tags/tag169.xml><?xml version="1.0" encoding="utf-8"?>
<p:tagLst xmlns:p="http://schemas.openxmlformats.org/presentationml/2006/main">
  <p:tag name="AS_UNIQUEID" val="860"/>
</p:tagLst>
</file>

<file path=ppt/tags/tag17.xml><?xml version="1.0" encoding="utf-8"?>
<p:tagLst xmlns:p="http://schemas.openxmlformats.org/presentationml/2006/main">
  <p:tag name="AS_UNIQUEID" val="2732"/>
</p:tagLst>
</file>

<file path=ppt/tags/tag170.xml><?xml version="1.0" encoding="utf-8"?>
<p:tagLst xmlns:p="http://schemas.openxmlformats.org/presentationml/2006/main">
  <p:tag name="AS_UNIQUEID" val="861"/>
</p:tagLst>
</file>

<file path=ppt/tags/tag171.xml><?xml version="1.0" encoding="utf-8"?>
<p:tagLst xmlns:p="http://schemas.openxmlformats.org/presentationml/2006/main">
  <p:tag name="AS_UNIQUEID" val="862"/>
</p:tagLst>
</file>

<file path=ppt/tags/tag172.xml><?xml version="1.0" encoding="utf-8"?>
<p:tagLst xmlns:p="http://schemas.openxmlformats.org/presentationml/2006/main">
  <p:tag name="AS_UNIQUEID" val="863"/>
</p:tagLst>
</file>

<file path=ppt/tags/tag173.xml><?xml version="1.0" encoding="utf-8"?>
<p:tagLst xmlns:p="http://schemas.openxmlformats.org/presentationml/2006/main">
  <p:tag name="AS_UNIQUEID" val="864"/>
</p:tagLst>
</file>

<file path=ppt/tags/tag174.xml><?xml version="1.0" encoding="utf-8"?>
<p:tagLst xmlns:p="http://schemas.openxmlformats.org/presentationml/2006/main">
  <p:tag name="AS_UNIQUEID" val="865"/>
</p:tagLst>
</file>

<file path=ppt/tags/tag175.xml><?xml version="1.0" encoding="utf-8"?>
<p:tagLst xmlns:p="http://schemas.openxmlformats.org/presentationml/2006/main">
  <p:tag name="AS_UNIQUEID" val="866"/>
</p:tagLst>
</file>

<file path=ppt/tags/tag176.xml><?xml version="1.0" encoding="utf-8"?>
<p:tagLst xmlns:p="http://schemas.openxmlformats.org/presentationml/2006/main">
  <p:tag name="AS_UNIQUEID" val="869"/>
</p:tagLst>
</file>

<file path=ppt/tags/tag177.xml><?xml version="1.0" encoding="utf-8"?>
<p:tagLst xmlns:p="http://schemas.openxmlformats.org/presentationml/2006/main">
  <p:tag name="AS_UNIQUEID" val="870"/>
</p:tagLst>
</file>

<file path=ppt/tags/tag178.xml><?xml version="1.0" encoding="utf-8"?>
<p:tagLst xmlns:p="http://schemas.openxmlformats.org/presentationml/2006/main">
  <p:tag name="AS_UNIQUEID" val="871"/>
</p:tagLst>
</file>

<file path=ppt/tags/tag179.xml><?xml version="1.0" encoding="utf-8"?>
<p:tagLst xmlns:p="http://schemas.openxmlformats.org/presentationml/2006/main">
  <p:tag name="AS_UNIQUEID" val="872"/>
</p:tagLst>
</file>

<file path=ppt/tags/tag18.xml><?xml version="1.0" encoding="utf-8"?>
<p:tagLst xmlns:p="http://schemas.openxmlformats.org/presentationml/2006/main">
  <p:tag name="AS_UNIQUEID" val="5619"/>
</p:tagLst>
</file>

<file path=ppt/tags/tag180.xml><?xml version="1.0" encoding="utf-8"?>
<p:tagLst xmlns:p="http://schemas.openxmlformats.org/presentationml/2006/main">
  <p:tag name="AS_UNIQUEID" val="2812"/>
</p:tagLst>
</file>

<file path=ppt/tags/tag181.xml><?xml version="1.0" encoding="utf-8"?>
<p:tagLst xmlns:p="http://schemas.openxmlformats.org/presentationml/2006/main">
  <p:tag name="AS_UNIQUEID" val="2542"/>
</p:tagLst>
</file>

<file path=ppt/tags/tag182.xml><?xml version="1.0" encoding="utf-8"?>
<p:tagLst xmlns:p="http://schemas.openxmlformats.org/presentationml/2006/main">
  <p:tag name="AS_UNIQUEID" val="4926"/>
</p:tagLst>
</file>

<file path=ppt/tags/tag183.xml><?xml version="1.0" encoding="utf-8"?>
<p:tagLst xmlns:p="http://schemas.openxmlformats.org/presentationml/2006/main">
  <p:tag name="AS_UNIQUEID" val="2542"/>
</p:tagLst>
</file>

<file path=ppt/tags/tag184.xml><?xml version="1.0" encoding="utf-8"?>
<p:tagLst xmlns:p="http://schemas.openxmlformats.org/presentationml/2006/main">
  <p:tag name="AS_UNIQUEID" val="2817"/>
</p:tagLst>
</file>

<file path=ppt/tags/tag185.xml><?xml version="1.0" encoding="utf-8"?>
<p:tagLst xmlns:p="http://schemas.openxmlformats.org/presentationml/2006/main">
  <p:tag name="AS_UNIQUEID" val="1806"/>
</p:tagLst>
</file>

<file path=ppt/tags/tag19.xml><?xml version="1.0" encoding="utf-8"?>
<p:tagLst xmlns:p="http://schemas.openxmlformats.org/presentationml/2006/main">
  <p:tag name="AS_UNIQUEID" val="386"/>
</p:tagLst>
</file>

<file path=ppt/tags/tag2.xml><?xml version="1.0" encoding="utf-8"?>
<p:tagLst xmlns:p="http://schemas.openxmlformats.org/presentationml/2006/main">
  <p:tag name="AS_UNIQUEID" val="6871"/>
</p:tagLst>
</file>

<file path=ppt/tags/tag20.xml><?xml version="1.0" encoding="utf-8"?>
<p:tagLst xmlns:p="http://schemas.openxmlformats.org/presentationml/2006/main">
  <p:tag name="AS_UNIQUEID" val="6192"/>
</p:tagLst>
</file>

<file path=ppt/tags/tag21.xml><?xml version="1.0" encoding="utf-8"?>
<p:tagLst xmlns:p="http://schemas.openxmlformats.org/presentationml/2006/main">
  <p:tag name="AS_UNIQUEID" val="386"/>
</p:tagLst>
</file>

<file path=ppt/tags/tag22.xml><?xml version="1.0" encoding="utf-8"?>
<p:tagLst xmlns:p="http://schemas.openxmlformats.org/presentationml/2006/main">
  <p:tag name="AS_UNIQUEID" val="2732"/>
</p:tagLst>
</file>

<file path=ppt/tags/tag23.xml><?xml version="1.0" encoding="utf-8"?>
<p:tagLst xmlns:p="http://schemas.openxmlformats.org/presentationml/2006/main">
  <p:tag name="AS_UNIQUEID" val="386"/>
</p:tagLst>
</file>

<file path=ppt/tags/tag24.xml><?xml version="1.0" encoding="utf-8"?>
<p:tagLst xmlns:p="http://schemas.openxmlformats.org/presentationml/2006/main">
  <p:tag name="AS_UNIQUEID" val="5509"/>
</p:tagLst>
</file>

<file path=ppt/tags/tag25.xml><?xml version="1.0" encoding="utf-8"?>
<p:tagLst xmlns:p="http://schemas.openxmlformats.org/presentationml/2006/main">
  <p:tag name="AS_UNIQUEID" val="6281"/>
</p:tagLst>
</file>

<file path=ppt/tags/tag26.xml><?xml version="1.0" encoding="utf-8"?>
<p:tagLst xmlns:p="http://schemas.openxmlformats.org/presentationml/2006/main">
  <p:tag name="AS_UNIQUEID" val="5509"/>
</p:tagLst>
</file>

<file path=ppt/tags/tag27.xml><?xml version="1.0" encoding="utf-8"?>
<p:tagLst xmlns:p="http://schemas.openxmlformats.org/presentationml/2006/main">
  <p:tag name="AS_UNIQUEID" val="6282"/>
</p:tagLst>
</file>

<file path=ppt/tags/tag28.xml><?xml version="1.0" encoding="utf-8"?>
<p:tagLst xmlns:p="http://schemas.openxmlformats.org/presentationml/2006/main">
  <p:tag name="AS_UNIQUEID" val="2253"/>
</p:tagLst>
</file>

<file path=ppt/tags/tag29.xml><?xml version="1.0" encoding="utf-8"?>
<p:tagLst xmlns:p="http://schemas.openxmlformats.org/presentationml/2006/main">
  <p:tag name="AS_UNIQUEID" val="2253"/>
</p:tagLst>
</file>

<file path=ppt/tags/tag3.xml><?xml version="1.0" encoding="utf-8"?>
<p:tagLst xmlns:p="http://schemas.openxmlformats.org/presentationml/2006/main">
  <p:tag name="AS_UNIQUEID" val="6871"/>
</p:tagLst>
</file>

<file path=ppt/tags/tag30.xml><?xml version="1.0" encoding="utf-8"?>
<p:tagLst xmlns:p="http://schemas.openxmlformats.org/presentationml/2006/main">
  <p:tag name="AS_UNIQUEID" val="6283"/>
</p:tagLst>
</file>

<file path=ppt/tags/tag31.xml><?xml version="1.0" encoding="utf-8"?>
<p:tagLst xmlns:p="http://schemas.openxmlformats.org/presentationml/2006/main">
  <p:tag name="AS_UNIQUEID" val="482"/>
</p:tagLst>
</file>

<file path=ppt/tags/tag32.xml><?xml version="1.0" encoding="utf-8"?>
<p:tagLst xmlns:p="http://schemas.openxmlformats.org/presentationml/2006/main">
  <p:tag name="AS_UNIQUEID" val="482"/>
</p:tagLst>
</file>

<file path=ppt/tags/tag33.xml><?xml version="1.0" encoding="utf-8"?>
<p:tagLst xmlns:p="http://schemas.openxmlformats.org/presentationml/2006/main">
  <p:tag name="AS_UNIQUEID" val="5509"/>
</p:tagLst>
</file>

<file path=ppt/tags/tag34.xml><?xml version="1.0" encoding="utf-8"?>
<p:tagLst xmlns:p="http://schemas.openxmlformats.org/presentationml/2006/main">
  <p:tag name="AS_UNIQUEID" val="2256"/>
</p:tagLst>
</file>

<file path=ppt/tags/tag35.xml><?xml version="1.0" encoding="utf-8"?>
<p:tagLst xmlns:p="http://schemas.openxmlformats.org/presentationml/2006/main">
  <p:tag name="AS_UNIQUEID" val="2257"/>
</p:tagLst>
</file>

<file path=ppt/tags/tag36.xml><?xml version="1.0" encoding="utf-8"?>
<p:tagLst xmlns:p="http://schemas.openxmlformats.org/presentationml/2006/main">
  <p:tag name="AS_UNIQUEID" val="1280"/>
</p:tagLst>
</file>

<file path=ppt/tags/tag37.xml><?xml version="1.0" encoding="utf-8"?>
<p:tagLst xmlns:p="http://schemas.openxmlformats.org/presentationml/2006/main">
  <p:tag name="AS_UNIQUEID" val="5509"/>
</p:tagLst>
</file>

<file path=ppt/tags/tag38.xml><?xml version="1.0" encoding="utf-8"?>
<p:tagLst xmlns:p="http://schemas.openxmlformats.org/presentationml/2006/main">
  <p:tag name="AS_UNIQUEID" val="2256"/>
  <p:tag name="KSO_WM_BEAUTIFY_FLAG" val=""/>
</p:tagLst>
</file>

<file path=ppt/tags/tag39.xml><?xml version="1.0" encoding="utf-8"?>
<p:tagLst xmlns:p="http://schemas.openxmlformats.org/presentationml/2006/main">
  <p:tag name="AS_UNIQUEID" val="2257"/>
  <p:tag name="KSO_WM_BEAUTIFY_FLAG" val=""/>
</p:tagLst>
</file>

<file path=ppt/tags/tag4.xml><?xml version="1.0" encoding="utf-8"?>
<p:tagLst xmlns:p="http://schemas.openxmlformats.org/presentationml/2006/main">
  <p:tag name="AS_UNIQUEID" val="12494"/>
</p:tagLst>
</file>

<file path=ppt/tags/tag40.xml><?xml version="1.0" encoding="utf-8"?>
<p:tagLst xmlns:p="http://schemas.openxmlformats.org/presentationml/2006/main">
  <p:tag name="AS_UNIQUEID" val="2257"/>
  <p:tag name="KSO_WM_BEAUTIFY_FLAG" val=""/>
</p:tagLst>
</file>

<file path=ppt/tags/tag41.xml><?xml version="1.0" encoding="utf-8"?>
<p:tagLst xmlns:p="http://schemas.openxmlformats.org/presentationml/2006/main">
  <p:tag name="AS_UNIQUEID" val="6292"/>
  <p:tag name="KSO_WM_BEAUTIFY_FLAG" val=""/>
</p:tagLst>
</file>

<file path=ppt/tags/tag42.xml><?xml version="1.0" encoding="utf-8"?>
<p:tagLst xmlns:p="http://schemas.openxmlformats.org/presentationml/2006/main">
  <p:tag name="AS_UNIQUEID" val="6293"/>
  <p:tag name="KSO_WM_BEAUTIFY_FLAG" val=""/>
</p:tagLst>
</file>

<file path=ppt/tags/tag43.xml><?xml version="1.0" encoding="utf-8"?>
<p:tagLst xmlns:p="http://schemas.openxmlformats.org/presentationml/2006/main">
  <p:tag name="AS_UNIQUEID" val="6294"/>
  <p:tag name="KSO_WM_BEAUTIFY_FLAG" val=""/>
</p:tagLst>
</file>

<file path=ppt/tags/tag44.xml><?xml version="1.0" encoding="utf-8"?>
<p:tagLst xmlns:p="http://schemas.openxmlformats.org/presentationml/2006/main">
  <p:tag name="AS_UNIQUEID" val="6295"/>
  <p:tag name="KSO_WM_BEAUTIFY_FLAG" val=""/>
</p:tagLst>
</file>

<file path=ppt/tags/tag45.xml><?xml version="1.0" encoding="utf-8"?>
<p:tagLst xmlns:p="http://schemas.openxmlformats.org/presentationml/2006/main">
  <p:tag name="AS_UNIQUEID" val="6296"/>
</p:tagLst>
</file>

<file path=ppt/tags/tag46.xml><?xml version="1.0" encoding="utf-8"?>
<p:tagLst xmlns:p="http://schemas.openxmlformats.org/presentationml/2006/main">
  <p:tag name="AS_UNIQUEID" val="5611"/>
</p:tagLst>
</file>

<file path=ppt/tags/tag47.xml><?xml version="1.0" encoding="utf-8"?>
<p:tagLst xmlns:p="http://schemas.openxmlformats.org/presentationml/2006/main">
  <p:tag name="AS_UNIQUEID" val="5746"/>
</p:tagLst>
</file>

<file path=ppt/tags/tag48.xml><?xml version="1.0" encoding="utf-8"?>
<p:tagLst xmlns:p="http://schemas.openxmlformats.org/presentationml/2006/main">
  <p:tag name="AS_UNIQUEID" val="5747"/>
</p:tagLst>
</file>

<file path=ppt/tags/tag49.xml><?xml version="1.0" encoding="utf-8"?>
<p:tagLst xmlns:p="http://schemas.openxmlformats.org/presentationml/2006/main">
  <p:tag name="AS_UNIQUEID" val="5748"/>
</p:tagLst>
</file>

<file path=ppt/tags/tag5.xml><?xml version="1.0" encoding="utf-8"?>
<p:tagLst xmlns:p="http://schemas.openxmlformats.org/presentationml/2006/main">
  <p:tag name="AS_UNIQUEID" val="12495"/>
</p:tagLst>
</file>

<file path=ppt/tags/tag50.xml><?xml version="1.0" encoding="utf-8"?>
<p:tagLst xmlns:p="http://schemas.openxmlformats.org/presentationml/2006/main">
  <p:tag name="AS_UNIQUEID" val="5749"/>
</p:tagLst>
</file>

<file path=ppt/tags/tag51.xml><?xml version="1.0" encoding="utf-8"?>
<p:tagLst xmlns:p="http://schemas.openxmlformats.org/presentationml/2006/main">
  <p:tag name="AS_UNIQUEID" val="5753"/>
</p:tagLst>
</file>

<file path=ppt/tags/tag52.xml><?xml version="1.0" encoding="utf-8"?>
<p:tagLst xmlns:p="http://schemas.openxmlformats.org/presentationml/2006/main">
  <p:tag name="AS_UNIQUEID" val="5752"/>
</p:tagLst>
</file>

<file path=ppt/tags/tag53.xml><?xml version="1.0" encoding="utf-8"?>
<p:tagLst xmlns:p="http://schemas.openxmlformats.org/presentationml/2006/main">
  <p:tag name="AS_UNIQUEID" val="5750"/>
</p:tagLst>
</file>

<file path=ppt/tags/tag54.xml><?xml version="1.0" encoding="utf-8"?>
<p:tagLst xmlns:p="http://schemas.openxmlformats.org/presentationml/2006/main">
  <p:tag name="AS_UNIQUEID" val="5751"/>
</p:tagLst>
</file>

<file path=ppt/tags/tag55.xml><?xml version="1.0" encoding="utf-8"?>
<p:tagLst xmlns:p="http://schemas.openxmlformats.org/presentationml/2006/main">
  <p:tag name="AS_UNIQUEID" val="6302"/>
</p:tagLst>
</file>

<file path=ppt/tags/tag56.xml><?xml version="1.0" encoding="utf-8"?>
<p:tagLst xmlns:p="http://schemas.openxmlformats.org/presentationml/2006/main">
  <p:tag name="AS_UNIQUEID" val="6303"/>
</p:tagLst>
</file>

<file path=ppt/tags/tag57.xml><?xml version="1.0" encoding="utf-8"?>
<p:tagLst xmlns:p="http://schemas.openxmlformats.org/presentationml/2006/main">
  <p:tag name="AS_UNIQUEID" val="6304"/>
</p:tagLst>
</file>

<file path=ppt/tags/tag58.xml><?xml version="1.0" encoding="utf-8"?>
<p:tagLst xmlns:p="http://schemas.openxmlformats.org/presentationml/2006/main">
  <p:tag name="AS_UNIQUEID" val="6305"/>
</p:tagLst>
</file>

<file path=ppt/tags/tag59.xml><?xml version="1.0" encoding="utf-8"?>
<p:tagLst xmlns:p="http://schemas.openxmlformats.org/presentationml/2006/main">
  <p:tag name="AS_UNIQUEID" val="2256"/>
  <p:tag name="KSO_WM_BEAUTIFY_FLAG" val=""/>
</p:tagLst>
</file>

<file path=ppt/tags/tag6.xml><?xml version="1.0" encoding="utf-8"?>
<p:tagLst xmlns:p="http://schemas.openxmlformats.org/presentationml/2006/main">
  <p:tag name="AS_UNIQUEID" val="12496"/>
</p:tagLst>
</file>

<file path=ppt/tags/tag60.xml><?xml version="1.0" encoding="utf-8"?>
<p:tagLst xmlns:p="http://schemas.openxmlformats.org/presentationml/2006/main">
  <p:tag name="AS_UNIQUEID" val="1941"/>
</p:tagLst>
</file>

<file path=ppt/tags/tag61.xml><?xml version="1.0" encoding="utf-8"?>
<p:tagLst xmlns:p="http://schemas.openxmlformats.org/presentationml/2006/main">
  <p:tag name="AS_UNIQUEID" val="6310"/>
</p:tagLst>
</file>

<file path=ppt/tags/tag62.xml><?xml version="1.0" encoding="utf-8"?>
<p:tagLst xmlns:p="http://schemas.openxmlformats.org/presentationml/2006/main">
  <p:tag name="AS_UNIQUEID" val="1941"/>
</p:tagLst>
</file>

<file path=ppt/tags/tag63.xml><?xml version="1.0" encoding="utf-8"?>
<p:tagLst xmlns:p="http://schemas.openxmlformats.org/presentationml/2006/main">
  <p:tag name="AS_UNIQUEID" val="1941"/>
</p:tagLst>
</file>

<file path=ppt/tags/tag64.xml><?xml version="1.0" encoding="utf-8"?>
<p:tagLst xmlns:p="http://schemas.openxmlformats.org/presentationml/2006/main">
  <p:tag name="AS_UNIQUEID" val="5611"/>
</p:tagLst>
</file>

<file path=ppt/tags/tag65.xml><?xml version="1.0" encoding="utf-8"?>
<p:tagLst xmlns:p="http://schemas.openxmlformats.org/presentationml/2006/main">
  <p:tag name="AS_UNIQUEID" val="6319"/>
</p:tagLst>
</file>

<file path=ppt/tags/tag66.xml><?xml version="1.0" encoding="utf-8"?>
<p:tagLst xmlns:p="http://schemas.openxmlformats.org/presentationml/2006/main">
  <p:tag name="AS_UNIQUEID" val="6320"/>
</p:tagLst>
</file>

<file path=ppt/tags/tag67.xml><?xml version="1.0" encoding="utf-8"?>
<p:tagLst xmlns:p="http://schemas.openxmlformats.org/presentationml/2006/main">
  <p:tag name="AS_UNIQUEID" val="6321"/>
</p:tagLst>
</file>

<file path=ppt/tags/tag68.xml><?xml version="1.0" encoding="utf-8"?>
<p:tagLst xmlns:p="http://schemas.openxmlformats.org/presentationml/2006/main">
  <p:tag name="AS_UNIQUEID" val="6322"/>
</p:tagLst>
</file>

<file path=ppt/tags/tag69.xml><?xml version="1.0" encoding="utf-8"?>
<p:tagLst xmlns:p="http://schemas.openxmlformats.org/presentationml/2006/main">
  <p:tag name="AS_UNIQUEID" val="6323"/>
</p:tagLst>
</file>

<file path=ppt/tags/tag7.xml><?xml version="1.0" encoding="utf-8"?>
<p:tagLst xmlns:p="http://schemas.openxmlformats.org/presentationml/2006/main">
  <p:tag name="AS_UNIQUEID" val="12497"/>
</p:tagLst>
</file>

<file path=ppt/tags/tag70.xml><?xml version="1.0" encoding="utf-8"?>
<p:tagLst xmlns:p="http://schemas.openxmlformats.org/presentationml/2006/main">
  <p:tag name="AS_UNIQUEID" val="6324"/>
</p:tagLst>
</file>

<file path=ppt/tags/tag71.xml><?xml version="1.0" encoding="utf-8"?>
<p:tagLst xmlns:p="http://schemas.openxmlformats.org/presentationml/2006/main">
  <p:tag name="AS_UNIQUEID" val="5754"/>
</p:tagLst>
</file>

<file path=ppt/tags/tag72.xml><?xml version="1.0" encoding="utf-8"?>
<p:tagLst xmlns:p="http://schemas.openxmlformats.org/presentationml/2006/main">
  <p:tag name="AS_UNIQUEID" val="5755"/>
</p:tagLst>
</file>

<file path=ppt/tags/tag73.xml><?xml version="1.0" encoding="utf-8"?>
<p:tagLst xmlns:p="http://schemas.openxmlformats.org/presentationml/2006/main">
  <p:tag name="AS_UNIQUEID" val="1941"/>
</p:tagLst>
</file>

<file path=ppt/tags/tag74.xml><?xml version="1.0" encoding="utf-8"?>
<p:tagLst xmlns:p="http://schemas.openxmlformats.org/presentationml/2006/main">
  <p:tag name="AS_UNIQUEID" val="6325"/>
</p:tagLst>
</file>

<file path=ppt/tags/tag75.xml><?xml version="1.0" encoding="utf-8"?>
<p:tagLst xmlns:p="http://schemas.openxmlformats.org/presentationml/2006/main">
  <p:tag name="AS_UNIQUEID" val="6326"/>
</p:tagLst>
</file>

<file path=ppt/tags/tag76.xml><?xml version="1.0" encoding="utf-8"?>
<p:tagLst xmlns:p="http://schemas.openxmlformats.org/presentationml/2006/main">
  <p:tag name="AS_UNIQUEID" val="5757"/>
</p:tagLst>
</file>

<file path=ppt/tags/tag77.xml><?xml version="1.0" encoding="utf-8"?>
<p:tagLst xmlns:p="http://schemas.openxmlformats.org/presentationml/2006/main">
  <p:tag name="AS_UNIQUEID" val="1941"/>
</p:tagLst>
</file>

<file path=ppt/tags/tag78.xml><?xml version="1.0" encoding="utf-8"?>
<p:tagLst xmlns:p="http://schemas.openxmlformats.org/presentationml/2006/main">
  <p:tag name="AS_UNIQUEID" val="6327"/>
</p:tagLst>
</file>

<file path=ppt/tags/tag79.xml><?xml version="1.0" encoding="utf-8"?>
<p:tagLst xmlns:p="http://schemas.openxmlformats.org/presentationml/2006/main">
  <p:tag name="AS_UNIQUEID" val="6328"/>
</p:tagLst>
</file>

<file path=ppt/tags/tag8.xml><?xml version="1.0" encoding="utf-8"?>
<p:tagLst xmlns:p="http://schemas.openxmlformats.org/presentationml/2006/main">
  <p:tag name="AS_UNIQUEID" val="12498"/>
</p:tagLst>
</file>

<file path=ppt/tags/tag80.xml><?xml version="1.0" encoding="utf-8"?>
<p:tagLst xmlns:p="http://schemas.openxmlformats.org/presentationml/2006/main">
  <p:tag name="AS_UNIQUEID" val="6329"/>
</p:tagLst>
</file>

<file path=ppt/tags/tag81.xml><?xml version="1.0" encoding="utf-8"?>
<p:tagLst xmlns:p="http://schemas.openxmlformats.org/presentationml/2006/main">
  <p:tag name="AS_UNIQUEID" val="6330"/>
</p:tagLst>
</file>

<file path=ppt/tags/tag82.xml><?xml version="1.0" encoding="utf-8"?>
<p:tagLst xmlns:p="http://schemas.openxmlformats.org/presentationml/2006/main">
  <p:tag name="AS_UNIQUEID" val="2256"/>
  <p:tag name="KSO_WM_BEAUTIFY_FLAG" val=""/>
</p:tagLst>
</file>

<file path=ppt/tags/tag83.xml><?xml version="1.0" encoding="utf-8"?>
<p:tagLst xmlns:p="http://schemas.openxmlformats.org/presentationml/2006/main">
  <p:tag name="AS_UNIQUEID" val="5611"/>
</p:tagLst>
</file>

<file path=ppt/tags/tag84.xml><?xml version="1.0" encoding="utf-8"?>
<p:tagLst xmlns:p="http://schemas.openxmlformats.org/presentationml/2006/main">
  <p:tag name="AS_UNIQUEID" val="5759"/>
</p:tagLst>
</file>

<file path=ppt/tags/tag85.xml><?xml version="1.0" encoding="utf-8"?>
<p:tagLst xmlns:p="http://schemas.openxmlformats.org/presentationml/2006/main">
  <p:tag name="AS_UNIQUEID" val="5760"/>
</p:tagLst>
</file>

<file path=ppt/tags/tag86.xml><?xml version="1.0" encoding="utf-8"?>
<p:tagLst xmlns:p="http://schemas.openxmlformats.org/presentationml/2006/main">
  <p:tag name="AS_UNIQUEID" val="6336"/>
</p:tagLst>
</file>

<file path=ppt/tags/tag87.xml><?xml version="1.0" encoding="utf-8"?>
<p:tagLst xmlns:p="http://schemas.openxmlformats.org/presentationml/2006/main">
  <p:tag name="AS_UNIQUEID" val="5761"/>
</p:tagLst>
</file>

<file path=ppt/tags/tag88.xml><?xml version="1.0" encoding="utf-8"?>
<p:tagLst xmlns:p="http://schemas.openxmlformats.org/presentationml/2006/main">
  <p:tag name="AS_UNIQUEID" val="5762"/>
</p:tagLst>
</file>

<file path=ppt/tags/tag89.xml><?xml version="1.0" encoding="utf-8"?>
<p:tagLst xmlns:p="http://schemas.openxmlformats.org/presentationml/2006/main">
  <p:tag name="AS_UNIQUEID" val="1941"/>
</p:tagLst>
</file>

<file path=ppt/tags/tag9.xml><?xml version="1.0" encoding="utf-8"?>
<p:tagLst xmlns:p="http://schemas.openxmlformats.org/presentationml/2006/main">
  <p:tag name="AS_UNIQUEID" val="12499"/>
</p:tagLst>
</file>

<file path=ppt/tags/tag90.xml><?xml version="1.0" encoding="utf-8"?>
<p:tagLst xmlns:p="http://schemas.openxmlformats.org/presentationml/2006/main">
  <p:tag name="AS_UNIQUEID" val="6337"/>
</p:tagLst>
</file>

<file path=ppt/tags/tag91.xml><?xml version="1.0" encoding="utf-8"?>
<p:tagLst xmlns:p="http://schemas.openxmlformats.org/presentationml/2006/main">
  <p:tag name="AS_UNIQUEID" val="482"/>
</p:tagLst>
</file>

<file path=ppt/tags/tag92.xml><?xml version="1.0" encoding="utf-8"?>
<p:tagLst xmlns:p="http://schemas.openxmlformats.org/presentationml/2006/main">
  <p:tag name="AS_UNIQUEID" val="1941"/>
</p:tagLst>
</file>

<file path=ppt/tags/tag93.xml><?xml version="1.0" encoding="utf-8"?>
<p:tagLst xmlns:p="http://schemas.openxmlformats.org/presentationml/2006/main">
  <p:tag name="AS_UNIQUEID" val="6338"/>
</p:tagLst>
</file>

<file path=ppt/tags/tag94.xml><?xml version="1.0" encoding="utf-8"?>
<p:tagLst xmlns:p="http://schemas.openxmlformats.org/presentationml/2006/main">
  <p:tag name="AS_UNIQUEID" val="6339"/>
</p:tagLst>
</file>

<file path=ppt/tags/tag95.xml><?xml version="1.0" encoding="utf-8"?>
<p:tagLst xmlns:p="http://schemas.openxmlformats.org/presentationml/2006/main">
  <p:tag name="AS_UNIQUEID" val="6340"/>
</p:tagLst>
</file>

<file path=ppt/tags/tag96.xml><?xml version="1.0" encoding="utf-8"?>
<p:tagLst xmlns:p="http://schemas.openxmlformats.org/presentationml/2006/main">
  <p:tag name="AS_UNIQUEID" val="2256"/>
  <p:tag name="KSO_WM_BEAUTIFY_FLAG" val=""/>
</p:tagLst>
</file>

<file path=ppt/tags/tag97.xml><?xml version="1.0" encoding="utf-8"?>
<p:tagLst xmlns:p="http://schemas.openxmlformats.org/presentationml/2006/main">
  <p:tag name="AS_UNIQUEID" val="536"/>
</p:tagLst>
</file>

<file path=ppt/tags/tag98.xml><?xml version="1.0" encoding="utf-8"?>
<p:tagLst xmlns:p="http://schemas.openxmlformats.org/presentationml/2006/main">
  <p:tag name="AS_UNIQUEID" val="418"/>
  <p:tag name="KSO_WM_BEAUTIFY_FLAG" val=""/>
</p:tagLst>
</file>

<file path=ppt/tags/tag99.xml><?xml version="1.0" encoding="utf-8"?>
<p:tagLst xmlns:p="http://schemas.openxmlformats.org/presentationml/2006/main">
  <p:tag name="AS_UNIQUEID" val="418"/>
  <p:tag name="KSO_WM_BEAUTIFY_FLAG" val="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2948</Words>
  <Application>WPS 演示</Application>
  <PresentationFormat>宽屏</PresentationFormat>
  <Paragraphs>281</Paragraphs>
  <Slides>18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18</vt:i4>
      </vt:variant>
    </vt:vector>
  </HeadingPairs>
  <TitlesOfParts>
    <vt:vector size="30" baseType="lpstr">
      <vt:lpstr>Arial</vt:lpstr>
      <vt:lpstr>宋体</vt:lpstr>
      <vt:lpstr>Wingdings</vt:lpstr>
      <vt:lpstr>微软雅黑</vt:lpstr>
      <vt:lpstr>华文楷体</vt:lpstr>
      <vt:lpstr>Times New Roman</vt:lpstr>
      <vt:lpstr>黑体</vt:lpstr>
      <vt:lpstr>楷体</vt:lpstr>
      <vt:lpstr>Arial</vt:lpstr>
      <vt:lpstr>Arial Unicode MS</vt:lpstr>
      <vt:lpstr>Calibri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企业用户_1144822202</cp:lastModifiedBy>
  <cp:revision>162</cp:revision>
  <dcterms:created xsi:type="dcterms:W3CDTF">2019-06-19T02:08:00Z</dcterms:created>
  <dcterms:modified xsi:type="dcterms:W3CDTF">2026-03-09T02:18:48Z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2052-12.1.0.25225</vt:lpwstr>
  </property>
  <property fmtid="{D5CDD505-2E9C-101B-9397-08002B2CF9AE}" pid="3" name="ICV">
    <vt:lpwstr>131042197CBA404695860D0870A78ABF_11</vt:lpwstr>
  </property>
</Properties>
</file>