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wdp" ContentType="image/vnd.ms-photo"/>
  <Default Extension="avi" ContentType="video/avi"/>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43.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484" r:id="rId3"/>
    <p:sldId id="583" r:id="rId4"/>
    <p:sldId id="585" r:id="rId6"/>
    <p:sldId id="587" r:id="rId7"/>
    <p:sldId id="589" r:id="rId8"/>
    <p:sldId id="590" r:id="rId9"/>
    <p:sldId id="591" r:id="rId10"/>
    <p:sldId id="616" r:id="rId11"/>
    <p:sldId id="595" r:id="rId12"/>
    <p:sldId id="596" r:id="rId13"/>
    <p:sldId id="597" r:id="rId14"/>
    <p:sldId id="598" r:id="rId15"/>
    <p:sldId id="636" r:id="rId16"/>
    <p:sldId id="637" r:id="rId17"/>
    <p:sldId id="638" r:id="rId18"/>
    <p:sldId id="639" r:id="rId19"/>
    <p:sldId id="600" r:id="rId20"/>
    <p:sldId id="603" r:id="rId21"/>
    <p:sldId id="604" r:id="rId22"/>
    <p:sldId id="617" r:id="rId23"/>
    <p:sldId id="605" r:id="rId24"/>
    <p:sldId id="606" r:id="rId25"/>
    <p:sldId id="607" r:id="rId26"/>
    <p:sldId id="608" r:id="rId27"/>
    <p:sldId id="610" r:id="rId28"/>
    <p:sldId id="611" r:id="rId29"/>
    <p:sldId id="612" r:id="rId30"/>
    <p:sldId id="613" r:id="rId31"/>
    <p:sldId id="652" r:id="rId32"/>
    <p:sldId id="654" r:id="rId33"/>
    <p:sldId id="653" r:id="rId34"/>
    <p:sldId id="655" r:id="rId35"/>
  </p:sldIdLst>
  <p:sldSz cx="12192000" cy="6858000"/>
  <p:notesSz cx="6858000" cy="9144000"/>
  <p:custDataLst>
    <p:tags r:id="rId4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9198E9F8-5EDE-4E55-90E2-F24310D5F68F}">
          <p14:sldIdLst>
            <p14:sldId id="484"/>
            <p14:sldId id="583"/>
            <p14:sldId id="585"/>
            <p14:sldId id="587"/>
            <p14:sldId id="589"/>
            <p14:sldId id="590"/>
            <p14:sldId id="591"/>
            <p14:sldId id="616"/>
            <p14:sldId id="595"/>
            <p14:sldId id="596"/>
            <p14:sldId id="597"/>
            <p14:sldId id="598"/>
            <p14:sldId id="636"/>
            <p14:sldId id="637"/>
            <p14:sldId id="638"/>
            <p14:sldId id="639"/>
            <p14:sldId id="600"/>
            <p14:sldId id="603"/>
            <p14:sldId id="604"/>
            <p14:sldId id="617"/>
            <p14:sldId id="605"/>
            <p14:sldId id="606"/>
            <p14:sldId id="607"/>
            <p14:sldId id="608"/>
            <p14:sldId id="610"/>
            <p14:sldId id="611"/>
            <p14:sldId id="612"/>
            <p14:sldId id="613"/>
            <p14:sldId id="652"/>
            <p14:sldId id="654"/>
            <p14:sldId id="653"/>
            <p14:sldId id="655"/>
          </p14:sldIdLst>
        </p14:section>
        <p14:section name="无标题节" id="{ABF96EEC-3F73-4D1E-B384-85B1562BB179}">
          <p14:sldIdLst/>
        </p14:section>
        <p14:section name="无标题节" id="{3B83F2B8-3428-4A5D-89D6-25E5516ADFDF}">
          <p14:sldIdLst/>
        </p14:section>
      </p14:sectionLst>
    </p:ext>
    <p:ext uri="{EFAFB233-063F-42B5-8137-9DF3F51BA10A}">
      <p15:sldGuideLst xmlns:p15="http://schemas.microsoft.com/office/powerpoint/2012/main">
        <p15:guide id="1" orient="horz" pos="2064" userDrawn="1">
          <p15:clr>
            <a:srgbClr val="A4A3A4"/>
          </p15:clr>
        </p15:guide>
        <p15:guide id="2" pos="97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未知用户1" initials="未知用户1" lastIdx="0" clrIdx="2"/>
  <p:cmAuthor id="1" name="fan dawei" initials="fd" lastIdx="0" clrIdx="0"/>
  <p:cmAuthor id="2" name="Administrator" initials="A" lastIdx="0" clrIdx="0"/>
  <p:cmAuthor id="3" name="靳曼" initials="靳" lastIdx="0" clrIdx="2"/>
  <p:cmAuthor id="4" name="Lenovo" initials="L" lastIdx="0" clrIdx="2"/>
  <p:cmAuthor id="5" name="宋洁然" initials="宋" lastIdx="0" clrIdx="1"/>
  <p:cmAuthor id="6" name="ming qiu" initials="m" lastIdx="0" clrIdx="1"/>
  <p:cmAuthor id="7" name="1206988966@qq.com" initials="1" lastIdx="0" clrIdx="2"/>
  <p:cmAuthor id="8" name="姜伟光" initials="姜" lastIdx="0" clrIdx="0"/>
  <p:cmAuthor id="9" name="86158" initials="8" lastIdx="0" clrIdx="8"/>
  <p:cmAuthor id="10" name="yyyaogd@126.com" initials="y" lastIdx="0" clrIdx="0"/>
  <p:cmAuthor id="11" name="wucj" initials="w" lastIdx="0" clrIdx="0"/>
  <p:cmAuthor id="12" name="SkyUser" initials="S" lastIdx="0" clrIdx="0"/>
  <p:cmAuthor id="13" name="54410" initials="5" lastIdx="0" clrIdx="12"/>
  <p:cmAuthor id="14" name="珠珠的电脑" initials="珠" lastIdx="0" clrIdx="13"/>
  <p:cmAuthor id="15" name="admin" initials="a" lastIdx="0" clrIdx="14"/>
  <p:cmAuthor id="16" name="aurora" initials="a" lastIdx="0" clrIdx="15"/>
  <p:cmAuthor id="75" name="作者" initials="A" lastIdx="0" clrIdx="24"/>
  <p:cmAuthor id="17" name="86187" initials="8" lastIdx="0" clrIdx="1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333FF"/>
    <a:srgbClr val="DFE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232" autoAdjust="0"/>
    <p:restoredTop sz="91492" autoAdjust="0"/>
  </p:normalViewPr>
  <p:slideViewPr>
    <p:cSldViewPr snapToGrid="0" showGuides="1">
      <p:cViewPr varScale="1">
        <p:scale>
          <a:sx n="54" d="100"/>
          <a:sy n="54" d="100"/>
        </p:scale>
        <p:origin x="48" y="188"/>
      </p:cViewPr>
      <p:guideLst>
        <p:guide orient="horz" pos="2064"/>
        <p:guide pos="97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0" Type="http://schemas.openxmlformats.org/officeDocument/2006/relationships/tags" Target="tags/tag327.xml"/><Relationship Id="rId4" Type="http://schemas.openxmlformats.org/officeDocument/2006/relationships/slide" Target="slides/slide2.xml"/><Relationship Id="rId39" Type="http://schemas.openxmlformats.org/officeDocument/2006/relationships/commentAuthors" Target="commentAuthors.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326.xml"/><Relationship Id="rId5" Type="http://schemas.openxmlformats.org/officeDocument/2006/relationships/tags" Target="../tags/tag325.xml"/><Relationship Id="rId4" Type="http://schemas.openxmlformats.org/officeDocument/2006/relationships/tags" Target="../tags/tag324.xml"/><Relationship Id="rId3" Type="http://schemas.openxmlformats.org/officeDocument/2006/relationships/tags" Target="../tags/tag323.xml"/><Relationship Id="rId2" Type="http://schemas.openxmlformats.org/officeDocument/2006/relationships/tags" Target="../tags/tag322.xml"/><Relationship Id="rId1" Type="http://schemas.openxmlformats.org/officeDocument/2006/relationships/tags" Target="../tags/tag3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AE532785-F18E-445B-8757-96EB513D5FC1}"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1E21AC92-D0C2-425E-8618-B9BF46C8BB06}"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35.xml"/><Relationship Id="rId4" Type="http://schemas.openxmlformats.org/officeDocument/2006/relationships/tags" Target="../tags/tag34.xml"/><Relationship Id="rId3" Type="http://schemas.openxmlformats.org/officeDocument/2006/relationships/tags" Target="../tags/tag33.xml"/><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101.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212.xml"/><Relationship Id="rId4" Type="http://schemas.openxmlformats.org/officeDocument/2006/relationships/tags" Target="../tags/tag211.xml"/><Relationship Id="rId3" Type="http://schemas.openxmlformats.org/officeDocument/2006/relationships/tags" Target="../tags/tag210.xml"/><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5" Type="http://schemas.openxmlformats.org/officeDocument/2006/relationships/tags" Target="../tags/tag269.xml"/><Relationship Id="rId4" Type="http://schemas.openxmlformats.org/officeDocument/2006/relationships/tags" Target="../tags/tag268.xml"/><Relationship Id="rId3" Type="http://schemas.openxmlformats.org/officeDocument/2006/relationships/tags" Target="../tags/tag267.xml"/><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6.xml.rels><?xml version="1.0" encoding="UTF-8" standalone="yes"?>
<Relationships xmlns="http://schemas.openxmlformats.org/package/2006/relationships"><Relationship Id="rId5" Type="http://schemas.openxmlformats.org/officeDocument/2006/relationships/tags" Target="../tags/tag310.xml"/><Relationship Id="rId4" Type="http://schemas.openxmlformats.org/officeDocument/2006/relationships/tags" Target="../tags/tag309.xml"/><Relationship Id="rId3" Type="http://schemas.openxmlformats.org/officeDocument/2006/relationships/tags" Target="../tags/tag308.xml"/><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pPr marL="0" marR="0" indent="0" algn="l" defTabSz="914400" rtl="0" eaLnBrk="1" fontAlgn="auto" latinLnBrk="0" hangingPunct="1">
              <a:lnSpc>
                <a:spcPct val="100000"/>
              </a:lnSpc>
              <a:spcBef>
                <a:spcPct val="0"/>
              </a:spcBef>
              <a:spcAft>
                <a:spcPct val="0"/>
              </a:spcAft>
              <a:buClrTx/>
              <a:buSzTx/>
              <a:buFontTx/>
              <a:buNone/>
              <a:defRPr/>
            </a:pPr>
            <a:r>
              <a:rPr lang="zh-CN" altLang="zh-CN" sz="1200" kern="100" smtClean="0">
                <a:latin typeface="仿宋" panose="02010609060101010101" pitchFamily="49" charset="-122"/>
                <a:ea typeface="仿宋" panose="02010609060101010101" pitchFamily="49" charset="-122"/>
                <a:cs typeface="等线" panose="02010600030101010101" charset="-122"/>
                <a:sym typeface="+mn-ea"/>
              </a:rPr>
              <a:t>精液由精子和精清两部分组成。精清中含有一种能抑制精子获能的物质，因此在一般情况下，精液中的精子无法获能</a:t>
            </a:r>
            <a:endParaRPr lang="zh-CN" altLang="en-US" sz="1200" smtClean="0">
              <a:latin typeface="仿宋" panose="02010609060101010101" pitchFamily="49" charset="-122"/>
              <a:ea typeface="仿宋" panose="02010609060101010101" pitchFamily="49" charset="-122"/>
            </a:endParaRPr>
          </a:p>
          <a:p>
            <a:endParaRPr lang="zh-CN" altLang="en-US"/>
          </a:p>
        </p:txBody>
      </p:sp>
      <p:sp>
        <p:nvSpPr>
          <p:cNvPr id="4" name="灯片编号占位符 3"/>
          <p:cNvSpPr>
            <a:spLocks noGrp="1"/>
          </p:cNvSpPr>
          <p:nvPr>
            <p:ph type="sldNum" sz="quarter" idx="10"/>
            <p:custDataLst>
              <p:tags r:id="rId5"/>
            </p:custDataLst>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A6837353-30EB-4A48-80EB-173D804AEFB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7" Type="http://schemas.openxmlformats.org/officeDocument/2006/relationships/tags" Target="../tags/tag14.xml"/><Relationship Id="rId6" Type="http://schemas.openxmlformats.org/officeDocument/2006/relationships/image" Target="../media/image4.png"/><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20.xml"/><Relationship Id="rId8" Type="http://schemas.openxmlformats.org/officeDocument/2006/relationships/image" Target="../media/image5.jpeg"/><Relationship Id="rId7" Type="http://schemas.openxmlformats.org/officeDocument/2006/relationships/tags" Target="../tags/tag19.xml"/><Relationship Id="rId6" Type="http://schemas.openxmlformats.org/officeDocument/2006/relationships/image" Target="../media/image4.png"/><Relationship Id="rId5" Type="http://schemas.openxmlformats.org/officeDocument/2006/relationships/tags" Target="../tags/tag18.xml"/><Relationship Id="rId4" Type="http://schemas.openxmlformats.org/officeDocument/2006/relationships/tags" Target="../tags/tag17.xml"/><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tags" Target="../tags/tag6.xml"/><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tags" Target="../tags/tag7.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pic>
        <p:nvPicPr>
          <p:cNvPr id="8" name="图片 7"/>
          <p:cNvPicPr>
            <a:picLocks noChangeAspect="1"/>
          </p:cNvPicPr>
          <p:nvPr userDrawn="1"/>
        </p:nvPicPr>
        <p:blipFill rotWithShape="1">
          <a:blip r:embed="rId2" cstate="print">
            <a:extLst>
              <a:ext uri="{28A0092B-C50C-407E-A947-70E740481C1C}">
                <a14:useLocalDpi xmlns:a14="http://schemas.microsoft.com/office/drawing/2010/main" val="0"/>
              </a:ext>
            </a:extLst>
          </a:blip>
          <a:srcRect l="8906" t="16562" r="2501" b="20156"/>
          <a:stretch>
            <a:fillRect/>
          </a:stretch>
        </p:blipFill>
        <p:spPr>
          <a:xfrm>
            <a:off x="10236200" y="66687"/>
            <a:ext cx="1728000" cy="925722"/>
          </a:xfrm>
          <a:prstGeom prst="rect">
            <a:avLst/>
          </a:prstGeom>
        </p:spPr>
      </p:pic>
      <p:cxnSp>
        <p:nvCxnSpPr>
          <p:cNvPr id="10" name="直接连接符 9"/>
          <p:cNvCxnSpPr/>
          <p:nvPr userDrawn="1"/>
        </p:nvCxnSpPr>
        <p:spPr>
          <a:xfrm>
            <a:off x="165101" y="942975"/>
            <a:ext cx="10045700" cy="0"/>
          </a:xfrm>
          <a:prstGeom prst="line">
            <a:avLst/>
          </a:prstGeom>
          <a:ln w="28575">
            <a:solidFill>
              <a:srgbClr val="47955E"/>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比较">
    <p:spTree>
      <p:nvGrpSpPr>
        <p:cNvPr id="1" name=""/>
        <p:cNvGrpSpPr/>
        <p:nvPr/>
      </p:nvGrpSpPr>
      <p:grpSpPr>
        <a:xfrm>
          <a:off x="0" y="0"/>
          <a:ext cx="0" cy="0"/>
          <a:chOff x="0" y="0"/>
          <a:chExt cx="0" cy="0"/>
        </a:xfrm>
      </p:grpSpPr>
      <p:sp>
        <p:nvSpPr>
          <p:cNvPr id="20" name="任意多边形: 形状 14"/>
          <p:cNvSpPr/>
          <p:nvPr userDrawn="1">
            <p:custDataLst>
              <p:tags r:id="rId2"/>
            </p:custDataLst>
          </p:nvPr>
        </p:nvSpPr>
        <p:spPr>
          <a:xfrm>
            <a:off x="0" y="0"/>
            <a:ext cx="1264285" cy="780415"/>
          </a:xfrm>
          <a:custGeom>
            <a:avLst/>
            <a:gdLst>
              <a:gd name="connsiteX0" fmla="*/ 0 w 1073027"/>
              <a:gd name="connsiteY0" fmla="*/ 0 h 685800"/>
              <a:gd name="connsiteX1" fmla="*/ 1073027 w 1073027"/>
              <a:gd name="connsiteY1" fmla="*/ 0 h 685800"/>
              <a:gd name="connsiteX2" fmla="*/ 863474 w 1073027"/>
              <a:gd name="connsiteY2" fmla="*/ 685800 h 685800"/>
              <a:gd name="connsiteX3" fmla="*/ 0 w 1073027"/>
              <a:gd name="connsiteY3" fmla="*/ 685800 h 685800"/>
            </a:gdLst>
            <a:ahLst/>
            <a:cxnLst>
              <a:cxn ang="0">
                <a:pos x="connsiteX0" y="connsiteY0"/>
              </a:cxn>
              <a:cxn ang="0">
                <a:pos x="connsiteX1" y="connsiteY1"/>
              </a:cxn>
              <a:cxn ang="0">
                <a:pos x="connsiteX2" y="connsiteY2"/>
              </a:cxn>
              <a:cxn ang="0">
                <a:pos x="connsiteX3" y="connsiteY3"/>
              </a:cxn>
            </a:cxnLst>
            <a:rect l="l" t="t" r="r" b="b"/>
            <a:pathLst>
              <a:path w="1073027" h="685800">
                <a:moveTo>
                  <a:pt x="0" y="0"/>
                </a:moveTo>
                <a:lnTo>
                  <a:pt x="1073027" y="0"/>
                </a:lnTo>
                <a:lnTo>
                  <a:pt x="863474" y="685800"/>
                </a:lnTo>
                <a:lnTo>
                  <a:pt x="0" y="685800"/>
                </a:lnTo>
                <a:close/>
              </a:path>
            </a:pathLst>
          </a:custGeom>
          <a:gradFill>
            <a:gsLst>
              <a:gs pos="0">
                <a:srgbClr val="D7010E">
                  <a:lumMod val="20000"/>
                  <a:lumOff val="80000"/>
                </a:srgbClr>
              </a:gs>
              <a:gs pos="80000">
                <a:srgbClr val="D7010E">
                  <a:lumMod val="40000"/>
                  <a:lumOff val="60000"/>
                </a:srgbClr>
              </a:gs>
            </a:gsLst>
            <a:lin ang="2700000" scaled="1"/>
          </a:gradFill>
          <a:ln w="12700" cap="flat" cmpd="sng" algn="ctr">
            <a:noFill/>
            <a:prstDash val="solid"/>
            <a:miter lim="800000"/>
          </a:ln>
          <a:effectLst>
            <a:outerShdw blurRad="254000" dist="38100" dir="2700000" algn="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15" name="矩形 14"/>
          <p:cNvSpPr/>
          <p:nvPr userDrawn="1">
            <p:custDataLst>
              <p:tags r:id="rId3"/>
            </p:custDataLst>
          </p:nvPr>
        </p:nvSpPr>
        <p:spPr>
          <a:xfrm>
            <a:off x="0" y="710565"/>
            <a:ext cx="12192000" cy="163830"/>
          </a:xfrm>
          <a:prstGeom prst="rect">
            <a:avLst/>
          </a:prstGeom>
          <a:solidFill>
            <a:srgbClr val="D7010E">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1_节标题">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734094" y="0"/>
            <a:ext cx="2125015" cy="6858000"/>
          </a:xfrm>
          <a:prstGeom prst="rect">
            <a:avLst/>
          </a:prstGeom>
          <a:solidFill>
            <a:srgbClr val="4F8D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任意多边形 8"/>
          <p:cNvSpPr/>
          <p:nvPr userDrawn="1">
            <p:custDataLst>
              <p:tags r:id="rId3"/>
            </p:custDataLst>
          </p:nvPr>
        </p:nvSpPr>
        <p:spPr>
          <a:xfrm>
            <a:off x="2081530" y="1149350"/>
            <a:ext cx="2429510" cy="4559300"/>
          </a:xfrm>
          <a:custGeom>
            <a:avLst/>
            <a:gdLst>
              <a:gd name="connsiteX0" fmla="*/ 0 w 4521200"/>
              <a:gd name="connsiteY0" fmla="*/ 0 h 4559300"/>
              <a:gd name="connsiteX1" fmla="*/ 4521200 w 4521200"/>
              <a:gd name="connsiteY1" fmla="*/ 0 h 4559300"/>
              <a:gd name="connsiteX2" fmla="*/ 4521200 w 4521200"/>
              <a:gd name="connsiteY2" fmla="*/ 549775 h 4559300"/>
              <a:gd name="connsiteX3" fmla="*/ 4447233 w 4521200"/>
              <a:gd name="connsiteY3" fmla="*/ 549775 h 4559300"/>
              <a:gd name="connsiteX4" fmla="*/ 4447233 w 4521200"/>
              <a:gd name="connsiteY4" fmla="*/ 73967 h 4559300"/>
              <a:gd name="connsiteX5" fmla="*/ 73967 w 4521200"/>
              <a:gd name="connsiteY5" fmla="*/ 73967 h 4559300"/>
              <a:gd name="connsiteX6" fmla="*/ 73967 w 4521200"/>
              <a:gd name="connsiteY6" fmla="*/ 4485333 h 4559300"/>
              <a:gd name="connsiteX7" fmla="*/ 4447233 w 4521200"/>
              <a:gd name="connsiteY7" fmla="*/ 4485333 h 4559300"/>
              <a:gd name="connsiteX8" fmla="*/ 4447233 w 4521200"/>
              <a:gd name="connsiteY8" fmla="*/ 1380772 h 4559300"/>
              <a:gd name="connsiteX9" fmla="*/ 4521200 w 4521200"/>
              <a:gd name="connsiteY9" fmla="*/ 1380772 h 4559300"/>
              <a:gd name="connsiteX10" fmla="*/ 4521200 w 4521200"/>
              <a:gd name="connsiteY10" fmla="*/ 4559300 h 4559300"/>
              <a:gd name="connsiteX11" fmla="*/ 0 w 4521200"/>
              <a:gd name="connsiteY11" fmla="*/ 4559300 h 455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21200" h="4559300">
                <a:moveTo>
                  <a:pt x="0" y="0"/>
                </a:moveTo>
                <a:lnTo>
                  <a:pt x="4521200" y="0"/>
                </a:lnTo>
                <a:lnTo>
                  <a:pt x="4521200" y="549775"/>
                </a:lnTo>
                <a:lnTo>
                  <a:pt x="4447233" y="549775"/>
                </a:lnTo>
                <a:lnTo>
                  <a:pt x="4447233" y="73967"/>
                </a:lnTo>
                <a:lnTo>
                  <a:pt x="73967" y="73967"/>
                </a:lnTo>
                <a:lnTo>
                  <a:pt x="73967" y="4485333"/>
                </a:lnTo>
                <a:lnTo>
                  <a:pt x="4447233" y="4485333"/>
                </a:lnTo>
                <a:lnTo>
                  <a:pt x="4447233" y="1380772"/>
                </a:lnTo>
                <a:lnTo>
                  <a:pt x="4521200" y="1380772"/>
                </a:lnTo>
                <a:lnTo>
                  <a:pt x="4521200" y="4559300"/>
                </a:lnTo>
                <a:lnTo>
                  <a:pt x="0" y="4559300"/>
                </a:lnTo>
                <a:close/>
              </a:path>
            </a:pathLst>
          </a:custGeom>
          <a:solidFill>
            <a:srgbClr val="4F8D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文本框 9"/>
          <p:cNvSpPr txBox="1"/>
          <p:nvPr userDrawn="1">
            <p:custDataLst>
              <p:tags r:id="rId4"/>
            </p:custDataLst>
          </p:nvPr>
        </p:nvSpPr>
        <p:spPr>
          <a:xfrm>
            <a:off x="3307243" y="1676248"/>
            <a:ext cx="2507794" cy="829945"/>
          </a:xfrm>
          <a:prstGeom prst="rect">
            <a:avLst/>
          </a:prstGeom>
          <a:noFill/>
        </p:spPr>
        <p:txBody>
          <a:bodyPr wrap="square" rtlCol="0">
            <a:spAutoFit/>
            <a:scene3d>
              <a:camera prst="orthographicFront"/>
              <a:lightRig rig="threePt" dir="t"/>
            </a:scene3d>
            <a:sp3d contourW="12700"/>
          </a:bodyPr>
          <a:lstStyle/>
          <a:p>
            <a:pPr algn="ctr"/>
            <a:r>
              <a:rPr lang="en-US" altLang="zh-CN" sz="4800" b="1">
                <a:solidFill>
                  <a:srgbClr val="4F8D19"/>
                </a:solidFill>
                <a:latin typeface="Century Gothic" panose="020B0502020202020204" pitchFamily="34" charset="0"/>
                <a:cs typeface="经典综艺体简" panose="02010609000101010101" pitchFamily="49" charset="-122"/>
              </a:rPr>
              <a:t>PART </a:t>
            </a:r>
            <a:r>
              <a:rPr lang="zh-CN" altLang="en-US" sz="4800" b="1" smtClean="0">
                <a:solidFill>
                  <a:srgbClr val="4F8D19"/>
                </a:solidFill>
                <a:latin typeface="Century Gothic" panose="020B0502020202020204" pitchFamily="34" charset="0"/>
                <a:cs typeface="经典综艺体简" panose="02010609000101010101" pitchFamily="49" charset="-122"/>
              </a:rPr>
              <a:t>二</a:t>
            </a:r>
            <a:endParaRPr lang="en-US" altLang="zh-CN" sz="4800" b="1">
              <a:solidFill>
                <a:srgbClr val="4F8D19"/>
              </a:solidFill>
              <a:latin typeface="Century Gothic" panose="020B0502020202020204" pitchFamily="34" charset="0"/>
              <a:cs typeface="经典综艺体简" panose="02010609000101010101" pitchFamily="49" charset="-122"/>
            </a:endParaRPr>
          </a:p>
        </p:txBody>
      </p:sp>
      <p:pic>
        <p:nvPicPr>
          <p:cNvPr id="3" name="图片 2" descr="摄图网_401247060_医疗设备显微镜（企业商用）"/>
          <p:cNvPicPr>
            <a:picLocks noChangeAspect="1"/>
          </p:cNvPicPr>
          <p:nvPr userDrawn="1">
            <p:custDataLst>
              <p:tags r:id="rId5"/>
            </p:custDataLst>
          </p:nvPr>
        </p:nvPicPr>
        <p:blipFill>
          <a:blip r:embed="rId6"/>
          <a:stretch>
            <a:fillRect/>
          </a:stretch>
        </p:blipFill>
        <p:spPr>
          <a:xfrm>
            <a:off x="10951845" y="5510530"/>
            <a:ext cx="1583690" cy="1583690"/>
          </a:xfrm>
          <a:prstGeom prst="rect">
            <a:avLst/>
          </a:prstGeom>
        </p:spPr>
      </p:pic>
      <p:sp>
        <p:nvSpPr>
          <p:cNvPr id="8" name="矩形 7"/>
          <p:cNvSpPr/>
          <p:nvPr userDrawn="1">
            <p:custDataLst>
              <p:tags r:id="rId7"/>
            </p:custDataLst>
          </p:nvPr>
        </p:nvSpPr>
        <p:spPr>
          <a:xfrm>
            <a:off x="6647555" y="2506193"/>
            <a:ext cx="1781257" cy="707886"/>
          </a:xfrm>
          <a:prstGeom prst="rect">
            <a:avLst/>
          </a:prstGeom>
        </p:spPr>
        <p:txBody>
          <a:bodyPr wrap="none">
            <a:spAutoFit/>
          </a:bodyPr>
          <a:lstStyle/>
          <a:p>
            <a:r>
              <a:rPr lang="zh-CN" altLang="en-US" sz="4000" b="1" i="0" smtClean="0">
                <a:solidFill>
                  <a:srgbClr val="215C7B"/>
                </a:solidFill>
              </a:rPr>
              <a:t>受    精</a:t>
            </a:r>
            <a:endParaRPr lang="zh-CN" altLang="en-US" sz="4000" b="1" i="0">
              <a:solidFill>
                <a:srgbClr val="215C7B"/>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P spid="10"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2_节标题">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734094" y="0"/>
            <a:ext cx="2125015" cy="6858000"/>
          </a:xfrm>
          <a:prstGeom prst="rect">
            <a:avLst/>
          </a:prstGeom>
          <a:solidFill>
            <a:srgbClr val="4F8D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任意多边形 8"/>
          <p:cNvSpPr/>
          <p:nvPr userDrawn="1">
            <p:custDataLst>
              <p:tags r:id="rId3"/>
            </p:custDataLst>
          </p:nvPr>
        </p:nvSpPr>
        <p:spPr>
          <a:xfrm>
            <a:off x="2081530" y="1149350"/>
            <a:ext cx="2429510" cy="4559300"/>
          </a:xfrm>
          <a:custGeom>
            <a:avLst/>
            <a:gdLst>
              <a:gd name="connsiteX0" fmla="*/ 0 w 4521200"/>
              <a:gd name="connsiteY0" fmla="*/ 0 h 4559300"/>
              <a:gd name="connsiteX1" fmla="*/ 4521200 w 4521200"/>
              <a:gd name="connsiteY1" fmla="*/ 0 h 4559300"/>
              <a:gd name="connsiteX2" fmla="*/ 4521200 w 4521200"/>
              <a:gd name="connsiteY2" fmla="*/ 549775 h 4559300"/>
              <a:gd name="connsiteX3" fmla="*/ 4447233 w 4521200"/>
              <a:gd name="connsiteY3" fmla="*/ 549775 h 4559300"/>
              <a:gd name="connsiteX4" fmla="*/ 4447233 w 4521200"/>
              <a:gd name="connsiteY4" fmla="*/ 73967 h 4559300"/>
              <a:gd name="connsiteX5" fmla="*/ 73967 w 4521200"/>
              <a:gd name="connsiteY5" fmla="*/ 73967 h 4559300"/>
              <a:gd name="connsiteX6" fmla="*/ 73967 w 4521200"/>
              <a:gd name="connsiteY6" fmla="*/ 4485333 h 4559300"/>
              <a:gd name="connsiteX7" fmla="*/ 4447233 w 4521200"/>
              <a:gd name="connsiteY7" fmla="*/ 4485333 h 4559300"/>
              <a:gd name="connsiteX8" fmla="*/ 4447233 w 4521200"/>
              <a:gd name="connsiteY8" fmla="*/ 1380772 h 4559300"/>
              <a:gd name="connsiteX9" fmla="*/ 4521200 w 4521200"/>
              <a:gd name="connsiteY9" fmla="*/ 1380772 h 4559300"/>
              <a:gd name="connsiteX10" fmla="*/ 4521200 w 4521200"/>
              <a:gd name="connsiteY10" fmla="*/ 4559300 h 4559300"/>
              <a:gd name="connsiteX11" fmla="*/ 0 w 4521200"/>
              <a:gd name="connsiteY11" fmla="*/ 4559300 h 455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21200" h="4559300">
                <a:moveTo>
                  <a:pt x="0" y="0"/>
                </a:moveTo>
                <a:lnTo>
                  <a:pt x="4521200" y="0"/>
                </a:lnTo>
                <a:lnTo>
                  <a:pt x="4521200" y="549775"/>
                </a:lnTo>
                <a:lnTo>
                  <a:pt x="4447233" y="549775"/>
                </a:lnTo>
                <a:lnTo>
                  <a:pt x="4447233" y="73967"/>
                </a:lnTo>
                <a:lnTo>
                  <a:pt x="73967" y="73967"/>
                </a:lnTo>
                <a:lnTo>
                  <a:pt x="73967" y="4485333"/>
                </a:lnTo>
                <a:lnTo>
                  <a:pt x="4447233" y="4485333"/>
                </a:lnTo>
                <a:lnTo>
                  <a:pt x="4447233" y="1380772"/>
                </a:lnTo>
                <a:lnTo>
                  <a:pt x="4521200" y="1380772"/>
                </a:lnTo>
                <a:lnTo>
                  <a:pt x="4521200" y="4559300"/>
                </a:lnTo>
                <a:lnTo>
                  <a:pt x="0" y="4559300"/>
                </a:lnTo>
                <a:close/>
              </a:path>
            </a:pathLst>
          </a:custGeom>
          <a:solidFill>
            <a:srgbClr val="4F8D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文本框 9"/>
          <p:cNvSpPr txBox="1"/>
          <p:nvPr userDrawn="1">
            <p:custDataLst>
              <p:tags r:id="rId4"/>
            </p:custDataLst>
          </p:nvPr>
        </p:nvSpPr>
        <p:spPr>
          <a:xfrm>
            <a:off x="3307243" y="1676248"/>
            <a:ext cx="2507794" cy="829945"/>
          </a:xfrm>
          <a:prstGeom prst="rect">
            <a:avLst/>
          </a:prstGeom>
          <a:noFill/>
        </p:spPr>
        <p:txBody>
          <a:bodyPr wrap="square" rtlCol="0">
            <a:spAutoFit/>
            <a:scene3d>
              <a:camera prst="orthographicFront"/>
              <a:lightRig rig="threePt" dir="t"/>
            </a:scene3d>
            <a:sp3d contourW="12700"/>
          </a:bodyPr>
          <a:lstStyle/>
          <a:p>
            <a:pPr algn="ctr"/>
            <a:r>
              <a:rPr lang="en-US" altLang="zh-CN" sz="4800" b="1">
                <a:solidFill>
                  <a:srgbClr val="4F8D19"/>
                </a:solidFill>
                <a:latin typeface="Century Gothic" panose="020B0502020202020204" pitchFamily="34" charset="0"/>
                <a:cs typeface="经典综艺体简" panose="02010609000101010101" pitchFamily="49" charset="-122"/>
              </a:rPr>
              <a:t>PART </a:t>
            </a:r>
            <a:r>
              <a:rPr lang="zh-CN" altLang="en-US" sz="4800" b="1" smtClean="0">
                <a:solidFill>
                  <a:srgbClr val="4F8D19"/>
                </a:solidFill>
                <a:latin typeface="Century Gothic" panose="020B0502020202020204" pitchFamily="34" charset="0"/>
                <a:cs typeface="经典综艺体简" panose="02010609000101010101" pitchFamily="49" charset="-122"/>
              </a:rPr>
              <a:t>三</a:t>
            </a:r>
            <a:endParaRPr lang="en-US" altLang="zh-CN" sz="4800" b="1">
              <a:solidFill>
                <a:srgbClr val="4F8D19"/>
              </a:solidFill>
              <a:latin typeface="Century Gothic" panose="020B0502020202020204" pitchFamily="34" charset="0"/>
              <a:cs typeface="经典综艺体简" panose="02010609000101010101" pitchFamily="49" charset="-122"/>
            </a:endParaRPr>
          </a:p>
        </p:txBody>
      </p:sp>
      <p:pic>
        <p:nvPicPr>
          <p:cNvPr id="3" name="图片 2" descr="摄图网_401247060_医疗设备显微镜（企业商用）"/>
          <p:cNvPicPr>
            <a:picLocks noChangeAspect="1"/>
          </p:cNvPicPr>
          <p:nvPr userDrawn="1">
            <p:custDataLst>
              <p:tags r:id="rId5"/>
            </p:custDataLst>
          </p:nvPr>
        </p:nvPicPr>
        <p:blipFill>
          <a:blip r:embed="rId6"/>
          <a:stretch>
            <a:fillRect/>
          </a:stretch>
        </p:blipFill>
        <p:spPr>
          <a:xfrm>
            <a:off x="10951845" y="5510530"/>
            <a:ext cx="1583690" cy="1583690"/>
          </a:xfrm>
          <a:prstGeom prst="rect">
            <a:avLst/>
          </a:prstGeom>
        </p:spPr>
      </p:pic>
      <p:pic>
        <p:nvPicPr>
          <p:cNvPr id="6" name="图片 5"/>
          <p:cNvPicPr>
            <a:picLocks noChangeAspect="1"/>
          </p:cNvPicPr>
          <p:nvPr userDrawn="1">
            <p:custDataLst>
              <p:tags r:id="rId7"/>
            </p:custDataLst>
          </p:nvPr>
        </p:nvPicPr>
        <p:blipFill>
          <a:blip r:embed="rId8">
            <a:extLst>
              <a:ext uri="{28A0092B-C50C-407E-A947-70E740481C1C}">
                <a14:useLocalDpi xmlns:a14="http://schemas.microsoft.com/office/drawing/2010/main" val="0"/>
              </a:ext>
            </a:extLst>
          </a:blip>
          <a:stretch>
            <a:fillRect/>
          </a:stretch>
        </p:blipFill>
        <p:spPr>
          <a:xfrm>
            <a:off x="11100267" y="73025"/>
            <a:ext cx="888532" cy="682625"/>
          </a:xfrm>
          <a:prstGeom prst="rect">
            <a:avLst/>
          </a:prstGeom>
        </p:spPr>
      </p:pic>
      <p:sp>
        <p:nvSpPr>
          <p:cNvPr id="8" name="矩形 7"/>
          <p:cNvSpPr/>
          <p:nvPr userDrawn="1">
            <p:custDataLst>
              <p:tags r:id="rId9"/>
            </p:custDataLst>
          </p:nvPr>
        </p:nvSpPr>
        <p:spPr>
          <a:xfrm>
            <a:off x="5690023" y="2585307"/>
            <a:ext cx="3262432" cy="707886"/>
          </a:xfrm>
          <a:prstGeom prst="rect">
            <a:avLst/>
          </a:prstGeom>
        </p:spPr>
        <p:txBody>
          <a:bodyPr wrap="none">
            <a:spAutoFit/>
          </a:bodyPr>
          <a:lstStyle/>
          <a:p>
            <a:r>
              <a:rPr lang="zh-CN" altLang="en-US" sz="4000" b="1" i="0" smtClean="0">
                <a:solidFill>
                  <a:srgbClr val="215C7B"/>
                </a:solidFill>
              </a:rPr>
              <a:t>胚胎早期发育</a:t>
            </a:r>
            <a:endParaRPr lang="zh-CN" altLang="en-US" sz="4000" b="1" i="0">
              <a:solidFill>
                <a:srgbClr val="215C7B"/>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P spid="10"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5_两栏内容">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6_两栏内容">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6_比较">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5_比较">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4_比较">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3_比较">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pic>
        <p:nvPicPr>
          <p:cNvPr id="8" name="图片 7"/>
          <p:cNvPicPr>
            <a:picLocks noChangeAspect="1"/>
          </p:cNvPicPr>
          <p:nvPr userDrawn="1"/>
        </p:nvPicPr>
        <p:blipFill rotWithShape="1">
          <a:blip r:embed="rId2" cstate="print">
            <a:extLst>
              <a:ext uri="{28A0092B-C50C-407E-A947-70E740481C1C}">
                <a14:useLocalDpi xmlns:a14="http://schemas.microsoft.com/office/drawing/2010/main" val="0"/>
              </a:ext>
            </a:extLst>
          </a:blip>
          <a:srcRect l="8906" t="16562" r="2501" b="20156"/>
          <a:stretch>
            <a:fillRect/>
          </a:stretch>
        </p:blipFill>
        <p:spPr>
          <a:xfrm>
            <a:off x="10236200" y="76212"/>
            <a:ext cx="1728000" cy="925722"/>
          </a:xfrm>
          <a:prstGeom prst="rect">
            <a:avLst/>
          </a:prstGeom>
        </p:spPr>
      </p:pic>
      <p:cxnSp>
        <p:nvCxnSpPr>
          <p:cNvPr id="10" name="直接连接符 9"/>
          <p:cNvCxnSpPr/>
          <p:nvPr userDrawn="1"/>
        </p:nvCxnSpPr>
        <p:spPr>
          <a:xfrm>
            <a:off x="165101" y="952500"/>
            <a:ext cx="10045700" cy="0"/>
          </a:xfrm>
          <a:prstGeom prst="line">
            <a:avLst/>
          </a:prstGeom>
          <a:ln w="28575">
            <a:solidFill>
              <a:srgbClr val="47955E"/>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438150"/>
            <a:ext cx="10515600" cy="1325563"/>
          </a:xfrm>
        </p:spPr>
        <p:txBody>
          <a:bodyPr/>
          <a:lstStyle>
            <a:lvl1pPr>
              <a:defRPr>
                <a:latin typeface="微软雅黑" panose="020B0503020204020204" pitchFamily="34" charset="-122"/>
                <a:ea typeface="微软雅黑" panose="020B0503020204020204" pitchFamily="34" charset="-122"/>
              </a:defRPr>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838200" y="1825625"/>
            <a:ext cx="10515600" cy="4351338"/>
          </a:xfrm>
        </p:spPr>
        <p:txBody>
          <a:bodyPr/>
          <a:lstStyle>
            <a:lvl1pPr>
              <a:defRPr>
                <a:latin typeface="华文楷体" panose="02010600040101010101" charset="-122"/>
                <a:ea typeface="华文楷体" panose="02010600040101010101" charset="-122"/>
              </a:defRPr>
            </a:lvl1pPr>
            <a:lvl2pPr>
              <a:defRPr>
                <a:latin typeface="华文楷体" panose="02010600040101010101" charset="-122"/>
                <a:ea typeface="华文楷体" panose="02010600040101010101" charset="-122"/>
              </a:defRPr>
            </a:lvl2pPr>
            <a:lvl3pPr>
              <a:defRPr>
                <a:latin typeface="华文楷体" panose="02010600040101010101" charset="-122"/>
                <a:ea typeface="华文楷体" panose="02010600040101010101" charset="-122"/>
              </a:defRPr>
            </a:lvl3pPr>
            <a:lvl4pPr>
              <a:defRPr>
                <a:latin typeface="华文楷体" panose="02010600040101010101" charset="-122"/>
                <a:ea typeface="华文楷体" panose="02010600040101010101" charset="-122"/>
              </a:defRPr>
            </a:lvl4pPr>
            <a:lvl5pPr>
              <a:defRPr>
                <a:latin typeface="华文楷体" panose="02010600040101010101" charset="-122"/>
                <a:ea typeface="华文楷体" panose="0201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A685A6CA-0CF8-4C0F-A4EF-5C6C0D45FAA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7E8A902-E013-4FF5-9CBD-78113C784026}" type="slidenum">
              <a:rPr lang="zh-CN" altLang="en-US" smtClean="0"/>
            </a:fld>
            <a:endParaRPr lang="zh-CN" altLang="en-US"/>
          </a:p>
        </p:txBody>
      </p:sp>
      <p:sp>
        <p:nvSpPr>
          <p:cNvPr id="7" name="文本框 6"/>
          <p:cNvSpPr txBox="1"/>
          <p:nvPr userDrawn="1"/>
        </p:nvSpPr>
        <p:spPr>
          <a:xfrm>
            <a:off x="431800" y="365125"/>
            <a:ext cx="2133600" cy="714375"/>
          </a:xfrm>
          <a:prstGeom prst="rect">
            <a:avLst/>
          </a:prstGeom>
          <a:noFill/>
        </p:spPr>
        <p:txBody>
          <a:bodyPr wrap="square" rtlCol="0">
            <a:spAutoFit/>
          </a:bodyPr>
          <a:lstStyle/>
          <a:p>
            <a:endParaRPr lang="zh-CN" altLang="en-US" dirty="0"/>
          </a:p>
        </p:txBody>
      </p:sp>
      <p:sp>
        <p:nvSpPr>
          <p:cNvPr id="13" name="标题 1"/>
          <p:cNvSpPr txBox="1"/>
          <p:nvPr userDrawn="1"/>
        </p:nvSpPr>
        <p:spPr>
          <a:xfrm>
            <a:off x="110294" y="6210036"/>
            <a:ext cx="2641371" cy="39687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b="1" kern="1200">
                <a:solidFill>
                  <a:schemeClr val="bg1"/>
                </a:solidFill>
                <a:latin typeface="微软雅黑" panose="020B0503020204020204" pitchFamily="34" charset="-122"/>
                <a:ea typeface="微软雅黑" panose="020B0503020204020204" pitchFamily="34" charset="-122"/>
                <a:cs typeface="+mj-cs"/>
              </a:defRPr>
            </a:lvl1pPr>
          </a:lstStyle>
          <a:p>
            <a:pPr algn="l"/>
            <a:r>
              <a:rPr lang="zh-CN" altLang="en-US" sz="2000" b="0" dirty="0">
                <a:latin typeface="微软雅黑" panose="020B0503020204020204" pitchFamily="34" charset="-122"/>
                <a:ea typeface="微软雅黑" panose="020B0503020204020204" pitchFamily="34" charset="-122"/>
              </a:rPr>
              <a:t>高中生物学</a:t>
            </a:r>
            <a:endParaRPr lang="zh-CN" altLang="en-US" sz="2000" b="0" dirty="0">
              <a:latin typeface="微软雅黑" panose="020B0503020204020204" pitchFamily="34" charset="-122"/>
              <a:ea typeface="微软雅黑" panose="020B0503020204020204" pitchFamily="34" charset="-122"/>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cxnSp>
        <p:nvCxnSpPr>
          <p:cNvPr id="4" name="直接连接符 3"/>
          <p:cNvCxnSpPr/>
          <p:nvPr userDrawn="1">
            <p:custDataLst>
              <p:tags r:id="rId2"/>
            </p:custDataLst>
          </p:nvPr>
        </p:nvCxnSpPr>
        <p:spPr>
          <a:xfrm>
            <a:off x="442913" y="608557"/>
            <a:ext cx="11306175" cy="0"/>
          </a:xfrm>
          <a:prstGeom prst="line">
            <a:avLst/>
          </a:prstGeom>
          <a:ln w="28575">
            <a:solidFill>
              <a:srgbClr val="005C34"/>
            </a:solidFill>
          </a:ln>
        </p:spPr>
        <p:style>
          <a:lnRef idx="1">
            <a:schemeClr val="accent3"/>
          </a:lnRef>
          <a:fillRef idx="0">
            <a:schemeClr val="accent3"/>
          </a:fillRef>
          <a:effectRef idx="0">
            <a:schemeClr val="accent3"/>
          </a:effectRef>
          <a:fontRef idx="minor">
            <a:schemeClr val="tx1"/>
          </a:fontRef>
        </p:style>
      </p:cxnSp>
      <p:pic>
        <p:nvPicPr>
          <p:cNvPr id="11" name="图片 10"/>
          <p:cNvPicPr>
            <a:picLocks noChangeAspect="1"/>
          </p:cNvPicPr>
          <p:nvPr userDrawn="1"/>
        </p:nvPicPr>
        <p:blipFill rotWithShape="1">
          <a:blip r:embed="rId3" cstate="print">
            <a:extLst>
              <a:ext uri="{28A0092B-C50C-407E-A947-70E740481C1C}">
                <a14:useLocalDpi xmlns:a14="http://schemas.microsoft.com/office/drawing/2010/main" val="0"/>
              </a:ext>
            </a:extLst>
          </a:blip>
          <a:srcRect l="8906" t="16562" r="2501" b="20156"/>
          <a:stretch>
            <a:fillRect/>
          </a:stretch>
        </p:blipFill>
        <p:spPr>
          <a:xfrm>
            <a:off x="10810114" y="9261"/>
            <a:ext cx="1381885" cy="74030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cxnSp>
        <p:nvCxnSpPr>
          <p:cNvPr id="3" name="直接连接符 2"/>
          <p:cNvCxnSpPr/>
          <p:nvPr userDrawn="1">
            <p:custDataLst>
              <p:tags r:id="rId2"/>
            </p:custDataLst>
          </p:nvPr>
        </p:nvCxnSpPr>
        <p:spPr>
          <a:xfrm>
            <a:off x="442913" y="608557"/>
            <a:ext cx="11306175" cy="0"/>
          </a:xfrm>
          <a:prstGeom prst="line">
            <a:avLst/>
          </a:prstGeom>
          <a:ln w="28575">
            <a:solidFill>
              <a:srgbClr val="005C34"/>
            </a:solidFill>
          </a:ln>
        </p:spPr>
        <p:style>
          <a:lnRef idx="1">
            <a:schemeClr val="accent3"/>
          </a:lnRef>
          <a:fillRef idx="0">
            <a:schemeClr val="accent3"/>
          </a:fillRef>
          <a:effectRef idx="0">
            <a:schemeClr val="accent3"/>
          </a:effectRef>
          <a:fontRef idx="minor">
            <a:schemeClr val="tx1"/>
          </a:fontRef>
        </p:style>
      </p:cxnSp>
      <p:pic>
        <p:nvPicPr>
          <p:cNvPr id="4" name="图片 3"/>
          <p:cNvPicPr>
            <a:picLocks noChangeAspect="1"/>
          </p:cNvPicPr>
          <p:nvPr userDrawn="1"/>
        </p:nvPicPr>
        <p:blipFill rotWithShape="1">
          <a:blip r:embed="rId3" cstate="print">
            <a:extLst>
              <a:ext uri="{28A0092B-C50C-407E-A947-70E740481C1C}">
                <a14:useLocalDpi xmlns:a14="http://schemas.microsoft.com/office/drawing/2010/main" val="0"/>
              </a:ext>
            </a:extLst>
          </a:blip>
          <a:srcRect l="8906" t="16562" r="2501" b="20156"/>
          <a:stretch>
            <a:fillRect/>
          </a:stretch>
        </p:blipFill>
        <p:spPr>
          <a:xfrm>
            <a:off x="10810114" y="9261"/>
            <a:ext cx="1381885" cy="74030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cxnSp>
        <p:nvCxnSpPr>
          <p:cNvPr id="4" name="直接连接符 3"/>
          <p:cNvCxnSpPr/>
          <p:nvPr userDrawn="1">
            <p:custDataLst>
              <p:tags r:id="rId2"/>
            </p:custDataLst>
          </p:nvPr>
        </p:nvCxnSpPr>
        <p:spPr>
          <a:xfrm>
            <a:off x="442913" y="608557"/>
            <a:ext cx="11306175" cy="0"/>
          </a:xfrm>
          <a:prstGeom prst="line">
            <a:avLst/>
          </a:prstGeom>
          <a:ln w="28575">
            <a:solidFill>
              <a:srgbClr val="005C34"/>
            </a:solidFill>
          </a:ln>
        </p:spPr>
        <p:style>
          <a:lnRef idx="1">
            <a:schemeClr val="accent3"/>
          </a:lnRef>
          <a:fillRef idx="0">
            <a:schemeClr val="accent3"/>
          </a:fillRef>
          <a:effectRef idx="0">
            <a:schemeClr val="accent3"/>
          </a:effectRef>
          <a:fontRef idx="minor">
            <a:schemeClr val="tx1"/>
          </a:fontRef>
        </p:style>
      </p:cxnSp>
      <p:pic>
        <p:nvPicPr>
          <p:cNvPr id="10" name="图片 9"/>
          <p:cNvPicPr>
            <a:picLocks noChangeAspect="1"/>
          </p:cNvPicPr>
          <p:nvPr userDrawn="1"/>
        </p:nvPicPr>
        <p:blipFill rotWithShape="1">
          <a:blip r:embed="rId3" cstate="print">
            <a:extLst>
              <a:ext uri="{28A0092B-C50C-407E-A947-70E740481C1C}">
                <a14:useLocalDpi xmlns:a14="http://schemas.microsoft.com/office/drawing/2010/main" val="0"/>
              </a:ext>
            </a:extLst>
          </a:blip>
          <a:srcRect l="8906" t="16562" r="2501" b="20156"/>
          <a:stretch>
            <a:fillRect/>
          </a:stretch>
        </p:blipFill>
        <p:spPr>
          <a:xfrm>
            <a:off x="10810114" y="9261"/>
            <a:ext cx="1381885" cy="74030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15" name="矩形 14"/>
          <p:cNvSpPr/>
          <p:nvPr userDrawn="1">
            <p:custDataLst>
              <p:tags r:id="rId2"/>
            </p:custDataLst>
          </p:nvPr>
        </p:nvSpPr>
        <p:spPr>
          <a:xfrm>
            <a:off x="0" y="6694170"/>
            <a:ext cx="12192000" cy="163830"/>
          </a:xfrm>
          <a:prstGeom prst="rect">
            <a:avLst/>
          </a:prstGeom>
          <a:solidFill>
            <a:srgbClr val="D7010E">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17" name="矩形 16"/>
          <p:cNvSpPr/>
          <p:nvPr userDrawn="1">
            <p:custDataLst>
              <p:tags r:id="rId3"/>
            </p:custDataLst>
          </p:nvPr>
        </p:nvSpPr>
        <p:spPr>
          <a:xfrm>
            <a:off x="0" y="0"/>
            <a:ext cx="12192000" cy="779780"/>
          </a:xfrm>
          <a:prstGeom prst="rect">
            <a:avLst/>
          </a:prstGeom>
          <a:solidFill>
            <a:srgbClr val="D7010E">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0" name="任意多边形: 形状 14"/>
          <p:cNvSpPr/>
          <p:nvPr userDrawn="1">
            <p:custDataLst>
              <p:tags r:id="rId4"/>
            </p:custDataLst>
          </p:nvPr>
        </p:nvSpPr>
        <p:spPr>
          <a:xfrm>
            <a:off x="0" y="0"/>
            <a:ext cx="11641455" cy="780415"/>
          </a:xfrm>
          <a:custGeom>
            <a:avLst/>
            <a:gdLst>
              <a:gd name="connsiteX0" fmla="*/ 0 w 1073027"/>
              <a:gd name="connsiteY0" fmla="*/ 0 h 685800"/>
              <a:gd name="connsiteX1" fmla="*/ 1073027 w 1073027"/>
              <a:gd name="connsiteY1" fmla="*/ 0 h 685800"/>
              <a:gd name="connsiteX2" fmla="*/ 863474 w 1073027"/>
              <a:gd name="connsiteY2" fmla="*/ 685800 h 685800"/>
              <a:gd name="connsiteX3" fmla="*/ 0 w 1073027"/>
              <a:gd name="connsiteY3" fmla="*/ 685800 h 685800"/>
            </a:gdLst>
            <a:ahLst/>
            <a:cxnLst>
              <a:cxn ang="0">
                <a:pos x="connsiteX0" y="connsiteY0"/>
              </a:cxn>
              <a:cxn ang="0">
                <a:pos x="connsiteX1" y="connsiteY1"/>
              </a:cxn>
              <a:cxn ang="0">
                <a:pos x="connsiteX2" y="connsiteY2"/>
              </a:cxn>
              <a:cxn ang="0">
                <a:pos x="connsiteX3" y="connsiteY3"/>
              </a:cxn>
            </a:cxnLst>
            <a:rect l="l" t="t" r="r" b="b"/>
            <a:pathLst>
              <a:path w="1073027" h="685800">
                <a:moveTo>
                  <a:pt x="0" y="0"/>
                </a:moveTo>
                <a:lnTo>
                  <a:pt x="1073027" y="0"/>
                </a:lnTo>
                <a:lnTo>
                  <a:pt x="863474" y="685800"/>
                </a:lnTo>
                <a:lnTo>
                  <a:pt x="0" y="685800"/>
                </a:lnTo>
                <a:close/>
              </a:path>
            </a:pathLst>
          </a:custGeom>
          <a:gradFill>
            <a:gsLst>
              <a:gs pos="0">
                <a:srgbClr val="D7010E">
                  <a:lumMod val="20000"/>
                  <a:lumOff val="80000"/>
                </a:srgbClr>
              </a:gs>
              <a:gs pos="80000">
                <a:srgbClr val="D7010E">
                  <a:lumMod val="40000"/>
                  <a:lumOff val="60000"/>
                </a:srgbClr>
              </a:gs>
            </a:gsLst>
            <a:lin ang="2700000" scaled="1"/>
          </a:gradFill>
          <a:ln w="12700" cap="flat" cmpd="sng" algn="ctr">
            <a:noFill/>
            <a:prstDash val="solid"/>
            <a:miter lim="800000"/>
          </a:ln>
          <a:effectLst>
            <a:outerShdw blurRad="254000" dist="38100" dir="2700000" algn="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4101" name="Picture 9" descr="003388 (263)"/>
          <p:cNvPicPr>
            <a:picLocks noChangeAspect="1" noChangeArrowheads="1"/>
          </p:cNvPicPr>
          <p:nvPr userDrawn="1">
            <p:custDataLst>
              <p:tags r:id="rId2"/>
            </p:custDataLst>
          </p:nvPr>
        </p:nvPicPr>
        <p:blipFill>
          <a:blip r:embed="rId3"/>
          <a:stretch>
            <a:fillRect/>
          </a:stretch>
        </p:blipFill>
        <p:spPr bwMode="auto">
          <a:xfrm>
            <a:off x="10795635" y="5727700"/>
            <a:ext cx="1481455" cy="1220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1" Type="http://schemas.openxmlformats.org/officeDocument/2006/relationships/theme" Target="../theme/theme1.xml"/><Relationship Id="rId20" Type="http://schemas.openxmlformats.org/officeDocument/2006/relationships/image" Target="../media/image1.png"/><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pic>
        <p:nvPicPr>
          <p:cNvPr id="8" name="图片 7"/>
          <p:cNvPicPr>
            <a:picLocks noChangeAspect="1"/>
          </p:cNvPicPr>
          <p:nvPr userDrawn="1"/>
        </p:nvPicPr>
        <p:blipFill rotWithShape="1">
          <a:blip r:embed="rId20" cstate="print">
            <a:extLst>
              <a:ext uri="{28A0092B-C50C-407E-A947-70E740481C1C}">
                <a14:useLocalDpi xmlns:a14="http://schemas.microsoft.com/office/drawing/2010/main" val="0"/>
              </a:ext>
            </a:extLst>
          </a:blip>
          <a:srcRect l="8906" t="16562" r="2501" b="20156"/>
          <a:stretch>
            <a:fillRect/>
          </a:stretch>
        </p:blipFill>
        <p:spPr>
          <a:xfrm>
            <a:off x="10236200" y="66687"/>
            <a:ext cx="1728000" cy="925722"/>
          </a:xfrm>
          <a:prstGeom prst="rect">
            <a:avLst/>
          </a:prstGeom>
        </p:spPr>
      </p:pic>
      <p:cxnSp>
        <p:nvCxnSpPr>
          <p:cNvPr id="10" name="直接连接符 9"/>
          <p:cNvCxnSpPr/>
          <p:nvPr userDrawn="1"/>
        </p:nvCxnSpPr>
        <p:spPr>
          <a:xfrm>
            <a:off x="165101" y="942975"/>
            <a:ext cx="10045700" cy="0"/>
          </a:xfrm>
          <a:prstGeom prst="line">
            <a:avLst/>
          </a:prstGeom>
          <a:ln w="28575">
            <a:solidFill>
              <a:srgbClr val="47955E"/>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image" Target="../media/image6.png"/><Relationship Id="rId1" Type="http://schemas.openxmlformats.org/officeDocument/2006/relationships/tags" Target="../tags/tag21.xml"/></Relationships>
</file>

<file path=ppt/slides/_rels/slide10.xml.rels><?xml version="1.0" encoding="UTF-8" standalone="yes"?>
<Relationships xmlns="http://schemas.openxmlformats.org/package/2006/relationships"><Relationship Id="rId9" Type="http://schemas.openxmlformats.org/officeDocument/2006/relationships/tags" Target="../tags/tag137.xml"/><Relationship Id="rId8" Type="http://schemas.openxmlformats.org/officeDocument/2006/relationships/tags" Target="../tags/tag136.xml"/><Relationship Id="rId7" Type="http://schemas.openxmlformats.org/officeDocument/2006/relationships/tags" Target="../tags/tag135.xml"/><Relationship Id="rId6" Type="http://schemas.openxmlformats.org/officeDocument/2006/relationships/tags" Target="../tags/tag134.xml"/><Relationship Id="rId5" Type="http://schemas.openxmlformats.org/officeDocument/2006/relationships/tags" Target="../tags/tag133.xml"/><Relationship Id="rId4" Type="http://schemas.openxmlformats.org/officeDocument/2006/relationships/tags" Target="../tags/tag132.xml"/><Relationship Id="rId32" Type="http://schemas.openxmlformats.org/officeDocument/2006/relationships/slideLayout" Target="../slideLayouts/slideLayout14.xml"/><Relationship Id="rId31" Type="http://schemas.openxmlformats.org/officeDocument/2006/relationships/tags" Target="../tags/tag159.xml"/><Relationship Id="rId30" Type="http://schemas.openxmlformats.org/officeDocument/2006/relationships/tags" Target="../tags/tag158.xml"/><Relationship Id="rId3" Type="http://schemas.openxmlformats.org/officeDocument/2006/relationships/tags" Target="../tags/tag131.xml"/><Relationship Id="rId29" Type="http://schemas.openxmlformats.org/officeDocument/2006/relationships/tags" Target="../tags/tag157.xml"/><Relationship Id="rId28" Type="http://schemas.openxmlformats.org/officeDocument/2006/relationships/tags" Target="../tags/tag156.xml"/><Relationship Id="rId27" Type="http://schemas.openxmlformats.org/officeDocument/2006/relationships/tags" Target="../tags/tag155.xml"/><Relationship Id="rId26" Type="http://schemas.openxmlformats.org/officeDocument/2006/relationships/tags" Target="../tags/tag154.xml"/><Relationship Id="rId25" Type="http://schemas.openxmlformats.org/officeDocument/2006/relationships/tags" Target="../tags/tag153.xml"/><Relationship Id="rId24" Type="http://schemas.openxmlformats.org/officeDocument/2006/relationships/tags" Target="../tags/tag152.xml"/><Relationship Id="rId23" Type="http://schemas.openxmlformats.org/officeDocument/2006/relationships/tags" Target="../tags/tag151.xml"/><Relationship Id="rId22" Type="http://schemas.openxmlformats.org/officeDocument/2006/relationships/tags" Target="../tags/tag150.xml"/><Relationship Id="rId21" Type="http://schemas.openxmlformats.org/officeDocument/2006/relationships/tags" Target="../tags/tag149.xml"/><Relationship Id="rId20" Type="http://schemas.openxmlformats.org/officeDocument/2006/relationships/tags" Target="../tags/tag148.xml"/><Relationship Id="rId2" Type="http://schemas.openxmlformats.org/officeDocument/2006/relationships/tags" Target="../tags/tag130.xml"/><Relationship Id="rId19" Type="http://schemas.openxmlformats.org/officeDocument/2006/relationships/tags" Target="../tags/tag147.xml"/><Relationship Id="rId18" Type="http://schemas.openxmlformats.org/officeDocument/2006/relationships/tags" Target="../tags/tag146.xml"/><Relationship Id="rId17" Type="http://schemas.openxmlformats.org/officeDocument/2006/relationships/tags" Target="../tags/tag145.xml"/><Relationship Id="rId16" Type="http://schemas.openxmlformats.org/officeDocument/2006/relationships/tags" Target="../tags/tag144.xml"/><Relationship Id="rId15" Type="http://schemas.openxmlformats.org/officeDocument/2006/relationships/tags" Target="../tags/tag143.xml"/><Relationship Id="rId14" Type="http://schemas.openxmlformats.org/officeDocument/2006/relationships/tags" Target="../tags/tag142.xml"/><Relationship Id="rId13" Type="http://schemas.openxmlformats.org/officeDocument/2006/relationships/tags" Target="../tags/tag141.xml"/><Relationship Id="rId12" Type="http://schemas.openxmlformats.org/officeDocument/2006/relationships/tags" Target="../tags/tag140.xml"/><Relationship Id="rId11" Type="http://schemas.openxmlformats.org/officeDocument/2006/relationships/tags" Target="../tags/tag139.xml"/><Relationship Id="rId10" Type="http://schemas.openxmlformats.org/officeDocument/2006/relationships/tags" Target="../tags/tag138.xml"/><Relationship Id="rId1" Type="http://schemas.openxmlformats.org/officeDocument/2006/relationships/tags" Target="../tags/tag129.xml"/></Relationships>
</file>

<file path=ppt/slides/_rels/slide11.xml.rels><?xml version="1.0" encoding="UTF-8" standalone="yes"?>
<Relationships xmlns="http://schemas.openxmlformats.org/package/2006/relationships"><Relationship Id="rId9" Type="http://schemas.openxmlformats.org/officeDocument/2006/relationships/tags" Target="../tags/tag164.xml"/><Relationship Id="rId8" Type="http://schemas.microsoft.com/office/2007/relationships/hdphoto" Target="../media/image29.wdp"/><Relationship Id="rId7" Type="http://schemas.openxmlformats.org/officeDocument/2006/relationships/image" Target="../media/image28.png"/><Relationship Id="rId62" Type="http://schemas.openxmlformats.org/officeDocument/2006/relationships/notesSlide" Target="../notesSlides/notesSlide4.xml"/><Relationship Id="rId61" Type="http://schemas.openxmlformats.org/officeDocument/2006/relationships/slideLayout" Target="../slideLayouts/slideLayout14.xml"/><Relationship Id="rId60" Type="http://schemas.openxmlformats.org/officeDocument/2006/relationships/tags" Target="../tags/tag209.xml"/><Relationship Id="rId6" Type="http://schemas.openxmlformats.org/officeDocument/2006/relationships/tags" Target="../tags/tag163.xml"/><Relationship Id="rId59" Type="http://schemas.openxmlformats.org/officeDocument/2006/relationships/tags" Target="../tags/tag208.xml"/><Relationship Id="rId58" Type="http://schemas.openxmlformats.org/officeDocument/2006/relationships/tags" Target="../tags/tag207.xml"/><Relationship Id="rId57" Type="http://schemas.openxmlformats.org/officeDocument/2006/relationships/tags" Target="../tags/tag206.xml"/><Relationship Id="rId56" Type="http://schemas.openxmlformats.org/officeDocument/2006/relationships/tags" Target="../tags/tag205.xml"/><Relationship Id="rId55" Type="http://schemas.openxmlformats.org/officeDocument/2006/relationships/tags" Target="../tags/tag204.xml"/><Relationship Id="rId54" Type="http://schemas.openxmlformats.org/officeDocument/2006/relationships/tags" Target="../tags/tag203.xml"/><Relationship Id="rId53" Type="http://schemas.openxmlformats.org/officeDocument/2006/relationships/tags" Target="../tags/tag202.xml"/><Relationship Id="rId52" Type="http://schemas.openxmlformats.org/officeDocument/2006/relationships/tags" Target="../tags/tag201.xml"/><Relationship Id="rId51" Type="http://schemas.openxmlformats.org/officeDocument/2006/relationships/tags" Target="../tags/tag200.xml"/><Relationship Id="rId50" Type="http://schemas.openxmlformats.org/officeDocument/2006/relationships/tags" Target="../tags/tag199.xml"/><Relationship Id="rId5" Type="http://schemas.microsoft.com/office/2007/relationships/hdphoto" Target="../media/image27.wdp"/><Relationship Id="rId49" Type="http://schemas.openxmlformats.org/officeDocument/2006/relationships/tags" Target="../tags/tag198.xml"/><Relationship Id="rId48" Type="http://schemas.openxmlformats.org/officeDocument/2006/relationships/tags" Target="../tags/tag197.xml"/><Relationship Id="rId47" Type="http://schemas.openxmlformats.org/officeDocument/2006/relationships/tags" Target="../tags/tag196.xml"/><Relationship Id="rId46" Type="http://schemas.openxmlformats.org/officeDocument/2006/relationships/tags" Target="../tags/tag195.xml"/><Relationship Id="rId45" Type="http://schemas.openxmlformats.org/officeDocument/2006/relationships/tags" Target="../tags/tag194.xml"/><Relationship Id="rId44" Type="http://schemas.openxmlformats.org/officeDocument/2006/relationships/tags" Target="../tags/tag193.xml"/><Relationship Id="rId43" Type="http://schemas.microsoft.com/office/2007/relationships/hdphoto" Target="../media/image35.wdp"/><Relationship Id="rId42" Type="http://schemas.openxmlformats.org/officeDocument/2006/relationships/image" Target="../media/image34.png"/><Relationship Id="rId41" Type="http://schemas.openxmlformats.org/officeDocument/2006/relationships/tags" Target="../tags/tag192.xml"/><Relationship Id="rId40" Type="http://schemas.openxmlformats.org/officeDocument/2006/relationships/tags" Target="../tags/tag191.xml"/><Relationship Id="rId4" Type="http://schemas.openxmlformats.org/officeDocument/2006/relationships/image" Target="../media/image26.png"/><Relationship Id="rId39" Type="http://schemas.openxmlformats.org/officeDocument/2006/relationships/tags" Target="../tags/tag190.xml"/><Relationship Id="rId38" Type="http://schemas.openxmlformats.org/officeDocument/2006/relationships/tags" Target="../tags/tag189.xml"/><Relationship Id="rId37" Type="http://schemas.openxmlformats.org/officeDocument/2006/relationships/tags" Target="../tags/tag188.xml"/><Relationship Id="rId36" Type="http://schemas.openxmlformats.org/officeDocument/2006/relationships/tags" Target="../tags/tag187.xml"/><Relationship Id="rId35" Type="http://schemas.openxmlformats.org/officeDocument/2006/relationships/tags" Target="../tags/tag186.xml"/><Relationship Id="rId34" Type="http://schemas.openxmlformats.org/officeDocument/2006/relationships/tags" Target="../tags/tag185.xml"/><Relationship Id="rId33" Type="http://schemas.openxmlformats.org/officeDocument/2006/relationships/tags" Target="../tags/tag184.xml"/><Relationship Id="rId32" Type="http://schemas.openxmlformats.org/officeDocument/2006/relationships/tags" Target="../tags/tag183.xml"/><Relationship Id="rId31" Type="http://schemas.openxmlformats.org/officeDocument/2006/relationships/tags" Target="../tags/tag182.xml"/><Relationship Id="rId30" Type="http://schemas.openxmlformats.org/officeDocument/2006/relationships/tags" Target="../tags/tag181.xml"/><Relationship Id="rId3" Type="http://schemas.openxmlformats.org/officeDocument/2006/relationships/tags" Target="../tags/tag162.xml"/><Relationship Id="rId29" Type="http://schemas.openxmlformats.org/officeDocument/2006/relationships/tags" Target="../tags/tag180.xml"/><Relationship Id="rId28" Type="http://schemas.openxmlformats.org/officeDocument/2006/relationships/tags" Target="../tags/tag179.xml"/><Relationship Id="rId27" Type="http://schemas.openxmlformats.org/officeDocument/2006/relationships/tags" Target="../tags/tag178.xml"/><Relationship Id="rId26" Type="http://schemas.openxmlformats.org/officeDocument/2006/relationships/tags" Target="../tags/tag177.xml"/><Relationship Id="rId25" Type="http://schemas.openxmlformats.org/officeDocument/2006/relationships/tags" Target="../tags/tag176.xml"/><Relationship Id="rId24" Type="http://schemas.openxmlformats.org/officeDocument/2006/relationships/tags" Target="../tags/tag175.xml"/><Relationship Id="rId23" Type="http://schemas.openxmlformats.org/officeDocument/2006/relationships/tags" Target="../tags/tag174.xml"/><Relationship Id="rId22" Type="http://schemas.openxmlformats.org/officeDocument/2006/relationships/tags" Target="../tags/tag173.xml"/><Relationship Id="rId21" Type="http://schemas.openxmlformats.org/officeDocument/2006/relationships/tags" Target="../tags/tag172.xml"/><Relationship Id="rId20" Type="http://schemas.openxmlformats.org/officeDocument/2006/relationships/tags" Target="../tags/tag171.xml"/><Relationship Id="rId2" Type="http://schemas.openxmlformats.org/officeDocument/2006/relationships/tags" Target="../tags/tag161.xml"/><Relationship Id="rId19" Type="http://schemas.openxmlformats.org/officeDocument/2006/relationships/tags" Target="../tags/tag170.xml"/><Relationship Id="rId18" Type="http://schemas.openxmlformats.org/officeDocument/2006/relationships/tags" Target="../tags/tag169.xml"/><Relationship Id="rId17" Type="http://schemas.microsoft.com/office/2007/relationships/hdphoto" Target="../media/image33.wdp"/><Relationship Id="rId16" Type="http://schemas.openxmlformats.org/officeDocument/2006/relationships/image" Target="../media/image32.png"/><Relationship Id="rId15" Type="http://schemas.openxmlformats.org/officeDocument/2006/relationships/tags" Target="../tags/tag168.xml"/><Relationship Id="rId14" Type="http://schemas.openxmlformats.org/officeDocument/2006/relationships/tags" Target="../tags/tag167.xml"/><Relationship Id="rId13" Type="http://schemas.openxmlformats.org/officeDocument/2006/relationships/tags" Target="../tags/tag166.xml"/><Relationship Id="rId12" Type="http://schemas.microsoft.com/office/2007/relationships/hdphoto" Target="../media/image31.wdp"/><Relationship Id="rId11" Type="http://schemas.openxmlformats.org/officeDocument/2006/relationships/image" Target="../media/image30.png"/><Relationship Id="rId10" Type="http://schemas.openxmlformats.org/officeDocument/2006/relationships/tags" Target="../tags/tag165.xml"/><Relationship Id="rId1" Type="http://schemas.openxmlformats.org/officeDocument/2006/relationships/tags" Target="../tags/tag160.xml"/></Relationships>
</file>

<file path=ppt/slides/_rels/slide12.xml.rels><?xml version="1.0" encoding="UTF-8" standalone="yes"?>
<Relationships xmlns="http://schemas.openxmlformats.org/package/2006/relationships"><Relationship Id="rId9" Type="http://schemas.openxmlformats.org/officeDocument/2006/relationships/tags" Target="../tags/tag220.xml"/><Relationship Id="rId8" Type="http://schemas.openxmlformats.org/officeDocument/2006/relationships/tags" Target="../tags/tag219.xml"/><Relationship Id="rId7" Type="http://schemas.openxmlformats.org/officeDocument/2006/relationships/tags" Target="../tags/tag218.xml"/><Relationship Id="rId6" Type="http://schemas.openxmlformats.org/officeDocument/2006/relationships/tags" Target="../tags/tag217.xml"/><Relationship Id="rId5" Type="http://schemas.openxmlformats.org/officeDocument/2006/relationships/tags" Target="../tags/tag216.xml"/><Relationship Id="rId4" Type="http://schemas.openxmlformats.org/officeDocument/2006/relationships/tags" Target="../tags/tag215.xml"/><Relationship Id="rId3" Type="http://schemas.openxmlformats.org/officeDocument/2006/relationships/tags" Target="../tags/tag214.xml"/><Relationship Id="rId2" Type="http://schemas.openxmlformats.org/officeDocument/2006/relationships/image" Target="../media/image36.png"/><Relationship Id="rId10" Type="http://schemas.openxmlformats.org/officeDocument/2006/relationships/slideLayout" Target="../slideLayouts/slideLayout14.xml"/><Relationship Id="rId1" Type="http://schemas.openxmlformats.org/officeDocument/2006/relationships/tags" Target="../tags/tag213.xml"/></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14.xml"/><Relationship Id="rId5" Type="http://schemas.openxmlformats.org/officeDocument/2006/relationships/tags" Target="../tags/tag225.xml"/><Relationship Id="rId4" Type="http://schemas.openxmlformats.org/officeDocument/2006/relationships/tags" Target="../tags/tag224.xml"/><Relationship Id="rId3" Type="http://schemas.openxmlformats.org/officeDocument/2006/relationships/tags" Target="../tags/tag223.xml"/><Relationship Id="rId2" Type="http://schemas.openxmlformats.org/officeDocument/2006/relationships/tags" Target="../tags/tag222.xml"/><Relationship Id="rId1" Type="http://schemas.openxmlformats.org/officeDocument/2006/relationships/tags" Target="../tags/tag22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227.xml"/><Relationship Id="rId1" Type="http://schemas.openxmlformats.org/officeDocument/2006/relationships/tags" Target="../tags/tag22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229.xml"/><Relationship Id="rId1" Type="http://schemas.openxmlformats.org/officeDocument/2006/relationships/tags" Target="../tags/tag22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231.xml"/><Relationship Id="rId1" Type="http://schemas.openxmlformats.org/officeDocument/2006/relationships/tags" Target="../tags/tag230.xml"/></Relationships>
</file>

<file path=ppt/slides/_rels/slide17.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236.xml"/><Relationship Id="rId5" Type="http://schemas.openxmlformats.org/officeDocument/2006/relationships/tags" Target="../tags/tag235.xml"/><Relationship Id="rId4" Type="http://schemas.openxmlformats.org/officeDocument/2006/relationships/tags" Target="../tags/tag234.xml"/><Relationship Id="rId3" Type="http://schemas.openxmlformats.org/officeDocument/2006/relationships/image" Target="../media/image37.png"/><Relationship Id="rId2" Type="http://schemas.openxmlformats.org/officeDocument/2006/relationships/tags" Target="../tags/tag233.xml"/><Relationship Id="rId1" Type="http://schemas.openxmlformats.org/officeDocument/2006/relationships/tags" Target="../tags/tag232.xml"/></Relationships>
</file>

<file path=ppt/slides/_rels/slide18.xml.rels><?xml version="1.0" encoding="UTF-8" standalone="yes"?>
<Relationships xmlns="http://schemas.openxmlformats.org/package/2006/relationships"><Relationship Id="rId9" Type="http://schemas.openxmlformats.org/officeDocument/2006/relationships/tags" Target="../tags/tag243.xml"/><Relationship Id="rId8" Type="http://schemas.openxmlformats.org/officeDocument/2006/relationships/tags" Target="../tags/tag242.xml"/><Relationship Id="rId7" Type="http://schemas.openxmlformats.org/officeDocument/2006/relationships/tags" Target="../tags/tag241.xml"/><Relationship Id="rId6" Type="http://schemas.openxmlformats.org/officeDocument/2006/relationships/image" Target="../media/image39.png"/><Relationship Id="rId5" Type="http://schemas.openxmlformats.org/officeDocument/2006/relationships/tags" Target="../tags/tag240.xml"/><Relationship Id="rId4" Type="http://schemas.openxmlformats.org/officeDocument/2006/relationships/tags" Target="../tags/tag239.xml"/><Relationship Id="rId3" Type="http://schemas.openxmlformats.org/officeDocument/2006/relationships/tags" Target="../tags/tag238.xml"/><Relationship Id="rId2" Type="http://schemas.openxmlformats.org/officeDocument/2006/relationships/image" Target="../media/image38.png"/><Relationship Id="rId11" Type="http://schemas.openxmlformats.org/officeDocument/2006/relationships/slideLayout" Target="../slideLayouts/slideLayout15.xml"/><Relationship Id="rId10" Type="http://schemas.openxmlformats.org/officeDocument/2006/relationships/tags" Target="../tags/tag244.xml"/><Relationship Id="rId1" Type="http://schemas.openxmlformats.org/officeDocument/2006/relationships/tags" Target="../tags/tag237.xml"/></Relationships>
</file>

<file path=ppt/slides/_rels/slide19.xml.rels><?xml version="1.0" encoding="UTF-8" standalone="yes"?>
<Relationships xmlns="http://schemas.openxmlformats.org/package/2006/relationships"><Relationship Id="rId9" Type="http://schemas.openxmlformats.org/officeDocument/2006/relationships/tags" Target="../tags/tag252.xml"/><Relationship Id="rId8" Type="http://schemas.openxmlformats.org/officeDocument/2006/relationships/tags" Target="../tags/tag251.xml"/><Relationship Id="rId7" Type="http://schemas.openxmlformats.org/officeDocument/2006/relationships/tags" Target="../tags/tag250.xml"/><Relationship Id="rId6" Type="http://schemas.openxmlformats.org/officeDocument/2006/relationships/tags" Target="../tags/tag249.xml"/><Relationship Id="rId5" Type="http://schemas.openxmlformats.org/officeDocument/2006/relationships/tags" Target="../tags/tag248.xml"/><Relationship Id="rId4" Type="http://schemas.openxmlformats.org/officeDocument/2006/relationships/tags" Target="../tags/tag247.xml"/><Relationship Id="rId3" Type="http://schemas.openxmlformats.org/officeDocument/2006/relationships/image" Target="../media/image40.jpeg"/><Relationship Id="rId26" Type="http://schemas.openxmlformats.org/officeDocument/2006/relationships/notesSlide" Target="../notesSlides/notesSlide5.xml"/><Relationship Id="rId25" Type="http://schemas.openxmlformats.org/officeDocument/2006/relationships/slideLayout" Target="../slideLayouts/slideLayout15.xml"/><Relationship Id="rId24" Type="http://schemas.openxmlformats.org/officeDocument/2006/relationships/tags" Target="../tags/tag266.xml"/><Relationship Id="rId23" Type="http://schemas.openxmlformats.org/officeDocument/2006/relationships/tags" Target="../tags/tag265.xml"/><Relationship Id="rId22" Type="http://schemas.openxmlformats.org/officeDocument/2006/relationships/image" Target="../media/image41.jpeg"/><Relationship Id="rId21" Type="http://schemas.openxmlformats.org/officeDocument/2006/relationships/tags" Target="../tags/tag264.xml"/><Relationship Id="rId20" Type="http://schemas.openxmlformats.org/officeDocument/2006/relationships/tags" Target="../tags/tag263.xml"/><Relationship Id="rId2" Type="http://schemas.openxmlformats.org/officeDocument/2006/relationships/tags" Target="../tags/tag246.xml"/><Relationship Id="rId19" Type="http://schemas.openxmlformats.org/officeDocument/2006/relationships/tags" Target="../tags/tag262.xml"/><Relationship Id="rId18" Type="http://schemas.openxmlformats.org/officeDocument/2006/relationships/tags" Target="../tags/tag261.xml"/><Relationship Id="rId17" Type="http://schemas.openxmlformats.org/officeDocument/2006/relationships/tags" Target="../tags/tag260.xml"/><Relationship Id="rId16" Type="http://schemas.openxmlformats.org/officeDocument/2006/relationships/tags" Target="../tags/tag259.xml"/><Relationship Id="rId15" Type="http://schemas.openxmlformats.org/officeDocument/2006/relationships/tags" Target="../tags/tag258.xml"/><Relationship Id="rId14" Type="http://schemas.openxmlformats.org/officeDocument/2006/relationships/tags" Target="../tags/tag257.xml"/><Relationship Id="rId13" Type="http://schemas.openxmlformats.org/officeDocument/2006/relationships/tags" Target="../tags/tag256.xml"/><Relationship Id="rId12" Type="http://schemas.openxmlformats.org/officeDocument/2006/relationships/tags" Target="../tags/tag255.xml"/><Relationship Id="rId11" Type="http://schemas.openxmlformats.org/officeDocument/2006/relationships/tags" Target="../tags/tag254.xml"/><Relationship Id="rId10" Type="http://schemas.openxmlformats.org/officeDocument/2006/relationships/tags" Target="../tags/tag253.xml"/><Relationship Id="rId1" Type="http://schemas.openxmlformats.org/officeDocument/2006/relationships/tags" Target="../tags/tag245.xml"/></Relationships>
</file>

<file path=ppt/slides/_rels/slide2.xml.rels><?xml version="1.0" encoding="UTF-8" standalone="yes"?>
<Relationships xmlns="http://schemas.openxmlformats.org/package/2006/relationships"><Relationship Id="rId9" Type="http://schemas.openxmlformats.org/officeDocument/2006/relationships/slideLayout" Target="../slideLayouts/slideLayout16.xml"/><Relationship Id="rId8" Type="http://schemas.openxmlformats.org/officeDocument/2006/relationships/tags" Target="../tags/tag32.xml"/><Relationship Id="rId7" Type="http://schemas.openxmlformats.org/officeDocument/2006/relationships/tags" Target="../tags/tag31.xml"/><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image" Target="../media/image7.jpeg"/><Relationship Id="rId10" Type="http://schemas.openxmlformats.org/officeDocument/2006/relationships/notesSlide" Target="../notesSlides/notesSlide1.xml"/><Relationship Id="rId1" Type="http://schemas.openxmlformats.org/officeDocument/2006/relationships/tags" Target="../tags/tag26.xml"/></Relationships>
</file>

<file path=ppt/slides/_rels/slide20.xml.rels><?xml version="1.0" encoding="UTF-8" standalone="yes"?>
<Relationships xmlns="http://schemas.openxmlformats.org/package/2006/relationships"><Relationship Id="rId8" Type="http://schemas.openxmlformats.org/officeDocument/2006/relationships/slideLayout" Target="../slideLayouts/slideLayout15.xml"/><Relationship Id="rId7" Type="http://schemas.openxmlformats.org/officeDocument/2006/relationships/tags" Target="../tags/tag274.xml"/><Relationship Id="rId6" Type="http://schemas.openxmlformats.org/officeDocument/2006/relationships/tags" Target="../tags/tag273.xml"/><Relationship Id="rId5" Type="http://schemas.openxmlformats.org/officeDocument/2006/relationships/image" Target="../media/image43.svg"/><Relationship Id="rId4" Type="http://schemas.openxmlformats.org/officeDocument/2006/relationships/image" Target="../media/image42.png"/><Relationship Id="rId3" Type="http://schemas.openxmlformats.org/officeDocument/2006/relationships/tags" Target="../tags/tag272.xml"/><Relationship Id="rId2" Type="http://schemas.openxmlformats.org/officeDocument/2006/relationships/tags" Target="../tags/tag271.xml"/><Relationship Id="rId1" Type="http://schemas.openxmlformats.org/officeDocument/2006/relationships/tags" Target="../tags/tag270.xml"/></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15.xml"/><Relationship Id="rId5" Type="http://schemas.openxmlformats.org/officeDocument/2006/relationships/tags" Target="../tags/tag276.xml"/><Relationship Id="rId4" Type="http://schemas.openxmlformats.org/officeDocument/2006/relationships/image" Target="../media/image44.png"/><Relationship Id="rId3" Type="http://schemas.openxmlformats.org/officeDocument/2006/relationships/tags" Target="../tags/tag275.xml"/><Relationship Id="rId2" Type="http://schemas.microsoft.com/office/2007/relationships/media" Target="../media/media2.mp4"/><Relationship Id="rId1" Type="http://schemas.openxmlformats.org/officeDocument/2006/relationships/video" Target="../media/media2.mp4"/></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15.xml"/><Relationship Id="rId7" Type="http://schemas.openxmlformats.org/officeDocument/2006/relationships/tags" Target="../tags/tag283.xml"/><Relationship Id="rId6" Type="http://schemas.openxmlformats.org/officeDocument/2006/relationships/tags" Target="../tags/tag282.xml"/><Relationship Id="rId5" Type="http://schemas.openxmlformats.org/officeDocument/2006/relationships/tags" Target="../tags/tag281.xml"/><Relationship Id="rId4" Type="http://schemas.openxmlformats.org/officeDocument/2006/relationships/tags" Target="../tags/tag280.xml"/><Relationship Id="rId3" Type="http://schemas.openxmlformats.org/officeDocument/2006/relationships/tags" Target="../tags/tag279.xml"/><Relationship Id="rId2" Type="http://schemas.openxmlformats.org/officeDocument/2006/relationships/tags" Target="../tags/tag278.xml"/><Relationship Id="rId1" Type="http://schemas.openxmlformats.org/officeDocument/2006/relationships/tags" Target="../tags/tag277.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286.xml"/><Relationship Id="rId2" Type="http://schemas.openxmlformats.org/officeDocument/2006/relationships/tags" Target="../tags/tag285.xml"/><Relationship Id="rId1" Type="http://schemas.openxmlformats.org/officeDocument/2006/relationships/tags" Target="../tags/tag284.xml"/></Relationships>
</file>

<file path=ppt/slides/_rels/slide24.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291.xml"/><Relationship Id="rId5" Type="http://schemas.openxmlformats.org/officeDocument/2006/relationships/tags" Target="../tags/tag290.xml"/><Relationship Id="rId4" Type="http://schemas.openxmlformats.org/officeDocument/2006/relationships/image" Target="../media/image45.png"/><Relationship Id="rId3" Type="http://schemas.openxmlformats.org/officeDocument/2006/relationships/tags" Target="../tags/tag289.xml"/><Relationship Id="rId2" Type="http://schemas.openxmlformats.org/officeDocument/2006/relationships/tags" Target="../tags/tag288.xml"/><Relationship Id="rId1" Type="http://schemas.openxmlformats.org/officeDocument/2006/relationships/tags" Target="../tags/tag287.xml"/></Relationships>
</file>

<file path=ppt/slides/_rels/slide25.xml.rels><?xml version="1.0" encoding="UTF-8" standalone="yes"?>
<Relationships xmlns="http://schemas.openxmlformats.org/package/2006/relationships"><Relationship Id="rId7" Type="http://schemas.openxmlformats.org/officeDocument/2006/relationships/slideLayout" Target="../slideLayouts/slideLayout16.xml"/><Relationship Id="rId6" Type="http://schemas.openxmlformats.org/officeDocument/2006/relationships/tags" Target="../tags/tag297.xml"/><Relationship Id="rId5" Type="http://schemas.openxmlformats.org/officeDocument/2006/relationships/tags" Target="../tags/tag296.xml"/><Relationship Id="rId4" Type="http://schemas.openxmlformats.org/officeDocument/2006/relationships/tags" Target="../tags/tag295.xml"/><Relationship Id="rId3" Type="http://schemas.openxmlformats.org/officeDocument/2006/relationships/tags" Target="../tags/tag294.xml"/><Relationship Id="rId2" Type="http://schemas.openxmlformats.org/officeDocument/2006/relationships/tags" Target="../tags/tag293.xml"/><Relationship Id="rId1" Type="http://schemas.openxmlformats.org/officeDocument/2006/relationships/tags" Target="../tags/tag292.xml"/></Relationships>
</file>

<file path=ppt/slides/_rels/slide26.xml.rels><?xml version="1.0" encoding="UTF-8" standalone="yes"?>
<Relationships xmlns="http://schemas.openxmlformats.org/package/2006/relationships"><Relationship Id="rId9" Type="http://schemas.openxmlformats.org/officeDocument/2006/relationships/tags" Target="../tags/tag304.xml"/><Relationship Id="rId8" Type="http://schemas.openxmlformats.org/officeDocument/2006/relationships/tags" Target="../tags/tag303.xml"/><Relationship Id="rId7" Type="http://schemas.openxmlformats.org/officeDocument/2006/relationships/tags" Target="../tags/tag302.xml"/><Relationship Id="rId6" Type="http://schemas.openxmlformats.org/officeDocument/2006/relationships/tags" Target="../tags/tag301.xml"/><Relationship Id="rId5" Type="http://schemas.openxmlformats.org/officeDocument/2006/relationships/tags" Target="../tags/tag300.xml"/><Relationship Id="rId4" Type="http://schemas.microsoft.com/office/2007/relationships/hdphoto" Target="../media/image47.wdp"/><Relationship Id="rId3" Type="http://schemas.openxmlformats.org/officeDocument/2006/relationships/image" Target="../media/image46.png"/><Relationship Id="rId2" Type="http://schemas.openxmlformats.org/officeDocument/2006/relationships/tags" Target="../tags/tag299.xml"/><Relationship Id="rId14" Type="http://schemas.openxmlformats.org/officeDocument/2006/relationships/notesSlide" Target="../notesSlides/notesSlide6.xml"/><Relationship Id="rId13" Type="http://schemas.openxmlformats.org/officeDocument/2006/relationships/slideLayout" Target="../slideLayouts/slideLayout16.xml"/><Relationship Id="rId12" Type="http://schemas.openxmlformats.org/officeDocument/2006/relationships/tags" Target="../tags/tag307.xml"/><Relationship Id="rId11" Type="http://schemas.openxmlformats.org/officeDocument/2006/relationships/tags" Target="../tags/tag306.xml"/><Relationship Id="rId10" Type="http://schemas.openxmlformats.org/officeDocument/2006/relationships/tags" Target="../tags/tag305.xml"/><Relationship Id="rId1" Type="http://schemas.openxmlformats.org/officeDocument/2006/relationships/tags" Target="../tags/tag298.xml"/></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tags" Target="../tags/tag314.xml"/><Relationship Id="rId3" Type="http://schemas.openxmlformats.org/officeDocument/2006/relationships/tags" Target="../tags/tag313.xml"/><Relationship Id="rId2" Type="http://schemas.openxmlformats.org/officeDocument/2006/relationships/tags" Target="../tags/tag312.xml"/><Relationship Id="rId1" Type="http://schemas.openxmlformats.org/officeDocument/2006/relationships/tags" Target="../tags/tag311.xml"/></Relationships>
</file>

<file path=ppt/slides/_rels/slide28.xml.rels><?xml version="1.0" encoding="UTF-8" standalone="yes"?>
<Relationships xmlns="http://schemas.openxmlformats.org/package/2006/relationships"><Relationship Id="rId7" Type="http://schemas.openxmlformats.org/officeDocument/2006/relationships/slideLayout" Target="../slideLayouts/slideLayout16.xml"/><Relationship Id="rId6" Type="http://schemas.openxmlformats.org/officeDocument/2006/relationships/tags" Target="../tags/tag320.xml"/><Relationship Id="rId5" Type="http://schemas.openxmlformats.org/officeDocument/2006/relationships/tags" Target="../tags/tag319.xml"/><Relationship Id="rId4" Type="http://schemas.openxmlformats.org/officeDocument/2006/relationships/tags" Target="../tags/tag318.xml"/><Relationship Id="rId3" Type="http://schemas.openxmlformats.org/officeDocument/2006/relationships/tags" Target="../tags/tag317.xml"/><Relationship Id="rId2" Type="http://schemas.openxmlformats.org/officeDocument/2006/relationships/tags" Target="../tags/tag316.xml"/><Relationship Id="rId1" Type="http://schemas.openxmlformats.org/officeDocument/2006/relationships/tags" Target="../tags/tag315.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49.png"/><Relationship Id="rId1" Type="http://schemas.openxmlformats.org/officeDocument/2006/relationships/image" Target="../media/image48.png"/></Relationships>
</file>

<file path=ppt/slides/_rels/slide3.xml.rels><?xml version="1.0" encoding="UTF-8" standalone="yes"?>
<Relationships xmlns="http://schemas.openxmlformats.org/package/2006/relationships"><Relationship Id="rId9" Type="http://schemas.openxmlformats.org/officeDocument/2006/relationships/tags" Target="../tags/tag42.xml"/><Relationship Id="rId8" Type="http://schemas.openxmlformats.org/officeDocument/2006/relationships/tags" Target="../tags/tag41.xml"/><Relationship Id="rId7" Type="http://schemas.openxmlformats.org/officeDocument/2006/relationships/image" Target="../media/image9.png"/><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image" Target="../media/image8.png"/><Relationship Id="rId29" Type="http://schemas.openxmlformats.org/officeDocument/2006/relationships/slideLayout" Target="../slideLayouts/slideLayout16.xml"/><Relationship Id="rId28" Type="http://schemas.openxmlformats.org/officeDocument/2006/relationships/tags" Target="../tags/tag61.xml"/><Relationship Id="rId27" Type="http://schemas.openxmlformats.org/officeDocument/2006/relationships/tags" Target="../tags/tag60.xml"/><Relationship Id="rId26" Type="http://schemas.openxmlformats.org/officeDocument/2006/relationships/tags" Target="../tags/tag59.xml"/><Relationship Id="rId25" Type="http://schemas.openxmlformats.org/officeDocument/2006/relationships/tags" Target="../tags/tag58.xml"/><Relationship Id="rId24" Type="http://schemas.openxmlformats.org/officeDocument/2006/relationships/tags" Target="../tags/tag57.xml"/><Relationship Id="rId23" Type="http://schemas.openxmlformats.org/officeDocument/2006/relationships/tags" Target="../tags/tag56.xml"/><Relationship Id="rId22" Type="http://schemas.openxmlformats.org/officeDocument/2006/relationships/tags" Target="../tags/tag55.xml"/><Relationship Id="rId21" Type="http://schemas.openxmlformats.org/officeDocument/2006/relationships/tags" Target="../tags/tag54.xml"/><Relationship Id="rId20" Type="http://schemas.openxmlformats.org/officeDocument/2006/relationships/tags" Target="../tags/tag53.xml"/><Relationship Id="rId2" Type="http://schemas.openxmlformats.org/officeDocument/2006/relationships/tags" Target="../tags/tag37.xml"/><Relationship Id="rId19" Type="http://schemas.openxmlformats.org/officeDocument/2006/relationships/tags" Target="../tags/tag52.xml"/><Relationship Id="rId18" Type="http://schemas.openxmlformats.org/officeDocument/2006/relationships/tags" Target="../tags/tag51.xml"/><Relationship Id="rId17" Type="http://schemas.openxmlformats.org/officeDocument/2006/relationships/tags" Target="../tags/tag50.xml"/><Relationship Id="rId16" Type="http://schemas.openxmlformats.org/officeDocument/2006/relationships/tags" Target="../tags/tag49.xml"/><Relationship Id="rId15" Type="http://schemas.openxmlformats.org/officeDocument/2006/relationships/tags" Target="../tags/tag48.xml"/><Relationship Id="rId14" Type="http://schemas.openxmlformats.org/officeDocument/2006/relationships/tags" Target="../tags/tag47.xml"/><Relationship Id="rId13" Type="http://schemas.openxmlformats.org/officeDocument/2006/relationships/tags" Target="../tags/tag46.xml"/><Relationship Id="rId12" Type="http://schemas.openxmlformats.org/officeDocument/2006/relationships/tags" Target="../tags/tag45.xml"/><Relationship Id="rId11" Type="http://schemas.openxmlformats.org/officeDocument/2006/relationships/tags" Target="../tags/tag44.xml"/><Relationship Id="rId10" Type="http://schemas.openxmlformats.org/officeDocument/2006/relationships/tags" Target="../tags/tag43.xml"/><Relationship Id="rId1" Type="http://schemas.openxmlformats.org/officeDocument/2006/relationships/tags" Target="../tags/tag36.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48.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48.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50.png"/></Relationships>
</file>

<file path=ppt/slides/_rels/slide4.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image" Target="../media/image11.png"/><Relationship Id="rId7" Type="http://schemas.openxmlformats.org/officeDocument/2006/relationships/tags" Target="../tags/tag65.xml"/><Relationship Id="rId6" Type="http://schemas.microsoft.com/office/2007/relationships/media" Target="../media/media1.avi"/><Relationship Id="rId5" Type="http://schemas.openxmlformats.org/officeDocument/2006/relationships/video" Target="../media/media1.avi"/><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image" Target="../media/image10.png"/><Relationship Id="rId11" Type="http://schemas.openxmlformats.org/officeDocument/2006/relationships/notesSlide" Target="../notesSlides/notesSlide2.xml"/><Relationship Id="rId10" Type="http://schemas.openxmlformats.org/officeDocument/2006/relationships/slideLayout" Target="../slideLayouts/slideLayout13.xml"/><Relationship Id="rId1" Type="http://schemas.openxmlformats.org/officeDocument/2006/relationships/tags" Target="../tags/tag62.xml"/></Relationships>
</file>

<file path=ppt/slides/_rels/slide5.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tags" Target="../tags/tag74.xml"/><Relationship Id="rId7" Type="http://schemas.openxmlformats.org/officeDocument/2006/relationships/image" Target="../media/image14.png"/><Relationship Id="rId6" Type="http://schemas.openxmlformats.org/officeDocument/2006/relationships/tags" Target="../tags/tag73.xml"/><Relationship Id="rId5" Type="http://schemas.openxmlformats.org/officeDocument/2006/relationships/image" Target="../media/image13.png"/><Relationship Id="rId4" Type="http://schemas.openxmlformats.org/officeDocument/2006/relationships/tags" Target="../tags/tag72.xml"/><Relationship Id="rId39" Type="http://schemas.openxmlformats.org/officeDocument/2006/relationships/notesSlide" Target="../notesSlides/notesSlide3.xml"/><Relationship Id="rId38" Type="http://schemas.openxmlformats.org/officeDocument/2006/relationships/slideLayout" Target="../slideLayouts/slideLayout13.xml"/><Relationship Id="rId37" Type="http://schemas.openxmlformats.org/officeDocument/2006/relationships/tags" Target="../tags/tag98.xml"/><Relationship Id="rId36" Type="http://schemas.openxmlformats.org/officeDocument/2006/relationships/image" Target="../media/image19.GIF"/><Relationship Id="rId35" Type="http://schemas.openxmlformats.org/officeDocument/2006/relationships/tags" Target="../tags/tag97.xml"/><Relationship Id="rId34" Type="http://schemas.openxmlformats.org/officeDocument/2006/relationships/tags" Target="../tags/tag96.xml"/><Relationship Id="rId33" Type="http://schemas.openxmlformats.org/officeDocument/2006/relationships/tags" Target="../tags/tag95.xml"/><Relationship Id="rId32" Type="http://schemas.openxmlformats.org/officeDocument/2006/relationships/tags" Target="../tags/tag94.xml"/><Relationship Id="rId31" Type="http://schemas.openxmlformats.org/officeDocument/2006/relationships/tags" Target="../tags/tag93.xml"/><Relationship Id="rId30" Type="http://schemas.openxmlformats.org/officeDocument/2006/relationships/tags" Target="../tags/tag92.xml"/><Relationship Id="rId3" Type="http://schemas.openxmlformats.org/officeDocument/2006/relationships/image" Target="../media/image12.png"/><Relationship Id="rId29" Type="http://schemas.openxmlformats.org/officeDocument/2006/relationships/tags" Target="../tags/tag91.xml"/><Relationship Id="rId28" Type="http://schemas.openxmlformats.org/officeDocument/2006/relationships/tags" Target="../tags/tag90.xml"/><Relationship Id="rId27" Type="http://schemas.openxmlformats.org/officeDocument/2006/relationships/tags" Target="../tags/tag89.xml"/><Relationship Id="rId26" Type="http://schemas.openxmlformats.org/officeDocument/2006/relationships/tags" Target="../tags/tag88.xml"/><Relationship Id="rId25" Type="http://schemas.openxmlformats.org/officeDocument/2006/relationships/tags" Target="../tags/tag87.xml"/><Relationship Id="rId24" Type="http://schemas.openxmlformats.org/officeDocument/2006/relationships/tags" Target="../tags/tag86.xml"/><Relationship Id="rId23" Type="http://schemas.openxmlformats.org/officeDocument/2006/relationships/tags" Target="../tags/tag85.xml"/><Relationship Id="rId22" Type="http://schemas.openxmlformats.org/officeDocument/2006/relationships/tags" Target="../tags/tag84.xml"/><Relationship Id="rId21" Type="http://schemas.openxmlformats.org/officeDocument/2006/relationships/tags" Target="../tags/tag83.xml"/><Relationship Id="rId20" Type="http://schemas.openxmlformats.org/officeDocument/2006/relationships/tags" Target="../tags/tag82.xml"/><Relationship Id="rId2" Type="http://schemas.openxmlformats.org/officeDocument/2006/relationships/tags" Target="../tags/tag71.xml"/><Relationship Id="rId19" Type="http://schemas.openxmlformats.org/officeDocument/2006/relationships/tags" Target="../tags/tag81.xml"/><Relationship Id="rId18" Type="http://schemas.openxmlformats.org/officeDocument/2006/relationships/tags" Target="../tags/tag80.xml"/><Relationship Id="rId17" Type="http://schemas.openxmlformats.org/officeDocument/2006/relationships/tags" Target="../tags/tag79.xml"/><Relationship Id="rId16" Type="http://schemas.openxmlformats.org/officeDocument/2006/relationships/tags" Target="../tags/tag78.xml"/><Relationship Id="rId15" Type="http://schemas.openxmlformats.org/officeDocument/2006/relationships/image" Target="../media/image18.png"/><Relationship Id="rId14" Type="http://schemas.openxmlformats.org/officeDocument/2006/relationships/tags" Target="../tags/tag77.xml"/><Relationship Id="rId13" Type="http://schemas.openxmlformats.org/officeDocument/2006/relationships/image" Target="../media/image17.png"/><Relationship Id="rId12" Type="http://schemas.openxmlformats.org/officeDocument/2006/relationships/tags" Target="../tags/tag76.xml"/><Relationship Id="rId11" Type="http://schemas.openxmlformats.org/officeDocument/2006/relationships/image" Target="../media/image16.png"/><Relationship Id="rId10" Type="http://schemas.openxmlformats.org/officeDocument/2006/relationships/tags" Target="../tags/tag75.xml"/><Relationship Id="rId1" Type="http://schemas.openxmlformats.org/officeDocument/2006/relationships/tags" Target="../tags/tag70.xml"/></Relationships>
</file>

<file path=ppt/slides/_rels/slide6.xml.rels><?xml version="1.0" encoding="UTF-8" standalone="yes"?>
<Relationships xmlns="http://schemas.openxmlformats.org/package/2006/relationships"><Relationship Id="rId9" Type="http://schemas.openxmlformats.org/officeDocument/2006/relationships/image" Target="../media/image22.png"/><Relationship Id="rId8" Type="http://schemas.openxmlformats.org/officeDocument/2006/relationships/tags" Target="../tags/tag107.xml"/><Relationship Id="rId7" Type="http://schemas.openxmlformats.org/officeDocument/2006/relationships/tags" Target="../tags/tag106.xml"/><Relationship Id="rId6" Type="http://schemas.openxmlformats.org/officeDocument/2006/relationships/image" Target="../media/image21.png"/><Relationship Id="rId5" Type="http://schemas.openxmlformats.org/officeDocument/2006/relationships/tags" Target="../tags/tag105.xml"/><Relationship Id="rId4" Type="http://schemas.openxmlformats.org/officeDocument/2006/relationships/image" Target="../media/image20.png"/><Relationship Id="rId3" Type="http://schemas.openxmlformats.org/officeDocument/2006/relationships/tags" Target="../tags/tag104.xml"/><Relationship Id="rId2" Type="http://schemas.openxmlformats.org/officeDocument/2006/relationships/tags" Target="../tags/tag103.xml"/><Relationship Id="rId11" Type="http://schemas.openxmlformats.org/officeDocument/2006/relationships/slideLayout" Target="../slideLayouts/slideLayout13.xml"/><Relationship Id="rId10" Type="http://schemas.openxmlformats.org/officeDocument/2006/relationships/tags" Target="../tags/tag108.xml"/><Relationship Id="rId1" Type="http://schemas.openxmlformats.org/officeDocument/2006/relationships/tags" Target="../tags/tag102.xml"/></Relationships>
</file>

<file path=ppt/slides/_rels/slide7.xml.rels><?xml version="1.0" encoding="UTF-8" standalone="yes"?>
<Relationships xmlns="http://schemas.openxmlformats.org/package/2006/relationships"><Relationship Id="rId9" Type="http://schemas.openxmlformats.org/officeDocument/2006/relationships/tags" Target="../tags/tag117.xml"/><Relationship Id="rId8" Type="http://schemas.openxmlformats.org/officeDocument/2006/relationships/tags" Target="../tags/tag116.xml"/><Relationship Id="rId7" Type="http://schemas.openxmlformats.org/officeDocument/2006/relationships/tags" Target="../tags/tag115.xml"/><Relationship Id="rId6" Type="http://schemas.openxmlformats.org/officeDocument/2006/relationships/tags" Target="../tags/tag114.xml"/><Relationship Id="rId5" Type="http://schemas.openxmlformats.org/officeDocument/2006/relationships/tags" Target="../tags/tag113.xml"/><Relationship Id="rId4" Type="http://schemas.openxmlformats.org/officeDocument/2006/relationships/tags" Target="../tags/tag112.xml"/><Relationship Id="rId3" Type="http://schemas.openxmlformats.org/officeDocument/2006/relationships/tags" Target="../tags/tag111.xml"/><Relationship Id="rId2" Type="http://schemas.openxmlformats.org/officeDocument/2006/relationships/tags" Target="../tags/tag110.xml"/><Relationship Id="rId11" Type="http://schemas.openxmlformats.org/officeDocument/2006/relationships/slideLayout" Target="../slideLayouts/slideLayout13.xml"/><Relationship Id="rId10" Type="http://schemas.openxmlformats.org/officeDocument/2006/relationships/tags" Target="../tags/tag118.xml"/><Relationship Id="rId1" Type="http://schemas.openxmlformats.org/officeDocument/2006/relationships/tags" Target="../tags/tag109.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tags" Target="../tags/tag119.xml"/></Relationships>
</file>

<file path=ppt/slides/_rels/slide9.xml.rels><?xml version="1.0" encoding="UTF-8" standalone="yes"?>
<Relationships xmlns="http://schemas.openxmlformats.org/package/2006/relationships"><Relationship Id="rId9" Type="http://schemas.openxmlformats.org/officeDocument/2006/relationships/tags" Target="../tags/tag127.xml"/><Relationship Id="rId8" Type="http://schemas.openxmlformats.org/officeDocument/2006/relationships/tags" Target="../tags/tag126.xml"/><Relationship Id="rId7" Type="http://schemas.openxmlformats.org/officeDocument/2006/relationships/tags" Target="../tags/tag125.xml"/><Relationship Id="rId6" Type="http://schemas.openxmlformats.org/officeDocument/2006/relationships/image" Target="../media/image25.png"/><Relationship Id="rId5" Type="http://schemas.openxmlformats.org/officeDocument/2006/relationships/tags" Target="../tags/tag124.xml"/><Relationship Id="rId4" Type="http://schemas.openxmlformats.org/officeDocument/2006/relationships/image" Target="../media/image24.png"/><Relationship Id="rId3" Type="http://schemas.openxmlformats.org/officeDocument/2006/relationships/tags" Target="../tags/tag123.xml"/><Relationship Id="rId2" Type="http://schemas.openxmlformats.org/officeDocument/2006/relationships/image" Target="../media/image23.png"/><Relationship Id="rId11" Type="http://schemas.openxmlformats.org/officeDocument/2006/relationships/slideLayout" Target="../slideLayouts/slideLayout14.xml"/><Relationship Id="rId10" Type="http://schemas.openxmlformats.org/officeDocument/2006/relationships/tags" Target="../tags/tag128.xml"/><Relationship Id="rId1" Type="http://schemas.openxmlformats.org/officeDocument/2006/relationships/tags" Target="../tags/tag1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custDataLst>
              <p:tags r:id="rId1"/>
            </p:custDataLst>
          </p:nvPr>
        </p:nvPicPr>
        <p:blipFill>
          <a:blip r:embed="rId2"/>
          <a:srcRect l="19005" t="10919" r="19005" b="15789"/>
          <a:stretch>
            <a:fillRect/>
          </a:stretch>
        </p:blipFill>
        <p:spPr>
          <a:xfrm>
            <a:off x="376657" y="1216952"/>
            <a:ext cx="5834291" cy="5031287"/>
          </a:xfrm>
          <a:prstGeom prst="rect">
            <a:avLst/>
          </a:prstGeom>
        </p:spPr>
      </p:pic>
      <p:sp>
        <p:nvSpPr>
          <p:cNvPr id="8" name="文本框 7"/>
          <p:cNvSpPr txBox="1"/>
          <p:nvPr>
            <p:custDataLst>
              <p:tags r:id="rId3"/>
            </p:custDataLst>
          </p:nvPr>
        </p:nvSpPr>
        <p:spPr>
          <a:xfrm>
            <a:off x="5727065" y="3513455"/>
            <a:ext cx="6119495" cy="645160"/>
          </a:xfrm>
          <a:prstGeom prst="rect">
            <a:avLst/>
          </a:prstGeom>
          <a:noFill/>
        </p:spPr>
        <p:txBody>
          <a:bodyPr wrap="square" rtlCol="0">
            <a:spAutoFit/>
            <a:scene3d>
              <a:camera prst="orthographicFront"/>
              <a:lightRig rig="threePt" dir="t"/>
            </a:scene3d>
            <a:sp3d contourW="12700"/>
          </a:bodyPr>
          <a:lstStyle/>
          <a:p>
            <a:pPr algn="ctr"/>
            <a:r>
              <a:rPr lang="zh-CN" altLang="en-US" sz="3600" b="1" smtClean="0">
                <a:solidFill>
                  <a:schemeClr val="tx1"/>
                </a:solidFill>
                <a:latin typeface="黑体" panose="02010609060101010101" pitchFamily="49" charset="-122"/>
                <a:ea typeface="黑体" panose="02010609060101010101" pitchFamily="49" charset="-122"/>
                <a:cs typeface="黑体" panose="02010609060101010101" pitchFamily="49" charset="-122"/>
              </a:rPr>
              <a:t>第</a:t>
            </a:r>
            <a:r>
              <a:rPr lang="en-US" altLang="zh-CN" sz="3600" b="1" smtClean="0">
                <a:solidFill>
                  <a:schemeClr val="tx1"/>
                </a:solidFill>
                <a:latin typeface="黑体" panose="02010609060101010101" pitchFamily="49" charset="-122"/>
                <a:ea typeface="黑体" panose="02010609060101010101" pitchFamily="49" charset="-122"/>
                <a:cs typeface="黑体" panose="02010609060101010101" pitchFamily="49" charset="-122"/>
              </a:rPr>
              <a:t>3</a:t>
            </a:r>
            <a:r>
              <a:rPr lang="zh-CN" altLang="en-US" sz="3600" b="1" smtClean="0">
                <a:solidFill>
                  <a:schemeClr val="tx1"/>
                </a:solidFill>
                <a:latin typeface="黑体" panose="02010609060101010101" pitchFamily="49" charset="-122"/>
                <a:ea typeface="黑体" panose="02010609060101010101" pitchFamily="49" charset="-122"/>
                <a:cs typeface="黑体" panose="02010609060101010101" pitchFamily="49" charset="-122"/>
              </a:rPr>
              <a:t>节</a:t>
            </a:r>
            <a:r>
              <a:rPr lang="en-US" altLang="zh-CN" sz="3600" b="1" smtClean="0">
                <a:solidFill>
                  <a:schemeClr val="tx1"/>
                </a:solidFill>
                <a:latin typeface="黑体" panose="02010609060101010101" pitchFamily="49" charset="-122"/>
                <a:ea typeface="黑体" panose="02010609060101010101" pitchFamily="49" charset="-122"/>
                <a:cs typeface="黑体" panose="02010609060101010101" pitchFamily="49" charset="-122"/>
              </a:rPr>
              <a:t> </a:t>
            </a:r>
            <a:r>
              <a:rPr lang="zh-CN" altLang="en-US" sz="3600" b="1" smtClean="0">
                <a:solidFill>
                  <a:schemeClr val="tx1"/>
                </a:solidFill>
                <a:latin typeface="黑体" panose="02010609060101010101" pitchFamily="49" charset="-122"/>
                <a:ea typeface="黑体" panose="02010609060101010101" pitchFamily="49" charset="-122"/>
                <a:cs typeface="黑体" panose="02010609060101010101" pitchFamily="49" charset="-122"/>
              </a:rPr>
              <a:t>胚胎工程</a:t>
            </a:r>
            <a:endParaRPr lang="zh-CN" altLang="en-US" sz="3600" b="1" smtClean="0">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9" name="文本框 8"/>
          <p:cNvSpPr txBox="1"/>
          <p:nvPr>
            <p:custDataLst>
              <p:tags r:id="rId4"/>
            </p:custDataLst>
          </p:nvPr>
        </p:nvSpPr>
        <p:spPr>
          <a:xfrm>
            <a:off x="5727065" y="4678045"/>
            <a:ext cx="6198235" cy="1076325"/>
          </a:xfrm>
          <a:prstGeom prst="rect">
            <a:avLst/>
          </a:prstGeom>
          <a:noFill/>
        </p:spPr>
        <p:txBody>
          <a:bodyPr wrap="square" rtlCol="0">
            <a:spAutoFit/>
            <a:scene3d>
              <a:camera prst="orthographicFront"/>
              <a:lightRig rig="threePt" dir="t"/>
            </a:scene3d>
            <a:sp3d contourW="12700"/>
          </a:bodyPr>
          <a:lstStyle/>
          <a:p>
            <a:pPr algn="ctr"/>
            <a:r>
              <a:rPr lang="zh-CN" altLang="en-US" sz="320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第</a:t>
            </a:r>
            <a:r>
              <a:rPr lang="en-US" altLang="zh-CN" sz="320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320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课时：胚胎工程技术及其应用</a:t>
            </a:r>
            <a:endParaRPr lang="zh-CN" altLang="en-US" sz="320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algn="ctr"/>
            <a:endParaRPr lang="zh-CN" altLang="en-US" sz="320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0" name="文本框 9"/>
          <p:cNvSpPr txBox="1"/>
          <p:nvPr>
            <p:custDataLst>
              <p:tags r:id="rId5"/>
            </p:custDataLst>
          </p:nvPr>
        </p:nvSpPr>
        <p:spPr>
          <a:xfrm>
            <a:off x="6628765" y="2291715"/>
            <a:ext cx="4475480" cy="922020"/>
          </a:xfrm>
          <a:prstGeom prst="rect">
            <a:avLst/>
          </a:prstGeom>
          <a:noFill/>
        </p:spPr>
        <p:txBody>
          <a:bodyPr wrap="square" rtlCol="0">
            <a:spAutoFit/>
            <a:scene3d>
              <a:camera prst="orthographicFront"/>
              <a:lightRig rig="threePt" dir="t"/>
            </a:scene3d>
            <a:sp3d contourW="12700"/>
          </a:bodyPr>
          <a:lstStyle/>
          <a:p>
            <a:pPr algn="ctr"/>
            <a:r>
              <a:rPr lang="zh-CN" altLang="en-US" sz="5400" smtClean="0">
                <a:solidFill>
                  <a:schemeClr val="tx1"/>
                </a:solidFill>
                <a:latin typeface="黑体" panose="02010609060101010101" pitchFamily="49" charset="-122"/>
                <a:ea typeface="黑体" panose="02010609060101010101" pitchFamily="49" charset="-122"/>
                <a:cs typeface="经典综艺体简" panose="02010609000101010101" pitchFamily="49" charset="-122"/>
              </a:rPr>
              <a:t>第</a:t>
            </a:r>
            <a:r>
              <a:rPr lang="en-US" altLang="zh-CN" sz="5400" smtClean="0">
                <a:solidFill>
                  <a:schemeClr val="tx1"/>
                </a:solidFill>
                <a:latin typeface="黑体" panose="02010609060101010101" pitchFamily="49" charset="-122"/>
                <a:ea typeface="黑体" panose="02010609060101010101" pitchFamily="49" charset="-122"/>
                <a:cs typeface="经典综艺体简" panose="02010609000101010101" pitchFamily="49" charset="-122"/>
              </a:rPr>
              <a:t>2</a:t>
            </a:r>
            <a:r>
              <a:rPr lang="zh-CN" altLang="en-US" sz="5400" smtClean="0">
                <a:solidFill>
                  <a:schemeClr val="tx1"/>
                </a:solidFill>
                <a:latin typeface="黑体" panose="02010609060101010101" pitchFamily="49" charset="-122"/>
                <a:ea typeface="黑体" panose="02010609060101010101" pitchFamily="49" charset="-122"/>
                <a:cs typeface="经典综艺体简" panose="02010609000101010101" pitchFamily="49" charset="-122"/>
              </a:rPr>
              <a:t>章</a:t>
            </a:r>
            <a:endParaRPr lang="zh-CN" altLang="en-US" sz="5400" smtClean="0">
              <a:solidFill>
                <a:schemeClr val="tx1"/>
              </a:solidFill>
              <a:latin typeface="黑体" panose="02010609060101010101" pitchFamily="49" charset="-122"/>
              <a:ea typeface="黑体" panose="02010609060101010101" pitchFamily="49" charset="-122"/>
              <a:cs typeface="经典综艺体简" panose="02010609000101010101" pitchFamily="49" charset="-122"/>
            </a:endParaRPr>
          </a:p>
        </p:txBody>
      </p:sp>
    </p:spTree>
    <p:custDataLst>
      <p:tags r:id="rId6"/>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本框 27"/>
          <p:cNvSpPr txBox="1"/>
          <p:nvPr>
            <p:custDataLst>
              <p:tags r:id="rId1"/>
            </p:custDataLst>
          </p:nvPr>
        </p:nvSpPr>
        <p:spPr>
          <a:xfrm>
            <a:off x="411690" y="1091118"/>
            <a:ext cx="1544955" cy="563880"/>
          </a:xfrm>
          <a:prstGeom prst="rect">
            <a:avLst/>
          </a:prstGeom>
          <a:noFill/>
        </p:spPr>
        <p:txBody>
          <a:bodyPr wrap="none" lIns="91322" tIns="45661" rIns="91322" bIns="45661" rtlCol="0" anchor="t">
            <a:spAutoFit/>
          </a:bodyPr>
          <a:lstStyle/>
          <a:p>
            <a:pPr defTabSz="913130">
              <a:lnSpc>
                <a:spcPct val="110000"/>
              </a:lnSpc>
            </a:pPr>
            <a:r>
              <a:rPr lang="en-US" sz="2800" b="1" kern="100">
                <a:solidFill>
                  <a:schemeClr val="tx1"/>
                </a:solidFill>
                <a:latin typeface="+mn-ea"/>
                <a:cs typeface="宋体" panose="02010600030101010101" pitchFamily="2" charset="-122"/>
                <a:sym typeface="Arial" panose="020B0604020202020204" pitchFamily="34" charset="0"/>
              </a:rPr>
              <a:t>1.</a:t>
            </a:r>
            <a:r>
              <a:rPr lang="zh-CN" altLang="en-US" sz="2800" b="1" kern="100">
                <a:solidFill>
                  <a:schemeClr val="tx1"/>
                </a:solidFill>
                <a:latin typeface="+mn-ea"/>
                <a:cs typeface="宋体" panose="02010600030101010101" pitchFamily="2" charset="-122"/>
                <a:sym typeface="宋体" panose="02010600030101010101" pitchFamily="2" charset="-122"/>
              </a:rPr>
              <a:t>概念：</a:t>
            </a:r>
            <a:endParaRPr lang="zh-CN" altLang="en-US" sz="2800" b="1" kern="100">
              <a:solidFill>
                <a:schemeClr val="tx1"/>
              </a:solidFill>
              <a:latin typeface="+mn-ea"/>
              <a:cs typeface="宋体" panose="02010600030101010101" pitchFamily="2" charset="-122"/>
              <a:sym typeface="宋体" panose="02010600030101010101" pitchFamily="2" charset="-122"/>
            </a:endParaRPr>
          </a:p>
        </p:txBody>
      </p:sp>
      <p:sp>
        <p:nvSpPr>
          <p:cNvPr id="29" name="文本框 28"/>
          <p:cNvSpPr txBox="1"/>
          <p:nvPr>
            <p:custDataLst>
              <p:tags r:id="rId2"/>
            </p:custDataLst>
          </p:nvPr>
        </p:nvSpPr>
        <p:spPr>
          <a:xfrm>
            <a:off x="1071831" y="1033057"/>
            <a:ext cx="9438004" cy="1197610"/>
          </a:xfrm>
          <a:prstGeom prst="rect">
            <a:avLst/>
          </a:prstGeom>
          <a:noFill/>
        </p:spPr>
        <p:txBody>
          <a:bodyPr wrap="square" lIns="91322" tIns="45661" rIns="91322" bIns="45661" rtlCol="0" anchor="t">
            <a:spAutoFit/>
          </a:bodyPr>
          <a:lstStyle/>
          <a:p>
            <a:pPr defTabSz="913130">
              <a:lnSpc>
                <a:spcPct val="150000"/>
              </a:lnSpc>
            </a:pPr>
            <a:r>
              <a:rPr lang="en-US" altLang="zh-CN" sz="2400" kern="100">
                <a:solidFill>
                  <a:sysClr val="windowText" lastClr="000000"/>
                </a:solidFill>
                <a:latin typeface="+mn-ea"/>
                <a:cs typeface="宋体" panose="02010600030101010101" pitchFamily="2" charset="-122"/>
                <a:sym typeface="宋体" panose="02010600030101010101" pitchFamily="2" charset="-122"/>
              </a:rPr>
              <a:t>      </a:t>
            </a:r>
            <a:r>
              <a:rPr lang="zh-CN" altLang="en-US" sz="2400" kern="100">
                <a:solidFill>
                  <a:sysClr val="windowText" lastClr="000000"/>
                </a:solidFill>
                <a:latin typeface="+mn-ea"/>
                <a:cs typeface="宋体" panose="02010600030101010101" pitchFamily="2" charset="-122"/>
                <a:sym typeface="宋体" panose="02010600030101010101" pitchFamily="2" charset="-122"/>
              </a:rPr>
              <a:t>指将通过</a:t>
            </a:r>
            <a:r>
              <a:rPr lang="en-US" altLang="zh-CN" sz="2400" kern="100" smtClean="0">
                <a:solidFill>
                  <a:sysClr val="windowText" lastClr="000000"/>
                </a:solidFill>
                <a:latin typeface="+mn-ea"/>
                <a:cs typeface="宋体" panose="02010600030101010101" pitchFamily="2" charset="-122"/>
                <a:sym typeface="Arial" panose="020B0604020202020204" pitchFamily="34" charset="0"/>
              </a:rPr>
              <a:t>_______________________</a:t>
            </a:r>
            <a:r>
              <a:rPr lang="zh-CN" altLang="en-US" sz="2400" kern="100">
                <a:solidFill>
                  <a:sysClr val="windowText" lastClr="000000"/>
                </a:solidFill>
                <a:latin typeface="+mn-ea"/>
                <a:cs typeface="宋体" panose="02010600030101010101" pitchFamily="2" charset="-122"/>
                <a:sym typeface="宋体" panose="02010600030101010101" pitchFamily="2" charset="-122"/>
              </a:rPr>
              <a:t>得到的胚胎，移植到</a:t>
            </a:r>
            <a:r>
              <a:rPr lang="en-US" altLang="zh-CN" sz="2400" kern="100" smtClean="0">
                <a:solidFill>
                  <a:sysClr val="windowText" lastClr="000000"/>
                </a:solidFill>
                <a:latin typeface="+mn-ea"/>
                <a:cs typeface="宋体" panose="02010600030101010101" pitchFamily="2" charset="-122"/>
                <a:sym typeface="Arial" panose="020B0604020202020204" pitchFamily="34" charset="0"/>
              </a:rPr>
              <a:t>__________</a:t>
            </a:r>
            <a:r>
              <a:rPr lang="zh-CN" altLang="en-US" sz="2400" kern="100" smtClean="0">
                <a:solidFill>
                  <a:sysClr val="windowText" lastClr="000000"/>
                </a:solidFill>
                <a:latin typeface="+mn-ea"/>
                <a:cs typeface="宋体" panose="02010600030101010101" pitchFamily="2" charset="-122"/>
                <a:sym typeface="宋体" panose="02010600030101010101" pitchFamily="2" charset="-122"/>
              </a:rPr>
              <a:t>、   </a:t>
            </a:r>
            <a:br>
              <a:rPr lang="en-US" altLang="zh-CN" sz="2400" kern="100" smtClean="0">
                <a:solidFill>
                  <a:sysClr val="windowText" lastClr="000000"/>
                </a:solidFill>
                <a:latin typeface="+mn-ea"/>
                <a:cs typeface="宋体" panose="02010600030101010101" pitchFamily="2" charset="-122"/>
                <a:sym typeface="宋体" panose="02010600030101010101" pitchFamily="2" charset="-122"/>
              </a:rPr>
            </a:br>
            <a:r>
              <a:rPr lang="en-US" altLang="zh-CN" sz="2400" kern="100" smtClean="0">
                <a:solidFill>
                  <a:sysClr val="windowText" lastClr="000000"/>
                </a:solidFill>
                <a:latin typeface="+mn-ea"/>
                <a:cs typeface="宋体" panose="02010600030101010101" pitchFamily="2" charset="-122"/>
                <a:sym typeface="宋体" panose="02010600030101010101" pitchFamily="2" charset="-122"/>
              </a:rPr>
              <a:t>      </a:t>
            </a:r>
            <a:r>
              <a:rPr lang="en-US" altLang="zh-CN" sz="2400" kern="100" smtClean="0">
                <a:solidFill>
                  <a:sysClr val="windowText" lastClr="000000"/>
                </a:solidFill>
                <a:latin typeface="+mn-ea"/>
                <a:cs typeface="宋体" panose="02010600030101010101" pitchFamily="2" charset="-122"/>
                <a:sym typeface="Arial" panose="020B0604020202020204" pitchFamily="34" charset="0"/>
              </a:rPr>
              <a:t>_______________</a:t>
            </a:r>
            <a:r>
              <a:rPr lang="zh-CN" altLang="en-US" sz="2400" kern="100">
                <a:solidFill>
                  <a:sysClr val="windowText" lastClr="000000"/>
                </a:solidFill>
                <a:latin typeface="+mn-ea"/>
                <a:cs typeface="宋体" panose="02010600030101010101" pitchFamily="2" charset="-122"/>
                <a:sym typeface="宋体" panose="02010600030101010101" pitchFamily="2" charset="-122"/>
              </a:rPr>
              <a:t>的</a:t>
            </a:r>
            <a:r>
              <a:rPr lang="zh-CN" altLang="en-US" sz="2400" kern="100">
                <a:solidFill>
                  <a:srgbClr val="0F34EF"/>
                </a:solidFill>
                <a:latin typeface="+mn-ea"/>
                <a:cs typeface="宋体" panose="02010600030101010101" pitchFamily="2" charset="-122"/>
                <a:sym typeface="宋体" panose="02010600030101010101" pitchFamily="2" charset="-122"/>
              </a:rPr>
              <a:t>雌性</a:t>
            </a:r>
            <a:r>
              <a:rPr lang="zh-CN" altLang="en-US" sz="2400" kern="100">
                <a:solidFill>
                  <a:sysClr val="windowText" lastClr="000000"/>
                </a:solidFill>
                <a:latin typeface="+mn-ea"/>
                <a:cs typeface="宋体" panose="02010600030101010101" pitchFamily="2" charset="-122"/>
                <a:sym typeface="宋体" panose="02010600030101010101" pitchFamily="2" charset="-122"/>
              </a:rPr>
              <a:t>动物体内，使之</a:t>
            </a:r>
            <a:r>
              <a:rPr lang="zh-CN" altLang="en-US" sz="2400" kern="100">
                <a:solidFill>
                  <a:srgbClr val="0F34EF"/>
                </a:solidFill>
                <a:latin typeface="+mn-ea"/>
                <a:cs typeface="宋体" panose="02010600030101010101" pitchFamily="2" charset="-122"/>
                <a:sym typeface="宋体" panose="02010600030101010101" pitchFamily="2" charset="-122"/>
              </a:rPr>
              <a:t>继续发育为新个体</a:t>
            </a:r>
            <a:r>
              <a:rPr lang="zh-CN" altLang="en-US" sz="2400" kern="100">
                <a:solidFill>
                  <a:sysClr val="windowText" lastClr="000000"/>
                </a:solidFill>
                <a:latin typeface="+mn-ea"/>
                <a:cs typeface="宋体" panose="02010600030101010101" pitchFamily="2" charset="-122"/>
                <a:sym typeface="宋体" panose="02010600030101010101" pitchFamily="2" charset="-122"/>
              </a:rPr>
              <a:t>的</a:t>
            </a:r>
            <a:r>
              <a:rPr lang="zh-CN" altLang="en-US" sz="2400" kern="100" smtClean="0">
                <a:solidFill>
                  <a:sysClr val="windowText" lastClr="000000"/>
                </a:solidFill>
                <a:latin typeface="+mn-ea"/>
                <a:cs typeface="宋体" panose="02010600030101010101" pitchFamily="2" charset="-122"/>
                <a:sym typeface="宋体" panose="02010600030101010101" pitchFamily="2" charset="-122"/>
              </a:rPr>
              <a:t>技术</a:t>
            </a:r>
            <a:r>
              <a:rPr lang="zh-CN" altLang="en-US" sz="2400" kern="100">
                <a:solidFill>
                  <a:sysClr val="windowText" lastClr="000000"/>
                </a:solidFill>
                <a:latin typeface="+mn-ea"/>
                <a:cs typeface="宋体" panose="02010600030101010101" pitchFamily="2" charset="-122"/>
                <a:sym typeface="宋体" panose="02010600030101010101" pitchFamily="2" charset="-122"/>
              </a:rPr>
              <a:t>。</a:t>
            </a:r>
            <a:endParaRPr lang="zh-CN" altLang="en-US" sz="1600">
              <a:solidFill>
                <a:prstClr val="black"/>
              </a:solidFill>
              <a:latin typeface="+mn-ea"/>
              <a:cs typeface="Arial" panose="020B0604020202020204"/>
            </a:endParaRPr>
          </a:p>
        </p:txBody>
      </p:sp>
      <p:sp>
        <p:nvSpPr>
          <p:cNvPr id="30" name="矩形 29"/>
          <p:cNvSpPr/>
          <p:nvPr>
            <p:custDataLst>
              <p:tags r:id="rId3"/>
            </p:custDataLst>
          </p:nvPr>
        </p:nvSpPr>
        <p:spPr>
          <a:xfrm>
            <a:off x="2993834" y="1127899"/>
            <a:ext cx="2924810" cy="459105"/>
          </a:xfrm>
          <a:prstGeom prst="rect">
            <a:avLst/>
          </a:prstGeom>
        </p:spPr>
        <p:txBody>
          <a:bodyPr wrap="none" lIns="91322" tIns="45661" rIns="91322" bIns="45661">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r>
              <a:rPr lang="zh-CN" altLang="en-US" sz="2400" kern="100">
                <a:solidFill>
                  <a:srgbClr val="FF0000"/>
                </a:solidFill>
                <a:latin typeface="+mn-ea"/>
                <a:ea typeface="+mn-ea"/>
                <a:cs typeface="宋体" panose="02010600030101010101" pitchFamily="2" charset="-122"/>
                <a:sym typeface="宋体" panose="02010600030101010101" pitchFamily="2" charset="-122"/>
              </a:rPr>
              <a:t>体外受精及其他方式</a:t>
            </a:r>
            <a:endParaRPr lang="zh-CN" altLang="en-US" sz="2400" kern="100">
              <a:solidFill>
                <a:srgbClr val="FF0000"/>
              </a:solidFill>
              <a:latin typeface="+mn-ea"/>
              <a:ea typeface="+mn-ea"/>
              <a:cs typeface="宋体" panose="02010600030101010101" pitchFamily="2" charset="-122"/>
              <a:sym typeface="宋体" panose="02010600030101010101" pitchFamily="2" charset="-122"/>
            </a:endParaRPr>
          </a:p>
        </p:txBody>
      </p:sp>
      <p:sp>
        <p:nvSpPr>
          <p:cNvPr id="31" name="矩形 30"/>
          <p:cNvSpPr/>
          <p:nvPr>
            <p:custDataLst>
              <p:tags r:id="rId4"/>
            </p:custDataLst>
          </p:nvPr>
        </p:nvSpPr>
        <p:spPr>
          <a:xfrm>
            <a:off x="8949873" y="1143040"/>
            <a:ext cx="1096010" cy="459105"/>
          </a:xfrm>
          <a:prstGeom prst="rect">
            <a:avLst/>
          </a:prstGeom>
        </p:spPr>
        <p:txBody>
          <a:bodyPr wrap="none" lIns="91322" tIns="45661" rIns="91322" bIns="45661">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r>
              <a:rPr lang="zh-CN" altLang="en-US" sz="2400" kern="100">
                <a:solidFill>
                  <a:srgbClr val="FF0000"/>
                </a:solidFill>
                <a:latin typeface="+mn-ea"/>
                <a:ea typeface="+mn-ea"/>
                <a:cs typeface="宋体" panose="02010600030101010101" pitchFamily="2" charset="-122"/>
                <a:sym typeface="宋体" panose="02010600030101010101" pitchFamily="2" charset="-122"/>
              </a:rPr>
              <a:t>同种的</a:t>
            </a:r>
            <a:endParaRPr lang="zh-CN" altLang="en-US" sz="2400" kern="100">
              <a:solidFill>
                <a:srgbClr val="FF0000"/>
              </a:solidFill>
              <a:latin typeface="+mn-ea"/>
              <a:ea typeface="+mn-ea"/>
              <a:cs typeface="宋体" panose="02010600030101010101" pitchFamily="2" charset="-122"/>
              <a:sym typeface="宋体" panose="02010600030101010101" pitchFamily="2" charset="-122"/>
            </a:endParaRPr>
          </a:p>
        </p:txBody>
      </p:sp>
      <p:sp>
        <p:nvSpPr>
          <p:cNvPr id="32" name="矩形 31"/>
          <p:cNvSpPr/>
          <p:nvPr>
            <p:custDataLst>
              <p:tags r:id="rId5"/>
            </p:custDataLst>
          </p:nvPr>
        </p:nvSpPr>
        <p:spPr>
          <a:xfrm>
            <a:off x="1676525" y="1655514"/>
            <a:ext cx="2010410" cy="459105"/>
          </a:xfrm>
          <a:prstGeom prst="rect">
            <a:avLst/>
          </a:prstGeom>
        </p:spPr>
        <p:txBody>
          <a:bodyPr wrap="none" lIns="91322" tIns="45661" rIns="91322" bIns="45661">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r>
              <a:rPr lang="zh-CN" altLang="en-US" sz="2400" kern="100">
                <a:solidFill>
                  <a:srgbClr val="FF0000"/>
                </a:solidFill>
                <a:latin typeface="+mn-ea"/>
                <a:ea typeface="+mn-ea"/>
                <a:cs typeface="宋体" panose="02010600030101010101" pitchFamily="2" charset="-122"/>
                <a:sym typeface="宋体" panose="02010600030101010101" pitchFamily="2" charset="-122"/>
              </a:rPr>
              <a:t>生理状态相同</a:t>
            </a:r>
            <a:endParaRPr lang="zh-CN" altLang="en-US" sz="2400" kern="100">
              <a:solidFill>
                <a:srgbClr val="FF0000"/>
              </a:solidFill>
              <a:latin typeface="+mn-ea"/>
              <a:ea typeface="+mn-ea"/>
              <a:cs typeface="宋体" panose="02010600030101010101" pitchFamily="2" charset="-122"/>
              <a:sym typeface="宋体" panose="02010600030101010101" pitchFamily="2" charset="-122"/>
            </a:endParaRPr>
          </a:p>
        </p:txBody>
      </p:sp>
      <p:sp>
        <p:nvSpPr>
          <p:cNvPr id="33" name="文本框 32"/>
          <p:cNvSpPr txBox="1"/>
          <p:nvPr>
            <p:custDataLst>
              <p:tags r:id="rId6"/>
            </p:custDataLst>
          </p:nvPr>
        </p:nvSpPr>
        <p:spPr>
          <a:xfrm>
            <a:off x="1204416" y="2356006"/>
            <a:ext cx="2010410" cy="459105"/>
          </a:xfrm>
          <a:prstGeom prst="rect">
            <a:avLst/>
          </a:prstGeom>
          <a:noFill/>
        </p:spPr>
        <p:txBody>
          <a:bodyPr wrap="none" lIns="91322" tIns="45661" rIns="91322" bIns="45661" rtlCol="0" anchor="t">
            <a:spAutoFit/>
          </a:bodyPr>
          <a:lstStyle/>
          <a:p>
            <a:pPr defTabSz="913130"/>
            <a:r>
              <a:rPr lang="zh-CN" altLang="en-US" sz="2400" kern="100" smtClean="0">
                <a:solidFill>
                  <a:sysClr val="windowText" lastClr="000000"/>
                </a:solidFill>
                <a:latin typeface="+mn-ea"/>
                <a:cs typeface="宋体" panose="02010600030101010101" pitchFamily="2" charset="-122"/>
                <a:sym typeface="宋体" panose="02010600030101010101" pitchFamily="2" charset="-122"/>
              </a:rPr>
              <a:t>①胚胎</a:t>
            </a:r>
            <a:r>
              <a:rPr lang="zh-CN" altLang="en-US" sz="2400" kern="100">
                <a:solidFill>
                  <a:sysClr val="windowText" lastClr="000000"/>
                </a:solidFill>
                <a:latin typeface="+mn-ea"/>
                <a:cs typeface="宋体" panose="02010600030101010101" pitchFamily="2" charset="-122"/>
                <a:sym typeface="宋体" panose="02010600030101010101" pitchFamily="2" charset="-122"/>
              </a:rPr>
              <a:t>来源：</a:t>
            </a:r>
            <a:endParaRPr lang="zh-CN" altLang="en-US" sz="1600">
              <a:solidFill>
                <a:prstClr val="black"/>
              </a:solidFill>
              <a:latin typeface="+mn-ea"/>
              <a:cs typeface="Arial" panose="020B0604020202020204"/>
            </a:endParaRPr>
          </a:p>
        </p:txBody>
      </p:sp>
      <p:sp>
        <p:nvSpPr>
          <p:cNvPr id="34" name="矩形 33"/>
          <p:cNvSpPr/>
          <p:nvPr>
            <p:custDataLst>
              <p:tags r:id="rId7"/>
            </p:custDataLst>
          </p:nvPr>
        </p:nvSpPr>
        <p:spPr>
          <a:xfrm>
            <a:off x="2952272" y="2366844"/>
            <a:ext cx="4448810" cy="459105"/>
          </a:xfrm>
          <a:prstGeom prst="rect">
            <a:avLst/>
          </a:prstGeom>
        </p:spPr>
        <p:txBody>
          <a:bodyPr wrap="none" lIns="91322" tIns="45661" rIns="91322" bIns="45661">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r>
              <a:rPr lang="zh-CN" altLang="en-US" sz="2400" kern="100">
                <a:solidFill>
                  <a:srgbClr val="FF0000"/>
                </a:solidFill>
                <a:latin typeface="+mn-ea"/>
                <a:ea typeface="+mn-ea"/>
                <a:cs typeface="宋体" panose="02010600030101010101" pitchFamily="2" charset="-122"/>
                <a:sym typeface="宋体" panose="02010600030101010101" pitchFamily="2" charset="-122"/>
              </a:rPr>
              <a:t>体外受精及</a:t>
            </a:r>
            <a:r>
              <a:rPr lang="zh-CN" altLang="en-US" sz="2400" kern="100">
                <a:solidFill>
                  <a:srgbClr val="0F34EF"/>
                </a:solidFill>
                <a:latin typeface="+mn-ea"/>
                <a:ea typeface="+mn-ea"/>
                <a:cs typeface="宋体" panose="02010600030101010101" pitchFamily="2" charset="-122"/>
                <a:sym typeface="宋体" panose="02010600030101010101" pitchFamily="2" charset="-122"/>
              </a:rPr>
              <a:t>其他方式</a:t>
            </a:r>
            <a:r>
              <a:rPr lang="zh-CN" altLang="en-US" sz="2400" kern="100">
                <a:solidFill>
                  <a:srgbClr val="FF0000"/>
                </a:solidFill>
                <a:latin typeface="+mn-ea"/>
                <a:ea typeface="+mn-ea"/>
                <a:cs typeface="宋体" panose="02010600030101010101" pitchFamily="2" charset="-122"/>
                <a:sym typeface="宋体" panose="02010600030101010101" pitchFamily="2" charset="-122"/>
              </a:rPr>
              <a:t>得到的胚胎</a:t>
            </a:r>
            <a:endParaRPr lang="zh-CN" altLang="en-US" sz="2400" kern="100">
              <a:solidFill>
                <a:srgbClr val="FF0000"/>
              </a:solidFill>
              <a:latin typeface="+mn-ea"/>
              <a:ea typeface="+mn-ea"/>
              <a:cs typeface="宋体" panose="02010600030101010101" pitchFamily="2" charset="-122"/>
              <a:sym typeface="宋体" panose="02010600030101010101" pitchFamily="2" charset="-122"/>
            </a:endParaRPr>
          </a:p>
        </p:txBody>
      </p:sp>
      <p:sp>
        <p:nvSpPr>
          <p:cNvPr id="35" name="文本框 34"/>
          <p:cNvSpPr txBox="1"/>
          <p:nvPr>
            <p:custDataLst>
              <p:tags r:id="rId8"/>
            </p:custDataLst>
          </p:nvPr>
        </p:nvSpPr>
        <p:spPr>
          <a:xfrm>
            <a:off x="2696877" y="3026055"/>
            <a:ext cx="5515610" cy="397510"/>
          </a:xfrm>
          <a:prstGeom prst="rect">
            <a:avLst/>
          </a:prstGeom>
          <a:solidFill>
            <a:srgbClr val="3F83BC"/>
          </a:solidFill>
          <a:ln w="12700" cmpd="sng">
            <a:solidFill>
              <a:srgbClr val="0F34EF"/>
            </a:solidFill>
            <a:prstDash val="solid"/>
          </a:ln>
        </p:spPr>
        <p:txBody>
          <a:bodyPr wrap="none" lIns="91322" tIns="45661" rIns="91322" bIns="45661" rtlCol="0" anchor="t">
            <a:spAutoFit/>
          </a:bodyPr>
          <a:lstStyle/>
          <a:p>
            <a:pPr marL="0" marR="0" lvl="0" indent="0" defTabSz="913130" eaLnBrk="1" fontAlgn="auto" latinLnBrk="0" hangingPunct="1">
              <a:lnSpc>
                <a:spcPct val="100000"/>
              </a:lnSpc>
              <a:spcBef>
                <a:spcPct val="0"/>
              </a:spcBef>
              <a:spcAft>
                <a:spcPct val="0"/>
              </a:spcAft>
              <a:buClrTx/>
              <a:buSzTx/>
              <a:buFontTx/>
              <a:buNone/>
              <a:defRPr/>
            </a:pPr>
            <a:r>
              <a:rPr kumimoji="0" lang="zh-CN" altLang="en-US" sz="2000" i="0" u="none" strike="noStrike" kern="100" cap="none" spc="0" normalizeH="0" baseline="0" noProof="0" smtClean="0">
                <a:ln>
                  <a:noFill/>
                </a:ln>
                <a:solidFill>
                  <a:srgbClr val="FFFF00"/>
                </a:solidFill>
                <a:effectLst/>
                <a:uLnTx/>
                <a:uFillTx/>
                <a:latin typeface="+mn-ea"/>
                <a:cs typeface="宋体" panose="02010600030101010101" pitchFamily="2" charset="-122"/>
                <a:sym typeface="宋体" panose="02010600030101010101" pitchFamily="2" charset="-122"/>
              </a:rPr>
              <a:t>体内受精、转基因技术、动物细胞核移植技术等</a:t>
            </a:r>
            <a:endParaRPr kumimoji="0" lang="zh-CN" altLang="en-US" sz="2000" i="0" u="none" strike="noStrike" kern="100" cap="none" spc="0" normalizeH="0" baseline="0" noProof="0" smtClean="0">
              <a:ln>
                <a:noFill/>
              </a:ln>
              <a:solidFill>
                <a:srgbClr val="FFFF00"/>
              </a:solidFill>
              <a:effectLst/>
              <a:uLnTx/>
              <a:uFillTx/>
              <a:latin typeface="+mn-ea"/>
              <a:cs typeface="宋体" panose="02010600030101010101" pitchFamily="2" charset="-122"/>
              <a:sym typeface="宋体" panose="02010600030101010101" pitchFamily="2" charset="-122"/>
            </a:endParaRPr>
          </a:p>
        </p:txBody>
      </p:sp>
      <p:grpSp>
        <p:nvGrpSpPr>
          <p:cNvPr id="36" name="组合 35"/>
          <p:cNvGrpSpPr/>
          <p:nvPr>
            <p:custDataLst>
              <p:tags r:id="rId9"/>
            </p:custDataLst>
          </p:nvPr>
        </p:nvGrpSpPr>
        <p:grpSpPr>
          <a:xfrm>
            <a:off x="5095482" y="2747211"/>
            <a:ext cx="261085" cy="270490"/>
            <a:chOff x="12970028" y="6464151"/>
            <a:chExt cx="712128" cy="703433"/>
          </a:xfrm>
        </p:grpSpPr>
        <p:sp>
          <p:nvSpPr>
            <p:cNvPr id="37" name="燕尾形 5"/>
            <p:cNvSpPr/>
            <p:nvPr>
              <p:custDataLst>
                <p:tags r:id="rId10"/>
              </p:custDataLst>
            </p:nvPr>
          </p:nvSpPr>
          <p:spPr>
            <a:xfrm rot="5400000">
              <a:off x="13041785" y="6392393"/>
              <a:ext cx="568612" cy="712128"/>
            </a:xfrm>
            <a:prstGeom prst="chevron">
              <a:avLst>
                <a:gd name="adj" fmla="val 50000"/>
              </a:avLst>
            </a:prstGeom>
            <a:solidFill>
              <a:srgbClr val="FF0000"/>
            </a:solidFill>
            <a:ln w="12700" cap="flat" cmpd="sng" algn="ctr">
              <a:solidFill>
                <a:sysClr val="window" lastClr="FFFFFF"/>
              </a:solidFill>
              <a:prstDash val="solid"/>
              <a:miter lim="800000"/>
            </a:ln>
            <a:effectLst>
              <a:outerShdw blurRad="50800" dist="38100" dir="8100000" algn="tr" rotWithShape="0">
                <a:prstClr val="black">
                  <a:alpha val="40000"/>
                </a:prstClr>
              </a:outerShdw>
            </a:effectLst>
          </p:spPr>
          <p:txBody>
            <a:bodyPr rtlCol="0" anchor="ctr"/>
            <a:lstStyle/>
            <a:p>
              <a:pPr marL="0" marR="0" lvl="0" indent="0" algn="ctr" defTabSz="913130" eaLnBrk="1" fontAlgn="auto" latinLnBrk="0" hangingPunct="1">
                <a:lnSpc>
                  <a:spcPct val="100000"/>
                </a:lnSpc>
                <a:spcBef>
                  <a:spcPct val="0"/>
                </a:spcBef>
                <a:spcAft>
                  <a:spcPct val="0"/>
                </a:spcAft>
                <a:buClrTx/>
                <a:buSzTx/>
                <a:buFontTx/>
                <a:buNone/>
                <a:defRPr/>
              </a:pPr>
              <a:endParaRPr kumimoji="0" lang="zh-CN" altLang="en-US" sz="800" i="0" u="none" strike="noStrike" kern="0" cap="none" spc="0" normalizeH="0" baseline="0" noProof="0" smtClean="0">
                <a:ln>
                  <a:noFill/>
                </a:ln>
                <a:solidFill>
                  <a:prstClr val="black"/>
                </a:solidFill>
                <a:effectLst/>
                <a:uLnTx/>
                <a:uFillTx/>
                <a:latin typeface="+mn-ea"/>
                <a:cs typeface="Arial" panose="020B0604020202020204"/>
              </a:endParaRPr>
            </a:p>
          </p:txBody>
        </p:sp>
        <p:sp>
          <p:nvSpPr>
            <p:cNvPr id="38" name="燕尾形 23"/>
            <p:cNvSpPr/>
            <p:nvPr>
              <p:custDataLst>
                <p:tags r:id="rId11"/>
              </p:custDataLst>
            </p:nvPr>
          </p:nvSpPr>
          <p:spPr>
            <a:xfrm rot="5400000">
              <a:off x="13079586" y="6565014"/>
              <a:ext cx="493012" cy="712128"/>
            </a:xfrm>
            <a:prstGeom prst="chevron">
              <a:avLst/>
            </a:prstGeom>
            <a:solidFill>
              <a:srgbClr val="C00000"/>
            </a:solidFill>
            <a:ln w="12700" cap="flat" cmpd="sng" algn="ctr">
              <a:solidFill>
                <a:sysClr val="window" lastClr="FFFFFF"/>
              </a:solidFill>
              <a:prstDash val="solid"/>
              <a:miter lim="800000"/>
            </a:ln>
            <a:effectLst>
              <a:outerShdw blurRad="50800" dist="38100" dir="8100000" algn="tr" rotWithShape="0">
                <a:prstClr val="black">
                  <a:alpha val="40000"/>
                </a:prstClr>
              </a:outerShdw>
            </a:effectLst>
          </p:spPr>
          <p:txBody>
            <a:bodyPr rtlCol="0" anchor="ctr"/>
            <a:lstStyle/>
            <a:p>
              <a:pPr marL="0" marR="0" lvl="0" indent="0" algn="ctr" defTabSz="913130" eaLnBrk="1" fontAlgn="auto" latinLnBrk="0" hangingPunct="1">
                <a:lnSpc>
                  <a:spcPct val="100000"/>
                </a:lnSpc>
                <a:spcBef>
                  <a:spcPct val="0"/>
                </a:spcBef>
                <a:spcAft>
                  <a:spcPct val="0"/>
                </a:spcAft>
                <a:buClrTx/>
                <a:buSzTx/>
                <a:buFontTx/>
                <a:buNone/>
                <a:defRPr/>
              </a:pPr>
              <a:endParaRPr kumimoji="0" lang="zh-CN" altLang="en-US" sz="800" i="0" u="none" strike="noStrike" kern="0" cap="none" spc="0" normalizeH="0" baseline="0" noProof="0" smtClean="0">
                <a:ln>
                  <a:noFill/>
                </a:ln>
                <a:solidFill>
                  <a:prstClr val="black"/>
                </a:solidFill>
                <a:effectLst/>
                <a:uLnTx/>
                <a:uFillTx/>
                <a:latin typeface="+mn-ea"/>
                <a:cs typeface="Arial" panose="020B0604020202020204"/>
              </a:endParaRPr>
            </a:p>
          </p:txBody>
        </p:sp>
      </p:grpSp>
      <p:sp>
        <p:nvSpPr>
          <p:cNvPr id="39" name="文本框 38"/>
          <p:cNvSpPr txBox="1"/>
          <p:nvPr>
            <p:custDataLst>
              <p:tags r:id="rId12"/>
            </p:custDataLst>
          </p:nvPr>
        </p:nvSpPr>
        <p:spPr>
          <a:xfrm>
            <a:off x="1156212" y="3496962"/>
            <a:ext cx="2010410" cy="459105"/>
          </a:xfrm>
          <a:prstGeom prst="rect">
            <a:avLst/>
          </a:prstGeom>
          <a:noFill/>
        </p:spPr>
        <p:txBody>
          <a:bodyPr wrap="none" lIns="91322" tIns="45661" rIns="91322" bIns="45661" rtlCol="0" anchor="t">
            <a:spAutoFit/>
          </a:bodyPr>
          <a:lstStyle/>
          <a:p>
            <a:pPr defTabSz="913130"/>
            <a:r>
              <a:rPr lang="zh-CN" altLang="en-US" sz="2400" kern="100" smtClean="0">
                <a:solidFill>
                  <a:sysClr val="windowText" lastClr="000000"/>
                </a:solidFill>
                <a:latin typeface="+mn-ea"/>
                <a:cs typeface="宋体" panose="02010600030101010101" pitchFamily="2" charset="-122"/>
                <a:sym typeface="宋体" panose="02010600030101010101" pitchFamily="2" charset="-122"/>
              </a:rPr>
              <a:t>②供体</a:t>
            </a:r>
            <a:r>
              <a:rPr lang="zh-CN" altLang="en-US" sz="2400" kern="100">
                <a:solidFill>
                  <a:sysClr val="windowText" lastClr="000000"/>
                </a:solidFill>
                <a:latin typeface="+mn-ea"/>
                <a:cs typeface="宋体" panose="02010600030101010101" pitchFamily="2" charset="-122"/>
                <a:sym typeface="宋体" panose="02010600030101010101" pitchFamily="2" charset="-122"/>
              </a:rPr>
              <a:t>和受体</a:t>
            </a:r>
            <a:endParaRPr lang="zh-CN" altLang="en-US" sz="1600">
              <a:solidFill>
                <a:prstClr val="black"/>
              </a:solidFill>
              <a:latin typeface="+mn-ea"/>
              <a:cs typeface="Arial" panose="020B0604020202020204"/>
            </a:endParaRPr>
          </a:p>
        </p:txBody>
      </p:sp>
      <p:sp>
        <p:nvSpPr>
          <p:cNvPr id="40" name="文本框 39"/>
          <p:cNvSpPr txBox="1"/>
          <p:nvPr>
            <p:custDataLst>
              <p:tags r:id="rId13"/>
            </p:custDataLst>
          </p:nvPr>
        </p:nvSpPr>
        <p:spPr>
          <a:xfrm>
            <a:off x="1249429" y="3983304"/>
            <a:ext cx="1096010" cy="459105"/>
          </a:xfrm>
          <a:prstGeom prst="rect">
            <a:avLst/>
          </a:prstGeom>
          <a:noFill/>
        </p:spPr>
        <p:txBody>
          <a:bodyPr wrap="none" lIns="91322" tIns="45661" rIns="91322" bIns="45661" rtlCol="0" anchor="t">
            <a:spAutoFit/>
          </a:bodyPr>
          <a:lstStyle/>
          <a:p>
            <a:pPr defTabSz="913130"/>
            <a:r>
              <a:rPr lang="zh-CN" altLang="en-US" sz="2400">
                <a:solidFill>
                  <a:sysClr val="windowText" lastClr="000000"/>
                </a:solidFill>
                <a:latin typeface="+mn-ea"/>
                <a:cs typeface="Arial" panose="020B0604020202020204" pitchFamily="34" charset="0"/>
                <a:sym typeface="+mn-ea"/>
              </a:rPr>
              <a:t>供体：</a:t>
            </a:r>
            <a:endParaRPr lang="zh-CN" altLang="en-US" sz="2400">
              <a:solidFill>
                <a:sysClr val="windowText" lastClr="000000"/>
              </a:solidFill>
              <a:latin typeface="+mn-ea"/>
              <a:cs typeface="Arial" panose="020B0604020202020204" pitchFamily="34" charset="0"/>
              <a:sym typeface="+mn-ea"/>
            </a:endParaRPr>
          </a:p>
        </p:txBody>
      </p:sp>
      <p:sp>
        <p:nvSpPr>
          <p:cNvPr id="41" name="文本框 40"/>
          <p:cNvSpPr txBox="1"/>
          <p:nvPr>
            <p:custDataLst>
              <p:tags r:id="rId14"/>
            </p:custDataLst>
          </p:nvPr>
        </p:nvSpPr>
        <p:spPr>
          <a:xfrm>
            <a:off x="2067506" y="4014792"/>
            <a:ext cx="2452227" cy="459105"/>
          </a:xfrm>
          <a:prstGeom prst="rect">
            <a:avLst/>
          </a:prstGeom>
          <a:noFill/>
        </p:spPr>
        <p:txBody>
          <a:bodyPr wrap="square" lIns="91322" tIns="45661" rIns="91322" bIns="45661" rtlCol="0" anchor="t">
            <a:spAutoFit/>
          </a:bodyPr>
          <a:lstStyle/>
          <a:p>
            <a:pPr defTabSz="913130"/>
            <a:r>
              <a:rPr lang="zh-CN" altLang="en-US" sz="2400">
                <a:solidFill>
                  <a:srgbClr val="FF0000"/>
                </a:solidFill>
                <a:latin typeface="+mn-ea"/>
                <a:cs typeface="Arial" panose="020B0604020202020204" pitchFamily="34" charset="0"/>
                <a:sym typeface="+mn-ea"/>
              </a:rPr>
              <a:t>提供胚胎</a:t>
            </a:r>
            <a:r>
              <a:rPr lang="zh-CN" altLang="en-US" sz="2400">
                <a:solidFill>
                  <a:sysClr val="windowText" lastClr="000000"/>
                </a:solidFill>
                <a:latin typeface="+mn-ea"/>
                <a:cs typeface="Arial" panose="020B0604020202020204" pitchFamily="34" charset="0"/>
                <a:sym typeface="+mn-ea"/>
              </a:rPr>
              <a:t>的个体</a:t>
            </a:r>
            <a:endParaRPr lang="zh-CN" altLang="en-US" sz="2400">
              <a:solidFill>
                <a:prstClr val="black"/>
              </a:solidFill>
              <a:latin typeface="+mn-ea"/>
              <a:cs typeface="Arial" panose="020B0604020202020204"/>
            </a:endParaRPr>
          </a:p>
        </p:txBody>
      </p:sp>
      <p:sp>
        <p:nvSpPr>
          <p:cNvPr id="42" name="矩形 41"/>
          <p:cNvSpPr/>
          <p:nvPr>
            <p:custDataLst>
              <p:tags r:id="rId15"/>
            </p:custDataLst>
          </p:nvPr>
        </p:nvSpPr>
        <p:spPr>
          <a:xfrm>
            <a:off x="6048212" y="3783084"/>
            <a:ext cx="3229610" cy="397510"/>
          </a:xfrm>
          <a:prstGeom prst="rect">
            <a:avLst/>
          </a:prstGeom>
        </p:spPr>
        <p:txBody>
          <a:bodyPr wrap="none" lIns="91322" tIns="45661" rIns="91322" bIns="45661">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r>
              <a:rPr lang="zh-CN" altLang="en-US" sz="2000" kern="100">
                <a:solidFill>
                  <a:srgbClr val="FF0000"/>
                </a:solidFill>
                <a:latin typeface="+mn-ea"/>
                <a:ea typeface="+mn-ea"/>
                <a:cs typeface="宋体" panose="02010600030101010101" pitchFamily="2" charset="-122"/>
                <a:sym typeface="宋体" panose="02010600030101010101" pitchFamily="2" charset="-122"/>
              </a:rPr>
              <a:t>遗传性状优良，生产能力强</a:t>
            </a:r>
            <a:endParaRPr lang="zh-CN" altLang="en-US" sz="2000" kern="100">
              <a:solidFill>
                <a:srgbClr val="FF0000"/>
              </a:solidFill>
              <a:latin typeface="+mn-ea"/>
              <a:ea typeface="+mn-ea"/>
              <a:cs typeface="宋体" panose="02010600030101010101" pitchFamily="2" charset="-122"/>
              <a:sym typeface="宋体" panose="02010600030101010101" pitchFamily="2" charset="-122"/>
            </a:endParaRPr>
          </a:p>
        </p:txBody>
      </p:sp>
      <p:sp>
        <p:nvSpPr>
          <p:cNvPr id="43" name="矩形 42"/>
          <p:cNvSpPr/>
          <p:nvPr>
            <p:custDataLst>
              <p:tags r:id="rId16"/>
            </p:custDataLst>
          </p:nvPr>
        </p:nvSpPr>
        <p:spPr>
          <a:xfrm>
            <a:off x="5458008" y="4226865"/>
            <a:ext cx="3483610" cy="397510"/>
          </a:xfrm>
          <a:prstGeom prst="rect">
            <a:avLst/>
          </a:prstGeom>
        </p:spPr>
        <p:txBody>
          <a:bodyPr wrap="none" lIns="91322" tIns="45661" rIns="91322" bIns="45661">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r>
              <a:rPr lang="zh-CN" altLang="en-US" sz="2000" kern="100">
                <a:solidFill>
                  <a:srgbClr val="FF0000"/>
                </a:solidFill>
                <a:latin typeface="+mn-ea"/>
                <a:ea typeface="+mn-ea"/>
                <a:cs typeface="宋体" panose="02010600030101010101" pitchFamily="2" charset="-122"/>
                <a:sym typeface="宋体" panose="02010600030101010101" pitchFamily="2" charset="-122"/>
              </a:rPr>
              <a:t>产生具有优良遗传特性的胚胎</a:t>
            </a:r>
            <a:endParaRPr lang="zh-CN" altLang="en-US" sz="2000" kern="100">
              <a:solidFill>
                <a:srgbClr val="FF0000"/>
              </a:solidFill>
              <a:latin typeface="+mn-ea"/>
              <a:ea typeface="+mn-ea"/>
              <a:cs typeface="宋体" panose="02010600030101010101" pitchFamily="2" charset="-122"/>
              <a:sym typeface="宋体" panose="02010600030101010101" pitchFamily="2" charset="-122"/>
            </a:endParaRPr>
          </a:p>
        </p:txBody>
      </p:sp>
      <p:grpSp>
        <p:nvGrpSpPr>
          <p:cNvPr id="44" name="组合 43"/>
          <p:cNvGrpSpPr/>
          <p:nvPr>
            <p:custDataLst>
              <p:tags r:id="rId17"/>
            </p:custDataLst>
          </p:nvPr>
        </p:nvGrpSpPr>
        <p:grpSpPr>
          <a:xfrm>
            <a:off x="4444730" y="3743815"/>
            <a:ext cx="1797048" cy="886499"/>
            <a:chOff x="2942598" y="2992849"/>
            <a:chExt cx="1797048" cy="886499"/>
          </a:xfrm>
        </p:grpSpPr>
        <p:sp>
          <p:nvSpPr>
            <p:cNvPr id="45" name="文本框 44"/>
            <p:cNvSpPr txBox="1"/>
            <p:nvPr>
              <p:custDataLst>
                <p:tags r:id="rId18"/>
              </p:custDataLst>
            </p:nvPr>
          </p:nvSpPr>
          <p:spPr>
            <a:xfrm>
              <a:off x="3034036" y="2992849"/>
              <a:ext cx="1705610" cy="459105"/>
            </a:xfrm>
            <a:prstGeom prst="rect">
              <a:avLst/>
            </a:prstGeom>
            <a:noFill/>
          </p:spPr>
          <p:txBody>
            <a:bodyPr wrap="none" lIns="91426" tIns="45713" rIns="91426" bIns="45713" rtlCol="0" anchor="t">
              <a:spAutoFit/>
            </a:bodyPr>
            <a:lstStyle/>
            <a:p>
              <a:pPr marL="0" marR="0" lvl="0" indent="0" defTabSz="913130" eaLnBrk="1" fontAlgn="auto" latinLnBrk="0" hangingPunct="1">
                <a:lnSpc>
                  <a:spcPct val="100000"/>
                </a:lnSpc>
                <a:spcBef>
                  <a:spcPct val="0"/>
                </a:spcBef>
                <a:spcAft>
                  <a:spcPct val="0"/>
                </a:spcAft>
                <a:buClrTx/>
                <a:buSzTx/>
                <a:buFontTx/>
                <a:buNone/>
                <a:defRPr/>
              </a:pPr>
              <a:r>
                <a:rPr kumimoji="0" lang="zh-CN" altLang="en-US" sz="2400" i="0" u="none" strike="noStrike" kern="100" cap="none" spc="0" normalizeH="0" baseline="0" noProof="0" smtClean="0">
                  <a:ln>
                    <a:noFill/>
                  </a:ln>
                  <a:solidFill>
                    <a:srgbClr val="1313E4"/>
                  </a:solidFill>
                  <a:effectLst/>
                  <a:uLnTx/>
                  <a:uFillTx/>
                  <a:latin typeface="+mn-ea"/>
                  <a:cs typeface="宋体" panose="02010600030101010101" pitchFamily="2" charset="-122"/>
                  <a:sym typeface="宋体" panose="02010600030101010101" pitchFamily="2" charset="-122"/>
                </a:rPr>
                <a:t>选择标准：</a:t>
              </a:r>
              <a:endParaRPr kumimoji="0" lang="zh-CN" altLang="en-US" sz="2400" i="0" u="none" strike="noStrike" kern="100" cap="none" spc="0" normalizeH="0" baseline="0" noProof="0" smtClean="0">
                <a:ln>
                  <a:noFill/>
                </a:ln>
                <a:solidFill>
                  <a:srgbClr val="1313E4"/>
                </a:solidFill>
                <a:effectLst/>
                <a:uLnTx/>
                <a:uFillTx/>
                <a:latin typeface="+mn-ea"/>
                <a:cs typeface="宋体" panose="02010600030101010101" pitchFamily="2" charset="-122"/>
                <a:sym typeface="宋体" panose="02010600030101010101" pitchFamily="2" charset="-122"/>
              </a:endParaRPr>
            </a:p>
          </p:txBody>
        </p:sp>
        <p:sp>
          <p:nvSpPr>
            <p:cNvPr id="46" name="文本框 45"/>
            <p:cNvSpPr txBox="1"/>
            <p:nvPr>
              <p:custDataLst>
                <p:tags r:id="rId19"/>
              </p:custDataLst>
            </p:nvPr>
          </p:nvSpPr>
          <p:spPr>
            <a:xfrm>
              <a:off x="3105155" y="3420243"/>
              <a:ext cx="1096010" cy="459105"/>
            </a:xfrm>
            <a:prstGeom prst="rect">
              <a:avLst/>
            </a:prstGeom>
            <a:noFill/>
          </p:spPr>
          <p:txBody>
            <a:bodyPr wrap="none" lIns="91426" tIns="45713" rIns="91426" bIns="45713" rtlCol="0" anchor="t">
              <a:spAutoFit/>
            </a:bodyPr>
            <a:lstStyle/>
            <a:p>
              <a:pPr marL="0" marR="0" lvl="0" indent="0" defTabSz="913130" eaLnBrk="1" fontAlgn="auto" latinLnBrk="0" hangingPunct="1">
                <a:lnSpc>
                  <a:spcPct val="100000"/>
                </a:lnSpc>
                <a:spcBef>
                  <a:spcPct val="0"/>
                </a:spcBef>
                <a:spcAft>
                  <a:spcPct val="0"/>
                </a:spcAft>
                <a:buClrTx/>
                <a:buSzTx/>
                <a:buFontTx/>
                <a:buNone/>
                <a:defRPr/>
              </a:pPr>
              <a:r>
                <a:rPr kumimoji="0" lang="zh-CN" altLang="en-US" sz="2400" i="0" u="none" strike="noStrike" kern="100" cap="none" spc="0" normalizeH="0" baseline="0" noProof="0" smtClean="0">
                  <a:ln>
                    <a:noFill/>
                  </a:ln>
                  <a:solidFill>
                    <a:srgbClr val="1313E4"/>
                  </a:solidFill>
                  <a:effectLst/>
                  <a:uLnTx/>
                  <a:uFillTx/>
                  <a:latin typeface="+mn-ea"/>
                  <a:cs typeface="宋体" panose="02010600030101010101" pitchFamily="2" charset="-122"/>
                  <a:sym typeface="宋体" panose="02010600030101010101" pitchFamily="2" charset="-122"/>
                </a:rPr>
                <a:t>职能：</a:t>
              </a:r>
              <a:endParaRPr kumimoji="0" lang="zh-CN" altLang="en-US" sz="2400" i="0" u="none" strike="noStrike" kern="100" cap="none" spc="0" normalizeH="0" baseline="0" noProof="0" smtClean="0">
                <a:ln>
                  <a:noFill/>
                </a:ln>
                <a:solidFill>
                  <a:srgbClr val="1313E4"/>
                </a:solidFill>
                <a:effectLst/>
                <a:uLnTx/>
                <a:uFillTx/>
                <a:latin typeface="+mn-ea"/>
                <a:cs typeface="宋体" panose="02010600030101010101" pitchFamily="2" charset="-122"/>
                <a:sym typeface="宋体" panose="02010600030101010101" pitchFamily="2" charset="-122"/>
              </a:endParaRPr>
            </a:p>
          </p:txBody>
        </p:sp>
        <p:sp>
          <p:nvSpPr>
            <p:cNvPr id="47" name="AutoShape 28"/>
            <p:cNvSpPr/>
            <p:nvPr>
              <p:custDataLst>
                <p:tags r:id="rId20"/>
              </p:custDataLst>
            </p:nvPr>
          </p:nvSpPr>
          <p:spPr bwMode="auto">
            <a:xfrm>
              <a:off x="2942598" y="3172301"/>
              <a:ext cx="197485" cy="527685"/>
            </a:xfrm>
            <a:prstGeom prst="leftBrace">
              <a:avLst>
                <a:gd name="adj1" fmla="val 44424"/>
                <a:gd name="adj2" fmla="val 50000"/>
              </a:avLst>
            </a:prstGeom>
            <a:noFill/>
            <a:ln w="38100">
              <a:solidFill>
                <a:sysClr val="windowText" lastClr="00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6" tIns="45713" rIns="91426" bIns="45713" anchor="ctr"/>
            <a:lstStyle/>
            <a:p>
              <a:pPr marL="0" marR="0" lvl="0" indent="0" defTabSz="913130" eaLnBrk="1" fontAlgn="auto" latinLnBrk="0" hangingPunct="1">
                <a:lnSpc>
                  <a:spcPct val="100000"/>
                </a:lnSpc>
                <a:spcBef>
                  <a:spcPct val="0"/>
                </a:spcBef>
                <a:spcAft>
                  <a:spcPct val="0"/>
                </a:spcAft>
                <a:buClrTx/>
                <a:buSzTx/>
                <a:buFontTx/>
                <a:buNone/>
                <a:defRPr/>
              </a:pPr>
              <a:endParaRPr kumimoji="0" lang="zh-CN" altLang="en-US" sz="2000" i="0" u="none" strike="noStrike" kern="0" cap="none" spc="0" normalizeH="0" baseline="0" noProof="0" smtClean="0">
                <a:ln>
                  <a:noFill/>
                </a:ln>
                <a:solidFill>
                  <a:prstClr val="black"/>
                </a:solidFill>
                <a:effectLst/>
                <a:uLnTx/>
                <a:uFillTx/>
                <a:latin typeface="+mn-ea"/>
                <a:cs typeface="Arial" panose="020B0604020202020204"/>
              </a:endParaRPr>
            </a:p>
          </p:txBody>
        </p:sp>
      </p:grpSp>
      <p:sp>
        <p:nvSpPr>
          <p:cNvPr id="48" name="文本框 47"/>
          <p:cNvSpPr txBox="1"/>
          <p:nvPr>
            <p:custDataLst>
              <p:tags r:id="rId21"/>
            </p:custDataLst>
          </p:nvPr>
        </p:nvSpPr>
        <p:spPr>
          <a:xfrm>
            <a:off x="1226508" y="4805689"/>
            <a:ext cx="1096010" cy="459105"/>
          </a:xfrm>
          <a:prstGeom prst="rect">
            <a:avLst/>
          </a:prstGeom>
          <a:noFill/>
        </p:spPr>
        <p:txBody>
          <a:bodyPr wrap="none" lIns="91322" tIns="45661" rIns="91322" bIns="45661" rtlCol="0" anchor="t">
            <a:spAutoFit/>
          </a:bodyPr>
          <a:lstStyle/>
          <a:p>
            <a:pPr defTabSz="913130"/>
            <a:r>
              <a:rPr lang="zh-CN" altLang="en-US" sz="2400" kern="100">
                <a:solidFill>
                  <a:sysClr val="windowText" lastClr="000000"/>
                </a:solidFill>
                <a:latin typeface="+mn-ea"/>
                <a:cs typeface="宋体" panose="02010600030101010101" pitchFamily="2" charset="-122"/>
                <a:sym typeface="宋体" panose="02010600030101010101" pitchFamily="2" charset="-122"/>
              </a:rPr>
              <a:t>受体：</a:t>
            </a:r>
            <a:endParaRPr lang="zh-CN" altLang="en-US" sz="2400" kern="100">
              <a:solidFill>
                <a:sysClr val="windowText" lastClr="000000"/>
              </a:solidFill>
              <a:latin typeface="+mn-ea"/>
              <a:cs typeface="宋体" panose="02010600030101010101" pitchFamily="2" charset="-122"/>
              <a:sym typeface="宋体" panose="02010600030101010101" pitchFamily="2" charset="-122"/>
            </a:endParaRPr>
          </a:p>
        </p:txBody>
      </p:sp>
      <p:sp>
        <p:nvSpPr>
          <p:cNvPr id="49" name="文本框 48"/>
          <p:cNvSpPr txBox="1"/>
          <p:nvPr>
            <p:custDataLst>
              <p:tags r:id="rId22"/>
            </p:custDataLst>
          </p:nvPr>
        </p:nvSpPr>
        <p:spPr>
          <a:xfrm>
            <a:off x="2052647" y="4839246"/>
            <a:ext cx="2590785" cy="459105"/>
          </a:xfrm>
          <a:prstGeom prst="rect">
            <a:avLst/>
          </a:prstGeom>
          <a:noFill/>
        </p:spPr>
        <p:txBody>
          <a:bodyPr wrap="square" lIns="91322" tIns="45661" rIns="91322" bIns="45661" rtlCol="0" anchor="t">
            <a:spAutoFit/>
          </a:bodyPr>
          <a:lstStyle/>
          <a:p>
            <a:pPr defTabSz="913130"/>
            <a:r>
              <a:rPr lang="zh-CN" altLang="en-US" sz="2400">
                <a:solidFill>
                  <a:srgbClr val="0812E8"/>
                </a:solidFill>
                <a:latin typeface="+mn-ea"/>
                <a:cs typeface="Arial" panose="020B0604020202020204" pitchFamily="34" charset="0"/>
                <a:sym typeface="+mn-ea"/>
              </a:rPr>
              <a:t>接受胚胎</a:t>
            </a:r>
            <a:r>
              <a:rPr lang="zh-CN" altLang="en-US" sz="2400">
                <a:solidFill>
                  <a:sysClr val="windowText" lastClr="000000"/>
                </a:solidFill>
                <a:latin typeface="+mn-ea"/>
                <a:cs typeface="Arial" panose="020B0604020202020204" pitchFamily="34" charset="0"/>
                <a:sym typeface="+mn-ea"/>
              </a:rPr>
              <a:t>的个体</a:t>
            </a:r>
            <a:endParaRPr lang="zh-CN" altLang="en-US" sz="2400">
              <a:solidFill>
                <a:prstClr val="black"/>
              </a:solidFill>
              <a:latin typeface="+mn-ea"/>
              <a:cs typeface="Arial" panose="020B0604020202020204"/>
            </a:endParaRPr>
          </a:p>
        </p:txBody>
      </p:sp>
      <p:grpSp>
        <p:nvGrpSpPr>
          <p:cNvPr id="50" name="组合 49"/>
          <p:cNvGrpSpPr/>
          <p:nvPr>
            <p:custDataLst>
              <p:tags r:id="rId23"/>
            </p:custDataLst>
          </p:nvPr>
        </p:nvGrpSpPr>
        <p:grpSpPr>
          <a:xfrm>
            <a:off x="4478256" y="4706070"/>
            <a:ext cx="1833250" cy="912979"/>
            <a:chOff x="2650490" y="3861484"/>
            <a:chExt cx="1833250" cy="912979"/>
          </a:xfrm>
        </p:grpSpPr>
        <p:sp>
          <p:nvSpPr>
            <p:cNvPr id="51" name="文本框 50"/>
            <p:cNvSpPr txBox="1"/>
            <p:nvPr>
              <p:custDataLst>
                <p:tags r:id="rId24"/>
              </p:custDataLst>
            </p:nvPr>
          </p:nvSpPr>
          <p:spPr>
            <a:xfrm>
              <a:off x="2778130" y="3861484"/>
              <a:ext cx="1705610" cy="459105"/>
            </a:xfrm>
            <a:prstGeom prst="rect">
              <a:avLst/>
            </a:prstGeom>
            <a:noFill/>
          </p:spPr>
          <p:txBody>
            <a:bodyPr wrap="none" lIns="91426" tIns="45713" rIns="91426" bIns="45713" rtlCol="0" anchor="t">
              <a:spAutoFit/>
            </a:bodyPr>
            <a:lstStyle/>
            <a:p>
              <a:pPr marL="0" marR="0" lvl="0" indent="0" defTabSz="913130" eaLnBrk="1" fontAlgn="auto" latinLnBrk="0" hangingPunct="1">
                <a:lnSpc>
                  <a:spcPct val="100000"/>
                </a:lnSpc>
                <a:spcBef>
                  <a:spcPct val="0"/>
                </a:spcBef>
                <a:spcAft>
                  <a:spcPct val="0"/>
                </a:spcAft>
                <a:buClrTx/>
                <a:buSzTx/>
                <a:buFontTx/>
                <a:buNone/>
                <a:defRPr/>
              </a:pPr>
              <a:r>
                <a:rPr kumimoji="0" lang="zh-CN" altLang="en-US" sz="2400" i="0" u="none" strike="noStrike" kern="100" cap="none" spc="0" normalizeH="0" baseline="0" noProof="0" smtClean="0">
                  <a:ln>
                    <a:noFill/>
                  </a:ln>
                  <a:solidFill>
                    <a:srgbClr val="1313E4"/>
                  </a:solidFill>
                  <a:effectLst/>
                  <a:uLnTx/>
                  <a:uFillTx/>
                  <a:latin typeface="+mn-ea"/>
                  <a:cs typeface="宋体" panose="02010600030101010101" pitchFamily="2" charset="-122"/>
                  <a:sym typeface="宋体" panose="02010600030101010101" pitchFamily="2" charset="-122"/>
                </a:rPr>
                <a:t>选择标准：</a:t>
              </a:r>
              <a:endParaRPr kumimoji="0" lang="zh-CN" altLang="en-US" sz="2400" i="0" u="none" strike="noStrike" kern="100" cap="none" spc="0" normalizeH="0" baseline="0" noProof="0" smtClean="0">
                <a:ln>
                  <a:noFill/>
                </a:ln>
                <a:solidFill>
                  <a:srgbClr val="1313E4"/>
                </a:solidFill>
                <a:effectLst/>
                <a:uLnTx/>
                <a:uFillTx/>
                <a:latin typeface="+mn-ea"/>
                <a:cs typeface="宋体" panose="02010600030101010101" pitchFamily="2" charset="-122"/>
                <a:sym typeface="宋体" panose="02010600030101010101" pitchFamily="2" charset="-122"/>
              </a:endParaRPr>
            </a:p>
          </p:txBody>
        </p:sp>
        <p:sp>
          <p:nvSpPr>
            <p:cNvPr id="52" name="文本框 51"/>
            <p:cNvSpPr txBox="1"/>
            <p:nvPr>
              <p:custDataLst>
                <p:tags r:id="rId25"/>
              </p:custDataLst>
            </p:nvPr>
          </p:nvSpPr>
          <p:spPr>
            <a:xfrm>
              <a:off x="2771555" y="4315358"/>
              <a:ext cx="1096010" cy="459105"/>
            </a:xfrm>
            <a:prstGeom prst="rect">
              <a:avLst/>
            </a:prstGeom>
            <a:noFill/>
          </p:spPr>
          <p:txBody>
            <a:bodyPr wrap="none" lIns="91426" tIns="45713" rIns="91426" bIns="45713" rtlCol="0" anchor="t">
              <a:spAutoFit/>
            </a:bodyPr>
            <a:lstStyle/>
            <a:p>
              <a:pPr marL="0" marR="0" lvl="0" indent="0" defTabSz="913130" eaLnBrk="1" fontAlgn="auto" latinLnBrk="0" hangingPunct="1">
                <a:lnSpc>
                  <a:spcPct val="100000"/>
                </a:lnSpc>
                <a:spcBef>
                  <a:spcPct val="0"/>
                </a:spcBef>
                <a:spcAft>
                  <a:spcPct val="0"/>
                </a:spcAft>
                <a:buClrTx/>
                <a:buSzTx/>
                <a:buFontTx/>
                <a:buNone/>
                <a:defRPr/>
              </a:pPr>
              <a:r>
                <a:rPr kumimoji="0" lang="zh-CN" altLang="en-US" sz="2400" i="0" u="none" strike="noStrike" kern="100" cap="none" spc="0" normalizeH="0" baseline="0" noProof="0" smtClean="0">
                  <a:ln>
                    <a:noFill/>
                  </a:ln>
                  <a:solidFill>
                    <a:srgbClr val="1313E4"/>
                  </a:solidFill>
                  <a:effectLst/>
                  <a:uLnTx/>
                  <a:uFillTx/>
                  <a:latin typeface="+mn-ea"/>
                  <a:cs typeface="宋体" panose="02010600030101010101" pitchFamily="2" charset="-122"/>
                  <a:sym typeface="宋体" panose="02010600030101010101" pitchFamily="2" charset="-122"/>
                </a:rPr>
                <a:t>职能：</a:t>
              </a:r>
              <a:endParaRPr kumimoji="0" lang="zh-CN" altLang="en-US" sz="2400" i="0" u="none" strike="noStrike" kern="100" cap="none" spc="0" normalizeH="0" baseline="0" noProof="0" smtClean="0">
                <a:ln>
                  <a:noFill/>
                </a:ln>
                <a:solidFill>
                  <a:srgbClr val="1313E4"/>
                </a:solidFill>
                <a:effectLst/>
                <a:uLnTx/>
                <a:uFillTx/>
                <a:latin typeface="+mn-ea"/>
                <a:cs typeface="宋体" panose="02010600030101010101" pitchFamily="2" charset="-122"/>
                <a:sym typeface="宋体" panose="02010600030101010101" pitchFamily="2" charset="-122"/>
              </a:endParaRPr>
            </a:p>
          </p:txBody>
        </p:sp>
        <p:sp>
          <p:nvSpPr>
            <p:cNvPr id="53" name="AutoShape 28"/>
            <p:cNvSpPr/>
            <p:nvPr>
              <p:custDataLst>
                <p:tags r:id="rId26"/>
              </p:custDataLst>
            </p:nvPr>
          </p:nvSpPr>
          <p:spPr bwMode="auto">
            <a:xfrm>
              <a:off x="2650490" y="3986220"/>
              <a:ext cx="196850" cy="546259"/>
            </a:xfrm>
            <a:prstGeom prst="leftBrace">
              <a:avLst>
                <a:gd name="adj1" fmla="val 44424"/>
                <a:gd name="adj2" fmla="val 50000"/>
              </a:avLst>
            </a:prstGeom>
            <a:noFill/>
            <a:ln w="38100">
              <a:solidFill>
                <a:sysClr val="windowText" lastClr="000000"/>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6" tIns="45713" rIns="91426" bIns="45713" anchor="ctr"/>
            <a:lstStyle/>
            <a:p>
              <a:pPr marL="0" marR="0" lvl="0" indent="0" defTabSz="913130" eaLnBrk="1" fontAlgn="auto" latinLnBrk="0" hangingPunct="1">
                <a:lnSpc>
                  <a:spcPct val="100000"/>
                </a:lnSpc>
                <a:spcBef>
                  <a:spcPct val="0"/>
                </a:spcBef>
                <a:spcAft>
                  <a:spcPct val="0"/>
                </a:spcAft>
                <a:buClrTx/>
                <a:buSzTx/>
                <a:buFontTx/>
                <a:buNone/>
                <a:defRPr/>
              </a:pPr>
              <a:endParaRPr kumimoji="0" lang="zh-CN" altLang="en-US" sz="2000" i="0" u="none" strike="noStrike" kern="0" cap="none" spc="0" normalizeH="0" baseline="0" noProof="0" smtClean="0">
                <a:ln>
                  <a:noFill/>
                </a:ln>
                <a:solidFill>
                  <a:prstClr val="black"/>
                </a:solidFill>
                <a:effectLst/>
                <a:uLnTx/>
                <a:uFillTx/>
                <a:latin typeface="+mn-ea"/>
                <a:cs typeface="Arial" panose="020B0604020202020204"/>
              </a:endParaRPr>
            </a:p>
          </p:txBody>
        </p:sp>
      </p:grpSp>
      <p:sp>
        <p:nvSpPr>
          <p:cNvPr id="54" name="矩形 53"/>
          <p:cNvSpPr/>
          <p:nvPr>
            <p:custDataLst>
              <p:tags r:id="rId27"/>
            </p:custDataLst>
          </p:nvPr>
        </p:nvSpPr>
        <p:spPr>
          <a:xfrm>
            <a:off x="6104801" y="4753755"/>
            <a:ext cx="3229610" cy="397510"/>
          </a:xfrm>
          <a:prstGeom prst="rect">
            <a:avLst/>
          </a:prstGeom>
        </p:spPr>
        <p:txBody>
          <a:bodyPr wrap="none" lIns="91322" tIns="45661" rIns="91322" bIns="45661">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r>
              <a:rPr lang="zh-CN" altLang="en-US" sz="2000" kern="100">
                <a:solidFill>
                  <a:srgbClr val="FF0000"/>
                </a:solidFill>
                <a:latin typeface="+mn-ea"/>
                <a:ea typeface="+mn-ea"/>
                <a:cs typeface="宋体" panose="02010600030101010101" pitchFamily="2" charset="-122"/>
                <a:sym typeface="宋体" panose="02010600030101010101" pitchFamily="2" charset="-122"/>
              </a:rPr>
              <a:t>有健康体质和正常繁殖能力</a:t>
            </a:r>
            <a:endParaRPr lang="zh-CN" altLang="en-US" sz="2000" kern="100">
              <a:solidFill>
                <a:srgbClr val="FF0000"/>
              </a:solidFill>
              <a:latin typeface="+mn-ea"/>
              <a:ea typeface="+mn-ea"/>
              <a:cs typeface="宋体" panose="02010600030101010101" pitchFamily="2" charset="-122"/>
              <a:sym typeface="宋体" panose="02010600030101010101" pitchFamily="2" charset="-122"/>
            </a:endParaRPr>
          </a:p>
        </p:txBody>
      </p:sp>
      <p:sp>
        <p:nvSpPr>
          <p:cNvPr id="55" name="矩形 54"/>
          <p:cNvSpPr/>
          <p:nvPr>
            <p:custDataLst>
              <p:tags r:id="rId28"/>
            </p:custDataLst>
          </p:nvPr>
        </p:nvSpPr>
        <p:spPr>
          <a:xfrm>
            <a:off x="5466086" y="5192499"/>
            <a:ext cx="3991610" cy="397510"/>
          </a:xfrm>
          <a:prstGeom prst="rect">
            <a:avLst/>
          </a:prstGeom>
        </p:spPr>
        <p:txBody>
          <a:bodyPr wrap="none" lIns="91322" tIns="45661" rIns="91322" bIns="45661">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r>
              <a:rPr lang="zh-CN" altLang="en-US" sz="2000" kern="100">
                <a:solidFill>
                  <a:srgbClr val="FF0000"/>
                </a:solidFill>
                <a:latin typeface="+mn-ea"/>
                <a:ea typeface="+mn-ea"/>
                <a:cs typeface="宋体" panose="02010600030101010101" pitchFamily="2" charset="-122"/>
                <a:sym typeface="宋体" panose="02010600030101010101" pitchFamily="2" charset="-122"/>
              </a:rPr>
              <a:t>承担繁重而漫长的妊娠和育仔任务</a:t>
            </a:r>
            <a:endParaRPr lang="zh-CN" altLang="en-US" sz="2000" kern="100">
              <a:solidFill>
                <a:srgbClr val="FF0000"/>
              </a:solidFill>
              <a:latin typeface="+mn-ea"/>
              <a:ea typeface="+mn-ea"/>
              <a:cs typeface="宋体" panose="02010600030101010101" pitchFamily="2" charset="-122"/>
              <a:sym typeface="宋体" panose="02010600030101010101" pitchFamily="2" charset="-122"/>
            </a:endParaRPr>
          </a:p>
        </p:txBody>
      </p:sp>
      <p:sp>
        <p:nvSpPr>
          <p:cNvPr id="59" name="文本框 58"/>
          <p:cNvSpPr txBox="1"/>
          <p:nvPr>
            <p:custDataLst>
              <p:tags r:id="rId29"/>
            </p:custDataLst>
          </p:nvPr>
        </p:nvSpPr>
        <p:spPr>
          <a:xfrm>
            <a:off x="532903" y="5764447"/>
            <a:ext cx="1585452" cy="533168"/>
          </a:xfrm>
          <a:prstGeom prst="rect">
            <a:avLst/>
          </a:prstGeom>
          <a:noFill/>
        </p:spPr>
        <p:txBody>
          <a:bodyPr wrap="none" lIns="91322" tIns="45661" rIns="91322" bIns="45661" rtlCol="0" anchor="t">
            <a:spAutoFit/>
          </a:bodyPr>
          <a:lstStyle/>
          <a:p>
            <a:pPr defTabSz="913130">
              <a:lnSpc>
                <a:spcPct val="110000"/>
              </a:lnSpc>
            </a:pPr>
            <a:r>
              <a:rPr lang="en-US" sz="2800" b="1" kern="100" smtClean="0">
                <a:solidFill>
                  <a:schemeClr val="tx1"/>
                </a:solidFill>
                <a:latin typeface="+mn-ea"/>
                <a:cs typeface="宋体" panose="02010600030101010101" pitchFamily="2" charset="-122"/>
                <a:sym typeface="Arial" panose="020B0604020202020204" pitchFamily="34" charset="0"/>
              </a:rPr>
              <a:t>2.</a:t>
            </a:r>
            <a:r>
              <a:rPr lang="zh-CN" altLang="en-US" sz="2800" b="1" kern="100">
                <a:solidFill>
                  <a:schemeClr val="tx1"/>
                </a:solidFill>
                <a:latin typeface="+mn-ea"/>
                <a:cs typeface="宋体" panose="02010600030101010101" pitchFamily="2" charset="-122"/>
                <a:sym typeface="宋体" panose="02010600030101010101" pitchFamily="2" charset="-122"/>
              </a:rPr>
              <a:t>实质：</a:t>
            </a:r>
            <a:endParaRPr lang="zh-CN" altLang="en-US" sz="2800" b="1" kern="100">
              <a:solidFill>
                <a:schemeClr val="tx1"/>
              </a:solidFill>
              <a:latin typeface="+mn-ea"/>
              <a:cs typeface="宋体" panose="02010600030101010101" pitchFamily="2" charset="-122"/>
              <a:sym typeface="宋体" panose="02010600030101010101" pitchFamily="2" charset="-122"/>
            </a:endParaRPr>
          </a:p>
        </p:txBody>
      </p:sp>
      <p:sp>
        <p:nvSpPr>
          <p:cNvPr id="60" name="Text Box 18"/>
          <p:cNvSpPr txBox="1">
            <a:spLocks noChangeArrowheads="1"/>
          </p:cNvSpPr>
          <p:nvPr>
            <p:custDataLst>
              <p:tags r:id="rId30"/>
            </p:custDataLst>
          </p:nvPr>
        </p:nvSpPr>
        <p:spPr bwMode="auto">
          <a:xfrm>
            <a:off x="1824574" y="5782403"/>
            <a:ext cx="7307124" cy="534035"/>
          </a:xfrm>
          <a:prstGeom prst="rect">
            <a:avLst/>
          </a:prstGeom>
          <a:noFill/>
          <a:ln w="9525" algn="ctr">
            <a:noFill/>
            <a:miter lim="800000"/>
          </a:ln>
          <a:effectLst/>
        </p:spPr>
        <p:txBody>
          <a:bodyPr wrap="square">
            <a:spAutoFit/>
          </a:bodyPr>
          <a:lstStyle/>
          <a:p>
            <a:pPr fontAlgn="base">
              <a:lnSpc>
                <a:spcPct val="120000"/>
              </a:lnSpc>
              <a:spcBef>
                <a:spcPct val="0"/>
              </a:spcBef>
              <a:spcAft>
                <a:spcPct val="0"/>
              </a:spcAft>
            </a:pPr>
            <a:r>
              <a:rPr lang="zh-CN" altLang="en-US" sz="2400" smtClean="0">
                <a:solidFill>
                  <a:srgbClr val="FF3300"/>
                </a:solidFill>
                <a:latin typeface="+mj-ea"/>
                <a:ea typeface="+mj-ea"/>
                <a:cs typeface="Arial" panose="020B0604020202020204"/>
              </a:rPr>
              <a:t>早期</a:t>
            </a:r>
            <a:r>
              <a:rPr lang="zh-CN" altLang="en-US" sz="2400">
                <a:solidFill>
                  <a:srgbClr val="FF3300"/>
                </a:solidFill>
                <a:latin typeface="+mj-ea"/>
                <a:ea typeface="+mj-ea"/>
                <a:cs typeface="Arial" panose="020B0604020202020204"/>
              </a:rPr>
              <a:t>胚胎</a:t>
            </a:r>
            <a:r>
              <a:rPr lang="zh-CN" altLang="en-US" sz="2400">
                <a:latin typeface="+mj-ea"/>
                <a:ea typeface="+mj-ea"/>
                <a:cs typeface="Arial" panose="020B0604020202020204"/>
              </a:rPr>
              <a:t>在相同生理环境条件下</a:t>
            </a:r>
            <a:r>
              <a:rPr lang="zh-CN" altLang="en-US" sz="2400">
                <a:solidFill>
                  <a:srgbClr val="FF3300"/>
                </a:solidFill>
                <a:latin typeface="+mj-ea"/>
                <a:ea typeface="+mj-ea"/>
                <a:cs typeface="Arial" panose="020B0604020202020204"/>
              </a:rPr>
              <a:t>空间位置的</a:t>
            </a:r>
            <a:r>
              <a:rPr lang="zh-CN" altLang="en-US" sz="2400" smtClean="0">
                <a:solidFill>
                  <a:srgbClr val="FF3300"/>
                </a:solidFill>
                <a:latin typeface="+mj-ea"/>
                <a:ea typeface="+mj-ea"/>
                <a:cs typeface="Arial" panose="020B0604020202020204"/>
              </a:rPr>
              <a:t>转移</a:t>
            </a:r>
            <a:r>
              <a:rPr lang="zh-CN" altLang="en-US" sz="2400">
                <a:solidFill>
                  <a:srgbClr val="FF3300"/>
                </a:solidFill>
                <a:latin typeface="+mj-ea"/>
                <a:ea typeface="+mj-ea"/>
                <a:cs typeface="Arial" panose="020B0604020202020204"/>
              </a:rPr>
              <a:t>。</a:t>
            </a:r>
            <a:endParaRPr lang="zh-CN" altLang="en-US" sz="2400">
              <a:solidFill>
                <a:srgbClr val="FF3300"/>
              </a:solidFill>
              <a:latin typeface="+mj-ea"/>
              <a:ea typeface="+mj-ea"/>
              <a:cs typeface="Arial" panose="020B0604020202020204"/>
            </a:endParaRPr>
          </a:p>
        </p:txBody>
      </p:sp>
      <p:sp>
        <p:nvSpPr>
          <p:cNvPr id="2" name="文本框 4103"/>
          <p:cNvSpPr txBox="1"/>
          <p:nvPr userDrawn="1">
            <p:custDataLst>
              <p:tags r:id="rId31"/>
            </p:custDataLst>
          </p:nvPr>
        </p:nvSpPr>
        <p:spPr>
          <a:xfrm>
            <a:off x="330062" y="124142"/>
            <a:ext cx="3315935" cy="749300"/>
          </a:xfrm>
          <a:prstGeom prst="rect">
            <a:avLst/>
          </a:prstGeom>
          <a:noFill/>
          <a:ln w="9525">
            <a:noFill/>
          </a:ln>
        </p:spPr>
        <p:txBody>
          <a:bodyPr wrap="square" lIns="90169" tIns="46989" rIns="90169" bIns="46989" anchor="t">
            <a:spAutoFit/>
          </a:bodyPr>
          <a:p>
            <a:r>
              <a:rPr lang="zh-CN" altLang="en-US" sz="4265" b="1" smtClean="0">
                <a:solidFill>
                  <a:schemeClr val="tx1"/>
                </a:solidFill>
                <a:latin typeface="黑体" panose="02010609060101010101" pitchFamily="49" charset="-122"/>
                <a:ea typeface="黑体" panose="02010609060101010101" pitchFamily="49" charset="-122"/>
              </a:rPr>
              <a:t>胚胎移植</a:t>
            </a:r>
            <a:endParaRPr lang="zh-CN" altLang="en-US" sz="4265" b="1" smtClean="0">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22" presetClass="entr" presetSubtype="1"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wipe(up)">
                                      <p:cBhvr>
                                        <p:cTn id="15" dur="5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blinds(horizontal)">
                                      <p:cBhvr>
                                        <p:cTn id="20" dur="5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 calcmode="lin" valueType="num">
                                      <p:cBhvr additive="base">
                                        <p:cTn id="25" dur="500" fill="hold"/>
                                        <p:tgtEl>
                                          <p:spTgt spid="39"/>
                                        </p:tgtEl>
                                        <p:attrNameLst>
                                          <p:attrName>ppt_x</p:attrName>
                                        </p:attrNameLst>
                                      </p:cBhvr>
                                      <p:tavLst>
                                        <p:tav tm="0">
                                          <p:val>
                                            <p:strVal val="#ppt_x"/>
                                          </p:val>
                                        </p:tav>
                                        <p:tav tm="100000">
                                          <p:val>
                                            <p:strVal val="#ppt_x"/>
                                          </p:val>
                                        </p:tav>
                                      </p:tavLst>
                                    </p:anim>
                                    <p:anim calcmode="lin" valueType="num">
                                      <p:cBhvr additive="base">
                                        <p:cTn id="26"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0"/>
                                        </p:tgtEl>
                                        <p:attrNameLst>
                                          <p:attrName>style.visibility</p:attrName>
                                        </p:attrNameLst>
                                      </p:cBhvr>
                                      <p:to>
                                        <p:strVal val="visible"/>
                                      </p:to>
                                    </p:set>
                                    <p:anim calcmode="lin" valueType="num">
                                      <p:cBhvr additive="base">
                                        <p:cTn id="31" dur="500" fill="hold"/>
                                        <p:tgtEl>
                                          <p:spTgt spid="40"/>
                                        </p:tgtEl>
                                        <p:attrNameLst>
                                          <p:attrName>ppt_x</p:attrName>
                                        </p:attrNameLst>
                                      </p:cBhvr>
                                      <p:tavLst>
                                        <p:tav tm="0">
                                          <p:val>
                                            <p:strVal val="#ppt_x"/>
                                          </p:val>
                                        </p:tav>
                                        <p:tav tm="100000">
                                          <p:val>
                                            <p:strVal val="#ppt_x"/>
                                          </p:val>
                                        </p:tav>
                                      </p:tavLst>
                                    </p:anim>
                                    <p:anim calcmode="lin" valueType="num">
                                      <p:cBhvr additive="base">
                                        <p:cTn id="3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wipe(left)">
                                      <p:cBhvr>
                                        <p:cTn id="37" dur="500"/>
                                        <p:tgtEl>
                                          <p:spTgt spid="4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fade">
                                      <p:cBhvr>
                                        <p:cTn id="42" dur="500"/>
                                        <p:tgtEl>
                                          <p:spTgt spid="44"/>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8"/>
                                        </p:tgtEl>
                                        <p:attrNameLst>
                                          <p:attrName>style.visibility</p:attrName>
                                        </p:attrNameLst>
                                      </p:cBhvr>
                                      <p:to>
                                        <p:strVal val="visible"/>
                                      </p:to>
                                    </p:set>
                                    <p:anim calcmode="lin" valueType="num">
                                      <p:cBhvr additive="base">
                                        <p:cTn id="55" dur="500" fill="hold"/>
                                        <p:tgtEl>
                                          <p:spTgt spid="48"/>
                                        </p:tgtEl>
                                        <p:attrNameLst>
                                          <p:attrName>ppt_x</p:attrName>
                                        </p:attrNameLst>
                                      </p:cBhvr>
                                      <p:tavLst>
                                        <p:tav tm="0">
                                          <p:val>
                                            <p:strVal val="#ppt_x"/>
                                          </p:val>
                                        </p:tav>
                                        <p:tav tm="100000">
                                          <p:val>
                                            <p:strVal val="#ppt_x"/>
                                          </p:val>
                                        </p:tav>
                                      </p:tavLst>
                                    </p:anim>
                                    <p:anim calcmode="lin" valueType="num">
                                      <p:cBhvr additive="base">
                                        <p:cTn id="56"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49"/>
                                        </p:tgtEl>
                                        <p:attrNameLst>
                                          <p:attrName>style.visibility</p:attrName>
                                        </p:attrNameLst>
                                      </p:cBhvr>
                                      <p:to>
                                        <p:strVal val="visible"/>
                                      </p:to>
                                    </p:set>
                                    <p:animEffect transition="in" filter="wipe(left)">
                                      <p:cBhvr>
                                        <p:cTn id="61" dur="500"/>
                                        <p:tgtEl>
                                          <p:spTgt spid="49"/>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50"/>
                                        </p:tgtEl>
                                        <p:attrNameLst>
                                          <p:attrName>style.visibility</p:attrName>
                                        </p:attrNameLst>
                                      </p:cBhvr>
                                      <p:to>
                                        <p:strVal val="visible"/>
                                      </p:to>
                                    </p:set>
                                    <p:animEffect transition="in" filter="fade">
                                      <p:cBhvr>
                                        <p:cTn id="66" dur="500"/>
                                        <p:tgtEl>
                                          <p:spTgt spid="50"/>
                                        </p:tgtEl>
                                      </p:cBhvr>
                                    </p:animEffec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55"/>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59"/>
                                        </p:tgtEl>
                                        <p:attrNameLst>
                                          <p:attrName>style.visibility</p:attrName>
                                        </p:attrNameLst>
                                      </p:cBhvr>
                                      <p:to>
                                        <p:strVal val="visible"/>
                                      </p:to>
                                    </p:set>
                                    <p:anim calcmode="lin" valueType="num">
                                      <p:cBhvr additive="base">
                                        <p:cTn id="79" dur="500" fill="hold"/>
                                        <p:tgtEl>
                                          <p:spTgt spid="59"/>
                                        </p:tgtEl>
                                        <p:attrNameLst>
                                          <p:attrName>ppt_x</p:attrName>
                                        </p:attrNameLst>
                                      </p:cBhvr>
                                      <p:tavLst>
                                        <p:tav tm="0">
                                          <p:val>
                                            <p:strVal val="#ppt_x"/>
                                          </p:val>
                                        </p:tav>
                                        <p:tav tm="100000">
                                          <p:val>
                                            <p:strVal val="#ppt_x"/>
                                          </p:val>
                                        </p:tav>
                                      </p:tavLst>
                                    </p:anim>
                                    <p:anim calcmode="lin" valueType="num">
                                      <p:cBhvr additive="base">
                                        <p:cTn id="80"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bldLvl="0" animBg="1"/>
      <p:bldP spid="39" grpId="0"/>
      <p:bldP spid="40" grpId="0"/>
      <p:bldP spid="41" grpId="0"/>
      <p:bldP spid="42" grpId="0"/>
      <p:bldP spid="43" grpId="0"/>
      <p:bldP spid="48" grpId="0"/>
      <p:bldP spid="49" grpId="0"/>
      <p:bldP spid="54" grpId="0"/>
      <p:bldP spid="55" grpId="0"/>
      <p:bldP spid="59" grpId="0"/>
      <p:bldP spid="60"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504328" y="1106722"/>
            <a:ext cx="1585452" cy="533168"/>
          </a:xfrm>
          <a:prstGeom prst="rect">
            <a:avLst/>
          </a:prstGeom>
          <a:noFill/>
        </p:spPr>
        <p:txBody>
          <a:bodyPr wrap="none" lIns="91322" tIns="45661" rIns="91322" bIns="45661" rtlCol="0" anchor="t">
            <a:spAutoFit/>
          </a:bodyPr>
          <a:lstStyle/>
          <a:p>
            <a:pPr defTabSz="913130">
              <a:lnSpc>
                <a:spcPct val="110000"/>
              </a:lnSpc>
            </a:pPr>
            <a:r>
              <a:rPr lang="en-US" sz="2800" b="1" kern="100" smtClean="0">
                <a:solidFill>
                  <a:srgbClr val="4F8D19"/>
                </a:solidFill>
                <a:latin typeface="+mn-ea"/>
                <a:cs typeface="宋体" panose="02010600030101010101" pitchFamily="2" charset="-122"/>
                <a:sym typeface="Arial" panose="020B0604020202020204" pitchFamily="34" charset="0"/>
              </a:rPr>
              <a:t>3.</a:t>
            </a:r>
            <a:r>
              <a:rPr lang="zh-CN" altLang="en-US" sz="2800" b="1" kern="100">
                <a:solidFill>
                  <a:srgbClr val="4F8D19"/>
                </a:solidFill>
                <a:latin typeface="+mn-ea"/>
                <a:cs typeface="宋体" panose="02010600030101010101" pitchFamily="2" charset="-122"/>
                <a:sym typeface="宋体" panose="02010600030101010101" pitchFamily="2" charset="-122"/>
              </a:rPr>
              <a:t>过程</a:t>
            </a:r>
            <a:r>
              <a:rPr lang="zh-CN" altLang="en-US" sz="2800" b="1" kern="100" smtClean="0">
                <a:solidFill>
                  <a:srgbClr val="4F8D19"/>
                </a:solidFill>
                <a:latin typeface="+mn-ea"/>
                <a:cs typeface="宋体" panose="02010600030101010101" pitchFamily="2" charset="-122"/>
                <a:sym typeface="宋体" panose="02010600030101010101" pitchFamily="2" charset="-122"/>
              </a:rPr>
              <a:t>：</a:t>
            </a:r>
            <a:endParaRPr lang="zh-CN" altLang="en-US">
              <a:solidFill>
                <a:srgbClr val="4F8D19"/>
              </a:solidFill>
              <a:latin typeface="+mn-ea"/>
              <a:cs typeface="Arial" panose="020B0604020202020204"/>
            </a:endParaRPr>
          </a:p>
        </p:txBody>
      </p:sp>
      <p:cxnSp>
        <p:nvCxnSpPr>
          <p:cNvPr id="34" name="直接连接符 33"/>
          <p:cNvCxnSpPr/>
          <p:nvPr>
            <p:custDataLst>
              <p:tags r:id="rId2"/>
            </p:custDataLst>
          </p:nvPr>
        </p:nvCxnSpPr>
        <p:spPr>
          <a:xfrm>
            <a:off x="7533741" y="920365"/>
            <a:ext cx="82525" cy="5937635"/>
          </a:xfrm>
          <a:prstGeom prst="line">
            <a:avLst/>
          </a:prstGeom>
          <a:ln w="38100">
            <a:solidFill>
              <a:srgbClr val="0000FF"/>
            </a:solidFill>
            <a:prstDash val="dash"/>
          </a:ln>
        </p:spPr>
        <p:style>
          <a:lnRef idx="1">
            <a:schemeClr val="accent1"/>
          </a:lnRef>
          <a:fillRef idx="0">
            <a:schemeClr val="accent1"/>
          </a:fillRef>
          <a:effectRef idx="0">
            <a:schemeClr val="accent1"/>
          </a:effectRef>
          <a:fontRef idx="minor">
            <a:schemeClr val="tx1"/>
          </a:fontRef>
        </p:style>
      </p:cxnSp>
      <p:pic>
        <p:nvPicPr>
          <p:cNvPr id="40" name="图片 39"/>
          <p:cNvPicPr>
            <a:picLocks noChangeAspect="1"/>
          </p:cNvPicPr>
          <p:nvPr>
            <p:custDataLst>
              <p:tags r:id="rId3"/>
            </p:custDataLst>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brightnessContrast bright="3000"/>
                    </a14:imgEffect>
                    <a14:imgEffect>
                      <a14:sharpenSoften amount="34000"/>
                    </a14:imgEffect>
                  </a14:imgLayer>
                </a14:imgProps>
              </a:ext>
            </a:extLst>
          </a:blip>
          <a:stretch>
            <a:fillRect/>
          </a:stretch>
        </p:blipFill>
        <p:spPr>
          <a:xfrm>
            <a:off x="3488395" y="4083284"/>
            <a:ext cx="1153212" cy="1170171"/>
          </a:xfrm>
          <a:prstGeom prst="rect">
            <a:avLst/>
          </a:prstGeom>
        </p:spPr>
      </p:pic>
      <p:pic>
        <p:nvPicPr>
          <p:cNvPr id="41" name="图片 40"/>
          <p:cNvPicPr>
            <a:picLocks noChangeAspect="1"/>
          </p:cNvPicPr>
          <p:nvPr>
            <p:custDataLst>
              <p:tags r:id="rId6"/>
            </p:custDataLst>
          </p:nvPr>
        </p:nvPicPr>
        <p:blipFill>
          <a:blip r:embed="rId7">
            <a:extLst>
              <a:ext uri="{BEBA8EAE-BF5A-486C-A8C5-ECC9F3942E4B}">
                <a14:imgProps xmlns:a14="http://schemas.microsoft.com/office/drawing/2010/main">
                  <a14:imgLayer r:embed="rId8">
                    <a14:imgEffect>
                      <a14:backgroundRemoval t="9845" b="92228" l="3043" r="96087">
                        <a14:foregroundMark x1="19420" y1="44041" x2="32029" y2="21244"/>
                        <a14:foregroundMark x1="32029" y1="21244" x2="32029" y2="21244"/>
                        <a14:foregroundMark x1="21159" y1="62176" x2="34928" y2="34715"/>
                        <a14:foregroundMark x1="34928" y1="34715" x2="76812" y2="60622"/>
                        <a14:foregroundMark x1="76812" y1="60622" x2="89130" y2="75130"/>
                        <a14:foregroundMark x1="68551" y1="27461" x2="77536" y2="32642"/>
                        <a14:foregroundMark x1="67391" y1="29016" x2="76087" y2="23834"/>
                        <a14:foregroundMark x1="83333" y1="54404" x2="94203" y2="72539"/>
                        <a14:foregroundMark x1="83768" y1="56995" x2="96087" y2="68912"/>
                        <a14:foregroundMark x1="31304" y1="55959" x2="9565" y2="80311"/>
                        <a14:foregroundMark x1="19420" y1="61140" x2="9275" y2="67358"/>
                        <a14:foregroundMark x1="11449" y1="79275" x2="4493" y2="82902"/>
                        <a14:foregroundMark x1="8551" y1="82902" x2="4928" y2="82902"/>
                        <a14:foregroundMark x1="16522" y1="69948" x2="5652" y2="79275"/>
                        <a14:foregroundMark x1="37391" y1="74093" x2="67101" y2="68912"/>
                        <a14:foregroundMark x1="67101" y1="68912" x2="85507" y2="72539"/>
                        <a14:foregroundMark x1="85507" y1="72539" x2="92464" y2="82902"/>
                        <a14:foregroundMark x1="31304" y1="67358" x2="44348" y2="84456"/>
                        <a14:foregroundMark x1="37826" y1="37824" x2="26522" y2="27461"/>
                        <a14:foregroundMark x1="16087" y1="55959" x2="9565" y2="51813"/>
                        <a14:foregroundMark x1="15797" y1="75130" x2="7101" y2="75130"/>
                        <a14:foregroundMark x1="15072" y1="74093" x2="9275" y2="68912"/>
                        <a14:foregroundMark x1="9275" y1="76684" x2="5942" y2="82902"/>
                        <a14:foregroundMark x1="76812" y1="56995" x2="91739" y2="70466"/>
                        <a14:foregroundMark x1="91739" y1="70466" x2="96087" y2="63731"/>
                        <a14:foregroundMark x1="39275" y1="89637" x2="44638" y2="92228"/>
                        <a14:foregroundMark x1="32754" y1="74093" x2="35217" y2="79275"/>
                        <a14:foregroundMark x1="40000" y1="54404" x2="50870" y2="45596"/>
                        <a14:foregroundMark x1="19710" y1="62176" x2="9565" y2="68912"/>
                        <a14:foregroundMark x1="17971" y1="74093" x2="10725" y2="67358"/>
                        <a14:foregroundMark x1="13188" y1="80311" x2="4493" y2="88083"/>
                        <a14:foregroundMark x1="24058" y1="77720" x2="3043" y2="80311"/>
                        <a14:foregroundMark x1="89855" y1="62176" x2="95652" y2="59585"/>
                      </a14:backgroundRemoval>
                    </a14:imgEffect>
                  </a14:imgLayer>
                </a14:imgProps>
              </a:ext>
            </a:extLst>
          </a:blip>
          <a:stretch>
            <a:fillRect/>
          </a:stretch>
        </p:blipFill>
        <p:spPr>
          <a:xfrm>
            <a:off x="4607863" y="5647747"/>
            <a:ext cx="2559856" cy="716019"/>
          </a:xfrm>
          <a:prstGeom prst="rect">
            <a:avLst/>
          </a:prstGeom>
        </p:spPr>
      </p:pic>
      <p:grpSp>
        <p:nvGrpSpPr>
          <p:cNvPr id="68" name="组合 67"/>
          <p:cNvGrpSpPr/>
          <p:nvPr>
            <p:custDataLst>
              <p:tags r:id="rId9"/>
            </p:custDataLst>
          </p:nvPr>
        </p:nvGrpSpPr>
        <p:grpSpPr>
          <a:xfrm>
            <a:off x="1244219" y="1111330"/>
            <a:ext cx="2264204" cy="1225109"/>
            <a:chOff x="1425194" y="1111330"/>
            <a:chExt cx="2264204" cy="1225109"/>
          </a:xfrm>
        </p:grpSpPr>
        <p:pic>
          <p:nvPicPr>
            <p:cNvPr id="37" name="图片 36"/>
            <p:cNvPicPr>
              <a:picLocks noChangeAspect="1"/>
            </p:cNvPicPr>
            <p:nvPr>
              <p:custDataLst>
                <p:tags r:id="rId10"/>
              </p:custDataLst>
            </p:nvPr>
          </p:nvPicPr>
          <p:blipFill>
            <a:blip r:embed="rId11">
              <a:clrChange>
                <a:clrFrom>
                  <a:srgbClr val="FFFFFF"/>
                </a:clrFrom>
                <a:clrTo>
                  <a:srgbClr val="FFFFFF">
                    <a:alpha val="0"/>
                  </a:srgbClr>
                </a:clrTo>
              </a:clrChange>
              <a:extLst>
                <a:ext uri="{BEBA8EAE-BF5A-486C-A8C5-ECC9F3942E4B}">
                  <a14:imgProps xmlns:a14="http://schemas.microsoft.com/office/drawing/2010/main">
                    <a14:imgLayer r:embed="rId12">
                      <a14:imgEffect>
                        <a14:brightnessContrast bright="9000"/>
                      </a14:imgEffect>
                    </a14:imgLayer>
                  </a14:imgProps>
                </a:ext>
              </a:extLst>
            </a:blip>
            <a:stretch>
              <a:fillRect/>
            </a:stretch>
          </p:blipFill>
          <p:spPr>
            <a:xfrm>
              <a:off x="1928433" y="1111330"/>
              <a:ext cx="1517623" cy="871984"/>
            </a:xfrm>
            <a:prstGeom prst="rect">
              <a:avLst/>
            </a:prstGeom>
          </p:spPr>
        </p:pic>
        <p:sp>
          <p:nvSpPr>
            <p:cNvPr id="42" name="文本框 41"/>
            <p:cNvSpPr txBox="1"/>
            <p:nvPr>
              <p:custDataLst>
                <p:tags r:id="rId13"/>
              </p:custDataLst>
            </p:nvPr>
          </p:nvSpPr>
          <p:spPr>
            <a:xfrm>
              <a:off x="1425194" y="1905552"/>
              <a:ext cx="2264204" cy="430887"/>
            </a:xfrm>
            <a:prstGeom prst="rect">
              <a:avLst/>
            </a:prstGeom>
            <a:noFill/>
          </p:spPr>
          <p:txBody>
            <a:bodyPr wrap="square">
              <a:spAutoFit/>
            </a:bodyP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rPr>
                <a:t>优良供体母牛</a:t>
              </a:r>
              <a:endPar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endParaRPr>
            </a:p>
          </p:txBody>
        </p:sp>
      </p:grpSp>
      <p:grpSp>
        <p:nvGrpSpPr>
          <p:cNvPr id="69" name="组合 68"/>
          <p:cNvGrpSpPr/>
          <p:nvPr>
            <p:custDataLst>
              <p:tags r:id="rId14"/>
            </p:custDataLst>
          </p:nvPr>
        </p:nvGrpSpPr>
        <p:grpSpPr>
          <a:xfrm>
            <a:off x="4671397" y="1099316"/>
            <a:ext cx="2224253" cy="1217833"/>
            <a:chOff x="4852372" y="1099316"/>
            <a:chExt cx="2224253" cy="1217833"/>
          </a:xfrm>
        </p:grpSpPr>
        <p:pic>
          <p:nvPicPr>
            <p:cNvPr id="38" name="图片 37"/>
            <p:cNvPicPr>
              <a:picLocks noChangeAspect="1"/>
            </p:cNvPicPr>
            <p:nvPr>
              <p:custDataLst>
                <p:tags r:id="rId15"/>
              </p:custDataLst>
            </p:nvPr>
          </p:nvPicPr>
          <p:blipFill>
            <a:blip r:embed="rId16">
              <a:clrChange>
                <a:clrFrom>
                  <a:srgbClr val="FFFFFF"/>
                </a:clrFrom>
                <a:clrTo>
                  <a:srgbClr val="FFFFFF">
                    <a:alpha val="0"/>
                  </a:srgbClr>
                </a:clrTo>
              </a:clrChange>
              <a:extLst>
                <a:ext uri="{BEBA8EAE-BF5A-486C-A8C5-ECC9F3942E4B}">
                  <a14:imgProps xmlns:a14="http://schemas.microsoft.com/office/drawing/2010/main">
                    <a14:imgLayer r:embed="rId17">
                      <a14:imgEffect>
                        <a14:brightnessContrast bright="12000"/>
                      </a14:imgEffect>
                    </a14:imgLayer>
                  </a14:imgProps>
                </a:ext>
              </a:extLst>
            </a:blip>
            <a:stretch>
              <a:fillRect/>
            </a:stretch>
          </p:blipFill>
          <p:spPr>
            <a:xfrm>
              <a:off x="4852372" y="1099316"/>
              <a:ext cx="2111936" cy="829034"/>
            </a:xfrm>
            <a:prstGeom prst="rect">
              <a:avLst/>
            </a:prstGeom>
          </p:spPr>
        </p:pic>
        <p:sp>
          <p:nvSpPr>
            <p:cNvPr id="43" name="文本框 42"/>
            <p:cNvSpPr txBox="1"/>
            <p:nvPr>
              <p:custDataLst>
                <p:tags r:id="rId18"/>
              </p:custDataLst>
            </p:nvPr>
          </p:nvSpPr>
          <p:spPr>
            <a:xfrm>
              <a:off x="4940180" y="1886262"/>
              <a:ext cx="2136445" cy="430887"/>
            </a:xfrm>
            <a:prstGeom prst="rect">
              <a:avLst/>
            </a:prstGeom>
            <a:noFill/>
          </p:spPr>
          <p:txBody>
            <a:bodyPr wrap="square">
              <a:spAutoFit/>
            </a:bodyP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rPr>
                <a:t>受体母牛</a:t>
              </a:r>
              <a:endPar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endParaRPr>
            </a:p>
          </p:txBody>
        </p:sp>
      </p:grpSp>
      <p:cxnSp>
        <p:nvCxnSpPr>
          <p:cNvPr id="44" name="直接连接符 43"/>
          <p:cNvCxnSpPr>
            <a:endCxn id="49" idx="1"/>
          </p:cNvCxnSpPr>
          <p:nvPr>
            <p:custDataLst>
              <p:tags r:id="rId19"/>
            </p:custDataLst>
          </p:nvPr>
        </p:nvCxnSpPr>
        <p:spPr>
          <a:xfrm>
            <a:off x="1157717" y="2604788"/>
            <a:ext cx="2306188" cy="0"/>
          </a:xfrm>
          <a:prstGeom prst="line">
            <a:avLst/>
          </a:prstGeom>
          <a:noFill/>
          <a:ln w="28575" cap="flat" cmpd="sng" algn="ctr">
            <a:solidFill>
              <a:srgbClr val="56CA95"/>
            </a:solidFill>
            <a:prstDash val="dash"/>
            <a:miter lim="800000"/>
          </a:ln>
          <a:effectLst/>
        </p:spPr>
      </p:cxnSp>
      <p:sp>
        <p:nvSpPr>
          <p:cNvPr id="45" name="文本框 44"/>
          <p:cNvSpPr txBox="1"/>
          <p:nvPr>
            <p:custDataLst>
              <p:tags r:id="rId20"/>
            </p:custDataLst>
          </p:nvPr>
        </p:nvSpPr>
        <p:spPr>
          <a:xfrm>
            <a:off x="4890093" y="3098194"/>
            <a:ext cx="1932279" cy="430887"/>
          </a:xfrm>
          <a:prstGeom prst="rect">
            <a:avLst/>
          </a:prstGeom>
          <a:noFill/>
        </p:spPr>
        <p:txBody>
          <a:bodyPr wrap="square">
            <a:spAutoFit/>
          </a:bodyP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rPr>
              <a:t>受体发情</a:t>
            </a:r>
            <a:endPar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endParaRPr>
          </a:p>
        </p:txBody>
      </p:sp>
      <p:sp>
        <p:nvSpPr>
          <p:cNvPr id="46" name="箭头: 下 14"/>
          <p:cNvSpPr/>
          <p:nvPr>
            <p:custDataLst>
              <p:tags r:id="rId21"/>
            </p:custDataLst>
          </p:nvPr>
        </p:nvSpPr>
        <p:spPr>
          <a:xfrm>
            <a:off x="2308407" y="2455291"/>
            <a:ext cx="331925" cy="642151"/>
          </a:xfrm>
          <a:prstGeom prst="downArrow">
            <a:avLst>
              <a:gd name="adj1" fmla="val 30952"/>
              <a:gd name="adj2" fmla="val 50000"/>
            </a:avLst>
          </a:prstGeom>
          <a:solidFill>
            <a:srgbClr val="3F83BC"/>
          </a:solidFill>
          <a:ln w="12700" cap="flat" cmpd="sng" algn="ctr">
            <a:solidFill>
              <a:srgbClr val="3F83BC"/>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200" b="0" i="0" u="none" strike="noStrike" kern="0" cap="none" spc="0" normalizeH="0" baseline="0" noProof="0" smtClean="0">
              <a:ln>
                <a:noFill/>
              </a:ln>
              <a:solidFill>
                <a:prstClr val="white"/>
              </a:solidFill>
              <a:effectLst/>
              <a:uLnTx/>
              <a:uFillTx/>
              <a:latin typeface="仿宋" panose="02010609060101010101" pitchFamily="49" charset="-122"/>
              <a:ea typeface="仿宋" panose="02010609060101010101" pitchFamily="49" charset="-122"/>
              <a:cs typeface="Arial" panose="020B0604020202020204"/>
            </a:endParaRPr>
          </a:p>
        </p:txBody>
      </p:sp>
      <p:cxnSp>
        <p:nvCxnSpPr>
          <p:cNvPr id="47" name="直接连接符 46"/>
          <p:cNvCxnSpPr>
            <a:stCxn id="49" idx="3"/>
          </p:cNvCxnSpPr>
          <p:nvPr>
            <p:custDataLst>
              <p:tags r:id="rId22"/>
            </p:custDataLst>
          </p:nvPr>
        </p:nvCxnSpPr>
        <p:spPr>
          <a:xfrm flipV="1">
            <a:off x="4595275" y="2573635"/>
            <a:ext cx="2788032" cy="31153"/>
          </a:xfrm>
          <a:prstGeom prst="line">
            <a:avLst/>
          </a:prstGeom>
          <a:noFill/>
          <a:ln w="28575" cap="flat" cmpd="sng" algn="ctr">
            <a:solidFill>
              <a:srgbClr val="56CA95"/>
            </a:solidFill>
            <a:prstDash val="dash"/>
            <a:miter lim="800000"/>
          </a:ln>
          <a:effectLst/>
        </p:spPr>
      </p:cxnSp>
      <p:sp>
        <p:nvSpPr>
          <p:cNvPr id="48" name="箭头: 下 22"/>
          <p:cNvSpPr/>
          <p:nvPr>
            <p:custDataLst>
              <p:tags r:id="rId23"/>
            </p:custDataLst>
          </p:nvPr>
        </p:nvSpPr>
        <p:spPr>
          <a:xfrm>
            <a:off x="5678533" y="2529574"/>
            <a:ext cx="331925" cy="608128"/>
          </a:xfrm>
          <a:prstGeom prst="downArrow">
            <a:avLst>
              <a:gd name="adj1" fmla="val 30952"/>
              <a:gd name="adj2" fmla="val 50000"/>
            </a:avLst>
          </a:prstGeom>
          <a:solidFill>
            <a:srgbClr val="3F83BC"/>
          </a:solidFill>
          <a:ln w="12700" cap="flat" cmpd="sng" algn="ctr">
            <a:solidFill>
              <a:srgbClr val="3F83BC"/>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200" b="0" i="0" u="none" strike="noStrike" kern="0" cap="none" spc="0" normalizeH="0" baseline="0" noProof="0" smtClean="0">
              <a:ln>
                <a:noFill/>
              </a:ln>
              <a:solidFill>
                <a:prstClr val="white"/>
              </a:solidFill>
              <a:effectLst/>
              <a:uLnTx/>
              <a:uFillTx/>
              <a:latin typeface="仿宋" panose="02010609060101010101" pitchFamily="49" charset="-122"/>
              <a:ea typeface="仿宋" panose="02010609060101010101" pitchFamily="49" charset="-122"/>
              <a:cs typeface="Arial" panose="020B0604020202020204"/>
            </a:endParaRPr>
          </a:p>
        </p:txBody>
      </p:sp>
      <p:sp>
        <p:nvSpPr>
          <p:cNvPr id="49" name="文本框 48"/>
          <p:cNvSpPr txBox="1"/>
          <p:nvPr>
            <p:custDataLst>
              <p:tags r:id="rId24"/>
            </p:custDataLst>
          </p:nvPr>
        </p:nvSpPr>
        <p:spPr>
          <a:xfrm>
            <a:off x="3463905" y="2220067"/>
            <a:ext cx="1131370" cy="769441"/>
          </a:xfrm>
          <a:prstGeom prst="rect">
            <a:avLst/>
          </a:prstGeom>
          <a:noFill/>
          <a:ln>
            <a:solidFill>
              <a:srgbClr val="FF0000"/>
            </a:solidFill>
            <a:prstDash val="dash"/>
          </a:ln>
        </p:spPr>
        <p:txBody>
          <a:bodyPr wrap="square">
            <a:spAutoFit/>
          </a:bodyP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rPr>
              <a:t>同期发情处理</a:t>
            </a:r>
            <a:endPar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endParaRPr>
          </a:p>
        </p:txBody>
      </p:sp>
      <p:sp>
        <p:nvSpPr>
          <p:cNvPr id="50" name="文本框 49"/>
          <p:cNvSpPr txBox="1"/>
          <p:nvPr>
            <p:custDataLst>
              <p:tags r:id="rId25"/>
            </p:custDataLst>
          </p:nvPr>
        </p:nvSpPr>
        <p:spPr>
          <a:xfrm>
            <a:off x="1438280" y="3098194"/>
            <a:ext cx="1992687" cy="430887"/>
          </a:xfrm>
          <a:prstGeom prst="rect">
            <a:avLst/>
          </a:prstGeom>
          <a:noFill/>
          <a:ln>
            <a:solidFill>
              <a:srgbClr val="FF0000"/>
            </a:solidFill>
            <a:prstDash val="dash"/>
          </a:ln>
        </p:spPr>
        <p:txBody>
          <a:bodyPr wrap="square">
            <a:spAutoFit/>
          </a:bodyPr>
          <a:lstStyle>
            <a:defPPr>
              <a:defRPr lang="zh-CN"/>
            </a:defPPr>
            <a:lvl1pPr marR="0" lvl="0" indent="0" algn="ctr" fontAlgn="auto">
              <a:lnSpc>
                <a:spcPct val="100000"/>
              </a:lnSpc>
              <a:spcBef>
                <a:spcPct val="0"/>
              </a:spcBef>
              <a:spcAft>
                <a:spcPct val="0"/>
              </a:spcAft>
              <a:buClrTx/>
              <a:buSzTx/>
              <a:buFontTx/>
              <a:buNone/>
              <a:defRPr kumimoji="0" sz="2200" b="0" i="0" u="none" strike="noStrike" kern="0" cap="none" spc="0" normalizeH="0" baseline="0">
                <a:ln>
                  <a:noFill/>
                </a:ln>
                <a:solidFill>
                  <a:prstClr val="black"/>
                </a:solidFill>
                <a:effectLst/>
                <a:uLnTx/>
                <a:uFillTx/>
                <a:latin typeface="仿宋" panose="02010609060101010101" pitchFamily="49" charset="-122"/>
                <a:ea typeface="仿宋" panose="02010609060101010101" pitchFamily="49" charset="-122"/>
                <a:cs typeface="Arial" panose="020B0604020202020204"/>
              </a:defRPr>
            </a:lvl1pPr>
          </a:lstStyle>
          <a:p>
            <a:r>
              <a:rPr lang="zh-CN" altLang="en-US"/>
              <a:t>超数排卵处理</a:t>
            </a:r>
            <a:endParaRPr lang="zh-CN" altLang="en-US"/>
          </a:p>
        </p:txBody>
      </p:sp>
      <p:sp>
        <p:nvSpPr>
          <p:cNvPr id="51" name="箭头: 下 33"/>
          <p:cNvSpPr/>
          <p:nvPr>
            <p:custDataLst>
              <p:tags r:id="rId26"/>
            </p:custDataLst>
          </p:nvPr>
        </p:nvSpPr>
        <p:spPr>
          <a:xfrm>
            <a:off x="2308407" y="3578662"/>
            <a:ext cx="331925" cy="348374"/>
          </a:xfrm>
          <a:prstGeom prst="downArrow">
            <a:avLst>
              <a:gd name="adj1" fmla="val 30952"/>
              <a:gd name="adj2" fmla="val 50000"/>
            </a:avLst>
          </a:prstGeom>
          <a:solidFill>
            <a:srgbClr val="3F83BC"/>
          </a:solidFill>
          <a:ln w="12700" cap="flat" cmpd="sng" algn="ctr">
            <a:solidFill>
              <a:srgbClr val="3F83BC"/>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200" b="0" i="0" u="none" strike="noStrike" kern="0" cap="none" spc="0" normalizeH="0" baseline="0" noProof="0" smtClean="0">
              <a:ln>
                <a:noFill/>
              </a:ln>
              <a:solidFill>
                <a:prstClr val="white"/>
              </a:solidFill>
              <a:effectLst/>
              <a:uLnTx/>
              <a:uFillTx/>
              <a:latin typeface="仿宋" panose="02010609060101010101" pitchFamily="49" charset="-122"/>
              <a:ea typeface="仿宋" panose="02010609060101010101" pitchFamily="49" charset="-122"/>
              <a:cs typeface="Arial" panose="020B0604020202020204"/>
            </a:endParaRPr>
          </a:p>
        </p:txBody>
      </p:sp>
      <p:sp>
        <p:nvSpPr>
          <p:cNvPr id="52" name="文本框 51"/>
          <p:cNvSpPr txBox="1"/>
          <p:nvPr>
            <p:custDataLst>
              <p:tags r:id="rId27"/>
            </p:custDataLst>
          </p:nvPr>
        </p:nvSpPr>
        <p:spPr>
          <a:xfrm>
            <a:off x="1487572" y="3885522"/>
            <a:ext cx="1888871" cy="769441"/>
          </a:xfrm>
          <a:prstGeom prst="rect">
            <a:avLst/>
          </a:prstGeom>
          <a:noFill/>
        </p:spPr>
        <p:txBody>
          <a:bodyPr wrap="square">
            <a:spAutoFit/>
          </a:bodyP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rPr>
              <a:t>发情配种</a:t>
            </a:r>
            <a:endParaRPr kumimoji="0" lang="en-US" altLang="zh-CN"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endParaRPr>
          </a:p>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rPr>
              <a:t>或人工受精</a:t>
            </a:r>
            <a:endPar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endParaRPr>
          </a:p>
        </p:txBody>
      </p:sp>
      <p:sp>
        <p:nvSpPr>
          <p:cNvPr id="53" name="箭头: 下 35"/>
          <p:cNvSpPr/>
          <p:nvPr>
            <p:custDataLst>
              <p:tags r:id="rId28"/>
            </p:custDataLst>
          </p:nvPr>
        </p:nvSpPr>
        <p:spPr>
          <a:xfrm rot="16200000">
            <a:off x="1394625" y="4149148"/>
            <a:ext cx="310979" cy="394688"/>
          </a:xfrm>
          <a:prstGeom prst="downArrow">
            <a:avLst>
              <a:gd name="adj1" fmla="val 30952"/>
              <a:gd name="adj2" fmla="val 50000"/>
            </a:avLst>
          </a:prstGeom>
          <a:solidFill>
            <a:srgbClr val="3F83BC"/>
          </a:solidFill>
          <a:ln w="12700" cap="flat" cmpd="sng" algn="ctr">
            <a:solidFill>
              <a:srgbClr val="3F83BC"/>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200" b="0" i="0" u="none" strike="noStrike" kern="0" cap="none" spc="0" normalizeH="0" baseline="0" noProof="0" smtClean="0">
              <a:ln>
                <a:noFill/>
              </a:ln>
              <a:solidFill>
                <a:prstClr val="white"/>
              </a:solidFill>
              <a:effectLst/>
              <a:uLnTx/>
              <a:uFillTx/>
              <a:latin typeface="仿宋" panose="02010609060101010101" pitchFamily="49" charset="-122"/>
              <a:ea typeface="仿宋" panose="02010609060101010101" pitchFamily="49" charset="-122"/>
              <a:cs typeface="Arial" panose="020B0604020202020204"/>
            </a:endParaRPr>
          </a:p>
        </p:txBody>
      </p:sp>
      <p:sp>
        <p:nvSpPr>
          <p:cNvPr id="54" name="箭头: 下 36"/>
          <p:cNvSpPr/>
          <p:nvPr>
            <p:custDataLst>
              <p:tags r:id="rId29"/>
            </p:custDataLst>
          </p:nvPr>
        </p:nvSpPr>
        <p:spPr>
          <a:xfrm>
            <a:off x="5697995" y="3588586"/>
            <a:ext cx="331925" cy="414781"/>
          </a:xfrm>
          <a:prstGeom prst="downArrow">
            <a:avLst>
              <a:gd name="adj1" fmla="val 30952"/>
              <a:gd name="adj2" fmla="val 50000"/>
            </a:avLst>
          </a:prstGeom>
          <a:solidFill>
            <a:srgbClr val="3F83BC"/>
          </a:solidFill>
          <a:ln w="12700" cap="flat" cmpd="sng" algn="ctr">
            <a:solidFill>
              <a:srgbClr val="3F83BC"/>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200" b="0" i="0" u="none" strike="noStrike" kern="0" cap="none" spc="0" normalizeH="0" baseline="0" noProof="0" smtClean="0">
              <a:ln>
                <a:noFill/>
              </a:ln>
              <a:solidFill>
                <a:prstClr val="white"/>
              </a:solidFill>
              <a:effectLst/>
              <a:uLnTx/>
              <a:uFillTx/>
              <a:latin typeface="仿宋" panose="02010609060101010101" pitchFamily="49" charset="-122"/>
              <a:ea typeface="仿宋" panose="02010609060101010101" pitchFamily="49" charset="-122"/>
              <a:cs typeface="Arial" panose="020B0604020202020204"/>
            </a:endParaRPr>
          </a:p>
        </p:txBody>
      </p:sp>
      <p:sp>
        <p:nvSpPr>
          <p:cNvPr id="55" name="文本框 54"/>
          <p:cNvSpPr txBox="1"/>
          <p:nvPr>
            <p:custDataLst>
              <p:tags r:id="rId30"/>
            </p:custDataLst>
          </p:nvPr>
        </p:nvSpPr>
        <p:spPr>
          <a:xfrm>
            <a:off x="4862419" y="4043529"/>
            <a:ext cx="1932279" cy="430887"/>
          </a:xfrm>
          <a:prstGeom prst="rect">
            <a:avLst/>
          </a:prstGeom>
          <a:noFill/>
        </p:spPr>
        <p:txBody>
          <a:bodyPr wrap="square">
            <a:spAutoFit/>
          </a:bodyP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rPr>
              <a:t>胚胎移植</a:t>
            </a:r>
            <a:endPar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endParaRPr>
          </a:p>
        </p:txBody>
      </p:sp>
      <p:sp>
        <p:nvSpPr>
          <p:cNvPr id="57" name="文本框 56"/>
          <p:cNvSpPr txBox="1"/>
          <p:nvPr>
            <p:custDataLst>
              <p:tags r:id="rId31"/>
            </p:custDataLst>
          </p:nvPr>
        </p:nvSpPr>
        <p:spPr>
          <a:xfrm>
            <a:off x="1157717" y="5030581"/>
            <a:ext cx="2548582" cy="430887"/>
          </a:xfrm>
          <a:prstGeom prst="rect">
            <a:avLst/>
          </a:prstGeom>
          <a:noFill/>
        </p:spPr>
        <p:txBody>
          <a:bodyPr wrap="square">
            <a:spAutoFit/>
          </a:bodyP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rPr>
              <a:t>收集胚胎并检查</a:t>
            </a:r>
            <a:endPar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endParaRPr>
          </a:p>
        </p:txBody>
      </p:sp>
      <p:sp>
        <p:nvSpPr>
          <p:cNvPr id="58" name="箭头: 下 40"/>
          <p:cNvSpPr/>
          <p:nvPr>
            <p:custDataLst>
              <p:tags r:id="rId32"/>
            </p:custDataLst>
          </p:nvPr>
        </p:nvSpPr>
        <p:spPr>
          <a:xfrm>
            <a:off x="5697995" y="4502550"/>
            <a:ext cx="331925" cy="368219"/>
          </a:xfrm>
          <a:prstGeom prst="downArrow">
            <a:avLst>
              <a:gd name="adj1" fmla="val 30952"/>
              <a:gd name="adj2" fmla="val 50000"/>
            </a:avLst>
          </a:prstGeom>
          <a:solidFill>
            <a:srgbClr val="3F83BC"/>
          </a:solidFill>
          <a:ln w="12700" cap="flat" cmpd="sng" algn="ctr">
            <a:solidFill>
              <a:srgbClr val="3F83BC"/>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200" b="0" i="0" u="none" strike="noStrike" kern="0" cap="none" spc="0" normalizeH="0" baseline="0" noProof="0" smtClean="0">
              <a:ln>
                <a:noFill/>
              </a:ln>
              <a:solidFill>
                <a:prstClr val="white"/>
              </a:solidFill>
              <a:effectLst/>
              <a:uLnTx/>
              <a:uFillTx/>
              <a:latin typeface="仿宋" panose="02010609060101010101" pitchFamily="49" charset="-122"/>
              <a:ea typeface="仿宋" panose="02010609060101010101" pitchFamily="49" charset="-122"/>
              <a:cs typeface="Arial" panose="020B0604020202020204"/>
            </a:endParaRPr>
          </a:p>
        </p:txBody>
      </p:sp>
      <p:sp>
        <p:nvSpPr>
          <p:cNvPr id="59" name="文本框 58"/>
          <p:cNvSpPr txBox="1"/>
          <p:nvPr>
            <p:custDataLst>
              <p:tags r:id="rId33"/>
            </p:custDataLst>
          </p:nvPr>
        </p:nvSpPr>
        <p:spPr>
          <a:xfrm>
            <a:off x="4300395" y="4878652"/>
            <a:ext cx="3174791" cy="430887"/>
          </a:xfrm>
          <a:prstGeom prst="rect">
            <a:avLst/>
          </a:prstGeom>
          <a:noFill/>
        </p:spPr>
        <p:txBody>
          <a:bodyPr wrap="square">
            <a:spAutoFit/>
          </a:bodyP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rPr>
              <a:t>对受体进行妊娠检查</a:t>
            </a:r>
            <a:endPar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endParaRPr>
          </a:p>
        </p:txBody>
      </p:sp>
      <p:sp>
        <p:nvSpPr>
          <p:cNvPr id="60" name="箭头: 下 45"/>
          <p:cNvSpPr/>
          <p:nvPr>
            <p:custDataLst>
              <p:tags r:id="rId34"/>
            </p:custDataLst>
          </p:nvPr>
        </p:nvSpPr>
        <p:spPr>
          <a:xfrm>
            <a:off x="5697995" y="5300001"/>
            <a:ext cx="331925" cy="347958"/>
          </a:xfrm>
          <a:prstGeom prst="downArrow">
            <a:avLst>
              <a:gd name="adj1" fmla="val 30952"/>
              <a:gd name="adj2" fmla="val 50000"/>
            </a:avLst>
          </a:prstGeom>
          <a:solidFill>
            <a:srgbClr val="3F83BC"/>
          </a:solidFill>
          <a:ln w="12700" cap="flat" cmpd="sng" algn="ctr">
            <a:solidFill>
              <a:srgbClr val="3F83BC"/>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200" b="0" i="0" u="none" strike="noStrike" kern="0" cap="none" spc="0" normalizeH="0" baseline="0" noProof="0" smtClean="0">
              <a:ln>
                <a:noFill/>
              </a:ln>
              <a:solidFill>
                <a:prstClr val="white"/>
              </a:solidFill>
              <a:effectLst/>
              <a:uLnTx/>
              <a:uFillTx/>
              <a:latin typeface="仿宋" panose="02010609060101010101" pitchFamily="49" charset="-122"/>
              <a:ea typeface="仿宋" panose="02010609060101010101" pitchFamily="49" charset="-122"/>
              <a:cs typeface="Arial" panose="020B0604020202020204"/>
            </a:endParaRPr>
          </a:p>
        </p:txBody>
      </p:sp>
      <p:sp>
        <p:nvSpPr>
          <p:cNvPr id="61" name="文本框 60"/>
          <p:cNvSpPr txBox="1"/>
          <p:nvPr>
            <p:custDataLst>
              <p:tags r:id="rId35"/>
            </p:custDataLst>
          </p:nvPr>
        </p:nvSpPr>
        <p:spPr>
          <a:xfrm>
            <a:off x="4350209" y="6368551"/>
            <a:ext cx="3174791" cy="430887"/>
          </a:xfrm>
          <a:prstGeom prst="rect">
            <a:avLst/>
          </a:prstGeom>
          <a:noFill/>
        </p:spPr>
        <p:txBody>
          <a:bodyPr wrap="square">
            <a:spAutoFit/>
          </a:bodyP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rPr>
              <a:t>具有优良性状的后代</a:t>
            </a:r>
            <a:endPar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endParaRPr>
          </a:p>
        </p:txBody>
      </p:sp>
      <p:sp>
        <p:nvSpPr>
          <p:cNvPr id="62" name="箭头: 下 48"/>
          <p:cNvSpPr/>
          <p:nvPr>
            <p:custDataLst>
              <p:tags r:id="rId36"/>
            </p:custDataLst>
          </p:nvPr>
        </p:nvSpPr>
        <p:spPr>
          <a:xfrm>
            <a:off x="2310803" y="5505030"/>
            <a:ext cx="331925" cy="381538"/>
          </a:xfrm>
          <a:prstGeom prst="downArrow">
            <a:avLst>
              <a:gd name="adj1" fmla="val 30952"/>
              <a:gd name="adj2" fmla="val 50000"/>
            </a:avLst>
          </a:prstGeom>
          <a:solidFill>
            <a:srgbClr val="3F83BC"/>
          </a:solidFill>
          <a:ln w="12700" cap="flat" cmpd="sng" algn="ctr">
            <a:solidFill>
              <a:srgbClr val="3F83BC"/>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200" b="0" i="0" u="none" strike="noStrike" kern="0" cap="none" spc="0" normalizeH="0" baseline="0" noProof="0" smtClean="0">
              <a:ln>
                <a:noFill/>
              </a:ln>
              <a:solidFill>
                <a:prstClr val="white"/>
              </a:solidFill>
              <a:effectLst/>
              <a:uLnTx/>
              <a:uFillTx/>
              <a:latin typeface="仿宋" panose="02010609060101010101" pitchFamily="49" charset="-122"/>
              <a:ea typeface="仿宋" panose="02010609060101010101" pitchFamily="49" charset="-122"/>
              <a:cs typeface="Arial" panose="020B0604020202020204"/>
            </a:endParaRPr>
          </a:p>
        </p:txBody>
      </p:sp>
      <p:sp>
        <p:nvSpPr>
          <p:cNvPr id="63" name="矩形: 圆角 44"/>
          <p:cNvSpPr/>
          <p:nvPr>
            <p:custDataLst>
              <p:tags r:id="rId37"/>
            </p:custDataLst>
          </p:nvPr>
        </p:nvSpPr>
        <p:spPr>
          <a:xfrm>
            <a:off x="953016" y="5872633"/>
            <a:ext cx="3268366" cy="985367"/>
          </a:xfrm>
          <a:prstGeom prst="roundRect">
            <a:avLst/>
          </a:prstGeom>
          <a:noFill/>
          <a:ln w="635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200" b="0" i="0" u="none" strike="noStrike" kern="0" cap="none" spc="0" normalizeH="0" baseline="0" noProof="0" smtClean="0">
                <a:ln>
                  <a:noFill/>
                </a:ln>
                <a:solidFill>
                  <a:srgbClr val="C00000"/>
                </a:solidFill>
                <a:effectLst/>
                <a:uLnTx/>
                <a:uFillTx/>
                <a:latin typeface="仿宋" panose="02010609060101010101" pitchFamily="49" charset="-122"/>
                <a:ea typeface="仿宋" panose="02010609060101010101" pitchFamily="49" charset="-122"/>
                <a:cs typeface="Arial" panose="020B0604020202020204"/>
              </a:rPr>
              <a:t>正常繁殖或两三个月后进行另一次移植</a:t>
            </a:r>
            <a:endParaRPr kumimoji="0" lang="zh-CN" altLang="en-US" sz="2200" b="0" i="0" u="none" strike="noStrike" kern="0" cap="none" spc="0" normalizeH="0" baseline="0" noProof="0" smtClean="0">
              <a:ln>
                <a:noFill/>
              </a:ln>
              <a:solidFill>
                <a:srgbClr val="C00000"/>
              </a:solidFill>
              <a:effectLst/>
              <a:uLnTx/>
              <a:uFillTx/>
              <a:latin typeface="仿宋" panose="02010609060101010101" pitchFamily="49" charset="-122"/>
              <a:ea typeface="仿宋" panose="02010609060101010101" pitchFamily="49" charset="-122"/>
              <a:cs typeface="Arial" panose="020B0604020202020204"/>
            </a:endParaRPr>
          </a:p>
        </p:txBody>
      </p:sp>
      <p:sp>
        <p:nvSpPr>
          <p:cNvPr id="64" name="箭头: 下 50"/>
          <p:cNvSpPr/>
          <p:nvPr>
            <p:custDataLst>
              <p:tags r:id="rId38"/>
            </p:custDataLst>
          </p:nvPr>
        </p:nvSpPr>
        <p:spPr>
          <a:xfrm rot="16200000">
            <a:off x="3463413" y="5081039"/>
            <a:ext cx="354458" cy="419350"/>
          </a:xfrm>
          <a:prstGeom prst="downArrow">
            <a:avLst>
              <a:gd name="adj1" fmla="val 30952"/>
              <a:gd name="adj2" fmla="val 50000"/>
            </a:avLst>
          </a:prstGeom>
          <a:solidFill>
            <a:srgbClr val="3F83BC"/>
          </a:solidFill>
          <a:ln w="12700" cap="flat" cmpd="sng" algn="ctr">
            <a:solidFill>
              <a:srgbClr val="3F83BC"/>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200" b="0" i="0" u="none" strike="noStrike" kern="0" cap="none" spc="0" normalizeH="0" baseline="0" noProof="0" smtClean="0">
              <a:ln>
                <a:noFill/>
              </a:ln>
              <a:solidFill>
                <a:prstClr val="white"/>
              </a:solidFill>
              <a:effectLst/>
              <a:uLnTx/>
              <a:uFillTx/>
              <a:latin typeface="仿宋" panose="02010609060101010101" pitchFamily="49" charset="-122"/>
              <a:ea typeface="仿宋" panose="02010609060101010101" pitchFamily="49" charset="-122"/>
              <a:cs typeface="Arial" panose="020B0604020202020204"/>
            </a:endParaRPr>
          </a:p>
        </p:txBody>
      </p:sp>
      <p:sp>
        <p:nvSpPr>
          <p:cNvPr id="65" name="箭头: 下 51"/>
          <p:cNvSpPr/>
          <p:nvPr>
            <p:custDataLst>
              <p:tags r:id="rId39"/>
            </p:custDataLst>
          </p:nvPr>
        </p:nvSpPr>
        <p:spPr>
          <a:xfrm rot="16200000">
            <a:off x="4627001" y="4084783"/>
            <a:ext cx="358251" cy="403284"/>
          </a:xfrm>
          <a:prstGeom prst="downArrow">
            <a:avLst>
              <a:gd name="adj1" fmla="val 30952"/>
              <a:gd name="adj2" fmla="val 50000"/>
            </a:avLst>
          </a:prstGeom>
          <a:solidFill>
            <a:srgbClr val="3F83BC"/>
          </a:solidFill>
          <a:ln w="12700" cap="flat" cmpd="sng" algn="ctr">
            <a:solidFill>
              <a:srgbClr val="3F83BC"/>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200" b="0" i="0" u="none" strike="noStrike" kern="0" cap="none" spc="0" normalizeH="0" baseline="0" noProof="0" smtClean="0">
              <a:ln>
                <a:noFill/>
              </a:ln>
              <a:solidFill>
                <a:prstClr val="white"/>
              </a:solidFill>
              <a:effectLst/>
              <a:uLnTx/>
              <a:uFillTx/>
              <a:latin typeface="仿宋" panose="02010609060101010101" pitchFamily="49" charset="-122"/>
              <a:ea typeface="仿宋" panose="02010609060101010101" pitchFamily="49" charset="-122"/>
              <a:cs typeface="Arial" panose="020B0604020202020204"/>
            </a:endParaRPr>
          </a:p>
        </p:txBody>
      </p:sp>
      <p:grpSp>
        <p:nvGrpSpPr>
          <p:cNvPr id="67" name="组合 66"/>
          <p:cNvGrpSpPr/>
          <p:nvPr>
            <p:custDataLst>
              <p:tags r:id="rId40"/>
            </p:custDataLst>
          </p:nvPr>
        </p:nvGrpSpPr>
        <p:grpSpPr>
          <a:xfrm>
            <a:off x="8101" y="3978065"/>
            <a:ext cx="1775385" cy="1134768"/>
            <a:chOff x="-195808" y="3863596"/>
            <a:chExt cx="1775385" cy="1134768"/>
          </a:xfrm>
        </p:grpSpPr>
        <p:pic>
          <p:nvPicPr>
            <p:cNvPr id="39" name="图片 38"/>
            <p:cNvPicPr>
              <a:picLocks noChangeAspect="1"/>
            </p:cNvPicPr>
            <p:nvPr>
              <p:custDataLst>
                <p:tags r:id="rId41"/>
              </p:custDataLst>
            </p:nvPr>
          </p:nvPicPr>
          <p:blipFill>
            <a:blip r:embed="rId42">
              <a:clrChange>
                <a:clrFrom>
                  <a:srgbClr val="FFFFFF"/>
                </a:clrFrom>
                <a:clrTo>
                  <a:srgbClr val="FFFFFF">
                    <a:alpha val="0"/>
                  </a:srgbClr>
                </a:clrTo>
              </a:clrChange>
              <a:extLst>
                <a:ext uri="{BEBA8EAE-BF5A-486C-A8C5-ECC9F3942E4B}">
                  <a14:imgProps xmlns:a14="http://schemas.microsoft.com/office/drawing/2010/main">
                    <a14:imgLayer r:embed="rId43">
                      <a14:imgEffect>
                        <a14:brightnessContrast bright="7000"/>
                      </a14:imgEffect>
                      <a14:imgEffect>
                        <a14:sharpenSoften amount="2000"/>
                      </a14:imgEffect>
                    </a14:imgLayer>
                  </a14:imgProps>
                </a:ext>
              </a:extLst>
            </a:blip>
            <a:srcRect b="19738"/>
            <a:stretch>
              <a:fillRect/>
            </a:stretch>
          </p:blipFill>
          <p:spPr>
            <a:xfrm>
              <a:off x="-195808" y="3863596"/>
              <a:ext cx="1493070" cy="826081"/>
            </a:xfrm>
            <a:prstGeom prst="rect">
              <a:avLst/>
            </a:prstGeom>
          </p:spPr>
        </p:pic>
        <p:sp>
          <p:nvSpPr>
            <p:cNvPr id="66" name="文本框 65"/>
            <p:cNvSpPr txBox="1"/>
            <p:nvPr>
              <p:custDataLst>
                <p:tags r:id="rId44"/>
              </p:custDataLst>
            </p:nvPr>
          </p:nvSpPr>
          <p:spPr>
            <a:xfrm>
              <a:off x="-150350" y="4567477"/>
              <a:ext cx="1729927" cy="430887"/>
            </a:xfrm>
            <a:prstGeom prst="rect">
              <a:avLst/>
            </a:prstGeom>
            <a:noFill/>
          </p:spPr>
          <p:txBody>
            <a:bodyPr wrap="square">
              <a:spAutoFit/>
            </a:bodyP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rPr>
                <a:t>优良公牛</a:t>
              </a:r>
              <a:endParaRPr kumimoji="0" lang="zh-CN" altLang="en-US" sz="2200" b="0" i="0" u="none" strike="noStrike" kern="0" cap="none" spc="0" normalizeH="0" baseline="0" noProof="0" smtClean="0">
                <a:ln>
                  <a:noFill/>
                </a:ln>
                <a:solidFill>
                  <a:prstClr val="black"/>
                </a:solidFill>
                <a:effectLst/>
                <a:uLnTx/>
                <a:uFillTx/>
                <a:latin typeface="仿宋" panose="02010609060101010101" pitchFamily="49" charset="-122"/>
                <a:ea typeface="仿宋" panose="02010609060101010101" pitchFamily="49" charset="-122"/>
                <a:cs typeface="Arial" panose="020B0604020202020204"/>
              </a:endParaRPr>
            </a:p>
          </p:txBody>
        </p:sp>
      </p:grpSp>
      <p:sp>
        <p:nvSpPr>
          <p:cNvPr id="70" name="文本框 69"/>
          <p:cNvSpPr txBox="1"/>
          <p:nvPr>
            <p:custDataLst>
              <p:tags r:id="rId45"/>
            </p:custDataLst>
          </p:nvPr>
        </p:nvSpPr>
        <p:spPr>
          <a:xfrm>
            <a:off x="7534412" y="887181"/>
            <a:ext cx="4249090" cy="461665"/>
          </a:xfrm>
          <a:prstGeom prst="rect">
            <a:avLst/>
          </a:prstGeom>
          <a:noFill/>
        </p:spPr>
        <p:txBody>
          <a:bodyPr wrap="square" rtlCol="0" anchor="t">
            <a:spAutoFit/>
          </a:bodyPr>
          <a:lstStyle/>
          <a:p>
            <a:r>
              <a:rPr lang="zh-CN" altLang="en-US" sz="2400" smtClean="0">
                <a:solidFill>
                  <a:prstClr val="black"/>
                </a:solidFill>
                <a:latin typeface="Times New Roman" panose="02020603050405020304" pitchFamily="18" charset="0"/>
                <a:cs typeface="楷体" panose="02010609060101010101" charset="-122"/>
              </a:rPr>
              <a:t>1</a:t>
            </a:r>
            <a:r>
              <a:rPr lang="zh-CN" altLang="en-US" sz="2400">
                <a:solidFill>
                  <a:prstClr val="black"/>
                </a:solidFill>
                <a:latin typeface="Times New Roman" panose="02020603050405020304" pitchFamily="18" charset="0"/>
                <a:cs typeface="楷体" panose="02010609060101010101" charset="-122"/>
              </a:rPr>
              <a:t>.什么是同期发情处理？</a:t>
            </a:r>
            <a:endParaRPr lang="zh-CN" altLang="en-US" sz="2400">
              <a:solidFill>
                <a:prstClr val="black"/>
              </a:solidFill>
              <a:latin typeface="Times New Roman" panose="02020603050405020304" pitchFamily="18" charset="0"/>
              <a:cs typeface="楷体" panose="02010609060101010101" charset="-122"/>
            </a:endParaRPr>
          </a:p>
        </p:txBody>
      </p:sp>
      <p:sp>
        <p:nvSpPr>
          <p:cNvPr id="71" name="文本框 70"/>
          <p:cNvSpPr txBox="1"/>
          <p:nvPr>
            <p:custDataLst>
              <p:tags r:id="rId46"/>
            </p:custDataLst>
          </p:nvPr>
        </p:nvSpPr>
        <p:spPr>
          <a:xfrm>
            <a:off x="354203" y="2187501"/>
            <a:ext cx="3438524" cy="369213"/>
          </a:xfrm>
          <a:prstGeom prst="rect">
            <a:avLst/>
          </a:prstGeom>
          <a:noFill/>
        </p:spPr>
        <p:txBody>
          <a:bodyPr wrap="none" lIns="91322" tIns="45661" rIns="91322" bIns="45661" rtlCol="0" anchor="t">
            <a:spAutoFit/>
          </a:bodyPr>
          <a:lstStyle/>
          <a:p>
            <a:pPr defTabSz="913130"/>
            <a:r>
              <a:rPr lang="zh-CN" altLang="en-US" b="1" kern="100">
                <a:solidFill>
                  <a:srgbClr val="FF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（遗传性状优良，生产能力强）</a:t>
            </a:r>
            <a:endParaRPr lang="zh-CN" altLang="en-US" b="1" kern="100">
              <a:solidFill>
                <a:srgbClr val="FF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sp>
        <p:nvSpPr>
          <p:cNvPr id="72" name="文本框 71"/>
          <p:cNvSpPr txBox="1"/>
          <p:nvPr>
            <p:custDataLst>
              <p:tags r:id="rId47"/>
            </p:custDataLst>
          </p:nvPr>
        </p:nvSpPr>
        <p:spPr>
          <a:xfrm>
            <a:off x="4310658" y="2191366"/>
            <a:ext cx="3438524" cy="369213"/>
          </a:xfrm>
          <a:prstGeom prst="rect">
            <a:avLst/>
          </a:prstGeom>
          <a:noFill/>
        </p:spPr>
        <p:txBody>
          <a:bodyPr wrap="none" lIns="91322" tIns="45661" rIns="91322" bIns="45661" rtlCol="0" anchor="t">
            <a:spAutoFit/>
          </a:bodyPr>
          <a:lstStyle/>
          <a:p>
            <a:pPr defTabSz="913130"/>
            <a:r>
              <a:rPr lang="zh-CN" altLang="en-US" b="1" kern="100">
                <a:solidFill>
                  <a:srgbClr val="FF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（有健康体质和正常繁殖能力）</a:t>
            </a:r>
            <a:endParaRPr lang="zh-CN" altLang="en-US" sz="1600">
              <a:solidFill>
                <a:prstClr val="black"/>
              </a:solidFill>
              <a:latin typeface="Calibri" panose="020F0502020204030204"/>
              <a:cs typeface="Arial" panose="020B0604020202020204"/>
            </a:endParaRPr>
          </a:p>
        </p:txBody>
      </p:sp>
      <p:sp>
        <p:nvSpPr>
          <p:cNvPr id="74" name="文本框 73"/>
          <p:cNvSpPr txBox="1"/>
          <p:nvPr>
            <p:custDataLst>
              <p:tags r:id="rId48"/>
            </p:custDataLst>
          </p:nvPr>
        </p:nvSpPr>
        <p:spPr>
          <a:xfrm>
            <a:off x="7548598" y="2488383"/>
            <a:ext cx="4319431" cy="461665"/>
          </a:xfrm>
          <a:prstGeom prst="rect">
            <a:avLst/>
          </a:prstGeom>
          <a:noFill/>
        </p:spPr>
        <p:txBody>
          <a:bodyPr wrap="square" rtlCol="0" anchor="t">
            <a:spAutoFit/>
          </a:bodyPr>
          <a:lstStyle/>
          <a:p>
            <a:r>
              <a:rPr lang="zh-CN" altLang="en-US" sz="2400" smtClean="0">
                <a:solidFill>
                  <a:prstClr val="black"/>
                </a:solidFill>
                <a:latin typeface="Times New Roman" panose="02020603050405020304" pitchFamily="18" charset="0"/>
                <a:cs typeface="楷体" panose="02010609060101010101" charset="-122"/>
              </a:rPr>
              <a:t>2</a:t>
            </a:r>
            <a:r>
              <a:rPr lang="zh-CN" altLang="en-US" sz="2400">
                <a:solidFill>
                  <a:prstClr val="black"/>
                </a:solidFill>
                <a:latin typeface="Times New Roman" panose="02020603050405020304" pitchFamily="18" charset="0"/>
                <a:cs typeface="楷体" panose="02010609060101010101" charset="-122"/>
              </a:rPr>
              <a:t>.同期发情处理的目的是什么？</a:t>
            </a:r>
            <a:endParaRPr lang="zh-CN" altLang="en-US" sz="2400">
              <a:solidFill>
                <a:prstClr val="black"/>
              </a:solidFill>
              <a:latin typeface="Times New Roman" panose="02020603050405020304" pitchFamily="18" charset="0"/>
              <a:cs typeface="楷体" panose="02010609060101010101" charset="-122"/>
            </a:endParaRPr>
          </a:p>
        </p:txBody>
      </p:sp>
      <p:sp>
        <p:nvSpPr>
          <p:cNvPr id="75" name="文本框 74"/>
          <p:cNvSpPr txBox="1"/>
          <p:nvPr>
            <p:custDataLst>
              <p:tags r:id="rId49"/>
            </p:custDataLst>
          </p:nvPr>
        </p:nvSpPr>
        <p:spPr>
          <a:xfrm>
            <a:off x="7618183" y="1316156"/>
            <a:ext cx="4330796" cy="1200329"/>
          </a:xfrm>
          <a:prstGeom prst="rect">
            <a:avLst/>
          </a:prstGeom>
          <a:noFill/>
        </p:spPr>
        <p:txBody>
          <a:bodyPr wrap="square" rtlCol="0" anchor="t">
            <a:spAutoFit/>
          </a:bodyPr>
          <a:lstStyle/>
          <a:p>
            <a:pPr algn="just" fontAlgn="auto"/>
            <a:r>
              <a:rPr lang="zh-CN" altLang="en-US" sz="2400" b="1">
                <a:solidFill>
                  <a:srgbClr val="C00000"/>
                </a:solidFill>
                <a:latin typeface="仿宋" panose="02010609060101010101" pitchFamily="49" charset="-122"/>
                <a:ea typeface="仿宋" panose="02010609060101010101" pitchFamily="49" charset="-122"/>
              </a:rPr>
              <a:t>利用某些激素人为地控制并调整一群母畜发情周期的进程</a:t>
            </a:r>
            <a:r>
              <a:rPr lang="zh-CN" altLang="en-US" sz="2400" b="1" smtClean="0">
                <a:solidFill>
                  <a:srgbClr val="C00000"/>
                </a:solidFill>
                <a:latin typeface="仿宋" panose="02010609060101010101" pitchFamily="49" charset="-122"/>
                <a:ea typeface="仿宋" panose="02010609060101010101" pitchFamily="49" charset="-122"/>
              </a:rPr>
              <a:t>，使</a:t>
            </a:r>
            <a:r>
              <a:rPr lang="zh-CN" altLang="en-US" sz="2400" b="1">
                <a:solidFill>
                  <a:srgbClr val="C00000"/>
                </a:solidFill>
                <a:latin typeface="仿宋" panose="02010609060101010101" pitchFamily="49" charset="-122"/>
                <a:ea typeface="仿宋" panose="02010609060101010101" pitchFamily="49" charset="-122"/>
              </a:rPr>
              <a:t>之在预定时间内集中发情。</a:t>
            </a:r>
            <a:endParaRPr lang="zh-CN" altLang="en-US" sz="2400" b="1">
              <a:solidFill>
                <a:srgbClr val="C00000"/>
              </a:solidFill>
              <a:latin typeface="仿宋" panose="02010609060101010101" pitchFamily="49" charset="-122"/>
              <a:ea typeface="仿宋" panose="02010609060101010101" pitchFamily="49" charset="-122"/>
            </a:endParaRPr>
          </a:p>
        </p:txBody>
      </p:sp>
      <p:sp>
        <p:nvSpPr>
          <p:cNvPr id="76" name="文本框 75"/>
          <p:cNvSpPr txBox="1"/>
          <p:nvPr>
            <p:custDataLst>
              <p:tags r:id="rId50"/>
            </p:custDataLst>
          </p:nvPr>
        </p:nvSpPr>
        <p:spPr>
          <a:xfrm>
            <a:off x="7667665" y="2989467"/>
            <a:ext cx="4200364" cy="829945"/>
          </a:xfrm>
          <a:prstGeom prst="rect">
            <a:avLst/>
          </a:prstGeom>
          <a:noFill/>
        </p:spPr>
        <p:txBody>
          <a:bodyPr wrap="square" rtlCol="0" anchor="t">
            <a:spAutoFit/>
          </a:bodyPr>
          <a:lstStyle>
            <a:defPPr>
              <a:defRPr lang="zh-CN"/>
            </a:defPPr>
            <a:lvl1pPr algn="just" fontAlgn="auto">
              <a:defRPr sz="2400" b="1">
                <a:solidFill>
                  <a:srgbClr val="C00000"/>
                </a:solidFill>
                <a:latin typeface="仿宋" panose="02010609060101010101" pitchFamily="49" charset="-122"/>
                <a:ea typeface="仿宋" panose="02010609060101010101" pitchFamily="49" charset="-122"/>
              </a:defRPr>
            </a:lvl1pPr>
          </a:lstStyle>
          <a:p>
            <a:r>
              <a:rPr lang="zh-CN" altLang="en-US"/>
              <a:t>供体与受体</a:t>
            </a:r>
            <a:r>
              <a:rPr lang="zh-CN" altLang="en-US">
                <a:sym typeface="+mn-ea"/>
              </a:rPr>
              <a:t>子宫内</a:t>
            </a:r>
            <a:r>
              <a:rPr lang="zh-CN" altLang="en-US"/>
              <a:t>生理状态相同，胚胎才能继续发育。</a:t>
            </a:r>
            <a:endParaRPr lang="zh-CN" altLang="en-US"/>
          </a:p>
        </p:txBody>
      </p:sp>
      <p:sp>
        <p:nvSpPr>
          <p:cNvPr id="83" name="文本框 82"/>
          <p:cNvSpPr txBox="1"/>
          <p:nvPr>
            <p:custDataLst>
              <p:tags r:id="rId51"/>
            </p:custDataLst>
          </p:nvPr>
        </p:nvSpPr>
        <p:spPr>
          <a:xfrm>
            <a:off x="7548598" y="3837166"/>
            <a:ext cx="3202646" cy="461665"/>
          </a:xfrm>
          <a:prstGeom prst="rect">
            <a:avLst/>
          </a:prstGeom>
          <a:noFill/>
        </p:spPr>
        <p:txBody>
          <a:bodyPr wrap="square" rtlCol="0" anchor="t">
            <a:spAutoFit/>
          </a:bodyPr>
          <a:lstStyle/>
          <a:p>
            <a:r>
              <a:rPr lang="zh-CN" altLang="en-US" sz="2400" smtClean="0">
                <a:latin typeface="Times New Roman" panose="02020603050405020304" pitchFamily="18" charset="0"/>
                <a:ea typeface="微软雅黑" panose="020B0503020204020204" pitchFamily="34" charset="-122"/>
                <a:cs typeface="楷体" panose="02010609060101010101" charset="-122"/>
              </a:rPr>
              <a:t>3</a:t>
            </a:r>
            <a:r>
              <a:rPr lang="zh-CN" altLang="en-US" sz="2400">
                <a:latin typeface="Times New Roman" panose="02020603050405020304" pitchFamily="18" charset="0"/>
                <a:ea typeface="微软雅黑" panose="020B0503020204020204" pitchFamily="34" charset="-122"/>
                <a:cs typeface="楷体" panose="02010609060101010101" charset="-122"/>
              </a:rPr>
              <a:t>.如何进行超数排卵？</a:t>
            </a:r>
            <a:endParaRPr lang="zh-CN" altLang="en-US" sz="2400">
              <a:latin typeface="Times New Roman" panose="02020603050405020304" pitchFamily="18" charset="0"/>
              <a:ea typeface="微软雅黑" panose="020B0503020204020204" pitchFamily="34" charset="-122"/>
              <a:cs typeface="楷体" panose="02010609060101010101" charset="-122"/>
            </a:endParaRPr>
          </a:p>
        </p:txBody>
      </p:sp>
      <p:sp>
        <p:nvSpPr>
          <p:cNvPr id="84" name="文本框 83"/>
          <p:cNvSpPr txBox="1"/>
          <p:nvPr>
            <p:custDataLst>
              <p:tags r:id="rId52"/>
            </p:custDataLst>
          </p:nvPr>
        </p:nvSpPr>
        <p:spPr>
          <a:xfrm>
            <a:off x="7761635" y="4245066"/>
            <a:ext cx="3073888" cy="461665"/>
          </a:xfrm>
          <a:prstGeom prst="rect">
            <a:avLst/>
          </a:prstGeom>
          <a:noFill/>
        </p:spPr>
        <p:txBody>
          <a:bodyPr wrap="square" rtlCol="0" anchor="t">
            <a:spAutoFit/>
          </a:bodyPr>
          <a:lstStyle>
            <a:defPPr>
              <a:defRPr lang="zh-CN"/>
            </a:defPPr>
            <a:lvl1pPr algn="just" fontAlgn="auto">
              <a:defRPr sz="2400" b="1">
                <a:solidFill>
                  <a:srgbClr val="C00000"/>
                </a:solidFill>
                <a:latin typeface="仿宋" panose="02010609060101010101" pitchFamily="49" charset="-122"/>
                <a:ea typeface="仿宋" panose="02010609060101010101" pitchFamily="49" charset="-122"/>
              </a:defRPr>
            </a:lvl1pPr>
          </a:lstStyle>
          <a:p>
            <a:r>
              <a:rPr lang="zh-CN" altLang="en-US"/>
              <a:t>注射外源</a:t>
            </a:r>
            <a:r>
              <a:rPr lang="zh-CN" altLang="en-US" smtClean="0"/>
              <a:t>促性腺激素</a:t>
            </a:r>
            <a:endParaRPr lang="zh-CN" altLang="en-US"/>
          </a:p>
        </p:txBody>
      </p:sp>
      <p:sp>
        <p:nvSpPr>
          <p:cNvPr id="85" name="文本框 84"/>
          <p:cNvSpPr txBox="1"/>
          <p:nvPr>
            <p:custDataLst>
              <p:tags r:id="rId53"/>
            </p:custDataLst>
          </p:nvPr>
        </p:nvSpPr>
        <p:spPr>
          <a:xfrm>
            <a:off x="7575786" y="4726066"/>
            <a:ext cx="3801275" cy="461665"/>
          </a:xfrm>
          <a:prstGeom prst="rect">
            <a:avLst/>
          </a:prstGeom>
          <a:noFill/>
        </p:spPr>
        <p:txBody>
          <a:bodyPr wrap="square" rtlCol="0" anchor="t">
            <a:spAutoFit/>
          </a:bodyPr>
          <a:lstStyle/>
          <a:p>
            <a:r>
              <a:rPr lang="zh-CN" altLang="en-US" sz="2400" smtClean="0">
                <a:latin typeface="Times New Roman" panose="02020603050405020304" pitchFamily="18" charset="0"/>
                <a:ea typeface="微软雅黑" panose="020B0503020204020204" pitchFamily="34" charset="-122"/>
                <a:cs typeface="楷体" panose="02010609060101010101" charset="-122"/>
              </a:rPr>
              <a:t>4</a:t>
            </a:r>
            <a:r>
              <a:rPr lang="zh-CN" altLang="en-US" sz="2400">
                <a:latin typeface="Times New Roman" panose="02020603050405020304" pitchFamily="18" charset="0"/>
                <a:ea typeface="微软雅黑" panose="020B0503020204020204" pitchFamily="34" charset="-122"/>
                <a:cs typeface="楷体" panose="02010609060101010101" charset="-122"/>
              </a:rPr>
              <a:t>.超数排卵的目的是什么？</a:t>
            </a:r>
            <a:endParaRPr lang="zh-CN" altLang="en-US" sz="2400">
              <a:latin typeface="Times New Roman" panose="02020603050405020304" pitchFamily="18" charset="0"/>
              <a:ea typeface="微软雅黑" panose="020B0503020204020204" pitchFamily="34" charset="-122"/>
              <a:cs typeface="楷体" panose="02010609060101010101" charset="-122"/>
            </a:endParaRPr>
          </a:p>
        </p:txBody>
      </p:sp>
      <p:sp>
        <p:nvSpPr>
          <p:cNvPr id="86" name="文本框 85"/>
          <p:cNvSpPr txBox="1"/>
          <p:nvPr>
            <p:custDataLst>
              <p:tags r:id="rId54"/>
            </p:custDataLst>
          </p:nvPr>
        </p:nvSpPr>
        <p:spPr>
          <a:xfrm>
            <a:off x="7714804" y="5118644"/>
            <a:ext cx="3464683" cy="830997"/>
          </a:xfrm>
          <a:prstGeom prst="rect">
            <a:avLst/>
          </a:prstGeom>
          <a:noFill/>
        </p:spPr>
        <p:txBody>
          <a:bodyPr wrap="square" rtlCol="0" anchor="t">
            <a:spAutoFit/>
          </a:bodyPr>
          <a:lstStyle>
            <a:defPPr>
              <a:defRPr lang="zh-CN"/>
            </a:defPPr>
            <a:lvl1pPr algn="just" fontAlgn="auto">
              <a:defRPr sz="2400" b="1">
                <a:solidFill>
                  <a:srgbClr val="C00000"/>
                </a:solidFill>
                <a:latin typeface="仿宋" panose="02010609060101010101" pitchFamily="49" charset="-122"/>
                <a:ea typeface="仿宋" panose="02010609060101010101" pitchFamily="49" charset="-122"/>
              </a:defRPr>
            </a:lvl1pPr>
          </a:lstStyle>
          <a:p>
            <a:r>
              <a:rPr lang="zh-CN" altLang="en-US"/>
              <a:t>诱发卵巢排出比自然情况</a:t>
            </a:r>
            <a:r>
              <a:rPr lang="zh-CN" altLang="en-US" smtClean="0"/>
              <a:t>下更多</a:t>
            </a:r>
            <a:r>
              <a:rPr lang="zh-CN" altLang="en-US"/>
              <a:t>的成熟</a:t>
            </a:r>
            <a:r>
              <a:rPr lang="zh-CN" altLang="en-US" smtClean="0"/>
              <a:t>卵子。</a:t>
            </a:r>
            <a:endParaRPr lang="zh-CN" altLang="en-US"/>
          </a:p>
        </p:txBody>
      </p:sp>
      <p:grpSp>
        <p:nvGrpSpPr>
          <p:cNvPr id="88" name="组合 87"/>
          <p:cNvGrpSpPr/>
          <p:nvPr>
            <p:custDataLst>
              <p:tags r:id="rId55"/>
            </p:custDataLst>
          </p:nvPr>
        </p:nvGrpSpPr>
        <p:grpSpPr>
          <a:xfrm>
            <a:off x="2303864" y="4571705"/>
            <a:ext cx="953506" cy="514178"/>
            <a:chOff x="2303864" y="4571705"/>
            <a:chExt cx="953506" cy="514178"/>
          </a:xfrm>
        </p:grpSpPr>
        <p:sp>
          <p:nvSpPr>
            <p:cNvPr id="56" name="箭头: 下 38"/>
            <p:cNvSpPr/>
            <p:nvPr>
              <p:custDataLst>
                <p:tags r:id="rId56"/>
              </p:custDataLst>
            </p:nvPr>
          </p:nvSpPr>
          <p:spPr>
            <a:xfrm>
              <a:off x="2303864" y="4645862"/>
              <a:ext cx="331925" cy="440021"/>
            </a:xfrm>
            <a:prstGeom prst="downArrow">
              <a:avLst>
                <a:gd name="adj1" fmla="val 30952"/>
                <a:gd name="adj2" fmla="val 50000"/>
              </a:avLst>
            </a:prstGeom>
            <a:solidFill>
              <a:srgbClr val="3F83BC"/>
            </a:solidFill>
            <a:ln w="12700" cap="flat" cmpd="sng" algn="ctr">
              <a:solidFill>
                <a:srgbClr val="3F83BC"/>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200" b="0" i="0" u="none" strike="noStrike" kern="0" cap="none" spc="0" normalizeH="0" baseline="0" noProof="0" smtClean="0">
                <a:ln>
                  <a:noFill/>
                </a:ln>
                <a:solidFill>
                  <a:prstClr val="white"/>
                </a:solidFill>
                <a:effectLst/>
                <a:uLnTx/>
                <a:uFillTx/>
                <a:latin typeface="仿宋" panose="02010609060101010101" pitchFamily="49" charset="-122"/>
                <a:ea typeface="仿宋" panose="02010609060101010101" pitchFamily="49" charset="-122"/>
                <a:cs typeface="Arial" panose="020B0604020202020204"/>
              </a:endParaRPr>
            </a:p>
          </p:txBody>
        </p:sp>
        <p:sp>
          <p:nvSpPr>
            <p:cNvPr id="87" name="Text Box 15"/>
            <p:cNvSpPr txBox="1">
              <a:spLocks noChangeArrowheads="1"/>
            </p:cNvSpPr>
            <p:nvPr>
              <p:custDataLst>
                <p:tags r:id="rId57"/>
              </p:custDataLst>
            </p:nvPr>
          </p:nvSpPr>
          <p:spPr bwMode="auto">
            <a:xfrm>
              <a:off x="2481946" y="4571705"/>
              <a:ext cx="775424" cy="400110"/>
            </a:xfrm>
            <a:prstGeom prst="rect">
              <a:avLst/>
            </a:prstGeom>
            <a:noFill/>
            <a:ln w="9525">
              <a:noFill/>
              <a:miter lim="800000"/>
            </a:ln>
          </p:spPr>
          <p:txBody>
            <a:bodyPr wrap="square">
              <a:spAutoFit/>
            </a:bodyPr>
            <a:lstStyle/>
            <a:p>
              <a:pPr>
                <a:spcBef>
                  <a:spcPct val="50000"/>
                </a:spcBef>
              </a:pPr>
              <a:r>
                <a:rPr lang="zh-CN" altLang="en-US" sz="2000" b="1">
                  <a:solidFill>
                    <a:srgbClr val="FF0000"/>
                  </a:solidFill>
                  <a:latin typeface="仿宋" panose="02010609060101010101" pitchFamily="49" charset="-122"/>
                  <a:ea typeface="仿宋" panose="02010609060101010101" pitchFamily="49" charset="-122"/>
                </a:rPr>
                <a:t>冲卵</a:t>
              </a:r>
              <a:endParaRPr lang="zh-CN" altLang="en-US" sz="2000" b="1">
                <a:solidFill>
                  <a:srgbClr val="FF0000"/>
                </a:solidFill>
                <a:latin typeface="仿宋" panose="02010609060101010101" pitchFamily="49" charset="-122"/>
                <a:ea typeface="仿宋" panose="02010609060101010101" pitchFamily="49" charset="-122"/>
              </a:endParaRPr>
            </a:p>
          </p:txBody>
        </p:sp>
      </p:grpSp>
      <p:sp>
        <p:nvSpPr>
          <p:cNvPr id="89" name="文本框 88"/>
          <p:cNvSpPr txBox="1"/>
          <p:nvPr>
            <p:custDataLst>
              <p:tags r:id="rId58"/>
            </p:custDataLst>
          </p:nvPr>
        </p:nvSpPr>
        <p:spPr>
          <a:xfrm>
            <a:off x="7618183" y="5956083"/>
            <a:ext cx="3801275" cy="461665"/>
          </a:xfrm>
          <a:prstGeom prst="rect">
            <a:avLst/>
          </a:prstGeom>
          <a:noFill/>
        </p:spPr>
        <p:txBody>
          <a:bodyPr wrap="square" rtlCol="0" anchor="t">
            <a:spAutoFit/>
          </a:bodyPr>
          <a:lstStyle/>
          <a:p>
            <a:r>
              <a:rPr lang="en-US" altLang="zh-CN" sz="2400" smtClean="0">
                <a:latin typeface="Times New Roman" panose="02020603050405020304" pitchFamily="18" charset="0"/>
                <a:ea typeface="微软雅黑" panose="020B0503020204020204" pitchFamily="34" charset="-122"/>
                <a:cs typeface="楷体" panose="02010609060101010101" charset="-122"/>
              </a:rPr>
              <a:t>5</a:t>
            </a:r>
            <a:r>
              <a:rPr lang="zh-CN" altLang="en-US" sz="2400" smtClean="0">
                <a:latin typeface="Times New Roman" panose="02020603050405020304" pitchFamily="18" charset="0"/>
                <a:ea typeface="微软雅黑" panose="020B0503020204020204" pitchFamily="34" charset="-122"/>
                <a:cs typeface="楷体" panose="02010609060101010101" charset="-122"/>
              </a:rPr>
              <a:t>.</a:t>
            </a:r>
            <a:r>
              <a:rPr lang="zh-CN" altLang="en-US" sz="2400">
                <a:latin typeface="Times New Roman" panose="02020603050405020304" pitchFamily="18" charset="0"/>
                <a:ea typeface="微软雅黑" panose="020B0503020204020204" pitchFamily="34" charset="-122"/>
                <a:cs typeface="楷体" panose="02010609060101010101" charset="-122"/>
              </a:rPr>
              <a:t>冲</a:t>
            </a:r>
            <a:r>
              <a:rPr lang="zh-CN" altLang="en-US" sz="2400" smtClean="0">
                <a:latin typeface="Times New Roman" panose="02020603050405020304" pitchFamily="18" charset="0"/>
                <a:ea typeface="微软雅黑" panose="020B0503020204020204" pitchFamily="34" charset="-122"/>
                <a:cs typeface="楷体" panose="02010609060101010101" charset="-122"/>
              </a:rPr>
              <a:t>卵</a:t>
            </a:r>
            <a:r>
              <a:rPr lang="zh-CN" altLang="en-US" sz="2400">
                <a:latin typeface="Times New Roman" panose="02020603050405020304" pitchFamily="18" charset="0"/>
                <a:ea typeface="微软雅黑" panose="020B0503020204020204" pitchFamily="34" charset="-122"/>
                <a:cs typeface="楷体" panose="02010609060101010101" charset="-122"/>
              </a:rPr>
              <a:t>的目的是什么？</a:t>
            </a:r>
            <a:endParaRPr lang="zh-CN" altLang="en-US" sz="2400">
              <a:latin typeface="Times New Roman" panose="02020603050405020304" pitchFamily="18" charset="0"/>
              <a:ea typeface="微软雅黑" panose="020B0503020204020204" pitchFamily="34" charset="-122"/>
              <a:cs typeface="楷体" panose="02010609060101010101" charset="-122"/>
            </a:endParaRPr>
          </a:p>
        </p:txBody>
      </p:sp>
      <p:sp>
        <p:nvSpPr>
          <p:cNvPr id="90" name="文本框 89"/>
          <p:cNvSpPr txBox="1"/>
          <p:nvPr>
            <p:custDataLst>
              <p:tags r:id="rId59"/>
            </p:custDataLst>
          </p:nvPr>
        </p:nvSpPr>
        <p:spPr>
          <a:xfrm>
            <a:off x="7836412" y="6328378"/>
            <a:ext cx="2107688" cy="461665"/>
          </a:xfrm>
          <a:prstGeom prst="rect">
            <a:avLst/>
          </a:prstGeom>
          <a:noFill/>
        </p:spPr>
        <p:txBody>
          <a:bodyPr wrap="square" rtlCol="0" anchor="t">
            <a:spAutoFit/>
          </a:bodyPr>
          <a:lstStyle>
            <a:defPPr>
              <a:defRPr lang="zh-CN"/>
            </a:defPPr>
            <a:lvl1pPr algn="just" fontAlgn="auto">
              <a:defRPr sz="2400" b="1">
                <a:solidFill>
                  <a:srgbClr val="C00000"/>
                </a:solidFill>
                <a:latin typeface="仿宋" panose="02010609060101010101" pitchFamily="49" charset="-122"/>
                <a:ea typeface="仿宋" panose="02010609060101010101" pitchFamily="49" charset="-122"/>
              </a:defRPr>
            </a:lvl1pPr>
          </a:lstStyle>
          <a:p>
            <a:r>
              <a:rPr lang="zh-CN" altLang="en-US" smtClean="0"/>
              <a:t>排出早期胚胎</a:t>
            </a:r>
            <a:endParaRPr lang="zh-CN" altLang="en-US"/>
          </a:p>
        </p:txBody>
      </p:sp>
      <p:sp>
        <p:nvSpPr>
          <p:cNvPr id="33793" name="文本框 4103"/>
          <p:cNvSpPr txBox="1"/>
          <p:nvPr userDrawn="1">
            <p:custDataLst>
              <p:tags r:id="rId60"/>
            </p:custDataLst>
          </p:nvPr>
        </p:nvSpPr>
        <p:spPr>
          <a:xfrm>
            <a:off x="330062" y="124142"/>
            <a:ext cx="3315935" cy="749300"/>
          </a:xfrm>
          <a:prstGeom prst="rect">
            <a:avLst/>
          </a:prstGeom>
          <a:noFill/>
          <a:ln w="9525">
            <a:noFill/>
          </a:ln>
        </p:spPr>
        <p:txBody>
          <a:bodyPr wrap="square" lIns="90169" tIns="46989" rIns="90169" bIns="46989" anchor="t">
            <a:spAutoFit/>
          </a:bodyPr>
          <a:p>
            <a:r>
              <a:rPr lang="zh-CN" altLang="en-US" sz="4265" b="1" smtClean="0">
                <a:solidFill>
                  <a:schemeClr val="tx1"/>
                </a:solidFill>
                <a:latin typeface="黑体" panose="02010609060101010101" pitchFamily="49" charset="-122"/>
                <a:ea typeface="黑体" panose="02010609060101010101" pitchFamily="49" charset="-122"/>
              </a:rPr>
              <a:t>胚胎移植</a:t>
            </a:r>
            <a:endParaRPr lang="zh-CN" altLang="en-US" sz="4265" b="1" smtClean="0">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up)">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68"/>
                                        </p:tgtEl>
                                        <p:attrNameLst>
                                          <p:attrName>style.visibility</p:attrName>
                                        </p:attrNameLst>
                                      </p:cBhvr>
                                      <p:to>
                                        <p:strVal val="visible"/>
                                      </p:to>
                                    </p:set>
                                    <p:anim calcmode="lin" valueType="num">
                                      <p:cBhvr>
                                        <p:cTn id="17" dur="500" fill="hold"/>
                                        <p:tgtEl>
                                          <p:spTgt spid="68"/>
                                        </p:tgtEl>
                                        <p:attrNameLst>
                                          <p:attrName>ppt_w</p:attrName>
                                        </p:attrNameLst>
                                      </p:cBhvr>
                                      <p:tavLst>
                                        <p:tav tm="0">
                                          <p:val>
                                            <p:fltVal val="0"/>
                                          </p:val>
                                        </p:tav>
                                        <p:tav tm="100000">
                                          <p:val>
                                            <p:strVal val="#ppt_w"/>
                                          </p:val>
                                        </p:tav>
                                      </p:tavLst>
                                    </p:anim>
                                    <p:anim calcmode="lin" valueType="num">
                                      <p:cBhvr>
                                        <p:cTn id="18" dur="500" fill="hold"/>
                                        <p:tgtEl>
                                          <p:spTgt spid="68"/>
                                        </p:tgtEl>
                                        <p:attrNameLst>
                                          <p:attrName>ppt_h</p:attrName>
                                        </p:attrNameLst>
                                      </p:cBhvr>
                                      <p:tavLst>
                                        <p:tav tm="0">
                                          <p:val>
                                            <p:fltVal val="0"/>
                                          </p:val>
                                        </p:tav>
                                        <p:tav tm="100000">
                                          <p:val>
                                            <p:strVal val="#ppt_h"/>
                                          </p:val>
                                        </p:tav>
                                      </p:tavLst>
                                    </p:anim>
                                    <p:animEffect transition="in" filter="fade">
                                      <p:cBhvr>
                                        <p:cTn id="19" dur="500"/>
                                        <p:tgtEl>
                                          <p:spTgt spid="68"/>
                                        </p:tgtEl>
                                      </p:cBhvr>
                                    </p:animEffect>
                                  </p:childTnLst>
                                </p:cTn>
                              </p:par>
                              <p:par>
                                <p:cTn id="20" presetID="53" presetClass="entr" presetSubtype="16" fill="hold" nodeType="withEffect">
                                  <p:stCondLst>
                                    <p:cond delay="0"/>
                                  </p:stCondLst>
                                  <p:childTnLst>
                                    <p:set>
                                      <p:cBhvr>
                                        <p:cTn id="21" dur="1" fill="hold">
                                          <p:stCondLst>
                                            <p:cond delay="0"/>
                                          </p:stCondLst>
                                        </p:cTn>
                                        <p:tgtEl>
                                          <p:spTgt spid="69"/>
                                        </p:tgtEl>
                                        <p:attrNameLst>
                                          <p:attrName>style.visibility</p:attrName>
                                        </p:attrNameLst>
                                      </p:cBhvr>
                                      <p:to>
                                        <p:strVal val="visible"/>
                                      </p:to>
                                    </p:set>
                                    <p:anim calcmode="lin" valueType="num">
                                      <p:cBhvr>
                                        <p:cTn id="22" dur="500" fill="hold"/>
                                        <p:tgtEl>
                                          <p:spTgt spid="69"/>
                                        </p:tgtEl>
                                        <p:attrNameLst>
                                          <p:attrName>ppt_w</p:attrName>
                                        </p:attrNameLst>
                                      </p:cBhvr>
                                      <p:tavLst>
                                        <p:tav tm="0">
                                          <p:val>
                                            <p:fltVal val="0"/>
                                          </p:val>
                                        </p:tav>
                                        <p:tav tm="100000">
                                          <p:val>
                                            <p:strVal val="#ppt_w"/>
                                          </p:val>
                                        </p:tav>
                                      </p:tavLst>
                                    </p:anim>
                                    <p:anim calcmode="lin" valueType="num">
                                      <p:cBhvr>
                                        <p:cTn id="23" dur="500" fill="hold"/>
                                        <p:tgtEl>
                                          <p:spTgt spid="69"/>
                                        </p:tgtEl>
                                        <p:attrNameLst>
                                          <p:attrName>ppt_h</p:attrName>
                                        </p:attrNameLst>
                                      </p:cBhvr>
                                      <p:tavLst>
                                        <p:tav tm="0">
                                          <p:val>
                                            <p:fltVal val="0"/>
                                          </p:val>
                                        </p:tav>
                                        <p:tav tm="100000">
                                          <p:val>
                                            <p:strVal val="#ppt_h"/>
                                          </p:val>
                                        </p:tav>
                                      </p:tavLst>
                                    </p:anim>
                                    <p:animEffect transition="in" filter="fade">
                                      <p:cBhvr>
                                        <p:cTn id="24" dur="500"/>
                                        <p:tgtEl>
                                          <p:spTgt spid="6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71"/>
                                        </p:tgtEl>
                                        <p:attrNameLst>
                                          <p:attrName>style.visibility</p:attrName>
                                        </p:attrNameLst>
                                      </p:cBhvr>
                                      <p:to>
                                        <p:strVal val="visible"/>
                                      </p:to>
                                    </p:set>
                                    <p:animEffect transition="in" filter="barn(inVertical)">
                                      <p:cBhvr>
                                        <p:cTn id="29" dur="500"/>
                                        <p:tgtEl>
                                          <p:spTgt spid="71"/>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72"/>
                                        </p:tgtEl>
                                        <p:attrNameLst>
                                          <p:attrName>style.visibility</p:attrName>
                                        </p:attrNameLst>
                                      </p:cBhvr>
                                      <p:to>
                                        <p:strVal val="visible"/>
                                      </p:to>
                                    </p:set>
                                    <p:animEffect transition="in" filter="blinds(horizontal)">
                                      <p:cBhvr>
                                        <p:cTn id="34" dur="500"/>
                                        <p:tgtEl>
                                          <p:spTgt spid="7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wipe(left)">
                                      <p:cBhvr>
                                        <p:cTn id="39" dur="500"/>
                                        <p:tgtEl>
                                          <p:spTgt spid="44"/>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49"/>
                                        </p:tgtEl>
                                        <p:attrNameLst>
                                          <p:attrName>style.visibility</p:attrName>
                                        </p:attrNameLst>
                                      </p:cBhvr>
                                      <p:to>
                                        <p:strVal val="visible"/>
                                      </p:to>
                                    </p:set>
                                    <p:animEffect transition="in" filter="wipe(left)">
                                      <p:cBhvr>
                                        <p:cTn id="42" dur="500"/>
                                        <p:tgtEl>
                                          <p:spTgt spid="49"/>
                                        </p:tgtEl>
                                      </p:cBhvr>
                                    </p:animEffect>
                                  </p:childTnLst>
                                </p:cTn>
                              </p:par>
                              <p:par>
                                <p:cTn id="43" presetID="22" presetClass="entr" presetSubtype="8" fill="hold" nodeType="withEffect">
                                  <p:stCondLst>
                                    <p:cond delay="0"/>
                                  </p:stCondLst>
                                  <p:childTnLst>
                                    <p:set>
                                      <p:cBhvr>
                                        <p:cTn id="44" dur="1" fill="hold">
                                          <p:stCondLst>
                                            <p:cond delay="0"/>
                                          </p:stCondLst>
                                        </p:cTn>
                                        <p:tgtEl>
                                          <p:spTgt spid="47"/>
                                        </p:tgtEl>
                                        <p:attrNameLst>
                                          <p:attrName>style.visibility</p:attrName>
                                        </p:attrNameLst>
                                      </p:cBhvr>
                                      <p:to>
                                        <p:strVal val="visible"/>
                                      </p:to>
                                    </p:set>
                                    <p:animEffect transition="in" filter="wipe(left)">
                                      <p:cBhvr>
                                        <p:cTn id="45" dur="500"/>
                                        <p:tgtEl>
                                          <p:spTgt spid="47"/>
                                        </p:tgtEl>
                                      </p:cBhvr>
                                    </p:animEffect>
                                  </p:childTnLst>
                                </p:cTn>
                              </p:par>
                              <p:par>
                                <p:cTn id="46" presetID="22" presetClass="entr" presetSubtype="1" fill="hold" grpId="0" nodeType="withEffect">
                                  <p:stCondLst>
                                    <p:cond delay="0"/>
                                  </p:stCondLst>
                                  <p:childTnLst>
                                    <p:set>
                                      <p:cBhvr>
                                        <p:cTn id="47" dur="1" fill="hold">
                                          <p:stCondLst>
                                            <p:cond delay="0"/>
                                          </p:stCondLst>
                                        </p:cTn>
                                        <p:tgtEl>
                                          <p:spTgt spid="48"/>
                                        </p:tgtEl>
                                        <p:attrNameLst>
                                          <p:attrName>style.visibility</p:attrName>
                                        </p:attrNameLst>
                                      </p:cBhvr>
                                      <p:to>
                                        <p:strVal val="visible"/>
                                      </p:to>
                                    </p:set>
                                    <p:animEffect transition="in" filter="wipe(up)">
                                      <p:cBhvr>
                                        <p:cTn id="48" dur="500"/>
                                        <p:tgtEl>
                                          <p:spTgt spid="48"/>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45"/>
                                        </p:tgtEl>
                                        <p:attrNameLst>
                                          <p:attrName>style.visibility</p:attrName>
                                        </p:attrNameLst>
                                      </p:cBhvr>
                                      <p:to>
                                        <p:strVal val="visible"/>
                                      </p:to>
                                    </p:set>
                                    <p:animEffect transition="in" filter="wipe(left)">
                                      <p:cBhvr>
                                        <p:cTn id="51" dur="500"/>
                                        <p:tgtEl>
                                          <p:spTgt spid="45"/>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70"/>
                                        </p:tgtEl>
                                        <p:attrNameLst>
                                          <p:attrName>style.visibility</p:attrName>
                                        </p:attrNameLst>
                                      </p:cBhvr>
                                      <p:to>
                                        <p:strVal val="visible"/>
                                      </p:to>
                                    </p:set>
                                    <p:animEffect transition="in" filter="wipe(left)">
                                      <p:cBhvr>
                                        <p:cTn id="56" dur="500"/>
                                        <p:tgtEl>
                                          <p:spTgt spid="70"/>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74"/>
                                        </p:tgtEl>
                                        <p:attrNameLst>
                                          <p:attrName>style.visibility</p:attrName>
                                        </p:attrNameLst>
                                      </p:cBhvr>
                                      <p:to>
                                        <p:strVal val="visible"/>
                                      </p:to>
                                    </p:set>
                                    <p:animEffect transition="in" filter="wipe(left)">
                                      <p:cBhvr>
                                        <p:cTn id="59" dur="500"/>
                                        <p:tgtEl>
                                          <p:spTgt spid="74"/>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75"/>
                                        </p:tgtEl>
                                        <p:attrNameLst>
                                          <p:attrName>style.visibility</p:attrName>
                                        </p:attrNameLst>
                                      </p:cBhvr>
                                      <p:to>
                                        <p:strVal val="visible"/>
                                      </p:to>
                                    </p:set>
                                    <p:animEffect transition="in" filter="blinds(horizontal)">
                                      <p:cBhvr>
                                        <p:cTn id="64" dur="500"/>
                                        <p:tgtEl>
                                          <p:spTgt spid="75"/>
                                        </p:tgtEl>
                                      </p:cBhvr>
                                    </p:animEffect>
                                  </p:childTnLst>
                                </p:cTn>
                              </p:par>
                            </p:childTnLst>
                          </p:cTn>
                        </p:par>
                      </p:childTnLst>
                    </p:cTn>
                  </p:par>
                  <p:par>
                    <p:cTn id="65" fill="hold">
                      <p:stCondLst>
                        <p:cond delay="indefinite"/>
                      </p:stCondLst>
                      <p:childTnLst>
                        <p:par>
                          <p:cTn id="66" fill="hold">
                            <p:stCondLst>
                              <p:cond delay="0"/>
                            </p:stCondLst>
                            <p:childTnLst>
                              <p:par>
                                <p:cTn id="67" presetID="3" presetClass="entr" presetSubtype="10" fill="hold" grpId="0" nodeType="clickEffect">
                                  <p:stCondLst>
                                    <p:cond delay="0"/>
                                  </p:stCondLst>
                                  <p:childTnLst>
                                    <p:set>
                                      <p:cBhvr>
                                        <p:cTn id="68" dur="1" fill="hold">
                                          <p:stCondLst>
                                            <p:cond delay="0"/>
                                          </p:stCondLst>
                                        </p:cTn>
                                        <p:tgtEl>
                                          <p:spTgt spid="76"/>
                                        </p:tgtEl>
                                        <p:attrNameLst>
                                          <p:attrName>style.visibility</p:attrName>
                                        </p:attrNameLst>
                                      </p:cBhvr>
                                      <p:to>
                                        <p:strVal val="visible"/>
                                      </p:to>
                                    </p:set>
                                    <p:animEffect transition="in" filter="blinds(horizontal)">
                                      <p:cBhvr>
                                        <p:cTn id="69" dur="500"/>
                                        <p:tgtEl>
                                          <p:spTgt spid="76"/>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46"/>
                                        </p:tgtEl>
                                        <p:attrNameLst>
                                          <p:attrName>style.visibility</p:attrName>
                                        </p:attrNameLst>
                                      </p:cBhvr>
                                      <p:to>
                                        <p:strVal val="visible"/>
                                      </p:to>
                                    </p:set>
                                    <p:animEffect transition="in" filter="wipe(up)">
                                      <p:cBhvr>
                                        <p:cTn id="74" dur="500"/>
                                        <p:tgtEl>
                                          <p:spTgt spid="46"/>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50"/>
                                        </p:tgtEl>
                                        <p:attrNameLst>
                                          <p:attrName>style.visibility</p:attrName>
                                        </p:attrNameLst>
                                      </p:cBhvr>
                                      <p:to>
                                        <p:strVal val="visible"/>
                                      </p:to>
                                    </p:set>
                                    <p:animEffect transition="in" filter="wipe(up)">
                                      <p:cBhvr>
                                        <p:cTn id="77" dur="500"/>
                                        <p:tgtEl>
                                          <p:spTgt spid="50"/>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83"/>
                                        </p:tgtEl>
                                        <p:attrNameLst>
                                          <p:attrName>style.visibility</p:attrName>
                                        </p:attrNameLst>
                                      </p:cBhvr>
                                      <p:to>
                                        <p:strVal val="visible"/>
                                      </p:to>
                                    </p:set>
                                    <p:animEffect transition="in" filter="wipe(left)">
                                      <p:cBhvr>
                                        <p:cTn id="82" dur="500"/>
                                        <p:tgtEl>
                                          <p:spTgt spid="83"/>
                                        </p:tgtEl>
                                      </p:cBhvr>
                                    </p:animEffect>
                                  </p:childTnLst>
                                </p:cTn>
                              </p:par>
                              <p:par>
                                <p:cTn id="83" presetID="22" presetClass="entr" presetSubtype="8" fill="hold" grpId="0" nodeType="withEffect">
                                  <p:stCondLst>
                                    <p:cond delay="0"/>
                                  </p:stCondLst>
                                  <p:childTnLst>
                                    <p:set>
                                      <p:cBhvr>
                                        <p:cTn id="84" dur="1" fill="hold">
                                          <p:stCondLst>
                                            <p:cond delay="0"/>
                                          </p:stCondLst>
                                        </p:cTn>
                                        <p:tgtEl>
                                          <p:spTgt spid="85"/>
                                        </p:tgtEl>
                                        <p:attrNameLst>
                                          <p:attrName>style.visibility</p:attrName>
                                        </p:attrNameLst>
                                      </p:cBhvr>
                                      <p:to>
                                        <p:strVal val="visible"/>
                                      </p:to>
                                    </p:set>
                                    <p:animEffect transition="in" filter="wipe(left)">
                                      <p:cBhvr>
                                        <p:cTn id="85" dur="500"/>
                                        <p:tgtEl>
                                          <p:spTgt spid="85"/>
                                        </p:tgtEl>
                                      </p:cBhvr>
                                    </p:animEffect>
                                  </p:childTnLst>
                                </p:cTn>
                              </p:par>
                            </p:childTnLst>
                          </p:cTn>
                        </p:par>
                      </p:childTnLst>
                    </p:cTn>
                  </p:par>
                  <p:par>
                    <p:cTn id="86" fill="hold">
                      <p:stCondLst>
                        <p:cond delay="indefinite"/>
                      </p:stCondLst>
                      <p:childTnLst>
                        <p:par>
                          <p:cTn id="87" fill="hold">
                            <p:stCondLst>
                              <p:cond delay="0"/>
                            </p:stCondLst>
                            <p:childTnLst>
                              <p:par>
                                <p:cTn id="88" presetID="3" presetClass="entr" presetSubtype="10" fill="hold" grpId="0" nodeType="clickEffect">
                                  <p:stCondLst>
                                    <p:cond delay="0"/>
                                  </p:stCondLst>
                                  <p:childTnLst>
                                    <p:set>
                                      <p:cBhvr>
                                        <p:cTn id="89" dur="1" fill="hold">
                                          <p:stCondLst>
                                            <p:cond delay="0"/>
                                          </p:stCondLst>
                                        </p:cTn>
                                        <p:tgtEl>
                                          <p:spTgt spid="84"/>
                                        </p:tgtEl>
                                        <p:attrNameLst>
                                          <p:attrName>style.visibility</p:attrName>
                                        </p:attrNameLst>
                                      </p:cBhvr>
                                      <p:to>
                                        <p:strVal val="visible"/>
                                      </p:to>
                                    </p:set>
                                    <p:animEffect transition="in" filter="blinds(horizontal)">
                                      <p:cBhvr>
                                        <p:cTn id="90" dur="500"/>
                                        <p:tgtEl>
                                          <p:spTgt spid="84"/>
                                        </p:tgtEl>
                                      </p:cBhvr>
                                    </p:animEffect>
                                  </p:childTnLst>
                                </p:cTn>
                              </p:par>
                            </p:childTnLst>
                          </p:cTn>
                        </p:par>
                      </p:childTnLst>
                    </p:cTn>
                  </p:par>
                  <p:par>
                    <p:cTn id="91" fill="hold">
                      <p:stCondLst>
                        <p:cond delay="indefinite"/>
                      </p:stCondLst>
                      <p:childTnLst>
                        <p:par>
                          <p:cTn id="92" fill="hold">
                            <p:stCondLst>
                              <p:cond delay="0"/>
                            </p:stCondLst>
                            <p:childTnLst>
                              <p:par>
                                <p:cTn id="93" presetID="3" presetClass="entr" presetSubtype="10" fill="hold" grpId="0" nodeType="clickEffect">
                                  <p:stCondLst>
                                    <p:cond delay="0"/>
                                  </p:stCondLst>
                                  <p:childTnLst>
                                    <p:set>
                                      <p:cBhvr>
                                        <p:cTn id="94" dur="1" fill="hold">
                                          <p:stCondLst>
                                            <p:cond delay="0"/>
                                          </p:stCondLst>
                                        </p:cTn>
                                        <p:tgtEl>
                                          <p:spTgt spid="86"/>
                                        </p:tgtEl>
                                        <p:attrNameLst>
                                          <p:attrName>style.visibility</p:attrName>
                                        </p:attrNameLst>
                                      </p:cBhvr>
                                      <p:to>
                                        <p:strVal val="visible"/>
                                      </p:to>
                                    </p:set>
                                    <p:animEffect transition="in" filter="blinds(horizontal)">
                                      <p:cBhvr>
                                        <p:cTn id="95" dur="500"/>
                                        <p:tgtEl>
                                          <p:spTgt spid="86"/>
                                        </p:tgtEl>
                                      </p:cBhvr>
                                    </p:animEffect>
                                  </p:childTnLst>
                                </p:cTn>
                              </p:par>
                            </p:childTnLst>
                          </p:cTn>
                        </p:par>
                      </p:childTnLst>
                    </p:cTn>
                  </p:par>
                  <p:par>
                    <p:cTn id="96" fill="hold">
                      <p:stCondLst>
                        <p:cond delay="indefinite"/>
                      </p:stCondLst>
                      <p:childTnLst>
                        <p:par>
                          <p:cTn id="97" fill="hold">
                            <p:stCondLst>
                              <p:cond delay="0"/>
                            </p:stCondLst>
                            <p:childTnLst>
                              <p:par>
                                <p:cTn id="98" presetID="53" presetClass="entr" presetSubtype="16" fill="hold" nodeType="clickEffect">
                                  <p:stCondLst>
                                    <p:cond delay="0"/>
                                  </p:stCondLst>
                                  <p:childTnLst>
                                    <p:set>
                                      <p:cBhvr>
                                        <p:cTn id="99" dur="1" fill="hold">
                                          <p:stCondLst>
                                            <p:cond delay="0"/>
                                          </p:stCondLst>
                                        </p:cTn>
                                        <p:tgtEl>
                                          <p:spTgt spid="67"/>
                                        </p:tgtEl>
                                        <p:attrNameLst>
                                          <p:attrName>style.visibility</p:attrName>
                                        </p:attrNameLst>
                                      </p:cBhvr>
                                      <p:to>
                                        <p:strVal val="visible"/>
                                      </p:to>
                                    </p:set>
                                    <p:anim calcmode="lin" valueType="num">
                                      <p:cBhvr>
                                        <p:cTn id="100" dur="500" fill="hold"/>
                                        <p:tgtEl>
                                          <p:spTgt spid="67"/>
                                        </p:tgtEl>
                                        <p:attrNameLst>
                                          <p:attrName>ppt_w</p:attrName>
                                        </p:attrNameLst>
                                      </p:cBhvr>
                                      <p:tavLst>
                                        <p:tav tm="0">
                                          <p:val>
                                            <p:fltVal val="0"/>
                                          </p:val>
                                        </p:tav>
                                        <p:tav tm="100000">
                                          <p:val>
                                            <p:strVal val="#ppt_w"/>
                                          </p:val>
                                        </p:tav>
                                      </p:tavLst>
                                    </p:anim>
                                    <p:anim calcmode="lin" valueType="num">
                                      <p:cBhvr>
                                        <p:cTn id="101" dur="500" fill="hold"/>
                                        <p:tgtEl>
                                          <p:spTgt spid="67"/>
                                        </p:tgtEl>
                                        <p:attrNameLst>
                                          <p:attrName>ppt_h</p:attrName>
                                        </p:attrNameLst>
                                      </p:cBhvr>
                                      <p:tavLst>
                                        <p:tav tm="0">
                                          <p:val>
                                            <p:fltVal val="0"/>
                                          </p:val>
                                        </p:tav>
                                        <p:tav tm="100000">
                                          <p:val>
                                            <p:strVal val="#ppt_h"/>
                                          </p:val>
                                        </p:tav>
                                      </p:tavLst>
                                    </p:anim>
                                    <p:animEffect transition="in" filter="fade">
                                      <p:cBhvr>
                                        <p:cTn id="102" dur="500"/>
                                        <p:tgtEl>
                                          <p:spTgt spid="67"/>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53"/>
                                        </p:tgtEl>
                                        <p:attrNameLst>
                                          <p:attrName>style.visibility</p:attrName>
                                        </p:attrNameLst>
                                      </p:cBhvr>
                                      <p:to>
                                        <p:strVal val="visible"/>
                                      </p:to>
                                    </p:set>
                                    <p:animEffect transition="in" filter="wipe(left)">
                                      <p:cBhvr>
                                        <p:cTn id="106" dur="500"/>
                                        <p:tgtEl>
                                          <p:spTgt spid="53"/>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51"/>
                                        </p:tgtEl>
                                        <p:attrNameLst>
                                          <p:attrName>style.visibility</p:attrName>
                                        </p:attrNameLst>
                                      </p:cBhvr>
                                      <p:to>
                                        <p:strVal val="visible"/>
                                      </p:to>
                                    </p:set>
                                    <p:animEffect transition="in" filter="wipe(up)">
                                      <p:cBhvr>
                                        <p:cTn id="109" dur="500"/>
                                        <p:tgtEl>
                                          <p:spTgt spid="51"/>
                                        </p:tgtEl>
                                      </p:cBhvr>
                                    </p:animEffect>
                                  </p:childTnLst>
                                </p:cTn>
                              </p:par>
                              <p:par>
                                <p:cTn id="110" presetID="22" presetClass="entr" presetSubtype="8" fill="hold" grpId="0" nodeType="withEffect">
                                  <p:stCondLst>
                                    <p:cond delay="0"/>
                                  </p:stCondLst>
                                  <p:childTnLst>
                                    <p:set>
                                      <p:cBhvr>
                                        <p:cTn id="111" dur="1" fill="hold">
                                          <p:stCondLst>
                                            <p:cond delay="0"/>
                                          </p:stCondLst>
                                        </p:cTn>
                                        <p:tgtEl>
                                          <p:spTgt spid="52"/>
                                        </p:tgtEl>
                                        <p:attrNameLst>
                                          <p:attrName>style.visibility</p:attrName>
                                        </p:attrNameLst>
                                      </p:cBhvr>
                                      <p:to>
                                        <p:strVal val="visible"/>
                                      </p:to>
                                    </p:set>
                                    <p:animEffect transition="in" filter="wipe(left)">
                                      <p:cBhvr>
                                        <p:cTn id="112" dur="500"/>
                                        <p:tgtEl>
                                          <p:spTgt spid="52"/>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1" fill="hold" nodeType="clickEffect">
                                  <p:stCondLst>
                                    <p:cond delay="0"/>
                                  </p:stCondLst>
                                  <p:childTnLst>
                                    <p:set>
                                      <p:cBhvr>
                                        <p:cTn id="116" dur="1" fill="hold">
                                          <p:stCondLst>
                                            <p:cond delay="0"/>
                                          </p:stCondLst>
                                        </p:cTn>
                                        <p:tgtEl>
                                          <p:spTgt spid="88"/>
                                        </p:tgtEl>
                                        <p:attrNameLst>
                                          <p:attrName>style.visibility</p:attrName>
                                        </p:attrNameLst>
                                      </p:cBhvr>
                                      <p:to>
                                        <p:strVal val="visible"/>
                                      </p:to>
                                    </p:set>
                                    <p:animEffect transition="in" filter="wipe(up)">
                                      <p:cBhvr>
                                        <p:cTn id="117" dur="500"/>
                                        <p:tgtEl>
                                          <p:spTgt spid="88"/>
                                        </p:tgtEl>
                                      </p:cBhvr>
                                    </p:animEffect>
                                  </p:childTnLst>
                                </p:cTn>
                              </p:par>
                            </p:childTnLst>
                          </p:cTn>
                        </p:par>
                        <p:par>
                          <p:cTn id="118" fill="hold">
                            <p:stCondLst>
                              <p:cond delay="500"/>
                            </p:stCondLst>
                            <p:childTnLst>
                              <p:par>
                                <p:cTn id="119" presetID="22" presetClass="entr" presetSubtype="8" fill="hold" grpId="0" nodeType="afterEffect">
                                  <p:stCondLst>
                                    <p:cond delay="0"/>
                                  </p:stCondLst>
                                  <p:childTnLst>
                                    <p:set>
                                      <p:cBhvr>
                                        <p:cTn id="120" dur="1" fill="hold">
                                          <p:stCondLst>
                                            <p:cond delay="0"/>
                                          </p:stCondLst>
                                        </p:cTn>
                                        <p:tgtEl>
                                          <p:spTgt spid="57"/>
                                        </p:tgtEl>
                                        <p:attrNameLst>
                                          <p:attrName>style.visibility</p:attrName>
                                        </p:attrNameLst>
                                      </p:cBhvr>
                                      <p:to>
                                        <p:strVal val="visible"/>
                                      </p:to>
                                    </p:set>
                                    <p:animEffect transition="in" filter="wipe(left)">
                                      <p:cBhvr>
                                        <p:cTn id="121" dur="500"/>
                                        <p:tgtEl>
                                          <p:spTgt spid="57"/>
                                        </p:tgtEl>
                                      </p:cBhvr>
                                    </p:animEffect>
                                  </p:childTnLst>
                                </p:cTn>
                              </p:par>
                            </p:childTnLst>
                          </p:cTn>
                        </p:par>
                        <p:par>
                          <p:cTn id="122" fill="hold">
                            <p:stCondLst>
                              <p:cond delay="1000"/>
                            </p:stCondLst>
                            <p:childTnLst>
                              <p:par>
                                <p:cTn id="123" presetID="22" presetClass="entr" presetSubtype="8" fill="hold" grpId="0" nodeType="afterEffect">
                                  <p:stCondLst>
                                    <p:cond delay="0"/>
                                  </p:stCondLst>
                                  <p:childTnLst>
                                    <p:set>
                                      <p:cBhvr>
                                        <p:cTn id="124" dur="1" fill="hold">
                                          <p:stCondLst>
                                            <p:cond delay="0"/>
                                          </p:stCondLst>
                                        </p:cTn>
                                        <p:tgtEl>
                                          <p:spTgt spid="64"/>
                                        </p:tgtEl>
                                        <p:attrNameLst>
                                          <p:attrName>style.visibility</p:attrName>
                                        </p:attrNameLst>
                                      </p:cBhvr>
                                      <p:to>
                                        <p:strVal val="visible"/>
                                      </p:to>
                                    </p:set>
                                    <p:animEffect transition="in" filter="wipe(left)">
                                      <p:cBhvr>
                                        <p:cTn id="125" dur="500"/>
                                        <p:tgtEl>
                                          <p:spTgt spid="64"/>
                                        </p:tgtEl>
                                      </p:cBhvr>
                                    </p:animEffect>
                                  </p:childTnLst>
                                </p:cTn>
                              </p:par>
                              <p:par>
                                <p:cTn id="126" presetID="22" presetClass="entr" presetSubtype="8" fill="hold" nodeType="withEffect">
                                  <p:stCondLst>
                                    <p:cond delay="0"/>
                                  </p:stCondLst>
                                  <p:childTnLst>
                                    <p:set>
                                      <p:cBhvr>
                                        <p:cTn id="127" dur="1" fill="hold">
                                          <p:stCondLst>
                                            <p:cond delay="0"/>
                                          </p:stCondLst>
                                        </p:cTn>
                                        <p:tgtEl>
                                          <p:spTgt spid="40"/>
                                        </p:tgtEl>
                                        <p:attrNameLst>
                                          <p:attrName>style.visibility</p:attrName>
                                        </p:attrNameLst>
                                      </p:cBhvr>
                                      <p:to>
                                        <p:strVal val="visible"/>
                                      </p:to>
                                    </p:set>
                                    <p:animEffect transition="in" filter="wipe(left)">
                                      <p:cBhvr>
                                        <p:cTn id="128" dur="500"/>
                                        <p:tgtEl>
                                          <p:spTgt spid="40"/>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8" fill="hold" grpId="0" nodeType="clickEffect">
                                  <p:stCondLst>
                                    <p:cond delay="0"/>
                                  </p:stCondLst>
                                  <p:childTnLst>
                                    <p:set>
                                      <p:cBhvr>
                                        <p:cTn id="132" dur="1" fill="hold">
                                          <p:stCondLst>
                                            <p:cond delay="0"/>
                                          </p:stCondLst>
                                        </p:cTn>
                                        <p:tgtEl>
                                          <p:spTgt spid="89"/>
                                        </p:tgtEl>
                                        <p:attrNameLst>
                                          <p:attrName>style.visibility</p:attrName>
                                        </p:attrNameLst>
                                      </p:cBhvr>
                                      <p:to>
                                        <p:strVal val="visible"/>
                                      </p:to>
                                    </p:set>
                                    <p:animEffect transition="in" filter="wipe(left)">
                                      <p:cBhvr>
                                        <p:cTn id="133" dur="500"/>
                                        <p:tgtEl>
                                          <p:spTgt spid="89"/>
                                        </p:tgtEl>
                                      </p:cBhvr>
                                    </p:animEffect>
                                  </p:childTnLst>
                                </p:cTn>
                              </p:par>
                            </p:childTnLst>
                          </p:cTn>
                        </p:par>
                      </p:childTnLst>
                    </p:cTn>
                  </p:par>
                  <p:par>
                    <p:cTn id="134" fill="hold">
                      <p:stCondLst>
                        <p:cond delay="indefinite"/>
                      </p:stCondLst>
                      <p:childTnLst>
                        <p:par>
                          <p:cTn id="135" fill="hold">
                            <p:stCondLst>
                              <p:cond delay="0"/>
                            </p:stCondLst>
                            <p:childTnLst>
                              <p:par>
                                <p:cTn id="136" presetID="3" presetClass="entr" presetSubtype="10" fill="hold" grpId="0" nodeType="clickEffect">
                                  <p:stCondLst>
                                    <p:cond delay="0"/>
                                  </p:stCondLst>
                                  <p:childTnLst>
                                    <p:set>
                                      <p:cBhvr>
                                        <p:cTn id="137" dur="1" fill="hold">
                                          <p:stCondLst>
                                            <p:cond delay="0"/>
                                          </p:stCondLst>
                                        </p:cTn>
                                        <p:tgtEl>
                                          <p:spTgt spid="90"/>
                                        </p:tgtEl>
                                        <p:attrNameLst>
                                          <p:attrName>style.visibility</p:attrName>
                                        </p:attrNameLst>
                                      </p:cBhvr>
                                      <p:to>
                                        <p:strVal val="visible"/>
                                      </p:to>
                                    </p:set>
                                    <p:animEffect transition="in" filter="blinds(horizontal)">
                                      <p:cBhvr>
                                        <p:cTn id="138" dur="500"/>
                                        <p:tgtEl>
                                          <p:spTgt spid="90"/>
                                        </p:tgtEl>
                                      </p:cBhvr>
                                    </p:animEffect>
                                  </p:childTnLst>
                                </p:cTn>
                              </p:par>
                            </p:childTnLst>
                          </p:cTn>
                        </p:par>
                      </p:childTnLst>
                    </p:cTn>
                  </p:par>
                  <p:par>
                    <p:cTn id="139" fill="hold">
                      <p:stCondLst>
                        <p:cond delay="indefinite"/>
                      </p:stCondLst>
                      <p:childTnLst>
                        <p:par>
                          <p:cTn id="140" fill="hold">
                            <p:stCondLst>
                              <p:cond delay="0"/>
                            </p:stCondLst>
                            <p:childTnLst>
                              <p:par>
                                <p:cTn id="141" presetID="22" presetClass="entr" presetSubtype="1" fill="hold" grpId="0" nodeType="clickEffect">
                                  <p:stCondLst>
                                    <p:cond delay="0"/>
                                  </p:stCondLst>
                                  <p:childTnLst>
                                    <p:set>
                                      <p:cBhvr>
                                        <p:cTn id="142" dur="1" fill="hold">
                                          <p:stCondLst>
                                            <p:cond delay="0"/>
                                          </p:stCondLst>
                                        </p:cTn>
                                        <p:tgtEl>
                                          <p:spTgt spid="62"/>
                                        </p:tgtEl>
                                        <p:attrNameLst>
                                          <p:attrName>style.visibility</p:attrName>
                                        </p:attrNameLst>
                                      </p:cBhvr>
                                      <p:to>
                                        <p:strVal val="visible"/>
                                      </p:to>
                                    </p:set>
                                    <p:animEffect transition="in" filter="wipe(up)">
                                      <p:cBhvr>
                                        <p:cTn id="143" dur="500"/>
                                        <p:tgtEl>
                                          <p:spTgt spid="62"/>
                                        </p:tgtEl>
                                      </p:cBhvr>
                                    </p:animEffect>
                                  </p:childTnLst>
                                </p:cTn>
                              </p:par>
                              <p:par>
                                <p:cTn id="144" presetID="22" presetClass="entr" presetSubtype="1" fill="hold" grpId="0" nodeType="withEffect">
                                  <p:stCondLst>
                                    <p:cond delay="0"/>
                                  </p:stCondLst>
                                  <p:childTnLst>
                                    <p:set>
                                      <p:cBhvr>
                                        <p:cTn id="145" dur="1" fill="hold">
                                          <p:stCondLst>
                                            <p:cond delay="0"/>
                                          </p:stCondLst>
                                        </p:cTn>
                                        <p:tgtEl>
                                          <p:spTgt spid="63"/>
                                        </p:tgtEl>
                                        <p:attrNameLst>
                                          <p:attrName>style.visibility</p:attrName>
                                        </p:attrNameLst>
                                      </p:cBhvr>
                                      <p:to>
                                        <p:strVal val="visible"/>
                                      </p:to>
                                    </p:set>
                                    <p:animEffect transition="in" filter="wipe(up)">
                                      <p:cBhvr>
                                        <p:cTn id="146" dur="500"/>
                                        <p:tgtEl>
                                          <p:spTgt spid="63"/>
                                        </p:tgtEl>
                                      </p:cBhvr>
                                    </p:animEffect>
                                  </p:childTnLst>
                                </p:cTn>
                              </p:par>
                            </p:childTnLst>
                          </p:cTn>
                        </p:par>
                      </p:childTnLst>
                    </p:cTn>
                  </p:par>
                  <p:par>
                    <p:cTn id="147" fill="hold">
                      <p:stCondLst>
                        <p:cond delay="indefinite"/>
                      </p:stCondLst>
                      <p:childTnLst>
                        <p:par>
                          <p:cTn id="148" fill="hold">
                            <p:stCondLst>
                              <p:cond delay="0"/>
                            </p:stCondLst>
                            <p:childTnLst>
                              <p:par>
                                <p:cTn id="149" presetID="22" presetClass="entr" presetSubtype="8" fill="hold" grpId="0" nodeType="clickEffect">
                                  <p:stCondLst>
                                    <p:cond delay="0"/>
                                  </p:stCondLst>
                                  <p:childTnLst>
                                    <p:set>
                                      <p:cBhvr>
                                        <p:cTn id="150" dur="1" fill="hold">
                                          <p:stCondLst>
                                            <p:cond delay="0"/>
                                          </p:stCondLst>
                                        </p:cTn>
                                        <p:tgtEl>
                                          <p:spTgt spid="65"/>
                                        </p:tgtEl>
                                        <p:attrNameLst>
                                          <p:attrName>style.visibility</p:attrName>
                                        </p:attrNameLst>
                                      </p:cBhvr>
                                      <p:to>
                                        <p:strVal val="visible"/>
                                      </p:to>
                                    </p:set>
                                    <p:animEffect transition="in" filter="wipe(left)">
                                      <p:cBhvr>
                                        <p:cTn id="151" dur="500"/>
                                        <p:tgtEl>
                                          <p:spTgt spid="65"/>
                                        </p:tgtEl>
                                      </p:cBhvr>
                                    </p:animEffect>
                                  </p:childTnLst>
                                </p:cTn>
                              </p:par>
                              <p:par>
                                <p:cTn id="152" presetID="22" presetClass="entr" presetSubtype="8" fill="hold" grpId="0" nodeType="withEffect">
                                  <p:stCondLst>
                                    <p:cond delay="0"/>
                                  </p:stCondLst>
                                  <p:childTnLst>
                                    <p:set>
                                      <p:cBhvr>
                                        <p:cTn id="153" dur="1" fill="hold">
                                          <p:stCondLst>
                                            <p:cond delay="0"/>
                                          </p:stCondLst>
                                        </p:cTn>
                                        <p:tgtEl>
                                          <p:spTgt spid="55"/>
                                        </p:tgtEl>
                                        <p:attrNameLst>
                                          <p:attrName>style.visibility</p:attrName>
                                        </p:attrNameLst>
                                      </p:cBhvr>
                                      <p:to>
                                        <p:strVal val="visible"/>
                                      </p:to>
                                    </p:set>
                                    <p:animEffect transition="in" filter="wipe(left)">
                                      <p:cBhvr>
                                        <p:cTn id="154" dur="500"/>
                                        <p:tgtEl>
                                          <p:spTgt spid="55"/>
                                        </p:tgtEl>
                                      </p:cBhvr>
                                    </p:animEffect>
                                  </p:childTnLst>
                                </p:cTn>
                              </p:par>
                              <p:par>
                                <p:cTn id="155" presetID="22" presetClass="entr" presetSubtype="1" fill="hold" grpId="0" nodeType="withEffect">
                                  <p:stCondLst>
                                    <p:cond delay="0"/>
                                  </p:stCondLst>
                                  <p:childTnLst>
                                    <p:set>
                                      <p:cBhvr>
                                        <p:cTn id="156" dur="1" fill="hold">
                                          <p:stCondLst>
                                            <p:cond delay="0"/>
                                          </p:stCondLst>
                                        </p:cTn>
                                        <p:tgtEl>
                                          <p:spTgt spid="54"/>
                                        </p:tgtEl>
                                        <p:attrNameLst>
                                          <p:attrName>style.visibility</p:attrName>
                                        </p:attrNameLst>
                                      </p:cBhvr>
                                      <p:to>
                                        <p:strVal val="visible"/>
                                      </p:to>
                                    </p:set>
                                    <p:animEffect transition="in" filter="wipe(up)">
                                      <p:cBhvr>
                                        <p:cTn id="157" dur="500"/>
                                        <p:tgtEl>
                                          <p:spTgt spid="54"/>
                                        </p:tgtEl>
                                      </p:cBhvr>
                                    </p:animEffect>
                                  </p:childTnLst>
                                </p:cTn>
                              </p:par>
                            </p:childTnLst>
                          </p:cTn>
                        </p:par>
                      </p:childTnLst>
                    </p:cTn>
                  </p:par>
                  <p:par>
                    <p:cTn id="158" fill="hold">
                      <p:stCondLst>
                        <p:cond delay="indefinite"/>
                      </p:stCondLst>
                      <p:childTnLst>
                        <p:par>
                          <p:cTn id="159" fill="hold">
                            <p:stCondLst>
                              <p:cond delay="0"/>
                            </p:stCondLst>
                            <p:childTnLst>
                              <p:par>
                                <p:cTn id="160" presetID="22" presetClass="entr" presetSubtype="1" fill="hold" grpId="0" nodeType="clickEffect">
                                  <p:stCondLst>
                                    <p:cond delay="0"/>
                                  </p:stCondLst>
                                  <p:childTnLst>
                                    <p:set>
                                      <p:cBhvr>
                                        <p:cTn id="161" dur="1" fill="hold">
                                          <p:stCondLst>
                                            <p:cond delay="0"/>
                                          </p:stCondLst>
                                        </p:cTn>
                                        <p:tgtEl>
                                          <p:spTgt spid="58"/>
                                        </p:tgtEl>
                                        <p:attrNameLst>
                                          <p:attrName>style.visibility</p:attrName>
                                        </p:attrNameLst>
                                      </p:cBhvr>
                                      <p:to>
                                        <p:strVal val="visible"/>
                                      </p:to>
                                    </p:set>
                                    <p:animEffect transition="in" filter="wipe(up)">
                                      <p:cBhvr>
                                        <p:cTn id="162" dur="500"/>
                                        <p:tgtEl>
                                          <p:spTgt spid="58"/>
                                        </p:tgtEl>
                                      </p:cBhvr>
                                    </p:animEffect>
                                  </p:childTnLst>
                                </p:cTn>
                              </p:par>
                              <p:par>
                                <p:cTn id="163" presetID="22" presetClass="entr" presetSubtype="8" fill="hold" grpId="0" nodeType="withEffect">
                                  <p:stCondLst>
                                    <p:cond delay="0"/>
                                  </p:stCondLst>
                                  <p:childTnLst>
                                    <p:set>
                                      <p:cBhvr>
                                        <p:cTn id="164" dur="1" fill="hold">
                                          <p:stCondLst>
                                            <p:cond delay="0"/>
                                          </p:stCondLst>
                                        </p:cTn>
                                        <p:tgtEl>
                                          <p:spTgt spid="59"/>
                                        </p:tgtEl>
                                        <p:attrNameLst>
                                          <p:attrName>style.visibility</p:attrName>
                                        </p:attrNameLst>
                                      </p:cBhvr>
                                      <p:to>
                                        <p:strVal val="visible"/>
                                      </p:to>
                                    </p:set>
                                    <p:animEffect transition="in" filter="wipe(left)">
                                      <p:cBhvr>
                                        <p:cTn id="165" dur="500"/>
                                        <p:tgtEl>
                                          <p:spTgt spid="59"/>
                                        </p:tgtEl>
                                      </p:cBhvr>
                                    </p:animEffect>
                                  </p:childTnLst>
                                </p:cTn>
                              </p:par>
                              <p:par>
                                <p:cTn id="166" presetID="22" presetClass="entr" presetSubtype="1" fill="hold" grpId="0" nodeType="withEffect">
                                  <p:stCondLst>
                                    <p:cond delay="0"/>
                                  </p:stCondLst>
                                  <p:childTnLst>
                                    <p:set>
                                      <p:cBhvr>
                                        <p:cTn id="167" dur="1" fill="hold">
                                          <p:stCondLst>
                                            <p:cond delay="0"/>
                                          </p:stCondLst>
                                        </p:cTn>
                                        <p:tgtEl>
                                          <p:spTgt spid="60"/>
                                        </p:tgtEl>
                                        <p:attrNameLst>
                                          <p:attrName>style.visibility</p:attrName>
                                        </p:attrNameLst>
                                      </p:cBhvr>
                                      <p:to>
                                        <p:strVal val="visible"/>
                                      </p:to>
                                    </p:set>
                                    <p:animEffect transition="in" filter="wipe(up)">
                                      <p:cBhvr>
                                        <p:cTn id="168" dur="500"/>
                                        <p:tgtEl>
                                          <p:spTgt spid="60"/>
                                        </p:tgtEl>
                                      </p:cBhvr>
                                    </p:animEffect>
                                  </p:childTnLst>
                                </p:cTn>
                              </p:par>
                              <p:par>
                                <p:cTn id="169" presetID="22" presetClass="entr" presetSubtype="1" fill="hold" nodeType="withEffect">
                                  <p:stCondLst>
                                    <p:cond delay="0"/>
                                  </p:stCondLst>
                                  <p:childTnLst>
                                    <p:set>
                                      <p:cBhvr>
                                        <p:cTn id="170" dur="1" fill="hold">
                                          <p:stCondLst>
                                            <p:cond delay="0"/>
                                          </p:stCondLst>
                                        </p:cTn>
                                        <p:tgtEl>
                                          <p:spTgt spid="41"/>
                                        </p:tgtEl>
                                        <p:attrNameLst>
                                          <p:attrName>style.visibility</p:attrName>
                                        </p:attrNameLst>
                                      </p:cBhvr>
                                      <p:to>
                                        <p:strVal val="visible"/>
                                      </p:to>
                                    </p:set>
                                    <p:animEffect transition="in" filter="wipe(up)">
                                      <p:cBhvr>
                                        <p:cTn id="171" dur="500"/>
                                        <p:tgtEl>
                                          <p:spTgt spid="41"/>
                                        </p:tgtEl>
                                      </p:cBhvr>
                                    </p:animEffect>
                                  </p:childTnLst>
                                </p:cTn>
                              </p:par>
                              <p:par>
                                <p:cTn id="172" presetID="22" presetClass="entr" presetSubtype="8" fill="hold" grpId="0" nodeType="withEffect">
                                  <p:stCondLst>
                                    <p:cond delay="0"/>
                                  </p:stCondLst>
                                  <p:childTnLst>
                                    <p:set>
                                      <p:cBhvr>
                                        <p:cTn id="173" dur="1" fill="hold">
                                          <p:stCondLst>
                                            <p:cond delay="0"/>
                                          </p:stCondLst>
                                        </p:cTn>
                                        <p:tgtEl>
                                          <p:spTgt spid="61"/>
                                        </p:tgtEl>
                                        <p:attrNameLst>
                                          <p:attrName>style.visibility</p:attrName>
                                        </p:attrNameLst>
                                      </p:cBhvr>
                                      <p:to>
                                        <p:strVal val="visible"/>
                                      </p:to>
                                    </p:set>
                                    <p:animEffect transition="in" filter="wipe(left)">
                                      <p:cBhvr>
                                        <p:cTn id="174"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p:bldP spid="46" grpId="0" bldLvl="0" animBg="1"/>
      <p:bldP spid="48" grpId="0" bldLvl="0" animBg="1"/>
      <p:bldP spid="49" grpId="0" bldLvl="0" animBg="1"/>
      <p:bldP spid="50" grpId="0" bldLvl="0" animBg="1"/>
      <p:bldP spid="51" grpId="0" bldLvl="0" animBg="1"/>
      <p:bldP spid="52" grpId="0"/>
      <p:bldP spid="53" grpId="0" bldLvl="0" animBg="1"/>
      <p:bldP spid="54" grpId="0" bldLvl="0" animBg="1"/>
      <p:bldP spid="55" grpId="0"/>
      <p:bldP spid="57" grpId="0"/>
      <p:bldP spid="58" grpId="0" bldLvl="0" animBg="1"/>
      <p:bldP spid="59" grpId="0"/>
      <p:bldP spid="60" grpId="0" bldLvl="0" animBg="1"/>
      <p:bldP spid="61" grpId="0"/>
      <p:bldP spid="62" grpId="0" bldLvl="0" animBg="1"/>
      <p:bldP spid="63" grpId="0" bldLvl="0" animBg="1"/>
      <p:bldP spid="64" grpId="0" bldLvl="0" animBg="1"/>
      <p:bldP spid="65" grpId="0" bldLvl="0" animBg="1"/>
      <p:bldP spid="70" grpId="0"/>
      <p:bldP spid="71" grpId="0"/>
      <p:bldP spid="72" grpId="0"/>
      <p:bldP spid="74" grpId="0"/>
      <p:bldP spid="75" grpId="0"/>
      <p:bldP spid="76" grpId="0"/>
      <p:bldP spid="83" grpId="0"/>
      <p:bldP spid="84" grpId="0"/>
      <p:bldP spid="85" grpId="0"/>
      <p:bldP spid="86" grpId="0"/>
      <p:bldP spid="89" grpId="0"/>
      <p:bldP spid="9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custDataLst>
              <p:tags r:id="rId1"/>
            </p:custDataLst>
          </p:nvPr>
        </p:nvPicPr>
        <p:blipFill>
          <a:blip r:embed="rId2"/>
          <a:srcRect l="5415"/>
          <a:stretch>
            <a:fillRect/>
          </a:stretch>
        </p:blipFill>
        <p:spPr>
          <a:xfrm>
            <a:off x="6055733" y="992391"/>
            <a:ext cx="5810775" cy="4199611"/>
          </a:xfrm>
          <a:prstGeom prst="rect">
            <a:avLst/>
          </a:prstGeom>
        </p:spPr>
      </p:pic>
      <p:sp>
        <p:nvSpPr>
          <p:cNvPr id="12" name="文本框 11"/>
          <p:cNvSpPr txBox="1"/>
          <p:nvPr>
            <p:custDataLst>
              <p:tags r:id="rId3"/>
            </p:custDataLst>
          </p:nvPr>
        </p:nvSpPr>
        <p:spPr>
          <a:xfrm>
            <a:off x="258310" y="1503484"/>
            <a:ext cx="5073825" cy="523220"/>
          </a:xfrm>
          <a:prstGeom prst="rect">
            <a:avLst/>
          </a:prstGeom>
          <a:noFill/>
        </p:spPr>
        <p:txBody>
          <a:bodyPr wrap="none" rtlCol="0">
            <a:spAutoFit/>
          </a:bodyPr>
          <a:lstStyle/>
          <a:p>
            <a:pPr defTabSz="913765"/>
            <a:r>
              <a:rPr lang="zh-CN" altLang="en-US" sz="2800" b="1">
                <a:solidFill>
                  <a:prstClr val="black"/>
                </a:solidFill>
                <a:latin typeface="微软雅黑" panose="020B0503020204020204" pitchFamily="34" charset="-122"/>
                <a:ea typeface="微软雅黑" panose="020B0503020204020204" pitchFamily="34" charset="-122"/>
              </a:rPr>
              <a:t>（</a:t>
            </a:r>
            <a:r>
              <a:rPr lang="en-US" altLang="zh-CN" sz="2800" b="1">
                <a:solidFill>
                  <a:prstClr val="black"/>
                </a:solidFill>
                <a:latin typeface="微软雅黑" panose="020B0503020204020204" pitchFamily="34" charset="-122"/>
                <a:ea typeface="微软雅黑" panose="020B0503020204020204" pitchFamily="34" charset="-122"/>
              </a:rPr>
              <a:t>1</a:t>
            </a:r>
            <a:r>
              <a:rPr lang="zh-CN" altLang="en-US" sz="2800" b="1">
                <a:solidFill>
                  <a:prstClr val="black"/>
                </a:solidFill>
                <a:latin typeface="微软雅黑" panose="020B0503020204020204" pitchFamily="34" charset="-122"/>
                <a:ea typeface="微软雅黑" panose="020B0503020204020204" pitchFamily="34" charset="-122"/>
              </a:rPr>
              <a:t>）该过程中两次使用激素：</a:t>
            </a:r>
            <a:endParaRPr lang="zh-CN" altLang="en-US" sz="2800" b="1">
              <a:solidFill>
                <a:prstClr val="black"/>
              </a:solidFill>
              <a:latin typeface="微软雅黑" panose="020B0503020204020204" pitchFamily="34" charset="-122"/>
              <a:ea typeface="微软雅黑" panose="020B0503020204020204" pitchFamily="34" charset="-122"/>
            </a:endParaRPr>
          </a:p>
        </p:txBody>
      </p:sp>
      <p:sp>
        <p:nvSpPr>
          <p:cNvPr id="13" name="文本框 12"/>
          <p:cNvSpPr txBox="1"/>
          <p:nvPr>
            <p:custDataLst>
              <p:tags r:id="rId4"/>
            </p:custDataLst>
          </p:nvPr>
        </p:nvSpPr>
        <p:spPr>
          <a:xfrm>
            <a:off x="793300" y="2026898"/>
            <a:ext cx="6228080" cy="1038860"/>
          </a:xfrm>
          <a:prstGeom prst="rect">
            <a:avLst/>
          </a:prstGeom>
          <a:noFill/>
        </p:spPr>
        <p:txBody>
          <a:bodyPr wrap="none" rtlCol="0">
            <a:spAutoFit/>
          </a:bodyPr>
          <a:lstStyle/>
          <a:p>
            <a:pPr defTabSz="913765">
              <a:lnSpc>
                <a:spcPct val="110000"/>
              </a:lnSpc>
            </a:pPr>
            <a:r>
              <a:rPr lang="zh-CN" altLang="en-US" sz="2800">
                <a:solidFill>
                  <a:prstClr val="black"/>
                </a:solidFill>
                <a:latin typeface="微软雅黑" panose="020B0503020204020204" pitchFamily="34" charset="-122"/>
                <a:ea typeface="微软雅黑" panose="020B0503020204020204" pitchFamily="34" charset="-122"/>
              </a:rPr>
              <a:t>第一次对受、供体进行</a:t>
            </a:r>
            <a:r>
              <a:rPr lang="zh-CN" altLang="en-US" sz="2800">
                <a:solidFill>
                  <a:srgbClr val="FF0000"/>
                </a:solidFill>
                <a:latin typeface="微软雅黑" panose="020B0503020204020204" pitchFamily="34" charset="-122"/>
                <a:ea typeface="微软雅黑" panose="020B0503020204020204" pitchFamily="34" charset="-122"/>
              </a:rPr>
              <a:t>同期发情处理</a:t>
            </a:r>
            <a:r>
              <a:rPr lang="zh-CN" altLang="en-US" sz="2800">
                <a:solidFill>
                  <a:prstClr val="black"/>
                </a:solidFill>
                <a:latin typeface="微软雅黑" panose="020B0503020204020204" pitchFamily="34" charset="-122"/>
                <a:ea typeface="微软雅黑" panose="020B0503020204020204" pitchFamily="34" charset="-122"/>
              </a:rPr>
              <a:t>；</a:t>
            </a:r>
            <a:endParaRPr lang="zh-CN" altLang="en-US" sz="2800">
              <a:solidFill>
                <a:prstClr val="black"/>
              </a:solidFill>
              <a:latin typeface="微软雅黑" panose="020B0503020204020204" pitchFamily="34" charset="-122"/>
              <a:ea typeface="微软雅黑" panose="020B0503020204020204" pitchFamily="34" charset="-122"/>
            </a:endParaRPr>
          </a:p>
          <a:p>
            <a:pPr defTabSz="913765">
              <a:lnSpc>
                <a:spcPct val="110000"/>
              </a:lnSpc>
            </a:pPr>
            <a:r>
              <a:rPr lang="zh-CN" altLang="en-US" sz="2800">
                <a:solidFill>
                  <a:prstClr val="black"/>
                </a:solidFill>
                <a:latin typeface="微软雅黑" panose="020B0503020204020204" pitchFamily="34" charset="-122"/>
                <a:ea typeface="微软雅黑" panose="020B0503020204020204" pitchFamily="34" charset="-122"/>
              </a:rPr>
              <a:t>第二次用于供体的</a:t>
            </a:r>
            <a:r>
              <a:rPr lang="zh-CN" altLang="en-US" sz="2800">
                <a:solidFill>
                  <a:srgbClr val="FF0000"/>
                </a:solidFill>
                <a:latin typeface="微软雅黑" panose="020B0503020204020204" pitchFamily="34" charset="-122"/>
                <a:ea typeface="微软雅黑" panose="020B0503020204020204" pitchFamily="34" charset="-122"/>
              </a:rPr>
              <a:t>超数排卵</a:t>
            </a:r>
            <a:r>
              <a:rPr lang="zh-CN" altLang="en-US" sz="2800">
                <a:solidFill>
                  <a:prstClr val="black"/>
                </a:solidFill>
                <a:latin typeface="微软雅黑" panose="020B0503020204020204" pitchFamily="34" charset="-122"/>
                <a:ea typeface="微软雅黑" panose="020B0503020204020204" pitchFamily="34" charset="-122"/>
              </a:rPr>
              <a:t>。</a:t>
            </a:r>
            <a:endParaRPr lang="zh-CN" altLang="en-US" sz="2800">
              <a:solidFill>
                <a:prstClr val="black"/>
              </a:solidFill>
              <a:latin typeface="微软雅黑" panose="020B0503020204020204" pitchFamily="34" charset="-122"/>
              <a:ea typeface="微软雅黑" panose="020B0503020204020204" pitchFamily="34" charset="-122"/>
            </a:endParaRPr>
          </a:p>
        </p:txBody>
      </p:sp>
      <p:sp>
        <p:nvSpPr>
          <p:cNvPr id="14" name="文本框 13"/>
          <p:cNvSpPr txBox="1"/>
          <p:nvPr>
            <p:custDataLst>
              <p:tags r:id="rId5"/>
            </p:custDataLst>
          </p:nvPr>
        </p:nvSpPr>
        <p:spPr>
          <a:xfrm>
            <a:off x="260211" y="3205585"/>
            <a:ext cx="4714752" cy="523220"/>
          </a:xfrm>
          <a:prstGeom prst="rect">
            <a:avLst/>
          </a:prstGeom>
          <a:noFill/>
        </p:spPr>
        <p:txBody>
          <a:bodyPr wrap="none" rtlCol="0">
            <a:spAutoFit/>
          </a:bodyPr>
          <a:lstStyle/>
          <a:p>
            <a:pPr defTabSz="913765"/>
            <a:r>
              <a:rPr lang="zh-CN" altLang="en-US" sz="2800" b="1">
                <a:solidFill>
                  <a:prstClr val="black"/>
                </a:solidFill>
                <a:latin typeface="微软雅黑" panose="020B0503020204020204" pitchFamily="34" charset="-122"/>
                <a:ea typeface="微软雅黑" panose="020B0503020204020204" pitchFamily="34" charset="-122"/>
              </a:rPr>
              <a:t>（</a:t>
            </a:r>
            <a:r>
              <a:rPr lang="en-US" altLang="zh-CN" sz="2800" b="1">
                <a:solidFill>
                  <a:prstClr val="black"/>
                </a:solidFill>
                <a:latin typeface="微软雅黑" panose="020B0503020204020204" pitchFamily="34" charset="-122"/>
                <a:ea typeface="微软雅黑" panose="020B0503020204020204" pitchFamily="34" charset="-122"/>
              </a:rPr>
              <a:t>2</a:t>
            </a:r>
            <a:r>
              <a:rPr lang="zh-CN" altLang="en-US" sz="2800" b="1">
                <a:solidFill>
                  <a:prstClr val="black"/>
                </a:solidFill>
                <a:latin typeface="微软雅黑" panose="020B0503020204020204" pitchFamily="34" charset="-122"/>
                <a:ea typeface="微软雅黑" panose="020B0503020204020204" pitchFamily="34" charset="-122"/>
              </a:rPr>
              <a:t>）该过程中的两次检查：</a:t>
            </a:r>
            <a:endParaRPr lang="zh-CN" altLang="en-US" sz="2800" b="1">
              <a:solidFill>
                <a:prstClr val="black"/>
              </a:solidFill>
              <a:latin typeface="微软雅黑" panose="020B0503020204020204" pitchFamily="34" charset="-122"/>
              <a:ea typeface="微软雅黑" panose="020B0503020204020204" pitchFamily="34" charset="-122"/>
            </a:endParaRPr>
          </a:p>
        </p:txBody>
      </p:sp>
      <p:sp>
        <p:nvSpPr>
          <p:cNvPr id="15" name="文本框 14"/>
          <p:cNvSpPr txBox="1"/>
          <p:nvPr>
            <p:custDataLst>
              <p:tags r:id="rId6"/>
            </p:custDataLst>
          </p:nvPr>
        </p:nvSpPr>
        <p:spPr>
          <a:xfrm>
            <a:off x="792936" y="3848568"/>
            <a:ext cx="6228080" cy="1038860"/>
          </a:xfrm>
          <a:prstGeom prst="rect">
            <a:avLst/>
          </a:prstGeom>
          <a:noFill/>
        </p:spPr>
        <p:txBody>
          <a:bodyPr wrap="none" rtlCol="0">
            <a:spAutoFit/>
          </a:bodyPr>
          <a:lstStyle/>
          <a:p>
            <a:pPr defTabSz="913765">
              <a:lnSpc>
                <a:spcPct val="110000"/>
              </a:lnSpc>
            </a:pPr>
            <a:r>
              <a:rPr lang="zh-CN" altLang="en-US" sz="2800">
                <a:solidFill>
                  <a:prstClr val="black"/>
                </a:solidFill>
                <a:latin typeface="微软雅黑" panose="020B0503020204020204" pitchFamily="34" charset="-122"/>
                <a:ea typeface="微软雅黑" panose="020B0503020204020204" pitchFamily="34" charset="-122"/>
              </a:rPr>
              <a:t>第一次对收集的</a:t>
            </a:r>
            <a:r>
              <a:rPr lang="zh-CN" altLang="en-US" sz="2800">
                <a:solidFill>
                  <a:srgbClr val="FF0000"/>
                </a:solidFill>
                <a:latin typeface="微软雅黑" panose="020B0503020204020204" pitchFamily="34" charset="-122"/>
                <a:ea typeface="微软雅黑" panose="020B0503020204020204" pitchFamily="34" charset="-122"/>
              </a:rPr>
              <a:t>胚胎</a:t>
            </a:r>
            <a:r>
              <a:rPr lang="zh-CN" altLang="en-US" sz="2800">
                <a:solidFill>
                  <a:prstClr val="black"/>
                </a:solidFill>
                <a:latin typeface="微软雅黑" panose="020B0503020204020204" pitchFamily="34" charset="-122"/>
                <a:ea typeface="微软雅黑" panose="020B0503020204020204" pitchFamily="34" charset="-122"/>
              </a:rPr>
              <a:t>进行</a:t>
            </a:r>
            <a:r>
              <a:rPr lang="zh-CN" altLang="en-US" sz="2800">
                <a:solidFill>
                  <a:srgbClr val="FF0000"/>
                </a:solidFill>
                <a:latin typeface="微软雅黑" panose="020B0503020204020204" pitchFamily="34" charset="-122"/>
                <a:ea typeface="微软雅黑" panose="020B0503020204020204" pitchFamily="34" charset="-122"/>
              </a:rPr>
              <a:t>检查</a:t>
            </a:r>
            <a:r>
              <a:rPr lang="zh-CN" altLang="en-US" sz="2800">
                <a:solidFill>
                  <a:prstClr val="black"/>
                </a:solidFill>
                <a:latin typeface="微软雅黑" panose="020B0503020204020204" pitchFamily="34" charset="-122"/>
                <a:ea typeface="微软雅黑" panose="020B0503020204020204" pitchFamily="34" charset="-122"/>
              </a:rPr>
              <a:t>；</a:t>
            </a:r>
            <a:endParaRPr lang="zh-CN" altLang="en-US" sz="2800">
              <a:solidFill>
                <a:prstClr val="black"/>
              </a:solidFill>
              <a:latin typeface="微软雅黑" panose="020B0503020204020204" pitchFamily="34" charset="-122"/>
              <a:ea typeface="微软雅黑" panose="020B0503020204020204" pitchFamily="34" charset="-122"/>
            </a:endParaRPr>
          </a:p>
          <a:p>
            <a:pPr defTabSz="913765">
              <a:lnSpc>
                <a:spcPct val="110000"/>
              </a:lnSpc>
            </a:pPr>
            <a:r>
              <a:rPr lang="zh-CN" altLang="en-US" sz="2800">
                <a:solidFill>
                  <a:prstClr val="black"/>
                </a:solidFill>
                <a:latin typeface="微软雅黑" panose="020B0503020204020204" pitchFamily="34" charset="-122"/>
                <a:ea typeface="微软雅黑" panose="020B0503020204020204" pitchFamily="34" charset="-122"/>
              </a:rPr>
              <a:t>第二次对受体母牛</a:t>
            </a:r>
            <a:r>
              <a:rPr lang="zh-CN" altLang="en-US" sz="2800">
                <a:solidFill>
                  <a:srgbClr val="FF0000"/>
                </a:solidFill>
                <a:latin typeface="微软雅黑" panose="020B0503020204020204" pitchFamily="34" charset="-122"/>
                <a:ea typeface="微软雅黑" panose="020B0503020204020204" pitchFamily="34" charset="-122"/>
              </a:rPr>
              <a:t>是否妊娠</a:t>
            </a:r>
            <a:r>
              <a:rPr lang="zh-CN" altLang="en-US" sz="2800">
                <a:solidFill>
                  <a:prstClr val="black"/>
                </a:solidFill>
                <a:latin typeface="微软雅黑" panose="020B0503020204020204" pitchFamily="34" charset="-122"/>
                <a:ea typeface="微软雅黑" panose="020B0503020204020204" pitchFamily="34" charset="-122"/>
              </a:rPr>
              <a:t>进行检查。</a:t>
            </a:r>
            <a:endParaRPr lang="zh-CN" altLang="en-US" sz="2800">
              <a:solidFill>
                <a:prstClr val="black"/>
              </a:solidFill>
              <a:latin typeface="微软雅黑" panose="020B0503020204020204" pitchFamily="34" charset="-122"/>
              <a:ea typeface="微软雅黑" panose="020B0503020204020204" pitchFamily="34" charset="-122"/>
            </a:endParaRPr>
          </a:p>
        </p:txBody>
      </p:sp>
      <p:sp>
        <p:nvSpPr>
          <p:cNvPr id="16" name="文本框 15"/>
          <p:cNvSpPr txBox="1"/>
          <p:nvPr>
            <p:custDataLst>
              <p:tags r:id="rId7"/>
            </p:custDataLst>
          </p:nvPr>
        </p:nvSpPr>
        <p:spPr>
          <a:xfrm>
            <a:off x="270744" y="4923371"/>
            <a:ext cx="6510115" cy="523220"/>
          </a:xfrm>
          <a:prstGeom prst="rect">
            <a:avLst/>
          </a:prstGeom>
          <a:noFill/>
        </p:spPr>
        <p:txBody>
          <a:bodyPr wrap="none" rtlCol="0">
            <a:spAutoFit/>
          </a:bodyPr>
          <a:lstStyle/>
          <a:p>
            <a:pPr defTabSz="913765"/>
            <a:r>
              <a:rPr lang="zh-CN" altLang="en-US" sz="2800" b="1">
                <a:solidFill>
                  <a:prstClr val="black"/>
                </a:solidFill>
                <a:latin typeface="微软雅黑" panose="020B0503020204020204" pitchFamily="34" charset="-122"/>
                <a:ea typeface="微软雅黑" panose="020B0503020204020204" pitchFamily="34" charset="-122"/>
              </a:rPr>
              <a:t>（</a:t>
            </a:r>
            <a:r>
              <a:rPr lang="en-US" altLang="zh-CN" sz="2800" b="1">
                <a:solidFill>
                  <a:prstClr val="black"/>
                </a:solidFill>
                <a:latin typeface="微软雅黑" panose="020B0503020204020204" pitchFamily="34" charset="-122"/>
                <a:ea typeface="微软雅黑" panose="020B0503020204020204" pitchFamily="34" charset="-122"/>
              </a:rPr>
              <a:t>3</a:t>
            </a:r>
            <a:r>
              <a:rPr lang="zh-CN" altLang="en-US" sz="2800" b="1">
                <a:solidFill>
                  <a:prstClr val="black"/>
                </a:solidFill>
                <a:latin typeface="微软雅黑" panose="020B0503020204020204" pitchFamily="34" charset="-122"/>
                <a:ea typeface="微软雅黑" panose="020B0503020204020204" pitchFamily="34" charset="-122"/>
              </a:rPr>
              <a:t>）胚胎移植成功与否要有两个条件：</a:t>
            </a:r>
            <a:endParaRPr lang="zh-CN" altLang="en-US" sz="2800" b="1">
              <a:solidFill>
                <a:prstClr val="black"/>
              </a:solidFill>
              <a:latin typeface="微软雅黑" panose="020B0503020204020204" pitchFamily="34" charset="-122"/>
              <a:ea typeface="微软雅黑" panose="020B0503020204020204" pitchFamily="34" charset="-122"/>
            </a:endParaRPr>
          </a:p>
        </p:txBody>
      </p:sp>
      <p:sp>
        <p:nvSpPr>
          <p:cNvPr id="17" name="文本框 16"/>
          <p:cNvSpPr txBox="1"/>
          <p:nvPr>
            <p:custDataLst>
              <p:tags r:id="rId8"/>
            </p:custDataLst>
          </p:nvPr>
        </p:nvSpPr>
        <p:spPr>
          <a:xfrm>
            <a:off x="908314" y="5567343"/>
            <a:ext cx="8361680" cy="1038860"/>
          </a:xfrm>
          <a:prstGeom prst="rect">
            <a:avLst/>
          </a:prstGeom>
          <a:noFill/>
        </p:spPr>
        <p:txBody>
          <a:bodyPr wrap="none" rtlCol="0">
            <a:spAutoFit/>
          </a:bodyPr>
          <a:lstStyle/>
          <a:p>
            <a:pPr defTabSz="913765">
              <a:lnSpc>
                <a:spcPct val="110000"/>
              </a:lnSpc>
            </a:pPr>
            <a:r>
              <a:rPr lang="zh-CN" altLang="en-US" sz="2800">
                <a:solidFill>
                  <a:prstClr val="black"/>
                </a:solidFill>
                <a:latin typeface="微软雅黑" panose="020B0503020204020204" pitchFamily="34" charset="-122"/>
                <a:ea typeface="微软雅黑" panose="020B0503020204020204" pitchFamily="34" charset="-122"/>
              </a:rPr>
              <a:t>胚胎移植一般应在</a:t>
            </a:r>
            <a:r>
              <a:rPr lang="zh-CN" altLang="en-US" sz="2800">
                <a:solidFill>
                  <a:srgbClr val="FF0000"/>
                </a:solidFill>
                <a:latin typeface="微软雅黑" panose="020B0503020204020204" pitchFamily="34" charset="-122"/>
                <a:ea typeface="微软雅黑" panose="020B0503020204020204" pitchFamily="34" charset="-122"/>
              </a:rPr>
              <a:t>同种</a:t>
            </a:r>
            <a:r>
              <a:rPr lang="zh-CN" altLang="en-US" sz="2800">
                <a:solidFill>
                  <a:prstClr val="black"/>
                </a:solidFill>
                <a:latin typeface="微软雅黑" panose="020B0503020204020204" pitchFamily="34" charset="-122"/>
                <a:ea typeface="微软雅黑" panose="020B0503020204020204" pitchFamily="34" charset="-122"/>
              </a:rPr>
              <a:t>的雌性供体和受体之间进行。</a:t>
            </a:r>
            <a:endParaRPr lang="zh-CN" altLang="en-US" sz="2800">
              <a:solidFill>
                <a:prstClr val="black"/>
              </a:solidFill>
              <a:latin typeface="微软雅黑" panose="020B0503020204020204" pitchFamily="34" charset="-122"/>
              <a:ea typeface="微软雅黑" panose="020B0503020204020204" pitchFamily="34" charset="-122"/>
            </a:endParaRPr>
          </a:p>
          <a:p>
            <a:pPr defTabSz="913765">
              <a:lnSpc>
                <a:spcPct val="110000"/>
              </a:lnSpc>
            </a:pPr>
            <a:r>
              <a:rPr lang="zh-CN" altLang="en-US" sz="2800">
                <a:solidFill>
                  <a:prstClr val="black"/>
                </a:solidFill>
                <a:latin typeface="微软雅黑" panose="020B0503020204020204" pitchFamily="34" charset="-122"/>
                <a:ea typeface="微软雅黑" panose="020B0503020204020204" pitchFamily="34" charset="-122"/>
              </a:rPr>
              <a:t>进行胚胎移植的供体和受体的</a:t>
            </a:r>
            <a:r>
              <a:rPr lang="zh-CN" altLang="en-US" sz="2800">
                <a:solidFill>
                  <a:srgbClr val="FF0000"/>
                </a:solidFill>
                <a:latin typeface="微软雅黑" panose="020B0503020204020204" pitchFamily="34" charset="-122"/>
                <a:ea typeface="微软雅黑" panose="020B0503020204020204" pitchFamily="34" charset="-122"/>
              </a:rPr>
              <a:t>生理状态</a:t>
            </a:r>
            <a:r>
              <a:rPr lang="zh-CN" altLang="en-US" sz="2800">
                <a:solidFill>
                  <a:prstClr val="black"/>
                </a:solidFill>
                <a:latin typeface="微软雅黑" panose="020B0503020204020204" pitchFamily="34" charset="-122"/>
                <a:ea typeface="微软雅黑" panose="020B0503020204020204" pitchFamily="34" charset="-122"/>
              </a:rPr>
              <a:t>要相同。</a:t>
            </a:r>
            <a:endParaRPr lang="zh-CN" altLang="en-US" sz="2800">
              <a:solidFill>
                <a:prstClr val="black"/>
              </a:solidFill>
              <a:latin typeface="微软雅黑" panose="020B0503020204020204" pitchFamily="34" charset="-122"/>
              <a:ea typeface="微软雅黑" panose="020B0503020204020204" pitchFamily="34" charset="-122"/>
            </a:endParaRPr>
          </a:p>
        </p:txBody>
      </p:sp>
      <p:sp>
        <p:nvSpPr>
          <p:cNvPr id="33793" name="文本框 4103"/>
          <p:cNvSpPr txBox="1"/>
          <p:nvPr userDrawn="1">
            <p:custDataLst>
              <p:tags r:id="rId9"/>
            </p:custDataLst>
          </p:nvPr>
        </p:nvSpPr>
        <p:spPr>
          <a:xfrm>
            <a:off x="330062" y="124142"/>
            <a:ext cx="3315935" cy="749300"/>
          </a:xfrm>
          <a:prstGeom prst="rect">
            <a:avLst/>
          </a:prstGeom>
          <a:noFill/>
          <a:ln w="9525">
            <a:noFill/>
          </a:ln>
        </p:spPr>
        <p:txBody>
          <a:bodyPr wrap="square" lIns="90169" tIns="46989" rIns="90169" bIns="46989" anchor="t">
            <a:spAutoFit/>
          </a:bodyPr>
          <a:p>
            <a:r>
              <a:rPr lang="zh-CN" altLang="en-US" sz="4265" b="1" smtClean="0">
                <a:solidFill>
                  <a:schemeClr val="tx1"/>
                </a:solidFill>
                <a:latin typeface="黑体" panose="02010609060101010101" pitchFamily="49" charset="-122"/>
                <a:ea typeface="黑体" panose="02010609060101010101" pitchFamily="49" charset="-122"/>
              </a:rPr>
              <a:t>胚胎移植</a:t>
            </a:r>
            <a:endParaRPr lang="zh-CN" altLang="en-US" sz="4265" b="1" smtClean="0">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 name="文本框 19"/>
          <p:cNvSpPr txBox="1"/>
          <p:nvPr>
            <p:custDataLst>
              <p:tags r:id="rId1"/>
            </p:custDataLst>
          </p:nvPr>
        </p:nvSpPr>
        <p:spPr>
          <a:xfrm>
            <a:off x="301625" y="410845"/>
            <a:ext cx="1617980" cy="513705"/>
          </a:xfrm>
          <a:prstGeom prst="roundRect">
            <a:avLst/>
          </a:prstGeom>
          <a:solidFill>
            <a:srgbClr val="FFC000"/>
          </a:solidFill>
        </p:spPr>
        <p:txBody>
          <a:bodyPr wrap="square" rtlCol="0">
            <a:spAutoFit/>
          </a:bodyPr>
          <a:p>
            <a:r>
              <a:rPr lang="zh-CN" altLang="en-US" sz="2400" b="1">
                <a:solidFill>
                  <a:schemeClr val="tx1"/>
                </a:solidFill>
                <a:latin typeface="楷体" panose="02010609060101010101" charset="-122"/>
                <a:ea typeface="楷体" panose="02010609060101010101" charset="-122"/>
                <a:cs typeface="楷体" panose="02010609060101010101" charset="-122"/>
                <a:sym typeface="+mn-ea"/>
              </a:rPr>
              <a:t>思考讨论</a:t>
            </a:r>
            <a:endParaRPr lang="zh-CN" altLang="en-US" sz="2400" b="1">
              <a:solidFill>
                <a:schemeClr val="tx1"/>
              </a:solidFill>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custDataLst>
              <p:tags r:id="rId2"/>
            </p:custDataLst>
          </p:nvPr>
        </p:nvSpPr>
        <p:spPr>
          <a:xfrm>
            <a:off x="607695" y="1402715"/>
            <a:ext cx="10762615" cy="1168400"/>
          </a:xfrm>
          <a:prstGeom prst="rect">
            <a:avLst/>
          </a:prstGeom>
          <a:noFill/>
        </p:spPr>
        <p:txBody>
          <a:bodyPr wrap="square" rtlCol="0" anchor="t">
            <a:spAutoFit/>
          </a:bodyPr>
          <a:p>
            <a:pPr fontAlgn="auto">
              <a:lnSpc>
                <a:spcPct val="125000"/>
              </a:lnSpc>
            </a:pPr>
            <a:r>
              <a:rPr lang="zh-CN" altLang="en-US" sz="2800" b="1">
                <a:latin typeface="楷体" panose="02010609060101010101" charset="-122"/>
                <a:ea typeface="楷体" panose="02010609060101010101" charset="-122"/>
                <a:cs typeface="楷体" panose="02010609060101010101" charset="-122"/>
              </a:rPr>
              <a:t>讨论1.将检验合格的胚胎移植到任何一个受体的子宫内，胚胎都能正常发育吗？如果不能，在胚胎移植前应该对受体进行怎样的处理？</a:t>
            </a:r>
            <a:endParaRPr lang="zh-CN" altLang="en-US" sz="2800" b="1">
              <a:latin typeface="楷体" panose="02010609060101010101" charset="-122"/>
              <a:ea typeface="楷体" panose="02010609060101010101" charset="-122"/>
              <a:cs typeface="楷体" panose="02010609060101010101" charset="-122"/>
            </a:endParaRPr>
          </a:p>
        </p:txBody>
      </p:sp>
      <p:sp>
        <p:nvSpPr>
          <p:cNvPr id="3" name="文本框 2"/>
          <p:cNvSpPr txBox="1"/>
          <p:nvPr>
            <p:custDataLst>
              <p:tags r:id="rId3"/>
            </p:custDataLst>
          </p:nvPr>
        </p:nvSpPr>
        <p:spPr>
          <a:xfrm>
            <a:off x="619760" y="2571115"/>
            <a:ext cx="11031220" cy="2245360"/>
          </a:xfrm>
          <a:prstGeom prst="rect">
            <a:avLst/>
          </a:prstGeom>
          <a:noFill/>
        </p:spPr>
        <p:txBody>
          <a:bodyPr wrap="square" rtlCol="0" anchor="t">
            <a:spAutoFit/>
          </a:bodyPr>
          <a:p>
            <a:pPr fontAlgn="auto">
              <a:lnSpc>
                <a:spcPct val="125000"/>
              </a:lnSpc>
            </a:pPr>
            <a:r>
              <a:rPr lang="zh-CN" altLang="en-US" sz="2800" b="1">
                <a:solidFill>
                  <a:schemeClr val="tx1"/>
                </a:solidFill>
                <a:latin typeface="楷体" panose="02010609060101010101" charset="-122"/>
                <a:ea typeface="楷体" panose="02010609060101010101" charset="-122"/>
                <a:cs typeface="楷体" panose="02010609060101010101" charset="-122"/>
              </a:rPr>
              <a:t>不一定。一般检验合格的胚胎需要移植到</a:t>
            </a:r>
            <a:r>
              <a:rPr lang="zh-CN" altLang="en-US" sz="2800" b="1">
                <a:solidFill>
                  <a:srgbClr val="C00000"/>
                </a:solidFill>
                <a:latin typeface="楷体" panose="02010609060101010101" charset="-122"/>
                <a:ea typeface="楷体" panose="02010609060101010101" charset="-122"/>
                <a:cs typeface="楷体" panose="02010609060101010101" charset="-122"/>
              </a:rPr>
              <a:t>同种的、生理状态相同</a:t>
            </a:r>
            <a:r>
              <a:rPr lang="zh-CN" altLang="en-US" sz="2800" b="1">
                <a:solidFill>
                  <a:schemeClr val="tx1"/>
                </a:solidFill>
                <a:latin typeface="楷体" panose="02010609060101010101" charset="-122"/>
                <a:ea typeface="楷体" panose="02010609060101010101" charset="-122"/>
                <a:cs typeface="楷体" panose="02010609060101010101" charset="-122"/>
              </a:rPr>
              <a:t>的受体子宫内，胚胎才能继续发育。因此移植前要对受体进行</a:t>
            </a:r>
            <a:r>
              <a:rPr lang="zh-CN" altLang="en-US" sz="2800" b="1">
                <a:solidFill>
                  <a:srgbClr val="C00000"/>
                </a:solidFill>
                <a:latin typeface="楷体" panose="02010609060101010101" charset="-122"/>
                <a:ea typeface="楷体" panose="02010609060101010101" charset="-122"/>
                <a:cs typeface="楷体" panose="02010609060101010101" charset="-122"/>
              </a:rPr>
              <a:t>同期发情处理</a:t>
            </a:r>
            <a:r>
              <a:rPr lang="zh-CN" altLang="en-US" sz="2800" b="1">
                <a:solidFill>
                  <a:schemeClr val="tx1"/>
                </a:solidFill>
                <a:latin typeface="楷体" panose="02010609060101010101" charset="-122"/>
                <a:ea typeface="楷体" panose="02010609060101010101" charset="-122"/>
                <a:cs typeface="楷体" panose="02010609060101010101" charset="-122"/>
              </a:rPr>
              <a:t>，使供体和受体生殖器官的生理变化</a:t>
            </a:r>
            <a:r>
              <a:rPr lang="zh-CN" altLang="en-US" sz="2800" b="1">
                <a:solidFill>
                  <a:srgbClr val="C00000"/>
                </a:solidFill>
                <a:latin typeface="楷体" panose="02010609060101010101" charset="-122"/>
                <a:ea typeface="楷体" panose="02010609060101010101" charset="-122"/>
                <a:cs typeface="楷体" panose="02010609060101010101" charset="-122"/>
              </a:rPr>
              <a:t>同步</a:t>
            </a:r>
            <a:r>
              <a:rPr lang="zh-CN" altLang="en-US" sz="2800" b="1">
                <a:solidFill>
                  <a:schemeClr val="tx1"/>
                </a:solidFill>
                <a:latin typeface="楷体" panose="02010609060101010101" charset="-122"/>
                <a:ea typeface="楷体" panose="02010609060101010101" charset="-122"/>
                <a:cs typeface="楷体" panose="02010609060101010101" charset="-122"/>
              </a:rPr>
              <a:t>，才能为胚胎提供相同的生理环境。</a:t>
            </a:r>
            <a:endParaRPr lang="zh-CN" altLang="en-US" sz="2800" b="1">
              <a:solidFill>
                <a:schemeClr val="tx1"/>
              </a:solidFill>
              <a:latin typeface="楷体" panose="02010609060101010101" charset="-122"/>
              <a:ea typeface="楷体" panose="02010609060101010101" charset="-122"/>
              <a:cs typeface="楷体" panose="02010609060101010101" charset="-122"/>
            </a:endParaRPr>
          </a:p>
        </p:txBody>
      </p:sp>
      <p:sp>
        <p:nvSpPr>
          <p:cNvPr id="4" name="文本框 3"/>
          <p:cNvSpPr txBox="1"/>
          <p:nvPr>
            <p:custDataLst>
              <p:tags r:id="rId4"/>
            </p:custDataLst>
          </p:nvPr>
        </p:nvSpPr>
        <p:spPr>
          <a:xfrm>
            <a:off x="607695" y="4816475"/>
            <a:ext cx="10762615" cy="629920"/>
          </a:xfrm>
          <a:prstGeom prst="rect">
            <a:avLst/>
          </a:prstGeom>
          <a:noFill/>
        </p:spPr>
        <p:txBody>
          <a:bodyPr wrap="square" rtlCol="0" anchor="t">
            <a:spAutoFit/>
          </a:bodyPr>
          <a:p>
            <a:pPr fontAlgn="auto">
              <a:lnSpc>
                <a:spcPct val="125000"/>
              </a:lnSpc>
            </a:pPr>
            <a:r>
              <a:rPr lang="zh-CN" altLang="en-US" sz="2800" b="1">
                <a:latin typeface="楷体" panose="02010609060101010101" charset="-122"/>
                <a:ea typeface="楷体" panose="02010609060101010101" charset="-122"/>
                <a:cs typeface="楷体" panose="02010609060101010101" charset="-122"/>
              </a:rPr>
              <a:t>讨论2.受体会不会对来自供体的胚胎发生免疫排斥反应？</a:t>
            </a:r>
            <a:endParaRPr lang="zh-CN" altLang="en-US" sz="2800" b="1">
              <a:latin typeface="楷体" panose="02010609060101010101" charset="-122"/>
              <a:ea typeface="楷体" panose="02010609060101010101" charset="-122"/>
              <a:cs typeface="楷体" panose="02010609060101010101" charset="-122"/>
            </a:endParaRPr>
          </a:p>
        </p:txBody>
      </p:sp>
      <p:sp>
        <p:nvSpPr>
          <p:cNvPr id="7" name="文本框 6"/>
          <p:cNvSpPr txBox="1"/>
          <p:nvPr>
            <p:custDataLst>
              <p:tags r:id="rId5"/>
            </p:custDataLst>
          </p:nvPr>
        </p:nvSpPr>
        <p:spPr>
          <a:xfrm>
            <a:off x="1054735" y="5446395"/>
            <a:ext cx="9268460" cy="629920"/>
          </a:xfrm>
          <a:prstGeom prst="rect">
            <a:avLst/>
          </a:prstGeom>
          <a:noFill/>
        </p:spPr>
        <p:txBody>
          <a:bodyPr wrap="square" rtlCol="0" anchor="t">
            <a:spAutoFit/>
          </a:bodyPr>
          <a:p>
            <a:pPr algn="l">
              <a:lnSpc>
                <a:spcPct val="125000"/>
              </a:lnSpc>
            </a:pPr>
            <a:r>
              <a:rPr lang="zh-CN" altLang="en-US" sz="2800" b="1">
                <a:solidFill>
                  <a:srgbClr val="C00000"/>
                </a:solidFill>
                <a:latin typeface="楷体" panose="02010609060101010101" charset="-122"/>
                <a:ea typeface="楷体" panose="02010609060101010101" charset="-122"/>
                <a:cs typeface="楷体" panose="02010609060101010101" charset="-122"/>
              </a:rPr>
              <a:t>受体对来自供体的胚胎基本上不会发生免疫排斥反应。</a:t>
            </a:r>
            <a:endParaRPr lang="zh-CN" altLang="en-US" sz="2800" b="1">
              <a:solidFill>
                <a:srgbClr val="C00000"/>
              </a:solidFill>
              <a:latin typeface="楷体" panose="02010609060101010101" charset="-122"/>
              <a:ea typeface="楷体" panose="02010609060101010101" charset="-122"/>
              <a:cs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607695" y="1561465"/>
            <a:ext cx="10762615" cy="1168400"/>
          </a:xfrm>
          <a:prstGeom prst="rect">
            <a:avLst/>
          </a:prstGeom>
          <a:noFill/>
        </p:spPr>
        <p:txBody>
          <a:bodyPr wrap="square" rtlCol="0" anchor="t">
            <a:spAutoFit/>
          </a:bodyPr>
          <a:p>
            <a:pPr fontAlgn="auto">
              <a:lnSpc>
                <a:spcPct val="125000"/>
              </a:lnSpc>
            </a:pPr>
            <a:r>
              <a:rPr lang="zh-CN" altLang="en-US" sz="2800" b="1">
                <a:latin typeface="楷体" panose="02010609060101010101" charset="-122"/>
                <a:ea typeface="楷体" panose="02010609060101010101" charset="-122"/>
                <a:cs typeface="楷体" panose="02010609060101010101" charset="-122"/>
              </a:rPr>
              <a:t>讨论3.胚胎移植后，经受体孕育的后代，其遗传特性与供体还是受体保持一致？为什么？</a:t>
            </a:r>
            <a:endParaRPr lang="zh-CN" altLang="en-US" sz="2800" b="1">
              <a:latin typeface="楷体" panose="02010609060101010101" charset="-122"/>
              <a:ea typeface="楷体" panose="02010609060101010101" charset="-122"/>
              <a:cs typeface="楷体" panose="02010609060101010101" charset="-122"/>
            </a:endParaRPr>
          </a:p>
        </p:txBody>
      </p:sp>
      <p:sp>
        <p:nvSpPr>
          <p:cNvPr id="3" name="文本框 2"/>
          <p:cNvSpPr txBox="1"/>
          <p:nvPr>
            <p:custDataLst>
              <p:tags r:id="rId2"/>
            </p:custDataLst>
          </p:nvPr>
        </p:nvSpPr>
        <p:spPr>
          <a:xfrm>
            <a:off x="619760" y="2729865"/>
            <a:ext cx="11031220" cy="1706880"/>
          </a:xfrm>
          <a:prstGeom prst="rect">
            <a:avLst/>
          </a:prstGeom>
          <a:noFill/>
        </p:spPr>
        <p:txBody>
          <a:bodyPr wrap="square" rtlCol="0" anchor="t">
            <a:spAutoFit/>
          </a:bodyPr>
          <a:p>
            <a:pPr fontAlgn="auto">
              <a:lnSpc>
                <a:spcPct val="125000"/>
              </a:lnSpc>
            </a:pPr>
            <a:r>
              <a:rPr lang="en-US" altLang="zh-CN" sz="2800" b="1">
                <a:solidFill>
                  <a:srgbClr val="C00000"/>
                </a:solidFill>
                <a:latin typeface="楷体" panose="02010609060101010101" charset="-122"/>
                <a:ea typeface="楷体" panose="02010609060101010101" charset="-122"/>
                <a:cs typeface="楷体" panose="02010609060101010101" charset="-122"/>
              </a:rPr>
              <a:t>    </a:t>
            </a:r>
            <a:r>
              <a:rPr lang="zh-CN" altLang="en-US" sz="2800" b="1">
                <a:solidFill>
                  <a:srgbClr val="C00000"/>
                </a:solidFill>
                <a:latin typeface="楷体" panose="02010609060101010101" charset="-122"/>
                <a:ea typeface="楷体" panose="02010609060101010101" charset="-122"/>
                <a:cs typeface="楷体" panose="02010609060101010101" charset="-122"/>
              </a:rPr>
              <a:t>胚胎移植后，经受体孕育的后代的遗传特性与供体保持一致。因为供体胚胎与受体子宫建立的仅是生理和组织上的联系。其遗传物质在孕育过程中不会发生任何变化。</a:t>
            </a:r>
            <a:endParaRPr lang="zh-CN" altLang="en-US" sz="2800" b="1">
              <a:solidFill>
                <a:srgbClr val="C00000"/>
              </a:solidFill>
              <a:latin typeface="楷体" panose="02010609060101010101" charset="-122"/>
              <a:ea typeface="楷体" panose="02010609060101010101" charset="-122"/>
              <a:cs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582930" y="1737995"/>
            <a:ext cx="10762615" cy="1168400"/>
          </a:xfrm>
          <a:prstGeom prst="rect">
            <a:avLst/>
          </a:prstGeom>
          <a:noFill/>
        </p:spPr>
        <p:txBody>
          <a:bodyPr wrap="square" rtlCol="0" anchor="t">
            <a:spAutoFit/>
          </a:bodyPr>
          <a:p>
            <a:pPr fontAlgn="auto">
              <a:lnSpc>
                <a:spcPct val="125000"/>
              </a:lnSpc>
            </a:pPr>
            <a:r>
              <a:rPr lang="zh-CN" altLang="en-US" sz="2800" b="1">
                <a:latin typeface="楷体" panose="02010609060101010101" charset="-122"/>
                <a:ea typeface="楷体" panose="02010609060101010101" charset="-122"/>
                <a:cs typeface="楷体" panose="02010609060101010101" charset="-122"/>
              </a:rPr>
              <a:t>讨论4.胚胎移植实质上是早期胚胎在相同生理环境条件下空间位置的转移。你认为这样的概括正确吗？为什么？</a:t>
            </a:r>
            <a:endParaRPr lang="zh-CN" altLang="en-US" sz="2800" b="1">
              <a:latin typeface="楷体" panose="02010609060101010101" charset="-122"/>
              <a:ea typeface="楷体" panose="02010609060101010101" charset="-122"/>
              <a:cs typeface="楷体" panose="02010609060101010101" charset="-122"/>
            </a:endParaRPr>
          </a:p>
        </p:txBody>
      </p:sp>
      <p:sp>
        <p:nvSpPr>
          <p:cNvPr id="7" name="文本框 6"/>
          <p:cNvSpPr txBox="1"/>
          <p:nvPr>
            <p:custDataLst>
              <p:tags r:id="rId2"/>
            </p:custDataLst>
          </p:nvPr>
        </p:nvSpPr>
        <p:spPr>
          <a:xfrm>
            <a:off x="582930" y="2906395"/>
            <a:ext cx="10762615" cy="2245360"/>
          </a:xfrm>
          <a:prstGeom prst="rect">
            <a:avLst/>
          </a:prstGeom>
          <a:noFill/>
        </p:spPr>
        <p:txBody>
          <a:bodyPr wrap="square" rtlCol="0" anchor="t">
            <a:spAutoFit/>
          </a:bodyPr>
          <a:p>
            <a:pPr algn="l">
              <a:lnSpc>
                <a:spcPct val="125000"/>
              </a:lnSpc>
            </a:pPr>
            <a:r>
              <a:rPr lang="en-US" altLang="zh-CN" sz="2800" b="1">
                <a:solidFill>
                  <a:srgbClr val="C00000"/>
                </a:solidFill>
                <a:latin typeface="楷体" panose="02010609060101010101" charset="-122"/>
                <a:ea typeface="楷体" panose="02010609060101010101" charset="-122"/>
                <a:cs typeface="楷体" panose="02010609060101010101" charset="-122"/>
              </a:rPr>
              <a:t>    </a:t>
            </a:r>
            <a:r>
              <a:rPr lang="zh-CN" altLang="en-US" sz="2800" b="1">
                <a:solidFill>
                  <a:srgbClr val="C00000"/>
                </a:solidFill>
                <a:latin typeface="楷体" panose="02010609060101010101" charset="-122"/>
                <a:ea typeface="楷体" panose="02010609060101010101" charset="-122"/>
                <a:cs typeface="楷体" panose="02010609060101010101" charset="-122"/>
              </a:rPr>
              <a:t>正确。因为胚胎移植的成功率与供体、受体生理环境条件的一致性密切相关。只有供体、受体生理环境条件高度一致，移入受体的胚胎才能被接受，并能续发育。所以，我们可以把胚胎移植简单概括为早期胚胎在相同生理环境条件下空间位置的转移。</a:t>
            </a:r>
            <a:endParaRPr lang="zh-CN" altLang="en-US" sz="2800" b="1">
              <a:solidFill>
                <a:srgbClr val="C00000"/>
              </a:solidFill>
              <a:latin typeface="楷体" panose="02010609060101010101" charset="-122"/>
              <a:ea typeface="楷体" panose="02010609060101010101" charset="-122"/>
              <a:cs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 name="文本框 19"/>
          <p:cNvSpPr txBox="1"/>
          <p:nvPr>
            <p:custDataLst>
              <p:tags r:id="rId1"/>
            </p:custDataLst>
          </p:nvPr>
        </p:nvSpPr>
        <p:spPr>
          <a:xfrm>
            <a:off x="582295" y="1087120"/>
            <a:ext cx="4096385" cy="583044"/>
          </a:xfrm>
          <a:prstGeom prst="roundRect">
            <a:avLst/>
          </a:prstGeom>
          <a:noFill/>
          <a:extLst>
            <a:ext uri="{909E8E84-426E-40DD-AFC4-6F175D3DCCD1}">
              <a14:hiddenFill xmlns:a14="http://schemas.microsoft.com/office/drawing/2010/main">
                <a:solidFill>
                  <a:srgbClr val="FFC000"/>
                </a:solidFill>
              </a14:hiddenFill>
            </a:ext>
          </a:extLst>
        </p:spPr>
        <p:txBody>
          <a:bodyPr wrap="square" rtlCol="0">
            <a:spAutoFit/>
          </a:bodyPr>
          <a:p>
            <a:r>
              <a:rPr lang="zh-CN" altLang="en-US" sz="2800" b="1">
                <a:solidFill>
                  <a:srgbClr val="0070C0"/>
                </a:solidFill>
                <a:latin typeface="楷体" panose="02010609060101010101" charset="-122"/>
                <a:ea typeface="楷体" panose="02010609060101010101" charset="-122"/>
                <a:cs typeface="楷体" panose="02010609060101010101" charset="-122"/>
                <a:sym typeface="+mn-ea"/>
              </a:rPr>
              <a:t>进行胚胎移植的优势：</a:t>
            </a:r>
            <a:endParaRPr lang="zh-CN" altLang="en-US" sz="2800" b="1">
              <a:solidFill>
                <a:srgbClr val="0070C0"/>
              </a:solidFill>
              <a:latin typeface="楷体" panose="02010609060101010101" charset="-122"/>
              <a:ea typeface="楷体" panose="02010609060101010101" charset="-122"/>
              <a:cs typeface="楷体" panose="02010609060101010101" charset="-122"/>
              <a:sym typeface="+mn-ea"/>
            </a:endParaRPr>
          </a:p>
        </p:txBody>
      </p:sp>
      <p:sp>
        <p:nvSpPr>
          <p:cNvPr id="2" name="文本框 1"/>
          <p:cNvSpPr txBox="1"/>
          <p:nvPr>
            <p:custDataLst>
              <p:tags r:id="rId2"/>
            </p:custDataLst>
          </p:nvPr>
        </p:nvSpPr>
        <p:spPr>
          <a:xfrm>
            <a:off x="582295" y="1670050"/>
            <a:ext cx="11609705" cy="3709035"/>
          </a:xfrm>
          <a:prstGeom prst="rect">
            <a:avLst/>
          </a:prstGeom>
          <a:noFill/>
        </p:spPr>
        <p:txBody>
          <a:bodyPr wrap="square" rtlCol="0" anchor="t">
            <a:spAutoFit/>
          </a:bodyPr>
          <a:p>
            <a:pPr fontAlgn="auto">
              <a:lnSpc>
                <a:spcPct val="120000"/>
              </a:lnSpc>
            </a:pPr>
            <a:r>
              <a:rPr lang="zh-CN" altLang="en-US" sz="2800" b="1">
                <a:solidFill>
                  <a:srgbClr val="FF0000"/>
                </a:solidFill>
                <a:latin typeface="楷体" panose="02010609060101010101" charset="-122"/>
                <a:ea typeface="楷体" panose="02010609060101010101" charset="-122"/>
                <a:cs typeface="楷体" panose="02010609060101010101" charset="-122"/>
              </a:rPr>
              <a:t>充分发挥雌性优良个体的繁殖潜力，大大缩短了供体本身的繁殖周期，增加供体一生繁殖后代的数量。</a:t>
            </a:r>
            <a:endParaRPr lang="zh-CN" altLang="en-US" sz="2800" b="1">
              <a:solidFill>
                <a:srgbClr val="FF0000"/>
              </a:solidFill>
              <a:latin typeface="楷体" panose="02010609060101010101" charset="-122"/>
              <a:ea typeface="楷体" panose="02010609060101010101" charset="-122"/>
              <a:cs typeface="楷体" panose="02010609060101010101" charset="-122"/>
            </a:endParaRPr>
          </a:p>
          <a:p>
            <a:pPr fontAlgn="auto">
              <a:lnSpc>
                <a:spcPct val="120000"/>
              </a:lnSpc>
            </a:pPr>
            <a:r>
              <a:rPr lang="zh-CN" altLang="en-US" sz="2800">
                <a:latin typeface="楷体" panose="02010609060101010101" charset="-122"/>
                <a:ea typeface="楷体" panose="02010609060101010101" charset="-122"/>
                <a:cs typeface="楷体" panose="02010609060101010101" charset="-122"/>
              </a:rPr>
              <a:t>a.</a:t>
            </a:r>
            <a:r>
              <a:rPr lang="zh-CN" altLang="en-US" sz="2800" b="1">
                <a:solidFill>
                  <a:srgbClr val="FF0000"/>
                </a:solidFill>
                <a:latin typeface="楷体" panose="02010609060101010101" charset="-122"/>
                <a:ea typeface="楷体" panose="02010609060101010101" charset="-122"/>
                <a:cs typeface="楷体" panose="02010609060101010101" charset="-122"/>
                <a:sym typeface="+mn-ea"/>
              </a:rPr>
              <a:t>供体</a:t>
            </a:r>
            <a:r>
              <a:rPr lang="zh-CN" altLang="en-US" sz="2800" b="1">
                <a:solidFill>
                  <a:schemeClr val="tx1"/>
                </a:solidFill>
                <a:latin typeface="楷体" panose="02010609060101010101" charset="-122"/>
                <a:ea typeface="楷体" panose="02010609060101010101" charset="-122"/>
                <a:cs typeface="楷体" panose="02010609060101010101" charset="-122"/>
                <a:sym typeface="+mn-ea"/>
              </a:rPr>
              <a:t>的主要职能</a:t>
            </a:r>
            <a:r>
              <a:rPr lang="zh-CN" altLang="en-US" sz="2800" b="1">
                <a:solidFill>
                  <a:srgbClr val="FF0000"/>
                </a:solidFill>
                <a:latin typeface="楷体" panose="02010609060101010101" charset="-122"/>
                <a:ea typeface="楷体" panose="02010609060101010101" charset="-122"/>
                <a:cs typeface="楷体" panose="02010609060101010101" charset="-122"/>
                <a:sym typeface="+mn-ea"/>
              </a:rPr>
              <a:t>变为产生具有优良遗传特性的胚胎，繁重而漫长的妊娠和育仔任务由受体取代。</a:t>
            </a:r>
            <a:r>
              <a:rPr lang="zh-CN" altLang="en-US" sz="2800">
                <a:latin typeface="楷体" panose="02010609060101010101" charset="-122"/>
                <a:ea typeface="楷体" panose="02010609060101010101" charset="-122"/>
                <a:cs typeface="楷体" panose="02010609060101010101" charset="-122"/>
              </a:rPr>
              <a:t>缩短了供体本身的繁殖周期，同时通过超数排卵和胚胎移植可获得比自然繁殖多十几倍到几十倍的后代。</a:t>
            </a:r>
            <a:endParaRPr lang="zh-CN" altLang="en-US" sz="2800">
              <a:latin typeface="楷体" panose="02010609060101010101" charset="-122"/>
              <a:ea typeface="楷体" panose="02010609060101010101" charset="-122"/>
              <a:cs typeface="楷体" panose="02010609060101010101" charset="-122"/>
            </a:endParaRPr>
          </a:p>
          <a:p>
            <a:pPr fontAlgn="auto">
              <a:lnSpc>
                <a:spcPct val="120000"/>
              </a:lnSpc>
            </a:pPr>
            <a:r>
              <a:rPr lang="zh-CN" altLang="en-US" sz="2800">
                <a:latin typeface="楷体" panose="02010609060101010101" charset="-122"/>
                <a:ea typeface="楷体" panose="02010609060101010101" charset="-122"/>
                <a:cs typeface="楷体" panose="02010609060101010101" charset="-122"/>
              </a:rPr>
              <a:t>b.可在短期内大幅度增加优良个体母畜和公高的后代数量，迅速扩大良种畜群，加速育种和品种改良。</a:t>
            </a:r>
            <a:endParaRPr lang="zh-CN" altLang="en-US" sz="2800">
              <a:latin typeface="楷体" panose="02010609060101010101" charset="-122"/>
              <a:ea typeface="楷体" panose="02010609060101010101" charset="-122"/>
              <a:cs typeface="楷体" panose="02010609060101010101" charset="-122"/>
            </a:endParaRPr>
          </a:p>
        </p:txBody>
      </p:sp>
      <p:sp>
        <p:nvSpPr>
          <p:cNvPr id="4" name="文本框 3"/>
          <p:cNvSpPr txBox="1"/>
          <p:nvPr/>
        </p:nvSpPr>
        <p:spPr>
          <a:xfrm>
            <a:off x="582295" y="5379085"/>
            <a:ext cx="10351770" cy="953135"/>
          </a:xfrm>
          <a:prstGeom prst="rect">
            <a:avLst/>
          </a:prstGeom>
          <a:noFill/>
        </p:spPr>
        <p:txBody>
          <a:bodyPr wrap="square" rtlCol="0">
            <a:spAutoFit/>
          </a:bodyPr>
          <a:p>
            <a:pPr algn="l"/>
            <a:r>
              <a:rPr lang="zh-CN" altLang="en-US" sz="2800">
                <a:latin typeface="楷体" panose="02010609060101010101" charset="-122"/>
                <a:ea typeface="楷体" panose="02010609060101010101" charset="-122"/>
                <a:cs typeface="楷体" panose="02010609060101010101" charset="-122"/>
                <a:sym typeface="+mn-ea"/>
              </a:rPr>
              <a:t>胚胎移植作为胚胎工程的</a:t>
            </a:r>
            <a:r>
              <a:rPr lang="zh-CN" altLang="en-US" sz="2800">
                <a:solidFill>
                  <a:srgbClr val="FF0000"/>
                </a:solidFill>
                <a:latin typeface="楷体" panose="02010609060101010101" charset="-122"/>
                <a:ea typeface="楷体" panose="02010609060101010101" charset="-122"/>
                <a:cs typeface="楷体" panose="02010609060101010101" charset="-122"/>
                <a:sym typeface="+mn-ea"/>
              </a:rPr>
              <a:t>最终技术</a:t>
            </a:r>
            <a:r>
              <a:rPr lang="zh-CN" altLang="en-US" sz="2800">
                <a:latin typeface="楷体" panose="02010609060101010101" charset="-122"/>
                <a:ea typeface="楷体" panose="02010609060101010101" charset="-122"/>
                <a:cs typeface="楷体" panose="02010609060101010101" charset="-122"/>
                <a:sym typeface="+mn-ea"/>
              </a:rPr>
              <a:t>环节，还将推动胚胎工程其他技术的研究和应用</a:t>
            </a:r>
            <a:endParaRPr lang="zh-CN" altLang="en-US" sz="2800">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426651" y="751409"/>
            <a:ext cx="11299010" cy="1383665"/>
          </a:xfrm>
          <a:prstGeom prst="rect">
            <a:avLst/>
          </a:prstGeom>
        </p:spPr>
        <p:txBody>
          <a:bodyPr wrap="square">
            <a:spAutoFit/>
          </a:bodyPr>
          <a:lstStyle/>
          <a:p>
            <a:pPr algn="just" defTabSz="1219200">
              <a:lnSpc>
                <a:spcPct val="150000"/>
              </a:lnSpc>
            </a:pPr>
            <a:r>
              <a:rPr lang="en-US" altLang="zh-CN" sz="2800" kern="100" smtClean="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2.</a:t>
            </a:r>
            <a:r>
              <a:rPr lang="en-US" altLang="zh-CN" sz="2800" kern="100" smtClean="0">
                <a:solidFill>
                  <a:prstClr val="black"/>
                </a:solidFill>
                <a:latin typeface="Times New Roman" panose="02020603050405020304" pitchFamily="18" charset="0"/>
                <a:ea typeface="楷体_GB2312" panose="02010609030101010101" pitchFamily="49" charset="-122"/>
                <a:cs typeface="Courier New" panose="02070309020205020404" pitchFamily="49" charset="0"/>
              </a:rPr>
              <a:t>(</a:t>
            </a:r>
            <a:r>
              <a:rPr lang="en-US" altLang="zh-CN" sz="2800" kern="100">
                <a:solidFill>
                  <a:prstClr val="black"/>
                </a:solidFill>
                <a:latin typeface="Times New Roman" panose="02020603050405020304" pitchFamily="18" charset="0"/>
                <a:ea typeface="楷体_GB2312" panose="02010609030101010101" pitchFamily="49" charset="-122"/>
                <a:cs typeface="Courier New" panose="02070309020205020404" pitchFamily="49" charset="0"/>
              </a:rPr>
              <a:t>2022·</a:t>
            </a:r>
            <a:r>
              <a:rPr lang="zh-CN" altLang="zh-CN" sz="2800" kern="100">
                <a:solidFill>
                  <a:prstClr val="black"/>
                </a:solidFill>
                <a:latin typeface="Times New Roman" panose="02020603050405020304" pitchFamily="18" charset="0"/>
                <a:ea typeface="楷体_GB2312" panose="02010609030101010101" pitchFamily="49" charset="-122"/>
                <a:cs typeface="Times New Roman" panose="02020603050405020304" pitchFamily="18" charset="0"/>
              </a:rPr>
              <a:t>福建福州一中高二月考</a:t>
            </a:r>
            <a:r>
              <a:rPr lang="en-US" altLang="zh-CN" sz="2800" kern="100">
                <a:solidFill>
                  <a:prstClr val="black"/>
                </a:solidFill>
                <a:latin typeface="Times New Roman" panose="02020603050405020304" pitchFamily="18" charset="0"/>
                <a:ea typeface="楷体_GB2312" panose="02010609030101010101" pitchFamily="49" charset="-122"/>
                <a:cs typeface="Courier New" panose="02070309020205020404" pitchFamily="49" charset="0"/>
              </a:rPr>
              <a:t>)</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牛胚胎移植的基本程序如图所示，下列说法错误的是</a:t>
            </a:r>
            <a:endParaRPr lang="zh-CN" altLang="zh-CN" sz="28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p:txBody>
      </p:sp>
      <p:pic>
        <p:nvPicPr>
          <p:cNvPr id="3" name="Picture 2" descr="S291"/>
          <p:cNvPicPr>
            <a:picLocks noChangeAspect="1" noChangeArrowheads="1"/>
          </p:cNvPicPr>
          <p:nvPr>
            <p:custDataLst>
              <p:tags r:id="rId2"/>
            </p:custDataLst>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2828691" y="1699260"/>
            <a:ext cx="6685430" cy="2156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custDataLst>
              <p:tags r:id="rId4"/>
            </p:custDataLst>
          </p:nvPr>
        </p:nvSpPr>
        <p:spPr>
          <a:xfrm>
            <a:off x="426651" y="4059069"/>
            <a:ext cx="11299010" cy="2603470"/>
          </a:xfrm>
          <a:prstGeom prst="rect">
            <a:avLst/>
          </a:prstGeom>
        </p:spPr>
        <p:txBody>
          <a:bodyPr wrap="square">
            <a:spAutoFit/>
          </a:bodyPr>
          <a:lstStyle/>
          <a:p>
            <a:pPr algn="just" defTabSz="1219200">
              <a:lnSpc>
                <a:spcPct val="150000"/>
              </a:lnSpc>
            </a:pP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A.</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供体母牛的主要职能是产生具有优良性状的胚胎</a:t>
            </a:r>
            <a:endParaRPr lang="zh-CN" altLang="zh-CN" sz="28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a:p>
            <a:pPr algn="just" defTabSz="1219200">
              <a:lnSpc>
                <a:spcPct val="150000"/>
              </a:lnSpc>
            </a:pP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B.</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图中</a:t>
            </a: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a</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指的是超数排卵，可用激素促进该过程</a:t>
            </a:r>
            <a:endParaRPr lang="zh-CN" altLang="zh-CN" sz="28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a:p>
            <a:pPr algn="just" defTabSz="1219200">
              <a:lnSpc>
                <a:spcPct val="150000"/>
              </a:lnSpc>
            </a:pP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C.</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图中</a:t>
            </a: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c</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表示胚胎移植</a:t>
            </a:r>
            <a:endParaRPr lang="zh-CN" altLang="zh-CN" sz="28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a:p>
            <a:pPr algn="just" defTabSz="1219200">
              <a:lnSpc>
                <a:spcPct val="150000"/>
              </a:lnSpc>
            </a:pP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D.</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应把早期胚胎移植到处于发情状态的母牛的输卵管中</a:t>
            </a:r>
            <a:endParaRPr lang="zh-CN" altLang="zh-CN" sz="28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p:txBody>
      </p:sp>
      <p:sp>
        <p:nvSpPr>
          <p:cNvPr id="5" name="TextBox 20"/>
          <p:cNvSpPr txBox="1"/>
          <p:nvPr>
            <p:custDataLst>
              <p:tags r:id="rId5"/>
            </p:custDataLst>
          </p:nvPr>
        </p:nvSpPr>
        <p:spPr>
          <a:xfrm>
            <a:off x="253033" y="5999609"/>
            <a:ext cx="720000" cy="720000"/>
          </a:xfrm>
          <a:prstGeom prst="rect">
            <a:avLst/>
          </a:prstGeom>
          <a:noFill/>
        </p:spPr>
        <p:txBody>
          <a:bodyPr wrap="square" rtlCol="0">
            <a:spAutoFit/>
          </a:bodyPr>
          <a:lstStyle/>
          <a:p>
            <a:pPr defTabSz="1219200"/>
            <a:r>
              <a:rPr lang="zh-CN" altLang="en-US" sz="4500" b="1" smtClean="0">
                <a:solidFill>
                  <a:srgbClr val="C00000"/>
                </a:solidFill>
                <a:latin typeface="华文细黑" panose="02010600040101010101" pitchFamily="2" charset="-122"/>
                <a:ea typeface="华文细黑" panose="02010600040101010101" pitchFamily="2" charset="-122"/>
              </a:rPr>
              <a:t>√</a:t>
            </a:r>
            <a:endParaRPr lang="zh-CN" altLang="en-US" sz="4500" b="1">
              <a:solidFill>
                <a:srgbClr val="C00000"/>
              </a:solidFill>
              <a:latin typeface="华文细黑" panose="02010600040101010101" pitchFamily="2" charset="-122"/>
              <a:ea typeface="华文细黑" panose="02010600040101010101" pitchFamily="2" charset="-122"/>
            </a:endParaRPr>
          </a:p>
        </p:txBody>
      </p:sp>
      <p:sp>
        <p:nvSpPr>
          <p:cNvPr id="33793" name="文本框 4103"/>
          <p:cNvSpPr txBox="1"/>
          <p:nvPr userDrawn="1">
            <p:custDataLst>
              <p:tags r:id="rId6"/>
            </p:custDataLst>
          </p:nvPr>
        </p:nvSpPr>
        <p:spPr>
          <a:xfrm>
            <a:off x="527050" y="139381"/>
            <a:ext cx="2362200" cy="749300"/>
          </a:xfrm>
          <a:prstGeom prst="rect">
            <a:avLst/>
          </a:prstGeom>
          <a:noFill/>
          <a:ln w="9525">
            <a:noFill/>
          </a:ln>
        </p:spPr>
        <p:txBody>
          <a:bodyPr wrap="square" lIns="90169" tIns="46989" rIns="90169" bIns="46989" anchor="t">
            <a:spAutoFit/>
          </a:bodyPr>
          <a:p>
            <a:r>
              <a:rPr lang="zh-CN" altLang="en-US" sz="4265" b="1">
                <a:solidFill>
                  <a:schemeClr val="tx1"/>
                </a:solidFill>
                <a:latin typeface="黑体" panose="02010609060101010101" pitchFamily="49" charset="-122"/>
                <a:ea typeface="黑体" panose="02010609060101010101" pitchFamily="49" charset="-122"/>
              </a:rPr>
              <a:t>课堂练习</a:t>
            </a:r>
            <a:endParaRPr lang="zh-CN" altLang="en-US" sz="4265" b="1">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330835" y="2083435"/>
            <a:ext cx="3804285" cy="3203575"/>
          </a:xfrm>
          <a:prstGeom prst="rect">
            <a:avLst/>
          </a:prstGeom>
          <a:noFill/>
          <a:ln w="9525">
            <a:noFill/>
          </a:ln>
          <a:effectLst>
            <a:outerShdw blurRad="50800" dist="38100" dir="2700000" algn="tl" rotWithShape="0">
              <a:prstClr val="black">
                <a:alpha val="40000"/>
              </a:prstClr>
            </a:outerShdw>
            <a:reflection blurRad="6350" stA="81000" endA="300" endPos="8000" dir="5400000" sy="-100000" algn="bl" rotWithShape="0"/>
          </a:effectLst>
        </p:spPr>
      </p:pic>
      <p:sp>
        <p:nvSpPr>
          <p:cNvPr id="3" name="文本框 2"/>
          <p:cNvSpPr txBox="1"/>
          <p:nvPr>
            <p:custDataLst>
              <p:tags r:id="rId3"/>
            </p:custDataLst>
          </p:nvPr>
        </p:nvSpPr>
        <p:spPr>
          <a:xfrm>
            <a:off x="6203950" y="5816600"/>
            <a:ext cx="4237355" cy="460375"/>
          </a:xfrm>
          <a:prstGeom prst="rect">
            <a:avLst/>
          </a:prstGeom>
          <a:noFill/>
        </p:spPr>
        <p:txBody>
          <a:bodyPr wrap="square" rtlCol="0">
            <a:spAutoFit/>
          </a:bodyPr>
          <a:lstStyle/>
          <a:p>
            <a:r>
              <a:rPr lang="zh-CN" altLang="en-US" sz="2400" b="1">
                <a:solidFill>
                  <a:prstClr val="black"/>
                </a:solidFill>
                <a:latin typeface="等线" panose="02010600030101010101" charset="-122"/>
                <a:ea typeface="等线" panose="02010600030101010101" charset="-122"/>
                <a:cs typeface="Arial" panose="020B0604020202020204"/>
              </a:rPr>
              <a:t>同卵双胞胎自然形成示意图</a:t>
            </a:r>
            <a:endParaRPr lang="zh-CN" altLang="en-US" sz="2400" b="1">
              <a:solidFill>
                <a:prstClr val="black"/>
              </a:solidFill>
              <a:latin typeface="等线" panose="02010600030101010101" charset="-122"/>
              <a:ea typeface="等线" panose="02010600030101010101" charset="-122"/>
              <a:cs typeface="Arial" panose="020B0604020202020204"/>
            </a:endParaRPr>
          </a:p>
        </p:txBody>
      </p:sp>
      <p:grpSp>
        <p:nvGrpSpPr>
          <p:cNvPr id="4" name="组合 3"/>
          <p:cNvGrpSpPr/>
          <p:nvPr>
            <p:custDataLst>
              <p:tags r:id="rId4"/>
            </p:custDataLst>
          </p:nvPr>
        </p:nvGrpSpPr>
        <p:grpSpPr>
          <a:xfrm>
            <a:off x="4135120" y="1236980"/>
            <a:ext cx="7870825" cy="4551045"/>
            <a:chOff x="6512" y="1948"/>
            <a:chExt cx="12395" cy="7167"/>
          </a:xfrm>
        </p:grpSpPr>
        <p:pic>
          <p:nvPicPr>
            <p:cNvPr id="5" name="图片 4"/>
            <p:cNvPicPr>
              <a:picLocks noChangeAspect="1"/>
            </p:cNvPicPr>
            <p:nvPr>
              <p:custDataLst>
                <p:tags r:id="rId5"/>
              </p:custDataLst>
            </p:nvPr>
          </p:nvPicPr>
          <p:blipFill>
            <a:blip r:embed="rId6"/>
            <a:stretch>
              <a:fillRect/>
            </a:stretch>
          </p:blipFill>
          <p:spPr>
            <a:xfrm>
              <a:off x="6512" y="2036"/>
              <a:ext cx="12395" cy="7079"/>
            </a:xfrm>
            <a:prstGeom prst="rect">
              <a:avLst/>
            </a:prstGeom>
            <a:ln>
              <a:noFill/>
            </a:ln>
            <a:effectLst>
              <a:softEdge rad="112500"/>
            </a:effectLst>
          </p:spPr>
        </p:pic>
        <p:sp>
          <p:nvSpPr>
            <p:cNvPr id="6" name="矩形 5"/>
            <p:cNvSpPr/>
            <p:nvPr>
              <p:custDataLst>
                <p:tags r:id="rId7"/>
              </p:custDataLst>
            </p:nvPr>
          </p:nvSpPr>
          <p:spPr>
            <a:xfrm>
              <a:off x="7750" y="2343"/>
              <a:ext cx="3700" cy="758"/>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400" b="0" i="0" u="none" strike="noStrike" kern="0" cap="none" spc="0" normalizeH="0" baseline="0" noProof="0" smtClean="0">
                  <a:ln>
                    <a:noFill/>
                  </a:ln>
                  <a:solidFill>
                    <a:prstClr val="black"/>
                  </a:solidFill>
                  <a:effectLst/>
                  <a:uLnTx/>
                  <a:uFillTx/>
                  <a:latin typeface="等线" panose="02010600030101010101" charset="-122"/>
                  <a:ea typeface="等线" panose="02010600030101010101" charset="-122"/>
                  <a:cs typeface="Arial" panose="020B0604020202020204"/>
                </a:rPr>
                <a:t>内细胞团</a:t>
              </a:r>
              <a:endParaRPr kumimoji="0" lang="zh-CN" altLang="en-US" sz="2400" b="0" i="0" u="none" strike="noStrike" kern="0" cap="none" spc="0" normalizeH="0" baseline="0" noProof="0" smtClean="0">
                <a:ln>
                  <a:noFill/>
                </a:ln>
                <a:solidFill>
                  <a:prstClr val="black"/>
                </a:solidFill>
                <a:effectLst/>
                <a:uLnTx/>
                <a:uFillTx/>
                <a:latin typeface="等线" panose="02010600030101010101" charset="-122"/>
                <a:ea typeface="等线" panose="02010600030101010101" charset="-122"/>
                <a:cs typeface="Arial" panose="020B0604020202020204"/>
              </a:endParaRPr>
            </a:p>
          </p:txBody>
        </p:sp>
        <p:sp>
          <p:nvSpPr>
            <p:cNvPr id="7" name="矩形 6"/>
            <p:cNvSpPr/>
            <p:nvPr>
              <p:custDataLst>
                <p:tags r:id="rId8"/>
              </p:custDataLst>
            </p:nvPr>
          </p:nvSpPr>
          <p:spPr>
            <a:xfrm>
              <a:off x="13449" y="1948"/>
              <a:ext cx="4731" cy="1333"/>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400" b="0" i="0" u="none" strike="noStrike" kern="0" cap="none" spc="0" normalizeH="0" baseline="0" noProof="0" smtClean="0">
                  <a:ln>
                    <a:noFill/>
                  </a:ln>
                  <a:solidFill>
                    <a:prstClr val="black"/>
                  </a:solidFill>
                  <a:effectLst/>
                  <a:uLnTx/>
                  <a:uFillTx/>
                  <a:latin typeface="等线" panose="02010600030101010101" charset="-122"/>
                  <a:ea typeface="等线" panose="02010600030101010101" charset="-122"/>
                  <a:cs typeface="Arial" panose="020B0604020202020204"/>
                </a:rPr>
                <a:t>内细胞团分裂，形成一模一样的双胞胎</a:t>
              </a:r>
              <a:endParaRPr kumimoji="0" lang="zh-CN" altLang="en-US" sz="2400" b="0" i="0" u="none" strike="noStrike" kern="0" cap="none" spc="0" normalizeH="0" baseline="0" noProof="0" smtClean="0">
                <a:ln>
                  <a:noFill/>
                </a:ln>
                <a:solidFill>
                  <a:prstClr val="black"/>
                </a:solidFill>
                <a:effectLst/>
                <a:uLnTx/>
                <a:uFillTx/>
                <a:latin typeface="等线" panose="02010600030101010101" charset="-122"/>
                <a:ea typeface="等线" panose="02010600030101010101" charset="-122"/>
                <a:cs typeface="Arial" panose="020B0604020202020204"/>
              </a:endParaRPr>
            </a:p>
          </p:txBody>
        </p:sp>
      </p:grpSp>
      <p:sp>
        <p:nvSpPr>
          <p:cNvPr id="8" name="矩形 7"/>
          <p:cNvSpPr/>
          <p:nvPr>
            <p:custDataLst>
              <p:tags r:id="rId9"/>
            </p:custDataLst>
          </p:nvPr>
        </p:nvSpPr>
        <p:spPr>
          <a:xfrm>
            <a:off x="8540115" y="1292860"/>
            <a:ext cx="2905125" cy="790575"/>
          </a:xfrm>
          <a:prstGeom prst="rect">
            <a:avLst/>
          </a:prstGeom>
          <a:noFill/>
          <a:ln w="28575"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prstClr val="white"/>
              </a:solidFill>
              <a:effectLst/>
              <a:uLnTx/>
              <a:uFillTx/>
              <a:latin typeface="等线" panose="02010600030101010101" charset="-122"/>
              <a:ea typeface="等线" panose="02010600030101010101" charset="-122"/>
              <a:cs typeface="Arial" panose="020B0604020202020204"/>
            </a:endParaRPr>
          </a:p>
        </p:txBody>
      </p:sp>
      <p:sp>
        <p:nvSpPr>
          <p:cNvPr id="33793" name="文本框 4103"/>
          <p:cNvSpPr txBox="1"/>
          <p:nvPr userDrawn="1">
            <p:custDataLst>
              <p:tags r:id="rId10"/>
            </p:custDataLst>
          </p:nvPr>
        </p:nvSpPr>
        <p:spPr>
          <a:xfrm>
            <a:off x="527050" y="139381"/>
            <a:ext cx="2362200" cy="749300"/>
          </a:xfrm>
          <a:prstGeom prst="rect">
            <a:avLst/>
          </a:prstGeom>
          <a:noFill/>
          <a:ln w="9525">
            <a:noFill/>
          </a:ln>
        </p:spPr>
        <p:txBody>
          <a:bodyPr wrap="square" lIns="90169" tIns="46989" rIns="90169" bIns="46989" anchor="t">
            <a:spAutoFit/>
          </a:bodyPr>
          <a:p>
            <a:r>
              <a:rPr lang="zh-CN" altLang="en-US" sz="4265" b="1">
                <a:solidFill>
                  <a:schemeClr val="tx1"/>
                </a:solidFill>
                <a:latin typeface="黑体" panose="02010609060101010101" pitchFamily="49" charset="-122"/>
                <a:ea typeface="黑体" panose="02010609060101010101" pitchFamily="49" charset="-122"/>
              </a:rPr>
              <a:t>胚胎</a:t>
            </a:r>
            <a:r>
              <a:rPr lang="zh-CN" altLang="en-US" sz="4265" b="1">
                <a:solidFill>
                  <a:schemeClr val="tx1"/>
                </a:solidFill>
                <a:latin typeface="黑体" panose="02010609060101010101" pitchFamily="49" charset="-122"/>
                <a:ea typeface="黑体" panose="02010609060101010101" pitchFamily="49" charset="-122"/>
              </a:rPr>
              <a:t>分割</a:t>
            </a:r>
            <a:endParaRPr lang="zh-CN" altLang="en-US" sz="4265" b="1">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组合 24"/>
          <p:cNvGrpSpPr/>
          <p:nvPr>
            <p:custDataLst>
              <p:tags r:id="rId1"/>
            </p:custDataLst>
          </p:nvPr>
        </p:nvGrpSpPr>
        <p:grpSpPr>
          <a:xfrm>
            <a:off x="6892291" y="4895849"/>
            <a:ext cx="2368551" cy="2003461"/>
            <a:chOff x="11002" y="6678"/>
            <a:chExt cx="3398" cy="3774"/>
          </a:xfrm>
        </p:grpSpPr>
        <p:pic>
          <p:nvPicPr>
            <p:cNvPr id="26" name="图片 25"/>
            <p:cNvPicPr>
              <a:picLocks noChangeAspect="1"/>
            </p:cNvPicPr>
            <p:nvPr>
              <p:custDataLst>
                <p:tags r:id="rId2"/>
              </p:custDataLst>
            </p:nvPr>
          </p:nvPicPr>
          <p:blipFill>
            <a:blip r:embed="rId3"/>
            <a:stretch>
              <a:fillRect/>
            </a:stretch>
          </p:blipFill>
          <p:spPr>
            <a:xfrm>
              <a:off x="11002" y="6678"/>
              <a:ext cx="3398" cy="2928"/>
            </a:xfrm>
            <a:prstGeom prst="rect">
              <a:avLst/>
            </a:prstGeom>
          </p:spPr>
        </p:pic>
        <p:sp>
          <p:nvSpPr>
            <p:cNvPr id="27" name="文本框 26"/>
            <p:cNvSpPr txBox="1"/>
            <p:nvPr>
              <p:custDataLst>
                <p:tags r:id="rId4"/>
              </p:custDataLst>
            </p:nvPr>
          </p:nvSpPr>
          <p:spPr>
            <a:xfrm>
              <a:off x="11550" y="9612"/>
              <a:ext cx="2323" cy="840"/>
            </a:xfrm>
            <a:prstGeom prst="rect">
              <a:avLst/>
            </a:prstGeom>
            <a:noFill/>
          </p:spPr>
          <p:txBody>
            <a:bodyPr wrap="none" rtlCol="0" anchor="t">
              <a:spAutoFit/>
            </a:bodyPr>
            <a:lstStyle/>
            <a:p>
              <a:pPr defTabSz="913130"/>
              <a:r>
                <a:rPr lang="zh-CN" altLang="en-US" sz="2000" b="1" kern="100">
                  <a:solidFill>
                    <a:prstClr val="black"/>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显微操作仪</a:t>
              </a:r>
              <a:endParaRPr lang="zh-CN" altLang="en-US" sz="1600">
                <a:solidFill>
                  <a:prstClr val="black"/>
                </a:solidFill>
                <a:latin typeface="Calibri" panose="020F0502020204030204"/>
                <a:cs typeface="Arial" panose="020B0604020202020204"/>
              </a:endParaRPr>
            </a:p>
          </p:txBody>
        </p:sp>
      </p:grpSp>
      <p:sp>
        <p:nvSpPr>
          <p:cNvPr id="2" name="文本框 1"/>
          <p:cNvSpPr txBox="1"/>
          <p:nvPr>
            <p:custDataLst>
              <p:tags r:id="rId5"/>
            </p:custDataLst>
          </p:nvPr>
        </p:nvSpPr>
        <p:spPr>
          <a:xfrm>
            <a:off x="631081" y="1114041"/>
            <a:ext cx="11037044" cy="950910"/>
          </a:xfrm>
          <a:prstGeom prst="rect">
            <a:avLst/>
          </a:prstGeom>
          <a:noFill/>
        </p:spPr>
        <p:txBody>
          <a:bodyPr wrap="square" lIns="91322" tIns="45661" rIns="91322" bIns="45661" rtlCol="0" anchor="t">
            <a:spAutoFit/>
          </a:bodyPr>
          <a:lstStyle/>
          <a:p>
            <a:pPr marL="359410" defTabSz="913130">
              <a:lnSpc>
                <a:spcPts val="3500"/>
              </a:lnSpc>
            </a:pPr>
            <a:r>
              <a:rPr lang="en-US" altLang="zh-CN" sz="2400" kern="100">
                <a:solidFill>
                  <a:sysClr val="windowText" lastClr="000000"/>
                </a:solidFill>
                <a:latin typeface="+mn-ea"/>
                <a:cs typeface="宋体" panose="02010600030101010101" pitchFamily="2" charset="-122"/>
                <a:sym typeface="宋体" panose="02010600030101010101" pitchFamily="2" charset="-122"/>
              </a:rPr>
              <a:t>     </a:t>
            </a:r>
            <a:r>
              <a:rPr lang="zh-CN" altLang="en-US" sz="2400" kern="100">
                <a:solidFill>
                  <a:sysClr val="windowText" lastClr="000000"/>
                </a:solidFill>
                <a:latin typeface="+mn-ea"/>
                <a:cs typeface="宋体" panose="02010600030101010101" pitchFamily="2" charset="-122"/>
                <a:sym typeface="宋体" panose="02010600030101010101" pitchFamily="2" charset="-122"/>
              </a:rPr>
              <a:t>采用</a:t>
            </a:r>
            <a:r>
              <a:rPr lang="en-US" altLang="zh-CN" sz="2400" kern="100" smtClean="0">
                <a:solidFill>
                  <a:sysClr val="windowText" lastClr="000000"/>
                </a:solidFill>
                <a:latin typeface="+mn-ea"/>
                <a:cs typeface="宋体" panose="02010600030101010101" pitchFamily="2" charset="-122"/>
                <a:sym typeface="Arial" panose="020B0604020202020204" pitchFamily="34" charset="0"/>
              </a:rPr>
              <a:t>___________</a:t>
            </a:r>
            <a:r>
              <a:rPr lang="zh-CN" altLang="en-US" sz="2400" kern="100">
                <a:solidFill>
                  <a:sysClr val="windowText" lastClr="000000"/>
                </a:solidFill>
                <a:latin typeface="+mn-ea"/>
                <a:cs typeface="宋体" panose="02010600030101010101" pitchFamily="2" charset="-122"/>
                <a:sym typeface="宋体" panose="02010600030101010101" pitchFamily="2" charset="-122"/>
              </a:rPr>
              <a:t>将</a:t>
            </a:r>
            <a:r>
              <a:rPr lang="en-US" altLang="zh-CN" sz="2400" kern="100" smtClean="0">
                <a:solidFill>
                  <a:sysClr val="windowText" lastClr="000000"/>
                </a:solidFill>
                <a:latin typeface="+mn-ea"/>
                <a:cs typeface="宋体" panose="02010600030101010101" pitchFamily="2" charset="-122"/>
                <a:sym typeface="Arial" panose="020B0604020202020204" pitchFamily="34" charset="0"/>
              </a:rPr>
              <a:t>____________</a:t>
            </a:r>
            <a:r>
              <a:rPr lang="zh-CN" altLang="en-US" sz="2400" kern="100" smtClean="0">
                <a:solidFill>
                  <a:sysClr val="windowText" lastClr="000000"/>
                </a:solidFill>
                <a:latin typeface="+mn-ea"/>
                <a:cs typeface="宋体" panose="02010600030101010101" pitchFamily="2" charset="-122"/>
                <a:sym typeface="宋体" panose="02010600030101010101" pitchFamily="2" charset="-122"/>
              </a:rPr>
              <a:t>切割</a:t>
            </a:r>
            <a:r>
              <a:rPr lang="zh-CN" altLang="en-US" sz="2400" kern="100">
                <a:solidFill>
                  <a:sysClr val="windowText" lastClr="000000"/>
                </a:solidFill>
                <a:latin typeface="+mn-ea"/>
                <a:cs typeface="宋体" panose="02010600030101010101" pitchFamily="2" charset="-122"/>
                <a:sym typeface="宋体" panose="02010600030101010101" pitchFamily="2" charset="-122"/>
              </a:rPr>
              <a:t>成</a:t>
            </a:r>
            <a:r>
              <a:rPr lang="en-US" altLang="zh-CN" sz="2400" kern="100" smtClean="0">
                <a:solidFill>
                  <a:sysClr val="windowText" lastClr="000000"/>
                </a:solidFill>
                <a:latin typeface="+mn-ea"/>
                <a:cs typeface="宋体" panose="02010600030101010101" pitchFamily="2" charset="-122"/>
                <a:sym typeface="Arial" panose="020B0604020202020204" pitchFamily="34" charset="0"/>
              </a:rPr>
              <a:t>_______________________</a:t>
            </a:r>
            <a:r>
              <a:rPr lang="zh-CN" altLang="en-US" sz="2400" kern="100">
                <a:solidFill>
                  <a:sysClr val="windowText" lastClr="000000"/>
                </a:solidFill>
                <a:latin typeface="+mn-ea"/>
                <a:cs typeface="宋体" panose="02010600030101010101" pitchFamily="2" charset="-122"/>
                <a:sym typeface="宋体" panose="02010600030101010101" pitchFamily="2" charset="-122"/>
              </a:rPr>
              <a:t>等，经</a:t>
            </a:r>
            <a:r>
              <a:rPr lang="zh-CN" altLang="en-US" sz="2400" kern="100" smtClean="0">
                <a:solidFill>
                  <a:sysClr val="windowText" lastClr="000000"/>
                </a:solidFill>
                <a:latin typeface="+mn-ea"/>
                <a:cs typeface="宋体" panose="02010600030101010101" pitchFamily="2" charset="-122"/>
                <a:sym typeface="宋体" panose="02010600030101010101" pitchFamily="2" charset="-122"/>
              </a:rPr>
              <a:t>移植</a:t>
            </a:r>
            <a:endParaRPr lang="en-US" altLang="zh-CN" sz="2400" kern="100" smtClean="0">
              <a:solidFill>
                <a:sysClr val="windowText" lastClr="000000"/>
              </a:solidFill>
              <a:latin typeface="+mn-ea"/>
              <a:cs typeface="宋体" panose="02010600030101010101" pitchFamily="2" charset="-122"/>
              <a:sym typeface="宋体" panose="02010600030101010101" pitchFamily="2" charset="-122"/>
            </a:endParaRPr>
          </a:p>
          <a:p>
            <a:pPr marL="359410" defTabSz="913130">
              <a:lnSpc>
                <a:spcPts val="3500"/>
              </a:lnSpc>
            </a:pPr>
            <a:r>
              <a:rPr lang="zh-CN" altLang="en-US" sz="2400" kern="100" smtClean="0">
                <a:solidFill>
                  <a:sysClr val="windowText" lastClr="000000"/>
                </a:solidFill>
                <a:latin typeface="+mn-ea"/>
                <a:cs typeface="宋体" panose="02010600030101010101" pitchFamily="2" charset="-122"/>
                <a:sym typeface="宋体" panose="02010600030101010101" pitchFamily="2" charset="-122"/>
              </a:rPr>
              <a:t>获得</a:t>
            </a:r>
            <a:r>
              <a:rPr lang="en-US" altLang="zh-CN" sz="2400" kern="100" smtClean="0">
                <a:solidFill>
                  <a:sysClr val="windowText" lastClr="000000"/>
                </a:solidFill>
                <a:latin typeface="+mn-ea"/>
                <a:cs typeface="宋体" panose="02010600030101010101" pitchFamily="2" charset="-122"/>
                <a:sym typeface="Arial" panose="020B0604020202020204" pitchFamily="34" charset="0"/>
              </a:rPr>
              <a:t>__________________</a:t>
            </a:r>
            <a:r>
              <a:rPr lang="zh-CN" altLang="en-US" sz="2400" kern="100">
                <a:solidFill>
                  <a:sysClr val="windowText" lastClr="000000"/>
                </a:solidFill>
                <a:latin typeface="+mn-ea"/>
                <a:cs typeface="宋体" panose="02010600030101010101" pitchFamily="2" charset="-122"/>
                <a:sym typeface="宋体" panose="02010600030101010101" pitchFamily="2" charset="-122"/>
              </a:rPr>
              <a:t>的技术</a:t>
            </a:r>
            <a:endParaRPr lang="zh-CN" altLang="en-US" sz="1600">
              <a:solidFill>
                <a:prstClr val="black"/>
              </a:solidFill>
              <a:latin typeface="+mn-ea"/>
              <a:cs typeface="Arial" panose="020B0604020202020204"/>
            </a:endParaRPr>
          </a:p>
        </p:txBody>
      </p:sp>
      <p:sp>
        <p:nvSpPr>
          <p:cNvPr id="3" name="文本框 2"/>
          <p:cNvSpPr txBox="1"/>
          <p:nvPr>
            <p:custDataLst>
              <p:tags r:id="rId6"/>
            </p:custDataLst>
          </p:nvPr>
        </p:nvSpPr>
        <p:spPr>
          <a:xfrm>
            <a:off x="335806" y="1133803"/>
            <a:ext cx="1350010" cy="459105"/>
          </a:xfrm>
          <a:prstGeom prst="rect">
            <a:avLst/>
          </a:prstGeom>
          <a:noFill/>
        </p:spPr>
        <p:txBody>
          <a:bodyPr wrap="none" lIns="91322" tIns="45661" rIns="91322" bIns="45661" rtlCol="0" anchor="t">
            <a:spAutoFit/>
          </a:bodyPr>
          <a:lstStyle/>
          <a:p>
            <a:pPr defTabSz="913130"/>
            <a:r>
              <a:rPr lang="en-US" sz="2400" b="1" kern="100">
                <a:solidFill>
                  <a:schemeClr val="tx1"/>
                </a:solidFill>
                <a:latin typeface="+mn-ea"/>
                <a:cs typeface="宋体" panose="02010600030101010101" pitchFamily="2" charset="-122"/>
                <a:sym typeface="Arial" panose="020B0604020202020204" pitchFamily="34" charset="0"/>
              </a:rPr>
              <a:t>1.</a:t>
            </a:r>
            <a:r>
              <a:rPr lang="zh-CN" altLang="en-US" sz="2400" b="1" kern="100">
                <a:solidFill>
                  <a:schemeClr val="tx1"/>
                </a:solidFill>
                <a:latin typeface="+mn-ea"/>
                <a:cs typeface="宋体" panose="02010600030101010101" pitchFamily="2" charset="-122"/>
                <a:sym typeface="宋体" panose="02010600030101010101" pitchFamily="2" charset="-122"/>
              </a:rPr>
              <a:t>概念：</a:t>
            </a:r>
            <a:endParaRPr lang="zh-CN" altLang="en-US" sz="2400" b="1" kern="100">
              <a:solidFill>
                <a:schemeClr val="tx1"/>
              </a:solidFill>
              <a:latin typeface="+mn-ea"/>
              <a:cs typeface="宋体" panose="02010600030101010101" pitchFamily="2" charset="-122"/>
              <a:sym typeface="宋体" panose="02010600030101010101" pitchFamily="2" charset="-122"/>
            </a:endParaRPr>
          </a:p>
        </p:txBody>
      </p:sp>
      <p:sp>
        <p:nvSpPr>
          <p:cNvPr id="4" name="矩形 3"/>
          <p:cNvSpPr/>
          <p:nvPr>
            <p:custDataLst>
              <p:tags r:id="rId7"/>
            </p:custDataLst>
          </p:nvPr>
        </p:nvSpPr>
        <p:spPr>
          <a:xfrm>
            <a:off x="2163929" y="1114512"/>
            <a:ext cx="1421946" cy="461546"/>
          </a:xfrm>
          <a:prstGeom prst="rect">
            <a:avLst/>
          </a:prstGeom>
        </p:spPr>
        <p:txBody>
          <a:bodyPr wrap="none" lIns="91322" tIns="45661" rIns="91322" bIns="45661">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r>
              <a:rPr lang="zh-CN" altLang="en-US" sz="2400" kern="100">
                <a:solidFill>
                  <a:srgbClr val="FF0000"/>
                </a:solidFill>
                <a:latin typeface="+mn-ea"/>
                <a:ea typeface="+mn-ea"/>
                <a:cs typeface="宋体" panose="02010600030101010101" pitchFamily="2" charset="-122"/>
                <a:sym typeface="宋体" panose="02010600030101010101" pitchFamily="2" charset="-122"/>
              </a:rPr>
              <a:t>机械方法</a:t>
            </a:r>
            <a:endParaRPr lang="zh-CN" altLang="en-US" sz="2400" kern="100">
              <a:solidFill>
                <a:srgbClr val="FF0000"/>
              </a:solidFill>
              <a:latin typeface="+mn-ea"/>
              <a:ea typeface="+mn-ea"/>
              <a:cs typeface="宋体" panose="02010600030101010101" pitchFamily="2" charset="-122"/>
              <a:sym typeface="宋体" panose="02010600030101010101" pitchFamily="2" charset="-122"/>
            </a:endParaRPr>
          </a:p>
        </p:txBody>
      </p:sp>
      <p:sp>
        <p:nvSpPr>
          <p:cNvPr id="5" name="矩形 4"/>
          <p:cNvSpPr/>
          <p:nvPr>
            <p:custDataLst>
              <p:tags r:id="rId8"/>
            </p:custDataLst>
          </p:nvPr>
        </p:nvSpPr>
        <p:spPr>
          <a:xfrm>
            <a:off x="4115961" y="1133803"/>
            <a:ext cx="1421946" cy="461546"/>
          </a:xfrm>
          <a:prstGeom prst="rect">
            <a:avLst/>
          </a:prstGeom>
        </p:spPr>
        <p:txBody>
          <a:bodyPr wrap="none" lIns="91322" tIns="45661" rIns="91322" bIns="45661">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r>
              <a:rPr lang="zh-CN" altLang="en-US" sz="2400" kern="100">
                <a:solidFill>
                  <a:srgbClr val="FF0000"/>
                </a:solidFill>
                <a:latin typeface="+mn-ea"/>
                <a:ea typeface="+mn-ea"/>
                <a:cs typeface="宋体" panose="02010600030101010101" pitchFamily="2" charset="-122"/>
                <a:sym typeface="宋体" panose="02010600030101010101" pitchFamily="2" charset="-122"/>
              </a:rPr>
              <a:t>早期胚胎</a:t>
            </a:r>
            <a:endParaRPr lang="zh-CN" altLang="en-US" sz="2400" kern="100">
              <a:solidFill>
                <a:srgbClr val="FF0000"/>
              </a:solidFill>
              <a:latin typeface="+mn-ea"/>
              <a:ea typeface="+mn-ea"/>
              <a:cs typeface="宋体" panose="02010600030101010101" pitchFamily="2" charset="-122"/>
              <a:sym typeface="宋体" panose="02010600030101010101" pitchFamily="2" charset="-122"/>
            </a:endParaRPr>
          </a:p>
        </p:txBody>
      </p:sp>
      <p:sp>
        <p:nvSpPr>
          <p:cNvPr id="6" name="矩形 5"/>
          <p:cNvSpPr/>
          <p:nvPr>
            <p:custDataLst>
              <p:tags r:id="rId9"/>
            </p:custDataLst>
          </p:nvPr>
        </p:nvSpPr>
        <p:spPr>
          <a:xfrm>
            <a:off x="6469331" y="1114041"/>
            <a:ext cx="3214103" cy="461546"/>
          </a:xfrm>
          <a:prstGeom prst="rect">
            <a:avLst/>
          </a:prstGeom>
        </p:spPr>
        <p:txBody>
          <a:bodyPr wrap="none" lIns="91322" tIns="45661" rIns="91322" bIns="45661">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r>
              <a:rPr lang="zh-CN" altLang="en-US" sz="2400" kern="100">
                <a:solidFill>
                  <a:srgbClr val="FF0000"/>
                </a:solidFill>
                <a:latin typeface="+mn-ea"/>
                <a:ea typeface="+mn-ea"/>
                <a:cs typeface="宋体" panose="02010600030101010101" pitchFamily="2" charset="-122"/>
                <a:sym typeface="宋体" panose="02010600030101010101" pitchFamily="2" charset="-122"/>
              </a:rPr>
              <a:t>2等份、4等份或8等份</a:t>
            </a:r>
            <a:endParaRPr lang="zh-CN" altLang="en-US" sz="2400" kern="100">
              <a:solidFill>
                <a:srgbClr val="FF0000"/>
              </a:solidFill>
              <a:latin typeface="+mn-ea"/>
              <a:ea typeface="+mn-ea"/>
              <a:cs typeface="宋体" panose="02010600030101010101" pitchFamily="2" charset="-122"/>
              <a:sym typeface="宋体" panose="02010600030101010101" pitchFamily="2" charset="-122"/>
            </a:endParaRPr>
          </a:p>
        </p:txBody>
      </p:sp>
      <p:sp>
        <p:nvSpPr>
          <p:cNvPr id="7" name="矩形 6"/>
          <p:cNvSpPr/>
          <p:nvPr>
            <p:custDataLst>
              <p:tags r:id="rId10"/>
            </p:custDataLst>
          </p:nvPr>
        </p:nvSpPr>
        <p:spPr>
          <a:xfrm>
            <a:off x="1765876" y="1584735"/>
            <a:ext cx="2350085" cy="461546"/>
          </a:xfrm>
          <a:prstGeom prst="rect">
            <a:avLst/>
          </a:prstGeom>
        </p:spPr>
        <p:txBody>
          <a:bodyPr wrap="square" lIns="91322" tIns="45661" rIns="91322" bIns="45661">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r>
              <a:rPr lang="zh-CN" altLang="en-US" sz="2400" kern="100">
                <a:solidFill>
                  <a:srgbClr val="FF0000"/>
                </a:solidFill>
                <a:latin typeface="+mn-ea"/>
                <a:ea typeface="+mn-ea"/>
                <a:cs typeface="宋体" panose="02010600030101010101" pitchFamily="2" charset="-122"/>
                <a:sym typeface="宋体" panose="02010600030101010101" pitchFamily="2" charset="-122"/>
              </a:rPr>
              <a:t>同卵双胎或多胎</a:t>
            </a:r>
            <a:endParaRPr lang="zh-CN" altLang="en-US" sz="2400" kern="100">
              <a:solidFill>
                <a:srgbClr val="FF0000"/>
              </a:solidFill>
              <a:latin typeface="+mn-ea"/>
              <a:ea typeface="+mn-ea"/>
              <a:cs typeface="宋体" panose="02010600030101010101" pitchFamily="2" charset="-122"/>
              <a:sym typeface="宋体" panose="02010600030101010101" pitchFamily="2" charset="-122"/>
            </a:endParaRPr>
          </a:p>
        </p:txBody>
      </p:sp>
      <p:sp>
        <p:nvSpPr>
          <p:cNvPr id="10" name="文本框 9"/>
          <p:cNvSpPr txBox="1"/>
          <p:nvPr>
            <p:custDataLst>
              <p:tags r:id="rId11"/>
            </p:custDataLst>
          </p:nvPr>
        </p:nvSpPr>
        <p:spPr>
          <a:xfrm>
            <a:off x="228430" y="2256961"/>
            <a:ext cx="2200546" cy="645160"/>
          </a:xfrm>
          <a:prstGeom prst="rect">
            <a:avLst/>
          </a:prstGeom>
          <a:noFill/>
        </p:spPr>
        <p:txBody>
          <a:bodyPr wrap="square" rtlCol="0" anchor="t">
            <a:spAutoFit/>
          </a:bodyPr>
          <a:lstStyle/>
          <a:p>
            <a:pPr fontAlgn="auto">
              <a:lnSpc>
                <a:spcPct val="150000"/>
              </a:lnSpc>
            </a:pPr>
            <a:r>
              <a:rPr lang="en-US" altLang="zh-CN" sz="2400" b="1" smtClean="0">
                <a:solidFill>
                  <a:schemeClr val="tx1"/>
                </a:solidFill>
                <a:latin typeface="Times New Roman" panose="02020603050405020304" pitchFamily="18" charset="0"/>
                <a:ea typeface="微软雅黑" panose="020B0503020204020204" pitchFamily="34" charset="-122"/>
                <a:cs typeface="楷体" panose="02010609060101010101" charset="-122"/>
              </a:rPr>
              <a:t>2.</a:t>
            </a:r>
            <a:r>
              <a:rPr lang="zh-CN" altLang="en-US" sz="2400" b="1" smtClean="0">
                <a:solidFill>
                  <a:schemeClr val="tx1"/>
                </a:solidFill>
                <a:latin typeface="Times New Roman" panose="02020603050405020304" pitchFamily="18" charset="0"/>
                <a:ea typeface="微软雅黑" panose="020B0503020204020204" pitchFamily="34" charset="-122"/>
                <a:cs typeface="楷体" panose="02010609060101010101" charset="-122"/>
              </a:rPr>
              <a:t>理论依据</a:t>
            </a:r>
            <a:r>
              <a:rPr lang="en-US" altLang="zh-CN" sz="2400" b="1" smtClean="0">
                <a:solidFill>
                  <a:schemeClr val="tx1"/>
                </a:solidFill>
                <a:latin typeface="Times New Roman" panose="02020603050405020304" pitchFamily="18" charset="0"/>
                <a:ea typeface="微软雅黑" panose="020B0503020204020204" pitchFamily="34" charset="-122"/>
                <a:cs typeface="楷体" panose="02010609060101010101" charset="-122"/>
              </a:rPr>
              <a:t>:</a:t>
            </a:r>
            <a:endParaRPr lang="en-US" altLang="zh-CN" sz="2400" b="1" smtClean="0">
              <a:solidFill>
                <a:schemeClr val="tx1"/>
              </a:solidFill>
              <a:latin typeface="Times New Roman" panose="02020603050405020304" pitchFamily="18" charset="0"/>
              <a:ea typeface="微软雅黑" panose="020B0503020204020204" pitchFamily="34" charset="-122"/>
              <a:cs typeface="楷体" panose="02010609060101010101" charset="-122"/>
            </a:endParaRPr>
          </a:p>
        </p:txBody>
      </p:sp>
      <p:sp>
        <p:nvSpPr>
          <p:cNvPr id="12" name="文本框 11"/>
          <p:cNvSpPr txBox="1"/>
          <p:nvPr>
            <p:custDataLst>
              <p:tags r:id="rId12"/>
            </p:custDataLst>
          </p:nvPr>
        </p:nvSpPr>
        <p:spPr>
          <a:xfrm>
            <a:off x="1914751" y="2266022"/>
            <a:ext cx="8238900" cy="646331"/>
          </a:xfrm>
          <a:prstGeom prst="rect">
            <a:avLst/>
          </a:prstGeom>
          <a:noFill/>
        </p:spPr>
        <p:txBody>
          <a:bodyPr wrap="square" rtlCol="0" anchor="t">
            <a:spAutoFit/>
          </a:bodyPr>
          <a:lstStyle/>
          <a:p>
            <a:pPr fontAlgn="auto">
              <a:lnSpc>
                <a:spcPct val="150000"/>
              </a:lnSpc>
            </a:pPr>
            <a:r>
              <a:rPr lang="zh-CN" altLang="en-US" sz="2400" smtClean="0">
                <a:solidFill>
                  <a:srgbClr val="FF0000"/>
                </a:solidFill>
                <a:latin typeface="Times New Roman" panose="02020603050405020304" pitchFamily="18" charset="0"/>
                <a:ea typeface="微软雅黑" panose="020B0503020204020204" pitchFamily="34" charset="-122"/>
                <a:cs typeface="楷体" panose="02010609060101010101" charset="-122"/>
              </a:rPr>
              <a:t>早期</a:t>
            </a:r>
            <a:r>
              <a:rPr lang="zh-CN" altLang="en-US" sz="2400">
                <a:solidFill>
                  <a:srgbClr val="FF0000"/>
                </a:solidFill>
                <a:latin typeface="Times New Roman" panose="02020603050405020304" pitchFamily="18" charset="0"/>
                <a:ea typeface="微软雅黑" panose="020B0503020204020204" pitchFamily="34" charset="-122"/>
                <a:cs typeface="楷体" panose="02010609060101010101" charset="-122"/>
              </a:rPr>
              <a:t>胚胎细胞具有很强的分裂能力，并保持着细胞全能性。</a:t>
            </a:r>
            <a:endParaRPr lang="zh-CN" altLang="en-US" sz="2400">
              <a:solidFill>
                <a:srgbClr val="FF0000"/>
              </a:solidFill>
              <a:latin typeface="Times New Roman" panose="02020603050405020304" pitchFamily="18" charset="0"/>
              <a:ea typeface="微软雅黑" panose="020B0503020204020204" pitchFamily="34" charset="-122"/>
              <a:cs typeface="楷体" panose="02010609060101010101" charset="-122"/>
            </a:endParaRPr>
          </a:p>
        </p:txBody>
      </p:sp>
      <p:sp>
        <p:nvSpPr>
          <p:cNvPr id="14" name="文本框 9"/>
          <p:cNvSpPr txBox="1"/>
          <p:nvPr>
            <p:custDataLst>
              <p:tags r:id="rId13"/>
            </p:custDataLst>
          </p:nvPr>
        </p:nvSpPr>
        <p:spPr>
          <a:xfrm>
            <a:off x="1462053" y="3076997"/>
            <a:ext cx="9825072" cy="1052596"/>
          </a:xfrm>
          <a:prstGeom prst="rect">
            <a:avLst/>
          </a:prstGeom>
          <a:noFill/>
        </p:spPr>
        <p:txBody>
          <a:bodyPr wrap="square" rtlCol="0" anchor="t">
            <a:spAutoFit/>
          </a:bodyPr>
          <a:ls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等线" panose="02010600030101010101" charset="-122"/>
                <a:ea typeface="等线" panose="02010600030101010101"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等线" panose="02010600030101010101" charset="-122"/>
                <a:ea typeface="等线" panose="02010600030101010101"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等线" panose="02010600030101010101" charset="-122"/>
                <a:ea typeface="等线" panose="02010600030101010101"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等线" panose="02010600030101010101" charset="-122"/>
                <a:ea typeface="等线" panose="02010600030101010101"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等线" panose="02010600030101010101" charset="-122"/>
                <a:ea typeface="等线" panose="02010600030101010101"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等线" panose="02010600030101010101" charset="-122"/>
                <a:ea typeface="等线" panose="02010600030101010101"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等线" panose="02010600030101010101" charset="-122"/>
                <a:ea typeface="等线" panose="02010600030101010101"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等线" panose="02010600030101010101" charset="-122"/>
                <a:ea typeface="等线" panose="02010600030101010101"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等线" panose="02010600030101010101" charset="-122"/>
                <a:ea typeface="等线" panose="02010600030101010101" charset="-122"/>
                <a:cs typeface="+mn-cs"/>
              </a:defRPr>
            </a:lvl9pPr>
          </a:lstStyle>
          <a:p>
            <a:pPr>
              <a:lnSpc>
                <a:spcPct val="130000"/>
              </a:lnSpc>
            </a:pPr>
            <a:r>
              <a:rPr lang="zh-CN" altLang="zh-CN" sz="2400" kern="1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mn-ea"/>
              </a:rPr>
              <a:t>后代具有相同的遗传物质，因此胚胎分割可以看做动物</a:t>
            </a:r>
            <a:r>
              <a:rPr lang="zh-CN" altLang="zh-CN" sz="2400" kern="1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无性繁殖或克隆</a:t>
            </a:r>
            <a:r>
              <a:rPr lang="zh-CN" altLang="zh-CN" sz="2400" kern="1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mn-ea"/>
              </a:rPr>
              <a:t>的方法之一。</a:t>
            </a:r>
            <a:endParaRPr lang="zh-CN" altLang="zh-CN" sz="2400" kern="1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16" name="文本框 21"/>
          <p:cNvSpPr txBox="1"/>
          <p:nvPr>
            <p:custDataLst>
              <p:tags r:id="rId14"/>
            </p:custDataLst>
          </p:nvPr>
        </p:nvSpPr>
        <p:spPr>
          <a:xfrm>
            <a:off x="2948308" y="5260767"/>
            <a:ext cx="4735195" cy="461665"/>
          </a:xfrm>
          <a:prstGeom prst="rect">
            <a:avLst/>
          </a:prstGeom>
          <a:noFill/>
        </p:spPr>
        <p:txBody>
          <a:bodyPr wrap="square" rtlCol="0" anchor="t">
            <a:spAutoFit/>
          </a:bodyPr>
          <a:ls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等线" panose="02010600030101010101" charset="-122"/>
                <a:ea typeface="等线" panose="02010600030101010101"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等线" panose="02010600030101010101" charset="-122"/>
                <a:ea typeface="等线" panose="02010600030101010101"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等线" panose="02010600030101010101" charset="-122"/>
                <a:ea typeface="等线" panose="02010600030101010101"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等线" panose="02010600030101010101" charset="-122"/>
                <a:ea typeface="等线" panose="02010600030101010101"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等线" panose="02010600030101010101" charset="-122"/>
                <a:ea typeface="等线" panose="02010600030101010101"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等线" panose="02010600030101010101" charset="-122"/>
                <a:ea typeface="等线" panose="02010600030101010101"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等线" panose="02010600030101010101" charset="-122"/>
                <a:ea typeface="等线" panose="02010600030101010101"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等线" panose="02010600030101010101" charset="-122"/>
                <a:ea typeface="等线" panose="02010600030101010101"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等线" panose="02010600030101010101" charset="-122"/>
                <a:ea typeface="等线" panose="02010600030101010101" charset="-122"/>
                <a:cs typeface="+mn-cs"/>
              </a:defRPr>
            </a:lvl9pPr>
          </a:lstStyle>
          <a:p>
            <a:r>
              <a:rPr lang="zh-CN" altLang="zh-CN" sz="2400" kern="10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体</a:t>
            </a:r>
            <a:r>
              <a:rPr lang="zh-CN" altLang="en-US" sz="2400" kern="10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视</a:t>
            </a:r>
            <a:r>
              <a:rPr lang="zh-CN" altLang="zh-CN" sz="2400" kern="10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显微镜</a:t>
            </a:r>
            <a:r>
              <a:rPr lang="zh-CN" altLang="zh-CN" sz="2400" kern="10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和显微操作仪</a:t>
            </a:r>
            <a:endParaRPr lang="zh-CN" altLang="zh-CN" sz="2400" kern="10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17" name="文本框 16"/>
          <p:cNvSpPr txBox="1"/>
          <p:nvPr>
            <p:custDataLst>
              <p:tags r:id="rId15"/>
            </p:custDataLst>
          </p:nvPr>
        </p:nvSpPr>
        <p:spPr>
          <a:xfrm>
            <a:off x="228430" y="2971676"/>
            <a:ext cx="2200546" cy="737235"/>
          </a:xfrm>
          <a:prstGeom prst="rect">
            <a:avLst/>
          </a:prstGeom>
          <a:noFill/>
        </p:spPr>
        <p:txBody>
          <a:bodyPr wrap="square" rtlCol="0" anchor="t">
            <a:spAutoFit/>
          </a:bodyPr>
          <a:lstStyle/>
          <a:p>
            <a:pPr fontAlgn="auto">
              <a:lnSpc>
                <a:spcPct val="150000"/>
              </a:lnSpc>
            </a:pPr>
            <a:r>
              <a:rPr lang="en-US" altLang="zh-CN" sz="2800" b="1" smtClean="0">
                <a:solidFill>
                  <a:schemeClr val="tx1"/>
                </a:solidFill>
                <a:latin typeface="Times New Roman" panose="02020603050405020304" pitchFamily="18" charset="0"/>
                <a:ea typeface="微软雅黑" panose="020B0503020204020204" pitchFamily="34" charset="-122"/>
                <a:cs typeface="楷体" panose="02010609060101010101" charset="-122"/>
              </a:rPr>
              <a:t>3.</a:t>
            </a:r>
            <a:r>
              <a:rPr lang="zh-CN" altLang="en-US" sz="2800" b="1" smtClean="0">
                <a:solidFill>
                  <a:schemeClr val="tx1"/>
                </a:solidFill>
                <a:latin typeface="Times New Roman" panose="02020603050405020304" pitchFamily="18" charset="0"/>
                <a:ea typeface="微软雅黑" panose="020B0503020204020204" pitchFamily="34" charset="-122"/>
                <a:cs typeface="楷体" panose="02010609060101010101" charset="-122"/>
              </a:rPr>
              <a:t>特点</a:t>
            </a:r>
            <a:r>
              <a:rPr lang="en-US" altLang="zh-CN" sz="2800" b="1" smtClean="0">
                <a:solidFill>
                  <a:schemeClr val="tx1"/>
                </a:solidFill>
                <a:latin typeface="Times New Roman" panose="02020603050405020304" pitchFamily="18" charset="0"/>
                <a:ea typeface="微软雅黑" panose="020B0503020204020204" pitchFamily="34" charset="-122"/>
                <a:cs typeface="楷体" panose="02010609060101010101" charset="-122"/>
              </a:rPr>
              <a:t>:</a:t>
            </a:r>
            <a:endParaRPr lang="en-US" altLang="zh-CN" sz="2800" b="1" smtClean="0">
              <a:solidFill>
                <a:schemeClr val="tx1"/>
              </a:solidFill>
              <a:latin typeface="Times New Roman" panose="02020603050405020304" pitchFamily="18" charset="0"/>
              <a:ea typeface="微软雅黑" panose="020B0503020204020204" pitchFamily="34" charset="-122"/>
              <a:cs typeface="楷体" panose="02010609060101010101" charset="-122"/>
            </a:endParaRPr>
          </a:p>
        </p:txBody>
      </p:sp>
      <p:sp>
        <p:nvSpPr>
          <p:cNvPr id="18" name="文本框 17"/>
          <p:cNvSpPr txBox="1"/>
          <p:nvPr>
            <p:custDataLst>
              <p:tags r:id="rId16"/>
            </p:custDataLst>
          </p:nvPr>
        </p:nvSpPr>
        <p:spPr>
          <a:xfrm>
            <a:off x="228429" y="3998626"/>
            <a:ext cx="3743495" cy="738664"/>
          </a:xfrm>
          <a:prstGeom prst="rect">
            <a:avLst/>
          </a:prstGeom>
          <a:noFill/>
        </p:spPr>
        <p:txBody>
          <a:bodyPr wrap="square" rtlCol="0" anchor="t">
            <a:spAutoFit/>
          </a:bodyPr>
          <a:lstStyle/>
          <a:p>
            <a:pPr fontAlgn="auto">
              <a:lnSpc>
                <a:spcPct val="150000"/>
              </a:lnSpc>
            </a:pPr>
            <a:r>
              <a:rPr lang="en-US" altLang="zh-CN" sz="2800" b="1" smtClean="0">
                <a:solidFill>
                  <a:schemeClr val="tx1"/>
                </a:solidFill>
                <a:latin typeface="Times New Roman" panose="02020603050405020304" pitchFamily="18" charset="0"/>
                <a:ea typeface="微软雅黑" panose="020B0503020204020204" pitchFamily="34" charset="-122"/>
                <a:cs typeface="楷体" panose="02010609060101010101" charset="-122"/>
              </a:rPr>
              <a:t>4.</a:t>
            </a:r>
            <a:r>
              <a:rPr lang="zh-CN" altLang="en-US" sz="2800" b="1">
                <a:solidFill>
                  <a:schemeClr val="tx1"/>
                </a:solidFill>
                <a:latin typeface="Times New Roman" panose="02020603050405020304" pitchFamily="18" charset="0"/>
                <a:ea typeface="微软雅黑" panose="020B0503020204020204" pitchFamily="34" charset="-122"/>
                <a:cs typeface="楷体" panose="02010609060101010101" charset="-122"/>
              </a:rPr>
              <a:t>适合分割的胚胎</a:t>
            </a:r>
            <a:r>
              <a:rPr lang="en-US" altLang="zh-CN" sz="2800" b="1" smtClean="0">
                <a:solidFill>
                  <a:schemeClr val="tx1"/>
                </a:solidFill>
                <a:latin typeface="Times New Roman" panose="02020603050405020304" pitchFamily="18" charset="0"/>
                <a:ea typeface="微软雅黑" panose="020B0503020204020204" pitchFamily="34" charset="-122"/>
                <a:cs typeface="楷体" panose="02010609060101010101" charset="-122"/>
              </a:rPr>
              <a:t>:</a:t>
            </a:r>
            <a:endParaRPr lang="en-US" altLang="zh-CN" sz="2800" b="1" smtClean="0">
              <a:solidFill>
                <a:schemeClr val="tx1"/>
              </a:solidFill>
              <a:latin typeface="Times New Roman" panose="02020603050405020304" pitchFamily="18" charset="0"/>
              <a:ea typeface="微软雅黑" panose="020B0503020204020204" pitchFamily="34" charset="-122"/>
              <a:cs typeface="楷体" panose="02010609060101010101" charset="-122"/>
            </a:endParaRPr>
          </a:p>
        </p:txBody>
      </p:sp>
      <p:sp>
        <p:nvSpPr>
          <p:cNvPr id="19" name="文本框 18"/>
          <p:cNvSpPr txBox="1"/>
          <p:nvPr>
            <p:custDataLst>
              <p:tags r:id="rId17"/>
            </p:custDataLst>
          </p:nvPr>
        </p:nvSpPr>
        <p:spPr>
          <a:xfrm>
            <a:off x="228428" y="5060272"/>
            <a:ext cx="2900855" cy="737235"/>
          </a:xfrm>
          <a:prstGeom prst="rect">
            <a:avLst/>
          </a:prstGeom>
          <a:noFill/>
        </p:spPr>
        <p:txBody>
          <a:bodyPr wrap="square" rtlCol="0" anchor="t">
            <a:spAutoFit/>
          </a:bodyPr>
          <a:lstStyle/>
          <a:p>
            <a:pPr fontAlgn="auto">
              <a:lnSpc>
                <a:spcPct val="150000"/>
              </a:lnSpc>
            </a:pPr>
            <a:r>
              <a:rPr lang="en-US" altLang="zh-CN" sz="2800" b="1" smtClean="0">
                <a:solidFill>
                  <a:schemeClr val="tx1"/>
                </a:solidFill>
                <a:latin typeface="Times New Roman" panose="02020603050405020304" pitchFamily="18" charset="0"/>
                <a:ea typeface="微软雅黑" panose="020B0503020204020204" pitchFamily="34" charset="-122"/>
                <a:cs typeface="楷体" panose="02010609060101010101" charset="-122"/>
              </a:rPr>
              <a:t>5.</a:t>
            </a:r>
            <a:r>
              <a:rPr lang="zh-CN" altLang="en-US" sz="2800" b="1">
                <a:solidFill>
                  <a:schemeClr val="tx1"/>
                </a:solidFill>
                <a:latin typeface="Times New Roman" panose="02020603050405020304" pitchFamily="18" charset="0"/>
                <a:ea typeface="微软雅黑" panose="020B0503020204020204" pitchFamily="34" charset="-122"/>
                <a:cs typeface="楷体" panose="02010609060101010101" charset="-122"/>
              </a:rPr>
              <a:t>主要仪器设备</a:t>
            </a:r>
            <a:r>
              <a:rPr lang="en-US" altLang="zh-CN" sz="2800" b="1" smtClean="0">
                <a:solidFill>
                  <a:schemeClr val="tx1"/>
                </a:solidFill>
                <a:latin typeface="Times New Roman" panose="02020603050405020304" pitchFamily="18" charset="0"/>
                <a:ea typeface="微软雅黑" panose="020B0503020204020204" pitchFamily="34" charset="-122"/>
                <a:cs typeface="楷体" panose="02010609060101010101" charset="-122"/>
              </a:rPr>
              <a:t>:</a:t>
            </a:r>
            <a:endParaRPr lang="en-US" altLang="zh-CN" sz="2800" b="1" smtClean="0">
              <a:solidFill>
                <a:schemeClr val="tx1"/>
              </a:solidFill>
              <a:latin typeface="Times New Roman" panose="02020603050405020304" pitchFamily="18" charset="0"/>
              <a:ea typeface="微软雅黑" panose="020B0503020204020204" pitchFamily="34" charset="-122"/>
              <a:cs typeface="楷体" panose="02010609060101010101" charset="-122"/>
            </a:endParaRPr>
          </a:p>
        </p:txBody>
      </p:sp>
      <p:sp>
        <p:nvSpPr>
          <p:cNvPr id="20" name="矩形 19"/>
          <p:cNvSpPr/>
          <p:nvPr>
            <p:custDataLst>
              <p:tags r:id="rId18"/>
            </p:custDataLst>
          </p:nvPr>
        </p:nvSpPr>
        <p:spPr>
          <a:xfrm>
            <a:off x="3129283" y="4179626"/>
            <a:ext cx="6886575" cy="461546"/>
          </a:xfrm>
          <a:prstGeom prst="rect">
            <a:avLst/>
          </a:prstGeom>
        </p:spPr>
        <p:txBody>
          <a:bodyPr wrap="square" lIns="91322" tIns="45661" rIns="91322" bIns="45661">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pPr algn="l"/>
            <a:r>
              <a:rPr lang="zh-CN" altLang="en-US" sz="2400" b="1" kern="100">
                <a:solidFill>
                  <a:srgbClr val="FF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发育良好的、形态正常的</a:t>
            </a:r>
            <a:r>
              <a:rPr lang="zh-CN" altLang="en-US" sz="2400" b="1" kern="100">
                <a:solidFill>
                  <a:schemeClr val="tx1"/>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桑葚胚</a:t>
            </a:r>
            <a:r>
              <a:rPr lang="zh-CN" altLang="en-US" sz="2400" b="1" kern="100">
                <a:solidFill>
                  <a:srgbClr val="FF0000"/>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或</a:t>
            </a:r>
            <a:r>
              <a:rPr lang="zh-CN" altLang="en-US" sz="2400" b="1" kern="100" smtClean="0">
                <a:solidFill>
                  <a:schemeClr val="tx1"/>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囊胚</a:t>
            </a:r>
            <a:r>
              <a:rPr lang="zh-CN" altLang="en-US" sz="2400" b="1" kern="100">
                <a:solidFill>
                  <a:schemeClr val="tx1"/>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a:t>
            </a:r>
            <a:endParaRPr lang="zh-CN" altLang="en-US" sz="2400" b="1" kern="100">
              <a:solidFill>
                <a:schemeClr val="tx1"/>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sp>
        <p:nvSpPr>
          <p:cNvPr id="21" name="矩形 20"/>
          <p:cNvSpPr/>
          <p:nvPr>
            <p:custDataLst>
              <p:tags r:id="rId19"/>
            </p:custDataLst>
          </p:nvPr>
        </p:nvSpPr>
        <p:spPr>
          <a:xfrm>
            <a:off x="8753475" y="3935730"/>
            <a:ext cx="2748915" cy="705485"/>
          </a:xfrm>
          <a:prstGeom prst="rect">
            <a:avLst/>
          </a:prstGeom>
          <a:ln w="22225">
            <a:solidFill>
              <a:srgbClr val="FF0000"/>
            </a:solidFill>
          </a:ln>
        </p:spPr>
        <p:txBody>
          <a:bodyPr wrap="square" lIns="91322" tIns="45661" rIns="91322" bIns="45661">
            <a:spAutoFit/>
          </a:bodyPr>
          <a:lstStyle>
            <a:defPPr>
              <a:defRPr lang="zh-CN"/>
            </a:defPPr>
            <a:lvl1pPr marL="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1pPr>
            <a:lvl2pPr marL="457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2pPr>
            <a:lvl3pPr marL="914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3pPr>
            <a:lvl4pPr marL="1371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4pPr>
            <a:lvl5pPr marL="18288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5pPr>
            <a:lvl6pPr marL="22860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6pPr>
            <a:lvl7pPr marL="27432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7pPr>
            <a:lvl8pPr marL="32004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8pPr>
            <a:lvl9pPr marL="3657600" algn="l" defTabSz="914400" rtl="0" eaLnBrk="1" latinLnBrk="0" hangingPunct="1">
              <a:defRPr sz="1800" kern="1200">
                <a:solidFill>
                  <a:sysClr val="windowText" lastClr="000000"/>
                </a:solidFill>
                <a:latin typeface="Calibri" panose="020F0502020204030204"/>
                <a:ea typeface="Arial" panose="020B0604020202020204" pitchFamily="34" charset="0"/>
                <a:cs typeface="Arial" panose="020B0604020202020204" pitchFamily="34" charset="0"/>
              </a:defRPr>
            </a:lvl9pPr>
          </a:lstStyle>
          <a:p>
            <a:pPr algn="l"/>
            <a:r>
              <a:rPr lang="zh-CN" altLang="en-US" sz="2000" b="1">
                <a:solidFill>
                  <a:srgbClr val="1313E4"/>
                </a:solidFill>
                <a:latin typeface="宋体" panose="02010600030101010101" pitchFamily="2" charset="-122"/>
                <a:ea typeface="宋体" panose="02010600030101010101" pitchFamily="2" charset="-122"/>
                <a:sym typeface="+mn-ea"/>
              </a:rPr>
              <a:t>注：分割囊胚时，要</a:t>
            </a:r>
            <a:r>
              <a:rPr lang="zh-CN" altLang="en-US" sz="2000" b="1" kern="100">
                <a:solidFill>
                  <a:srgbClr val="1313E4"/>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将内细胞团均等分割</a:t>
            </a:r>
            <a:endParaRPr lang="zh-CN" altLang="en-US" sz="2000" b="1" kern="100">
              <a:solidFill>
                <a:srgbClr val="1313E4"/>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grpSp>
        <p:nvGrpSpPr>
          <p:cNvPr id="22" name="组合 21"/>
          <p:cNvGrpSpPr/>
          <p:nvPr>
            <p:custDataLst>
              <p:tags r:id="rId20"/>
            </p:custDataLst>
          </p:nvPr>
        </p:nvGrpSpPr>
        <p:grpSpPr>
          <a:xfrm>
            <a:off x="9773921" y="4888229"/>
            <a:ext cx="1776730" cy="1962151"/>
            <a:chOff x="11602" y="563"/>
            <a:chExt cx="2798" cy="4120"/>
          </a:xfrm>
        </p:grpSpPr>
        <p:pic>
          <p:nvPicPr>
            <p:cNvPr id="23" name="图片 22"/>
            <p:cNvPicPr>
              <a:picLocks noChangeAspect="1"/>
            </p:cNvPicPr>
            <p:nvPr>
              <p:custDataLst>
                <p:tags r:id="rId21"/>
              </p:custDataLst>
            </p:nvPr>
          </p:nvPicPr>
          <p:blipFill>
            <a:blip r:embed="rId22"/>
            <a:stretch>
              <a:fillRect/>
            </a:stretch>
          </p:blipFill>
          <p:spPr>
            <a:xfrm>
              <a:off x="11602" y="563"/>
              <a:ext cx="2798" cy="3280"/>
            </a:xfrm>
            <a:prstGeom prst="rect">
              <a:avLst/>
            </a:prstGeom>
          </p:spPr>
        </p:pic>
        <p:sp>
          <p:nvSpPr>
            <p:cNvPr id="24" name="文本框 23"/>
            <p:cNvSpPr txBox="1"/>
            <p:nvPr>
              <p:custDataLst>
                <p:tags r:id="rId23"/>
              </p:custDataLst>
            </p:nvPr>
          </p:nvSpPr>
          <p:spPr>
            <a:xfrm>
              <a:off x="11678" y="3843"/>
              <a:ext cx="2323" cy="840"/>
            </a:xfrm>
            <a:prstGeom prst="rect">
              <a:avLst/>
            </a:prstGeom>
            <a:noFill/>
          </p:spPr>
          <p:txBody>
            <a:bodyPr wrap="none" rtlCol="0" anchor="t">
              <a:spAutoFit/>
            </a:bodyPr>
            <a:lstStyle/>
            <a:p>
              <a:pPr defTabSz="913130"/>
              <a:r>
                <a:rPr lang="zh-CN" altLang="en-US" sz="2000" b="1" kern="100">
                  <a:solidFill>
                    <a:prstClr val="black"/>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体视显微镜</a:t>
              </a:r>
              <a:endParaRPr lang="zh-CN" altLang="en-US" sz="2000" b="1" kern="100">
                <a:solidFill>
                  <a:prstClr val="black"/>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grpSp>
      <p:sp>
        <p:nvSpPr>
          <p:cNvPr id="33793" name="文本框 4103"/>
          <p:cNvSpPr txBox="1"/>
          <p:nvPr userDrawn="1">
            <p:custDataLst>
              <p:tags r:id="rId24"/>
            </p:custDataLst>
          </p:nvPr>
        </p:nvSpPr>
        <p:spPr>
          <a:xfrm>
            <a:off x="527050" y="139381"/>
            <a:ext cx="2362200" cy="749300"/>
          </a:xfrm>
          <a:prstGeom prst="rect">
            <a:avLst/>
          </a:prstGeom>
          <a:noFill/>
          <a:ln w="9525">
            <a:noFill/>
          </a:ln>
        </p:spPr>
        <p:txBody>
          <a:bodyPr wrap="square" lIns="90169" tIns="46989" rIns="90169" bIns="46989" anchor="t">
            <a:spAutoFit/>
          </a:bodyPr>
          <a:p>
            <a:r>
              <a:rPr lang="zh-CN" altLang="en-US" sz="4265" b="1">
                <a:solidFill>
                  <a:schemeClr val="tx1"/>
                </a:solidFill>
                <a:latin typeface="黑体" panose="02010609060101010101" pitchFamily="49" charset="-122"/>
                <a:ea typeface="黑体" panose="02010609060101010101" pitchFamily="49" charset="-122"/>
              </a:rPr>
              <a:t>胚胎</a:t>
            </a:r>
            <a:r>
              <a:rPr lang="zh-CN" altLang="en-US" sz="4265" b="1">
                <a:solidFill>
                  <a:schemeClr val="tx1"/>
                </a:solidFill>
                <a:latin typeface="黑体" panose="02010609060101010101" pitchFamily="49" charset="-122"/>
                <a:ea typeface="黑体" panose="02010609060101010101" pitchFamily="49" charset="-122"/>
              </a:rPr>
              <a:t>分割</a:t>
            </a:r>
            <a:endParaRPr lang="zh-CN" altLang="en-US" sz="4265" b="1">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500"/>
                                        <p:tgtEl>
                                          <p:spTgt spid="1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500"/>
                                        <p:tgtEl>
                                          <p:spTgt spid="18"/>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arn(inVertical)">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barn(inVertical)">
                                      <p:cBhvr>
                                        <p:cTn id="42" dur="500"/>
                                        <p:tgtEl>
                                          <p:spTgt spid="16"/>
                                        </p:tgtEl>
                                      </p:cBhvr>
                                    </p:animEffect>
                                  </p:childTnLst>
                                </p:cTn>
                              </p:par>
                            </p:childTnLst>
                          </p:cTn>
                        </p:par>
                        <p:par>
                          <p:cTn id="43" fill="hold">
                            <p:stCondLst>
                              <p:cond delay="500"/>
                            </p:stCondLst>
                            <p:childTnLst>
                              <p:par>
                                <p:cTn id="44" presetID="1" presetClass="entr" presetSubtype="0" fill="hold" nodeType="afterEffect">
                                  <p:stCondLst>
                                    <p:cond delay="0"/>
                                  </p:stCondLst>
                                  <p:childTnLst>
                                    <p:set>
                                      <p:cBhvr>
                                        <p:cTn id="45" dur="1" fill="hold">
                                          <p:stCondLst>
                                            <p:cond delay="0"/>
                                          </p:stCondLst>
                                        </p:cTn>
                                        <p:tgtEl>
                                          <p:spTgt spid="22"/>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P spid="16" grpId="0"/>
      <p:bldP spid="17" grpId="0"/>
      <p:bldP spid="18" grpId="0"/>
      <p:bldP spid="19" grpId="0"/>
      <p:bldP spid="20" grpId="0"/>
      <p:bldP spid="21"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descr="2008612142856691_2"/>
          <p:cNvPicPr/>
          <p:nvPr>
            <p:custDataLst>
              <p:tags r:id="rId1"/>
            </p:custDataLst>
          </p:nvPr>
        </p:nvPicPr>
        <p:blipFill>
          <a:blip r:embed="rId2"/>
          <a:stretch>
            <a:fillRect/>
          </a:stretch>
        </p:blipFill>
        <p:spPr>
          <a:xfrm>
            <a:off x="8892540" y="1142365"/>
            <a:ext cx="2847975" cy="2014855"/>
          </a:xfrm>
          <a:prstGeom prst="rect">
            <a:avLst/>
          </a:prstGeom>
          <a:noFill/>
          <a:ln>
            <a:noFill/>
            <a:miter lim="800000"/>
            <a:headEnd/>
            <a:tailEnd/>
          </a:ln>
        </p:spPr>
      </p:pic>
      <p:sp>
        <p:nvSpPr>
          <p:cNvPr id="7" name="文本框 6"/>
          <p:cNvSpPr txBox="1"/>
          <p:nvPr>
            <p:custDataLst>
              <p:tags r:id="rId3"/>
            </p:custDataLst>
          </p:nvPr>
        </p:nvSpPr>
        <p:spPr>
          <a:xfrm>
            <a:off x="9968865" y="3229610"/>
            <a:ext cx="1202690" cy="346075"/>
          </a:xfrm>
          <a:prstGeom prst="rect">
            <a:avLst/>
          </a:prstGeom>
          <a:noFill/>
        </p:spPr>
        <p:txBody>
          <a:bodyPr wrap="square" lIns="68492" tIns="34289" rIns="68492" bIns="34289" rtlCol="0">
            <a:spAutoFit/>
          </a:bodyPr>
          <a:lstStyle/>
          <a:p>
            <a:pPr defTabSz="684530"/>
            <a:r>
              <a:rPr lang="zh-CN" altLang="en-US" b="1">
                <a:solidFill>
                  <a:prstClr val="black"/>
                </a:solidFill>
              </a:rPr>
              <a:t>荷斯坦</a:t>
            </a:r>
            <a:r>
              <a:rPr lang="zh-CN" altLang="en-US" b="1" smtClean="0">
                <a:solidFill>
                  <a:prstClr val="black"/>
                </a:solidFill>
              </a:rPr>
              <a:t>牛</a:t>
            </a:r>
            <a:endParaRPr lang="zh-CN" altLang="en-US" b="1">
              <a:solidFill>
                <a:prstClr val="black"/>
              </a:solidFill>
            </a:endParaRPr>
          </a:p>
        </p:txBody>
      </p:sp>
      <p:sp>
        <p:nvSpPr>
          <p:cNvPr id="14" name="矩形 13"/>
          <p:cNvSpPr/>
          <p:nvPr>
            <p:custDataLst>
              <p:tags r:id="rId4"/>
            </p:custDataLst>
          </p:nvPr>
        </p:nvSpPr>
        <p:spPr>
          <a:xfrm>
            <a:off x="436994" y="3428790"/>
            <a:ext cx="11073688" cy="1291590"/>
          </a:xfrm>
          <a:prstGeom prst="rect">
            <a:avLst/>
          </a:prstGeom>
          <a:noFill/>
          <a:ln>
            <a:noFill/>
            <a:miter lim="800000"/>
          </a:ln>
          <a:effectLst/>
          <a:extLst>
            <a:ext uri="{909E8E84-426E-40DD-AFC4-6F175D3DCCD1}">
              <a14:hiddenFill xmlns:a14="http://schemas.microsoft.com/office/drawing/2010/main">
                <a:solidFill>
                  <a:schemeClr val="accent3">
                    <a:lumMod val="40000"/>
                    <a:lumOff val="60000"/>
                  </a:schemeClr>
                </a:solidFill>
              </a14:hiddenFill>
            </a:ext>
          </a:extLst>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lnSpc>
                <a:spcPct val="150000"/>
              </a:lnSpc>
            </a:pPr>
            <a:r>
              <a:rPr sz="2800" b="1">
                <a:solidFill>
                  <a:srgbClr val="000000"/>
                </a:solidFill>
                <a:latin typeface="+mj-ea"/>
                <a:ea typeface="+mj-ea"/>
                <a:cs typeface="Arial" panose="020B0604020202020204"/>
              </a:rPr>
              <a:t>    </a:t>
            </a:r>
            <a:r>
              <a:rPr sz="2400" b="1">
                <a:solidFill>
                  <a:srgbClr val="000000"/>
                </a:solidFill>
                <a:latin typeface="+mj-ea"/>
                <a:ea typeface="+mj-ea"/>
                <a:cs typeface="Arial" panose="020B0604020202020204"/>
              </a:rPr>
              <a:t>牛的</a:t>
            </a:r>
            <a:r>
              <a:rPr sz="2400" b="1">
                <a:solidFill>
                  <a:srgbClr val="FF0000"/>
                </a:solidFill>
                <a:latin typeface="+mj-ea"/>
                <a:ea typeface="+mj-ea"/>
                <a:cs typeface="Arial" panose="020B0604020202020204"/>
              </a:rPr>
              <a:t>生育率虽然很低</a:t>
            </a:r>
            <a:r>
              <a:rPr sz="2400" b="1">
                <a:solidFill>
                  <a:srgbClr val="000000"/>
                </a:solidFill>
                <a:latin typeface="+mj-ea"/>
                <a:ea typeface="+mj-ea"/>
                <a:cs typeface="Arial" panose="020B0604020202020204"/>
              </a:rPr>
              <a:t>，但是一头母牛</a:t>
            </a:r>
            <a:r>
              <a:rPr sz="2400" b="1">
                <a:solidFill>
                  <a:srgbClr val="FF0000"/>
                </a:solidFill>
                <a:latin typeface="+mj-ea"/>
                <a:ea typeface="+mj-ea"/>
                <a:cs typeface="Arial" panose="020B0604020202020204"/>
              </a:rPr>
              <a:t>一生排出</a:t>
            </a:r>
            <a:r>
              <a:rPr sz="2400" b="1">
                <a:solidFill>
                  <a:srgbClr val="000000"/>
                </a:solidFill>
                <a:latin typeface="+mj-ea"/>
                <a:ea typeface="+mj-ea"/>
                <a:cs typeface="Arial" panose="020B0604020202020204"/>
              </a:rPr>
              <a:t>的</a:t>
            </a:r>
            <a:r>
              <a:rPr sz="2400" b="1">
                <a:solidFill>
                  <a:srgbClr val="FF0000"/>
                </a:solidFill>
                <a:latin typeface="+mj-ea"/>
                <a:ea typeface="+mj-ea"/>
                <a:cs typeface="Arial" panose="020B0604020202020204"/>
              </a:rPr>
              <a:t>卵细胞</a:t>
            </a:r>
            <a:r>
              <a:rPr sz="2400" b="1">
                <a:solidFill>
                  <a:srgbClr val="000000"/>
                </a:solidFill>
                <a:latin typeface="+mj-ea"/>
                <a:ea typeface="+mj-ea"/>
                <a:cs typeface="Arial" panose="020B0604020202020204"/>
              </a:rPr>
              <a:t>约</a:t>
            </a:r>
            <a:r>
              <a:rPr lang="en-US" altLang="zh-CN" sz="2400" b="1">
                <a:solidFill>
                  <a:srgbClr val="FF0000"/>
                </a:solidFill>
                <a:latin typeface="+mj-ea"/>
                <a:ea typeface="+mj-ea"/>
                <a:cs typeface="Arial" panose="020B0604020202020204"/>
              </a:rPr>
              <a:t>200</a:t>
            </a:r>
            <a:r>
              <a:rPr sz="2400" b="1">
                <a:solidFill>
                  <a:srgbClr val="000000"/>
                </a:solidFill>
                <a:latin typeface="+mj-ea"/>
                <a:ea typeface="+mj-ea"/>
                <a:cs typeface="Arial" panose="020B0604020202020204"/>
              </a:rPr>
              <a:t>个左右，卵巢中</a:t>
            </a:r>
            <a:r>
              <a:rPr sz="2400" b="1">
                <a:solidFill>
                  <a:srgbClr val="FF0000"/>
                </a:solidFill>
                <a:latin typeface="+mj-ea"/>
                <a:ea typeface="+mj-ea"/>
                <a:cs typeface="Arial" panose="020B0604020202020204"/>
              </a:rPr>
              <a:t>卵母细胞数量</a:t>
            </a:r>
            <a:r>
              <a:rPr sz="2400" b="1">
                <a:solidFill>
                  <a:srgbClr val="000000"/>
                </a:solidFill>
                <a:latin typeface="+mj-ea"/>
                <a:ea typeface="+mj-ea"/>
                <a:cs typeface="Arial" panose="020B0604020202020204"/>
              </a:rPr>
              <a:t>是它的</a:t>
            </a:r>
            <a:r>
              <a:rPr lang="en-US" altLang="zh-CN" sz="2400" b="1">
                <a:solidFill>
                  <a:srgbClr val="000000"/>
                </a:solidFill>
                <a:latin typeface="+mj-ea"/>
                <a:ea typeface="+mj-ea"/>
                <a:cs typeface="Arial" panose="020B0604020202020204"/>
              </a:rPr>
              <a:t>1000</a:t>
            </a:r>
            <a:r>
              <a:rPr sz="2400" b="1">
                <a:solidFill>
                  <a:srgbClr val="000000"/>
                </a:solidFill>
                <a:latin typeface="+mj-ea"/>
                <a:ea typeface="+mj-ea"/>
                <a:cs typeface="Arial" panose="020B0604020202020204"/>
              </a:rPr>
              <a:t>倍（</a:t>
            </a:r>
            <a:r>
              <a:rPr lang="en-US" altLang="zh-CN" sz="2400" b="1">
                <a:solidFill>
                  <a:srgbClr val="000000"/>
                </a:solidFill>
                <a:latin typeface="+mj-ea"/>
                <a:ea typeface="+mj-ea"/>
                <a:cs typeface="Arial" panose="020B0604020202020204"/>
              </a:rPr>
              <a:t>20</a:t>
            </a:r>
            <a:r>
              <a:rPr sz="2400" b="1">
                <a:solidFill>
                  <a:srgbClr val="000000"/>
                </a:solidFill>
                <a:latin typeface="+mj-ea"/>
                <a:ea typeface="+mj-ea"/>
                <a:cs typeface="Arial" panose="020B0604020202020204"/>
              </a:rPr>
              <a:t>万）；公牛平均每次射精</a:t>
            </a:r>
            <a:r>
              <a:rPr lang="en-US" altLang="zh-CN" sz="2400" b="1">
                <a:solidFill>
                  <a:srgbClr val="000000"/>
                </a:solidFill>
                <a:latin typeface="+mj-ea"/>
                <a:ea typeface="+mj-ea"/>
                <a:cs typeface="Arial" panose="020B0604020202020204"/>
              </a:rPr>
              <a:t>5ml,</a:t>
            </a:r>
            <a:r>
              <a:rPr sz="2400" b="1">
                <a:solidFill>
                  <a:srgbClr val="000000"/>
                </a:solidFill>
                <a:latin typeface="+mj-ea"/>
                <a:ea typeface="+mj-ea"/>
                <a:cs typeface="Arial" panose="020B0604020202020204"/>
              </a:rPr>
              <a:t>精子数</a:t>
            </a:r>
            <a:r>
              <a:rPr lang="en-US" altLang="zh-CN" sz="2400" b="1">
                <a:solidFill>
                  <a:srgbClr val="000000"/>
                </a:solidFill>
                <a:latin typeface="+mj-ea"/>
                <a:ea typeface="+mj-ea"/>
                <a:cs typeface="Arial" panose="020B0604020202020204"/>
              </a:rPr>
              <a:t>50</a:t>
            </a:r>
            <a:r>
              <a:rPr sz="2400" b="1">
                <a:solidFill>
                  <a:srgbClr val="000000"/>
                </a:solidFill>
                <a:latin typeface="+mj-ea"/>
                <a:ea typeface="+mj-ea"/>
                <a:cs typeface="Arial" panose="020B0604020202020204"/>
              </a:rPr>
              <a:t>亿。</a:t>
            </a:r>
            <a:endParaRPr sz="2400" b="1">
              <a:solidFill>
                <a:srgbClr val="000000"/>
              </a:solidFill>
              <a:latin typeface="+mj-ea"/>
              <a:ea typeface="+mj-ea"/>
              <a:cs typeface="Arial" panose="020B0604020202020204"/>
            </a:endParaRPr>
          </a:p>
        </p:txBody>
      </p:sp>
      <p:sp>
        <p:nvSpPr>
          <p:cNvPr id="15" name="矩形 14"/>
          <p:cNvSpPr/>
          <p:nvPr>
            <p:custDataLst>
              <p:tags r:id="rId5"/>
            </p:custDataLst>
          </p:nvPr>
        </p:nvSpPr>
        <p:spPr>
          <a:xfrm>
            <a:off x="2963558" y="5868398"/>
            <a:ext cx="6265111" cy="583565"/>
          </a:xfrm>
          <a:prstGeom prst="rect">
            <a:avLst/>
          </a:prstGeom>
          <a:solidFill>
            <a:srgbClr val="3F83BC"/>
          </a:solidFill>
          <a:ln>
            <a:noFill/>
            <a:miter lim="800000"/>
          </a:ln>
          <a:effectLst/>
        </p:spPr>
        <p:txBody>
          <a:bodyPr wrap="square" anchor="t" anchorCtr="0">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algn="ctr" eaLnBrk="1" hangingPunct="1"/>
            <a:r>
              <a:rPr sz="3200" b="1" smtClean="0">
                <a:solidFill>
                  <a:schemeClr val="bg1"/>
                </a:solidFill>
                <a:ea typeface="黑体" panose="02010609060101010101" pitchFamily="49" charset="-122"/>
                <a:cs typeface="Arial" panose="020B0604020202020204"/>
              </a:rPr>
              <a:t>那如何实现良种牛快速繁殖呢</a:t>
            </a:r>
            <a:r>
              <a:rPr lang="en-US" altLang="zh-CN" sz="3200" b="1" smtClean="0">
                <a:solidFill>
                  <a:schemeClr val="bg1"/>
                </a:solidFill>
                <a:ea typeface="黑体" panose="02010609060101010101" pitchFamily="49" charset="-122"/>
                <a:cs typeface="Arial" panose="020B0604020202020204"/>
              </a:rPr>
              <a:t>?</a:t>
            </a:r>
            <a:endParaRPr lang="en-US" altLang="zh-CN" sz="3200" b="1">
              <a:solidFill>
                <a:schemeClr val="bg1"/>
              </a:solidFill>
              <a:ea typeface="黑体" panose="02010609060101010101" pitchFamily="49" charset="-122"/>
              <a:cs typeface="Arial" panose="020B0604020202020204"/>
            </a:endParaRPr>
          </a:p>
        </p:txBody>
      </p:sp>
      <p:sp>
        <p:nvSpPr>
          <p:cNvPr id="16" name="矩形 15"/>
          <p:cNvSpPr/>
          <p:nvPr>
            <p:custDataLst>
              <p:tags r:id="rId6"/>
            </p:custDataLst>
          </p:nvPr>
        </p:nvSpPr>
        <p:spPr>
          <a:xfrm>
            <a:off x="152963" y="4876738"/>
            <a:ext cx="8469807" cy="584775"/>
          </a:xfrm>
          <a:prstGeom prst="rect">
            <a:avLst/>
          </a:prstGeom>
          <a:noFill/>
          <a:ln>
            <a:noFill/>
            <a:miter lim="800000"/>
          </a:ln>
          <a:effectLst/>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r>
              <a:rPr sz="3200" b="1">
                <a:solidFill>
                  <a:srgbClr val="000000"/>
                </a:solidFill>
                <a:latin typeface="+mn-ea"/>
                <a:ea typeface="+mn-ea"/>
                <a:cs typeface="Arial" panose="020B0604020202020204"/>
              </a:rPr>
              <a:t>      </a:t>
            </a:r>
            <a:r>
              <a:rPr sz="2400" b="1">
                <a:solidFill>
                  <a:srgbClr val="000000"/>
                </a:solidFill>
                <a:latin typeface="+mn-ea"/>
                <a:ea typeface="+mn-ea"/>
                <a:cs typeface="Arial" panose="020B0604020202020204"/>
              </a:rPr>
              <a:t>母牛其实是有</a:t>
            </a:r>
            <a:r>
              <a:rPr sz="2400" b="1">
                <a:solidFill>
                  <a:srgbClr val="FF0000"/>
                </a:solidFill>
                <a:latin typeface="+mn-ea"/>
                <a:ea typeface="+mn-ea"/>
                <a:cs typeface="Arial" panose="020B0604020202020204"/>
              </a:rPr>
              <a:t>很强的生殖潜能的</a:t>
            </a:r>
            <a:r>
              <a:rPr sz="2400" b="1">
                <a:solidFill>
                  <a:srgbClr val="000000"/>
                </a:solidFill>
                <a:latin typeface="+mn-ea"/>
                <a:ea typeface="+mn-ea"/>
                <a:cs typeface="Arial" panose="020B0604020202020204"/>
              </a:rPr>
              <a:t>，只是</a:t>
            </a:r>
            <a:r>
              <a:rPr sz="2400" b="1">
                <a:solidFill>
                  <a:srgbClr val="FF0000"/>
                </a:solidFill>
                <a:latin typeface="+mn-ea"/>
                <a:ea typeface="+mn-ea"/>
                <a:cs typeface="Arial" panose="020B0604020202020204"/>
              </a:rPr>
              <a:t>没有激发</a:t>
            </a:r>
            <a:r>
              <a:rPr sz="2400" b="1">
                <a:solidFill>
                  <a:srgbClr val="000000"/>
                </a:solidFill>
                <a:latin typeface="+mn-ea"/>
                <a:ea typeface="+mn-ea"/>
                <a:cs typeface="Arial" panose="020B0604020202020204"/>
              </a:rPr>
              <a:t>出来。</a:t>
            </a:r>
            <a:endParaRPr sz="2400" b="1">
              <a:solidFill>
                <a:srgbClr val="000000"/>
              </a:solidFill>
              <a:latin typeface="+mn-ea"/>
              <a:ea typeface="+mn-ea"/>
              <a:cs typeface="Arial" panose="020B0604020202020204"/>
            </a:endParaRPr>
          </a:p>
        </p:txBody>
      </p:sp>
      <p:sp>
        <p:nvSpPr>
          <p:cNvPr id="33793" name="文本框 4103"/>
          <p:cNvSpPr txBox="1"/>
          <p:nvPr userDrawn="1">
            <p:custDataLst>
              <p:tags r:id="rId7"/>
            </p:custDataLst>
          </p:nvPr>
        </p:nvSpPr>
        <p:spPr>
          <a:xfrm>
            <a:off x="330062" y="124142"/>
            <a:ext cx="3315935" cy="751229"/>
          </a:xfrm>
          <a:prstGeom prst="rect">
            <a:avLst/>
          </a:prstGeom>
          <a:noFill/>
          <a:ln w="9525">
            <a:noFill/>
          </a:ln>
        </p:spPr>
        <p:txBody>
          <a:bodyPr wrap="square" lIns="90169" tIns="46989" rIns="90169" bIns="46989" anchor="t">
            <a:spAutoFit/>
          </a:bodyPr>
          <a:p>
            <a:r>
              <a:rPr lang="zh-CN" altLang="en-US" sz="4265" b="1" smtClean="0">
                <a:solidFill>
                  <a:schemeClr val="tx1"/>
                </a:solidFill>
                <a:latin typeface="黑体" panose="02010609060101010101" pitchFamily="49" charset="-122"/>
                <a:ea typeface="黑体" panose="02010609060101010101" pitchFamily="49" charset="-122"/>
              </a:rPr>
              <a:t>问题</a:t>
            </a:r>
            <a:r>
              <a:rPr lang="en-US" altLang="zh-CN" sz="4265" b="1" smtClean="0">
                <a:solidFill>
                  <a:schemeClr val="tx1"/>
                </a:solidFill>
                <a:latin typeface="黑体" panose="02010609060101010101" pitchFamily="49" charset="-122"/>
                <a:ea typeface="黑体" panose="02010609060101010101" pitchFamily="49" charset="-122"/>
              </a:rPr>
              <a:t>·</a:t>
            </a:r>
            <a:r>
              <a:rPr lang="zh-CN" altLang="en-US" sz="4265" b="1" smtClean="0">
                <a:solidFill>
                  <a:schemeClr val="tx1"/>
                </a:solidFill>
                <a:latin typeface="黑体" panose="02010609060101010101" pitchFamily="49" charset="-122"/>
                <a:ea typeface="黑体" panose="02010609060101010101" pitchFamily="49" charset="-122"/>
              </a:rPr>
              <a:t>探讨</a:t>
            </a:r>
            <a:endParaRPr lang="zh-CN" altLang="en-US" sz="4265" b="1" smtClean="0">
              <a:solidFill>
                <a:schemeClr val="tx1"/>
              </a:solidFill>
              <a:latin typeface="黑体" panose="02010609060101010101" pitchFamily="49" charset="-122"/>
              <a:ea typeface="黑体" panose="02010609060101010101" pitchFamily="49" charset="-122"/>
            </a:endParaRPr>
          </a:p>
        </p:txBody>
      </p:sp>
      <p:sp>
        <p:nvSpPr>
          <p:cNvPr id="2" name="文本框 1"/>
          <p:cNvSpPr txBox="1"/>
          <p:nvPr>
            <p:custDataLst>
              <p:tags r:id="rId8"/>
            </p:custDataLst>
          </p:nvPr>
        </p:nvSpPr>
        <p:spPr>
          <a:xfrm>
            <a:off x="390529" y="1093232"/>
            <a:ext cx="8371432" cy="2399665"/>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5000"/>
              </a:lnSpc>
              <a:buFont typeface="Arial" panose="020B0604020202020204" pitchFamily="34" charset="0"/>
              <a:buNone/>
            </a:pPr>
            <a:r>
              <a:rPr lang="zh-CN" altLang="en-US" sz="2400">
                <a:solidFill>
                  <a:prstClr val="black"/>
                </a:solidFill>
                <a:latin typeface="楷体" panose="02010609060101010101" charset="-122"/>
                <a:ea typeface="楷体" panose="02010609060101010101" charset="-122"/>
                <a:cs typeface="楷体" panose="02010609060101010101" charset="-122"/>
                <a:sym typeface="+mn-ea"/>
              </a:rPr>
              <a:t> </a:t>
            </a:r>
            <a:r>
              <a:rPr lang="zh-CN" altLang="en-US" sz="2400">
                <a:solidFill>
                  <a:prstClr val="black"/>
                </a:solidFill>
                <a:effectLst>
                  <a:outerShdw blurRad="38100" dist="19050" dir="2700000" algn="tl" rotWithShape="0">
                    <a:prstClr val="black">
                      <a:alpha val="40000"/>
                    </a:prstClr>
                  </a:outerShdw>
                </a:effectLst>
                <a:latin typeface="楷体" panose="02010609060101010101" charset="-122"/>
                <a:ea typeface="楷体" panose="02010609060101010101" charset="-122"/>
                <a:cs typeface="楷体" panose="02010609060101010101" charset="-122"/>
                <a:sym typeface="+mn-ea"/>
              </a:rPr>
              <a:t>拥有人气明星“黑白花”奶牛之称的美国荷斯坦奶牛泌乳量高居各乳用牛之冠，母牛一般产乳量高达7000kg（305天）。引进一头成年荷斯坦奶牛奶牛往往需要</a:t>
            </a:r>
            <a:r>
              <a:rPr lang="zh-CN" altLang="en-US" sz="2400">
                <a:solidFill>
                  <a:srgbClr val="FF0000"/>
                </a:solidFill>
                <a:effectLst>
                  <a:outerShdw blurRad="38100" dist="19050" dir="2700000" algn="tl" rotWithShape="0">
                    <a:prstClr val="black">
                      <a:alpha val="40000"/>
                    </a:prstClr>
                  </a:outerShdw>
                </a:effectLst>
                <a:latin typeface="楷体" panose="02010609060101010101" charset="-122"/>
                <a:ea typeface="楷体" panose="02010609060101010101" charset="-122"/>
                <a:cs typeface="楷体" panose="02010609060101010101" charset="-122"/>
                <a:sym typeface="+mn-ea"/>
              </a:rPr>
              <a:t>数万元</a:t>
            </a:r>
            <a:r>
              <a:rPr lang="zh-CN" altLang="en-US" sz="2400">
                <a:solidFill>
                  <a:prstClr val="black"/>
                </a:solidFill>
                <a:effectLst>
                  <a:outerShdw blurRad="38100" dist="19050" dir="2700000" algn="tl" rotWithShape="0">
                    <a:prstClr val="black">
                      <a:alpha val="40000"/>
                    </a:prstClr>
                  </a:outerShdw>
                </a:effectLst>
                <a:latin typeface="楷体" panose="02010609060101010101" charset="-122"/>
                <a:ea typeface="楷体" panose="02010609060101010101" charset="-122"/>
                <a:cs typeface="楷体" panose="02010609060101010101" charset="-122"/>
                <a:sym typeface="+mn-ea"/>
              </a:rPr>
              <a:t>；同时，牛的</a:t>
            </a:r>
            <a:r>
              <a:rPr lang="zh-CN" altLang="en-US" sz="2400">
                <a:solidFill>
                  <a:srgbClr val="FF0000"/>
                </a:solidFill>
                <a:effectLst>
                  <a:outerShdw blurRad="38100" dist="19050" dir="2700000" algn="tl" rotWithShape="0">
                    <a:prstClr val="black">
                      <a:alpha val="40000"/>
                    </a:prstClr>
                  </a:outerShdw>
                </a:effectLst>
                <a:latin typeface="楷体" panose="02010609060101010101" charset="-122"/>
                <a:ea typeface="楷体" panose="02010609060101010101" charset="-122"/>
                <a:cs typeface="楷体" panose="02010609060101010101" charset="-122"/>
                <a:sym typeface="+mn-ea"/>
              </a:rPr>
              <a:t>生育率很低</a:t>
            </a:r>
            <a:r>
              <a:rPr lang="zh-CN" altLang="en-US" sz="2400">
                <a:solidFill>
                  <a:prstClr val="black"/>
                </a:solidFill>
                <a:effectLst>
                  <a:outerShdw blurRad="38100" dist="19050" dir="2700000" algn="tl" rotWithShape="0">
                    <a:prstClr val="black">
                      <a:alpha val="40000"/>
                    </a:prstClr>
                  </a:outerShdw>
                </a:effectLst>
                <a:latin typeface="楷体" panose="02010609060101010101" charset="-122"/>
                <a:ea typeface="楷体" panose="02010609060101010101" charset="-122"/>
                <a:cs typeface="楷体" panose="02010609060101010101" charset="-122"/>
                <a:sym typeface="+mn-ea"/>
              </a:rPr>
              <a:t>，一生约生育四五次</a:t>
            </a:r>
            <a:r>
              <a:rPr lang="zh-CN" altLang="en-US" sz="2400">
                <a:solidFill>
                  <a:prstClr val="black"/>
                </a:solidFill>
                <a:latin typeface="楷体" panose="02010609060101010101" charset="-122"/>
                <a:ea typeface="楷体" panose="02010609060101010101" charset="-122"/>
                <a:cs typeface="楷体" panose="02010609060101010101" charset="-122"/>
                <a:sym typeface="+mn-ea"/>
              </a:rPr>
              <a:t>。你有什么方案可以实现</a:t>
            </a:r>
            <a:r>
              <a:rPr lang="zh-CN" altLang="en-US" sz="2400">
                <a:solidFill>
                  <a:prstClr val="black"/>
                </a:solidFill>
                <a:effectLst>
                  <a:outerShdw blurRad="38100" dist="25400" dir="5400000" algn="ctr" rotWithShape="0">
                    <a:srgbClr val="6E747A">
                      <a:alpha val="43000"/>
                    </a:srgbClr>
                  </a:outerShdw>
                </a:effectLst>
                <a:latin typeface="楷体" panose="02010609060101010101" charset="-122"/>
                <a:ea typeface="楷体" panose="02010609060101010101" charset="-122"/>
                <a:cs typeface="楷体" panose="02010609060101010101" charset="-122"/>
                <a:sym typeface="+mn-ea"/>
              </a:rPr>
              <a:t>荷斯坦奶牛的快速大量繁殖呢？</a:t>
            </a:r>
            <a:endParaRPr lang="zh-CN" altLang="en-US" sz="2400" spc="200">
              <a:solidFill>
                <a:prstClr val="black"/>
              </a:solidFill>
              <a:effectLst>
                <a:outerShdw blurRad="38100" dist="25400" dir="5400000" algn="ctr" rotWithShape="0">
                  <a:srgbClr val="6E747A">
                    <a:alpha val="43000"/>
                  </a:srgbClr>
                </a:outerShdw>
              </a:effectLst>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P spid="16"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335806" y="1133803"/>
            <a:ext cx="2256155" cy="520700"/>
          </a:xfrm>
          <a:prstGeom prst="rect">
            <a:avLst/>
          </a:prstGeom>
          <a:noFill/>
        </p:spPr>
        <p:txBody>
          <a:bodyPr wrap="none" lIns="91322" tIns="45661" rIns="91322" bIns="45661" rtlCol="0" anchor="t">
            <a:spAutoFit/>
          </a:bodyPr>
          <a:lstStyle/>
          <a:p>
            <a:pPr defTabSz="913130"/>
            <a:r>
              <a:rPr lang="en-US" sz="2800" b="1" kern="100" smtClean="0">
                <a:solidFill>
                  <a:schemeClr val="tx1"/>
                </a:solidFill>
                <a:latin typeface="+mn-ea"/>
                <a:cs typeface="宋体" panose="02010600030101010101" pitchFamily="2" charset="-122"/>
                <a:sym typeface="Arial" panose="020B0604020202020204" pitchFamily="34" charset="0"/>
              </a:rPr>
              <a:t>6.</a:t>
            </a:r>
            <a:r>
              <a:rPr lang="zh-CN" altLang="en-US" sz="2800" b="1" kern="100" smtClean="0">
                <a:solidFill>
                  <a:schemeClr val="tx1"/>
                </a:solidFill>
                <a:latin typeface="+mn-ea"/>
                <a:cs typeface="宋体" panose="02010600030101010101" pitchFamily="2" charset="-122"/>
                <a:sym typeface="宋体" panose="02010600030101010101" pitchFamily="2" charset="-122"/>
              </a:rPr>
              <a:t>操作过程：</a:t>
            </a:r>
            <a:endParaRPr lang="zh-CN" altLang="en-US" sz="2800" b="1" kern="100" smtClean="0">
              <a:solidFill>
                <a:schemeClr val="tx1"/>
              </a:solidFill>
              <a:latin typeface="+mn-ea"/>
              <a:cs typeface="宋体" panose="02010600030101010101" pitchFamily="2" charset="-122"/>
              <a:sym typeface="宋体" panose="02010600030101010101" pitchFamily="2" charset="-122"/>
            </a:endParaRPr>
          </a:p>
        </p:txBody>
      </p:sp>
      <p:grpSp>
        <p:nvGrpSpPr>
          <p:cNvPr id="2" name="组合 1"/>
          <p:cNvGrpSpPr/>
          <p:nvPr>
            <p:custDataLst>
              <p:tags r:id="rId2"/>
            </p:custDataLst>
          </p:nvPr>
        </p:nvGrpSpPr>
        <p:grpSpPr>
          <a:xfrm>
            <a:off x="2889051" y="1653863"/>
            <a:ext cx="7895789" cy="4380214"/>
            <a:chOff x="1425943" y="1701801"/>
            <a:chExt cx="8521078" cy="4380214"/>
          </a:xfrm>
        </p:grpSpPr>
        <p:pic>
          <p:nvPicPr>
            <p:cNvPr id="3" name="图形 3" descr="胚胎分割-2"/>
            <p:cNvPicPr>
              <a:picLocks noChangeAspect="1"/>
            </p:cNvPicPr>
            <p:nvPr>
              <p:custDataLst>
                <p:tags r:id="rId3"/>
              </p:custDataLst>
            </p:nvPr>
          </p:nvPicPr>
          <p:blipFill>
            <a:blip r:embed="rId4">
              <a:extLst>
                <a:ext uri="{96DAC541-7B7A-43D3-8B79-37D633B846F1}">
                  <asvg:svgBlip xmlns:asvg="http://schemas.microsoft.com/office/drawing/2016/SVG/main" r:embed="rId5"/>
                </a:ext>
              </a:extLst>
            </a:blip>
            <a:stretch>
              <a:fillRect/>
            </a:stretch>
          </p:blipFill>
          <p:spPr>
            <a:xfrm>
              <a:off x="1425943" y="1701801"/>
              <a:ext cx="8521078" cy="4380214"/>
            </a:xfrm>
            <a:prstGeom prst="rect">
              <a:avLst/>
            </a:prstGeom>
          </p:spPr>
        </p:pic>
        <p:sp>
          <p:nvSpPr>
            <p:cNvPr id="4" name="矩形 3"/>
            <p:cNvSpPr/>
            <p:nvPr>
              <p:custDataLst>
                <p:tags r:id="rId6"/>
              </p:custDataLst>
            </p:nvPr>
          </p:nvSpPr>
          <p:spPr>
            <a:xfrm>
              <a:off x="7902321" y="1701801"/>
              <a:ext cx="1825433" cy="939800"/>
            </a:xfrm>
            <a:prstGeom prst="rect">
              <a:avLst/>
            </a:prstGeom>
            <a:solidFill>
              <a:srgbClr val="58B6E5">
                <a:lumMod val="20000"/>
                <a:lumOff val="80000"/>
              </a:srgbClr>
            </a:solidFill>
            <a:ln w="12700" cap="flat" cmpd="sng" algn="ctr">
              <a:solidFill>
                <a:sysClr val="windowText" lastClr="000000"/>
              </a:solidFill>
              <a:prstDash val="dash"/>
              <a:miter lim="800000"/>
            </a:ln>
            <a:effectLst/>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en-US" sz="2400" b="1" i="0" u="none" strike="noStrike" kern="0" cap="none" spc="0" normalizeH="0" baseline="0" noProof="0" smtClean="0">
                  <a:ln>
                    <a:noFill/>
                  </a:ln>
                  <a:solidFill>
                    <a:srgbClr val="C00000"/>
                  </a:solidFill>
                  <a:effectLst/>
                  <a:uLnTx/>
                  <a:uFillTx/>
                  <a:latin typeface="仿宋" panose="02010609060101010101" pitchFamily="49" charset="-122"/>
                  <a:ea typeface="仿宋" panose="02010609060101010101" pitchFamily="49" charset="-122"/>
                  <a:cs typeface="Arial" panose="020B0604020202020204"/>
                </a:rPr>
                <a:t>做</a:t>
              </a:r>
              <a:r>
                <a:rPr kumimoji="0" lang="en-US" altLang="zh-CN" sz="2400" b="1" i="0" u="none" strike="noStrike" kern="0" cap="none" spc="0" normalizeH="0" baseline="0" noProof="0" smtClean="0">
                  <a:ln>
                    <a:noFill/>
                  </a:ln>
                  <a:solidFill>
                    <a:srgbClr val="C00000"/>
                  </a:solidFill>
                  <a:effectLst/>
                  <a:uLnTx/>
                  <a:uFillTx/>
                  <a:latin typeface="仿宋" panose="02010609060101010101" pitchFamily="49" charset="-122"/>
                  <a:ea typeface="仿宋" panose="02010609060101010101" pitchFamily="49" charset="-122"/>
                  <a:cs typeface="Arial" panose="020B0604020202020204"/>
                </a:rPr>
                <a:t>DNA</a:t>
              </a:r>
              <a:r>
                <a:rPr kumimoji="0" lang="zh-CN" altLang="en-US" sz="2400" b="1" i="0" u="none" strike="noStrike" kern="0" cap="none" spc="0" normalizeH="0" baseline="0" noProof="0" smtClean="0">
                  <a:ln>
                    <a:noFill/>
                  </a:ln>
                  <a:solidFill>
                    <a:srgbClr val="C00000"/>
                  </a:solidFill>
                  <a:effectLst/>
                  <a:uLnTx/>
                  <a:uFillTx/>
                  <a:latin typeface="仿宋" panose="02010609060101010101" pitchFamily="49" charset="-122"/>
                  <a:ea typeface="仿宋" panose="02010609060101010101" pitchFamily="49" charset="-122"/>
                  <a:cs typeface="Arial" panose="020B0604020202020204"/>
                </a:rPr>
                <a:t>分析，</a:t>
              </a:r>
              <a:endParaRPr kumimoji="0" lang="en-US" altLang="zh-CN" sz="2400" b="1" i="0" u="none" strike="noStrike" kern="0" cap="none" spc="0" normalizeH="0" baseline="0" noProof="0" smtClean="0">
                <a:ln>
                  <a:noFill/>
                </a:ln>
                <a:solidFill>
                  <a:srgbClr val="C00000"/>
                </a:solidFill>
                <a:effectLst/>
                <a:uLnTx/>
                <a:uFillTx/>
                <a:latin typeface="仿宋" panose="02010609060101010101" pitchFamily="49" charset="-122"/>
                <a:ea typeface="仿宋" panose="02010609060101010101" pitchFamily="49" charset="-122"/>
                <a:cs typeface="Arial" panose="020B0604020202020204"/>
              </a:endParaRPr>
            </a:p>
            <a:p>
              <a:pPr marL="0" marR="0" lvl="0" indent="0" defTabSz="914400" eaLnBrk="1" fontAlgn="auto" latinLnBrk="0" hangingPunct="1">
                <a:lnSpc>
                  <a:spcPct val="100000"/>
                </a:lnSpc>
                <a:spcBef>
                  <a:spcPct val="0"/>
                </a:spcBef>
                <a:spcAft>
                  <a:spcPct val="0"/>
                </a:spcAft>
                <a:buClrTx/>
                <a:buSzTx/>
                <a:buFontTx/>
                <a:buNone/>
                <a:defRPr/>
              </a:pPr>
              <a:r>
                <a:rPr kumimoji="0" lang="zh-CN" altLang="en-US" sz="2400" b="1" i="0" u="none" strike="noStrike" kern="0" cap="none" spc="0" normalizeH="0" baseline="0" noProof="0" smtClean="0">
                  <a:ln>
                    <a:noFill/>
                  </a:ln>
                  <a:solidFill>
                    <a:srgbClr val="C00000"/>
                  </a:solidFill>
                  <a:effectLst/>
                  <a:uLnTx/>
                  <a:uFillTx/>
                  <a:latin typeface="仿宋" panose="02010609060101010101" pitchFamily="49" charset="-122"/>
                  <a:ea typeface="仿宋" panose="02010609060101010101" pitchFamily="49" charset="-122"/>
                  <a:cs typeface="Arial" panose="020B0604020202020204"/>
                </a:rPr>
                <a:t>鉴定性别</a:t>
              </a:r>
              <a:endParaRPr kumimoji="0" lang="zh-CN" altLang="en-US" sz="2400" b="1" i="0" u="none" strike="noStrike" kern="0" cap="none" spc="0" normalizeH="0" baseline="0" noProof="0" smtClean="0">
                <a:ln>
                  <a:noFill/>
                </a:ln>
                <a:solidFill>
                  <a:srgbClr val="C00000"/>
                </a:solidFill>
                <a:effectLst/>
                <a:uLnTx/>
                <a:uFillTx/>
                <a:latin typeface="仿宋" panose="02010609060101010101" pitchFamily="49" charset="-122"/>
                <a:ea typeface="仿宋" panose="02010609060101010101" pitchFamily="49" charset="-122"/>
                <a:cs typeface="Arial" panose="020B0604020202020204"/>
              </a:endParaRPr>
            </a:p>
          </p:txBody>
        </p:sp>
      </p:grpSp>
      <p:sp>
        <p:nvSpPr>
          <p:cNvPr id="33793" name="文本框 4103"/>
          <p:cNvSpPr txBox="1"/>
          <p:nvPr userDrawn="1">
            <p:custDataLst>
              <p:tags r:id="rId7"/>
            </p:custDataLst>
          </p:nvPr>
        </p:nvSpPr>
        <p:spPr>
          <a:xfrm>
            <a:off x="527050" y="139381"/>
            <a:ext cx="2362200" cy="749300"/>
          </a:xfrm>
          <a:prstGeom prst="rect">
            <a:avLst/>
          </a:prstGeom>
          <a:noFill/>
          <a:ln w="9525">
            <a:noFill/>
          </a:ln>
        </p:spPr>
        <p:txBody>
          <a:bodyPr wrap="square" lIns="90169" tIns="46989" rIns="90169" bIns="46989" anchor="t">
            <a:spAutoFit/>
          </a:bodyPr>
          <a:p>
            <a:r>
              <a:rPr lang="zh-CN" altLang="en-US" sz="4265" b="1">
                <a:solidFill>
                  <a:schemeClr val="tx1"/>
                </a:solidFill>
                <a:latin typeface="黑体" panose="02010609060101010101" pitchFamily="49" charset="-122"/>
                <a:ea typeface="黑体" panose="02010609060101010101" pitchFamily="49" charset="-122"/>
              </a:rPr>
              <a:t>胚胎</a:t>
            </a:r>
            <a:r>
              <a:rPr lang="zh-CN" altLang="en-US" sz="4265" b="1">
                <a:solidFill>
                  <a:schemeClr val="tx1"/>
                </a:solidFill>
                <a:latin typeface="黑体" panose="02010609060101010101" pitchFamily="49" charset="-122"/>
                <a:ea typeface="黑体" panose="02010609060101010101" pitchFamily="49" charset="-122"/>
              </a:rPr>
              <a:t>分割</a:t>
            </a:r>
            <a:endParaRPr lang="zh-CN" altLang="en-US" sz="4265" b="1">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胚胎分割">
            <a:hlinkClick r:id="" action="ppaction://media"/>
          </p:cNvPr>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1892935" y="1165225"/>
            <a:ext cx="8406130" cy="5104765"/>
          </a:xfrm>
          <a:prstGeom prst="rect">
            <a:avLst/>
          </a:prstGeom>
        </p:spPr>
      </p:pic>
      <p:sp>
        <p:nvSpPr>
          <p:cNvPr id="33793" name="文本框 4103"/>
          <p:cNvSpPr txBox="1"/>
          <p:nvPr userDrawn="1">
            <p:custDataLst>
              <p:tags r:id="rId5"/>
            </p:custDataLst>
          </p:nvPr>
        </p:nvSpPr>
        <p:spPr>
          <a:xfrm>
            <a:off x="527050" y="139381"/>
            <a:ext cx="2362200" cy="749300"/>
          </a:xfrm>
          <a:prstGeom prst="rect">
            <a:avLst/>
          </a:prstGeom>
          <a:noFill/>
          <a:ln w="9525">
            <a:noFill/>
          </a:ln>
        </p:spPr>
        <p:txBody>
          <a:bodyPr wrap="square" lIns="90169" tIns="46989" rIns="90169" bIns="46989" anchor="t">
            <a:spAutoFit/>
          </a:bodyPr>
          <a:p>
            <a:r>
              <a:rPr lang="zh-CN" altLang="en-US" sz="4265" b="1">
                <a:solidFill>
                  <a:schemeClr val="tx1"/>
                </a:solidFill>
                <a:latin typeface="黑体" panose="02010609060101010101" pitchFamily="49" charset="-122"/>
                <a:ea typeface="黑体" panose="02010609060101010101" pitchFamily="49" charset="-122"/>
              </a:rPr>
              <a:t>胚胎</a:t>
            </a:r>
            <a:r>
              <a:rPr lang="zh-CN" altLang="en-US" sz="4265" b="1">
                <a:solidFill>
                  <a:schemeClr val="tx1"/>
                </a:solidFill>
                <a:latin typeface="黑体" panose="02010609060101010101" pitchFamily="49" charset="-122"/>
                <a:ea typeface="黑体" panose="02010609060101010101" pitchFamily="49" charset="-122"/>
              </a:rPr>
              <a:t>分割</a:t>
            </a:r>
            <a:endParaRPr lang="zh-CN" altLang="en-US" sz="4265" b="1">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67839" y="1050091"/>
            <a:ext cx="3543282" cy="618279"/>
          </a:xfrm>
          <a:prstGeom prst="rect">
            <a:avLst/>
          </a:prstGeom>
          <a:noFill/>
        </p:spPr>
        <p:txBody>
          <a:bodyPr wrap="none" lIns="121763" tIns="60881" rIns="121763" bIns="60881" rtlCol="0" anchor="t">
            <a:spAutoFit/>
          </a:bodyPr>
          <a:lstStyle/>
          <a:p>
            <a:pPr algn="l">
              <a:lnSpc>
                <a:spcPct val="110000"/>
              </a:lnSpc>
              <a:buClrTx/>
              <a:buSzTx/>
              <a:buFontTx/>
            </a:pPr>
            <a:r>
              <a:rPr lang="en-US" sz="3200" b="1" kern="100" smtClean="0">
                <a:solidFill>
                  <a:schemeClr val="tx1"/>
                </a:solidFill>
                <a:latin typeface="宋体" panose="02010600030101010101" pitchFamily="2" charset="-122"/>
                <a:ea typeface="宋体" panose="02010600030101010101" pitchFamily="2" charset="-122"/>
                <a:cs typeface="宋体" panose="02010600030101010101" pitchFamily="2" charset="-122"/>
                <a:sym typeface="Arial" panose="020B0604020202020204" pitchFamily="34" charset="0"/>
              </a:rPr>
              <a:t>7.</a:t>
            </a:r>
            <a:r>
              <a:rPr lang="zh-CN" altLang="en-US" sz="3200" b="1" kern="100">
                <a:solidFill>
                  <a:schemeClr val="tx1"/>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胚胎分割的优点</a:t>
            </a:r>
            <a:endParaRPr lang="zh-CN" altLang="en-US" sz="3200" b="1" kern="100">
              <a:solidFill>
                <a:schemeClr val="tx1"/>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sp>
        <p:nvSpPr>
          <p:cNvPr id="3" name="文本框 2"/>
          <p:cNvSpPr txBox="1"/>
          <p:nvPr>
            <p:custDataLst>
              <p:tags r:id="rId2"/>
            </p:custDataLst>
          </p:nvPr>
        </p:nvSpPr>
        <p:spPr>
          <a:xfrm>
            <a:off x="837991" y="1630905"/>
            <a:ext cx="5295363" cy="603660"/>
          </a:xfrm>
          <a:prstGeom prst="rect">
            <a:avLst/>
          </a:prstGeom>
          <a:noFill/>
        </p:spPr>
        <p:txBody>
          <a:bodyPr wrap="none" lIns="121763" tIns="60881" rIns="121763" bIns="60881" rtlCol="0" anchor="t">
            <a:spAutoFit/>
          </a:bodyPr>
          <a:lstStyle/>
          <a:p>
            <a:pPr algn="l" fontAlgn="auto">
              <a:lnSpc>
                <a:spcPct val="130000"/>
              </a:lnSpc>
              <a:buClrTx/>
              <a:buSzTx/>
              <a:buFontTx/>
            </a:pPr>
            <a:r>
              <a:rPr lang="en-US" altLang="zh-CN" sz="2800" b="1" kern="100">
                <a:solidFill>
                  <a:sysClr val="windowText" lastClr="000000"/>
                </a:solidFill>
                <a:latin typeface="楷体" panose="02010609060101010101" charset="-122"/>
                <a:ea typeface="楷体" panose="02010609060101010101" charset="-122"/>
                <a:cs typeface="宋体" panose="02010600030101010101" pitchFamily="2" charset="-122"/>
                <a:sym typeface="Arial" panose="020B0604020202020204" pitchFamily="34" charset="0"/>
              </a:rPr>
              <a:t>①</a:t>
            </a:r>
            <a:r>
              <a:rPr lang="zh-CN" altLang="en-US" sz="2800" b="1" kern="100">
                <a:solidFill>
                  <a:sysClr val="windowText" lastClr="000000"/>
                </a:solidFill>
                <a:latin typeface="楷体" panose="02010609060101010101" charset="-122"/>
                <a:ea typeface="楷体" panose="02010609060101010101" charset="-122"/>
                <a:cs typeface="宋体" panose="02010600030101010101" pitchFamily="2" charset="-122"/>
                <a:sym typeface="宋体" panose="02010600030101010101" pitchFamily="2" charset="-122"/>
              </a:rPr>
              <a:t>可以</a:t>
            </a:r>
            <a:r>
              <a:rPr lang="zh-CN" altLang="en-US" sz="2800" b="1" kern="100">
                <a:solidFill>
                  <a:srgbClr val="FF0000"/>
                </a:solidFill>
                <a:latin typeface="楷体" panose="02010609060101010101" charset="-122"/>
                <a:ea typeface="楷体" panose="02010609060101010101" charset="-122"/>
                <a:cs typeface="宋体" panose="02010600030101010101" pitchFamily="2" charset="-122"/>
                <a:sym typeface="宋体" panose="02010600030101010101" pitchFamily="2" charset="-122"/>
              </a:rPr>
              <a:t>促进</a:t>
            </a:r>
            <a:r>
              <a:rPr lang="zh-CN" altLang="en-US" sz="2800" b="1" kern="100">
                <a:solidFill>
                  <a:sysClr val="windowText" lastClr="000000"/>
                </a:solidFill>
                <a:latin typeface="楷体" panose="02010609060101010101" charset="-122"/>
                <a:ea typeface="楷体" panose="02010609060101010101" charset="-122"/>
                <a:cs typeface="宋体" panose="02010600030101010101" pitchFamily="2" charset="-122"/>
                <a:sym typeface="宋体" panose="02010600030101010101" pitchFamily="2" charset="-122"/>
              </a:rPr>
              <a:t>优良动物品种的</a:t>
            </a:r>
            <a:r>
              <a:rPr lang="zh-CN" altLang="en-US" sz="2800" b="1" kern="100">
                <a:solidFill>
                  <a:srgbClr val="FF0000"/>
                </a:solidFill>
                <a:latin typeface="楷体" panose="02010609060101010101" charset="-122"/>
                <a:ea typeface="楷体" panose="02010609060101010101" charset="-122"/>
                <a:cs typeface="宋体" panose="02010600030101010101" pitchFamily="2" charset="-122"/>
                <a:sym typeface="宋体" panose="02010600030101010101" pitchFamily="2" charset="-122"/>
              </a:rPr>
              <a:t>繁殖</a:t>
            </a:r>
            <a:endParaRPr lang="zh-CN" altLang="en-US" sz="2000">
              <a:latin typeface="楷体" panose="02010609060101010101" charset="-122"/>
              <a:ea typeface="楷体" panose="02010609060101010101" charset="-122"/>
            </a:endParaRPr>
          </a:p>
        </p:txBody>
      </p:sp>
      <p:sp>
        <p:nvSpPr>
          <p:cNvPr id="4" name="文本框 3"/>
          <p:cNvSpPr txBox="1"/>
          <p:nvPr>
            <p:custDataLst>
              <p:tags r:id="rId3"/>
            </p:custDataLst>
          </p:nvPr>
        </p:nvSpPr>
        <p:spPr>
          <a:xfrm>
            <a:off x="837991" y="2163205"/>
            <a:ext cx="11208173" cy="553838"/>
          </a:xfrm>
          <a:prstGeom prst="rect">
            <a:avLst/>
          </a:prstGeom>
          <a:noFill/>
        </p:spPr>
        <p:txBody>
          <a:bodyPr wrap="square" lIns="121763" tIns="60881" rIns="121763" bIns="60881" rtlCol="0" anchor="t">
            <a:spAutoFit/>
          </a:bodyPr>
          <a:lstStyle/>
          <a:p>
            <a:pPr algn="l" fontAlgn="auto">
              <a:lnSpc>
                <a:spcPct val="100000"/>
              </a:lnSpc>
              <a:buClrTx/>
              <a:buSzTx/>
              <a:buFontTx/>
            </a:pPr>
            <a:r>
              <a:rPr lang="en-US" altLang="zh-CN" sz="2800" b="1" kern="100">
                <a:solidFill>
                  <a:sysClr val="windowText" lastClr="000000"/>
                </a:solidFill>
                <a:latin typeface="楷体" panose="02010609060101010101" charset="-122"/>
                <a:ea typeface="楷体" panose="02010609060101010101" charset="-122"/>
                <a:cs typeface="宋体" panose="02010600030101010101" pitchFamily="2" charset="-122"/>
                <a:sym typeface="Arial" panose="020B0604020202020204" pitchFamily="34" charset="0"/>
              </a:rPr>
              <a:t>②</a:t>
            </a:r>
            <a:r>
              <a:rPr lang="zh-CN" altLang="en-US" sz="2800" b="1" kern="100">
                <a:solidFill>
                  <a:sysClr val="windowText" lastClr="000000"/>
                </a:solidFill>
                <a:latin typeface="楷体" panose="02010609060101010101" charset="-122"/>
                <a:ea typeface="楷体" panose="02010609060101010101" charset="-122"/>
                <a:cs typeface="宋体" panose="02010600030101010101" pitchFamily="2" charset="-122"/>
                <a:sym typeface="宋体" panose="02010600030101010101" pitchFamily="2" charset="-122"/>
              </a:rPr>
              <a:t>产生的</a:t>
            </a:r>
            <a:r>
              <a:rPr lang="zh-CN" altLang="en-US" sz="2800" b="1" kern="100">
                <a:solidFill>
                  <a:srgbClr val="FF0000"/>
                </a:solidFill>
                <a:latin typeface="楷体" panose="02010609060101010101" charset="-122"/>
                <a:ea typeface="楷体" panose="02010609060101010101" charset="-122"/>
                <a:cs typeface="宋体" panose="02010600030101010101" pitchFamily="2" charset="-122"/>
                <a:sym typeface="宋体" panose="02010600030101010101" pitchFamily="2" charset="-122"/>
              </a:rPr>
              <a:t>遗传性状相同的后代</a:t>
            </a:r>
            <a:r>
              <a:rPr lang="zh-CN" altLang="en-US" sz="2800" b="1" kern="100">
                <a:solidFill>
                  <a:sysClr val="windowText" lastClr="000000"/>
                </a:solidFill>
                <a:latin typeface="楷体" panose="02010609060101010101" charset="-122"/>
                <a:ea typeface="楷体" panose="02010609060101010101" charset="-122"/>
                <a:cs typeface="宋体" panose="02010600030101010101" pitchFamily="2" charset="-122"/>
                <a:sym typeface="宋体" panose="02010600030101010101" pitchFamily="2" charset="-122"/>
              </a:rPr>
              <a:t>是进行遗传学</a:t>
            </a:r>
            <a:r>
              <a:rPr lang="zh-CN" altLang="en-US" sz="2800" b="1" kern="100">
                <a:solidFill>
                  <a:srgbClr val="FF0000"/>
                </a:solidFill>
                <a:latin typeface="楷体" panose="02010609060101010101" charset="-122"/>
                <a:ea typeface="楷体" panose="02010609060101010101" charset="-122"/>
                <a:cs typeface="宋体" panose="02010600030101010101" pitchFamily="2" charset="-122"/>
                <a:sym typeface="宋体" panose="02010600030101010101" pitchFamily="2" charset="-122"/>
              </a:rPr>
              <a:t>研究的宝贵材料</a:t>
            </a:r>
            <a:endParaRPr lang="zh-CN" altLang="en-US" sz="2000">
              <a:latin typeface="楷体" panose="02010609060101010101" charset="-122"/>
              <a:ea typeface="楷体" panose="02010609060101010101" charset="-122"/>
            </a:endParaRPr>
          </a:p>
        </p:txBody>
      </p:sp>
      <p:sp>
        <p:nvSpPr>
          <p:cNvPr id="5" name="文本框 4"/>
          <p:cNvSpPr txBox="1"/>
          <p:nvPr>
            <p:custDataLst>
              <p:tags r:id="rId4"/>
            </p:custDataLst>
          </p:nvPr>
        </p:nvSpPr>
        <p:spPr>
          <a:xfrm>
            <a:off x="842152" y="2793110"/>
            <a:ext cx="11632353" cy="969017"/>
          </a:xfrm>
          <a:prstGeom prst="rect">
            <a:avLst/>
          </a:prstGeom>
          <a:noFill/>
        </p:spPr>
        <p:txBody>
          <a:bodyPr wrap="square" lIns="121763" tIns="60881" rIns="121763" bIns="60881" rtlCol="0" anchor="t">
            <a:spAutoFit/>
          </a:bodyPr>
          <a:lstStyle/>
          <a:p>
            <a:pPr>
              <a:lnSpc>
                <a:spcPts val="3465"/>
              </a:lnSpc>
            </a:pPr>
            <a:r>
              <a:rPr lang="en-US" altLang="zh-CN" sz="2800" b="1" kern="100">
                <a:solidFill>
                  <a:sysClr val="windowText" lastClr="000000"/>
                </a:solidFill>
                <a:latin typeface="楷体" panose="02010609060101010101" charset="-122"/>
                <a:ea typeface="楷体" panose="02010609060101010101" charset="-122"/>
                <a:cs typeface="宋体" panose="02010600030101010101" pitchFamily="2" charset="-122"/>
                <a:sym typeface="Arial" panose="020B0604020202020204" pitchFamily="34" charset="0"/>
              </a:rPr>
              <a:t>③</a:t>
            </a:r>
            <a:r>
              <a:rPr lang="zh-CN" altLang="en-US" sz="2800" b="1" kern="100">
                <a:solidFill>
                  <a:sysClr val="windowText" lastClr="000000"/>
                </a:solidFill>
                <a:latin typeface="楷体" panose="02010609060101010101" charset="-122"/>
                <a:ea typeface="楷体" panose="02010609060101010101" charset="-122"/>
                <a:cs typeface="宋体" panose="02010600030101010101" pitchFamily="2" charset="-122"/>
                <a:sym typeface="宋体" panose="02010600030101010101" pitchFamily="2" charset="-122"/>
              </a:rPr>
              <a:t>在胚胎移植前，进行</a:t>
            </a:r>
            <a:r>
              <a:rPr lang="zh-CN" altLang="en-US" sz="2800" b="1" kern="100">
                <a:solidFill>
                  <a:srgbClr val="FF0000"/>
                </a:solidFill>
                <a:latin typeface="楷体" panose="02010609060101010101" charset="-122"/>
                <a:ea typeface="楷体" panose="02010609060101010101" charset="-122"/>
                <a:cs typeface="宋体" panose="02010600030101010101" pitchFamily="2" charset="-122"/>
                <a:sym typeface="宋体" panose="02010600030101010101" pitchFamily="2" charset="-122"/>
              </a:rPr>
              <a:t>性别鉴定、遗传病筛查</a:t>
            </a:r>
            <a:r>
              <a:rPr lang="zh-CN" altLang="en-US" sz="2800" b="1" kern="100">
                <a:solidFill>
                  <a:sysClr val="windowText" lastClr="000000"/>
                </a:solidFill>
                <a:latin typeface="楷体" panose="02010609060101010101" charset="-122"/>
                <a:ea typeface="楷体" panose="02010609060101010101" charset="-122"/>
                <a:cs typeface="宋体" panose="02010600030101010101" pitchFamily="2" charset="-122"/>
                <a:sym typeface="宋体" panose="02010600030101010101" pitchFamily="2" charset="-122"/>
              </a:rPr>
              <a:t>等，对于人工</a:t>
            </a:r>
            <a:r>
              <a:rPr lang="zh-CN" altLang="en-US" sz="2800" b="1" kern="100">
                <a:solidFill>
                  <a:srgbClr val="FF0000"/>
                </a:solidFill>
                <a:latin typeface="楷体" panose="02010609060101010101" charset="-122"/>
                <a:ea typeface="楷体" panose="02010609060101010101" charset="-122"/>
                <a:cs typeface="宋体" panose="02010600030101010101" pitchFamily="2" charset="-122"/>
                <a:sym typeface="宋体" panose="02010600030101010101" pitchFamily="2" charset="-122"/>
              </a:rPr>
              <a:t>控制动物性别、动物繁育健康后代</a:t>
            </a:r>
            <a:r>
              <a:rPr lang="zh-CN" altLang="en-US" sz="2800" b="1" kern="100">
                <a:solidFill>
                  <a:sysClr val="windowText" lastClr="000000"/>
                </a:solidFill>
                <a:latin typeface="楷体" panose="02010609060101010101" charset="-122"/>
                <a:ea typeface="楷体" panose="02010609060101010101" charset="-122"/>
                <a:cs typeface="宋体" panose="02010600030101010101" pitchFamily="2" charset="-122"/>
                <a:sym typeface="宋体" panose="02010600030101010101" pitchFamily="2" charset="-122"/>
              </a:rPr>
              <a:t>有重要意义</a:t>
            </a:r>
            <a:endParaRPr lang="zh-CN" altLang="en-US" sz="2000">
              <a:latin typeface="楷体" panose="02010609060101010101" charset="-122"/>
              <a:ea typeface="楷体" panose="02010609060101010101" charset="-122"/>
            </a:endParaRPr>
          </a:p>
        </p:txBody>
      </p:sp>
      <p:sp>
        <p:nvSpPr>
          <p:cNvPr id="6" name="文本框 5"/>
          <p:cNvSpPr txBox="1"/>
          <p:nvPr>
            <p:custDataLst>
              <p:tags r:id="rId5"/>
            </p:custDataLst>
          </p:nvPr>
        </p:nvSpPr>
        <p:spPr>
          <a:xfrm>
            <a:off x="267839" y="3838194"/>
            <a:ext cx="3955253" cy="615394"/>
          </a:xfrm>
          <a:prstGeom prst="rect">
            <a:avLst/>
          </a:prstGeom>
          <a:noFill/>
        </p:spPr>
        <p:txBody>
          <a:bodyPr wrap="none" lIns="121763" tIns="60881" rIns="121763" bIns="60881" rtlCol="0" anchor="t">
            <a:spAutoFit/>
          </a:bodyPr>
          <a:lstStyle/>
          <a:p>
            <a:r>
              <a:rPr lang="en-US" sz="3200" b="1" kern="100" smtClean="0">
                <a:solidFill>
                  <a:schemeClr val="tx1"/>
                </a:solidFill>
                <a:latin typeface="宋体" panose="02010600030101010101" pitchFamily="2" charset="-122"/>
                <a:ea typeface="宋体" panose="02010600030101010101" pitchFamily="2" charset="-122"/>
                <a:cs typeface="宋体" panose="02010600030101010101" pitchFamily="2" charset="-122"/>
                <a:sym typeface="Arial" panose="020B0604020202020204" pitchFamily="34" charset="0"/>
              </a:rPr>
              <a:t>8.</a:t>
            </a:r>
            <a:r>
              <a:rPr lang="zh-CN" altLang="en-US" sz="3200" b="1" kern="100">
                <a:solidFill>
                  <a:schemeClr val="tx1"/>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胚胎分割的局限性</a:t>
            </a:r>
            <a:endParaRPr lang="zh-CN" altLang="en-US" sz="3200" b="1" kern="100">
              <a:solidFill>
                <a:schemeClr val="tx1"/>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sp>
        <p:nvSpPr>
          <p:cNvPr id="7" name="文本框 6"/>
          <p:cNvSpPr txBox="1"/>
          <p:nvPr>
            <p:custDataLst>
              <p:tags r:id="rId6"/>
            </p:custDataLst>
          </p:nvPr>
        </p:nvSpPr>
        <p:spPr>
          <a:xfrm>
            <a:off x="494977" y="4442506"/>
            <a:ext cx="11276753" cy="1846500"/>
          </a:xfrm>
          <a:prstGeom prst="rect">
            <a:avLst/>
          </a:prstGeom>
          <a:noFill/>
        </p:spPr>
        <p:txBody>
          <a:bodyPr wrap="square" lIns="121763" tIns="60881" rIns="121763" bIns="60881" rtlCol="0" anchor="t">
            <a:spAutoFit/>
          </a:bodyPr>
          <a:lstStyle/>
          <a:p>
            <a:r>
              <a:rPr lang="en-US" sz="2800" b="1">
                <a:ln>
                  <a:solidFill>
                    <a:sysClr val="windowText" lastClr="000000"/>
                  </a:solidFill>
                </a:ln>
                <a:solidFill>
                  <a:sysClr val="windowText" lastClr="000000"/>
                </a:solidFill>
                <a:latin typeface="楷体" panose="02010609060101010101" charset="-122"/>
                <a:ea typeface="楷体" panose="02010609060101010101" charset="-122"/>
                <a:cs typeface="楷体" panose="02010609060101010101" charset="-122"/>
                <a:sym typeface="+mn-ea"/>
              </a:rPr>
              <a:t>   </a:t>
            </a:r>
            <a:r>
              <a:rPr sz="2800" b="1">
                <a:ln>
                  <a:solidFill>
                    <a:sysClr val="windowText" lastClr="000000"/>
                  </a:solidFill>
                </a:ln>
                <a:solidFill>
                  <a:sysClr val="windowText" lastClr="000000"/>
                </a:solidFill>
                <a:latin typeface="楷体" panose="02010609060101010101" charset="-122"/>
                <a:ea typeface="楷体" panose="02010609060101010101" charset="-122"/>
                <a:cs typeface="楷体" panose="02010609060101010101" charset="-122"/>
                <a:sym typeface="+mn-ea"/>
              </a:rPr>
              <a:t>实践证明，采用胚胎分割技术产生同卵多胎的可能性是有限的，</a:t>
            </a:r>
            <a:r>
              <a:rPr sz="2800" b="1">
                <a:ln>
                  <a:solidFill>
                    <a:sysClr val="windowText" lastClr="000000"/>
                  </a:solidFill>
                </a:ln>
                <a:solidFill>
                  <a:srgbClr val="FF0000"/>
                </a:solidFill>
                <a:latin typeface="楷体" panose="02010609060101010101" charset="-122"/>
                <a:ea typeface="楷体" panose="02010609060101010101" charset="-122"/>
                <a:cs typeface="楷体" panose="02010609060101010101" charset="-122"/>
                <a:sym typeface="+mn-ea"/>
              </a:rPr>
              <a:t>分割次数越多，分割后胚胎成活的概率越小</a:t>
            </a:r>
            <a:r>
              <a:rPr sz="2800" b="1">
                <a:ln>
                  <a:solidFill>
                    <a:sysClr val="windowText" lastClr="000000"/>
                  </a:solidFill>
                </a:ln>
                <a:solidFill>
                  <a:sysClr val="windowText" lastClr="000000"/>
                </a:solidFill>
                <a:latin typeface="楷体" panose="02010609060101010101" charset="-122"/>
                <a:ea typeface="楷体" panose="02010609060101010101" charset="-122"/>
                <a:cs typeface="楷体" panose="02010609060101010101" charset="-122"/>
                <a:sym typeface="+mn-ea"/>
              </a:rPr>
              <a:t>，目前仍然以</a:t>
            </a:r>
            <a:r>
              <a:rPr sz="2800" b="1">
                <a:ln>
                  <a:solidFill>
                    <a:sysClr val="windowText" lastClr="000000"/>
                  </a:solidFill>
                </a:ln>
                <a:solidFill>
                  <a:srgbClr val="FF0000"/>
                </a:solidFill>
                <a:latin typeface="楷体" panose="02010609060101010101" charset="-122"/>
                <a:ea typeface="楷体" panose="02010609060101010101" charset="-122"/>
                <a:cs typeface="楷体" panose="02010609060101010101" charset="-122"/>
                <a:sym typeface="+mn-ea"/>
              </a:rPr>
              <a:t>二分胚胎的分割和移植效率最高</a:t>
            </a:r>
            <a:r>
              <a:rPr sz="2800" b="1">
                <a:ln>
                  <a:solidFill>
                    <a:sysClr val="windowText" lastClr="000000"/>
                  </a:solidFill>
                </a:ln>
                <a:solidFill>
                  <a:sysClr val="windowText" lastClr="000000"/>
                </a:solidFill>
                <a:latin typeface="楷体" panose="02010609060101010101" charset="-122"/>
                <a:ea typeface="楷体" panose="02010609060101010101" charset="-122"/>
                <a:cs typeface="楷体" panose="02010609060101010101" charset="-122"/>
                <a:sym typeface="+mn-ea"/>
              </a:rPr>
              <a:t>。</a:t>
            </a:r>
            <a:r>
              <a:rPr lang="zh-CN" altLang="en-US" sz="2800" b="1">
                <a:ln>
                  <a:solidFill>
                    <a:sysClr val="windowText" lastClr="000000"/>
                  </a:solidFill>
                </a:ln>
                <a:solidFill>
                  <a:sysClr val="windowText" lastClr="000000"/>
                </a:solidFill>
                <a:latin typeface="楷体" panose="02010609060101010101" charset="-122"/>
                <a:ea typeface="楷体" panose="02010609060101010101" charset="-122"/>
                <a:cs typeface="楷体" panose="02010609060101010101" charset="-122"/>
                <a:sym typeface="+mn-ea"/>
              </a:rPr>
              <a:t>另外，还存在</a:t>
            </a:r>
            <a:r>
              <a:rPr sz="2800" b="1" err="1">
                <a:ln>
                  <a:solidFill>
                    <a:sysClr val="windowText" lastClr="000000"/>
                  </a:solidFill>
                </a:ln>
                <a:solidFill>
                  <a:srgbClr val="0812E8"/>
                </a:solidFill>
                <a:latin typeface="楷体" panose="02010609060101010101" charset="-122"/>
                <a:ea typeface="楷体" panose="02010609060101010101" charset="-122"/>
                <a:cs typeface="楷体" panose="02010609060101010101" charset="-122"/>
                <a:sym typeface="+mn-ea"/>
              </a:rPr>
              <a:t>刚出生动物体重偏低</a:t>
            </a:r>
            <a:r>
              <a:rPr lang="zh-CN" altLang="en-US" sz="2800" b="1">
                <a:ln>
                  <a:solidFill>
                    <a:sysClr val="windowText" lastClr="000000"/>
                  </a:solidFill>
                </a:ln>
                <a:solidFill>
                  <a:srgbClr val="0812E8"/>
                </a:solidFill>
                <a:latin typeface="楷体" panose="02010609060101010101" charset="-122"/>
                <a:ea typeface="楷体" panose="02010609060101010101" charset="-122"/>
                <a:cs typeface="楷体" panose="02010609060101010101" charset="-122"/>
                <a:sym typeface="+mn-ea"/>
              </a:rPr>
              <a:t>，</a:t>
            </a:r>
            <a:r>
              <a:rPr sz="2800" b="1" err="1">
                <a:ln>
                  <a:solidFill>
                    <a:sysClr val="windowText" lastClr="000000"/>
                  </a:solidFill>
                </a:ln>
                <a:solidFill>
                  <a:srgbClr val="0812E8"/>
                </a:solidFill>
                <a:latin typeface="楷体" panose="02010609060101010101" charset="-122"/>
                <a:ea typeface="楷体" panose="02010609060101010101" charset="-122"/>
                <a:cs typeface="楷体" panose="02010609060101010101" charset="-122"/>
                <a:sym typeface="+mn-ea"/>
              </a:rPr>
              <a:t>毛色、斑纹</a:t>
            </a:r>
            <a:r>
              <a:rPr lang="zh-CN" altLang="en-US" sz="2800" b="1">
                <a:ln>
                  <a:solidFill>
                    <a:sysClr val="windowText" lastClr="000000"/>
                  </a:solidFill>
                </a:ln>
                <a:solidFill>
                  <a:srgbClr val="0812E8"/>
                </a:solidFill>
                <a:latin typeface="楷体" panose="02010609060101010101" charset="-122"/>
                <a:ea typeface="楷体" panose="02010609060101010101" charset="-122"/>
                <a:cs typeface="楷体" panose="02010609060101010101" charset="-122"/>
                <a:sym typeface="+mn-ea"/>
              </a:rPr>
              <a:t>可能</a:t>
            </a:r>
            <a:r>
              <a:rPr sz="2800" b="1" err="1">
                <a:ln>
                  <a:solidFill>
                    <a:sysClr val="windowText" lastClr="000000"/>
                  </a:solidFill>
                </a:ln>
                <a:solidFill>
                  <a:srgbClr val="0812E8"/>
                </a:solidFill>
                <a:latin typeface="楷体" panose="02010609060101010101" charset="-122"/>
                <a:ea typeface="楷体" panose="02010609060101010101" charset="-122"/>
                <a:cs typeface="楷体" panose="02010609060101010101" charset="-122"/>
                <a:sym typeface="+mn-ea"/>
              </a:rPr>
              <a:t>存在差异</a:t>
            </a:r>
            <a:r>
              <a:rPr lang="zh-CN" altLang="en-US" sz="2800" b="1">
                <a:ln>
                  <a:solidFill>
                    <a:sysClr val="windowText" lastClr="000000"/>
                  </a:solidFill>
                </a:ln>
                <a:solidFill>
                  <a:sysClr val="windowText" lastClr="000000"/>
                </a:solidFill>
                <a:latin typeface="楷体" panose="02010609060101010101" charset="-122"/>
                <a:ea typeface="楷体" panose="02010609060101010101" charset="-122"/>
                <a:cs typeface="楷体" panose="02010609060101010101" charset="-122"/>
                <a:sym typeface="+mn-ea"/>
              </a:rPr>
              <a:t>等问题。</a:t>
            </a:r>
            <a:endParaRPr lang="zh-CN" altLang="en-US" sz="2800" b="1">
              <a:ln>
                <a:solidFill>
                  <a:sysClr val="windowText" lastClr="000000"/>
                </a:solidFill>
              </a:ln>
              <a:solidFill>
                <a:sysClr val="windowText" lastClr="000000"/>
              </a:solidFill>
              <a:latin typeface="楷体" panose="02010609060101010101" charset="-122"/>
              <a:ea typeface="楷体" panose="02010609060101010101" charset="-122"/>
              <a:cs typeface="楷体" panose="02010609060101010101" charset="-122"/>
              <a:sym typeface="+mn-ea"/>
            </a:endParaRPr>
          </a:p>
        </p:txBody>
      </p:sp>
      <p:sp>
        <p:nvSpPr>
          <p:cNvPr id="33793" name="文本框 4103"/>
          <p:cNvSpPr txBox="1"/>
          <p:nvPr userDrawn="1">
            <p:custDataLst>
              <p:tags r:id="rId7"/>
            </p:custDataLst>
          </p:nvPr>
        </p:nvSpPr>
        <p:spPr>
          <a:xfrm>
            <a:off x="527050" y="139381"/>
            <a:ext cx="2362200" cy="749300"/>
          </a:xfrm>
          <a:prstGeom prst="rect">
            <a:avLst/>
          </a:prstGeom>
          <a:noFill/>
          <a:ln w="9525">
            <a:noFill/>
          </a:ln>
        </p:spPr>
        <p:txBody>
          <a:bodyPr wrap="square" lIns="90169" tIns="46989" rIns="90169" bIns="46989" anchor="t">
            <a:spAutoFit/>
          </a:bodyPr>
          <a:p>
            <a:r>
              <a:rPr lang="zh-CN" altLang="en-US" sz="4265" b="1">
                <a:solidFill>
                  <a:schemeClr val="tx1"/>
                </a:solidFill>
                <a:latin typeface="黑体" panose="02010609060101010101" pitchFamily="49" charset="-122"/>
                <a:ea typeface="黑体" panose="02010609060101010101" pitchFamily="49" charset="-122"/>
              </a:rPr>
              <a:t>胚胎</a:t>
            </a:r>
            <a:r>
              <a:rPr lang="zh-CN" altLang="en-US" sz="4265" b="1">
                <a:solidFill>
                  <a:schemeClr val="tx1"/>
                </a:solidFill>
                <a:latin typeface="黑体" panose="02010609060101010101" pitchFamily="49" charset="-122"/>
                <a:ea typeface="黑体" panose="02010609060101010101" pitchFamily="49" charset="-122"/>
              </a:rPr>
              <a:t>分割</a:t>
            </a:r>
            <a:endParaRPr lang="zh-CN" altLang="en-US" sz="4265" b="1">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445701" y="1125538"/>
            <a:ext cx="11299010" cy="3969385"/>
          </a:xfrm>
          <a:prstGeom prst="rect">
            <a:avLst/>
          </a:prstGeom>
        </p:spPr>
        <p:txBody>
          <a:bodyPr wrap="square">
            <a:spAutoFit/>
          </a:bodyPr>
          <a:lstStyle/>
          <a:p>
            <a:pPr algn="just" defTabSz="1219200">
              <a:lnSpc>
                <a:spcPct val="150000"/>
              </a:lnSpc>
            </a:pPr>
            <a:r>
              <a:rPr lang="en-US" altLang="zh-CN" sz="2800" kern="100" spc="-100" smtClean="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4.</a:t>
            </a:r>
            <a:r>
              <a:rPr lang="zh-CN" altLang="zh-CN" sz="2800" kern="100" spc="-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胚胎分割技术是一种现代生物技术，下列关于这一技术的叙述正确的是</a:t>
            </a:r>
            <a:endParaRPr lang="zh-CN" altLang="zh-CN" sz="2800" kern="100" spc="-100">
              <a:solidFill>
                <a:prstClr val="black"/>
              </a:solidFill>
              <a:latin typeface="宋体" panose="02010600030101010101" pitchFamily="2" charset="-122"/>
              <a:ea typeface="宋体" panose="02010600030101010101" pitchFamily="2" charset="-122"/>
              <a:cs typeface="Courier New" panose="02070309020205020404" pitchFamily="49" charset="0"/>
            </a:endParaRPr>
          </a:p>
          <a:p>
            <a:pPr algn="just" defTabSz="1219200">
              <a:lnSpc>
                <a:spcPct val="150000"/>
              </a:lnSpc>
            </a:pPr>
            <a:r>
              <a:rPr lang="en-US" altLang="zh-CN" sz="2800" kern="100">
                <a:solidFill>
                  <a:prstClr val="black"/>
                </a:solidFill>
                <a:latin typeface="宋体" panose="02010600030101010101" pitchFamily="2" charset="-122"/>
                <a:ea typeface="方正中等线简体" panose="03000509000000000000" pitchFamily="65" charset="-122"/>
                <a:cs typeface="Times New Roman" panose="02020603050405020304" pitchFamily="18" charset="0"/>
              </a:rPr>
              <a:t>①</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胚胎分割是将早期胚胎任意分割成多份　</a:t>
            </a:r>
            <a:r>
              <a:rPr lang="en-US" altLang="zh-CN" sz="2800" kern="100">
                <a:solidFill>
                  <a:prstClr val="black"/>
                </a:solidFill>
                <a:latin typeface="宋体" panose="02010600030101010101" pitchFamily="2" charset="-122"/>
                <a:ea typeface="方正中等线简体" panose="03000509000000000000" pitchFamily="65" charset="-122"/>
                <a:cs typeface="Times New Roman" panose="02020603050405020304" pitchFamily="18" charset="0"/>
              </a:rPr>
              <a:t>②</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胚胎分割技术可以获得同卵双胎或多胎　</a:t>
            </a:r>
            <a:r>
              <a:rPr lang="en-US" altLang="zh-CN" sz="2800" kern="100">
                <a:solidFill>
                  <a:prstClr val="black"/>
                </a:solidFill>
                <a:latin typeface="宋体" panose="02010600030101010101" pitchFamily="2" charset="-122"/>
                <a:ea typeface="方正中等线简体" panose="03000509000000000000" pitchFamily="65" charset="-122"/>
                <a:cs typeface="Times New Roman" panose="02020603050405020304" pitchFamily="18" charset="0"/>
              </a:rPr>
              <a:t>③</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胚胎分割技术属于无性繁殖，因此属于克隆　</a:t>
            </a:r>
            <a:r>
              <a:rPr lang="en-US" altLang="zh-CN" sz="2800" kern="100">
                <a:solidFill>
                  <a:prstClr val="black"/>
                </a:solidFill>
                <a:latin typeface="宋体" panose="02010600030101010101" pitchFamily="2" charset="-122"/>
                <a:ea typeface="方正中等线简体" panose="03000509000000000000" pitchFamily="65" charset="-122"/>
                <a:cs typeface="Times New Roman" panose="02020603050405020304" pitchFamily="18" charset="0"/>
              </a:rPr>
              <a:t>④</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胚胎分割技术可以分割任意时期的</a:t>
            </a:r>
            <a:r>
              <a:rPr lang="zh-CN" altLang="zh-CN" sz="2800" kern="100" smtClean="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胚胎</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8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a:p>
            <a:pPr algn="just" defTabSz="1219200">
              <a:lnSpc>
                <a:spcPct val="150000"/>
              </a:lnSpc>
            </a:pP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A.</a:t>
            </a:r>
            <a:r>
              <a:rPr lang="en-US" altLang="zh-CN" sz="2800" kern="100">
                <a:solidFill>
                  <a:prstClr val="black"/>
                </a:solidFill>
                <a:latin typeface="宋体" panose="02010600030101010101" pitchFamily="2" charset="-122"/>
                <a:ea typeface="方正中等线简体" panose="03000509000000000000" pitchFamily="65" charset="-122"/>
                <a:cs typeface="Times New Roman" panose="02020603050405020304" pitchFamily="18" charset="0"/>
              </a:rPr>
              <a:t>①②</a:t>
            </a: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  	</a:t>
            </a:r>
            <a:r>
              <a:rPr lang="en-US" altLang="zh-CN" sz="2800" kern="100" smtClean="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	B</a:t>
            </a: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a:t>
            </a:r>
            <a:r>
              <a:rPr lang="en-US" altLang="zh-CN" sz="2800" kern="100">
                <a:solidFill>
                  <a:prstClr val="black"/>
                </a:solidFill>
                <a:latin typeface="宋体" panose="02010600030101010101" pitchFamily="2" charset="-122"/>
                <a:ea typeface="方正中等线简体" panose="03000509000000000000" pitchFamily="65" charset="-122"/>
                <a:cs typeface="Times New Roman" panose="02020603050405020304" pitchFamily="18" charset="0"/>
              </a:rPr>
              <a:t>②③</a:t>
            </a:r>
            <a:endParaRPr lang="zh-CN" altLang="zh-CN" sz="28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a:p>
            <a:pPr algn="just" defTabSz="1219200">
              <a:lnSpc>
                <a:spcPct val="150000"/>
              </a:lnSpc>
            </a:pP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C.</a:t>
            </a:r>
            <a:r>
              <a:rPr lang="en-US" altLang="zh-CN" sz="2800" kern="100">
                <a:solidFill>
                  <a:prstClr val="black"/>
                </a:solidFill>
                <a:latin typeface="宋体" panose="02010600030101010101" pitchFamily="2" charset="-122"/>
                <a:ea typeface="方正中等线简体" panose="03000509000000000000" pitchFamily="65" charset="-122"/>
                <a:cs typeface="Times New Roman" panose="02020603050405020304" pitchFamily="18" charset="0"/>
              </a:rPr>
              <a:t>①③④</a:t>
            </a: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  	</a:t>
            </a:r>
            <a:r>
              <a:rPr lang="en-US" altLang="zh-CN" sz="2800" kern="100" smtClean="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	D</a:t>
            </a: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a:t>
            </a:r>
            <a:r>
              <a:rPr lang="en-US" altLang="zh-CN" sz="2800" kern="100">
                <a:solidFill>
                  <a:prstClr val="black"/>
                </a:solidFill>
                <a:latin typeface="宋体" panose="02010600030101010101" pitchFamily="2" charset="-122"/>
                <a:ea typeface="方正中等线简体" panose="03000509000000000000" pitchFamily="65" charset="-122"/>
                <a:cs typeface="Times New Roman" panose="02020603050405020304" pitchFamily="18" charset="0"/>
              </a:rPr>
              <a:t>①②③④</a:t>
            </a:r>
            <a:endParaRPr lang="zh-CN" altLang="zh-CN" sz="28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p:txBody>
      </p:sp>
      <p:sp>
        <p:nvSpPr>
          <p:cNvPr id="3" name="TextBox 20"/>
          <p:cNvSpPr txBox="1"/>
          <p:nvPr>
            <p:custDataLst>
              <p:tags r:id="rId2"/>
            </p:custDataLst>
          </p:nvPr>
        </p:nvSpPr>
        <p:spPr>
          <a:xfrm>
            <a:off x="3934966" y="3717826"/>
            <a:ext cx="720000" cy="720000"/>
          </a:xfrm>
          <a:prstGeom prst="rect">
            <a:avLst/>
          </a:prstGeom>
          <a:noFill/>
        </p:spPr>
        <p:txBody>
          <a:bodyPr wrap="square" rtlCol="0">
            <a:spAutoFit/>
          </a:bodyPr>
          <a:lstStyle/>
          <a:p>
            <a:pPr defTabSz="1219200"/>
            <a:r>
              <a:rPr lang="zh-CN" altLang="en-US" sz="4500" b="1" smtClean="0">
                <a:solidFill>
                  <a:srgbClr val="C00000"/>
                </a:solidFill>
                <a:latin typeface="华文细黑" panose="02010600040101010101" pitchFamily="2" charset="-122"/>
                <a:ea typeface="华文细黑" panose="02010600040101010101" pitchFamily="2" charset="-122"/>
              </a:rPr>
              <a:t>√</a:t>
            </a:r>
            <a:endParaRPr lang="zh-CN" altLang="en-US" sz="4500" b="1">
              <a:solidFill>
                <a:srgbClr val="C00000"/>
              </a:solidFill>
              <a:latin typeface="华文细黑" panose="02010600040101010101" pitchFamily="2" charset="-122"/>
              <a:ea typeface="华文细黑" panose="02010600040101010101" pitchFamily="2" charset="-122"/>
            </a:endParaRPr>
          </a:p>
        </p:txBody>
      </p:sp>
      <p:sp>
        <p:nvSpPr>
          <p:cNvPr id="33793" name="文本框 4103"/>
          <p:cNvSpPr txBox="1"/>
          <p:nvPr userDrawn="1">
            <p:custDataLst>
              <p:tags r:id="rId3"/>
            </p:custDataLst>
          </p:nvPr>
        </p:nvSpPr>
        <p:spPr>
          <a:xfrm>
            <a:off x="527050" y="139381"/>
            <a:ext cx="2362200" cy="749300"/>
          </a:xfrm>
          <a:prstGeom prst="rect">
            <a:avLst/>
          </a:prstGeom>
          <a:noFill/>
          <a:ln w="9525">
            <a:noFill/>
          </a:ln>
        </p:spPr>
        <p:txBody>
          <a:bodyPr wrap="square" lIns="90169" tIns="46989" rIns="90169" bIns="46989" anchor="t">
            <a:spAutoFit/>
          </a:bodyPr>
          <a:p>
            <a:r>
              <a:rPr lang="zh-CN" altLang="en-US" sz="4265" b="1">
                <a:solidFill>
                  <a:schemeClr val="tx1"/>
                </a:solidFill>
                <a:latin typeface="黑体" panose="02010609060101010101" pitchFamily="49" charset="-122"/>
                <a:ea typeface="黑体" panose="02010609060101010101" pitchFamily="49" charset="-122"/>
              </a:rPr>
              <a:t>课堂练习</a:t>
            </a:r>
            <a:endParaRPr lang="zh-CN" altLang="en-US" sz="4265" b="1">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407601" y="760934"/>
            <a:ext cx="11299010" cy="1383665"/>
          </a:xfrm>
          <a:prstGeom prst="rect">
            <a:avLst/>
          </a:prstGeom>
        </p:spPr>
        <p:txBody>
          <a:bodyPr wrap="square">
            <a:spAutoFit/>
          </a:bodyPr>
          <a:lstStyle/>
          <a:p>
            <a:pPr algn="just" defTabSz="1219200">
              <a:lnSpc>
                <a:spcPct val="150000"/>
              </a:lnSpc>
            </a:pPr>
            <a:r>
              <a:rPr lang="en-US" altLang="zh-CN" sz="2800" kern="100" smtClean="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5.</a:t>
            </a:r>
            <a:r>
              <a:rPr lang="zh-CN" altLang="zh-CN" sz="2800" kern="100" smtClean="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如</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图是利用胚胎工程技术培育优质奶牛的主要步骤。下列</a:t>
            </a:r>
            <a:r>
              <a:rPr lang="zh-CN" altLang="zh-CN" sz="2800" kern="100" smtClean="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叙述</a:t>
            </a:r>
            <a:r>
              <a:rPr lang="zh-CN" altLang="en-US" sz="2800" kern="100" smtClean="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不</a:t>
            </a:r>
            <a:r>
              <a:rPr lang="zh-CN" altLang="zh-CN" sz="2800" kern="100" smtClean="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正确</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的是</a:t>
            </a:r>
            <a:endParaRPr lang="zh-CN" altLang="zh-CN" sz="28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p:txBody>
      </p:sp>
      <p:sp>
        <p:nvSpPr>
          <p:cNvPr id="3" name="矩形 2"/>
          <p:cNvSpPr/>
          <p:nvPr>
            <p:custDataLst>
              <p:tags r:id="rId2"/>
            </p:custDataLst>
          </p:nvPr>
        </p:nvSpPr>
        <p:spPr>
          <a:xfrm>
            <a:off x="368474" y="3918104"/>
            <a:ext cx="11299010" cy="2603470"/>
          </a:xfrm>
          <a:prstGeom prst="rect">
            <a:avLst/>
          </a:prstGeom>
        </p:spPr>
        <p:txBody>
          <a:bodyPr wrap="square">
            <a:spAutoFit/>
          </a:bodyPr>
          <a:lstStyle/>
          <a:p>
            <a:pPr algn="just" defTabSz="1219200">
              <a:lnSpc>
                <a:spcPct val="150000"/>
              </a:lnSpc>
            </a:pP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A.</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甲所表示的细胞不一定是受精卵细胞</a:t>
            </a:r>
            <a:endParaRPr lang="zh-CN" altLang="zh-CN" sz="28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a:p>
            <a:pPr algn="just" defTabSz="1219200">
              <a:lnSpc>
                <a:spcPct val="150000"/>
              </a:lnSpc>
            </a:pP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B.</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图中</a:t>
            </a: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a</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过程包括桑葚胚、</a:t>
            </a:r>
            <a:r>
              <a:rPr lang="zh-CN" altLang="zh-CN" sz="2800" kern="100" smtClean="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囊胚阶段</a:t>
            </a:r>
            <a:endParaRPr lang="zh-CN" altLang="zh-CN" sz="28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a:p>
            <a:pPr algn="just" defTabSz="1219200">
              <a:lnSpc>
                <a:spcPct val="150000"/>
              </a:lnSpc>
            </a:pP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C.</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胚胎移植技术可以定向改变动物的遗传性状</a:t>
            </a:r>
            <a:endParaRPr lang="zh-CN" altLang="zh-CN" sz="28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a:p>
            <a:pPr algn="just" defTabSz="1219200">
              <a:lnSpc>
                <a:spcPct val="150000"/>
              </a:lnSpc>
            </a:pP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D.</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图示过程使用了动物细胞培养、胚胎分割、胚胎移植等生物技术</a:t>
            </a:r>
            <a:endParaRPr lang="zh-CN" altLang="zh-CN" sz="28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p:txBody>
      </p:sp>
      <p:pic>
        <p:nvPicPr>
          <p:cNvPr id="4" name="Picture 2" descr="S293"/>
          <p:cNvPicPr>
            <a:picLocks noChangeAspect="1" noChangeArrowheads="1"/>
          </p:cNvPicPr>
          <p:nvPr>
            <p:custDataLst>
              <p:tags r:id="rId3"/>
            </p:custDataLst>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3464911" y="1795375"/>
            <a:ext cx="5184390" cy="1905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20"/>
          <p:cNvSpPr txBox="1"/>
          <p:nvPr>
            <p:custDataLst>
              <p:tags r:id="rId5"/>
            </p:custDataLst>
          </p:nvPr>
        </p:nvSpPr>
        <p:spPr>
          <a:xfrm>
            <a:off x="232351" y="5179549"/>
            <a:ext cx="720000" cy="720000"/>
          </a:xfrm>
          <a:prstGeom prst="rect">
            <a:avLst/>
          </a:prstGeom>
          <a:noFill/>
        </p:spPr>
        <p:txBody>
          <a:bodyPr wrap="square" rtlCol="0">
            <a:spAutoFit/>
          </a:bodyPr>
          <a:lstStyle/>
          <a:p>
            <a:pPr defTabSz="1219200"/>
            <a:r>
              <a:rPr lang="zh-CN" altLang="en-US" sz="4500" b="1" smtClean="0">
                <a:solidFill>
                  <a:srgbClr val="C00000"/>
                </a:solidFill>
                <a:latin typeface="华文细黑" panose="02010600040101010101" pitchFamily="2" charset="-122"/>
                <a:ea typeface="华文细黑" panose="02010600040101010101" pitchFamily="2" charset="-122"/>
              </a:rPr>
              <a:t>√</a:t>
            </a:r>
            <a:endParaRPr lang="zh-CN" altLang="en-US" sz="4500" b="1">
              <a:solidFill>
                <a:srgbClr val="C00000"/>
              </a:solidFill>
              <a:latin typeface="华文细黑" panose="02010600040101010101" pitchFamily="2" charset="-122"/>
              <a:ea typeface="华文细黑" panose="02010600040101010101" pitchFamily="2" charset="-122"/>
            </a:endParaRPr>
          </a:p>
        </p:txBody>
      </p:sp>
      <p:sp>
        <p:nvSpPr>
          <p:cNvPr id="33793" name="文本框 4103"/>
          <p:cNvSpPr txBox="1"/>
          <p:nvPr userDrawn="1">
            <p:custDataLst>
              <p:tags r:id="rId6"/>
            </p:custDataLst>
          </p:nvPr>
        </p:nvSpPr>
        <p:spPr>
          <a:xfrm>
            <a:off x="527050" y="139381"/>
            <a:ext cx="2362200" cy="749300"/>
          </a:xfrm>
          <a:prstGeom prst="rect">
            <a:avLst/>
          </a:prstGeom>
          <a:noFill/>
          <a:ln w="9525">
            <a:noFill/>
          </a:ln>
        </p:spPr>
        <p:txBody>
          <a:bodyPr wrap="square" lIns="90169" tIns="46989" rIns="90169" bIns="46989" anchor="t">
            <a:spAutoFit/>
          </a:bodyPr>
          <a:p>
            <a:r>
              <a:rPr lang="zh-CN" altLang="en-US" sz="4265" b="1">
                <a:solidFill>
                  <a:schemeClr val="tx1"/>
                </a:solidFill>
                <a:latin typeface="黑体" panose="02010609060101010101" pitchFamily="49" charset="-122"/>
                <a:ea typeface="黑体" panose="02010609060101010101" pitchFamily="49" charset="-122"/>
              </a:rPr>
              <a:t>课堂练习</a:t>
            </a:r>
            <a:endParaRPr lang="zh-CN" altLang="en-US" sz="4265" b="1">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584710" y="1560964"/>
            <a:ext cx="11255598" cy="3970318"/>
          </a:xfrm>
          <a:prstGeom prst="rect">
            <a:avLst/>
          </a:prstGeom>
          <a:noFill/>
        </p:spPr>
        <p:txBody>
          <a:bodyPr wrap="square" rtlCol="0" anchor="t">
            <a:spAutoFit/>
          </a:bodyPr>
          <a:lstStyle/>
          <a:p>
            <a:pPr>
              <a:lnSpc>
                <a:spcPct val="150000"/>
              </a:lnSpc>
            </a:pPr>
            <a:r>
              <a:rPr sz="2400">
                <a:solidFill>
                  <a:prstClr val="black"/>
                </a:solidFill>
                <a:latin typeface="Times New Roman" panose="02020603050405020304" pitchFamily="18" charset="0"/>
                <a:cs typeface="楷体" panose="02010609060101010101" charset="-122"/>
                <a:sym typeface="+mn-ea"/>
              </a:rPr>
              <a:t>1. </a:t>
            </a:r>
            <a:r>
              <a:rPr sz="2400" smtClean="0">
                <a:solidFill>
                  <a:prstClr val="black"/>
                </a:solidFill>
                <a:latin typeface="Times New Roman" panose="02020603050405020304" pitchFamily="18" charset="0"/>
                <a:cs typeface="楷体" panose="02010609060101010101" charset="-122"/>
                <a:sym typeface="+mn-ea"/>
              </a:rPr>
              <a:t>体外受精和胚胎移植都是在医学和农业生产上应用较多的胚胎工程技术</a:t>
            </a:r>
            <a:r>
              <a:rPr sz="2400">
                <a:solidFill>
                  <a:prstClr val="black"/>
                </a:solidFill>
                <a:latin typeface="Times New Roman" panose="02020603050405020304" pitchFamily="18" charset="0"/>
                <a:cs typeface="楷体" panose="02010609060101010101" charset="-122"/>
                <a:sym typeface="+mn-ea"/>
              </a:rPr>
              <a:t>。</a:t>
            </a:r>
            <a:r>
              <a:rPr sz="2400" smtClean="0">
                <a:solidFill>
                  <a:prstClr val="black"/>
                </a:solidFill>
                <a:latin typeface="Times New Roman" panose="02020603050405020304" pitchFamily="18" charset="0"/>
                <a:cs typeface="楷体" panose="02010609060101010101" charset="-122"/>
                <a:sym typeface="+mn-ea"/>
              </a:rPr>
              <a:t>判断下列相关表述是否正确</a:t>
            </a:r>
            <a:r>
              <a:rPr sz="2400">
                <a:solidFill>
                  <a:prstClr val="black"/>
                </a:solidFill>
                <a:latin typeface="Times New Roman" panose="02020603050405020304" pitchFamily="18" charset="0"/>
                <a:cs typeface="楷体" panose="02010609060101010101" charset="-122"/>
                <a:sym typeface="+mn-ea"/>
              </a:rPr>
              <a:t>。</a:t>
            </a:r>
            <a:endParaRPr sz="2400">
              <a:solidFill>
                <a:prstClr val="black"/>
              </a:solidFill>
              <a:latin typeface="Times New Roman" panose="02020603050405020304" pitchFamily="18" charset="0"/>
              <a:cs typeface="楷体" panose="02010609060101010101" charset="-122"/>
              <a:sym typeface="+mn-ea"/>
            </a:endParaRPr>
          </a:p>
          <a:p>
            <a:pPr>
              <a:lnSpc>
                <a:spcPct val="150000"/>
              </a:lnSpc>
            </a:pPr>
            <a:r>
              <a:rPr sz="2400">
                <a:solidFill>
                  <a:prstClr val="black"/>
                </a:solidFill>
                <a:latin typeface="Times New Roman" panose="02020603050405020304" pitchFamily="18" charset="0"/>
                <a:cs typeface="楷体" panose="02010609060101010101" charset="-122"/>
                <a:sym typeface="+mn-ea"/>
              </a:rPr>
              <a:t>(1) 采集来的卵母细胞和精子可以直接用于体外受精。</a:t>
            </a:r>
            <a:r>
              <a:rPr lang="zh-CN" altLang="en-US" sz="2400">
                <a:solidFill>
                  <a:prstClr val="black"/>
                </a:solidFill>
                <a:latin typeface="Times New Roman" panose="02020603050405020304" pitchFamily="18" charset="0"/>
                <a:cs typeface="楷体" panose="02010609060101010101" charset="-122"/>
                <a:sym typeface="+mn-ea"/>
              </a:rPr>
              <a:t>（    ）</a:t>
            </a:r>
            <a:r>
              <a:rPr sz="2400">
                <a:solidFill>
                  <a:prstClr val="black"/>
                </a:solidFill>
                <a:latin typeface="Times New Roman" panose="02020603050405020304" pitchFamily="18" charset="0"/>
                <a:cs typeface="楷体" panose="02010609060101010101" charset="-122"/>
                <a:sym typeface="+mn-ea"/>
              </a:rPr>
              <a:t>  </a:t>
            </a:r>
            <a:endParaRPr sz="2400">
              <a:solidFill>
                <a:prstClr val="black"/>
              </a:solidFill>
              <a:latin typeface="Times New Roman" panose="02020603050405020304" pitchFamily="18" charset="0"/>
              <a:cs typeface="楷体" panose="02010609060101010101" charset="-122"/>
              <a:sym typeface="+mn-ea"/>
            </a:endParaRPr>
          </a:p>
          <a:p>
            <a:pPr>
              <a:lnSpc>
                <a:spcPct val="150000"/>
              </a:lnSpc>
            </a:pPr>
            <a:r>
              <a:rPr sz="2400">
                <a:solidFill>
                  <a:prstClr val="black"/>
                </a:solidFill>
                <a:latin typeface="Times New Roman" panose="02020603050405020304" pitchFamily="18" charset="0"/>
                <a:cs typeface="楷体" panose="02010609060101010101" charset="-122"/>
                <a:sym typeface="+mn-ea"/>
              </a:rPr>
              <a:t>(2) 经胚胎移植产生的后代</a:t>
            </a:r>
            <a:r>
              <a:rPr sz="2400" smtClean="0">
                <a:solidFill>
                  <a:prstClr val="black"/>
                </a:solidFill>
                <a:latin typeface="Times New Roman" panose="02020603050405020304" pitchFamily="18" charset="0"/>
                <a:cs typeface="楷体" panose="02010609060101010101" charset="-122"/>
                <a:sym typeface="+mn-ea"/>
              </a:rPr>
              <a:t>，</a:t>
            </a:r>
            <a:r>
              <a:rPr lang="zh-CN" altLang="en-US" sz="2400" smtClean="0">
                <a:solidFill>
                  <a:prstClr val="black"/>
                </a:solidFill>
                <a:latin typeface="Times New Roman" panose="02020603050405020304" pitchFamily="18" charset="0"/>
                <a:cs typeface="楷体" panose="02010609060101010101" charset="-122"/>
                <a:sym typeface="+mn-ea"/>
              </a:rPr>
              <a:t>其</a:t>
            </a:r>
            <a:r>
              <a:rPr sz="2400" smtClean="0">
                <a:solidFill>
                  <a:prstClr val="black"/>
                </a:solidFill>
                <a:latin typeface="Times New Roman" panose="02020603050405020304" pitchFamily="18" charset="0"/>
                <a:cs typeface="楷体" panose="02010609060101010101" charset="-122"/>
                <a:sym typeface="+mn-ea"/>
              </a:rPr>
              <a:t>遗传特性与受体保持一致</a:t>
            </a:r>
            <a:r>
              <a:rPr sz="2400">
                <a:solidFill>
                  <a:prstClr val="black"/>
                </a:solidFill>
                <a:latin typeface="Times New Roman" panose="02020603050405020304" pitchFamily="18" charset="0"/>
                <a:cs typeface="楷体" panose="02010609060101010101" charset="-122"/>
                <a:sym typeface="+mn-ea"/>
              </a:rPr>
              <a:t>。</a:t>
            </a:r>
            <a:r>
              <a:rPr lang="zh-CN" altLang="en-US" sz="2400">
                <a:solidFill>
                  <a:prstClr val="black"/>
                </a:solidFill>
                <a:latin typeface="Times New Roman" panose="02020603050405020304" pitchFamily="18" charset="0"/>
                <a:cs typeface="楷体" panose="02010609060101010101" charset="-122"/>
                <a:sym typeface="+mn-ea"/>
              </a:rPr>
              <a:t>（     ）</a:t>
            </a:r>
            <a:r>
              <a:rPr sz="2400">
                <a:solidFill>
                  <a:prstClr val="black"/>
                </a:solidFill>
                <a:latin typeface="Times New Roman" panose="02020603050405020304" pitchFamily="18" charset="0"/>
                <a:cs typeface="楷体" panose="02010609060101010101" charset="-122"/>
                <a:sym typeface="+mn-ea"/>
              </a:rPr>
              <a:t> </a:t>
            </a:r>
            <a:endParaRPr sz="2400">
              <a:solidFill>
                <a:prstClr val="black"/>
              </a:solidFill>
              <a:latin typeface="Times New Roman" panose="02020603050405020304" pitchFamily="18" charset="0"/>
              <a:cs typeface="楷体" panose="02010609060101010101" charset="-122"/>
              <a:sym typeface="+mn-ea"/>
            </a:endParaRPr>
          </a:p>
          <a:p>
            <a:pPr>
              <a:lnSpc>
                <a:spcPct val="150000"/>
              </a:lnSpc>
            </a:pPr>
            <a:r>
              <a:rPr sz="2400">
                <a:solidFill>
                  <a:prstClr val="black"/>
                </a:solidFill>
                <a:latin typeface="Times New Roman" panose="02020603050405020304" pitchFamily="18" charset="0"/>
                <a:cs typeface="楷体" panose="02010609060101010101" charset="-122"/>
                <a:sym typeface="+mn-ea"/>
              </a:rPr>
              <a:t>(3) 进行胚胎移植前，要对供体和受体进行免疫检査，以防止发生免疫排斥反应。</a:t>
            </a:r>
            <a:endParaRPr sz="2400">
              <a:solidFill>
                <a:prstClr val="black"/>
              </a:solidFill>
              <a:latin typeface="Times New Roman" panose="02020603050405020304" pitchFamily="18" charset="0"/>
              <a:cs typeface="楷体" panose="02010609060101010101" charset="-122"/>
              <a:sym typeface="+mn-ea"/>
            </a:endParaRPr>
          </a:p>
          <a:p>
            <a:pPr>
              <a:lnSpc>
                <a:spcPct val="150000"/>
              </a:lnSpc>
            </a:pPr>
            <a:r>
              <a:rPr lang="zh-CN" altLang="en-US" sz="2400">
                <a:solidFill>
                  <a:prstClr val="black"/>
                </a:solidFill>
                <a:latin typeface="Times New Roman" panose="02020603050405020304" pitchFamily="18" charset="0"/>
                <a:cs typeface="楷体" panose="02010609060101010101" charset="-122"/>
                <a:sym typeface="+mn-ea"/>
              </a:rPr>
              <a:t>（      ）</a:t>
            </a:r>
            <a:endParaRPr sz="2400">
              <a:solidFill>
                <a:prstClr val="black"/>
              </a:solidFill>
              <a:latin typeface="Times New Roman" panose="02020603050405020304" pitchFamily="18" charset="0"/>
              <a:cs typeface="楷体" panose="02010609060101010101" charset="-122"/>
              <a:sym typeface="+mn-ea"/>
            </a:endParaRPr>
          </a:p>
          <a:p>
            <a:pPr>
              <a:lnSpc>
                <a:spcPct val="150000"/>
              </a:lnSpc>
            </a:pPr>
            <a:r>
              <a:rPr sz="2400">
                <a:solidFill>
                  <a:prstClr val="black"/>
                </a:solidFill>
                <a:latin typeface="Times New Roman" panose="02020603050405020304" pitchFamily="18" charset="0"/>
                <a:cs typeface="楷体" panose="02010609060101010101" charset="-122"/>
                <a:sym typeface="+mn-ea"/>
              </a:rPr>
              <a:t>  </a:t>
            </a:r>
            <a:endParaRPr sz="2400">
              <a:solidFill>
                <a:prstClr val="black"/>
              </a:solidFill>
              <a:latin typeface="Times New Roman" panose="02020603050405020304" pitchFamily="18" charset="0"/>
              <a:cs typeface="楷体" panose="02010609060101010101" charset="-122"/>
              <a:sym typeface="+mn-ea"/>
            </a:endParaRPr>
          </a:p>
        </p:txBody>
      </p:sp>
      <p:sp>
        <p:nvSpPr>
          <p:cNvPr id="3" name="文本框 5"/>
          <p:cNvSpPr/>
          <p:nvPr>
            <p:custDataLst>
              <p:tags r:id="rId2"/>
            </p:custDataLst>
          </p:nvPr>
        </p:nvSpPr>
        <p:spPr>
          <a:xfrm>
            <a:off x="8067891" y="2774888"/>
            <a:ext cx="541020" cy="461665"/>
          </a:xfrm>
          <a:prstGeom prst="rect">
            <a:avLst/>
          </a:prstGeom>
          <a:noFill/>
          <a:ln w="9525">
            <a:noFill/>
          </a:ln>
        </p:spPr>
        <p:txBody>
          <a:bodyPr wrap="square" anchor="t" anchorCtr="0">
            <a:spAutoFit/>
          </a:bodyPr>
          <a:lstStyle/>
          <a:p>
            <a:r>
              <a:rPr lang="en-US" altLang="zh-CN" sz="2400">
                <a:solidFill>
                  <a:srgbClr val="FF0000"/>
                </a:solidFill>
                <a:latin typeface="Times New Roman" panose="02020603050405020304" pitchFamily="18" charset="0"/>
                <a:cs typeface="Arial" panose="020B0604020202020204"/>
              </a:rPr>
              <a:t>×</a:t>
            </a:r>
            <a:endParaRPr lang="en-US" altLang="zh-CN" sz="2400">
              <a:solidFill>
                <a:srgbClr val="FF0000"/>
              </a:solidFill>
              <a:latin typeface="Times New Roman" panose="02020603050405020304" pitchFamily="18" charset="0"/>
              <a:cs typeface="Arial" panose="020B0604020202020204"/>
            </a:endParaRPr>
          </a:p>
        </p:txBody>
      </p:sp>
      <p:sp>
        <p:nvSpPr>
          <p:cNvPr id="4" name="文本框 5"/>
          <p:cNvSpPr/>
          <p:nvPr>
            <p:custDataLst>
              <p:tags r:id="rId3"/>
            </p:custDataLst>
          </p:nvPr>
        </p:nvSpPr>
        <p:spPr>
          <a:xfrm>
            <a:off x="8729464" y="3315290"/>
            <a:ext cx="541020" cy="461665"/>
          </a:xfrm>
          <a:prstGeom prst="rect">
            <a:avLst/>
          </a:prstGeom>
          <a:noFill/>
          <a:ln w="9525">
            <a:noFill/>
          </a:ln>
        </p:spPr>
        <p:txBody>
          <a:bodyPr wrap="square" anchor="t" anchorCtr="0">
            <a:spAutoFit/>
          </a:bodyPr>
          <a:lstStyle/>
          <a:p>
            <a:r>
              <a:rPr lang="en-US" altLang="zh-CN" sz="2400">
                <a:solidFill>
                  <a:srgbClr val="FF0000"/>
                </a:solidFill>
                <a:latin typeface="Times New Roman" panose="02020603050405020304" pitchFamily="18" charset="0"/>
                <a:cs typeface="Arial" panose="020B0604020202020204"/>
                <a:sym typeface="+mn-ea"/>
              </a:rPr>
              <a:t>×</a:t>
            </a:r>
            <a:endParaRPr lang="en-US" altLang="zh-CN" sz="2400">
              <a:solidFill>
                <a:srgbClr val="FF0000"/>
              </a:solidFill>
              <a:latin typeface="Times New Roman" panose="02020603050405020304" pitchFamily="18" charset="0"/>
              <a:cs typeface="Arial" panose="020B0604020202020204"/>
              <a:sym typeface="+mn-ea"/>
            </a:endParaRPr>
          </a:p>
        </p:txBody>
      </p:sp>
      <p:sp>
        <p:nvSpPr>
          <p:cNvPr id="5" name="文本框 4"/>
          <p:cNvSpPr txBox="1"/>
          <p:nvPr>
            <p:custDataLst>
              <p:tags r:id="rId4"/>
            </p:custDataLst>
          </p:nvPr>
        </p:nvSpPr>
        <p:spPr>
          <a:xfrm>
            <a:off x="584710" y="1050186"/>
            <a:ext cx="2126615" cy="510778"/>
          </a:xfrm>
          <a:prstGeom prst="roundRect">
            <a:avLst/>
          </a:prstGeom>
          <a:noFill/>
          <a:ln>
            <a:noFill/>
          </a:ln>
          <a:extLst>
            <a:ext uri="{909E8E84-426E-40DD-AFC4-6F175D3DCCD1}">
              <a14:hiddenFill xmlns:a14="http://schemas.microsoft.com/office/drawing/2010/main">
                <a:solidFill>
                  <a:srgbClr val="FFC000"/>
                </a:solidFill>
              </a14:hiddenFill>
            </a:ext>
          </a:extLst>
        </p:spPr>
        <p:txBody>
          <a:bodyPr wrap="square" rtlCol="0">
            <a:spAutoFit/>
          </a:bodyPr>
          <a:lstStyle/>
          <a:p>
            <a:r>
              <a:rPr lang="zh-CN" altLang="en-US" sz="2400">
                <a:solidFill>
                  <a:prstClr val="black"/>
                </a:solidFill>
                <a:latin typeface="Times New Roman" panose="02020603050405020304" pitchFamily="18" charset="0"/>
                <a:cs typeface="楷体" panose="02010609060101010101" charset="-122"/>
                <a:sym typeface="+mn-ea"/>
              </a:rPr>
              <a:t>一、概念检测</a:t>
            </a:r>
            <a:endParaRPr lang="zh-CN" altLang="en-US" sz="2400">
              <a:solidFill>
                <a:prstClr val="black"/>
              </a:solidFill>
              <a:latin typeface="Times New Roman" panose="02020603050405020304" pitchFamily="18" charset="0"/>
              <a:cs typeface="楷体" panose="02010609060101010101" charset="-122"/>
              <a:sym typeface="+mn-ea"/>
            </a:endParaRPr>
          </a:p>
        </p:txBody>
      </p:sp>
      <p:sp>
        <p:nvSpPr>
          <p:cNvPr id="6" name="文本框 5"/>
          <p:cNvSpPr/>
          <p:nvPr>
            <p:custDataLst>
              <p:tags r:id="rId5"/>
            </p:custDataLst>
          </p:nvPr>
        </p:nvSpPr>
        <p:spPr>
          <a:xfrm>
            <a:off x="1024924" y="4436976"/>
            <a:ext cx="541020" cy="461665"/>
          </a:xfrm>
          <a:prstGeom prst="rect">
            <a:avLst/>
          </a:prstGeom>
          <a:noFill/>
          <a:ln w="9525">
            <a:noFill/>
          </a:ln>
        </p:spPr>
        <p:txBody>
          <a:bodyPr wrap="square" anchor="t" anchorCtr="0">
            <a:spAutoFit/>
          </a:bodyPr>
          <a:lstStyle/>
          <a:p>
            <a:r>
              <a:rPr lang="en-US" altLang="zh-CN" sz="2400">
                <a:solidFill>
                  <a:srgbClr val="FF0000"/>
                </a:solidFill>
                <a:latin typeface="Times New Roman" panose="02020603050405020304" pitchFamily="18" charset="0"/>
                <a:cs typeface="Arial" panose="020B0604020202020204"/>
                <a:sym typeface="+mn-ea"/>
              </a:rPr>
              <a:t>×</a:t>
            </a:r>
            <a:endParaRPr lang="en-US" altLang="zh-CN" sz="2400">
              <a:solidFill>
                <a:srgbClr val="FF0000"/>
              </a:solidFill>
              <a:latin typeface="Times New Roman" panose="02020603050405020304" pitchFamily="18" charset="0"/>
              <a:cs typeface="Arial" panose="020B0604020202020204"/>
              <a:sym typeface="+mn-ea"/>
            </a:endParaRPr>
          </a:p>
        </p:txBody>
      </p:sp>
      <p:sp>
        <p:nvSpPr>
          <p:cNvPr id="7" name="文本框 6"/>
          <p:cNvSpPr txBox="1"/>
          <p:nvPr>
            <p:custDataLst>
              <p:tags r:id="rId6"/>
            </p:custDataLst>
          </p:nvPr>
        </p:nvSpPr>
        <p:spPr>
          <a:xfrm>
            <a:off x="410210" y="170815"/>
            <a:ext cx="2907665" cy="645160"/>
          </a:xfrm>
          <a:prstGeom prst="rect">
            <a:avLst/>
          </a:prstGeom>
          <a:noFill/>
        </p:spPr>
        <p:txBody>
          <a:bodyPr wrap="square" rtlCol="0">
            <a:spAutoFit/>
          </a:bodyPr>
          <a:lstStyle/>
          <a:p>
            <a:r>
              <a:rPr lang="zh-CN" altLang="en-US" sz="3600" b="1" spc="300">
                <a:solidFill>
                  <a:schemeClr val="tx1"/>
                </a:solidFill>
                <a:latin typeface="Times New Roman" panose="02020603050405020304" pitchFamily="18" charset="0"/>
                <a:ea typeface="微软雅黑" panose="020B0503020204020204" pitchFamily="34" charset="-122"/>
              </a:rPr>
              <a:t>练习与应用</a:t>
            </a:r>
            <a:endParaRPr lang="zh-CN" altLang="en-US" sz="3600" b="1" spc="300">
              <a:solidFill>
                <a:schemeClr val="tx1"/>
              </a:solidFill>
              <a:latin typeface="Times New Roman" panose="02020603050405020304" pitchFamily="18" charset="0"/>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660910" y="794797"/>
            <a:ext cx="11164570" cy="1134862"/>
          </a:xfrm>
          <a:prstGeom prst="rect">
            <a:avLst/>
          </a:prstGeom>
          <a:noFill/>
        </p:spPr>
        <p:txBody>
          <a:bodyPr wrap="square" rtlCol="0" anchor="t">
            <a:spAutoFit/>
          </a:bodyPr>
          <a:lstStyle/>
          <a:p>
            <a:pPr>
              <a:lnSpc>
                <a:spcPct val="150000"/>
              </a:lnSpc>
            </a:pPr>
            <a:r>
              <a:rPr sz="2400">
                <a:solidFill>
                  <a:prstClr val="black"/>
                </a:solidFill>
                <a:latin typeface="Times New Roman" panose="02020603050405020304" pitchFamily="18" charset="0"/>
                <a:cs typeface="楷体" panose="02010609060101010101" charset="-122"/>
                <a:sym typeface="+mn-ea"/>
              </a:rPr>
              <a:t>2. 杜泊羊以其生长速度快、肉质好等优点， 成为受广大消费者喜欢的绵羊品种。科研工作者通过胚胎工程快速繁殖杜泊羊的流程如下图所示。</a:t>
            </a:r>
            <a:endParaRPr sz="2400">
              <a:solidFill>
                <a:prstClr val="black"/>
              </a:solidFill>
              <a:latin typeface="Times New Roman" panose="02020603050405020304" pitchFamily="18" charset="0"/>
              <a:cs typeface="楷体" panose="02010609060101010101" charset="-122"/>
              <a:sym typeface="+mn-ea"/>
            </a:endParaRPr>
          </a:p>
        </p:txBody>
      </p:sp>
      <p:pic>
        <p:nvPicPr>
          <p:cNvPr id="5" name="图片 4"/>
          <p:cNvPicPr>
            <a:picLocks noChangeAspect="1"/>
          </p:cNvPicPr>
          <p:nvPr>
            <p:custDataLst>
              <p:tags r:id="rId2"/>
            </p:custDataLst>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rightnessContrast bright="3000"/>
                    </a14:imgEffect>
                    <a14:imgEffect>
                      <a14:sharpenSoften amount="34000"/>
                    </a14:imgEffect>
                  </a14:imgLayer>
                </a14:imgProps>
              </a:ext>
            </a:extLst>
          </a:blip>
          <a:stretch>
            <a:fillRect/>
          </a:stretch>
        </p:blipFill>
        <p:spPr>
          <a:xfrm>
            <a:off x="3015649" y="1929659"/>
            <a:ext cx="5528276" cy="2564712"/>
          </a:xfrm>
          <a:prstGeom prst="rect">
            <a:avLst/>
          </a:prstGeom>
        </p:spPr>
      </p:pic>
      <p:sp>
        <p:nvSpPr>
          <p:cNvPr id="6" name="文本框 5"/>
          <p:cNvSpPr txBox="1"/>
          <p:nvPr>
            <p:custDataLst>
              <p:tags r:id="rId5"/>
            </p:custDataLst>
          </p:nvPr>
        </p:nvSpPr>
        <p:spPr>
          <a:xfrm>
            <a:off x="696946" y="4588943"/>
            <a:ext cx="5799455" cy="461665"/>
          </a:xfrm>
          <a:prstGeom prst="rect">
            <a:avLst/>
          </a:prstGeom>
          <a:noFill/>
        </p:spPr>
        <p:txBody>
          <a:bodyPr wrap="square" rtlCol="0" anchor="t">
            <a:spAutoFit/>
          </a:bodyPr>
          <a:lstStyle/>
          <a:p>
            <a:r>
              <a:rPr sz="2400">
                <a:solidFill>
                  <a:prstClr val="black"/>
                </a:solidFill>
                <a:latin typeface="Times New Roman" panose="02020603050405020304" pitchFamily="18" charset="0"/>
                <a:cs typeface="楷体" panose="02010609060101010101" charset="-122"/>
              </a:rPr>
              <a:t>(1) 请将图中括号内的内容补充完整</a:t>
            </a:r>
            <a:r>
              <a:rPr lang="zh-CN" altLang="en-US" sz="2400">
                <a:solidFill>
                  <a:prstClr val="black"/>
                </a:solidFill>
                <a:latin typeface="Times New Roman" panose="02020603050405020304" pitchFamily="18" charset="0"/>
                <a:cs typeface="Arial" panose="020B0604020202020204"/>
              </a:rPr>
              <a:t>。</a:t>
            </a:r>
            <a:endParaRPr lang="zh-CN" altLang="en-US" sz="2400">
              <a:solidFill>
                <a:prstClr val="black"/>
              </a:solidFill>
              <a:latin typeface="Times New Roman" panose="02020603050405020304" pitchFamily="18" charset="0"/>
              <a:cs typeface="Arial" panose="020B0604020202020204"/>
            </a:endParaRPr>
          </a:p>
        </p:txBody>
      </p:sp>
      <p:sp>
        <p:nvSpPr>
          <p:cNvPr id="8" name="文本框 7"/>
          <p:cNvSpPr txBox="1"/>
          <p:nvPr>
            <p:custDataLst>
              <p:tags r:id="rId6"/>
            </p:custDataLst>
          </p:nvPr>
        </p:nvSpPr>
        <p:spPr>
          <a:xfrm>
            <a:off x="7833690" y="3192822"/>
            <a:ext cx="2489200" cy="461665"/>
          </a:xfrm>
          <a:prstGeom prst="rect">
            <a:avLst/>
          </a:prstGeom>
          <a:noFill/>
        </p:spPr>
        <p:txBody>
          <a:bodyPr wrap="square">
            <a:spAutoFit/>
          </a:bodyPr>
          <a:lstStyle/>
          <a:p>
            <a:r>
              <a:rPr lang="zh-CN" altLang="en-US" sz="2400">
                <a:solidFill>
                  <a:srgbClr val="C00000"/>
                </a:solidFill>
                <a:latin typeface="Times New Roman" panose="02020603050405020304" pitchFamily="18" charset="0"/>
                <a:ea typeface="微软雅黑" panose="020B0503020204020204" pitchFamily="34" charset="-122"/>
              </a:rPr>
              <a:t>体外胚胎培养</a:t>
            </a:r>
            <a:endParaRPr lang="zh-CN" altLang="en-US" sz="2400">
              <a:solidFill>
                <a:srgbClr val="C00000"/>
              </a:solidFill>
              <a:latin typeface="Times New Roman" panose="02020603050405020304" pitchFamily="18" charset="0"/>
              <a:ea typeface="微软雅黑" panose="020B0503020204020204" pitchFamily="34" charset="-122"/>
            </a:endParaRPr>
          </a:p>
        </p:txBody>
      </p:sp>
      <p:sp>
        <p:nvSpPr>
          <p:cNvPr id="9" name="文本框 8"/>
          <p:cNvSpPr txBox="1"/>
          <p:nvPr>
            <p:custDataLst>
              <p:tags r:id="rId7"/>
            </p:custDataLst>
          </p:nvPr>
        </p:nvSpPr>
        <p:spPr>
          <a:xfrm>
            <a:off x="6017590" y="4094279"/>
            <a:ext cx="1816100" cy="461665"/>
          </a:xfrm>
          <a:prstGeom prst="rect">
            <a:avLst/>
          </a:prstGeom>
          <a:noFill/>
        </p:spPr>
        <p:txBody>
          <a:bodyPr wrap="square">
            <a:spAutoFit/>
          </a:bodyPr>
          <a:lstStyle/>
          <a:p>
            <a:r>
              <a:rPr lang="zh-CN" altLang="en-US" sz="2400">
                <a:solidFill>
                  <a:srgbClr val="C00000"/>
                </a:solidFill>
                <a:latin typeface="Times New Roman" panose="02020603050405020304" pitchFamily="18" charset="0"/>
                <a:ea typeface="微软雅黑" panose="020B0503020204020204" pitchFamily="34" charset="-122"/>
              </a:rPr>
              <a:t>胚胎移植</a:t>
            </a:r>
            <a:endParaRPr lang="zh-CN" altLang="en-US" sz="2400">
              <a:solidFill>
                <a:srgbClr val="C00000"/>
              </a:solidFill>
              <a:latin typeface="Times New Roman" panose="02020603050405020304" pitchFamily="18" charset="0"/>
              <a:ea typeface="微软雅黑" panose="020B0503020204020204" pitchFamily="34" charset="-122"/>
            </a:endParaRPr>
          </a:p>
        </p:txBody>
      </p:sp>
      <p:sp>
        <p:nvSpPr>
          <p:cNvPr id="10" name="文本框 9"/>
          <p:cNvSpPr txBox="1"/>
          <p:nvPr>
            <p:custDataLst>
              <p:tags r:id="rId8"/>
            </p:custDataLst>
          </p:nvPr>
        </p:nvSpPr>
        <p:spPr>
          <a:xfrm>
            <a:off x="696946" y="5050608"/>
            <a:ext cx="10257790" cy="461665"/>
          </a:xfrm>
          <a:prstGeom prst="rect">
            <a:avLst/>
          </a:prstGeom>
          <a:noFill/>
        </p:spPr>
        <p:txBody>
          <a:bodyPr wrap="square" rtlCol="0" anchor="t">
            <a:spAutoFit/>
          </a:bodyPr>
          <a:lstStyle/>
          <a:p>
            <a:r>
              <a:rPr sz="2400">
                <a:latin typeface="Times New Roman" panose="02020603050405020304" pitchFamily="18" charset="0"/>
                <a:ea typeface="微软雅黑" panose="020B0503020204020204" pitchFamily="34" charset="-122"/>
                <a:cs typeface="楷体" panose="02010609060101010101" charset="-122"/>
              </a:rPr>
              <a:t>(2) 为了获得数量较多的卵母细胞，</a:t>
            </a:r>
            <a:r>
              <a:rPr sz="2400" smtClean="0">
                <a:latin typeface="Times New Roman" panose="02020603050405020304" pitchFamily="18" charset="0"/>
                <a:ea typeface="微软雅黑" panose="020B0503020204020204" pitchFamily="34" charset="-122"/>
                <a:cs typeface="楷体" panose="02010609060101010101" charset="-122"/>
              </a:rPr>
              <a:t>可以对雌性杜泊羊进行怎样的处理</a:t>
            </a:r>
            <a:r>
              <a:rPr sz="2400">
                <a:latin typeface="Times New Roman" panose="02020603050405020304" pitchFamily="18" charset="0"/>
                <a:ea typeface="微软雅黑" panose="020B0503020204020204" pitchFamily="34" charset="-122"/>
                <a:cs typeface="楷体" panose="02010609060101010101" charset="-122"/>
              </a:rPr>
              <a:t>？</a:t>
            </a:r>
            <a:endParaRPr sz="2400">
              <a:latin typeface="Times New Roman" panose="02020603050405020304" pitchFamily="18" charset="0"/>
              <a:ea typeface="微软雅黑" panose="020B0503020204020204" pitchFamily="34" charset="-122"/>
              <a:cs typeface="楷体" panose="02010609060101010101" charset="-122"/>
            </a:endParaRPr>
          </a:p>
        </p:txBody>
      </p:sp>
      <p:sp>
        <p:nvSpPr>
          <p:cNvPr id="11" name="文本框 10"/>
          <p:cNvSpPr txBox="1"/>
          <p:nvPr>
            <p:custDataLst>
              <p:tags r:id="rId9"/>
            </p:custDataLst>
          </p:nvPr>
        </p:nvSpPr>
        <p:spPr>
          <a:xfrm>
            <a:off x="660910" y="6013639"/>
            <a:ext cx="11097895" cy="461665"/>
          </a:xfrm>
          <a:prstGeom prst="rect">
            <a:avLst/>
          </a:prstGeom>
          <a:noFill/>
        </p:spPr>
        <p:txBody>
          <a:bodyPr wrap="square" rtlCol="0" anchor="t">
            <a:spAutoFit/>
          </a:bodyPr>
          <a:lstStyle/>
          <a:p>
            <a:r>
              <a:rPr sz="2400">
                <a:latin typeface="Times New Roman" panose="02020603050405020304" pitchFamily="18" charset="0"/>
                <a:ea typeface="微软雅黑" panose="020B0503020204020204" pitchFamily="34" charset="-122"/>
                <a:cs typeface="楷体" panose="02010609060101010101" charset="-122"/>
              </a:rPr>
              <a:t>(3) 在进行体外受精操作之前，还要对获得的卵母细胞和精子进行怎样的处理？</a:t>
            </a:r>
            <a:endParaRPr sz="2400">
              <a:latin typeface="Times New Roman" panose="02020603050405020304" pitchFamily="18" charset="0"/>
              <a:ea typeface="微软雅黑" panose="020B0503020204020204" pitchFamily="34" charset="-122"/>
              <a:cs typeface="楷体" panose="02010609060101010101" charset="-122"/>
            </a:endParaRPr>
          </a:p>
        </p:txBody>
      </p:sp>
      <p:sp>
        <p:nvSpPr>
          <p:cNvPr id="12" name="文本框 11"/>
          <p:cNvSpPr txBox="1"/>
          <p:nvPr>
            <p:custDataLst>
              <p:tags r:id="rId10"/>
            </p:custDataLst>
          </p:nvPr>
        </p:nvSpPr>
        <p:spPr>
          <a:xfrm>
            <a:off x="1040481" y="5551974"/>
            <a:ext cx="5494655" cy="461665"/>
          </a:xfrm>
          <a:prstGeom prst="rect">
            <a:avLst/>
          </a:prstGeom>
          <a:noFill/>
        </p:spPr>
        <p:txBody>
          <a:bodyPr wrap="square" rtlCol="0" anchor="t">
            <a:spAutoFit/>
          </a:bodyPr>
          <a:lstStyle/>
          <a:p>
            <a:r>
              <a:rPr lang="zh-CN" altLang="en-US" sz="2400">
                <a:solidFill>
                  <a:srgbClr val="C00000"/>
                </a:solidFill>
                <a:latin typeface="Times New Roman" panose="02020603050405020304" pitchFamily="18" charset="0"/>
                <a:ea typeface="微软雅黑" panose="020B0503020204020204" pitchFamily="34" charset="-122"/>
              </a:rPr>
              <a:t>可以对雌性杜泊羊进行超数排卵处理。</a:t>
            </a:r>
            <a:endParaRPr lang="zh-CN" altLang="en-US" sz="2400">
              <a:solidFill>
                <a:srgbClr val="C00000"/>
              </a:solidFill>
              <a:latin typeface="Times New Roman" panose="02020603050405020304" pitchFamily="18" charset="0"/>
              <a:ea typeface="微软雅黑" panose="020B0503020204020204" pitchFamily="34" charset="-122"/>
            </a:endParaRPr>
          </a:p>
        </p:txBody>
      </p:sp>
      <p:sp>
        <p:nvSpPr>
          <p:cNvPr id="13" name="文本框 12"/>
          <p:cNvSpPr txBox="1"/>
          <p:nvPr>
            <p:custDataLst>
              <p:tags r:id="rId11"/>
            </p:custDataLst>
          </p:nvPr>
        </p:nvSpPr>
        <p:spPr>
          <a:xfrm>
            <a:off x="1040481" y="6367760"/>
            <a:ext cx="9914255" cy="461665"/>
          </a:xfrm>
          <a:prstGeom prst="rect">
            <a:avLst/>
          </a:prstGeom>
          <a:noFill/>
        </p:spPr>
        <p:txBody>
          <a:bodyPr wrap="square" rtlCol="0" anchor="t">
            <a:spAutoFit/>
          </a:bodyPr>
          <a:lstStyle/>
          <a:p>
            <a:r>
              <a:rPr lang="zh-CN" altLang="en-US" sz="2400">
                <a:solidFill>
                  <a:srgbClr val="C00000"/>
                </a:solidFill>
                <a:latin typeface="Times New Roman" panose="02020603050405020304" pitchFamily="18" charset="0"/>
                <a:ea typeface="微软雅黑" panose="020B0503020204020204" pitchFamily="34" charset="-122"/>
              </a:rPr>
              <a:t>要对采集到的卵母细胞进行成熟培养，对采集到的精子进行获能处理。</a:t>
            </a:r>
            <a:endParaRPr lang="zh-CN" altLang="en-US" sz="2400">
              <a:solidFill>
                <a:srgbClr val="C00000"/>
              </a:solidFill>
              <a:latin typeface="Times New Roman" panose="02020603050405020304" pitchFamily="18" charset="0"/>
              <a:ea typeface="微软雅黑" panose="020B0503020204020204" pitchFamily="34" charset="-122"/>
            </a:endParaRPr>
          </a:p>
        </p:txBody>
      </p:sp>
      <p:sp>
        <p:nvSpPr>
          <p:cNvPr id="7" name="文本框 6"/>
          <p:cNvSpPr txBox="1"/>
          <p:nvPr>
            <p:custDataLst>
              <p:tags r:id="rId12"/>
            </p:custDataLst>
          </p:nvPr>
        </p:nvSpPr>
        <p:spPr>
          <a:xfrm>
            <a:off x="410210" y="170815"/>
            <a:ext cx="2907665" cy="645160"/>
          </a:xfrm>
          <a:prstGeom prst="rect">
            <a:avLst/>
          </a:prstGeom>
          <a:noFill/>
        </p:spPr>
        <p:txBody>
          <a:bodyPr wrap="square" rtlCol="0">
            <a:spAutoFit/>
          </a:bodyPr>
          <a:p>
            <a:r>
              <a:rPr lang="zh-CN" altLang="en-US" sz="3600" b="1" spc="300">
                <a:solidFill>
                  <a:schemeClr val="tx1"/>
                </a:solidFill>
                <a:latin typeface="Times New Roman" panose="02020603050405020304" pitchFamily="18" charset="0"/>
                <a:ea typeface="微软雅黑" panose="020B0503020204020204" pitchFamily="34" charset="-122"/>
              </a:rPr>
              <a:t>练习与应用</a:t>
            </a:r>
            <a:endParaRPr lang="zh-CN" altLang="en-US" sz="3600" b="1" spc="300">
              <a:solidFill>
                <a:schemeClr val="tx1"/>
              </a:solidFill>
              <a:latin typeface="Times New Roman" panose="02020603050405020304" pitchFamily="18" charset="0"/>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516303" y="1524342"/>
            <a:ext cx="11007481" cy="2973122"/>
          </a:xfrm>
          <a:prstGeom prst="rect">
            <a:avLst/>
          </a:prstGeom>
          <a:noFill/>
        </p:spPr>
        <p:txBody>
          <a:bodyPr wrap="square" rtlCol="0" anchor="t">
            <a:spAutoFit/>
          </a:bodyPr>
          <a:lstStyle/>
          <a:p>
            <a:pPr algn="just">
              <a:lnSpc>
                <a:spcPct val="130000"/>
              </a:lnSpc>
            </a:pPr>
            <a:r>
              <a:rPr sz="2400" smtClean="0">
                <a:solidFill>
                  <a:prstClr val="black"/>
                </a:solidFill>
                <a:latin typeface="Times New Roman" panose="02020603050405020304" pitchFamily="18" charset="0"/>
                <a:cs typeface="楷体" panose="02010609060101010101" charset="-122"/>
                <a:sym typeface="+mn-ea"/>
              </a:rPr>
              <a:t>北方白犀牛曾经广泛分布于非洲中部等地</a:t>
            </a:r>
            <a:r>
              <a:rPr lang="zh-CN" altLang="en-US" sz="2400" smtClean="0">
                <a:solidFill>
                  <a:prstClr val="black"/>
                </a:solidFill>
                <a:latin typeface="Times New Roman" panose="02020603050405020304" pitchFamily="18" charset="0"/>
                <a:cs typeface="楷体" panose="02010609060101010101" charset="-122"/>
                <a:sym typeface="+mn-ea"/>
              </a:rPr>
              <a:t>，</a:t>
            </a:r>
            <a:r>
              <a:rPr sz="2400" smtClean="0">
                <a:solidFill>
                  <a:prstClr val="black"/>
                </a:solidFill>
                <a:latin typeface="Times New Roman" panose="02020603050405020304" pitchFamily="18" charset="0"/>
                <a:cs typeface="楷体" panose="02010609060101010101" charset="-122"/>
                <a:sym typeface="+mn-ea"/>
              </a:rPr>
              <a:t>但由于猖獗的盗猎和自然栖息地的丧失</a:t>
            </a:r>
            <a:r>
              <a:rPr sz="2400">
                <a:solidFill>
                  <a:prstClr val="black"/>
                </a:solidFill>
                <a:latin typeface="Times New Roman" panose="02020603050405020304" pitchFamily="18" charset="0"/>
                <a:cs typeface="楷体" panose="02010609060101010101" charset="-122"/>
                <a:sym typeface="+mn-ea"/>
              </a:rPr>
              <a:t>，</a:t>
            </a:r>
            <a:r>
              <a:rPr sz="2400" smtClean="0">
                <a:solidFill>
                  <a:prstClr val="black"/>
                </a:solidFill>
                <a:latin typeface="Times New Roman" panose="02020603050405020304" pitchFamily="18" charset="0"/>
                <a:cs typeface="楷体" panose="02010609060101010101" charset="-122"/>
                <a:sym typeface="+mn-ea"/>
              </a:rPr>
              <a:t>它们的数量不断减少</a:t>
            </a:r>
            <a:r>
              <a:rPr sz="2400">
                <a:solidFill>
                  <a:prstClr val="black"/>
                </a:solidFill>
                <a:latin typeface="Times New Roman" panose="02020603050405020304" pitchFamily="18" charset="0"/>
                <a:cs typeface="楷体" panose="02010609060101010101" charset="-122"/>
                <a:sym typeface="+mn-ea"/>
              </a:rPr>
              <a:t>。2018年3月，</a:t>
            </a:r>
            <a:r>
              <a:rPr sz="2400" smtClean="0">
                <a:solidFill>
                  <a:prstClr val="black"/>
                </a:solidFill>
                <a:latin typeface="Times New Roman" panose="02020603050405020304" pitchFamily="18" charset="0"/>
                <a:cs typeface="楷体" panose="02010609060101010101" charset="-122"/>
                <a:sym typeface="+mn-ea"/>
              </a:rPr>
              <a:t>世界上最后一头雄性北方白犀牛去世</a:t>
            </a:r>
            <a:r>
              <a:rPr sz="2400">
                <a:solidFill>
                  <a:prstClr val="black"/>
                </a:solidFill>
                <a:latin typeface="Times New Roman" panose="02020603050405020304" pitchFamily="18" charset="0"/>
                <a:cs typeface="楷体" panose="02010609060101010101" charset="-122"/>
                <a:sym typeface="+mn-ea"/>
              </a:rPr>
              <a:t>，该物种仅剩下两头雌性。</a:t>
            </a:r>
            <a:r>
              <a:rPr sz="2400" smtClean="0">
                <a:solidFill>
                  <a:prstClr val="black"/>
                </a:solidFill>
                <a:latin typeface="Times New Roman" panose="02020603050405020304" pitchFamily="18" charset="0"/>
                <a:cs typeface="楷体" panose="02010609060101010101" charset="-122"/>
                <a:sym typeface="+mn-ea"/>
              </a:rPr>
              <a:t>在此之前</a:t>
            </a:r>
            <a:r>
              <a:rPr sz="2400">
                <a:solidFill>
                  <a:prstClr val="black"/>
                </a:solidFill>
                <a:latin typeface="Times New Roman" panose="02020603050405020304" pitchFamily="18" charset="0"/>
                <a:cs typeface="楷体" panose="02010609060101010101" charset="-122"/>
                <a:sym typeface="+mn-ea"/>
              </a:rPr>
              <a:t>，研究人员设法保存了北方白犀牛的精子</a:t>
            </a:r>
            <a:r>
              <a:rPr sz="2400" smtClean="0">
                <a:solidFill>
                  <a:prstClr val="black"/>
                </a:solidFill>
                <a:latin typeface="Times New Roman" panose="02020603050405020304" pitchFamily="18" charset="0"/>
                <a:cs typeface="楷体" panose="02010609060101010101" charset="-122"/>
                <a:sym typeface="+mn-ea"/>
              </a:rPr>
              <a:t>。</a:t>
            </a:r>
            <a:endParaRPr lang="en-US" sz="2400" smtClean="0">
              <a:solidFill>
                <a:prstClr val="black"/>
              </a:solidFill>
              <a:latin typeface="Times New Roman" panose="02020603050405020304" pitchFamily="18" charset="0"/>
              <a:cs typeface="楷体" panose="02010609060101010101" charset="-122"/>
              <a:sym typeface="+mn-ea"/>
            </a:endParaRPr>
          </a:p>
          <a:p>
            <a:pPr algn="just">
              <a:lnSpc>
                <a:spcPct val="130000"/>
              </a:lnSpc>
            </a:pPr>
            <a:r>
              <a:rPr sz="2400" smtClean="0">
                <a:solidFill>
                  <a:prstClr val="black"/>
                </a:solidFill>
                <a:latin typeface="Times New Roman" panose="02020603050405020304" pitchFamily="18" charset="0"/>
                <a:cs typeface="楷体" panose="02010609060101010101" charset="-122"/>
                <a:sym typeface="+mn-ea"/>
              </a:rPr>
              <a:t>请回答下列问题</a:t>
            </a:r>
            <a:r>
              <a:rPr sz="2400">
                <a:solidFill>
                  <a:prstClr val="black"/>
                </a:solidFill>
                <a:latin typeface="Times New Roman" panose="02020603050405020304" pitchFamily="18" charset="0"/>
                <a:cs typeface="楷体" panose="02010609060101010101" charset="-122"/>
                <a:sym typeface="+mn-ea"/>
              </a:rPr>
              <a:t>。</a:t>
            </a:r>
            <a:endParaRPr sz="2400">
              <a:solidFill>
                <a:prstClr val="black"/>
              </a:solidFill>
              <a:latin typeface="Times New Roman" panose="02020603050405020304" pitchFamily="18" charset="0"/>
              <a:cs typeface="楷体" panose="02010609060101010101" charset="-122"/>
              <a:sym typeface="+mn-ea"/>
            </a:endParaRPr>
          </a:p>
          <a:p>
            <a:pPr algn="just">
              <a:lnSpc>
                <a:spcPct val="130000"/>
              </a:lnSpc>
            </a:pPr>
            <a:r>
              <a:rPr sz="2400">
                <a:solidFill>
                  <a:prstClr val="black"/>
                </a:solidFill>
                <a:latin typeface="Times New Roman" panose="02020603050405020304" pitchFamily="18" charset="0"/>
                <a:cs typeface="楷体" panose="02010609060101010101" charset="-122"/>
                <a:sym typeface="+mn-ea"/>
              </a:rPr>
              <a:t>(1</a:t>
            </a:r>
            <a:r>
              <a:rPr sz="2400" smtClean="0">
                <a:solidFill>
                  <a:prstClr val="black"/>
                </a:solidFill>
                <a:latin typeface="Times New Roman" panose="02020603050405020304" pitchFamily="18" charset="0"/>
                <a:cs typeface="楷体" panose="02010609060101010101" charset="-122"/>
                <a:sym typeface="+mn-ea"/>
              </a:rPr>
              <a:t>)我们可以使用哪些现代生物技术来人工繁育北方白犀牛</a:t>
            </a:r>
            <a:r>
              <a:rPr sz="2400">
                <a:solidFill>
                  <a:prstClr val="black"/>
                </a:solidFill>
                <a:latin typeface="Times New Roman" panose="02020603050405020304" pitchFamily="18" charset="0"/>
                <a:cs typeface="楷体" panose="02010609060101010101" charset="-122"/>
                <a:sym typeface="+mn-ea"/>
              </a:rPr>
              <a:t>？</a:t>
            </a:r>
            <a:r>
              <a:rPr sz="2400" smtClean="0">
                <a:solidFill>
                  <a:prstClr val="black"/>
                </a:solidFill>
                <a:latin typeface="Times New Roman" panose="02020603050405020304" pitchFamily="18" charset="0"/>
                <a:cs typeface="楷体" panose="02010609060101010101" charset="-122"/>
                <a:sym typeface="+mn-ea"/>
              </a:rPr>
              <a:t>运用这些技术一定能繁育成功吗</a:t>
            </a:r>
            <a:r>
              <a:rPr sz="2400">
                <a:solidFill>
                  <a:prstClr val="black"/>
                </a:solidFill>
                <a:latin typeface="Times New Roman" panose="02020603050405020304" pitchFamily="18" charset="0"/>
                <a:cs typeface="楷体" panose="02010609060101010101" charset="-122"/>
                <a:sym typeface="+mn-ea"/>
              </a:rPr>
              <a:t>？请说出你的理由。</a:t>
            </a:r>
            <a:endParaRPr sz="2400">
              <a:solidFill>
                <a:prstClr val="black"/>
              </a:solidFill>
              <a:latin typeface="Times New Roman" panose="02020603050405020304" pitchFamily="18" charset="0"/>
              <a:cs typeface="楷体" panose="02010609060101010101" charset="-122"/>
              <a:sym typeface="+mn-ea"/>
            </a:endParaRPr>
          </a:p>
        </p:txBody>
      </p:sp>
      <p:sp>
        <p:nvSpPr>
          <p:cNvPr id="3" name="文本框 2"/>
          <p:cNvSpPr txBox="1"/>
          <p:nvPr>
            <p:custDataLst>
              <p:tags r:id="rId2"/>
            </p:custDataLst>
          </p:nvPr>
        </p:nvSpPr>
        <p:spPr>
          <a:xfrm>
            <a:off x="516303" y="4502580"/>
            <a:ext cx="11007481" cy="1754326"/>
          </a:xfrm>
          <a:prstGeom prst="rect">
            <a:avLst/>
          </a:prstGeom>
          <a:solidFill>
            <a:srgbClr val="E7E6E6"/>
          </a:solidFill>
        </p:spPr>
        <p:txBody>
          <a:bodyPr wrap="square" rtlCol="0" anchor="t">
            <a:spAutoFit/>
          </a:bodyPr>
          <a:lstStyle/>
          <a:p>
            <a:pPr marL="0" marR="0" lvl="0" indent="0" algn="just" defTabSz="914400" eaLnBrk="1" fontAlgn="auto" latinLnBrk="0" hangingPunct="1">
              <a:lnSpc>
                <a:spcPct val="150000"/>
              </a:lnSpc>
              <a:spcBef>
                <a:spcPct val="0"/>
              </a:spcBef>
              <a:spcAft>
                <a:spcPct val="0"/>
              </a:spcAft>
              <a:buClrTx/>
              <a:buSzTx/>
              <a:buFontTx/>
              <a:buNone/>
              <a:defRPr/>
            </a:pPr>
            <a:r>
              <a:rPr kumimoji="0" lang="zh-CN" altLang="en-US" sz="2400" b="0" i="0" u="none" strike="noStrike" kern="0" cap="none" spc="0" normalizeH="0" baseline="0" noProof="0" smtClean="0">
                <a:ln>
                  <a:noFill/>
                </a:ln>
                <a:solidFill>
                  <a:srgbClr val="C00000"/>
                </a:solidFill>
                <a:effectLst/>
                <a:uLnTx/>
                <a:uFillTx/>
                <a:latin typeface="Times New Roman" panose="02020603050405020304" pitchFamily="18" charset="0"/>
                <a:cs typeface="微软雅黑" panose="020B0503020204020204" pitchFamily="34" charset="-122"/>
              </a:rPr>
              <a:t>可以使用人工授精、体外受精、胚胎移植、体细胞核移植等技术来人工繁育北方白犀牛。运用这些技术不一定能成功繁育北方白犀牛，因为任何一项技术都不能保证百分之百的成功率，何况现存的北方白犀牛数量极少。</a:t>
            </a:r>
            <a:endParaRPr kumimoji="0" lang="zh-CN" altLang="en-US" sz="2400" b="0" i="0" u="none" strike="noStrike" kern="0" cap="none" spc="0" normalizeH="0" baseline="0" noProof="0" smtClean="0">
              <a:ln>
                <a:noFill/>
              </a:ln>
              <a:solidFill>
                <a:srgbClr val="C00000"/>
              </a:solidFill>
              <a:effectLst/>
              <a:uLnTx/>
              <a:uFillTx/>
              <a:latin typeface="Times New Roman" panose="02020603050405020304" pitchFamily="18" charset="0"/>
              <a:cs typeface="微软雅黑" panose="020B0503020204020204" pitchFamily="34" charset="-122"/>
            </a:endParaRPr>
          </a:p>
        </p:txBody>
      </p:sp>
      <p:sp>
        <p:nvSpPr>
          <p:cNvPr id="4" name="文本框 3"/>
          <p:cNvSpPr txBox="1"/>
          <p:nvPr>
            <p:custDataLst>
              <p:tags r:id="rId3"/>
            </p:custDataLst>
          </p:nvPr>
        </p:nvSpPr>
        <p:spPr>
          <a:xfrm>
            <a:off x="364777" y="1013564"/>
            <a:ext cx="2126615" cy="510778"/>
          </a:xfrm>
          <a:prstGeom prst="roundRect">
            <a:avLst/>
          </a:prstGeom>
          <a:noFill/>
          <a:ln>
            <a:noFill/>
          </a:ln>
          <a:extLst>
            <a:ext uri="{909E8E84-426E-40DD-AFC4-6F175D3DCCD1}">
              <a14:hiddenFill xmlns:a14="http://schemas.microsoft.com/office/drawing/2010/main">
                <a:solidFill>
                  <a:srgbClr val="FFC000"/>
                </a:solidFill>
              </a14:hiddenFill>
            </a:ext>
          </a:extLst>
        </p:spPr>
        <p:txBody>
          <a:bodyPr wrap="square" rtlCol="0">
            <a:spAutoFit/>
          </a:bodyPr>
          <a:lstStyle/>
          <a:p>
            <a:r>
              <a:rPr lang="zh-CN" altLang="en-US" sz="2400">
                <a:solidFill>
                  <a:prstClr val="black"/>
                </a:solidFill>
                <a:latin typeface="Times New Roman" panose="02020603050405020304" pitchFamily="18" charset="0"/>
                <a:cs typeface="楷体" panose="02010609060101010101" charset="-122"/>
                <a:sym typeface="+mn-ea"/>
              </a:rPr>
              <a:t>二、拓展应用</a:t>
            </a:r>
            <a:endParaRPr lang="zh-CN" altLang="en-US" sz="2400">
              <a:solidFill>
                <a:prstClr val="black"/>
              </a:solidFill>
              <a:latin typeface="Times New Roman" panose="02020603050405020304" pitchFamily="18" charset="0"/>
              <a:cs typeface="楷体" panose="02010609060101010101" charset="-122"/>
              <a:sym typeface="+mn-ea"/>
            </a:endParaRPr>
          </a:p>
        </p:txBody>
      </p:sp>
      <p:sp>
        <p:nvSpPr>
          <p:cNvPr id="7" name="文本框 6"/>
          <p:cNvSpPr txBox="1"/>
          <p:nvPr>
            <p:custDataLst>
              <p:tags r:id="rId4"/>
            </p:custDataLst>
          </p:nvPr>
        </p:nvSpPr>
        <p:spPr>
          <a:xfrm>
            <a:off x="410210" y="170815"/>
            <a:ext cx="2907665" cy="645160"/>
          </a:xfrm>
          <a:prstGeom prst="rect">
            <a:avLst/>
          </a:prstGeom>
          <a:noFill/>
        </p:spPr>
        <p:txBody>
          <a:bodyPr wrap="square" rtlCol="0">
            <a:spAutoFit/>
          </a:bodyPr>
          <a:lstStyle/>
          <a:p>
            <a:r>
              <a:rPr lang="zh-CN" altLang="en-US" sz="3600" b="1" spc="300">
                <a:solidFill>
                  <a:schemeClr val="tx1"/>
                </a:solidFill>
                <a:latin typeface="Times New Roman" panose="02020603050405020304" pitchFamily="18" charset="0"/>
                <a:ea typeface="微软雅黑" panose="020B0503020204020204" pitchFamily="34" charset="-122"/>
              </a:rPr>
              <a:t>练习与应用</a:t>
            </a:r>
            <a:endParaRPr lang="zh-CN" altLang="en-US" sz="3600" b="1" spc="300">
              <a:solidFill>
                <a:schemeClr val="tx1"/>
              </a:solidFill>
              <a:latin typeface="Times New Roman" panose="02020603050405020304" pitchFamily="18" charset="0"/>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466846" y="1706373"/>
            <a:ext cx="11384915" cy="572464"/>
          </a:xfrm>
          <a:prstGeom prst="rect">
            <a:avLst/>
          </a:prstGeom>
          <a:noFill/>
        </p:spPr>
        <p:txBody>
          <a:bodyPr wrap="square" rtlCol="0" anchor="t">
            <a:spAutoFit/>
          </a:bodyPr>
          <a:lstStyle/>
          <a:p>
            <a:pPr>
              <a:lnSpc>
                <a:spcPct val="130000"/>
              </a:lnSpc>
            </a:pPr>
            <a:r>
              <a:rPr sz="2400">
                <a:solidFill>
                  <a:prstClr val="black"/>
                </a:solidFill>
                <a:latin typeface="Times New Roman" panose="02020603050405020304" pitchFamily="18" charset="0"/>
                <a:cs typeface="楷体" panose="02010609060101010101" charset="-122"/>
                <a:sym typeface="+mn-ea"/>
              </a:rPr>
              <a:t>(2) 如果繁育成功，</a:t>
            </a:r>
            <a:r>
              <a:rPr sz="2400" err="1" smtClean="0">
                <a:solidFill>
                  <a:prstClr val="black"/>
                </a:solidFill>
                <a:latin typeface="Times New Roman" panose="02020603050405020304" pitchFamily="18" charset="0"/>
                <a:cs typeface="楷体" panose="02010609060101010101" charset="-122"/>
                <a:sym typeface="+mn-ea"/>
              </a:rPr>
              <a:t>这样人工繁育的种群与野生种群相比</a:t>
            </a:r>
            <a:r>
              <a:rPr sz="2400" err="1">
                <a:solidFill>
                  <a:prstClr val="black"/>
                </a:solidFill>
                <a:latin typeface="Times New Roman" panose="02020603050405020304" pitchFamily="18" charset="0"/>
                <a:cs typeface="楷体" panose="02010609060101010101" charset="-122"/>
                <a:sym typeface="+mn-ea"/>
              </a:rPr>
              <a:t>，有什么区别？</a:t>
            </a:r>
            <a:endParaRPr sz="2400">
              <a:solidFill>
                <a:prstClr val="black"/>
              </a:solidFill>
              <a:latin typeface="Times New Roman" panose="02020603050405020304" pitchFamily="18" charset="0"/>
              <a:cs typeface="楷体" panose="02010609060101010101" charset="-122"/>
              <a:sym typeface="+mn-ea"/>
            </a:endParaRPr>
          </a:p>
        </p:txBody>
      </p:sp>
      <p:sp>
        <p:nvSpPr>
          <p:cNvPr id="4" name="文本框 3"/>
          <p:cNvSpPr txBox="1"/>
          <p:nvPr>
            <p:custDataLst>
              <p:tags r:id="rId2"/>
            </p:custDataLst>
          </p:nvPr>
        </p:nvSpPr>
        <p:spPr>
          <a:xfrm>
            <a:off x="466846" y="2426463"/>
            <a:ext cx="11163935" cy="580865"/>
          </a:xfrm>
          <a:prstGeom prst="rect">
            <a:avLst/>
          </a:prstGeom>
          <a:solidFill>
            <a:srgbClr val="E7E6E6"/>
          </a:solidFill>
        </p:spPr>
        <p:txBody>
          <a:bodyPr wrap="square" rtlCol="0" anchor="t">
            <a:spAutoFit/>
          </a:bodyPr>
          <a:lstStyle/>
          <a:p>
            <a:pPr marL="0" marR="0" lvl="0" indent="0" defTabSz="914400" eaLnBrk="1" fontAlgn="auto" latinLnBrk="0" hangingPunct="1">
              <a:lnSpc>
                <a:spcPct val="150000"/>
              </a:lnSpc>
              <a:spcBef>
                <a:spcPct val="0"/>
              </a:spcBef>
              <a:spcAft>
                <a:spcPct val="0"/>
              </a:spcAft>
              <a:buClrTx/>
              <a:buSzTx/>
              <a:buFontTx/>
              <a:buNone/>
              <a:defRPr/>
            </a:pPr>
            <a:r>
              <a:rPr kumimoji="0" lang="zh-CN" altLang="en-US" sz="2400" b="0" i="0" u="none" strike="noStrike" kern="0" cap="none" spc="0" normalizeH="0" baseline="0" noProof="0" smtClean="0">
                <a:ln>
                  <a:noFill/>
                </a:ln>
                <a:solidFill>
                  <a:srgbClr val="C00000"/>
                </a:solidFill>
                <a:effectLst/>
                <a:uLnTx/>
                <a:uFillTx/>
                <a:latin typeface="Times New Roman" panose="02020603050405020304" pitchFamily="18" charset="0"/>
                <a:cs typeface="微软雅黑" panose="020B0503020204020204" pitchFamily="34" charset="-122"/>
                <a:sym typeface="+mn-ea"/>
              </a:rPr>
              <a:t>这样人工繁育的种群与野生种群相比，遗传多样性会降低，野外生存能力也会下降。</a:t>
            </a:r>
            <a:endParaRPr kumimoji="0" lang="zh-CN" altLang="en-US" sz="2400" b="0" i="0" u="none" strike="noStrike" kern="0" cap="none" spc="0" normalizeH="0" baseline="0" noProof="0" smtClean="0">
              <a:ln>
                <a:noFill/>
              </a:ln>
              <a:solidFill>
                <a:srgbClr val="C00000"/>
              </a:solidFill>
              <a:effectLst/>
              <a:uLnTx/>
              <a:uFillTx/>
              <a:latin typeface="Times New Roman" panose="02020603050405020304" pitchFamily="18" charset="0"/>
              <a:cs typeface="微软雅黑" panose="020B0503020204020204" pitchFamily="34" charset="-122"/>
              <a:sym typeface="+mn-ea"/>
            </a:endParaRPr>
          </a:p>
        </p:txBody>
      </p:sp>
      <p:sp>
        <p:nvSpPr>
          <p:cNvPr id="5" name="文本框 4"/>
          <p:cNvSpPr txBox="1"/>
          <p:nvPr>
            <p:custDataLst>
              <p:tags r:id="rId3"/>
            </p:custDataLst>
          </p:nvPr>
        </p:nvSpPr>
        <p:spPr>
          <a:xfrm>
            <a:off x="466846" y="3494533"/>
            <a:ext cx="11384915" cy="572464"/>
          </a:xfrm>
          <a:prstGeom prst="rect">
            <a:avLst/>
          </a:prstGeom>
          <a:noFill/>
        </p:spPr>
        <p:txBody>
          <a:bodyPr wrap="square" rtlCol="0" anchor="t">
            <a:spAutoFit/>
          </a:bodyPr>
          <a:lstStyle/>
          <a:p>
            <a:pPr>
              <a:lnSpc>
                <a:spcPct val="130000"/>
              </a:lnSpc>
            </a:pPr>
            <a:r>
              <a:rPr sz="2400">
                <a:solidFill>
                  <a:prstClr val="black"/>
                </a:solidFill>
                <a:latin typeface="Times New Roman" panose="02020603050405020304" pitchFamily="18" charset="0"/>
                <a:cs typeface="楷体" panose="02010609060101010101" charset="-122"/>
                <a:sym typeface="+mn-ea"/>
              </a:rPr>
              <a:t>(3) 如果繁育不成功，</a:t>
            </a:r>
            <a:r>
              <a:rPr sz="2400" err="1" smtClean="0">
                <a:solidFill>
                  <a:prstClr val="black"/>
                </a:solidFill>
                <a:latin typeface="Times New Roman" panose="02020603050405020304" pitchFamily="18" charset="0"/>
                <a:cs typeface="楷体" panose="02010609060101010101" charset="-122"/>
                <a:sym typeface="+mn-ea"/>
              </a:rPr>
              <a:t>这一物种将永远从地球上消失</a:t>
            </a:r>
            <a:r>
              <a:rPr sz="2400" err="1">
                <a:solidFill>
                  <a:prstClr val="black"/>
                </a:solidFill>
                <a:latin typeface="Times New Roman" panose="02020603050405020304" pitchFamily="18" charset="0"/>
                <a:cs typeface="楷体" panose="02010609060101010101" charset="-122"/>
                <a:sym typeface="+mn-ea"/>
              </a:rPr>
              <a:t>，从中我们能得到怎样的教训？</a:t>
            </a:r>
            <a:endParaRPr sz="2400">
              <a:solidFill>
                <a:prstClr val="black"/>
              </a:solidFill>
              <a:latin typeface="Times New Roman" panose="02020603050405020304" pitchFamily="18" charset="0"/>
              <a:cs typeface="楷体" panose="02010609060101010101" charset="-122"/>
              <a:sym typeface="+mn-ea"/>
            </a:endParaRPr>
          </a:p>
        </p:txBody>
      </p:sp>
      <p:sp>
        <p:nvSpPr>
          <p:cNvPr id="6" name="文本框 5"/>
          <p:cNvSpPr txBox="1"/>
          <p:nvPr>
            <p:custDataLst>
              <p:tags r:id="rId4"/>
            </p:custDataLst>
          </p:nvPr>
        </p:nvSpPr>
        <p:spPr>
          <a:xfrm>
            <a:off x="466846" y="4299713"/>
            <a:ext cx="11163935" cy="1688860"/>
          </a:xfrm>
          <a:prstGeom prst="rect">
            <a:avLst/>
          </a:prstGeom>
          <a:solidFill>
            <a:srgbClr val="E7E6E6"/>
          </a:solidFill>
        </p:spPr>
        <p:txBody>
          <a:bodyPr wrap="square" rtlCol="0" anchor="t">
            <a:spAutoFit/>
          </a:bodyPr>
          <a:lstStyle/>
          <a:p>
            <a:pPr marL="0" marR="0" lvl="0" indent="0" defTabSz="914400" eaLnBrk="1" fontAlgn="auto" latinLnBrk="0" hangingPunct="1">
              <a:lnSpc>
                <a:spcPct val="150000"/>
              </a:lnSpc>
              <a:spcBef>
                <a:spcPct val="0"/>
              </a:spcBef>
              <a:spcAft>
                <a:spcPct val="0"/>
              </a:spcAft>
              <a:buClrTx/>
              <a:buSzTx/>
              <a:buFontTx/>
              <a:buNone/>
              <a:defRPr/>
            </a:pPr>
            <a:r>
              <a:rPr kumimoji="0" lang="zh-CN" altLang="en-US" sz="2400" b="0" i="0" u="none" strike="noStrike" kern="0" cap="none" spc="0" normalizeH="0" baseline="0" noProof="0" smtClean="0">
                <a:ln>
                  <a:noFill/>
                </a:ln>
                <a:solidFill>
                  <a:srgbClr val="C00000"/>
                </a:solidFill>
                <a:effectLst/>
                <a:uLnTx/>
                <a:uFillTx/>
                <a:latin typeface="Times New Roman" panose="02020603050405020304" pitchFamily="18" charset="0"/>
                <a:cs typeface="微软雅黑" panose="020B0503020204020204" pitchFamily="34" charset="-122"/>
                <a:sym typeface="+mn-ea"/>
              </a:rPr>
              <a:t>多种多样的生物是生态系统的重要成员，是一个个独特的基因库。任何一个物种的灭绝都可能产生多米诺效应，使其他相关物种受到影响，进而威胁到生态系统的平衡与稳定。保护濒危的野生动物，保护生物多样性刻不容缓。</a:t>
            </a:r>
            <a:endParaRPr kumimoji="0" lang="zh-CN" altLang="en-US" sz="2400" b="0" i="0" u="none" strike="noStrike" kern="0" cap="none" spc="0" normalizeH="0" baseline="0" noProof="0" smtClean="0">
              <a:ln>
                <a:noFill/>
              </a:ln>
              <a:solidFill>
                <a:srgbClr val="C00000"/>
              </a:solidFill>
              <a:effectLst/>
              <a:uLnTx/>
              <a:uFillTx/>
              <a:latin typeface="Times New Roman" panose="02020603050405020304" pitchFamily="18" charset="0"/>
              <a:cs typeface="微软雅黑" panose="020B0503020204020204" pitchFamily="34" charset="-122"/>
              <a:sym typeface="+mn-ea"/>
            </a:endParaRPr>
          </a:p>
        </p:txBody>
      </p:sp>
      <p:sp>
        <p:nvSpPr>
          <p:cNvPr id="7" name="文本框 6"/>
          <p:cNvSpPr txBox="1"/>
          <p:nvPr>
            <p:custDataLst>
              <p:tags r:id="rId5"/>
            </p:custDataLst>
          </p:nvPr>
        </p:nvSpPr>
        <p:spPr>
          <a:xfrm>
            <a:off x="364777" y="1013564"/>
            <a:ext cx="2126615" cy="510778"/>
          </a:xfrm>
          <a:prstGeom prst="roundRect">
            <a:avLst/>
          </a:prstGeom>
          <a:noFill/>
          <a:ln>
            <a:noFill/>
          </a:ln>
          <a:extLst>
            <a:ext uri="{909E8E84-426E-40DD-AFC4-6F175D3DCCD1}">
              <a14:hiddenFill xmlns:a14="http://schemas.microsoft.com/office/drawing/2010/main">
                <a:solidFill>
                  <a:srgbClr val="FFC000"/>
                </a:solidFill>
              </a14:hiddenFill>
            </a:ext>
          </a:extLst>
        </p:spPr>
        <p:txBody>
          <a:bodyPr wrap="square" rtlCol="0">
            <a:spAutoFit/>
          </a:bodyPr>
          <a:lstStyle/>
          <a:p>
            <a:r>
              <a:rPr lang="zh-CN" altLang="en-US" sz="2400">
                <a:solidFill>
                  <a:prstClr val="black"/>
                </a:solidFill>
                <a:latin typeface="Times New Roman" panose="02020603050405020304" pitchFamily="18" charset="0"/>
                <a:cs typeface="楷体" panose="02010609060101010101" charset="-122"/>
                <a:sym typeface="+mn-ea"/>
              </a:rPr>
              <a:t>二、拓展应用</a:t>
            </a:r>
            <a:endParaRPr lang="zh-CN" altLang="en-US" sz="2400">
              <a:solidFill>
                <a:prstClr val="black"/>
              </a:solidFill>
              <a:latin typeface="Times New Roman" panose="02020603050405020304" pitchFamily="18" charset="0"/>
              <a:cs typeface="楷体" panose="02010609060101010101" charset="-122"/>
              <a:sym typeface="+mn-ea"/>
            </a:endParaRPr>
          </a:p>
        </p:txBody>
      </p:sp>
      <p:sp>
        <p:nvSpPr>
          <p:cNvPr id="8" name="文本框 7"/>
          <p:cNvSpPr txBox="1"/>
          <p:nvPr>
            <p:custDataLst>
              <p:tags r:id="rId6"/>
            </p:custDataLst>
          </p:nvPr>
        </p:nvSpPr>
        <p:spPr>
          <a:xfrm>
            <a:off x="410210" y="170815"/>
            <a:ext cx="2907665" cy="645160"/>
          </a:xfrm>
          <a:prstGeom prst="rect">
            <a:avLst/>
          </a:prstGeom>
          <a:noFill/>
        </p:spPr>
        <p:txBody>
          <a:bodyPr wrap="square" rtlCol="0">
            <a:spAutoFit/>
          </a:bodyPr>
          <a:lstStyle/>
          <a:p>
            <a:r>
              <a:rPr lang="zh-CN" altLang="en-US" sz="3600" b="1" spc="300">
                <a:solidFill>
                  <a:schemeClr val="tx1"/>
                </a:solidFill>
                <a:latin typeface="Times New Roman" panose="02020603050405020304" pitchFamily="18" charset="0"/>
                <a:ea typeface="微软雅黑" panose="020B0503020204020204" pitchFamily="34" charset="-122"/>
              </a:rPr>
              <a:t>练习与应用</a:t>
            </a:r>
            <a:endParaRPr lang="zh-CN" altLang="en-US" sz="3600" b="1" spc="300">
              <a:solidFill>
                <a:schemeClr val="tx1"/>
              </a:solidFill>
              <a:latin typeface="Times New Roman" panose="02020603050405020304" pitchFamily="18" charset="0"/>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6"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p:nvPr/>
        </p:nvPicPr>
        <p:blipFill>
          <a:blip r:embed="rId1"/>
          <a:srcRect l="5528" t="11741" r="52493" b="43417"/>
          <a:stretch>
            <a:fillRect/>
          </a:stretch>
        </p:blipFill>
        <p:spPr>
          <a:xfrm>
            <a:off x="900430" y="1099185"/>
            <a:ext cx="4643120" cy="5759450"/>
          </a:xfrm>
          <a:prstGeom prst="rect">
            <a:avLst/>
          </a:prstGeom>
        </p:spPr>
      </p:pic>
      <p:pic>
        <p:nvPicPr>
          <p:cNvPr id="4" name="图片 3"/>
          <p:cNvPicPr>
            <a:picLocks noChangeAspect="1"/>
          </p:cNvPicPr>
          <p:nvPr/>
        </p:nvPicPr>
        <p:blipFill>
          <a:blip r:embed="rId2"/>
          <a:srcRect l="507" t="25132" r="14020" b="35763"/>
          <a:stretch>
            <a:fillRect/>
          </a:stretch>
        </p:blipFill>
        <p:spPr>
          <a:xfrm>
            <a:off x="5819775" y="1165225"/>
            <a:ext cx="5373370" cy="5320665"/>
          </a:xfrm>
          <a:prstGeom prst="rect">
            <a:avLst/>
          </a:prstGeo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p:cNvGrpSpPr/>
          <p:nvPr>
            <p:custDataLst>
              <p:tags r:id="rId1"/>
            </p:custDataLst>
          </p:nvPr>
        </p:nvGrpSpPr>
        <p:grpSpPr>
          <a:xfrm>
            <a:off x="18399" y="2484438"/>
            <a:ext cx="3164162" cy="1345109"/>
            <a:chOff x="123175" y="3100385"/>
            <a:chExt cx="3164161" cy="1345109"/>
          </a:xfrm>
        </p:grpSpPr>
        <p:pic>
          <p:nvPicPr>
            <p:cNvPr id="24" name="图片 23"/>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123175" y="3100385"/>
              <a:ext cx="2087931" cy="1345109"/>
            </a:xfrm>
            <a:prstGeom prst="rect">
              <a:avLst/>
            </a:prstGeom>
          </p:spPr>
        </p:pic>
        <p:sp>
          <p:nvSpPr>
            <p:cNvPr id="25" name="矩形: 圆角 11"/>
            <p:cNvSpPr/>
            <p:nvPr>
              <p:custDataLst>
                <p:tags r:id="rId4"/>
              </p:custDataLst>
            </p:nvPr>
          </p:nvSpPr>
          <p:spPr>
            <a:xfrm>
              <a:off x="2063200" y="3584048"/>
              <a:ext cx="1224136" cy="523220"/>
            </a:xfrm>
            <a:prstGeom prst="roundRect">
              <a:avLst/>
            </a:prstGeom>
            <a:solidFill>
              <a:srgbClr val="70AD47"/>
            </a:solidFill>
            <a:ln w="12700" cap="flat" cmpd="sng" algn="ctr">
              <a:solidFill>
                <a:srgbClr val="70AD47">
                  <a:shade val="50000"/>
                </a:srgbClr>
              </a:solidFill>
              <a:prstDash val="solid"/>
              <a:miter lim="800000"/>
            </a:ln>
            <a:effectLst/>
          </p:spPr>
          <p:txBody>
            <a:bodyPr rtlCol="0" anchor="ctr"/>
            <a:lstStyle/>
            <a:p>
              <a:pPr marL="0" marR="0" lvl="0" indent="0" algn="ctr" defTabSz="913130" eaLnBrk="1" fontAlgn="auto" latinLnBrk="0" hangingPunct="1">
                <a:lnSpc>
                  <a:spcPct val="100000"/>
                </a:lnSpc>
                <a:spcBef>
                  <a:spcPct val="0"/>
                </a:spcBef>
                <a:spcAft>
                  <a:spcPct val="0"/>
                </a:spcAft>
                <a:buClrTx/>
                <a:buSzTx/>
                <a:buFontTx/>
                <a:buNone/>
                <a:defRPr/>
              </a:pPr>
              <a:r>
                <a:rPr kumimoji="0" lang="zh-CN" altLang="en-US" sz="2800" b="0" i="0" u="none" strike="noStrike" kern="0" cap="none" spc="0" normalizeH="0" baseline="0" noProof="0" smtClean="0">
                  <a:ln>
                    <a:noFill/>
                  </a:ln>
                  <a:solidFill>
                    <a:prstClr val="white"/>
                  </a:solidFill>
                  <a:effectLst/>
                  <a:uLnTx/>
                  <a:uFillTx/>
                  <a:latin typeface="微软雅黑" panose="020B0503020204020204" pitchFamily="34" charset="-122"/>
                  <a:ea typeface="等线" panose="02010600030101010101" charset="-122"/>
                  <a:cs typeface="+mn-cs"/>
                </a:rPr>
                <a:t>精子</a:t>
              </a:r>
              <a:endParaRPr kumimoji="0" lang="zh-CN" altLang="en-US" sz="2800" b="0" i="0" u="none" strike="noStrike" kern="0" cap="none" spc="0" normalizeH="0" baseline="0" noProof="0" smtClean="0">
                <a:ln>
                  <a:noFill/>
                </a:ln>
                <a:solidFill>
                  <a:prstClr val="white"/>
                </a:solidFill>
                <a:effectLst/>
                <a:uLnTx/>
                <a:uFillTx/>
                <a:latin typeface="微软雅黑" panose="020B0503020204020204" pitchFamily="34" charset="-122"/>
                <a:ea typeface="等线" panose="02010600030101010101" charset="-122"/>
                <a:cs typeface="+mn-cs"/>
              </a:endParaRPr>
            </a:p>
          </p:txBody>
        </p:sp>
      </p:grpSp>
      <p:grpSp>
        <p:nvGrpSpPr>
          <p:cNvPr id="26" name="组合 25"/>
          <p:cNvGrpSpPr/>
          <p:nvPr>
            <p:custDataLst>
              <p:tags r:id="rId5"/>
            </p:custDataLst>
          </p:nvPr>
        </p:nvGrpSpPr>
        <p:grpSpPr>
          <a:xfrm>
            <a:off x="197746" y="4034215"/>
            <a:ext cx="2950435" cy="1494166"/>
            <a:chOff x="66125" y="4740550"/>
            <a:chExt cx="2950435" cy="1494166"/>
          </a:xfrm>
        </p:grpSpPr>
        <p:pic>
          <p:nvPicPr>
            <p:cNvPr id="27" name="图片 26"/>
            <p:cNvPicPr>
              <a:picLocks noChangeAspect="1"/>
            </p:cNvPicPr>
            <p:nvPr>
              <p:custDataLst>
                <p:tags r:id="rId6"/>
              </p:custDataLst>
            </p:nvPr>
          </p:nvPicPr>
          <p:blipFill>
            <a:blip r:embed="rId7"/>
            <a:srcRect l="24068" t="14886" r="14960" b="4451"/>
            <a:stretch>
              <a:fillRect/>
            </a:stretch>
          </p:blipFill>
          <p:spPr>
            <a:xfrm>
              <a:off x="66125" y="4740550"/>
              <a:ext cx="1528553" cy="1494166"/>
            </a:xfrm>
            <a:prstGeom prst="rect">
              <a:avLst/>
            </a:prstGeom>
          </p:spPr>
        </p:pic>
        <p:sp>
          <p:nvSpPr>
            <p:cNvPr id="28" name="矩形: 圆角 12"/>
            <p:cNvSpPr/>
            <p:nvPr>
              <p:custDataLst>
                <p:tags r:id="rId8"/>
              </p:custDataLst>
            </p:nvPr>
          </p:nvSpPr>
          <p:spPr>
            <a:xfrm>
              <a:off x="1792424" y="5006593"/>
              <a:ext cx="1224136" cy="523220"/>
            </a:xfrm>
            <a:prstGeom prst="roundRect">
              <a:avLst/>
            </a:prstGeom>
            <a:solidFill>
              <a:srgbClr val="70AD47"/>
            </a:solidFill>
            <a:ln w="12700" cap="flat" cmpd="sng" algn="ctr">
              <a:solidFill>
                <a:srgbClr val="70AD47">
                  <a:shade val="50000"/>
                </a:srgbClr>
              </a:solidFill>
              <a:prstDash val="solid"/>
              <a:miter lim="800000"/>
            </a:ln>
            <a:effectLst/>
          </p:spPr>
          <p:txBody>
            <a:bodyPr rtlCol="0" anchor="ctr"/>
            <a:lstStyle/>
            <a:p>
              <a:pPr marL="0" marR="0" lvl="0" indent="0" algn="ctr" defTabSz="913130" eaLnBrk="1" fontAlgn="auto" latinLnBrk="0" hangingPunct="1">
                <a:lnSpc>
                  <a:spcPct val="100000"/>
                </a:lnSpc>
                <a:spcBef>
                  <a:spcPct val="0"/>
                </a:spcBef>
                <a:spcAft>
                  <a:spcPct val="0"/>
                </a:spcAft>
                <a:buClrTx/>
                <a:buSzTx/>
                <a:buFontTx/>
                <a:buNone/>
                <a:defRPr/>
              </a:pPr>
              <a:r>
                <a:rPr kumimoji="0" lang="zh-CN" altLang="en-US" sz="2800" b="0" i="0" u="none" strike="noStrike" kern="0" cap="none" spc="0" normalizeH="0" baseline="0" noProof="0" smtClean="0">
                  <a:ln>
                    <a:noFill/>
                  </a:ln>
                  <a:solidFill>
                    <a:prstClr val="white"/>
                  </a:solidFill>
                  <a:effectLst/>
                  <a:uLnTx/>
                  <a:uFillTx/>
                  <a:latin typeface="微软雅黑" panose="020B0503020204020204" pitchFamily="34" charset="-122"/>
                  <a:ea typeface="等线" panose="02010600030101010101" charset="-122"/>
                  <a:cs typeface="+mn-cs"/>
                </a:rPr>
                <a:t>卵子</a:t>
              </a:r>
              <a:endParaRPr kumimoji="0" lang="zh-CN" altLang="en-US" sz="2800" b="0" i="0" u="none" strike="noStrike" kern="0" cap="none" spc="0" normalizeH="0" baseline="0" noProof="0" smtClean="0">
                <a:ln>
                  <a:noFill/>
                </a:ln>
                <a:solidFill>
                  <a:prstClr val="white"/>
                </a:solidFill>
                <a:effectLst/>
                <a:uLnTx/>
                <a:uFillTx/>
                <a:latin typeface="微软雅黑" panose="020B0503020204020204" pitchFamily="34" charset="-122"/>
                <a:ea typeface="等线" panose="02010600030101010101" charset="-122"/>
                <a:cs typeface="+mn-cs"/>
              </a:endParaRPr>
            </a:p>
          </p:txBody>
        </p:sp>
      </p:grpSp>
      <p:grpSp>
        <p:nvGrpSpPr>
          <p:cNvPr id="29" name="组合 28"/>
          <p:cNvGrpSpPr/>
          <p:nvPr>
            <p:custDataLst>
              <p:tags r:id="rId9"/>
            </p:custDataLst>
          </p:nvPr>
        </p:nvGrpSpPr>
        <p:grpSpPr>
          <a:xfrm>
            <a:off x="3161008" y="3382111"/>
            <a:ext cx="2497205" cy="944023"/>
            <a:chOff x="3290373" y="3845660"/>
            <a:chExt cx="2497205" cy="944023"/>
          </a:xfrm>
        </p:grpSpPr>
        <p:sp>
          <p:nvSpPr>
            <p:cNvPr id="31" name="矩形: 圆角 16"/>
            <p:cNvSpPr/>
            <p:nvPr>
              <p:custDataLst>
                <p:tags r:id="rId10"/>
              </p:custDataLst>
            </p:nvPr>
          </p:nvSpPr>
          <p:spPr>
            <a:xfrm>
              <a:off x="4265903" y="4031486"/>
              <a:ext cx="1521675" cy="523220"/>
            </a:xfrm>
            <a:prstGeom prst="roundRect">
              <a:avLst/>
            </a:prstGeom>
            <a:solidFill>
              <a:srgbClr val="70AD47"/>
            </a:solidFill>
            <a:ln w="12700" cap="flat" cmpd="sng" algn="ctr">
              <a:solidFill>
                <a:srgbClr val="70AD47">
                  <a:shade val="50000"/>
                </a:srgbClr>
              </a:solidFill>
              <a:prstDash val="solid"/>
              <a:miter lim="800000"/>
            </a:ln>
            <a:effectLst/>
          </p:spPr>
          <p:txBody>
            <a:bodyPr rtlCol="0" anchor="ctr"/>
            <a:lstStyle/>
            <a:p>
              <a:pPr marL="0" marR="0" lvl="0" indent="0" algn="ctr" defTabSz="913130" eaLnBrk="1" fontAlgn="auto" latinLnBrk="0" hangingPunct="1">
                <a:lnSpc>
                  <a:spcPct val="100000"/>
                </a:lnSpc>
                <a:spcBef>
                  <a:spcPct val="0"/>
                </a:spcBef>
                <a:spcAft>
                  <a:spcPct val="0"/>
                </a:spcAft>
                <a:buClrTx/>
                <a:buSzTx/>
                <a:buFontTx/>
                <a:buNone/>
                <a:defRPr/>
              </a:pPr>
              <a:r>
                <a:rPr kumimoji="0" lang="zh-CN" altLang="en-US" sz="2800" b="0" i="0" u="none" strike="noStrike" kern="0" cap="none" spc="0" normalizeH="0" baseline="0" noProof="0" smtClean="0">
                  <a:ln>
                    <a:noFill/>
                  </a:ln>
                  <a:solidFill>
                    <a:prstClr val="white"/>
                  </a:solidFill>
                  <a:effectLst/>
                  <a:uLnTx/>
                  <a:uFillTx/>
                  <a:latin typeface="微软雅黑" panose="020B0503020204020204" pitchFamily="34" charset="-122"/>
                  <a:ea typeface="等线" panose="02010600030101010101" charset="-122"/>
                  <a:cs typeface="+mn-cs"/>
                </a:rPr>
                <a:t>受精卵</a:t>
              </a:r>
              <a:endParaRPr kumimoji="0" lang="zh-CN" altLang="en-US" sz="2800" b="0" i="0" u="none" strike="noStrike" kern="0" cap="none" spc="0" normalizeH="0" baseline="0" noProof="0" smtClean="0">
                <a:ln>
                  <a:noFill/>
                </a:ln>
                <a:solidFill>
                  <a:prstClr val="white"/>
                </a:solidFill>
                <a:effectLst/>
                <a:uLnTx/>
                <a:uFillTx/>
                <a:latin typeface="微软雅黑" panose="020B0503020204020204" pitchFamily="34" charset="-122"/>
                <a:ea typeface="等线" panose="02010600030101010101" charset="-122"/>
                <a:cs typeface="+mn-cs"/>
              </a:endParaRPr>
            </a:p>
          </p:txBody>
        </p:sp>
        <p:cxnSp>
          <p:nvCxnSpPr>
            <p:cNvPr id="48" name="直接箭头连接符 47"/>
            <p:cNvCxnSpPr/>
            <p:nvPr>
              <p:custDataLst>
                <p:tags r:id="rId11"/>
              </p:custDataLst>
            </p:nvPr>
          </p:nvCxnSpPr>
          <p:spPr>
            <a:xfrm>
              <a:off x="3311926" y="3845660"/>
              <a:ext cx="976484" cy="447436"/>
            </a:xfrm>
            <a:prstGeom prst="straightConnector1">
              <a:avLst/>
            </a:prstGeom>
            <a:noFill/>
            <a:ln w="57150" cap="flat" cmpd="sng" algn="ctr">
              <a:solidFill>
                <a:sysClr val="windowText" lastClr="000000"/>
              </a:solidFill>
              <a:prstDash val="solid"/>
              <a:miter lim="800000"/>
              <a:tailEnd type="triangle"/>
            </a:ln>
            <a:effectLst/>
          </p:spPr>
        </p:cxnSp>
        <p:cxnSp>
          <p:nvCxnSpPr>
            <p:cNvPr id="49" name="直接箭头连接符 48"/>
            <p:cNvCxnSpPr>
              <a:endCxn id="31" idx="1"/>
            </p:cNvCxnSpPr>
            <p:nvPr>
              <p:custDataLst>
                <p:tags r:id="rId12"/>
              </p:custDataLst>
            </p:nvPr>
          </p:nvCxnSpPr>
          <p:spPr>
            <a:xfrm flipV="1">
              <a:off x="3290373" y="4293096"/>
              <a:ext cx="975530" cy="496587"/>
            </a:xfrm>
            <a:prstGeom prst="straightConnector1">
              <a:avLst/>
            </a:prstGeom>
            <a:noFill/>
            <a:ln w="57150" cap="flat" cmpd="sng" algn="ctr">
              <a:solidFill>
                <a:sysClr val="windowText" lastClr="000000"/>
              </a:solidFill>
              <a:prstDash val="solid"/>
              <a:miter lim="800000"/>
              <a:tailEnd type="triangle"/>
            </a:ln>
            <a:effectLst/>
          </p:spPr>
        </p:cxnSp>
      </p:grpSp>
      <p:grpSp>
        <p:nvGrpSpPr>
          <p:cNvPr id="32" name="组合 31"/>
          <p:cNvGrpSpPr/>
          <p:nvPr>
            <p:custDataLst>
              <p:tags r:id="rId13"/>
            </p:custDataLst>
          </p:nvPr>
        </p:nvGrpSpPr>
        <p:grpSpPr>
          <a:xfrm>
            <a:off x="5775202" y="3522353"/>
            <a:ext cx="2572147" cy="523220"/>
            <a:chOff x="5879976" y="3985901"/>
            <a:chExt cx="2572147" cy="523220"/>
          </a:xfrm>
        </p:grpSpPr>
        <p:cxnSp>
          <p:nvCxnSpPr>
            <p:cNvPr id="33" name="直接箭头连接符 32"/>
            <p:cNvCxnSpPr/>
            <p:nvPr>
              <p:custDataLst>
                <p:tags r:id="rId14"/>
              </p:custDataLst>
            </p:nvPr>
          </p:nvCxnSpPr>
          <p:spPr>
            <a:xfrm>
              <a:off x="5879976" y="4293096"/>
              <a:ext cx="750394" cy="0"/>
            </a:xfrm>
            <a:prstGeom prst="straightConnector1">
              <a:avLst/>
            </a:prstGeom>
            <a:noFill/>
            <a:ln w="57150" cap="flat" cmpd="sng" algn="ctr">
              <a:solidFill>
                <a:sysClr val="windowText" lastClr="000000"/>
              </a:solidFill>
              <a:prstDash val="solid"/>
              <a:miter lim="800000"/>
              <a:tailEnd type="triangle"/>
            </a:ln>
            <a:effectLst/>
          </p:spPr>
        </p:cxnSp>
        <p:sp>
          <p:nvSpPr>
            <p:cNvPr id="34" name="矩形: 圆角 20"/>
            <p:cNvSpPr/>
            <p:nvPr>
              <p:custDataLst>
                <p:tags r:id="rId15"/>
              </p:custDataLst>
            </p:nvPr>
          </p:nvSpPr>
          <p:spPr>
            <a:xfrm>
              <a:off x="6651923" y="3985901"/>
              <a:ext cx="1800200" cy="523220"/>
            </a:xfrm>
            <a:prstGeom prst="roundRect">
              <a:avLst/>
            </a:prstGeom>
            <a:solidFill>
              <a:srgbClr val="70AD47"/>
            </a:solidFill>
            <a:ln w="12700" cap="flat" cmpd="sng" algn="ctr">
              <a:solidFill>
                <a:srgbClr val="70AD47">
                  <a:shade val="50000"/>
                </a:srgbClr>
              </a:solidFill>
              <a:prstDash val="solid"/>
              <a:miter lim="800000"/>
            </a:ln>
            <a:effectLst/>
          </p:spPr>
          <p:txBody>
            <a:bodyPr rtlCol="0" anchor="ctr"/>
            <a:lstStyle/>
            <a:p>
              <a:pPr marL="0" marR="0" lvl="0" indent="0" algn="ctr" defTabSz="913130" eaLnBrk="1" fontAlgn="auto" latinLnBrk="0" hangingPunct="1">
                <a:lnSpc>
                  <a:spcPct val="100000"/>
                </a:lnSpc>
                <a:spcBef>
                  <a:spcPct val="0"/>
                </a:spcBef>
                <a:spcAft>
                  <a:spcPct val="0"/>
                </a:spcAft>
                <a:buClrTx/>
                <a:buSzTx/>
                <a:buFontTx/>
                <a:buNone/>
                <a:defRPr/>
              </a:pPr>
              <a:r>
                <a:rPr kumimoji="0" lang="zh-CN" altLang="en-US" sz="2800" b="0" i="0" u="none" strike="noStrike" kern="0" cap="none" spc="0" normalizeH="0" baseline="0" noProof="0" smtClean="0">
                  <a:ln>
                    <a:noFill/>
                  </a:ln>
                  <a:solidFill>
                    <a:prstClr val="white"/>
                  </a:solidFill>
                  <a:effectLst/>
                  <a:uLnTx/>
                  <a:uFillTx/>
                  <a:latin typeface="微软雅黑" panose="020B0503020204020204" pitchFamily="34" charset="-122"/>
                  <a:ea typeface="等线" panose="02010600030101010101" charset="-122"/>
                  <a:cs typeface="+mn-cs"/>
                </a:rPr>
                <a:t>早期胚胎</a:t>
              </a:r>
              <a:endParaRPr kumimoji="0" lang="zh-CN" altLang="en-US" sz="2800" b="0" i="0" u="none" strike="noStrike" kern="0" cap="none" spc="0" normalizeH="0" baseline="0" noProof="0" smtClean="0">
                <a:ln>
                  <a:noFill/>
                </a:ln>
                <a:solidFill>
                  <a:prstClr val="white"/>
                </a:solidFill>
                <a:effectLst/>
                <a:uLnTx/>
                <a:uFillTx/>
                <a:latin typeface="微软雅黑" panose="020B0503020204020204" pitchFamily="34" charset="-122"/>
                <a:ea typeface="等线" panose="02010600030101010101" charset="-122"/>
                <a:cs typeface="+mn-cs"/>
              </a:endParaRPr>
            </a:p>
          </p:txBody>
        </p:sp>
      </p:grpSp>
      <p:grpSp>
        <p:nvGrpSpPr>
          <p:cNvPr id="35" name="组合 34"/>
          <p:cNvGrpSpPr/>
          <p:nvPr>
            <p:custDataLst>
              <p:tags r:id="rId16"/>
            </p:custDataLst>
          </p:nvPr>
        </p:nvGrpSpPr>
        <p:grpSpPr>
          <a:xfrm>
            <a:off x="8347350" y="3567937"/>
            <a:ext cx="1855635" cy="523220"/>
            <a:chOff x="8452123" y="4031486"/>
            <a:chExt cx="1855635" cy="523220"/>
          </a:xfrm>
        </p:grpSpPr>
        <p:cxnSp>
          <p:nvCxnSpPr>
            <p:cNvPr id="36" name="直接箭头连接符 35"/>
            <p:cNvCxnSpPr/>
            <p:nvPr>
              <p:custDataLst>
                <p:tags r:id="rId17"/>
              </p:custDataLst>
            </p:nvPr>
          </p:nvCxnSpPr>
          <p:spPr>
            <a:xfrm>
              <a:off x="8452123" y="4283239"/>
              <a:ext cx="606378" cy="0"/>
            </a:xfrm>
            <a:prstGeom prst="straightConnector1">
              <a:avLst/>
            </a:prstGeom>
            <a:noFill/>
            <a:ln w="57150" cap="flat" cmpd="sng" algn="ctr">
              <a:solidFill>
                <a:sysClr val="windowText" lastClr="000000"/>
              </a:solidFill>
              <a:prstDash val="solid"/>
              <a:miter lim="800000"/>
              <a:tailEnd type="triangle"/>
            </a:ln>
            <a:effectLst/>
          </p:spPr>
        </p:cxnSp>
        <p:sp>
          <p:nvSpPr>
            <p:cNvPr id="37" name="矩形: 圆角 21"/>
            <p:cNvSpPr/>
            <p:nvPr>
              <p:custDataLst>
                <p:tags r:id="rId18"/>
              </p:custDataLst>
            </p:nvPr>
          </p:nvSpPr>
          <p:spPr>
            <a:xfrm>
              <a:off x="9119626" y="4031486"/>
              <a:ext cx="1188132" cy="523220"/>
            </a:xfrm>
            <a:prstGeom prst="roundRect">
              <a:avLst/>
            </a:prstGeom>
            <a:solidFill>
              <a:srgbClr val="70AD47"/>
            </a:solidFill>
            <a:ln w="12700" cap="flat" cmpd="sng" algn="ctr">
              <a:solidFill>
                <a:srgbClr val="70AD47">
                  <a:shade val="50000"/>
                </a:srgbClr>
              </a:solidFill>
              <a:prstDash val="solid"/>
              <a:miter lim="800000"/>
            </a:ln>
            <a:effectLst/>
          </p:spPr>
          <p:txBody>
            <a:bodyPr rtlCol="0" anchor="ctr"/>
            <a:lstStyle/>
            <a:p>
              <a:pPr marL="0" marR="0" lvl="0" indent="0" algn="ctr" defTabSz="913130" eaLnBrk="1" fontAlgn="auto" latinLnBrk="0" hangingPunct="1">
                <a:lnSpc>
                  <a:spcPct val="100000"/>
                </a:lnSpc>
                <a:spcBef>
                  <a:spcPct val="0"/>
                </a:spcBef>
                <a:spcAft>
                  <a:spcPct val="0"/>
                </a:spcAft>
                <a:buClrTx/>
                <a:buSzTx/>
                <a:buFontTx/>
                <a:buNone/>
                <a:defRPr/>
              </a:pPr>
              <a:r>
                <a:rPr kumimoji="0" lang="zh-CN" altLang="en-US" sz="2800" b="0" i="0" u="none" strike="noStrike" kern="0" cap="none" spc="0" normalizeH="0" baseline="0" noProof="0" smtClean="0">
                  <a:ln>
                    <a:noFill/>
                  </a:ln>
                  <a:solidFill>
                    <a:prstClr val="white"/>
                  </a:solidFill>
                  <a:effectLst/>
                  <a:uLnTx/>
                  <a:uFillTx/>
                  <a:latin typeface="微软雅黑" panose="020B0503020204020204" pitchFamily="34" charset="-122"/>
                  <a:ea typeface="等线" panose="02010600030101010101" charset="-122"/>
                  <a:cs typeface="+mn-cs"/>
                </a:rPr>
                <a:t>子宫</a:t>
              </a:r>
              <a:endParaRPr kumimoji="0" lang="zh-CN" altLang="en-US" sz="2800" b="0" i="0" u="none" strike="noStrike" kern="0" cap="none" spc="0" normalizeH="0" baseline="0" noProof="0" smtClean="0">
                <a:ln>
                  <a:noFill/>
                </a:ln>
                <a:solidFill>
                  <a:prstClr val="white"/>
                </a:solidFill>
                <a:effectLst/>
                <a:uLnTx/>
                <a:uFillTx/>
                <a:latin typeface="微软雅黑" panose="020B0503020204020204" pitchFamily="34" charset="-122"/>
                <a:ea typeface="等线" panose="02010600030101010101" charset="-122"/>
                <a:cs typeface="+mn-cs"/>
              </a:endParaRPr>
            </a:p>
          </p:txBody>
        </p:sp>
      </p:grpSp>
      <p:grpSp>
        <p:nvGrpSpPr>
          <p:cNvPr id="38" name="组合 37"/>
          <p:cNvGrpSpPr/>
          <p:nvPr>
            <p:custDataLst>
              <p:tags r:id="rId19"/>
            </p:custDataLst>
          </p:nvPr>
        </p:nvGrpSpPr>
        <p:grpSpPr>
          <a:xfrm>
            <a:off x="10203060" y="3567937"/>
            <a:ext cx="1794511" cy="523220"/>
            <a:chOff x="10307758" y="4031486"/>
            <a:chExt cx="1794510" cy="523220"/>
          </a:xfrm>
        </p:grpSpPr>
        <p:cxnSp>
          <p:nvCxnSpPr>
            <p:cNvPr id="39" name="直接箭头连接符 38"/>
            <p:cNvCxnSpPr/>
            <p:nvPr>
              <p:custDataLst>
                <p:tags r:id="rId20"/>
              </p:custDataLst>
            </p:nvPr>
          </p:nvCxnSpPr>
          <p:spPr>
            <a:xfrm>
              <a:off x="10307758" y="4293096"/>
              <a:ext cx="606378" cy="0"/>
            </a:xfrm>
            <a:prstGeom prst="straightConnector1">
              <a:avLst/>
            </a:prstGeom>
            <a:noFill/>
            <a:ln w="57150" cap="flat" cmpd="sng" algn="ctr">
              <a:solidFill>
                <a:sysClr val="windowText" lastClr="000000"/>
              </a:solidFill>
              <a:prstDash val="solid"/>
              <a:miter lim="800000"/>
              <a:tailEnd type="triangle"/>
            </a:ln>
            <a:effectLst/>
          </p:spPr>
        </p:cxnSp>
        <p:sp>
          <p:nvSpPr>
            <p:cNvPr id="40" name="矩形: 圆角 26"/>
            <p:cNvSpPr/>
            <p:nvPr>
              <p:custDataLst>
                <p:tags r:id="rId21"/>
              </p:custDataLst>
            </p:nvPr>
          </p:nvSpPr>
          <p:spPr>
            <a:xfrm>
              <a:off x="10914136" y="4031486"/>
              <a:ext cx="1188132" cy="523220"/>
            </a:xfrm>
            <a:prstGeom prst="roundRect">
              <a:avLst/>
            </a:prstGeom>
            <a:solidFill>
              <a:srgbClr val="70AD47"/>
            </a:solidFill>
            <a:ln w="12700" cap="flat" cmpd="sng" algn="ctr">
              <a:solidFill>
                <a:srgbClr val="70AD47">
                  <a:shade val="50000"/>
                </a:srgbClr>
              </a:solidFill>
              <a:prstDash val="solid"/>
              <a:miter lim="800000"/>
            </a:ln>
            <a:effectLst/>
          </p:spPr>
          <p:txBody>
            <a:bodyPr rtlCol="0" anchor="ctr"/>
            <a:lstStyle/>
            <a:p>
              <a:pPr marL="0" marR="0" lvl="0" indent="0" algn="ctr" defTabSz="913130" eaLnBrk="1" fontAlgn="auto" latinLnBrk="0" hangingPunct="1">
                <a:lnSpc>
                  <a:spcPct val="100000"/>
                </a:lnSpc>
                <a:spcBef>
                  <a:spcPct val="0"/>
                </a:spcBef>
                <a:spcAft>
                  <a:spcPct val="0"/>
                </a:spcAft>
                <a:buClrTx/>
                <a:buSzTx/>
                <a:buFontTx/>
                <a:buNone/>
                <a:defRPr/>
              </a:pPr>
              <a:r>
                <a:rPr kumimoji="0" lang="zh-CN" altLang="en-US" sz="2800" b="0" i="0" u="none" strike="noStrike" kern="0" cap="none" spc="0" normalizeH="0" baseline="0" noProof="0" smtClean="0">
                  <a:ln>
                    <a:noFill/>
                  </a:ln>
                  <a:solidFill>
                    <a:prstClr val="white"/>
                  </a:solidFill>
                  <a:effectLst/>
                  <a:uLnTx/>
                  <a:uFillTx/>
                  <a:latin typeface="微软雅黑" panose="020B0503020204020204" pitchFamily="34" charset="-122"/>
                  <a:ea typeface="等线" panose="02010600030101010101" charset="-122"/>
                  <a:cs typeface="+mn-cs"/>
                </a:rPr>
                <a:t>个体</a:t>
              </a:r>
              <a:endParaRPr kumimoji="0" lang="zh-CN" altLang="en-US" sz="2800" b="0" i="0" u="none" strike="noStrike" kern="0" cap="none" spc="0" normalizeH="0" baseline="0" noProof="0" smtClean="0">
                <a:ln>
                  <a:noFill/>
                </a:ln>
                <a:solidFill>
                  <a:prstClr val="white"/>
                </a:solidFill>
                <a:effectLst/>
                <a:uLnTx/>
                <a:uFillTx/>
                <a:latin typeface="微软雅黑" panose="020B0503020204020204" pitchFamily="34" charset="-122"/>
                <a:ea typeface="等线" panose="02010600030101010101" charset="-122"/>
                <a:cs typeface="+mn-cs"/>
              </a:endParaRPr>
            </a:p>
          </p:txBody>
        </p:sp>
      </p:grpSp>
      <p:sp>
        <p:nvSpPr>
          <p:cNvPr id="41" name="矩形: 圆角 27"/>
          <p:cNvSpPr/>
          <p:nvPr>
            <p:custDataLst>
              <p:tags r:id="rId22"/>
            </p:custDataLst>
          </p:nvPr>
        </p:nvSpPr>
        <p:spPr>
          <a:xfrm>
            <a:off x="2976255" y="1796122"/>
            <a:ext cx="1800200" cy="555157"/>
          </a:xfrm>
          <a:prstGeom prst="round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rgbClr val="FFC000"/>
            </a:solidFill>
            <a:prstDash val="solid"/>
            <a:miter lim="800000"/>
          </a:ln>
          <a:effectLst/>
        </p:spPr>
        <p:txBody>
          <a:bodyPr lIns="91328" tIns="45719" rIns="91328" bIns="45719" rtlCol="0" anchor="ctr"/>
          <a:lstStyle/>
          <a:p>
            <a:pPr marL="0" marR="0" lvl="0" indent="0" algn="ctr" defTabSz="913130" eaLnBrk="1" fontAlgn="auto" latinLnBrk="0" hangingPunct="1">
              <a:lnSpc>
                <a:spcPct val="100000"/>
              </a:lnSpc>
              <a:spcBef>
                <a:spcPct val="0"/>
              </a:spcBef>
              <a:spcAft>
                <a:spcPct val="0"/>
              </a:spcAft>
              <a:buClrTx/>
              <a:buSzTx/>
              <a:buFontTx/>
              <a:buNone/>
              <a:defRPr/>
            </a:pPr>
            <a:r>
              <a:rPr kumimoji="0" lang="zh-CN" altLang="en-US" sz="2800" b="0" i="0" u="none" strike="noStrike" kern="0" cap="none" spc="0" normalizeH="0" baseline="0" noProof="0" smtClean="0">
                <a:ln>
                  <a:noFill/>
                </a:ln>
                <a:solidFill>
                  <a:prstClr val="black"/>
                </a:solidFill>
                <a:effectLst/>
                <a:uLnTx/>
                <a:uFillTx/>
                <a:latin typeface="微软雅黑" panose="020B0503020204020204" pitchFamily="34" charset="-122"/>
                <a:ea typeface="等线" panose="02010600030101010101" charset="-122"/>
                <a:cs typeface="+mn-cs"/>
              </a:rPr>
              <a:t>体外受精</a:t>
            </a:r>
            <a:endParaRPr kumimoji="0" lang="zh-CN" altLang="en-US" sz="2800" b="0" i="0" u="none" strike="noStrike" kern="0" cap="none" spc="0" normalizeH="0" baseline="0" noProof="0" smtClean="0">
              <a:ln>
                <a:noFill/>
              </a:ln>
              <a:solidFill>
                <a:prstClr val="black"/>
              </a:solidFill>
              <a:effectLst/>
              <a:uLnTx/>
              <a:uFillTx/>
              <a:latin typeface="微软雅黑" panose="020B0503020204020204" pitchFamily="34" charset="-122"/>
              <a:ea typeface="等线" panose="02010600030101010101" charset="-122"/>
              <a:cs typeface="+mn-cs"/>
            </a:endParaRPr>
          </a:p>
        </p:txBody>
      </p:sp>
      <p:sp>
        <p:nvSpPr>
          <p:cNvPr id="42" name="矩形: 圆角 28"/>
          <p:cNvSpPr/>
          <p:nvPr>
            <p:custDataLst>
              <p:tags r:id="rId23"/>
            </p:custDataLst>
          </p:nvPr>
        </p:nvSpPr>
        <p:spPr>
          <a:xfrm>
            <a:off x="5026891" y="4629826"/>
            <a:ext cx="2592288" cy="555157"/>
          </a:xfrm>
          <a:prstGeom prst="round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rgbClr val="FFC000"/>
            </a:solidFill>
            <a:prstDash val="solid"/>
            <a:miter lim="800000"/>
          </a:ln>
          <a:effectLst/>
        </p:spPr>
        <p:txBody>
          <a:bodyPr lIns="91328" tIns="45719" rIns="91328" bIns="45719" rtlCol="0" anchor="ctr"/>
          <a:lstStyle/>
          <a:p>
            <a:pPr marL="0" marR="0" lvl="0" indent="0" algn="ctr" defTabSz="913130" eaLnBrk="1" fontAlgn="auto" latinLnBrk="0" hangingPunct="1">
              <a:lnSpc>
                <a:spcPct val="100000"/>
              </a:lnSpc>
              <a:spcBef>
                <a:spcPct val="0"/>
              </a:spcBef>
              <a:spcAft>
                <a:spcPct val="0"/>
              </a:spcAft>
              <a:buClrTx/>
              <a:buSzTx/>
              <a:buFontTx/>
              <a:buNone/>
              <a:defRPr/>
            </a:pPr>
            <a:r>
              <a:rPr kumimoji="0" lang="zh-CN" altLang="en-US" sz="2800" b="0" i="0" u="none" strike="noStrike" kern="0" cap="none" spc="0" normalizeH="0" baseline="0" noProof="0" smtClean="0">
                <a:ln>
                  <a:noFill/>
                </a:ln>
                <a:solidFill>
                  <a:prstClr val="black"/>
                </a:solidFill>
                <a:effectLst/>
                <a:uLnTx/>
                <a:uFillTx/>
                <a:latin typeface="微软雅黑" panose="020B0503020204020204" pitchFamily="34" charset="-122"/>
                <a:ea typeface="等线" panose="02010600030101010101" charset="-122"/>
                <a:cs typeface="+mn-cs"/>
              </a:rPr>
              <a:t>早期胚胎发育</a:t>
            </a:r>
            <a:endParaRPr kumimoji="0" lang="zh-CN" altLang="en-US" sz="2800" b="0" i="0" u="none" strike="noStrike" kern="0" cap="none" spc="0" normalizeH="0" baseline="0" noProof="0" smtClean="0">
              <a:ln>
                <a:noFill/>
              </a:ln>
              <a:solidFill>
                <a:prstClr val="black"/>
              </a:solidFill>
              <a:effectLst/>
              <a:uLnTx/>
              <a:uFillTx/>
              <a:latin typeface="微软雅黑" panose="020B0503020204020204" pitchFamily="34" charset="-122"/>
              <a:ea typeface="等线" panose="02010600030101010101" charset="-122"/>
              <a:cs typeface="+mn-cs"/>
            </a:endParaRPr>
          </a:p>
        </p:txBody>
      </p:sp>
      <p:sp>
        <p:nvSpPr>
          <p:cNvPr id="43" name="矩形: 圆角 29"/>
          <p:cNvSpPr/>
          <p:nvPr>
            <p:custDataLst>
              <p:tags r:id="rId24"/>
            </p:custDataLst>
          </p:nvPr>
        </p:nvSpPr>
        <p:spPr>
          <a:xfrm>
            <a:off x="7681792" y="2351279"/>
            <a:ext cx="1800200" cy="555157"/>
          </a:xfrm>
          <a:prstGeom prst="round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rgbClr val="FFC000"/>
            </a:solidFill>
            <a:prstDash val="solid"/>
            <a:miter lim="800000"/>
          </a:ln>
          <a:effectLst/>
        </p:spPr>
        <p:txBody>
          <a:bodyPr lIns="91328" tIns="45719" rIns="91328" bIns="45719" rtlCol="0" anchor="ctr"/>
          <a:lstStyle/>
          <a:p>
            <a:pPr marL="0" marR="0" lvl="0" indent="0" algn="ctr" defTabSz="913130" eaLnBrk="1" fontAlgn="auto" latinLnBrk="0" hangingPunct="1">
              <a:lnSpc>
                <a:spcPct val="100000"/>
              </a:lnSpc>
              <a:spcBef>
                <a:spcPct val="0"/>
              </a:spcBef>
              <a:spcAft>
                <a:spcPct val="0"/>
              </a:spcAft>
              <a:buClrTx/>
              <a:buSzTx/>
              <a:buFontTx/>
              <a:buNone/>
              <a:defRPr/>
            </a:pPr>
            <a:r>
              <a:rPr kumimoji="0" lang="zh-CN" altLang="en-US" sz="2800" b="0" i="0" u="none" strike="noStrike" kern="0" cap="none" spc="0" normalizeH="0" baseline="0" noProof="0" smtClean="0">
                <a:ln>
                  <a:noFill/>
                </a:ln>
                <a:solidFill>
                  <a:prstClr val="black"/>
                </a:solidFill>
                <a:effectLst/>
                <a:uLnTx/>
                <a:uFillTx/>
                <a:latin typeface="微软雅黑" panose="020B0503020204020204" pitchFamily="34" charset="-122"/>
                <a:ea typeface="等线" panose="02010600030101010101" charset="-122"/>
                <a:cs typeface="+mn-cs"/>
              </a:rPr>
              <a:t>胚胎移植</a:t>
            </a:r>
            <a:endParaRPr kumimoji="0" lang="zh-CN" altLang="en-US" sz="2800" b="0" i="0" u="none" strike="noStrike" kern="0" cap="none" spc="0" normalizeH="0" baseline="0" noProof="0" smtClean="0">
              <a:ln>
                <a:noFill/>
              </a:ln>
              <a:solidFill>
                <a:prstClr val="black"/>
              </a:solidFill>
              <a:effectLst/>
              <a:uLnTx/>
              <a:uFillTx/>
              <a:latin typeface="微软雅黑" panose="020B0503020204020204" pitchFamily="34" charset="-122"/>
              <a:ea typeface="等线" panose="02010600030101010101" charset="-122"/>
              <a:cs typeface="+mn-cs"/>
            </a:endParaRPr>
          </a:p>
        </p:txBody>
      </p:sp>
      <p:sp>
        <p:nvSpPr>
          <p:cNvPr id="47" name="右大括号 46"/>
          <p:cNvSpPr/>
          <p:nvPr>
            <p:custDataLst>
              <p:tags r:id="rId25"/>
            </p:custDataLst>
          </p:nvPr>
        </p:nvSpPr>
        <p:spPr>
          <a:xfrm rot="5400000" flipH="1">
            <a:off x="3622788" y="1230962"/>
            <a:ext cx="507134" cy="2933595"/>
          </a:xfrm>
          <a:prstGeom prst="rightBrace">
            <a:avLst>
              <a:gd name="adj1" fmla="val 8333"/>
              <a:gd name="adj2" fmla="val 50325"/>
            </a:avLst>
          </a:prstGeom>
          <a:noFill/>
          <a:ln w="15875">
            <a:solidFill>
              <a:srgbClr val="FF0000"/>
            </a:solidFill>
          </a:ln>
          <a:extLst>
            <a:ext uri="{909E8E84-426E-40DD-AFC4-6F175D3DCCD1}">
              <a14:hiddenFill xmlns:a14="http://schemas.microsoft.com/office/drawing/2010/main">
                <a:grp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Helvetica"/>
              <a:cs typeface="Helvetica"/>
            </a:endParaRPr>
          </a:p>
        </p:txBody>
      </p:sp>
      <p:sp>
        <p:nvSpPr>
          <p:cNvPr id="56" name="右大括号 55"/>
          <p:cNvSpPr/>
          <p:nvPr>
            <p:custDataLst>
              <p:tags r:id="rId26"/>
            </p:custDataLst>
          </p:nvPr>
        </p:nvSpPr>
        <p:spPr>
          <a:xfrm rot="16200000" flipH="1">
            <a:off x="6037570" y="2850847"/>
            <a:ext cx="411365" cy="2933595"/>
          </a:xfrm>
          <a:prstGeom prst="rightBrace">
            <a:avLst>
              <a:gd name="adj1" fmla="val 8333"/>
              <a:gd name="adj2" fmla="val 50650"/>
            </a:avLst>
          </a:prstGeom>
          <a:noFill/>
          <a:ln w="15875">
            <a:solidFill>
              <a:srgbClr val="FF0000"/>
            </a:solidFill>
          </a:ln>
          <a:extLst>
            <a:ext uri="{909E8E84-426E-40DD-AFC4-6F175D3DCCD1}">
              <a14:hiddenFill xmlns:a14="http://schemas.microsoft.com/office/drawing/2010/main">
                <a:grp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Helvetica"/>
              <a:cs typeface="Helvetica"/>
            </a:endParaRPr>
          </a:p>
        </p:txBody>
      </p:sp>
      <p:sp>
        <p:nvSpPr>
          <p:cNvPr id="57" name="右大括号 56"/>
          <p:cNvSpPr/>
          <p:nvPr>
            <p:custDataLst>
              <p:tags r:id="rId27"/>
            </p:custDataLst>
          </p:nvPr>
        </p:nvSpPr>
        <p:spPr>
          <a:xfrm rot="5400000" flipH="1">
            <a:off x="8328325" y="1970969"/>
            <a:ext cx="507134" cy="2591065"/>
          </a:xfrm>
          <a:prstGeom prst="rightBrace">
            <a:avLst>
              <a:gd name="adj1" fmla="val 8333"/>
              <a:gd name="adj2" fmla="val 50325"/>
            </a:avLst>
          </a:prstGeom>
          <a:noFill/>
          <a:ln w="15875">
            <a:solidFill>
              <a:srgbClr val="FF0000"/>
            </a:solidFill>
          </a:ln>
          <a:extLst>
            <a:ext uri="{909E8E84-426E-40DD-AFC4-6F175D3DCCD1}">
              <a14:hiddenFill xmlns:a14="http://schemas.microsoft.com/office/drawing/2010/main">
                <a:grp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Helvetica"/>
              <a:cs typeface="Helvetica"/>
            </a:endParaRPr>
          </a:p>
        </p:txBody>
      </p:sp>
      <p:sp>
        <p:nvSpPr>
          <p:cNvPr id="33793" name="文本框 4103"/>
          <p:cNvSpPr txBox="1"/>
          <p:nvPr userDrawn="1">
            <p:custDataLst>
              <p:tags r:id="rId28"/>
            </p:custDataLst>
          </p:nvPr>
        </p:nvSpPr>
        <p:spPr>
          <a:xfrm>
            <a:off x="330062" y="124142"/>
            <a:ext cx="3315935" cy="751229"/>
          </a:xfrm>
          <a:prstGeom prst="rect">
            <a:avLst/>
          </a:prstGeom>
          <a:noFill/>
          <a:ln w="9525">
            <a:noFill/>
          </a:ln>
        </p:spPr>
        <p:txBody>
          <a:bodyPr wrap="square" lIns="90169" tIns="46989" rIns="90169" bIns="46989" anchor="t">
            <a:spAutoFit/>
          </a:bodyPr>
          <a:p>
            <a:r>
              <a:rPr lang="zh-CN" altLang="en-US" sz="4265" b="1" smtClean="0">
                <a:solidFill>
                  <a:schemeClr val="tx1"/>
                </a:solidFill>
                <a:latin typeface="黑体" panose="02010609060101010101" pitchFamily="49" charset="-122"/>
                <a:ea typeface="黑体" panose="02010609060101010101" pitchFamily="49" charset="-122"/>
              </a:rPr>
              <a:t>问题</a:t>
            </a:r>
            <a:r>
              <a:rPr lang="en-US" altLang="zh-CN" sz="4265" b="1" smtClean="0">
                <a:solidFill>
                  <a:schemeClr val="tx1"/>
                </a:solidFill>
                <a:latin typeface="黑体" panose="02010609060101010101" pitchFamily="49" charset="-122"/>
                <a:ea typeface="黑体" panose="02010609060101010101" pitchFamily="49" charset="-122"/>
              </a:rPr>
              <a:t>·</a:t>
            </a:r>
            <a:r>
              <a:rPr lang="zh-CN" altLang="en-US" sz="4265" b="1" smtClean="0">
                <a:solidFill>
                  <a:schemeClr val="tx1"/>
                </a:solidFill>
                <a:latin typeface="黑体" panose="02010609060101010101" pitchFamily="49" charset="-122"/>
                <a:ea typeface="黑体" panose="02010609060101010101" pitchFamily="49" charset="-122"/>
              </a:rPr>
              <a:t>探讨</a:t>
            </a:r>
            <a:endParaRPr lang="zh-CN" altLang="en-US" sz="4265" b="1" smtClean="0">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5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500"/>
                                        <p:tgtEl>
                                          <p:spTgt spid="41"/>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wipe(left)">
                                      <p:cBhvr>
                                        <p:cTn id="22" dur="500"/>
                                        <p:tgtEl>
                                          <p:spTgt spid="4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barn(inVertical)">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fade">
                                      <p:cBhvr>
                                        <p:cTn id="32" dur="500"/>
                                        <p:tgtEl>
                                          <p:spTgt spid="42"/>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56"/>
                                        </p:tgtEl>
                                        <p:attrNameLst>
                                          <p:attrName>style.visibility</p:attrName>
                                        </p:attrNameLst>
                                      </p:cBhvr>
                                      <p:to>
                                        <p:strVal val="visible"/>
                                      </p:to>
                                    </p:set>
                                    <p:animEffect transition="in" filter="wipe(left)">
                                      <p:cBhvr>
                                        <p:cTn id="35" dur="500"/>
                                        <p:tgtEl>
                                          <p:spTgt spid="5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wipe(down)">
                                      <p:cBhvr>
                                        <p:cTn id="40" dur="500"/>
                                        <p:tgtEl>
                                          <p:spTgt spid="35"/>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43"/>
                                        </p:tgtEl>
                                        <p:attrNameLst>
                                          <p:attrName>style.visibility</p:attrName>
                                        </p:attrNameLst>
                                      </p:cBhvr>
                                      <p:to>
                                        <p:strVal val="visible"/>
                                      </p:to>
                                    </p:set>
                                    <p:animEffect transition="in" filter="barn(inVertical)">
                                      <p:cBhvr>
                                        <p:cTn id="45" dur="500"/>
                                        <p:tgtEl>
                                          <p:spTgt spid="43"/>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57"/>
                                        </p:tgtEl>
                                        <p:attrNameLst>
                                          <p:attrName>style.visibility</p:attrName>
                                        </p:attrNameLst>
                                      </p:cBhvr>
                                      <p:to>
                                        <p:strVal val="visible"/>
                                      </p:to>
                                    </p:set>
                                    <p:animEffect transition="in" filter="wipe(left)">
                                      <p:cBhvr>
                                        <p:cTn id="48" dur="500"/>
                                        <p:tgtEl>
                                          <p:spTgt spid="57"/>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38"/>
                                        </p:tgtEl>
                                        <p:attrNameLst>
                                          <p:attrName>style.visibility</p:attrName>
                                        </p:attrNameLst>
                                      </p:cBhvr>
                                      <p:to>
                                        <p:strVal val="visible"/>
                                      </p:to>
                                    </p:set>
                                    <p:animEffect transition="in" filter="wipe(down)">
                                      <p:cBhvr>
                                        <p:cTn id="5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bldLvl="0" animBg="1"/>
      <p:bldP spid="42" grpId="0" bldLvl="0" animBg="1"/>
      <p:bldP spid="43" grpId="0" bldLvl="0" animBg="1"/>
      <p:bldP spid="47" grpId="0" bldLvl="0" animBg="1"/>
      <p:bldP spid="56" grpId="0" bldLvl="0" animBg="1"/>
      <p:bldP spid="57"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rcRect l="6537" t="56667" r="51074" b="10694"/>
          <a:stretch>
            <a:fillRect/>
          </a:stretch>
        </p:blipFill>
        <p:spPr>
          <a:xfrm>
            <a:off x="280670" y="1026795"/>
            <a:ext cx="3973195" cy="4951095"/>
          </a:xfrm>
          <a:prstGeom prst="rect">
            <a:avLst/>
          </a:prstGeom>
        </p:spPr>
      </p:pic>
      <p:sp>
        <p:nvSpPr>
          <p:cNvPr id="4" name="文本框 3"/>
          <p:cNvSpPr txBox="1"/>
          <p:nvPr/>
        </p:nvSpPr>
        <p:spPr>
          <a:xfrm>
            <a:off x="4427855" y="2173605"/>
            <a:ext cx="5749290" cy="3169285"/>
          </a:xfrm>
          <a:prstGeom prst="rect">
            <a:avLst/>
          </a:prstGeom>
          <a:noFill/>
        </p:spPr>
        <p:txBody>
          <a:bodyPr wrap="square" rtlCol="0">
            <a:spAutoFit/>
          </a:bodyPr>
          <a:p>
            <a:r>
              <a:rPr lang="zh-CN" altLang="en-US" sz="2000">
                <a:latin typeface="黑体" panose="02010609060101010101" pitchFamily="49" charset="-122"/>
                <a:ea typeface="黑体" panose="02010609060101010101" pitchFamily="49" charset="-122"/>
                <a:cs typeface="黑体" panose="02010609060101010101" pitchFamily="49" charset="-122"/>
              </a:rPr>
              <a:t>用其因工程技术将青蒿毒基因或双氢青蒿素基因导入微生物，利用微生物合成青蒿素。用植物组织培养技术，将外植体脱分化形成愈伤组织，再诱导愈伤组织再分化成胚状体，获取青蒿素。</a:t>
            </a:r>
            <a:endParaRPr lang="zh-CN" altLang="en-US" sz="2000">
              <a:latin typeface="黑体" panose="02010609060101010101" pitchFamily="49" charset="-122"/>
              <a:ea typeface="黑体" panose="02010609060101010101" pitchFamily="49" charset="-122"/>
              <a:cs typeface="黑体" panose="02010609060101010101" pitchFamily="49" charset="-122"/>
            </a:endParaRPr>
          </a:p>
          <a:p>
            <a:r>
              <a:rPr lang="zh-CN" altLang="en-US" sz="2000">
                <a:latin typeface="黑体" panose="02010609060101010101" pitchFamily="49" charset="-122"/>
                <a:ea typeface="黑体" panose="02010609060101010101" pitchFamily="49" charset="-122"/>
                <a:cs typeface="黑体" panose="02010609060101010101" pitchFamily="49" charset="-122"/>
              </a:rPr>
              <a:t>将</a:t>
            </a:r>
            <a:r>
              <a:rPr lang="en-US" altLang="zh-CN" sz="2000">
                <a:latin typeface="黑体" panose="02010609060101010101" pitchFamily="49" charset="-122"/>
                <a:ea typeface="黑体" panose="02010609060101010101" pitchFamily="49" charset="-122"/>
                <a:cs typeface="黑体" panose="02010609060101010101" pitchFamily="49" charset="-122"/>
              </a:rPr>
              <a:t>FPS</a:t>
            </a:r>
            <a:r>
              <a:rPr lang="zh-CN" altLang="en-US" sz="2000">
                <a:latin typeface="黑体" panose="02010609060101010101" pitchFamily="49" charset="-122"/>
                <a:ea typeface="黑体" panose="02010609060101010101" pitchFamily="49" charset="-122"/>
                <a:cs typeface="黑体" panose="02010609060101010101" pitchFamily="49" charset="-122"/>
              </a:rPr>
              <a:t>酶基因作为目的基因插入农杆菌</a:t>
            </a:r>
            <a:r>
              <a:rPr lang="en-US" altLang="zh-CN" sz="2000">
                <a:latin typeface="黑体" panose="02010609060101010101" pitchFamily="49" charset="-122"/>
                <a:ea typeface="黑体" panose="02010609060101010101" pitchFamily="49" charset="-122"/>
                <a:cs typeface="黑体" panose="02010609060101010101" pitchFamily="49" charset="-122"/>
              </a:rPr>
              <a:t>T-DNA</a:t>
            </a:r>
            <a:r>
              <a:rPr lang="zh-CN" altLang="en-US" sz="2000">
                <a:latin typeface="黑体" panose="02010609060101010101" pitchFamily="49" charset="-122"/>
                <a:ea typeface="黑体" panose="02010609060101010101" pitchFamily="49" charset="-122"/>
                <a:cs typeface="黑体" panose="02010609060101010101" pitchFamily="49" charset="-122"/>
              </a:rPr>
              <a:t>中，用农杆菌转化法导入青蒿素细胞，整合到青蒿素染色体</a:t>
            </a:r>
            <a:r>
              <a:rPr lang="en-US" altLang="zh-CN" sz="2000">
                <a:latin typeface="黑体" panose="02010609060101010101" pitchFamily="49" charset="-122"/>
                <a:ea typeface="黑体" panose="02010609060101010101" pitchFamily="49" charset="-122"/>
                <a:cs typeface="黑体" panose="02010609060101010101" pitchFamily="49" charset="-122"/>
              </a:rPr>
              <a:t>DNA</a:t>
            </a:r>
            <a:r>
              <a:rPr lang="zh-CN" altLang="en-US" sz="2000">
                <a:latin typeface="黑体" panose="02010609060101010101" pitchFamily="49" charset="-122"/>
                <a:ea typeface="黑体" panose="02010609060101010101" pitchFamily="49" charset="-122"/>
                <a:cs typeface="黑体" panose="02010609060101010101" pitchFamily="49" charset="-122"/>
              </a:rPr>
              <a:t>上，再利用植物组织培养获得</a:t>
            </a:r>
            <a:r>
              <a:rPr lang="en-US" altLang="zh-CN" sz="2000">
                <a:latin typeface="黑体" panose="02010609060101010101" pitchFamily="49" charset="-122"/>
                <a:ea typeface="黑体" panose="02010609060101010101" pitchFamily="49" charset="-122"/>
                <a:cs typeface="黑体" panose="02010609060101010101" pitchFamily="49" charset="-122"/>
              </a:rPr>
              <a:t>FPS</a:t>
            </a:r>
            <a:r>
              <a:rPr lang="zh-CN" altLang="en-US" sz="2000">
                <a:latin typeface="黑体" panose="02010609060101010101" pitchFamily="49" charset="-122"/>
                <a:ea typeface="黑体" panose="02010609060101010101" pitchFamily="49" charset="-122"/>
                <a:cs typeface="黑体" panose="02010609060101010101" pitchFamily="49" charset="-122"/>
              </a:rPr>
              <a:t>酶基因表达能力强、青蒿素产量高的品种。用秋水仙素处理黄花蒿种子或幼苗使之成为四倍体，获取青蒿素。或者用其他合理方法</a:t>
            </a:r>
            <a:endParaRPr lang="zh-CN" altLang="en-US" sz="200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rcRect l="50840" t="18246" r="10010" b="39282"/>
          <a:stretch>
            <a:fillRect/>
          </a:stretch>
        </p:blipFill>
        <p:spPr>
          <a:xfrm>
            <a:off x="571500" y="1221105"/>
            <a:ext cx="4157345" cy="5464175"/>
          </a:xfrm>
          <a:prstGeom prst="rect">
            <a:avLst/>
          </a:prstGeom>
        </p:spPr>
      </p:pic>
      <p:pic>
        <p:nvPicPr>
          <p:cNvPr id="3" name="图片 2"/>
          <p:cNvPicPr/>
          <p:nvPr/>
        </p:nvPicPr>
        <p:blipFill>
          <a:blip r:embed="rId1"/>
          <a:srcRect l="51085" t="60805" r="9494" b="11134"/>
          <a:stretch>
            <a:fillRect/>
          </a:stretch>
        </p:blipFill>
        <p:spPr>
          <a:xfrm>
            <a:off x="4902835" y="1474470"/>
            <a:ext cx="4100195" cy="4551680"/>
          </a:xfrm>
          <a:prstGeom prst="rect">
            <a:avLst/>
          </a:prstGeom>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l="14918" t="-788" r="15541" b="58493"/>
          <a:stretch>
            <a:fillRect/>
          </a:stretch>
        </p:blipFill>
        <p:spPr>
          <a:xfrm>
            <a:off x="464820" y="966470"/>
            <a:ext cx="4088765" cy="5383530"/>
          </a:xfrm>
          <a:prstGeom prst="rect">
            <a:avLst/>
          </a:prstGeom>
        </p:spPr>
      </p:pic>
      <p:pic>
        <p:nvPicPr>
          <p:cNvPr id="3" name="图片 2"/>
          <p:cNvPicPr>
            <a:picLocks noChangeAspect="1"/>
          </p:cNvPicPr>
          <p:nvPr/>
        </p:nvPicPr>
        <p:blipFill>
          <a:blip r:embed="rId1"/>
          <a:srcRect l="15902" t="40606" r="16033" b="9837"/>
          <a:stretch>
            <a:fillRect/>
          </a:stretch>
        </p:blipFill>
        <p:spPr>
          <a:xfrm>
            <a:off x="4699000" y="1025525"/>
            <a:ext cx="3653155" cy="5758180"/>
          </a:xfrm>
          <a:prstGeom prst="rect">
            <a:avLst/>
          </a:prstGeom>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5701625" y="1741569"/>
            <a:ext cx="6419980" cy="4383006"/>
          </a:xfrm>
          <a:prstGeom prst="rect">
            <a:avLst/>
          </a:prstGeom>
        </p:spPr>
      </p:pic>
      <p:sp>
        <p:nvSpPr>
          <p:cNvPr id="7" name="TextBox 6"/>
          <p:cNvSpPr txBox="1"/>
          <p:nvPr>
            <p:custDataLst>
              <p:tags r:id="rId3"/>
            </p:custDataLst>
          </p:nvPr>
        </p:nvSpPr>
        <p:spPr>
          <a:xfrm>
            <a:off x="333356" y="1994222"/>
            <a:ext cx="5861721" cy="2862322"/>
          </a:xfrm>
          <a:prstGeom prst="rect">
            <a:avLst/>
          </a:prstGeom>
        </p:spPr>
        <p:txBody>
          <a:bodyPr wrap="square">
            <a:spAutoFit/>
          </a:bodyPr>
          <a:lstStyle>
            <a:defPPr>
              <a:defRPr lang="zh-CN"/>
            </a:defPPr>
            <a:lvl1pPr>
              <a:defRPr sz="2400">
                <a:latin typeface="+mj-ea"/>
                <a:ea typeface="+mj-ea"/>
              </a:defRPr>
            </a:lvl1pPr>
          </a:lstStyle>
          <a:p>
            <a:pPr>
              <a:lnSpc>
                <a:spcPct val="150000"/>
              </a:lnSpc>
            </a:pPr>
            <a:r>
              <a:rPr lang="en-US" altLang="zh-CN" smtClean="0"/>
              <a:t>1.</a:t>
            </a:r>
            <a:r>
              <a:rPr lang="zh-CN" altLang="en-US" smtClean="0"/>
              <a:t>体外受精技术主要包括哪几个步骤？</a:t>
            </a:r>
            <a:endParaRPr lang="en-US" altLang="zh-CN" smtClean="0"/>
          </a:p>
          <a:p>
            <a:pPr>
              <a:lnSpc>
                <a:spcPct val="150000"/>
              </a:lnSpc>
            </a:pPr>
            <a:r>
              <a:rPr lang="en-US" altLang="zh-CN" smtClean="0"/>
              <a:t>2.</a:t>
            </a:r>
            <a:r>
              <a:rPr lang="zh-CN" altLang="en-US" smtClean="0"/>
              <a:t>卵母细胞</a:t>
            </a:r>
            <a:r>
              <a:rPr lang="zh-CN" altLang="en-US"/>
              <a:t>的培养的目的是什么？</a:t>
            </a:r>
            <a:endParaRPr lang="zh-CN" altLang="en-US"/>
          </a:p>
          <a:p>
            <a:pPr>
              <a:lnSpc>
                <a:spcPct val="150000"/>
              </a:lnSpc>
            </a:pPr>
            <a:r>
              <a:rPr lang="en-US" altLang="zh-CN" smtClean="0"/>
              <a:t>3.</a:t>
            </a:r>
            <a:r>
              <a:rPr lang="zh-CN" altLang="en-US"/>
              <a:t>离心的目的是什么？</a:t>
            </a:r>
            <a:endParaRPr lang="zh-CN" altLang="en-US"/>
          </a:p>
          <a:p>
            <a:pPr>
              <a:lnSpc>
                <a:spcPct val="150000"/>
              </a:lnSpc>
            </a:pPr>
            <a:r>
              <a:rPr lang="en-US" altLang="zh-CN" smtClean="0"/>
              <a:t>4.</a:t>
            </a:r>
            <a:r>
              <a:rPr lang="zh-CN" altLang="en-US"/>
              <a:t>精子与卵细胞如何完成体外受精？</a:t>
            </a:r>
            <a:endParaRPr lang="zh-CN" altLang="en-US"/>
          </a:p>
          <a:p>
            <a:pPr>
              <a:lnSpc>
                <a:spcPct val="150000"/>
              </a:lnSpc>
            </a:pPr>
            <a:r>
              <a:rPr lang="en-US" altLang="zh-CN" smtClean="0"/>
              <a:t>5.</a:t>
            </a:r>
            <a:r>
              <a:rPr lang="zh-CN" altLang="en-US"/>
              <a:t>受精卵如何培养？</a:t>
            </a:r>
            <a:endParaRPr lang="zh-CN" altLang="en-US"/>
          </a:p>
        </p:txBody>
      </p:sp>
      <p:sp>
        <p:nvSpPr>
          <p:cNvPr id="8" name="矩形 7"/>
          <p:cNvSpPr/>
          <p:nvPr>
            <p:custDataLst>
              <p:tags r:id="rId4"/>
            </p:custDataLst>
          </p:nvPr>
        </p:nvSpPr>
        <p:spPr>
          <a:xfrm>
            <a:off x="466706" y="1099404"/>
            <a:ext cx="6665813" cy="521970"/>
          </a:xfrm>
          <a:prstGeom prst="rect">
            <a:avLst/>
          </a:prstGeom>
        </p:spPr>
        <p:txBody>
          <a:bodyPr wrap="square">
            <a:spAutoFit/>
          </a:bodyPr>
          <a:lstStyle/>
          <a:p>
            <a:r>
              <a:rPr lang="zh-CN" altLang="en-US" sz="2800" b="1">
                <a:solidFill>
                  <a:schemeClr val="tx1"/>
                </a:solidFill>
                <a:latin typeface="+mj-ea"/>
                <a:ea typeface="+mj-ea"/>
              </a:rPr>
              <a:t>阅读</a:t>
            </a:r>
            <a:r>
              <a:rPr lang="en-US" altLang="zh-CN" sz="2800" b="1" smtClean="0">
                <a:solidFill>
                  <a:schemeClr val="tx1"/>
                </a:solidFill>
                <a:latin typeface="+mj-ea"/>
                <a:ea typeface="+mj-ea"/>
              </a:rPr>
              <a:t>P</a:t>
            </a:r>
            <a:r>
              <a:rPr lang="en-US" altLang="zh-CN" sz="2000" b="1" smtClean="0">
                <a:solidFill>
                  <a:schemeClr val="tx1"/>
                </a:solidFill>
                <a:latin typeface="+mj-ea"/>
                <a:ea typeface="+mj-ea"/>
              </a:rPr>
              <a:t>60</a:t>
            </a:r>
            <a:r>
              <a:rPr lang="zh-CN" altLang="en-US" sz="2800" b="1" smtClean="0">
                <a:solidFill>
                  <a:schemeClr val="tx1"/>
                </a:solidFill>
                <a:latin typeface="+mj-ea"/>
                <a:ea typeface="+mj-ea"/>
              </a:rPr>
              <a:t>文字及图</a:t>
            </a:r>
            <a:r>
              <a:rPr lang="en-US" altLang="zh-CN" sz="2800" b="1" smtClean="0">
                <a:solidFill>
                  <a:schemeClr val="tx1"/>
                </a:solidFill>
                <a:latin typeface="+mj-ea"/>
                <a:ea typeface="+mj-ea"/>
              </a:rPr>
              <a:t>2-22</a:t>
            </a:r>
            <a:r>
              <a:rPr lang="zh-CN" altLang="en-US" sz="2800" b="1" smtClean="0">
                <a:solidFill>
                  <a:schemeClr val="tx1"/>
                </a:solidFill>
                <a:latin typeface="+mj-ea"/>
                <a:ea typeface="+mj-ea"/>
              </a:rPr>
              <a:t>，思考</a:t>
            </a:r>
            <a:r>
              <a:rPr lang="zh-CN" altLang="en-US" sz="2800" b="1">
                <a:solidFill>
                  <a:schemeClr val="tx1"/>
                </a:solidFill>
                <a:latin typeface="+mj-ea"/>
                <a:ea typeface="+mj-ea"/>
              </a:rPr>
              <a:t>以下问题：</a:t>
            </a:r>
            <a:endParaRPr lang="zh-CN" altLang="en-US" sz="2800" b="1">
              <a:solidFill>
                <a:schemeClr val="tx1"/>
              </a:solidFill>
              <a:latin typeface="+mj-ea"/>
              <a:ea typeface="+mj-ea"/>
            </a:endParaRPr>
          </a:p>
        </p:txBody>
      </p:sp>
      <p:pic>
        <p:nvPicPr>
          <p:cNvPr id="10" name="体外受精.avi">
            <a:hlinkClick r:id="" action="ppaction://media"/>
          </p:cNvPr>
          <p:cNvPicPr>
            <a:picLocks noChangeAspect="1"/>
          </p:cNvPicPr>
          <p:nvPr>
            <a:videoFile r:link="rId5"/>
            <p:extLst>
              <p:ext uri="{DAA4B4D4-6D71-4841-9C94-3DE7FCFB9230}">
                <p14:media xmlns:p14="http://schemas.microsoft.com/office/powerpoint/2010/main" r:embed="rId6"/>
              </p:ext>
            </p:extLst>
            <p:custDataLst>
              <p:tags r:id="rId7"/>
            </p:custDataLst>
          </p:nvPr>
        </p:nvPicPr>
        <p:blipFill>
          <a:blip r:embed="rId8"/>
          <a:stretch>
            <a:fillRect/>
          </a:stretch>
        </p:blipFill>
        <p:spPr>
          <a:xfrm>
            <a:off x="5840294" y="1826823"/>
            <a:ext cx="6142641" cy="4192854"/>
          </a:xfrm>
          <a:prstGeom prst="rect">
            <a:avLst/>
          </a:prstGeom>
        </p:spPr>
      </p:pic>
      <p:sp>
        <p:nvSpPr>
          <p:cNvPr id="33793" name="文本框 4103"/>
          <p:cNvSpPr txBox="1"/>
          <p:nvPr userDrawn="1">
            <p:custDataLst>
              <p:tags r:id="rId9"/>
            </p:custDataLst>
          </p:nvPr>
        </p:nvSpPr>
        <p:spPr>
          <a:xfrm>
            <a:off x="330062" y="124142"/>
            <a:ext cx="3315935" cy="749300"/>
          </a:xfrm>
          <a:prstGeom prst="rect">
            <a:avLst/>
          </a:prstGeom>
          <a:noFill/>
          <a:ln w="9525">
            <a:noFill/>
          </a:ln>
        </p:spPr>
        <p:txBody>
          <a:bodyPr wrap="square" lIns="90169" tIns="46989" rIns="90169" bIns="46989" anchor="t">
            <a:spAutoFit/>
          </a:bodyPr>
          <a:p>
            <a:r>
              <a:rPr lang="zh-CN" altLang="en-US" sz="4265" b="1" smtClean="0">
                <a:solidFill>
                  <a:schemeClr val="tx1"/>
                </a:solidFill>
                <a:latin typeface="黑体" panose="02010609060101010101" pitchFamily="49" charset="-122"/>
                <a:ea typeface="黑体" panose="02010609060101010101" pitchFamily="49" charset="-122"/>
              </a:rPr>
              <a:t>体外受精</a:t>
            </a:r>
            <a:endParaRPr lang="zh-CN" altLang="en-US" sz="4265" b="1" smtClean="0">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video>
              <p:cMediaNode vol="80000">
                <p:cTn id="2" repeatCount="indefinite" fill="hold" display="0">
                  <p:stCondLst>
                    <p:cond delay="indefinite"/>
                  </p:stCondLst>
                  <p:endCondLst>
                    <p:cond evt="onNext" delay="0">
                      <p:tgtEl>
                        <p:sldTgt/>
                      </p:tgtEl>
                    </p:cond>
                    <p:cond evt="onPrev" delay="0">
                      <p:tgtEl>
                        <p:sldTgt/>
                      </p:tgtEl>
                    </p:cond>
                  </p:endCondLst>
                </p:cTn>
                <p:tgtEl>
                  <p:spTgt spid="10"/>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597279" y="1087765"/>
            <a:ext cx="4127674" cy="523220"/>
          </a:xfrm>
          <a:prstGeom prst="rect">
            <a:avLst/>
          </a:prstGeom>
          <a:noFill/>
        </p:spPr>
        <p:txBody>
          <a:bodyPr wrap="square">
            <a:spAutoFit/>
          </a:bodyPr>
          <a:lstStyle>
            <a:defPPr>
              <a:defRPr lang="zh-CN"/>
            </a:defPPr>
            <a:lvl1pPr>
              <a:defRPr sz="2800" b="1">
                <a:solidFill>
                  <a:srgbClr val="4F8D19"/>
                </a:solidFill>
                <a:latin typeface="+mj-ea"/>
                <a:ea typeface="+mj-ea"/>
                <a:cs typeface="Arial" panose="020B0604020202020204"/>
              </a:defRPr>
            </a:lvl1pPr>
          </a:lstStyle>
          <a:p>
            <a:r>
              <a:rPr lang="en-US" altLang="zh-CN" smtClean="0">
                <a:solidFill>
                  <a:schemeClr val="tx1"/>
                </a:solidFill>
              </a:rPr>
              <a:t>2.</a:t>
            </a:r>
            <a:r>
              <a:rPr lang="zh-CN" altLang="en-US" smtClean="0">
                <a:solidFill>
                  <a:schemeClr val="tx1"/>
                </a:solidFill>
              </a:rPr>
              <a:t>体外受精</a:t>
            </a:r>
            <a:r>
              <a:rPr lang="zh-CN" altLang="en-US">
                <a:solidFill>
                  <a:schemeClr val="tx1"/>
                </a:solidFill>
              </a:rPr>
              <a:t>技术过程</a:t>
            </a:r>
            <a:endParaRPr lang="zh-CN" altLang="en-US">
              <a:solidFill>
                <a:schemeClr val="tx1"/>
              </a:solidFill>
            </a:endParaRPr>
          </a:p>
        </p:txBody>
      </p:sp>
      <p:pic>
        <p:nvPicPr>
          <p:cNvPr id="4" name="图片 3"/>
          <p:cNvPicPr>
            <a:picLocks noChangeAspect="1"/>
          </p:cNvPicPr>
          <p:nvPr>
            <p:custDataLst>
              <p:tags r:id="rId2"/>
            </p:custDataLst>
          </p:nvPr>
        </p:nvPicPr>
        <p:blipFill>
          <a:blip r:embed="rId3">
            <a:clrChange>
              <a:clrFrom>
                <a:srgbClr val="FFFFFF"/>
              </a:clrFrom>
              <a:clrTo>
                <a:srgbClr val="FFFFFF">
                  <a:alpha val="0"/>
                </a:srgbClr>
              </a:clrTo>
            </a:clrChange>
          </a:blip>
          <a:stretch>
            <a:fillRect/>
          </a:stretch>
        </p:blipFill>
        <p:spPr>
          <a:xfrm>
            <a:off x="141204" y="1547365"/>
            <a:ext cx="2193292" cy="1384957"/>
          </a:xfrm>
          <a:prstGeom prst="rect">
            <a:avLst/>
          </a:prstGeom>
        </p:spPr>
      </p:pic>
      <p:pic>
        <p:nvPicPr>
          <p:cNvPr id="5" name="图片 4"/>
          <p:cNvPicPr>
            <a:picLocks noChangeAspect="1"/>
          </p:cNvPicPr>
          <p:nvPr>
            <p:custDataLst>
              <p:tags r:id="rId4"/>
            </p:custDataLst>
          </p:nvPr>
        </p:nvPicPr>
        <p:blipFill>
          <a:blip r:embed="rId5"/>
          <a:stretch>
            <a:fillRect/>
          </a:stretch>
        </p:blipFill>
        <p:spPr>
          <a:xfrm>
            <a:off x="3151246" y="1800921"/>
            <a:ext cx="1473200" cy="1031240"/>
          </a:xfrm>
          <a:prstGeom prst="rect">
            <a:avLst/>
          </a:prstGeom>
        </p:spPr>
      </p:pic>
      <p:pic>
        <p:nvPicPr>
          <p:cNvPr id="6" name="图片 5"/>
          <p:cNvPicPr>
            <a:picLocks noChangeAspect="1"/>
          </p:cNvPicPr>
          <p:nvPr>
            <p:custDataLst>
              <p:tags r:id="rId6"/>
            </p:custDataLst>
          </p:nvPr>
        </p:nvPicPr>
        <p:blipFill>
          <a:blip r:embed="rId7"/>
          <a:stretch>
            <a:fillRect/>
          </a:stretch>
        </p:blipFill>
        <p:spPr>
          <a:xfrm>
            <a:off x="4762374" y="5525158"/>
            <a:ext cx="1570494" cy="1178150"/>
          </a:xfrm>
          <a:prstGeom prst="rect">
            <a:avLst/>
          </a:prstGeom>
        </p:spPr>
      </p:pic>
      <p:pic>
        <p:nvPicPr>
          <p:cNvPr id="7" name="图片 6"/>
          <p:cNvPicPr>
            <a:picLocks noChangeAspect="1"/>
          </p:cNvPicPr>
          <p:nvPr>
            <p:custDataLst>
              <p:tags r:id="rId8"/>
            </p:custDataLst>
          </p:nvPr>
        </p:nvPicPr>
        <p:blipFill>
          <a:blip r:embed="rId9">
            <a:clrChange>
              <a:clrFrom>
                <a:srgbClr val="FFFFFF"/>
              </a:clrFrom>
              <a:clrTo>
                <a:srgbClr val="FFFFFF">
                  <a:alpha val="0"/>
                </a:srgbClr>
              </a:clrTo>
            </a:clrChange>
          </a:blip>
          <a:stretch>
            <a:fillRect/>
          </a:stretch>
        </p:blipFill>
        <p:spPr>
          <a:xfrm>
            <a:off x="4606383" y="3329831"/>
            <a:ext cx="1797685" cy="1797685"/>
          </a:xfrm>
          <a:prstGeom prst="rect">
            <a:avLst/>
          </a:prstGeom>
        </p:spPr>
      </p:pic>
      <p:pic>
        <p:nvPicPr>
          <p:cNvPr id="8" name="图片 7"/>
          <p:cNvPicPr>
            <a:picLocks noChangeAspect="1"/>
          </p:cNvPicPr>
          <p:nvPr>
            <p:custDataLst>
              <p:tags r:id="rId10"/>
            </p:custDataLst>
          </p:nvPr>
        </p:nvPicPr>
        <p:blipFill>
          <a:blip r:embed="rId11"/>
          <a:stretch>
            <a:fillRect/>
          </a:stretch>
        </p:blipFill>
        <p:spPr>
          <a:xfrm>
            <a:off x="10633114" y="1180993"/>
            <a:ext cx="1342390" cy="2000250"/>
          </a:xfrm>
          <a:prstGeom prst="rect">
            <a:avLst/>
          </a:prstGeom>
        </p:spPr>
      </p:pic>
      <p:pic>
        <p:nvPicPr>
          <p:cNvPr id="9" name="图片 8"/>
          <p:cNvPicPr>
            <a:picLocks noChangeAspect="1"/>
          </p:cNvPicPr>
          <p:nvPr>
            <p:custDataLst>
              <p:tags r:id="rId12"/>
            </p:custDataLst>
          </p:nvPr>
        </p:nvPicPr>
        <p:blipFill>
          <a:blip r:embed="rId13"/>
          <a:stretch>
            <a:fillRect/>
          </a:stretch>
        </p:blipFill>
        <p:spPr>
          <a:xfrm>
            <a:off x="6517679" y="1352761"/>
            <a:ext cx="1656715" cy="1656715"/>
          </a:xfrm>
          <a:prstGeom prst="rect">
            <a:avLst/>
          </a:prstGeom>
        </p:spPr>
      </p:pic>
      <p:pic>
        <p:nvPicPr>
          <p:cNvPr id="10" name="图片 9"/>
          <p:cNvPicPr>
            <a:picLocks noChangeAspect="1"/>
          </p:cNvPicPr>
          <p:nvPr>
            <p:custDataLst>
              <p:tags r:id="rId14"/>
            </p:custDataLst>
          </p:nvPr>
        </p:nvPicPr>
        <p:blipFill>
          <a:blip r:embed="rId15"/>
          <a:stretch>
            <a:fillRect/>
          </a:stretch>
        </p:blipFill>
        <p:spPr>
          <a:xfrm>
            <a:off x="8676679" y="1429913"/>
            <a:ext cx="1502410" cy="1502410"/>
          </a:xfrm>
          <a:prstGeom prst="rect">
            <a:avLst/>
          </a:prstGeom>
        </p:spPr>
      </p:pic>
      <p:sp>
        <p:nvSpPr>
          <p:cNvPr id="11" name="文本框 10"/>
          <p:cNvSpPr txBox="1"/>
          <p:nvPr>
            <p:custDataLst>
              <p:tags r:id="rId16"/>
            </p:custDataLst>
          </p:nvPr>
        </p:nvSpPr>
        <p:spPr>
          <a:xfrm>
            <a:off x="948094" y="2923727"/>
            <a:ext cx="1016635" cy="461665"/>
          </a:xfrm>
          <a:prstGeom prst="rect">
            <a:avLst/>
          </a:prstGeom>
          <a:noFill/>
        </p:spPr>
        <p:txBody>
          <a:bodyPr wrap="square" rtlCol="0">
            <a:spAutoFit/>
          </a:bodyPr>
          <a:lstStyle/>
          <a:p>
            <a:r>
              <a:rPr lang="zh-CN" altLang="en-US" sz="2400">
                <a:solidFill>
                  <a:prstClr val="black"/>
                </a:solidFill>
                <a:latin typeface="Times New Roman" panose="02020603050405020304" pitchFamily="18" charset="0"/>
                <a:cs typeface="Arial" panose="020B0604020202020204"/>
              </a:rPr>
              <a:t>卵巢</a:t>
            </a:r>
            <a:endParaRPr lang="zh-CN" altLang="en-US" sz="2400">
              <a:solidFill>
                <a:prstClr val="black"/>
              </a:solidFill>
              <a:latin typeface="Times New Roman" panose="02020603050405020304" pitchFamily="18" charset="0"/>
              <a:cs typeface="Arial" panose="020B0604020202020204"/>
            </a:endParaRPr>
          </a:p>
        </p:txBody>
      </p:sp>
      <p:sp>
        <p:nvSpPr>
          <p:cNvPr id="12" name="文本框 11"/>
          <p:cNvSpPr txBox="1"/>
          <p:nvPr>
            <p:custDataLst>
              <p:tags r:id="rId17"/>
            </p:custDataLst>
          </p:nvPr>
        </p:nvSpPr>
        <p:spPr>
          <a:xfrm>
            <a:off x="2607381" y="2868166"/>
            <a:ext cx="2635690" cy="461665"/>
          </a:xfrm>
          <a:prstGeom prst="rect">
            <a:avLst/>
          </a:prstGeom>
          <a:noFill/>
        </p:spPr>
        <p:txBody>
          <a:bodyPr wrap="square" rtlCol="0">
            <a:spAutoFit/>
          </a:bodyPr>
          <a:lstStyle/>
          <a:p>
            <a:r>
              <a:rPr lang="en-US" altLang="zh-CN" sz="2400" smtClean="0">
                <a:solidFill>
                  <a:prstClr val="black"/>
                </a:solidFill>
                <a:latin typeface="Times New Roman" panose="02020603050405020304" pitchFamily="18" charset="0"/>
                <a:cs typeface="Arial" panose="020B0604020202020204"/>
              </a:rPr>
              <a:t>MⅡ</a:t>
            </a:r>
            <a:r>
              <a:rPr lang="zh-CN" altLang="en-US" sz="2400" smtClean="0">
                <a:solidFill>
                  <a:prstClr val="black"/>
                </a:solidFill>
                <a:latin typeface="Times New Roman" panose="02020603050405020304" pitchFamily="18" charset="0"/>
                <a:cs typeface="Arial" panose="020B0604020202020204"/>
              </a:rPr>
              <a:t>期卵母细胞</a:t>
            </a:r>
            <a:endParaRPr lang="zh-CN" altLang="en-US" sz="2400">
              <a:solidFill>
                <a:prstClr val="black"/>
              </a:solidFill>
              <a:latin typeface="Times New Roman" panose="02020603050405020304" pitchFamily="18" charset="0"/>
              <a:cs typeface="Arial" panose="020B0604020202020204"/>
            </a:endParaRPr>
          </a:p>
        </p:txBody>
      </p:sp>
      <p:sp>
        <p:nvSpPr>
          <p:cNvPr id="13" name="文本框 12"/>
          <p:cNvSpPr txBox="1"/>
          <p:nvPr>
            <p:custDataLst>
              <p:tags r:id="rId18"/>
            </p:custDataLst>
          </p:nvPr>
        </p:nvSpPr>
        <p:spPr>
          <a:xfrm>
            <a:off x="3427545" y="4044227"/>
            <a:ext cx="1468755" cy="461665"/>
          </a:xfrm>
          <a:prstGeom prst="rect">
            <a:avLst/>
          </a:prstGeom>
          <a:noFill/>
        </p:spPr>
        <p:txBody>
          <a:bodyPr wrap="square" rtlCol="0">
            <a:spAutoFit/>
          </a:bodyPr>
          <a:lstStyle/>
          <a:p>
            <a:r>
              <a:rPr lang="zh-CN" altLang="en-US" sz="2400">
                <a:solidFill>
                  <a:prstClr val="black"/>
                </a:solidFill>
                <a:latin typeface="Times New Roman" panose="02020603050405020304" pitchFamily="18" charset="0"/>
                <a:cs typeface="Arial" panose="020B0604020202020204"/>
              </a:rPr>
              <a:t>体外受精</a:t>
            </a:r>
            <a:endParaRPr lang="zh-CN" altLang="en-US" sz="2400">
              <a:solidFill>
                <a:prstClr val="black"/>
              </a:solidFill>
              <a:latin typeface="Times New Roman" panose="02020603050405020304" pitchFamily="18" charset="0"/>
              <a:cs typeface="Arial" panose="020B0604020202020204"/>
            </a:endParaRPr>
          </a:p>
        </p:txBody>
      </p:sp>
      <p:sp>
        <p:nvSpPr>
          <p:cNvPr id="14" name="文本框 13"/>
          <p:cNvSpPr txBox="1"/>
          <p:nvPr>
            <p:custDataLst>
              <p:tags r:id="rId19"/>
            </p:custDataLst>
          </p:nvPr>
        </p:nvSpPr>
        <p:spPr>
          <a:xfrm>
            <a:off x="6717288" y="3042597"/>
            <a:ext cx="1468755" cy="461665"/>
          </a:xfrm>
          <a:prstGeom prst="rect">
            <a:avLst/>
          </a:prstGeom>
          <a:noFill/>
        </p:spPr>
        <p:txBody>
          <a:bodyPr wrap="square" rtlCol="0">
            <a:spAutoFit/>
          </a:bodyPr>
          <a:lstStyle/>
          <a:p>
            <a:r>
              <a:rPr lang="zh-CN" altLang="en-US" sz="2400">
                <a:solidFill>
                  <a:prstClr val="black"/>
                </a:solidFill>
                <a:latin typeface="Times New Roman" panose="02020603050405020304" pitchFamily="18" charset="0"/>
                <a:cs typeface="Arial" panose="020B0604020202020204"/>
              </a:rPr>
              <a:t>获能精子</a:t>
            </a:r>
            <a:endParaRPr lang="zh-CN" altLang="en-US" sz="2400">
              <a:solidFill>
                <a:prstClr val="black"/>
              </a:solidFill>
              <a:latin typeface="Times New Roman" panose="02020603050405020304" pitchFamily="18" charset="0"/>
              <a:cs typeface="Arial" panose="020B0604020202020204"/>
            </a:endParaRPr>
          </a:p>
        </p:txBody>
      </p:sp>
      <p:sp>
        <p:nvSpPr>
          <p:cNvPr id="15" name="文本框 14"/>
          <p:cNvSpPr txBox="1"/>
          <p:nvPr>
            <p:custDataLst>
              <p:tags r:id="rId20"/>
            </p:custDataLst>
          </p:nvPr>
        </p:nvSpPr>
        <p:spPr>
          <a:xfrm>
            <a:off x="8450179" y="3042597"/>
            <a:ext cx="2103120" cy="461665"/>
          </a:xfrm>
          <a:prstGeom prst="rect">
            <a:avLst/>
          </a:prstGeom>
          <a:noFill/>
        </p:spPr>
        <p:txBody>
          <a:bodyPr wrap="square" rtlCol="0">
            <a:spAutoFit/>
          </a:bodyPr>
          <a:lstStyle/>
          <a:p>
            <a:r>
              <a:rPr lang="zh-CN" altLang="en-US" sz="2400">
                <a:solidFill>
                  <a:prstClr val="black"/>
                </a:solidFill>
                <a:latin typeface="Times New Roman" panose="02020603050405020304" pitchFamily="18" charset="0"/>
                <a:cs typeface="Arial" panose="020B0604020202020204"/>
              </a:rPr>
              <a:t>精子离心处理</a:t>
            </a:r>
            <a:endParaRPr lang="zh-CN" altLang="en-US" sz="2400">
              <a:solidFill>
                <a:prstClr val="black"/>
              </a:solidFill>
              <a:latin typeface="Times New Roman" panose="02020603050405020304" pitchFamily="18" charset="0"/>
              <a:cs typeface="Arial" panose="020B0604020202020204"/>
            </a:endParaRPr>
          </a:p>
        </p:txBody>
      </p:sp>
      <p:sp>
        <p:nvSpPr>
          <p:cNvPr id="16" name="文本框 15"/>
          <p:cNvSpPr txBox="1"/>
          <p:nvPr>
            <p:custDataLst>
              <p:tags r:id="rId21"/>
            </p:custDataLst>
          </p:nvPr>
        </p:nvSpPr>
        <p:spPr>
          <a:xfrm>
            <a:off x="10644763" y="3181243"/>
            <a:ext cx="1649095" cy="830997"/>
          </a:xfrm>
          <a:prstGeom prst="rect">
            <a:avLst/>
          </a:prstGeom>
          <a:noFill/>
        </p:spPr>
        <p:txBody>
          <a:bodyPr wrap="square" rtlCol="0">
            <a:spAutoFit/>
          </a:bodyPr>
          <a:lstStyle/>
          <a:p>
            <a:r>
              <a:rPr lang="zh-CN" altLang="en-US" sz="2400">
                <a:solidFill>
                  <a:prstClr val="black"/>
                </a:solidFill>
                <a:latin typeface="Times New Roman" panose="02020603050405020304" pitchFamily="18" charset="0"/>
                <a:cs typeface="Arial" panose="020B0604020202020204"/>
              </a:rPr>
              <a:t>新鲜或解冻的精液</a:t>
            </a:r>
            <a:endParaRPr lang="zh-CN" altLang="en-US" sz="2400">
              <a:solidFill>
                <a:prstClr val="black"/>
              </a:solidFill>
              <a:latin typeface="Times New Roman" panose="02020603050405020304" pitchFamily="18" charset="0"/>
              <a:cs typeface="Arial" panose="020B0604020202020204"/>
            </a:endParaRPr>
          </a:p>
        </p:txBody>
      </p:sp>
      <p:sp>
        <p:nvSpPr>
          <p:cNvPr id="17" name="文本框 16"/>
          <p:cNvSpPr txBox="1"/>
          <p:nvPr>
            <p:custDataLst>
              <p:tags r:id="rId22"/>
            </p:custDataLst>
          </p:nvPr>
        </p:nvSpPr>
        <p:spPr>
          <a:xfrm>
            <a:off x="3129227" y="6014887"/>
            <a:ext cx="1747520" cy="461665"/>
          </a:xfrm>
          <a:prstGeom prst="rect">
            <a:avLst/>
          </a:prstGeom>
          <a:noFill/>
        </p:spPr>
        <p:txBody>
          <a:bodyPr wrap="square" rtlCol="0">
            <a:spAutoFit/>
          </a:bodyPr>
          <a:lstStyle/>
          <a:p>
            <a:r>
              <a:rPr lang="zh-CN" altLang="en-US" sz="2400">
                <a:solidFill>
                  <a:prstClr val="black"/>
                </a:solidFill>
                <a:latin typeface="Times New Roman" panose="02020603050405020304" pitchFamily="18" charset="0"/>
                <a:cs typeface="Arial" panose="020B0604020202020204"/>
              </a:rPr>
              <a:t>受精卵培养</a:t>
            </a:r>
            <a:endParaRPr lang="zh-CN" altLang="en-US" sz="2400">
              <a:solidFill>
                <a:prstClr val="black"/>
              </a:solidFill>
              <a:latin typeface="Times New Roman" panose="02020603050405020304" pitchFamily="18" charset="0"/>
              <a:cs typeface="Arial" panose="020B0604020202020204"/>
            </a:endParaRPr>
          </a:p>
        </p:txBody>
      </p:sp>
      <p:sp>
        <p:nvSpPr>
          <p:cNvPr id="18" name="右箭头 17"/>
          <p:cNvSpPr/>
          <p:nvPr>
            <p:custDataLst>
              <p:tags r:id="rId23"/>
            </p:custDataLst>
          </p:nvPr>
        </p:nvSpPr>
        <p:spPr>
          <a:xfrm>
            <a:off x="2241347" y="2299928"/>
            <a:ext cx="769881" cy="214672"/>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smtClean="0">
              <a:ln>
                <a:noFill/>
              </a:ln>
              <a:solidFill>
                <a:prstClr val="white"/>
              </a:solidFill>
              <a:effectLst/>
              <a:uLnTx/>
              <a:uFillTx/>
              <a:latin typeface="Times New Roman" panose="02020603050405020304" pitchFamily="18" charset="0"/>
              <a:ea typeface="宋体" panose="02010600030101010101" pitchFamily="2" charset="-122"/>
              <a:cs typeface="Arial" panose="020B0604020202020204"/>
            </a:endParaRPr>
          </a:p>
        </p:txBody>
      </p:sp>
      <p:sp>
        <p:nvSpPr>
          <p:cNvPr id="19" name="右箭头 18"/>
          <p:cNvSpPr/>
          <p:nvPr>
            <p:custDataLst>
              <p:tags r:id="rId24"/>
            </p:custDataLst>
          </p:nvPr>
        </p:nvSpPr>
        <p:spPr>
          <a:xfrm rot="2980565">
            <a:off x="4412233" y="2834545"/>
            <a:ext cx="1302627" cy="129402"/>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smtClean="0">
              <a:ln>
                <a:noFill/>
              </a:ln>
              <a:solidFill>
                <a:prstClr val="white"/>
              </a:solidFill>
              <a:effectLst/>
              <a:uLnTx/>
              <a:uFillTx/>
              <a:latin typeface="Times New Roman" panose="02020603050405020304" pitchFamily="18" charset="0"/>
              <a:ea typeface="宋体" panose="02010600030101010101" pitchFamily="2" charset="-122"/>
              <a:cs typeface="Arial" panose="020B0604020202020204"/>
            </a:endParaRPr>
          </a:p>
        </p:txBody>
      </p:sp>
      <p:sp>
        <p:nvSpPr>
          <p:cNvPr id="20" name="右箭头 19"/>
          <p:cNvSpPr/>
          <p:nvPr>
            <p:custDataLst>
              <p:tags r:id="rId25"/>
            </p:custDataLst>
          </p:nvPr>
        </p:nvSpPr>
        <p:spPr>
          <a:xfrm rot="7546181">
            <a:off x="5419450" y="2852696"/>
            <a:ext cx="1270675" cy="113687"/>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smtClean="0">
              <a:ln>
                <a:noFill/>
              </a:ln>
              <a:solidFill>
                <a:prstClr val="white"/>
              </a:solidFill>
              <a:effectLst/>
              <a:uLnTx/>
              <a:uFillTx/>
              <a:latin typeface="Times New Roman" panose="02020603050405020304" pitchFamily="18" charset="0"/>
              <a:ea typeface="宋体" panose="02010600030101010101" pitchFamily="2" charset="-122"/>
              <a:cs typeface="Arial" panose="020B0604020202020204"/>
            </a:endParaRPr>
          </a:p>
        </p:txBody>
      </p:sp>
      <p:sp>
        <p:nvSpPr>
          <p:cNvPr id="21" name="左箭头 20"/>
          <p:cNvSpPr/>
          <p:nvPr>
            <p:custDataLst>
              <p:tags r:id="rId26"/>
            </p:custDataLst>
          </p:nvPr>
        </p:nvSpPr>
        <p:spPr>
          <a:xfrm>
            <a:off x="8226464" y="2310952"/>
            <a:ext cx="402590" cy="121920"/>
          </a:xfrm>
          <a:prstGeom prst="lef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smtClean="0">
              <a:ln>
                <a:noFill/>
              </a:ln>
              <a:solidFill>
                <a:prstClr val="white"/>
              </a:solidFill>
              <a:effectLst/>
              <a:uLnTx/>
              <a:uFillTx/>
              <a:latin typeface="Times New Roman" panose="02020603050405020304" pitchFamily="18" charset="0"/>
              <a:ea typeface="宋体" panose="02010600030101010101" pitchFamily="2" charset="-122"/>
              <a:cs typeface="Arial" panose="020B0604020202020204"/>
            </a:endParaRPr>
          </a:p>
        </p:txBody>
      </p:sp>
      <p:sp>
        <p:nvSpPr>
          <p:cNvPr id="22" name="左箭头 21"/>
          <p:cNvSpPr/>
          <p:nvPr>
            <p:custDataLst>
              <p:tags r:id="rId27"/>
            </p:custDataLst>
          </p:nvPr>
        </p:nvSpPr>
        <p:spPr>
          <a:xfrm>
            <a:off x="10179089" y="2310952"/>
            <a:ext cx="402590" cy="121920"/>
          </a:xfrm>
          <a:prstGeom prst="lef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smtClean="0">
              <a:ln>
                <a:noFill/>
              </a:ln>
              <a:solidFill>
                <a:prstClr val="white"/>
              </a:solidFill>
              <a:effectLst/>
              <a:uLnTx/>
              <a:uFillTx/>
              <a:latin typeface="Times New Roman" panose="02020603050405020304" pitchFamily="18" charset="0"/>
              <a:ea typeface="宋体" panose="02010600030101010101" pitchFamily="2" charset="-122"/>
              <a:cs typeface="Arial" panose="020B0604020202020204"/>
            </a:endParaRPr>
          </a:p>
        </p:txBody>
      </p:sp>
      <p:sp>
        <p:nvSpPr>
          <p:cNvPr id="23" name="左箭头 22"/>
          <p:cNvSpPr/>
          <p:nvPr>
            <p:custDataLst>
              <p:tags r:id="rId28"/>
            </p:custDataLst>
          </p:nvPr>
        </p:nvSpPr>
        <p:spPr>
          <a:xfrm rot="16200000">
            <a:off x="5247377" y="5092581"/>
            <a:ext cx="600489" cy="143781"/>
          </a:xfrm>
          <a:prstGeom prst="lef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smtClean="0">
              <a:ln>
                <a:noFill/>
              </a:ln>
              <a:solidFill>
                <a:prstClr val="white"/>
              </a:solidFill>
              <a:effectLst/>
              <a:uLnTx/>
              <a:uFillTx/>
              <a:latin typeface="Times New Roman" panose="02020603050405020304" pitchFamily="18" charset="0"/>
              <a:ea typeface="宋体" panose="02010600030101010101" pitchFamily="2" charset="-122"/>
              <a:cs typeface="Arial" panose="020B0604020202020204"/>
            </a:endParaRPr>
          </a:p>
        </p:txBody>
      </p:sp>
      <p:sp>
        <p:nvSpPr>
          <p:cNvPr id="25" name="文本框 16"/>
          <p:cNvSpPr txBox="1"/>
          <p:nvPr>
            <p:custDataLst>
              <p:tags r:id="rId29"/>
            </p:custDataLst>
          </p:nvPr>
        </p:nvSpPr>
        <p:spPr>
          <a:xfrm>
            <a:off x="7946219" y="4194525"/>
            <a:ext cx="2963327" cy="706755"/>
          </a:xfrm>
          <a:prstGeom prst="rect">
            <a:avLst/>
          </a:prstGeom>
          <a:noFill/>
        </p:spPr>
        <p:txBody>
          <a:bodyPr wrap="square" rtlCol="0" anchor="t">
            <a:spAutoFit/>
          </a:bodyPr>
          <a:lstStyle/>
          <a:p>
            <a:pPr fontAlgn="auto"/>
            <a:r>
              <a:rPr lang="zh-CN" altLang="zh-CN" sz="2000" b="1">
                <a:solidFill>
                  <a:srgbClr val="FF0000"/>
                </a:solidFill>
                <a:latin typeface="华文楷体" panose="02010600040101010101" charset="-122"/>
                <a:ea typeface="华文楷体" panose="02010600040101010101" charset="-122"/>
                <a:cs typeface="Arial" panose="020B0604020202020204" pitchFamily="34" charset="0"/>
                <a:sym typeface="Wingdings" panose="05000000000000000000" pitchFamily="2" charset="2"/>
              </a:rPr>
              <a:t>去除</a:t>
            </a:r>
            <a:r>
              <a:rPr lang="zh-CN" altLang="zh-CN" sz="2000" b="1" smtClean="0">
                <a:solidFill>
                  <a:srgbClr val="FF0000"/>
                </a:solidFill>
                <a:latin typeface="华文楷体" panose="02010600040101010101" charset="-122"/>
                <a:ea typeface="华文楷体" panose="02010600040101010101" charset="-122"/>
                <a:cs typeface="Arial" panose="020B0604020202020204" pitchFamily="34" charset="0"/>
                <a:sym typeface="Wingdings" panose="05000000000000000000" pitchFamily="2" charset="2"/>
              </a:rPr>
              <a:t>精</a:t>
            </a:r>
            <a:r>
              <a:rPr lang="zh-CN" altLang="en-US" sz="2000" b="1">
                <a:solidFill>
                  <a:srgbClr val="FF0000"/>
                </a:solidFill>
                <a:latin typeface="华文楷体" panose="02010600040101010101" charset="-122"/>
                <a:ea typeface="华文楷体" panose="02010600040101010101" charset="-122"/>
                <a:cs typeface="Arial" panose="020B0604020202020204" pitchFamily="34" charset="0"/>
                <a:sym typeface="Wingdings" panose="05000000000000000000" pitchFamily="2" charset="2"/>
              </a:rPr>
              <a:t>浆</a:t>
            </a:r>
            <a:r>
              <a:rPr lang="zh-CN" altLang="zh-CN" sz="2000" b="1">
                <a:solidFill>
                  <a:srgbClr val="FF0000"/>
                </a:solidFill>
                <a:latin typeface="华文楷体" panose="02010600040101010101" charset="-122"/>
                <a:ea typeface="华文楷体" panose="02010600040101010101" charset="-122"/>
                <a:cs typeface="Arial" panose="020B0604020202020204" pitchFamily="34" charset="0"/>
                <a:sym typeface="Wingdings" panose="05000000000000000000" pitchFamily="2" charset="2"/>
              </a:rPr>
              <a:t>，以利于精子</a:t>
            </a:r>
            <a:r>
              <a:rPr lang="zh-CN" altLang="zh-CN" sz="2000" b="1" smtClean="0">
                <a:solidFill>
                  <a:srgbClr val="FF0000"/>
                </a:solidFill>
                <a:latin typeface="华文楷体" panose="02010600040101010101" charset="-122"/>
                <a:ea typeface="华文楷体" panose="02010600040101010101" charset="-122"/>
                <a:cs typeface="Arial" panose="020B0604020202020204" pitchFamily="34" charset="0"/>
                <a:sym typeface="Wingdings" panose="05000000000000000000" pitchFamily="2" charset="2"/>
              </a:rPr>
              <a:t>获能 (</a:t>
            </a:r>
            <a:r>
              <a:rPr lang="zh-CN" altLang="zh-CN" sz="2000" b="1">
                <a:solidFill>
                  <a:srgbClr val="FF0000"/>
                </a:solidFill>
                <a:latin typeface="华文楷体" panose="02010600040101010101" charset="-122"/>
                <a:ea typeface="华文楷体" panose="02010600040101010101" charset="-122"/>
                <a:cs typeface="Arial" panose="020B0604020202020204" pitchFamily="34" charset="0"/>
                <a:sym typeface="Wingdings" panose="05000000000000000000" pitchFamily="2" charset="2"/>
              </a:rPr>
              <a:t>提取纯度较高精子)</a:t>
            </a:r>
            <a:endParaRPr lang="zh-CN" altLang="zh-CN" sz="2000" b="1">
              <a:solidFill>
                <a:srgbClr val="FF0000"/>
              </a:solidFill>
              <a:latin typeface="华文楷体" panose="02010600040101010101" charset="-122"/>
              <a:ea typeface="华文楷体" panose="02010600040101010101" charset="-122"/>
              <a:cs typeface="Arial" panose="020B0604020202020204" pitchFamily="34" charset="0"/>
              <a:sym typeface="Wingdings" panose="05000000000000000000" pitchFamily="2" charset="2"/>
            </a:endParaRPr>
          </a:p>
        </p:txBody>
      </p:sp>
      <p:sp>
        <p:nvSpPr>
          <p:cNvPr id="26" name="文本框 25"/>
          <p:cNvSpPr txBox="1"/>
          <p:nvPr>
            <p:custDataLst>
              <p:tags r:id="rId30"/>
            </p:custDataLst>
          </p:nvPr>
        </p:nvSpPr>
        <p:spPr>
          <a:xfrm>
            <a:off x="6637358" y="5529304"/>
            <a:ext cx="5370160" cy="1200329"/>
          </a:xfrm>
          <a:prstGeom prst="rect">
            <a:avLst/>
          </a:prstGeom>
          <a:noFill/>
          <a:ln w="19050">
            <a:solidFill>
              <a:srgbClr val="4F8D19"/>
            </a:solidFill>
            <a:prstDash val="dash"/>
          </a:ln>
        </p:spPr>
        <p:txBody>
          <a:bodyPr wrap="square">
            <a:spAutoFit/>
          </a:bodyPr>
          <a:lstStyle/>
          <a:p>
            <a:pPr>
              <a:tabLst>
                <a:tab pos="2340610" algn="l"/>
              </a:tabLst>
            </a:pPr>
            <a:r>
              <a:rPr lang="zh-CN" altLang="en-US" sz="2400" kern="100">
                <a:solidFill>
                  <a:srgbClr val="FF0000"/>
                </a:solidFill>
                <a:latin typeface="仿宋" panose="02010609060101010101" pitchFamily="49" charset="-122"/>
                <a:ea typeface="仿宋" panose="02010609060101010101" pitchFamily="49" charset="-122"/>
                <a:cs typeface="等线" panose="02010600030101010101" charset="-122"/>
                <a:sym typeface="+mn-ea"/>
              </a:rPr>
              <a:t>胚胎早期培养的基本</a:t>
            </a:r>
            <a:r>
              <a:rPr lang="zh-CN" altLang="en-US" sz="2400" kern="100" smtClean="0">
                <a:solidFill>
                  <a:srgbClr val="FF0000"/>
                </a:solidFill>
                <a:latin typeface="仿宋" panose="02010609060101010101" pitchFamily="49" charset="-122"/>
                <a:ea typeface="仿宋" panose="02010609060101010101" pitchFamily="49" charset="-122"/>
                <a:cs typeface="等线" panose="02010600030101010101" charset="-122"/>
                <a:sym typeface="+mn-ea"/>
              </a:rPr>
              <a:t>条件</a:t>
            </a:r>
            <a:r>
              <a:rPr lang="en-US" altLang="zh-CN" sz="2400" kern="100" smtClean="0">
                <a:latin typeface="仿宋" panose="02010609060101010101" pitchFamily="49" charset="-122"/>
                <a:ea typeface="仿宋" panose="02010609060101010101" pitchFamily="49" charset="-122"/>
                <a:cs typeface="等线" panose="02010600030101010101" charset="-122"/>
                <a:sym typeface="+mn-ea"/>
              </a:rPr>
              <a:t>:</a:t>
            </a:r>
            <a:r>
              <a:rPr lang="zh-CN" altLang="en-US" sz="2400" kern="100">
                <a:latin typeface="仿宋" panose="02010609060101010101" pitchFamily="49" charset="-122"/>
                <a:ea typeface="仿宋" panose="02010609060101010101" pitchFamily="49" charset="-122"/>
                <a:cs typeface="等线" panose="02010600030101010101" charset="-122"/>
                <a:sym typeface="+mn-ea"/>
              </a:rPr>
              <a:t>营养条件、环境条件是无菌、无毒的环境、适宜的温度、</a:t>
            </a:r>
            <a:r>
              <a:rPr lang="en-US" altLang="zh-CN" sz="2400" kern="100">
                <a:latin typeface="仿宋" panose="02010609060101010101" pitchFamily="49" charset="-122"/>
                <a:ea typeface="仿宋" panose="02010609060101010101" pitchFamily="49" charset="-122"/>
                <a:cs typeface="等线" panose="02010600030101010101" charset="-122"/>
                <a:sym typeface="+mn-ea"/>
              </a:rPr>
              <a:t>pH</a:t>
            </a:r>
            <a:r>
              <a:rPr lang="zh-CN" altLang="en-US" sz="2400" kern="100">
                <a:latin typeface="仿宋" panose="02010609060101010101" pitchFamily="49" charset="-122"/>
                <a:ea typeface="仿宋" panose="02010609060101010101" pitchFamily="49" charset="-122"/>
                <a:cs typeface="等线" panose="02010600030101010101" charset="-122"/>
                <a:sym typeface="+mn-ea"/>
              </a:rPr>
              <a:t>和渗透压、适宜的气体</a:t>
            </a:r>
            <a:r>
              <a:rPr lang="zh-CN" altLang="en-US" sz="2400" kern="100" smtClean="0">
                <a:latin typeface="仿宋" panose="02010609060101010101" pitchFamily="49" charset="-122"/>
                <a:ea typeface="仿宋" panose="02010609060101010101" pitchFamily="49" charset="-122"/>
                <a:cs typeface="等线" panose="02010600030101010101" charset="-122"/>
                <a:sym typeface="+mn-ea"/>
              </a:rPr>
              <a:t>环境</a:t>
            </a:r>
            <a:endParaRPr lang="zh-CN" altLang="en-US" sz="2400" kern="100">
              <a:latin typeface="仿宋" panose="02010609060101010101" pitchFamily="49" charset="-122"/>
              <a:ea typeface="仿宋" panose="02010609060101010101" pitchFamily="49" charset="-122"/>
              <a:cs typeface="等线" panose="02010600030101010101" charset="-122"/>
              <a:sym typeface="+mn-ea"/>
            </a:endParaRPr>
          </a:p>
        </p:txBody>
      </p:sp>
      <p:sp>
        <p:nvSpPr>
          <p:cNvPr id="27" name="右箭头 26"/>
          <p:cNvSpPr/>
          <p:nvPr>
            <p:custDataLst>
              <p:tags r:id="rId31"/>
            </p:custDataLst>
          </p:nvPr>
        </p:nvSpPr>
        <p:spPr>
          <a:xfrm rot="5400000">
            <a:off x="9051958" y="3692435"/>
            <a:ext cx="642166" cy="265819"/>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smtClean="0">
              <a:ln>
                <a:noFill/>
              </a:ln>
              <a:solidFill>
                <a:prstClr val="white"/>
              </a:solidFill>
              <a:effectLst/>
              <a:uLnTx/>
              <a:uFillTx/>
              <a:latin typeface="Times New Roman" panose="02020603050405020304" pitchFamily="18" charset="0"/>
              <a:ea typeface="宋体" panose="02010600030101010101" pitchFamily="2" charset="-122"/>
              <a:cs typeface="Arial" panose="020B0604020202020204"/>
            </a:endParaRPr>
          </a:p>
        </p:txBody>
      </p:sp>
      <p:sp>
        <p:nvSpPr>
          <p:cNvPr id="28" name="文本框 16"/>
          <p:cNvSpPr txBox="1"/>
          <p:nvPr>
            <p:custDataLst>
              <p:tags r:id="rId32"/>
            </p:custDataLst>
          </p:nvPr>
        </p:nvSpPr>
        <p:spPr>
          <a:xfrm>
            <a:off x="9322438" y="3595801"/>
            <a:ext cx="783620" cy="400110"/>
          </a:xfrm>
          <a:prstGeom prst="rect">
            <a:avLst/>
          </a:prstGeom>
          <a:noFill/>
        </p:spPr>
        <p:txBody>
          <a:bodyPr wrap="square" rtlCol="0" anchor="t">
            <a:spAutoFit/>
          </a:bodyPr>
          <a:lstStyle/>
          <a:p>
            <a:pPr fontAlgn="auto"/>
            <a:r>
              <a:rPr lang="zh-CN" altLang="en-US" sz="2000" b="1" smtClean="0">
                <a:solidFill>
                  <a:srgbClr val="FF0000"/>
                </a:solidFill>
                <a:latin typeface="华文楷体" panose="02010600040101010101" charset="-122"/>
                <a:ea typeface="华文楷体" panose="02010600040101010101" charset="-122"/>
                <a:cs typeface="Arial" panose="020B0604020202020204" pitchFamily="34" charset="0"/>
                <a:sym typeface="Wingdings" panose="05000000000000000000" pitchFamily="2" charset="2"/>
              </a:rPr>
              <a:t>目的</a:t>
            </a:r>
            <a:endParaRPr lang="zh-CN" altLang="zh-CN" sz="2000" b="1">
              <a:solidFill>
                <a:srgbClr val="FF0000"/>
              </a:solidFill>
              <a:latin typeface="华文楷体" panose="02010600040101010101" charset="-122"/>
              <a:ea typeface="华文楷体" panose="02010600040101010101" charset="-122"/>
              <a:cs typeface="Arial" panose="020B0604020202020204" pitchFamily="34" charset="0"/>
              <a:sym typeface="Wingdings" panose="05000000000000000000" pitchFamily="2" charset="2"/>
            </a:endParaRPr>
          </a:p>
        </p:txBody>
      </p:sp>
      <p:sp>
        <p:nvSpPr>
          <p:cNvPr id="29" name="TextBox 4"/>
          <p:cNvSpPr txBox="1"/>
          <p:nvPr>
            <p:custDataLst>
              <p:tags r:id="rId33"/>
            </p:custDataLst>
          </p:nvPr>
        </p:nvSpPr>
        <p:spPr>
          <a:xfrm>
            <a:off x="365339" y="3853412"/>
            <a:ext cx="2785907" cy="707886"/>
          </a:xfrm>
          <a:prstGeom prst="rect">
            <a:avLst/>
          </a:prstGeom>
          <a:noFill/>
          <a:ln w="28575">
            <a:solidFill>
              <a:srgbClr val="4F8D19"/>
            </a:solidFill>
            <a:prstDash val="dash"/>
          </a:ln>
        </p:spPr>
        <p:txBody>
          <a:bodyPr wrap="square" rtlCol="0">
            <a:spAutoFit/>
          </a:bodyPr>
          <a:lstStyle/>
          <a:p>
            <a:r>
              <a:rPr lang="zh-CN" altLang="en-US" sz="2000" b="1" kern="100">
                <a:latin typeface="黑体" panose="02010609060101010101" pitchFamily="49" charset="-122"/>
                <a:ea typeface="黑体" panose="02010609060101010101" pitchFamily="49" charset="-122"/>
                <a:cs typeface="黑体" panose="02010609060101010101" pitchFamily="49" charset="-122"/>
                <a:sym typeface="+mn-ea"/>
              </a:rPr>
              <a:t>在</a:t>
            </a:r>
            <a:r>
              <a:rPr lang="zh-CN" altLang="en-US" sz="2000" b="1" kern="1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获能溶液</a:t>
            </a:r>
            <a:r>
              <a:rPr lang="zh-CN" altLang="en-US" sz="2000" b="1" kern="100">
                <a:latin typeface="黑体" panose="02010609060101010101" pitchFamily="49" charset="-122"/>
                <a:ea typeface="黑体" panose="02010609060101010101" pitchFamily="49" charset="-122"/>
                <a:cs typeface="黑体" panose="02010609060101010101" pitchFamily="49" charset="-122"/>
                <a:sym typeface="+mn-ea"/>
              </a:rPr>
              <a:t>或</a:t>
            </a:r>
            <a:r>
              <a:rPr lang="zh-CN" altLang="en-US" sz="2000" b="1" kern="1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专用的受精溶液</a:t>
            </a:r>
            <a:r>
              <a:rPr lang="zh-CN" altLang="en-US" sz="2000" b="1" kern="100">
                <a:latin typeface="黑体" panose="02010609060101010101" pitchFamily="49" charset="-122"/>
                <a:ea typeface="黑体" panose="02010609060101010101" pitchFamily="49" charset="-122"/>
                <a:cs typeface="黑体" panose="02010609060101010101" pitchFamily="49" charset="-122"/>
                <a:sym typeface="+mn-ea"/>
              </a:rPr>
              <a:t>中完成受精过程</a:t>
            </a:r>
            <a:endParaRPr lang="zh-CN" altLang="en-US" sz="2000" b="1" kern="100">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30" name="文本框 29"/>
          <p:cNvSpPr txBox="1"/>
          <p:nvPr>
            <p:custDataLst>
              <p:tags r:id="rId34"/>
            </p:custDataLst>
          </p:nvPr>
        </p:nvSpPr>
        <p:spPr>
          <a:xfrm>
            <a:off x="2060893" y="1899432"/>
            <a:ext cx="1055516" cy="1015663"/>
          </a:xfrm>
          <a:prstGeom prst="rect">
            <a:avLst/>
          </a:prstGeom>
          <a:noFill/>
        </p:spPr>
        <p:txBody>
          <a:bodyPr wrap="square" rtlCol="0">
            <a:spAutoFit/>
          </a:bodyPr>
          <a:lstStyle/>
          <a:p>
            <a:pPr algn="ctr">
              <a:lnSpc>
                <a:spcPct val="150000"/>
              </a:lnSpc>
            </a:pPr>
            <a:r>
              <a:rPr lang="zh-CN" altLang="en-US" sz="2000" smtClean="0">
                <a:solidFill>
                  <a:srgbClr val="FF0000"/>
                </a:solidFill>
                <a:latin typeface="Times New Roman" panose="02020603050405020304" pitchFamily="18" charset="0"/>
                <a:ea typeface="微软雅黑" panose="020B0503020204020204" pitchFamily="34" charset="-122"/>
              </a:rPr>
              <a:t>采集</a:t>
            </a:r>
            <a:endParaRPr lang="en-US" altLang="zh-CN" sz="2000" smtClean="0">
              <a:solidFill>
                <a:srgbClr val="FF0000"/>
              </a:solidFill>
              <a:latin typeface="Times New Roman" panose="02020603050405020304" pitchFamily="18" charset="0"/>
              <a:ea typeface="微软雅黑" panose="020B0503020204020204" pitchFamily="34" charset="-122"/>
            </a:endParaRPr>
          </a:p>
          <a:p>
            <a:pPr algn="ctr">
              <a:lnSpc>
                <a:spcPct val="150000"/>
              </a:lnSpc>
            </a:pPr>
            <a:r>
              <a:rPr lang="zh-CN" altLang="en-US" sz="2000" smtClean="0">
                <a:solidFill>
                  <a:srgbClr val="FF0000"/>
                </a:solidFill>
                <a:latin typeface="Times New Roman" panose="02020603050405020304" pitchFamily="18" charset="0"/>
                <a:ea typeface="微软雅黑" panose="020B0503020204020204" pitchFamily="34" charset="-122"/>
              </a:rPr>
              <a:t>培养</a:t>
            </a:r>
            <a:endParaRPr lang="zh-CN" altLang="en-US" sz="2000">
              <a:solidFill>
                <a:srgbClr val="FF0000"/>
              </a:solidFill>
              <a:latin typeface="Times New Roman" panose="02020603050405020304" pitchFamily="18" charset="0"/>
              <a:ea typeface="微软雅黑" panose="020B0503020204020204" pitchFamily="34" charset="-122"/>
            </a:endParaRPr>
          </a:p>
        </p:txBody>
      </p:sp>
      <p:pic>
        <p:nvPicPr>
          <p:cNvPr id="32" name="Picture 2" descr="G:\GIF\体外直接受精.gif"/>
          <p:cNvPicPr>
            <a:picLocks noChangeAspect="1" noChangeArrowheads="1" noCrop="1"/>
          </p:cNvPicPr>
          <p:nvPr>
            <p:custDataLst>
              <p:tags r:id="rId35"/>
            </p:custDataLst>
          </p:nvPr>
        </p:nvPicPr>
        <p:blipFill>
          <a:blip r:embed="rId36">
            <a:extLst>
              <a:ext uri="{28A0092B-C50C-407E-A947-70E740481C1C}">
                <a14:useLocalDpi xmlns:a14="http://schemas.microsoft.com/office/drawing/2010/main" val="0"/>
              </a:ext>
            </a:extLst>
          </a:blip>
          <a:stretch>
            <a:fillRect/>
          </a:stretch>
        </p:blipFill>
        <p:spPr bwMode="auto">
          <a:xfrm>
            <a:off x="141204" y="4705025"/>
            <a:ext cx="3026524" cy="1847348"/>
          </a:xfrm>
          <a:prstGeom prst="rect">
            <a:avLst/>
          </a:prstGeom>
          <a:noFill/>
          <a:extLst>
            <a:ext uri="{909E8E84-426E-40DD-AFC4-6F175D3DCCD1}">
              <a14:hiddenFill xmlns:a14="http://schemas.microsoft.com/office/drawing/2010/main">
                <a:solidFill>
                  <a:srgbClr val="FFFFFF"/>
                </a:solidFill>
              </a14:hiddenFill>
            </a:ext>
          </a:extLst>
        </p:spPr>
      </p:pic>
      <p:sp>
        <p:nvSpPr>
          <p:cNvPr id="33793" name="文本框 4103"/>
          <p:cNvSpPr txBox="1"/>
          <p:nvPr userDrawn="1">
            <p:custDataLst>
              <p:tags r:id="rId37"/>
            </p:custDataLst>
          </p:nvPr>
        </p:nvSpPr>
        <p:spPr>
          <a:xfrm>
            <a:off x="330062" y="124142"/>
            <a:ext cx="3315935" cy="749300"/>
          </a:xfrm>
          <a:prstGeom prst="rect">
            <a:avLst/>
          </a:prstGeom>
          <a:noFill/>
          <a:ln w="9525">
            <a:noFill/>
          </a:ln>
        </p:spPr>
        <p:txBody>
          <a:bodyPr wrap="square" lIns="90169" tIns="46989" rIns="90169" bIns="46989" anchor="t">
            <a:spAutoFit/>
          </a:bodyPr>
          <a:p>
            <a:r>
              <a:rPr lang="zh-CN" altLang="en-US" sz="4265" b="1" smtClean="0">
                <a:solidFill>
                  <a:schemeClr val="tx1"/>
                </a:solidFill>
                <a:latin typeface="黑体" panose="02010609060101010101" pitchFamily="49" charset="-122"/>
                <a:ea typeface="黑体" panose="02010609060101010101" pitchFamily="49" charset="-122"/>
              </a:rPr>
              <a:t>体外受精</a:t>
            </a:r>
            <a:endParaRPr lang="zh-CN" altLang="en-US" sz="4265" b="1" smtClean="0">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par>
                                <p:cTn id="36" presetID="10" presetClass="entr" presetSubtype="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par>
                                <p:cTn id="45" presetID="10" presetClass="entr" presetSubtype="0" fill="hold" nodeType="with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500"/>
                                        <p:tgtEl>
                                          <p:spTgt spid="27"/>
                                        </p:tgtEl>
                                      </p:cBhvr>
                                    </p:animEffect>
                                  </p:childTnLst>
                                </p:cTn>
                              </p:par>
                              <p:par>
                                <p:cTn id="56" presetID="1" presetClass="entr" presetSubtype="0" fill="hold" grpId="0" nodeType="withEffect">
                                  <p:stCondLst>
                                    <p:cond delay="0"/>
                                  </p:stCondLst>
                                  <p:childTnLst>
                                    <p:set>
                                      <p:cBhvr>
                                        <p:cTn id="57" dur="1" fill="hold">
                                          <p:stCondLst>
                                            <p:cond delay="0"/>
                                          </p:stCondLst>
                                        </p:cTn>
                                        <p:tgtEl>
                                          <p:spTgt spid="28"/>
                                        </p:tgtEl>
                                        <p:attrNameLst>
                                          <p:attrName>style.visibility</p:attrName>
                                        </p:attrNameLst>
                                      </p:cBhvr>
                                      <p:to>
                                        <p:strVal val="visible"/>
                                      </p:to>
                                    </p:set>
                                  </p:childTnLst>
                                </p:cTn>
                              </p:par>
                            </p:childTnLst>
                          </p:cTn>
                        </p:par>
                        <p:par>
                          <p:cTn id="58" fill="hold">
                            <p:stCondLst>
                              <p:cond delay="500"/>
                            </p:stCondLst>
                            <p:childTnLst>
                              <p:par>
                                <p:cTn id="59" presetID="1" presetClass="entr" presetSubtype="0" fill="hold" grpId="0" nodeType="afterEffect">
                                  <p:stCondLst>
                                    <p:cond delay="0"/>
                                  </p:stCondLst>
                                  <p:childTnLst>
                                    <p:set>
                                      <p:cBhvr>
                                        <p:cTn id="60" dur="1" fill="hold">
                                          <p:stCondLst>
                                            <p:cond delay="0"/>
                                          </p:stCondLst>
                                        </p:cTn>
                                        <p:tgtEl>
                                          <p:spTgt spid="25"/>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fade">
                                      <p:cBhvr>
                                        <p:cTn id="68" dur="500"/>
                                        <p:tgtEl>
                                          <p:spTgt spid="20"/>
                                        </p:tgtEl>
                                      </p:cBhvr>
                                    </p:animEffect>
                                  </p:childTnLst>
                                </p:cTn>
                              </p:par>
                              <p:par>
                                <p:cTn id="69" presetID="10" presetClass="entr" presetSubtype="0" fill="hold" nodeType="withEffect">
                                  <p:stCondLst>
                                    <p:cond delay="0"/>
                                  </p:stCondLst>
                                  <p:childTnLst>
                                    <p:set>
                                      <p:cBhvr>
                                        <p:cTn id="70" dur="1" fill="hold">
                                          <p:stCondLst>
                                            <p:cond delay="0"/>
                                          </p:stCondLst>
                                        </p:cTn>
                                        <p:tgtEl>
                                          <p:spTgt spid="7"/>
                                        </p:tgtEl>
                                        <p:attrNameLst>
                                          <p:attrName>style.visibility</p:attrName>
                                        </p:attrNameLst>
                                      </p:cBhvr>
                                      <p:to>
                                        <p:strVal val="visible"/>
                                      </p:to>
                                    </p:set>
                                    <p:animEffect transition="in" filter="fade">
                                      <p:cBhvr>
                                        <p:cTn id="71" dur="500"/>
                                        <p:tgtEl>
                                          <p:spTgt spid="7"/>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3"/>
                                        </p:tgtEl>
                                        <p:attrNameLst>
                                          <p:attrName>style.visibility</p:attrName>
                                        </p:attrNameLst>
                                      </p:cBhvr>
                                      <p:to>
                                        <p:strVal val="visible"/>
                                      </p:to>
                                    </p:set>
                                    <p:animEffect transition="in" filter="fade">
                                      <p:cBhvr>
                                        <p:cTn id="74" dur="500"/>
                                        <p:tgtEl>
                                          <p:spTgt spid="13"/>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9"/>
                                        </p:tgtEl>
                                        <p:attrNameLst>
                                          <p:attrName>style.visibility</p:attrName>
                                        </p:attrNameLst>
                                      </p:cBhvr>
                                      <p:to>
                                        <p:strVal val="visible"/>
                                      </p:to>
                                    </p:set>
                                  </p:childTnLst>
                                </p:cTn>
                              </p:par>
                            </p:childTnLst>
                          </p:cTn>
                        </p:par>
                        <p:par>
                          <p:cTn id="79" fill="hold">
                            <p:stCondLst>
                              <p:cond delay="0"/>
                            </p:stCondLst>
                            <p:childTnLst>
                              <p:par>
                                <p:cTn id="80" presetID="42" presetClass="entr" presetSubtype="0" fill="hold" nodeType="afterEffect">
                                  <p:stCondLst>
                                    <p:cond delay="0"/>
                                  </p:stCondLst>
                                  <p:childTnLst>
                                    <p:set>
                                      <p:cBhvr>
                                        <p:cTn id="81" dur="1" fill="hold">
                                          <p:stCondLst>
                                            <p:cond delay="0"/>
                                          </p:stCondLst>
                                        </p:cTn>
                                        <p:tgtEl>
                                          <p:spTgt spid="32"/>
                                        </p:tgtEl>
                                        <p:attrNameLst>
                                          <p:attrName>style.visibility</p:attrName>
                                        </p:attrNameLst>
                                      </p:cBhvr>
                                      <p:to>
                                        <p:strVal val="visible"/>
                                      </p:to>
                                    </p:set>
                                    <p:animEffect transition="in" filter="fade">
                                      <p:cBhvr>
                                        <p:cTn id="82" dur="1000"/>
                                        <p:tgtEl>
                                          <p:spTgt spid="32"/>
                                        </p:tgtEl>
                                      </p:cBhvr>
                                    </p:animEffect>
                                    <p:anim calcmode="lin" valueType="num">
                                      <p:cBhvr>
                                        <p:cTn id="83" dur="1000" fill="hold"/>
                                        <p:tgtEl>
                                          <p:spTgt spid="32"/>
                                        </p:tgtEl>
                                        <p:attrNameLst>
                                          <p:attrName>ppt_x</p:attrName>
                                        </p:attrNameLst>
                                      </p:cBhvr>
                                      <p:tavLst>
                                        <p:tav tm="0">
                                          <p:val>
                                            <p:strVal val="#ppt_x"/>
                                          </p:val>
                                        </p:tav>
                                        <p:tav tm="100000">
                                          <p:val>
                                            <p:strVal val="#ppt_x"/>
                                          </p:val>
                                        </p:tav>
                                      </p:tavLst>
                                    </p:anim>
                                    <p:anim calcmode="lin" valueType="num">
                                      <p:cBhvr>
                                        <p:cTn id="8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fade">
                                      <p:cBhvr>
                                        <p:cTn id="89" dur="500"/>
                                        <p:tgtEl>
                                          <p:spTgt spid="23"/>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17"/>
                                        </p:tgtEl>
                                        <p:attrNameLst>
                                          <p:attrName>style.visibility</p:attrName>
                                        </p:attrNameLst>
                                      </p:cBhvr>
                                      <p:to>
                                        <p:strVal val="visible"/>
                                      </p:to>
                                    </p:set>
                                    <p:animEffect transition="in" filter="fade">
                                      <p:cBhvr>
                                        <p:cTn id="92" dur="500"/>
                                        <p:tgtEl>
                                          <p:spTgt spid="17"/>
                                        </p:tgtEl>
                                      </p:cBhvr>
                                    </p:animEffect>
                                  </p:childTnLst>
                                </p:cTn>
                              </p:par>
                              <p:par>
                                <p:cTn id="93" presetID="10" presetClass="entr" presetSubtype="0" fill="hold" nodeType="withEffect">
                                  <p:stCondLst>
                                    <p:cond delay="0"/>
                                  </p:stCondLst>
                                  <p:childTnLst>
                                    <p:set>
                                      <p:cBhvr>
                                        <p:cTn id="94" dur="1" fill="hold">
                                          <p:stCondLst>
                                            <p:cond delay="0"/>
                                          </p:stCondLst>
                                        </p:cTn>
                                        <p:tgtEl>
                                          <p:spTgt spid="6"/>
                                        </p:tgtEl>
                                        <p:attrNameLst>
                                          <p:attrName>style.visibility</p:attrName>
                                        </p:attrNameLst>
                                      </p:cBhvr>
                                      <p:to>
                                        <p:strVal val="visible"/>
                                      </p:to>
                                    </p:set>
                                    <p:animEffect transition="in" filter="fade">
                                      <p:cBhvr>
                                        <p:cTn id="95" dur="500"/>
                                        <p:tgtEl>
                                          <p:spTgt spid="6"/>
                                        </p:tgtEl>
                                      </p:cBhvr>
                                    </p:animEffect>
                                  </p:childTnLst>
                                </p:cTn>
                              </p:par>
                            </p:childTnLst>
                          </p:cTn>
                        </p:par>
                      </p:childTnLst>
                    </p:cTn>
                  </p:par>
                  <p:par>
                    <p:cTn id="96" fill="hold">
                      <p:stCondLst>
                        <p:cond delay="indefinite"/>
                      </p:stCondLst>
                      <p:childTnLst>
                        <p:par>
                          <p:cTn id="97" fill="hold">
                            <p:stCondLst>
                              <p:cond delay="0"/>
                            </p:stCondLst>
                            <p:childTnLst>
                              <p:par>
                                <p:cTn id="98" presetID="14" presetClass="entr" presetSubtype="10" fill="hold" grpId="0" nodeType="clickEffect">
                                  <p:stCondLst>
                                    <p:cond delay="0"/>
                                  </p:stCondLst>
                                  <p:childTnLst>
                                    <p:set>
                                      <p:cBhvr>
                                        <p:cTn id="99" dur="1" fill="hold">
                                          <p:stCondLst>
                                            <p:cond delay="0"/>
                                          </p:stCondLst>
                                        </p:cTn>
                                        <p:tgtEl>
                                          <p:spTgt spid="26"/>
                                        </p:tgtEl>
                                        <p:attrNameLst>
                                          <p:attrName>style.visibility</p:attrName>
                                        </p:attrNameLst>
                                      </p:cBhvr>
                                      <p:to>
                                        <p:strVal val="visible"/>
                                      </p:to>
                                    </p:set>
                                    <p:animEffect transition="in" filter="randombar(horizontal)">
                                      <p:cBhvr>
                                        <p:cTn id="10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bldLvl="0" animBg="1"/>
      <p:bldP spid="19" grpId="0" bldLvl="0" animBg="1"/>
      <p:bldP spid="20" grpId="0" bldLvl="0" animBg="1"/>
      <p:bldP spid="21" grpId="0" bldLvl="0" animBg="1"/>
      <p:bldP spid="22" grpId="0" bldLvl="0" animBg="1"/>
      <p:bldP spid="23" grpId="0" bldLvl="0" animBg="1"/>
      <p:bldP spid="25" grpId="0"/>
      <p:bldP spid="26" grpId="0" bldLvl="0" animBg="1"/>
      <p:bldP spid="27" grpId="0" bldLvl="0" animBg="1"/>
      <p:bldP spid="28" grpId="0"/>
      <p:bldP spid="29" grpId="0" bldLvl="0" animBg="1"/>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597279" y="1087765"/>
            <a:ext cx="4127674" cy="523220"/>
          </a:xfrm>
          <a:prstGeom prst="rect">
            <a:avLst/>
          </a:prstGeom>
          <a:noFill/>
        </p:spPr>
        <p:txBody>
          <a:bodyPr wrap="square">
            <a:spAutoFit/>
          </a:bodyPr>
          <a:lstStyle>
            <a:defPPr>
              <a:defRPr lang="zh-CN"/>
            </a:defPPr>
            <a:lvl1pPr>
              <a:defRPr sz="2800" b="1">
                <a:solidFill>
                  <a:srgbClr val="4F8D19"/>
                </a:solidFill>
                <a:latin typeface="+mj-ea"/>
                <a:ea typeface="+mj-ea"/>
                <a:cs typeface="Arial" panose="020B0604020202020204"/>
              </a:defRPr>
            </a:lvl1pPr>
          </a:lstStyle>
          <a:p>
            <a:r>
              <a:rPr lang="en-US" altLang="zh-CN" smtClean="0">
                <a:solidFill>
                  <a:schemeClr val="tx1"/>
                </a:solidFill>
              </a:rPr>
              <a:t>3.</a:t>
            </a:r>
            <a:r>
              <a:rPr lang="zh-CN" altLang="en-US">
                <a:solidFill>
                  <a:schemeClr val="tx1"/>
                </a:solidFill>
              </a:rPr>
              <a:t>体外受精技术的意义</a:t>
            </a:r>
            <a:endParaRPr lang="zh-CN" altLang="en-US">
              <a:solidFill>
                <a:schemeClr val="tx1"/>
              </a:solidFill>
            </a:endParaRPr>
          </a:p>
        </p:txBody>
      </p:sp>
      <p:sp>
        <p:nvSpPr>
          <p:cNvPr id="7" name="文本框 6"/>
          <p:cNvSpPr txBox="1"/>
          <p:nvPr>
            <p:custDataLst>
              <p:tags r:id="rId2"/>
            </p:custDataLst>
          </p:nvPr>
        </p:nvSpPr>
        <p:spPr>
          <a:xfrm>
            <a:off x="6835088" y="5041794"/>
            <a:ext cx="4947285" cy="461665"/>
          </a:xfrm>
          <a:prstGeom prst="rect">
            <a:avLst/>
          </a:prstGeom>
          <a:noFill/>
        </p:spPr>
        <p:txBody>
          <a:bodyPr wrap="square" rtlCol="0" anchor="t">
            <a:spAutoFit/>
          </a:bodyPr>
          <a:lstStyle/>
          <a:p>
            <a:r>
              <a:rPr lang="zh-CN" altLang="en-US" sz="2400">
                <a:latin typeface="Times New Roman" panose="02020603050405020304" pitchFamily="18" charset="0"/>
                <a:ea typeface="微软雅黑" panose="020B0503020204020204" pitchFamily="34" charset="-122"/>
              </a:rPr>
              <a:t>为胚胎移植提供可用的胚胎</a:t>
            </a:r>
            <a:endParaRPr lang="zh-CN" altLang="en-US" sz="2400">
              <a:latin typeface="Times New Roman" panose="02020603050405020304" pitchFamily="18" charset="0"/>
              <a:ea typeface="微软雅黑" panose="020B0503020204020204" pitchFamily="34" charset="-122"/>
            </a:endParaRPr>
          </a:p>
        </p:txBody>
      </p:sp>
      <p:pic>
        <p:nvPicPr>
          <p:cNvPr id="4" name="图片 3"/>
          <p:cNvPicPr>
            <a:picLocks noChangeAspect="1"/>
          </p:cNvPicPr>
          <p:nvPr>
            <p:custDataLst>
              <p:tags r:id="rId3"/>
            </p:custDataLst>
          </p:nvPr>
        </p:nvPicPr>
        <p:blipFill>
          <a:blip r:embed="rId4"/>
          <a:stretch>
            <a:fillRect/>
          </a:stretch>
        </p:blipFill>
        <p:spPr>
          <a:xfrm>
            <a:off x="1267985" y="2141797"/>
            <a:ext cx="4216949" cy="2825342"/>
          </a:xfrm>
          <a:prstGeom prst="rect">
            <a:avLst/>
          </a:prstGeom>
        </p:spPr>
      </p:pic>
      <p:pic>
        <p:nvPicPr>
          <p:cNvPr id="5" name="图片 4"/>
          <p:cNvPicPr>
            <a:picLocks noChangeAspect="1"/>
          </p:cNvPicPr>
          <p:nvPr>
            <p:custDataLst>
              <p:tags r:id="rId5"/>
            </p:custDataLst>
          </p:nvPr>
        </p:nvPicPr>
        <p:blipFill>
          <a:blip r:embed="rId6"/>
          <a:stretch>
            <a:fillRect/>
          </a:stretch>
        </p:blipFill>
        <p:spPr>
          <a:xfrm>
            <a:off x="6654165" y="2062784"/>
            <a:ext cx="4128570" cy="2904355"/>
          </a:xfrm>
          <a:prstGeom prst="rect">
            <a:avLst/>
          </a:prstGeom>
        </p:spPr>
      </p:pic>
      <p:sp>
        <p:nvSpPr>
          <p:cNvPr id="6" name="文本框 5"/>
          <p:cNvSpPr txBox="1"/>
          <p:nvPr>
            <p:custDataLst>
              <p:tags r:id="rId7"/>
            </p:custDataLst>
          </p:nvPr>
        </p:nvSpPr>
        <p:spPr>
          <a:xfrm>
            <a:off x="1233439" y="5054494"/>
            <a:ext cx="4947285" cy="461665"/>
          </a:xfrm>
          <a:prstGeom prst="rect">
            <a:avLst/>
          </a:prstGeom>
          <a:noFill/>
        </p:spPr>
        <p:txBody>
          <a:bodyPr wrap="square" rtlCol="0" anchor="t">
            <a:spAutoFit/>
          </a:bodyPr>
          <a:lstStyle/>
          <a:p>
            <a:r>
              <a:rPr lang="zh-CN" altLang="en-US" sz="2400">
                <a:latin typeface="Times New Roman" panose="02020603050405020304" pitchFamily="18" charset="0"/>
                <a:ea typeface="微软雅黑" panose="020B0503020204020204" pitchFamily="34" charset="-122"/>
              </a:rPr>
              <a:t>提高动物繁殖能力的有效措施</a:t>
            </a:r>
            <a:endParaRPr lang="zh-CN" altLang="en-US" sz="2400">
              <a:latin typeface="Times New Roman" panose="02020603050405020304" pitchFamily="18" charset="0"/>
              <a:ea typeface="微软雅黑" panose="020B0503020204020204" pitchFamily="34" charset="-122"/>
            </a:endParaRPr>
          </a:p>
        </p:txBody>
      </p:sp>
      <p:pic>
        <p:nvPicPr>
          <p:cNvPr id="8" name="New picture"/>
          <p:cNvPicPr/>
          <p:nvPr>
            <p:custDataLst>
              <p:tags r:id="rId8"/>
            </p:custDataLst>
          </p:nvPr>
        </p:nvPicPr>
        <p:blipFill>
          <a:blip r:embed="rId9"/>
          <a:stretch>
            <a:fillRect/>
          </a:stretch>
        </p:blipFill>
        <p:spPr>
          <a:xfrm>
            <a:off x="12242800" y="10591800"/>
            <a:ext cx="304800" cy="228600"/>
          </a:xfrm>
          <a:prstGeom prst="cube">
            <a:avLst/>
          </a:prstGeom>
        </p:spPr>
      </p:pic>
      <p:sp>
        <p:nvSpPr>
          <p:cNvPr id="2" name="文本框 4103"/>
          <p:cNvSpPr txBox="1"/>
          <p:nvPr userDrawn="1">
            <p:custDataLst>
              <p:tags r:id="rId10"/>
            </p:custDataLst>
          </p:nvPr>
        </p:nvSpPr>
        <p:spPr>
          <a:xfrm>
            <a:off x="330062" y="124142"/>
            <a:ext cx="3315935" cy="749300"/>
          </a:xfrm>
          <a:prstGeom prst="rect">
            <a:avLst/>
          </a:prstGeom>
          <a:noFill/>
          <a:ln w="9525">
            <a:noFill/>
          </a:ln>
        </p:spPr>
        <p:txBody>
          <a:bodyPr wrap="square" lIns="90169" tIns="46989" rIns="90169" bIns="46989" anchor="t">
            <a:spAutoFit/>
          </a:bodyPr>
          <a:p>
            <a:r>
              <a:rPr lang="zh-CN" altLang="en-US" sz="4265" b="1" smtClean="0">
                <a:solidFill>
                  <a:schemeClr val="tx1"/>
                </a:solidFill>
                <a:latin typeface="黑体" panose="02010609060101010101" pitchFamily="49" charset="-122"/>
                <a:ea typeface="黑体" panose="02010609060101010101" pitchFamily="49" charset="-122"/>
              </a:rPr>
              <a:t>体外受精</a:t>
            </a:r>
            <a:endParaRPr lang="zh-CN" altLang="en-US" sz="4265" b="1" smtClean="0">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504478" y="1046837"/>
            <a:ext cx="7035165" cy="523218"/>
          </a:xfrm>
          <a:prstGeom prst="rect">
            <a:avLst/>
          </a:prstGeom>
          <a:noFill/>
          <a:ln w="9525">
            <a:noFill/>
          </a:ln>
        </p:spPr>
        <p:txBody>
          <a:bodyPr wrap="square" lIns="91335" tIns="45719" rIns="91335" bIns="45719">
            <a:spAutoFit/>
          </a:bodyPr>
          <a:lstStyle/>
          <a:p>
            <a:pPr defTabSz="913130"/>
            <a:r>
              <a:rPr lang="en-US" altLang="zh-CN" sz="2800" b="1" smtClean="0">
                <a:solidFill>
                  <a:srgbClr val="4F8D19"/>
                </a:solidFill>
                <a:latin typeface="微软雅黑" panose="020B0503020204020204" pitchFamily="34" charset="-122"/>
                <a:ea typeface="微软雅黑" panose="020B0503020204020204" pitchFamily="34" charset="-122"/>
              </a:rPr>
              <a:t>4.</a:t>
            </a:r>
            <a:r>
              <a:rPr lang="zh-CN" altLang="en-US" sz="2800" b="1" smtClean="0">
                <a:solidFill>
                  <a:srgbClr val="4F8D19"/>
                </a:solidFill>
                <a:latin typeface="微软雅黑" panose="020B0503020204020204" pitchFamily="34" charset="-122"/>
                <a:ea typeface="微软雅黑" panose="020B0503020204020204" pitchFamily="34" charset="-122"/>
              </a:rPr>
              <a:t>比较</a:t>
            </a:r>
            <a:r>
              <a:rPr lang="zh-CN" altLang="en-US" sz="2800" b="1">
                <a:solidFill>
                  <a:srgbClr val="4F8D19"/>
                </a:solidFill>
                <a:latin typeface="微软雅黑" panose="020B0503020204020204" pitchFamily="34" charset="-122"/>
                <a:ea typeface="微软雅黑" panose="020B0503020204020204" pitchFamily="34" charset="-122"/>
              </a:rPr>
              <a:t>自然受精、人工授精和体外受精</a:t>
            </a:r>
            <a:endParaRPr lang="zh-CN" altLang="en-US" sz="2800" b="1">
              <a:solidFill>
                <a:srgbClr val="4F8D19"/>
              </a:solidFill>
              <a:latin typeface="微软雅黑" panose="020B0503020204020204" pitchFamily="34" charset="-122"/>
              <a:ea typeface="微软雅黑" panose="020B0503020204020204" pitchFamily="34" charset="-122"/>
            </a:endParaRPr>
          </a:p>
        </p:txBody>
      </p:sp>
      <p:graphicFrame>
        <p:nvGraphicFramePr>
          <p:cNvPr id="3" name="表格 2"/>
          <p:cNvGraphicFramePr>
            <a:graphicFrameLocks noGrp="1"/>
          </p:cNvGraphicFramePr>
          <p:nvPr>
            <p:custDataLst>
              <p:tags r:id="rId2"/>
            </p:custDataLst>
          </p:nvPr>
        </p:nvGraphicFramePr>
        <p:xfrm>
          <a:off x="589355" y="1826262"/>
          <a:ext cx="10868025" cy="4669788"/>
        </p:xfrm>
        <a:graphic>
          <a:graphicData uri="http://schemas.openxmlformats.org/drawingml/2006/table">
            <a:tbl>
              <a:tblPr firstRow="1" bandRow="1">
                <a:tableStyleId>{5940675A-B579-460E-94D1-54222C63F5DA}</a:tableStyleId>
              </a:tblPr>
              <a:tblGrid>
                <a:gridCol w="723900"/>
                <a:gridCol w="1125855"/>
                <a:gridCol w="1894205"/>
                <a:gridCol w="3867785"/>
                <a:gridCol w="3256280"/>
              </a:tblGrid>
              <a:tr h="853440">
                <a:tc gridSpan="2">
                  <a:txBody>
                    <a:bodyPr wrap="square"/>
                    <a:lstStyle/>
                    <a:p>
                      <a:pPr indent="0" algn="ctr">
                        <a:buNone/>
                      </a:pPr>
                      <a:r>
                        <a:rPr lang="en-US" sz="2800" b="1">
                          <a:latin typeface="微软雅黑" panose="020B0503020204020204" pitchFamily="34" charset="-122"/>
                          <a:ea typeface="微软雅黑" panose="020B0503020204020204" pitchFamily="34" charset="-122"/>
                          <a:cs typeface="Times New Roman" panose="02020603050405020304" pitchFamily="18" charset="0"/>
                        </a:rPr>
                        <a:t>项目</a:t>
                      </a:r>
                      <a:endParaRPr lang="en-US" altLang="en-US" sz="2800" b="1">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wrap="square"/>
                    <a:lstStyle/>
                    <a:p>
                      <a:pPr indent="0" algn="ctr">
                        <a:buNone/>
                      </a:pPr>
                      <a:r>
                        <a:rPr lang="en-US" sz="2800" b="1">
                          <a:latin typeface="微软雅黑" panose="020B0503020204020204" pitchFamily="34" charset="-122"/>
                          <a:ea typeface="微软雅黑" panose="020B0503020204020204" pitchFamily="34" charset="-122"/>
                          <a:cs typeface="Times New Roman" panose="02020603050405020304" pitchFamily="18" charset="0"/>
                        </a:rPr>
                        <a:t>自然受精</a:t>
                      </a:r>
                      <a:endParaRPr lang="en-US" altLang="en-US" sz="2800" b="1">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2800" b="1" err="1">
                          <a:latin typeface="微软雅黑" panose="020B0503020204020204" pitchFamily="34" charset="-122"/>
                          <a:ea typeface="微软雅黑" panose="020B0503020204020204" pitchFamily="34" charset="-122"/>
                          <a:cs typeface="Times New Roman" panose="02020603050405020304" pitchFamily="18" charset="0"/>
                        </a:rPr>
                        <a:t>人工</a:t>
                      </a:r>
                      <a:r>
                        <a:rPr lang="zh-CN" altLang="en-US" sz="2800" b="1">
                          <a:latin typeface="微软雅黑" panose="020B0503020204020204" pitchFamily="34" charset="-122"/>
                          <a:ea typeface="微软雅黑" panose="020B0503020204020204" pitchFamily="34" charset="-122"/>
                          <a:cs typeface="Times New Roman" panose="02020603050405020304" pitchFamily="18" charset="0"/>
                        </a:rPr>
                        <a:t>授</a:t>
                      </a:r>
                      <a:r>
                        <a:rPr lang="en-US" sz="2800" b="1">
                          <a:latin typeface="微软雅黑" panose="020B0503020204020204" pitchFamily="34" charset="-122"/>
                          <a:ea typeface="微软雅黑" panose="020B0503020204020204" pitchFamily="34" charset="-122"/>
                          <a:cs typeface="Times New Roman" panose="02020603050405020304" pitchFamily="18" charset="0"/>
                        </a:rPr>
                        <a:t>精</a:t>
                      </a:r>
                      <a:endParaRPr lang="en-US" altLang="en-US" sz="2800" b="1">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2800" b="1">
                          <a:latin typeface="微软雅黑" panose="020B0503020204020204" pitchFamily="34" charset="-122"/>
                          <a:ea typeface="微软雅黑" panose="020B0503020204020204" pitchFamily="34" charset="-122"/>
                          <a:cs typeface="Times New Roman" panose="02020603050405020304" pitchFamily="18" charset="0"/>
                        </a:rPr>
                        <a:t>体外受精</a:t>
                      </a:r>
                      <a:endParaRPr lang="en-US" altLang="en-US" sz="2800" b="1">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616073">
                <a:tc rowSpan="2">
                  <a:txBody>
                    <a:bodyPr wrap="square"/>
                    <a:lstStyle/>
                    <a:p>
                      <a:pPr indent="0" algn="ctr">
                        <a:buNone/>
                      </a:pPr>
                      <a:r>
                        <a:rPr lang="en-US" sz="2800" b="1">
                          <a:latin typeface="微软雅黑" panose="020B0503020204020204" pitchFamily="34" charset="-122"/>
                          <a:ea typeface="微软雅黑" panose="020B0503020204020204" pitchFamily="34" charset="-122"/>
                          <a:cs typeface="Times New Roman" panose="02020603050405020304" pitchFamily="18" charset="0"/>
                        </a:rPr>
                        <a:t>不同点</a:t>
                      </a:r>
                      <a:endParaRPr lang="en-US" altLang="en-US" sz="2800" b="1">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2800" b="1">
                          <a:latin typeface="微软雅黑" panose="020B0503020204020204" pitchFamily="34" charset="-122"/>
                          <a:ea typeface="微软雅黑" panose="020B0503020204020204" pitchFamily="34" charset="-122"/>
                          <a:cs typeface="Times New Roman" panose="02020603050405020304" pitchFamily="18" charset="0"/>
                        </a:rPr>
                        <a:t>过程不同</a:t>
                      </a:r>
                      <a:endParaRPr lang="en-US" altLang="en-US" sz="2800" b="1">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endParaRPr lang="en-US" altLang="en-US" sz="2800" b="1">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endParaRPr lang="en-US" altLang="en-US" sz="2800" b="1">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endParaRPr lang="en-US" altLang="en-US" sz="2800" b="1">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3347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wrap="square"/>
                    <a:lstStyle/>
                    <a:p>
                      <a:pPr indent="0" algn="ctr">
                        <a:buNone/>
                      </a:pPr>
                      <a:r>
                        <a:rPr lang="en-US" sz="2800" b="1">
                          <a:latin typeface="微软雅黑" panose="020B0503020204020204" pitchFamily="34" charset="-122"/>
                          <a:ea typeface="微软雅黑" panose="020B0503020204020204" pitchFamily="34" charset="-122"/>
                          <a:cs typeface="Times New Roman" panose="02020603050405020304" pitchFamily="18" charset="0"/>
                        </a:rPr>
                        <a:t>场所不同</a:t>
                      </a:r>
                      <a:endParaRPr lang="en-US" altLang="en-US" sz="2800" b="1">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endParaRPr lang="en-US" altLang="en-US" sz="2800" b="1">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buNone/>
                      </a:pPr>
                      <a:endParaRPr lang="en-US" altLang="en-US" sz="2800" b="1">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endParaRPr lang="en-US" altLang="en-US" sz="2800" b="1">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66800">
                <a:tc gridSpan="2">
                  <a:txBody>
                    <a:bodyPr wrap="square"/>
                    <a:lstStyle/>
                    <a:p>
                      <a:pPr indent="0" algn="ctr">
                        <a:buNone/>
                      </a:pPr>
                      <a:r>
                        <a:rPr lang="en-US" sz="2800" b="1" err="1">
                          <a:latin typeface="微软雅黑" panose="020B0503020204020204" pitchFamily="34" charset="-122"/>
                          <a:ea typeface="微软雅黑" panose="020B0503020204020204" pitchFamily="34" charset="-122"/>
                          <a:cs typeface="Times New Roman" panose="02020603050405020304" pitchFamily="18" charset="0"/>
                        </a:rPr>
                        <a:t>相同点</a:t>
                      </a:r>
                      <a:endParaRPr lang="en-US" altLang="en-US" sz="2800" b="1">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3">
                  <a:txBody>
                    <a:bodyPr wrap="square"/>
                    <a:lstStyle/>
                    <a:p>
                      <a:pPr indent="0">
                        <a:buNone/>
                      </a:pPr>
                      <a:endParaRPr lang="en-US" altLang="en-US" sz="2800" b="1">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
        <p:nvSpPr>
          <p:cNvPr id="4" name="文本框 3"/>
          <p:cNvSpPr txBox="1"/>
          <p:nvPr>
            <p:custDataLst>
              <p:tags r:id="rId3"/>
            </p:custDataLst>
          </p:nvPr>
        </p:nvSpPr>
        <p:spPr>
          <a:xfrm>
            <a:off x="2536266" y="3176560"/>
            <a:ext cx="1753235" cy="951865"/>
          </a:xfrm>
          <a:prstGeom prst="rect">
            <a:avLst/>
          </a:prstGeom>
          <a:noFill/>
        </p:spPr>
        <p:txBody>
          <a:bodyPr wrap="square" lIns="91335" tIns="45719" rIns="91335" bIns="45719" rtlCol="0" anchor="t">
            <a:spAutoFit/>
          </a:bodyPr>
          <a:lstStyle/>
          <a:p>
            <a:pPr defTabSz="913130"/>
            <a:r>
              <a:rPr lang="en-US" sz="2800" err="1">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雌雄动物交配完成</a:t>
            </a:r>
            <a:endParaRPr lang="en-US" altLang="en-US" sz="2800" err="1">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5" name="文本框 4"/>
          <p:cNvSpPr txBox="1"/>
          <p:nvPr>
            <p:custDataLst>
              <p:tags r:id="rId4"/>
            </p:custDataLst>
          </p:nvPr>
        </p:nvSpPr>
        <p:spPr>
          <a:xfrm>
            <a:off x="2548724" y="4432933"/>
            <a:ext cx="1840231" cy="951865"/>
          </a:xfrm>
          <a:prstGeom prst="rect">
            <a:avLst/>
          </a:prstGeom>
          <a:noFill/>
        </p:spPr>
        <p:txBody>
          <a:bodyPr wrap="square" lIns="91335" tIns="45719" rIns="91335" bIns="45719" rtlCol="0" anchor="t">
            <a:spAutoFit/>
          </a:bodyPr>
          <a:lstStyle/>
          <a:p>
            <a:pPr defTabSz="913130"/>
            <a:r>
              <a:rPr lang="en-US" sz="2800" err="1">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雌性动物输卵管中</a:t>
            </a:r>
            <a:endParaRPr lang="en-US" altLang="en-US" sz="2800" err="1">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6" name="文本框 5"/>
          <p:cNvSpPr txBox="1"/>
          <p:nvPr>
            <p:custDataLst>
              <p:tags r:id="rId5"/>
            </p:custDataLst>
          </p:nvPr>
        </p:nvSpPr>
        <p:spPr>
          <a:xfrm>
            <a:off x="4565722" y="2873390"/>
            <a:ext cx="3397251" cy="1382395"/>
          </a:xfrm>
          <a:prstGeom prst="rect">
            <a:avLst/>
          </a:prstGeom>
          <a:noFill/>
        </p:spPr>
        <p:txBody>
          <a:bodyPr wrap="square" lIns="91335" tIns="45719" rIns="91335" bIns="45719" rtlCol="0" anchor="t">
            <a:spAutoFit/>
          </a:bodyPr>
          <a:lstStyle/>
          <a:p>
            <a:pPr defTabSz="913130"/>
            <a:r>
              <a:rPr lang="en-US" sz="2800" err="1">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用人工的方法将公畜的精液注入母畜生殖道内，完成受精</a:t>
            </a:r>
            <a:endParaRPr lang="en-US" altLang="en-US" sz="2800" err="1">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7" name="文本框 6"/>
          <p:cNvSpPr txBox="1"/>
          <p:nvPr>
            <p:custDataLst>
              <p:tags r:id="rId6"/>
            </p:custDataLst>
          </p:nvPr>
        </p:nvSpPr>
        <p:spPr>
          <a:xfrm>
            <a:off x="8231365" y="2954018"/>
            <a:ext cx="3206115" cy="1382395"/>
          </a:xfrm>
          <a:prstGeom prst="rect">
            <a:avLst/>
          </a:prstGeom>
          <a:noFill/>
        </p:spPr>
        <p:txBody>
          <a:bodyPr wrap="square" lIns="91335" tIns="45719" rIns="91335" bIns="45719" rtlCol="0" anchor="t">
            <a:spAutoFit/>
          </a:bodyPr>
          <a:lstStyle/>
          <a:p>
            <a:pPr defTabSz="913130"/>
            <a:r>
              <a:rPr lang="en-US" sz="2800" err="1">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人工获取精子、卵子，在体外培养液中完成受精过程</a:t>
            </a:r>
            <a:endParaRPr lang="en-US" altLang="en-US" sz="2800" err="1">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8" name="文本框 7"/>
          <p:cNvSpPr txBox="1"/>
          <p:nvPr>
            <p:custDataLst>
              <p:tags r:id="rId7"/>
            </p:custDataLst>
          </p:nvPr>
        </p:nvSpPr>
        <p:spPr>
          <a:xfrm>
            <a:off x="4565722" y="4545406"/>
            <a:ext cx="3026410" cy="520700"/>
          </a:xfrm>
          <a:prstGeom prst="rect">
            <a:avLst/>
          </a:prstGeom>
          <a:noFill/>
        </p:spPr>
        <p:txBody>
          <a:bodyPr wrap="none" lIns="91335" tIns="45719" rIns="91335" bIns="45719" rtlCol="0" anchor="t">
            <a:spAutoFit/>
          </a:bodyPr>
          <a:lstStyle/>
          <a:p>
            <a:pPr defTabSz="913130"/>
            <a:r>
              <a:rPr lang="en-US" sz="2800" err="1">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雌性动物输卵管中</a:t>
            </a:r>
            <a:endParaRPr lang="en-US" altLang="en-US" sz="2800" err="1">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9" name="文本框 8"/>
          <p:cNvSpPr txBox="1"/>
          <p:nvPr>
            <p:custDataLst>
              <p:tags r:id="rId8"/>
            </p:custDataLst>
          </p:nvPr>
        </p:nvSpPr>
        <p:spPr>
          <a:xfrm>
            <a:off x="8628288" y="4541616"/>
            <a:ext cx="2315210" cy="520700"/>
          </a:xfrm>
          <a:prstGeom prst="rect">
            <a:avLst/>
          </a:prstGeom>
          <a:noFill/>
        </p:spPr>
        <p:txBody>
          <a:bodyPr wrap="none" lIns="91335" tIns="45719" rIns="91335" bIns="45719" rtlCol="0" anchor="t">
            <a:spAutoFit/>
          </a:bodyPr>
          <a:lstStyle/>
          <a:p>
            <a:pPr algn="ctr" defTabSz="913130"/>
            <a:r>
              <a:rPr lang="en-US" sz="2800" err="1">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体外培养液中</a:t>
            </a:r>
            <a:endParaRPr lang="en-US" altLang="en-US" sz="2800" err="1">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0" name="文本框 9"/>
          <p:cNvSpPr txBox="1"/>
          <p:nvPr>
            <p:custDataLst>
              <p:tags r:id="rId9"/>
            </p:custDataLst>
          </p:nvPr>
        </p:nvSpPr>
        <p:spPr>
          <a:xfrm>
            <a:off x="2836138" y="5498481"/>
            <a:ext cx="7694355" cy="951865"/>
          </a:xfrm>
          <a:prstGeom prst="rect">
            <a:avLst/>
          </a:prstGeom>
          <a:noFill/>
        </p:spPr>
        <p:txBody>
          <a:bodyPr wrap="square" lIns="91335" tIns="45719" rIns="91335" bIns="45719" rtlCol="0" anchor="t">
            <a:spAutoFit/>
          </a:bodyPr>
          <a:lstStyle/>
          <a:p>
            <a:pPr defTabSz="913130"/>
            <a:r>
              <a:rPr 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(1)精子获能、卵子成熟后方能完成受精过程；(2)都是有性生殖</a:t>
            </a:r>
            <a:endParaRPr lang="en-US"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3793" name="文本框 4103"/>
          <p:cNvSpPr txBox="1"/>
          <p:nvPr userDrawn="1">
            <p:custDataLst>
              <p:tags r:id="rId10"/>
            </p:custDataLst>
          </p:nvPr>
        </p:nvSpPr>
        <p:spPr>
          <a:xfrm>
            <a:off x="330062" y="124142"/>
            <a:ext cx="3315935" cy="749300"/>
          </a:xfrm>
          <a:prstGeom prst="rect">
            <a:avLst/>
          </a:prstGeom>
          <a:noFill/>
          <a:ln w="9525">
            <a:noFill/>
          </a:ln>
        </p:spPr>
        <p:txBody>
          <a:bodyPr wrap="square" lIns="90169" tIns="46989" rIns="90169" bIns="46989" anchor="t">
            <a:spAutoFit/>
          </a:bodyPr>
          <a:p>
            <a:r>
              <a:rPr lang="zh-CN" altLang="en-US" sz="4265" b="1" smtClean="0">
                <a:solidFill>
                  <a:schemeClr val="tx1"/>
                </a:solidFill>
                <a:latin typeface="黑体" panose="02010609060101010101" pitchFamily="49" charset="-122"/>
                <a:ea typeface="黑体" panose="02010609060101010101" pitchFamily="49" charset="-122"/>
              </a:rPr>
              <a:t>体外受精</a:t>
            </a:r>
            <a:endParaRPr lang="zh-CN" altLang="en-US" sz="4265" b="1" smtClean="0">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2871470" y="1828800"/>
            <a:ext cx="6388100" cy="3322955"/>
          </a:xfrm>
          <a:prstGeom prst="rect">
            <a:avLst/>
          </a:prstGeom>
        </p:spPr>
        <p:txBody>
          <a:bodyPr wrap="square">
            <a:spAutoFit/>
          </a:bodyPr>
          <a:lstStyle/>
          <a:p>
            <a:pPr algn="just" defTabSz="1219200">
              <a:lnSpc>
                <a:spcPct val="150000"/>
              </a:lnSpc>
            </a:pP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1.</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在生物学上试管婴儿技术属于</a:t>
            </a:r>
            <a:endParaRPr lang="zh-CN" altLang="zh-CN" sz="28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a:p>
            <a:pPr algn="just" defTabSz="1219200">
              <a:lnSpc>
                <a:spcPct val="150000"/>
              </a:lnSpc>
            </a:pP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A.</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有性生殖、体外受精</a:t>
            </a:r>
            <a:endParaRPr lang="zh-CN" altLang="zh-CN" sz="28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a:p>
            <a:pPr algn="just" defTabSz="1219200">
              <a:lnSpc>
                <a:spcPct val="150000"/>
              </a:lnSpc>
            </a:pP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B.</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无性繁殖、体内发育</a:t>
            </a:r>
            <a:endParaRPr lang="zh-CN" altLang="zh-CN" sz="28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a:p>
            <a:pPr algn="just" defTabSz="1219200">
              <a:lnSpc>
                <a:spcPct val="150000"/>
              </a:lnSpc>
            </a:pP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C.</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有性生殖、体内受精</a:t>
            </a:r>
            <a:endParaRPr lang="zh-CN" altLang="zh-CN" sz="28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a:p>
            <a:pPr algn="just" defTabSz="1219200">
              <a:lnSpc>
                <a:spcPct val="150000"/>
              </a:lnSpc>
            </a:pPr>
            <a:r>
              <a:rPr lang="en-US" altLang="zh-CN" sz="2800" kern="100">
                <a:solidFill>
                  <a:prstClr val="black"/>
                </a:solidFill>
                <a:latin typeface="Times New Roman" panose="02020603050405020304" pitchFamily="18" charset="0"/>
                <a:ea typeface="方正中等线简体" panose="03000509000000000000" pitchFamily="65" charset="-122"/>
                <a:cs typeface="Courier New" panose="02070309020205020404" pitchFamily="49" charset="0"/>
              </a:rPr>
              <a:t>D.</a:t>
            </a:r>
            <a:r>
              <a:rPr lang="zh-CN" altLang="zh-CN" sz="2800" kern="100">
                <a:solidFill>
                  <a:prstClr val="black"/>
                </a:solidFill>
                <a:latin typeface="Times New Roman" panose="02020603050405020304" pitchFamily="18" charset="0"/>
                <a:ea typeface="方正中等线简体" panose="03000509000000000000" pitchFamily="65" charset="-122"/>
                <a:cs typeface="Times New Roman" panose="02020603050405020304" pitchFamily="18" charset="0"/>
              </a:rPr>
              <a:t>无性繁殖、体外发育</a:t>
            </a:r>
            <a:endParaRPr lang="zh-CN" altLang="zh-CN" sz="2800" kern="100">
              <a:solidFill>
                <a:prstClr val="black"/>
              </a:solidFill>
              <a:latin typeface="宋体" panose="02010600030101010101" pitchFamily="2" charset="-122"/>
              <a:ea typeface="宋体" panose="02010600030101010101" pitchFamily="2" charset="-122"/>
              <a:cs typeface="Courier New" panose="02070309020205020404" pitchFamily="49" charset="0"/>
            </a:endParaRPr>
          </a:p>
        </p:txBody>
      </p:sp>
      <p:sp>
        <p:nvSpPr>
          <p:cNvPr id="3" name="TextBox 20"/>
          <p:cNvSpPr txBox="1"/>
          <p:nvPr>
            <p:custDataLst>
              <p:tags r:id="rId2"/>
            </p:custDataLst>
          </p:nvPr>
        </p:nvSpPr>
        <p:spPr>
          <a:xfrm>
            <a:off x="2814086" y="2630904"/>
            <a:ext cx="720000" cy="720000"/>
          </a:xfrm>
          <a:prstGeom prst="rect">
            <a:avLst/>
          </a:prstGeom>
          <a:noFill/>
        </p:spPr>
        <p:txBody>
          <a:bodyPr wrap="square" rtlCol="0">
            <a:spAutoFit/>
          </a:bodyPr>
          <a:lstStyle/>
          <a:p>
            <a:pPr defTabSz="1219200"/>
            <a:r>
              <a:rPr lang="zh-CN" altLang="en-US" sz="4500" b="1" smtClean="0">
                <a:solidFill>
                  <a:srgbClr val="C00000"/>
                </a:solidFill>
                <a:latin typeface="华文细黑" panose="02010600040101010101" pitchFamily="2" charset="-122"/>
                <a:ea typeface="华文细黑" panose="02010600040101010101" pitchFamily="2" charset="-122"/>
              </a:rPr>
              <a:t>√</a:t>
            </a:r>
            <a:endParaRPr lang="zh-CN" altLang="en-US" sz="4500" b="1">
              <a:solidFill>
                <a:srgbClr val="C00000"/>
              </a:solidFill>
              <a:latin typeface="华文细黑" panose="02010600040101010101" pitchFamily="2" charset="-122"/>
              <a:ea typeface="华文细黑" panose="02010600040101010101" pitchFamily="2" charset="-122"/>
            </a:endParaRPr>
          </a:p>
        </p:txBody>
      </p:sp>
      <p:sp>
        <p:nvSpPr>
          <p:cNvPr id="33793" name="文本框 4103"/>
          <p:cNvSpPr txBox="1"/>
          <p:nvPr userDrawn="1">
            <p:custDataLst>
              <p:tags r:id="rId3"/>
            </p:custDataLst>
          </p:nvPr>
        </p:nvSpPr>
        <p:spPr>
          <a:xfrm>
            <a:off x="527050" y="139381"/>
            <a:ext cx="2362200" cy="749300"/>
          </a:xfrm>
          <a:prstGeom prst="rect">
            <a:avLst/>
          </a:prstGeom>
          <a:noFill/>
          <a:ln w="9525">
            <a:noFill/>
          </a:ln>
        </p:spPr>
        <p:txBody>
          <a:bodyPr wrap="square" lIns="90169" tIns="46989" rIns="90169" bIns="46989" anchor="t">
            <a:spAutoFit/>
          </a:bodyPr>
          <a:p>
            <a:r>
              <a:rPr lang="zh-CN" altLang="en-US" sz="4265" b="1">
                <a:solidFill>
                  <a:schemeClr val="tx1"/>
                </a:solidFill>
                <a:latin typeface="黑体" panose="02010609060101010101" pitchFamily="49" charset="-122"/>
                <a:ea typeface="黑体" panose="02010609060101010101" pitchFamily="49" charset="-122"/>
              </a:rPr>
              <a:t>课堂练习</a:t>
            </a:r>
            <a:endParaRPr lang="zh-CN" altLang="en-US" sz="4265" b="1">
              <a:solidFill>
                <a:schemeClr val="tx1"/>
              </a:solidFill>
              <a:latin typeface="黑体" panose="02010609060101010101" pitchFamily="49" charset="-122"/>
              <a:ea typeface="黑体" panose="02010609060101010101" pitchFamily="49" charset="-122"/>
            </a:endParaRPr>
          </a:p>
        </p:txBody>
      </p:sp>
      <p:sp>
        <p:nvSpPr>
          <p:cNvPr id="4" name="文本框 3"/>
          <p:cNvSpPr txBox="1"/>
          <p:nvPr/>
        </p:nvSpPr>
        <p:spPr>
          <a:xfrm>
            <a:off x="2383155" y="5827395"/>
            <a:ext cx="4064000" cy="521970"/>
          </a:xfrm>
          <a:prstGeom prst="rect">
            <a:avLst/>
          </a:prstGeom>
          <a:noFill/>
        </p:spPr>
        <p:txBody>
          <a:bodyPr wrap="square" rtlCol="0">
            <a:spAutoFit/>
          </a:bodyPr>
          <a:p>
            <a:r>
              <a:rPr lang="zh-CN" altLang="en-US" sz="2800"/>
              <a:t>克隆动物呢？</a:t>
            </a:r>
            <a:endParaRPr lang="zh-CN" altLang="en-US" sz="28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搜狗截图20200921143530"/>
          <p:cNvPicPr>
            <a:picLocks noChangeAspect="1"/>
          </p:cNvPicPr>
          <p:nvPr>
            <p:custDataLst>
              <p:tags r:id="rId1"/>
            </p:custDataLst>
          </p:nvPr>
        </p:nvPicPr>
        <p:blipFill>
          <a:blip r:embed="rId2">
            <a:lum bright="-24000" contrast="42000"/>
          </a:blip>
          <a:stretch>
            <a:fillRect/>
          </a:stretch>
        </p:blipFill>
        <p:spPr>
          <a:xfrm>
            <a:off x="5172443" y="1416826"/>
            <a:ext cx="1836430" cy="1636093"/>
          </a:xfrm>
          <a:prstGeom prst="rect">
            <a:avLst/>
          </a:prstGeom>
        </p:spPr>
      </p:pic>
      <p:pic>
        <p:nvPicPr>
          <p:cNvPr id="5" name="图片 4"/>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2919907" y="1416926"/>
            <a:ext cx="1746074" cy="1574680"/>
          </a:xfrm>
          <a:prstGeom prst="rect">
            <a:avLst/>
          </a:prstGeom>
        </p:spPr>
      </p:pic>
      <p:pic>
        <p:nvPicPr>
          <p:cNvPr id="6" name="图片 5"/>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7131242" y="1362710"/>
            <a:ext cx="2686685" cy="1823085"/>
          </a:xfrm>
          <a:prstGeom prst="rect">
            <a:avLst/>
          </a:prstGeom>
        </p:spPr>
      </p:pic>
      <p:sp>
        <p:nvSpPr>
          <p:cNvPr id="7" name="矩形 6"/>
          <p:cNvSpPr/>
          <p:nvPr>
            <p:custDataLst>
              <p:tags r:id="rId7"/>
            </p:custDataLst>
          </p:nvPr>
        </p:nvSpPr>
        <p:spPr>
          <a:xfrm>
            <a:off x="3304311" y="3429186"/>
            <a:ext cx="4873450" cy="540725"/>
          </a:xfrm>
          <a:prstGeom prst="rect">
            <a:avLst/>
          </a:prstGeom>
          <a:noFill/>
          <a:extLst>
            <a:ext uri="{909E8E84-426E-40DD-AFC4-6F175D3DCCD1}">
              <a14:hiddenFill xmlns:a14="http://schemas.microsoft.com/office/drawing/2010/main">
                <a:solidFill>
                  <a:schemeClr val="accent2"/>
                </a:solidFill>
              </a14:hiddenFill>
            </a:ext>
          </a:extLst>
        </p:spPr>
        <p:txBody>
          <a:bodyPr wrap="none">
            <a:spAutoFit/>
          </a:bodyPr>
          <a:lstStyle/>
          <a:p>
            <a:pPr>
              <a:lnSpc>
                <a:spcPct val="120000"/>
              </a:lnSpc>
            </a:pPr>
            <a:r>
              <a:rPr lang="zh-CN" altLang="en-US" sz="2800" b="1" smtClean="0">
                <a:solidFill>
                  <a:srgbClr val="0033CC"/>
                </a:solidFill>
                <a:latin typeface="黑体" panose="02010609060101010101" pitchFamily="49" charset="-122"/>
                <a:ea typeface="黑体" panose="02010609060101010101" pitchFamily="49" charset="-122"/>
                <a:cs typeface="Arial" panose="020B0604020202020204"/>
              </a:rPr>
              <a:t>不同动</a:t>
            </a:r>
            <a:r>
              <a:rPr lang="zh-CN" altLang="en-US" sz="2800" b="1" smtClean="0">
                <a:solidFill>
                  <a:srgbClr val="3333FF"/>
                </a:solidFill>
                <a:latin typeface="黑体" panose="02010609060101010101" pitchFamily="49" charset="-122"/>
                <a:ea typeface="黑体" panose="02010609060101010101" pitchFamily="49" charset="-122"/>
                <a:cs typeface="Arial" panose="020B0604020202020204"/>
              </a:rPr>
              <a:t>物</a:t>
            </a:r>
            <a:r>
              <a:rPr lang="zh-CN" altLang="en-US" sz="2800" b="1" smtClean="0">
                <a:solidFill>
                  <a:srgbClr val="FF0000"/>
                </a:solidFill>
                <a:latin typeface="黑体" panose="02010609060101010101" pitchFamily="49" charset="-122"/>
                <a:ea typeface="黑体" panose="02010609060101010101" pitchFamily="49" charset="-122"/>
                <a:cs typeface="Arial" panose="020B0604020202020204"/>
              </a:rPr>
              <a:t>胚胎移植时间</a:t>
            </a:r>
            <a:r>
              <a:rPr lang="zh-CN" altLang="en-US" sz="2800" b="1" smtClean="0">
                <a:solidFill>
                  <a:srgbClr val="0033CC"/>
                </a:solidFill>
                <a:latin typeface="黑体" panose="02010609060101010101" pitchFamily="49" charset="-122"/>
                <a:ea typeface="黑体" panose="02010609060101010101" pitchFamily="49" charset="-122"/>
                <a:cs typeface="Arial" panose="020B0604020202020204"/>
              </a:rPr>
              <a:t>不同：</a:t>
            </a:r>
            <a:endParaRPr lang="zh-CN" altLang="en-US" sz="2800" b="1">
              <a:solidFill>
                <a:srgbClr val="0033CC"/>
              </a:solidFill>
              <a:latin typeface="黑体" panose="02010609060101010101" pitchFamily="49" charset="-122"/>
              <a:ea typeface="黑体" panose="02010609060101010101" pitchFamily="49" charset="-122"/>
              <a:cs typeface="Arial" panose="020B0604020202020204"/>
            </a:endParaRPr>
          </a:p>
        </p:txBody>
      </p:sp>
      <p:sp>
        <p:nvSpPr>
          <p:cNvPr id="8" name="Rectangle 13"/>
          <p:cNvSpPr/>
          <p:nvPr>
            <p:custDataLst>
              <p:tags r:id="rId8"/>
            </p:custDataLst>
          </p:nvPr>
        </p:nvSpPr>
        <p:spPr>
          <a:xfrm>
            <a:off x="3304230" y="4282996"/>
            <a:ext cx="1970405" cy="164147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eaLnBrk="1" hangingPunct="1">
              <a:lnSpc>
                <a:spcPct val="120000"/>
              </a:lnSpc>
            </a:pPr>
            <a:r>
              <a:rPr sz="2800" b="1">
                <a:solidFill>
                  <a:srgbClr val="000000"/>
                </a:solidFill>
                <a:latin typeface="黑体" panose="02010609060101010101" pitchFamily="49" charset="-122"/>
                <a:ea typeface="黑体" panose="02010609060101010101" pitchFamily="49" charset="-122"/>
                <a:cs typeface="Arial" panose="020B0604020202020204"/>
              </a:rPr>
              <a:t>牛、羊：</a:t>
            </a:r>
            <a:endParaRPr sz="2800" b="1">
              <a:solidFill>
                <a:srgbClr val="000000"/>
              </a:solidFill>
              <a:latin typeface="黑体" panose="02010609060101010101" pitchFamily="49" charset="-122"/>
              <a:ea typeface="黑体" panose="02010609060101010101" pitchFamily="49" charset="-122"/>
              <a:cs typeface="Arial" panose="020B0604020202020204"/>
            </a:endParaRPr>
          </a:p>
          <a:p>
            <a:pPr eaLnBrk="1" hangingPunct="1">
              <a:lnSpc>
                <a:spcPct val="120000"/>
              </a:lnSpc>
            </a:pPr>
            <a:r>
              <a:rPr sz="2800" b="1">
                <a:solidFill>
                  <a:srgbClr val="000000"/>
                </a:solidFill>
                <a:latin typeface="黑体" panose="02010609060101010101" pitchFamily="49" charset="-122"/>
                <a:ea typeface="黑体" panose="02010609060101010101" pitchFamily="49" charset="-122"/>
                <a:cs typeface="Arial" panose="020B0604020202020204"/>
              </a:rPr>
              <a:t>小鼠：</a:t>
            </a:r>
            <a:endParaRPr sz="2800" b="1">
              <a:solidFill>
                <a:srgbClr val="000000"/>
              </a:solidFill>
              <a:latin typeface="黑体" panose="02010609060101010101" pitchFamily="49" charset="-122"/>
              <a:ea typeface="黑体" panose="02010609060101010101" pitchFamily="49" charset="-122"/>
              <a:cs typeface="Arial" panose="020B0604020202020204"/>
            </a:endParaRPr>
          </a:p>
          <a:p>
            <a:pPr eaLnBrk="1" hangingPunct="1">
              <a:lnSpc>
                <a:spcPct val="120000"/>
              </a:lnSpc>
            </a:pPr>
            <a:r>
              <a:rPr sz="2800" b="1">
                <a:solidFill>
                  <a:srgbClr val="000000"/>
                </a:solidFill>
                <a:latin typeface="黑体" panose="02010609060101010101" pitchFamily="49" charset="-122"/>
                <a:ea typeface="黑体" panose="02010609060101010101" pitchFamily="49" charset="-122"/>
                <a:cs typeface="Arial" panose="020B0604020202020204"/>
              </a:rPr>
              <a:t>试管婴儿：</a:t>
            </a:r>
            <a:endParaRPr sz="2800" b="1">
              <a:solidFill>
                <a:srgbClr val="000000"/>
              </a:solidFill>
              <a:latin typeface="黑体" panose="02010609060101010101" pitchFamily="49" charset="-122"/>
              <a:ea typeface="黑体" panose="02010609060101010101" pitchFamily="49" charset="-122"/>
              <a:cs typeface="Arial" panose="020B0604020202020204"/>
            </a:endParaRPr>
          </a:p>
        </p:txBody>
      </p:sp>
      <p:sp>
        <p:nvSpPr>
          <p:cNvPr id="9" name="矩形 8"/>
          <p:cNvSpPr/>
          <p:nvPr>
            <p:custDataLst>
              <p:tags r:id="rId9"/>
            </p:custDataLst>
          </p:nvPr>
        </p:nvSpPr>
        <p:spPr>
          <a:xfrm>
            <a:off x="5140089" y="4315802"/>
            <a:ext cx="3861758" cy="1641475"/>
          </a:xfrm>
          <a:prstGeom prst="rect">
            <a:avLst/>
          </a:prstGeom>
        </p:spPr>
        <p:txBody>
          <a:bodyPr wrap="square">
            <a:spAutoFit/>
          </a:bodyPr>
          <a:lstStyle/>
          <a:p>
            <a:pPr>
              <a:lnSpc>
                <a:spcPct val="120000"/>
              </a:lnSpc>
            </a:pPr>
            <a:r>
              <a:rPr lang="zh-CN" altLang="en-US" sz="2800" b="1" smtClean="0">
                <a:solidFill>
                  <a:srgbClr val="FF0000"/>
                </a:solidFill>
                <a:latin typeface="黑体" panose="02010609060101010101" pitchFamily="49" charset="-122"/>
                <a:ea typeface="黑体" panose="02010609060101010101" pitchFamily="49" charset="-122"/>
                <a:cs typeface="Arial" panose="020B0604020202020204"/>
              </a:rPr>
              <a:t>桑葚胚或囊胚阶段</a:t>
            </a:r>
            <a:endParaRPr lang="zh-CN" altLang="en-US" sz="2800" b="1" smtClean="0">
              <a:solidFill>
                <a:srgbClr val="3333FF"/>
              </a:solidFill>
              <a:latin typeface="黑体" panose="02010609060101010101" pitchFamily="49" charset="-122"/>
              <a:ea typeface="黑体" panose="02010609060101010101" pitchFamily="49" charset="-122"/>
              <a:cs typeface="Arial" panose="020B0604020202020204"/>
            </a:endParaRPr>
          </a:p>
          <a:p>
            <a:pPr>
              <a:lnSpc>
                <a:spcPct val="120000"/>
              </a:lnSpc>
            </a:pPr>
            <a:r>
              <a:rPr lang="zh-CN" altLang="en-US" sz="2800" b="1" smtClean="0">
                <a:solidFill>
                  <a:srgbClr val="FF0000"/>
                </a:solidFill>
                <a:latin typeface="黑体" panose="02010609060101010101" pitchFamily="49" charset="-122"/>
                <a:ea typeface="黑体" panose="02010609060101010101" pitchFamily="49" charset="-122"/>
                <a:cs typeface="Arial" panose="020B0604020202020204"/>
              </a:rPr>
              <a:t>可在更早的阶段移植</a:t>
            </a:r>
            <a:endParaRPr lang="zh-CN" altLang="en-US" sz="2800" b="1" smtClean="0">
              <a:solidFill>
                <a:srgbClr val="FF0000"/>
              </a:solidFill>
              <a:latin typeface="黑体" panose="02010609060101010101" pitchFamily="49" charset="-122"/>
              <a:ea typeface="黑体" panose="02010609060101010101" pitchFamily="49" charset="-122"/>
              <a:cs typeface="Arial" panose="020B0604020202020204"/>
            </a:endParaRPr>
          </a:p>
          <a:p>
            <a:pPr>
              <a:lnSpc>
                <a:spcPct val="120000"/>
              </a:lnSpc>
            </a:pPr>
            <a:r>
              <a:rPr lang="en-US" altLang="zh-CN" sz="2800" b="1" smtClean="0">
                <a:solidFill>
                  <a:srgbClr val="FF0000"/>
                </a:solidFill>
                <a:latin typeface="黑体" panose="02010609060101010101" pitchFamily="49" charset="-122"/>
                <a:ea typeface="黑体" panose="02010609060101010101" pitchFamily="49" charset="-122"/>
                <a:cs typeface="Arial" panose="020B0604020202020204"/>
              </a:rPr>
              <a:t>8-16</a:t>
            </a:r>
            <a:r>
              <a:rPr lang="zh-CN" altLang="en-US" sz="2800" b="1" smtClean="0">
                <a:solidFill>
                  <a:srgbClr val="FF0000"/>
                </a:solidFill>
                <a:latin typeface="黑体" panose="02010609060101010101" pitchFamily="49" charset="-122"/>
                <a:ea typeface="黑体" panose="02010609060101010101" pitchFamily="49" charset="-122"/>
                <a:cs typeface="Arial" panose="020B0604020202020204"/>
              </a:rPr>
              <a:t>个细胞阶段</a:t>
            </a:r>
            <a:endParaRPr lang="zh-CN" altLang="en-US" sz="2800" b="1">
              <a:solidFill>
                <a:srgbClr val="FF0000"/>
              </a:solidFill>
              <a:latin typeface="黑体" panose="02010609060101010101" pitchFamily="49" charset="-122"/>
              <a:ea typeface="黑体" panose="02010609060101010101" pitchFamily="49" charset="-122"/>
              <a:cs typeface="Arial" panose="020B0604020202020204"/>
            </a:endParaRPr>
          </a:p>
        </p:txBody>
      </p:sp>
      <p:sp>
        <p:nvSpPr>
          <p:cNvPr id="33793" name="文本框 4103"/>
          <p:cNvSpPr txBox="1"/>
          <p:nvPr userDrawn="1">
            <p:custDataLst>
              <p:tags r:id="rId10"/>
            </p:custDataLst>
          </p:nvPr>
        </p:nvSpPr>
        <p:spPr>
          <a:xfrm>
            <a:off x="330062" y="124142"/>
            <a:ext cx="3315935" cy="749300"/>
          </a:xfrm>
          <a:prstGeom prst="rect">
            <a:avLst/>
          </a:prstGeom>
          <a:noFill/>
          <a:ln w="9525">
            <a:noFill/>
          </a:ln>
        </p:spPr>
        <p:txBody>
          <a:bodyPr wrap="square" lIns="90169" tIns="46989" rIns="90169" bIns="46989" anchor="t">
            <a:spAutoFit/>
          </a:bodyPr>
          <a:p>
            <a:r>
              <a:rPr lang="zh-CN" altLang="en-US" sz="4265" b="1" smtClean="0">
                <a:solidFill>
                  <a:schemeClr val="tx1"/>
                </a:solidFill>
                <a:latin typeface="黑体" panose="02010609060101010101" pitchFamily="49" charset="-122"/>
                <a:ea typeface="黑体" panose="02010609060101010101" pitchFamily="49" charset="-122"/>
              </a:rPr>
              <a:t>胚胎移植</a:t>
            </a:r>
            <a:endParaRPr lang="zh-CN" altLang="en-US" sz="4265" b="1" smtClean="0">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UNIQUEID" val="6871"/>
</p:tagLst>
</file>

<file path=ppt/tags/tag10.xml><?xml version="1.0" encoding="utf-8"?>
<p:tagLst xmlns:p="http://schemas.openxmlformats.org/presentationml/2006/main">
  <p:tag name="AS_UNIQUEID" val="7083"/>
</p:tagLst>
</file>

<file path=ppt/tags/tag100.xml><?xml version="1.0" encoding="utf-8"?>
<p:tagLst xmlns:p="http://schemas.openxmlformats.org/presentationml/2006/main">
  <p:tag name="AS_UNIQUEID" val="6407"/>
</p:tagLst>
</file>

<file path=ppt/tags/tag101.xml><?xml version="1.0" encoding="utf-8"?>
<p:tagLst xmlns:p="http://schemas.openxmlformats.org/presentationml/2006/main">
  <p:tag name="AS_UNIQUEID" val="6408"/>
</p:tagLst>
</file>

<file path=ppt/tags/tag102.xml><?xml version="1.0" encoding="utf-8"?>
<p:tagLst xmlns:p="http://schemas.openxmlformats.org/presentationml/2006/main">
  <p:tag name="AS_UNIQUEID" val="6414"/>
</p:tagLst>
</file>

<file path=ppt/tags/tag103.xml><?xml version="1.0" encoding="utf-8"?>
<p:tagLst xmlns:p="http://schemas.openxmlformats.org/presentationml/2006/main">
  <p:tag name="AS_UNIQUEID" val="3928"/>
</p:tagLst>
</file>

<file path=ppt/tags/tag104.xml><?xml version="1.0" encoding="utf-8"?>
<p:tagLst xmlns:p="http://schemas.openxmlformats.org/presentationml/2006/main">
  <p:tag name="AS_UNIQUEID" val="3925"/>
</p:tagLst>
</file>

<file path=ppt/tags/tag105.xml><?xml version="1.0" encoding="utf-8"?>
<p:tagLst xmlns:p="http://schemas.openxmlformats.org/presentationml/2006/main">
  <p:tag name="AS_UNIQUEID" val="3926"/>
</p:tagLst>
</file>

<file path=ppt/tags/tag106.xml><?xml version="1.0" encoding="utf-8"?>
<p:tagLst xmlns:p="http://schemas.openxmlformats.org/presentationml/2006/main">
  <p:tag name="AS_UNIQUEID" val="3927"/>
</p:tagLst>
</file>

<file path=ppt/tags/tag107.xml><?xml version="1.0" encoding="utf-8"?>
<p:tagLst xmlns:p="http://schemas.openxmlformats.org/presentationml/2006/main">
  <p:tag name="AS_UNIQUEID" val="6550"/>
</p:tagLst>
</file>

<file path=ppt/tags/tag108.xml><?xml version="1.0" encoding="utf-8"?>
<p:tagLst xmlns:p="http://schemas.openxmlformats.org/presentationml/2006/main">
  <p:tag name="AS_UNIQUEID" val="7143"/>
</p:tagLst>
</file>

<file path=ppt/tags/tag109.xml><?xml version="1.0" encoding="utf-8"?>
<p:tagLst xmlns:p="http://schemas.openxmlformats.org/presentationml/2006/main">
  <p:tag name="AS_UNIQUEID" val="6416"/>
</p:tagLst>
</file>

<file path=ppt/tags/tag11.xml><?xml version="1.0" encoding="utf-8"?>
<p:tagLst xmlns:p="http://schemas.openxmlformats.org/presentationml/2006/main">
  <p:tag name="AS_UNIQUEID" val="7084"/>
</p:tagLst>
</file>

<file path=ppt/tags/tag110.xml><?xml version="1.0" encoding="utf-8"?>
<p:tagLst xmlns:p="http://schemas.openxmlformats.org/presentationml/2006/main">
  <p:tag name="AS_UNIQUEID" val="6417"/>
  <p:tag name="KSO_WM_UNIT_TABLE_BEAUTIFY" val="smartTable{1c5b1ea2-dc04-4e73-a846-9599407ddfec}"/>
  <p:tag name="TABLE_ENDDRAG_ORIGIN_RECT" val="855*416"/>
  <p:tag name="TABLE_ENDDRAG_RECT" val="50*96*855*416"/>
</p:tagLst>
</file>

<file path=ppt/tags/tag111.xml><?xml version="1.0" encoding="utf-8"?>
<p:tagLst xmlns:p="http://schemas.openxmlformats.org/presentationml/2006/main">
  <p:tag name="AS_UNIQUEID" val="6418"/>
</p:tagLst>
</file>

<file path=ppt/tags/tag112.xml><?xml version="1.0" encoding="utf-8"?>
<p:tagLst xmlns:p="http://schemas.openxmlformats.org/presentationml/2006/main">
  <p:tag name="AS_UNIQUEID" val="6419"/>
</p:tagLst>
</file>

<file path=ppt/tags/tag113.xml><?xml version="1.0" encoding="utf-8"?>
<p:tagLst xmlns:p="http://schemas.openxmlformats.org/presentationml/2006/main">
  <p:tag name="AS_UNIQUEID" val="6420"/>
</p:tagLst>
</file>

<file path=ppt/tags/tag114.xml><?xml version="1.0" encoding="utf-8"?>
<p:tagLst xmlns:p="http://schemas.openxmlformats.org/presentationml/2006/main">
  <p:tag name="AS_UNIQUEID" val="6421"/>
</p:tagLst>
</file>

<file path=ppt/tags/tag115.xml><?xml version="1.0" encoding="utf-8"?>
<p:tagLst xmlns:p="http://schemas.openxmlformats.org/presentationml/2006/main">
  <p:tag name="AS_UNIQUEID" val="6422"/>
</p:tagLst>
</file>

<file path=ppt/tags/tag116.xml><?xml version="1.0" encoding="utf-8"?>
<p:tagLst xmlns:p="http://schemas.openxmlformats.org/presentationml/2006/main">
  <p:tag name="AS_UNIQUEID" val="6423"/>
</p:tagLst>
</file>

<file path=ppt/tags/tag117.xml><?xml version="1.0" encoding="utf-8"?>
<p:tagLst xmlns:p="http://schemas.openxmlformats.org/presentationml/2006/main">
  <p:tag name="AS_UNIQUEID" val="6424"/>
</p:tagLst>
</file>

<file path=ppt/tags/tag118.xml><?xml version="1.0" encoding="utf-8"?>
<p:tagLst xmlns:p="http://schemas.openxmlformats.org/presentationml/2006/main">
  <p:tag name="AS_UNIQUEID" val="7143"/>
</p:tagLst>
</file>

<file path=ppt/tags/tag119.xml><?xml version="1.0" encoding="utf-8"?>
<p:tagLst xmlns:p="http://schemas.openxmlformats.org/presentationml/2006/main">
  <p:tag name="AS_UNIQUEID" val="6429"/>
</p:tagLst>
</file>

<file path=ppt/tags/tag12.xml><?xml version="1.0" encoding="utf-8"?>
<p:tagLst xmlns:p="http://schemas.openxmlformats.org/presentationml/2006/main">
  <p:tag name="AS_UNIQUEID" val="7085"/>
</p:tagLst>
</file>

<file path=ppt/tags/tag120.xml><?xml version="1.0" encoding="utf-8"?>
<p:tagLst xmlns:p="http://schemas.openxmlformats.org/presentationml/2006/main">
  <p:tag name="AS_UNIQUEID" val="6430"/>
</p:tagLst>
</file>

<file path=ppt/tags/tag121.xml><?xml version="1.0" encoding="utf-8"?>
<p:tagLst xmlns:p="http://schemas.openxmlformats.org/presentationml/2006/main">
  <p:tag name="AS_UNIQUEID" val="7147"/>
</p:tagLst>
</file>

<file path=ppt/tags/tag122.xml><?xml version="1.0" encoding="utf-8"?>
<p:tagLst xmlns:p="http://schemas.openxmlformats.org/presentationml/2006/main">
  <p:tag name="AS_UNIQUEID" val="625"/>
</p:tagLst>
</file>

<file path=ppt/tags/tag123.xml><?xml version="1.0" encoding="utf-8"?>
<p:tagLst xmlns:p="http://schemas.openxmlformats.org/presentationml/2006/main">
  <p:tag name="AS_UNIQUEID" val="628"/>
</p:tagLst>
</file>

<file path=ppt/tags/tag124.xml><?xml version="1.0" encoding="utf-8"?>
<p:tagLst xmlns:p="http://schemas.openxmlformats.org/presentationml/2006/main">
  <p:tag name="AS_UNIQUEID" val="652"/>
</p:tagLst>
</file>

<file path=ppt/tags/tag125.xml><?xml version="1.0" encoding="utf-8"?>
<p:tagLst xmlns:p="http://schemas.openxmlformats.org/presentationml/2006/main">
  <p:tag name="AS_UNIQUEID" val="583"/>
</p:tagLst>
</file>

<file path=ppt/tags/tag126.xml><?xml version="1.0" encoding="utf-8"?>
<p:tagLst xmlns:p="http://schemas.openxmlformats.org/presentationml/2006/main">
  <p:tag name="AS_UNIQUEID" val="219"/>
</p:tagLst>
</file>

<file path=ppt/tags/tag127.xml><?xml version="1.0" encoding="utf-8"?>
<p:tagLst xmlns:p="http://schemas.openxmlformats.org/presentationml/2006/main">
  <p:tag name="AS_UNIQUEID" val="584"/>
</p:tagLst>
</file>

<file path=ppt/tags/tag128.xml><?xml version="1.0" encoding="utf-8"?>
<p:tagLst xmlns:p="http://schemas.openxmlformats.org/presentationml/2006/main">
  <p:tag name="AS_UNIQUEID" val="7143"/>
</p:tagLst>
</file>

<file path=ppt/tags/tag129.xml><?xml version="1.0" encoding="utf-8"?>
<p:tagLst xmlns:p="http://schemas.openxmlformats.org/presentationml/2006/main">
  <p:tag name="AS_UNIQUEID" val="2199"/>
</p:tagLst>
</file>

<file path=ppt/tags/tag13.xml><?xml version="1.0" encoding="utf-8"?>
<p:tagLst xmlns:p="http://schemas.openxmlformats.org/presentationml/2006/main">
  <p:tag name="AS_UNIQUEID" val="7086"/>
</p:tagLst>
</file>

<file path=ppt/tags/tag130.xml><?xml version="1.0" encoding="utf-8"?>
<p:tagLst xmlns:p="http://schemas.openxmlformats.org/presentationml/2006/main">
  <p:tag name="AS_UNIQUEID" val="2200"/>
</p:tagLst>
</file>

<file path=ppt/tags/tag131.xml><?xml version="1.0" encoding="utf-8"?>
<p:tagLst xmlns:p="http://schemas.openxmlformats.org/presentationml/2006/main">
  <p:tag name="AS_UNIQUEID" val="489"/>
</p:tagLst>
</file>

<file path=ppt/tags/tag132.xml><?xml version="1.0" encoding="utf-8"?>
<p:tagLst xmlns:p="http://schemas.openxmlformats.org/presentationml/2006/main">
  <p:tag name="AS_UNIQUEID" val="491"/>
</p:tagLst>
</file>

<file path=ppt/tags/tag133.xml><?xml version="1.0" encoding="utf-8"?>
<p:tagLst xmlns:p="http://schemas.openxmlformats.org/presentationml/2006/main">
  <p:tag name="AS_UNIQUEID" val="492"/>
</p:tagLst>
</file>

<file path=ppt/tags/tag134.xml><?xml version="1.0" encoding="utf-8"?>
<p:tagLst xmlns:p="http://schemas.openxmlformats.org/presentationml/2006/main">
  <p:tag name="AS_UNIQUEID" val="2201"/>
</p:tagLst>
</file>

<file path=ppt/tags/tag135.xml><?xml version="1.0" encoding="utf-8"?>
<p:tagLst xmlns:p="http://schemas.openxmlformats.org/presentationml/2006/main">
  <p:tag name="AS_UNIQUEID" val="495"/>
</p:tagLst>
</file>

<file path=ppt/tags/tag136.xml><?xml version="1.0" encoding="utf-8"?>
<p:tagLst xmlns:p="http://schemas.openxmlformats.org/presentationml/2006/main">
  <p:tag name="AS_UNIQUEID" val="2202"/>
</p:tagLst>
</file>

<file path=ppt/tags/tag137.xml><?xml version="1.0" encoding="utf-8"?>
<p:tagLst xmlns:p="http://schemas.openxmlformats.org/presentationml/2006/main">
  <p:tag name="AS_UNIQUEID" val="2063"/>
</p:tagLst>
</file>

<file path=ppt/tags/tag138.xml><?xml version="1.0" encoding="utf-8"?>
<p:tagLst xmlns:p="http://schemas.openxmlformats.org/presentationml/2006/main">
  <p:tag name="AS_UNIQUEID" val="2064"/>
</p:tagLst>
</file>

<file path=ppt/tags/tag139.xml><?xml version="1.0" encoding="utf-8"?>
<p:tagLst xmlns:p="http://schemas.openxmlformats.org/presentationml/2006/main">
  <p:tag name="AS_UNIQUEID" val="2065"/>
</p:tagLst>
</file>

<file path=ppt/tags/tag14.xml><?xml version="1.0" encoding="utf-8"?>
<p:tagLst xmlns:p="http://schemas.openxmlformats.org/presentationml/2006/main">
  <p:tag name="AS_UNIQUEID" val="7087"/>
</p:tagLst>
</file>

<file path=ppt/tags/tag140.xml><?xml version="1.0" encoding="utf-8"?>
<p:tagLst xmlns:p="http://schemas.openxmlformats.org/presentationml/2006/main">
  <p:tag name="AS_UNIQUEID" val="2203"/>
</p:tagLst>
</file>

<file path=ppt/tags/tag141.xml><?xml version="1.0" encoding="utf-8"?>
<p:tagLst xmlns:p="http://schemas.openxmlformats.org/presentationml/2006/main">
  <p:tag name="AS_UNIQUEID" val="2204"/>
</p:tagLst>
</file>

<file path=ppt/tags/tag142.xml><?xml version="1.0" encoding="utf-8"?>
<p:tagLst xmlns:p="http://schemas.openxmlformats.org/presentationml/2006/main">
  <p:tag name="AS_UNIQUEID" val="2205"/>
</p:tagLst>
</file>

<file path=ppt/tags/tag143.xml><?xml version="1.0" encoding="utf-8"?>
<p:tagLst xmlns:p="http://schemas.openxmlformats.org/presentationml/2006/main">
  <p:tag name="AS_UNIQUEID" val="499"/>
</p:tagLst>
</file>

<file path=ppt/tags/tag144.xml><?xml version="1.0" encoding="utf-8"?>
<p:tagLst xmlns:p="http://schemas.openxmlformats.org/presentationml/2006/main">
  <p:tag name="AS_UNIQUEID" val="501"/>
</p:tagLst>
</file>

<file path=ppt/tags/tag145.xml><?xml version="1.0" encoding="utf-8"?>
<p:tagLst xmlns:p="http://schemas.openxmlformats.org/presentationml/2006/main">
  <p:tag name="AS_UNIQUEID" val="6434"/>
</p:tagLst>
</file>

<file path=ppt/tags/tag146.xml><?xml version="1.0" encoding="utf-8"?>
<p:tagLst xmlns:p="http://schemas.openxmlformats.org/presentationml/2006/main">
  <p:tag name="AS_UNIQUEID" val="2206"/>
</p:tagLst>
</file>

<file path=ppt/tags/tag147.xml><?xml version="1.0" encoding="utf-8"?>
<p:tagLst xmlns:p="http://schemas.openxmlformats.org/presentationml/2006/main">
  <p:tag name="AS_UNIQUEID" val="2207"/>
</p:tagLst>
</file>

<file path=ppt/tags/tag148.xml><?xml version="1.0" encoding="utf-8"?>
<p:tagLst xmlns:p="http://schemas.openxmlformats.org/presentationml/2006/main">
  <p:tag name="AS_UNIQUEID" val="285"/>
</p:tagLst>
</file>

<file path=ppt/tags/tag149.xml><?xml version="1.0" encoding="utf-8"?>
<p:tagLst xmlns:p="http://schemas.openxmlformats.org/presentationml/2006/main">
  <p:tag name="AS_UNIQUEID" val="2208"/>
</p:tagLst>
</file>

<file path=ppt/tags/tag15.xml><?xml version="1.0" encoding="utf-8"?>
<p:tagLst xmlns:p="http://schemas.openxmlformats.org/presentationml/2006/main">
  <p:tag name="AS_UNIQUEID" val="7089"/>
</p:tagLst>
</file>

<file path=ppt/tags/tag150.xml><?xml version="1.0" encoding="utf-8"?>
<p:tagLst xmlns:p="http://schemas.openxmlformats.org/presentationml/2006/main">
  <p:tag name="AS_UNIQUEID" val="2209"/>
</p:tagLst>
</file>

<file path=ppt/tags/tag151.xml><?xml version="1.0" encoding="utf-8"?>
<p:tagLst xmlns:p="http://schemas.openxmlformats.org/presentationml/2006/main">
  <p:tag name="AS_UNIQUEID" val="6435"/>
</p:tagLst>
</file>

<file path=ppt/tags/tag152.xml><?xml version="1.0" encoding="utf-8"?>
<p:tagLst xmlns:p="http://schemas.openxmlformats.org/presentationml/2006/main">
  <p:tag name="AS_UNIQUEID" val="2210"/>
</p:tagLst>
</file>

<file path=ppt/tags/tag153.xml><?xml version="1.0" encoding="utf-8"?>
<p:tagLst xmlns:p="http://schemas.openxmlformats.org/presentationml/2006/main">
  <p:tag name="AS_UNIQUEID" val="2211"/>
</p:tagLst>
</file>

<file path=ppt/tags/tag154.xml><?xml version="1.0" encoding="utf-8"?>
<p:tagLst xmlns:p="http://schemas.openxmlformats.org/presentationml/2006/main">
  <p:tag name="AS_UNIQUEID" val="285"/>
</p:tagLst>
</file>

<file path=ppt/tags/tag155.xml><?xml version="1.0" encoding="utf-8"?>
<p:tagLst xmlns:p="http://schemas.openxmlformats.org/presentationml/2006/main">
  <p:tag name="AS_UNIQUEID" val="500"/>
</p:tagLst>
</file>

<file path=ppt/tags/tag156.xml><?xml version="1.0" encoding="utf-8"?>
<p:tagLst xmlns:p="http://schemas.openxmlformats.org/presentationml/2006/main">
  <p:tag name="AS_UNIQUEID" val="502"/>
</p:tagLst>
</file>

<file path=ppt/tags/tag157.xml><?xml version="1.0" encoding="utf-8"?>
<p:tagLst xmlns:p="http://schemas.openxmlformats.org/presentationml/2006/main">
  <p:tag name="AS_UNIQUEID" val="2199"/>
</p:tagLst>
</file>

<file path=ppt/tags/tag158.xml><?xml version="1.0" encoding="utf-8"?>
<p:tagLst xmlns:p="http://schemas.openxmlformats.org/presentationml/2006/main">
  <p:tag name="AS_UNIQUEID" val="6114"/>
</p:tagLst>
</file>

<file path=ppt/tags/tag159.xml><?xml version="1.0" encoding="utf-8"?>
<p:tagLst xmlns:p="http://schemas.openxmlformats.org/presentationml/2006/main">
  <p:tag name="AS_UNIQUEID" val="7143"/>
</p:tagLst>
</file>

<file path=ppt/tags/tag16.xml><?xml version="1.0" encoding="utf-8"?>
<p:tagLst xmlns:p="http://schemas.openxmlformats.org/presentationml/2006/main">
  <p:tag name="AS_UNIQUEID" val="7090"/>
</p:tagLst>
</file>

<file path=ppt/tags/tag160.xml><?xml version="1.0" encoding="utf-8"?>
<p:tagLst xmlns:p="http://schemas.openxmlformats.org/presentationml/2006/main">
  <p:tag name="AS_UNIQUEID" val="2199"/>
</p:tagLst>
</file>

<file path=ppt/tags/tag161.xml><?xml version="1.0" encoding="utf-8"?>
<p:tagLst xmlns:p="http://schemas.openxmlformats.org/presentationml/2006/main">
  <p:tag name="AS_UNIQUEID" val="5405"/>
</p:tagLst>
</file>

<file path=ppt/tags/tag162.xml><?xml version="1.0" encoding="utf-8"?>
<p:tagLst xmlns:p="http://schemas.openxmlformats.org/presentationml/2006/main">
  <p:tag name="AS_UNIQUEID" val="6441"/>
</p:tagLst>
</file>

<file path=ppt/tags/tag163.xml><?xml version="1.0" encoding="utf-8"?>
<p:tagLst xmlns:p="http://schemas.openxmlformats.org/presentationml/2006/main">
  <p:tag name="AS_UNIQUEID" val="6442"/>
</p:tagLst>
</file>

<file path=ppt/tags/tag164.xml><?xml version="1.0" encoding="utf-8"?>
<p:tagLst xmlns:p="http://schemas.openxmlformats.org/presentationml/2006/main">
  <p:tag name="AS_UNIQUEID" val="6443"/>
</p:tagLst>
</file>

<file path=ppt/tags/tag165.xml><?xml version="1.0" encoding="utf-8"?>
<p:tagLst xmlns:p="http://schemas.openxmlformats.org/presentationml/2006/main">
  <p:tag name="AS_UNIQUEID" val="6444"/>
</p:tagLst>
</file>

<file path=ppt/tags/tag166.xml><?xml version="1.0" encoding="utf-8"?>
<p:tagLst xmlns:p="http://schemas.openxmlformats.org/presentationml/2006/main">
  <p:tag name="AS_UNIQUEID" val="6445"/>
</p:tagLst>
</file>

<file path=ppt/tags/tag167.xml><?xml version="1.0" encoding="utf-8"?>
<p:tagLst xmlns:p="http://schemas.openxmlformats.org/presentationml/2006/main">
  <p:tag name="AS_UNIQUEID" val="6446"/>
</p:tagLst>
</file>

<file path=ppt/tags/tag168.xml><?xml version="1.0" encoding="utf-8"?>
<p:tagLst xmlns:p="http://schemas.openxmlformats.org/presentationml/2006/main">
  <p:tag name="AS_UNIQUEID" val="6447"/>
</p:tagLst>
</file>

<file path=ppt/tags/tag169.xml><?xml version="1.0" encoding="utf-8"?>
<p:tagLst xmlns:p="http://schemas.openxmlformats.org/presentationml/2006/main">
  <p:tag name="AS_UNIQUEID" val="6448"/>
</p:tagLst>
</file>

<file path=ppt/tags/tag17.xml><?xml version="1.0" encoding="utf-8"?>
<p:tagLst xmlns:p="http://schemas.openxmlformats.org/presentationml/2006/main">
  <p:tag name="AS_UNIQUEID" val="7091"/>
</p:tagLst>
</file>

<file path=ppt/tags/tag170.xml><?xml version="1.0" encoding="utf-8"?>
<p:tagLst xmlns:p="http://schemas.openxmlformats.org/presentationml/2006/main">
  <p:tag name="AS_UNIQUEID" val="6449"/>
</p:tagLst>
</file>

<file path=ppt/tags/tag171.xml><?xml version="1.0" encoding="utf-8"?>
<p:tagLst xmlns:p="http://schemas.openxmlformats.org/presentationml/2006/main">
  <p:tag name="AS_UNIQUEID" val="6450"/>
</p:tagLst>
</file>

<file path=ppt/tags/tag172.xml><?xml version="1.0" encoding="utf-8"?>
<p:tagLst xmlns:p="http://schemas.openxmlformats.org/presentationml/2006/main">
  <p:tag name="AS_UNIQUEID" val="6451"/>
</p:tagLst>
</file>

<file path=ppt/tags/tag173.xml><?xml version="1.0" encoding="utf-8"?>
<p:tagLst xmlns:p="http://schemas.openxmlformats.org/presentationml/2006/main">
  <p:tag name="AS_UNIQUEID" val="6452"/>
</p:tagLst>
</file>

<file path=ppt/tags/tag174.xml><?xml version="1.0" encoding="utf-8"?>
<p:tagLst xmlns:p="http://schemas.openxmlformats.org/presentationml/2006/main">
  <p:tag name="AS_UNIQUEID" val="6453"/>
</p:tagLst>
</file>

<file path=ppt/tags/tag175.xml><?xml version="1.0" encoding="utf-8"?>
<p:tagLst xmlns:p="http://schemas.openxmlformats.org/presentationml/2006/main">
  <p:tag name="AS_UNIQUEID" val="6454"/>
</p:tagLst>
</file>

<file path=ppt/tags/tag176.xml><?xml version="1.0" encoding="utf-8"?>
<p:tagLst xmlns:p="http://schemas.openxmlformats.org/presentationml/2006/main">
  <p:tag name="AS_UNIQUEID" val="6455"/>
</p:tagLst>
</file>

<file path=ppt/tags/tag177.xml><?xml version="1.0" encoding="utf-8"?>
<p:tagLst xmlns:p="http://schemas.openxmlformats.org/presentationml/2006/main">
  <p:tag name="AS_UNIQUEID" val="6456"/>
</p:tagLst>
</file>

<file path=ppt/tags/tag178.xml><?xml version="1.0" encoding="utf-8"?>
<p:tagLst xmlns:p="http://schemas.openxmlformats.org/presentationml/2006/main">
  <p:tag name="AS_UNIQUEID" val="6457"/>
</p:tagLst>
</file>

<file path=ppt/tags/tag179.xml><?xml version="1.0" encoding="utf-8"?>
<p:tagLst xmlns:p="http://schemas.openxmlformats.org/presentationml/2006/main">
  <p:tag name="AS_UNIQUEID" val="6458"/>
</p:tagLst>
</file>

<file path=ppt/tags/tag18.xml><?xml version="1.0" encoding="utf-8"?>
<p:tagLst xmlns:p="http://schemas.openxmlformats.org/presentationml/2006/main">
  <p:tag name="AS_UNIQUEID" val="7092"/>
</p:tagLst>
</file>

<file path=ppt/tags/tag180.xml><?xml version="1.0" encoding="utf-8"?>
<p:tagLst xmlns:p="http://schemas.openxmlformats.org/presentationml/2006/main">
  <p:tag name="AS_UNIQUEID" val="6459"/>
</p:tagLst>
</file>

<file path=ppt/tags/tag181.xml><?xml version="1.0" encoding="utf-8"?>
<p:tagLst xmlns:p="http://schemas.openxmlformats.org/presentationml/2006/main">
  <p:tag name="AS_UNIQUEID" val="6460"/>
</p:tagLst>
</file>

<file path=ppt/tags/tag182.xml><?xml version="1.0" encoding="utf-8"?>
<p:tagLst xmlns:p="http://schemas.openxmlformats.org/presentationml/2006/main">
  <p:tag name="AS_UNIQUEID" val="6461"/>
</p:tagLst>
</file>

<file path=ppt/tags/tag183.xml><?xml version="1.0" encoding="utf-8"?>
<p:tagLst xmlns:p="http://schemas.openxmlformats.org/presentationml/2006/main">
  <p:tag name="AS_UNIQUEID" val="6462"/>
</p:tagLst>
</file>

<file path=ppt/tags/tag184.xml><?xml version="1.0" encoding="utf-8"?>
<p:tagLst xmlns:p="http://schemas.openxmlformats.org/presentationml/2006/main">
  <p:tag name="AS_UNIQUEID" val="6463"/>
</p:tagLst>
</file>

<file path=ppt/tags/tag185.xml><?xml version="1.0" encoding="utf-8"?>
<p:tagLst xmlns:p="http://schemas.openxmlformats.org/presentationml/2006/main">
  <p:tag name="AS_UNIQUEID" val="6464"/>
</p:tagLst>
</file>

<file path=ppt/tags/tag186.xml><?xml version="1.0" encoding="utf-8"?>
<p:tagLst xmlns:p="http://schemas.openxmlformats.org/presentationml/2006/main">
  <p:tag name="AS_UNIQUEID" val="6465"/>
</p:tagLst>
</file>

<file path=ppt/tags/tag187.xml><?xml version="1.0" encoding="utf-8"?>
<p:tagLst xmlns:p="http://schemas.openxmlformats.org/presentationml/2006/main">
  <p:tag name="AS_UNIQUEID" val="6466"/>
</p:tagLst>
</file>

<file path=ppt/tags/tag188.xml><?xml version="1.0" encoding="utf-8"?>
<p:tagLst xmlns:p="http://schemas.openxmlformats.org/presentationml/2006/main">
  <p:tag name="AS_UNIQUEID" val="6467"/>
</p:tagLst>
</file>

<file path=ppt/tags/tag189.xml><?xml version="1.0" encoding="utf-8"?>
<p:tagLst xmlns:p="http://schemas.openxmlformats.org/presentationml/2006/main">
  <p:tag name="AS_UNIQUEID" val="6468"/>
</p:tagLst>
</file>

<file path=ppt/tags/tag19.xml><?xml version="1.0" encoding="utf-8"?>
<p:tagLst xmlns:p="http://schemas.openxmlformats.org/presentationml/2006/main">
  <p:tag name="AS_UNIQUEID" val="5695"/>
</p:tagLst>
</file>

<file path=ppt/tags/tag190.xml><?xml version="1.0" encoding="utf-8"?>
<p:tagLst xmlns:p="http://schemas.openxmlformats.org/presentationml/2006/main">
  <p:tag name="AS_UNIQUEID" val="6469"/>
</p:tagLst>
</file>

<file path=ppt/tags/tag191.xml><?xml version="1.0" encoding="utf-8"?>
<p:tagLst xmlns:p="http://schemas.openxmlformats.org/presentationml/2006/main">
  <p:tag name="AS_UNIQUEID" val="6470"/>
</p:tagLst>
</file>

<file path=ppt/tags/tag192.xml><?xml version="1.0" encoding="utf-8"?>
<p:tagLst xmlns:p="http://schemas.openxmlformats.org/presentationml/2006/main">
  <p:tag name="AS_UNIQUEID" val="6471"/>
</p:tagLst>
</file>

<file path=ppt/tags/tag193.xml><?xml version="1.0" encoding="utf-8"?>
<p:tagLst xmlns:p="http://schemas.openxmlformats.org/presentationml/2006/main">
  <p:tag name="AS_UNIQUEID" val="6472"/>
</p:tagLst>
</file>

<file path=ppt/tags/tag194.xml><?xml version="1.0" encoding="utf-8"?>
<p:tagLst xmlns:p="http://schemas.openxmlformats.org/presentationml/2006/main">
  <p:tag name="AS_UNIQUEID" val="3949"/>
</p:tagLst>
</file>

<file path=ppt/tags/tag195.xml><?xml version="1.0" encoding="utf-8"?>
<p:tagLst xmlns:p="http://schemas.openxmlformats.org/presentationml/2006/main">
  <p:tag name="AS_UNIQUEID" val="2181"/>
</p:tagLst>
</file>

<file path=ppt/tags/tag196.xml><?xml version="1.0" encoding="utf-8"?>
<p:tagLst xmlns:p="http://schemas.openxmlformats.org/presentationml/2006/main">
  <p:tag name="AS_UNIQUEID" val="2185"/>
</p:tagLst>
</file>

<file path=ppt/tags/tag197.xml><?xml version="1.0" encoding="utf-8"?>
<p:tagLst xmlns:p="http://schemas.openxmlformats.org/presentationml/2006/main">
  <p:tag name="AS_UNIQUEID" val="3951"/>
</p:tagLst>
</file>

<file path=ppt/tags/tag198.xml><?xml version="1.0" encoding="utf-8"?>
<p:tagLst xmlns:p="http://schemas.openxmlformats.org/presentationml/2006/main">
  <p:tag name="AS_UNIQUEID" val="3950"/>
</p:tagLst>
</file>

<file path=ppt/tags/tag199.xml><?xml version="1.0" encoding="utf-8"?>
<p:tagLst xmlns:p="http://schemas.openxmlformats.org/presentationml/2006/main">
  <p:tag name="AS_UNIQUEID" val="3952"/>
</p:tagLst>
</file>

<file path=ppt/tags/tag2.xml><?xml version="1.0" encoding="utf-8"?>
<p:tagLst xmlns:p="http://schemas.openxmlformats.org/presentationml/2006/main">
  <p:tag name="AS_UNIQUEID" val="6871"/>
</p:tagLst>
</file>

<file path=ppt/tags/tag20.xml><?xml version="1.0" encoding="utf-8"?>
<p:tagLst xmlns:p="http://schemas.openxmlformats.org/presentationml/2006/main">
  <p:tag name="AS_UNIQUEID" val="7093"/>
</p:tagLst>
</file>

<file path=ppt/tags/tag200.xml><?xml version="1.0" encoding="utf-8"?>
<p:tagLst xmlns:p="http://schemas.openxmlformats.org/presentationml/2006/main">
  <p:tag name="AS_UNIQUEID" val="3962"/>
</p:tagLst>
</file>

<file path=ppt/tags/tag201.xml><?xml version="1.0" encoding="utf-8"?>
<p:tagLst xmlns:p="http://schemas.openxmlformats.org/presentationml/2006/main">
  <p:tag name="AS_UNIQUEID" val="3963"/>
</p:tagLst>
</file>

<file path=ppt/tags/tag202.xml><?xml version="1.0" encoding="utf-8"?>
<p:tagLst xmlns:p="http://schemas.openxmlformats.org/presentationml/2006/main">
  <p:tag name="AS_UNIQUEID" val="3964"/>
</p:tagLst>
</file>

<file path=ppt/tags/tag203.xml><?xml version="1.0" encoding="utf-8"?>
<p:tagLst xmlns:p="http://schemas.openxmlformats.org/presentationml/2006/main">
  <p:tag name="AS_UNIQUEID" val="3965"/>
</p:tagLst>
</file>

<file path=ppt/tags/tag204.xml><?xml version="1.0" encoding="utf-8"?>
<p:tagLst xmlns:p="http://schemas.openxmlformats.org/presentationml/2006/main">
  <p:tag name="AS_UNIQUEID" val="6473"/>
</p:tagLst>
</file>

<file path=ppt/tags/tag205.xml><?xml version="1.0" encoding="utf-8"?>
<p:tagLst xmlns:p="http://schemas.openxmlformats.org/presentationml/2006/main">
  <p:tag name="AS_UNIQUEID" val="6474"/>
</p:tagLst>
</file>

<file path=ppt/tags/tag206.xml><?xml version="1.0" encoding="utf-8"?>
<p:tagLst xmlns:p="http://schemas.openxmlformats.org/presentationml/2006/main">
  <p:tag name="AS_UNIQUEID" val="612"/>
</p:tagLst>
</file>

<file path=ppt/tags/tag207.xml><?xml version="1.0" encoding="utf-8"?>
<p:tagLst xmlns:p="http://schemas.openxmlformats.org/presentationml/2006/main">
  <p:tag name="AS_UNIQUEID" val="3964"/>
</p:tagLst>
</file>

<file path=ppt/tags/tag208.xml><?xml version="1.0" encoding="utf-8"?>
<p:tagLst xmlns:p="http://schemas.openxmlformats.org/presentationml/2006/main">
  <p:tag name="AS_UNIQUEID" val="3963"/>
</p:tagLst>
</file>

<file path=ppt/tags/tag209.xml><?xml version="1.0" encoding="utf-8"?>
<p:tagLst xmlns:p="http://schemas.openxmlformats.org/presentationml/2006/main">
  <p:tag name="AS_UNIQUEID" val="7143"/>
</p:tagLst>
</file>

<file path=ppt/tags/tag21.xml><?xml version="1.0" encoding="utf-8"?>
<p:tagLst xmlns:p="http://schemas.openxmlformats.org/presentationml/2006/main">
  <p:tag name="AS_UNIQUEID" val="6165"/>
</p:tagLst>
</file>

<file path=ppt/tags/tag210.xml><?xml version="1.0" encoding="utf-8"?>
<p:tagLst xmlns:p="http://schemas.openxmlformats.org/presentationml/2006/main">
  <p:tag name="AS_UNIQUEID" val="6437"/>
</p:tagLst>
</file>

<file path=ppt/tags/tag211.xml><?xml version="1.0" encoding="utf-8"?>
<p:tagLst xmlns:p="http://schemas.openxmlformats.org/presentationml/2006/main">
  <p:tag name="AS_UNIQUEID" val="6438"/>
</p:tagLst>
</file>

<file path=ppt/tags/tag212.xml><?xml version="1.0" encoding="utf-8"?>
<p:tagLst xmlns:p="http://schemas.openxmlformats.org/presentationml/2006/main">
  <p:tag name="AS_UNIQUEID" val="6439"/>
</p:tagLst>
</file>

<file path=ppt/tags/tag213.xml><?xml version="1.0" encoding="utf-8"?>
<p:tagLst xmlns:p="http://schemas.openxmlformats.org/presentationml/2006/main">
  <p:tag name="AS_UNIQUEID" val="6476"/>
</p:tagLst>
</file>

<file path=ppt/tags/tag214.xml><?xml version="1.0" encoding="utf-8"?>
<p:tagLst xmlns:p="http://schemas.openxmlformats.org/presentationml/2006/main">
  <p:tag name="AS_UNIQUEID" val="6478"/>
</p:tagLst>
</file>

<file path=ppt/tags/tag215.xml><?xml version="1.0" encoding="utf-8"?>
<p:tagLst xmlns:p="http://schemas.openxmlformats.org/presentationml/2006/main">
  <p:tag name="AS_UNIQUEID" val="6479"/>
</p:tagLst>
</file>

<file path=ppt/tags/tag216.xml><?xml version="1.0" encoding="utf-8"?>
<p:tagLst xmlns:p="http://schemas.openxmlformats.org/presentationml/2006/main">
  <p:tag name="AS_UNIQUEID" val="6480"/>
</p:tagLst>
</file>

<file path=ppt/tags/tag217.xml><?xml version="1.0" encoding="utf-8"?>
<p:tagLst xmlns:p="http://schemas.openxmlformats.org/presentationml/2006/main">
  <p:tag name="AS_UNIQUEID" val="6481"/>
</p:tagLst>
</file>

<file path=ppt/tags/tag218.xml><?xml version="1.0" encoding="utf-8"?>
<p:tagLst xmlns:p="http://schemas.openxmlformats.org/presentationml/2006/main">
  <p:tag name="AS_UNIQUEID" val="6482"/>
</p:tagLst>
</file>

<file path=ppt/tags/tag219.xml><?xml version="1.0" encoding="utf-8"?>
<p:tagLst xmlns:p="http://schemas.openxmlformats.org/presentationml/2006/main">
  <p:tag name="AS_UNIQUEID" val="6483"/>
</p:tagLst>
</file>

<file path=ppt/tags/tag22.xml><?xml version="1.0" encoding="utf-8"?>
<p:tagLst xmlns:p="http://schemas.openxmlformats.org/presentationml/2006/main">
  <p:tag name="AS_UNIQUEID" val="7197"/>
</p:tagLst>
</file>

<file path=ppt/tags/tag220.xml><?xml version="1.0" encoding="utf-8"?>
<p:tagLst xmlns:p="http://schemas.openxmlformats.org/presentationml/2006/main">
  <p:tag name="AS_UNIQUEID" val="7143"/>
</p:tagLst>
</file>

<file path=ppt/tags/tag221.xml><?xml version="1.0" encoding="utf-8"?>
<p:tagLst xmlns:p="http://schemas.openxmlformats.org/presentationml/2006/main">
  <p:tag name="AS_UNIQUEID" val="4010"/>
</p:tagLst>
</file>

<file path=ppt/tags/tag222.xml><?xml version="1.0" encoding="utf-8"?>
<p:tagLst xmlns:p="http://schemas.openxmlformats.org/presentationml/2006/main">
  <p:tag name="AS_UNIQUEID" val="4011"/>
</p:tagLst>
</file>

<file path=ppt/tags/tag223.xml><?xml version="1.0" encoding="utf-8"?>
<p:tagLst xmlns:p="http://schemas.openxmlformats.org/presentationml/2006/main">
  <p:tag name="AS_UNIQUEID" val="4012"/>
</p:tagLst>
</file>

<file path=ppt/tags/tag224.xml><?xml version="1.0" encoding="utf-8"?>
<p:tagLst xmlns:p="http://schemas.openxmlformats.org/presentationml/2006/main">
  <p:tag name="AS_UNIQUEID" val="4013"/>
</p:tagLst>
</file>

<file path=ppt/tags/tag225.xml><?xml version="1.0" encoding="utf-8"?>
<p:tagLst xmlns:p="http://schemas.openxmlformats.org/presentationml/2006/main">
  <p:tag name="AS_UNIQUEID" val="4014"/>
</p:tagLst>
</file>

<file path=ppt/tags/tag226.xml><?xml version="1.0" encoding="utf-8"?>
<p:tagLst xmlns:p="http://schemas.openxmlformats.org/presentationml/2006/main">
  <p:tag name="AS_UNIQUEID" val="4018"/>
</p:tagLst>
</file>

<file path=ppt/tags/tag227.xml><?xml version="1.0" encoding="utf-8"?>
<p:tagLst xmlns:p="http://schemas.openxmlformats.org/presentationml/2006/main">
  <p:tag name="AS_UNIQUEID" val="4019"/>
</p:tagLst>
</file>

<file path=ppt/tags/tag228.xml><?xml version="1.0" encoding="utf-8"?>
<p:tagLst xmlns:p="http://schemas.openxmlformats.org/presentationml/2006/main">
  <p:tag name="AS_UNIQUEID" val="4023"/>
</p:tagLst>
</file>

<file path=ppt/tags/tag229.xml><?xml version="1.0" encoding="utf-8"?>
<p:tagLst xmlns:p="http://schemas.openxmlformats.org/presentationml/2006/main">
  <p:tag name="AS_UNIQUEID" val="4024"/>
</p:tagLst>
</file>

<file path=ppt/tags/tag23.xml><?xml version="1.0" encoding="utf-8"?>
<p:tagLst xmlns:p="http://schemas.openxmlformats.org/presentationml/2006/main">
  <p:tag name="AS_UNIQUEID" val="7198"/>
</p:tagLst>
</file>

<file path=ppt/tags/tag230.xml><?xml version="1.0" encoding="utf-8"?>
<p:tagLst xmlns:p="http://schemas.openxmlformats.org/presentationml/2006/main">
  <p:tag name="AS_UNIQUEID" val="4027"/>
</p:tagLst>
</file>

<file path=ppt/tags/tag231.xml><?xml version="1.0" encoding="utf-8"?>
<p:tagLst xmlns:p="http://schemas.openxmlformats.org/presentationml/2006/main">
  <p:tag name="AS_UNIQUEID" val="4028"/>
</p:tagLst>
</file>

<file path=ppt/tags/tag232.xml><?xml version="1.0" encoding="utf-8"?>
<p:tagLst xmlns:p="http://schemas.openxmlformats.org/presentationml/2006/main">
  <p:tag name="AS_UNIQUEID" val="6497"/>
</p:tagLst>
</file>

<file path=ppt/tags/tag233.xml><?xml version="1.0" encoding="utf-8"?>
<p:tagLst xmlns:p="http://schemas.openxmlformats.org/presentationml/2006/main">
  <p:tag name="AS_UNIQUEID" val="6498"/>
</p:tagLst>
</file>

<file path=ppt/tags/tag234.xml><?xml version="1.0" encoding="utf-8"?>
<p:tagLst xmlns:p="http://schemas.openxmlformats.org/presentationml/2006/main">
  <p:tag name="AS_UNIQUEID" val="6499"/>
</p:tagLst>
</file>

<file path=ppt/tags/tag235.xml><?xml version="1.0" encoding="utf-8"?>
<p:tagLst xmlns:p="http://schemas.openxmlformats.org/presentationml/2006/main">
  <p:tag name="AS_UNIQUEID" val="6500"/>
</p:tagLst>
</file>

<file path=ppt/tags/tag236.xml><?xml version="1.0" encoding="utf-8"?>
<p:tagLst xmlns:p="http://schemas.openxmlformats.org/presentationml/2006/main">
  <p:tag name="AS_UNIQUEID" val="7147"/>
</p:tagLst>
</file>

<file path=ppt/tags/tag237.xml><?xml version="1.0" encoding="utf-8"?>
<p:tagLst xmlns:p="http://schemas.openxmlformats.org/presentationml/2006/main">
  <p:tag name="AS_UNIQUEID" val="5276"/>
</p:tagLst>
</file>

<file path=ppt/tags/tag238.xml><?xml version="1.0" encoding="utf-8"?>
<p:tagLst xmlns:p="http://schemas.openxmlformats.org/presentationml/2006/main">
  <p:tag name="AS_UNIQUEID" val="5277"/>
</p:tagLst>
</file>

<file path=ppt/tags/tag239.xml><?xml version="1.0" encoding="utf-8"?>
<p:tagLst xmlns:p="http://schemas.openxmlformats.org/presentationml/2006/main">
  <p:tag name="AS_UNIQUEID" val="5278"/>
</p:tagLst>
</file>

<file path=ppt/tags/tag24.xml><?xml version="1.0" encoding="utf-8"?>
<p:tagLst xmlns:p="http://schemas.openxmlformats.org/presentationml/2006/main">
  <p:tag name="AS_UNIQUEID" val="7199"/>
</p:tagLst>
</file>

<file path=ppt/tags/tag240.xml><?xml version="1.0" encoding="utf-8"?>
<p:tagLst xmlns:p="http://schemas.openxmlformats.org/presentationml/2006/main">
  <p:tag name="AS_UNIQUEID" val="5279"/>
</p:tagLst>
</file>

<file path=ppt/tags/tag241.xml><?xml version="1.0" encoding="utf-8"?>
<p:tagLst xmlns:p="http://schemas.openxmlformats.org/presentationml/2006/main">
  <p:tag name="AS_UNIQUEID" val="5280"/>
</p:tagLst>
</file>

<file path=ppt/tags/tag242.xml><?xml version="1.0" encoding="utf-8"?>
<p:tagLst xmlns:p="http://schemas.openxmlformats.org/presentationml/2006/main">
  <p:tag name="AS_UNIQUEID" val="5281"/>
</p:tagLst>
</file>

<file path=ppt/tags/tag243.xml><?xml version="1.0" encoding="utf-8"?>
<p:tagLst xmlns:p="http://schemas.openxmlformats.org/presentationml/2006/main">
  <p:tag name="AS_UNIQUEID" val="5282"/>
</p:tagLst>
</file>

<file path=ppt/tags/tag244.xml><?xml version="1.0" encoding="utf-8"?>
<p:tagLst xmlns:p="http://schemas.openxmlformats.org/presentationml/2006/main">
  <p:tag name="AS_UNIQUEID" val="7147"/>
</p:tagLst>
</file>

<file path=ppt/tags/tag245.xml><?xml version="1.0" encoding="utf-8"?>
<p:tagLst xmlns:p="http://schemas.openxmlformats.org/presentationml/2006/main">
  <p:tag name="AS_UNIQUEID" val="3389"/>
</p:tagLst>
</file>

<file path=ppt/tags/tag246.xml><?xml version="1.0" encoding="utf-8"?>
<p:tagLst xmlns:p="http://schemas.openxmlformats.org/presentationml/2006/main">
  <p:tag name="AS_UNIQUEID" val="2242"/>
</p:tagLst>
</file>

<file path=ppt/tags/tag247.xml><?xml version="1.0" encoding="utf-8"?>
<p:tagLst xmlns:p="http://schemas.openxmlformats.org/presentationml/2006/main">
  <p:tag name="AS_UNIQUEID" val="2244"/>
</p:tagLst>
</file>

<file path=ppt/tags/tag248.xml><?xml version="1.0" encoding="utf-8"?>
<p:tagLst xmlns:p="http://schemas.openxmlformats.org/presentationml/2006/main">
  <p:tag name="AS_UNIQUEID" val="2236"/>
</p:tagLst>
</file>

<file path=ppt/tags/tag249.xml><?xml version="1.0" encoding="utf-8"?>
<p:tagLst xmlns:p="http://schemas.openxmlformats.org/presentationml/2006/main">
  <p:tag name="AS_UNIQUEID" val="2237"/>
</p:tagLst>
</file>

<file path=ppt/tags/tag25.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50.xml><?xml version="1.0" encoding="utf-8"?>
<p:tagLst xmlns:p="http://schemas.openxmlformats.org/presentationml/2006/main">
  <p:tag name="AS_UNIQUEID" val="568"/>
</p:tagLst>
</file>

<file path=ppt/tags/tag251.xml><?xml version="1.0" encoding="utf-8"?>
<p:tagLst xmlns:p="http://schemas.openxmlformats.org/presentationml/2006/main">
  <p:tag name="AS_UNIQUEID" val="569"/>
</p:tagLst>
</file>

<file path=ppt/tags/tag252.xml><?xml version="1.0" encoding="utf-8"?>
<p:tagLst xmlns:p="http://schemas.openxmlformats.org/presentationml/2006/main">
  <p:tag name="AS_UNIQUEID" val="570"/>
</p:tagLst>
</file>

<file path=ppt/tags/tag253.xml><?xml version="1.0" encoding="utf-8"?>
<p:tagLst xmlns:p="http://schemas.openxmlformats.org/presentationml/2006/main">
  <p:tag name="AS_UNIQUEID" val="571"/>
</p:tagLst>
</file>

<file path=ppt/tags/tag254.xml><?xml version="1.0" encoding="utf-8"?>
<p:tagLst xmlns:p="http://schemas.openxmlformats.org/presentationml/2006/main">
  <p:tag name="AS_UNIQUEID" val="4032"/>
</p:tagLst>
</file>

<file path=ppt/tags/tag255.xml><?xml version="1.0" encoding="utf-8"?>
<p:tagLst xmlns:p="http://schemas.openxmlformats.org/presentationml/2006/main">
  <p:tag name="AS_UNIQUEID" val="4032"/>
</p:tagLst>
</file>

<file path=ppt/tags/tag256.xml><?xml version="1.0" encoding="utf-8"?>
<p:tagLst xmlns:p="http://schemas.openxmlformats.org/presentationml/2006/main">
  <p:tag name="AS_UNIQUEID" val="6516"/>
</p:tagLst>
</file>

<file path=ppt/tags/tag257.xml><?xml version="1.0" encoding="utf-8"?>
<p:tagLst xmlns:p="http://schemas.openxmlformats.org/presentationml/2006/main">
  <p:tag name="AS_UNIQUEID" val="6517"/>
</p:tagLst>
</file>

<file path=ppt/tags/tag258.xml><?xml version="1.0" encoding="utf-8"?>
<p:tagLst xmlns:p="http://schemas.openxmlformats.org/presentationml/2006/main">
  <p:tag name="AS_UNIQUEID" val="4032"/>
</p:tagLst>
</file>

<file path=ppt/tags/tag259.xml><?xml version="1.0" encoding="utf-8"?>
<p:tagLst xmlns:p="http://schemas.openxmlformats.org/presentationml/2006/main">
  <p:tag name="AS_UNIQUEID" val="4032"/>
</p:tagLst>
</file>

<file path=ppt/tags/tag26.xml><?xml version="1.0" encoding="utf-8"?>
<p:tagLst xmlns:p="http://schemas.openxmlformats.org/presentationml/2006/main">
  <p:tag name="AS_UNIQUEID" val="41"/>
  <p:tag name="KSO_WM_DIAGRAM_VIRTUALLY_FRAME" val="{&quot;height&quot;:198.7923622047244,&quot;left&quot;:524.5740157480316,&quot;top&quot;:77.06984251968504,&quot;width&quot;:432.36724409448817}"/>
</p:tagLst>
</file>

<file path=ppt/tags/tag260.xml><?xml version="1.0" encoding="utf-8"?>
<p:tagLst xmlns:p="http://schemas.openxmlformats.org/presentationml/2006/main">
  <p:tag name="AS_UNIQUEID" val="4032"/>
</p:tagLst>
</file>

<file path=ppt/tags/tag261.xml><?xml version="1.0" encoding="utf-8"?>
<p:tagLst xmlns:p="http://schemas.openxmlformats.org/presentationml/2006/main">
  <p:tag name="AS_UNIQUEID" val="580"/>
</p:tagLst>
</file>

<file path=ppt/tags/tag262.xml><?xml version="1.0" encoding="utf-8"?>
<p:tagLst xmlns:p="http://schemas.openxmlformats.org/presentationml/2006/main">
  <p:tag name="AS_UNIQUEID" val="582"/>
</p:tagLst>
</file>

<file path=ppt/tags/tag263.xml><?xml version="1.0" encoding="utf-8"?>
<p:tagLst xmlns:p="http://schemas.openxmlformats.org/presentationml/2006/main">
  <p:tag name="AS_UNIQUEID" val="3388"/>
</p:tagLst>
</file>

<file path=ppt/tags/tag264.xml><?xml version="1.0" encoding="utf-8"?>
<p:tagLst xmlns:p="http://schemas.openxmlformats.org/presentationml/2006/main">
  <p:tag name="AS_UNIQUEID" val="2241"/>
</p:tagLst>
</file>

<file path=ppt/tags/tag265.xml><?xml version="1.0" encoding="utf-8"?>
<p:tagLst xmlns:p="http://schemas.openxmlformats.org/presentationml/2006/main">
  <p:tag name="AS_UNIQUEID" val="2243"/>
</p:tagLst>
</file>

<file path=ppt/tags/tag266.xml><?xml version="1.0" encoding="utf-8"?>
<p:tagLst xmlns:p="http://schemas.openxmlformats.org/presentationml/2006/main">
  <p:tag name="AS_UNIQUEID" val="7147"/>
</p:tagLst>
</file>

<file path=ppt/tags/tag267.xml><?xml version="1.0" encoding="utf-8"?>
<p:tagLst xmlns:p="http://schemas.openxmlformats.org/presentationml/2006/main">
  <p:tag name="AS_UNIQUEID" val="6512"/>
</p:tagLst>
</file>

<file path=ppt/tags/tag268.xml><?xml version="1.0" encoding="utf-8"?>
<p:tagLst xmlns:p="http://schemas.openxmlformats.org/presentationml/2006/main">
  <p:tag name="AS_UNIQUEID" val="6513"/>
</p:tagLst>
</file>

<file path=ppt/tags/tag269.xml><?xml version="1.0" encoding="utf-8"?>
<p:tagLst xmlns:p="http://schemas.openxmlformats.org/presentationml/2006/main">
  <p:tag name="AS_UNIQUEID" val="6514"/>
</p:tagLst>
</file>

<file path=ppt/tags/tag27.xml><?xml version="1.0" encoding="utf-8"?>
<p:tagLst xmlns:p="http://schemas.openxmlformats.org/presentationml/2006/main">
  <p:tag name="AS_UNIQUEID" val="6344"/>
  <p:tag name="KSO_WM_DIAGRAM_VIRTUALLY_FRAME" val="{&quot;height&quot;:198.7923622047244,&quot;left&quot;:524.5740157480316,&quot;top&quot;:77.06984251968504,&quot;width&quot;:432.36724409448817}"/>
</p:tagLst>
</file>

<file path=ppt/tags/tag270.xml><?xml version="1.0" encoding="utf-8"?>
<p:tagLst xmlns:p="http://schemas.openxmlformats.org/presentationml/2006/main">
  <p:tag name="AS_UNIQUEID" val="2237"/>
</p:tagLst>
</file>

<file path=ppt/tags/tag271.xml><?xml version="1.0" encoding="utf-8"?>
<p:tagLst xmlns:p="http://schemas.openxmlformats.org/presentationml/2006/main">
  <p:tag name="AS_UNIQUEID" val="6520"/>
</p:tagLst>
</file>

<file path=ppt/tags/tag272.xml><?xml version="1.0" encoding="utf-8"?>
<p:tagLst xmlns:p="http://schemas.openxmlformats.org/presentationml/2006/main">
  <p:tag name="AS_UNIQUEID" val="6521"/>
</p:tagLst>
</file>

<file path=ppt/tags/tag273.xml><?xml version="1.0" encoding="utf-8"?>
<p:tagLst xmlns:p="http://schemas.openxmlformats.org/presentationml/2006/main">
  <p:tag name="AS_UNIQUEID" val="6522"/>
</p:tagLst>
</file>

<file path=ppt/tags/tag274.xml><?xml version="1.0" encoding="utf-8"?>
<p:tagLst xmlns:p="http://schemas.openxmlformats.org/presentationml/2006/main">
  <p:tag name="AS_UNIQUEID" val="7147"/>
</p:tagLst>
</file>

<file path=ppt/tags/tag275.xml><?xml version="1.0" encoding="utf-8"?>
<p:tagLst xmlns:p="http://schemas.openxmlformats.org/presentationml/2006/main">
  <p:tag name="AS_UNIQUEID" val="4044"/>
</p:tagLst>
</file>

<file path=ppt/tags/tag276.xml><?xml version="1.0" encoding="utf-8"?>
<p:tagLst xmlns:p="http://schemas.openxmlformats.org/presentationml/2006/main">
  <p:tag name="AS_UNIQUEID" val="7147"/>
</p:tagLst>
</file>

<file path=ppt/tags/tag277.xml><?xml version="1.0" encoding="utf-8"?>
<p:tagLst xmlns:p="http://schemas.openxmlformats.org/presentationml/2006/main">
  <p:tag name="AS_UNIQUEID" val="2262"/>
</p:tagLst>
</file>

<file path=ppt/tags/tag278.xml><?xml version="1.0" encoding="utf-8"?>
<p:tagLst xmlns:p="http://schemas.openxmlformats.org/presentationml/2006/main">
  <p:tag name="AS_UNIQUEID" val="2263"/>
</p:tagLst>
</file>

<file path=ppt/tags/tag279.xml><?xml version="1.0" encoding="utf-8"?>
<p:tagLst xmlns:p="http://schemas.openxmlformats.org/presentationml/2006/main">
  <p:tag name="AS_UNIQUEID" val="2264"/>
</p:tagLst>
</file>

<file path=ppt/tags/tag28.xml><?xml version="1.0" encoding="utf-8"?>
<p:tagLst xmlns:p="http://schemas.openxmlformats.org/presentationml/2006/main">
  <p:tag name="AS_UNIQUEID" val="36"/>
</p:tagLst>
</file>

<file path=ppt/tags/tag280.xml><?xml version="1.0" encoding="utf-8"?>
<p:tagLst xmlns:p="http://schemas.openxmlformats.org/presentationml/2006/main">
  <p:tag name="AS_UNIQUEID" val="2265"/>
</p:tagLst>
</file>

<file path=ppt/tags/tag281.xml><?xml version="1.0" encoding="utf-8"?>
<p:tagLst xmlns:p="http://schemas.openxmlformats.org/presentationml/2006/main">
  <p:tag name="AS_UNIQUEID" val="2266"/>
</p:tagLst>
</file>

<file path=ppt/tags/tag282.xml><?xml version="1.0" encoding="utf-8"?>
<p:tagLst xmlns:p="http://schemas.openxmlformats.org/presentationml/2006/main">
  <p:tag name="AS_UNIQUEID" val="2267"/>
</p:tagLst>
</file>

<file path=ppt/tags/tag283.xml><?xml version="1.0" encoding="utf-8"?>
<p:tagLst xmlns:p="http://schemas.openxmlformats.org/presentationml/2006/main">
  <p:tag name="AS_UNIQUEID" val="7147"/>
</p:tagLst>
</file>

<file path=ppt/tags/tag284.xml><?xml version="1.0" encoding="utf-8"?>
<p:tagLst xmlns:p="http://schemas.openxmlformats.org/presentationml/2006/main">
  <p:tag name="AS_UNIQUEID" val="6525"/>
</p:tagLst>
</file>

<file path=ppt/tags/tag285.xml><?xml version="1.0" encoding="utf-8"?>
<p:tagLst xmlns:p="http://schemas.openxmlformats.org/presentationml/2006/main">
  <p:tag name="AS_UNIQUEID" val="6526"/>
</p:tagLst>
</file>

<file path=ppt/tags/tag286.xml><?xml version="1.0" encoding="utf-8"?>
<p:tagLst xmlns:p="http://schemas.openxmlformats.org/presentationml/2006/main">
  <p:tag name="AS_UNIQUEID" val="7147"/>
</p:tagLst>
</file>

<file path=ppt/tags/tag287.xml><?xml version="1.0" encoding="utf-8"?>
<p:tagLst xmlns:p="http://schemas.openxmlformats.org/presentationml/2006/main">
  <p:tag name="AS_UNIQUEID" val="6528"/>
</p:tagLst>
</file>

<file path=ppt/tags/tag288.xml><?xml version="1.0" encoding="utf-8"?>
<p:tagLst xmlns:p="http://schemas.openxmlformats.org/presentationml/2006/main">
  <p:tag name="AS_UNIQUEID" val="6529"/>
</p:tagLst>
</file>

<file path=ppt/tags/tag289.xml><?xml version="1.0" encoding="utf-8"?>
<p:tagLst xmlns:p="http://schemas.openxmlformats.org/presentationml/2006/main">
  <p:tag name="AS_UNIQUEID" val="6530"/>
</p:tagLst>
</file>

<file path=ppt/tags/tag29.xml><?xml version="1.0" encoding="utf-8"?>
<p:tagLst xmlns:p="http://schemas.openxmlformats.org/presentationml/2006/main">
  <p:tag name="AS_UNIQUEID" val="39"/>
</p:tagLst>
</file>

<file path=ppt/tags/tag290.xml><?xml version="1.0" encoding="utf-8"?>
<p:tagLst xmlns:p="http://schemas.openxmlformats.org/presentationml/2006/main">
  <p:tag name="AS_UNIQUEID" val="6531"/>
</p:tagLst>
</file>

<file path=ppt/tags/tag291.xml><?xml version="1.0" encoding="utf-8"?>
<p:tagLst xmlns:p="http://schemas.openxmlformats.org/presentationml/2006/main">
  <p:tag name="AS_UNIQUEID" val="7147"/>
</p:tagLst>
</file>

<file path=ppt/tags/tag292.xml><?xml version="1.0" encoding="utf-8"?>
<p:tagLst xmlns:p="http://schemas.openxmlformats.org/presentationml/2006/main">
  <p:tag name="AS_UNIQUEID" val="3006"/>
</p:tagLst>
</file>

<file path=ppt/tags/tag293.xml><?xml version="1.0" encoding="utf-8"?>
<p:tagLst xmlns:p="http://schemas.openxmlformats.org/presentationml/2006/main">
  <p:tag name="AS_UNIQUEID" val="2542"/>
</p:tagLst>
</file>

<file path=ppt/tags/tag294.xml><?xml version="1.0" encoding="utf-8"?>
<p:tagLst xmlns:p="http://schemas.openxmlformats.org/presentationml/2006/main">
  <p:tag name="AS_UNIQUEID" val="2542"/>
</p:tagLst>
</file>

<file path=ppt/tags/tag295.xml><?xml version="1.0" encoding="utf-8"?>
<p:tagLst xmlns:p="http://schemas.openxmlformats.org/presentationml/2006/main">
  <p:tag name="AS_UNIQUEID" val="4050"/>
</p:tagLst>
</file>

<file path=ppt/tags/tag296.xml><?xml version="1.0" encoding="utf-8"?>
<p:tagLst xmlns:p="http://schemas.openxmlformats.org/presentationml/2006/main">
  <p:tag name="AS_UNIQUEID" val="2542"/>
</p:tagLst>
</file>

<file path=ppt/tags/tag297.xml><?xml version="1.0" encoding="utf-8"?>
<p:tagLst xmlns:p="http://schemas.openxmlformats.org/presentationml/2006/main">
  <p:tag name="AS_UNIQUEID" val="6535"/>
</p:tagLst>
</file>

<file path=ppt/tags/tag298.xml><?xml version="1.0" encoding="utf-8"?>
<p:tagLst xmlns:p="http://schemas.openxmlformats.org/presentationml/2006/main">
  <p:tag name="AS_UNIQUEID" val="3006"/>
</p:tagLst>
</file>

<file path=ppt/tags/tag299.xml><?xml version="1.0" encoding="utf-8"?>
<p:tagLst xmlns:p="http://schemas.openxmlformats.org/presentationml/2006/main">
  <p:tag name="AS_UNIQUEID" val="4053"/>
</p:tagLst>
</file>

<file path=ppt/tags/tag3.xml><?xml version="1.0" encoding="utf-8"?>
<p:tagLst xmlns:p="http://schemas.openxmlformats.org/presentationml/2006/main">
  <p:tag name="AS_UNIQUEID" val="6871"/>
</p:tagLst>
</file>

<file path=ppt/tags/tag30.xml><?xml version="1.0" encoding="utf-8"?>
<p:tagLst xmlns:p="http://schemas.openxmlformats.org/presentationml/2006/main">
  <p:tag name="AS_UNIQUEID" val="40"/>
</p:tagLst>
</file>

<file path=ppt/tags/tag300.xml><?xml version="1.0" encoding="utf-8"?>
<p:tagLst xmlns:p="http://schemas.openxmlformats.org/presentationml/2006/main">
  <p:tag name="AS_UNIQUEID" val="4054"/>
</p:tagLst>
</file>

<file path=ppt/tags/tag301.xml><?xml version="1.0" encoding="utf-8"?>
<p:tagLst xmlns:p="http://schemas.openxmlformats.org/presentationml/2006/main">
  <p:tag name="AS_UNIQUEID" val="6542"/>
</p:tagLst>
</file>

<file path=ppt/tags/tag302.xml><?xml version="1.0" encoding="utf-8"?>
<p:tagLst xmlns:p="http://schemas.openxmlformats.org/presentationml/2006/main">
  <p:tag name="AS_UNIQUEID" val="6543"/>
</p:tagLst>
</file>

<file path=ppt/tags/tag303.xml><?xml version="1.0" encoding="utf-8"?>
<p:tagLst xmlns:p="http://schemas.openxmlformats.org/presentationml/2006/main">
  <p:tag name="AS_UNIQUEID" val="4059"/>
</p:tagLst>
</file>

<file path=ppt/tags/tag304.xml><?xml version="1.0" encoding="utf-8"?>
<p:tagLst xmlns:p="http://schemas.openxmlformats.org/presentationml/2006/main">
  <p:tag name="AS_UNIQUEID" val="4060"/>
</p:tagLst>
</file>

<file path=ppt/tags/tag305.xml><?xml version="1.0" encoding="utf-8"?>
<p:tagLst xmlns:p="http://schemas.openxmlformats.org/presentationml/2006/main">
  <p:tag name="AS_UNIQUEID" val="4061"/>
</p:tagLst>
</file>

<file path=ppt/tags/tag306.xml><?xml version="1.0" encoding="utf-8"?>
<p:tagLst xmlns:p="http://schemas.openxmlformats.org/presentationml/2006/main">
  <p:tag name="AS_UNIQUEID" val="4062"/>
</p:tagLst>
</file>

<file path=ppt/tags/tag307.xml><?xml version="1.0" encoding="utf-8"?>
<p:tagLst xmlns:p="http://schemas.openxmlformats.org/presentationml/2006/main">
  <p:tag name="AS_UNIQUEID" val="6535"/>
</p:tagLst>
</file>

<file path=ppt/tags/tag308.xml><?xml version="1.0" encoding="utf-8"?>
<p:tagLst xmlns:p="http://schemas.openxmlformats.org/presentationml/2006/main">
  <p:tag name="AS_UNIQUEID" val="6537"/>
</p:tagLst>
</file>

<file path=ppt/tags/tag309.xml><?xml version="1.0" encoding="utf-8"?>
<p:tagLst xmlns:p="http://schemas.openxmlformats.org/presentationml/2006/main">
  <p:tag name="AS_UNIQUEID" val="6538"/>
</p:tagLst>
</file>

<file path=ppt/tags/tag31.xml><?xml version="1.0" encoding="utf-8"?>
<p:tagLst xmlns:p="http://schemas.openxmlformats.org/presentationml/2006/main">
  <p:tag name="AS_UNIQUEID" val="7143"/>
</p:tagLst>
</file>

<file path=ppt/tags/tag310.xml><?xml version="1.0" encoding="utf-8"?>
<p:tagLst xmlns:p="http://schemas.openxmlformats.org/presentationml/2006/main">
  <p:tag name="AS_UNIQUEID" val="6539"/>
</p:tagLst>
</file>

<file path=ppt/tags/tag311.xml><?xml version="1.0" encoding="utf-8"?>
<p:tagLst xmlns:p="http://schemas.openxmlformats.org/presentationml/2006/main">
  <p:tag name="AS_UNIQUEID" val="3009"/>
</p:tagLst>
</file>

<file path=ppt/tags/tag312.xml><?xml version="1.0" encoding="utf-8"?>
<p:tagLst xmlns:p="http://schemas.openxmlformats.org/presentationml/2006/main">
  <p:tag name="AS_UNIQUEID" val="3010"/>
</p:tagLst>
</file>

<file path=ppt/tags/tag313.xml><?xml version="1.0" encoding="utf-8"?>
<p:tagLst xmlns:p="http://schemas.openxmlformats.org/presentationml/2006/main">
  <p:tag name="AS_UNIQUEID" val="4066"/>
</p:tagLst>
</file>

<file path=ppt/tags/tag314.xml><?xml version="1.0" encoding="utf-8"?>
<p:tagLst xmlns:p="http://schemas.openxmlformats.org/presentationml/2006/main">
  <p:tag name="AS_UNIQUEID" val="6535"/>
</p:tagLst>
</file>

<file path=ppt/tags/tag315.xml><?xml version="1.0" encoding="utf-8"?>
<p:tagLst xmlns:p="http://schemas.openxmlformats.org/presentationml/2006/main">
  <p:tag name="AS_UNIQUEID" val="3009"/>
</p:tagLst>
</file>

<file path=ppt/tags/tag316.xml><?xml version="1.0" encoding="utf-8"?>
<p:tagLst xmlns:p="http://schemas.openxmlformats.org/presentationml/2006/main">
  <p:tag name="AS_UNIQUEID" val="3011"/>
</p:tagLst>
</file>

<file path=ppt/tags/tag317.xml><?xml version="1.0" encoding="utf-8"?>
<p:tagLst xmlns:p="http://schemas.openxmlformats.org/presentationml/2006/main">
  <p:tag name="AS_UNIQUEID" val="3009"/>
</p:tagLst>
</file>

<file path=ppt/tags/tag318.xml><?xml version="1.0" encoding="utf-8"?>
<p:tagLst xmlns:p="http://schemas.openxmlformats.org/presentationml/2006/main">
  <p:tag name="AS_UNIQUEID" val="3011"/>
</p:tagLst>
</file>

<file path=ppt/tags/tag319.xml><?xml version="1.0" encoding="utf-8"?>
<p:tagLst xmlns:p="http://schemas.openxmlformats.org/presentationml/2006/main">
  <p:tag name="AS_UNIQUEID" val="4066"/>
</p:tagLst>
</file>

<file path=ppt/tags/tag32.xml><?xml version="1.0" encoding="utf-8"?>
<p:tagLst xmlns:p="http://schemas.openxmlformats.org/presentationml/2006/main">
  <p:tag name="AS_UNIQUEID" val="3699"/>
</p:tagLst>
</file>

<file path=ppt/tags/tag320.xml><?xml version="1.0" encoding="utf-8"?>
<p:tagLst xmlns:p="http://schemas.openxmlformats.org/presentationml/2006/main">
  <p:tag name="AS_UNIQUEID" val="6535"/>
</p:tagLst>
</file>

<file path=ppt/tags/tag321.xml><?xml version="1.0" encoding="utf-8"?>
<p:tagLst xmlns:p="http://schemas.openxmlformats.org/presentationml/2006/main">
  <p:tag name="AS_UNIQUEID" val="2270"/>
</p:tagLst>
</file>

<file path=ppt/tags/tag322.xml><?xml version="1.0" encoding="utf-8"?>
<p:tagLst xmlns:p="http://schemas.openxmlformats.org/presentationml/2006/main">
  <p:tag name="AS_UNIQUEID" val="2271"/>
</p:tagLst>
</file>

<file path=ppt/tags/tag323.xml><?xml version="1.0" encoding="utf-8"?>
<p:tagLst xmlns:p="http://schemas.openxmlformats.org/presentationml/2006/main">
  <p:tag name="AS_UNIQUEID" val="2272"/>
</p:tagLst>
</file>

<file path=ppt/tags/tag324.xml><?xml version="1.0" encoding="utf-8"?>
<p:tagLst xmlns:p="http://schemas.openxmlformats.org/presentationml/2006/main">
  <p:tag name="AS_UNIQUEID" val="2273"/>
</p:tagLst>
</file>

<file path=ppt/tags/tag325.xml><?xml version="1.0" encoding="utf-8"?>
<p:tagLst xmlns:p="http://schemas.openxmlformats.org/presentationml/2006/main">
  <p:tag name="AS_UNIQUEID" val="2274"/>
</p:tagLst>
</file>

<file path=ppt/tags/tag326.xml><?xml version="1.0" encoding="utf-8"?>
<p:tagLst xmlns:p="http://schemas.openxmlformats.org/presentationml/2006/main">
  <p:tag name="AS_UNIQUEID" val="2275"/>
</p:tagLst>
</file>

<file path=ppt/tags/tag327.xml><?xml version="1.0" encoding="utf-8"?>
<p:tagLst xmlns:p="http://schemas.openxmlformats.org/presentationml/2006/main">
  <p:tag name="AS_OS" val="Unix 3.10 unknown"/>
  <p:tag name="AS_RELEASE_DATE" val="2020.11.30"/>
  <p:tag name="AS_TITLE" val="Aspose.Slides for Java"/>
  <p:tag name="AS_VERSION" val="20.11"/>
</p:tagLst>
</file>

<file path=ppt/tags/tag33.xml><?xml version="1.0" encoding="utf-8"?>
<p:tagLst xmlns:p="http://schemas.openxmlformats.org/presentationml/2006/main">
  <p:tag name="AS_UNIQUEID" val="6338"/>
</p:tagLst>
</file>

<file path=ppt/tags/tag34.xml><?xml version="1.0" encoding="utf-8"?>
<p:tagLst xmlns:p="http://schemas.openxmlformats.org/presentationml/2006/main">
  <p:tag name="AS_UNIQUEID" val="6339"/>
</p:tagLst>
</file>

<file path=ppt/tags/tag35.xml><?xml version="1.0" encoding="utf-8"?>
<p:tagLst xmlns:p="http://schemas.openxmlformats.org/presentationml/2006/main">
  <p:tag name="AS_UNIQUEID" val="6340"/>
</p:tagLst>
</file>

<file path=ppt/tags/tag36.xml><?xml version="1.0" encoding="utf-8"?>
<p:tagLst xmlns:p="http://schemas.openxmlformats.org/presentationml/2006/main">
  <p:tag name="AS_UNIQUEID" val="6352"/>
</p:tagLst>
</file>

<file path=ppt/tags/tag37.xml><?xml version="1.0" encoding="utf-8"?>
<p:tagLst xmlns:p="http://schemas.openxmlformats.org/presentationml/2006/main">
  <p:tag name="AS_UNIQUEID" val="6353"/>
</p:tagLst>
</file>

<file path=ppt/tags/tag38.xml><?xml version="1.0" encoding="utf-8"?>
<p:tagLst xmlns:p="http://schemas.openxmlformats.org/presentationml/2006/main">
  <p:tag name="AS_UNIQUEID" val="6354"/>
</p:tagLst>
</file>

<file path=ppt/tags/tag39.xml><?xml version="1.0" encoding="utf-8"?>
<p:tagLst xmlns:p="http://schemas.openxmlformats.org/presentationml/2006/main">
  <p:tag name="AS_UNIQUEID" val="6355"/>
</p:tagLst>
</file>

<file path=ppt/tags/tag4.xml><?xml version="1.0" encoding="utf-8"?>
<p:tagLst xmlns:p="http://schemas.openxmlformats.org/presentationml/2006/main">
  <p:tag name="AS_UNIQUEID" val="3406"/>
</p:tagLst>
</file>

<file path=ppt/tags/tag40.xml><?xml version="1.0" encoding="utf-8"?>
<p:tagLst xmlns:p="http://schemas.openxmlformats.org/presentationml/2006/main">
  <p:tag name="AS_UNIQUEID" val="6356"/>
</p:tagLst>
</file>

<file path=ppt/tags/tag41.xml><?xml version="1.0" encoding="utf-8"?>
<p:tagLst xmlns:p="http://schemas.openxmlformats.org/presentationml/2006/main">
  <p:tag name="AS_UNIQUEID" val="6357"/>
</p:tagLst>
</file>

<file path=ppt/tags/tag42.xml><?xml version="1.0" encoding="utf-8"?>
<p:tagLst xmlns:p="http://schemas.openxmlformats.org/presentationml/2006/main">
  <p:tag name="AS_UNIQUEID" val="6358"/>
</p:tagLst>
</file>

<file path=ppt/tags/tag43.xml><?xml version="1.0" encoding="utf-8"?>
<p:tagLst xmlns:p="http://schemas.openxmlformats.org/presentationml/2006/main">
  <p:tag name="AS_UNIQUEID" val="6359"/>
</p:tagLst>
</file>

<file path=ppt/tags/tag44.xml><?xml version="1.0" encoding="utf-8"?>
<p:tagLst xmlns:p="http://schemas.openxmlformats.org/presentationml/2006/main">
  <p:tag name="AS_UNIQUEID" val="6360"/>
</p:tagLst>
</file>

<file path=ppt/tags/tag45.xml><?xml version="1.0" encoding="utf-8"?>
<p:tagLst xmlns:p="http://schemas.openxmlformats.org/presentationml/2006/main">
  <p:tag name="AS_UNIQUEID" val="6361"/>
</p:tagLst>
</file>

<file path=ppt/tags/tag46.xml><?xml version="1.0" encoding="utf-8"?>
<p:tagLst xmlns:p="http://schemas.openxmlformats.org/presentationml/2006/main">
  <p:tag name="AS_UNIQUEID" val="6362"/>
</p:tagLst>
</file>

<file path=ppt/tags/tag47.xml><?xml version="1.0" encoding="utf-8"?>
<p:tagLst xmlns:p="http://schemas.openxmlformats.org/presentationml/2006/main">
  <p:tag name="AS_UNIQUEID" val="6363"/>
</p:tagLst>
</file>

<file path=ppt/tags/tag48.xml><?xml version="1.0" encoding="utf-8"?>
<p:tagLst xmlns:p="http://schemas.openxmlformats.org/presentationml/2006/main">
  <p:tag name="AS_UNIQUEID" val="6364"/>
</p:tagLst>
</file>

<file path=ppt/tags/tag49.xml><?xml version="1.0" encoding="utf-8"?>
<p:tagLst xmlns:p="http://schemas.openxmlformats.org/presentationml/2006/main">
  <p:tag name="AS_UNIQUEID" val="6365"/>
</p:tagLst>
</file>

<file path=ppt/tags/tag5.xml><?xml version="1.0" encoding="utf-8"?>
<p:tagLst xmlns:p="http://schemas.openxmlformats.org/presentationml/2006/main">
  <p:tag name="AS_UNIQUEID" val="3407"/>
</p:tagLst>
</file>

<file path=ppt/tags/tag50.xml><?xml version="1.0" encoding="utf-8"?>
<p:tagLst xmlns:p="http://schemas.openxmlformats.org/presentationml/2006/main">
  <p:tag name="AS_UNIQUEID" val="6366"/>
</p:tagLst>
</file>

<file path=ppt/tags/tag51.xml><?xml version="1.0" encoding="utf-8"?>
<p:tagLst xmlns:p="http://schemas.openxmlformats.org/presentationml/2006/main">
  <p:tag name="AS_UNIQUEID" val="6367"/>
</p:tagLst>
</file>

<file path=ppt/tags/tag52.xml><?xml version="1.0" encoding="utf-8"?>
<p:tagLst xmlns:p="http://schemas.openxmlformats.org/presentationml/2006/main">
  <p:tag name="AS_UNIQUEID" val="6368"/>
</p:tagLst>
</file>

<file path=ppt/tags/tag53.xml><?xml version="1.0" encoding="utf-8"?>
<p:tagLst xmlns:p="http://schemas.openxmlformats.org/presentationml/2006/main">
  <p:tag name="AS_UNIQUEID" val="6369"/>
</p:tagLst>
</file>

<file path=ppt/tags/tag54.xml><?xml version="1.0" encoding="utf-8"?>
<p:tagLst xmlns:p="http://schemas.openxmlformats.org/presentationml/2006/main">
  <p:tag name="AS_UNIQUEID" val="6370"/>
</p:tagLst>
</file>

<file path=ppt/tags/tag55.xml><?xml version="1.0" encoding="utf-8"?>
<p:tagLst xmlns:p="http://schemas.openxmlformats.org/presentationml/2006/main">
  <p:tag name="AS_UNIQUEID" val="6371"/>
</p:tagLst>
</file>

<file path=ppt/tags/tag56.xml><?xml version="1.0" encoding="utf-8"?>
<p:tagLst xmlns:p="http://schemas.openxmlformats.org/presentationml/2006/main">
  <p:tag name="AS_UNIQUEID" val="6372"/>
</p:tagLst>
</file>

<file path=ppt/tags/tag57.xml><?xml version="1.0" encoding="utf-8"?>
<p:tagLst xmlns:p="http://schemas.openxmlformats.org/presentationml/2006/main">
  <p:tag name="AS_UNIQUEID" val="6373"/>
</p:tagLst>
</file>

<file path=ppt/tags/tag58.xml><?xml version="1.0" encoding="utf-8"?>
<p:tagLst xmlns:p="http://schemas.openxmlformats.org/presentationml/2006/main">
  <p:tag name="AS_UNIQUEID" val="511"/>
</p:tagLst>
</file>

<file path=ppt/tags/tag59.xml><?xml version="1.0" encoding="utf-8"?>
<p:tagLst xmlns:p="http://schemas.openxmlformats.org/presentationml/2006/main">
  <p:tag name="AS_UNIQUEID" val="511"/>
</p:tagLst>
</file>

<file path=ppt/tags/tag6.xml><?xml version="1.0" encoding="utf-8"?>
<p:tagLst xmlns:p="http://schemas.openxmlformats.org/presentationml/2006/main">
  <p:tag name="AS_UNIQUEID" val="3408"/>
</p:tagLst>
</file>

<file path=ppt/tags/tag60.xml><?xml version="1.0" encoding="utf-8"?>
<p:tagLst xmlns:p="http://schemas.openxmlformats.org/presentationml/2006/main">
  <p:tag name="AS_UNIQUEID" val="511"/>
</p:tagLst>
</file>

<file path=ppt/tags/tag61.xml><?xml version="1.0" encoding="utf-8"?>
<p:tagLst xmlns:p="http://schemas.openxmlformats.org/presentationml/2006/main">
  <p:tag name="AS_UNIQUEID" val="7143"/>
</p:tagLst>
</file>

<file path=ppt/tags/tag62.xml><?xml version="1.0" encoding="utf-8"?>
<p:tagLst xmlns:p="http://schemas.openxmlformats.org/presentationml/2006/main">
  <p:tag name="AS_UNIQUEID" val="3897"/>
</p:tagLst>
</file>

<file path=ppt/tags/tag63.xml><?xml version="1.0" encoding="utf-8"?>
<p:tagLst xmlns:p="http://schemas.openxmlformats.org/presentationml/2006/main">
  <p:tag name="AS_UNIQUEID" val="6079"/>
</p:tagLst>
</file>

<file path=ppt/tags/tag64.xml><?xml version="1.0" encoding="utf-8"?>
<p:tagLst xmlns:p="http://schemas.openxmlformats.org/presentationml/2006/main">
  <p:tag name="AS_UNIQUEID" val="6080"/>
</p:tagLst>
</file>

<file path=ppt/tags/tag65.xml><?xml version="1.0" encoding="utf-8"?>
<p:tagLst xmlns:p="http://schemas.openxmlformats.org/presentationml/2006/main">
  <p:tag name="AS_UNIQUEID" val="6087"/>
</p:tagLst>
</file>

<file path=ppt/tags/tag66.xml><?xml version="1.0" encoding="utf-8"?>
<p:tagLst xmlns:p="http://schemas.openxmlformats.org/presentationml/2006/main">
  <p:tag name="AS_UNIQUEID" val="7143"/>
</p:tagLst>
</file>

<file path=ppt/tags/tag67.xml><?xml version="1.0" encoding="utf-8"?>
<p:tagLst xmlns:p="http://schemas.openxmlformats.org/presentationml/2006/main">
  <p:tag name="AS_UNIQUEID" val="6377"/>
</p:tagLst>
</file>

<file path=ppt/tags/tag68.xml><?xml version="1.0" encoding="utf-8"?>
<p:tagLst xmlns:p="http://schemas.openxmlformats.org/presentationml/2006/main">
  <p:tag name="AS_UNIQUEID" val="6378"/>
</p:tagLst>
</file>

<file path=ppt/tags/tag69.xml><?xml version="1.0" encoding="utf-8"?>
<p:tagLst xmlns:p="http://schemas.openxmlformats.org/presentationml/2006/main">
  <p:tag name="AS_UNIQUEID" val="6379"/>
</p:tagLst>
</file>

<file path=ppt/tags/tag7.xml><?xml version="1.0" encoding="utf-8"?>
<p:tagLst xmlns:p="http://schemas.openxmlformats.org/presentationml/2006/main">
  <p:tag name="AS_UNIQUEID" val="3415"/>
</p:tagLst>
</file>

<file path=ppt/tags/tag70.xml><?xml version="1.0" encoding="utf-8"?>
<p:tagLst xmlns:p="http://schemas.openxmlformats.org/presentationml/2006/main">
  <p:tag name="AS_UNIQUEID" val="6410"/>
</p:tagLst>
</file>

<file path=ppt/tags/tag71.xml><?xml version="1.0" encoding="utf-8"?>
<p:tagLst xmlns:p="http://schemas.openxmlformats.org/presentationml/2006/main">
  <p:tag name="AS_UNIQUEID" val="3902"/>
</p:tagLst>
</file>

<file path=ppt/tags/tag72.xml><?xml version="1.0" encoding="utf-8"?>
<p:tagLst xmlns:p="http://schemas.openxmlformats.org/presentationml/2006/main">
  <p:tag name="AS_UNIQUEID" val="3903"/>
</p:tagLst>
</file>

<file path=ppt/tags/tag73.xml><?xml version="1.0" encoding="utf-8"?>
<p:tagLst xmlns:p="http://schemas.openxmlformats.org/presentationml/2006/main">
  <p:tag name="AS_UNIQUEID" val="3904"/>
</p:tagLst>
</file>

<file path=ppt/tags/tag74.xml><?xml version="1.0" encoding="utf-8"?>
<p:tagLst xmlns:p="http://schemas.openxmlformats.org/presentationml/2006/main">
  <p:tag name="AS_UNIQUEID" val="3905"/>
</p:tagLst>
</file>

<file path=ppt/tags/tag75.xml><?xml version="1.0" encoding="utf-8"?>
<p:tagLst xmlns:p="http://schemas.openxmlformats.org/presentationml/2006/main">
  <p:tag name="AS_UNIQUEID" val="3906"/>
</p:tagLst>
</file>

<file path=ppt/tags/tag76.xml><?xml version="1.0" encoding="utf-8"?>
<p:tagLst xmlns:p="http://schemas.openxmlformats.org/presentationml/2006/main">
  <p:tag name="AS_UNIQUEID" val="3907"/>
</p:tagLst>
</file>

<file path=ppt/tags/tag77.xml><?xml version="1.0" encoding="utf-8"?>
<p:tagLst xmlns:p="http://schemas.openxmlformats.org/presentationml/2006/main">
  <p:tag name="AS_UNIQUEID" val="3908"/>
</p:tagLst>
</file>

<file path=ppt/tags/tag78.xml><?xml version="1.0" encoding="utf-8"?>
<p:tagLst xmlns:p="http://schemas.openxmlformats.org/presentationml/2006/main">
  <p:tag name="AS_UNIQUEID" val="3909"/>
</p:tagLst>
</file>

<file path=ppt/tags/tag79.xml><?xml version="1.0" encoding="utf-8"?>
<p:tagLst xmlns:p="http://schemas.openxmlformats.org/presentationml/2006/main">
  <p:tag name="AS_UNIQUEID" val="3910"/>
</p:tagLst>
</file>

<file path=ppt/tags/tag8.xml><?xml version="1.0" encoding="utf-8"?>
<p:tagLst xmlns:p="http://schemas.openxmlformats.org/presentationml/2006/main">
  <p:tag name="AS_UNIQUEID" val="3417"/>
</p:tagLst>
</file>

<file path=ppt/tags/tag80.xml><?xml version="1.0" encoding="utf-8"?>
<p:tagLst xmlns:p="http://schemas.openxmlformats.org/presentationml/2006/main">
  <p:tag name="AS_UNIQUEID" val="3911"/>
</p:tagLst>
</file>

<file path=ppt/tags/tag81.xml><?xml version="1.0" encoding="utf-8"?>
<p:tagLst xmlns:p="http://schemas.openxmlformats.org/presentationml/2006/main">
  <p:tag name="AS_UNIQUEID" val="3912"/>
</p:tagLst>
</file>

<file path=ppt/tags/tag82.xml><?xml version="1.0" encoding="utf-8"?>
<p:tagLst xmlns:p="http://schemas.openxmlformats.org/presentationml/2006/main">
  <p:tag name="AS_UNIQUEID" val="3913"/>
</p:tagLst>
</file>

<file path=ppt/tags/tag83.xml><?xml version="1.0" encoding="utf-8"?>
<p:tagLst xmlns:p="http://schemas.openxmlformats.org/presentationml/2006/main">
  <p:tag name="AS_UNIQUEID" val="3914"/>
</p:tagLst>
</file>

<file path=ppt/tags/tag84.xml><?xml version="1.0" encoding="utf-8"?>
<p:tagLst xmlns:p="http://schemas.openxmlformats.org/presentationml/2006/main">
  <p:tag name="AS_UNIQUEID" val="3915"/>
</p:tagLst>
</file>

<file path=ppt/tags/tag85.xml><?xml version="1.0" encoding="utf-8"?>
<p:tagLst xmlns:p="http://schemas.openxmlformats.org/presentationml/2006/main">
  <p:tag name="AS_UNIQUEID" val="3916"/>
</p:tagLst>
</file>

<file path=ppt/tags/tag86.xml><?xml version="1.0" encoding="utf-8"?>
<p:tagLst xmlns:p="http://schemas.openxmlformats.org/presentationml/2006/main">
  <p:tag name="AS_UNIQUEID" val="3917"/>
</p:tagLst>
</file>

<file path=ppt/tags/tag87.xml><?xml version="1.0" encoding="utf-8"?>
<p:tagLst xmlns:p="http://schemas.openxmlformats.org/presentationml/2006/main">
  <p:tag name="AS_UNIQUEID" val="3918"/>
</p:tagLst>
</file>

<file path=ppt/tags/tag88.xml><?xml version="1.0" encoding="utf-8"?>
<p:tagLst xmlns:p="http://schemas.openxmlformats.org/presentationml/2006/main">
  <p:tag name="AS_UNIQUEID" val="3919"/>
</p:tagLst>
</file>

<file path=ppt/tags/tag89.xml><?xml version="1.0" encoding="utf-8"?>
<p:tagLst xmlns:p="http://schemas.openxmlformats.org/presentationml/2006/main">
  <p:tag name="AS_UNIQUEID" val="3920"/>
</p:tagLst>
</file>

<file path=ppt/tags/tag9.xml><?xml version="1.0" encoding="utf-8"?>
<p:tagLst xmlns:p="http://schemas.openxmlformats.org/presentationml/2006/main">
  <p:tag name="AS_UNIQUEID" val="3418"/>
</p:tagLst>
</file>

<file path=ppt/tags/tag90.xml><?xml version="1.0" encoding="utf-8"?>
<p:tagLst xmlns:p="http://schemas.openxmlformats.org/presentationml/2006/main">
  <p:tag name="AS_UNIQUEID" val="3921"/>
</p:tagLst>
</file>

<file path=ppt/tags/tag91.xml><?xml version="1.0" encoding="utf-8"?>
<p:tagLst xmlns:p="http://schemas.openxmlformats.org/presentationml/2006/main">
  <p:tag name="AS_UNIQUEID" val="5527"/>
</p:tagLst>
</file>

<file path=ppt/tags/tag92.xml><?xml version="1.0" encoding="utf-8"?>
<p:tagLst xmlns:p="http://schemas.openxmlformats.org/presentationml/2006/main">
  <p:tag name="AS_UNIQUEID" val="6411"/>
</p:tagLst>
</file>

<file path=ppt/tags/tag93.xml><?xml version="1.0" encoding="utf-8"?>
<p:tagLst xmlns:p="http://schemas.openxmlformats.org/presentationml/2006/main">
  <p:tag name="AS_UNIQUEID" val="3918"/>
</p:tagLst>
</file>

<file path=ppt/tags/tag94.xml><?xml version="1.0" encoding="utf-8"?>
<p:tagLst xmlns:p="http://schemas.openxmlformats.org/presentationml/2006/main">
  <p:tag name="AS_UNIQUEID" val="5527"/>
</p:tagLst>
</file>

<file path=ppt/tags/tag95.xml><?xml version="1.0" encoding="utf-8"?>
<p:tagLst xmlns:p="http://schemas.openxmlformats.org/presentationml/2006/main">
  <p:tag name="AS_UNIQUEID" val="6083"/>
</p:tagLst>
</file>

<file path=ppt/tags/tag96.xml><?xml version="1.0" encoding="utf-8"?>
<p:tagLst xmlns:p="http://schemas.openxmlformats.org/presentationml/2006/main">
  <p:tag name="AS_UNIQUEID" val="6412"/>
</p:tagLst>
</file>

<file path=ppt/tags/tag97.xml><?xml version="1.0" encoding="utf-8"?>
<p:tagLst xmlns:p="http://schemas.openxmlformats.org/presentationml/2006/main">
  <p:tag name="AS_UNIQUEID" val="6089"/>
</p:tagLst>
</file>

<file path=ppt/tags/tag98.xml><?xml version="1.0" encoding="utf-8"?>
<p:tagLst xmlns:p="http://schemas.openxmlformats.org/presentationml/2006/main">
  <p:tag name="AS_UNIQUEID" val="7143"/>
</p:tagLst>
</file>

<file path=ppt/tags/tag99.xml><?xml version="1.0" encoding="utf-8"?>
<p:tagLst xmlns:p="http://schemas.openxmlformats.org/presentationml/2006/main">
  <p:tag name="AS_UNIQUEID" val="640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4377</Words>
  <Application>WPS 演示</Application>
  <PresentationFormat>宽屏</PresentationFormat>
  <Paragraphs>455</Paragraphs>
  <Slides>32</Slides>
  <Notes>9</Notes>
  <HiddenSlides>5</HiddenSlides>
  <MMClips>2</MMClips>
  <ScaleCrop>false</ScaleCrop>
  <HeadingPairs>
    <vt:vector size="6" baseType="variant">
      <vt:variant>
        <vt:lpstr>已用的字体</vt:lpstr>
      </vt:variant>
      <vt:variant>
        <vt:i4>21</vt:i4>
      </vt:variant>
      <vt:variant>
        <vt:lpstr>主题</vt:lpstr>
      </vt:variant>
      <vt:variant>
        <vt:i4>1</vt:i4>
      </vt:variant>
      <vt:variant>
        <vt:lpstr>幻灯片标题</vt:lpstr>
      </vt:variant>
      <vt:variant>
        <vt:i4>32</vt:i4>
      </vt:variant>
    </vt:vector>
  </HeadingPairs>
  <TitlesOfParts>
    <vt:vector size="54" baseType="lpstr">
      <vt:lpstr>Arial</vt:lpstr>
      <vt:lpstr>宋体</vt:lpstr>
      <vt:lpstr>Wingdings</vt:lpstr>
      <vt:lpstr>微软雅黑</vt:lpstr>
      <vt:lpstr>华文楷体</vt:lpstr>
      <vt:lpstr>Arial</vt:lpstr>
      <vt:lpstr>Century Gothic</vt:lpstr>
      <vt:lpstr>经典综艺体简</vt:lpstr>
      <vt:lpstr>黑体</vt:lpstr>
      <vt:lpstr>楷体</vt:lpstr>
      <vt:lpstr>等线</vt:lpstr>
      <vt:lpstr>Helvetica</vt:lpstr>
      <vt:lpstr>Times New Roman</vt:lpstr>
      <vt:lpstr>仿宋</vt:lpstr>
      <vt:lpstr>方正中等线简体</vt:lpstr>
      <vt:lpstr>Courier New</vt:lpstr>
      <vt:lpstr>华文细黑</vt:lpstr>
      <vt:lpstr>Calibri</vt:lpstr>
      <vt:lpstr>Arial Unicode MS</vt:lpstr>
      <vt:lpstr>楷体_GB2312</vt:lpstr>
      <vt:lpstr>新宋体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rbm.xkw.com</dc:creator>
  <cp:lastModifiedBy>多变的旋转菠萝</cp:lastModifiedBy>
  <cp:revision>46</cp:revision>
  <cp:lastPrinted>2023-02-07T11:38:00Z</cp:lastPrinted>
  <dcterms:created xsi:type="dcterms:W3CDTF">2023-02-07T11:38:00Z</dcterms:created>
  <dcterms:modified xsi:type="dcterms:W3CDTF">2025-02-20T00:18:23Z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53ACB691E3B246B8869B0B0F0EDCFA69_12</vt:lpwstr>
  </property>
  <property fmtid="{D5CDD505-2E9C-101B-9397-08002B2CF9AE}" pid="7" name="KSOProductBuildVer">
    <vt:lpwstr>2052-12.1.0.19770</vt:lpwstr>
  </property>
</Properties>
</file>