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1643" r:id="rId3"/>
    <p:sldId id="1361" r:id="rId4"/>
    <p:sldId id="1660" r:id="rId5"/>
    <p:sldId id="1651" r:id="rId6"/>
    <p:sldId id="1652" r:id="rId7"/>
    <p:sldId id="1653" r:id="rId8"/>
    <p:sldId id="1654" r:id="rId9"/>
    <p:sldId id="1655" r:id="rId10"/>
    <p:sldId id="1656" r:id="rId11"/>
    <p:sldId id="1657" r:id="rId12"/>
    <p:sldId id="1348" r:id="rId13"/>
    <p:sldId id="1692" r:id="rId15"/>
    <p:sldId id="1693" r:id="rId16"/>
    <p:sldId id="1694" r:id="rId17"/>
    <p:sldId id="1695" r:id="rId18"/>
    <p:sldId id="1662" r:id="rId19"/>
    <p:sldId id="1664" r:id="rId20"/>
    <p:sldId id="1661" r:id="rId21"/>
    <p:sldId id="1665" r:id="rId22"/>
    <p:sldId id="1666" r:id="rId23"/>
    <p:sldId id="1688" r:id="rId24"/>
    <p:sldId id="1668" r:id="rId25"/>
    <p:sldId id="1669" r:id="rId26"/>
    <p:sldId id="1672" r:id="rId27"/>
    <p:sldId id="1673" r:id="rId28"/>
    <p:sldId id="1674" r:id="rId29"/>
    <p:sldId id="1678" r:id="rId30"/>
    <p:sldId id="1675" r:id="rId31"/>
    <p:sldId id="1676" r:id="rId32"/>
    <p:sldId id="1679" r:id="rId33"/>
    <p:sldId id="1689" r:id="rId34"/>
    <p:sldId id="1681" r:id="rId35"/>
  </p:sldIdLst>
  <p:sldSz cx="12192000" cy="6858000"/>
  <p:notesSz cx="6858000" cy="9144000"/>
  <p:custDataLst>
    <p:tags r:id="rId3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82" autoAdjust="0"/>
    <p:restoredTop sz="95320" autoAdjust="0"/>
  </p:normalViewPr>
  <p:slideViewPr>
    <p:cSldViewPr snapToGrid="0">
      <p:cViewPr varScale="1">
        <p:scale>
          <a:sx n="89" d="100"/>
          <a:sy n="89" d="100"/>
        </p:scale>
        <p:origin x="60" y="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2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993997-2A54-4C54-B63F-DD537B08CD7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411C4A-5A73-493F-A783-81ABC473398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微信公众号：中学生物科学，欢迎关注！</a:t>
            </a:r>
            <a:endParaRPr lang="zh-CN" altLang="en-US">
              <a:sym typeface="+mn-ea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13"/>
            <a:ext cx="499473" cy="499473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41F07C-7054-48DA-B76E-4A9BD76FBB2B}" type="slidenum">
              <a:rPr lang="en-US" altLang="zh-CN"/>
            </a:fld>
            <a:endParaRPr lang="en-US" altLang="zh-CN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9A0F9-5586-4BF4-B8A2-EFE00487B584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CC904-79FA-4B9A-AD12-4AB2D05A2801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image" Target="file:///D:\qq&#25991;&#20214;\712321467\Image\C2C\Image2\%7b75232B38-A165-1FB7-499C-2E1C792CACB5%7d.png" TargetMode="External"/><Relationship Id="rId8" Type="http://schemas.openxmlformats.org/officeDocument/2006/relationships/image" Target="../media/image2.png"/><Relationship Id="rId7" Type="http://schemas.openxmlformats.org/officeDocument/2006/relationships/image" Target="../media/image1.jpeg"/><Relationship Id="rId6" Type="http://schemas.openxmlformats.org/officeDocument/2006/relationships/slide" Target="../slides/slid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-8315" y="373380"/>
            <a:ext cx="12200315" cy="6484620"/>
          </a:xfrm>
          <a:prstGeom prst="rect">
            <a:avLst/>
          </a:prstGeom>
          <a:pattFill prst="pct5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hlinkClick r:id="rId6" action="ppaction://hlinksldjump"/>
          </p:cNvPr>
          <p:cNvSpPr txBox="1"/>
          <p:nvPr userDrawn="1"/>
        </p:nvSpPr>
        <p:spPr>
          <a:xfrm>
            <a:off x="661670" y="46863"/>
            <a:ext cx="5332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2000" b="1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sz="1400"/>
              <a:t>基因工程几个重要问题简介（新授）</a:t>
            </a:r>
            <a:endParaRPr lang="zh-CN" altLang="en-US" sz="1400">
              <a:solidFill>
                <a:srgbClr val="B08600"/>
              </a:solidFill>
              <a:sym typeface="+mn-ea"/>
            </a:endParaRPr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266700" y="360427"/>
            <a:ext cx="10945495" cy="8255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矩形 9"/>
          <p:cNvSpPr/>
          <p:nvPr userDrawn="1"/>
        </p:nvSpPr>
        <p:spPr>
          <a:xfrm>
            <a:off x="579483" y="67385"/>
            <a:ext cx="82187" cy="29622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 flipV="1">
            <a:off x="7460615" y="209710"/>
            <a:ext cx="3110865" cy="4571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hlinkClick r:id="rId6" action="ppaction://hlinksldjump"/>
          </p:cNvPr>
          <p:cNvSpPr txBox="1"/>
          <p:nvPr userDrawn="1"/>
        </p:nvSpPr>
        <p:spPr>
          <a:xfrm>
            <a:off x="10571480" y="60616"/>
            <a:ext cx="70040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200" b="1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///////</a:t>
            </a:r>
            <a:endParaRPr lang="en-US" sz="1200" b="1">
              <a:solidFill>
                <a:schemeClr val="accent6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13"/>
            <a:ext cx="499473" cy="499473"/>
          </a:xfrm>
          <a:prstGeom prst="rect">
            <a:avLst/>
          </a:prstGeom>
        </p:spPr>
      </p:pic>
      <p:pic>
        <p:nvPicPr>
          <p:cNvPr id="15" name="图片 1073743875" descr="学科网 zxxk.com"/>
          <p:cNvPicPr>
            <a:picLocks noChangeAspect="1"/>
          </p:cNvPicPr>
          <p:nvPr/>
        </p:nvPicPr>
        <p:blipFill>
          <a:blip r:embed="rId8" r:link="rId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1.xml"/><Relationship Id="rId5" Type="http://schemas.openxmlformats.org/officeDocument/2006/relationships/image" Target="../media/image16.png"/><Relationship Id="rId4" Type="http://schemas.openxmlformats.org/officeDocument/2006/relationships/image" Target="../media/image3.png"/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39.wdp"/><Relationship Id="rId1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3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91661" y="914400"/>
            <a:ext cx="10292862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>
                <a:solidFill>
                  <a:srgbClr val="9900CC"/>
                </a:solidFill>
              </a:rPr>
              <a:t>基因工程中</a:t>
            </a:r>
            <a:r>
              <a:rPr lang="zh-CN" altLang="en-US" sz="6600">
                <a:solidFill>
                  <a:srgbClr val="9900CC"/>
                </a:solidFill>
              </a:rPr>
              <a:t>两个热点简介</a:t>
            </a:r>
            <a:endParaRPr lang="zh-CN" altLang="en-US" sz="6600">
              <a:solidFill>
                <a:srgbClr val="9900CC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72661" y="2608385"/>
            <a:ext cx="9530862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Clr>
                <a:srgbClr val="6600CC"/>
              </a:buClr>
              <a:buFont typeface="Wingdings" panose="05000000000000000000" pitchFamily="2" charset="2"/>
              <a:buChar char="u"/>
            </a:pPr>
            <a:r>
              <a:rPr lang="zh-CN" altLang="en-US" sz="4400">
                <a:solidFill>
                  <a:srgbClr val="FF0000"/>
                </a:solidFill>
              </a:rPr>
              <a:t>限制酶的选择</a:t>
            </a:r>
            <a:endParaRPr lang="en-US" altLang="zh-CN" sz="4400">
              <a:solidFill>
                <a:srgbClr val="FF0000"/>
              </a:solidFill>
            </a:endParaRPr>
          </a:p>
          <a:p>
            <a:pPr marL="571500" indent="-571500">
              <a:buClr>
                <a:srgbClr val="6600CC"/>
              </a:buClr>
              <a:buFont typeface="Wingdings" panose="05000000000000000000" pitchFamily="2" charset="2"/>
              <a:buChar char="u"/>
            </a:pPr>
            <a:r>
              <a:rPr lang="en-US" altLang="zh-CN" sz="4400">
                <a:solidFill>
                  <a:srgbClr val="FF0000"/>
                </a:solidFill>
              </a:rPr>
              <a:t>PCR</a:t>
            </a:r>
            <a:r>
              <a:rPr lang="zh-CN" altLang="en-US" sz="4400">
                <a:solidFill>
                  <a:srgbClr val="FF0000"/>
                </a:solidFill>
              </a:rPr>
              <a:t>应用类型简介（含基因定位）</a:t>
            </a:r>
            <a:endParaRPr lang="en-US" altLang="zh-CN" sz="4400">
              <a:solidFill>
                <a:srgbClr val="FF0000"/>
              </a:solidFill>
            </a:endParaRPr>
          </a:p>
          <a:p>
            <a:pPr indent="0">
              <a:buClr>
                <a:srgbClr val="6600CC"/>
              </a:buClr>
              <a:buFont typeface="Wingdings" panose="05000000000000000000" pitchFamily="2" charset="2"/>
              <a:buNone/>
            </a:pPr>
            <a:endParaRPr lang="zh-CN" altLang="en-US" sz="44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0" y="1"/>
            <a:ext cx="12191999" cy="68310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80925" y="606488"/>
            <a:ext cx="4230050" cy="2643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68112" y="444328"/>
            <a:ext cx="660219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ct val="0"/>
              </a:spcAft>
              <a:tabLst>
                <a:tab pos="2610485" algn="l"/>
              </a:tabLst>
            </a:pPr>
            <a:r>
              <a:rPr lang="en-US" altLang="zh-CN" sz="2600" b="1" kern="100">
                <a:solidFill>
                  <a:srgbClr val="FF0000"/>
                </a:solidFill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【</a:t>
            </a:r>
            <a:r>
              <a:rPr lang="zh-CN" altLang="en-US" sz="2600" b="1" kern="100">
                <a:solidFill>
                  <a:srgbClr val="FF0000"/>
                </a:solidFill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例</a:t>
            </a:r>
            <a:r>
              <a:rPr lang="en-US" altLang="zh-CN" sz="2600" b="1" kern="100">
                <a:solidFill>
                  <a:srgbClr val="FF0000"/>
                </a:solidFill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2】</a:t>
            </a:r>
            <a:r>
              <a:rPr lang="zh-CN" altLang="zh-CN" sz="2600" b="1" kern="10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目的基因导入受体细胞之前，需构建基因表达载体，图甲、乙表示质粒及目的基因所在</a:t>
            </a:r>
            <a:r>
              <a:rPr lang="en-US" altLang="zh-CN" sz="2600" b="1" kern="100">
                <a:latin typeface="Times New Roman" panose="02020603050405020304"/>
                <a:ea typeface="楷体_GB2312" panose="02010609030101010101" charset="-122"/>
                <a:cs typeface="Courier New" panose="02070309020205020404"/>
              </a:rPr>
              <a:t>DNA</a:t>
            </a:r>
            <a:r>
              <a:rPr lang="zh-CN" altLang="zh-CN" sz="2600" b="1" kern="100">
                <a:latin typeface="Times New Roman" panose="02020603050405020304"/>
                <a:ea typeface="楷体_GB2312" panose="02010609030101010101" charset="-122"/>
                <a:cs typeface="Times New Roman" panose="02020603050405020304"/>
              </a:rPr>
              <a:t>片段，图中箭头表示相关限制酶的切割位点。</a:t>
            </a:r>
            <a:endParaRPr lang="zh-CN" altLang="zh-CN" sz="105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5" name="文本框 3"/>
          <p:cNvSpPr txBox="1"/>
          <p:nvPr/>
        </p:nvSpPr>
        <p:spPr>
          <a:xfrm>
            <a:off x="68112" y="2129161"/>
            <a:ext cx="739948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ct val="0"/>
              </a:spcAft>
              <a:tabLst>
                <a:tab pos="2610485" algn="l"/>
              </a:tabLst>
            </a:pPr>
            <a:r>
              <a:rPr lang="en-US" altLang="zh-CN" sz="2600" kern="100">
                <a:latin typeface="Times New Roman" panose="02020603050405020304"/>
                <a:cs typeface="Courier New" panose="02070309020205020404"/>
              </a:rPr>
              <a:t>(1)</a:t>
            </a:r>
            <a:r>
              <a:rPr lang="zh-CN" altLang="zh-CN" sz="2600" kern="100">
                <a:latin typeface="Times New Roman" panose="02020603050405020304"/>
                <a:cs typeface="Times New Roman" panose="02020603050405020304"/>
              </a:rPr>
              <a:t>构建基因表达载体时需要使用的工具酶为</a:t>
            </a:r>
            <a:r>
              <a:rPr lang="en-US" altLang="zh-CN" sz="2600" kern="100">
                <a:latin typeface="Times New Roman" panose="02020603050405020304"/>
                <a:ea typeface="微软雅黑" panose="020B0503020204020204" pitchFamily="34" charset="-122"/>
                <a:cs typeface="Times New Roman" panose="02020603050405020304"/>
                <a:sym typeface="Times New Roman" panose="02020603050405020304"/>
              </a:rPr>
              <a:t>______________________</a:t>
            </a:r>
            <a:r>
              <a:rPr lang="zh-CN" altLang="zh-CN" sz="2600" kern="100">
                <a:latin typeface="Times New Roman" panose="02020603050405020304"/>
                <a:cs typeface="Times New Roman" panose="02020603050405020304"/>
              </a:rPr>
              <a:t>。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spcAft>
                <a:spcPct val="0"/>
              </a:spcAft>
              <a:tabLst>
                <a:tab pos="2610485" algn="l"/>
              </a:tabLst>
            </a:pPr>
            <a:r>
              <a:rPr lang="en-US" altLang="zh-CN" sz="2600" kern="100">
                <a:latin typeface="Times New Roman" panose="02020603050405020304"/>
                <a:cs typeface="Courier New" panose="02070309020205020404"/>
              </a:rPr>
              <a:t>(2)</a:t>
            </a:r>
            <a:r>
              <a:rPr lang="zh-CN" altLang="zh-CN" sz="2600" kern="100">
                <a:latin typeface="Times New Roman" panose="02020603050405020304"/>
                <a:cs typeface="Times New Roman" panose="02020603050405020304"/>
              </a:rPr>
              <a:t>用图中质粒和</a:t>
            </a:r>
            <a:r>
              <a:rPr lang="en-US" altLang="zh-CN" sz="2600" kern="100">
                <a:latin typeface="Times New Roman" panose="02020603050405020304"/>
                <a:cs typeface="Courier New" panose="02070309020205020404"/>
              </a:rPr>
              <a:t>DNA</a:t>
            </a:r>
            <a:r>
              <a:rPr lang="zh-CN" altLang="zh-CN" sz="2600" kern="100">
                <a:latin typeface="Times New Roman" panose="02020603050405020304"/>
                <a:cs typeface="Times New Roman" panose="02020603050405020304"/>
              </a:rPr>
              <a:t>构建基因表达载体时，不能使用</a:t>
            </a:r>
            <a:r>
              <a:rPr lang="en-US" altLang="zh-CN" sz="2600" i="1" kern="100" err="1">
                <a:latin typeface="Times New Roman" panose="02020603050405020304"/>
                <a:cs typeface="Courier New" panose="02070309020205020404"/>
              </a:rPr>
              <a:t>Sma</a:t>
            </a:r>
            <a:r>
              <a:rPr lang="en-US" altLang="zh-CN" sz="2600" kern="100" err="1">
                <a:latin typeface="宋体" panose="02010600030101010101" pitchFamily="2" charset="-122"/>
                <a:cs typeface="Times New Roman" panose="02020603050405020304"/>
              </a:rPr>
              <a:t>Ⅰ</a:t>
            </a:r>
            <a:r>
              <a:rPr lang="zh-CN" altLang="zh-CN" sz="2600" kern="100">
                <a:latin typeface="Times New Roman" panose="02020603050405020304"/>
                <a:cs typeface="Times New Roman" panose="02020603050405020304"/>
              </a:rPr>
              <a:t>切割，原因是</a:t>
            </a:r>
            <a:r>
              <a:rPr lang="en-US" altLang="zh-CN" sz="2600" kern="100">
                <a:latin typeface="Times New Roman" panose="02020603050405020304"/>
                <a:ea typeface="微软雅黑" panose="020B0503020204020204" pitchFamily="34" charset="-122"/>
                <a:cs typeface="Times New Roman" panose="02020603050405020304"/>
                <a:sym typeface="Times New Roman" panose="02020603050405020304"/>
              </a:rPr>
              <a:t>_____________</a:t>
            </a:r>
            <a:r>
              <a:rPr lang="zh-CN" altLang="zh-CN" sz="2600" kern="100">
                <a:latin typeface="Times New Roman" panose="02020603050405020304"/>
                <a:cs typeface="Times New Roman" panose="02020603050405020304"/>
              </a:rPr>
              <a:t>。</a:t>
            </a:r>
            <a:endParaRPr lang="zh-CN" altLang="zh-CN" sz="105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29138" y="2442400"/>
            <a:ext cx="327685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 kern="100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/>
                <a:sym typeface="Times New Roman" panose="02020603050405020304"/>
              </a:rPr>
              <a:t>限制酶和</a:t>
            </a:r>
            <a:r>
              <a:rPr lang="en-US" altLang="zh-CN" sz="2600" kern="100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Courier New" panose="02070309020205020404"/>
                <a:sym typeface="Times New Roman" panose="02020603050405020304"/>
              </a:rPr>
              <a:t>DNA</a:t>
            </a:r>
            <a:r>
              <a:rPr lang="zh-CN" altLang="zh-CN" sz="2600" kern="100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/>
                <a:sym typeface="Times New Roman" panose="02020603050405020304"/>
              </a:rPr>
              <a:t>连接酶</a:t>
            </a:r>
            <a:endParaRPr lang="zh-CN" altLang="en-US" sz="2600">
              <a:solidFill>
                <a:srgbClr val="0066FF"/>
              </a:solidFill>
              <a:latin typeface="Times New Roman" panose="02020603050405020304"/>
              <a:ea typeface="微软雅黑" panose="020B0503020204020204" pitchFamily="34" charset="-122"/>
              <a:sym typeface="Times New Roman" panose="02020603050405020304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486150" y="3282557"/>
            <a:ext cx="9817669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2600" i="1" kern="100" err="1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Courier New" panose="02070309020205020404"/>
                <a:sym typeface="Times New Roman" panose="02020603050405020304"/>
              </a:rPr>
              <a:t>Sma</a:t>
            </a:r>
            <a:r>
              <a:rPr lang="en-US" altLang="zh-CN" sz="2600" kern="100" err="1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/>
                <a:sym typeface="Times New Roman" panose="02020603050405020304"/>
              </a:rPr>
              <a:t>Ⅰ</a:t>
            </a:r>
            <a:r>
              <a:rPr lang="zh-CN" altLang="zh-CN" sz="2600" kern="100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/>
                <a:sym typeface="Times New Roman" panose="02020603050405020304"/>
              </a:rPr>
              <a:t>会破坏质粒的抗生素抗性基因和外源</a:t>
            </a:r>
            <a:r>
              <a:rPr lang="en-US" altLang="zh-CN" sz="2600" kern="100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Courier New" panose="02070309020205020404"/>
                <a:sym typeface="Times New Roman" panose="02020603050405020304"/>
              </a:rPr>
              <a:t>DNA</a:t>
            </a:r>
            <a:r>
              <a:rPr lang="zh-CN" altLang="zh-CN" sz="2600" kern="100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/>
                <a:sym typeface="Times New Roman" panose="02020603050405020304"/>
              </a:rPr>
              <a:t>中的目的基因</a:t>
            </a:r>
            <a:endParaRPr lang="zh-CN" altLang="en-US" sz="2600">
              <a:solidFill>
                <a:srgbClr val="0066FF"/>
              </a:solidFill>
              <a:latin typeface="Times New Roman" panose="02020603050405020304"/>
              <a:ea typeface="微软雅黑" panose="020B0503020204020204" pitchFamily="34" charset="-122"/>
              <a:sym typeface="Times New Roman" panose="02020603050405020304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9061" y="4080301"/>
            <a:ext cx="11885763" cy="212363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just">
              <a:spcAft>
                <a:spcPct val="0"/>
              </a:spcAft>
              <a:tabLst>
                <a:tab pos="2610485" algn="l"/>
              </a:tabLst>
            </a:pPr>
            <a:r>
              <a:rPr lang="en-US" altLang="zh-CN" sz="2600" kern="100">
                <a:latin typeface="Times New Roman" panose="02020603050405020304"/>
                <a:cs typeface="Courier New" panose="02070309020205020404"/>
              </a:rPr>
              <a:t>(3)</a:t>
            </a:r>
            <a:r>
              <a:rPr lang="zh-CN" altLang="zh-CN" sz="2600" kern="100">
                <a:latin typeface="Times New Roman" panose="02020603050405020304"/>
                <a:cs typeface="Times New Roman" panose="02020603050405020304"/>
              </a:rPr>
              <a:t>构建基因表达载体时，可用</a:t>
            </a:r>
            <a:r>
              <a:rPr lang="en-US" altLang="zh-CN" sz="2600" i="1" kern="100" err="1">
                <a:latin typeface="Times New Roman" panose="02020603050405020304"/>
                <a:cs typeface="Courier New" panose="02070309020205020404"/>
              </a:rPr>
              <a:t>Eco</a:t>
            </a:r>
            <a:r>
              <a:rPr lang="en-US" altLang="zh-CN" sz="2600" kern="100" err="1">
                <a:latin typeface="Times New Roman" panose="02020603050405020304"/>
                <a:cs typeface="Courier New" panose="02070309020205020404"/>
              </a:rPr>
              <a:t>R</a:t>
            </a:r>
            <a:r>
              <a:rPr lang="en-US" altLang="zh-CN" sz="2600" kern="100" err="1">
                <a:latin typeface="宋体" panose="02010600030101010101" pitchFamily="2" charset="-122"/>
                <a:cs typeface="Times New Roman" panose="02020603050405020304"/>
              </a:rPr>
              <a:t>Ⅰ</a:t>
            </a:r>
            <a:r>
              <a:rPr lang="zh-CN" altLang="zh-CN" sz="2600" kern="100">
                <a:latin typeface="Times New Roman" panose="02020603050405020304"/>
                <a:cs typeface="Times New Roman" panose="02020603050405020304"/>
              </a:rPr>
              <a:t>同时切割质粒和</a:t>
            </a:r>
            <a:r>
              <a:rPr lang="en-US" altLang="zh-CN" sz="2600" kern="100">
                <a:latin typeface="Times New Roman" panose="02020603050405020304"/>
                <a:cs typeface="Courier New" panose="02070309020205020404"/>
              </a:rPr>
              <a:t>DNA</a:t>
            </a:r>
            <a:r>
              <a:rPr lang="zh-CN" altLang="zh-CN" sz="2600" kern="100">
                <a:latin typeface="Times New Roman" panose="02020603050405020304"/>
                <a:cs typeface="Times New Roman" panose="02020603050405020304"/>
              </a:rPr>
              <a:t>，但会导致</a:t>
            </a:r>
            <a:r>
              <a:rPr lang="en-US" altLang="zh-CN" sz="2600" kern="100">
                <a:latin typeface="Times New Roman" panose="02020603050405020304"/>
                <a:ea typeface="微软雅黑" panose="020B0503020204020204" pitchFamily="34" charset="-122"/>
                <a:cs typeface="Times New Roman" panose="02020603050405020304"/>
                <a:sym typeface="Times New Roman" panose="02020603050405020304"/>
              </a:rPr>
              <a:t>________________________________________________</a:t>
            </a:r>
            <a:r>
              <a:rPr lang="zh-CN" altLang="zh-CN" sz="2600" kern="100">
                <a:latin typeface="Times New Roman" panose="02020603050405020304"/>
                <a:cs typeface="Times New Roman" panose="02020603050405020304"/>
              </a:rPr>
              <a:t>等问题，为避免以上问题出现，应使用</a:t>
            </a:r>
            <a:r>
              <a:rPr lang="en-US" altLang="zh-CN" sz="2600" kern="100">
                <a:latin typeface="Times New Roman" panose="02020603050405020304"/>
                <a:ea typeface="微软雅黑" panose="020B0503020204020204" pitchFamily="34" charset="-122"/>
                <a:cs typeface="Times New Roman" panose="02020603050405020304"/>
                <a:sym typeface="Times New Roman" panose="02020603050405020304"/>
              </a:rPr>
              <a:t>____________________________________________</a:t>
            </a:r>
            <a:r>
              <a:rPr lang="zh-CN" altLang="zh-CN" sz="2600" kern="100">
                <a:latin typeface="Times New Roman" panose="02020603050405020304"/>
                <a:cs typeface="Times New Roman" panose="02020603050405020304"/>
              </a:rPr>
              <a:t>两种限制酶。</a:t>
            </a:r>
            <a:endParaRPr lang="zh-CN" altLang="zh-CN" sz="10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spcAft>
                <a:spcPct val="0"/>
              </a:spcAft>
              <a:tabLst>
                <a:tab pos="2610485" algn="l"/>
              </a:tabLst>
            </a:pPr>
            <a:r>
              <a:rPr lang="en-US" altLang="zh-CN" sz="2600" kern="100">
                <a:latin typeface="Times New Roman" panose="02020603050405020304"/>
                <a:cs typeface="Courier New" panose="02070309020205020404"/>
              </a:rPr>
              <a:t>(4)</a:t>
            </a:r>
            <a:r>
              <a:rPr lang="zh-CN" altLang="zh-CN" sz="2600" kern="100">
                <a:latin typeface="Times New Roman" panose="02020603050405020304"/>
                <a:cs typeface="Times New Roman" panose="02020603050405020304"/>
              </a:rPr>
              <a:t>构建好的基因表达载体在目的基因前要加上</a:t>
            </a:r>
            <a:r>
              <a:rPr lang="en-US" altLang="zh-CN" sz="2600" kern="100">
                <a:latin typeface="Times New Roman" panose="02020603050405020304"/>
                <a:ea typeface="微软雅黑" panose="020B0503020204020204" pitchFamily="34" charset="-122"/>
                <a:cs typeface="Times New Roman" panose="02020603050405020304"/>
                <a:sym typeface="Times New Roman" panose="02020603050405020304"/>
              </a:rPr>
              <a:t>________</a:t>
            </a:r>
            <a:r>
              <a:rPr lang="zh-CN" altLang="zh-CN" sz="2600" kern="100">
                <a:latin typeface="Times New Roman" panose="02020603050405020304"/>
                <a:cs typeface="Times New Roman" panose="02020603050405020304"/>
              </a:rPr>
              <a:t>，其是</a:t>
            </a:r>
            <a:r>
              <a:rPr lang="en-US" altLang="zh-CN" sz="2600" kern="100">
                <a:latin typeface="Times New Roman" panose="02020603050405020304"/>
                <a:ea typeface="微软雅黑" panose="020B0503020204020204" pitchFamily="34" charset="-122"/>
                <a:cs typeface="Times New Roman" panose="02020603050405020304"/>
                <a:sym typeface="Times New Roman" panose="02020603050405020304"/>
              </a:rPr>
              <a:t>______________</a:t>
            </a:r>
            <a:r>
              <a:rPr lang="zh-CN" altLang="zh-CN" sz="2600" kern="100">
                <a:latin typeface="Times New Roman" panose="02020603050405020304"/>
                <a:cs typeface="Times New Roman" panose="02020603050405020304"/>
              </a:rPr>
              <a:t>识别和结合的部位。</a:t>
            </a:r>
            <a:endParaRPr lang="zh-CN" altLang="zh-CN" sz="105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03037" y="4469728"/>
            <a:ext cx="856534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600" kern="100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/>
                <a:sym typeface="Times New Roman" panose="02020603050405020304"/>
              </a:rPr>
              <a:t>目的基因和质粒的自身环化、目的基因不能定向连接</a:t>
            </a:r>
            <a:endParaRPr lang="zh-CN" altLang="en-US" sz="2600">
              <a:solidFill>
                <a:srgbClr val="0066FF"/>
              </a:solidFill>
              <a:latin typeface="Times New Roman" panose="02020603050405020304"/>
              <a:ea typeface="微软雅黑" panose="020B0503020204020204" pitchFamily="34" charset="-122"/>
              <a:sym typeface="Times New Roman" panose="02020603050405020304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707108" y="4871921"/>
            <a:ext cx="626980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600" i="1" kern="100" err="1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Courier New" panose="02070309020205020404"/>
                <a:sym typeface="Times New Roman" panose="02020603050405020304"/>
              </a:rPr>
              <a:t>Bam</a:t>
            </a:r>
            <a:r>
              <a:rPr lang="en-US" altLang="zh-CN" sz="2600" kern="100" err="1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Courier New" panose="02070309020205020404"/>
                <a:sym typeface="Times New Roman" panose="02020603050405020304"/>
              </a:rPr>
              <a:t>H</a:t>
            </a:r>
            <a:r>
              <a:rPr lang="en-US" altLang="zh-CN" sz="2600" kern="100" err="1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/>
                <a:sym typeface="Times New Roman" panose="02020603050405020304"/>
              </a:rPr>
              <a:t>Ⅰ</a:t>
            </a:r>
            <a:r>
              <a:rPr lang="zh-CN" altLang="zh-CN" sz="2600" kern="100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/>
                <a:sym typeface="Times New Roman" panose="02020603050405020304"/>
              </a:rPr>
              <a:t>和</a:t>
            </a:r>
            <a:r>
              <a:rPr lang="en-US" altLang="zh-CN" sz="2600" i="1" kern="100" err="1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Courier New" panose="02070309020205020404"/>
                <a:sym typeface="Times New Roman" panose="02020603050405020304"/>
              </a:rPr>
              <a:t>Hin</a:t>
            </a:r>
            <a:r>
              <a:rPr lang="en-US" altLang="zh-CN" sz="2600" kern="100" err="1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Courier New" panose="02070309020205020404"/>
                <a:sym typeface="Times New Roman" panose="02020603050405020304"/>
              </a:rPr>
              <a:t>d</a:t>
            </a:r>
            <a:r>
              <a:rPr lang="en-US" altLang="zh-CN" sz="2600" kern="100" err="1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/>
                <a:sym typeface="Times New Roman" panose="02020603050405020304"/>
              </a:rPr>
              <a:t>Ⅲ</a:t>
            </a:r>
            <a:r>
              <a:rPr lang="en-US" altLang="zh-CN" sz="2600" kern="100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Courier New" panose="02070309020205020404"/>
                <a:sym typeface="Times New Roman" panose="02020603050405020304"/>
              </a:rPr>
              <a:t>(</a:t>
            </a:r>
            <a:r>
              <a:rPr lang="zh-CN" altLang="zh-CN" sz="2600" kern="100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/>
                <a:sym typeface="Times New Roman" panose="02020603050405020304"/>
              </a:rPr>
              <a:t>或</a:t>
            </a:r>
            <a:r>
              <a:rPr lang="en-US" altLang="zh-CN" sz="2600" i="1" kern="100" err="1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Courier New" panose="02070309020205020404"/>
                <a:sym typeface="Times New Roman" panose="02020603050405020304"/>
              </a:rPr>
              <a:t>Eco</a:t>
            </a:r>
            <a:r>
              <a:rPr lang="en-US" altLang="zh-CN" sz="2600" kern="100" err="1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Courier New" panose="02070309020205020404"/>
                <a:sym typeface="Times New Roman" panose="02020603050405020304"/>
              </a:rPr>
              <a:t>R</a:t>
            </a:r>
            <a:r>
              <a:rPr lang="en-US" altLang="zh-CN" sz="2600" kern="100" err="1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/>
                <a:sym typeface="Times New Roman" panose="02020603050405020304"/>
              </a:rPr>
              <a:t>Ⅰ</a:t>
            </a:r>
            <a:r>
              <a:rPr lang="zh-CN" altLang="zh-CN" sz="2600" kern="100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/>
                <a:sym typeface="Times New Roman" panose="02020603050405020304"/>
              </a:rPr>
              <a:t>和</a:t>
            </a:r>
            <a:r>
              <a:rPr lang="en-US" altLang="zh-CN" sz="2600" i="1" kern="100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Courier New" panose="02070309020205020404"/>
                <a:sym typeface="Times New Roman" panose="02020603050405020304"/>
              </a:rPr>
              <a:t>Hin</a:t>
            </a:r>
            <a:r>
              <a:rPr lang="en-US" altLang="zh-CN" sz="2600" kern="100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Courier New" panose="02070309020205020404"/>
                <a:sym typeface="Times New Roman" panose="02020603050405020304"/>
              </a:rPr>
              <a:t>d </a:t>
            </a:r>
            <a:r>
              <a:rPr lang="en-US" altLang="zh-CN" sz="2600" kern="100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/>
                <a:sym typeface="Times New Roman" panose="02020603050405020304"/>
              </a:rPr>
              <a:t>Ⅲ</a:t>
            </a:r>
            <a:r>
              <a:rPr lang="en-US" altLang="zh-CN" sz="2600" kern="100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Courier New" panose="02070309020205020404"/>
                <a:sym typeface="Times New Roman" panose="02020603050405020304"/>
              </a:rPr>
              <a:t>)</a:t>
            </a:r>
            <a:endParaRPr lang="zh-CN" altLang="en-US" sz="2600">
              <a:solidFill>
                <a:srgbClr val="0066FF"/>
              </a:solidFill>
              <a:latin typeface="Times New Roman" panose="02020603050405020304"/>
              <a:ea typeface="微软雅黑" panose="020B0503020204020204" pitchFamily="34" charset="-122"/>
              <a:sym typeface="Times New Roman" panose="02020603050405020304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995513" y="5336831"/>
            <a:ext cx="129235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600" kern="100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/>
                <a:sym typeface="Times New Roman" panose="02020603050405020304"/>
              </a:rPr>
              <a:t>启动子</a:t>
            </a:r>
            <a:endParaRPr lang="zh-CN" altLang="en-US" sz="2600">
              <a:solidFill>
                <a:srgbClr val="0066FF"/>
              </a:solidFill>
              <a:latin typeface="Times New Roman" panose="02020603050405020304"/>
              <a:ea typeface="微软雅黑" panose="020B0503020204020204" pitchFamily="34" charset="-122"/>
              <a:sym typeface="Times New Roman" panose="02020603050405020304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9387267" y="5311917"/>
            <a:ext cx="208084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600" kern="100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Courier New" panose="02070309020205020404"/>
                <a:sym typeface="Times New Roman" panose="02020603050405020304"/>
              </a:rPr>
              <a:t>RNA</a:t>
            </a:r>
            <a:r>
              <a:rPr lang="zh-CN" altLang="zh-CN" sz="2600" kern="100">
                <a:solidFill>
                  <a:srgbClr val="0066FF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/>
                <a:sym typeface="Times New Roman" panose="02020603050405020304"/>
              </a:rPr>
              <a:t>聚合酶</a:t>
            </a:r>
            <a:endParaRPr lang="zh-CN" altLang="en-US" sz="2600">
              <a:solidFill>
                <a:srgbClr val="0066FF"/>
              </a:solidFill>
              <a:latin typeface="Times New Roman" panose="02020603050405020304"/>
              <a:ea typeface="微软雅黑" panose="020B0503020204020204" pitchFamily="34" charset="-122"/>
              <a:sym typeface="Times New Roman" panose="020206030504050203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微信公众号：中学生物科学1"/>
          <p:cNvSpPr/>
          <p:nvPr/>
        </p:nvSpPr>
        <p:spPr>
          <a:xfrm>
            <a:off x="1452880" y="4074160"/>
            <a:ext cx="3356610" cy="711200"/>
          </a:xfrm>
          <a:prstGeom prst="ellipse">
            <a:avLst/>
          </a:prstGeom>
          <a:solidFill>
            <a:schemeClr val="bg2">
              <a:lumMod val="85000"/>
            </a:schemeClr>
          </a:solidFill>
          <a:ln w="44450"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微信公众号：中学生物科学2"/>
          <p:cNvSpPr/>
          <p:nvPr/>
        </p:nvSpPr>
        <p:spPr>
          <a:xfrm>
            <a:off x="2506980" y="3274060"/>
            <a:ext cx="511175" cy="511175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微信公众号：中学生物科学3"/>
          <p:cNvSpPr/>
          <p:nvPr/>
        </p:nvSpPr>
        <p:spPr>
          <a:xfrm>
            <a:off x="3320415" y="3785235"/>
            <a:ext cx="690880" cy="690880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微信公众号：中学生物科学4"/>
          <p:cNvSpPr/>
          <p:nvPr/>
        </p:nvSpPr>
        <p:spPr>
          <a:xfrm>
            <a:off x="3320415" y="1968500"/>
            <a:ext cx="795020" cy="795020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微信公众号：中学生物科学5"/>
          <p:cNvSpPr/>
          <p:nvPr/>
        </p:nvSpPr>
        <p:spPr>
          <a:xfrm>
            <a:off x="4071620" y="3124200"/>
            <a:ext cx="285115" cy="285115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微信公众号：中学生物科学6"/>
          <p:cNvSpPr/>
          <p:nvPr/>
        </p:nvSpPr>
        <p:spPr>
          <a:xfrm>
            <a:off x="2914650" y="5150485"/>
            <a:ext cx="1096010" cy="1094740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微信公众号：中学生物科学7"/>
          <p:cNvSpPr/>
          <p:nvPr/>
        </p:nvSpPr>
        <p:spPr>
          <a:xfrm>
            <a:off x="3603625" y="3348990"/>
            <a:ext cx="511175" cy="511175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微信公众号：中学生物科学8"/>
          <p:cNvPicPr>
            <a:picLocks noChangeAspect="1"/>
          </p:cNvPicPr>
          <p:nvPr/>
        </p:nvPicPr>
        <p:blipFill>
          <a:blip r:embed="rId1"/>
          <a:srcRect t="46963" b="24880"/>
          <a:stretch>
            <a:fillRect/>
          </a:stretch>
        </p:blipFill>
        <p:spPr>
          <a:xfrm>
            <a:off x="1418590" y="3975100"/>
            <a:ext cx="3426460" cy="964565"/>
          </a:xfrm>
          <a:prstGeom prst="rect">
            <a:avLst/>
          </a:prstGeom>
        </p:spPr>
      </p:pic>
      <p:sp>
        <p:nvSpPr>
          <p:cNvPr id="10" name="微信公众号：中学生物科学9"/>
          <p:cNvSpPr/>
          <p:nvPr/>
        </p:nvSpPr>
        <p:spPr>
          <a:xfrm>
            <a:off x="2506980" y="4895215"/>
            <a:ext cx="690880" cy="690880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微信公众号：中学生物科学10"/>
          <p:cNvSpPr/>
          <p:nvPr/>
        </p:nvSpPr>
        <p:spPr>
          <a:xfrm>
            <a:off x="1576705" y="3785235"/>
            <a:ext cx="810895" cy="810895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微信公众号：中学生物科学11"/>
          <p:cNvSpPr/>
          <p:nvPr/>
        </p:nvSpPr>
        <p:spPr>
          <a:xfrm>
            <a:off x="2899410" y="3852545"/>
            <a:ext cx="464185" cy="464185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微信公众号：中学生物科学12"/>
          <p:cNvSpPr/>
          <p:nvPr/>
        </p:nvSpPr>
        <p:spPr>
          <a:xfrm>
            <a:off x="3636645" y="3884295"/>
            <a:ext cx="975360" cy="975360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微信公众号：中学生物科学13"/>
          <p:cNvSpPr/>
          <p:nvPr/>
        </p:nvSpPr>
        <p:spPr>
          <a:xfrm>
            <a:off x="3845560" y="5045710"/>
            <a:ext cx="766445" cy="766445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微信公众号：中学生物科学14"/>
          <p:cNvSpPr/>
          <p:nvPr/>
        </p:nvSpPr>
        <p:spPr>
          <a:xfrm>
            <a:off x="3485515" y="2673350"/>
            <a:ext cx="525145" cy="525145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微信公众号：中学生物科学15"/>
          <p:cNvSpPr/>
          <p:nvPr/>
        </p:nvSpPr>
        <p:spPr>
          <a:xfrm>
            <a:off x="1982470" y="2697480"/>
            <a:ext cx="1035685" cy="1035685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微信公众号：中学生物科学16"/>
          <p:cNvSpPr/>
          <p:nvPr/>
        </p:nvSpPr>
        <p:spPr>
          <a:xfrm>
            <a:off x="2525395" y="4070350"/>
            <a:ext cx="795020" cy="795020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微信公众号：中学生物科学17"/>
          <p:cNvSpPr/>
          <p:nvPr/>
        </p:nvSpPr>
        <p:spPr>
          <a:xfrm>
            <a:off x="2068195" y="5118735"/>
            <a:ext cx="388620" cy="388620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微信公众号：中学生物科学18"/>
          <p:cNvSpPr/>
          <p:nvPr/>
        </p:nvSpPr>
        <p:spPr>
          <a:xfrm>
            <a:off x="3050540" y="4596130"/>
            <a:ext cx="538480" cy="538480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微信公众号：中学生物科学19"/>
          <p:cNvPicPr>
            <a:picLocks noChangeAspect="1"/>
          </p:cNvPicPr>
          <p:nvPr/>
        </p:nvPicPr>
        <p:blipFill>
          <a:blip r:embed="rId2"/>
          <a:srcRect t="65722"/>
          <a:stretch>
            <a:fillRect/>
          </a:stretch>
        </p:blipFill>
        <p:spPr>
          <a:xfrm>
            <a:off x="-1270" y="4445318"/>
            <a:ext cx="12193270" cy="2419985"/>
          </a:xfrm>
          <a:custGeom>
            <a:avLst/>
            <a:gdLst>
              <a:gd name="connsiteX0" fmla="*/ 0 w 12193270"/>
              <a:gd name="connsiteY0" fmla="*/ 0 h 2419985"/>
              <a:gd name="connsiteX1" fmla="*/ 1454848 w 12193270"/>
              <a:gd name="connsiteY1" fmla="*/ 0 h 2419985"/>
              <a:gd name="connsiteX2" fmla="*/ 1461545 w 12193270"/>
              <a:gd name="connsiteY2" fmla="*/ 28103 h 2419985"/>
              <a:gd name="connsiteX3" fmla="*/ 3131185 w 12193270"/>
              <a:gd name="connsiteY3" fmla="*/ 347345 h 2419985"/>
              <a:gd name="connsiteX4" fmla="*/ 4800825 w 12193270"/>
              <a:gd name="connsiteY4" fmla="*/ 28103 h 2419985"/>
              <a:gd name="connsiteX5" fmla="*/ 4807523 w 12193270"/>
              <a:gd name="connsiteY5" fmla="*/ 0 h 2419985"/>
              <a:gd name="connsiteX6" fmla="*/ 12193270 w 12193270"/>
              <a:gd name="connsiteY6" fmla="*/ 0 h 2419985"/>
              <a:gd name="connsiteX7" fmla="*/ 12193270 w 12193270"/>
              <a:gd name="connsiteY7" fmla="*/ 2419985 h 2419985"/>
              <a:gd name="connsiteX8" fmla="*/ 0 w 12193270"/>
              <a:gd name="connsiteY8" fmla="*/ 2419985 h 24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3270" h="2419985">
                <a:moveTo>
                  <a:pt x="0" y="0"/>
                </a:moveTo>
                <a:lnTo>
                  <a:pt x="1454848" y="0"/>
                </a:lnTo>
                <a:lnTo>
                  <a:pt x="1461545" y="28103"/>
                </a:lnTo>
                <a:cubicBezTo>
                  <a:pt x="1547491" y="207416"/>
                  <a:pt x="2262215" y="347345"/>
                  <a:pt x="3131185" y="347345"/>
                </a:cubicBezTo>
                <a:cubicBezTo>
                  <a:pt x="4000156" y="347345"/>
                  <a:pt x="4714879" y="207416"/>
                  <a:pt x="4800825" y="28103"/>
                </a:cubicBezTo>
                <a:lnTo>
                  <a:pt x="4807523" y="0"/>
                </a:lnTo>
                <a:lnTo>
                  <a:pt x="12193270" y="0"/>
                </a:lnTo>
                <a:lnTo>
                  <a:pt x="12193270" y="2419985"/>
                </a:lnTo>
                <a:lnTo>
                  <a:pt x="0" y="2419985"/>
                </a:lnTo>
                <a:close/>
              </a:path>
            </a:pathLst>
          </a:custGeom>
        </p:spPr>
      </p:pic>
      <p:sp>
        <p:nvSpPr>
          <p:cNvPr id="26" name="微信公众号：中学生物科学20"/>
          <p:cNvSpPr/>
          <p:nvPr/>
        </p:nvSpPr>
        <p:spPr>
          <a:xfrm>
            <a:off x="1453515" y="4070350"/>
            <a:ext cx="3356610" cy="711200"/>
          </a:xfrm>
          <a:prstGeom prst="ellipse">
            <a:avLst/>
          </a:prstGeom>
          <a:noFill/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微信公众号：中学生物科学23"/>
          <p:cNvSpPr/>
          <p:nvPr/>
        </p:nvSpPr>
        <p:spPr>
          <a:xfrm>
            <a:off x="2312670" y="4094480"/>
            <a:ext cx="1693545" cy="30734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152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微信公众号：中学生物科学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5810" y="2020570"/>
            <a:ext cx="1994535" cy="1994535"/>
          </a:xfrm>
          <a:prstGeom prst="rect">
            <a:avLst/>
          </a:prstGeom>
        </p:spPr>
      </p:pic>
      <p:pic>
        <p:nvPicPr>
          <p:cNvPr id="32" name="微信公众号：中学生物科学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54" b="19824"/>
          <a:stretch>
            <a:fillRect/>
          </a:stretch>
        </p:blipFill>
        <p:spPr>
          <a:xfrm>
            <a:off x="4612005" y="2808317"/>
            <a:ext cx="7411667" cy="971838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4006215" y="2351921"/>
            <a:ext cx="792178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9900CC"/>
              </a:buClr>
            </a:pPr>
            <a:r>
              <a:rPr lang="en-US" altLang="zh-CN" sz="60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PCR</a:t>
            </a:r>
            <a:r>
              <a:rPr lang="zh-CN" altLang="en-US" sz="60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应用类型简介</a:t>
            </a:r>
            <a:endParaRPr lang="en-US" altLang="zh-CN" sz="6000" b="1">
              <a:solidFill>
                <a:srgbClr val="FF000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algn="ctr">
              <a:buClr>
                <a:srgbClr val="9900CC"/>
              </a:buClr>
            </a:pPr>
            <a:r>
              <a:rPr lang="zh-CN" altLang="en-US" sz="60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（含基因定位）</a:t>
            </a:r>
            <a:endParaRPr lang="zh-CN" altLang="en-US" sz="6000">
              <a:solidFill>
                <a:srgbClr val="FF000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807700" y="103759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4" presetClass="pat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39259" pathEditMode="relative" rAng="0" ptsTypes="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2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4" presetClass="path" presetSubtype="0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4" presetClass="path" presetSubtype="0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2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64" presetClass="path" presetSubtype="0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64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 -0.64037" pathEditMode="relative" rAng="0" ptsTypes="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4" presetClass="path" presetSubtype="0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64" presetClass="pat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2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64" presetClass="path" presetSubtype="0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7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64" presetClass="path" presetSubtype="0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8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64" presetClass="path" presetSubtype="0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9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64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 -0.438889" pathEditMode="relative" rAng="0" ptsTypes="">
                                      <p:cBhvr>
                                        <p:cTn id="10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64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0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2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64" presetClass="path" presetSubtype="0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0 0 L 0 -0.375278" pathEditMode="relative" rAng="0" ptsTypes="">
                                      <p:cBhvr>
                                        <p:cTn id="1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64" presetClass="path" presetSubtype="0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2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64" presetClass="path" presetSubtype="0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0 0 L 0 -0.55713" pathEditMode="relative" rAng="0" ptsTypes="">
                                      <p:cBhvr>
                                        <p:cTn id="13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7"/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64" presetClass="path" presetSubtype="0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 0 L 0 -0.465556" pathEditMode="relative" rAng="0" ptsTypes="">
                                      <p:cBhvr>
                                        <p:cTn id="14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"/>
                                    </p:animMotion>
                                  </p:childTnLst>
                                </p:cTn>
                              </p:par>
                              <p:par>
                                <p:cTn id="141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6" presetClass="emph" presetSubtype="0" accel="48000" decel="45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8" dur="1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" grpId="0" animBg="1"/>
      <p:bldP spid="4" grpId="1" animBg="1"/>
      <p:bldP spid="4" grpId="2" animBg="1"/>
      <p:bldP spid="5" grpId="0" animBg="1"/>
      <p:bldP spid="5" grpId="1" animBg="1"/>
      <p:bldP spid="5" grpId="2" animBg="1"/>
      <p:bldP spid="6" grpId="0" animBg="1"/>
      <p:bldP spid="6" grpId="1" animBg="1"/>
      <p:bldP spid="6" grpId="2" animBg="1"/>
      <p:bldP spid="7" grpId="0" animBg="1"/>
      <p:bldP spid="7" grpId="1" animBg="1"/>
      <p:bldP spid="7" grpId="2" animBg="1"/>
      <p:bldP spid="8" grpId="0" animBg="1"/>
      <p:bldP spid="8" grpId="1" animBg="1"/>
      <p:bldP spid="8" grpId="2" animBg="1"/>
      <p:bldP spid="9" grpId="0" animBg="1"/>
      <p:bldP spid="9" grpId="1" animBg="1"/>
      <p:bldP spid="9" grpId="2" animBg="1"/>
      <p:bldP spid="10" grpId="0" animBg="1"/>
      <p:bldP spid="10" grpId="1" animBg="1"/>
      <p:bldP spid="10" grpId="2" animBg="1"/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6" grpId="0" animBg="1"/>
      <p:bldP spid="30" grpId="0" animBg="1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0" y="1"/>
            <a:ext cx="12192000" cy="68310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-109538" y="691293"/>
            <a:ext cx="70104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2400" b="1" kern="10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【讨论】</a:t>
            </a:r>
            <a:r>
              <a:rPr lang="zh-CN" altLang="zh-CN" sz="2400" b="1" kern="1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若只复制某</a:t>
            </a:r>
            <a:r>
              <a:rPr lang="en-US" altLang="zh-CN" sz="2400" b="1" kern="1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DNA</a:t>
            </a:r>
            <a:r>
              <a:rPr lang="zh-CN" altLang="zh-CN" sz="2400" b="1" kern="1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中的某一段目标片段</a:t>
            </a:r>
            <a:endParaRPr lang="zh-CN" altLang="zh-CN" sz="2400" kern="100">
              <a:latin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33386" y="1293229"/>
            <a:ext cx="1128712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200" b="1" kern="10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zh-CN" sz="3200" b="1" kern="100"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r>
              <a:rPr lang="zh-CN" altLang="en-US" sz="3200" b="1" kern="100">
                <a:latin typeface="黑体" panose="02010609060101010101" pitchFamily="49" charset="-122"/>
                <a:ea typeface="黑体" panose="02010609060101010101" pitchFamily="49" charset="-122"/>
              </a:rPr>
              <a:t>引物间有互补序列，引物自身有回文结构会造成什么结果？</a:t>
            </a:r>
            <a:endParaRPr lang="en-US" altLang="zh-CN" sz="3200" b="1" kern="1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defRPr/>
            </a:pPr>
            <a:endParaRPr lang="en-US" altLang="zh-CN" sz="3200" b="1" kern="1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defRPr/>
            </a:pPr>
            <a:r>
              <a:rPr lang="en-US" altLang="zh-CN" sz="3200" b="1" kern="10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zh-CN" sz="3200" b="1" kern="100">
                <a:latin typeface="黑体" panose="02010609060101010101" pitchFamily="49" charset="-122"/>
                <a:ea typeface="黑体" panose="02010609060101010101" pitchFamily="49" charset="-122"/>
              </a:rPr>
              <a:t>引物浓度低会造成什么影响？</a:t>
            </a:r>
            <a:endParaRPr lang="en-US" altLang="zh-CN" sz="3200" b="1" kern="1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defRPr/>
            </a:pPr>
            <a:endParaRPr lang="en-US" altLang="zh-CN" sz="3200" b="1" kern="1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defRPr/>
            </a:pPr>
            <a:r>
              <a:rPr lang="en-US" altLang="zh-CN" sz="3200" b="1" kern="10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zh-CN" sz="3200" b="1" kern="100">
                <a:latin typeface="黑体" panose="02010609060101010101" pitchFamily="49" charset="-122"/>
                <a:ea typeface="黑体" panose="02010609060101010101" pitchFamily="49" charset="-122"/>
              </a:rPr>
              <a:t>.引物过短会造成什么影响？</a:t>
            </a:r>
            <a:endParaRPr lang="en-US" altLang="zh-CN" sz="3200" b="1" kern="1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defRPr/>
            </a:pPr>
            <a:endParaRPr lang="en-US" altLang="zh-CN" sz="3200" b="1" kern="1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defRPr/>
            </a:pPr>
            <a:r>
              <a:rPr lang="en-US" altLang="zh-CN" sz="3200" b="1" kern="10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zh-CN" sz="3200" b="1" kern="100"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r>
              <a:rPr lang="zh-CN" altLang="en-US" sz="3200" b="1" kern="100">
                <a:latin typeface="黑体" panose="02010609060101010101" pitchFamily="49" charset="-122"/>
                <a:ea typeface="黑体" panose="02010609060101010101" pitchFamily="49" charset="-122"/>
              </a:rPr>
              <a:t>复性（退火）</a:t>
            </a:r>
            <a:r>
              <a:rPr lang="zh-CN" altLang="zh-CN" sz="3200" b="1" kern="100">
                <a:latin typeface="黑体" panose="02010609060101010101" pitchFamily="49" charset="-122"/>
                <a:ea typeface="黑体" panose="02010609060101010101" pitchFamily="49" charset="-122"/>
              </a:rPr>
              <a:t>温度对结果有什么影响？</a:t>
            </a:r>
            <a:endParaRPr lang="zh-CN" altLang="zh-CN" sz="3200" b="1" kern="1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044575" y="3742296"/>
            <a:ext cx="1828800" cy="5794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特异性差</a:t>
            </a:r>
            <a:endParaRPr lang="zh-CN" altLang="en-US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1114426" y="4709340"/>
            <a:ext cx="7707312" cy="107721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温度过低，特异性差，出现非特异性产物</a:t>
            </a:r>
            <a:endParaRPr lang="en-US" altLang="zh-CN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defRPr/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温度过高，难结合，效率低、产量低            </a:t>
            </a:r>
            <a:endParaRPr lang="zh-CN" altLang="en-US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1044575" y="2744205"/>
            <a:ext cx="1827213" cy="5794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效率低</a:t>
            </a:r>
            <a:endParaRPr lang="zh-CN" altLang="en-US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1044575" y="1705186"/>
            <a:ext cx="3124200" cy="58578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效率低，或失败</a:t>
            </a:r>
            <a:endParaRPr lang="zh-CN" altLang="en-US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943226" y="87328"/>
            <a:ext cx="7149705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9900CC"/>
                </a:solidFill>
              </a:rPr>
              <a:t>【</a:t>
            </a:r>
            <a:r>
              <a:rPr lang="zh-CN" altLang="en-US" sz="3200" b="1">
                <a:solidFill>
                  <a:srgbClr val="9900CC"/>
                </a:solidFill>
              </a:rPr>
              <a:t>能力拔高</a:t>
            </a:r>
            <a:r>
              <a:rPr lang="en-US" altLang="zh-CN" sz="3200" b="1">
                <a:solidFill>
                  <a:srgbClr val="9900CC"/>
                </a:solidFill>
              </a:rPr>
              <a:t>】PCR</a:t>
            </a:r>
            <a:r>
              <a:rPr lang="zh-CN" altLang="en-US" sz="3200" b="1">
                <a:solidFill>
                  <a:srgbClr val="9900CC"/>
                </a:solidFill>
              </a:rPr>
              <a:t>深度分析及变式应用</a:t>
            </a:r>
            <a:endParaRPr lang="zh-CN" altLang="en-US" sz="3200" b="1">
              <a:solidFill>
                <a:srgbClr val="9900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1"/>
            <a:ext cx="12192000" cy="68310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47900" y="152400"/>
            <a:ext cx="792480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kern="10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[</a:t>
            </a:r>
            <a:r>
              <a:rPr lang="zh-CN" altLang="zh-CN" sz="2800" b="1" kern="10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思维拓展</a:t>
            </a:r>
            <a:r>
              <a:rPr lang="en-US" altLang="zh-CN" sz="2800" b="1" kern="10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1] </a:t>
            </a:r>
            <a:r>
              <a:rPr lang="zh-CN" altLang="zh-CN" sz="2800" b="1" kern="100">
                <a:solidFill>
                  <a:srgbClr val="9900CC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变性、</a:t>
            </a:r>
            <a:r>
              <a:rPr lang="zh-CN" altLang="en-US" sz="2800" b="1" kern="100">
                <a:solidFill>
                  <a:srgbClr val="9900CC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复性（退火）</a:t>
            </a:r>
            <a:r>
              <a:rPr lang="zh-CN" altLang="zh-CN" sz="2800" b="1" kern="100">
                <a:solidFill>
                  <a:srgbClr val="9900CC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温度对</a:t>
            </a:r>
            <a:r>
              <a:rPr lang="en-US" altLang="zh-CN" sz="2800" b="1" kern="100">
                <a:solidFill>
                  <a:srgbClr val="9900CC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PCR</a:t>
            </a:r>
            <a:r>
              <a:rPr lang="zh-CN" altLang="zh-CN" sz="2800" b="1" kern="100">
                <a:solidFill>
                  <a:srgbClr val="9900CC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的影响</a:t>
            </a:r>
            <a:endParaRPr lang="zh-CN" altLang="zh-CN" sz="2800" b="1" kern="100">
              <a:solidFill>
                <a:srgbClr val="9900CC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71512" y="1300231"/>
            <a:ext cx="1084897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>
                <a:srgbClr val="9900CC"/>
              </a:buClr>
              <a:buFont typeface="Wingdings" panose="05000000000000000000" pitchFamily="2" charset="2"/>
              <a:buChar char="u"/>
              <a:defRPr/>
            </a:pPr>
            <a:r>
              <a:rPr lang="zh-CN" altLang="zh-CN" sz="3600" b="1" kern="100">
                <a:latin typeface="Times New Roman" panose="02020603050405020304" pitchFamily="18" charset="0"/>
                <a:ea typeface="楷体" panose="02010609060101010101" pitchFamily="49" charset="-122"/>
              </a:rPr>
              <a:t>变性温度过低，变性不彻底或迅速复性，降低产量</a:t>
            </a:r>
            <a:endParaRPr lang="zh-CN" altLang="zh-CN" sz="3600" kern="100">
              <a:latin typeface="Times New Roman" panose="02020603050405020304" pitchFamily="18" charset="0"/>
            </a:endParaRPr>
          </a:p>
          <a:p>
            <a:pPr marL="457200" indent="-457200">
              <a:buClr>
                <a:srgbClr val="9900CC"/>
              </a:buClr>
              <a:buFont typeface="Wingdings" panose="05000000000000000000" pitchFamily="2" charset="2"/>
              <a:buChar char="u"/>
              <a:defRPr/>
            </a:pPr>
            <a:r>
              <a:rPr lang="zh-CN" altLang="zh-CN" sz="3600" b="1" kern="100">
                <a:latin typeface="Times New Roman" panose="02020603050405020304" pitchFamily="18" charset="0"/>
                <a:ea typeface="楷体" panose="02010609060101010101" pitchFamily="49" charset="-122"/>
              </a:rPr>
              <a:t>变性温度过高，</a:t>
            </a:r>
            <a:r>
              <a:rPr lang="en-US" altLang="zh-CN" sz="3600" b="1" kern="100">
                <a:latin typeface="Times New Roman" panose="02020603050405020304" pitchFamily="18" charset="0"/>
                <a:ea typeface="楷体" panose="02010609060101010101" pitchFamily="49" charset="-122"/>
              </a:rPr>
              <a:t>DNA</a:t>
            </a:r>
            <a:r>
              <a:rPr lang="zh-CN" altLang="zh-CN" sz="3600" b="1" kern="100">
                <a:latin typeface="Times New Roman" panose="02020603050405020304" pitchFamily="18" charset="0"/>
                <a:ea typeface="楷体" panose="02010609060101010101" pitchFamily="49" charset="-122"/>
              </a:rPr>
              <a:t>聚合酶活性降低甚至失活，降低产量</a:t>
            </a:r>
            <a:endParaRPr lang="en-US" altLang="zh-CN" sz="3600" b="1" kern="10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marL="457200" indent="-457200">
              <a:buClr>
                <a:srgbClr val="9900CC"/>
              </a:buClr>
              <a:buFont typeface="Wingdings" panose="05000000000000000000" pitchFamily="2" charset="2"/>
              <a:buChar char="u"/>
              <a:defRPr/>
            </a:pPr>
            <a:endParaRPr lang="zh-CN" altLang="zh-CN" sz="3600" kern="100">
              <a:latin typeface="Times New Roman" panose="02020603050405020304" pitchFamily="18" charset="0"/>
            </a:endParaRPr>
          </a:p>
          <a:p>
            <a:pPr marL="457200" indent="-457200">
              <a:buClr>
                <a:srgbClr val="9900CC"/>
              </a:buClr>
              <a:buFont typeface="Wingdings" panose="05000000000000000000" pitchFamily="2" charset="2"/>
              <a:buChar char="u"/>
              <a:defRPr/>
            </a:pPr>
            <a:r>
              <a:rPr lang="zh-CN" altLang="zh-CN" sz="3600" b="1" kern="1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复性温度过低，引物与模板造成错配，特异性降低，出现分特异性扩增产物</a:t>
            </a:r>
            <a:endParaRPr lang="zh-CN" altLang="zh-CN" sz="3600" kern="10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457200" indent="-457200">
              <a:buClr>
                <a:srgbClr val="9900CC"/>
              </a:buClr>
              <a:buFont typeface="Wingdings" panose="05000000000000000000" pitchFamily="2" charset="2"/>
              <a:buChar char="u"/>
              <a:defRPr/>
            </a:pPr>
            <a:r>
              <a:rPr lang="zh-CN" altLang="zh-CN" sz="3600" kern="100">
                <a:ea typeface="楷体" panose="02010609060101010101" pitchFamily="49" charset="-122"/>
                <a:cs typeface="Times New Roman" panose="02020603050405020304" pitchFamily="18" charset="0"/>
              </a:rPr>
              <a:t>复性温度过高，引物不能与模板紧密结合，扩增效率降低，降低产量</a:t>
            </a:r>
            <a:endParaRPr lang="zh-CN" altLang="en-US" sz="3600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0" y="1"/>
            <a:ext cx="12192000" cy="68310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76600" y="88900"/>
            <a:ext cx="5791200" cy="523875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kern="10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[</a:t>
            </a:r>
            <a:r>
              <a:rPr lang="zh-CN" altLang="zh-CN" sz="2800" b="1" kern="10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思维拓展</a:t>
            </a:r>
            <a:r>
              <a:rPr lang="en-US" altLang="zh-CN" sz="2800" b="1" kern="10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2]</a:t>
            </a:r>
            <a:r>
              <a:rPr lang="en-US" altLang="zh-CN" sz="2800" b="1" ker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 </a:t>
            </a:r>
            <a:r>
              <a:rPr lang="en-US" altLang="zh-CN" sz="2800" b="1" kern="0">
                <a:solidFill>
                  <a:srgbClr val="9900CC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PCR</a:t>
            </a:r>
            <a:r>
              <a:rPr lang="zh-CN" altLang="zh-CN" sz="2800" b="1" kern="0">
                <a:solidFill>
                  <a:srgbClr val="9900CC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宋体" panose="02010600030101010101" pitchFamily="2" charset="-122"/>
              </a:rPr>
              <a:t>温度、时间的选择</a:t>
            </a:r>
            <a:endParaRPr lang="zh-CN" altLang="zh-CN" sz="2800" b="1" kern="100">
              <a:solidFill>
                <a:srgbClr val="9900CC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17412" name="文本框 4"/>
          <p:cNvSpPr txBox="1">
            <a:spLocks noChangeArrowheads="1"/>
          </p:cNvSpPr>
          <p:nvPr/>
        </p:nvSpPr>
        <p:spPr bwMode="auto">
          <a:xfrm>
            <a:off x="695325" y="947738"/>
            <a:ext cx="11182350" cy="2245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lvl="4">
              <a:spcBef>
                <a:spcPct val="0"/>
              </a:spcBef>
              <a:buClr>
                <a:srgbClr val="9900CC"/>
              </a:buClr>
              <a:buFont typeface="Wingdings" panose="05000000000000000000" pitchFamily="2" charset="2"/>
              <a:buChar char=""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复性（退火）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温度与时间，取决于引物的长度、</a:t>
            </a:r>
            <a:r>
              <a:rPr lang="zh-CN" altLang="zh-CN" sz="2800" u="sng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碱基组成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及其浓度，还有靶基序列的长度。</a:t>
            </a:r>
            <a:endParaRPr lang="zh-CN" altLang="zh-CN" sz="2800">
              <a:latin typeface="Times New Roman" panose="02020603050405020304" pitchFamily="18" charset="0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marL="0" lvl="4">
              <a:spcBef>
                <a:spcPct val="0"/>
              </a:spcBef>
              <a:buClr>
                <a:srgbClr val="9900CC"/>
              </a:buClr>
              <a:buFont typeface="Wingdings" panose="05000000000000000000" pitchFamily="2" charset="2"/>
              <a:buChar char=""/>
            </a:pPr>
            <a:r>
              <a:rPr lang="zh-CN" altLang="zh-CN" sz="280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引物长度越短，引物中</a:t>
            </a:r>
            <a:r>
              <a:rPr lang="en-US" altLang="zh-CN" sz="280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G+C</a:t>
            </a:r>
            <a:r>
              <a:rPr lang="zh-CN" altLang="zh-CN" sz="280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的含量越低，所需的</a:t>
            </a:r>
            <a:r>
              <a:rPr lang="zh-CN" altLang="en-US" sz="280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复性</a:t>
            </a:r>
            <a:r>
              <a:rPr lang="zh-CN" altLang="zh-CN" sz="280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温度越低。</a:t>
            </a:r>
            <a:endParaRPr lang="zh-CN" altLang="zh-CN" sz="2800">
              <a:latin typeface="Times New Roman" panose="02020603050405020304" pitchFamily="18" charset="0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marL="0" lvl="4">
              <a:spcBef>
                <a:spcPct val="0"/>
              </a:spcBef>
              <a:buClr>
                <a:srgbClr val="9900CC"/>
              </a:buClr>
              <a:buFont typeface="Wingdings" panose="05000000000000000000" pitchFamily="2" charset="2"/>
              <a:buChar char=""/>
            </a:pPr>
            <a:r>
              <a:rPr lang="zh-CN" altLang="zh-CN" sz="280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根据扩增的长度适当下调</a:t>
            </a:r>
            <a:r>
              <a:rPr lang="zh-CN" altLang="en-US" sz="280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复性（退火）</a:t>
            </a:r>
            <a:r>
              <a:rPr lang="zh-CN" altLang="zh-CN" sz="280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温度。</a:t>
            </a:r>
            <a:endParaRPr lang="zh-CN" altLang="zh-CN" sz="2800">
              <a:latin typeface="Times New Roman" panose="02020603050405020304" pitchFamily="18" charset="0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marL="0" lvl="4">
              <a:spcBef>
                <a:spcPct val="0"/>
              </a:spcBef>
              <a:buClr>
                <a:srgbClr val="9900CC"/>
              </a:buClr>
              <a:buFont typeface="Wingdings" panose="05000000000000000000" pitchFamily="2" charset="2"/>
              <a:buChar char=""/>
            </a:pP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引物的</a:t>
            </a:r>
            <a:r>
              <a:rPr lang="zh-CN" altLang="zh-CN" sz="2800" u="sng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复性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温度可通过以下公式帮助选择合适的温度：</a:t>
            </a:r>
            <a:endParaRPr lang="zh-CN" altLang="zh-CN" sz="2800">
              <a:latin typeface="Times New Roman" panose="02020603050405020304" pitchFamily="18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552700" y="3340100"/>
            <a:ext cx="7086600" cy="1384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u="sng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Tm</a:t>
            </a:r>
            <a:r>
              <a:rPr lang="zh-CN" altLang="zh-CN" sz="2800" u="sng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值</a:t>
            </a:r>
            <a:r>
              <a:rPr lang="zh-CN" altLang="zh-CN" sz="2800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zh-CN" altLang="en-US" sz="2800" u="sng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熔解</a:t>
            </a:r>
            <a:r>
              <a:rPr lang="zh-CN" altLang="zh-CN" sz="2800" u="sng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温度</a:t>
            </a:r>
            <a:r>
              <a:rPr lang="zh-CN" altLang="zh-CN" sz="2800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）</a:t>
            </a:r>
            <a:r>
              <a:rPr lang="en-US" altLang="zh-CN" sz="2800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=4</a:t>
            </a:r>
            <a:r>
              <a:rPr lang="zh-CN" altLang="zh-CN" sz="2800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800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G+C</a:t>
            </a:r>
            <a:r>
              <a:rPr lang="zh-CN" altLang="zh-CN" sz="2800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）</a:t>
            </a:r>
            <a:r>
              <a:rPr lang="en-US" altLang="zh-CN" sz="2800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+2</a:t>
            </a:r>
            <a:r>
              <a:rPr lang="zh-CN" altLang="zh-CN" sz="2800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800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A+T</a:t>
            </a:r>
            <a:r>
              <a:rPr lang="zh-CN" altLang="zh-CN" sz="2800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）</a:t>
            </a:r>
            <a:endParaRPr lang="zh-CN" altLang="zh-CN" sz="2800" kern="10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defRPr/>
            </a:pPr>
            <a:r>
              <a:rPr lang="zh-CN" altLang="en-US" sz="2800" u="sng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变性温度</a:t>
            </a:r>
            <a:r>
              <a:rPr lang="en-US" altLang="zh-CN" sz="2800" u="sng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=</a:t>
            </a:r>
            <a:r>
              <a:rPr lang="en-US" altLang="zh-CN" sz="2800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Tm</a:t>
            </a:r>
            <a:r>
              <a:rPr lang="zh-CN" altLang="zh-CN" sz="2800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值</a:t>
            </a:r>
            <a:r>
              <a:rPr lang="en-US" altLang="zh-CN" sz="2800" ker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ⅹ2</a:t>
            </a:r>
            <a:endParaRPr lang="en-US" altLang="zh-CN" sz="2800" u="sng" kern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>
              <a:defRPr/>
            </a:pPr>
            <a:r>
              <a:rPr lang="zh-CN" altLang="zh-CN" sz="2800" u="sng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复性</a:t>
            </a:r>
            <a:r>
              <a:rPr lang="zh-CN" altLang="zh-CN" sz="2800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温度</a:t>
            </a:r>
            <a:r>
              <a:rPr lang="en-US" altLang="zh-CN" sz="2800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=Tm</a:t>
            </a:r>
            <a:r>
              <a:rPr lang="zh-CN" altLang="zh-CN" sz="2800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值</a:t>
            </a:r>
            <a:r>
              <a:rPr lang="en-US" altLang="zh-CN" sz="2800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-</a:t>
            </a:r>
            <a:r>
              <a:rPr lang="zh-CN" altLang="zh-CN" sz="2800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800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5</a:t>
            </a:r>
            <a:r>
              <a:rPr lang="zh-CN" altLang="zh-CN" sz="2800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～</a:t>
            </a:r>
            <a:r>
              <a:rPr lang="en-US" altLang="zh-CN" sz="2800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10</a:t>
            </a:r>
            <a:r>
              <a:rPr lang="zh-CN" altLang="zh-CN" sz="2800" ker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℃）</a:t>
            </a:r>
            <a:endParaRPr lang="zh-CN" altLang="zh-CN" sz="2800" kern="1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414" name="文本框 8"/>
          <p:cNvSpPr txBox="1">
            <a:spLocks noChangeArrowheads="1"/>
          </p:cNvSpPr>
          <p:nvPr/>
        </p:nvSpPr>
        <p:spPr bwMode="auto">
          <a:xfrm>
            <a:off x="1614489" y="5181600"/>
            <a:ext cx="8963025" cy="95408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在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Tm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值允许范围内，选择较高的复性温度可大大减少引物和模板间的非特异性结合，提高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PCR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反应的特异性。</a:t>
            </a:r>
            <a:endParaRPr lang="zh-CN" altLang="zh-CN" sz="2800">
              <a:latin typeface="Times New Roman" panose="02020603050405020304" pitchFamily="18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0" y="1"/>
            <a:ext cx="12192000" cy="68310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-109538" y="691293"/>
            <a:ext cx="70104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2400" b="1" kern="10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【讨论】</a:t>
            </a:r>
            <a:r>
              <a:rPr lang="zh-CN" altLang="zh-CN" sz="2400" b="1" kern="1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若只复制某</a:t>
            </a:r>
            <a:r>
              <a:rPr lang="en-US" altLang="zh-CN" sz="2400" b="1" kern="1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DNA</a:t>
            </a:r>
            <a:r>
              <a:rPr lang="zh-CN" altLang="zh-CN" sz="2400" b="1" kern="1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中的某一段目标片段</a:t>
            </a:r>
            <a:endParaRPr lang="zh-CN" altLang="zh-CN" sz="2400" kern="100">
              <a:latin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33386" y="1293229"/>
            <a:ext cx="1128712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200" b="1" kern="10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zh-CN" sz="3200" b="1" kern="100"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r>
              <a:rPr lang="zh-CN" altLang="en-US" sz="3200" b="1" kern="100">
                <a:latin typeface="黑体" panose="02010609060101010101" pitchFamily="49" charset="-122"/>
                <a:ea typeface="黑体" panose="02010609060101010101" pitchFamily="49" charset="-122"/>
              </a:rPr>
              <a:t>引物间有互补序列，引物自身有回文结构会造成什么结果？</a:t>
            </a:r>
            <a:endParaRPr lang="en-US" altLang="zh-CN" sz="3200" b="1" kern="1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defRPr/>
            </a:pPr>
            <a:endParaRPr lang="en-US" altLang="zh-CN" sz="3200" b="1" kern="1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defRPr/>
            </a:pPr>
            <a:r>
              <a:rPr lang="en-US" altLang="zh-CN" sz="3200" b="1" kern="10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zh-CN" sz="3200" b="1" kern="100">
                <a:latin typeface="黑体" panose="02010609060101010101" pitchFamily="49" charset="-122"/>
                <a:ea typeface="黑体" panose="02010609060101010101" pitchFamily="49" charset="-122"/>
              </a:rPr>
              <a:t>引物浓度低会造成什么影响？</a:t>
            </a:r>
            <a:endParaRPr lang="en-US" altLang="zh-CN" sz="3200" b="1" kern="1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defRPr/>
            </a:pPr>
            <a:endParaRPr lang="en-US" altLang="zh-CN" sz="3200" b="1" kern="1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defRPr/>
            </a:pPr>
            <a:r>
              <a:rPr lang="en-US" altLang="zh-CN" sz="3200" b="1" kern="10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zh-CN" sz="3200" b="1" kern="100">
                <a:latin typeface="黑体" panose="02010609060101010101" pitchFamily="49" charset="-122"/>
                <a:ea typeface="黑体" panose="02010609060101010101" pitchFamily="49" charset="-122"/>
              </a:rPr>
              <a:t>.引物过短会造成什么影响？</a:t>
            </a:r>
            <a:endParaRPr lang="en-US" altLang="zh-CN" sz="3200" b="1" kern="1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defRPr/>
            </a:pPr>
            <a:endParaRPr lang="en-US" altLang="zh-CN" sz="3200" b="1" kern="1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defRPr/>
            </a:pPr>
            <a:r>
              <a:rPr lang="en-US" altLang="zh-CN" sz="3200" b="1" kern="10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zh-CN" sz="3200" b="1" kern="100"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r>
              <a:rPr lang="zh-CN" altLang="en-US" sz="3200" b="1" kern="100">
                <a:latin typeface="黑体" panose="02010609060101010101" pitchFamily="49" charset="-122"/>
                <a:ea typeface="黑体" panose="02010609060101010101" pitchFamily="49" charset="-122"/>
              </a:rPr>
              <a:t>复性（退火）</a:t>
            </a:r>
            <a:r>
              <a:rPr lang="zh-CN" altLang="zh-CN" sz="3200" b="1" kern="100">
                <a:latin typeface="黑体" panose="02010609060101010101" pitchFamily="49" charset="-122"/>
                <a:ea typeface="黑体" panose="02010609060101010101" pitchFamily="49" charset="-122"/>
              </a:rPr>
              <a:t>温度对结果有什么影响？</a:t>
            </a:r>
            <a:endParaRPr lang="zh-CN" altLang="zh-CN" sz="3200" b="1" kern="1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044575" y="3742296"/>
            <a:ext cx="1828800" cy="5794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特异性差</a:t>
            </a:r>
            <a:endParaRPr lang="zh-CN" altLang="en-US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1114426" y="4709340"/>
            <a:ext cx="7707312" cy="107721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温度过低，特异性差，出现非特异性产物</a:t>
            </a:r>
            <a:endParaRPr lang="en-US" altLang="zh-CN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defRPr/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温度过高，难结合，效率低、产量低            </a:t>
            </a:r>
            <a:endParaRPr lang="zh-CN" altLang="en-US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1044575" y="2744205"/>
            <a:ext cx="1827213" cy="5794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效率低</a:t>
            </a:r>
            <a:endParaRPr lang="zh-CN" altLang="en-US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1044575" y="1705186"/>
            <a:ext cx="3124200" cy="58578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效率低，或失败</a:t>
            </a:r>
            <a:endParaRPr lang="zh-CN" altLang="en-US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33386" y="5758875"/>
            <a:ext cx="1143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zh-CN" sz="2800" b="1" kern="1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r>
              <a:rPr lang="zh-CN" altLang="zh-CN" sz="2800" b="1" kern="1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.如果没有得到目的基因两端的引物，如何设计能进行完整的的PCR？</a:t>
            </a:r>
            <a:endParaRPr lang="zh-CN" altLang="zh-CN" sz="2800" b="1" kern="1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1114426" y="6244306"/>
            <a:ext cx="1828800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反向</a:t>
            </a:r>
            <a:r>
              <a:rPr lang="en-US" altLang="zh-CN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PCR</a:t>
            </a:r>
            <a:endParaRPr lang="zh-CN" altLang="en-US" sz="32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943226" y="87328"/>
            <a:ext cx="7149705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9900CC"/>
                </a:solidFill>
              </a:rPr>
              <a:t>【</a:t>
            </a:r>
            <a:r>
              <a:rPr lang="zh-CN" altLang="en-US" sz="3200" b="1">
                <a:solidFill>
                  <a:srgbClr val="9900CC"/>
                </a:solidFill>
              </a:rPr>
              <a:t>能力拔高</a:t>
            </a:r>
            <a:r>
              <a:rPr lang="en-US" altLang="zh-CN" sz="3200" b="1">
                <a:solidFill>
                  <a:srgbClr val="9900CC"/>
                </a:solidFill>
              </a:rPr>
              <a:t>】PCR</a:t>
            </a:r>
            <a:r>
              <a:rPr lang="zh-CN" altLang="en-US" sz="3200" b="1">
                <a:solidFill>
                  <a:srgbClr val="9900CC"/>
                </a:solidFill>
              </a:rPr>
              <a:t>深度分析及变式应用</a:t>
            </a:r>
            <a:endParaRPr lang="zh-CN" altLang="en-US" sz="3200" b="1">
              <a:solidFill>
                <a:srgbClr val="9900CC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6330144" y="2083858"/>
            <a:ext cx="5626111" cy="206210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zh-CN" altLang="zh-CN" sz="3200" b="1" kern="10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 [提醒]</a:t>
            </a:r>
            <a:r>
              <a:rPr lang="zh-CN" altLang="zh-CN" sz="3200" b="1" kern="100">
                <a:solidFill>
                  <a:srgbClr val="FFFF00"/>
                </a:solidFill>
                <a:latin typeface="+mn-ea"/>
                <a:cs typeface="Times New Roman" panose="02020603050405020304" pitchFamily="18" charset="0"/>
              </a:rPr>
              <a:t>练习中积累RT-PCR、实时荧光PCR（荧光定量PCR）、重叠延伸PCR、大引物PCR、不对称PCR等</a:t>
            </a:r>
            <a:endParaRPr lang="zh-CN" altLang="zh-CN" sz="3200" b="1" kern="100">
              <a:solidFill>
                <a:srgbClr val="FFFF00"/>
              </a:solidFill>
              <a:effectLst/>
              <a:latin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115409" y="493162"/>
            <a:ext cx="5734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C00CC"/>
              </a:buClr>
            </a:pPr>
            <a:r>
              <a:rPr lang="en-US" altLang="zh-CN" sz="2800" b="1">
                <a:solidFill>
                  <a:srgbClr val="C00000"/>
                </a:solidFill>
              </a:rPr>
              <a:t>1.DNA</a:t>
            </a:r>
            <a:r>
              <a:rPr lang="zh-CN" altLang="en-US" sz="2800" b="1">
                <a:solidFill>
                  <a:srgbClr val="C00000"/>
                </a:solidFill>
              </a:rPr>
              <a:t>片段扩增获取目的基因     </a:t>
            </a:r>
            <a:r>
              <a:rPr lang="zh-CN" altLang="en-US" sz="2800" b="1">
                <a:solidFill>
                  <a:srgbClr val="9900CC"/>
                </a:solidFill>
              </a:rPr>
              <a:t>略</a:t>
            </a:r>
            <a:endParaRPr lang="zh-CN" altLang="en-US" sz="2800" b="1">
              <a:solidFill>
                <a:srgbClr val="9900CC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5409" y="1016382"/>
            <a:ext cx="2470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C00CC"/>
              </a:buClr>
            </a:pPr>
            <a:r>
              <a:rPr lang="en-US" altLang="zh-CN" sz="2800" b="1" dirty="0">
                <a:solidFill>
                  <a:srgbClr val="C00000"/>
                </a:solidFill>
              </a:rPr>
              <a:t>2.DNA</a:t>
            </a:r>
            <a:r>
              <a:rPr lang="zh-CN" altLang="en-US" sz="2800" b="1" dirty="0">
                <a:solidFill>
                  <a:srgbClr val="C00000"/>
                </a:solidFill>
              </a:rPr>
              <a:t>测序</a:t>
            </a:r>
            <a:endParaRPr lang="zh-CN" altLang="en-US" sz="2800" b="1" dirty="0">
              <a:solidFill>
                <a:srgbClr val="9900CC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0742" y="1791713"/>
            <a:ext cx="6842671" cy="1379504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539615" y="59329"/>
            <a:ext cx="28517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9900CC"/>
              </a:buClr>
            </a:pPr>
            <a:r>
              <a:rPr lang="en-US" altLang="zh-CN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PCR</a:t>
            </a:r>
            <a:r>
              <a:rPr lang="zh-CN" altLang="en-US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应用类型简介（含基因定位）</a:t>
            </a:r>
            <a:endParaRPr lang="zh-CN" altLang="en-US" sz="1400">
              <a:solidFill>
                <a:srgbClr val="00B05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5612" y="409284"/>
            <a:ext cx="6124575" cy="561975"/>
          </a:xfrm>
          <a:prstGeom prst="rect">
            <a:avLst/>
          </a:prstGeom>
        </p:spPr>
      </p:pic>
      <p:grpSp>
        <p:nvGrpSpPr>
          <p:cNvPr id="19" name="组合 18"/>
          <p:cNvGrpSpPr/>
          <p:nvPr/>
        </p:nvGrpSpPr>
        <p:grpSpPr>
          <a:xfrm>
            <a:off x="670757" y="777941"/>
            <a:ext cx="1991639" cy="1459717"/>
            <a:chOff x="630992" y="2480560"/>
            <a:chExt cx="1991639" cy="1459717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7031" y="2480560"/>
              <a:ext cx="1195061" cy="1459717"/>
            </a:xfrm>
            <a:prstGeom prst="rect">
              <a:avLst/>
            </a:prstGeom>
          </p:spPr>
        </p:pic>
        <p:grpSp>
          <p:nvGrpSpPr>
            <p:cNvPr id="16" name="组合 15"/>
            <p:cNvGrpSpPr/>
            <p:nvPr/>
          </p:nvGrpSpPr>
          <p:grpSpPr>
            <a:xfrm>
              <a:off x="630992" y="3096768"/>
              <a:ext cx="1991639" cy="646331"/>
              <a:chOff x="367946" y="2119738"/>
              <a:chExt cx="1991639" cy="646331"/>
            </a:xfrm>
          </p:grpSpPr>
          <p:sp>
            <p:nvSpPr>
              <p:cNvPr id="11" name="文本框 10"/>
              <p:cNvSpPr txBox="1"/>
              <p:nvPr/>
            </p:nvSpPr>
            <p:spPr>
              <a:xfrm>
                <a:off x="367946" y="2119738"/>
                <a:ext cx="199163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200" b="1"/>
                  <a:t>5</a:t>
                </a:r>
                <a:r>
                  <a:rPr lang="zh-CN" altLang="en-US" sz="3200" b="1"/>
                  <a:t>’     </a:t>
                </a:r>
                <a:r>
                  <a:rPr lang="en-US" altLang="zh-CN" sz="3200" b="1"/>
                  <a:t> 3</a:t>
                </a:r>
                <a:r>
                  <a:rPr lang="zh-CN" altLang="en-US" sz="3600" b="1"/>
                  <a:t>’</a:t>
                </a:r>
                <a:endParaRPr lang="zh-CN" altLang="en-US" sz="3600" b="1"/>
              </a:p>
            </p:txBody>
          </p:sp>
          <p:cxnSp>
            <p:nvCxnSpPr>
              <p:cNvPr id="14" name="直接箭头连接符 13"/>
              <p:cNvCxnSpPr/>
              <p:nvPr/>
            </p:nvCxnSpPr>
            <p:spPr>
              <a:xfrm flipV="1">
                <a:off x="513043" y="2176006"/>
                <a:ext cx="1405529" cy="2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8" name="文本框 67"/>
          <p:cNvSpPr txBox="1"/>
          <p:nvPr/>
        </p:nvSpPr>
        <p:spPr>
          <a:xfrm>
            <a:off x="2143740" y="816854"/>
            <a:ext cx="4101417" cy="42755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zh-CN" sz="2800" b="1">
                <a:solidFill>
                  <a:srgbClr val="FFFF00"/>
                </a:solidFill>
              </a:rPr>
              <a:t>A G  C   T  T  C  A  G  T C……</a:t>
            </a:r>
            <a:endParaRPr lang="zh-CN" altLang="en-US" sz="2800" b="1">
              <a:solidFill>
                <a:srgbClr val="FFFF00"/>
              </a:solidFill>
            </a:endParaRPr>
          </a:p>
        </p:txBody>
      </p:sp>
      <p:pic>
        <p:nvPicPr>
          <p:cNvPr id="69" name="图片 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7581" y="2331678"/>
            <a:ext cx="5743210" cy="3760655"/>
          </a:xfrm>
          <a:prstGeom prst="rect">
            <a:avLst/>
          </a:prstGeom>
        </p:spPr>
      </p:pic>
      <p:pic>
        <p:nvPicPr>
          <p:cNvPr id="70" name="图片 6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5134" y="2601196"/>
            <a:ext cx="3418494" cy="4159528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6642764" y="3360481"/>
            <a:ext cx="2350500" cy="646331"/>
            <a:chOff x="7377945" y="816354"/>
            <a:chExt cx="2350500" cy="646331"/>
          </a:xfrm>
        </p:grpSpPr>
        <p:cxnSp>
          <p:nvCxnSpPr>
            <p:cNvPr id="45" name="直接箭头连接符 44"/>
            <p:cNvCxnSpPr/>
            <p:nvPr/>
          </p:nvCxnSpPr>
          <p:spPr>
            <a:xfrm flipV="1">
              <a:off x="7377945" y="1139520"/>
              <a:ext cx="1405529" cy="2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文本框 2"/>
            <p:cNvSpPr txBox="1"/>
            <p:nvPr/>
          </p:nvSpPr>
          <p:spPr>
            <a:xfrm>
              <a:off x="8675319" y="816354"/>
              <a:ext cx="10531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/>
                <a:t>TC</a:t>
              </a:r>
              <a:r>
                <a:rPr lang="en-US" altLang="zh-CN" sz="3600" b="1">
                  <a:solidFill>
                    <a:srgbClr val="FF0000"/>
                  </a:solidFill>
                </a:rPr>
                <a:t>G</a:t>
              </a:r>
              <a:endParaRPr lang="zh-CN" altLang="en-US" sz="36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6642764" y="3978879"/>
            <a:ext cx="3976074" cy="646331"/>
            <a:chOff x="7377945" y="816354"/>
            <a:chExt cx="3976074" cy="646331"/>
          </a:xfrm>
        </p:grpSpPr>
        <p:cxnSp>
          <p:nvCxnSpPr>
            <p:cNvPr id="49" name="直接箭头连接符 48"/>
            <p:cNvCxnSpPr/>
            <p:nvPr/>
          </p:nvCxnSpPr>
          <p:spPr>
            <a:xfrm flipV="1">
              <a:off x="7377945" y="1139520"/>
              <a:ext cx="1405529" cy="2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文本框 49"/>
            <p:cNvSpPr txBox="1"/>
            <p:nvPr/>
          </p:nvSpPr>
          <p:spPr>
            <a:xfrm>
              <a:off x="8675319" y="816354"/>
              <a:ext cx="26787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/>
                <a:t>TCGAA</a:t>
              </a:r>
              <a:r>
                <a:rPr lang="en-US" altLang="zh-CN" sz="3600" b="1">
                  <a:solidFill>
                    <a:srgbClr val="FF0000"/>
                  </a:solidFill>
                </a:rPr>
                <a:t>G</a:t>
              </a:r>
              <a:endParaRPr lang="zh-CN" altLang="en-US" sz="36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6642764" y="4649782"/>
            <a:ext cx="4475540" cy="646331"/>
            <a:chOff x="7377945" y="816354"/>
            <a:chExt cx="4475540" cy="646331"/>
          </a:xfrm>
        </p:grpSpPr>
        <p:cxnSp>
          <p:nvCxnSpPr>
            <p:cNvPr id="54" name="直接箭头连接符 53"/>
            <p:cNvCxnSpPr/>
            <p:nvPr/>
          </p:nvCxnSpPr>
          <p:spPr>
            <a:xfrm flipV="1">
              <a:off x="7377945" y="1139520"/>
              <a:ext cx="1405529" cy="2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文本框 54"/>
            <p:cNvSpPr txBox="1"/>
            <p:nvPr/>
          </p:nvSpPr>
          <p:spPr>
            <a:xfrm>
              <a:off x="8675319" y="816354"/>
              <a:ext cx="31781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/>
                <a:t>TCGAAGTCA</a:t>
              </a:r>
              <a:r>
                <a:rPr lang="en-US" altLang="zh-CN" sz="3600" b="1">
                  <a:solidFill>
                    <a:srgbClr val="FF0000"/>
                  </a:solidFill>
                </a:rPr>
                <a:t>G</a:t>
              </a:r>
              <a:endParaRPr lang="zh-CN" altLang="en-US" sz="3600" b="1">
                <a:solidFill>
                  <a:srgbClr val="FF0000"/>
                </a:solidFill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2531" y="2678960"/>
            <a:ext cx="3143097" cy="401367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576618" y="5524368"/>
            <a:ext cx="1952603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</a:rPr>
              <a:t>电泳分离</a:t>
            </a:r>
            <a:endParaRPr lang="zh-CN" altLang="en-US" sz="3200" b="1">
              <a:solidFill>
                <a:srgbClr val="FFFF00"/>
              </a:solidFill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4539615" y="59329"/>
            <a:ext cx="28517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9900CC"/>
              </a:buClr>
            </a:pPr>
            <a:r>
              <a:rPr lang="en-US" altLang="zh-CN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PCR</a:t>
            </a:r>
            <a:r>
              <a:rPr lang="zh-CN" altLang="en-US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应用类型简介（含基因定位）</a:t>
            </a:r>
            <a:endParaRPr lang="zh-CN" altLang="en-US" sz="1400">
              <a:solidFill>
                <a:srgbClr val="00B05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7" name="矩形标注 6"/>
          <p:cNvSpPr/>
          <p:nvPr/>
        </p:nvSpPr>
        <p:spPr>
          <a:xfrm>
            <a:off x="1912775" y="1966221"/>
            <a:ext cx="1000048" cy="579760"/>
          </a:xfrm>
          <a:prstGeom prst="wedgeRectCallout">
            <a:avLst>
              <a:gd name="adj1" fmla="val 59765"/>
              <a:gd name="adj2" fmla="val -106636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err="1">
                <a:solidFill>
                  <a:srgbClr val="FFFF00"/>
                </a:solidFill>
              </a:rPr>
              <a:t>dGTP</a:t>
            </a:r>
            <a:endParaRPr lang="zh-CN" altLang="en-US" sz="2800" b="1">
              <a:solidFill>
                <a:srgbClr val="FFFF00"/>
              </a:solidFill>
            </a:endParaRPr>
          </a:p>
        </p:txBody>
      </p:sp>
      <p:sp>
        <p:nvSpPr>
          <p:cNvPr id="57" name="矩形标注 56"/>
          <p:cNvSpPr/>
          <p:nvPr/>
        </p:nvSpPr>
        <p:spPr>
          <a:xfrm>
            <a:off x="3008435" y="1966221"/>
            <a:ext cx="1166324" cy="437985"/>
          </a:xfrm>
          <a:prstGeom prst="wedgeRectCallout">
            <a:avLst>
              <a:gd name="adj1" fmla="val -52496"/>
              <a:gd name="adj2" fmla="val -12983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err="1">
                <a:solidFill>
                  <a:srgbClr val="FF0000"/>
                </a:solidFill>
              </a:rPr>
              <a:t>ddGTP</a:t>
            </a:r>
            <a:endParaRPr lang="zh-CN" altLang="en-US" sz="2800" b="1">
              <a:solidFill>
                <a:srgbClr val="FFFF00"/>
              </a:solidFill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2140595" y="1131776"/>
            <a:ext cx="1207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/>
              <a:t>T C </a:t>
            </a:r>
            <a:r>
              <a:rPr lang="en-US" altLang="zh-CN" sz="3600" b="1">
                <a:solidFill>
                  <a:srgbClr val="FF0000"/>
                </a:solidFill>
              </a:rPr>
              <a:t>G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2110593" y="1150971"/>
            <a:ext cx="2678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/>
              <a:t>T C G A A</a:t>
            </a:r>
            <a:r>
              <a:rPr lang="en-US" altLang="zh-CN" sz="3600" b="1">
                <a:solidFill>
                  <a:srgbClr val="FF0000"/>
                </a:solidFill>
              </a:rPr>
              <a:t>G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73" name="矩形标注 72"/>
          <p:cNvSpPr/>
          <p:nvPr/>
        </p:nvSpPr>
        <p:spPr>
          <a:xfrm>
            <a:off x="2978347" y="1940243"/>
            <a:ext cx="1000048" cy="579760"/>
          </a:xfrm>
          <a:prstGeom prst="wedgeRectCallout">
            <a:avLst>
              <a:gd name="adj1" fmla="val 59765"/>
              <a:gd name="adj2" fmla="val -106636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err="1">
                <a:solidFill>
                  <a:srgbClr val="FFFF00"/>
                </a:solidFill>
              </a:rPr>
              <a:t>dGTP</a:t>
            </a:r>
            <a:endParaRPr lang="zh-CN" altLang="en-US" sz="2800" b="1">
              <a:solidFill>
                <a:srgbClr val="FFFF00"/>
              </a:solidFill>
            </a:endParaRPr>
          </a:p>
        </p:txBody>
      </p:sp>
      <p:sp>
        <p:nvSpPr>
          <p:cNvPr id="74" name="矩形标注 73"/>
          <p:cNvSpPr/>
          <p:nvPr/>
        </p:nvSpPr>
        <p:spPr>
          <a:xfrm>
            <a:off x="4194163" y="1977730"/>
            <a:ext cx="1198195" cy="485648"/>
          </a:xfrm>
          <a:prstGeom prst="wedgeRectCallout">
            <a:avLst>
              <a:gd name="adj1" fmla="val -52496"/>
              <a:gd name="adj2" fmla="val -12983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err="1">
                <a:solidFill>
                  <a:srgbClr val="FF0000"/>
                </a:solidFill>
              </a:rPr>
              <a:t>ddGTP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2176226" y="1105798"/>
            <a:ext cx="3558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/>
              <a:t>T C G A AG T C A</a:t>
            </a:r>
            <a:r>
              <a:rPr lang="en-US" altLang="zh-CN" sz="3600" b="1">
                <a:solidFill>
                  <a:srgbClr val="FF0000"/>
                </a:solidFill>
              </a:rPr>
              <a:t>G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76" name="矩形标注 75"/>
          <p:cNvSpPr/>
          <p:nvPr/>
        </p:nvSpPr>
        <p:spPr>
          <a:xfrm>
            <a:off x="4392310" y="1948251"/>
            <a:ext cx="1000048" cy="579760"/>
          </a:xfrm>
          <a:prstGeom prst="wedgeRectCallout">
            <a:avLst>
              <a:gd name="adj1" fmla="val 59765"/>
              <a:gd name="adj2" fmla="val -106636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err="1">
                <a:solidFill>
                  <a:srgbClr val="FFFF00"/>
                </a:solidFill>
              </a:rPr>
              <a:t>dGTP</a:t>
            </a:r>
            <a:endParaRPr lang="zh-CN" altLang="en-US" sz="2800" b="1">
              <a:solidFill>
                <a:srgbClr val="FFFF00"/>
              </a:solidFill>
            </a:endParaRPr>
          </a:p>
        </p:txBody>
      </p:sp>
      <p:sp>
        <p:nvSpPr>
          <p:cNvPr id="77" name="矩形标注 76"/>
          <p:cNvSpPr/>
          <p:nvPr/>
        </p:nvSpPr>
        <p:spPr>
          <a:xfrm>
            <a:off x="5565766" y="1995307"/>
            <a:ext cx="1198195" cy="485648"/>
          </a:xfrm>
          <a:prstGeom prst="wedgeRectCallout">
            <a:avLst>
              <a:gd name="adj1" fmla="val -52496"/>
              <a:gd name="adj2" fmla="val -12983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err="1">
                <a:solidFill>
                  <a:srgbClr val="FF0000"/>
                </a:solidFill>
              </a:rPr>
              <a:t>ddGTP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6" dur="10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50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4" dur="10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50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8" dur="1000" tmFilter="0, 0; .2, .5; .8, .5; 1, 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500" autoRev="1" fill="hold"/>
                                        <p:tgtEl>
                                          <p:spTgt spid="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6" grpId="0" animBg="1"/>
      <p:bldP spid="7" grpId="0" animBg="1"/>
      <p:bldP spid="7" grpId="1" animBg="1"/>
      <p:bldP spid="57" grpId="0" animBg="1"/>
      <p:bldP spid="57" grpId="1" animBg="1"/>
      <p:bldP spid="57" grpId="2" animBg="1"/>
      <p:bldP spid="71" grpId="0"/>
      <p:bldP spid="71" grpId="1"/>
      <p:bldP spid="72" grpId="0"/>
      <p:bldP spid="72" grpId="1"/>
      <p:bldP spid="73" grpId="0" animBg="1"/>
      <p:bldP spid="73" grpId="1" animBg="1"/>
      <p:bldP spid="74" grpId="0" animBg="1"/>
      <p:bldP spid="74" grpId="1" animBg="1"/>
      <p:bldP spid="74" grpId="2" animBg="1"/>
      <p:bldP spid="75" grpId="0"/>
      <p:bldP spid="76" grpId="0" animBg="1"/>
      <p:bldP spid="76" grpId="1" animBg="1"/>
      <p:bldP spid="77" grpId="0" animBg="1"/>
      <p:bldP spid="77" grpId="1" animBg="1"/>
      <p:bldP spid="77" grpId="2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758306" y="1169737"/>
            <a:ext cx="1991639" cy="1459717"/>
            <a:chOff x="630992" y="2480560"/>
            <a:chExt cx="1991639" cy="1459717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977031" y="2480560"/>
              <a:ext cx="1195061" cy="1459717"/>
            </a:xfrm>
            <a:prstGeom prst="rect">
              <a:avLst/>
            </a:prstGeom>
          </p:spPr>
        </p:pic>
        <p:grpSp>
          <p:nvGrpSpPr>
            <p:cNvPr id="16" name="组合 15"/>
            <p:cNvGrpSpPr/>
            <p:nvPr/>
          </p:nvGrpSpPr>
          <p:grpSpPr>
            <a:xfrm>
              <a:off x="630992" y="3096768"/>
              <a:ext cx="1991639" cy="646331"/>
              <a:chOff x="367946" y="2119738"/>
              <a:chExt cx="1991639" cy="646331"/>
            </a:xfrm>
          </p:grpSpPr>
          <p:sp>
            <p:nvSpPr>
              <p:cNvPr id="11" name="文本框 10"/>
              <p:cNvSpPr txBox="1"/>
              <p:nvPr/>
            </p:nvSpPr>
            <p:spPr>
              <a:xfrm>
                <a:off x="367946" y="2119738"/>
                <a:ext cx="199163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200" b="1"/>
                  <a:t>5</a:t>
                </a:r>
                <a:r>
                  <a:rPr lang="zh-CN" altLang="en-US" sz="3200" b="1"/>
                  <a:t>’     </a:t>
                </a:r>
                <a:r>
                  <a:rPr lang="en-US" altLang="zh-CN" sz="3200" b="1"/>
                  <a:t> 3</a:t>
                </a:r>
                <a:r>
                  <a:rPr lang="zh-CN" altLang="en-US" sz="3600" b="1"/>
                  <a:t>’</a:t>
                </a:r>
                <a:endParaRPr lang="zh-CN" altLang="en-US" sz="3600" b="1"/>
              </a:p>
            </p:txBody>
          </p:sp>
          <p:cxnSp>
            <p:nvCxnSpPr>
              <p:cNvPr id="14" name="直接箭头连接符 13"/>
              <p:cNvCxnSpPr/>
              <p:nvPr/>
            </p:nvCxnSpPr>
            <p:spPr>
              <a:xfrm flipV="1">
                <a:off x="513043" y="2176006"/>
                <a:ext cx="1405529" cy="2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5" name="图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4845" y="2228850"/>
            <a:ext cx="4424666" cy="4267200"/>
          </a:xfrm>
          <a:prstGeom prst="rect">
            <a:avLst/>
          </a:prstGeom>
        </p:spPr>
      </p:pic>
      <p:cxnSp>
        <p:nvCxnSpPr>
          <p:cNvPr id="29" name="直接箭头连接符 28"/>
          <p:cNvCxnSpPr/>
          <p:nvPr/>
        </p:nvCxnSpPr>
        <p:spPr>
          <a:xfrm flipV="1">
            <a:off x="10626345" y="2967583"/>
            <a:ext cx="25052" cy="330467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/>
          <p:cNvSpPr txBox="1"/>
          <p:nvPr/>
        </p:nvSpPr>
        <p:spPr>
          <a:xfrm>
            <a:off x="10252553" y="6363491"/>
            <a:ext cx="11398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子链</a:t>
            </a:r>
            <a:r>
              <a:rPr lang="en-US" altLang="zh-CN" sz="2800" b="1">
                <a:solidFill>
                  <a:srgbClr val="FF0000"/>
                </a:solidFill>
              </a:rPr>
              <a:t>5</a:t>
            </a:r>
            <a:r>
              <a:rPr lang="zh-CN" altLang="en-US" sz="2800" b="1">
                <a:solidFill>
                  <a:srgbClr val="FF0000"/>
                </a:solidFill>
              </a:rPr>
              <a:t>’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10443472" y="2501195"/>
            <a:ext cx="492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3</a:t>
            </a:r>
            <a:r>
              <a:rPr lang="zh-CN" altLang="en-US" sz="2800" b="1">
                <a:solidFill>
                  <a:srgbClr val="FF0000"/>
                </a:solidFill>
              </a:rPr>
              <a:t>’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0661144" y="5968950"/>
            <a:ext cx="492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T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10656202" y="3778178"/>
            <a:ext cx="492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accent5"/>
                </a:solidFill>
              </a:rPr>
              <a:t>C</a:t>
            </a:r>
            <a:endParaRPr lang="zh-CN" altLang="en-US" sz="2800" b="1">
              <a:solidFill>
                <a:schemeClr val="accent5"/>
              </a:solidFill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0651397" y="5353596"/>
            <a:ext cx="492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FF00"/>
                </a:solidFill>
              </a:rPr>
              <a:t>G</a:t>
            </a:r>
            <a:endParaRPr lang="zh-CN" altLang="en-US" sz="2800" b="1">
              <a:solidFill>
                <a:srgbClr val="FFFF00"/>
              </a:solidFill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10649449" y="5042625"/>
            <a:ext cx="492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0000CC"/>
                </a:solidFill>
              </a:rPr>
              <a:t>A</a:t>
            </a:r>
            <a:endParaRPr lang="zh-CN" altLang="en-US" sz="2800" b="1">
              <a:solidFill>
                <a:srgbClr val="0000CC"/>
              </a:solidFill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10651663" y="4712207"/>
            <a:ext cx="492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0000CC"/>
                </a:solidFill>
              </a:rPr>
              <a:t>A</a:t>
            </a:r>
            <a:endParaRPr lang="zh-CN" altLang="en-US" sz="2800" b="1">
              <a:solidFill>
                <a:srgbClr val="0000CC"/>
              </a:soli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10625986" y="4392468"/>
            <a:ext cx="492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FF00"/>
                </a:solidFill>
              </a:rPr>
              <a:t>G</a:t>
            </a:r>
            <a:endParaRPr lang="zh-CN" altLang="en-US" sz="2800" b="1">
              <a:solidFill>
                <a:srgbClr val="FFFF00"/>
              </a:solidFill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10649449" y="4086610"/>
            <a:ext cx="492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T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10649449" y="3424972"/>
            <a:ext cx="492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0000CC"/>
                </a:solidFill>
              </a:rPr>
              <a:t>A</a:t>
            </a:r>
            <a:endParaRPr lang="zh-CN" altLang="en-US" sz="2800" b="1">
              <a:solidFill>
                <a:srgbClr val="0000CC"/>
              </a:solidFill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0661085" y="3115649"/>
            <a:ext cx="492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FF00"/>
                </a:solidFill>
              </a:rPr>
              <a:t>G</a:t>
            </a:r>
            <a:endParaRPr lang="zh-CN" altLang="en-US" sz="2800" b="1">
              <a:solidFill>
                <a:srgbClr val="FFFF00"/>
              </a:solidFill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10670891" y="5654341"/>
            <a:ext cx="492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accent5"/>
                </a:solidFill>
              </a:rPr>
              <a:t>C</a:t>
            </a:r>
            <a:endParaRPr lang="zh-CN" altLang="en-US" sz="2800" b="1">
              <a:solidFill>
                <a:schemeClr val="accent5"/>
              </a:solidFill>
            </a:endParaRPr>
          </a:p>
        </p:txBody>
      </p:sp>
      <p:cxnSp>
        <p:nvCxnSpPr>
          <p:cNvPr id="44" name="直接箭头连接符 43"/>
          <p:cNvCxnSpPr/>
          <p:nvPr/>
        </p:nvCxnSpPr>
        <p:spPr>
          <a:xfrm>
            <a:off x="11921115" y="2984540"/>
            <a:ext cx="23193" cy="333907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本框 45"/>
          <p:cNvSpPr txBox="1"/>
          <p:nvPr/>
        </p:nvSpPr>
        <p:spPr>
          <a:xfrm>
            <a:off x="11052131" y="2239585"/>
            <a:ext cx="1139869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FF00"/>
                </a:solidFill>
              </a:rPr>
              <a:t>被测</a:t>
            </a:r>
            <a:r>
              <a:rPr lang="en-US" altLang="zh-CN" sz="2800" b="1">
                <a:solidFill>
                  <a:srgbClr val="FFFF00"/>
                </a:solidFill>
              </a:rPr>
              <a:t>5</a:t>
            </a:r>
            <a:r>
              <a:rPr lang="zh-CN" altLang="en-US" sz="2800" b="1">
                <a:solidFill>
                  <a:srgbClr val="FFFF00"/>
                </a:solidFill>
              </a:rPr>
              <a:t>’</a:t>
            </a:r>
            <a:endParaRPr lang="zh-CN" altLang="en-US" sz="2800" b="1">
              <a:solidFill>
                <a:srgbClr val="FFFF00"/>
              </a:solidFill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2549161" y="1748112"/>
            <a:ext cx="413111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CN" sz="2800" b="1">
                <a:solidFill>
                  <a:srgbClr val="9900CC"/>
                </a:solidFill>
              </a:rPr>
              <a:t>C</a:t>
            </a:r>
            <a:endParaRPr lang="zh-CN" altLang="en-US" sz="2800" b="1">
              <a:solidFill>
                <a:srgbClr val="9900CC"/>
              </a:solidFill>
            </a:endParaRPr>
          </a:p>
        </p:txBody>
      </p:sp>
      <p:pic>
        <p:nvPicPr>
          <p:cNvPr id="52" name="图片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99" y="371474"/>
            <a:ext cx="6172201" cy="798263"/>
          </a:xfrm>
          <a:prstGeom prst="rect">
            <a:avLst/>
          </a:prstGeom>
        </p:spPr>
      </p:pic>
      <p:sp>
        <p:nvSpPr>
          <p:cNvPr id="47" name="文本框 46"/>
          <p:cNvSpPr txBox="1"/>
          <p:nvPr/>
        </p:nvSpPr>
        <p:spPr>
          <a:xfrm>
            <a:off x="11497550" y="3213529"/>
            <a:ext cx="433253" cy="3298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zh-CN" sz="2800" b="1">
                <a:solidFill>
                  <a:srgbClr val="FF0000"/>
                </a:solidFill>
              </a:rPr>
              <a:t>C  T  G  A  C  T  T  C  G A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2231289" y="1734760"/>
            <a:ext cx="411435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CN" sz="2800" b="1">
                <a:solidFill>
                  <a:srgbClr val="9900CC"/>
                </a:solidFill>
              </a:rPr>
              <a:t>T</a:t>
            </a:r>
            <a:endParaRPr lang="zh-CN" altLang="en-US" sz="2800" b="1">
              <a:solidFill>
                <a:srgbClr val="9900CC"/>
              </a:solidFill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2928715" y="1737779"/>
            <a:ext cx="413111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CN" sz="2800" b="1">
                <a:solidFill>
                  <a:srgbClr val="9900CC"/>
                </a:solidFill>
              </a:rPr>
              <a:t>G</a:t>
            </a:r>
            <a:endParaRPr lang="zh-CN" altLang="en-US" sz="2800" b="1">
              <a:solidFill>
                <a:srgbClr val="9900CC"/>
              </a:solidFill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3297746" y="1748112"/>
            <a:ext cx="413111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CN" sz="2800" b="1">
                <a:solidFill>
                  <a:srgbClr val="9900CC"/>
                </a:solidFill>
              </a:rPr>
              <a:t>A</a:t>
            </a:r>
            <a:endParaRPr lang="zh-CN" altLang="en-US" sz="2800" b="1">
              <a:solidFill>
                <a:srgbClr val="9900CC"/>
              </a:solidFill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3655285" y="1748112"/>
            <a:ext cx="413111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CN" sz="2800" b="1">
                <a:solidFill>
                  <a:srgbClr val="9900CC"/>
                </a:solidFill>
              </a:rPr>
              <a:t>A</a:t>
            </a:r>
            <a:endParaRPr lang="zh-CN" altLang="en-US" sz="2800" b="1">
              <a:solidFill>
                <a:srgbClr val="9900CC"/>
              </a:solidFill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3984872" y="1743826"/>
            <a:ext cx="413111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CN" sz="2800" b="1">
                <a:solidFill>
                  <a:srgbClr val="9900CC"/>
                </a:solidFill>
              </a:rPr>
              <a:t>G</a:t>
            </a:r>
            <a:endParaRPr lang="zh-CN" altLang="en-US" sz="2800" b="1">
              <a:solidFill>
                <a:srgbClr val="9900CC"/>
              </a:solidFill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5373315" y="1747940"/>
            <a:ext cx="413111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CN" sz="2800" b="1">
                <a:solidFill>
                  <a:srgbClr val="9900CC"/>
                </a:solidFill>
              </a:rPr>
              <a:t>G</a:t>
            </a:r>
            <a:endParaRPr lang="zh-CN" altLang="en-US" sz="2800" b="1">
              <a:solidFill>
                <a:srgbClr val="9900CC"/>
              </a:solidFill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4353903" y="1755371"/>
            <a:ext cx="411435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CN" sz="2800" b="1">
                <a:solidFill>
                  <a:srgbClr val="9900CC"/>
                </a:solidFill>
              </a:rPr>
              <a:t>T</a:t>
            </a:r>
            <a:endParaRPr lang="zh-CN" altLang="en-US" sz="2800" b="1">
              <a:solidFill>
                <a:srgbClr val="9900CC"/>
              </a:solidFill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4693339" y="1748112"/>
            <a:ext cx="413111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CN" sz="2800" b="1">
                <a:solidFill>
                  <a:srgbClr val="9900CC"/>
                </a:solidFill>
              </a:rPr>
              <a:t>C</a:t>
            </a:r>
            <a:endParaRPr lang="zh-CN" altLang="en-US" sz="2800" b="1">
              <a:solidFill>
                <a:srgbClr val="9900CC"/>
              </a:solidFill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5077959" y="1755371"/>
            <a:ext cx="413111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CN" sz="2800" b="1">
                <a:solidFill>
                  <a:srgbClr val="9900CC"/>
                </a:solidFill>
              </a:rPr>
              <a:t>A</a:t>
            </a:r>
            <a:endParaRPr lang="zh-CN" altLang="en-US" sz="2800" b="1">
              <a:solidFill>
                <a:srgbClr val="9900CC"/>
              </a:solidFill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2231289" y="1208650"/>
            <a:ext cx="3555137" cy="42755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zh-CN" sz="2800" b="1">
                <a:solidFill>
                  <a:srgbClr val="FFFF00"/>
                </a:solidFill>
              </a:rPr>
              <a:t>A G  C   T  T  C  A  G  T C</a:t>
            </a:r>
            <a:endParaRPr lang="zh-CN" altLang="en-US" sz="2800" b="1">
              <a:solidFill>
                <a:srgbClr val="FFFF00"/>
              </a:solidFill>
            </a:endParaRPr>
          </a:p>
        </p:txBody>
      </p:sp>
      <p:pic>
        <p:nvPicPr>
          <p:cNvPr id="58" name="图片 5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657" y="2432276"/>
            <a:ext cx="5123568" cy="423487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4845" y="2271719"/>
            <a:ext cx="5442706" cy="4241497"/>
          </a:xfrm>
          <a:prstGeom prst="rect">
            <a:avLst/>
          </a:prstGeom>
        </p:spPr>
      </p:pic>
      <p:sp>
        <p:nvSpPr>
          <p:cNvPr id="73" name="文本框 72"/>
          <p:cNvSpPr txBox="1"/>
          <p:nvPr/>
        </p:nvSpPr>
        <p:spPr>
          <a:xfrm>
            <a:off x="4539615" y="59329"/>
            <a:ext cx="28517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9900CC"/>
              </a:buClr>
            </a:pPr>
            <a:r>
              <a:rPr lang="en-US" altLang="zh-CN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PCR</a:t>
            </a:r>
            <a:r>
              <a:rPr lang="zh-CN" altLang="en-US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应用类型简介（含基因定位）</a:t>
            </a:r>
            <a:endParaRPr lang="zh-CN" altLang="en-US" sz="1400">
              <a:solidFill>
                <a:srgbClr val="00B05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cxnSp>
        <p:nvCxnSpPr>
          <p:cNvPr id="74" name="直接箭头连接符 73"/>
          <p:cNvCxnSpPr/>
          <p:nvPr/>
        </p:nvCxnSpPr>
        <p:spPr>
          <a:xfrm flipV="1">
            <a:off x="1606167" y="2726539"/>
            <a:ext cx="4209894" cy="376563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箭头连接符 79"/>
          <p:cNvCxnSpPr/>
          <p:nvPr/>
        </p:nvCxnSpPr>
        <p:spPr>
          <a:xfrm flipV="1">
            <a:off x="2324111" y="2109109"/>
            <a:ext cx="3487020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矩形 81"/>
          <p:cNvSpPr/>
          <p:nvPr/>
        </p:nvSpPr>
        <p:spPr>
          <a:xfrm>
            <a:off x="10323871" y="2501194"/>
            <a:ext cx="1068551" cy="4285239"/>
          </a:xfrm>
          <a:prstGeom prst="rect">
            <a:avLst/>
          </a:prstGeom>
          <a:noFill/>
          <a:ln w="762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06 7.40741E-07 L -0.47682 0.01319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41" y="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5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0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000"/>
                            </p:stCondLst>
                            <p:childTnLst>
                              <p:par>
                                <p:cTn id="1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6" grpId="0" animBg="1"/>
      <p:bldP spid="51" grpId="0"/>
      <p:bldP spid="47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 animBg="1"/>
      <p:bldP spid="8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289" y="3392129"/>
            <a:ext cx="11277600" cy="3465871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539615" y="59329"/>
            <a:ext cx="28517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9900CC"/>
              </a:buClr>
            </a:pPr>
            <a:r>
              <a:rPr lang="en-US" altLang="zh-CN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PCR</a:t>
            </a:r>
            <a:r>
              <a:rPr lang="zh-CN" altLang="en-US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应用类型简介（含基因定位）</a:t>
            </a:r>
            <a:endParaRPr lang="zh-CN" altLang="en-US" sz="1400">
              <a:solidFill>
                <a:srgbClr val="00B05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182" y="493731"/>
            <a:ext cx="11296650" cy="265803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微信公众号：中学生物科学2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54" b="19824"/>
          <a:stretch>
            <a:fillRect/>
          </a:stretch>
        </p:blipFill>
        <p:spPr>
          <a:xfrm>
            <a:off x="4440264" y="2519506"/>
            <a:ext cx="7411667" cy="971838"/>
          </a:xfrm>
          <a:prstGeom prst="rect">
            <a:avLst/>
          </a:prstGeom>
        </p:spPr>
      </p:pic>
      <p:sp>
        <p:nvSpPr>
          <p:cNvPr id="8" name="微信公众号：中学生物科学1"/>
          <p:cNvSpPr/>
          <p:nvPr/>
        </p:nvSpPr>
        <p:spPr>
          <a:xfrm>
            <a:off x="1475449" y="4053903"/>
            <a:ext cx="3356610" cy="711200"/>
          </a:xfrm>
          <a:prstGeom prst="ellipse">
            <a:avLst/>
          </a:prstGeom>
          <a:solidFill>
            <a:schemeClr val="bg2">
              <a:lumMod val="85000"/>
            </a:schemeClr>
          </a:solidFill>
          <a:ln w="44450"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微信公众号：中学生物科学2"/>
          <p:cNvSpPr/>
          <p:nvPr/>
        </p:nvSpPr>
        <p:spPr>
          <a:xfrm>
            <a:off x="2529549" y="3253803"/>
            <a:ext cx="511175" cy="511175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微信公众号：中学生物科学3"/>
          <p:cNvSpPr/>
          <p:nvPr/>
        </p:nvSpPr>
        <p:spPr>
          <a:xfrm>
            <a:off x="3342984" y="3764978"/>
            <a:ext cx="690880" cy="690880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微信公众号：中学生物科学4"/>
          <p:cNvSpPr/>
          <p:nvPr/>
        </p:nvSpPr>
        <p:spPr>
          <a:xfrm>
            <a:off x="3342984" y="1948243"/>
            <a:ext cx="795020" cy="795020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微信公众号：中学生物科学5"/>
          <p:cNvSpPr/>
          <p:nvPr/>
        </p:nvSpPr>
        <p:spPr>
          <a:xfrm>
            <a:off x="4094189" y="3103943"/>
            <a:ext cx="285115" cy="285115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微信公众号：中学生物科学6"/>
          <p:cNvSpPr/>
          <p:nvPr/>
        </p:nvSpPr>
        <p:spPr>
          <a:xfrm>
            <a:off x="2914650" y="4152963"/>
            <a:ext cx="1096010" cy="1094740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微信公众号：中学生物科学7"/>
          <p:cNvSpPr/>
          <p:nvPr/>
        </p:nvSpPr>
        <p:spPr>
          <a:xfrm>
            <a:off x="3626194" y="3328733"/>
            <a:ext cx="511175" cy="511175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微信公众号：中学生物科学8"/>
          <p:cNvPicPr>
            <a:picLocks noChangeAspect="1"/>
          </p:cNvPicPr>
          <p:nvPr/>
        </p:nvPicPr>
        <p:blipFill>
          <a:blip r:embed="rId2"/>
          <a:srcRect t="46963" b="24880"/>
          <a:stretch>
            <a:fillRect/>
          </a:stretch>
        </p:blipFill>
        <p:spPr>
          <a:xfrm>
            <a:off x="1441159" y="3954843"/>
            <a:ext cx="3426460" cy="964565"/>
          </a:xfrm>
          <a:prstGeom prst="rect">
            <a:avLst/>
          </a:prstGeom>
        </p:spPr>
      </p:pic>
      <p:sp>
        <p:nvSpPr>
          <p:cNvPr id="16" name="微信公众号：中学生物科学9"/>
          <p:cNvSpPr/>
          <p:nvPr/>
        </p:nvSpPr>
        <p:spPr>
          <a:xfrm>
            <a:off x="2529549" y="4874958"/>
            <a:ext cx="690880" cy="690880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微信公众号：中学生物科学10"/>
          <p:cNvSpPr/>
          <p:nvPr/>
        </p:nvSpPr>
        <p:spPr>
          <a:xfrm>
            <a:off x="1599274" y="3764978"/>
            <a:ext cx="810895" cy="810895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微信公众号：中学生物科学11"/>
          <p:cNvSpPr/>
          <p:nvPr/>
        </p:nvSpPr>
        <p:spPr>
          <a:xfrm>
            <a:off x="2921979" y="3832288"/>
            <a:ext cx="464185" cy="464185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微信公众号：中学生物科学12"/>
          <p:cNvSpPr/>
          <p:nvPr/>
        </p:nvSpPr>
        <p:spPr>
          <a:xfrm>
            <a:off x="3659214" y="3864038"/>
            <a:ext cx="975360" cy="975360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微信公众号：中学生物科学13"/>
          <p:cNvSpPr/>
          <p:nvPr/>
        </p:nvSpPr>
        <p:spPr>
          <a:xfrm>
            <a:off x="3845560" y="4048188"/>
            <a:ext cx="766445" cy="766445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微信公众号：中学生物科学14"/>
          <p:cNvSpPr/>
          <p:nvPr/>
        </p:nvSpPr>
        <p:spPr>
          <a:xfrm>
            <a:off x="3508084" y="2653093"/>
            <a:ext cx="525145" cy="525145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微信公众号：中学生物科学15"/>
          <p:cNvSpPr/>
          <p:nvPr/>
        </p:nvSpPr>
        <p:spPr>
          <a:xfrm>
            <a:off x="2005039" y="2677223"/>
            <a:ext cx="1035685" cy="1035685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微信公众号：中学生物科学16"/>
          <p:cNvSpPr/>
          <p:nvPr/>
        </p:nvSpPr>
        <p:spPr>
          <a:xfrm>
            <a:off x="2547964" y="4050093"/>
            <a:ext cx="795020" cy="795020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微信公众号：中学生物科学17"/>
          <p:cNvSpPr/>
          <p:nvPr/>
        </p:nvSpPr>
        <p:spPr>
          <a:xfrm>
            <a:off x="2090764" y="5098478"/>
            <a:ext cx="388620" cy="388620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微信公众号：中学生物科学18"/>
          <p:cNvSpPr/>
          <p:nvPr/>
        </p:nvSpPr>
        <p:spPr>
          <a:xfrm>
            <a:off x="3073109" y="4575873"/>
            <a:ext cx="538480" cy="538480"/>
          </a:xfrm>
          <a:prstGeom prst="ellipse">
            <a:avLst/>
          </a:prstGeom>
          <a:gradFill>
            <a:gsLst>
              <a:gs pos="12000">
                <a:srgbClr val="9CA4BE"/>
              </a:gs>
              <a:gs pos="24000">
                <a:srgbClr val="A1A8C1"/>
              </a:gs>
              <a:gs pos="38000">
                <a:srgbClr val="AEB5CA"/>
              </a:gs>
              <a:gs pos="52000">
                <a:srgbClr val="C5CAD9"/>
              </a:gs>
              <a:gs pos="67000">
                <a:srgbClr val="E4E6ED"/>
              </a:gs>
              <a:gs pos="77000">
                <a:srgbClr val="FFFFFF"/>
              </a:gs>
              <a:gs pos="81000">
                <a:srgbClr val="FAFAFC"/>
              </a:gs>
              <a:gs pos="86000">
                <a:srgbClr val="EBEDF2"/>
              </a:gs>
              <a:gs pos="91000">
                <a:srgbClr val="D3D6E2"/>
              </a:gs>
              <a:gs pos="97000">
                <a:srgbClr val="B1B7CB"/>
              </a:gs>
              <a:gs pos="100000">
                <a:srgbClr val="9CA4BE"/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微信公众号：中学生物科学19"/>
          <p:cNvPicPr>
            <a:picLocks noChangeAspect="1"/>
          </p:cNvPicPr>
          <p:nvPr/>
        </p:nvPicPr>
        <p:blipFill>
          <a:blip r:embed="rId3"/>
          <a:srcRect t="65722"/>
          <a:stretch>
            <a:fillRect/>
          </a:stretch>
        </p:blipFill>
        <p:spPr>
          <a:xfrm>
            <a:off x="0" y="4454905"/>
            <a:ext cx="12193270" cy="2419985"/>
          </a:xfrm>
          <a:custGeom>
            <a:avLst/>
            <a:gdLst>
              <a:gd name="connsiteX0" fmla="*/ 0 w 12193270"/>
              <a:gd name="connsiteY0" fmla="*/ 0 h 2419985"/>
              <a:gd name="connsiteX1" fmla="*/ 1454848 w 12193270"/>
              <a:gd name="connsiteY1" fmla="*/ 0 h 2419985"/>
              <a:gd name="connsiteX2" fmla="*/ 1461545 w 12193270"/>
              <a:gd name="connsiteY2" fmla="*/ 28103 h 2419985"/>
              <a:gd name="connsiteX3" fmla="*/ 3131185 w 12193270"/>
              <a:gd name="connsiteY3" fmla="*/ 347345 h 2419985"/>
              <a:gd name="connsiteX4" fmla="*/ 4800825 w 12193270"/>
              <a:gd name="connsiteY4" fmla="*/ 28103 h 2419985"/>
              <a:gd name="connsiteX5" fmla="*/ 4807523 w 12193270"/>
              <a:gd name="connsiteY5" fmla="*/ 0 h 2419985"/>
              <a:gd name="connsiteX6" fmla="*/ 12193270 w 12193270"/>
              <a:gd name="connsiteY6" fmla="*/ 0 h 2419985"/>
              <a:gd name="connsiteX7" fmla="*/ 12193270 w 12193270"/>
              <a:gd name="connsiteY7" fmla="*/ 2419985 h 2419985"/>
              <a:gd name="connsiteX8" fmla="*/ 0 w 12193270"/>
              <a:gd name="connsiteY8" fmla="*/ 2419985 h 24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3270" h="2419985">
                <a:moveTo>
                  <a:pt x="0" y="0"/>
                </a:moveTo>
                <a:lnTo>
                  <a:pt x="1454848" y="0"/>
                </a:lnTo>
                <a:lnTo>
                  <a:pt x="1461545" y="28103"/>
                </a:lnTo>
                <a:cubicBezTo>
                  <a:pt x="1547491" y="207416"/>
                  <a:pt x="2262215" y="347345"/>
                  <a:pt x="3131185" y="347345"/>
                </a:cubicBezTo>
                <a:cubicBezTo>
                  <a:pt x="4000156" y="347345"/>
                  <a:pt x="4714879" y="207416"/>
                  <a:pt x="4800825" y="28103"/>
                </a:cubicBezTo>
                <a:lnTo>
                  <a:pt x="4807523" y="0"/>
                </a:lnTo>
                <a:lnTo>
                  <a:pt x="12193270" y="0"/>
                </a:lnTo>
                <a:lnTo>
                  <a:pt x="12193270" y="2419985"/>
                </a:lnTo>
                <a:lnTo>
                  <a:pt x="0" y="2419985"/>
                </a:lnTo>
                <a:close/>
              </a:path>
            </a:pathLst>
          </a:custGeom>
        </p:spPr>
      </p:pic>
      <p:sp>
        <p:nvSpPr>
          <p:cNvPr id="27" name="微信公众号：中学生物科学23"/>
          <p:cNvSpPr/>
          <p:nvPr/>
        </p:nvSpPr>
        <p:spPr>
          <a:xfrm>
            <a:off x="2335239" y="4074223"/>
            <a:ext cx="1693545" cy="30734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152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8" name="微信公众号：中学生物科学24"/>
          <p:cNvPicPr>
            <a:picLocks noChangeAspect="1"/>
          </p:cNvPicPr>
          <p:nvPr/>
        </p:nvPicPr>
        <p:blipFill>
          <a:blip r:embed="rId4"/>
          <a:srcRect l="14404" r="25317"/>
          <a:stretch>
            <a:fillRect/>
          </a:stretch>
        </p:blipFill>
        <p:spPr>
          <a:xfrm>
            <a:off x="2593198" y="1843371"/>
            <a:ext cx="1206500" cy="2001520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4060664" y="2011675"/>
            <a:ext cx="792178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9900CC"/>
              </a:buClr>
            </a:pPr>
            <a:r>
              <a:rPr lang="zh-CN" altLang="en-US" sz="60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限制酶的选择</a:t>
            </a:r>
            <a:endParaRPr lang="zh-CN" altLang="en-US" sz="6000">
              <a:solidFill>
                <a:srgbClr val="FF000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48000" decel="45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64" presetClass="pat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06 4.44444E-06 L 4.58333E-06 -0.33936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968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2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64" presetClass="path" presetSubtype="0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3.95833E-06 4.44444E-06 L -3.95833E-06 -0.25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4" presetClass="path" presetSubtype="0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8.33333E-07 1.85185E-06 L -8.33333E-07 -0.25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2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64" presetClass="path" presetSubtype="0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3.95833E-06 3.7037E-07 L 3.95833E-06 -0.25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64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375E-06 3.33333E-06 L -4.375E-06 -0.64028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2014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64" presetClass="path" presetSubtype="0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6.25E-07 4.81481E-06 L 6.25E-07 -0.25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64" presetClass="path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06 -1.11111E-06 L 2.70833E-06 -0.25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2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64" presetClass="path" presetSubtype="0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2.91667E-06 -1.85185E-06 L -2.91667E-06 -0.25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64" presetClass="path" presetSubtype="0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3.95833E-06 -2.59259E-06 L -3.95833E-06 -0.25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64" presetClass="path" presetSubtype="0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4.16667E-06 -7.40741E-07 L -4.16667E-06 -0.25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64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79167E-06 -4.81481E-06 L -4.79167E-06 -0.43888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944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64" presetClass="path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79167E-06 5.55112E-17 L -4.79167E-06 -0.25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2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64" presetClass="path" presetSubtype="0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1.04167E-06 -7.40741E-07 L -1.04167E-06 -0.37523" pathEditMode="relative" rAng="0" ptsTypes="AA">
                                      <p:cBhvr>
                                        <p:cTn id="12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773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64" presetClass="path" presetSubtype="0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3.54167E-06 3.7037E-07 L 3.54167E-06 -0.25" pathEditMode="relative" rAng="0" ptsTypes="AA">
                                      <p:cBhvr>
                                        <p:cTn id="13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2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64" presetClass="path" presetSubtype="0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2.08333E-07 7.40741E-07 L 2.08333E-07 -0.55718" pathEditMode="relative" rAng="0" ptsTypes="AA">
                                      <p:cBhvr>
                                        <p:cTn id="14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870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64" presetClass="path" presetSubtype="0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1.45833E-06 -1.48148E-06 L 1.45833E-06 -0.46551" pathEditMode="relative" rAng="0" ptsTypes="AA">
                                      <p:cBhvr>
                                        <p:cTn id="14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3287"/>
                                    </p:animMotion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9" grpId="1" animBg="1"/>
      <p:bldP spid="9" grpId="2" animBg="1"/>
      <p:bldP spid="10" grpId="0" animBg="1"/>
      <p:bldP spid="10" grpId="1" animBg="1"/>
      <p:bldP spid="10" grpId="2" animBg="1"/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  <p:bldP spid="14" grpId="0" animBg="1"/>
      <p:bldP spid="14" grpId="1" animBg="1"/>
      <p:bldP spid="14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21" grpId="0" animBg="1"/>
      <p:bldP spid="21" grpId="1" animBg="1"/>
      <p:bldP spid="21" grpId="2" animBg="1"/>
      <p:bldP spid="22" grpId="0" animBg="1"/>
      <p:bldP spid="22" grpId="1" animBg="1"/>
      <p:bldP spid="22" grpId="2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7" grpId="0" animBg="1"/>
      <p:bldP spid="2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115409" y="493162"/>
            <a:ext cx="5734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C00CC"/>
              </a:buClr>
            </a:pPr>
            <a:r>
              <a:rPr lang="en-US" altLang="zh-CN" sz="2800" b="1">
                <a:solidFill>
                  <a:srgbClr val="C00000"/>
                </a:solidFill>
              </a:rPr>
              <a:t>1.DNA</a:t>
            </a:r>
            <a:r>
              <a:rPr lang="zh-CN" altLang="en-US" sz="2800" b="1">
                <a:solidFill>
                  <a:srgbClr val="C00000"/>
                </a:solidFill>
              </a:rPr>
              <a:t>片段扩增获取目的基因     </a:t>
            </a:r>
            <a:r>
              <a:rPr lang="zh-CN" altLang="en-US" sz="2800" b="1">
                <a:solidFill>
                  <a:srgbClr val="9900CC"/>
                </a:solidFill>
              </a:rPr>
              <a:t>略</a:t>
            </a:r>
            <a:endParaRPr lang="zh-CN" altLang="en-US" sz="2800" b="1">
              <a:solidFill>
                <a:srgbClr val="9900CC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5409" y="1016382"/>
            <a:ext cx="2102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C00CC"/>
              </a:buClr>
            </a:pPr>
            <a:r>
              <a:rPr lang="en-US" altLang="zh-CN" sz="2800" b="1">
                <a:solidFill>
                  <a:srgbClr val="C00000"/>
                </a:solidFill>
              </a:rPr>
              <a:t>2.DNA</a:t>
            </a:r>
            <a:r>
              <a:rPr lang="zh-CN" altLang="en-US" sz="2800" b="1">
                <a:solidFill>
                  <a:srgbClr val="C00000"/>
                </a:solidFill>
              </a:rPr>
              <a:t>测序</a:t>
            </a:r>
            <a:endParaRPr lang="zh-CN" altLang="en-US" sz="2800" b="1">
              <a:solidFill>
                <a:srgbClr val="9900CC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885825" y="1465851"/>
            <a:ext cx="104262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9900CC"/>
              </a:buClr>
              <a:buFont typeface="Wingdings" panose="05000000000000000000" pitchFamily="2" charset="2"/>
              <a:buChar char="u"/>
            </a:pPr>
            <a:r>
              <a:rPr lang="zh-CN" altLang="zh-CN" sz="2800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分</a:t>
            </a:r>
            <a:r>
              <a:rPr lang="en-US" altLang="zh-CN" sz="2800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zh-CN" sz="2800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组</a:t>
            </a:r>
            <a:r>
              <a:rPr lang="en-US" altLang="zh-CN" sz="2800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PCR</a:t>
            </a:r>
            <a:r>
              <a:rPr lang="zh-CN" altLang="zh-CN" sz="2800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，都含有</a:t>
            </a:r>
            <a:r>
              <a:rPr lang="en-US" altLang="zh-CN" sz="2800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zh-CN" sz="2800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种</a:t>
            </a:r>
            <a:r>
              <a:rPr lang="en-US" altLang="zh-CN" sz="2800" b="1" err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dNTP</a:t>
            </a:r>
            <a:r>
              <a:rPr lang="zh-CN" altLang="zh-CN" sz="2800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，每组一种</a:t>
            </a:r>
            <a:r>
              <a:rPr lang="en-US" altLang="zh-CN" sz="2800" b="1" err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ddNTP</a:t>
            </a:r>
            <a:r>
              <a:rPr lang="zh-CN" altLang="zh-CN" sz="2800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，即每组</a:t>
            </a:r>
            <a:r>
              <a:rPr lang="en-US" altLang="zh-CN" sz="2800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4+1</a:t>
            </a:r>
            <a:r>
              <a:rPr lang="zh-CN" altLang="zh-CN" sz="2800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原料</a:t>
            </a:r>
            <a:endParaRPr lang="zh-CN" altLang="en-US" sz="2800"/>
          </a:p>
        </p:txBody>
      </p:sp>
      <p:sp>
        <p:nvSpPr>
          <p:cNvPr id="4" name="矩形 3"/>
          <p:cNvSpPr/>
          <p:nvPr/>
        </p:nvSpPr>
        <p:spPr>
          <a:xfrm>
            <a:off x="885825" y="1942912"/>
            <a:ext cx="53406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9900CC"/>
              </a:buClr>
              <a:buFont typeface="Wingdings" panose="05000000000000000000" pitchFamily="2" charset="2"/>
              <a:buChar char="u"/>
            </a:pPr>
            <a:r>
              <a:rPr lang="zh-CN" altLang="zh-CN" sz="2800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得到特定碱基为末端的片段</a:t>
            </a:r>
            <a:endParaRPr lang="zh-CN" altLang="en-US" sz="2800"/>
          </a:p>
        </p:txBody>
      </p:sp>
      <p:sp>
        <p:nvSpPr>
          <p:cNvPr id="5" name="矩形 4"/>
          <p:cNvSpPr/>
          <p:nvPr/>
        </p:nvSpPr>
        <p:spPr>
          <a:xfrm>
            <a:off x="885825" y="2438540"/>
            <a:ext cx="65022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9900CC"/>
              </a:buClr>
              <a:buFont typeface="Wingdings" panose="05000000000000000000" pitchFamily="2" charset="2"/>
              <a:buChar char="u"/>
            </a:pPr>
            <a:r>
              <a:rPr lang="zh-CN" altLang="zh-CN" sz="2800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电泳分析，或电泳后检测荧光图谱</a:t>
            </a:r>
            <a:endParaRPr lang="zh-CN" altLang="en-US" sz="2800"/>
          </a:p>
        </p:txBody>
      </p:sp>
      <p:sp>
        <p:nvSpPr>
          <p:cNvPr id="6" name="矩形 5"/>
          <p:cNvSpPr/>
          <p:nvPr/>
        </p:nvSpPr>
        <p:spPr>
          <a:xfrm>
            <a:off x="752475" y="3149292"/>
            <a:ext cx="1080135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kern="0">
                <a:solidFill>
                  <a:srgbClr val="FF00FF"/>
                </a:solidFill>
                <a:latin typeface="等线" panose="02010600030101010101" pitchFamily="2" charset="-122"/>
                <a:ea typeface="黑体" panose="02010609060101010101" pitchFamily="49" charset="-122"/>
                <a:cs typeface="宋体" panose="02010600030101010101" pitchFamily="2" charset="-122"/>
              </a:rPr>
              <a:t>【进一步拓展】</a:t>
            </a:r>
            <a:endParaRPr lang="zh-CN" altLang="zh-CN" sz="2800" kern="100">
              <a:solidFill>
                <a:srgbClr val="FF00FF"/>
              </a:solidFill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altLang="zh-CN" sz="2800" kern="0">
                <a:solidFill>
                  <a:srgbClr val="FF00FF"/>
                </a:solidFill>
                <a:latin typeface="楷体" panose="02010609060101010101" pitchFamily="49" charset="-122"/>
                <a:ea typeface="等线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zh-CN" sz="2800" kern="0">
                <a:solidFill>
                  <a:srgbClr val="FF00FF"/>
                </a:solidFill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化学法</a:t>
            </a:r>
            <a:r>
              <a:rPr lang="en-US" altLang="zh-CN" sz="2800" kern="0">
                <a:solidFill>
                  <a:srgbClr val="FF00FF"/>
                </a:solidFill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DNA</a:t>
            </a:r>
            <a:r>
              <a:rPr lang="zh-CN" altLang="zh-CN" sz="2800" kern="0">
                <a:solidFill>
                  <a:srgbClr val="FF00FF"/>
                </a:solidFill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测序</a:t>
            </a:r>
            <a:endParaRPr lang="zh-CN" altLang="zh-CN" sz="2800" kern="100">
              <a:solidFill>
                <a:srgbClr val="FF00FF"/>
              </a:solidFill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altLang="zh-CN" sz="2800" kern="0">
                <a:solidFill>
                  <a:srgbClr val="000000"/>
                </a:solidFill>
                <a:latin typeface="楷体" panose="02010609060101010101" pitchFamily="49" charset="-122"/>
                <a:ea typeface="等线" panose="02010600030101010101" pitchFamily="2" charset="-122"/>
                <a:cs typeface="宋体" panose="02010600030101010101" pitchFamily="2" charset="-122"/>
              </a:rPr>
              <a:t>DNA</a:t>
            </a:r>
            <a:r>
              <a:rPr lang="zh-CN" altLang="zh-CN" sz="2800" kern="0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末端标记，再对某种碱基进行化学处理（如甲基化、</a:t>
            </a:r>
            <a:r>
              <a:rPr lang="en-US" altLang="zh-CN" sz="2800" kern="0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N</a:t>
            </a:r>
            <a:r>
              <a:rPr lang="zh-CN" altLang="zh-CN" sz="2800" kern="0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化、环化、去除）等，使</a:t>
            </a:r>
            <a:r>
              <a:rPr lang="en-US" altLang="zh-CN" sz="2800" kern="0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DNA</a:t>
            </a:r>
            <a:r>
              <a:rPr lang="zh-CN" altLang="zh-CN" sz="2800" kern="0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序列在特定部位断裂（类似于</a:t>
            </a:r>
            <a:r>
              <a:rPr lang="en-US" altLang="zh-CN" sz="2800" kern="0" err="1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ddNTP</a:t>
            </a:r>
            <a:r>
              <a:rPr lang="zh-CN" altLang="zh-CN" sz="2800" kern="0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处理</a:t>
            </a:r>
            <a:r>
              <a:rPr lang="en-US" altLang="zh-CN" sz="2800" kern="0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)</a:t>
            </a:r>
            <a:endParaRPr lang="zh-CN" altLang="zh-CN" sz="28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fontAlgn="ctr"/>
            <a:r>
              <a:rPr lang="en-US" altLang="zh-CN" sz="2800" kern="100">
                <a:solidFill>
                  <a:srgbClr val="FF00FF"/>
                </a:solidFill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zh-CN" sz="2800" kern="100">
                <a:solidFill>
                  <a:srgbClr val="FF00FF"/>
                </a:solidFill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自动化测序</a:t>
            </a:r>
            <a:endParaRPr lang="zh-CN" altLang="zh-CN" sz="2800" kern="100">
              <a:solidFill>
                <a:srgbClr val="FF00FF"/>
              </a:solidFill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fontAlgn="ctr"/>
            <a:r>
              <a:rPr lang="zh-CN" altLang="zh-CN" sz="2800" kern="100">
                <a:solidFill>
                  <a:srgbClr val="000000"/>
                </a:solidFill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原理同</a:t>
            </a:r>
            <a:r>
              <a:rPr lang="en-US" altLang="zh-CN" sz="2800" kern="100">
                <a:solidFill>
                  <a:srgbClr val="000000"/>
                </a:solidFill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PCR</a:t>
            </a:r>
            <a:r>
              <a:rPr lang="zh-CN" altLang="zh-CN" sz="2800" kern="100">
                <a:solidFill>
                  <a:srgbClr val="000000"/>
                </a:solidFill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链终止法，只是用不同颜色荧光标记不同</a:t>
            </a:r>
            <a:r>
              <a:rPr lang="en-US" altLang="zh-CN" sz="2800" kern="100" err="1">
                <a:solidFill>
                  <a:srgbClr val="000000"/>
                </a:solidFill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ddNTP</a:t>
            </a:r>
            <a:r>
              <a:rPr lang="zh-CN" altLang="zh-CN" sz="2800" kern="100">
                <a:solidFill>
                  <a:srgbClr val="000000"/>
                </a:solidFill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，在一个泳道中直接得到四色图谱曲线</a:t>
            </a:r>
            <a:endParaRPr lang="zh-CN" altLang="zh-CN" sz="28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fontAlgn="ctr"/>
            <a:r>
              <a:rPr lang="en-US" altLang="zh-CN" sz="2800" kern="100">
                <a:solidFill>
                  <a:srgbClr val="FF00FF"/>
                </a:solidFill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zh-CN" sz="2800" kern="100">
                <a:solidFill>
                  <a:srgbClr val="FF00FF"/>
                </a:solidFill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芯片测序  </a:t>
            </a:r>
            <a:endParaRPr lang="zh-CN" altLang="zh-CN" sz="2800" kern="100">
              <a:solidFill>
                <a:srgbClr val="FF00FF"/>
              </a:solidFill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539615" y="59329"/>
            <a:ext cx="28517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9900CC"/>
              </a:buClr>
            </a:pPr>
            <a:r>
              <a:rPr lang="en-US" altLang="zh-CN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PCR</a:t>
            </a:r>
            <a:r>
              <a:rPr lang="zh-CN" altLang="en-US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应用类型简介（含基因定位）</a:t>
            </a:r>
            <a:endParaRPr lang="zh-CN" altLang="en-US" sz="1400">
              <a:solidFill>
                <a:srgbClr val="00B05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2083339" y="866977"/>
            <a:ext cx="7226031" cy="367644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>
            <a:off x="2307516" y="1063859"/>
            <a:ext cx="6692858" cy="415498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100" b="1" kern="1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[</a:t>
            </a:r>
            <a:r>
              <a:rPr lang="zh-CN" altLang="zh-CN" sz="2100" b="1" kern="1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思维拓展</a:t>
            </a:r>
            <a:r>
              <a:rPr lang="en-US" altLang="zh-CN" sz="2100" b="1" kern="1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]</a:t>
            </a:r>
            <a:r>
              <a:rPr lang="en-US" altLang="zh-CN" sz="2100" b="1" kern="1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100" b="1" kern="100">
                <a:solidFill>
                  <a:srgbClr val="7010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如何鉴定</a:t>
            </a:r>
            <a:r>
              <a:rPr lang="en-US" altLang="zh-CN" sz="2100" b="1" kern="100">
                <a:solidFill>
                  <a:srgbClr val="7010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DNA</a:t>
            </a:r>
            <a:r>
              <a:rPr lang="zh-CN" altLang="en-US" sz="2100" b="1" kern="100">
                <a:solidFill>
                  <a:srgbClr val="7010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分子结构的改变</a:t>
            </a:r>
            <a:r>
              <a:rPr lang="en-US" altLang="zh-CN" sz="2100" b="1" kern="100">
                <a:solidFill>
                  <a:srgbClr val="7010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100" b="1" kern="100">
                <a:solidFill>
                  <a:srgbClr val="7010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基因突变</a:t>
            </a:r>
            <a:r>
              <a:rPr lang="en-US" altLang="zh-CN" sz="2100" b="1" kern="100">
                <a:solidFill>
                  <a:srgbClr val="7010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r>
              <a:rPr lang="zh-CN" altLang="en-US" sz="2100" b="1" kern="100">
                <a:solidFill>
                  <a:srgbClr val="7010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  <a:endParaRPr lang="zh-CN" altLang="zh-CN" sz="2100" kern="100">
              <a:solidFill>
                <a:srgbClr val="7010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2307516" y="2507662"/>
            <a:ext cx="1585912" cy="415925"/>
          </a:xfrm>
          <a:prstGeom prst="rect">
            <a:avLst/>
          </a:prstGeom>
          <a:solidFill>
            <a:srgbClr val="4A7E46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9900CC"/>
              </a:buClr>
              <a:buFont typeface="Wingdings" panose="05000000000000000000" pitchFamily="2" charset="2"/>
              <a:buChar char="u"/>
            </a:pPr>
            <a:r>
              <a:rPr lang="en-US" altLang="zh-CN" sz="21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DNA</a:t>
            </a:r>
            <a:r>
              <a:rPr lang="zh-CN" altLang="en-US" sz="21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测序</a:t>
            </a:r>
            <a:endParaRPr lang="zh-CN" altLang="en-US" sz="2100" b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7" name="文本框 16"/>
          <p:cNvSpPr txBox="1">
            <a:spLocks noChangeArrowheads="1"/>
          </p:cNvSpPr>
          <p:nvPr/>
        </p:nvSpPr>
        <p:spPr bwMode="auto">
          <a:xfrm>
            <a:off x="4293883" y="2508089"/>
            <a:ext cx="2122926" cy="415498"/>
          </a:xfrm>
          <a:prstGeom prst="rect">
            <a:avLst/>
          </a:prstGeom>
          <a:solidFill>
            <a:srgbClr val="4A7E46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9900CC"/>
              </a:buClr>
              <a:buFont typeface="Wingdings" panose="05000000000000000000" pitchFamily="2" charset="2"/>
              <a:buChar char="u"/>
            </a:pPr>
            <a:r>
              <a:rPr lang="en-US" altLang="zh-CN" sz="21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DNA</a:t>
            </a:r>
            <a:r>
              <a:rPr lang="zh-CN" altLang="en-US" sz="2100" b="1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分子杂交</a:t>
            </a:r>
            <a:endParaRPr lang="zh-CN" altLang="en-US" sz="2100" b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8" name="文本框 31"/>
          <p:cNvSpPr txBox="1">
            <a:spLocks noChangeArrowheads="1"/>
          </p:cNvSpPr>
          <p:nvPr/>
        </p:nvSpPr>
        <p:spPr bwMode="auto">
          <a:xfrm>
            <a:off x="6998240" y="2507662"/>
            <a:ext cx="2060036" cy="415498"/>
          </a:xfrm>
          <a:prstGeom prst="rect">
            <a:avLst/>
          </a:prstGeom>
          <a:solidFill>
            <a:srgbClr val="4A7E46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9900CC"/>
              </a:buClr>
              <a:buFont typeface="Wingdings" panose="05000000000000000000" pitchFamily="2" charset="2"/>
              <a:buChar char="u"/>
            </a:pPr>
            <a:r>
              <a:rPr lang="en-US" altLang="zh-CN" sz="21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PCR+</a:t>
            </a:r>
            <a:r>
              <a:rPr lang="zh-CN" altLang="en-US" sz="21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电泳</a:t>
            </a:r>
            <a:endParaRPr lang="zh-CN" altLang="en-US" sz="2100" b="1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115408" y="493162"/>
            <a:ext cx="7600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C00CC"/>
              </a:buClr>
            </a:pPr>
            <a:r>
              <a:rPr lang="en-US" altLang="zh-CN" sz="2800" b="1" dirty="0">
                <a:solidFill>
                  <a:srgbClr val="C00000"/>
                </a:solidFill>
              </a:rPr>
              <a:t>3.</a:t>
            </a:r>
            <a:r>
              <a:rPr lang="zh-CN" altLang="zh-CN" sz="2800" b="1" dirty="0">
                <a:solidFill>
                  <a:srgbClr val="C00000"/>
                </a:solidFill>
              </a:rPr>
              <a:t>扩增并在</a:t>
            </a:r>
            <a:r>
              <a:rPr lang="en-US" altLang="zh-CN" sz="2800" b="1" dirty="0">
                <a:solidFill>
                  <a:srgbClr val="C00000"/>
                </a:solidFill>
              </a:rPr>
              <a:t>5</a:t>
            </a:r>
            <a:r>
              <a:rPr lang="zh-CN" altLang="zh-CN" sz="2800" b="1" dirty="0">
                <a:solidFill>
                  <a:srgbClr val="C00000"/>
                </a:solidFill>
              </a:rPr>
              <a:t>’端修饰限制酶位点或启动子序列</a:t>
            </a:r>
            <a:endParaRPr lang="zh-CN" altLang="en-US" sz="2800" b="1" dirty="0">
              <a:solidFill>
                <a:srgbClr val="C0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39615" y="59329"/>
            <a:ext cx="28517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9900CC"/>
              </a:buClr>
            </a:pPr>
            <a:r>
              <a:rPr lang="en-US" altLang="zh-CN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PCR</a:t>
            </a:r>
            <a:r>
              <a:rPr lang="zh-CN" altLang="en-US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应用类型简介（含基因定位）</a:t>
            </a:r>
            <a:endParaRPr lang="zh-CN" altLang="en-US" sz="1400">
              <a:solidFill>
                <a:srgbClr val="00B05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78117" y="1016382"/>
            <a:ext cx="116471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02235" algn="just">
              <a:spcAft>
                <a:spcPct val="0"/>
              </a:spcAft>
            </a:pPr>
            <a:r>
              <a:rPr lang="zh-CN" altLang="zh-CN" sz="2800" b="1" kern="100"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需要</a:t>
            </a:r>
            <a:r>
              <a:rPr lang="zh-CN" altLang="zh-CN" sz="2800" b="1" kern="100">
                <a:solidFill>
                  <a:srgbClr val="9900CC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设计引物</a:t>
            </a:r>
            <a:r>
              <a:rPr lang="zh-CN" altLang="zh-CN" sz="2800" b="1" kern="100"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，在两种</a:t>
            </a:r>
            <a:r>
              <a:rPr lang="zh-CN" altLang="zh-CN" sz="2800" b="1" kern="100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引物</a:t>
            </a:r>
            <a:r>
              <a:rPr lang="en-US" altLang="zh-CN" sz="2800" b="1" kern="100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5’</a:t>
            </a:r>
            <a:r>
              <a:rPr lang="zh-CN" altLang="zh-CN" sz="2800" b="1" kern="100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端</a:t>
            </a:r>
            <a:r>
              <a:rPr lang="zh-CN" altLang="zh-CN" sz="2800" b="1" kern="100"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加限制酶识别序列或启动子序列或做</a:t>
            </a:r>
            <a:r>
              <a:rPr lang="zh-CN" altLang="zh-CN" sz="2800" b="1" kern="100">
                <a:solidFill>
                  <a:srgbClr val="9900CC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首</a:t>
            </a:r>
            <a:r>
              <a:rPr lang="zh-CN" altLang="en-US" sz="2800" b="1" kern="100">
                <a:solidFill>
                  <a:srgbClr val="9900CC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端</a:t>
            </a:r>
            <a:r>
              <a:rPr lang="zh-CN" altLang="zh-CN" sz="2800" b="1" kern="100">
                <a:solidFill>
                  <a:srgbClr val="9900CC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突变</a:t>
            </a:r>
            <a:r>
              <a:rPr lang="zh-CN" altLang="zh-CN" sz="2800" b="1" kern="100"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zh-CN" altLang="zh-CN" sz="28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8117" y="2247900"/>
            <a:ext cx="5362575" cy="423983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rcRect t="18985"/>
          <a:stretch>
            <a:fillRect/>
          </a:stretch>
        </p:blipFill>
        <p:spPr>
          <a:xfrm>
            <a:off x="6638924" y="1897727"/>
            <a:ext cx="5286375" cy="1906207"/>
          </a:xfrm>
          <a:prstGeom prst="rect">
            <a:avLst/>
          </a:prstGeom>
        </p:spPr>
      </p:pic>
      <p:sp>
        <p:nvSpPr>
          <p:cNvPr id="9" name="右箭头 8"/>
          <p:cNvSpPr/>
          <p:nvPr/>
        </p:nvSpPr>
        <p:spPr>
          <a:xfrm rot="18718588">
            <a:off x="4926926" y="3586095"/>
            <a:ext cx="2134760" cy="351764"/>
          </a:xfrm>
          <a:prstGeom prst="rightArrow">
            <a:avLst>
              <a:gd name="adj1" fmla="val 41544"/>
              <a:gd name="adj2" fmla="val 1299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4708240" y="4248979"/>
            <a:ext cx="546947" cy="4515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rgbClr val="FFFF00"/>
                </a:solidFill>
              </a:rPr>
              <a:t>①</a:t>
            </a:r>
            <a:endParaRPr lang="zh-CN" altLang="en-US" sz="2800" b="1">
              <a:solidFill>
                <a:srgbClr val="FFFF00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1034431" y="1934882"/>
            <a:ext cx="1053577" cy="78512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rgbClr val="FFFF00"/>
                </a:solidFill>
              </a:rPr>
              <a:t>②链完成</a:t>
            </a:r>
            <a:endParaRPr lang="zh-CN" altLang="en-US" sz="2800" b="1">
              <a:solidFill>
                <a:srgbClr val="FFFF00"/>
              </a:solidFill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7560882" y="2863210"/>
            <a:ext cx="3134387" cy="0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/>
          <p:cNvSpPr/>
          <p:nvPr/>
        </p:nvSpPr>
        <p:spPr>
          <a:xfrm>
            <a:off x="7475456" y="2104667"/>
            <a:ext cx="868444" cy="1400533"/>
          </a:xfrm>
          <a:prstGeom prst="rect">
            <a:avLst/>
          </a:prstGeom>
          <a:noFill/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9016" y="4352925"/>
            <a:ext cx="4644927" cy="1752600"/>
          </a:xfrm>
          <a:prstGeom prst="rect">
            <a:avLst/>
          </a:prstGeom>
        </p:spPr>
      </p:pic>
      <p:cxnSp>
        <p:nvCxnSpPr>
          <p:cNvPr id="25" name="直接连接符 24"/>
          <p:cNvCxnSpPr/>
          <p:nvPr/>
        </p:nvCxnSpPr>
        <p:spPr>
          <a:xfrm>
            <a:off x="8769556" y="5263510"/>
            <a:ext cx="2368867" cy="32390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 28"/>
          <p:cNvSpPr/>
          <p:nvPr/>
        </p:nvSpPr>
        <p:spPr>
          <a:xfrm>
            <a:off x="1134040" y="2018349"/>
            <a:ext cx="868444" cy="972501"/>
          </a:xfrm>
          <a:prstGeom prst="rect">
            <a:avLst/>
          </a:prstGeom>
          <a:noFill/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1315015" y="4131057"/>
            <a:ext cx="868444" cy="840993"/>
          </a:xfrm>
          <a:prstGeom prst="rect">
            <a:avLst/>
          </a:prstGeom>
          <a:noFill/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" name="直接连接符 30"/>
          <p:cNvCxnSpPr/>
          <p:nvPr/>
        </p:nvCxnSpPr>
        <p:spPr>
          <a:xfrm>
            <a:off x="2072634" y="4874007"/>
            <a:ext cx="2222600" cy="3815"/>
          </a:xfrm>
          <a:prstGeom prst="line">
            <a:avLst/>
          </a:prstGeom>
          <a:ln w="5715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右箭头 32"/>
          <p:cNvSpPr/>
          <p:nvPr/>
        </p:nvSpPr>
        <p:spPr>
          <a:xfrm rot="6490577">
            <a:off x="9831113" y="3459310"/>
            <a:ext cx="2134760" cy="351764"/>
          </a:xfrm>
          <a:prstGeom prst="rightArrow">
            <a:avLst>
              <a:gd name="adj1" fmla="val 41544"/>
              <a:gd name="adj2" fmla="val 1299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7979082" y="4788874"/>
            <a:ext cx="868444" cy="1400533"/>
          </a:xfrm>
          <a:prstGeom prst="rect">
            <a:avLst/>
          </a:prstGeom>
          <a:noFill/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10704201" y="4788874"/>
            <a:ext cx="593064" cy="1400533"/>
          </a:xfrm>
          <a:prstGeom prst="rect">
            <a:avLst/>
          </a:prstGeom>
          <a:noFill/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  <p:bldP spid="21" grpId="0" animBg="1"/>
      <p:bldP spid="23" grpId="0" animBg="1"/>
      <p:bldP spid="29" grpId="0" animBg="1"/>
      <p:bldP spid="30" grpId="0" animBg="1"/>
      <p:bldP spid="33" grpId="0" animBg="1"/>
      <p:bldP spid="34" grpId="0" animBg="1"/>
      <p:bldP spid="3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115409" y="493162"/>
            <a:ext cx="4810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C00CC"/>
              </a:buClr>
            </a:pPr>
            <a:r>
              <a:rPr lang="en-US" altLang="zh-CN" sz="2800" b="1" dirty="0">
                <a:solidFill>
                  <a:srgbClr val="C00000"/>
                </a:solidFill>
              </a:rPr>
              <a:t>4.</a:t>
            </a:r>
            <a:r>
              <a:rPr lang="zh-CN" altLang="en-US" sz="2800" b="1" dirty="0">
                <a:solidFill>
                  <a:srgbClr val="C00000"/>
                </a:solidFill>
              </a:rPr>
              <a:t>扩增未知序列</a:t>
            </a:r>
            <a:r>
              <a:rPr lang="en-US" altLang="zh-CN" sz="2800" b="1" dirty="0">
                <a:solidFill>
                  <a:srgbClr val="C00000"/>
                </a:solidFill>
              </a:rPr>
              <a:t>——</a:t>
            </a:r>
            <a:r>
              <a:rPr lang="zh-CN" altLang="en-US" sz="2800" b="1" dirty="0">
                <a:solidFill>
                  <a:srgbClr val="FF0000"/>
                </a:solidFill>
              </a:rPr>
              <a:t>反向</a:t>
            </a:r>
            <a:r>
              <a:rPr lang="en-US" altLang="zh-CN" sz="2800" b="1" dirty="0">
                <a:solidFill>
                  <a:srgbClr val="FF0000"/>
                </a:solidFill>
              </a:rPr>
              <a:t>PCR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39615" y="59329"/>
            <a:ext cx="28517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9900CC"/>
              </a:buClr>
            </a:pPr>
            <a:r>
              <a:rPr lang="en-US" altLang="zh-CN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PCR</a:t>
            </a:r>
            <a:r>
              <a:rPr lang="zh-CN" altLang="en-US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应用类型简介（含基因定位）</a:t>
            </a:r>
            <a:endParaRPr lang="zh-CN" altLang="en-US" sz="1400">
              <a:solidFill>
                <a:srgbClr val="00B05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539615" y="63415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ct val="0"/>
              </a:spcAft>
            </a:pPr>
            <a:r>
              <a:rPr lang="zh-CN" altLang="zh-CN" b="1" kern="100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（利用已有已知序列，对已知序列两侧的未知序列</a:t>
            </a:r>
            <a:r>
              <a:rPr lang="en-US" altLang="zh-CN" b="1" kern="100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PCR</a:t>
            </a:r>
            <a:r>
              <a:rPr lang="zh-CN" altLang="zh-CN" b="1" kern="100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zh-CN" altLang="zh-CN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69059" y="1157370"/>
            <a:ext cx="1146730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61110"/>
            <a:r>
              <a:rPr lang="zh-CN" altLang="zh-CN" b="1" kern="100">
                <a:solidFill>
                  <a:srgbClr val="FF0000"/>
                </a:solidFill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【素材】反向</a:t>
            </a:r>
            <a:r>
              <a:rPr lang="en-US" altLang="zh-CN" b="1" kern="100">
                <a:solidFill>
                  <a:srgbClr val="FF0000"/>
                </a:solidFill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PCR</a:t>
            </a:r>
            <a:r>
              <a:rPr lang="zh-CN" altLang="zh-CN" kern="100">
                <a:solidFill>
                  <a:srgbClr val="333333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——与已知片段的引物相反，扩增未知序列片段（因为</a:t>
            </a:r>
            <a:r>
              <a:rPr lang="en-US" altLang="zh-CN" kern="100">
                <a:solidFill>
                  <a:srgbClr val="333333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lang="zh-CN" altLang="zh-CN" kern="100">
                <a:solidFill>
                  <a:srgbClr val="333333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聚合酶必须从引物</a:t>
            </a:r>
            <a:r>
              <a:rPr lang="en-US" altLang="zh-CN" kern="100">
                <a:solidFill>
                  <a:srgbClr val="333333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zh-CN" kern="100">
                <a:solidFill>
                  <a:srgbClr val="333333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’端开始延伸子链</a:t>
            </a:r>
            <a:r>
              <a:rPr lang="en-US" altLang="zh-CN" kern="100">
                <a:solidFill>
                  <a:srgbClr val="333333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lang="zh-CN" altLang="zh-CN" kern="100">
                <a:solidFill>
                  <a:srgbClr val="333333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zh-CN" altLang="zh-CN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indent="-179705"/>
            <a:r>
              <a:rPr lang="zh-CN" altLang="zh-CN" kern="100">
                <a:solidFill>
                  <a:srgbClr val="333333"/>
                </a:solidFill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★</a:t>
            </a:r>
            <a:r>
              <a:rPr lang="zh-CN" altLang="zh-CN" kern="100">
                <a:solidFill>
                  <a:srgbClr val="333333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此法也可以对未知目的基因末端序列情况下对目的基因进行扩增（在其中部插入已知片段进行反向</a:t>
            </a:r>
            <a:r>
              <a:rPr lang="en-US" altLang="zh-CN" kern="100">
                <a:solidFill>
                  <a:srgbClr val="333333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PCR </a:t>
            </a:r>
            <a:r>
              <a:rPr lang="zh-CN" altLang="zh-CN" kern="100">
                <a:solidFill>
                  <a:srgbClr val="333333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），但不如两端修饰已知序列更简单。</a:t>
            </a:r>
            <a:endParaRPr lang="zh-CN" altLang="zh-CN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indent="-893445"/>
            <a:r>
              <a:rPr lang="zh-CN" altLang="zh-CN" kern="100">
                <a:solidFill>
                  <a:srgbClr val="333333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★此法</a:t>
            </a:r>
            <a:r>
              <a:rPr lang="en-US" altLang="zh-CN" kern="100">
                <a:solidFill>
                  <a:srgbClr val="333333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PCR</a:t>
            </a:r>
            <a:r>
              <a:rPr lang="zh-CN" altLang="zh-CN" kern="100">
                <a:solidFill>
                  <a:srgbClr val="333333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直接产物不是原来顺序，需要进一步测序分析或酶切恢复复原来顺序</a:t>
            </a:r>
            <a:endParaRPr lang="zh-CN" altLang="zh-CN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矩形 134"/>
          <p:cNvSpPr/>
          <p:nvPr/>
        </p:nvSpPr>
        <p:spPr bwMode="auto">
          <a:xfrm>
            <a:off x="0" y="0"/>
            <a:ext cx="12192000" cy="683418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9" name="图片 118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18943" y="3034931"/>
            <a:ext cx="3816350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矩形 23"/>
          <p:cNvSpPr/>
          <p:nvPr/>
        </p:nvSpPr>
        <p:spPr bwMode="auto">
          <a:xfrm>
            <a:off x="3362326" y="679081"/>
            <a:ext cx="2252663" cy="285750"/>
          </a:xfrm>
          <a:prstGeom prst="rect">
            <a:avLst/>
          </a:prstGeom>
          <a:solidFill>
            <a:srgbClr val="9900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0902" name="文本框 2"/>
          <p:cNvSpPr txBox="1">
            <a:spLocks noChangeArrowheads="1"/>
          </p:cNvSpPr>
          <p:nvPr/>
        </p:nvSpPr>
        <p:spPr bwMode="auto">
          <a:xfrm>
            <a:off x="1457325" y="177431"/>
            <a:ext cx="1752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</a:rPr>
              <a:t>待测未知序列</a:t>
            </a:r>
            <a:endParaRPr lang="zh-CN" altLang="en-US" sz="1800" b="1">
              <a:solidFill>
                <a:srgbClr val="FF0000"/>
              </a:solidFill>
            </a:endParaRPr>
          </a:p>
        </p:txBody>
      </p:sp>
      <p:sp>
        <p:nvSpPr>
          <p:cNvPr id="7" name="箭头: 下 6"/>
          <p:cNvSpPr/>
          <p:nvPr/>
        </p:nvSpPr>
        <p:spPr bwMode="auto">
          <a:xfrm>
            <a:off x="5881689" y="594944"/>
            <a:ext cx="300037" cy="671513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303964" y="502868"/>
            <a:ext cx="1811337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同种酶</a:t>
            </a:r>
            <a:r>
              <a:rPr lang="en-US" altLang="zh-CN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 </a:t>
            </a:r>
            <a:r>
              <a: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剪切</a:t>
            </a:r>
            <a:endParaRPr lang="zh-CN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箭头: 下 8"/>
          <p:cNvSpPr/>
          <p:nvPr/>
        </p:nvSpPr>
        <p:spPr bwMode="auto">
          <a:xfrm>
            <a:off x="5911311" y="2607897"/>
            <a:ext cx="282575" cy="377825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088063" y="2507579"/>
            <a:ext cx="74295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连接成环</a:t>
            </a:r>
            <a:endParaRPr lang="zh-CN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矩形 19"/>
          <p:cNvSpPr/>
          <p:nvPr/>
        </p:nvSpPr>
        <p:spPr bwMode="auto">
          <a:xfrm>
            <a:off x="3216276" y="804494"/>
            <a:ext cx="587375" cy="1682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矩形 20"/>
          <p:cNvSpPr/>
          <p:nvPr/>
        </p:nvSpPr>
        <p:spPr bwMode="auto">
          <a:xfrm>
            <a:off x="5254625" y="585418"/>
            <a:ext cx="693738" cy="228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0909" name="文本框 27"/>
          <p:cNvSpPr txBox="1">
            <a:spLocks noChangeArrowheads="1"/>
          </p:cNvSpPr>
          <p:nvPr/>
        </p:nvSpPr>
        <p:spPr bwMode="auto">
          <a:xfrm>
            <a:off x="1587501" y="666381"/>
            <a:ext cx="1165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b="1">
                <a:solidFill>
                  <a:srgbClr val="9900CC"/>
                </a:solidFill>
              </a:rPr>
              <a:t>已知序列</a:t>
            </a:r>
            <a:endParaRPr lang="zh-CN" altLang="en-US" sz="1800" b="1">
              <a:solidFill>
                <a:srgbClr val="9900CC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6275388" y="885457"/>
            <a:ext cx="4087812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插入已知序列   连接 </a:t>
            </a:r>
            <a:r>
              <a:rPr lang="zh-CN" altLang="en-US" b="1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为将来设计引物</a:t>
            </a:r>
            <a:endParaRPr lang="zh-CN" altLang="en-US" b="1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48" name="箭头: 下 47"/>
          <p:cNvSpPr/>
          <p:nvPr/>
        </p:nvSpPr>
        <p:spPr bwMode="auto">
          <a:xfrm>
            <a:off x="5913438" y="1696668"/>
            <a:ext cx="273050" cy="50165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6157912" y="1755406"/>
            <a:ext cx="22860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同种酶</a:t>
            </a:r>
            <a:r>
              <a:rPr lang="en-US" altLang="zh-CN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  </a:t>
            </a:r>
            <a:r>
              <a: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剪切两端</a:t>
            </a:r>
            <a:endParaRPr lang="zh-CN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" name="矩形 60"/>
          <p:cNvSpPr/>
          <p:nvPr/>
        </p:nvSpPr>
        <p:spPr bwMode="auto">
          <a:xfrm>
            <a:off x="4251325" y="671144"/>
            <a:ext cx="52388" cy="252413"/>
          </a:xfrm>
          <a:prstGeom prst="rect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zh-CN" altLang="en-US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5605464" y="533032"/>
            <a:ext cx="47783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3’</a:t>
            </a:r>
            <a:endParaRPr lang="zh-CN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0917" name="组合 84"/>
          <p:cNvGrpSpPr/>
          <p:nvPr/>
        </p:nvGrpSpPr>
        <p:grpSpPr>
          <a:xfrm>
            <a:off x="3005138" y="518743"/>
            <a:ext cx="514350" cy="604838"/>
            <a:chOff x="1104473" y="974540"/>
            <a:chExt cx="514304" cy="603670"/>
          </a:xfrm>
        </p:grpSpPr>
        <p:sp>
          <p:nvSpPr>
            <p:cNvPr id="82" name="文本框 81"/>
            <p:cNvSpPr txBox="1"/>
            <p:nvPr/>
          </p:nvSpPr>
          <p:spPr>
            <a:xfrm>
              <a:off x="1104473" y="974540"/>
              <a:ext cx="477794" cy="36917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5’</a:t>
              </a:r>
              <a:endPara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3" name="文本框 82"/>
            <p:cNvSpPr txBox="1"/>
            <p:nvPr/>
          </p:nvSpPr>
          <p:spPr>
            <a:xfrm>
              <a:off x="1140982" y="1209036"/>
              <a:ext cx="477795" cy="36917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3’</a:t>
              </a:r>
              <a:endPara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84" name="文本框 83"/>
          <p:cNvSpPr txBox="1"/>
          <p:nvPr/>
        </p:nvSpPr>
        <p:spPr>
          <a:xfrm>
            <a:off x="5578476" y="761632"/>
            <a:ext cx="479425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5’</a:t>
            </a:r>
            <a:endParaRPr lang="zh-CN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98" name="组合 97"/>
          <p:cNvGrpSpPr/>
          <p:nvPr/>
        </p:nvGrpSpPr>
        <p:grpSpPr>
          <a:xfrm>
            <a:off x="2997200" y="86943"/>
            <a:ext cx="7634288" cy="596900"/>
            <a:chOff x="870883" y="-21096"/>
            <a:chExt cx="7633570" cy="596105"/>
          </a:xfrm>
        </p:grpSpPr>
        <p:grpSp>
          <p:nvGrpSpPr>
            <p:cNvPr id="81027" name="组合 29"/>
            <p:cNvGrpSpPr/>
            <p:nvPr/>
          </p:nvGrpSpPr>
          <p:grpSpPr>
            <a:xfrm>
              <a:off x="1175654" y="76651"/>
              <a:ext cx="6925612" cy="395191"/>
              <a:chOff x="2896316" y="1753281"/>
              <a:chExt cx="6925612" cy="395191"/>
            </a:xfrm>
          </p:grpSpPr>
          <p:sp>
            <p:nvSpPr>
              <p:cNvPr id="26" name="矩形 25"/>
              <p:cNvSpPr/>
              <p:nvPr/>
            </p:nvSpPr>
            <p:spPr bwMode="auto">
              <a:xfrm>
                <a:off x="2896316" y="1766511"/>
                <a:ext cx="2754054" cy="307565"/>
              </a:xfrm>
              <a:prstGeom prst="rect">
                <a:avLst/>
              </a:prstGeom>
              <a:solidFill>
                <a:srgbClr val="FF0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7" name="矩形 26"/>
              <p:cNvSpPr/>
              <p:nvPr/>
            </p:nvSpPr>
            <p:spPr bwMode="auto">
              <a:xfrm>
                <a:off x="7563127" y="1795048"/>
                <a:ext cx="2258801" cy="286955"/>
              </a:xfrm>
              <a:prstGeom prst="rect">
                <a:avLst/>
              </a:prstGeom>
              <a:solidFill>
                <a:srgbClr val="FF0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 bwMode="auto">
              <a:xfrm>
                <a:off x="5120195" y="1753828"/>
                <a:ext cx="693672" cy="153783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 bwMode="auto">
              <a:xfrm>
                <a:off x="7345661" y="1925050"/>
                <a:ext cx="739705" cy="22354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1028" name="组合 85"/>
            <p:cNvGrpSpPr/>
            <p:nvPr/>
          </p:nvGrpSpPr>
          <p:grpSpPr>
            <a:xfrm>
              <a:off x="8018499" y="-21096"/>
              <a:ext cx="485954" cy="596105"/>
              <a:chOff x="1140189" y="1208878"/>
              <a:chExt cx="485954" cy="596105"/>
            </a:xfrm>
          </p:grpSpPr>
          <p:sp>
            <p:nvSpPr>
              <p:cNvPr id="87" name="文本框 86"/>
              <p:cNvSpPr txBox="1"/>
              <p:nvPr/>
            </p:nvSpPr>
            <p:spPr>
              <a:xfrm>
                <a:off x="1148350" y="1435589"/>
                <a:ext cx="477793" cy="369394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5’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88" name="文本框 87"/>
              <p:cNvSpPr txBox="1"/>
              <p:nvPr/>
            </p:nvSpPr>
            <p:spPr>
              <a:xfrm>
                <a:off x="1140414" y="1208878"/>
                <a:ext cx="477792" cy="36939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1029" name="组合 88"/>
            <p:cNvGrpSpPr/>
            <p:nvPr/>
          </p:nvGrpSpPr>
          <p:grpSpPr>
            <a:xfrm>
              <a:off x="870883" y="-5253"/>
              <a:ext cx="496446" cy="553998"/>
              <a:chOff x="1122331" y="1024212"/>
              <a:chExt cx="496446" cy="553998"/>
            </a:xfrm>
          </p:grpSpPr>
          <p:sp>
            <p:nvSpPr>
              <p:cNvPr id="90" name="文本框 89"/>
              <p:cNvSpPr txBox="1"/>
              <p:nvPr/>
            </p:nvSpPr>
            <p:spPr>
              <a:xfrm>
                <a:off x="1122331" y="1024223"/>
                <a:ext cx="479380" cy="36939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5’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91" name="文本框 90"/>
              <p:cNvSpPr txBox="1"/>
              <p:nvPr/>
            </p:nvSpPr>
            <p:spPr>
              <a:xfrm>
                <a:off x="1139792" y="1208128"/>
                <a:ext cx="479380" cy="36939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99" name="组合 98"/>
          <p:cNvGrpSpPr/>
          <p:nvPr/>
        </p:nvGrpSpPr>
        <p:grpSpPr>
          <a:xfrm>
            <a:off x="3025775" y="61544"/>
            <a:ext cx="6153150" cy="646113"/>
            <a:chOff x="1227995" y="346915"/>
            <a:chExt cx="6152855" cy="645670"/>
          </a:xfrm>
        </p:grpSpPr>
        <p:sp>
          <p:nvSpPr>
            <p:cNvPr id="5" name="矩形 4"/>
            <p:cNvSpPr/>
            <p:nvPr/>
          </p:nvSpPr>
          <p:spPr bwMode="auto">
            <a:xfrm>
              <a:off x="1520081" y="494452"/>
              <a:ext cx="5422640" cy="287140"/>
            </a:xfrm>
            <a:prstGeom prst="rect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81021" name="组合 91"/>
            <p:cNvGrpSpPr/>
            <p:nvPr/>
          </p:nvGrpSpPr>
          <p:grpSpPr>
            <a:xfrm>
              <a:off x="6902262" y="346915"/>
              <a:ext cx="478588" cy="593281"/>
              <a:chOff x="1140189" y="1208878"/>
              <a:chExt cx="478588" cy="593281"/>
            </a:xfrm>
          </p:grpSpPr>
          <p:sp>
            <p:nvSpPr>
              <p:cNvPr id="93" name="文本框 92"/>
              <p:cNvSpPr txBox="1"/>
              <p:nvPr/>
            </p:nvSpPr>
            <p:spPr>
              <a:xfrm>
                <a:off x="1140963" y="1432563"/>
                <a:ext cx="477814" cy="36963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5’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94" name="文本框 93"/>
              <p:cNvSpPr txBox="1"/>
              <p:nvPr/>
            </p:nvSpPr>
            <p:spPr>
              <a:xfrm>
                <a:off x="1140963" y="1208878"/>
                <a:ext cx="477814" cy="369634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1022" name="组合 94"/>
            <p:cNvGrpSpPr/>
            <p:nvPr/>
          </p:nvGrpSpPr>
          <p:grpSpPr>
            <a:xfrm>
              <a:off x="1227995" y="388915"/>
              <a:ext cx="514304" cy="603670"/>
              <a:chOff x="1104473" y="974540"/>
              <a:chExt cx="514304" cy="603670"/>
            </a:xfrm>
          </p:grpSpPr>
          <p:sp>
            <p:nvSpPr>
              <p:cNvPr id="96" name="文本框 95"/>
              <p:cNvSpPr txBox="1"/>
              <p:nvPr/>
            </p:nvSpPr>
            <p:spPr>
              <a:xfrm>
                <a:off x="1104473" y="973787"/>
                <a:ext cx="477815" cy="36963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5’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97" name="文本框 96"/>
              <p:cNvSpPr txBox="1"/>
              <p:nvPr/>
            </p:nvSpPr>
            <p:spPr>
              <a:xfrm>
                <a:off x="1140984" y="1208575"/>
                <a:ext cx="477814" cy="36963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sp>
        <p:nvSpPr>
          <p:cNvPr id="100" name="文本框 99"/>
          <p:cNvSpPr txBox="1"/>
          <p:nvPr/>
        </p:nvSpPr>
        <p:spPr>
          <a:xfrm>
            <a:off x="5354942" y="3333381"/>
            <a:ext cx="1186842" cy="369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b="1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设计引物 </a:t>
            </a:r>
            <a:endParaRPr lang="zh-CN" altLang="en-US" b="1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123" name="箭头: 下 122"/>
          <p:cNvSpPr/>
          <p:nvPr/>
        </p:nvSpPr>
        <p:spPr bwMode="auto">
          <a:xfrm>
            <a:off x="5982655" y="5914657"/>
            <a:ext cx="280988" cy="466725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zh-CN" altLang="en-US" b="1">
              <a:solidFill>
                <a:srgbClr val="2000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4" name="文本框 123"/>
          <p:cNvSpPr txBox="1"/>
          <p:nvPr/>
        </p:nvSpPr>
        <p:spPr>
          <a:xfrm>
            <a:off x="6300155" y="5803531"/>
            <a:ext cx="4641850" cy="64611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当初各切点序列都已知，可以再切割、连接</a:t>
            </a:r>
            <a:endParaRPr lang="en-US" altLang="zh-CN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得到大量未知序列的拷贝</a:t>
            </a:r>
            <a:endParaRPr lang="zh-CN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5" name="组合 124"/>
          <p:cNvGrpSpPr/>
          <p:nvPr/>
        </p:nvGrpSpPr>
        <p:grpSpPr>
          <a:xfrm>
            <a:off x="3850643" y="6308356"/>
            <a:ext cx="6153150" cy="646112"/>
            <a:chOff x="1227995" y="346915"/>
            <a:chExt cx="6152855" cy="645670"/>
          </a:xfrm>
        </p:grpSpPr>
        <p:sp>
          <p:nvSpPr>
            <p:cNvPr id="126" name="矩形 125"/>
            <p:cNvSpPr/>
            <p:nvPr/>
          </p:nvSpPr>
          <p:spPr bwMode="auto">
            <a:xfrm>
              <a:off x="1520081" y="494451"/>
              <a:ext cx="5422640" cy="287141"/>
            </a:xfrm>
            <a:prstGeom prst="rect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81014" name="组合 126"/>
            <p:cNvGrpSpPr/>
            <p:nvPr/>
          </p:nvGrpSpPr>
          <p:grpSpPr>
            <a:xfrm>
              <a:off x="6902262" y="346915"/>
              <a:ext cx="478588" cy="593281"/>
              <a:chOff x="1140189" y="1208878"/>
              <a:chExt cx="478588" cy="593281"/>
            </a:xfrm>
          </p:grpSpPr>
          <p:sp>
            <p:nvSpPr>
              <p:cNvPr id="131" name="文本框 130"/>
              <p:cNvSpPr txBox="1"/>
              <p:nvPr/>
            </p:nvSpPr>
            <p:spPr>
              <a:xfrm>
                <a:off x="1140962" y="1432562"/>
                <a:ext cx="477815" cy="36963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5’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2" name="文本框 131"/>
              <p:cNvSpPr txBox="1"/>
              <p:nvPr/>
            </p:nvSpPr>
            <p:spPr>
              <a:xfrm>
                <a:off x="1140962" y="1208878"/>
                <a:ext cx="477815" cy="369634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1015" name="组合 127"/>
            <p:cNvGrpSpPr/>
            <p:nvPr/>
          </p:nvGrpSpPr>
          <p:grpSpPr>
            <a:xfrm>
              <a:off x="1227995" y="388915"/>
              <a:ext cx="514304" cy="603670"/>
              <a:chOff x="1104473" y="974540"/>
              <a:chExt cx="514304" cy="603670"/>
            </a:xfrm>
          </p:grpSpPr>
          <p:sp>
            <p:nvSpPr>
              <p:cNvPr id="129" name="文本框 128"/>
              <p:cNvSpPr txBox="1"/>
              <p:nvPr/>
            </p:nvSpPr>
            <p:spPr>
              <a:xfrm>
                <a:off x="1104473" y="973787"/>
                <a:ext cx="477814" cy="369634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5’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0" name="文本框 129"/>
              <p:cNvSpPr txBox="1"/>
              <p:nvPr/>
            </p:nvSpPr>
            <p:spPr>
              <a:xfrm>
                <a:off x="1140983" y="1208576"/>
                <a:ext cx="477815" cy="369634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12" name="组合 11"/>
          <p:cNvGrpSpPr/>
          <p:nvPr/>
        </p:nvGrpSpPr>
        <p:grpSpPr>
          <a:xfrm>
            <a:off x="2500314" y="1193431"/>
            <a:ext cx="7223125" cy="620712"/>
            <a:chOff x="975789" y="1281906"/>
            <a:chExt cx="7224330" cy="619233"/>
          </a:xfrm>
        </p:grpSpPr>
        <p:grpSp>
          <p:nvGrpSpPr>
            <p:cNvPr id="80999" name="组合 62"/>
            <p:cNvGrpSpPr/>
            <p:nvPr/>
          </p:nvGrpSpPr>
          <p:grpSpPr>
            <a:xfrm>
              <a:off x="1341438" y="1457325"/>
              <a:ext cx="6400800" cy="309563"/>
              <a:chOff x="1399023" y="1793468"/>
              <a:chExt cx="6401132" cy="310127"/>
            </a:xfrm>
          </p:grpSpPr>
          <p:grpSp>
            <p:nvGrpSpPr>
              <p:cNvPr id="81006" name="组合 40"/>
              <p:cNvGrpSpPr/>
              <p:nvPr/>
            </p:nvGrpSpPr>
            <p:grpSpPr>
              <a:xfrm>
                <a:off x="1399023" y="1793468"/>
                <a:ext cx="6401132" cy="310127"/>
                <a:chOff x="1270109" y="2147090"/>
                <a:chExt cx="6401132" cy="310127"/>
              </a:xfrm>
            </p:grpSpPr>
            <p:sp>
              <p:nvSpPr>
                <p:cNvPr id="33" name="矩形 32"/>
                <p:cNvSpPr/>
                <p:nvPr/>
              </p:nvSpPr>
              <p:spPr bwMode="auto">
                <a:xfrm>
                  <a:off x="1269646" y="2150637"/>
                  <a:ext cx="2754915" cy="306215"/>
                </a:xfrm>
                <a:prstGeom prst="rect">
                  <a:avLst/>
                </a:prstGeom>
                <a:solidFill>
                  <a:srgbClr val="FF000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4" name="矩形 33"/>
                <p:cNvSpPr/>
                <p:nvPr/>
              </p:nvSpPr>
              <p:spPr bwMode="auto">
                <a:xfrm>
                  <a:off x="5412339" y="2147464"/>
                  <a:ext cx="2259507" cy="285589"/>
                </a:xfrm>
                <a:prstGeom prst="rect">
                  <a:avLst/>
                </a:prstGeom>
                <a:solidFill>
                  <a:srgbClr val="FF000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7" name="矩形 36"/>
                <p:cNvSpPr/>
                <p:nvPr/>
              </p:nvSpPr>
              <p:spPr bwMode="auto">
                <a:xfrm>
                  <a:off x="3970574" y="2155397"/>
                  <a:ext cx="1462408" cy="285589"/>
                </a:xfrm>
                <a:prstGeom prst="rect">
                  <a:avLst/>
                </a:prstGeom>
                <a:solidFill>
                  <a:srgbClr val="9900CC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9" name="矩形 38"/>
                <p:cNvSpPr/>
                <p:nvPr/>
              </p:nvSpPr>
              <p:spPr bwMode="auto">
                <a:xfrm>
                  <a:off x="5109061" y="2291845"/>
                  <a:ext cx="693889" cy="149141"/>
                </a:xfrm>
                <a:prstGeom prst="rect">
                  <a:avLst/>
                </a:prstGeom>
                <a:solidFill>
                  <a:srgbClr val="9900CC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0" name="矩形 39"/>
                <p:cNvSpPr/>
                <p:nvPr/>
              </p:nvSpPr>
              <p:spPr bwMode="auto">
                <a:xfrm>
                  <a:off x="3595842" y="2147464"/>
                  <a:ext cx="693890" cy="149141"/>
                </a:xfrm>
                <a:prstGeom prst="rect">
                  <a:avLst/>
                </a:prstGeom>
                <a:solidFill>
                  <a:srgbClr val="9900CC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53" name="矩形 52"/>
              <p:cNvSpPr/>
              <p:nvPr/>
            </p:nvSpPr>
            <p:spPr bwMode="auto">
              <a:xfrm>
                <a:off x="4642531" y="1830334"/>
                <a:ext cx="52399" cy="252270"/>
              </a:xfrm>
              <a:prstGeom prst="rect">
                <a:avLst/>
              </a:prstGeom>
              <a:solidFill>
                <a:srgbClr val="00B05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zh-CN" altLang="en-US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1000" name="组合 85"/>
            <p:cNvGrpSpPr/>
            <p:nvPr/>
          </p:nvGrpSpPr>
          <p:grpSpPr>
            <a:xfrm>
              <a:off x="7714119" y="1281906"/>
              <a:ext cx="486000" cy="596900"/>
              <a:chOff x="1140189" y="1208878"/>
              <a:chExt cx="485954" cy="596105"/>
            </a:xfrm>
          </p:grpSpPr>
          <p:sp>
            <p:nvSpPr>
              <p:cNvPr id="139" name="文本框 138"/>
              <p:cNvSpPr txBox="1"/>
              <p:nvPr/>
            </p:nvSpPr>
            <p:spPr>
              <a:xfrm>
                <a:off x="1148271" y="1435047"/>
                <a:ext cx="477872" cy="37009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5’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40" name="文本框 139"/>
              <p:cNvSpPr txBox="1"/>
              <p:nvPr/>
            </p:nvSpPr>
            <p:spPr>
              <a:xfrm>
                <a:off x="1140333" y="1208878"/>
                <a:ext cx="477871" cy="37009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1001" name="组合 88"/>
            <p:cNvGrpSpPr/>
            <p:nvPr/>
          </p:nvGrpSpPr>
          <p:grpSpPr>
            <a:xfrm>
              <a:off x="975789" y="1346402"/>
              <a:ext cx="496493" cy="554737"/>
              <a:chOff x="1122331" y="1024212"/>
              <a:chExt cx="496446" cy="553998"/>
            </a:xfrm>
          </p:grpSpPr>
          <p:sp>
            <p:nvSpPr>
              <p:cNvPr id="137" name="文本框 136"/>
              <p:cNvSpPr txBox="1"/>
              <p:nvPr/>
            </p:nvSpPr>
            <p:spPr>
              <a:xfrm>
                <a:off x="1122331" y="1024647"/>
                <a:ext cx="479460" cy="36851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5’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8" name="文本框 137"/>
              <p:cNvSpPr txBox="1"/>
              <p:nvPr/>
            </p:nvSpPr>
            <p:spPr>
              <a:xfrm>
                <a:off x="1139794" y="1208114"/>
                <a:ext cx="479460" cy="37009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11" name="组合 10"/>
          <p:cNvGrpSpPr/>
          <p:nvPr/>
        </p:nvGrpSpPr>
        <p:grpSpPr>
          <a:xfrm>
            <a:off x="2582863" y="2133232"/>
            <a:ext cx="7237412" cy="631825"/>
            <a:chOff x="1059257" y="2220889"/>
            <a:chExt cx="7236925" cy="632524"/>
          </a:xfrm>
        </p:grpSpPr>
        <p:grpSp>
          <p:nvGrpSpPr>
            <p:cNvPr id="80982" name="组合 61"/>
            <p:cNvGrpSpPr/>
            <p:nvPr/>
          </p:nvGrpSpPr>
          <p:grpSpPr>
            <a:xfrm>
              <a:off x="1238250" y="2309813"/>
              <a:ext cx="6723063" cy="349250"/>
              <a:chOff x="1290800" y="2728879"/>
              <a:chExt cx="6723099" cy="350256"/>
            </a:xfrm>
          </p:grpSpPr>
          <p:grpSp>
            <p:nvGrpSpPr>
              <p:cNvPr id="80989" name="组合 53"/>
              <p:cNvGrpSpPr/>
              <p:nvPr/>
            </p:nvGrpSpPr>
            <p:grpSpPr>
              <a:xfrm>
                <a:off x="1290800" y="2728879"/>
                <a:ext cx="6723099" cy="350256"/>
                <a:chOff x="1274795" y="3170674"/>
                <a:chExt cx="6723099" cy="350256"/>
              </a:xfrm>
            </p:grpSpPr>
            <p:grpSp>
              <p:nvGrpSpPr>
                <p:cNvPr id="80991" name="组合 41"/>
                <p:cNvGrpSpPr/>
                <p:nvPr/>
              </p:nvGrpSpPr>
              <p:grpSpPr>
                <a:xfrm>
                  <a:off x="1460938" y="3206178"/>
                  <a:ext cx="6401132" cy="314752"/>
                  <a:chOff x="1270109" y="2142465"/>
                  <a:chExt cx="6401132" cy="314752"/>
                </a:xfrm>
              </p:grpSpPr>
              <p:sp>
                <p:nvSpPr>
                  <p:cNvPr id="43" name="矩形 42"/>
                  <p:cNvSpPr/>
                  <p:nvPr/>
                </p:nvSpPr>
                <p:spPr bwMode="auto">
                  <a:xfrm>
                    <a:off x="1270074" y="2150068"/>
                    <a:ext cx="2754142" cy="307611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pPr eaLnBrk="1" hangingPunct="1"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4" name="矩形 43"/>
                  <p:cNvSpPr/>
                  <p:nvPr/>
                </p:nvSpPr>
                <p:spPr bwMode="auto">
                  <a:xfrm>
                    <a:off x="5411605" y="2146881"/>
                    <a:ext cx="2258873" cy="286890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pPr eaLnBrk="1" hangingPunct="1"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5" name="矩形 44"/>
                  <p:cNvSpPr/>
                  <p:nvPr/>
                </p:nvSpPr>
                <p:spPr bwMode="auto">
                  <a:xfrm>
                    <a:off x="3970244" y="2154850"/>
                    <a:ext cx="1461998" cy="286890"/>
                  </a:xfrm>
                  <a:prstGeom prst="rect">
                    <a:avLst/>
                  </a:prstGeom>
                  <a:solidFill>
                    <a:srgbClr val="9900CC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pPr eaLnBrk="1" hangingPunct="1"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6" name="矩形 45"/>
                  <p:cNvSpPr/>
                  <p:nvPr/>
                </p:nvSpPr>
                <p:spPr bwMode="auto">
                  <a:xfrm>
                    <a:off x="5065551" y="2295108"/>
                    <a:ext cx="693695" cy="149820"/>
                  </a:xfrm>
                  <a:prstGeom prst="rect">
                    <a:avLst/>
                  </a:prstGeom>
                  <a:solidFill>
                    <a:srgbClr val="9900CC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pPr eaLnBrk="1" hangingPunct="1"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47" name="矩形 46"/>
                  <p:cNvSpPr/>
                  <p:nvPr/>
                </p:nvSpPr>
                <p:spPr bwMode="auto">
                  <a:xfrm>
                    <a:off x="3614666" y="2142100"/>
                    <a:ext cx="693695" cy="149820"/>
                  </a:xfrm>
                  <a:prstGeom prst="rect">
                    <a:avLst/>
                  </a:prstGeom>
                  <a:solidFill>
                    <a:srgbClr val="9900CC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pPr eaLnBrk="1" hangingPunct="1"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50" name="矩形 49"/>
                <p:cNvSpPr/>
                <p:nvPr/>
              </p:nvSpPr>
              <p:spPr bwMode="auto">
                <a:xfrm>
                  <a:off x="1275177" y="3170748"/>
                  <a:ext cx="693695" cy="19126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1" name="矩形 50"/>
                <p:cNvSpPr/>
                <p:nvPr/>
              </p:nvSpPr>
              <p:spPr bwMode="auto">
                <a:xfrm>
                  <a:off x="7304129" y="3362008"/>
                  <a:ext cx="693695" cy="153008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60" name="矩形 59"/>
              <p:cNvSpPr/>
              <p:nvPr/>
            </p:nvSpPr>
            <p:spPr bwMode="auto">
              <a:xfrm>
                <a:off x="4632663" y="2786331"/>
                <a:ext cx="53972" cy="253419"/>
              </a:xfrm>
              <a:prstGeom prst="rect">
                <a:avLst/>
              </a:prstGeom>
              <a:solidFill>
                <a:srgbClr val="00B05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zh-CN" altLang="en-US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0983" name="组合 88"/>
            <p:cNvGrpSpPr/>
            <p:nvPr/>
          </p:nvGrpSpPr>
          <p:grpSpPr>
            <a:xfrm>
              <a:off x="1059257" y="2220889"/>
              <a:ext cx="496493" cy="554737"/>
              <a:chOff x="1122331" y="1024212"/>
              <a:chExt cx="496446" cy="553998"/>
            </a:xfrm>
          </p:grpSpPr>
          <p:sp>
            <p:nvSpPr>
              <p:cNvPr id="146" name="文本框 145"/>
              <p:cNvSpPr txBox="1"/>
              <p:nvPr/>
            </p:nvSpPr>
            <p:spPr>
              <a:xfrm>
                <a:off x="1122331" y="1024212"/>
                <a:ext cx="479348" cy="36980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5’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47" name="文本框 146"/>
              <p:cNvSpPr txBox="1"/>
              <p:nvPr/>
            </p:nvSpPr>
            <p:spPr>
              <a:xfrm>
                <a:off x="1139790" y="1208320"/>
                <a:ext cx="479348" cy="36980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0984" name="组合 85"/>
            <p:cNvGrpSpPr/>
            <p:nvPr/>
          </p:nvGrpSpPr>
          <p:grpSpPr>
            <a:xfrm>
              <a:off x="7810182" y="2256513"/>
              <a:ext cx="486000" cy="596900"/>
              <a:chOff x="1140189" y="1208878"/>
              <a:chExt cx="485954" cy="596105"/>
            </a:xfrm>
          </p:grpSpPr>
          <p:sp>
            <p:nvSpPr>
              <p:cNvPr id="149" name="文本框 148"/>
              <p:cNvSpPr txBox="1"/>
              <p:nvPr/>
            </p:nvSpPr>
            <p:spPr>
              <a:xfrm>
                <a:off x="1148384" y="1435179"/>
                <a:ext cx="477759" cy="369804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5’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" name="文本框 149"/>
              <p:cNvSpPr txBox="1"/>
              <p:nvPr/>
            </p:nvSpPr>
            <p:spPr>
              <a:xfrm>
                <a:off x="1140447" y="1208218"/>
                <a:ext cx="477760" cy="36980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3" name="组合 2"/>
          <p:cNvGrpSpPr/>
          <p:nvPr/>
        </p:nvGrpSpPr>
        <p:grpSpPr>
          <a:xfrm>
            <a:off x="4833939" y="1791919"/>
            <a:ext cx="1271587" cy="500063"/>
            <a:chOff x="3309519" y="1879600"/>
            <a:chExt cx="1271996" cy="499551"/>
          </a:xfrm>
        </p:grpSpPr>
        <p:grpSp>
          <p:nvGrpSpPr>
            <p:cNvPr id="80977" name="组合 111"/>
            <p:cNvGrpSpPr/>
            <p:nvPr/>
          </p:nvGrpSpPr>
          <p:grpSpPr>
            <a:xfrm>
              <a:off x="3473450" y="1879600"/>
              <a:ext cx="877888" cy="474663"/>
              <a:chOff x="1808513" y="5361507"/>
              <a:chExt cx="877277" cy="475021"/>
            </a:xfrm>
          </p:grpSpPr>
          <p:sp>
            <p:nvSpPr>
              <p:cNvPr id="113" name="箭头: 下 112"/>
              <p:cNvSpPr/>
              <p:nvPr/>
            </p:nvSpPr>
            <p:spPr bwMode="auto">
              <a:xfrm rot="5400000">
                <a:off x="2275483" y="5425819"/>
                <a:ext cx="149185" cy="671261"/>
              </a:xfrm>
              <a:prstGeom prst="downArrow">
                <a:avLst/>
              </a:prstGeom>
              <a:solidFill>
                <a:srgbClr val="FFFF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zh-CN" altLang="en-US" b="1">
                  <a:solidFill>
                    <a:srgbClr val="2000A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114" name="文本框 113"/>
              <p:cNvSpPr txBox="1"/>
              <p:nvPr/>
            </p:nvSpPr>
            <p:spPr>
              <a:xfrm>
                <a:off x="1808147" y="5361507"/>
                <a:ext cx="877559" cy="36820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zh-CN" altLang="en-US" b="1">
                    <a:solidFill>
                      <a:srgbClr val="2000A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rPr>
                  <a:t>引物</a:t>
                </a:r>
                <a:r>
                  <a:rPr lang="en-US" altLang="zh-CN" b="1">
                    <a:solidFill>
                      <a:srgbClr val="2000A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rPr>
                  <a:t>a</a:t>
                </a:r>
                <a:endParaRPr lang="zh-CN" altLang="en-US" b="1">
                  <a:solidFill>
                    <a:srgbClr val="2000A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152" name="文本框 151"/>
            <p:cNvSpPr txBox="1"/>
            <p:nvPr/>
          </p:nvSpPr>
          <p:spPr bwMode="auto">
            <a:xfrm>
              <a:off x="4101936" y="1963652"/>
              <a:ext cx="479579" cy="36950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5’</a:t>
              </a:r>
              <a:endPara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4" name="文本框 153"/>
            <p:cNvSpPr txBox="1"/>
            <p:nvPr/>
          </p:nvSpPr>
          <p:spPr bwMode="auto">
            <a:xfrm>
              <a:off x="3309519" y="2009642"/>
              <a:ext cx="479579" cy="3695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3’</a:t>
              </a:r>
              <a:endPara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6597006" y="2491337"/>
            <a:ext cx="1217613" cy="539193"/>
            <a:chOff x="5229263" y="2589012"/>
            <a:chExt cx="1217575" cy="539396"/>
          </a:xfrm>
        </p:grpSpPr>
        <p:grpSp>
          <p:nvGrpSpPr>
            <p:cNvPr id="80972" name="组合 114"/>
            <p:cNvGrpSpPr/>
            <p:nvPr/>
          </p:nvGrpSpPr>
          <p:grpSpPr>
            <a:xfrm>
              <a:off x="5414995" y="2679533"/>
              <a:ext cx="1031843" cy="448875"/>
              <a:chOff x="6766966" y="6335021"/>
              <a:chExt cx="1033189" cy="455799"/>
            </a:xfrm>
          </p:grpSpPr>
          <p:sp>
            <p:nvSpPr>
              <p:cNvPr id="116" name="箭头: 下 115"/>
              <p:cNvSpPr/>
              <p:nvPr/>
            </p:nvSpPr>
            <p:spPr bwMode="auto">
              <a:xfrm rot="16200000">
                <a:off x="7017820" y="6154105"/>
                <a:ext cx="151584" cy="513415"/>
              </a:xfrm>
              <a:prstGeom prst="downArrow">
                <a:avLst/>
              </a:prstGeom>
              <a:solidFill>
                <a:srgbClr val="FFFF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zh-CN" altLang="en-US" b="1">
                  <a:solidFill>
                    <a:srgbClr val="2000A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117" name="文本框 116"/>
              <p:cNvSpPr txBox="1"/>
              <p:nvPr/>
            </p:nvSpPr>
            <p:spPr>
              <a:xfrm>
                <a:off x="6766966" y="6415650"/>
                <a:ext cx="1033189" cy="37517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zh-CN" altLang="en-US" b="1">
                    <a:solidFill>
                      <a:srgbClr val="2000A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rPr>
                  <a:t>引物</a:t>
                </a:r>
                <a:r>
                  <a:rPr lang="en-US" altLang="zh-CN" b="1">
                    <a:solidFill>
                      <a:srgbClr val="2000A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rPr>
                  <a:t>b</a:t>
                </a:r>
                <a:endParaRPr lang="zh-CN" altLang="en-US" b="1">
                  <a:solidFill>
                    <a:srgbClr val="2000A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153" name="文本框 152"/>
            <p:cNvSpPr txBox="1"/>
            <p:nvPr/>
          </p:nvSpPr>
          <p:spPr bwMode="auto">
            <a:xfrm>
              <a:off x="5953140" y="2589012"/>
              <a:ext cx="419087" cy="37002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3’</a:t>
              </a:r>
              <a:endPara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5" name="文本框 154"/>
            <p:cNvSpPr txBox="1"/>
            <p:nvPr/>
          </p:nvSpPr>
          <p:spPr bwMode="auto">
            <a:xfrm>
              <a:off x="5229263" y="2601717"/>
              <a:ext cx="479410" cy="37002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5’</a:t>
              </a:r>
              <a:endPara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56" name="组合 155"/>
          <p:cNvGrpSpPr/>
          <p:nvPr/>
        </p:nvGrpSpPr>
        <p:grpSpPr>
          <a:xfrm rot="663609">
            <a:off x="6204906" y="3260357"/>
            <a:ext cx="1217613" cy="534987"/>
            <a:chOff x="5229263" y="2589012"/>
            <a:chExt cx="1217575" cy="533601"/>
          </a:xfrm>
        </p:grpSpPr>
        <p:grpSp>
          <p:nvGrpSpPr>
            <p:cNvPr id="80967" name="组合 156"/>
            <p:cNvGrpSpPr/>
            <p:nvPr/>
          </p:nvGrpSpPr>
          <p:grpSpPr>
            <a:xfrm>
              <a:off x="5414963" y="2679700"/>
              <a:ext cx="1031875" cy="442913"/>
              <a:chOff x="6766934" y="6335190"/>
              <a:chExt cx="1033221" cy="449745"/>
            </a:xfrm>
          </p:grpSpPr>
          <p:sp>
            <p:nvSpPr>
              <p:cNvPr id="160" name="箭头: 下 159"/>
              <p:cNvSpPr/>
              <p:nvPr/>
            </p:nvSpPr>
            <p:spPr bwMode="auto">
              <a:xfrm rot="16200000">
                <a:off x="7006559" y="6140323"/>
                <a:ext cx="151134" cy="513415"/>
              </a:xfrm>
              <a:prstGeom prst="downArrow">
                <a:avLst/>
              </a:prstGeom>
              <a:solidFill>
                <a:srgbClr val="FFFF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zh-CN" altLang="en-US" b="1">
                  <a:solidFill>
                    <a:srgbClr val="2000A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161" name="文本框 160"/>
              <p:cNvSpPr txBox="1"/>
              <p:nvPr/>
            </p:nvSpPr>
            <p:spPr>
              <a:xfrm>
                <a:off x="6754235" y="6404190"/>
                <a:ext cx="1033189" cy="37140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zh-CN" altLang="en-US" b="1">
                    <a:solidFill>
                      <a:srgbClr val="2000A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rPr>
                  <a:t>引物</a:t>
                </a:r>
                <a:r>
                  <a:rPr lang="en-US" altLang="zh-CN" b="1">
                    <a:solidFill>
                      <a:srgbClr val="2000A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rPr>
                  <a:t>b</a:t>
                </a:r>
                <a:endParaRPr lang="zh-CN" altLang="en-US" b="1">
                  <a:solidFill>
                    <a:srgbClr val="2000A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158" name="文本框 157"/>
            <p:cNvSpPr txBox="1"/>
            <p:nvPr/>
          </p:nvSpPr>
          <p:spPr bwMode="auto">
            <a:xfrm>
              <a:off x="5952804" y="2588760"/>
              <a:ext cx="419087" cy="36892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3’</a:t>
              </a:r>
              <a:endPara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9" name="文本框 158"/>
            <p:cNvSpPr txBox="1"/>
            <p:nvPr/>
          </p:nvSpPr>
          <p:spPr bwMode="auto">
            <a:xfrm>
              <a:off x="5220260" y="2595021"/>
              <a:ext cx="479410" cy="3689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5’</a:t>
              </a:r>
              <a:endPara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62" name="组合 161"/>
          <p:cNvGrpSpPr/>
          <p:nvPr/>
        </p:nvGrpSpPr>
        <p:grpSpPr>
          <a:xfrm rot="20509892">
            <a:off x="4321762" y="2744412"/>
            <a:ext cx="1273175" cy="500062"/>
            <a:chOff x="3309519" y="1879600"/>
            <a:chExt cx="1271996" cy="499551"/>
          </a:xfrm>
        </p:grpSpPr>
        <p:grpSp>
          <p:nvGrpSpPr>
            <p:cNvPr id="80962" name="组合 162"/>
            <p:cNvGrpSpPr/>
            <p:nvPr/>
          </p:nvGrpSpPr>
          <p:grpSpPr>
            <a:xfrm>
              <a:off x="3473450" y="1879600"/>
              <a:ext cx="877888" cy="474663"/>
              <a:chOff x="1808513" y="5361507"/>
              <a:chExt cx="877277" cy="475021"/>
            </a:xfrm>
          </p:grpSpPr>
          <p:sp>
            <p:nvSpPr>
              <p:cNvPr id="166" name="箭头: 下 165"/>
              <p:cNvSpPr/>
              <p:nvPr/>
            </p:nvSpPr>
            <p:spPr bwMode="auto">
              <a:xfrm rot="5400000">
                <a:off x="2266396" y="5400786"/>
                <a:ext cx="149185" cy="676763"/>
              </a:xfrm>
              <a:prstGeom prst="downArrow">
                <a:avLst/>
              </a:prstGeom>
              <a:solidFill>
                <a:srgbClr val="FFFF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zh-CN" altLang="en-US" b="1">
                  <a:solidFill>
                    <a:srgbClr val="2000A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167" name="文本框 166"/>
              <p:cNvSpPr txBox="1"/>
              <p:nvPr/>
            </p:nvSpPr>
            <p:spPr>
              <a:xfrm>
                <a:off x="1797852" y="5341237"/>
                <a:ext cx="882803" cy="36820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zh-CN" altLang="en-US" b="1">
                    <a:solidFill>
                      <a:srgbClr val="2000A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rPr>
                  <a:t>引物</a:t>
                </a:r>
                <a:r>
                  <a:rPr lang="en-US" altLang="zh-CN" b="1">
                    <a:solidFill>
                      <a:srgbClr val="2000A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rPr>
                  <a:t>a</a:t>
                </a:r>
                <a:endParaRPr lang="zh-CN" altLang="en-US" b="1">
                  <a:solidFill>
                    <a:srgbClr val="2000A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164" name="文本框 163"/>
            <p:cNvSpPr txBox="1"/>
            <p:nvPr/>
          </p:nvSpPr>
          <p:spPr bwMode="auto">
            <a:xfrm>
              <a:off x="4098288" y="1954833"/>
              <a:ext cx="478981" cy="3695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5’</a:t>
              </a:r>
              <a:endPara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5" name="文本框 164"/>
            <p:cNvSpPr txBox="1"/>
            <p:nvPr/>
          </p:nvSpPr>
          <p:spPr bwMode="auto">
            <a:xfrm>
              <a:off x="3304038" y="1999649"/>
              <a:ext cx="478981" cy="3695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3’</a:t>
              </a:r>
              <a:endPara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2351223" y="4576793"/>
            <a:ext cx="8316912" cy="1219993"/>
            <a:chOff x="2580643" y="4505750"/>
            <a:chExt cx="8316912" cy="1219993"/>
          </a:xfrm>
        </p:grpSpPr>
        <p:sp>
          <p:nvSpPr>
            <p:cNvPr id="2" name="矩形 1"/>
            <p:cNvSpPr/>
            <p:nvPr/>
          </p:nvSpPr>
          <p:spPr bwMode="auto">
            <a:xfrm>
              <a:off x="2631442" y="4505750"/>
              <a:ext cx="8035925" cy="1193800"/>
            </a:xfrm>
            <a:prstGeom prst="rect">
              <a:avLst/>
            </a:prstGeom>
            <a:solidFill>
              <a:srgbClr val="FFFF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2580643" y="4851032"/>
              <a:ext cx="8316912" cy="612775"/>
              <a:chOff x="641546" y="4929982"/>
              <a:chExt cx="8316035" cy="611885"/>
            </a:xfrm>
          </p:grpSpPr>
          <p:grpSp>
            <p:nvGrpSpPr>
              <p:cNvPr id="80946" name="组合 133"/>
              <p:cNvGrpSpPr/>
              <p:nvPr/>
            </p:nvGrpSpPr>
            <p:grpSpPr>
              <a:xfrm>
                <a:off x="955675" y="5048250"/>
                <a:ext cx="7586663" cy="354013"/>
                <a:chOff x="955032" y="5048448"/>
                <a:chExt cx="7587306" cy="353254"/>
              </a:xfrm>
            </p:grpSpPr>
            <p:sp>
              <p:nvSpPr>
                <p:cNvPr id="69" name="矩形 68"/>
                <p:cNvSpPr/>
                <p:nvPr/>
              </p:nvSpPr>
              <p:spPr bwMode="auto">
                <a:xfrm>
                  <a:off x="955195" y="5049068"/>
                  <a:ext cx="111123" cy="319523"/>
                </a:xfrm>
                <a:prstGeom prst="rect">
                  <a:avLst/>
                </a:prstGeom>
                <a:solidFill>
                  <a:srgbClr val="00B05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80954" name="组合 75"/>
                <p:cNvGrpSpPr/>
                <p:nvPr/>
              </p:nvGrpSpPr>
              <p:grpSpPr>
                <a:xfrm rot="10800000">
                  <a:off x="1025585" y="5054242"/>
                  <a:ext cx="7495355" cy="329147"/>
                  <a:chOff x="304800" y="6030119"/>
                  <a:chExt cx="7495355" cy="329147"/>
                </a:xfrm>
              </p:grpSpPr>
              <p:sp>
                <p:nvSpPr>
                  <p:cNvPr id="70" name="矩形 69"/>
                  <p:cNvSpPr/>
                  <p:nvPr/>
                </p:nvSpPr>
                <p:spPr bwMode="auto">
                  <a:xfrm>
                    <a:off x="1544488" y="6027517"/>
                    <a:ext cx="2754255" cy="29579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pPr eaLnBrk="1" hangingPunct="1">
                      <a:defRPr/>
                    </a:pPr>
                    <a:endParaRPr lang="zh-CN" altLang="en-US" b="1">
                      <a:solidFill>
                        <a:srgbClr val="2000A8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endParaRPr>
                  </a:p>
                </p:txBody>
              </p:sp>
              <p:sp>
                <p:nvSpPr>
                  <p:cNvPr id="71" name="矩形 70"/>
                  <p:cNvSpPr/>
                  <p:nvPr/>
                </p:nvSpPr>
                <p:spPr bwMode="auto">
                  <a:xfrm>
                    <a:off x="4116185" y="6027517"/>
                    <a:ext cx="2258965" cy="29579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pPr eaLnBrk="1" hangingPunct="1">
                      <a:defRPr/>
                    </a:pPr>
                    <a:endParaRPr lang="zh-CN" altLang="en-US" b="1">
                      <a:solidFill>
                        <a:srgbClr val="2000A8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endParaRPr>
                  </a:p>
                </p:txBody>
              </p:sp>
              <p:sp>
                <p:nvSpPr>
                  <p:cNvPr id="72" name="矩形 71"/>
                  <p:cNvSpPr/>
                  <p:nvPr/>
                </p:nvSpPr>
                <p:spPr bwMode="auto">
                  <a:xfrm>
                    <a:off x="6351339" y="6025936"/>
                    <a:ext cx="1462057" cy="317940"/>
                  </a:xfrm>
                  <a:prstGeom prst="rect">
                    <a:avLst/>
                  </a:prstGeom>
                  <a:solidFill>
                    <a:srgbClr val="9900CC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pPr eaLnBrk="1" hangingPunct="1">
                      <a:defRPr/>
                    </a:pPr>
                    <a:endParaRPr lang="zh-CN" altLang="en-US" b="1">
                      <a:solidFill>
                        <a:srgbClr val="2000A8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endParaRPr>
                  </a:p>
                </p:txBody>
              </p:sp>
              <p:sp>
                <p:nvSpPr>
                  <p:cNvPr id="73" name="矩形 72"/>
                  <p:cNvSpPr/>
                  <p:nvPr/>
                </p:nvSpPr>
                <p:spPr bwMode="auto">
                  <a:xfrm>
                    <a:off x="5971934" y="6019609"/>
                    <a:ext cx="693724" cy="148689"/>
                  </a:xfrm>
                  <a:prstGeom prst="rect">
                    <a:avLst/>
                  </a:prstGeom>
                  <a:solidFill>
                    <a:srgbClr val="9900CC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pPr eaLnBrk="1" hangingPunct="1">
                      <a:defRPr/>
                    </a:pPr>
                    <a:endParaRPr lang="zh-CN" altLang="en-US" b="1">
                      <a:solidFill>
                        <a:srgbClr val="2000A8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endParaRPr>
                  </a:p>
                </p:txBody>
              </p:sp>
              <p:sp>
                <p:nvSpPr>
                  <p:cNvPr id="74" name="矩形 73"/>
                  <p:cNvSpPr/>
                  <p:nvPr/>
                </p:nvSpPr>
                <p:spPr bwMode="auto">
                  <a:xfrm>
                    <a:off x="1304780" y="6190443"/>
                    <a:ext cx="693724" cy="139198"/>
                  </a:xfrm>
                  <a:prstGeom prst="rect">
                    <a:avLst/>
                  </a:prstGeom>
                  <a:solidFill>
                    <a:srgbClr val="9900CC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pPr eaLnBrk="1" hangingPunct="1">
                      <a:defRPr/>
                    </a:pPr>
                    <a:endParaRPr lang="zh-CN" altLang="en-US" b="1">
                      <a:solidFill>
                        <a:srgbClr val="2000A8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endParaRPr>
                  </a:p>
                </p:txBody>
              </p:sp>
              <p:sp>
                <p:nvSpPr>
                  <p:cNvPr id="75" name="矩形 74"/>
                  <p:cNvSpPr/>
                  <p:nvPr/>
                </p:nvSpPr>
                <p:spPr bwMode="auto">
                  <a:xfrm>
                    <a:off x="317376" y="6024354"/>
                    <a:ext cx="1214413" cy="294214"/>
                  </a:xfrm>
                  <a:prstGeom prst="rect">
                    <a:avLst/>
                  </a:prstGeom>
                  <a:solidFill>
                    <a:srgbClr val="9900CC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pPr eaLnBrk="1" hangingPunct="1">
                      <a:defRPr/>
                    </a:pPr>
                    <a:endParaRPr lang="zh-CN" altLang="en-US" b="1">
                      <a:solidFill>
                        <a:srgbClr val="2000A8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endParaRPr>
                  </a:p>
                </p:txBody>
              </p:sp>
            </p:grpSp>
            <p:sp>
              <p:nvSpPr>
                <p:cNvPr id="133" name="矩形 132"/>
                <p:cNvSpPr/>
                <p:nvPr/>
              </p:nvSpPr>
              <p:spPr bwMode="auto">
                <a:xfrm>
                  <a:off x="8495664" y="5074376"/>
                  <a:ext cx="46036" cy="327432"/>
                </a:xfrm>
                <a:prstGeom prst="rect">
                  <a:avLst/>
                </a:prstGeom>
                <a:solidFill>
                  <a:srgbClr val="00B05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80947" name="组合 88"/>
              <p:cNvGrpSpPr/>
              <p:nvPr/>
            </p:nvGrpSpPr>
            <p:grpSpPr>
              <a:xfrm>
                <a:off x="641546" y="4987130"/>
                <a:ext cx="496493" cy="554737"/>
                <a:chOff x="1122331" y="1024212"/>
                <a:chExt cx="496446" cy="553998"/>
              </a:xfrm>
            </p:grpSpPr>
            <p:sp>
              <p:nvSpPr>
                <p:cNvPr id="169" name="文本框 168"/>
                <p:cNvSpPr txBox="1"/>
                <p:nvPr/>
              </p:nvSpPr>
              <p:spPr>
                <a:xfrm>
                  <a:off x="1122331" y="1024131"/>
                  <a:ext cx="479329" cy="368858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en-US" altLang="zh-CN" b="1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5’</a:t>
                  </a:r>
                  <a:endParaRPr lang="zh-CN" altLang="en-US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70" name="文本框 169"/>
                <p:cNvSpPr txBox="1"/>
                <p:nvPr/>
              </p:nvSpPr>
              <p:spPr>
                <a:xfrm>
                  <a:off x="1139790" y="1207769"/>
                  <a:ext cx="479329" cy="370441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en-US" altLang="zh-CN" b="1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3’</a:t>
                  </a:r>
                  <a:endParaRPr lang="zh-CN" altLang="en-US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80948" name="组合 85"/>
              <p:cNvGrpSpPr/>
              <p:nvPr/>
            </p:nvGrpSpPr>
            <p:grpSpPr>
              <a:xfrm>
                <a:off x="8471581" y="4929982"/>
                <a:ext cx="486000" cy="596900"/>
                <a:chOff x="1140189" y="1208878"/>
                <a:chExt cx="485954" cy="596105"/>
              </a:xfrm>
            </p:grpSpPr>
            <p:sp>
              <p:nvSpPr>
                <p:cNvPr id="173" name="文本框 172"/>
                <p:cNvSpPr txBox="1"/>
                <p:nvPr/>
              </p:nvSpPr>
              <p:spPr>
                <a:xfrm>
                  <a:off x="1148401" y="1435258"/>
                  <a:ext cx="477742" cy="370442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en-US" altLang="zh-CN" b="1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5’</a:t>
                  </a:r>
                  <a:endParaRPr lang="zh-CN" altLang="en-US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74" name="文本框 173"/>
                <p:cNvSpPr txBox="1"/>
                <p:nvPr/>
              </p:nvSpPr>
              <p:spPr>
                <a:xfrm>
                  <a:off x="1140465" y="1208878"/>
                  <a:ext cx="477743" cy="370442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en-US" altLang="zh-CN" b="1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3’</a:t>
                  </a:r>
                  <a:endParaRPr lang="zh-CN" altLang="en-US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grpSp>
          <p:nvGrpSpPr>
            <p:cNvPr id="175" name="组合 174"/>
            <p:cNvGrpSpPr/>
            <p:nvPr/>
          </p:nvGrpSpPr>
          <p:grpSpPr>
            <a:xfrm>
              <a:off x="8479793" y="4512890"/>
              <a:ext cx="1371600" cy="555628"/>
              <a:chOff x="5131584" y="2374711"/>
              <a:chExt cx="1371977" cy="556317"/>
            </a:xfrm>
          </p:grpSpPr>
          <p:grpSp>
            <p:nvGrpSpPr>
              <p:cNvPr id="80941" name="组合 175"/>
              <p:cNvGrpSpPr/>
              <p:nvPr/>
            </p:nvGrpSpPr>
            <p:grpSpPr>
              <a:xfrm>
                <a:off x="5376128" y="2374711"/>
                <a:ext cx="1032159" cy="454588"/>
                <a:chOff x="6728046" y="6025495"/>
                <a:chExt cx="1033505" cy="461600"/>
              </a:xfrm>
            </p:grpSpPr>
            <p:sp>
              <p:nvSpPr>
                <p:cNvPr id="179" name="箭头: 下 178"/>
                <p:cNvSpPr/>
                <p:nvPr/>
              </p:nvSpPr>
              <p:spPr bwMode="auto">
                <a:xfrm rot="5400000">
                  <a:off x="7017095" y="6154452"/>
                  <a:ext cx="151715" cy="513572"/>
                </a:xfrm>
                <a:prstGeom prst="downArrow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 b="1">
                    <a:solidFill>
                      <a:srgbClr val="2000A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  <p:sp>
              <p:nvSpPr>
                <p:cNvPr id="180" name="文本框 179"/>
                <p:cNvSpPr txBox="1"/>
                <p:nvPr/>
              </p:nvSpPr>
              <p:spPr>
                <a:xfrm>
                  <a:off x="6728046" y="6025495"/>
                  <a:ext cx="1033505" cy="375494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zh-CN" altLang="en-US" b="1">
                      <a:solidFill>
                        <a:srgbClr val="2000A8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rPr>
                    <a:t>引物</a:t>
                  </a:r>
                  <a:r>
                    <a:rPr lang="en-US" altLang="zh-CN" b="1">
                      <a:solidFill>
                        <a:srgbClr val="2000A8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rPr>
                    <a:t>b</a:t>
                  </a:r>
                  <a:endParaRPr lang="zh-CN" altLang="en-US" b="1">
                    <a:solidFill>
                      <a:srgbClr val="2000A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sp>
            <p:nvSpPr>
              <p:cNvPr id="177" name="文本框 176"/>
              <p:cNvSpPr txBox="1"/>
              <p:nvPr/>
            </p:nvSpPr>
            <p:spPr bwMode="auto">
              <a:xfrm>
                <a:off x="5131584" y="2536840"/>
                <a:ext cx="419215" cy="37034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78" name="文本框 177"/>
              <p:cNvSpPr txBox="1"/>
              <p:nvPr/>
            </p:nvSpPr>
            <p:spPr bwMode="auto">
              <a:xfrm>
                <a:off x="6024004" y="2560682"/>
                <a:ext cx="479557" cy="37034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5’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81" name="组合 180"/>
            <p:cNvGrpSpPr/>
            <p:nvPr/>
          </p:nvGrpSpPr>
          <p:grpSpPr>
            <a:xfrm>
              <a:off x="3707768" y="5206631"/>
              <a:ext cx="1484312" cy="519112"/>
              <a:chOff x="3304255" y="2092607"/>
              <a:chExt cx="1483547" cy="519184"/>
            </a:xfrm>
          </p:grpSpPr>
          <p:grpSp>
            <p:nvGrpSpPr>
              <p:cNvPr id="80936" name="组合 181"/>
              <p:cNvGrpSpPr/>
              <p:nvPr/>
            </p:nvGrpSpPr>
            <p:grpSpPr>
              <a:xfrm>
                <a:off x="3679825" y="2205034"/>
                <a:ext cx="913568" cy="406757"/>
                <a:chOff x="2014744" y="5687190"/>
                <a:chExt cx="912932" cy="407064"/>
              </a:xfrm>
            </p:grpSpPr>
            <p:sp>
              <p:nvSpPr>
                <p:cNvPr id="185" name="箭头: 下 184"/>
                <p:cNvSpPr/>
                <p:nvPr/>
              </p:nvSpPr>
              <p:spPr bwMode="auto">
                <a:xfrm rot="16200000">
                  <a:off x="2275887" y="5426821"/>
                  <a:ext cx="149358" cy="670700"/>
                </a:xfrm>
                <a:prstGeom prst="downArrow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 b="1">
                    <a:solidFill>
                      <a:srgbClr val="2000A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  <p:sp>
              <p:nvSpPr>
                <p:cNvPr id="186" name="文本框 185"/>
                <p:cNvSpPr txBox="1"/>
                <p:nvPr/>
              </p:nvSpPr>
              <p:spPr>
                <a:xfrm>
                  <a:off x="2050099" y="5725625"/>
                  <a:ext cx="876825" cy="368629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zh-CN" altLang="en-US" b="1">
                      <a:solidFill>
                        <a:srgbClr val="2000A8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rPr>
                    <a:t>引物</a:t>
                  </a:r>
                  <a:r>
                    <a:rPr lang="en-US" altLang="zh-CN" b="1">
                      <a:solidFill>
                        <a:srgbClr val="2000A8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rPr>
                    <a:t>a</a:t>
                  </a:r>
                  <a:endParaRPr lang="zh-CN" altLang="en-US" b="1">
                    <a:solidFill>
                      <a:srgbClr val="2000A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sp>
            <p:nvSpPr>
              <p:cNvPr id="183" name="文本框 182"/>
              <p:cNvSpPr txBox="1"/>
              <p:nvPr/>
            </p:nvSpPr>
            <p:spPr bwMode="auto">
              <a:xfrm>
                <a:off x="3304255" y="2100545"/>
                <a:ext cx="479178" cy="36993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5’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84" name="文本框 183"/>
              <p:cNvSpPr txBox="1"/>
              <p:nvPr/>
            </p:nvSpPr>
            <p:spPr bwMode="auto">
              <a:xfrm>
                <a:off x="4308624" y="2092607"/>
                <a:ext cx="479178" cy="36993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zh-CN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3’</a:t>
                </a:r>
                <a:endParaRPr lang="zh-CN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sp>
        <p:nvSpPr>
          <p:cNvPr id="64" name="箭头: 下 63"/>
          <p:cNvSpPr/>
          <p:nvPr/>
        </p:nvSpPr>
        <p:spPr bwMode="auto">
          <a:xfrm>
            <a:off x="5949319" y="4635132"/>
            <a:ext cx="261937" cy="365125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zh-CN" altLang="en-US" b="1">
              <a:solidFill>
                <a:srgbClr val="2000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2" name="文本框 121"/>
          <p:cNvSpPr txBox="1"/>
          <p:nvPr/>
        </p:nvSpPr>
        <p:spPr>
          <a:xfrm>
            <a:off x="6313448" y="4507173"/>
            <a:ext cx="868363" cy="523220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PCR</a:t>
            </a:r>
            <a:endParaRPr lang="zh-CN" altLang="en-US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  <p:bldP spid="20" grpId="0" animBg="1"/>
      <p:bldP spid="21" grpId="0" animBg="1"/>
      <p:bldP spid="31" grpId="0"/>
      <p:bldP spid="48" grpId="0" animBg="1"/>
      <p:bldP spid="49" grpId="0"/>
      <p:bldP spid="100" grpId="0"/>
      <p:bldP spid="123" grpId="0" animBg="1"/>
      <p:bldP spid="124" grpId="0" animBg="1"/>
      <p:bldP spid="64" grpId="0" animBg="1"/>
      <p:bldP spid="1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409" y="1016382"/>
            <a:ext cx="11870114" cy="5758044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115409" y="493162"/>
            <a:ext cx="5734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C00CC"/>
              </a:buClr>
            </a:pPr>
            <a:r>
              <a:rPr lang="en-US" altLang="zh-CN" sz="2800" b="1" dirty="0">
                <a:solidFill>
                  <a:srgbClr val="C00000"/>
                </a:solidFill>
              </a:rPr>
              <a:t>5.</a:t>
            </a:r>
            <a:r>
              <a:rPr lang="zh-CN" altLang="en-US" sz="2800" b="1" dirty="0">
                <a:solidFill>
                  <a:srgbClr val="C00000"/>
                </a:solidFill>
              </a:rPr>
              <a:t> </a:t>
            </a:r>
            <a:r>
              <a:rPr lang="en-US" altLang="zh-CN" sz="2800" b="1" dirty="0">
                <a:solidFill>
                  <a:srgbClr val="C00000"/>
                </a:solidFill>
              </a:rPr>
              <a:t>DNA</a:t>
            </a:r>
            <a:r>
              <a:rPr lang="zh-CN" altLang="en-US" sz="2800" b="1" dirty="0">
                <a:solidFill>
                  <a:srgbClr val="C00000"/>
                </a:solidFill>
              </a:rPr>
              <a:t>片段拼接</a:t>
            </a:r>
            <a:r>
              <a:rPr lang="en-US" altLang="zh-CN" sz="2800" b="1" dirty="0">
                <a:solidFill>
                  <a:srgbClr val="C00000"/>
                </a:solidFill>
              </a:rPr>
              <a:t>——</a:t>
            </a:r>
            <a:r>
              <a:rPr lang="zh-CN" altLang="en-US" sz="2800" b="1" dirty="0">
                <a:solidFill>
                  <a:srgbClr val="FF0000"/>
                </a:solidFill>
              </a:rPr>
              <a:t>重叠</a:t>
            </a:r>
            <a:r>
              <a:rPr lang="en-US" altLang="zh-CN" sz="2800" b="1" dirty="0">
                <a:solidFill>
                  <a:srgbClr val="FF0000"/>
                </a:solidFill>
              </a:rPr>
              <a:t>PCR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39615" y="59329"/>
            <a:ext cx="28517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9900CC"/>
              </a:buClr>
            </a:pPr>
            <a:r>
              <a:rPr lang="en-US" altLang="zh-CN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PCR</a:t>
            </a:r>
            <a:r>
              <a:rPr lang="zh-CN" altLang="en-US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应用类型简介（含基因定位）</a:t>
            </a:r>
            <a:endParaRPr lang="zh-CN" altLang="en-US" sz="1400">
              <a:solidFill>
                <a:srgbClr val="00B05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238" y="1016382"/>
            <a:ext cx="6810375" cy="123825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450" y="2254632"/>
            <a:ext cx="1504950" cy="10287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6663" y="2239243"/>
            <a:ext cx="1504950" cy="10287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238" y="3362538"/>
            <a:ext cx="6934968" cy="85725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9989" y="4219788"/>
            <a:ext cx="4838700" cy="250856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4729" y="3932742"/>
            <a:ext cx="5000857" cy="1681357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文本框 3"/>
          <p:cNvSpPr txBox="1"/>
          <p:nvPr/>
        </p:nvSpPr>
        <p:spPr>
          <a:xfrm>
            <a:off x="3913513" y="4869064"/>
            <a:ext cx="1555464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FF00"/>
                </a:solidFill>
              </a:rPr>
              <a:t>互为引物</a:t>
            </a:r>
            <a:endParaRPr lang="zh-CN" altLang="en-US" sz="2400" b="1">
              <a:solidFill>
                <a:srgbClr val="FFFF00"/>
              </a:solidFill>
            </a:endParaRPr>
          </a:p>
        </p:txBody>
      </p:sp>
      <p:sp>
        <p:nvSpPr>
          <p:cNvPr id="19" name="矩形标注 18"/>
          <p:cNvSpPr/>
          <p:nvPr/>
        </p:nvSpPr>
        <p:spPr>
          <a:xfrm>
            <a:off x="2635080" y="1750065"/>
            <a:ext cx="996297" cy="817124"/>
          </a:xfrm>
          <a:prstGeom prst="wedgeRectCallout">
            <a:avLst>
              <a:gd name="adj1" fmla="val -55983"/>
              <a:gd name="adj2" fmla="val -97024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FFFF00"/>
                </a:solidFill>
              </a:rPr>
              <a:t>末端修饰</a:t>
            </a:r>
            <a:endParaRPr lang="zh-CN" altLang="en-US" sz="2400" b="1">
              <a:solidFill>
                <a:srgbClr val="FFFF00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090133" y="5035441"/>
            <a:ext cx="50520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FF00"/>
                </a:solidFill>
              </a:rPr>
              <a:t>①</a:t>
            </a:r>
            <a:endParaRPr lang="zh-CN" altLang="en-US" sz="2400" b="1">
              <a:solidFill>
                <a:srgbClr val="FFFF00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635854" y="5266273"/>
            <a:ext cx="50520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FF00"/>
                </a:solidFill>
              </a:rPr>
              <a:t>④</a:t>
            </a:r>
            <a:endParaRPr lang="zh-CN" altLang="en-US" sz="2400" b="1">
              <a:solidFill>
                <a:srgbClr val="FFFF00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886198" y="4866029"/>
            <a:ext cx="50520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FF00"/>
                </a:solidFill>
              </a:rPr>
              <a:t>②</a:t>
            </a:r>
            <a:endParaRPr lang="zh-CN" altLang="en-US" sz="2400" b="1">
              <a:solidFill>
                <a:srgbClr val="FFFF00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1142985" y="4606349"/>
            <a:ext cx="50520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FF00"/>
                </a:solidFill>
              </a:rPr>
              <a:t>③</a:t>
            </a:r>
            <a:endParaRPr lang="zh-CN" altLang="en-US" sz="2400" b="1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115409" y="493162"/>
            <a:ext cx="5734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C00CC"/>
              </a:buClr>
            </a:pPr>
            <a:r>
              <a:rPr lang="en-US" altLang="zh-CN" sz="2800" b="1" dirty="0">
                <a:solidFill>
                  <a:srgbClr val="C00000"/>
                </a:solidFill>
              </a:rPr>
              <a:t>6.</a:t>
            </a:r>
            <a:r>
              <a:rPr lang="zh-CN" altLang="en-US" sz="2800" b="1" dirty="0">
                <a:solidFill>
                  <a:srgbClr val="C00000"/>
                </a:solidFill>
              </a:rPr>
              <a:t>大分子</a:t>
            </a:r>
            <a:r>
              <a:rPr lang="en-US" altLang="zh-CN" sz="2800" b="1" dirty="0">
                <a:solidFill>
                  <a:srgbClr val="C00000"/>
                </a:solidFill>
              </a:rPr>
              <a:t>DNA</a:t>
            </a:r>
            <a:r>
              <a:rPr lang="zh-CN" altLang="en-US" sz="2800" b="1" dirty="0">
                <a:solidFill>
                  <a:srgbClr val="C00000"/>
                </a:solidFill>
              </a:rPr>
              <a:t>扩增</a:t>
            </a:r>
            <a:r>
              <a:rPr lang="en-US" altLang="zh-CN" sz="2800" b="1" dirty="0">
                <a:solidFill>
                  <a:srgbClr val="C00000"/>
                </a:solidFill>
              </a:rPr>
              <a:t>——</a:t>
            </a:r>
            <a:r>
              <a:rPr lang="zh-CN" altLang="en-US" sz="2800" b="1" dirty="0">
                <a:solidFill>
                  <a:srgbClr val="FF0000"/>
                </a:solidFill>
              </a:rPr>
              <a:t>重叠</a:t>
            </a:r>
            <a:r>
              <a:rPr lang="en-US" altLang="zh-CN" sz="2800" b="1" dirty="0">
                <a:solidFill>
                  <a:srgbClr val="FF0000"/>
                </a:solidFill>
              </a:rPr>
              <a:t>PCR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39615" y="59329"/>
            <a:ext cx="28517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9900CC"/>
              </a:buClr>
            </a:pPr>
            <a:r>
              <a:rPr lang="en-US" altLang="zh-CN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PCR</a:t>
            </a:r>
            <a:r>
              <a:rPr lang="zh-CN" altLang="en-US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应用类型简介（含基因定位）</a:t>
            </a:r>
            <a:endParaRPr lang="zh-CN" altLang="en-US" sz="1400">
              <a:solidFill>
                <a:srgbClr val="00B05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1451" y="1016382"/>
            <a:ext cx="114164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9080" indent="-1261110"/>
            <a:r>
              <a:rPr lang="zh-CN" altLang="zh-CN" sz="2800" b="1" kern="100">
                <a:solidFill>
                  <a:srgbClr val="FF0000"/>
                </a:solidFill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【素材】重叠</a:t>
            </a:r>
            <a:r>
              <a:rPr lang="en-US" altLang="zh-CN" sz="2800" b="1" kern="100">
                <a:solidFill>
                  <a:srgbClr val="FF0000"/>
                </a:solidFill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PCR</a:t>
            </a:r>
            <a:r>
              <a:rPr lang="zh-CN" altLang="zh-CN" sz="2800" kern="100">
                <a:solidFill>
                  <a:srgbClr val="333333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——分子过大</a:t>
            </a:r>
            <a:r>
              <a:rPr lang="en-US" altLang="zh-CN" sz="2800" kern="100">
                <a:solidFill>
                  <a:srgbClr val="333333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PCR</a:t>
            </a:r>
            <a:r>
              <a:rPr lang="zh-CN" altLang="zh-CN" sz="2800" kern="100">
                <a:solidFill>
                  <a:srgbClr val="333333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很难成功，需要分成两段分别</a:t>
            </a:r>
            <a:r>
              <a:rPr lang="en-US" altLang="zh-CN" sz="2800" kern="100">
                <a:solidFill>
                  <a:srgbClr val="333333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PCR</a:t>
            </a:r>
            <a:r>
              <a:rPr lang="zh-CN" altLang="zh-CN" sz="2800" kern="100">
                <a:solidFill>
                  <a:srgbClr val="333333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，只要存在一定互补序列</a:t>
            </a:r>
            <a:r>
              <a:rPr lang="zh-CN" altLang="zh-CN" sz="2800" b="1" kern="100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（搭桥），</a:t>
            </a:r>
            <a:r>
              <a:rPr lang="zh-CN" altLang="zh-CN" sz="2800" kern="100">
                <a:solidFill>
                  <a:srgbClr val="333333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可以最后再连接成完整大片段。或进行定点诱变或目的基因修饰酶切位点修饰。</a:t>
            </a:r>
            <a:endParaRPr lang="zh-CN" altLang="zh-CN" sz="28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48" t="38467" r="14667" b="32466"/>
          <a:stretch>
            <a:fillRect/>
          </a:stretch>
        </p:blipFill>
        <p:spPr bwMode="auto">
          <a:xfrm>
            <a:off x="1189385" y="2493013"/>
            <a:ext cx="9552244" cy="418988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标注 1"/>
          <p:cNvSpPr/>
          <p:nvPr/>
        </p:nvSpPr>
        <p:spPr>
          <a:xfrm>
            <a:off x="9972250" y="1708879"/>
            <a:ext cx="1585609" cy="1061670"/>
          </a:xfrm>
          <a:prstGeom prst="wedgeRectCallout">
            <a:avLst>
              <a:gd name="adj1" fmla="val -267879"/>
              <a:gd name="adj2" fmla="val 5846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rgbClr val="FFFF00"/>
                </a:solidFill>
              </a:rPr>
              <a:t>两个反应体系</a:t>
            </a:r>
            <a:endParaRPr lang="zh-CN" altLang="en-US" sz="2800" b="1">
              <a:solidFill>
                <a:srgbClr val="FFFF00"/>
              </a:solidFill>
            </a:endParaRPr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1926077" y="5311302"/>
            <a:ext cx="9737387" cy="58366"/>
          </a:xfrm>
          <a:prstGeom prst="line">
            <a:avLst/>
          </a:prstGeom>
          <a:ln w="762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5142271" y="2401377"/>
            <a:ext cx="1386348" cy="121689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115409" y="493162"/>
            <a:ext cx="6089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C00CC"/>
              </a:buClr>
            </a:pPr>
            <a:r>
              <a:rPr lang="en-US" altLang="zh-CN" sz="2800" b="1" dirty="0">
                <a:solidFill>
                  <a:srgbClr val="C00000"/>
                </a:solidFill>
              </a:rPr>
              <a:t>7.</a:t>
            </a:r>
            <a:r>
              <a:rPr lang="zh-CN" altLang="en-US" sz="2800" b="1" dirty="0">
                <a:solidFill>
                  <a:srgbClr val="C00000"/>
                </a:solidFill>
              </a:rPr>
              <a:t>定点诱变</a:t>
            </a:r>
            <a:r>
              <a:rPr lang="en-US" altLang="zh-CN" sz="2800" b="1" dirty="0">
                <a:solidFill>
                  <a:srgbClr val="C00000"/>
                </a:solidFill>
              </a:rPr>
              <a:t>1——</a:t>
            </a:r>
            <a:r>
              <a:rPr lang="zh-CN" altLang="en-US" sz="2800" b="1" dirty="0">
                <a:solidFill>
                  <a:srgbClr val="C00000"/>
                </a:solidFill>
              </a:rPr>
              <a:t>引物修饰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39615" y="59329"/>
            <a:ext cx="28517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9900CC"/>
              </a:buClr>
            </a:pPr>
            <a:r>
              <a:rPr lang="en-US" altLang="zh-CN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PCR</a:t>
            </a:r>
            <a:r>
              <a:rPr lang="zh-CN" altLang="en-US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应用类型简介（含基因定位）</a:t>
            </a:r>
            <a:endParaRPr lang="zh-CN" altLang="en-US" sz="1400">
              <a:solidFill>
                <a:srgbClr val="00B05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27731" y="1016382"/>
            <a:ext cx="11212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400" b="1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（在引物对应目的基因内部区域，</a:t>
            </a:r>
            <a:r>
              <a:rPr lang="zh-CN" altLang="zh-CN" sz="2400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设计</a:t>
            </a:r>
            <a:r>
              <a:rPr lang="zh-CN" altLang="zh-CN" sz="2400" b="1">
                <a:solidFill>
                  <a:srgbClr val="9900CC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个别碱基与模板不配对碱基</a:t>
            </a:r>
            <a:r>
              <a:rPr lang="zh-CN" altLang="en-US" sz="2400" b="1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lang="zh-CN" altLang="en-US" sz="2400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引物</a:t>
            </a:r>
            <a:r>
              <a:rPr lang="zh-CN" altLang="zh-CN" sz="2400" b="1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30729" y="2032044"/>
            <a:ext cx="57642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b="1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000" b="1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sz="2000" b="1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中引物</a:t>
            </a:r>
            <a:r>
              <a:rPr lang="en-US" altLang="zh-CN" sz="2000" b="1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5’</a:t>
            </a:r>
            <a:r>
              <a:rPr lang="zh-CN" altLang="en-US" sz="2000" b="1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端修饰，就是使基因末端序列突变</a:t>
            </a:r>
            <a:r>
              <a:rPr lang="zh-CN" altLang="zh-CN" sz="2000" b="1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zh-CN" altLang="en-US" sz="2000">
              <a:solidFill>
                <a:srgbClr val="00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0" y="1508824"/>
            <a:ext cx="4810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C00CC"/>
              </a:buClr>
            </a:pPr>
            <a:r>
              <a:rPr lang="zh-CN" altLang="en-US" sz="2800" b="1">
                <a:solidFill>
                  <a:srgbClr val="C00000"/>
                </a:solidFill>
              </a:rPr>
              <a:t>（</a:t>
            </a:r>
            <a:r>
              <a:rPr lang="en-US" altLang="zh-CN" sz="2800" b="1">
                <a:solidFill>
                  <a:srgbClr val="C00000"/>
                </a:solidFill>
              </a:rPr>
              <a:t>1</a:t>
            </a:r>
            <a:r>
              <a:rPr lang="zh-CN" altLang="en-US" sz="2800" b="1">
                <a:solidFill>
                  <a:srgbClr val="C00000"/>
                </a:solidFill>
              </a:rPr>
              <a:t>）</a:t>
            </a:r>
            <a:r>
              <a:rPr lang="en-US" altLang="zh-CN" sz="2800" b="1">
                <a:solidFill>
                  <a:srgbClr val="C00000"/>
                </a:solidFill>
              </a:rPr>
              <a:t>——</a:t>
            </a:r>
            <a:r>
              <a:rPr lang="zh-CN" altLang="en-US" sz="2800" b="1">
                <a:solidFill>
                  <a:srgbClr val="C00000"/>
                </a:solidFill>
              </a:rPr>
              <a:t>引物</a:t>
            </a:r>
            <a:r>
              <a:rPr lang="en-US" altLang="zh-CN" sz="2800" b="1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5’</a:t>
            </a:r>
            <a:r>
              <a:rPr lang="zh-CN" altLang="en-US" sz="2800" b="1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端</a:t>
            </a:r>
            <a:r>
              <a:rPr lang="zh-CN" altLang="en-US" sz="2800" b="1">
                <a:solidFill>
                  <a:srgbClr val="C00000"/>
                </a:solidFill>
              </a:rPr>
              <a:t>修饰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2958" y="2432154"/>
            <a:ext cx="11849100" cy="42604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115409" y="493162"/>
            <a:ext cx="5109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C00CC"/>
              </a:buClr>
            </a:pPr>
            <a:r>
              <a:rPr lang="en-US" altLang="zh-CN" sz="2800" b="1" dirty="0">
                <a:solidFill>
                  <a:srgbClr val="C00000"/>
                </a:solidFill>
              </a:rPr>
              <a:t>7.</a:t>
            </a:r>
            <a:r>
              <a:rPr lang="zh-CN" altLang="en-US" sz="2800" b="1" dirty="0">
                <a:solidFill>
                  <a:srgbClr val="C00000"/>
                </a:solidFill>
              </a:rPr>
              <a:t>定点诱变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39615" y="59329"/>
            <a:ext cx="28517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9900CC"/>
              </a:buClr>
            </a:pPr>
            <a:r>
              <a:rPr lang="en-US" altLang="zh-CN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PCR</a:t>
            </a:r>
            <a:r>
              <a:rPr lang="zh-CN" altLang="en-US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应用类型简介（含基因定位）</a:t>
            </a:r>
            <a:endParaRPr lang="zh-CN" altLang="en-US" sz="1400">
              <a:solidFill>
                <a:srgbClr val="00B05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04778" y="490381"/>
            <a:ext cx="52407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400" b="1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（在引物对应目的基因内部区域，</a:t>
            </a:r>
            <a:r>
              <a:rPr lang="zh-CN" altLang="zh-CN" sz="2400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设计</a:t>
            </a:r>
            <a:r>
              <a:rPr lang="zh-CN" altLang="zh-CN" sz="2400" b="1">
                <a:solidFill>
                  <a:srgbClr val="9900CC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个别碱基与模板不配对碱基</a:t>
            </a:r>
            <a:r>
              <a:rPr lang="zh-CN" altLang="en-US" sz="2400" b="1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lang="zh-CN" altLang="en-US" sz="2400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引物</a:t>
            </a:r>
            <a:r>
              <a:rPr lang="zh-CN" altLang="zh-CN" sz="2400" b="1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5409" y="1189470"/>
            <a:ext cx="608944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C00CC"/>
              </a:buClr>
            </a:pPr>
            <a:r>
              <a:rPr lang="zh-CN" altLang="en-US" sz="2800" b="1">
                <a:solidFill>
                  <a:srgbClr val="C00000"/>
                </a:solidFill>
              </a:rPr>
              <a:t>（</a:t>
            </a:r>
            <a:r>
              <a:rPr lang="en-US" altLang="zh-CN" sz="2800" b="1">
                <a:solidFill>
                  <a:srgbClr val="C00000"/>
                </a:solidFill>
              </a:rPr>
              <a:t>2</a:t>
            </a:r>
            <a:r>
              <a:rPr lang="zh-CN" altLang="en-US" sz="2800" b="1">
                <a:solidFill>
                  <a:srgbClr val="C00000"/>
                </a:solidFill>
              </a:rPr>
              <a:t>）</a:t>
            </a:r>
            <a:r>
              <a:rPr lang="en-US" altLang="zh-CN" sz="2800" b="1">
                <a:solidFill>
                  <a:srgbClr val="C00000"/>
                </a:solidFill>
              </a:rPr>
              <a:t>——</a:t>
            </a:r>
            <a:r>
              <a:rPr lang="zh-CN" altLang="en-US" sz="2800" b="1">
                <a:solidFill>
                  <a:srgbClr val="FF0000"/>
                </a:solidFill>
              </a:rPr>
              <a:t>大引物</a:t>
            </a:r>
            <a:r>
              <a:rPr lang="en-US" altLang="zh-CN" sz="2800" b="1">
                <a:solidFill>
                  <a:srgbClr val="FF0000"/>
                </a:solidFill>
              </a:rPr>
              <a:t>PCR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275254" y="1603173"/>
            <a:ext cx="41999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>
              <a:spcAft>
                <a:spcPct val="0"/>
              </a:spcAft>
            </a:pPr>
            <a:r>
              <a:rPr lang="zh-CN" altLang="zh-CN" sz="2400">
                <a:solidFill>
                  <a:srgbClr val="00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大引物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PCR</a:t>
            </a:r>
            <a:r>
              <a:rPr lang="zh-CN" altLang="zh-CN" sz="2400">
                <a:solidFill>
                  <a:srgbClr val="00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需要用到</a:t>
            </a:r>
            <a:r>
              <a:rPr lang="zh-CN" altLang="zh-CN" sz="2400" b="1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三条引物</a:t>
            </a:r>
            <a:r>
              <a:rPr lang="zh-CN" altLang="en-US" sz="2400" b="1">
                <a:solidFill>
                  <a:srgbClr val="9900CC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（两条原备，一条</a:t>
            </a:r>
            <a:r>
              <a:rPr lang="en-US" altLang="zh-CN" sz="2400" b="1">
                <a:solidFill>
                  <a:srgbClr val="9900CC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PCR</a:t>
            </a:r>
            <a:r>
              <a:rPr lang="zh-CN" altLang="en-US" sz="2400" b="1">
                <a:solidFill>
                  <a:srgbClr val="9900CC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获得）</a:t>
            </a:r>
            <a:r>
              <a:rPr lang="zh-CN" altLang="zh-CN" sz="2400">
                <a:solidFill>
                  <a:srgbClr val="00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进行</a:t>
            </a:r>
            <a:r>
              <a:rPr lang="zh-CN" altLang="zh-CN" sz="2400" b="1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两轮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PCR</a:t>
            </a:r>
            <a:r>
              <a:rPr lang="zh-CN" altLang="zh-CN" sz="2400">
                <a:solidFill>
                  <a:srgbClr val="00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，这三条引物分别是突变上游引物、常规上游引物和常规下游引物。该技术的流程如图所示。</a:t>
            </a:r>
            <a:endParaRPr lang="zh-CN" altLang="zh-CN" sz="240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96936" y="3801979"/>
            <a:ext cx="47155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>
              <a:spcAft>
                <a:spcPct val="0"/>
              </a:spcAft>
            </a:pPr>
            <a:r>
              <a:rPr lang="zh-CN" altLang="en-US" sz="2400" b="1">
                <a:solidFill>
                  <a:srgbClr val="9900CC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①</a:t>
            </a:r>
            <a:r>
              <a:rPr lang="zh-CN" altLang="zh-CN" sz="2400">
                <a:solidFill>
                  <a:srgbClr val="00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第一轮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PCR</a:t>
            </a:r>
            <a:r>
              <a:rPr lang="zh-CN" altLang="zh-CN" sz="2400">
                <a:solidFill>
                  <a:srgbClr val="00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利用突变上游引物和常规下游引物进行扩增，得到不完整的含有突变位点的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lang="zh-CN" altLang="zh-CN" sz="2400">
                <a:solidFill>
                  <a:srgbClr val="00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片段（即获得下游大引物）；</a:t>
            </a:r>
            <a:endParaRPr lang="en-US" altLang="zh-CN" sz="2400">
              <a:solidFill>
                <a:srgbClr val="000000"/>
              </a:solidFill>
              <a:latin typeface="宋体" panose="02010600030101010101" pitchFamily="2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269875">
              <a:spcAft>
                <a:spcPct val="0"/>
              </a:spcAft>
            </a:pPr>
            <a:r>
              <a:rPr lang="zh-CN" altLang="en-US" sz="2400" b="1">
                <a:solidFill>
                  <a:srgbClr val="9900CC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②</a:t>
            </a:r>
            <a:r>
              <a:rPr lang="zh-CN" altLang="zh-CN" sz="2400">
                <a:solidFill>
                  <a:srgbClr val="00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第二轮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PCR</a:t>
            </a:r>
            <a:r>
              <a:rPr lang="zh-CN" altLang="zh-CN" sz="2400">
                <a:solidFill>
                  <a:srgbClr val="00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利用第一轮扩增产物中的一条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lang="zh-CN" altLang="zh-CN" sz="2400">
                <a:solidFill>
                  <a:srgbClr val="00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链作为下游大引物，它与常规上游引物一起扩增得到完整的含有突变位点的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lang="zh-CN" altLang="zh-CN" sz="2400">
                <a:solidFill>
                  <a:srgbClr val="00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片段。</a:t>
            </a:r>
            <a:endParaRPr lang="zh-CN" altLang="zh-CN" sz="240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59400" y="1444653"/>
            <a:ext cx="7065900" cy="539374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115409" y="493162"/>
            <a:ext cx="7971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C00CC"/>
              </a:buClr>
            </a:pPr>
            <a:r>
              <a:rPr lang="en-US" altLang="zh-CN" sz="2800" b="1" dirty="0">
                <a:solidFill>
                  <a:srgbClr val="C00000"/>
                </a:solidFill>
              </a:rPr>
              <a:t>8.</a:t>
            </a:r>
            <a:r>
              <a:rPr lang="zh-CN" altLang="en-US" sz="2800" b="1" dirty="0">
                <a:solidFill>
                  <a:srgbClr val="C00000"/>
                </a:solidFill>
              </a:rPr>
              <a:t>重组</a:t>
            </a:r>
            <a:r>
              <a:rPr lang="en-US" altLang="zh-CN" sz="2800" b="1" dirty="0">
                <a:solidFill>
                  <a:srgbClr val="C00000"/>
                </a:solidFill>
              </a:rPr>
              <a:t>DNA——</a:t>
            </a:r>
            <a:r>
              <a:rPr lang="zh-CN" altLang="en-US" sz="2800" b="1" dirty="0">
                <a:solidFill>
                  <a:srgbClr val="FF0000"/>
                </a:solidFill>
              </a:rPr>
              <a:t>交错延伸</a:t>
            </a:r>
            <a:r>
              <a:rPr lang="en-US" altLang="zh-CN" sz="2800" b="1" dirty="0">
                <a:solidFill>
                  <a:srgbClr val="FF0000"/>
                </a:solidFill>
              </a:rPr>
              <a:t>PCR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39615" y="59329"/>
            <a:ext cx="28517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9900CC"/>
              </a:buClr>
            </a:pPr>
            <a:r>
              <a:rPr lang="en-US" altLang="zh-CN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PCR</a:t>
            </a:r>
            <a:r>
              <a:rPr lang="zh-CN" altLang="en-US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应用类型简介（含基因定位）</a:t>
            </a:r>
            <a:endParaRPr lang="zh-CN" altLang="en-US" sz="1400">
              <a:solidFill>
                <a:srgbClr val="00B05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7346" y="367106"/>
            <a:ext cx="7233960" cy="509643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/>
          <p:cNvSpPr/>
          <p:nvPr/>
        </p:nvSpPr>
        <p:spPr>
          <a:xfrm>
            <a:off x="115409" y="1142438"/>
            <a:ext cx="458182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zh-CN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交错延伸</a:t>
            </a:r>
            <a:r>
              <a:rPr lang="en-US" altLang="zh-CN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(stagger extension process, StEP)</a:t>
            </a:r>
            <a:r>
              <a:rPr lang="zh-CN" altLang="zh-CN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是在</a:t>
            </a:r>
            <a:r>
              <a:rPr lang="zh-CN" altLang="zh-CN" b="1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一个</a:t>
            </a:r>
            <a:r>
              <a:rPr lang="en-US" altLang="zh-CN" b="1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PCR</a:t>
            </a:r>
            <a:r>
              <a:rPr lang="zh-CN" altLang="zh-CN" b="1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反应体系</a:t>
            </a:r>
            <a:r>
              <a:rPr lang="zh-CN" altLang="zh-CN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中，以两个以上</a:t>
            </a:r>
            <a:r>
              <a:rPr lang="zh-CN" altLang="zh-CN" u="sng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相关的</a:t>
            </a:r>
            <a:r>
              <a:rPr lang="en-US" altLang="zh-CN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lang="zh-CN" altLang="zh-CN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片段（即</a:t>
            </a:r>
            <a:r>
              <a:rPr lang="zh-CN" altLang="zh-CN" b="1" u="sng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同源性</a:t>
            </a:r>
            <a:r>
              <a:rPr lang="en-US" altLang="zh-CN" b="1" u="sng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DNA</a:t>
            </a:r>
            <a:r>
              <a:rPr lang="zh-CN" altLang="zh-CN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）为模板进行</a:t>
            </a:r>
            <a:r>
              <a:rPr lang="en-US" altLang="zh-CN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PCR</a:t>
            </a:r>
            <a:r>
              <a:rPr lang="zh-CN" altLang="zh-CN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反应，引物先在一个模板链上延伸，随之进行</a:t>
            </a:r>
            <a:r>
              <a:rPr lang="zh-CN" altLang="zh-CN" b="1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多轮变性、短暂复性</a:t>
            </a:r>
            <a:r>
              <a:rPr lang="zh-CN" altLang="zh-CN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的过程。在每一轮</a:t>
            </a:r>
            <a:r>
              <a:rPr lang="en-US" altLang="zh-CN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PCR</a:t>
            </a:r>
            <a:r>
              <a:rPr lang="zh-CN" altLang="zh-CN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循环中，之前延伸的小片段均会随机的与一个模板碱基互补配对继续延伸，由于</a:t>
            </a:r>
            <a:r>
              <a:rPr lang="zh-CN" altLang="zh-CN" b="1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模板的转换而实现不同模板间的重组</a:t>
            </a:r>
            <a:r>
              <a:rPr lang="zh-CN" altLang="zh-CN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，最终实现全长基因片段的获得。（每一轮只复制一段就停止）</a:t>
            </a:r>
            <a:endParaRPr lang="zh-CN" altLang="zh-CN" sz="24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zh-CN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基本步骤为：</a:t>
            </a:r>
            <a:endParaRPr lang="zh-CN" altLang="zh-CN" sz="24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717550" indent="-265430"/>
            <a:r>
              <a:rPr lang="en-US" altLang="zh-CN">
                <a:solidFill>
                  <a:srgbClr val="000000"/>
                </a:solidFill>
                <a:latin typeface="楷体" panose="02010609060101010101" pitchFamily="49" charset="-122"/>
                <a:ea typeface="等线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）变性模板链与引物结合</a:t>
            </a:r>
            <a:endParaRPr lang="zh-CN" altLang="zh-CN" sz="24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717550" indent="-265430"/>
            <a:r>
              <a:rPr lang="en-US" altLang="zh-CN">
                <a:solidFill>
                  <a:srgbClr val="000000"/>
                </a:solidFill>
                <a:latin typeface="楷体" panose="02010609060101010101" pitchFamily="49" charset="-122"/>
                <a:ea typeface="等线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）短暂延伸形成小片段</a:t>
            </a:r>
            <a:endParaRPr lang="zh-CN" altLang="zh-CN" sz="24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717550" indent="-265430"/>
            <a:r>
              <a:rPr lang="en-US" altLang="zh-CN">
                <a:solidFill>
                  <a:srgbClr val="000000"/>
                </a:solidFill>
                <a:latin typeface="楷体" panose="02010609060101010101" pitchFamily="49" charset="-122"/>
                <a:ea typeface="等线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）另一循环时，小片段与模板随机结合作为引物（</a:t>
            </a:r>
            <a:r>
              <a:rPr lang="en-US" altLang="zh-CN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template switching</a:t>
            </a:r>
            <a:r>
              <a:rPr lang="zh-CN" altLang="zh-CN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）并继续延伸（</a:t>
            </a:r>
            <a:r>
              <a:rPr lang="zh-CN" altLang="zh-CN" b="1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退火温度应该稍低</a:t>
            </a:r>
            <a:r>
              <a:rPr lang="zh-CN" altLang="zh-CN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，毕竟特异性在降低）</a:t>
            </a:r>
            <a:endParaRPr lang="zh-CN" altLang="zh-CN" sz="24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717550" indent="-265430"/>
            <a:r>
              <a:rPr lang="en-US" altLang="zh-CN">
                <a:solidFill>
                  <a:srgbClr val="000000"/>
                </a:solidFill>
                <a:latin typeface="楷体" panose="02010609060101010101" pitchFamily="49" charset="-122"/>
                <a:ea typeface="等线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zh-CN">
                <a:solidFill>
                  <a:srgbClr val="00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）重复上述过程直至全长基因形成即最终得到新组合的基因</a:t>
            </a:r>
            <a:endParaRPr lang="zh-CN" altLang="zh-CN" sz="24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34391" y="5771320"/>
            <a:ext cx="61576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solidFill>
                  <a:srgbClr val="FF0000"/>
                </a:solidFill>
              </a:rPr>
              <a:t>得到大量突变体组合体</a:t>
            </a:r>
            <a:endParaRPr lang="zh-CN" altLang="en-US" sz="40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1"/>
            <a:ext cx="12191999" cy="68310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矩形 1"/>
          <p:cNvSpPr/>
          <p:nvPr/>
        </p:nvSpPr>
        <p:spPr>
          <a:xfrm>
            <a:off x="3658445" y="75445"/>
            <a:ext cx="44421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180340" algn="l"/>
                <a:tab pos="2430780" algn="l"/>
              </a:tabLst>
            </a:pPr>
            <a:r>
              <a:rPr lang="en-US" altLang="zh-CN" sz="3200" b="1" kern="1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zh-CN" sz="3200" b="1">
                <a:solidFill>
                  <a:srgbClr val="FF0000"/>
                </a:solidFill>
              </a:rPr>
              <a:t>限制酶的选择原则</a:t>
            </a:r>
            <a:r>
              <a:rPr lang="en-US" altLang="zh-CN" sz="3200" b="1" kern="1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endParaRPr lang="zh-CN" altLang="zh-CN" sz="3200" b="1" kern="1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300" y="848142"/>
            <a:ext cx="1184395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/>
            <a:r>
              <a:rPr lang="en-US" altLang="zh-CN" sz="3200"/>
              <a:t>a.</a:t>
            </a:r>
            <a:r>
              <a:rPr lang="zh-CN" altLang="zh-CN" sz="3200"/>
              <a:t>有其识别序列，且两方能得到相同末端</a:t>
            </a:r>
            <a:r>
              <a:rPr lang="en-US" altLang="zh-CN" sz="3200">
                <a:solidFill>
                  <a:srgbClr val="9900CC"/>
                </a:solidFill>
              </a:rPr>
              <a:t>(</a:t>
            </a:r>
            <a:r>
              <a:rPr lang="zh-CN" altLang="en-US" sz="3200">
                <a:solidFill>
                  <a:srgbClr val="9900CC"/>
                </a:solidFill>
              </a:rPr>
              <a:t>相同酶或同尾酶</a:t>
            </a:r>
            <a:r>
              <a:rPr lang="en-US" altLang="zh-CN" sz="3200">
                <a:solidFill>
                  <a:srgbClr val="9900CC"/>
                </a:solidFill>
              </a:rPr>
              <a:t>)</a:t>
            </a:r>
            <a:endParaRPr lang="zh-CN" altLang="zh-CN" sz="3200">
              <a:solidFill>
                <a:srgbClr val="9900CC"/>
              </a:solidFill>
            </a:endParaRPr>
          </a:p>
          <a:p>
            <a:pPr indent="542925"/>
            <a:r>
              <a:rPr lang="en-US" altLang="zh-CN" sz="3200"/>
              <a:t>b.</a:t>
            </a:r>
            <a:r>
              <a:rPr lang="zh-CN" altLang="zh-CN" sz="3200"/>
              <a:t>质粒上该切点应该位于启动子下游、终止子上游</a:t>
            </a:r>
            <a:endParaRPr lang="zh-CN" altLang="zh-CN" sz="3200"/>
          </a:p>
          <a:p>
            <a:pPr indent="542925"/>
            <a:r>
              <a:rPr lang="en-US" altLang="zh-CN" sz="3200"/>
              <a:t>c.</a:t>
            </a:r>
            <a:r>
              <a:rPr lang="zh-CN" altLang="zh-CN" sz="3200"/>
              <a:t>不破坏目的基因</a:t>
            </a:r>
            <a:endParaRPr lang="zh-CN" altLang="zh-CN" sz="3200"/>
          </a:p>
          <a:p>
            <a:pPr indent="542925"/>
            <a:r>
              <a:rPr lang="en-US" altLang="zh-CN" sz="3200"/>
              <a:t>d.</a:t>
            </a:r>
            <a:r>
              <a:rPr lang="zh-CN" altLang="zh-CN" sz="3200"/>
              <a:t>不破坏质粒完整性（即不能同时有一种限制酶的多个切点）</a:t>
            </a:r>
            <a:endParaRPr lang="zh-CN" altLang="zh-CN" sz="3200"/>
          </a:p>
          <a:p>
            <a:pPr indent="542925"/>
            <a:r>
              <a:rPr lang="en-US" altLang="zh-CN" sz="3200"/>
              <a:t>e.</a:t>
            </a:r>
            <a:r>
              <a:rPr lang="zh-CN" altLang="zh-CN" sz="3200"/>
              <a:t>不破坏质粒上的关键因子</a:t>
            </a:r>
            <a:endParaRPr lang="zh-CN" altLang="zh-CN" sz="3200"/>
          </a:p>
          <a:p>
            <a:pPr indent="542925"/>
            <a:r>
              <a:rPr lang="en-US" altLang="zh-CN" sz="3200"/>
              <a:t>f.</a:t>
            </a:r>
            <a:r>
              <a:rPr lang="zh-CN" altLang="zh-CN" sz="3200"/>
              <a:t>尽量双酶切（避免自我成环和反向连接）</a:t>
            </a:r>
            <a:r>
              <a:rPr lang="en-US" altLang="zh-CN" sz="3200"/>
              <a:t>(</a:t>
            </a:r>
            <a:r>
              <a:rPr lang="zh-CN" altLang="zh-CN" sz="3200"/>
              <a:t>但要确保质粒上也有这两种酶</a:t>
            </a:r>
            <a:r>
              <a:rPr lang="zh-CN" altLang="en-US" sz="3200"/>
              <a:t>或同尾酶</a:t>
            </a:r>
            <a:r>
              <a:rPr lang="zh-CN" altLang="zh-CN" sz="3200"/>
              <a:t>的切割位点</a:t>
            </a:r>
            <a:r>
              <a:rPr lang="en-US" altLang="zh-CN" sz="3200"/>
              <a:t>)</a:t>
            </a:r>
            <a:r>
              <a:rPr lang="zh-CN" altLang="zh-CN" sz="3200"/>
              <a:t>。</a:t>
            </a:r>
            <a:endParaRPr lang="zh-CN" altLang="zh-CN" sz="3200"/>
          </a:p>
          <a:p>
            <a:pPr indent="542925"/>
            <a:r>
              <a:rPr lang="en-US" altLang="zh-CN" sz="3200"/>
              <a:t>g.</a:t>
            </a:r>
            <a:r>
              <a:rPr lang="zh-CN" altLang="en-US" sz="3200"/>
              <a:t>避免无效切割（切割点内含另一种酶的切割点）</a:t>
            </a:r>
            <a:endParaRPr lang="zh-CN" altLang="zh-CN" sz="3200"/>
          </a:p>
          <a:p>
            <a:pPr indent="542925"/>
            <a:r>
              <a:rPr lang="en-US" altLang="zh-CN" sz="3200"/>
              <a:t>h.</a:t>
            </a:r>
            <a:r>
              <a:rPr lang="zh-CN" altLang="zh-CN" sz="3200"/>
              <a:t>双酶切点间尽量靠近，不丢失重要序列</a:t>
            </a:r>
            <a:endParaRPr lang="en-US" altLang="zh-CN" sz="3200"/>
          </a:p>
          <a:p>
            <a:pPr indent="542925"/>
            <a:r>
              <a:rPr lang="en-US" altLang="zh-CN" sz="3200" err="1">
                <a:latin typeface="+mn-ea"/>
              </a:rPr>
              <a:t>i.</a:t>
            </a:r>
            <a:r>
              <a:rPr lang="zh-CN" altLang="zh-CN" sz="3200">
                <a:latin typeface="+mn-ea"/>
              </a:rPr>
              <a:t>农杆菌转化法中，酶切点应该位于</a:t>
            </a:r>
            <a:r>
              <a:rPr lang="en-US" altLang="zh-CN" sz="3200">
                <a:latin typeface="+mn-ea"/>
              </a:rPr>
              <a:t>T-DNA</a:t>
            </a:r>
            <a:r>
              <a:rPr lang="zh-CN" altLang="zh-CN" sz="3200">
                <a:latin typeface="+mn-ea"/>
              </a:rPr>
              <a:t>内部</a:t>
            </a:r>
            <a:endParaRPr lang="zh-CN" altLang="zh-CN" sz="3200">
              <a:latin typeface="+mn-ea"/>
            </a:endParaRPr>
          </a:p>
          <a:p>
            <a:pPr indent="542925"/>
            <a:endParaRPr lang="zh-CN" altLang="zh-CN" sz="3200"/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115409" y="493162"/>
            <a:ext cx="7971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C00CC"/>
              </a:buClr>
            </a:pPr>
            <a:r>
              <a:rPr lang="en-US" altLang="zh-CN" sz="2800" b="1" dirty="0">
                <a:solidFill>
                  <a:srgbClr val="C00000"/>
                </a:solidFill>
              </a:rPr>
              <a:t>9.</a:t>
            </a:r>
            <a:r>
              <a:rPr lang="zh-CN" altLang="en-US" sz="2800" b="1" dirty="0">
                <a:solidFill>
                  <a:srgbClr val="C00000"/>
                </a:solidFill>
              </a:rPr>
              <a:t>获得大量</a:t>
            </a:r>
            <a:r>
              <a:rPr lang="en-US" altLang="zh-CN" sz="2800" b="1" dirty="0">
                <a:solidFill>
                  <a:srgbClr val="C00000"/>
                </a:solidFill>
              </a:rPr>
              <a:t>DNA</a:t>
            </a:r>
            <a:r>
              <a:rPr lang="zh-CN" altLang="en-US" sz="2800" b="1" dirty="0">
                <a:solidFill>
                  <a:srgbClr val="C00000"/>
                </a:solidFill>
              </a:rPr>
              <a:t>单链探针</a:t>
            </a:r>
            <a:r>
              <a:rPr lang="en-US" altLang="zh-CN" sz="2800" b="1" dirty="0">
                <a:solidFill>
                  <a:srgbClr val="C00000"/>
                </a:solidFill>
              </a:rPr>
              <a:t>——</a:t>
            </a:r>
            <a:r>
              <a:rPr lang="zh-CN" altLang="en-US" sz="2800" b="1" dirty="0">
                <a:solidFill>
                  <a:srgbClr val="FF0000"/>
                </a:solidFill>
              </a:rPr>
              <a:t>不对称</a:t>
            </a:r>
            <a:r>
              <a:rPr lang="en-US" altLang="zh-CN" sz="2800" b="1" dirty="0">
                <a:solidFill>
                  <a:srgbClr val="FF0000"/>
                </a:solidFill>
              </a:rPr>
              <a:t>PCR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39615" y="59329"/>
            <a:ext cx="28517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9900CC"/>
              </a:buClr>
            </a:pPr>
            <a:r>
              <a:rPr lang="en-US" altLang="zh-CN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PCR</a:t>
            </a:r>
            <a:r>
              <a:rPr lang="zh-CN" altLang="en-US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应用类型简介（含基因定位）</a:t>
            </a:r>
            <a:endParaRPr lang="zh-CN" altLang="en-US" sz="1400">
              <a:solidFill>
                <a:srgbClr val="00B05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29107" y="956779"/>
            <a:ext cx="535669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zh-CN" sz="2400" b="1" kern="100"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【素材】</a:t>
            </a:r>
            <a:r>
              <a:rPr lang="zh-CN" altLang="zh-CN" sz="2400" b="1" kern="100">
                <a:latin typeface="等线" panose="02010600030101010101" pitchFamily="2" charset="-122"/>
                <a:ea typeface="黑体" panose="02010609060101010101" pitchFamily="49" charset="-122"/>
                <a:cs typeface="宋体" panose="02010600030101010101" pitchFamily="2" charset="-122"/>
              </a:rPr>
              <a:t>不对称</a:t>
            </a:r>
            <a:r>
              <a:rPr lang="en-US" altLang="zh-CN" sz="2400" b="1" kern="100">
                <a:latin typeface="等线" panose="02010600030101010101" pitchFamily="2" charset="-122"/>
                <a:ea typeface="黑体" panose="02010609060101010101" pitchFamily="49" charset="-122"/>
                <a:cs typeface="宋体" panose="02010600030101010101" pitchFamily="2" charset="-122"/>
              </a:rPr>
              <a:t>PCR</a:t>
            </a:r>
            <a:endParaRPr lang="zh-CN" altLang="zh-CN" sz="24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fontAlgn="ctr"/>
            <a:r>
              <a:rPr lang="zh-CN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正常的</a:t>
            </a:r>
            <a:r>
              <a:rPr lang="en-US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PCR</a:t>
            </a:r>
            <a:r>
              <a:rPr lang="zh-CN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反应需要一对相对配置的引物同时扩增的两条模板链。如果只加入一条引物，那么将会只扩增一条模板链。像这种加入一条引物扩增的</a:t>
            </a:r>
            <a:r>
              <a:rPr lang="en-US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PCR</a:t>
            </a:r>
            <a:r>
              <a:rPr lang="zh-CN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反应叫不对称</a:t>
            </a:r>
            <a:r>
              <a:rPr lang="en-US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PCR</a:t>
            </a:r>
            <a:r>
              <a:rPr lang="zh-CN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，</a:t>
            </a:r>
            <a:r>
              <a:rPr lang="zh-CN" altLang="zh-CN" sz="2400" b="1" kern="100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主要只扩增一条模板链</a:t>
            </a:r>
            <a:r>
              <a:rPr lang="zh-CN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。通常用于获得大量的单链模板。实际操作时，为了增加模板量，也可以加入一对引物，只是</a:t>
            </a:r>
            <a:r>
              <a:rPr lang="zh-CN" altLang="zh-CN" sz="2400" b="1" kern="100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两条引物在浓度上应存在差异</a:t>
            </a:r>
            <a:r>
              <a:rPr lang="zh-CN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。</a:t>
            </a:r>
            <a:endParaRPr lang="zh-CN" altLang="zh-CN" sz="24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fontAlgn="ctr"/>
            <a:r>
              <a:rPr lang="zh-CN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可制备单链</a:t>
            </a:r>
            <a:r>
              <a:rPr lang="en-US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DNA</a:t>
            </a:r>
            <a:r>
              <a:rPr lang="zh-CN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片段用于序列分析或核酸杂交的探针。</a:t>
            </a:r>
            <a:endParaRPr lang="zh-CN" altLang="zh-CN" sz="24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8105" y="5535990"/>
            <a:ext cx="119094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假设反应体系中原来有</a:t>
            </a:r>
            <a:r>
              <a:rPr lang="en-US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a</a:t>
            </a:r>
            <a:r>
              <a:rPr lang="zh-CN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个模板</a:t>
            </a:r>
            <a:r>
              <a:rPr lang="en-US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DNA</a:t>
            </a:r>
            <a:r>
              <a:rPr lang="zh-CN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，最初</a:t>
            </a:r>
            <a:r>
              <a:rPr lang="en-US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10</a:t>
            </a:r>
            <a:r>
              <a:rPr lang="zh-CN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个循环扩增产生双链</a:t>
            </a:r>
            <a:r>
              <a:rPr lang="en-US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DNA</a:t>
            </a:r>
            <a:r>
              <a:rPr lang="zh-CN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，后</a:t>
            </a:r>
            <a:r>
              <a:rPr lang="en-US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20</a:t>
            </a:r>
            <a:r>
              <a:rPr lang="zh-CN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个循环均只扩增一条链，则需要限制性引物</a:t>
            </a:r>
            <a:r>
              <a:rPr lang="en-US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 </a:t>
            </a:r>
            <a:r>
              <a:rPr lang="en-US" altLang="zh-CN" sz="2400" u="sng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___        ___ </a:t>
            </a:r>
            <a:r>
              <a:rPr lang="zh-CN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个，需要非限制性引物</a:t>
            </a:r>
            <a:r>
              <a:rPr lang="en-US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 </a:t>
            </a:r>
            <a:r>
              <a:rPr lang="en-US" altLang="zh-CN" sz="2400" u="sng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                        </a:t>
            </a:r>
            <a:r>
              <a:rPr lang="zh-CN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个。因为双链</a:t>
            </a:r>
            <a:r>
              <a:rPr lang="en-US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DNA</a:t>
            </a:r>
            <a:r>
              <a:rPr lang="zh-CN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和单链</a:t>
            </a:r>
            <a:r>
              <a:rPr lang="en-US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DNA</a:t>
            </a:r>
            <a:r>
              <a:rPr lang="zh-CN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的</a:t>
            </a:r>
            <a:r>
              <a:rPr lang="en-US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 </a:t>
            </a:r>
            <a:r>
              <a:rPr lang="en-US" altLang="zh-CN" sz="2400" u="sng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                                         </a:t>
            </a:r>
            <a:r>
              <a:rPr lang="zh-CN" altLang="zh-CN" sz="2400" kern="100"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不同，可通过电泳方法将其分离。</a:t>
            </a:r>
            <a:endParaRPr lang="zh-CN" altLang="zh-CN" sz="24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659002" y="5864897"/>
            <a:ext cx="24384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ctr"/>
            <a:r>
              <a:rPr lang="zh-CN" altLang="zh-CN" sz="2400" kern="100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400" kern="100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en-US" altLang="zh-CN" sz="2400" kern="100" baseline="30000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10</a:t>
            </a:r>
            <a:r>
              <a:rPr lang="en-US" altLang="zh-CN" sz="2400" kern="100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-1</a:t>
            </a:r>
            <a:r>
              <a:rPr lang="zh-CN" altLang="zh-CN" sz="2400" kern="100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）</a:t>
            </a:r>
            <a:r>
              <a:rPr lang="en-US" altLang="zh-CN" sz="2400" kern="100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a</a:t>
            </a:r>
            <a:r>
              <a:rPr lang="en-US" altLang="zh-CN" sz="2400" kern="100">
                <a:solidFill>
                  <a:srgbClr val="FF0000"/>
                </a:solidFill>
                <a:latin typeface="Calibri" panose="020F0502020204030204" charset="0"/>
                <a:ea typeface="楷体" panose="02010609060101010101" pitchFamily="49" charset="-122"/>
                <a:cs typeface="Times New Roman" panose="02020603050405020304" pitchFamily="18" charset="0"/>
              </a:rPr>
              <a:t> </a:t>
            </a:r>
            <a:endParaRPr lang="zh-CN" altLang="zh-CN" sz="24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061302" y="5864897"/>
            <a:ext cx="32827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ctr"/>
            <a:r>
              <a:rPr lang="zh-CN" altLang="zh-CN" sz="2400" kern="100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kern="100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 21</a:t>
            </a:r>
            <a:r>
              <a:rPr lang="en-US" altLang="zh-CN" sz="2400" kern="100">
                <a:solidFill>
                  <a:srgbClr val="FF0000"/>
                </a:solidFill>
                <a:latin typeface="Cambria Math" panose="02040503050406030204" pitchFamily="18" charset="0"/>
                <a:ea typeface="楷体" panose="02010609060101010101" pitchFamily="49" charset="-122"/>
                <a:cs typeface="Cambria Math" panose="02040503050406030204" pitchFamily="18" charset="0"/>
              </a:rPr>
              <a:t>⨉</a:t>
            </a:r>
            <a:r>
              <a:rPr lang="en-US" altLang="zh-CN" sz="2400" kern="100">
                <a:solidFill>
                  <a:srgbClr val="FF0000"/>
                </a:solidFill>
                <a:latin typeface="楷体" panose="02010609060101010101" pitchFamily="49" charset="-122"/>
                <a:ea typeface="等线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400" kern="100" baseline="30000">
                <a:solidFill>
                  <a:srgbClr val="FF0000"/>
                </a:solidFill>
                <a:latin typeface="楷体" panose="02010609060101010101" pitchFamily="49" charset="-122"/>
                <a:ea typeface="等线" panose="02010600030101010101" pitchFamily="2" charset="-122"/>
                <a:cs typeface="Times New Roman" panose="02020603050405020304" pitchFamily="18" charset="0"/>
              </a:rPr>
              <a:t>10</a:t>
            </a:r>
            <a:r>
              <a:rPr lang="en-US" altLang="zh-CN" sz="2400" kern="100">
                <a:solidFill>
                  <a:srgbClr val="FF0000"/>
                </a:solidFill>
                <a:latin typeface="楷体" panose="02010609060101010101" pitchFamily="49" charset="-122"/>
                <a:ea typeface="等线" panose="02010600030101010101" pitchFamily="2" charset="-122"/>
                <a:cs typeface="Times New Roman" panose="02020603050405020304" pitchFamily="18" charset="0"/>
              </a:rPr>
              <a:t>-1</a:t>
            </a:r>
            <a:r>
              <a:rPr lang="zh-CN" altLang="zh-CN" sz="2400" kern="100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en-US" altLang="zh-CN" sz="2400" kern="100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en-US" altLang="zh-CN" sz="2400" kern="100">
                <a:solidFill>
                  <a:srgbClr val="FF0000"/>
                </a:solidFill>
                <a:latin typeface="Calibri" panose="020F0502020204030204" charset="0"/>
                <a:ea typeface="楷体" panose="02010609060101010101" pitchFamily="49" charset="-122"/>
                <a:cs typeface="Times New Roman" panose="02020603050405020304" pitchFamily="18" charset="0"/>
              </a:rPr>
              <a:t> </a:t>
            </a:r>
            <a:endParaRPr lang="zh-CN" altLang="zh-CN" sz="24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771857" y="6248700"/>
            <a:ext cx="5156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ctr"/>
            <a:r>
              <a:rPr lang="zh-CN" altLang="zh-CN" sz="2400" kern="100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相对分子质量（</a:t>
            </a:r>
            <a:r>
              <a:rPr lang="zh-CN" altLang="en-US" sz="2400" kern="100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分子大小</a:t>
            </a:r>
            <a:r>
              <a:rPr lang="zh-CN" altLang="zh-CN" sz="2400" kern="100">
                <a:solidFill>
                  <a:srgbClr val="FF0000"/>
                </a:solidFill>
                <a:latin typeface="等线" panose="02010600030101010101" pitchFamily="2" charset="-122"/>
                <a:ea typeface="楷体" panose="02010609060101010101" pitchFamily="49" charset="-122"/>
                <a:cs typeface="宋体" panose="02010600030101010101" pitchFamily="2" charset="-122"/>
              </a:rPr>
              <a:t>）</a:t>
            </a:r>
            <a:endParaRPr lang="zh-CN" altLang="zh-CN" sz="24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" t="9609" b="9651"/>
          <a:stretch>
            <a:fillRect/>
          </a:stretch>
        </p:blipFill>
        <p:spPr bwMode="auto">
          <a:xfrm>
            <a:off x="5486400" y="1016382"/>
            <a:ext cx="6564814" cy="460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115409" y="493162"/>
            <a:ext cx="797131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C00CC"/>
              </a:buClr>
            </a:pPr>
            <a:r>
              <a:rPr lang="en-US" altLang="zh-CN" sz="2800" b="1" dirty="0">
                <a:solidFill>
                  <a:srgbClr val="C00000"/>
                </a:solidFill>
              </a:rPr>
              <a:t>10.</a:t>
            </a:r>
            <a:r>
              <a:rPr lang="zh-CN" altLang="en-US" sz="2800" b="1" dirty="0">
                <a:solidFill>
                  <a:srgbClr val="C00000"/>
                </a:solidFill>
              </a:rPr>
              <a:t>基因定位</a:t>
            </a:r>
            <a:endParaRPr lang="zh-CN" altLang="en-US" sz="2800" b="1" dirty="0">
              <a:solidFill>
                <a:srgbClr val="C0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39615" y="59329"/>
            <a:ext cx="28517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9900CC"/>
              </a:buClr>
            </a:pPr>
            <a:r>
              <a:rPr lang="en-US" altLang="zh-CN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PCR</a:t>
            </a:r>
            <a:r>
              <a:rPr lang="zh-CN" altLang="en-US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应用类型简介（含基因定位）</a:t>
            </a:r>
            <a:endParaRPr lang="zh-CN" altLang="en-US" sz="1400">
              <a:solidFill>
                <a:srgbClr val="00B05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91498" y="949449"/>
            <a:ext cx="3724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（系列引物</a:t>
            </a:r>
            <a:r>
              <a:rPr lang="en-US" altLang="zh-CN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PCR</a:t>
            </a:r>
            <a:r>
              <a:rPr lang="zh-CN" altLang="zh-CN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，分片段</a:t>
            </a:r>
            <a:r>
              <a:rPr lang="en-US" altLang="zh-CN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PCR</a:t>
            </a:r>
            <a:r>
              <a:rPr lang="zh-CN" altLang="en-US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altLang="zh-CN" b="1">
                <a:solidFill>
                  <a:srgbClr val="FF0000"/>
                </a:solidFill>
                <a:ea typeface="楷体" panose="02010609060101010101" pitchFamily="49" charset="-122"/>
                <a:cs typeface="Times New Roman" panose="02020603050405020304" pitchFamily="18" charset="0"/>
              </a:rPr>
              <a:t>分析</a:t>
            </a:r>
            <a:endParaRPr lang="zh-CN" altLang="en-US"/>
          </a:p>
        </p:txBody>
      </p:sp>
      <p:pic>
        <p:nvPicPr>
          <p:cNvPr id="6" name="图片 5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347" y="1560351"/>
            <a:ext cx="10669817" cy="4079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矩形 3"/>
          <p:cNvSpPr/>
          <p:nvPr/>
        </p:nvSpPr>
        <p:spPr>
          <a:xfrm>
            <a:off x="4698304" y="3134075"/>
            <a:ext cx="938408" cy="200159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7302674" y="5881857"/>
            <a:ext cx="40459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</a:rPr>
              <a:t>碱基对的增添</a:t>
            </a:r>
            <a:endParaRPr lang="zh-CN" altLang="en-US" sz="4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115409" y="493162"/>
            <a:ext cx="7971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C00CC"/>
              </a:buClr>
            </a:pPr>
            <a:r>
              <a:rPr lang="en-US" altLang="zh-CN" sz="2800" b="1" dirty="0">
                <a:solidFill>
                  <a:srgbClr val="C00000"/>
                </a:solidFill>
              </a:rPr>
              <a:t>11.</a:t>
            </a:r>
            <a:r>
              <a:rPr lang="zh-CN" altLang="en-US" sz="2800" b="1" dirty="0">
                <a:solidFill>
                  <a:srgbClr val="C00000"/>
                </a:solidFill>
              </a:rPr>
              <a:t>基因定位</a:t>
            </a:r>
            <a:endParaRPr lang="zh-CN" altLang="en-US" sz="2800" b="1" dirty="0">
              <a:solidFill>
                <a:srgbClr val="C0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39615" y="59329"/>
            <a:ext cx="28517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9900CC"/>
              </a:buClr>
            </a:pPr>
            <a:r>
              <a:rPr lang="en-US" altLang="zh-CN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PCR</a:t>
            </a:r>
            <a:r>
              <a:rPr lang="zh-CN" altLang="en-US" sz="1400" b="1">
                <a:solidFill>
                  <a:srgbClr val="00B05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应用类型简介（含基因定位）</a:t>
            </a:r>
            <a:endParaRPr lang="zh-CN" altLang="en-US" sz="1400">
              <a:solidFill>
                <a:srgbClr val="00B05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7" name="图片 6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2" t="6727" r="32318" b="52018"/>
          <a:stretch>
            <a:fillRect/>
          </a:stretch>
        </p:blipFill>
        <p:spPr bwMode="auto">
          <a:xfrm>
            <a:off x="637086" y="2328252"/>
            <a:ext cx="10656841" cy="265710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矩形 2"/>
          <p:cNvSpPr/>
          <p:nvPr/>
        </p:nvSpPr>
        <p:spPr>
          <a:xfrm>
            <a:off x="779422" y="1142438"/>
            <a:ext cx="93009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>
                <a:ea typeface="宋体" panose="02010600030101010101" pitchFamily="2" charset="-122"/>
                <a:cs typeface="Times New Roman" panose="02020603050405020304" pitchFamily="18" charset="0"/>
              </a:rPr>
              <a:t>下图用</a:t>
            </a:r>
            <a:r>
              <a:rPr lang="en-US" altLang="zh-CN" sz="2800">
                <a:ea typeface="宋体" panose="02010600030101010101" pitchFamily="2" charset="-122"/>
                <a:cs typeface="Times New Roman" panose="02020603050405020304" pitchFamily="18" charset="0"/>
              </a:rPr>
              <a:t>F1</a:t>
            </a:r>
            <a:r>
              <a:rPr lang="zh-CN" altLang="zh-CN" sz="2800">
                <a:ea typeface="宋体" panose="02010600030101010101" pitchFamily="2" charset="-122"/>
                <a:cs typeface="Times New Roman" panose="02020603050405020304" pitchFamily="18" charset="0"/>
              </a:rPr>
              <a:t>—</a:t>
            </a:r>
            <a:r>
              <a:rPr lang="en-US" altLang="zh-CN" sz="2800">
                <a:ea typeface="宋体" panose="02010600030101010101" pitchFamily="2" charset="-122"/>
                <a:cs typeface="Times New Roman" panose="02020603050405020304" pitchFamily="18" charset="0"/>
              </a:rPr>
              <a:t>F7</a:t>
            </a:r>
            <a:r>
              <a:rPr lang="zh-CN" altLang="zh-CN" sz="2800"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2800"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zh-CN" altLang="zh-CN" sz="2800">
                <a:ea typeface="宋体" panose="02010600030101010101" pitchFamily="2" charset="-122"/>
                <a:cs typeface="Times New Roman" panose="02020603050405020304" pitchFamily="18" charset="0"/>
              </a:rPr>
              <a:t>多组引物，确定启动子中某关键作用序列</a:t>
            </a:r>
            <a:endParaRPr lang="zh-CN" altLang="en-US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1"/>
            <a:ext cx="12191999" cy="68310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>
            <a:off x="3745745" y="56414"/>
            <a:ext cx="43011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ct val="0"/>
              </a:spcAft>
            </a:pPr>
            <a:r>
              <a:rPr lang="zh-CN" altLang="zh-CN" sz="4000" b="1" kern="100">
                <a:solidFill>
                  <a:srgbClr val="9900CC"/>
                </a:solidFill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限制酶的选择技巧</a:t>
            </a:r>
            <a:endParaRPr lang="zh-CN" altLang="zh-CN" sz="4000" b="1" kern="100">
              <a:solidFill>
                <a:srgbClr val="9900CC"/>
              </a:solidFill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69699" y="729253"/>
            <a:ext cx="6972235" cy="2206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/>
          <p:nvPr/>
        </p:nvSpPr>
        <p:spPr>
          <a:xfrm>
            <a:off x="0" y="2875547"/>
            <a:ext cx="1202055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ct val="0"/>
              </a:spcAft>
              <a:tabLst>
                <a:tab pos="2610485" algn="l"/>
              </a:tabLst>
            </a:pPr>
            <a:r>
              <a:rPr lang="en-US" altLang="zh-CN" sz="3200" b="1" kern="10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(1)</a:t>
            </a:r>
            <a:r>
              <a:rPr lang="zh-CN" altLang="zh-CN" sz="3200" b="1" kern="10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根据</a:t>
            </a:r>
            <a:r>
              <a:rPr lang="zh-CN" altLang="zh-CN" sz="3200" b="1" u="sng" kern="10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目的基因两端的限制酶切割位点</a:t>
            </a:r>
            <a:r>
              <a:rPr lang="zh-CN" altLang="zh-CN" sz="3200" b="1" kern="10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确定限制酶的种类</a:t>
            </a:r>
            <a:endParaRPr lang="zh-CN" altLang="zh-CN" sz="3200" b="1" kern="100">
              <a:solidFill>
                <a:srgbClr val="C00000"/>
              </a:solidFill>
              <a:latin typeface="+mn-ea"/>
              <a:cs typeface="Courier New" panose="02070309020205020404" pitchFamily="49" charset="0"/>
            </a:endParaRPr>
          </a:p>
          <a:p>
            <a:pPr marL="895350" indent="-447675" algn="just">
              <a:spcAft>
                <a:spcPct val="0"/>
              </a:spcAft>
              <a:tabLst>
                <a:tab pos="2610485" algn="l"/>
              </a:tabLst>
            </a:pPr>
            <a:r>
              <a:rPr lang="en-US" altLang="zh-CN" sz="3200" b="1" kern="100">
                <a:solidFill>
                  <a:srgbClr val="FF0000"/>
                </a:solidFill>
                <a:latin typeface="楷体" panose="02010609060101010101" pitchFamily="49" charset="-122"/>
                <a:ea typeface="宋体" panose="02010600030101010101" pitchFamily="2" charset="-122"/>
                <a:cs typeface="Times New Roman" panose="02020603050405020304" pitchFamily="18" charset="0"/>
              </a:rPr>
              <a:t>①</a:t>
            </a:r>
            <a:r>
              <a:rPr lang="zh-CN" altLang="zh-CN" sz="3200" kern="100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应选择切割位点位于目的基因两端的限制酶，且在质粒上也存在该切点或同尾酶切点。如图甲可选择</a:t>
            </a:r>
            <a:r>
              <a:rPr lang="en-US" altLang="zh-CN" sz="3200" i="1" kern="100" err="1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Pst</a:t>
            </a:r>
            <a:r>
              <a:rPr lang="zh-CN" altLang="zh-CN" sz="3200" kern="100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zh-CN" sz="3200" kern="10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marL="895350" indent="-447675" algn="just">
              <a:spcAft>
                <a:spcPct val="0"/>
              </a:spcAft>
              <a:tabLst>
                <a:tab pos="2610485" algn="l"/>
              </a:tabLst>
            </a:pPr>
            <a:r>
              <a:rPr lang="en-US" altLang="zh-CN" sz="3200" b="1" kern="100">
                <a:solidFill>
                  <a:srgbClr val="FF0000"/>
                </a:solidFill>
                <a:latin typeface="楷体" panose="02010609060101010101" pitchFamily="49" charset="-122"/>
                <a:ea typeface="宋体" panose="02010600030101010101" pitchFamily="2" charset="-122"/>
                <a:cs typeface="Times New Roman" panose="02020603050405020304" pitchFamily="18" charset="0"/>
              </a:rPr>
              <a:t>②</a:t>
            </a:r>
            <a:r>
              <a:rPr lang="zh-CN" altLang="zh-CN" sz="3200" kern="100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不能破坏目的基因（切割位点不能位于目的基因内部），如图甲不能选择</a:t>
            </a:r>
            <a:r>
              <a:rPr lang="en-US" altLang="zh-CN" sz="3200" i="1" kern="100" err="1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Sma</a:t>
            </a:r>
            <a:r>
              <a:rPr lang="en-US" altLang="zh-CN" sz="3200" kern="100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 Ⅰ</a:t>
            </a:r>
            <a:r>
              <a:rPr lang="zh-CN" altLang="zh-CN" sz="3200" kern="100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zh-CN" sz="3200" kern="10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marL="895350" indent="-447675" algn="just">
              <a:spcAft>
                <a:spcPct val="0"/>
              </a:spcAft>
              <a:tabLst>
                <a:tab pos="2610485" algn="l"/>
              </a:tabLst>
            </a:pPr>
            <a:r>
              <a:rPr lang="en-US" altLang="zh-CN" sz="3200" b="1" kern="100">
                <a:solidFill>
                  <a:srgbClr val="FF0000"/>
                </a:solidFill>
                <a:latin typeface="楷体" panose="02010609060101010101" pitchFamily="49" charset="-122"/>
                <a:ea typeface="宋体" panose="02010600030101010101" pitchFamily="2" charset="-122"/>
                <a:cs typeface="Times New Roman" panose="02020603050405020304" pitchFamily="18" charset="0"/>
              </a:rPr>
              <a:t>③</a:t>
            </a:r>
            <a:r>
              <a:rPr lang="zh-CN" altLang="zh-CN" sz="3200" kern="100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尽量使用双酶切（为避免目的基因和质粒的自身环化和反向连接）</a:t>
            </a:r>
            <a:r>
              <a:rPr lang="en-US" altLang="zh-CN" sz="3200" kern="100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zh-CN" altLang="zh-CN" sz="3200" kern="100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但要确保质粒上也有这两种酶的切割位点</a:t>
            </a:r>
            <a:r>
              <a:rPr lang="en-US" altLang="zh-CN" sz="3200" kern="100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zh-CN" sz="3200" kern="100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3200" kern="100">
              <a:latin typeface="宋体" panose="02010600030101010101" pitchFamily="2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895350" indent="-447675" algn="just">
              <a:spcAft>
                <a:spcPct val="0"/>
              </a:spcAft>
              <a:tabLst>
                <a:tab pos="2610485" algn="l"/>
              </a:tabLst>
            </a:pPr>
            <a:r>
              <a:rPr lang="zh-CN" altLang="en-US" sz="3200" b="1" kern="10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④</a:t>
            </a:r>
            <a:r>
              <a:rPr lang="zh-CN" altLang="en-US" sz="3200" kern="100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避免无效切割（切割点内含另一种酶的切割点）</a:t>
            </a:r>
            <a:endParaRPr lang="zh-CN" altLang="zh-CN" sz="3200" kern="10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52516" y="515295"/>
            <a:ext cx="8415122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6"/>
          <p:cNvSpPr txBox="1"/>
          <p:nvPr/>
        </p:nvSpPr>
        <p:spPr>
          <a:xfrm>
            <a:off x="8558865" y="3144880"/>
            <a:ext cx="3032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EcoRI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en-US" altLang="zh-CN" sz="3600" b="1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BamHI?</a:t>
            </a:r>
            <a:endParaRPr lang="zh-CN" altLang="en-US" sz="3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558864" y="5494057"/>
            <a:ext cx="3032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避免无效切割</a:t>
            </a:r>
            <a:endParaRPr lang="zh-CN" altLang="en-US" sz="3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2526" y="1"/>
            <a:ext cx="12191999" cy="68310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>
            <a:off x="2669420" y="112827"/>
            <a:ext cx="68531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ct val="0"/>
              </a:spcAft>
            </a:pPr>
            <a:r>
              <a:rPr lang="zh-CN" altLang="zh-CN" sz="4000" kern="100">
                <a:solidFill>
                  <a:srgbClr val="FF0000"/>
                </a:solidFill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【微专题】</a:t>
            </a:r>
            <a:r>
              <a:rPr lang="zh-CN" altLang="zh-CN" sz="4000" b="1" kern="100">
                <a:solidFill>
                  <a:srgbClr val="9900CC"/>
                </a:solidFill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限制酶的选择技巧</a:t>
            </a:r>
            <a:endParaRPr lang="zh-CN" altLang="zh-CN" sz="4000" b="1" kern="100">
              <a:solidFill>
                <a:srgbClr val="9900CC"/>
              </a:solidFill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0" y="933539"/>
            <a:ext cx="71437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ct val="0"/>
              </a:spcAft>
              <a:tabLst>
                <a:tab pos="2610485" algn="l"/>
              </a:tabLst>
            </a:pPr>
            <a:r>
              <a:rPr lang="en-US" altLang="zh-CN" sz="3200" b="1" kern="10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(2)</a:t>
            </a:r>
            <a:r>
              <a:rPr lang="zh-CN" altLang="zh-CN" sz="3200" b="1" kern="10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根据质粒的特点确定限制酶的种类</a:t>
            </a:r>
            <a:endParaRPr lang="en-US" altLang="zh-CN" sz="3200" kern="100">
              <a:latin typeface="宋体" panose="02010600030101010101" pitchFamily="2" charset="-122"/>
              <a:ea typeface="楷体" panose="02010609060101010101" pitchFamily="49" charset="-122"/>
              <a:cs typeface="Courier New" panose="02070309020205020404" pitchFamily="49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3057" y="1888110"/>
            <a:ext cx="6381361" cy="417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200025" y="1959679"/>
            <a:ext cx="557303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7675" indent="-447675" algn="just">
              <a:spcAft>
                <a:spcPct val="0"/>
              </a:spcAft>
              <a:tabLst>
                <a:tab pos="2610485" algn="l"/>
              </a:tabLst>
            </a:pPr>
            <a:r>
              <a:rPr lang="zh-CN" altLang="zh-CN" sz="3200" b="1" kern="10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①</a:t>
            </a:r>
            <a:r>
              <a:rPr lang="zh-CN" altLang="zh-CN" sz="3200" kern="100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质粒上该切点应该位于启动子下游、终止子上游</a:t>
            </a:r>
            <a:endParaRPr lang="zh-CN" altLang="zh-CN" sz="3200" kern="10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marL="447675" indent="-447675" algn="just">
              <a:spcAft>
                <a:spcPct val="0"/>
              </a:spcAft>
              <a:tabLst>
                <a:tab pos="2610485" algn="l"/>
              </a:tabLst>
            </a:pPr>
            <a:r>
              <a:rPr lang="zh-CN" altLang="zh-CN" sz="3200" b="1" kern="10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Courier New" panose="02070309020205020404" pitchFamily="49" charset="0"/>
              </a:rPr>
              <a:t>②</a:t>
            </a:r>
            <a:r>
              <a:rPr lang="zh-CN" altLang="zh-CN" sz="3200" kern="100">
                <a:latin typeface="宋体" panose="02010600030101010101" pitchFamily="2" charset="-122"/>
                <a:ea typeface="楷体" panose="02010609060101010101" pitchFamily="49" charset="-122"/>
                <a:cs typeface="Courier New" panose="02070309020205020404" pitchFamily="49" charset="0"/>
              </a:rPr>
              <a:t>不破坏质粒完整性（即不能同时有一种限制酶的多个切点）</a:t>
            </a:r>
            <a:endParaRPr lang="zh-CN" altLang="zh-CN" sz="3200" kern="10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marL="447675" indent="-447675" algn="just">
              <a:spcAft>
                <a:spcPct val="0"/>
              </a:spcAft>
              <a:tabLst>
                <a:tab pos="2610485" algn="l"/>
              </a:tabLst>
            </a:pPr>
            <a:r>
              <a:rPr lang="zh-CN" altLang="zh-CN" sz="3200" b="1" kern="10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③</a:t>
            </a:r>
            <a:r>
              <a:rPr lang="zh-CN" altLang="zh-CN" sz="3200" kern="100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不破坏质粒上的关键因子</a:t>
            </a:r>
            <a:endParaRPr lang="zh-CN" altLang="zh-CN" sz="3200" kern="10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marL="447675" indent="-447675" algn="just">
              <a:spcAft>
                <a:spcPct val="0"/>
              </a:spcAft>
              <a:tabLst>
                <a:tab pos="2610485" algn="l"/>
              </a:tabLst>
            </a:pPr>
            <a:r>
              <a:rPr lang="zh-CN" altLang="zh-CN" sz="3200" b="1" kern="10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  <a:cs typeface="Courier New" panose="02070309020205020404" pitchFamily="49" charset="0"/>
              </a:rPr>
              <a:t>④</a:t>
            </a:r>
            <a:r>
              <a:rPr lang="zh-CN" altLang="zh-CN" sz="3200" kern="100">
                <a:latin typeface="宋体" panose="02010600030101010101" pitchFamily="2" charset="-122"/>
                <a:ea typeface="楷体" panose="02010609060101010101" pitchFamily="49" charset="-122"/>
                <a:cs typeface="Courier New" panose="02070309020205020404" pitchFamily="49" charset="0"/>
              </a:rPr>
              <a:t>双酶切点间尽量靠近，不丢失重要序列</a:t>
            </a:r>
            <a:endParaRPr lang="en-US" altLang="zh-CN" sz="3200" kern="100">
              <a:latin typeface="宋体" panose="02010600030101010101" pitchFamily="2" charset="-122"/>
              <a:ea typeface="楷体" panose="02010609060101010101" pitchFamily="49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7375" y="556409"/>
            <a:ext cx="8677013" cy="6123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6976997" y="3617972"/>
            <a:ext cx="4283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EcoRI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en-US" altLang="zh-CN" sz="3600" b="1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HindIII</a:t>
            </a:r>
            <a:endParaRPr lang="zh-CN" altLang="en-US" sz="3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6"/>
          <a:stretch>
            <a:fillRect/>
          </a:stretch>
        </p:blipFill>
        <p:spPr bwMode="auto">
          <a:xfrm>
            <a:off x="1209675" y="556409"/>
            <a:ext cx="9795090" cy="6076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1257300" y="1609725"/>
            <a:ext cx="1562100" cy="85725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8896804" y="3752850"/>
            <a:ext cx="1562100" cy="685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2" grpId="1" animBg="1"/>
      <p:bldP spid="6" grpId="0" animBg="1"/>
      <p:bldP spid="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2526" y="1"/>
            <a:ext cx="12191999" cy="68310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>
            <a:off x="2669420" y="112827"/>
            <a:ext cx="68531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ct val="0"/>
              </a:spcAft>
            </a:pPr>
            <a:r>
              <a:rPr lang="zh-CN" altLang="zh-CN" sz="4000" kern="100">
                <a:solidFill>
                  <a:srgbClr val="FF0000"/>
                </a:solidFill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【微专题】</a:t>
            </a:r>
            <a:r>
              <a:rPr lang="zh-CN" altLang="zh-CN" sz="4000" b="1" kern="100">
                <a:solidFill>
                  <a:srgbClr val="9900CC"/>
                </a:solidFill>
                <a:latin typeface="等线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限制酶的选择技巧</a:t>
            </a:r>
            <a:endParaRPr lang="zh-CN" altLang="zh-CN" sz="4000" b="1" kern="100">
              <a:solidFill>
                <a:srgbClr val="9900CC"/>
              </a:solidFill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1859" y="2505206"/>
            <a:ext cx="9148279" cy="4188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354904" y="933539"/>
            <a:ext cx="1158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ct val="0"/>
              </a:spcAft>
              <a:tabLst>
                <a:tab pos="2610485" algn="l"/>
              </a:tabLst>
            </a:pPr>
            <a:r>
              <a:rPr lang="en-US" altLang="zh-CN" sz="3200" b="1" kern="10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(3)</a:t>
            </a:r>
            <a:r>
              <a:rPr lang="zh-CN" altLang="zh-CN" sz="3200" b="1" kern="10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农杆菌转化法中，酶切点应该位于</a:t>
            </a:r>
            <a:r>
              <a:rPr lang="en-US" altLang="zh-CN" sz="3200" b="1" kern="100" err="1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Ti</a:t>
            </a:r>
            <a:r>
              <a:rPr lang="zh-CN" altLang="zh-CN" sz="3200" b="1" kern="10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质粒的</a:t>
            </a:r>
            <a:r>
              <a:rPr lang="en-US" altLang="zh-CN" sz="3200" b="1" kern="10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T-DNA</a:t>
            </a:r>
            <a:r>
              <a:rPr lang="zh-CN" altLang="zh-CN" sz="3200" b="1" kern="10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内部。</a:t>
            </a:r>
            <a:endParaRPr lang="en-US" altLang="zh-CN" sz="3200" b="1" kern="100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  <a:tabLst>
                <a:tab pos="2610485" algn="l"/>
              </a:tabLst>
            </a:pPr>
            <a:r>
              <a:rPr lang="zh-CN" altLang="zh-CN" sz="3200" kern="100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如下图中甲、乙、丁的</a:t>
            </a:r>
            <a:r>
              <a:rPr lang="en-US" altLang="zh-CN" sz="3200" kern="100" err="1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Ti</a:t>
            </a:r>
            <a:r>
              <a:rPr lang="zh-CN" altLang="zh-CN" sz="3200" kern="100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质粒均不宜选取，而丙的</a:t>
            </a:r>
            <a:r>
              <a:rPr lang="en-US" altLang="zh-CN" sz="3200" kern="100" err="1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Ti</a:t>
            </a:r>
            <a:r>
              <a:rPr lang="zh-CN" altLang="zh-CN" sz="3200" kern="100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质粒宜选取</a:t>
            </a:r>
            <a:r>
              <a:rPr lang="en-US" altLang="zh-CN" sz="3200" kern="100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zh-CN" altLang="zh-CN" sz="3200" kern="100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设切割目的基因的限制酶为</a:t>
            </a:r>
            <a:r>
              <a:rPr lang="en-US" altLang="zh-CN" sz="3200" i="1" kern="100" err="1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Xba</a:t>
            </a:r>
            <a:r>
              <a:rPr lang="en-US" altLang="zh-CN" sz="3200" kern="100" err="1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Ⅰ</a:t>
            </a:r>
            <a:r>
              <a:rPr lang="zh-CN" altLang="zh-CN" sz="3200" kern="100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lang="en-US" altLang="zh-CN" sz="3200" i="1" kern="100" err="1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Sac</a:t>
            </a:r>
            <a:r>
              <a:rPr lang="en-US" altLang="zh-CN" sz="3200" kern="100" err="1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Ⅰ)</a:t>
            </a:r>
            <a:r>
              <a:rPr lang="zh-CN" altLang="zh-CN" sz="3200" kern="100">
                <a:latin typeface="宋体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zh-CN" sz="3200" kern="10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1"/>
            <a:ext cx="12191999" cy="68310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985" y="3415507"/>
            <a:ext cx="4695339" cy="244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10809" y="3121491"/>
            <a:ext cx="6306186" cy="3614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2"/>
          <p:cNvSpPr txBox="1"/>
          <p:nvPr/>
        </p:nvSpPr>
        <p:spPr>
          <a:xfrm>
            <a:off x="6000749" y="4231376"/>
            <a:ext cx="1003010" cy="636174"/>
          </a:xfrm>
          <a:prstGeom prst="rect">
            <a:avLst/>
          </a:prstGeom>
          <a:solidFill>
            <a:srgbClr val="FF0000">
              <a:alpha val="62000"/>
            </a:srgbClr>
          </a:solidFill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90985" y="262580"/>
            <a:ext cx="1162105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ct val="0"/>
              </a:spcAft>
              <a:tabLst>
                <a:tab pos="2610485" algn="l"/>
              </a:tabLst>
            </a:pPr>
            <a:r>
              <a:rPr lang="zh-CN" altLang="zh-CN" sz="3600" kern="10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【例</a:t>
            </a:r>
            <a:r>
              <a:rPr lang="en-US" altLang="zh-CN" sz="3600" kern="10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1</a:t>
            </a:r>
            <a:r>
              <a:rPr lang="zh-CN" altLang="zh-CN" sz="3600" kern="10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zh-CN" sz="3600" kern="100">
                <a:latin typeface="+mn-ea"/>
                <a:cs typeface="Times New Roman" panose="02020603050405020304" pitchFamily="18" charset="0"/>
              </a:rPr>
              <a:t>限制酶</a:t>
            </a:r>
            <a:r>
              <a:rPr lang="en-US" altLang="zh-CN" sz="3600" i="1" kern="100" err="1">
                <a:latin typeface="+mn-ea"/>
                <a:cs typeface="Times New Roman" panose="02020603050405020304" pitchFamily="18" charset="0"/>
              </a:rPr>
              <a:t>Mun</a:t>
            </a:r>
            <a:r>
              <a:rPr lang="en-US" altLang="zh-CN" sz="3600" kern="100" err="1">
                <a:latin typeface="+mn-ea"/>
                <a:cs typeface="Times New Roman" panose="02020603050405020304" pitchFamily="18" charset="0"/>
              </a:rPr>
              <a:t>Ⅰ</a:t>
            </a:r>
            <a:r>
              <a:rPr lang="zh-CN" altLang="zh-CN" sz="3600" kern="100">
                <a:latin typeface="+mn-ea"/>
                <a:cs typeface="Times New Roman" panose="02020603050405020304" pitchFamily="18" charset="0"/>
              </a:rPr>
              <a:t>和限制酶</a:t>
            </a:r>
            <a:r>
              <a:rPr lang="en-US" altLang="zh-CN" sz="3600" i="1" kern="100" err="1">
                <a:latin typeface="+mn-ea"/>
                <a:cs typeface="Times New Roman" panose="02020603050405020304" pitchFamily="18" charset="0"/>
              </a:rPr>
              <a:t>Eco</a:t>
            </a:r>
            <a:r>
              <a:rPr lang="en-US" altLang="zh-CN" sz="3600" kern="100" err="1">
                <a:latin typeface="+mn-ea"/>
                <a:cs typeface="Times New Roman" panose="02020603050405020304" pitchFamily="18" charset="0"/>
              </a:rPr>
              <a:t>RⅠ</a:t>
            </a:r>
            <a:r>
              <a:rPr lang="zh-CN" altLang="zh-CN" sz="3600" kern="100">
                <a:latin typeface="+mn-ea"/>
                <a:cs typeface="Times New Roman" panose="02020603050405020304" pitchFamily="18" charset="0"/>
              </a:rPr>
              <a:t>的识别序列及切割位点分别是</a:t>
            </a:r>
            <a:r>
              <a:rPr lang="zh-CN" altLang="zh-CN" sz="3600" b="1" kern="100">
                <a:solidFill>
                  <a:srgbClr val="000000"/>
                </a:solidFill>
                <a:latin typeface="+mn-ea"/>
                <a:cs typeface="Courier New" panose="02070309020205020404" pitchFamily="49" charset="0"/>
              </a:rPr>
              <a:t>—</a:t>
            </a:r>
            <a:r>
              <a:rPr lang="en-US" altLang="zh-CN" sz="3600" b="1" kern="100">
                <a:solidFill>
                  <a:srgbClr val="000000"/>
                </a:solidFill>
                <a:latin typeface="+mn-ea"/>
                <a:cs typeface="Courier New" panose="02070309020205020404" pitchFamily="49" charset="0"/>
              </a:rPr>
              <a:t>CT</a:t>
            </a:r>
            <a:r>
              <a:rPr lang="zh-CN" altLang="zh-CN" sz="3600" b="1" kern="100" baseline="30000">
                <a:solidFill>
                  <a:srgbClr val="000000"/>
                </a:solidFill>
                <a:latin typeface="+mn-ea"/>
                <a:cs typeface="Courier New" panose="02070309020205020404" pitchFamily="49" charset="0"/>
              </a:rPr>
              <a:t>↓</a:t>
            </a:r>
            <a:r>
              <a:rPr lang="en-US" altLang="zh-CN" sz="3600" b="1" kern="100">
                <a:solidFill>
                  <a:srgbClr val="000000"/>
                </a:solidFill>
                <a:latin typeface="+mn-ea"/>
                <a:cs typeface="Courier New" panose="02070309020205020404" pitchFamily="49" charset="0"/>
              </a:rPr>
              <a:t>TAAGC</a:t>
            </a:r>
            <a:r>
              <a:rPr lang="zh-CN" altLang="zh-CN" sz="3600" b="1" kern="100">
                <a:solidFill>
                  <a:srgbClr val="000000"/>
                </a:solidFill>
                <a:latin typeface="+mn-ea"/>
                <a:cs typeface="Courier New" panose="02070309020205020404" pitchFamily="49" charset="0"/>
              </a:rPr>
              <a:t>—</a:t>
            </a:r>
            <a:r>
              <a:rPr lang="zh-CN" altLang="zh-CN" sz="3600" kern="100">
                <a:latin typeface="+mn-ea"/>
                <a:cs typeface="Times New Roman" panose="02020603050405020304" pitchFamily="18" charset="0"/>
              </a:rPr>
              <a:t>和</a:t>
            </a:r>
            <a:r>
              <a:rPr lang="zh-CN" altLang="zh-CN" sz="3600" b="1" kern="100">
                <a:solidFill>
                  <a:srgbClr val="000000"/>
                </a:solidFill>
                <a:latin typeface="+mn-ea"/>
                <a:cs typeface="Courier New" panose="02070309020205020404" pitchFamily="49" charset="0"/>
              </a:rPr>
              <a:t>—</a:t>
            </a:r>
            <a:r>
              <a:rPr lang="en-US" altLang="zh-CN" sz="3600" b="1" kern="100">
                <a:solidFill>
                  <a:srgbClr val="000000"/>
                </a:solidFill>
                <a:latin typeface="+mn-ea"/>
                <a:cs typeface="Courier New" panose="02070309020205020404" pitchFamily="49" charset="0"/>
              </a:rPr>
              <a:t>G</a:t>
            </a:r>
            <a:r>
              <a:rPr lang="zh-CN" altLang="zh-CN" sz="3600" b="1" kern="100" baseline="30000">
                <a:solidFill>
                  <a:srgbClr val="000000"/>
                </a:solidFill>
                <a:latin typeface="+mn-ea"/>
                <a:cs typeface="Courier New" panose="02070309020205020404" pitchFamily="49" charset="0"/>
              </a:rPr>
              <a:t>↓</a:t>
            </a:r>
            <a:r>
              <a:rPr lang="en-US" altLang="zh-CN" sz="3600" b="1" kern="100">
                <a:solidFill>
                  <a:srgbClr val="000000"/>
                </a:solidFill>
                <a:latin typeface="+mn-ea"/>
                <a:cs typeface="Courier New" panose="02070309020205020404" pitchFamily="49" charset="0"/>
              </a:rPr>
              <a:t>AATTC</a:t>
            </a:r>
            <a:r>
              <a:rPr lang="zh-CN" altLang="zh-CN" sz="3600" b="1" kern="100">
                <a:solidFill>
                  <a:srgbClr val="000000"/>
                </a:solidFill>
                <a:latin typeface="+mn-ea"/>
                <a:cs typeface="Courier New" panose="02070309020205020404" pitchFamily="49" charset="0"/>
              </a:rPr>
              <a:t>—</a:t>
            </a:r>
            <a:r>
              <a:rPr lang="en-US" altLang="zh-CN" sz="3600" b="1" kern="100">
                <a:solidFill>
                  <a:srgbClr val="000000"/>
                </a:solidFill>
                <a:latin typeface="+mn-ea"/>
                <a:cs typeface="Courier New" panose="02070309020205020404" pitchFamily="49" charset="0"/>
              </a:rPr>
              <a:t>,</a:t>
            </a:r>
            <a:r>
              <a:rPr lang="zh-CN" altLang="zh-CN" sz="3600" kern="100">
                <a:latin typeface="+mn-ea"/>
                <a:cs typeface="Times New Roman" panose="02020603050405020304" pitchFamily="18" charset="0"/>
              </a:rPr>
              <a:t>下图表示目的基因和四种质粒，其中，质粒上箭头所指部位为酶的识别位点，阴影部分表示标记基因。适于作为图示目的基因载体的质粒是</a:t>
            </a:r>
            <a:r>
              <a:rPr lang="en-US" altLang="zh-CN" sz="3600" kern="100">
                <a:latin typeface="+mn-ea"/>
                <a:cs typeface="Times New Roman" panose="02020603050405020304" pitchFamily="18" charset="0"/>
              </a:rPr>
              <a:t>(</a:t>
            </a:r>
            <a:r>
              <a:rPr lang="zh-CN" altLang="zh-CN" sz="3600" kern="100">
                <a:latin typeface="+mn-ea"/>
                <a:cs typeface="Times New Roman" panose="02020603050405020304" pitchFamily="18" charset="0"/>
              </a:rPr>
              <a:t>　　</a:t>
            </a:r>
            <a:r>
              <a:rPr lang="en-US" altLang="zh-CN" sz="3600" kern="100">
                <a:latin typeface="+mn-ea"/>
                <a:cs typeface="Times New Roman" panose="02020603050405020304" pitchFamily="18" charset="0"/>
              </a:rPr>
              <a:t>)</a:t>
            </a:r>
            <a:endParaRPr lang="zh-CN" altLang="zh-CN" sz="3600" kern="100">
              <a:effectLst/>
              <a:latin typeface="+mn-ea"/>
              <a:cs typeface="Courier New" panose="02070309020205020404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p="http://schemas.openxmlformats.org/presentationml/2006/main">
  <p:tag name="BAKCCOLOR" val="1"/>
  <p:tag name="BAKCCOLORTYPE" val="Color_Theme"/>
  <p:tag name="COLORS" val="1,2500134|2,3684408|3,16777215|4,0|5,1728250|6,38911"/>
  <p:tag name="POCKET_APPLY_TIME" val="2021年9月20日"/>
  <p:tag name="POCKET_APPLY_TYPE" val="Slide"/>
  <p:tag name="TAG_SCENEANIMNAME" val="简约扁平9.pa"/>
</p:tagLst>
</file>

<file path=ppt/tags/tag2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a="http://schemas.openxmlformats.org/drawingml/2006/main" name="1_Office 主题">
  <a:themeElements>
    <a:clrScheme name="蓝色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"/>
        <a:ea typeface="微软雅黑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微软雅黑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4603</Words>
  <Application>WPS 演示</Application>
  <PresentationFormat>宽屏</PresentationFormat>
  <Paragraphs>485</Paragraphs>
  <Slides>32</Slides>
  <Notes>2</Notes>
  <HiddenSlides>2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52" baseType="lpstr">
      <vt:lpstr>Arial</vt:lpstr>
      <vt:lpstr>宋体</vt:lpstr>
      <vt:lpstr>Wingdings</vt:lpstr>
      <vt:lpstr>微软雅黑</vt:lpstr>
      <vt:lpstr>隶书</vt:lpstr>
      <vt:lpstr>黑体</vt:lpstr>
      <vt:lpstr>Times New Roman</vt:lpstr>
      <vt:lpstr>等线</vt:lpstr>
      <vt:lpstr>Courier New</vt:lpstr>
      <vt:lpstr>楷体</vt:lpstr>
      <vt:lpstr>Times New Roman</vt:lpstr>
      <vt:lpstr>楷体_GB2312</vt:lpstr>
      <vt:lpstr>新宋体</vt:lpstr>
      <vt:lpstr>Courier New</vt:lpstr>
      <vt:lpstr>Calibri</vt:lpstr>
      <vt:lpstr>Arial Unicode MS</vt:lpstr>
      <vt:lpstr>Arial</vt:lpstr>
      <vt:lpstr>方正粗黑宋简体</vt:lpstr>
      <vt:lpstr>Cambria Math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龙强</cp:lastModifiedBy>
  <cp:revision>9</cp:revision>
  <cp:lastPrinted>2024-04-08T15:09:00Z</cp:lastPrinted>
  <dcterms:created xsi:type="dcterms:W3CDTF">2024-04-08T15:09:00Z</dcterms:created>
  <dcterms:modified xsi:type="dcterms:W3CDTF">2026-04-02T01:20:31Z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34109489030049E0BF6595329B98C768_13</vt:lpwstr>
  </property>
  <property fmtid="{D5CDD505-2E9C-101B-9397-08002B2CF9AE}" pid="7" name="KSOProductBuildVer">
    <vt:lpwstr>2052-12.1.0.23542</vt:lpwstr>
  </property>
</Properties>
</file>