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2.webp" ContentType="image/webp"/>
  <Override PartName="/ppt/media/image22.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29"/>
  </p:handoutMasterIdLst>
  <p:sldIdLst>
    <p:sldId id="713" r:id="rId3"/>
    <p:sldId id="689" r:id="rId4"/>
    <p:sldId id="690" r:id="rId5"/>
    <p:sldId id="693" r:id="rId6"/>
    <p:sldId id="697" r:id="rId7"/>
    <p:sldId id="694" r:id="rId8"/>
    <p:sldId id="695" r:id="rId9"/>
    <p:sldId id="696" r:id="rId10"/>
    <p:sldId id="698" r:id="rId11"/>
    <p:sldId id="699" r:id="rId12"/>
    <p:sldId id="700" r:id="rId13"/>
    <p:sldId id="702" r:id="rId14"/>
    <p:sldId id="703" r:id="rId15"/>
    <p:sldId id="704" r:id="rId16"/>
    <p:sldId id="705" r:id="rId17"/>
    <p:sldId id="706" r:id="rId18"/>
    <p:sldId id="707" r:id="rId19"/>
    <p:sldId id="708" r:id="rId20"/>
    <p:sldId id="701" r:id="rId21"/>
    <p:sldId id="709" r:id="rId22"/>
    <p:sldId id="710" r:id="rId23"/>
    <p:sldId id="691" r:id="rId24"/>
    <p:sldId id="711" r:id="rId25"/>
    <p:sldId id="712" r:id="rId26"/>
    <p:sldId id="692" r:id="rId27"/>
  </p:sldIdLst>
  <p:sldSz cx="12195175" cy="6859270"/>
  <p:notesSz cx="6858000" cy="9144000"/>
  <p:custDataLst>
    <p:tags r:id="rId34"/>
  </p:custDataLst>
  <p:defaultTextStyle>
    <a:defPPr>
      <a:defRPr lang="zh-CN"/>
    </a:defPPr>
    <a:lvl1pPr algn="l" rtl="0" fontAlgn="base">
      <a:spcBef>
        <a:spcPct val="0"/>
      </a:spcBef>
      <a:spcAft>
        <a:spcPct val="0"/>
      </a:spcAft>
      <a:defRPr kern="1200">
        <a:solidFill>
          <a:schemeClr val="tx1"/>
        </a:solidFill>
        <a:latin typeface="Rockwell" panose="02060603020205020403" pitchFamily="18" charset="0"/>
        <a:ea typeface="宋体" panose="02010600030101010101" pitchFamily="2" charset="-122"/>
        <a:cs typeface="+mn-cs"/>
      </a:defRPr>
    </a:lvl1pPr>
    <a:lvl2pPr marL="544195" algn="l" rtl="0" fontAlgn="base">
      <a:spcBef>
        <a:spcPct val="0"/>
      </a:spcBef>
      <a:spcAft>
        <a:spcPct val="0"/>
      </a:spcAft>
      <a:defRPr kern="1200">
        <a:solidFill>
          <a:schemeClr val="tx1"/>
        </a:solidFill>
        <a:latin typeface="Rockwell" panose="02060603020205020403" pitchFamily="18" charset="0"/>
        <a:ea typeface="宋体" panose="02010600030101010101" pitchFamily="2" charset="-122"/>
        <a:cs typeface="+mn-cs"/>
      </a:defRPr>
    </a:lvl2pPr>
    <a:lvl3pPr marL="1089025" algn="l" rtl="0" fontAlgn="base">
      <a:spcBef>
        <a:spcPct val="0"/>
      </a:spcBef>
      <a:spcAft>
        <a:spcPct val="0"/>
      </a:spcAft>
      <a:defRPr kern="1200">
        <a:solidFill>
          <a:schemeClr val="tx1"/>
        </a:solidFill>
        <a:latin typeface="Rockwell" panose="02060603020205020403" pitchFamily="18" charset="0"/>
        <a:ea typeface="宋体" panose="02010600030101010101" pitchFamily="2" charset="-122"/>
        <a:cs typeface="+mn-cs"/>
      </a:defRPr>
    </a:lvl3pPr>
    <a:lvl4pPr marL="1633220" algn="l" rtl="0" fontAlgn="base">
      <a:spcBef>
        <a:spcPct val="0"/>
      </a:spcBef>
      <a:spcAft>
        <a:spcPct val="0"/>
      </a:spcAft>
      <a:defRPr kern="1200">
        <a:solidFill>
          <a:schemeClr val="tx1"/>
        </a:solidFill>
        <a:latin typeface="Rockwell" panose="02060603020205020403" pitchFamily="18" charset="0"/>
        <a:ea typeface="宋体" panose="02010600030101010101" pitchFamily="2" charset="-122"/>
        <a:cs typeface="+mn-cs"/>
      </a:defRPr>
    </a:lvl4pPr>
    <a:lvl5pPr marL="2177415" algn="l" rtl="0" fontAlgn="base">
      <a:spcBef>
        <a:spcPct val="0"/>
      </a:spcBef>
      <a:spcAft>
        <a:spcPct val="0"/>
      </a:spcAft>
      <a:defRPr kern="1200">
        <a:solidFill>
          <a:schemeClr val="tx1"/>
        </a:solidFill>
        <a:latin typeface="Rockwell" panose="02060603020205020403" pitchFamily="18" charset="0"/>
        <a:ea typeface="宋体" panose="02010600030101010101" pitchFamily="2" charset="-122"/>
        <a:cs typeface="+mn-cs"/>
      </a:defRPr>
    </a:lvl5pPr>
    <a:lvl6pPr marL="2721610" algn="l" defTabSz="1089025" rtl="0" eaLnBrk="1" latinLnBrk="0" hangingPunct="1">
      <a:defRPr kern="1200">
        <a:solidFill>
          <a:schemeClr val="tx1"/>
        </a:solidFill>
        <a:latin typeface="Rockwell" panose="02060603020205020403" pitchFamily="18" charset="0"/>
        <a:ea typeface="宋体" panose="02010600030101010101" pitchFamily="2" charset="-122"/>
        <a:cs typeface="+mn-cs"/>
      </a:defRPr>
    </a:lvl6pPr>
    <a:lvl7pPr marL="3266440" algn="l" defTabSz="1089025" rtl="0" eaLnBrk="1" latinLnBrk="0" hangingPunct="1">
      <a:defRPr kern="1200">
        <a:solidFill>
          <a:schemeClr val="tx1"/>
        </a:solidFill>
        <a:latin typeface="Rockwell" panose="02060603020205020403" pitchFamily="18" charset="0"/>
        <a:ea typeface="宋体" panose="02010600030101010101" pitchFamily="2" charset="-122"/>
        <a:cs typeface="+mn-cs"/>
      </a:defRPr>
    </a:lvl7pPr>
    <a:lvl8pPr marL="3810635" algn="l" defTabSz="1089025" rtl="0" eaLnBrk="1" latinLnBrk="0" hangingPunct="1">
      <a:defRPr kern="1200">
        <a:solidFill>
          <a:schemeClr val="tx1"/>
        </a:solidFill>
        <a:latin typeface="Rockwell" panose="02060603020205020403" pitchFamily="18" charset="0"/>
        <a:ea typeface="宋体" panose="02010600030101010101" pitchFamily="2" charset="-122"/>
        <a:cs typeface="+mn-cs"/>
      </a:defRPr>
    </a:lvl8pPr>
    <a:lvl9pPr marL="4354830" algn="l" defTabSz="1089025" rtl="0" eaLnBrk="1" latinLnBrk="0" hangingPunct="1">
      <a:defRPr kern="1200">
        <a:solidFill>
          <a:schemeClr val="tx1"/>
        </a:solidFill>
        <a:latin typeface="Rockwell" panose="02060603020205020403"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50" userDrawn="1">
          <p15:clr>
            <a:srgbClr val="A4A3A4"/>
          </p15:clr>
        </p15:guide>
        <p15:guide id="3" orient="horz" pos="4004" userDrawn="1">
          <p15:clr>
            <a:srgbClr val="A4A3A4"/>
          </p15:clr>
        </p15:guide>
        <p15:guide id="4" pos="3865" userDrawn="1">
          <p15:clr>
            <a:srgbClr val="A4A3A4"/>
          </p15:clr>
        </p15:guide>
        <p15:guide id="5" pos="463" userDrawn="1">
          <p15:clr>
            <a:srgbClr val="A4A3A4"/>
          </p15:clr>
        </p15:guide>
        <p15:guide id="6" pos="71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38" autoAdjust="0"/>
    <p:restoredTop sz="94660"/>
  </p:normalViewPr>
  <p:slideViewPr>
    <p:cSldViewPr showGuides="1">
      <p:cViewPr>
        <p:scale>
          <a:sx n="100" d="100"/>
          <a:sy n="100" d="100"/>
        </p:scale>
        <p:origin x="-744" y="-432"/>
      </p:cViewPr>
      <p:guideLst>
        <p:guide orient="horz" pos="2160"/>
        <p:guide orient="horz" pos="350"/>
        <p:guide orient="horz" pos="4004"/>
        <p:guide pos="3865"/>
        <p:guide pos="463"/>
        <p:guide pos="7195"/>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330.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notesMaster" Target="notesMasters/notesMaster1.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329.xml"/><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tags" Target="../tags/tag32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325.xml"/><Relationship Id="rId5" Type="http://schemas.openxmlformats.org/officeDocument/2006/relationships/tags" Target="../tags/tag324.xml"/><Relationship Id="rId4" Type="http://schemas.openxmlformats.org/officeDocument/2006/relationships/tags" Target="../tags/tag323.xml"/><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custDataLst>
              <p:tags r:id="rId1"/>
            </p:custDataLst>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atin typeface="Arial" panose="020B0604020202020204"/>
              </a:defRPr>
            </a:lvl1pPr>
          </a:lstStyle>
          <a:p>
            <a:endParaRPr lang="en-US" altLang="zh-CN"/>
          </a:p>
        </p:txBody>
      </p:sp>
      <p:sp>
        <p:nvSpPr>
          <p:cNvPr id="12291" name="Rectangle 3"/>
          <p:cNvSpPr>
            <a:spLocks noGrp="1" noChangeArrowheads="1"/>
          </p:cNvSpPr>
          <p:nvPr>
            <p:ph type="dt" idx="1"/>
            <p:custDataLst>
              <p:tags r:id="rId2"/>
            </p:custDataLst>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atin typeface="Arial" panose="020B0604020202020204"/>
              </a:defRPr>
            </a:lvl1pPr>
          </a:lstStyle>
          <a:p>
            <a:endParaRPr lang="en-US" altLang="zh-CN"/>
          </a:p>
        </p:txBody>
      </p:sp>
      <p:sp>
        <p:nvSpPr>
          <p:cNvPr id="12292" name="Rectangle 4"/>
          <p:cNvSpPr>
            <a:spLocks noGrp="1" noRot="1" noChangeAspect="1" noChangeArrowheads="1" noTextEdit="1"/>
          </p:cNvSpPr>
          <p:nvPr>
            <p:ph type="sldImg" idx="2"/>
            <p:custDataLst>
              <p:tags r:id="rId3"/>
            </p:custDataLst>
          </p:nvPr>
        </p:nvSpPr>
        <p:spPr bwMode="auto">
          <a:xfrm>
            <a:off x="381000" y="685800"/>
            <a:ext cx="6096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3" name="Rectangle 5"/>
          <p:cNvSpPr>
            <a:spLocks noGrp="1" noChangeArrowheads="1"/>
          </p:cNvSpPr>
          <p:nvPr>
            <p:ph type="body" sz="quarter" idx="3"/>
            <p:custDataLst>
              <p:tags r:id="rId4"/>
            </p:custDataLst>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2294" name="Rectangle 6"/>
          <p:cNvSpPr>
            <a:spLocks noGrp="1" noChangeArrowheads="1"/>
          </p:cNvSpPr>
          <p:nvPr>
            <p:ph type="ftr" sz="quarter" idx="4"/>
            <p:custDataLst>
              <p:tags r:id="rId5"/>
            </p:custDataLst>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atin typeface="Arial" panose="020B0604020202020204"/>
              </a:defRPr>
            </a:lvl1pPr>
          </a:lstStyle>
          <a:p>
            <a:endParaRPr lang="en-US" altLang="zh-CN"/>
          </a:p>
        </p:txBody>
      </p:sp>
      <p:sp>
        <p:nvSpPr>
          <p:cNvPr id="12295" name="Rectangle 7"/>
          <p:cNvSpPr>
            <a:spLocks noGrp="1" noChangeArrowheads="1"/>
          </p:cNvSpPr>
          <p:nvPr>
            <p:ph type="sldNum" sz="quarter" idx="5"/>
            <p:custDataLst>
              <p:tags r:id="rId6"/>
            </p:custDataLst>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latin typeface="Arial" panose="020B0604020202020204"/>
              </a:defRPr>
            </a:lvl1pPr>
          </a:lstStyle>
          <a:p>
            <a:fld id="{F9743CD7-97CD-4F57-B351-69A253B17F80}" type="slidenum">
              <a:rPr lang="en-US" altLang="zh-CN"/>
            </a:fld>
            <a:endParaRPr lang="en-US" altLang="zh-CN"/>
          </a:p>
        </p:txBody>
      </p:sp>
    </p:spTree>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400" kern="1200">
        <a:solidFill>
          <a:schemeClr val="tx1"/>
        </a:solidFill>
        <a:latin typeface="Arial" panose="020B0604020202020204"/>
        <a:ea typeface="宋体" panose="02010600030101010101" pitchFamily="2" charset="-122"/>
        <a:cs typeface="+mn-cs"/>
      </a:defRPr>
    </a:lvl1pPr>
    <a:lvl2pPr marL="544195" algn="l" rtl="0" fontAlgn="base">
      <a:spcBef>
        <a:spcPct val="30000"/>
      </a:spcBef>
      <a:spcAft>
        <a:spcPct val="0"/>
      </a:spcAft>
      <a:defRPr sz="1400" kern="1200">
        <a:solidFill>
          <a:schemeClr val="tx1"/>
        </a:solidFill>
        <a:latin typeface="Arial" panose="020B0604020202020204"/>
        <a:ea typeface="宋体" panose="02010600030101010101" pitchFamily="2" charset="-122"/>
        <a:cs typeface="+mn-cs"/>
      </a:defRPr>
    </a:lvl2pPr>
    <a:lvl3pPr marL="1089025" algn="l" rtl="0" fontAlgn="base">
      <a:spcBef>
        <a:spcPct val="30000"/>
      </a:spcBef>
      <a:spcAft>
        <a:spcPct val="0"/>
      </a:spcAft>
      <a:defRPr sz="1400" kern="1200">
        <a:solidFill>
          <a:schemeClr val="tx1"/>
        </a:solidFill>
        <a:latin typeface="Arial" panose="020B0604020202020204"/>
        <a:ea typeface="宋体" panose="02010600030101010101" pitchFamily="2" charset="-122"/>
        <a:cs typeface="+mn-cs"/>
      </a:defRPr>
    </a:lvl3pPr>
    <a:lvl4pPr marL="1633220" algn="l" rtl="0" fontAlgn="base">
      <a:spcBef>
        <a:spcPct val="30000"/>
      </a:spcBef>
      <a:spcAft>
        <a:spcPct val="0"/>
      </a:spcAft>
      <a:defRPr sz="1400" kern="1200">
        <a:solidFill>
          <a:schemeClr val="tx1"/>
        </a:solidFill>
        <a:latin typeface="Arial" panose="020B0604020202020204"/>
        <a:ea typeface="宋体" panose="02010600030101010101" pitchFamily="2" charset="-122"/>
        <a:cs typeface="+mn-cs"/>
      </a:defRPr>
    </a:lvl4pPr>
    <a:lvl5pPr marL="2177415" algn="l" rtl="0" fontAlgn="base">
      <a:spcBef>
        <a:spcPct val="30000"/>
      </a:spcBef>
      <a:spcAft>
        <a:spcPct val="0"/>
      </a:spcAft>
      <a:defRPr sz="1400" kern="1200">
        <a:solidFill>
          <a:schemeClr val="tx1"/>
        </a:solidFill>
        <a:latin typeface="Arial" panose="020B0604020202020204"/>
        <a:ea typeface="宋体" panose="02010600030101010101" pitchFamily="2" charset="-122"/>
        <a:cs typeface="+mn-cs"/>
      </a:defRPr>
    </a:lvl5pPr>
    <a:lvl6pPr marL="2721610" algn="l" defTabSz="1089025" rtl="0" eaLnBrk="1" latinLnBrk="0" hangingPunct="1">
      <a:defRPr sz="1400" kern="1200">
        <a:solidFill>
          <a:schemeClr val="tx1"/>
        </a:solidFill>
        <a:latin typeface="+mn-lt"/>
        <a:ea typeface="+mn-ea"/>
        <a:cs typeface="+mn-cs"/>
      </a:defRPr>
    </a:lvl6pPr>
    <a:lvl7pPr marL="3266440" algn="l" defTabSz="1089025" rtl="0" eaLnBrk="1" latinLnBrk="0" hangingPunct="1">
      <a:defRPr sz="1400" kern="1200">
        <a:solidFill>
          <a:schemeClr val="tx1"/>
        </a:solidFill>
        <a:latin typeface="+mn-lt"/>
        <a:ea typeface="+mn-ea"/>
        <a:cs typeface="+mn-cs"/>
      </a:defRPr>
    </a:lvl7pPr>
    <a:lvl8pPr marL="3810635" algn="l" defTabSz="1089025" rtl="0" eaLnBrk="1" latinLnBrk="0" hangingPunct="1">
      <a:defRPr sz="1400" kern="1200">
        <a:solidFill>
          <a:schemeClr val="tx1"/>
        </a:solidFill>
        <a:latin typeface="+mn-lt"/>
        <a:ea typeface="+mn-ea"/>
        <a:cs typeface="+mn-cs"/>
      </a:defRPr>
    </a:lvl8pPr>
    <a:lvl9pPr marL="4354830" algn="l" defTabSz="1089025"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5" Type="http://schemas.openxmlformats.org/officeDocument/2006/relationships/tags" Target="../tags/tag148.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5" Type="http://schemas.openxmlformats.org/officeDocument/2006/relationships/tags" Target="../tags/tag15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5" Type="http://schemas.openxmlformats.org/officeDocument/2006/relationships/tags" Target="../tags/tag156.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9112" y="914569"/>
            <a:ext cx="9801752" cy="2570876"/>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9112" y="3561059"/>
            <a:ext cx="9801752" cy="1472673"/>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9435" indent="0" algn="ctr">
              <a:buNone/>
              <a:defRPr sz="1600"/>
            </a:lvl5pPr>
            <a:lvl6pPr marL="2286635" indent="0" algn="ctr">
              <a:buNone/>
              <a:defRPr sz="1600"/>
            </a:lvl6pPr>
            <a:lvl7pPr marL="2743835" indent="0" algn="ctr">
              <a:buNone/>
              <a:defRPr sz="1600"/>
            </a:lvl7pPr>
            <a:lvl8pPr marL="3201035" indent="0" algn="ctr">
              <a:buNone/>
              <a:defRPr sz="1600"/>
            </a:lvl8pPr>
            <a:lvl9pPr marL="3658235"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558" y="774143"/>
            <a:ext cx="10975658" cy="548381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9112" y="2484460"/>
            <a:ext cx="9801752" cy="1018989"/>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9112" y="3561059"/>
            <a:ext cx="9801752" cy="471687"/>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558" y="608513"/>
            <a:ext cx="10972057" cy="705731"/>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558" y="1490676"/>
            <a:ext cx="10972057" cy="4760081"/>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1318" y="3849113"/>
            <a:ext cx="7770823" cy="766942"/>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1318" y="4616055"/>
            <a:ext cx="7770823" cy="867761"/>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9435" indent="0">
              <a:buNone/>
              <a:defRPr sz="1600">
                <a:solidFill>
                  <a:schemeClr val="tx1">
                    <a:tint val="75000"/>
                  </a:schemeClr>
                </a:solidFill>
              </a:defRPr>
            </a:lvl5pPr>
            <a:lvl6pPr marL="2286635" indent="0">
              <a:buNone/>
              <a:defRPr sz="1600">
                <a:solidFill>
                  <a:schemeClr val="tx1">
                    <a:tint val="75000"/>
                  </a:schemeClr>
                </a:solidFill>
              </a:defRPr>
            </a:lvl6pPr>
            <a:lvl7pPr marL="2743835" indent="0">
              <a:buNone/>
              <a:defRPr sz="1600">
                <a:solidFill>
                  <a:schemeClr val="tx1">
                    <a:tint val="75000"/>
                  </a:schemeClr>
                </a:solidFill>
              </a:defRPr>
            </a:lvl7pPr>
            <a:lvl8pPr marL="3201035" indent="0">
              <a:buNone/>
              <a:defRPr sz="1600">
                <a:solidFill>
                  <a:schemeClr val="tx1">
                    <a:tint val="75000"/>
                  </a:schemeClr>
                </a:solidFill>
              </a:defRPr>
            </a:lvl8pPr>
            <a:lvl9pPr marL="3658235"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558" y="608513"/>
            <a:ext cx="10972057" cy="705731"/>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558" y="1501478"/>
            <a:ext cx="5178148" cy="4749279"/>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3270" y="1501478"/>
            <a:ext cx="5178148" cy="4749279"/>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558" y="608513"/>
            <a:ext cx="10972057" cy="705731"/>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558" y="1429465"/>
            <a:ext cx="5343791" cy="381671"/>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558" y="1854343"/>
            <a:ext cx="5343791" cy="4396414"/>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7374" y="1421992"/>
            <a:ext cx="5343791" cy="381671"/>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7374" y="1854343"/>
            <a:ext cx="5343791" cy="4396414"/>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558" y="608513"/>
            <a:ext cx="10972057" cy="705731"/>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558" y="1555488"/>
            <a:ext cx="5234440" cy="4608853"/>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2054" y="1555488"/>
            <a:ext cx="5228561" cy="4608853"/>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7465" y="914569"/>
            <a:ext cx="1044272" cy="5030131"/>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638" y="914569"/>
            <a:ext cx="9171588" cy="5030131"/>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8035"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7" Type="http://schemas.openxmlformats.org/officeDocument/2006/relationships/theme" Target="../theme/theme1.xml"/><Relationship Id="rId46" Type="http://schemas.openxmlformats.org/officeDocument/2006/relationships/tags" Target="../tags/tag163.xml"/><Relationship Id="rId45" Type="http://schemas.openxmlformats.org/officeDocument/2006/relationships/image" Target="../media/image2.webp"/><Relationship Id="rId44" Type="http://schemas.openxmlformats.org/officeDocument/2006/relationships/image" Target="file:///D:\qq&#25991;&#20214;\712321467\Image\C2C\Image2\%7b75232B38-A165-1FB7-499C-2E1C792CACB5%7d.png" TargetMode="External"/><Relationship Id="rId43" Type="http://schemas.openxmlformats.org/officeDocument/2006/relationships/image" Target="../media/image1.png"/><Relationship Id="rId42" Type="http://schemas.openxmlformats.org/officeDocument/2006/relationships/tags" Target="../tags/tag162.xml"/><Relationship Id="rId41" Type="http://schemas.openxmlformats.org/officeDocument/2006/relationships/tags" Target="../tags/tag161.xml"/><Relationship Id="rId40" Type="http://schemas.openxmlformats.org/officeDocument/2006/relationships/tags" Target="../tags/tag160.xml"/><Relationship Id="rId4" Type="http://schemas.openxmlformats.org/officeDocument/2006/relationships/slideLayout" Target="../slideLayouts/slideLayout4.xml"/><Relationship Id="rId39" Type="http://schemas.openxmlformats.org/officeDocument/2006/relationships/tags" Target="../tags/tag159.xml"/><Relationship Id="rId38" Type="http://schemas.openxmlformats.org/officeDocument/2006/relationships/tags" Target="../tags/tag158.xml"/><Relationship Id="rId37" Type="http://schemas.openxmlformats.org/officeDocument/2006/relationships/tags" Target="../tags/tag15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37"/>
            </p:custDataLst>
          </p:nvPr>
        </p:nvSpPr>
        <p:spPr>
          <a:xfrm>
            <a:off x="608558" y="608513"/>
            <a:ext cx="10972057" cy="705731"/>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38"/>
            </p:custDataLst>
          </p:nvPr>
        </p:nvSpPr>
        <p:spPr>
          <a:xfrm>
            <a:off x="608558" y="1490676"/>
            <a:ext cx="10972057" cy="4760081"/>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39"/>
            </p:custDataLst>
          </p:nvPr>
        </p:nvSpPr>
        <p:spPr>
          <a:xfrm>
            <a:off x="612159" y="6315569"/>
            <a:ext cx="2700703" cy="316859"/>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0"/>
            </p:custDataLst>
          </p:nvPr>
        </p:nvSpPr>
        <p:spPr>
          <a:xfrm>
            <a:off x="4117072" y="6315569"/>
            <a:ext cx="3961031" cy="316859"/>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41"/>
            </p:custDataLst>
          </p:nvPr>
        </p:nvSpPr>
        <p:spPr>
          <a:xfrm>
            <a:off x="8879912" y="6315569"/>
            <a:ext cx="2700703" cy="316859"/>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pic>
        <p:nvPicPr>
          <p:cNvPr id="7" name="图片 1073743875" descr="学科网 zxxk.com"/>
          <p:cNvPicPr>
            <a:picLocks noChangeAspect="1"/>
          </p:cNvPicPr>
          <p:nvPr userDrawn="1">
            <p:custDataLst>
              <p:tags r:id="rId42"/>
            </p:custDataLst>
          </p:nvPr>
        </p:nvPicPr>
        <p:blipFill>
          <a:blip r:embed="rId43" r:link="rId44"/>
          <a:stretch>
            <a:fillRect/>
          </a:stretch>
        </p:blipFill>
        <p:spPr>
          <a:xfrm>
            <a:off x="838200" y="365125"/>
            <a:ext cx="9525" cy="9525"/>
          </a:xfrm>
          <a:prstGeom prst="rect">
            <a:avLst/>
          </a:prstGeom>
          <a:noFill/>
          <a:ln>
            <a:noFill/>
            <a:miter lim="800000"/>
            <a:headEnd/>
            <a:tailEnd/>
          </a:ln>
        </p:spPr>
      </p:pic>
      <p:sp>
        <p:nvSpPr>
          <p:cNvPr id="8" name="矩形 7"/>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 name="圆角矩形 9"/>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userDrawn="1"/>
        </p:nvSpPr>
        <p:spPr>
          <a:xfrm>
            <a:off x="4284345" y="76835"/>
            <a:ext cx="3869690" cy="593090"/>
          </a:xfrm>
          <a:prstGeom prst="rect">
            <a:avLst/>
          </a:prstGeom>
          <a:noFill/>
          <a:effectLst>
            <a:glow rad="1244600">
              <a:srgbClr val="E119D1">
                <a:alpha val="100000"/>
              </a:srgbClr>
            </a:glow>
            <a:softEdge rad="12700"/>
          </a:effectLst>
        </p:spPr>
        <p:txBody>
          <a:bodyPr wrap="square" rtlCol="0" anchor="t">
            <a:noAutofit/>
          </a:bodyPr>
          <a:lstStyle/>
          <a:p>
            <a:pPr algn="dist"/>
            <a:r>
              <a:rPr lang="zh-CN" altLang="en-US" sz="4000" b="1">
                <a:solidFill>
                  <a:srgbClr val="FF0000"/>
                </a:solidFill>
                <a:effectLst>
                  <a:outerShdw blurRad="38100" dist="38100" dir="2700000" algn="tl">
                    <a:srgbClr val="000000">
                      <a:alpha val="43137"/>
                    </a:srgbClr>
                  </a:outerShdw>
                </a:effectLst>
                <a:sym typeface="+mn-ea"/>
              </a:rPr>
              <a:t>基因工程</a:t>
            </a:r>
            <a:endParaRPr lang="zh-CN" altLang="en-US" sz="4000" b="1">
              <a:solidFill>
                <a:srgbClr val="FF0000"/>
              </a:solidFill>
              <a:effectLst>
                <a:outerShdw blurRad="38100" dist="38100" dir="2700000" algn="tl">
                  <a:srgbClr val="000000">
                    <a:alpha val="43137"/>
                  </a:srgbClr>
                </a:outerShdw>
              </a:effectLst>
              <a:sym typeface="+mn-ea"/>
            </a:endParaRPr>
          </a:p>
        </p:txBody>
      </p:sp>
      <p:sp>
        <p:nvSpPr>
          <p:cNvPr id="13" name="文本框 12"/>
          <p:cNvSpPr txBox="1"/>
          <p:nvPr userDrawn="1"/>
        </p:nvSpPr>
        <p:spPr>
          <a:xfrm>
            <a:off x="648970" y="53340"/>
            <a:ext cx="1566545" cy="722630"/>
          </a:xfrm>
          <a:prstGeom prst="rect">
            <a:avLst/>
          </a:prstGeom>
          <a:noFill/>
        </p:spPr>
        <p:txBody>
          <a:bodyPr wrap="square" rtlCol="0" anchor="t">
            <a:noAutofit/>
          </a:bodyPr>
          <a:lstStyle/>
          <a:p>
            <a:pPr algn="ctr"/>
            <a:r>
              <a:rPr lang="zh-CN" altLang="en-US" sz="3200" b="1">
                <a:solidFill>
                  <a:srgbClr val="FF0000"/>
                </a:solidFill>
              </a:rPr>
              <a:t>第三章</a:t>
            </a:r>
            <a:endParaRPr lang="zh-CN" altLang="en-US" sz="3200" b="1">
              <a:solidFill>
                <a:srgbClr val="FF0000"/>
              </a:solidFill>
            </a:endParaRPr>
          </a:p>
        </p:txBody>
      </p:sp>
      <p:pic>
        <p:nvPicPr>
          <p:cNvPr id="14" name="图片 13"/>
          <p:cNvPicPr>
            <a:picLocks noChangeAspect="1"/>
          </p:cNvPicPr>
          <p:nvPr userDrawn="1"/>
        </p:nvPicPr>
        <p:blipFill>
          <a:blip r:embed="rId45" cstate="print">
            <a:extLst>
              <a:ext uri="{28A0092B-C50C-407E-A947-70E740481C1C}">
                <a14:useLocalDpi xmlns:a14="http://schemas.microsoft.com/office/drawing/2010/main" val="0"/>
              </a:ext>
            </a:extLst>
          </a:blip>
          <a:stretch>
            <a:fillRect/>
          </a:stretch>
        </p:blipFill>
        <p:spPr>
          <a:xfrm>
            <a:off x="10382250" y="12700"/>
            <a:ext cx="1782445" cy="1188720"/>
          </a:xfrm>
          <a:prstGeom prst="rect">
            <a:avLst/>
          </a:prstGeom>
        </p:spPr>
      </p:pic>
    </p:spTree>
    <p:custDataLst>
      <p:tags r:id="rId46"/>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transition/>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8035"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52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4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6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214.xml"/><Relationship Id="rId1" Type="http://schemas.openxmlformats.org/officeDocument/2006/relationships/tags" Target="../tags/tag213.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image" Target="../media/image25.png"/><Relationship Id="rId7" Type="http://schemas.openxmlformats.org/officeDocument/2006/relationships/tags" Target="../tags/tag219.xml"/><Relationship Id="rId6" Type="http://schemas.openxmlformats.org/officeDocument/2006/relationships/image" Target="../media/image24.jpeg"/><Relationship Id="rId5" Type="http://schemas.openxmlformats.org/officeDocument/2006/relationships/tags" Target="../tags/tag218.xml"/><Relationship Id="rId4" Type="http://schemas.openxmlformats.org/officeDocument/2006/relationships/image" Target="../media/image23.png"/><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3.xml"/><Relationship Id="rId3" Type="http://schemas.openxmlformats.org/officeDocument/2006/relationships/image" Target="../media/image26.png"/><Relationship Id="rId2" Type="http://schemas.openxmlformats.org/officeDocument/2006/relationships/tags" Target="../tags/tag221.xml"/><Relationship Id="rId1" Type="http://schemas.openxmlformats.org/officeDocument/2006/relationships/tags" Target="../tags/tag220.xml"/></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4.xml"/><Relationship Id="rId6" Type="http://schemas.openxmlformats.org/officeDocument/2006/relationships/tags" Target="../tags/tag226.xml"/><Relationship Id="rId5" Type="http://schemas.openxmlformats.org/officeDocument/2006/relationships/image" Target="../media/image27.png"/><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14.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4" Type="http://schemas.openxmlformats.org/officeDocument/2006/relationships/slideLayout" Target="../slideLayouts/slideLayout25.xml"/><Relationship Id="rId23" Type="http://schemas.openxmlformats.org/officeDocument/2006/relationships/image" Target="../media/image28.png"/><Relationship Id="rId22" Type="http://schemas.openxmlformats.org/officeDocument/2006/relationships/tags" Target="../tags/tag248.xml"/><Relationship Id="rId21" Type="http://schemas.openxmlformats.org/officeDocument/2006/relationships/tags" Target="../tags/tag247.xml"/><Relationship Id="rId20" Type="http://schemas.openxmlformats.org/officeDocument/2006/relationships/tags" Target="../tags/tag246.xml"/><Relationship Id="rId2" Type="http://schemas.openxmlformats.org/officeDocument/2006/relationships/tags" Target="../tags/tag228.xml"/><Relationship Id="rId19" Type="http://schemas.openxmlformats.org/officeDocument/2006/relationships/tags" Target="../tags/tag245.xml"/><Relationship Id="rId18" Type="http://schemas.openxmlformats.org/officeDocument/2006/relationships/tags" Target="../tags/tag244.xml"/><Relationship Id="rId17" Type="http://schemas.openxmlformats.org/officeDocument/2006/relationships/tags" Target="../tags/tag243.xml"/><Relationship Id="rId16" Type="http://schemas.openxmlformats.org/officeDocument/2006/relationships/tags" Target="../tags/tag242.xml"/><Relationship Id="rId15" Type="http://schemas.openxmlformats.org/officeDocument/2006/relationships/tags" Target="../tags/tag241.xml"/><Relationship Id="rId14" Type="http://schemas.openxmlformats.org/officeDocument/2006/relationships/tags" Target="../tags/tag240.xml"/><Relationship Id="rId13" Type="http://schemas.openxmlformats.org/officeDocument/2006/relationships/tags" Target="../tags/tag239.xml"/><Relationship Id="rId12" Type="http://schemas.openxmlformats.org/officeDocument/2006/relationships/tags" Target="../tags/tag238.xml"/><Relationship Id="rId11" Type="http://schemas.openxmlformats.org/officeDocument/2006/relationships/tags" Target="../tags/tag237.xml"/><Relationship Id="rId10" Type="http://schemas.openxmlformats.org/officeDocument/2006/relationships/tags" Target="../tags/tag236.xml"/><Relationship Id="rId1" Type="http://schemas.openxmlformats.org/officeDocument/2006/relationships/tags" Target="../tags/tag227.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image" Target="../media/image29.jpeg"/><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253.xml"/><Relationship Id="rId1" Type="http://schemas.openxmlformats.org/officeDocument/2006/relationships/tags" Target="../tags/tag252.xml"/></Relationships>
</file>

<file path=ppt/slides/_rels/slide17.xml.rels><?xml version="1.0" encoding="UTF-8" standalone="yes"?>
<Relationships xmlns="http://schemas.openxmlformats.org/package/2006/relationships"><Relationship Id="rId9" Type="http://schemas.openxmlformats.org/officeDocument/2006/relationships/tags" Target="../tags/tag259.xml"/><Relationship Id="rId8" Type="http://schemas.microsoft.com/office/2007/relationships/media" Target="../media/media1.mp4"/><Relationship Id="rId7" Type="http://schemas.openxmlformats.org/officeDocument/2006/relationships/video" Target="NULL" TargetMode="External"/><Relationship Id="rId6" Type="http://schemas.openxmlformats.org/officeDocument/2006/relationships/image" Target="../media/image30.png"/><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tags" Target="../tags/tag255.xml"/><Relationship Id="rId11" Type="http://schemas.openxmlformats.org/officeDocument/2006/relationships/slideLayout" Target="../slideLayouts/slideLayout28.xml"/><Relationship Id="rId10" Type="http://schemas.openxmlformats.org/officeDocument/2006/relationships/image" Target="../media/image31.png"/><Relationship Id="rId1" Type="http://schemas.openxmlformats.org/officeDocument/2006/relationships/tags" Target="../tags/tag25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tags" Target="../tags/tag261.xml"/><Relationship Id="rId1" Type="http://schemas.openxmlformats.org/officeDocument/2006/relationships/tags" Target="../tags/tag260.xml"/></Relationships>
</file>

<file path=ppt/slides/_rels/slide19.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tags" Target="../tags/tag269.xml"/><Relationship Id="rId7" Type="http://schemas.openxmlformats.org/officeDocument/2006/relationships/tags" Target="../tags/tag268.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1" Type="http://schemas.openxmlformats.org/officeDocument/2006/relationships/slideLayout" Target="../slideLayouts/slideLayout30.xml"/><Relationship Id="rId20" Type="http://schemas.openxmlformats.org/officeDocument/2006/relationships/tags" Target="../tags/tag280.xml"/><Relationship Id="rId2" Type="http://schemas.openxmlformats.org/officeDocument/2006/relationships/tags" Target="../tags/tag263.xml"/><Relationship Id="rId19" Type="http://schemas.openxmlformats.org/officeDocument/2006/relationships/tags" Target="../tags/tag279.xml"/><Relationship Id="rId18" Type="http://schemas.openxmlformats.org/officeDocument/2006/relationships/tags" Target="../tags/tag278.xml"/><Relationship Id="rId17" Type="http://schemas.openxmlformats.org/officeDocument/2006/relationships/tags" Target="../tags/tag277.xml"/><Relationship Id="rId16" Type="http://schemas.openxmlformats.org/officeDocument/2006/relationships/image" Target="../media/image32.png"/><Relationship Id="rId15" Type="http://schemas.openxmlformats.org/officeDocument/2006/relationships/tags" Target="../tags/tag276.xml"/><Relationship Id="rId14" Type="http://schemas.openxmlformats.org/officeDocument/2006/relationships/tags" Target="../tags/tag275.xml"/><Relationship Id="rId13" Type="http://schemas.openxmlformats.org/officeDocument/2006/relationships/tags" Target="../tags/tag274.xml"/><Relationship Id="rId12" Type="http://schemas.openxmlformats.org/officeDocument/2006/relationships/tags" Target="../tags/tag273.xml"/><Relationship Id="rId11" Type="http://schemas.openxmlformats.org/officeDocument/2006/relationships/tags" Target="../tags/tag272.xml"/><Relationship Id="rId10" Type="http://schemas.openxmlformats.org/officeDocument/2006/relationships/tags" Target="../tags/tag271.xml"/><Relationship Id="rId1" Type="http://schemas.openxmlformats.org/officeDocument/2006/relationships/tags" Target="../tags/tag262.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tags" Target="../tags/tag166.xml"/><Relationship Id="rId3" Type="http://schemas.openxmlformats.org/officeDocument/2006/relationships/image" Target="../media/image3.jpeg"/><Relationship Id="rId2" Type="http://schemas.openxmlformats.org/officeDocument/2006/relationships/tags" Target="../tags/tag165.xml"/><Relationship Id="rId1" Type="http://schemas.openxmlformats.org/officeDocument/2006/relationships/tags" Target="../tags/tag164.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31.xml"/><Relationship Id="rId4" Type="http://schemas.openxmlformats.org/officeDocument/2006/relationships/tags" Target="../tags/tag283.xml"/><Relationship Id="rId3" Type="http://schemas.openxmlformats.org/officeDocument/2006/relationships/image" Target="../media/image33.png"/><Relationship Id="rId2" Type="http://schemas.openxmlformats.org/officeDocument/2006/relationships/tags" Target="../tags/tag282.xml"/><Relationship Id="rId1" Type="http://schemas.openxmlformats.org/officeDocument/2006/relationships/tags" Target="../tags/tag281.xml"/></Relationships>
</file>

<file path=ppt/slides/_rels/slide21.xml.rels><?xml version="1.0" encoding="UTF-8" standalone="yes"?>
<Relationships xmlns="http://schemas.openxmlformats.org/package/2006/relationships"><Relationship Id="rId9" Type="http://schemas.openxmlformats.org/officeDocument/2006/relationships/image" Target="../media/image36.jpeg"/><Relationship Id="rId8" Type="http://schemas.openxmlformats.org/officeDocument/2006/relationships/tags" Target="../tags/tag289.xml"/><Relationship Id="rId7" Type="http://schemas.openxmlformats.org/officeDocument/2006/relationships/image" Target="../media/image35.jpeg"/><Relationship Id="rId6" Type="http://schemas.openxmlformats.org/officeDocument/2006/relationships/tags" Target="../tags/tag288.xml"/><Relationship Id="rId5" Type="http://schemas.openxmlformats.org/officeDocument/2006/relationships/tags" Target="../tags/tag287.xml"/><Relationship Id="rId4" Type="http://schemas.openxmlformats.org/officeDocument/2006/relationships/tags" Target="../tags/tag286.xml"/><Relationship Id="rId3" Type="http://schemas.openxmlformats.org/officeDocument/2006/relationships/image" Target="../media/image34.jpeg"/><Relationship Id="rId2" Type="http://schemas.openxmlformats.org/officeDocument/2006/relationships/tags" Target="../tags/tag285.xml"/><Relationship Id="rId14" Type="http://schemas.openxmlformats.org/officeDocument/2006/relationships/slideLayout" Target="../slideLayouts/slideLayout32.xml"/><Relationship Id="rId13" Type="http://schemas.openxmlformats.org/officeDocument/2006/relationships/image" Target="../media/image38.png"/><Relationship Id="rId12" Type="http://schemas.openxmlformats.org/officeDocument/2006/relationships/tags" Target="../tags/tag291.xml"/><Relationship Id="rId11" Type="http://schemas.openxmlformats.org/officeDocument/2006/relationships/image" Target="../media/image37.png"/><Relationship Id="rId10" Type="http://schemas.openxmlformats.org/officeDocument/2006/relationships/tags" Target="../tags/tag290.xml"/><Relationship Id="rId1" Type="http://schemas.openxmlformats.org/officeDocument/2006/relationships/tags" Target="../tags/tag284.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33.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35.xml"/><Relationship Id="rId7" Type="http://schemas.openxmlformats.org/officeDocument/2006/relationships/tags" Target="../tags/tag308.xml"/><Relationship Id="rId6" Type="http://schemas.openxmlformats.org/officeDocument/2006/relationships/tags" Target="../tags/tag307.xml"/><Relationship Id="rId5" Type="http://schemas.openxmlformats.org/officeDocument/2006/relationships/tags" Target="../tags/tag306.xml"/><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s>
</file>

<file path=ppt/slides/_rels/slide25.xml.rels><?xml version="1.0" encoding="UTF-8" standalone="yes"?>
<Relationships xmlns="http://schemas.openxmlformats.org/package/2006/relationships"><Relationship Id="rId9" Type="http://schemas.openxmlformats.org/officeDocument/2006/relationships/tags" Target="../tags/tag317.xml"/><Relationship Id="rId8" Type="http://schemas.openxmlformats.org/officeDocument/2006/relationships/tags" Target="../tags/tag316.xml"/><Relationship Id="rId7" Type="http://schemas.openxmlformats.org/officeDocument/2006/relationships/tags" Target="../tags/tag315.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3" Type="http://schemas.openxmlformats.org/officeDocument/2006/relationships/tags" Target="../tags/tag311.xml"/><Relationship Id="rId2" Type="http://schemas.openxmlformats.org/officeDocument/2006/relationships/tags" Target="../tags/tag310.xml"/><Relationship Id="rId12" Type="http://schemas.openxmlformats.org/officeDocument/2006/relationships/slideLayout" Target="../slideLayouts/slideLayout36.xml"/><Relationship Id="rId11" Type="http://schemas.openxmlformats.org/officeDocument/2006/relationships/tags" Target="../tags/tag319.xml"/><Relationship Id="rId10" Type="http://schemas.openxmlformats.org/officeDocument/2006/relationships/tags" Target="../tags/tag318.xml"/><Relationship Id="rId1" Type="http://schemas.openxmlformats.org/officeDocument/2006/relationships/tags" Target="../tags/tag309.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image" Target="../media/image7.png"/><Relationship Id="rId7" Type="http://schemas.openxmlformats.org/officeDocument/2006/relationships/tags" Target="../tags/tag175.xml"/><Relationship Id="rId6" Type="http://schemas.openxmlformats.org/officeDocument/2006/relationships/image" Target="../media/image6.jpeg"/><Relationship Id="rId5" Type="http://schemas.openxmlformats.org/officeDocument/2006/relationships/tags" Target="../tags/tag174.xml"/><Relationship Id="rId4" Type="http://schemas.openxmlformats.org/officeDocument/2006/relationships/image" Target="../media/image5.jpeg"/><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xml.rels><?xml version="1.0" encoding="UTF-8" standalone="yes"?>
<Relationships xmlns="http://schemas.openxmlformats.org/package/2006/relationships"><Relationship Id="rId9" Type="http://schemas.openxmlformats.org/officeDocument/2006/relationships/tags" Target="../tags/tag181.xml"/><Relationship Id="rId8" Type="http://schemas.openxmlformats.org/officeDocument/2006/relationships/image" Target="../media/image10.jpeg"/><Relationship Id="rId7" Type="http://schemas.openxmlformats.org/officeDocument/2006/relationships/tags" Target="../tags/tag180.xml"/><Relationship Id="rId6" Type="http://schemas.openxmlformats.org/officeDocument/2006/relationships/image" Target="../media/image9.jpeg"/><Relationship Id="rId5" Type="http://schemas.openxmlformats.org/officeDocument/2006/relationships/tags" Target="../tags/tag179.xml"/><Relationship Id="rId4" Type="http://schemas.openxmlformats.org/officeDocument/2006/relationships/image" Target="../media/image8.jpeg"/><Relationship Id="rId3" Type="http://schemas.openxmlformats.org/officeDocument/2006/relationships/tags" Target="../tags/tag178.xml"/><Relationship Id="rId2" Type="http://schemas.openxmlformats.org/officeDocument/2006/relationships/tags" Target="../tags/tag177.xml"/><Relationship Id="rId12" Type="http://schemas.openxmlformats.org/officeDocument/2006/relationships/slideLayout" Target="../slideLayouts/slideLayout16.xml"/><Relationship Id="rId11" Type="http://schemas.openxmlformats.org/officeDocument/2006/relationships/tags" Target="../tags/tag183.xml"/><Relationship Id="rId10" Type="http://schemas.openxmlformats.org/officeDocument/2006/relationships/tags" Target="../tags/tag182.xml"/><Relationship Id="rId1" Type="http://schemas.openxmlformats.org/officeDocument/2006/relationships/tags" Target="../tags/tag176.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189.xml"/><Relationship Id="rId7" Type="http://schemas.openxmlformats.org/officeDocument/2006/relationships/image" Target="../media/image12.png"/><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image" Target="../media/image11.jpeg"/><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s>
</file>

<file path=ppt/slides/_rels/slide7.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image" Target="../media/image15.png"/><Relationship Id="rId7" Type="http://schemas.openxmlformats.org/officeDocument/2006/relationships/tags" Target="../tags/tag194.xml"/><Relationship Id="rId6" Type="http://schemas.openxmlformats.org/officeDocument/2006/relationships/image" Target="../media/image14.jpeg"/><Relationship Id="rId5" Type="http://schemas.openxmlformats.org/officeDocument/2006/relationships/tags" Target="../tags/tag193.xml"/><Relationship Id="rId4" Type="http://schemas.openxmlformats.org/officeDocument/2006/relationships/image" Target="../media/image13.jpeg"/><Relationship Id="rId3" Type="http://schemas.openxmlformats.org/officeDocument/2006/relationships/tags" Target="../tags/tag192.xml"/><Relationship Id="rId2" Type="http://schemas.openxmlformats.org/officeDocument/2006/relationships/tags" Target="../tags/tag191.xml"/><Relationship Id="rId15" Type="http://schemas.openxmlformats.org/officeDocument/2006/relationships/slideLayout" Target="../slideLayouts/slideLayout18.xml"/><Relationship Id="rId14" Type="http://schemas.openxmlformats.org/officeDocument/2006/relationships/tags" Target="../tags/tag199.xml"/><Relationship Id="rId13" Type="http://schemas.openxmlformats.org/officeDocument/2006/relationships/image" Target="../media/image16.png"/><Relationship Id="rId12" Type="http://schemas.openxmlformats.org/officeDocument/2006/relationships/tags" Target="../tags/tag198.xml"/><Relationship Id="rId11" Type="http://schemas.openxmlformats.org/officeDocument/2006/relationships/tags" Target="../tags/tag197.xml"/><Relationship Id="rId10" Type="http://schemas.openxmlformats.org/officeDocument/2006/relationships/tags" Target="../tags/tag196.xml"/><Relationship Id="rId1" Type="http://schemas.openxmlformats.org/officeDocument/2006/relationships/tags" Target="../tags/tag190.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image" Target="../media/image18.png"/><Relationship Id="rId6" Type="http://schemas.openxmlformats.org/officeDocument/2006/relationships/tags" Target="../tags/tag204.xml"/><Relationship Id="rId5" Type="http://schemas.openxmlformats.org/officeDocument/2006/relationships/tags" Target="../tags/tag203.xml"/><Relationship Id="rId4" Type="http://schemas.openxmlformats.org/officeDocument/2006/relationships/image" Target="../media/image17.jpeg"/><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s>
</file>

<file path=ppt/slides/_rels/slide9.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210.xml"/><Relationship Id="rId7" Type="http://schemas.openxmlformats.org/officeDocument/2006/relationships/tags" Target="../tags/tag209.xml"/><Relationship Id="rId6" Type="http://schemas.openxmlformats.org/officeDocument/2006/relationships/image" Target="../media/image20.jpeg"/><Relationship Id="rId5" Type="http://schemas.openxmlformats.org/officeDocument/2006/relationships/tags" Target="../tags/tag208.xml"/><Relationship Id="rId4" Type="http://schemas.openxmlformats.org/officeDocument/2006/relationships/image" Target="../media/image19.jpeg"/><Relationship Id="rId3" Type="http://schemas.openxmlformats.org/officeDocument/2006/relationships/tags" Target="../tags/tag207.xml"/><Relationship Id="rId2" Type="http://schemas.openxmlformats.org/officeDocument/2006/relationships/tags" Target="../tags/tag206.xml"/><Relationship Id="rId13" Type="http://schemas.openxmlformats.org/officeDocument/2006/relationships/slideLayout" Target="../slideLayouts/slideLayout20.xml"/><Relationship Id="rId12" Type="http://schemas.openxmlformats.org/officeDocument/2006/relationships/tags" Target="../tags/tag212.xml"/><Relationship Id="rId11" Type="http://schemas.openxmlformats.org/officeDocument/2006/relationships/tags" Target="../tags/tag211.xml"/><Relationship Id="rId10" Type="http://schemas.openxmlformats.org/officeDocument/2006/relationships/image" Target="../media/image22.svg"/><Relationship Id="rId1" Type="http://schemas.openxmlformats.org/officeDocument/2006/relationships/tags" Target="../tags/tag2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778138" y="1195291"/>
            <a:ext cx="4773930" cy="645160"/>
          </a:xfrm>
          <a:prstGeom prst="rect">
            <a:avLst/>
          </a:prstGeom>
          <a:noFill/>
        </p:spPr>
        <p:txBody>
          <a:bodyPr wrap="none" rtlCol="0">
            <a:spAutoFit/>
          </a:bodyPr>
          <a:lstStyle/>
          <a:p>
            <a:pPr algn="l"/>
            <a:r>
              <a:rPr lang="zh-CN" altLang="en-US" sz="3600" b="1">
                <a:solidFill>
                  <a:srgbClr val="C00000"/>
                </a:solidFill>
              </a:rPr>
              <a:t>第三节基因工程的应用</a:t>
            </a:r>
            <a:endParaRPr lang="zh-CN" altLang="en-US" sz="3600" b="1">
              <a:solidFill>
                <a:srgbClr val="C00000"/>
              </a:solidFill>
            </a:endParaRPr>
          </a:p>
        </p:txBody>
      </p:sp>
      <p:sp>
        <p:nvSpPr>
          <p:cNvPr id="4" name="文本框 3"/>
          <p:cNvSpPr txBox="1"/>
          <p:nvPr/>
        </p:nvSpPr>
        <p:spPr>
          <a:xfrm>
            <a:off x="1200831" y="2381691"/>
            <a:ext cx="9910375" cy="341503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150000"/>
              </a:lnSpc>
              <a:spcBef>
                <a:spcPts val="0"/>
              </a:spcBef>
              <a:spcAft>
                <a:spcPts val="0"/>
              </a:spcAft>
            </a:pPr>
            <a:r>
              <a:rPr lang="zh-CN" altLang="en-US" sz="3600">
                <a:latin typeface="微软雅黑" panose="020B0503020204020204" pitchFamily="34" charset="-122"/>
                <a:ea typeface="微软雅黑" panose="020B0503020204020204" pitchFamily="34" charset="-122"/>
                <a:cs typeface="微软雅黑" panose="020B0503020204020204" pitchFamily="34" charset="-122"/>
              </a:rPr>
              <a:t>1. 举例说出</a:t>
            </a:r>
            <a:r>
              <a:rPr lang="zh-CN" altLang="en-US" sz="3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基因工程</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在</a:t>
            </a:r>
            <a:r>
              <a:rPr lang="zh-CN" altLang="en-US" sz="3600">
                <a:solidFill>
                  <a:srgbClr val="0000FA"/>
                </a:solidFill>
                <a:latin typeface="微软雅黑" panose="020B0503020204020204" pitchFamily="34" charset="-122"/>
                <a:ea typeface="微软雅黑" panose="020B0503020204020204" pitchFamily="34" charset="-122"/>
                <a:cs typeface="微软雅黑" panose="020B0503020204020204" pitchFamily="34" charset="-122"/>
              </a:rPr>
              <a:t>农牧业、医药卫生和食品工业</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等方面的应用。</a:t>
            </a:r>
            <a:endParaRPr lang="zh-CN" altLang="en-US" sz="3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3600">
                <a:latin typeface="微软雅黑" panose="020B0503020204020204" pitchFamily="34" charset="-122"/>
                <a:ea typeface="微软雅黑" panose="020B0503020204020204" pitchFamily="34" charset="-122"/>
                <a:cs typeface="微软雅黑" panose="020B0503020204020204" pitchFamily="34" charset="-122"/>
              </a:rPr>
              <a:t>2. 认同</a:t>
            </a:r>
            <a:r>
              <a:rPr lang="zh-CN" altLang="en-US" sz="3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基因工程</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的</a:t>
            </a:r>
            <a:r>
              <a:rPr lang="zh-CN" altLang="en-US" sz="3600">
                <a:solidFill>
                  <a:srgbClr val="0000FA"/>
                </a:solidFill>
                <a:latin typeface="微软雅黑" panose="020B0503020204020204" pitchFamily="34" charset="-122"/>
                <a:ea typeface="微软雅黑" panose="020B0503020204020204" pitchFamily="34" charset="-122"/>
                <a:cs typeface="微软雅黑" panose="020B0503020204020204" pitchFamily="34" charset="-122"/>
              </a:rPr>
              <a:t>应用价值</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3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3600">
                <a:latin typeface="微软雅黑" panose="020B0503020204020204" pitchFamily="34" charset="-122"/>
                <a:ea typeface="微软雅黑" panose="020B0503020204020204" pitchFamily="34" charset="-122"/>
                <a:cs typeface="微软雅黑" panose="020B0503020204020204" pitchFamily="34" charset="-122"/>
              </a:rPr>
              <a:t>3. 关注</a:t>
            </a:r>
            <a:r>
              <a:rPr lang="zh-CN" altLang="en-US" sz="3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基因工程</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的</a:t>
            </a:r>
            <a:r>
              <a:rPr lang="zh-CN" altLang="en-US" sz="3600">
                <a:solidFill>
                  <a:srgbClr val="0000FA"/>
                </a:solidFill>
                <a:latin typeface="微软雅黑" panose="020B0503020204020204" pitchFamily="34" charset="-122"/>
                <a:ea typeface="微软雅黑" panose="020B0503020204020204" pitchFamily="34" charset="-122"/>
                <a:cs typeface="微软雅黑" panose="020B0503020204020204" pitchFamily="34" charset="-122"/>
              </a:rPr>
              <a:t>进展</a:t>
            </a:r>
            <a:r>
              <a:rPr lang="zh-CN" altLang="en-US" sz="36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36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39395" y="1296035"/>
            <a:ext cx="11715750" cy="2934335"/>
          </a:xfrm>
          <a:prstGeom prst="rect">
            <a:avLst/>
          </a:prstGeom>
          <a:noFill/>
        </p:spPr>
        <p:txBody>
          <a:bodyPr wrap="square" rtlCol="0" anchor="t">
            <a:noAutofit/>
          </a:bodyPr>
          <a:lstStyle/>
          <a:p>
            <a:pPr>
              <a:lnSpc>
                <a:spcPct val="150000"/>
              </a:lnSpc>
            </a:pPr>
            <a:r>
              <a:rPr lang="zh-CN" altLang="en-US" sz="2800" b="1">
                <a:latin typeface="楷体" panose="02010609060101010101" charset="-122"/>
                <a:ea typeface="楷体" panose="02010609060101010101" charset="-122"/>
                <a:cs typeface="楷体" panose="02010609060101010101" charset="-122"/>
              </a:rPr>
              <a:t>请同学们阅读教材中与乳腺生物反应器有关的内容，讨论、回答下列问题</a:t>
            </a:r>
            <a:endParaRPr lang="zh-CN" altLang="en-US" sz="2800" b="1">
              <a:latin typeface="楷体" panose="02010609060101010101" charset="-122"/>
              <a:ea typeface="楷体" panose="02010609060101010101" charset="-122"/>
              <a:cs typeface="楷体" panose="02010609060101010101" charset="-122"/>
            </a:endParaRPr>
          </a:p>
          <a:p>
            <a:pPr>
              <a:lnSpc>
                <a:spcPct val="150000"/>
              </a:lnSpc>
            </a:pPr>
            <a:r>
              <a:rPr lang="en-US" altLang="zh-CN" sz="2800" b="1">
                <a:latin typeface="楷体" panose="02010609060101010101" charset="-122"/>
                <a:ea typeface="楷体" panose="02010609060101010101" charset="-122"/>
                <a:cs typeface="楷体" panose="02010609060101010101" charset="-122"/>
              </a:rPr>
              <a:t>1.</a:t>
            </a:r>
            <a:r>
              <a:rPr lang="zh-CN" altLang="en-US" sz="2800" b="1">
                <a:latin typeface="楷体" panose="02010609060101010101" charset="-122"/>
                <a:ea typeface="楷体" panose="02010609060101010101" charset="-122"/>
                <a:cs typeface="楷体" panose="02010609060101010101" charset="-122"/>
              </a:rPr>
              <a:t>获得乳腺生物反应器的步骤与培育普通转基因动物的步</a:t>
            </a:r>
            <a:endParaRPr lang="zh-CN" altLang="en-US" sz="2800" b="1">
              <a:latin typeface="楷体" panose="02010609060101010101" charset="-122"/>
              <a:ea typeface="楷体" panose="02010609060101010101" charset="-122"/>
              <a:cs typeface="楷体" panose="02010609060101010101" charset="-122"/>
            </a:endParaRPr>
          </a:p>
          <a:p>
            <a:pPr>
              <a:lnSpc>
                <a:spcPct val="150000"/>
              </a:lnSpc>
            </a:pPr>
            <a:r>
              <a:rPr lang="zh-CN" altLang="en-US" sz="2800" b="1">
                <a:latin typeface="楷体" panose="02010609060101010101" charset="-122"/>
                <a:ea typeface="楷体" panose="02010609060101010101" charset="-122"/>
                <a:cs typeface="楷体" panose="02010609060101010101" charset="-122"/>
              </a:rPr>
              <a:t>骤有什么区别</a:t>
            </a:r>
            <a:r>
              <a:rPr lang="en-US" altLang="zh-CN" sz="2800" b="1">
                <a:latin typeface="楷体" panose="02010609060101010101" charset="-122"/>
                <a:ea typeface="楷体" panose="02010609060101010101" charset="-122"/>
                <a:cs typeface="楷体" panose="02010609060101010101" charset="-122"/>
              </a:rPr>
              <a:t>?</a:t>
            </a:r>
            <a:endParaRPr lang="en-US" altLang="zh-CN" sz="2800" b="1">
              <a:latin typeface="楷体" panose="02010609060101010101" charset="-122"/>
              <a:ea typeface="楷体" panose="02010609060101010101" charset="-122"/>
              <a:cs typeface="楷体" panose="02010609060101010101" charset="-122"/>
            </a:endParaRPr>
          </a:p>
          <a:p>
            <a:pPr>
              <a:lnSpc>
                <a:spcPct val="150000"/>
              </a:lnSpc>
            </a:pPr>
            <a:r>
              <a:rPr lang="en-US" altLang="zh-CN" sz="2800" b="1">
                <a:latin typeface="楷体" panose="02010609060101010101" charset="-122"/>
                <a:ea typeface="楷体" panose="02010609060101010101" charset="-122"/>
                <a:cs typeface="楷体" panose="02010609060101010101" charset="-122"/>
              </a:rPr>
              <a:t>2.</a:t>
            </a:r>
            <a:r>
              <a:rPr lang="zh-CN" altLang="en-US" sz="2800" b="1">
                <a:latin typeface="楷体" panose="02010609060101010101" charset="-122"/>
                <a:ea typeface="楷体" panose="02010609060101010101" charset="-122"/>
                <a:cs typeface="楷体" panose="02010609060101010101" charset="-122"/>
              </a:rPr>
              <a:t>与工厂化生产药用蛋白相比，用动物乳腺作为反应器生产药用蛋白的优越之处有哪些</a:t>
            </a:r>
            <a:r>
              <a:rPr lang="en-US" altLang="zh-CN" sz="2800" b="1">
                <a:latin typeface="楷体" panose="02010609060101010101" charset="-122"/>
                <a:ea typeface="楷体" panose="02010609060101010101" charset="-122"/>
                <a:cs typeface="楷体" panose="02010609060101010101" charset="-122"/>
              </a:rPr>
              <a:t>?</a:t>
            </a:r>
            <a:endParaRPr lang="en-US" altLang="zh-CN" sz="2800" b="1">
              <a:latin typeface="楷体" panose="02010609060101010101" charset="-122"/>
              <a:ea typeface="楷体" panose="02010609060101010101" charset="-122"/>
              <a:cs typeface="楷体" panose="02010609060101010101" charset="-122"/>
            </a:endParaRPr>
          </a:p>
        </p:txBody>
      </p:sp>
      <p:sp>
        <p:nvSpPr>
          <p:cNvPr id="6" name="圆角矩形 5"/>
          <p:cNvSpPr/>
          <p:nvPr>
            <p:custDataLst>
              <p:tags r:id="rId2"/>
            </p:custDataLst>
          </p:nvPr>
        </p:nvSpPr>
        <p:spPr>
          <a:xfrm>
            <a:off x="382270" y="838835"/>
            <a:ext cx="5932805" cy="527050"/>
          </a:xfrm>
          <a:prstGeom prst="roundRect">
            <a:avLst/>
          </a:prstGeom>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zh-CN" altLang="en-US" sz="2600" b="1">
                <a:latin typeface="楷体" panose="02010609060101010101" charset="-122"/>
                <a:ea typeface="楷体" panose="02010609060101010101" charset="-122"/>
                <a:sym typeface="+mn-ea"/>
              </a:rPr>
              <a:t>基因工程在医药卫生领域的应用</a:t>
            </a:r>
            <a:endParaRPr lang="zh-CN" altLang="en-US" sz="2600" b="1">
              <a:latin typeface="微软雅黑" panose="020B0503020204020204" pitchFamily="34" charset="-122"/>
              <a:ea typeface="微软雅黑" panose="020B0503020204020204" pitchFamily="34" charset="-122"/>
              <a:cs typeface="+mj-cs"/>
              <a:sym typeface="+mn-ea"/>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9870" y="762635"/>
            <a:ext cx="11715750" cy="526415"/>
          </a:xfrm>
          <a:prstGeom prst="rect">
            <a:avLst/>
          </a:prstGeom>
          <a:noFill/>
        </p:spPr>
        <p:txBody>
          <a:bodyPr wrap="square" rtlCol="0" anchor="t">
            <a:noAutofit/>
          </a:bodyPr>
          <a:lstStyle/>
          <a:p>
            <a:pPr marL="457200" indent="-457200">
              <a:lnSpc>
                <a:spcPct val="100000"/>
              </a:lnSpc>
              <a:buFont typeface="Wingdings" panose="05000000000000000000" charset="0"/>
              <a:buChar char="Ø"/>
            </a:pPr>
            <a:r>
              <a:rPr lang="zh-CN" altLang="en-US" sz="2800" b="1">
                <a:latin typeface="楷体" panose="02010609060101010101" charset="-122"/>
                <a:ea typeface="楷体" panose="02010609060101010101" charset="-122"/>
                <a:cs typeface="楷体" panose="02010609060101010101" charset="-122"/>
              </a:rPr>
              <a:t>生产药物</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229870" y="1219835"/>
            <a:ext cx="11538585" cy="2689225"/>
          </a:xfrm>
          <a:prstGeom prst="rect">
            <a:avLst/>
          </a:prstGeom>
          <a:noFill/>
        </p:spPr>
        <p:txBody>
          <a:bodyPr wrap="square" rtlCol="0" anchor="t">
            <a:noAutofit/>
          </a:bodyPr>
          <a:lstStyle/>
          <a:p>
            <a:pPr marL="0" indent="457200" eaLnBrk="1" latinLnBrk="0" hangingPunct="1"/>
            <a:r>
              <a:rPr lang="en-US" altLang="zh-CN" sz="2800" b="1">
                <a:latin typeface="楷体" panose="02010609060101010101" charset="-122"/>
                <a:ea typeface="楷体" panose="02010609060101010101" charset="-122"/>
              </a:rPr>
              <a:t>A</a:t>
            </a:r>
            <a:r>
              <a:rPr lang="zh-CN" altLang="en-US" sz="2800" b="1">
                <a:latin typeface="楷体" panose="02010609060101010101" charset="-122"/>
                <a:ea typeface="楷体" panose="02010609060101010101" charset="-122"/>
              </a:rPr>
              <a:t>、对微生物或动植物的细胞进行基因改造，使它们能够生产药物，</a:t>
            </a:r>
            <a:endParaRPr lang="zh-CN" altLang="en-US" sz="2800" b="1">
              <a:latin typeface="楷体" panose="02010609060101010101" charset="-122"/>
              <a:ea typeface="楷体" panose="02010609060101010101" charset="-122"/>
            </a:endParaRPr>
          </a:p>
          <a:p>
            <a:pPr marL="0" indent="457200" eaLnBrk="1" latinLnBrk="0" hangingPunct="1"/>
            <a:r>
              <a:rPr lang="zh-CN" altLang="en-US" sz="2800" b="1">
                <a:latin typeface="楷体" panose="02010609060101010101" charset="-122"/>
                <a:ea typeface="楷体" panose="02010609060101010101" charset="-122"/>
              </a:rPr>
              <a:t>这些药物包括</a:t>
            </a:r>
            <a:r>
              <a:rPr lang="zh-CN" altLang="en-US" sz="2800" b="1">
                <a:solidFill>
                  <a:srgbClr val="FF0000"/>
                </a:solidFill>
                <a:latin typeface="楷体" panose="02010609060101010101" charset="-122"/>
                <a:ea typeface="楷体" panose="02010609060101010101" charset="-122"/>
              </a:rPr>
              <a:t>细胞因子、抗体、疫苗和激素</a:t>
            </a:r>
            <a:r>
              <a:rPr lang="zh-CN" altLang="en-US" sz="2800" b="1">
                <a:latin typeface="楷体" panose="02010609060101010101" charset="-122"/>
                <a:ea typeface="楷体" panose="02010609060101010101" charset="-122"/>
              </a:rPr>
              <a:t>等，它们可以用来预防和治疗人类肿瘤、心血管疾病、传染病、糖尿病和类风湿关节炎等。</a:t>
            </a:r>
            <a:endParaRPr lang="zh-CN" altLang="en-US" sz="2800" b="1">
              <a:latin typeface="楷体" panose="02010609060101010101" charset="-122"/>
              <a:ea typeface="楷体" panose="02010609060101010101" charset="-122"/>
            </a:endParaRPr>
          </a:p>
          <a:p>
            <a:pPr marL="0" indent="457200" eaLnBrk="1" latinLnBrk="0" hangingPunct="1"/>
            <a:r>
              <a:rPr lang="zh-CN" altLang="en-US" sz="2800" b="1">
                <a:latin typeface="楷体" panose="02010609060101010101" charset="-122"/>
                <a:ea typeface="楷体" panose="02010609060101010101" charset="-122"/>
              </a:rPr>
              <a:t>我国生产的重组人干扰素、血小板生成素、促红细胞生成素和粒细胞集落刺激因子等基因工程药物均已投放市场。</a:t>
            </a:r>
            <a:endParaRPr lang="zh-CN" altLang="en-US" sz="2800" b="1">
              <a:latin typeface="楷体" panose="02010609060101010101" charset="-122"/>
              <a:ea typeface="楷体" panose="02010609060101010101" charset="-122"/>
            </a:endParaRPr>
          </a:p>
        </p:txBody>
      </p:sp>
      <p:pic>
        <p:nvPicPr>
          <p:cNvPr id="31" name="图片 30"/>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t="19145" b="18416"/>
          <a:stretch>
            <a:fillRect/>
          </a:stretch>
        </p:blipFill>
        <p:spPr>
          <a:xfrm>
            <a:off x="611182" y="4266889"/>
            <a:ext cx="3168596" cy="1978445"/>
          </a:xfrm>
          <a:prstGeom prst="rect">
            <a:avLst/>
          </a:prstGeom>
          <a:effectLst>
            <a:outerShdw blurRad="50800" dist="38100" dir="8100000" algn="tr" rotWithShape="0">
              <a:prstClr val="black">
                <a:alpha val="40000"/>
              </a:prstClr>
            </a:outerShdw>
          </a:effectLst>
        </p:spPr>
      </p:pic>
      <p:pic>
        <p:nvPicPr>
          <p:cNvPr id="8" name="Picture 2"/>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l="8547" t="13650" r="7580" b="8501"/>
          <a:stretch>
            <a:fillRect/>
          </a:stretch>
        </p:blipFill>
        <p:spPr bwMode="auto">
          <a:xfrm>
            <a:off x="4496889" y="4115508"/>
            <a:ext cx="3262452" cy="2269980"/>
          </a:xfrm>
          <a:prstGeom prst="rect">
            <a:avLst/>
          </a:prstGeom>
          <a:noFill/>
          <a:extLst>
            <a:ext uri="{909E8E84-426E-40DD-AFC4-6F175D3DCCD1}">
              <a14:hiddenFill xmlns:a14="http://schemas.microsoft.com/office/drawing/2010/main">
                <a:solidFill>
                  <a:srgbClr val="FFFFFF"/>
                </a:solidFill>
              </a14:hiddenFill>
            </a:ext>
          </a:extLst>
        </p:spPr>
      </p:pic>
      <p:pic>
        <p:nvPicPr>
          <p:cNvPr id="27" name="图片 26"/>
          <p:cNvPicPr/>
          <p:nvPr>
            <p:custDataLst>
              <p:tags r:id="rId7"/>
            </p:custDataLst>
          </p:nvPr>
        </p:nvPicPr>
        <p:blipFill>
          <a:blip r:embed="rId8"/>
          <a:srcRect b="39399"/>
          <a:stretch>
            <a:fillRect/>
          </a:stretch>
        </p:blipFill>
        <p:spPr>
          <a:xfrm>
            <a:off x="7926055" y="4180697"/>
            <a:ext cx="4104575" cy="2064560"/>
          </a:xfrm>
          <a:prstGeom prst="rect">
            <a:avLst/>
          </a:prstGeom>
          <a:ln>
            <a:noFill/>
          </a:ln>
          <a:effectLst>
            <a:outerShdw blurRad="50800" dist="38100" dir="8100000" algn="tr" rotWithShape="0">
              <a:prstClr val="black">
                <a:alpha val="40000"/>
              </a:prstClr>
            </a:outerShdw>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30505" y="991235"/>
            <a:ext cx="11538585" cy="2268855"/>
          </a:xfrm>
          <a:prstGeom prst="rect">
            <a:avLst/>
          </a:prstGeom>
          <a:noFill/>
        </p:spPr>
        <p:txBody>
          <a:bodyPr wrap="square" rtlCol="0" anchor="t">
            <a:noAutofit/>
          </a:bodyPr>
          <a:lstStyle/>
          <a:p>
            <a:pPr marL="0" indent="457200" eaLnBrk="1" latinLnBrk="0" hangingPunct="1"/>
            <a:r>
              <a:rPr lang="en-US" altLang="zh-CN" sz="2800" b="1">
                <a:latin typeface="楷体" panose="02010609060101010101" charset="-122"/>
                <a:ea typeface="楷体" panose="02010609060101010101" charset="-122"/>
              </a:rPr>
              <a:t>B</a:t>
            </a:r>
            <a:r>
              <a:rPr lang="zh-CN" altLang="en-US" sz="2800" b="1">
                <a:latin typeface="楷体" panose="02010609060101010101" charset="-122"/>
                <a:ea typeface="楷体" panose="02010609060101010101" charset="-122"/>
              </a:rPr>
              <a:t>、哺乳动物批量生产药物。科学家将药用蛋白基因与乳腺中特异表达的基因的启动子等调控元件重组在一起，通过显微注射的方法导人哺乳动物的受精卵中，由这个受精卵发育成的转基因动物在进入泌乳期后，可以通过分泌乳汁来生产所需要的药物，这称为乳腺生物反应器或乳房生物反应器。</a:t>
            </a:r>
            <a:endParaRPr lang="zh-CN" altLang="en-US" sz="2800" b="1">
              <a:latin typeface="楷体" panose="02010609060101010101" charset="-122"/>
              <a:ea typeface="楷体" panose="02010609060101010101" charset="-122"/>
            </a:endParaRPr>
          </a:p>
        </p:txBody>
      </p:sp>
      <p:pic>
        <p:nvPicPr>
          <p:cNvPr id="41" name="图片 40"/>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l="6241" t="5310" r="2232" b="4408"/>
          <a:stretch>
            <a:fillRect/>
          </a:stretch>
        </p:blipFill>
        <p:spPr>
          <a:xfrm>
            <a:off x="3582670" y="2743835"/>
            <a:ext cx="4960620" cy="383413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9870" y="838835"/>
            <a:ext cx="11715750" cy="526415"/>
          </a:xfrm>
          <a:prstGeom prst="rect">
            <a:avLst/>
          </a:prstGeom>
          <a:noFill/>
        </p:spPr>
        <p:txBody>
          <a:bodyPr wrap="square" rtlCol="0" anchor="t">
            <a:noAutofit/>
          </a:bodyPr>
          <a:lstStyle/>
          <a:p>
            <a:pPr marL="457200" indent="-457200">
              <a:lnSpc>
                <a:spcPct val="100000"/>
              </a:lnSpc>
              <a:buFont typeface="Wingdings" panose="05000000000000000000" charset="0"/>
              <a:buChar char="Ø"/>
            </a:pPr>
            <a:r>
              <a:rPr lang="zh-CN" altLang="en-US" sz="2800" b="1">
                <a:latin typeface="楷体" panose="02010609060101010101" charset="-122"/>
                <a:ea typeface="楷体" panose="02010609060101010101" charset="-122"/>
                <a:cs typeface="楷体" panose="02010609060101010101" charset="-122"/>
              </a:rPr>
              <a:t>建立移植器官工厂</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229870" y="13722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altLang="en-US" sz="2800" b="1">
                <a:latin typeface="楷体" panose="02010609060101010101" charset="-122"/>
                <a:ea typeface="楷体" panose="02010609060101010101" charset="-122"/>
                <a:cs typeface="楷体" panose="02010609060101010101" charset="-122"/>
              </a:rPr>
              <a:t>建立器官移植工厂：在器官供体的基因组中导入某种调节因子，以抑制抗原决定基因的表达，或设法除去抗原决定基因，然后再结合克隆技术培育出不会引起免疫排斥反应的转基因克隆器官。</a:t>
            </a:r>
            <a:endParaRPr lang="zh-CN" altLang="en-US" sz="2800" b="1">
              <a:latin typeface="楷体" panose="02010609060101010101" charset="-122"/>
              <a:ea typeface="楷体" panose="02010609060101010101" charset="-122"/>
              <a:cs typeface="楷体" panose="02010609060101010101" charset="-122"/>
            </a:endParaRPr>
          </a:p>
        </p:txBody>
      </p:sp>
      <p:grpSp>
        <p:nvGrpSpPr>
          <p:cNvPr id="24" name="组合 23"/>
          <p:cNvGrpSpPr/>
          <p:nvPr>
            <p:custDataLst>
              <p:tags r:id="rId3"/>
            </p:custDataLst>
          </p:nvPr>
        </p:nvGrpSpPr>
        <p:grpSpPr>
          <a:xfrm>
            <a:off x="2846705" y="3277235"/>
            <a:ext cx="5959475" cy="2817440"/>
            <a:chOff x="7132" y="3206"/>
            <a:chExt cx="7156" cy="3377"/>
          </a:xfrm>
        </p:grpSpPr>
        <p:pic>
          <p:nvPicPr>
            <p:cNvPr id="21509" name="图片 10"/>
            <p:cNvPicPr>
              <a:picLocks noChangeAspect="1"/>
            </p:cNvPicPr>
            <p:nvPr>
              <p:custDataLst>
                <p:tags r:id="rId4"/>
              </p:custDataLst>
            </p:nvPr>
          </p:nvPicPr>
          <p:blipFill>
            <a:blip r:embed="rId5"/>
            <a:srcRect l="26614" t="25916" r="2997"/>
            <a:stretch>
              <a:fillRect/>
            </a:stretch>
          </p:blipFill>
          <p:spPr>
            <a:xfrm>
              <a:off x="7467" y="3206"/>
              <a:ext cx="6687" cy="2597"/>
            </a:xfrm>
            <a:prstGeom prst="rect">
              <a:avLst/>
            </a:prstGeom>
            <a:noFill/>
            <a:ln w="9525">
              <a:noFill/>
            </a:ln>
          </p:spPr>
        </p:pic>
        <p:sp>
          <p:nvSpPr>
            <p:cNvPr id="21510" name="文本框 5"/>
            <p:cNvSpPr txBox="1"/>
            <p:nvPr>
              <p:custDataLst>
                <p:tags r:id="rId6"/>
              </p:custDataLst>
            </p:nvPr>
          </p:nvSpPr>
          <p:spPr>
            <a:xfrm>
              <a:off x="7132" y="5803"/>
              <a:ext cx="7156" cy="780"/>
            </a:xfrm>
            <a:prstGeom prst="rect">
              <a:avLst/>
            </a:prstGeom>
            <a:noFill/>
            <a:ln w="9525">
              <a:noFill/>
            </a:ln>
          </p:spPr>
          <p:txBody>
            <a:bodyPr wrap="square" anchor="t" anchorCtr="0">
              <a:spAutoFit/>
            </a:bodyPr>
            <a:lstStyle/>
            <a:p>
              <a:pPr marL="71755" defTabSz="914400">
                <a:lnSpc>
                  <a:spcPct val="130000"/>
                </a:lnSpc>
                <a:buClrTx/>
                <a:buFontTx/>
                <a:tabLst>
                  <a:tab pos="2339975" algn="l"/>
                </a:tabLst>
              </a:pPr>
              <a:r>
                <a:rPr lang="zh-CN" altLang="zh-CN" sz="2800" b="1">
                  <a:latin typeface="楷体" panose="02010609060101010101" charset="-122"/>
                  <a:ea typeface="楷体" panose="02010609060101010101" charset="-122"/>
                  <a:cs typeface="楷体" panose="02010609060101010101" charset="-122"/>
                </a:rPr>
                <a:t>转基因猪</a:t>
              </a:r>
              <a:r>
                <a:rPr lang="en-US" altLang="zh-CN" sz="2800" b="1">
                  <a:latin typeface="楷体" panose="02010609060101010101" charset="-122"/>
                  <a:ea typeface="楷体" panose="02010609060101010101" charset="-122"/>
                  <a:cs typeface="楷体" panose="02010609060101010101" charset="-122"/>
                </a:rPr>
                <a:t>(</a:t>
              </a:r>
              <a:r>
                <a:rPr lang="zh-CN" altLang="en-US" sz="2800" b="1">
                  <a:latin typeface="楷体" panose="02010609060101010101" charset="-122"/>
                  <a:ea typeface="楷体" panose="02010609060101010101" charset="-122"/>
                  <a:cs typeface="楷体" panose="02010609060101010101" charset="-122"/>
                </a:rPr>
                <a:t>转抗原抑制基因</a:t>
              </a:r>
              <a:r>
                <a:rPr lang="en-US" altLang="zh-CN" sz="2800" b="1">
                  <a:latin typeface="楷体" panose="02010609060101010101" charset="-122"/>
                  <a:ea typeface="楷体" panose="02010609060101010101" charset="-122"/>
                  <a:cs typeface="楷体" panose="02010609060101010101" charset="-122"/>
                </a:rPr>
                <a:t>)</a:t>
              </a:r>
              <a:endParaRPr lang="en-US" altLang="zh-CN" sz="2800" b="1">
                <a:latin typeface="楷体" panose="02010609060101010101" charset="-122"/>
                <a:ea typeface="楷体" panose="02010609060101010101" charset="-122"/>
                <a:cs typeface="楷体" panose="02010609060101010101" charset="-122"/>
              </a:endParaRPr>
            </a:p>
          </p:txBody>
        </p:sp>
      </p:gr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9870" y="8388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en-US" altLang="zh-CN" sz="2800" b="1">
                <a:latin typeface="楷体" panose="02010609060101010101" charset="-122"/>
                <a:ea typeface="楷体" panose="02010609060101010101" charset="-122"/>
                <a:cs typeface="楷体" panose="02010609060101010101" charset="-122"/>
              </a:rPr>
              <a:t>1</a:t>
            </a:r>
            <a:r>
              <a:rPr lang="zh-CN" altLang="en-US" sz="2800" b="1">
                <a:latin typeface="楷体" panose="02010609060101010101" charset="-122"/>
                <a:ea typeface="楷体" panose="02010609060101010101" charset="-122"/>
                <a:cs typeface="楷体" panose="02010609060101010101" charset="-122"/>
              </a:rPr>
              <a:t>、让转基因哺乳动物批量生产药物</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229870" y="12960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①</a:t>
            </a:r>
            <a:r>
              <a:rPr lang="zh-CN" sz="2800" b="1">
                <a:latin typeface="楷体" panose="02010609060101010101" charset="-122"/>
                <a:ea typeface="楷体" panose="02010609060101010101" charset="-122"/>
                <a:cs typeface="楷体" panose="02010609060101010101" charset="-122"/>
              </a:rPr>
              <a:t>实例：乳腺生物反应器</a:t>
            </a:r>
            <a:endParaRPr lang="zh-CN" sz="2800" b="1">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3"/>
            </p:custDataLst>
          </p:nvPr>
        </p:nvSpPr>
        <p:spPr>
          <a:xfrm>
            <a:off x="222250" y="186372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②培育过程</a:t>
            </a:r>
            <a:endParaRPr lang="zh-CN" sz="2800" b="1">
              <a:latin typeface="Calibri" panose="020F0502020204030204"/>
              <a:ea typeface="楷体" panose="02010609060101010101" charset="-122"/>
              <a:cs typeface="楷体" panose="02010609060101010101" charset="-122"/>
            </a:endParaRPr>
          </a:p>
        </p:txBody>
      </p:sp>
      <p:sp>
        <p:nvSpPr>
          <p:cNvPr id="13" name="文本框 12"/>
          <p:cNvSpPr txBox="1"/>
          <p:nvPr>
            <p:custDataLst>
              <p:tags r:id="rId4"/>
            </p:custDataLst>
          </p:nvPr>
        </p:nvSpPr>
        <p:spPr>
          <a:xfrm>
            <a:off x="1525545" y="2362980"/>
            <a:ext cx="2523185" cy="520700"/>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药用蛋白</a:t>
            </a:r>
            <a:r>
              <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基因</a:t>
            </a:r>
            <a:endPar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14" name="文本框 13"/>
          <p:cNvSpPr txBox="1"/>
          <p:nvPr>
            <p:custDataLst>
              <p:tags r:id="rId5"/>
            </p:custDataLst>
          </p:nvPr>
        </p:nvSpPr>
        <p:spPr>
          <a:xfrm>
            <a:off x="247650" y="3100070"/>
            <a:ext cx="3881755" cy="951865"/>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乳腺中特异表达的基因的启动子</a:t>
            </a:r>
            <a:r>
              <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等调控元件</a:t>
            </a:r>
            <a:endPar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grpSp>
        <p:nvGrpSpPr>
          <p:cNvPr id="15" name="组合 15"/>
          <p:cNvGrpSpPr/>
          <p:nvPr>
            <p:custDataLst>
              <p:tags r:id="rId6"/>
            </p:custDataLst>
          </p:nvPr>
        </p:nvGrpSpPr>
        <p:grpSpPr>
          <a:xfrm flipH="1">
            <a:off x="4063336" y="2629355"/>
            <a:ext cx="751205" cy="841375"/>
            <a:chOff x="3084" y="2129"/>
            <a:chExt cx="1666" cy="6542"/>
          </a:xfrm>
          <a:noFill/>
        </p:grpSpPr>
        <p:cxnSp>
          <p:nvCxnSpPr>
            <p:cNvPr id="16" name="直接连接符 15"/>
            <p:cNvCxnSpPr/>
            <p:nvPr>
              <p:custDataLst>
                <p:tags r:id="rId7"/>
              </p:custDataLst>
            </p:nvPr>
          </p:nvCxnSpPr>
          <p:spPr>
            <a:xfrm>
              <a:off x="3084" y="5452"/>
              <a:ext cx="955" cy="0"/>
            </a:xfrm>
            <a:prstGeom prst="line">
              <a:avLst/>
            </a:prstGeom>
            <a:grpFill/>
            <a:ln w="19050">
              <a:solidFill>
                <a:sysClr val="windowText" lastClr="000000"/>
              </a:solidFill>
              <a:headEnd type="triangle"/>
            </a:ln>
          </p:spPr>
          <p:style>
            <a:lnRef idx="1">
              <a:srgbClr val="5B9BD5"/>
            </a:lnRef>
            <a:fillRef idx="0">
              <a:srgbClr val="5B9BD5"/>
            </a:fillRef>
            <a:effectRef idx="0">
              <a:srgbClr val="5B9BD5"/>
            </a:effectRef>
            <a:fontRef idx="minor">
              <a:sysClr val="windowText" lastClr="000000"/>
            </a:fontRef>
          </p:style>
        </p:cxnSp>
        <p:cxnSp>
          <p:nvCxnSpPr>
            <p:cNvPr id="17" name="直接连接符 16"/>
            <p:cNvCxnSpPr/>
            <p:nvPr>
              <p:custDataLst>
                <p:tags r:id="rId8"/>
              </p:custDataLst>
            </p:nvPr>
          </p:nvCxnSpPr>
          <p:spPr>
            <a:xfrm>
              <a:off x="4029" y="2129"/>
              <a:ext cx="10" cy="6542"/>
            </a:xfrm>
            <a:prstGeom prst="line">
              <a:avLst/>
            </a:prstGeom>
            <a:grpFill/>
            <a:ln w="19050">
              <a:solidFill>
                <a:sysClr val="windowText" lastClr="000000"/>
              </a:solidFill>
            </a:ln>
          </p:spPr>
          <p:style>
            <a:lnRef idx="1">
              <a:srgbClr val="5B9BD5"/>
            </a:lnRef>
            <a:fillRef idx="0">
              <a:srgbClr val="5B9BD5"/>
            </a:fillRef>
            <a:effectRef idx="0">
              <a:srgbClr val="5B9BD5"/>
            </a:effectRef>
            <a:fontRef idx="minor">
              <a:sysClr val="windowText" lastClr="000000"/>
            </a:fontRef>
          </p:style>
        </p:cxnSp>
        <p:cxnSp>
          <p:nvCxnSpPr>
            <p:cNvPr id="18" name="直接箭头连接符 17"/>
            <p:cNvCxnSpPr/>
            <p:nvPr>
              <p:custDataLst>
                <p:tags r:id="rId9"/>
              </p:custDataLst>
            </p:nvPr>
          </p:nvCxnSpPr>
          <p:spPr>
            <a:xfrm>
              <a:off x="4039" y="8671"/>
              <a:ext cx="548" cy="0"/>
            </a:xfrm>
            <a:prstGeom prst="straightConnector1">
              <a:avLst/>
            </a:prstGeom>
            <a:grpFill/>
            <a:ln w="19050">
              <a:solidFill>
                <a:sysClr val="windowText" lastClr="000000"/>
              </a:solidFill>
              <a:tailEnd type="none"/>
            </a:ln>
          </p:spPr>
          <p:style>
            <a:lnRef idx="1">
              <a:srgbClr val="5B9BD5"/>
            </a:lnRef>
            <a:fillRef idx="0">
              <a:srgbClr val="5B9BD5"/>
            </a:fillRef>
            <a:effectRef idx="0">
              <a:srgbClr val="5B9BD5"/>
            </a:effectRef>
            <a:fontRef idx="minor">
              <a:sysClr val="windowText" lastClr="000000"/>
            </a:fontRef>
          </p:style>
        </p:cxnSp>
        <p:cxnSp>
          <p:nvCxnSpPr>
            <p:cNvPr id="19" name="直接箭头连接符 18"/>
            <p:cNvCxnSpPr/>
            <p:nvPr>
              <p:custDataLst>
                <p:tags r:id="rId10"/>
              </p:custDataLst>
            </p:nvPr>
          </p:nvCxnSpPr>
          <p:spPr>
            <a:xfrm flipV="1">
              <a:off x="4039" y="2148"/>
              <a:ext cx="711" cy="3"/>
            </a:xfrm>
            <a:prstGeom prst="straightConnector1">
              <a:avLst/>
            </a:prstGeom>
            <a:grpFill/>
            <a:ln w="19050">
              <a:solidFill>
                <a:sysClr val="windowText" lastClr="000000"/>
              </a:solidFill>
              <a:tailEnd type="none"/>
            </a:ln>
          </p:spPr>
          <p:style>
            <a:lnRef idx="1">
              <a:srgbClr val="5B9BD5"/>
            </a:lnRef>
            <a:fillRef idx="0">
              <a:srgbClr val="5B9BD5"/>
            </a:fillRef>
            <a:effectRef idx="0">
              <a:srgbClr val="5B9BD5"/>
            </a:effectRef>
            <a:fontRef idx="minor">
              <a:sysClr val="windowText" lastClr="000000"/>
            </a:fontRef>
          </p:style>
        </p:cxnSp>
      </p:grpSp>
      <p:sp>
        <p:nvSpPr>
          <p:cNvPr id="20" name="文本框 19"/>
          <p:cNvSpPr txBox="1"/>
          <p:nvPr>
            <p:custDataLst>
              <p:tags r:id="rId11"/>
            </p:custDataLst>
          </p:nvPr>
        </p:nvSpPr>
        <p:spPr>
          <a:xfrm>
            <a:off x="4839638" y="2542663"/>
            <a:ext cx="1279525" cy="951865"/>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基因表达载体</a:t>
            </a:r>
            <a:endPar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cxnSp>
        <p:nvCxnSpPr>
          <p:cNvPr id="21" name="直接箭头连接符 20"/>
          <p:cNvCxnSpPr/>
          <p:nvPr>
            <p:custDataLst>
              <p:tags r:id="rId12"/>
            </p:custDataLst>
          </p:nvPr>
        </p:nvCxnSpPr>
        <p:spPr>
          <a:xfrm flipV="1">
            <a:off x="6250276" y="3106533"/>
            <a:ext cx="817245" cy="1905"/>
          </a:xfrm>
          <a:prstGeom prst="straightConnector1">
            <a:avLst/>
          </a:prstGeom>
          <a:noFill/>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sp>
        <p:nvSpPr>
          <p:cNvPr id="22" name="文本框 21"/>
          <p:cNvSpPr txBox="1"/>
          <p:nvPr>
            <p:custDataLst>
              <p:tags r:id="rId13"/>
            </p:custDataLst>
          </p:nvPr>
        </p:nvSpPr>
        <p:spPr>
          <a:xfrm>
            <a:off x="7119591" y="2253812"/>
            <a:ext cx="456564" cy="1382395"/>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受精卵</a:t>
            </a:r>
            <a:endPar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grpSp>
        <p:nvGrpSpPr>
          <p:cNvPr id="23" name="组合 35"/>
          <p:cNvGrpSpPr/>
          <p:nvPr>
            <p:custDataLst>
              <p:tags r:id="rId14"/>
            </p:custDataLst>
          </p:nvPr>
        </p:nvGrpSpPr>
        <p:grpSpPr>
          <a:xfrm>
            <a:off x="9659078" y="2624806"/>
            <a:ext cx="1616710" cy="1039034"/>
            <a:chOff x="7246" y="5932"/>
            <a:chExt cx="1403" cy="1567"/>
          </a:xfrm>
          <a:noFill/>
        </p:grpSpPr>
        <p:cxnSp>
          <p:nvCxnSpPr>
            <p:cNvPr id="24" name="直接箭头连接符 23"/>
            <p:cNvCxnSpPr/>
            <p:nvPr>
              <p:custDataLst>
                <p:tags r:id="rId15"/>
              </p:custDataLst>
            </p:nvPr>
          </p:nvCxnSpPr>
          <p:spPr>
            <a:xfrm flipV="1">
              <a:off x="7356" y="6628"/>
              <a:ext cx="1287" cy="10"/>
            </a:xfrm>
            <a:prstGeom prst="straightConnector1">
              <a:avLst/>
            </a:prstGeom>
            <a:grpFill/>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sp>
          <p:nvSpPr>
            <p:cNvPr id="25" name="矩形 24"/>
            <p:cNvSpPr/>
            <p:nvPr>
              <p:custDataLst>
                <p:tags r:id="rId16"/>
              </p:custDataLst>
            </p:nvPr>
          </p:nvSpPr>
          <p:spPr>
            <a:xfrm>
              <a:off x="7246" y="5932"/>
              <a:ext cx="1403" cy="1567"/>
            </a:xfrm>
            <a:prstGeom prst="rect">
              <a:avLst/>
            </a:prstGeom>
            <a:grpFill/>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Tx/>
                <a:buNone/>
                <a:defRPr/>
              </a:pPr>
              <a:r>
                <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泌乳期</a:t>
              </a:r>
              <a:endPar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a:p>
              <a:pPr marL="0" marR="0" lvl="0" indent="0" algn="ctr" defTabSz="914400" rtl="0" eaLnBrk="1" fontAlgn="auto" latinLnBrk="0" hangingPunct="1">
                <a:lnSpc>
                  <a:spcPct val="11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分泌乳汁</a:t>
              </a:r>
              <a:endPar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grpSp>
      <p:sp>
        <p:nvSpPr>
          <p:cNvPr id="26" name="文本框 25"/>
          <p:cNvSpPr txBox="1"/>
          <p:nvPr>
            <p:custDataLst>
              <p:tags r:id="rId17"/>
            </p:custDataLst>
          </p:nvPr>
        </p:nvSpPr>
        <p:spPr>
          <a:xfrm>
            <a:off x="8433404" y="2638068"/>
            <a:ext cx="1339095" cy="951865"/>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转基因动物</a:t>
            </a:r>
            <a:endPar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27" name="文本框 26"/>
          <p:cNvSpPr txBox="1"/>
          <p:nvPr>
            <p:custDataLst>
              <p:tags r:id="rId18"/>
            </p:custDataLst>
          </p:nvPr>
        </p:nvSpPr>
        <p:spPr>
          <a:xfrm>
            <a:off x="11268710" y="2189480"/>
            <a:ext cx="574675" cy="1813560"/>
          </a:xfrm>
          <a:prstGeom prst="rect">
            <a:avLst/>
          </a:prstGeom>
          <a:noFill/>
          <a:ln w="19050">
            <a:solidFill>
              <a:sysClr val="windowText" lastClr="000000"/>
            </a:solidFill>
          </a:ln>
        </p:spPr>
        <p:txBody>
          <a:bodyPr wrap="square" lIns="91430" tIns="45715" rIns="91430" bIns="45715"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药物蛋白</a:t>
            </a:r>
            <a:endParaRPr kumimoji="0" lang="zh-CN" altLang="en-US"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cxnSp>
        <p:nvCxnSpPr>
          <p:cNvPr id="28" name="直接箭头连接符 27"/>
          <p:cNvCxnSpPr/>
          <p:nvPr>
            <p:custDataLst>
              <p:tags r:id="rId19"/>
            </p:custDataLst>
          </p:nvPr>
        </p:nvCxnSpPr>
        <p:spPr>
          <a:xfrm flipV="1">
            <a:off x="7699345" y="3090023"/>
            <a:ext cx="680085" cy="5715"/>
          </a:xfrm>
          <a:prstGeom prst="straightConnector1">
            <a:avLst/>
          </a:prstGeom>
          <a:noFill/>
          <a:ln w="19050">
            <a:solidFill>
              <a:sysClr val="windowText" lastClr="000000"/>
            </a:solidFill>
            <a:tailEnd type="arrow"/>
          </a:ln>
        </p:spPr>
        <p:style>
          <a:lnRef idx="1">
            <a:srgbClr val="5B9BD5"/>
          </a:lnRef>
          <a:fillRef idx="0">
            <a:srgbClr val="5B9BD5"/>
          </a:fillRef>
          <a:effectRef idx="0">
            <a:srgbClr val="5B9BD5"/>
          </a:effectRef>
          <a:fontRef idx="minor">
            <a:sysClr val="windowText" lastClr="000000"/>
          </a:fontRef>
        </p:style>
      </p:cxnSp>
      <p:sp>
        <p:nvSpPr>
          <p:cNvPr id="29" name="矩形 28"/>
          <p:cNvSpPr/>
          <p:nvPr>
            <p:custDataLst>
              <p:tags r:id="rId20"/>
            </p:custDataLst>
          </p:nvPr>
        </p:nvSpPr>
        <p:spPr>
          <a:xfrm>
            <a:off x="6097514" y="2432198"/>
            <a:ext cx="989073" cy="1512570"/>
          </a:xfrm>
          <a:prstGeom prst="rect">
            <a:avLst/>
          </a:prstGeom>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显微注射法</a:t>
            </a:r>
            <a:endPar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30" name="文本框 29"/>
          <p:cNvSpPr txBox="1"/>
          <p:nvPr>
            <p:custDataLst>
              <p:tags r:id="rId21"/>
            </p:custDataLst>
          </p:nvPr>
        </p:nvSpPr>
        <p:spPr>
          <a:xfrm>
            <a:off x="7575426" y="2636573"/>
            <a:ext cx="897890" cy="521970"/>
          </a:xfrm>
          <a:prstGeom prst="rect">
            <a:avLst/>
          </a:prstGeom>
          <a:noFill/>
        </p:spPr>
        <p:txBody>
          <a:bodyPr wrap="none" rtlCol="0" anchor="t">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rPr>
              <a:t>发育</a:t>
            </a:r>
            <a:endParaRPr kumimoji="0" lang="zh-CN" altLang="en-US"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pic>
        <p:nvPicPr>
          <p:cNvPr id="9" name="图片 8"/>
          <p:cNvPicPr>
            <a:picLocks noChangeAspect="1"/>
          </p:cNvPicPr>
          <p:nvPr>
            <p:custDataLst>
              <p:tags r:id="rId22"/>
            </p:custDataLst>
          </p:nvPr>
        </p:nvPicPr>
        <p:blipFill>
          <a:blip r:embed="rId23"/>
          <a:stretch>
            <a:fillRect/>
          </a:stretch>
        </p:blipFill>
        <p:spPr>
          <a:xfrm>
            <a:off x="4647565" y="4018915"/>
            <a:ext cx="6059805" cy="255397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22" presetClass="entr" presetSubtype="8"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par>
                                <p:cTn id="26" presetID="22" presetClass="entr" presetSubtype="8"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par>
                                <p:cTn id="29" presetID="22" presetClass="entr" presetSubtype="8"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0" grpId="0" animBg="1"/>
      <p:bldP spid="22" grpId="0" animBg="1"/>
      <p:bldP spid="26" grpId="0" animBg="1"/>
      <p:bldP spid="27" grpId="0" animBg="1"/>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9870" y="8388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③乳腺生物反应器的优点</a:t>
            </a:r>
            <a:endParaRPr lang="zh-CN" sz="2800" b="1">
              <a:latin typeface="Calibri" panose="020F0502020204030204"/>
              <a:ea typeface="楷体" panose="02010609060101010101" charset="-122"/>
              <a:cs typeface="楷体" panose="02010609060101010101" charset="-122"/>
            </a:endParaRPr>
          </a:p>
        </p:txBody>
      </p:sp>
      <p:sp>
        <p:nvSpPr>
          <p:cNvPr id="2" name="文本框 1"/>
          <p:cNvSpPr txBox="1"/>
          <p:nvPr>
            <p:custDataLst>
              <p:tags r:id="rId2"/>
            </p:custDataLst>
          </p:nvPr>
        </p:nvSpPr>
        <p:spPr>
          <a:xfrm>
            <a:off x="229870" y="12960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a:t>
            </a:r>
            <a:r>
              <a:rPr lang="en-US" altLang="zh-CN" sz="2800" b="1">
                <a:latin typeface="Calibri" panose="020F0502020204030204"/>
                <a:ea typeface="楷体" panose="02010609060101010101" charset="-122"/>
                <a:cs typeface="楷体" panose="02010609060101010101" charset="-122"/>
              </a:rPr>
              <a:t>1</a:t>
            </a:r>
            <a:r>
              <a:rPr lang="zh-CN" altLang="en-US" sz="2800" b="1">
                <a:latin typeface="Calibri" panose="020F0502020204030204"/>
                <a:ea typeface="楷体" panose="02010609060101010101" charset="-122"/>
                <a:cs typeface="楷体" panose="02010609060101010101" charset="-122"/>
              </a:rPr>
              <a:t>）产量高：产品可随乳汁分泌而排出体外</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zh-CN" altLang="en-US" sz="2800" b="1">
                <a:latin typeface="Calibri" panose="020F0502020204030204"/>
                <a:ea typeface="楷体" panose="02010609060101010101" charset="-122"/>
                <a:cs typeface="楷体" panose="02010609060101010101" charset="-122"/>
              </a:rPr>
              <a:t>（</a:t>
            </a:r>
            <a:r>
              <a:rPr lang="en-US" altLang="zh-CN" sz="2800" b="1">
                <a:latin typeface="Calibri" panose="020F0502020204030204"/>
                <a:ea typeface="楷体" panose="02010609060101010101" charset="-122"/>
                <a:cs typeface="楷体" panose="02010609060101010101" charset="-122"/>
              </a:rPr>
              <a:t>2</a:t>
            </a:r>
            <a:r>
              <a:rPr lang="zh-CN" altLang="en-US" sz="2800" b="1">
                <a:latin typeface="Calibri" panose="020F0502020204030204"/>
                <a:ea typeface="楷体" panose="02010609060101010101" charset="-122"/>
                <a:cs typeface="楷体" panose="02010609060101010101" charset="-122"/>
              </a:rPr>
              <a:t>）质量好：乳腺组织不仅具有按照遗传信息流向合成蛋白质的能量，而且具备全面的修饰和加工蛋白质的能力，如糖基化、羧化、磷酸化以及分子组装等，微生物和植物都不具备这种全面蛋白质加工能力。</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zh-CN" altLang="en-US" sz="2800" b="1">
                <a:latin typeface="Calibri" panose="020F0502020204030204"/>
                <a:ea typeface="楷体" panose="02010609060101010101" charset="-122"/>
                <a:cs typeface="楷体" panose="02010609060101010101" charset="-122"/>
              </a:rPr>
              <a:t>（</a:t>
            </a:r>
            <a:r>
              <a:rPr lang="en-US" altLang="zh-CN" sz="2800" b="1">
                <a:latin typeface="Calibri" panose="020F0502020204030204"/>
                <a:ea typeface="楷体" panose="02010609060101010101" charset="-122"/>
                <a:cs typeface="楷体" panose="02010609060101010101" charset="-122"/>
              </a:rPr>
              <a:t>3</a:t>
            </a:r>
            <a:r>
              <a:rPr lang="zh-CN" altLang="en-US" sz="2800" b="1">
                <a:latin typeface="Calibri" panose="020F0502020204030204"/>
                <a:ea typeface="楷体" panose="02010609060101010101" charset="-122"/>
                <a:cs typeface="楷体" panose="02010609060101010101" charset="-122"/>
              </a:rPr>
              <a:t>）成本低</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zh-CN" altLang="en-US" sz="2800" b="1">
                <a:latin typeface="Calibri" panose="020F0502020204030204"/>
                <a:ea typeface="楷体" panose="02010609060101010101" charset="-122"/>
                <a:cs typeface="楷体" panose="02010609060101010101" charset="-122"/>
              </a:rPr>
              <a:t>（</a:t>
            </a:r>
            <a:r>
              <a:rPr lang="en-US" altLang="zh-CN" sz="2800" b="1">
                <a:latin typeface="Calibri" panose="020F0502020204030204"/>
                <a:ea typeface="楷体" panose="02010609060101010101" charset="-122"/>
                <a:cs typeface="楷体" panose="02010609060101010101" charset="-122"/>
              </a:rPr>
              <a:t>4</a:t>
            </a:r>
            <a:r>
              <a:rPr lang="zh-CN" altLang="en-US" sz="2800" b="1">
                <a:latin typeface="Calibri" panose="020F0502020204030204"/>
                <a:ea typeface="楷体" panose="02010609060101010101" charset="-122"/>
                <a:cs typeface="楷体" panose="02010609060101010101" charset="-122"/>
              </a:rPr>
              <a:t>）从乳汁中易提取产品，操作比较简单。</a:t>
            </a:r>
            <a:endParaRPr lang="zh-CN" altLang="en-US" sz="2800" b="1">
              <a:latin typeface="Calibri" panose="020F0502020204030204"/>
              <a:ea typeface="楷体" panose="02010609060101010101" charset="-122"/>
              <a:cs typeface="楷体" panose="02010609060101010101" charset="-122"/>
            </a:endParaRPr>
          </a:p>
        </p:txBody>
      </p:sp>
      <p:pic>
        <p:nvPicPr>
          <p:cNvPr id="25604" name="Picture 4"/>
          <p:cNvPicPr>
            <a:picLocks noChangeAspect="1"/>
          </p:cNvPicPr>
          <p:nvPr>
            <p:custDataLst>
              <p:tags r:id="rId3"/>
            </p:custDataLst>
          </p:nvPr>
        </p:nvPicPr>
        <p:blipFill>
          <a:blip r:embed="rId4">
            <a:clrChange>
              <a:clrFrom>
                <a:srgbClr val="F1F1F1">
                  <a:alpha val="100000"/>
                </a:srgbClr>
              </a:clrFrom>
              <a:clrTo>
                <a:srgbClr val="F1F1F1">
                  <a:alpha val="100000"/>
                  <a:alpha val="0"/>
                </a:srgbClr>
              </a:clrTo>
            </a:clrChange>
            <a:lum bright="12000"/>
          </a:blip>
          <a:srcRect l="3288" r="2940" b="1373"/>
          <a:stretch>
            <a:fillRect/>
          </a:stretch>
        </p:blipFill>
        <p:spPr>
          <a:xfrm>
            <a:off x="3887470" y="4115435"/>
            <a:ext cx="2950845" cy="2456815"/>
          </a:xfrm>
          <a:prstGeom prst="rect">
            <a:avLst/>
          </a:prstGeom>
          <a:noFill/>
          <a:ln>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9870" y="838835"/>
            <a:ext cx="11715750" cy="526415"/>
          </a:xfrm>
          <a:prstGeom prst="rect">
            <a:avLst/>
          </a:prstGeom>
          <a:noFill/>
        </p:spPr>
        <p:txBody>
          <a:bodyPr wrap="square" rtlCol="0" anchor="t">
            <a:noAutofit/>
          </a:bodyPr>
          <a:lstStyle/>
          <a:p>
            <a:pPr marL="457200" indent="-457200">
              <a:lnSpc>
                <a:spcPct val="100000"/>
              </a:lnSpc>
              <a:buFont typeface="Wingdings" panose="05000000000000000000" charset="0"/>
              <a:buChar char="Ø"/>
            </a:pPr>
            <a:r>
              <a:rPr lang="zh-CN" sz="2800" b="1">
                <a:latin typeface="Calibri" panose="020F0502020204030204"/>
                <a:ea typeface="楷体" panose="02010609060101010101" charset="-122"/>
                <a:cs typeface="楷体" panose="02010609060101010101" charset="-122"/>
              </a:rPr>
              <a:t>思考：</a:t>
            </a:r>
            <a:endParaRPr lang="zh-CN" sz="2800" b="1">
              <a:latin typeface="Calibri" panose="020F0502020204030204"/>
              <a:ea typeface="楷体" panose="02010609060101010101" charset="-122"/>
              <a:cs typeface="楷体" panose="02010609060101010101" charset="-122"/>
            </a:endParaRPr>
          </a:p>
        </p:txBody>
      </p:sp>
      <p:sp>
        <p:nvSpPr>
          <p:cNvPr id="2" name="文本框 1"/>
          <p:cNvSpPr txBox="1"/>
          <p:nvPr>
            <p:custDataLst>
              <p:tags r:id="rId2"/>
            </p:custDataLst>
          </p:nvPr>
        </p:nvSpPr>
        <p:spPr>
          <a:xfrm>
            <a:off x="229870" y="1365250"/>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en-US" altLang="zh-CN" sz="2800" b="1">
                <a:latin typeface="Calibri" panose="020F0502020204030204"/>
                <a:ea typeface="楷体" panose="02010609060101010101" charset="-122"/>
                <a:cs typeface="楷体" panose="02010609060101010101" charset="-122"/>
              </a:rPr>
              <a:t>1</a:t>
            </a:r>
            <a:r>
              <a:rPr lang="zh-CN" altLang="en-US" sz="2800" b="1">
                <a:latin typeface="Calibri" panose="020F0502020204030204"/>
                <a:ea typeface="楷体" panose="02010609060101010101" charset="-122"/>
                <a:cs typeface="楷体" panose="02010609060101010101" charset="-122"/>
              </a:rPr>
              <a:t>、为什么将药用蛋白基因与乳腺中特异表达的基因的启动子等调控元件重组在一起？</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solidFill>
                  <a:srgbClr val="FF0000"/>
                </a:solidFill>
                <a:latin typeface="Calibri" panose="020F0502020204030204"/>
                <a:ea typeface="楷体" panose="02010609060101010101" charset="-122"/>
                <a:cs typeface="楷体" panose="02010609060101010101" charset="-122"/>
              </a:rPr>
              <a:t>     </a:t>
            </a:r>
            <a:r>
              <a:rPr lang="zh-CN" altLang="en-US" sz="2800" b="1">
                <a:solidFill>
                  <a:srgbClr val="FF0000"/>
                </a:solidFill>
                <a:latin typeface="Calibri" panose="020F0502020204030204"/>
                <a:ea typeface="楷体" panose="02010609060101010101" charset="-122"/>
                <a:cs typeface="楷体" panose="02010609060101010101" charset="-122"/>
              </a:rPr>
              <a:t>让药用蛋白基因只能在乳腺细胞中特异性表达。</a:t>
            </a:r>
            <a:endParaRPr lang="zh-CN" altLang="en-US" sz="2800" b="1">
              <a:solidFill>
                <a:srgbClr val="FF0000"/>
              </a:solidFill>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latin typeface="Calibri" panose="020F0502020204030204"/>
                <a:ea typeface="楷体" panose="02010609060101010101" charset="-122"/>
                <a:cs typeface="楷体" panose="02010609060101010101" charset="-122"/>
              </a:rPr>
              <a:t>2</a:t>
            </a:r>
            <a:r>
              <a:rPr lang="zh-CN" altLang="en-US" sz="2800" b="1">
                <a:latin typeface="Calibri" panose="020F0502020204030204"/>
                <a:ea typeface="楷体" panose="02010609060101010101" charset="-122"/>
                <a:cs typeface="楷体" panose="02010609060101010101" charset="-122"/>
              </a:rPr>
              <a:t>、药用蛋白基因存在于转基因动物的哪些细胞中？</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solidFill>
                  <a:srgbClr val="FF0000"/>
                </a:solidFill>
                <a:latin typeface="Calibri" panose="020F0502020204030204"/>
                <a:ea typeface="楷体" panose="02010609060101010101" charset="-122"/>
                <a:cs typeface="楷体" panose="02010609060101010101" charset="-122"/>
              </a:rPr>
              <a:t>     </a:t>
            </a:r>
            <a:r>
              <a:rPr lang="zh-CN" altLang="en-US" sz="2800" b="1">
                <a:solidFill>
                  <a:srgbClr val="FF0000"/>
                </a:solidFill>
                <a:latin typeface="Calibri" panose="020F0502020204030204"/>
                <a:ea typeface="楷体" panose="02010609060101010101" charset="-122"/>
                <a:cs typeface="楷体" panose="02010609060101010101" charset="-122"/>
              </a:rPr>
              <a:t>几乎所有的细胞，因为它们都是同一受精卵分裂、分化而来的。</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latin typeface="Calibri" panose="020F0502020204030204"/>
                <a:ea typeface="楷体" panose="02010609060101010101" charset="-122"/>
                <a:cs typeface="楷体" panose="02010609060101010101" charset="-122"/>
              </a:rPr>
              <a:t>3</a:t>
            </a:r>
            <a:r>
              <a:rPr lang="zh-CN" altLang="en-US" sz="2800" b="1">
                <a:latin typeface="Calibri" panose="020F0502020204030204"/>
                <a:ea typeface="楷体" panose="02010609060101010101" charset="-122"/>
                <a:cs typeface="楷体" panose="02010609060101010101" charset="-122"/>
              </a:rPr>
              <a:t>、研制膀胱生物反应器时，应如何处理目的基因？</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solidFill>
                  <a:srgbClr val="FF0000"/>
                </a:solidFill>
                <a:latin typeface="Calibri" panose="020F0502020204030204"/>
                <a:ea typeface="楷体" panose="02010609060101010101" charset="-122"/>
                <a:cs typeface="楷体" panose="02010609060101010101" charset="-122"/>
              </a:rPr>
              <a:t>     </a:t>
            </a:r>
            <a:r>
              <a:rPr lang="zh-CN" altLang="en-US" sz="2800" b="1">
                <a:solidFill>
                  <a:srgbClr val="FF0000"/>
                </a:solidFill>
                <a:latin typeface="Calibri" panose="020F0502020204030204"/>
                <a:ea typeface="楷体" panose="02010609060101010101" charset="-122"/>
                <a:cs typeface="楷体" panose="02010609060101010101" charset="-122"/>
              </a:rPr>
              <a:t>将目的基因与膀胱上皮细胞中特异表达的基因的启动子重组。</a:t>
            </a:r>
            <a:endParaRPr lang="zh-CN" altLang="en-US" sz="2800" b="1">
              <a:latin typeface="Calibri" panose="020F0502020204030204"/>
              <a:ea typeface="楷体" panose="02010609060101010101" charset="-122"/>
              <a:cs typeface="楷体" panose="02010609060101010101" charset="-122"/>
            </a:endParaRPr>
          </a:p>
          <a:p>
            <a:pPr marL="0" indent="0">
              <a:lnSpc>
                <a:spcPct val="100000"/>
              </a:lnSpc>
              <a:buFont typeface="Wingdings" panose="05000000000000000000" charset="0"/>
              <a:buNone/>
            </a:pPr>
            <a:r>
              <a:rPr lang="en-US" altLang="zh-CN" sz="2800" b="1">
                <a:latin typeface="Calibri" panose="020F0502020204030204"/>
                <a:ea typeface="楷体" panose="02010609060101010101" charset="-122"/>
                <a:cs typeface="楷体" panose="02010609060101010101" charset="-122"/>
              </a:rPr>
              <a:t>4</a:t>
            </a:r>
            <a:r>
              <a:rPr lang="zh-CN" altLang="en-US" sz="2800" b="1">
                <a:latin typeface="Calibri" panose="020F0502020204030204"/>
                <a:ea typeface="楷体" panose="02010609060101010101" charset="-122"/>
                <a:cs typeface="楷体" panose="02010609060101010101" charset="-122"/>
              </a:rPr>
              <a:t>、膀胱生物反应器的优点</a:t>
            </a:r>
            <a:endParaRPr lang="zh-CN" altLang="en-US" sz="2800" b="1">
              <a:latin typeface="Calibri" panose="020F0502020204030204"/>
              <a:ea typeface="楷体" panose="02010609060101010101" charset="-122"/>
              <a:cs typeface="楷体" panose="02010609060101010101" charset="-122"/>
            </a:endParaRPr>
          </a:p>
          <a:p>
            <a:pPr marL="514350" indent="-514350">
              <a:lnSpc>
                <a:spcPct val="100000"/>
              </a:lnSpc>
              <a:buFont typeface="+mj-ea"/>
              <a:buAutoNum type="circleNumDbPlain"/>
            </a:pPr>
            <a:r>
              <a:rPr lang="zh-CN" altLang="en-US" sz="2800" b="1">
                <a:solidFill>
                  <a:srgbClr val="FF0000"/>
                </a:solidFill>
                <a:latin typeface="Calibri" panose="020F0502020204030204"/>
                <a:ea typeface="楷体" panose="02010609060101010101" charset="-122"/>
                <a:cs typeface="楷体" panose="02010609060101010101" charset="-122"/>
              </a:rPr>
              <a:t>可以从动物一出生及收集产物，不论动物的性别是否正处于生殖期。</a:t>
            </a:r>
            <a:endParaRPr lang="zh-CN" altLang="en-US" sz="2800" b="1">
              <a:solidFill>
                <a:srgbClr val="FF0000"/>
              </a:solidFill>
              <a:latin typeface="Calibri" panose="020F0502020204030204"/>
              <a:ea typeface="楷体" panose="02010609060101010101" charset="-122"/>
              <a:cs typeface="楷体" panose="02010609060101010101" charset="-122"/>
            </a:endParaRPr>
          </a:p>
          <a:p>
            <a:pPr marL="514350" indent="-514350">
              <a:lnSpc>
                <a:spcPct val="100000"/>
              </a:lnSpc>
              <a:buFont typeface="+mj-ea"/>
              <a:buAutoNum type="circleNumDbPlain"/>
            </a:pPr>
            <a:r>
              <a:rPr lang="zh-CN" altLang="en-US" sz="2800" b="1">
                <a:solidFill>
                  <a:srgbClr val="FF0000"/>
                </a:solidFill>
                <a:latin typeface="Calibri" panose="020F0502020204030204"/>
                <a:ea typeface="楷体" panose="02010609060101010101" charset="-122"/>
                <a:cs typeface="楷体" panose="02010609060101010101" charset="-122"/>
              </a:rPr>
              <a:t>从尿液中提取出蛋白质比乳汁中提取更简便、更高效。</a:t>
            </a:r>
            <a:endParaRPr lang="zh-CN" altLang="en-US" sz="2800" b="1">
              <a:solidFill>
                <a:srgbClr val="FF0000"/>
              </a:solidFill>
              <a:latin typeface="Calibri" panose="020F0502020204030204"/>
              <a:ea typeface="楷体" panose="02010609060101010101" charset="-122"/>
              <a:cs typeface="楷体" panose="02010609060101010101"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9870" y="8388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en-US" altLang="zh-CN" sz="2800" b="1">
                <a:latin typeface="楷体" panose="02010609060101010101" charset="-122"/>
                <a:ea typeface="楷体" panose="02010609060101010101" charset="-122"/>
                <a:cs typeface="楷体" panose="02010609060101010101" charset="-122"/>
              </a:rPr>
              <a:t>2</a:t>
            </a:r>
            <a:r>
              <a:rPr lang="zh-CN" altLang="en-US" sz="2800" b="1">
                <a:latin typeface="楷体" panose="02010609060101010101" charset="-122"/>
                <a:ea typeface="楷体" panose="02010609060101010101" charset="-122"/>
                <a:cs typeface="楷体" panose="02010609060101010101" charset="-122"/>
              </a:rPr>
              <a:t>、用转基因动物做器官移植供体</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229870" y="12960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①</a:t>
            </a:r>
            <a:r>
              <a:rPr lang="zh-CN" sz="2800" b="1">
                <a:latin typeface="楷体" panose="02010609060101010101" charset="-122"/>
                <a:ea typeface="楷体" panose="02010609060101010101" charset="-122"/>
                <a:cs typeface="楷体" panose="02010609060101010101" charset="-122"/>
              </a:rPr>
              <a:t>供体动物：猪</a:t>
            </a:r>
            <a:endParaRPr lang="zh-CN" sz="2800" b="1">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3"/>
            </p:custDataLst>
          </p:nvPr>
        </p:nvSpPr>
        <p:spPr>
          <a:xfrm>
            <a:off x="222250" y="1829435"/>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②存在难题：存在免疫排斥反应</a:t>
            </a:r>
            <a:endParaRPr lang="zh-CN" sz="2800" b="1">
              <a:latin typeface="Calibri" panose="020F0502020204030204"/>
              <a:ea typeface="楷体" panose="02010609060101010101" charset="-122"/>
              <a:cs typeface="楷体" panose="02010609060101010101" charset="-122"/>
            </a:endParaRPr>
          </a:p>
        </p:txBody>
      </p:sp>
      <p:sp>
        <p:nvSpPr>
          <p:cNvPr id="5" name="文本框 4"/>
          <p:cNvSpPr txBox="1"/>
          <p:nvPr>
            <p:custDataLst>
              <p:tags r:id="rId4"/>
            </p:custDataLst>
          </p:nvPr>
        </p:nvSpPr>
        <p:spPr>
          <a:xfrm>
            <a:off x="222250" y="2355850"/>
            <a:ext cx="1171575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sz="2800" b="1">
                <a:latin typeface="Calibri" panose="020F0502020204030204"/>
                <a:ea typeface="楷体" panose="02010609060101010101" charset="-122"/>
                <a:cs typeface="楷体" panose="02010609060101010101" charset="-122"/>
              </a:rPr>
              <a:t>③解决办法：将供体基因组导入某种基因调节因子，以抑制抗原决定基因的表达，或设法除去抗原决定基因，再结合克隆技术，培育出没有免疫排斥反应的转基因克隆猪的器官。</a:t>
            </a:r>
            <a:endParaRPr lang="zh-CN" sz="2800" b="1">
              <a:latin typeface="Calibri" panose="020F0502020204030204"/>
              <a:ea typeface="楷体" panose="02010609060101010101" charset="-122"/>
              <a:cs typeface="楷体" panose="02010609060101010101" charset="-122"/>
            </a:endParaRPr>
          </a:p>
        </p:txBody>
      </p:sp>
      <p:pic>
        <p:nvPicPr>
          <p:cNvPr id="27651" name="图片 5"/>
          <p:cNvPicPr>
            <a:picLocks noChangeAspect="1"/>
          </p:cNvPicPr>
          <p:nvPr>
            <p:custDataLst>
              <p:tags r:id="rId5"/>
            </p:custDataLst>
          </p:nvPr>
        </p:nvPicPr>
        <p:blipFill>
          <a:blip r:embed="rId6">
            <a:clrChange>
              <a:clrFrom>
                <a:srgbClr val="FFFFFF">
                  <a:alpha val="100000"/>
                </a:srgbClr>
              </a:clrFrom>
              <a:clrTo>
                <a:srgbClr val="FFFFFF">
                  <a:alpha val="100000"/>
                  <a:alpha val="0"/>
                </a:srgbClr>
              </a:clrTo>
            </a:clrChange>
          </a:blip>
          <a:srcRect l="4793" r="7253" b="1408"/>
          <a:stretch>
            <a:fillRect/>
          </a:stretch>
        </p:blipFill>
        <p:spPr>
          <a:xfrm>
            <a:off x="1525270" y="3886835"/>
            <a:ext cx="4385310" cy="2809875"/>
          </a:xfrm>
          <a:prstGeom prst="rect">
            <a:avLst/>
          </a:prstGeom>
          <a:noFill/>
          <a:ln w="9525">
            <a:noFill/>
          </a:ln>
        </p:spPr>
      </p:pic>
      <p:pic>
        <p:nvPicPr>
          <p:cNvPr id="10" name="全球首例！活体人类移植猪肾脏手术成功！">
            <a:hlinkClick r:id="" action="ppaction://media"/>
          </p:cNvPr>
          <p:cNvPicPr/>
          <p:nvPr>
            <a:videoFile r:link="rId7"/>
            <p:extLst>
              <p:ext uri="{DAA4B4D4-6D71-4841-9C94-3DE7FCFB9230}">
                <p14:media xmlns:p14="http://schemas.microsoft.com/office/powerpoint/2010/main" r:embed="rId8">
                  <p14:trim end="18075.000000"/>
                </p14:media>
              </p:ext>
            </p:extLst>
            <p:custDataLst>
              <p:tags r:id="rId9"/>
            </p:custDataLst>
          </p:nvPr>
        </p:nvPicPr>
        <p:blipFill>
          <a:blip r:embed="rId10"/>
          <a:stretch>
            <a:fillRect/>
          </a:stretch>
        </p:blipFill>
        <p:spPr>
          <a:xfrm>
            <a:off x="7011670" y="3810635"/>
            <a:ext cx="4209415" cy="277431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wipe(down)">
                                      <p:cBhvr>
                                        <p:cTn id="7" dur="500"/>
                                        <p:tgtEl>
                                          <p:spTgt spid="2765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2" fill="hold" display="0">
                  <p:stCondLst>
                    <p:cond delay="indefinite"/>
                  </p:stCondLst>
                </p:cTn>
                <p:tgtEl>
                  <p:spTgt spid="10"/>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820670" y="534035"/>
            <a:ext cx="7242810" cy="526415"/>
          </a:xfrm>
          <a:prstGeom prst="rect">
            <a:avLst/>
          </a:prstGeom>
          <a:noFill/>
        </p:spPr>
        <p:txBody>
          <a:bodyPr wrap="square" rtlCol="0" anchor="t">
            <a:noAutofit/>
          </a:bodyPr>
          <a:lstStyle/>
          <a:p>
            <a:pPr marL="0" indent="0">
              <a:lnSpc>
                <a:spcPct val="100000"/>
              </a:lnSpc>
              <a:buFont typeface="Wingdings" panose="05000000000000000000" charset="0"/>
              <a:buNone/>
            </a:pPr>
            <a:r>
              <a:rPr lang="zh-CN" altLang="en-US" sz="2800" b="1">
                <a:latin typeface="楷体" panose="02010609060101010101" charset="-122"/>
                <a:ea typeface="楷体" panose="02010609060101010101" charset="-122"/>
                <a:cs typeface="楷体" panose="02010609060101010101" charset="-122"/>
              </a:rPr>
              <a:t>乳腺生物反应器与工程菌生产药物的区别</a:t>
            </a:r>
            <a:endParaRPr lang="zh-CN" altLang="en-US" sz="2800" b="1">
              <a:latin typeface="楷体" panose="02010609060101010101" charset="-122"/>
              <a:ea typeface="楷体" panose="02010609060101010101" charset="-122"/>
              <a:cs typeface="楷体" panose="02010609060101010101" charset="-122"/>
            </a:endParaRPr>
          </a:p>
        </p:txBody>
      </p:sp>
      <p:graphicFrame>
        <p:nvGraphicFramePr>
          <p:cNvPr id="3" name="表格 2"/>
          <p:cNvGraphicFramePr>
            <a:graphicFrameLocks noGrp="1"/>
          </p:cNvGraphicFramePr>
          <p:nvPr>
            <p:custDataLst>
              <p:tags r:id="rId2"/>
            </p:custDataLst>
          </p:nvPr>
        </p:nvGraphicFramePr>
        <p:xfrm>
          <a:off x="1601470" y="1060450"/>
          <a:ext cx="8536305" cy="5532120"/>
        </p:xfrm>
        <a:graphic>
          <a:graphicData uri="http://schemas.openxmlformats.org/drawingml/2006/table">
            <a:tbl>
              <a:tblPr firstRow="1" bandRow="1">
                <a:tableStyleId>{5C22544A-7EE6-4342-B048-85BDC9FD1C3A}</a:tableStyleId>
              </a:tblPr>
              <a:tblGrid>
                <a:gridCol w="2845435"/>
                <a:gridCol w="2845435"/>
                <a:gridCol w="2845435"/>
              </a:tblGrid>
              <a:tr h="381000">
                <a:tc>
                  <a:txBody>
                    <a:bodyPr wrap="square"/>
                    <a:lstStyle/>
                    <a:p>
                      <a:pPr algn="ctr">
                        <a:buNone/>
                      </a:pPr>
                      <a:r>
                        <a:rPr lang="zh-CN" altLang="en-US" sz="2000" b="1">
                          <a:latin typeface="楷体" panose="02010609060101010101" charset="-122"/>
                          <a:ea typeface="楷体" panose="02010609060101010101" charset="-122"/>
                        </a:rPr>
                        <a:t>比较内容</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乳腺生物反应器</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工程菌</a:t>
                      </a:r>
                      <a:endParaRPr lang="zh-CN" altLang="en-US" sz="2000" b="1">
                        <a:latin typeface="楷体" panose="02010609060101010101" charset="-122"/>
                        <a:ea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含义</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指让外源基因在哺乳动物的乳腺中特异表达，利用动物的乳腺组织生产药物蛋白</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指用基因工程的方法使外源基因得到高效表达的菌类</a:t>
                      </a:r>
                      <a:endParaRPr lang="zh-CN" altLang="en-US" sz="2000" b="1">
                        <a:latin typeface="楷体" panose="02010609060101010101" charset="-122"/>
                        <a:ea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基因表达</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合成的药物蛋白与天然蛋白相同</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细菌合成的药物蛋白可能没有活性</a:t>
                      </a:r>
                      <a:endParaRPr lang="zh-CN" altLang="en-US" sz="2000" b="1">
                        <a:latin typeface="楷体" panose="02010609060101010101" charset="-122"/>
                        <a:ea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受体细胞</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动物受精卵</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微生物细胞</a:t>
                      </a:r>
                      <a:endParaRPr lang="zh-CN" altLang="en-US" sz="2000" b="1">
                        <a:latin typeface="楷体" panose="02010609060101010101" charset="-122"/>
                        <a:ea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目的基因导入方式</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显微注射法</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en-US" altLang="zh-CN" sz="2000" b="1">
                          <a:latin typeface="楷体" panose="02010609060101010101" charset="-122"/>
                          <a:ea typeface="楷体" panose="02010609060101010101" charset="-122"/>
                          <a:cs typeface="楷体" panose="02010609060101010101" charset="-122"/>
                        </a:rPr>
                        <a:t>Ca</a:t>
                      </a:r>
                      <a:r>
                        <a:rPr lang="zh-CN" altLang="en-US" sz="2000" b="1" baseline="30000">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处理法</a:t>
                      </a:r>
                      <a:endParaRPr lang="zh-CN" altLang="en-US" sz="2000" b="1">
                        <a:latin typeface="楷体" panose="02010609060101010101" charset="-122"/>
                        <a:ea typeface="楷体" panose="02010609060101010101" charset="-122"/>
                        <a:cs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生产条件</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不需要严格灭菌，温度等外界条件对其影响不大</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cs typeface="楷体" panose="02010609060101010101" charset="-122"/>
                        </a:rPr>
                        <a:t>需要严格灭菌，严格控制工程菌所需的温度、</a:t>
                      </a:r>
                      <a:r>
                        <a:rPr lang="en-US" altLang="zh-CN" sz="2000" b="1">
                          <a:latin typeface="楷体" panose="02010609060101010101" charset="-122"/>
                          <a:ea typeface="楷体" panose="02010609060101010101" charset="-122"/>
                          <a:cs typeface="楷体" panose="02010609060101010101" charset="-122"/>
                        </a:rPr>
                        <a:t>PH</a:t>
                      </a:r>
                      <a:r>
                        <a:rPr lang="zh-CN" altLang="en-US" sz="2000" b="1">
                          <a:latin typeface="楷体" panose="02010609060101010101" charset="-122"/>
                          <a:ea typeface="楷体" panose="02010609060101010101" charset="-122"/>
                          <a:cs typeface="楷体" panose="02010609060101010101" charset="-122"/>
                        </a:rPr>
                        <a:t>、营养物质浓度等外界条件</a:t>
                      </a:r>
                      <a:endParaRPr lang="zh-CN" altLang="en-US" sz="2000" b="1">
                        <a:latin typeface="楷体" panose="02010609060101010101" charset="-122"/>
                        <a:ea typeface="楷体" panose="02010609060101010101" charset="-122"/>
                        <a:cs typeface="楷体" panose="02010609060101010101" charset="-122"/>
                      </a:endParaRPr>
                    </a:p>
                  </a:txBody>
                  <a:tcPr vert="horz"/>
                </a:tc>
              </a:tr>
              <a:tr h="381000">
                <a:tc>
                  <a:txBody>
                    <a:bodyPr wrap="square"/>
                    <a:lstStyle/>
                    <a:p>
                      <a:pPr algn="ctr">
                        <a:buNone/>
                      </a:pPr>
                      <a:r>
                        <a:rPr lang="zh-CN" altLang="en-US" sz="2000" b="1">
                          <a:latin typeface="楷体" panose="02010609060101010101" charset="-122"/>
                          <a:ea typeface="楷体" panose="02010609060101010101" charset="-122"/>
                        </a:rPr>
                        <a:t>药物提取</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从动物乳汁中提取</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从微生物细胞或起培养液中提取</a:t>
                      </a:r>
                      <a:endParaRPr lang="zh-CN" altLang="en-US" sz="2000" b="1">
                        <a:latin typeface="楷体" panose="02010609060101010101" charset="-122"/>
                        <a:ea typeface="楷体" panose="02010609060101010101" charset="-122"/>
                      </a:endParaRPr>
                    </a:p>
                  </a:txBody>
                  <a:tcPr vert="horz"/>
                </a:tc>
              </a:tr>
            </a:tbl>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9870" y="762635"/>
            <a:ext cx="2696210" cy="526415"/>
          </a:xfrm>
          <a:prstGeom prst="rect">
            <a:avLst/>
          </a:prstGeom>
          <a:noFill/>
        </p:spPr>
        <p:txBody>
          <a:bodyPr wrap="square" rtlCol="0" anchor="t">
            <a:noAutofit/>
          </a:bodyPr>
          <a:lstStyle/>
          <a:p>
            <a:pPr marL="457200" indent="-457200">
              <a:lnSpc>
                <a:spcPct val="100000"/>
              </a:lnSpc>
              <a:buFont typeface="Wingdings" panose="05000000000000000000" charset="0"/>
              <a:buChar char="Ø"/>
            </a:pPr>
            <a:r>
              <a:rPr lang="zh-CN" sz="2400" b="1">
                <a:latin typeface="楷体" panose="02010609060101010101" charset="-122"/>
                <a:ea typeface="楷体" panose="02010609060101010101" charset="-122"/>
                <a:cs typeface="楷体" panose="02010609060101010101" charset="-122"/>
              </a:rPr>
              <a:t>干扰素</a:t>
            </a:r>
            <a:endParaRPr lang="zh-CN" sz="2400" b="1">
              <a:latin typeface="楷体" panose="02010609060101010101" charset="-122"/>
              <a:ea typeface="楷体" panose="02010609060101010101" charset="-122"/>
              <a:cs typeface="楷体" panose="02010609060101010101" charset="-122"/>
            </a:endParaRPr>
          </a:p>
        </p:txBody>
      </p:sp>
      <p:sp>
        <p:nvSpPr>
          <p:cNvPr id="4" name="矩形 3"/>
          <p:cNvSpPr/>
          <p:nvPr>
            <p:custDataLst>
              <p:tags r:id="rId2"/>
            </p:custDataLst>
          </p:nvPr>
        </p:nvSpPr>
        <p:spPr>
          <a:xfrm>
            <a:off x="252221" y="1143654"/>
            <a:ext cx="9045741" cy="5519420"/>
          </a:xfrm>
          <a:prstGeom prst="rect">
            <a:avLst/>
          </a:prstGeom>
        </p:spPr>
        <p:txBody>
          <a:bodyPr wrap="squar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indent="0" algn="l" fontAlgn="auto">
              <a:lnSpc>
                <a:spcPct val="15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①干扰素的化学</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本质</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是什么？</a:t>
            </a:r>
            <a:endParaRPr lang="zh-CN" altLang="en-US" sz="2400" b="1" kern="100">
              <a:latin typeface="楷体" panose="02010609060101010101" charset="-122"/>
              <a:ea typeface="楷体" panose="02010609060101010101" charset="-122"/>
              <a:cs typeface="楷体" panose="02010609060101010101" charset="-122"/>
            </a:endParaRPr>
          </a:p>
          <a:p>
            <a:pPr indent="0" algn="l" fontAlgn="auto">
              <a:lnSpc>
                <a:spcPct val="15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②干扰素的</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作用机理</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是怎样的？</a:t>
            </a:r>
            <a:endParaRPr lang="zh-CN" altLang="en-US" sz="2400" b="1" kern="100">
              <a:latin typeface="楷体" panose="02010609060101010101" charset="-122"/>
              <a:ea typeface="楷体" panose="02010609060101010101" charset="-122"/>
              <a:cs typeface="楷体" panose="02010609060101010101" charset="-122"/>
            </a:endParaRPr>
          </a:p>
          <a:p>
            <a:pPr indent="0" algn="l" fontAlgn="auto">
              <a:lnSpc>
                <a:spcPct val="15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③干扰素用于</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哪些疾病</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的治疗？</a:t>
            </a:r>
            <a:endParaRPr lang="zh-CN" altLang="en-US" sz="2400" b="1" kern="100">
              <a:latin typeface="楷体" panose="02010609060101010101" charset="-122"/>
              <a:ea typeface="楷体" panose="02010609060101010101" charset="-122"/>
              <a:cs typeface="楷体" panose="02010609060101010101" charset="-122"/>
            </a:endParaRPr>
          </a:p>
          <a:p>
            <a:pPr algn="l">
              <a:lnSpc>
                <a:spcPct val="120000"/>
              </a:lnSpc>
              <a:buClrTx/>
              <a:buSzTx/>
              <a:buFontTx/>
            </a:pPr>
            <a:endParaRPr lang="zh-CN" altLang="en-US" sz="2400" b="1" kern="100">
              <a:latin typeface="楷体" panose="02010609060101010101" charset="-122"/>
              <a:ea typeface="楷体" panose="02010609060101010101" charset="-122"/>
              <a:cs typeface="楷体" panose="02010609060101010101" charset="-122"/>
            </a:endParaRPr>
          </a:p>
          <a:p>
            <a:pPr algn="l">
              <a:lnSpc>
                <a:spcPct val="120000"/>
              </a:lnSpc>
              <a:buClrTx/>
              <a:buSzTx/>
              <a:buFontTx/>
            </a:pPr>
            <a:endPar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endParaRPr>
          </a:p>
          <a:p>
            <a:pPr algn="l">
              <a:lnSpc>
                <a:spcPct val="12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④</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传统生产</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干扰素的</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方法</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是什么？</a:t>
            </a:r>
            <a:endParaRPr lang="zh-CN" altLang="en-US" sz="2400" b="1" kern="100">
              <a:latin typeface="楷体" panose="02010609060101010101" charset="-122"/>
              <a:ea typeface="楷体" panose="02010609060101010101" charset="-122"/>
              <a:cs typeface="楷体" panose="02010609060101010101" charset="-122"/>
            </a:endParaRPr>
          </a:p>
          <a:p>
            <a:pPr algn="l">
              <a:lnSpc>
                <a:spcPct val="120000"/>
              </a:lnSpc>
              <a:buClrTx/>
              <a:buSzTx/>
              <a:buFontTx/>
            </a:pPr>
            <a:endParaRPr lang="zh-CN" altLang="en-US" sz="2400" b="1" kern="100">
              <a:latin typeface="楷体" panose="02010609060101010101" charset="-122"/>
              <a:ea typeface="楷体" panose="02010609060101010101" charset="-122"/>
              <a:cs typeface="楷体" panose="02010609060101010101" charset="-122"/>
            </a:endParaRPr>
          </a:p>
          <a:p>
            <a:pPr algn="l">
              <a:lnSpc>
                <a:spcPct val="12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⑤目前</a:t>
            </a:r>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大量生产干扰素的方法</a:t>
            </a: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是什么？</a:t>
            </a:r>
            <a:endParaRPr lang="zh-CN" altLang="en-US" sz="2400" b="1" kern="100">
              <a:latin typeface="楷体" panose="02010609060101010101" charset="-122"/>
              <a:ea typeface="楷体" panose="02010609060101010101" charset="-122"/>
              <a:cs typeface="楷体" panose="02010609060101010101" charset="-122"/>
            </a:endParaRPr>
          </a:p>
          <a:p>
            <a:pPr algn="l">
              <a:lnSpc>
                <a:spcPct val="120000"/>
              </a:lnSpc>
              <a:buClrTx/>
              <a:buSzTx/>
              <a:buFontTx/>
            </a:pPr>
            <a:endParaRPr lang="zh-CN" altLang="en-US" sz="2400" b="1" kern="100">
              <a:latin typeface="楷体" panose="02010609060101010101" charset="-122"/>
              <a:ea typeface="楷体" panose="02010609060101010101" charset="-122"/>
              <a:cs typeface="楷体" panose="02010609060101010101" charset="-122"/>
            </a:endParaRPr>
          </a:p>
          <a:p>
            <a:pPr indent="0" algn="l" fontAlgn="auto">
              <a:lnSpc>
                <a:spcPct val="15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⑥我国批准生产的第一个基因工程药物的名称叫什么？</a:t>
            </a:r>
            <a:endPar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endParaRPr>
          </a:p>
          <a:p>
            <a:pPr indent="0" algn="l" fontAlgn="auto">
              <a:lnSpc>
                <a:spcPct val="150000"/>
              </a:lnSpc>
              <a:buClrTx/>
              <a:buSzTx/>
              <a:buFontTx/>
            </a:pPr>
            <a:r>
              <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rPr>
              <a:t>  用于治疗哪些疾病？</a:t>
            </a:r>
            <a:endParaRPr lang="zh-CN" altLang="en-US" sz="2400" b="1" kern="100">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5" name="矩形 4"/>
          <p:cNvSpPr/>
          <p:nvPr>
            <p:custDataLst>
              <p:tags r:id="rId3"/>
            </p:custDataLst>
          </p:nvPr>
        </p:nvSpPr>
        <p:spPr>
          <a:xfrm>
            <a:off x="4439840" y="1272476"/>
            <a:ext cx="1101090" cy="460375"/>
          </a:xfrm>
          <a:prstGeom prst="rect">
            <a:avLst/>
          </a:prstGeom>
        </p:spPr>
        <p:txBody>
          <a:bodyPr wrap="non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糖蛋白</a:t>
            </a:r>
            <a:endPar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6" name="矩形 5"/>
          <p:cNvSpPr/>
          <p:nvPr>
            <p:custDataLst>
              <p:tags r:id="rId4"/>
            </p:custDataLst>
          </p:nvPr>
        </p:nvSpPr>
        <p:spPr>
          <a:xfrm>
            <a:off x="4692996" y="1840361"/>
            <a:ext cx="2019300" cy="460375"/>
          </a:xfrm>
          <a:prstGeom prst="rect">
            <a:avLst/>
          </a:prstGeom>
        </p:spPr>
        <p:txBody>
          <a:bodyPr wrap="non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干扰病毒复制</a:t>
            </a:r>
            <a:endPar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7" name="矩形 6"/>
          <p:cNvSpPr/>
          <p:nvPr>
            <p:custDataLst>
              <p:tags r:id="rId5"/>
            </p:custDataLst>
          </p:nvPr>
        </p:nvSpPr>
        <p:spPr>
          <a:xfrm>
            <a:off x="1067167" y="2878846"/>
            <a:ext cx="7186583" cy="829945"/>
          </a:xfrm>
          <a:prstGeom prst="rect">
            <a:avLst/>
          </a:prstGeom>
        </p:spPr>
        <p:txBody>
          <a:bodyPr wrap="squar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病毒感染性疾病、乳腺癌、淋巴癌、多发骨髓瘤和某些白血病等</a:t>
            </a:r>
            <a:endPar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9" name="矩形 8"/>
          <p:cNvSpPr/>
          <p:nvPr>
            <p:custDataLst>
              <p:tags r:id="rId6"/>
            </p:custDataLst>
          </p:nvPr>
        </p:nvSpPr>
        <p:spPr>
          <a:xfrm>
            <a:off x="1067435" y="4174490"/>
            <a:ext cx="8834755" cy="460375"/>
          </a:xfrm>
          <a:prstGeom prst="rect">
            <a:avLst/>
          </a:prstGeom>
        </p:spPr>
        <p:txBody>
          <a:bodyPr wrap="squar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从人血液中的白细胞内提取，</a:t>
            </a:r>
            <a:r>
              <a:rPr lang="zh-CN" altLang="en-US" sz="2400" b="1" smtClean="0">
                <a:solidFill>
                  <a:srgbClr val="FF0000"/>
                </a:solidFill>
                <a:latin typeface="楷体" panose="02010609060101010101" charset="-122"/>
                <a:ea typeface="楷体" panose="02010609060101010101" charset="-122"/>
                <a:cs typeface="楷体" panose="02010609060101010101" charset="-122"/>
                <a:sym typeface="+mn-ea"/>
              </a:rPr>
              <a:t>每300L血液只能提取1mg干扰素。</a:t>
            </a:r>
            <a:endParaRPr lang="zh-CN" altLang="en-US" sz="2400" b="1" kern="100" smtClean="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0" name="矩形 9"/>
          <p:cNvSpPr/>
          <p:nvPr>
            <p:custDataLst>
              <p:tags r:id="rId7"/>
            </p:custDataLst>
          </p:nvPr>
        </p:nvSpPr>
        <p:spPr>
          <a:xfrm>
            <a:off x="1067167" y="5071490"/>
            <a:ext cx="6610350" cy="460375"/>
          </a:xfrm>
          <a:prstGeom prst="rect">
            <a:avLst/>
          </a:prstGeom>
        </p:spPr>
        <p:txBody>
          <a:bodyPr wrap="non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用基因工程方法从大肠杆菌及酵母菌细胞内获得</a:t>
            </a:r>
            <a:endPar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sp>
        <p:nvSpPr>
          <p:cNvPr id="11" name="矩形 10"/>
          <p:cNvSpPr/>
          <p:nvPr>
            <p:custDataLst>
              <p:tags r:id="rId8"/>
            </p:custDataLst>
          </p:nvPr>
        </p:nvSpPr>
        <p:spPr>
          <a:xfrm>
            <a:off x="7760116" y="5484756"/>
            <a:ext cx="2786380" cy="534035"/>
          </a:xfrm>
          <a:prstGeom prst="rect">
            <a:avLst/>
          </a:prstGeom>
        </p:spPr>
        <p:txBody>
          <a:bodyPr wrap="non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lnSpc>
                <a:spcPct val="120000"/>
              </a:lnSpc>
            </a:pPr>
            <a:r>
              <a:rPr lang="zh-CN" altLang="en-US" sz="2400" b="1" kern="1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重组人干扰素</a:t>
            </a:r>
            <a:r>
              <a:rPr lang="en-US" altLang="zh-CN" sz="2400" b="1" kern="1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rPr>
              <a:t>α-1b</a:t>
            </a:r>
            <a:endParaRPr lang="en-US" altLang="zh-CN" sz="2400" b="1" kern="100">
              <a:solidFill>
                <a:schemeClr val="tx1"/>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12" name="矩形 11"/>
          <p:cNvSpPr/>
          <p:nvPr>
            <p:custDataLst>
              <p:tags r:id="rId9"/>
            </p:custDataLst>
          </p:nvPr>
        </p:nvSpPr>
        <p:spPr>
          <a:xfrm>
            <a:off x="3502660" y="6125845"/>
            <a:ext cx="6530975" cy="460375"/>
          </a:xfrm>
          <a:prstGeom prst="rect">
            <a:avLst/>
          </a:prstGeom>
        </p:spPr>
        <p:txBody>
          <a:bodyPr wrap="square">
            <a:spAutoFit/>
          </a:bodyPr>
          <a:lstStyle>
            <a:defPPr>
              <a:defRPr lang="zh-CN"/>
            </a:defPPr>
            <a:lvl1pPr marL="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1pPr>
            <a:lvl2pPr marL="457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2pPr>
            <a:lvl3pPr marL="914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3pPr>
            <a:lvl4pPr marL="1371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4pPr>
            <a:lvl5pPr marL="18288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5pPr>
            <a:lvl6pPr marL="22860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6pPr>
            <a:lvl7pPr marL="27432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7pPr>
            <a:lvl8pPr marL="32004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8pPr>
            <a:lvl9pPr marL="3657600" algn="l" defTabSz="914400" rtl="0" eaLnBrk="1" latinLnBrk="0" hangingPunct="1">
              <a:defRPr sz="1800" kern="1200">
                <a:solidFill>
                  <a:srgbClr val="000000"/>
                </a:solidFill>
                <a:latin typeface="Arial" panose="020B0604020202020204" pitchFamily="34" charset="0"/>
                <a:ea typeface="宋体" panose="02010600030101010101" pitchFamily="2" charset="-122"/>
                <a:cs typeface="Arial" panose="020B0604020202020204" pitchFamily="34" charset="0"/>
              </a:defRPr>
            </a:lvl9pPr>
          </a:lstStyle>
          <a:p>
            <a:pPr algn="l"/>
            <a:r>
              <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主要用于治疗慢性乙型肝炎、慢性丙型肝炎等</a:t>
            </a:r>
            <a:endParaRPr lang="zh-CN" altLang="en-US" sz="24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endParaRPr>
          </a:p>
        </p:txBody>
      </p:sp>
      <p:grpSp>
        <p:nvGrpSpPr>
          <p:cNvPr id="13" name="组合 12"/>
          <p:cNvGrpSpPr/>
          <p:nvPr>
            <p:custDataLst>
              <p:tags r:id="rId10"/>
            </p:custDataLst>
          </p:nvPr>
        </p:nvGrpSpPr>
        <p:grpSpPr>
          <a:xfrm>
            <a:off x="-159385" y="667385"/>
            <a:ext cx="458470" cy="152400"/>
            <a:chOff x="2819400" y="387818"/>
            <a:chExt cx="1384660" cy="310682"/>
          </a:xfrm>
        </p:grpSpPr>
        <p:sp>
          <p:nvSpPr>
            <p:cNvPr id="14" name="椭圆 13"/>
            <p:cNvSpPr/>
            <p:nvPr>
              <p:custDataLst>
                <p:tags r:id="rId11"/>
              </p:custDataLst>
            </p:nvPr>
          </p:nvSpPr>
          <p:spPr>
            <a:xfrm>
              <a:off x="2819400" y="393700"/>
              <a:ext cx="304800" cy="304800"/>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椭圆 14"/>
            <p:cNvSpPr/>
            <p:nvPr>
              <p:custDataLst>
                <p:tags r:id="rId12"/>
              </p:custDataLst>
            </p:nvPr>
          </p:nvSpPr>
          <p:spPr>
            <a:xfrm>
              <a:off x="3899260" y="387818"/>
              <a:ext cx="304800" cy="304800"/>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圆角矩形 15"/>
            <p:cNvSpPr/>
            <p:nvPr>
              <p:custDataLst>
                <p:tags r:id="rId13"/>
              </p:custDataLst>
            </p:nvPr>
          </p:nvSpPr>
          <p:spPr>
            <a:xfrm>
              <a:off x="2883260" y="466379"/>
              <a:ext cx="1256939" cy="159442"/>
            </a:xfrm>
            <a:prstGeom prst="roundRect">
              <a:avLst>
                <a:gd name="adj" fmla="val 50000"/>
              </a:avLst>
            </a:prstGeom>
            <a:gradFill>
              <a:gsLst>
                <a:gs pos="0">
                  <a:schemeClr val="bg1"/>
                </a:gs>
                <a:gs pos="25000">
                  <a:srgbClr val="FBFBFB"/>
                </a:gs>
                <a:gs pos="37000">
                  <a:srgbClr val="F8F8F8"/>
                </a:gs>
                <a:gs pos="89000">
                  <a:schemeClr val="bg1">
                    <a:lumMod val="85000"/>
                  </a:schemeClr>
                </a:gs>
                <a:gs pos="78000">
                  <a:srgbClr val="E7E7E7"/>
                </a:gs>
              </a:gsLst>
              <a:path path="circle">
                <a:fillToRect l="50000" t="50000" r="50000" b="50000"/>
              </a:path>
            </a:gradFill>
            <a:ln>
              <a:noFill/>
            </a:ln>
            <a:effectLst>
              <a:outerShdw blurRad="88900" sx="101000" sy="101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圆角矩形 16"/>
            <p:cNvSpPr/>
            <p:nvPr>
              <p:custDataLst>
                <p:tags r:id="rId14"/>
              </p:custDataLst>
            </p:nvPr>
          </p:nvSpPr>
          <p:spPr>
            <a:xfrm>
              <a:off x="2883260" y="466379"/>
              <a:ext cx="1256939" cy="159442"/>
            </a:xfrm>
            <a:prstGeom prst="roundRect">
              <a:avLst>
                <a:gd name="adj" fmla="val 50000"/>
              </a:avLst>
            </a:prstGeom>
            <a:gradFill flip="none" rotWithShape="1">
              <a:gsLst>
                <a:gs pos="29000">
                  <a:schemeClr val="tx1">
                    <a:alpha val="2000"/>
                  </a:schemeClr>
                </a:gs>
                <a:gs pos="100000">
                  <a:schemeClr val="tx1">
                    <a:alpha val="13000"/>
                  </a:schemeClr>
                </a:gs>
              </a:gsLst>
              <a:path path="rect">
                <a:fillToRect l="50000" t="50000" r="50000" b="50000"/>
              </a:path>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pic>
        <p:nvPicPr>
          <p:cNvPr id="1026" name="Picture 2"/>
          <p:cNvPicPr>
            <a:picLocks noChangeAspect="1" noChangeArrowheads="1"/>
          </p:cNvPicPr>
          <p:nvPr>
            <p:custDataLst>
              <p:tags r:id="rId15"/>
            </p:custDataLst>
          </p:nvPr>
        </p:nvPicPr>
        <p:blipFill>
          <a:blip r:embed="rId16"/>
          <a:stretch>
            <a:fillRect/>
          </a:stretch>
        </p:blipFill>
        <p:spPr bwMode="auto">
          <a:xfrm>
            <a:off x="8286701" y="2678233"/>
            <a:ext cx="3031148" cy="1299063"/>
          </a:xfrm>
          <a:prstGeom prst="rect">
            <a:avLst/>
          </a:prstGeom>
          <a:noFill/>
          <a:ln w="9525">
            <a:noFill/>
            <a:miter lim="800000"/>
            <a:headEnd/>
            <a:tailEnd/>
          </a:ln>
          <a:effectLst/>
        </p:spPr>
      </p:pic>
      <p:sp>
        <p:nvSpPr>
          <p:cNvPr id="40" name="文本框 39"/>
          <p:cNvSpPr txBox="1"/>
          <p:nvPr>
            <p:custDataLst>
              <p:tags r:id="rId17"/>
            </p:custDataLst>
          </p:nvPr>
        </p:nvSpPr>
        <p:spPr>
          <a:xfrm>
            <a:off x="7695025" y="710175"/>
            <a:ext cx="4214227" cy="1531620"/>
          </a:xfrm>
          <a:prstGeom prst="rect">
            <a:avLst/>
          </a:prstGeom>
          <a:noFill/>
          <a:ln w="38100" cmpd="sng">
            <a:solidFill>
              <a:srgbClr val="F836A9"/>
            </a:solidFill>
            <a:prstDash val="sysDot"/>
          </a:ln>
        </p:spPr>
        <p:txBody>
          <a:bodyPr wrap="square">
            <a:spAutoFit/>
          </a:bodyPr>
          <a:lstStyle/>
          <a:p>
            <a:pPr marL="0" marR="0" lvl="0" indent="0" algn="ctr" defTabSz="914400" fontAlgn="base">
              <a:lnSpc>
                <a:spcPct val="120000"/>
              </a:lnSpc>
              <a:spcBef>
                <a:spcPts val="1200"/>
              </a:spcBef>
              <a:spcAft>
                <a:spcPct val="0"/>
              </a:spcAft>
              <a:buClrTx/>
              <a:buSzTx/>
              <a:buFont typeface="Arial" panose="020B0604020202020204" pitchFamily="34" charset="0"/>
              <a:buNone/>
              <a:defRPr/>
            </a:pPr>
            <a:r>
              <a:rPr kumimoji="0" lang="zh-CN" altLang="en-US" sz="2400" b="1" i="0" u="none" strike="noStrike" kern="0" cap="none" spc="0" normalizeH="0" baseline="0" noProof="0">
                <a:ln>
                  <a:noFill/>
                </a:ln>
                <a:solidFill>
                  <a:srgbClr val="000000"/>
                </a:solidFill>
                <a:effectLst/>
                <a:uLnTx/>
                <a:uFillTx/>
                <a:latin typeface="楷体" panose="02010609060101010101" charset="-122"/>
                <a:ea typeface="楷体" panose="02010609060101010101" charset="-122"/>
                <a:cs typeface="楷体" panose="02010609060101010101" charset="-122"/>
                <a:sym typeface="Arial" panose="020B0604020202020204" pitchFamily="34" charset="0"/>
              </a:rPr>
              <a:t>抗生素</a:t>
            </a:r>
            <a:r>
              <a:rPr kumimoji="0" lang="en-US" altLang="zh-CN" sz="2400" b="1" i="0" u="none" strike="noStrike" kern="0" cap="none" spc="0" normalizeH="0" baseline="0" noProof="0">
                <a:ln>
                  <a:noFill/>
                </a:ln>
                <a:solidFill>
                  <a:srgbClr val="000000"/>
                </a:solidFill>
                <a:effectLst/>
                <a:uLnTx/>
                <a:uFillTx/>
                <a:latin typeface="楷体" panose="02010609060101010101" charset="-122"/>
                <a:ea typeface="楷体" panose="02010609060101010101" charset="-122"/>
                <a:cs typeface="楷体" panose="02010609060101010101" charset="-122"/>
                <a:sym typeface="Arial" panose="020B0604020202020204" pitchFamily="34" charset="0"/>
              </a:rPr>
              <a:t>     </a:t>
            </a:r>
            <a:r>
              <a:rPr kumimoji="0" lang="zh-CN" altLang="en-US" sz="2400" b="1" i="0" u="none" strike="noStrike" kern="0" cap="none" spc="0" normalizeH="0" baseline="0" noProof="0">
                <a:ln>
                  <a:noFill/>
                </a:ln>
                <a:solidFill>
                  <a:srgbClr val="000000"/>
                </a:solidFill>
                <a:effectLst/>
                <a:uLnTx/>
                <a:uFillTx/>
                <a:latin typeface="楷体" panose="02010609060101010101" charset="-122"/>
                <a:ea typeface="楷体" panose="02010609060101010101" charset="-122"/>
                <a:cs typeface="楷体" panose="02010609060101010101" charset="-122"/>
                <a:sym typeface="Arial" panose="020B0604020202020204" pitchFamily="34" charset="0"/>
              </a:rPr>
              <a:t>干扰素</a:t>
            </a:r>
            <a:endParaRPr kumimoji="0" lang="en-US" altLang="zh-CN" sz="2400" b="1" i="0" u="none" strike="noStrike" kern="0" cap="none" spc="0" normalizeH="0" baseline="0" noProof="0">
              <a:ln>
                <a:noFill/>
              </a:ln>
              <a:solidFill>
                <a:srgbClr val="000000"/>
              </a:solidFill>
              <a:effectLst/>
              <a:uLnTx/>
              <a:uFillTx/>
              <a:latin typeface="楷体" panose="02010609060101010101" charset="-122"/>
              <a:ea typeface="楷体" panose="02010609060101010101" charset="-122"/>
              <a:cs typeface="楷体" panose="02010609060101010101" charset="-122"/>
              <a:sym typeface="Arial" panose="020B0604020202020204" pitchFamily="34" charset="0"/>
            </a:endParaRPr>
          </a:p>
          <a:p>
            <a:pPr marL="0" marR="0" lvl="0" indent="0" algn="ctr" defTabSz="914400" eaLnBrk="1" fontAlgn="base" latinLnBrk="0" hangingPunct="1">
              <a:lnSpc>
                <a:spcPct val="120000"/>
              </a:lnSpc>
              <a:spcBef>
                <a:spcPct val="0"/>
              </a:spcBef>
              <a:spcAft>
                <a:spcPct val="0"/>
              </a:spcAft>
              <a:buClrTx/>
              <a:buSzTx/>
              <a:buFont typeface="Arial" panose="020B0604020202020204" pitchFamily="34" charset="0"/>
              <a:buNone/>
              <a:defRPr/>
            </a:pPr>
            <a:endParaRPr kumimoji="0" lang="zh-CN" altLang="en-US" sz="2400" b="1" i="0" u="none" strike="noStrike" kern="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2400" b="1" i="0" u="none" strike="noStrike" kern="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p:txBody>
      </p:sp>
      <p:sp>
        <p:nvSpPr>
          <p:cNvPr id="41" name="文本框 40"/>
          <p:cNvSpPr txBox="1"/>
          <p:nvPr>
            <p:custDataLst>
              <p:tags r:id="rId18"/>
            </p:custDataLst>
          </p:nvPr>
        </p:nvSpPr>
        <p:spPr>
          <a:xfrm>
            <a:off x="8123555" y="1155700"/>
            <a:ext cx="3384550" cy="534035"/>
          </a:xfrm>
          <a:prstGeom prst="rect">
            <a:avLst/>
          </a:prstGeom>
          <a:noFill/>
        </p:spPr>
        <p:txBody>
          <a:bodyPr wrap="square" rtlCol="0" anchor="t">
            <a:spAutoFit/>
          </a:bodyPr>
          <a:lstStyle/>
          <a:p>
            <a:pPr fontAlgn="base">
              <a:lnSpc>
                <a:spcPct val="120000"/>
              </a:lnSpc>
              <a:buFont typeface="Arial" panose="020B0604020202020204" pitchFamily="34" charset="0"/>
              <a:buNone/>
              <a:defRPr/>
            </a:pPr>
            <a:r>
              <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①抗生素：</a:t>
            </a:r>
            <a:r>
              <a:rPr lang="zh-CN" altLang="en-US" sz="2400" b="1">
                <a:solidFill>
                  <a:srgbClr val="FF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抗细菌</a:t>
            </a:r>
            <a:r>
              <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药物</a:t>
            </a:r>
            <a:endPar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endParaRPr>
          </a:p>
        </p:txBody>
      </p:sp>
      <p:sp>
        <p:nvSpPr>
          <p:cNvPr id="42" name="文本框 41"/>
          <p:cNvSpPr txBox="1"/>
          <p:nvPr>
            <p:custDataLst>
              <p:tags r:id="rId19"/>
            </p:custDataLst>
          </p:nvPr>
        </p:nvSpPr>
        <p:spPr>
          <a:xfrm>
            <a:off x="8123555" y="1668145"/>
            <a:ext cx="3298190" cy="460375"/>
          </a:xfrm>
          <a:prstGeom prst="rect">
            <a:avLst/>
          </a:prstGeom>
          <a:noFill/>
        </p:spPr>
        <p:txBody>
          <a:bodyPr wrap="square" rtlCol="0" anchor="t">
            <a:spAutoFit/>
          </a:bodyPr>
          <a:lstStyle/>
          <a:p>
            <a:r>
              <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②干扰素：</a:t>
            </a:r>
            <a:r>
              <a:rPr lang="zh-CN" altLang="en-US" sz="2400" b="1">
                <a:solidFill>
                  <a:srgbClr val="FF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抗病毒</a:t>
            </a:r>
            <a:r>
              <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rPr>
              <a:t>药物</a:t>
            </a:r>
            <a:endParaRPr lang="zh-CN" altLang="en-US" sz="2400" b="1">
              <a:solidFill>
                <a:srgbClr val="000000"/>
              </a:solidFill>
              <a:latin typeface="楷体" panose="02010609060101010101" charset="-122"/>
              <a:ea typeface="楷体" panose="02010609060101010101" charset="-122"/>
              <a:cs typeface="微软雅黑" panose="020B0503020204020204" pitchFamily="34" charset="-122"/>
              <a:sym typeface="Wingdings" panose="05000000000000000000" pitchFamily="2" charset="2"/>
            </a:endParaRPr>
          </a:p>
        </p:txBody>
      </p:sp>
      <p:sp>
        <p:nvSpPr>
          <p:cNvPr id="43" name="文本框 42"/>
          <p:cNvSpPr txBox="1"/>
          <p:nvPr>
            <p:custDataLst>
              <p:tags r:id="rId20"/>
            </p:custDataLst>
          </p:nvPr>
        </p:nvSpPr>
        <p:spPr>
          <a:xfrm>
            <a:off x="9571450" y="676520"/>
            <a:ext cx="488950" cy="460375"/>
          </a:xfrm>
          <a:prstGeom prst="rect">
            <a:avLst/>
          </a:prstGeom>
          <a:noFill/>
        </p:spPr>
        <p:txBody>
          <a:bodyPr wrap="none" rtlCol="0" anchor="t">
            <a:spAutoFit/>
          </a:bodyPr>
          <a:lstStyle/>
          <a:p>
            <a:r>
              <a:rPr lang="zh-CN" altLang="en-US" sz="2400" b="1">
                <a:solidFill>
                  <a:srgbClr val="FF0000"/>
                </a:solidFill>
                <a:latin typeface="楷体" panose="02010609060101010101" charset="-122"/>
                <a:ea typeface="楷体" panose="02010609060101010101" charset="-122"/>
                <a:cs typeface="微软雅黑" panose="020B0503020204020204" pitchFamily="34" charset="-122"/>
                <a:sym typeface="Arial" panose="020B0604020202020204" pitchFamily="34" charset="0"/>
              </a:rPr>
              <a:t>≠</a:t>
            </a:r>
            <a:endParaRPr lang="zh-CN" altLang="en-US" sz="2400" b="1">
              <a:solidFill>
                <a:srgbClr val="FF0000"/>
              </a:solidFill>
              <a:latin typeface="楷体" panose="02010609060101010101" charset="-122"/>
              <a:ea typeface="楷体" panose="02010609060101010101" charset="-122"/>
              <a:cs typeface="微软雅黑" panose="020B0503020204020204" pitchFamily="34" charset="-122"/>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up)">
                                      <p:cBhvr>
                                        <p:cTn id="33" dur="500"/>
                                        <p:tgtEl>
                                          <p:spTgt spid="40"/>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p:cTn id="38" dur="500" fill="hold"/>
                                        <p:tgtEl>
                                          <p:spTgt spid="43"/>
                                        </p:tgtEl>
                                        <p:attrNameLst>
                                          <p:attrName>ppt_w</p:attrName>
                                        </p:attrNameLst>
                                      </p:cBhvr>
                                      <p:tavLst>
                                        <p:tav tm="0">
                                          <p:val>
                                            <p:fltVal val="0"/>
                                          </p:val>
                                        </p:tav>
                                        <p:tav tm="100000">
                                          <p:val>
                                            <p:strVal val="#ppt_w"/>
                                          </p:val>
                                        </p:tav>
                                      </p:tavLst>
                                    </p:anim>
                                    <p:anim calcmode="lin" valueType="num">
                                      <p:cBhvr>
                                        <p:cTn id="39" dur="500" fill="hold"/>
                                        <p:tgtEl>
                                          <p:spTgt spid="43"/>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left)">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wipe(left)">
                                      <p:cBhvr>
                                        <p:cTn id="49" dur="500"/>
                                        <p:tgtEl>
                                          <p:spTgt spid="4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down)">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00"/>
                                        <p:tgtEl>
                                          <p:spTgt spid="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wipe(down)">
                                      <p:cBhvr>
                                        <p:cTn id="64" dur="500"/>
                                        <p:tgtEl>
                                          <p:spTgt spid="1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down)">
                                      <p:cBhvr>
                                        <p:cTn id="69" dur="500"/>
                                        <p:tgtEl>
                                          <p:spTgt spid="1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6" grpId="0"/>
      <p:bldP spid="7" grpId="0"/>
      <p:bldP spid="9" grpId="0"/>
      <p:bldP spid="10" grpId="0"/>
      <p:bldP spid="11" grpId="0"/>
      <p:bldP spid="12" grpId="0"/>
      <p:bldP spid="40" grpId="0" animBg="1"/>
      <p:bldP spid="41" grpId="0"/>
      <p:bldP spid="42"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06070" y="762635"/>
            <a:ext cx="7507605" cy="491363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胰岛素是治疗糖尿病的特效药物。传统生产胰岛素的方法是从猪、牛等动物的胰腺中提取。曾经生产供一位糖尿病病人使用一年的胰岛素，需要上千头牛，生产的成本非常高。</a:t>
            </a:r>
            <a:endParaRPr lang="zh-CN" altLang="en-US" sz="2800" b="1">
              <a:latin typeface="楷体" panose="02010609060101010101" charset="-122"/>
              <a:ea typeface="楷体" panose="02010609060101010101" charset="-122"/>
              <a:cs typeface="楷体" panose="02010609060101010101" charset="-122"/>
            </a:endParaRPr>
          </a:p>
          <a:p>
            <a:pPr marL="0" indent="457200" eaLnBrk="1" latinLnBrk="0" hangingPunct="1"/>
            <a:r>
              <a:rPr lang="en-US" altLang="zh-CN" sz="2800" b="1">
                <a:latin typeface="楷体" panose="02010609060101010101" charset="-122"/>
                <a:ea typeface="楷体" panose="02010609060101010101" charset="-122"/>
                <a:cs typeface="楷体" panose="02010609060101010101" charset="-122"/>
              </a:rPr>
              <a:t>1978</a:t>
            </a:r>
            <a:r>
              <a:rPr lang="zh-CN" altLang="en-US" sz="2800" b="1">
                <a:latin typeface="楷体" panose="02010609060101010101" charset="-122"/>
                <a:ea typeface="楷体" panose="02010609060101010101" charset="-122"/>
                <a:cs typeface="楷体" panose="02010609060101010101" charset="-122"/>
              </a:rPr>
              <a:t>年，科学家将编码人胰岛素的基因导入大肠杆菌细胞中，使大肠杆菌表达重组人胰岛素。我国拥有自主知识产权的基因工程药物</a:t>
            </a:r>
            <a:r>
              <a:rPr lang="en-US" altLang="zh-CN" sz="2800" b="1">
                <a:latin typeface="楷体" panose="02010609060101010101" charset="-122"/>
                <a:ea typeface="楷体" panose="02010609060101010101" charset="-122"/>
                <a:cs typeface="楷体" panose="02010609060101010101" charset="-122"/>
              </a:rPr>
              <a:t>--</a:t>
            </a:r>
            <a:r>
              <a:rPr lang="zh-CN" altLang="en-US" sz="2800" b="1">
                <a:latin typeface="楷体" panose="02010609060101010101" charset="-122"/>
                <a:ea typeface="楷体" panose="02010609060101010101" charset="-122"/>
                <a:cs typeface="楷体" panose="02010609060101010101" charset="-122"/>
              </a:rPr>
              <a:t>重组人胰岛素已经研制成功并得到广泛应用。除了生产胰岛素，基因工程还有哪些应用呢</a:t>
            </a:r>
            <a:r>
              <a:rPr lang="en-US" altLang="zh-CN" sz="2800" b="1">
                <a:latin typeface="楷体" panose="02010609060101010101" charset="-122"/>
                <a:ea typeface="楷体" panose="02010609060101010101" charset="-122"/>
                <a:cs typeface="楷体" panose="02010609060101010101" charset="-122"/>
              </a:rPr>
              <a:t>?</a:t>
            </a:r>
            <a:endParaRPr lang="zh-CN" altLang="en-US" sz="2800" b="1">
              <a:latin typeface="楷体" panose="02010609060101010101" charset="-122"/>
              <a:ea typeface="楷体" panose="02010609060101010101" charset="-122"/>
              <a:cs typeface="楷体" panose="02010609060101010101" charset="-122"/>
            </a:endParaRPr>
          </a:p>
        </p:txBody>
      </p:sp>
      <p:pic>
        <p:nvPicPr>
          <p:cNvPr id="1026" name="Picture 2"/>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r="4403"/>
          <a:stretch>
            <a:fillRect/>
          </a:stretch>
        </p:blipFill>
        <p:spPr bwMode="auto">
          <a:xfrm>
            <a:off x="7977505" y="1067435"/>
            <a:ext cx="3689350" cy="3783965"/>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custDataLst>
              <p:tags r:id="rId4"/>
            </p:custDataLst>
          </p:nvPr>
        </p:nvSpPr>
        <p:spPr>
          <a:xfrm>
            <a:off x="458470" y="5410835"/>
            <a:ext cx="11158855" cy="953135"/>
          </a:xfrm>
          <a:prstGeom prst="rect">
            <a:avLst/>
          </a:prstGeom>
          <a:noFill/>
        </p:spPr>
        <p:txBody>
          <a:bodyPr wrap="square" rtlCol="0" anchor="t">
            <a:spAutoFit/>
          </a:bodyPr>
          <a:lstStyle/>
          <a:p>
            <a:pPr marL="0" indent="457200" eaLnBrk="1" latinLnBrk="0" hangingPunct="1"/>
            <a:r>
              <a:rPr lang="zh-CN" altLang="en-US" sz="2800" b="1">
                <a:solidFill>
                  <a:srgbClr val="FF0000"/>
                </a:solidFill>
                <a:latin typeface="楷体" panose="02010609060101010101" charset="-122"/>
                <a:ea typeface="楷体" panose="02010609060101010101" charset="-122"/>
                <a:cs typeface="楷体" panose="02010609060101010101" charset="-122"/>
              </a:rPr>
              <a:t>经过课前的调查，你发现身边有哪些产品在生产过程中可能运用了转基因技术</a:t>
            </a:r>
            <a:r>
              <a:rPr lang="en-US" altLang="zh-CN" sz="2800" b="1">
                <a:solidFill>
                  <a:srgbClr val="FF0000"/>
                </a:solidFill>
                <a:latin typeface="楷体" panose="02010609060101010101" charset="-122"/>
                <a:ea typeface="楷体" panose="02010609060101010101" charset="-122"/>
                <a:cs typeface="楷体" panose="02010609060101010101" charset="-122"/>
              </a:rPr>
              <a:t>?</a:t>
            </a:r>
            <a:endParaRPr lang="en-US" altLang="zh-CN" sz="2800" b="1">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82905" y="1268730"/>
            <a:ext cx="11612880" cy="1551305"/>
          </a:xfrm>
          <a:prstGeom prst="rect">
            <a:avLst/>
          </a:prstGeom>
          <a:noFill/>
        </p:spPr>
        <p:txBody>
          <a:bodyPr wrap="square" rtlCol="0" anchor="t">
            <a:noAutofit/>
          </a:bodyPr>
          <a:lstStyle/>
          <a:p>
            <a:pPr marL="0" indent="457200" eaLnBrk="1" latinLnBrk="0" hangingPunct="1"/>
            <a:r>
              <a:rPr lang="en-US" altLang="zh-CN" sz="2800" b="1">
                <a:latin typeface="楷体" panose="02010609060101010101" charset="-122"/>
                <a:ea typeface="楷体" panose="02010609060101010101" charset="-122"/>
              </a:rPr>
              <a:t>1</a:t>
            </a:r>
            <a:r>
              <a:rPr lang="zh-CN" altLang="en-US" sz="2800" b="1">
                <a:latin typeface="楷体" panose="02010609060101010101" charset="-122"/>
                <a:ea typeface="楷体" panose="02010609060101010101" charset="-122"/>
              </a:rPr>
              <a:t>、利用基因工程菌除了可以生产药物，还能生产食品工业用酶、氨基酸和维生素等。</a:t>
            </a:r>
            <a:endParaRPr lang="zh-CN" altLang="en-US" sz="2800" b="1">
              <a:latin typeface="楷体" panose="02010609060101010101" charset="-122"/>
              <a:ea typeface="楷体" panose="02010609060101010101" charset="-122"/>
            </a:endParaRPr>
          </a:p>
          <a:p>
            <a:pPr marL="0" indent="457200" eaLnBrk="1" latinLnBrk="0" hangingPunct="1"/>
            <a:r>
              <a:rPr lang="zh-CN" altLang="en-US" sz="2800" b="1">
                <a:latin typeface="楷体" panose="02010609060101010101" charset="-122"/>
                <a:ea typeface="楷体" panose="02010609060101010101" charset="-122"/>
              </a:rPr>
              <a:t>例如，阿斯巴甜是一种普遍使用的甜味剂，主要由天冬氨酸和苯丙氨酸形成，这两种氨基酸就可以通过基因工程实现大规模生产。</a:t>
            </a:r>
            <a:endParaRPr lang="zh-CN" altLang="en-US" sz="2800" b="1">
              <a:latin typeface="楷体" panose="02010609060101010101" charset="-122"/>
              <a:ea typeface="楷体" panose="02010609060101010101" charset="-122"/>
            </a:endParaRPr>
          </a:p>
        </p:txBody>
      </p:sp>
      <p:pic>
        <p:nvPicPr>
          <p:cNvPr id="4" name="图片 3"/>
          <p:cNvPicPr/>
          <p:nvPr>
            <p:custDataLst>
              <p:tags r:id="rId2"/>
            </p:custDataLst>
          </p:nvPr>
        </p:nvPicPr>
        <p:blipFill>
          <a:blip r:embed="rId3"/>
          <a:srcRect l="20446" t="6907" r="19655" b="13670"/>
          <a:stretch>
            <a:fillRect/>
          </a:stretch>
        </p:blipFill>
        <p:spPr>
          <a:xfrm>
            <a:off x="4725670" y="3353435"/>
            <a:ext cx="3644265" cy="3457575"/>
          </a:xfrm>
          <a:prstGeom prst="rect">
            <a:avLst/>
          </a:prstGeom>
          <a:noFill/>
          <a:ln w="9525">
            <a:noFill/>
          </a:ln>
          <a:effectLst>
            <a:softEdge rad="254000"/>
          </a:effectLst>
        </p:spPr>
      </p:pic>
      <p:sp>
        <p:nvSpPr>
          <p:cNvPr id="6" name="圆角矩形 5"/>
          <p:cNvSpPr/>
          <p:nvPr>
            <p:custDataLst>
              <p:tags r:id="rId4"/>
            </p:custDataLst>
          </p:nvPr>
        </p:nvSpPr>
        <p:spPr>
          <a:xfrm>
            <a:off x="534670" y="762635"/>
            <a:ext cx="6002020" cy="527050"/>
          </a:xfrm>
          <a:prstGeom prst="roundRect">
            <a:avLst/>
          </a:prstGeom>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zh-CN" altLang="en-US" sz="2600" b="1">
                <a:latin typeface="楷体" panose="02010609060101010101" charset="-122"/>
                <a:ea typeface="楷体" panose="02010609060101010101" charset="-122"/>
                <a:sym typeface="+mn-ea"/>
              </a:rPr>
              <a:t>基因工程在食品工业方面的应用</a:t>
            </a:r>
            <a:endParaRPr lang="zh-CN" altLang="en-US" sz="2600" b="1">
              <a:latin typeface="微软雅黑" panose="020B0503020204020204" pitchFamily="34" charset="-122"/>
              <a:ea typeface="微软雅黑" panose="020B0503020204020204" pitchFamily="34" charset="-122"/>
              <a:cs typeface="+mj-cs"/>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7970" y="925830"/>
            <a:ext cx="11559540" cy="1360170"/>
          </a:xfrm>
          <a:prstGeom prst="rect">
            <a:avLst/>
          </a:prstGeom>
          <a:noFill/>
        </p:spPr>
        <p:txBody>
          <a:bodyPr wrap="square" rtlCol="0" anchor="t">
            <a:noAutofit/>
          </a:bodyPr>
          <a:lstStyle/>
          <a:p>
            <a:pPr marL="0" indent="457200" eaLnBrk="1" latinLnBrk="0" hangingPunct="1"/>
            <a:r>
              <a:rPr lang="en-US" altLang="zh-CN" sz="2800" b="1">
                <a:latin typeface="楷体" panose="02010609060101010101" charset="-122"/>
                <a:ea typeface="楷体" panose="02010609060101010101" charset="-122"/>
                <a:cs typeface="楷体" panose="02010609060101010101" charset="-122"/>
              </a:rPr>
              <a:t>2</a:t>
            </a:r>
            <a:r>
              <a:rPr lang="zh-CN" altLang="en-US" sz="2800" b="1">
                <a:latin typeface="楷体" panose="02010609060101010101" charset="-122"/>
                <a:ea typeface="楷体" panose="02010609060101010101" charset="-122"/>
                <a:cs typeface="楷体" panose="02010609060101010101" charset="-122"/>
              </a:rPr>
              <a:t>、科学家将编码牛凝乳酶的基因导入大肠杆菌、黑曲霉或酵母菌的基因组中，再通过工业发酵批量生产凝乳酶。</a:t>
            </a:r>
            <a:endParaRPr lang="zh-CN" altLang="en-US" sz="2800" b="1">
              <a:latin typeface="楷体" panose="02010609060101010101" charset="-122"/>
              <a:ea typeface="楷体" panose="02010609060101010101" charset="-122"/>
              <a:cs typeface="楷体" panose="02010609060101010101" charset="-122"/>
            </a:endParaRPr>
          </a:p>
        </p:txBody>
      </p:sp>
      <p:pic>
        <p:nvPicPr>
          <p:cNvPr id="17" name="图片 4"/>
          <p:cNvPicPr>
            <a:picLocks noChangeAspect="1"/>
          </p:cNvPicPr>
          <p:nvPr>
            <p:custDataLst>
              <p:tags r:id="rId2"/>
            </p:custDataLst>
          </p:nvPr>
        </p:nvPicPr>
        <p:blipFill>
          <a:blip r:embed="rId3"/>
          <a:stretch>
            <a:fillRect/>
          </a:stretch>
        </p:blipFill>
        <p:spPr>
          <a:xfrm>
            <a:off x="987425" y="3556000"/>
            <a:ext cx="2366645" cy="2146935"/>
          </a:xfrm>
          <a:prstGeom prst="rect">
            <a:avLst/>
          </a:prstGeom>
          <a:ln>
            <a:noFill/>
          </a:ln>
          <a:effectLst>
            <a:outerShdw blurRad="292100" dist="139700" dir="2700000" algn="tl" rotWithShape="0">
              <a:srgbClr val="333333">
                <a:alpha val="65000"/>
              </a:srgbClr>
            </a:outerShdw>
          </a:effectLst>
        </p:spPr>
      </p:pic>
      <p:sp>
        <p:nvSpPr>
          <p:cNvPr id="3" name="文本框 2"/>
          <p:cNvSpPr txBox="1"/>
          <p:nvPr>
            <p:custDataLst>
              <p:tags r:id="rId4"/>
            </p:custDataLst>
          </p:nvPr>
        </p:nvSpPr>
        <p:spPr>
          <a:xfrm>
            <a:off x="267970" y="1981835"/>
            <a:ext cx="11559540" cy="1360170"/>
          </a:xfrm>
          <a:prstGeom prst="rect">
            <a:avLst/>
          </a:prstGeom>
          <a:noFill/>
        </p:spPr>
        <p:txBody>
          <a:bodyPr wrap="square" rtlCol="0" anchor="t">
            <a:noAutofit/>
          </a:bodyPr>
          <a:lstStyle/>
          <a:p>
            <a:pPr marL="0" indent="457200" eaLnBrk="1" latinLnBrk="0" hangingPunct="1"/>
            <a:r>
              <a:rPr lang="en-US" altLang="zh-CN" sz="2800" b="1">
                <a:latin typeface="楷体" panose="02010609060101010101" charset="-122"/>
                <a:ea typeface="楷体" panose="02010609060101010101" charset="-122"/>
                <a:cs typeface="楷体" panose="02010609060101010101" charset="-122"/>
              </a:rPr>
              <a:t>3</a:t>
            </a:r>
            <a:r>
              <a:rPr lang="zh-CN" altLang="en-US" sz="2800" b="1">
                <a:latin typeface="楷体" panose="02010609060101010101" charset="-122"/>
                <a:ea typeface="楷体" panose="02010609060101010101" charset="-122"/>
                <a:cs typeface="楷体" panose="02010609060101010101" charset="-122"/>
              </a:rPr>
              <a:t>、加工转化糖浆需要的淀粉酶，加工烘烤食品要用到的脂酶等也都可以通过构建基因工程菌，然后发酵技术大量生产。</a:t>
            </a:r>
            <a:endParaRPr lang="zh-CN" altLang="en-US" sz="2800" b="1">
              <a:latin typeface="楷体" panose="02010609060101010101" charset="-122"/>
              <a:ea typeface="楷体" panose="02010609060101010101" charset="-122"/>
              <a:cs typeface="楷体" panose="02010609060101010101" charset="-122"/>
            </a:endParaRPr>
          </a:p>
        </p:txBody>
      </p:sp>
      <p:grpSp>
        <p:nvGrpSpPr>
          <p:cNvPr id="15" name="组合 14"/>
          <p:cNvGrpSpPr/>
          <p:nvPr>
            <p:custDataLst>
              <p:tags r:id="rId5"/>
            </p:custDataLst>
          </p:nvPr>
        </p:nvGrpSpPr>
        <p:grpSpPr>
          <a:xfrm>
            <a:off x="7616825" y="3582035"/>
            <a:ext cx="3199130" cy="2005330"/>
            <a:chOff x="1528" y="5941"/>
            <a:chExt cx="7224" cy="4154"/>
          </a:xfrm>
        </p:grpSpPr>
        <p:pic>
          <p:nvPicPr>
            <p:cNvPr id="16" name="图片 15" descr="src=http___img010.hc360.cn_k3_M0A_CA_14_wKhQv1rXEKKER7G4AAAAAFuqZDQ098.jpg&amp;refer=http___img010.hc360_副本"/>
            <p:cNvPicPr>
              <a:picLocks noChangeAspect="1"/>
            </p:cNvPicPr>
            <p:nvPr>
              <p:custDataLst>
                <p:tags r:id="rId6"/>
              </p:custDataLst>
            </p:nvPr>
          </p:nvPicPr>
          <p:blipFill>
            <a:blip r:embed="rId7"/>
            <a:srcRect r="58873"/>
            <a:stretch>
              <a:fillRect/>
            </a:stretch>
          </p:blipFill>
          <p:spPr>
            <a:xfrm>
              <a:off x="5682" y="5941"/>
              <a:ext cx="3070" cy="4154"/>
            </a:xfrm>
            <a:prstGeom prst="rect">
              <a:avLst/>
            </a:prstGeom>
          </p:spPr>
        </p:pic>
        <p:pic>
          <p:nvPicPr>
            <p:cNvPr id="4" name="图片 3" descr="C:\Users\Administrator\Desktop\4.8\33\src=http___cbu01.alicdn.com_img_ibank_2016_982_704_2835407289_1081761412.jpg&amp;refer=http___cbu01.alicdn_副本.jpgsrc=http___cbu01.alicdn.com_img_ibank_2016_982_704_2835407289_1081761412.jpg&amp;refer=http___cbu01.alicdn_副本"/>
            <p:cNvPicPr>
              <a:picLocks noChangeAspect="1"/>
            </p:cNvPicPr>
            <p:nvPr>
              <p:custDataLst>
                <p:tags r:id="rId8"/>
              </p:custDataLst>
            </p:nvPr>
          </p:nvPicPr>
          <p:blipFill>
            <a:blip r:embed="rId9"/>
            <a:stretch>
              <a:fillRect/>
            </a:stretch>
          </p:blipFill>
          <p:spPr>
            <a:xfrm>
              <a:off x="1528" y="5941"/>
              <a:ext cx="4154" cy="4153"/>
            </a:xfrm>
            <a:prstGeom prst="rect">
              <a:avLst/>
            </a:prstGeom>
          </p:spPr>
        </p:pic>
      </p:grpSp>
      <p:pic>
        <p:nvPicPr>
          <p:cNvPr id="24" name="图片 23"/>
          <p:cNvPicPr/>
          <p:nvPr>
            <p:custDataLst>
              <p:tags r:id="rId10"/>
            </p:custDataLst>
          </p:nvPr>
        </p:nvPicPr>
        <p:blipFill>
          <a:blip r:embed="rId11"/>
          <a:srcRect l="12968" t="7548" r="12183"/>
          <a:stretch>
            <a:fillRect/>
          </a:stretch>
        </p:blipFill>
        <p:spPr>
          <a:xfrm>
            <a:off x="3354070" y="3582035"/>
            <a:ext cx="2188845" cy="2094230"/>
          </a:xfrm>
          <a:prstGeom prst="rect">
            <a:avLst/>
          </a:prstGeom>
          <a:ln>
            <a:noFill/>
          </a:ln>
          <a:effectLst>
            <a:softEdge rad="112500"/>
          </a:effectLst>
        </p:spPr>
      </p:pic>
      <p:pic>
        <p:nvPicPr>
          <p:cNvPr id="25" name="图片 24"/>
          <p:cNvPicPr/>
          <p:nvPr>
            <p:custDataLst>
              <p:tags r:id="rId12"/>
            </p:custDataLst>
          </p:nvPr>
        </p:nvPicPr>
        <p:blipFill>
          <a:blip r:embed="rId13"/>
          <a:srcRect l="3507" t="8043" r="2372" b="5846"/>
          <a:stretch>
            <a:fillRect/>
          </a:stretch>
        </p:blipFill>
        <p:spPr>
          <a:xfrm>
            <a:off x="5542915" y="3582035"/>
            <a:ext cx="2165985" cy="209423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06705" y="1219835"/>
            <a:ext cx="11417300" cy="3192145"/>
          </a:xfrm>
          <a:prstGeom prst="rect">
            <a:avLst/>
          </a:prstGeom>
          <a:noFill/>
        </p:spPr>
        <p:txBody>
          <a:bodyPr wrap="square" rtlCol="0" anchor="t">
            <a:spAutoFit/>
          </a:bodyPr>
          <a:lstStyle/>
          <a:p>
            <a:pPr>
              <a:lnSpc>
                <a:spcPct val="140000"/>
              </a:lnSpc>
            </a:pPr>
            <a:r>
              <a:rPr lang="zh-CN" altLang="en-US" sz="2400" b="1">
                <a:latin typeface="楷体" panose="02010609060101010101" charset="-122"/>
                <a:ea typeface="楷体" panose="02010609060101010101" charset="-122"/>
                <a:cs typeface="楷体" panose="02010609060101010101" charset="-122"/>
              </a:rPr>
              <a:t>1. 将大肠杆菌的质粒连接上人生长激素的基因后，重新导入大肠杆菌的细胞内，再通过发酵工程就能大量生产人生长激素。下列相关叙述正确的是  (         )</a:t>
            </a:r>
            <a:endParaRPr lang="zh-CN" altLang="en-US" sz="2400" b="1">
              <a:latin typeface="楷体" panose="02010609060101010101" charset="-122"/>
              <a:ea typeface="楷体" panose="02010609060101010101" charset="-122"/>
              <a:cs typeface="楷体" panose="02010609060101010101" charset="-122"/>
            </a:endParaRPr>
          </a:p>
          <a:p>
            <a:pPr>
              <a:lnSpc>
                <a:spcPct val="140000"/>
              </a:lnSpc>
            </a:pPr>
            <a:r>
              <a:rPr lang="zh-CN" altLang="en-US" sz="2400" b="1">
                <a:latin typeface="楷体" panose="02010609060101010101" charset="-122"/>
                <a:ea typeface="楷体" panose="02010609060101010101" charset="-122"/>
                <a:cs typeface="楷体" panose="02010609060101010101" charset="-122"/>
              </a:rPr>
              <a:t>A. 转录生长激素基因需要解旋酶和DNA连接酶</a:t>
            </a:r>
            <a:endParaRPr lang="zh-CN" altLang="en-US" sz="2400" b="1">
              <a:latin typeface="楷体" panose="02010609060101010101" charset="-122"/>
              <a:ea typeface="楷体" panose="02010609060101010101" charset="-122"/>
              <a:cs typeface="楷体" panose="02010609060101010101" charset="-122"/>
            </a:endParaRPr>
          </a:p>
          <a:p>
            <a:pPr>
              <a:lnSpc>
                <a:spcPct val="140000"/>
              </a:lnSpc>
            </a:pPr>
            <a:r>
              <a:rPr lang="zh-CN" altLang="en-US" sz="2400" b="1">
                <a:latin typeface="楷体" panose="02010609060101010101" charset="-122"/>
                <a:ea typeface="楷体" panose="02010609060101010101" charset="-122"/>
                <a:cs typeface="楷体" panose="02010609060101010101" charset="-122"/>
              </a:rPr>
              <a:t>B. 发酵产生的生长激素属于大肠杆菌的初生代谢物</a:t>
            </a:r>
            <a:endParaRPr lang="zh-CN" altLang="en-US" sz="2400" b="1">
              <a:latin typeface="楷体" panose="02010609060101010101" charset="-122"/>
              <a:ea typeface="楷体" panose="02010609060101010101" charset="-122"/>
              <a:cs typeface="楷体" panose="02010609060101010101" charset="-122"/>
            </a:endParaRPr>
          </a:p>
          <a:p>
            <a:pPr>
              <a:lnSpc>
                <a:spcPct val="140000"/>
              </a:lnSpc>
            </a:pPr>
            <a:r>
              <a:rPr lang="zh-CN" altLang="en-US" sz="2400" b="1">
                <a:latin typeface="楷体" panose="02010609060101010101" charset="-122"/>
                <a:ea typeface="楷体" panose="02010609060101010101" charset="-122"/>
                <a:cs typeface="楷体" panose="02010609060101010101" charset="-122"/>
              </a:rPr>
              <a:t>C. 大肠杆菌获得的能产生人生长激素的变异可以遗传</a:t>
            </a:r>
            <a:endParaRPr lang="zh-CN" altLang="en-US" sz="2400" b="1">
              <a:latin typeface="楷体" panose="02010609060101010101" charset="-122"/>
              <a:ea typeface="楷体" panose="02010609060101010101" charset="-122"/>
              <a:cs typeface="楷体" panose="02010609060101010101" charset="-122"/>
            </a:endParaRPr>
          </a:p>
          <a:p>
            <a:pPr>
              <a:lnSpc>
                <a:spcPct val="140000"/>
              </a:lnSpc>
            </a:pPr>
            <a:r>
              <a:rPr lang="zh-CN" altLang="en-US" sz="2400" b="1">
                <a:latin typeface="楷体" panose="02010609060101010101" charset="-122"/>
                <a:ea typeface="楷体" panose="02010609060101010101" charset="-122"/>
                <a:cs typeface="楷体" panose="02010609060101010101" charset="-122"/>
              </a:rPr>
              <a:t>D. 大肠杆菌质粒标记基因中腺瞟吟和尿嘧啶的含量相等</a:t>
            </a:r>
            <a:endParaRPr lang="zh-CN" altLang="en-US" sz="2400" b="1">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
            </p:custDataLst>
          </p:nvPr>
        </p:nvSpPr>
        <p:spPr>
          <a:xfrm>
            <a:off x="9907905" y="1829435"/>
            <a:ext cx="590550" cy="829945"/>
          </a:xfrm>
          <a:prstGeom prst="rect">
            <a:avLst/>
          </a:prstGeom>
          <a:noFill/>
        </p:spPr>
        <p:txBody>
          <a:bodyPr wrap="square" rtlCol="0" anchor="t">
            <a:spAutoFit/>
          </a:bodyPr>
          <a:lstStyle/>
          <a:p>
            <a:pPr>
              <a:lnSpc>
                <a:spcPct val="150000"/>
              </a:lnSpc>
            </a:pPr>
            <a:r>
              <a:rPr lang="en-US" altLang="zh-CN" sz="3200" b="1">
                <a:solidFill>
                  <a:srgbClr val="FF0000"/>
                </a:solidFill>
                <a:latin typeface="楷体" panose="02010609060101010101" charset="-122"/>
                <a:ea typeface="楷体" panose="02010609060101010101" charset="-122"/>
                <a:sym typeface="+mn-ea"/>
              </a:rPr>
              <a:t>C</a:t>
            </a:r>
            <a:endParaRPr lang="en-US" altLang="zh-CN" sz="3200" b="1">
              <a:solidFill>
                <a:srgbClr val="FF0000"/>
              </a:solidFill>
              <a:latin typeface="楷体" panose="02010609060101010101" charset="-122"/>
              <a:ea typeface="楷体" panose="02010609060101010101" charset="-122"/>
              <a:sym typeface="+mn-ea"/>
            </a:endParaRPr>
          </a:p>
        </p:txBody>
      </p:sp>
      <p:sp>
        <p:nvSpPr>
          <p:cNvPr id="14" name="文本框 13"/>
          <p:cNvSpPr txBox="1"/>
          <p:nvPr>
            <p:custDataLst>
              <p:tags r:id="rId3"/>
            </p:custDataLst>
          </p:nvPr>
        </p:nvSpPr>
        <p:spPr>
          <a:xfrm>
            <a:off x="207010" y="4414520"/>
            <a:ext cx="11542395" cy="2306320"/>
          </a:xfrm>
          <a:prstGeom prst="rect">
            <a:avLst/>
          </a:prstGeom>
          <a:noFill/>
        </p:spPr>
        <p:txBody>
          <a:bodyPr wrap="square" rtlCol="0" anchor="t">
            <a:spAutoFit/>
          </a:bodyPr>
          <a:lstStyle/>
          <a:p>
            <a:pPr>
              <a:lnSpc>
                <a:spcPct val="120000"/>
              </a:lnSpc>
            </a:pPr>
            <a:r>
              <a:rPr lang="zh-CN" altLang="en-US" sz="2400" b="1">
                <a:latin typeface="楷体" panose="02010609060101010101" charset="-122"/>
                <a:ea typeface="楷体" panose="02010609060101010101" charset="-122"/>
                <a:cs typeface="楷体" panose="02010609060101010101" charset="-122"/>
              </a:rPr>
              <a:t>2. 基因工程应用广泛，成果丰硕。下列不属于基因工程应用的是  (           )</a:t>
            </a:r>
            <a:endParaRPr lang="zh-CN" altLang="en-US" sz="2400" b="1">
              <a:latin typeface="楷体" panose="02010609060101010101" charset="-122"/>
              <a:ea typeface="楷体" panose="02010609060101010101" charset="-122"/>
              <a:cs typeface="楷体" panose="02010609060101010101" charset="-122"/>
            </a:endParaRPr>
          </a:p>
          <a:p>
            <a:pPr>
              <a:lnSpc>
                <a:spcPct val="120000"/>
              </a:lnSpc>
            </a:pPr>
            <a:r>
              <a:rPr lang="zh-CN" altLang="en-US" sz="2400" b="1">
                <a:latin typeface="楷体" panose="02010609060101010101" charset="-122"/>
                <a:ea typeface="楷体" panose="02010609060101010101" charset="-122"/>
                <a:cs typeface="楷体" panose="02010609060101010101" charset="-122"/>
              </a:rPr>
              <a:t>A. 培育青霉菌并从中提取青霉素</a:t>
            </a:r>
            <a:endParaRPr lang="zh-CN" altLang="en-US" sz="2400" b="1">
              <a:latin typeface="楷体" panose="02010609060101010101" charset="-122"/>
              <a:ea typeface="楷体" panose="02010609060101010101" charset="-122"/>
              <a:cs typeface="楷体" panose="02010609060101010101" charset="-122"/>
            </a:endParaRPr>
          </a:p>
          <a:p>
            <a:pPr>
              <a:lnSpc>
                <a:spcPct val="120000"/>
              </a:lnSpc>
            </a:pPr>
            <a:r>
              <a:rPr lang="zh-CN" altLang="en-US" sz="2400" b="1">
                <a:latin typeface="楷体" panose="02010609060101010101" charset="-122"/>
                <a:ea typeface="楷体" panose="02010609060101010101" charset="-122"/>
                <a:cs typeface="楷体" panose="02010609060101010101" charset="-122"/>
              </a:rPr>
              <a:t>B. 利用乳腺生物反应器生产药物</a:t>
            </a:r>
            <a:endParaRPr lang="zh-CN" altLang="en-US" sz="2400" b="1">
              <a:latin typeface="楷体" panose="02010609060101010101" charset="-122"/>
              <a:ea typeface="楷体" panose="02010609060101010101" charset="-122"/>
              <a:cs typeface="楷体" panose="02010609060101010101" charset="-122"/>
            </a:endParaRPr>
          </a:p>
          <a:p>
            <a:pPr>
              <a:lnSpc>
                <a:spcPct val="120000"/>
              </a:lnSpc>
            </a:pPr>
            <a:r>
              <a:rPr lang="zh-CN" altLang="en-US" sz="2400" b="1">
                <a:latin typeface="楷体" panose="02010609060101010101" charset="-122"/>
                <a:ea typeface="楷体" panose="02010609060101010101" charset="-122"/>
                <a:cs typeface="楷体" panose="02010609060101010101" charset="-122"/>
              </a:rPr>
              <a:t>C. 制造一种能降解石油的“超级细菌”</a:t>
            </a:r>
            <a:endParaRPr lang="zh-CN" altLang="en-US" sz="2400" b="1">
              <a:latin typeface="楷体" panose="02010609060101010101" charset="-122"/>
              <a:ea typeface="楷体" panose="02010609060101010101" charset="-122"/>
              <a:cs typeface="楷体" panose="02010609060101010101" charset="-122"/>
            </a:endParaRPr>
          </a:p>
          <a:p>
            <a:pPr>
              <a:lnSpc>
                <a:spcPct val="120000"/>
              </a:lnSpc>
            </a:pPr>
            <a:r>
              <a:rPr lang="zh-CN" altLang="en-US" sz="2400" b="1">
                <a:latin typeface="楷体" panose="02010609060101010101" charset="-122"/>
                <a:ea typeface="楷体" panose="02010609060101010101" charset="-122"/>
                <a:cs typeface="楷体" panose="02010609060101010101" charset="-122"/>
              </a:rPr>
              <a:t>D. 制造一种能产生干扰素的基因工程菌</a:t>
            </a:r>
            <a:endParaRPr lang="zh-CN" altLang="en-US" sz="2400" b="1">
              <a:latin typeface="楷体" panose="02010609060101010101" charset="-122"/>
              <a:ea typeface="楷体" panose="02010609060101010101" charset="-122"/>
              <a:cs typeface="楷体" panose="02010609060101010101" charset="-122"/>
            </a:endParaRPr>
          </a:p>
        </p:txBody>
      </p:sp>
      <p:sp>
        <p:nvSpPr>
          <p:cNvPr id="15" name="文本框 14"/>
          <p:cNvSpPr txBox="1"/>
          <p:nvPr>
            <p:custDataLst>
              <p:tags r:id="rId4"/>
            </p:custDataLst>
          </p:nvPr>
        </p:nvSpPr>
        <p:spPr>
          <a:xfrm>
            <a:off x="9907905" y="4572635"/>
            <a:ext cx="565150" cy="583565"/>
          </a:xfrm>
          <a:prstGeom prst="rect">
            <a:avLst/>
          </a:prstGeom>
          <a:noFill/>
        </p:spPr>
        <p:txBody>
          <a:bodyPr wrap="square" rtlCol="0" anchor="t">
            <a:spAutoFit/>
          </a:bodyPr>
          <a:lstStyle/>
          <a:p>
            <a:r>
              <a:rPr lang="en-US" altLang="zh-CN" sz="3200" b="1">
                <a:solidFill>
                  <a:srgbClr val="FF0000"/>
                </a:solidFill>
                <a:latin typeface="楷体" panose="02010609060101010101" charset="-122"/>
                <a:ea typeface="楷体" panose="02010609060101010101" charset="-122"/>
                <a:sym typeface="+mn-ea"/>
              </a:rPr>
              <a:t>A</a:t>
            </a:r>
            <a:endParaRPr lang="en-US" altLang="zh-CN" sz="3200" b="1">
              <a:solidFill>
                <a:srgbClr val="FF0000"/>
              </a:solidFill>
              <a:latin typeface="楷体" panose="02010609060101010101" charset="-122"/>
              <a:ea typeface="楷体" panose="02010609060101010101" charset="-122"/>
              <a:sym typeface="+mn-ea"/>
            </a:endParaRPr>
          </a:p>
        </p:txBody>
      </p:sp>
      <p:sp>
        <p:nvSpPr>
          <p:cNvPr id="3" name="文本框 2"/>
          <p:cNvSpPr txBox="1"/>
          <p:nvPr>
            <p:custDataLst>
              <p:tags r:id="rId5"/>
            </p:custDataLst>
          </p:nvPr>
        </p:nvSpPr>
        <p:spPr>
          <a:xfrm>
            <a:off x="306705" y="838835"/>
            <a:ext cx="5074285" cy="460375"/>
          </a:xfrm>
          <a:prstGeom prst="rect">
            <a:avLst/>
          </a:prstGeom>
          <a:noFill/>
        </p:spPr>
        <p:txBody>
          <a:bodyPr wrap="square" rtlCol="0">
            <a:spAutoFit/>
          </a:bodyPr>
          <a:lstStyle/>
          <a:p>
            <a:r>
              <a:rPr lang="zh-CN" altLang="en-US" sz="2400" b="1">
                <a:latin typeface="楷体" panose="02010609060101010101" charset="-122"/>
                <a:ea typeface="楷体" panose="02010609060101010101" charset="-122"/>
              </a:rPr>
              <a:t>一、概念检测</a:t>
            </a:r>
            <a:endParaRPr lang="zh-CN" altLang="en-US" sz="2400" b="1">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p:tgtEl>
                                          <p:spTgt spid="15"/>
                                        </p:tgtEl>
                                        <p:attrNameLst>
                                          <p:attrName>ppt_y</p:attrName>
                                        </p:attrNameLst>
                                      </p:cBhvr>
                                      <p:tavLst>
                                        <p:tav tm="0">
                                          <p:val>
                                            <p:strVal val="#ppt_y+#ppt_h*1.125000"/>
                                          </p:val>
                                        </p:tav>
                                        <p:tav tm="100000">
                                          <p:val>
                                            <p:strVal val="#ppt_y"/>
                                          </p:val>
                                        </p:tav>
                                      </p:tavLst>
                                    </p:anim>
                                    <p:animEffect transition="in" filter="wipe(up)">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54305" y="686435"/>
            <a:ext cx="5074285" cy="460375"/>
          </a:xfrm>
          <a:prstGeom prst="rect">
            <a:avLst/>
          </a:prstGeom>
          <a:noFill/>
        </p:spPr>
        <p:txBody>
          <a:bodyPr wrap="square" rtlCol="0">
            <a:spAutoFit/>
          </a:bodyPr>
          <a:lstStyle/>
          <a:p>
            <a:r>
              <a:rPr lang="zh-CN" altLang="en-US" sz="2400" b="1">
                <a:latin typeface="楷体" panose="02010609060101010101" charset="-122"/>
                <a:ea typeface="楷体" panose="02010609060101010101" charset="-122"/>
              </a:rPr>
              <a:t>二、拓展应用</a:t>
            </a:r>
            <a:endParaRPr lang="zh-CN" altLang="en-US" sz="2400" b="1">
              <a:latin typeface="楷体" panose="02010609060101010101" charset="-122"/>
              <a:ea typeface="楷体" panose="02010609060101010101" charset="-122"/>
            </a:endParaRPr>
          </a:p>
        </p:txBody>
      </p:sp>
      <p:sp>
        <p:nvSpPr>
          <p:cNvPr id="5" name="文本框 4"/>
          <p:cNvSpPr txBox="1"/>
          <p:nvPr>
            <p:custDataLst>
              <p:tags r:id="rId2"/>
            </p:custDataLst>
          </p:nvPr>
        </p:nvSpPr>
        <p:spPr>
          <a:xfrm>
            <a:off x="154305" y="1067435"/>
            <a:ext cx="11834495" cy="5631180"/>
          </a:xfrm>
          <a:prstGeom prst="rect">
            <a:avLst/>
          </a:prstGeom>
          <a:noFill/>
        </p:spPr>
        <p:txBody>
          <a:bodyPr wrap="square" rtlCol="0" anchor="t">
            <a:spAutoFit/>
          </a:bodyPr>
          <a:lstStyle/>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1. 除草剂的有效成分草甘膦能够专一地抑制EPSP合酶的活性，从而使植物体内多种代谢途径受到影响而导致植物死亡。草甘麟没有选择性，它在除掉杂草的同时也会使作物受损。解决这个问题的方法之一就是培育抗草甘麟的作物。</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a:t>
            </a:r>
            <a:r>
              <a:rPr lang="en-US" altLang="zh-CN" sz="2400" b="1">
                <a:latin typeface="楷体" panose="02010609060101010101" charset="-122"/>
                <a:ea typeface="楷体" panose="02010609060101010101" charset="-122"/>
                <a:cs typeface="楷体" panose="02010609060101010101" charset="-122"/>
              </a:rPr>
              <a:t>1</a:t>
            </a:r>
            <a:r>
              <a:rPr lang="zh-CN" altLang="en-US" sz="2400" b="1">
                <a:latin typeface="楷体" panose="02010609060101010101" charset="-122"/>
                <a:ea typeface="楷体" panose="02010609060101010101" charset="-122"/>
                <a:cs typeface="楷体" panose="02010609060101010101" charset="-122"/>
              </a:rPr>
              <a:t>）</a:t>
            </a:r>
            <a:r>
              <a:rPr lang="zh-CN" altLang="en-US" sz="2400" b="1">
                <a:latin typeface="楷体" panose="02010609060101010101" charset="-122"/>
                <a:ea typeface="楷体" panose="02010609060101010101" charset="-122"/>
                <a:cs typeface="楷体" panose="02010609060101010101" charset="-122"/>
                <a:sym typeface="+mn-ea"/>
              </a:rPr>
              <a:t>下面是探究“转人外源EPSP合酶基因能否使矮牵牛抗草甘膦”的流程，请补充完整。</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①  用_____</a:t>
            </a:r>
            <a:r>
              <a:rPr lang="en-US" altLang="zh-CN" sz="2400" b="1">
                <a:latin typeface="楷体" panose="02010609060101010101" charset="-122"/>
                <a:ea typeface="楷体" panose="02010609060101010101" charset="-122"/>
                <a:cs typeface="楷体" panose="02010609060101010101" charset="-122"/>
              </a:rPr>
              <a:t>_____</a:t>
            </a:r>
            <a:r>
              <a:rPr lang="zh-CN" altLang="en-US" sz="2400" b="1">
                <a:latin typeface="楷体" panose="02010609060101010101" charset="-122"/>
                <a:ea typeface="楷体" panose="02010609060101010101" charset="-122"/>
                <a:cs typeface="楷体" panose="02010609060101010101" charset="-122"/>
                <a:sym typeface="+mn-ea"/>
              </a:rPr>
              <a:t>____________</a:t>
            </a:r>
            <a:r>
              <a:rPr lang="zh-CN" altLang="en-US" sz="2400" b="1">
                <a:latin typeface="楷体" panose="02010609060101010101" charset="-122"/>
                <a:ea typeface="楷体" panose="02010609060101010101" charset="-122"/>
                <a:cs typeface="楷体" panose="02010609060101010101" charset="-122"/>
              </a:rPr>
              <a:t> 等处理含有目的基因的DNA片段和Ti质粒，构建重组Ti质粒；</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②  将重组Ti质粒转入农杆菌中；</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③  利用含有重组Ti质粒的农杆菌侵染___</a:t>
            </a:r>
            <a:r>
              <a:rPr lang="zh-CN" altLang="en-US" sz="2400" b="1">
                <a:latin typeface="楷体" panose="02010609060101010101" charset="-122"/>
                <a:ea typeface="楷体" panose="02010609060101010101" charset="-122"/>
                <a:cs typeface="楷体" panose="02010609060101010101" charset="-122"/>
                <a:sym typeface="+mn-ea"/>
              </a:rPr>
              <a:t>__</a:t>
            </a:r>
            <a:r>
              <a:rPr lang="en-US" altLang="zh-CN" sz="2400" b="1">
                <a:latin typeface="楷体" panose="02010609060101010101" charset="-122"/>
                <a:ea typeface="楷体" panose="02010609060101010101" charset="-122"/>
                <a:cs typeface="楷体" panose="02010609060101010101" charset="-122"/>
                <a:sym typeface="+mn-ea"/>
              </a:rPr>
              <a:t>____</a:t>
            </a:r>
            <a:r>
              <a:rPr lang="zh-CN" altLang="en-US" sz="2400" b="1">
                <a:latin typeface="楷体" panose="02010609060101010101" charset="-122"/>
                <a:ea typeface="楷体" panose="02010609060101010101" charset="-122"/>
                <a:cs typeface="楷体" panose="02010609060101010101" charset="-122"/>
              </a:rPr>
              <a:t>细胞，再通过培育得到转基因植株；</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④  用草甘麟同时除去转基因植株和普通植株。</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结果：对照组植株死亡，转基因植株存活,但也受到了影响。</a:t>
            </a:r>
            <a:endParaRPr lang="zh-CN" altLang="en-US" sz="2400" b="1">
              <a:latin typeface="楷体" panose="02010609060101010101" charset="-122"/>
              <a:ea typeface="楷体" panose="02010609060101010101" charset="-122"/>
              <a:cs typeface="楷体" panose="02010609060101010101" charset="-122"/>
            </a:endParaRPr>
          </a:p>
          <a:p>
            <a:pPr>
              <a:lnSpc>
                <a:spcPct val="125000"/>
              </a:lnSpc>
              <a:spcBef>
                <a:spcPct val="0"/>
              </a:spcBef>
              <a:spcAft>
                <a:spcPct val="0"/>
              </a:spcAft>
            </a:pPr>
            <a:r>
              <a:rPr lang="zh-CN" altLang="en-US" sz="2400" b="1">
                <a:latin typeface="楷体" panose="02010609060101010101" charset="-122"/>
                <a:ea typeface="楷体" panose="02010609060101010101" charset="-122"/>
                <a:cs typeface="楷体" panose="02010609060101010101" charset="-122"/>
              </a:rPr>
              <a:t>结论:____</a:t>
            </a:r>
            <a:r>
              <a:rPr lang="zh-CN" altLang="en-US" sz="2400" b="1">
                <a:latin typeface="楷体" panose="02010609060101010101" charset="-122"/>
                <a:ea typeface="楷体" panose="02010609060101010101" charset="-122"/>
                <a:cs typeface="楷体" panose="02010609060101010101" charset="-122"/>
                <a:sym typeface="+mn-ea"/>
              </a:rPr>
              <a:t>________________________________</a:t>
            </a:r>
            <a:r>
              <a:rPr lang="zh-CN" altLang="en-US" sz="2400" b="1">
                <a:latin typeface="楷体" panose="02010609060101010101" charset="-122"/>
                <a:ea typeface="楷体" panose="02010609060101010101" charset="-122"/>
                <a:cs typeface="楷体" panose="02010609060101010101" charset="-122"/>
              </a:rPr>
              <a:t>__ 。</a:t>
            </a:r>
            <a:endParaRPr lang="zh-CN" altLang="en-US" sz="2400" b="1">
              <a:latin typeface="楷体" panose="02010609060101010101" charset="-122"/>
              <a:ea typeface="楷体" panose="02010609060101010101" charset="-122"/>
              <a:cs typeface="楷体" panose="02010609060101010101" charset="-122"/>
            </a:endParaRPr>
          </a:p>
        </p:txBody>
      </p:sp>
      <p:sp>
        <p:nvSpPr>
          <p:cNvPr id="6" name="文本框 5"/>
          <p:cNvSpPr txBox="1"/>
          <p:nvPr>
            <p:custDataLst>
              <p:tags r:id="rId3"/>
            </p:custDataLst>
          </p:nvPr>
        </p:nvSpPr>
        <p:spPr>
          <a:xfrm>
            <a:off x="1296790" y="3277007"/>
            <a:ext cx="3446145" cy="521970"/>
          </a:xfrm>
          <a:prstGeom prst="rect">
            <a:avLst/>
          </a:prstGeom>
          <a:noFill/>
        </p:spPr>
        <p:txBody>
          <a:bodyPr wrap="square" rtlCol="0" anchor="t">
            <a:spAutoFit/>
          </a:bodyPr>
          <a:lstStyle/>
          <a:p>
            <a:r>
              <a:rPr lang="zh-CN" altLang="en-US" sz="2800" b="1">
                <a:solidFill>
                  <a:srgbClr val="FF0000"/>
                </a:solidFill>
                <a:latin typeface="楷体" panose="02010609060101010101" charset="-122"/>
                <a:ea typeface="楷体" panose="02010609060101010101" charset="-122"/>
                <a:cs typeface="楷体" panose="02010609060101010101" charset="-122"/>
              </a:rPr>
              <a:t>限制酶和DNA连接酶</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7" name="文本框 6"/>
          <p:cNvSpPr txBox="1"/>
          <p:nvPr>
            <p:custDataLst>
              <p:tags r:id="rId4"/>
            </p:custDataLst>
          </p:nvPr>
        </p:nvSpPr>
        <p:spPr>
          <a:xfrm>
            <a:off x="5487670" y="4725035"/>
            <a:ext cx="1702435" cy="521970"/>
          </a:xfrm>
          <a:prstGeom prst="rect">
            <a:avLst/>
          </a:prstGeom>
          <a:noFill/>
        </p:spPr>
        <p:txBody>
          <a:bodyPr wrap="square" rtlCol="0" anchor="t">
            <a:spAutoFit/>
          </a:bodyPr>
          <a:lstStyle/>
          <a:p>
            <a:r>
              <a:rPr lang="zh-CN" altLang="en-US" sz="2800" b="1">
                <a:solidFill>
                  <a:srgbClr val="FF0000"/>
                </a:solidFill>
                <a:latin typeface="楷体" panose="02010609060101010101" charset="-122"/>
                <a:ea typeface="楷体" panose="02010609060101010101" charset="-122"/>
                <a:cs typeface="微软雅黑" panose="020B0503020204020204" pitchFamily="34" charset="-122"/>
              </a:rPr>
              <a:t>矮牵牛</a:t>
            </a:r>
            <a:endParaRPr lang="zh-CN" altLang="en-US" sz="2800" b="1">
              <a:solidFill>
                <a:srgbClr val="FF0000"/>
              </a:solidFill>
              <a:latin typeface="楷体" panose="02010609060101010101" charset="-122"/>
              <a:ea typeface="楷体" panose="02010609060101010101" charset="-122"/>
              <a:cs typeface="微软雅黑" panose="020B0503020204020204" pitchFamily="34" charset="-122"/>
            </a:endParaRPr>
          </a:p>
        </p:txBody>
      </p:sp>
      <p:sp>
        <p:nvSpPr>
          <p:cNvPr id="8" name="文本框 7"/>
          <p:cNvSpPr txBox="1"/>
          <p:nvPr>
            <p:custDataLst>
              <p:tags r:id="rId5"/>
            </p:custDataLst>
          </p:nvPr>
        </p:nvSpPr>
        <p:spPr>
          <a:xfrm>
            <a:off x="1144270" y="6096635"/>
            <a:ext cx="6209665" cy="521970"/>
          </a:xfrm>
          <a:prstGeom prst="rect">
            <a:avLst/>
          </a:prstGeom>
          <a:noFill/>
        </p:spPr>
        <p:txBody>
          <a:bodyPr wrap="square" rtlCol="0" anchor="t">
            <a:spAutoFit/>
          </a:bodyPr>
          <a:lstStyle/>
          <a:p>
            <a:r>
              <a:rPr lang="zh-CN" altLang="en-US" sz="2800" b="1">
                <a:solidFill>
                  <a:srgbClr val="FF0000"/>
                </a:solidFill>
                <a:latin typeface="楷体" panose="02010609060101010101" charset="-122"/>
                <a:ea typeface="楷体" panose="02010609060101010101" charset="-122"/>
              </a:rPr>
              <a:t>矮牵牛对草甘膦产生了</a:t>
            </a:r>
            <a:r>
              <a:rPr lang="zh-CN" altLang="en-US" sz="2800" b="1">
                <a:solidFill>
                  <a:srgbClr val="FF0000"/>
                </a:solidFill>
                <a:highlight>
                  <a:srgbClr val="FFFF00"/>
                </a:highlight>
                <a:latin typeface="楷体" panose="02010609060101010101" charset="-122"/>
                <a:ea typeface="楷体" panose="02010609060101010101" charset="-122"/>
              </a:rPr>
              <a:t>一定的</a:t>
            </a:r>
            <a:r>
              <a:rPr lang="zh-CN" altLang="en-US" sz="2800" b="1">
                <a:solidFill>
                  <a:srgbClr val="FF0000"/>
                </a:solidFill>
                <a:latin typeface="楷体" panose="02010609060101010101" charset="-122"/>
                <a:ea typeface="楷体" panose="02010609060101010101" charset="-122"/>
              </a:rPr>
              <a:t>抗性。</a:t>
            </a:r>
            <a:endParaRPr lang="zh-CN" altLang="en-US" sz="2800" b="1">
              <a:solidFill>
                <a:srgbClr val="FF0000"/>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up)">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0" y="941070"/>
            <a:ext cx="12192635" cy="2306955"/>
          </a:xfrm>
          <a:prstGeom prst="rect">
            <a:avLst/>
          </a:prstGeom>
          <a:noFill/>
        </p:spPr>
        <p:txBody>
          <a:bodyPr wrap="square">
            <a:spAutoFit/>
          </a:bodyPr>
          <a:lstStyle/>
          <a:p>
            <a:pPr lvl="0" algn="l" fontAlgn="auto">
              <a:lnSpc>
                <a:spcPct val="150000"/>
              </a:lnSpc>
              <a:buClrTx/>
              <a:buSzTx/>
              <a:buFontTx/>
            </a:pPr>
            <a:r>
              <a:rPr lang="en-US" altLang="zh-CN" sz="2400" b="1">
                <a:solidFill>
                  <a:srgbClr val="080808"/>
                </a:solidFill>
                <a:latin typeface="楷体" panose="02010609060101010101" charset="-122"/>
                <a:ea typeface="楷体" panose="02010609060101010101" charset="-122"/>
                <a:cs typeface="楷体" panose="02010609060101010101" charset="-122"/>
                <a:sym typeface="+mn-ea"/>
              </a:rPr>
              <a:t>(2)请思考并回答下列问题。</a:t>
            </a:r>
            <a:endParaRPr lang="en-US" altLang="zh-CN" sz="2400" b="1">
              <a:solidFill>
                <a:srgbClr val="080808"/>
              </a:solidFill>
              <a:latin typeface="楷体" panose="02010609060101010101" charset="-122"/>
              <a:ea typeface="楷体" panose="02010609060101010101" charset="-122"/>
              <a:cs typeface="楷体" panose="02010609060101010101" charset="-122"/>
              <a:sym typeface="+mn-ea"/>
            </a:endParaRPr>
          </a:p>
          <a:p>
            <a:pPr lvl="0" algn="l" fontAlgn="auto">
              <a:lnSpc>
                <a:spcPct val="150000"/>
              </a:lnSpc>
              <a:buClrTx/>
              <a:buSzTx/>
              <a:buFontTx/>
            </a:pPr>
            <a:r>
              <a:rPr lang="en-US" altLang="zh-CN" sz="2400" b="1">
                <a:solidFill>
                  <a:srgbClr val="080808"/>
                </a:solidFill>
                <a:latin typeface="楷体" panose="02010609060101010101" charset="-122"/>
                <a:ea typeface="楷体" panose="02010609060101010101" charset="-122"/>
                <a:cs typeface="楷体" panose="02010609060101010101" charset="-122"/>
                <a:sym typeface="+mn-ea"/>
              </a:rPr>
              <a:t>①在该实验中，对照组是怎样设计的？</a:t>
            </a:r>
            <a:endParaRPr lang="en-US" altLang="zh-CN" sz="2400" b="1">
              <a:solidFill>
                <a:srgbClr val="080808"/>
              </a:solidFill>
              <a:latin typeface="楷体" panose="02010609060101010101" charset="-122"/>
              <a:ea typeface="楷体" panose="02010609060101010101" charset="-122"/>
              <a:cs typeface="楷体" panose="02010609060101010101" charset="-122"/>
              <a:sym typeface="+mn-ea"/>
            </a:endParaRPr>
          </a:p>
          <a:p>
            <a:pPr lvl="0" algn="l" fontAlgn="auto">
              <a:lnSpc>
                <a:spcPct val="150000"/>
              </a:lnSpc>
              <a:buClrTx/>
              <a:buSzTx/>
              <a:buFontTx/>
            </a:pPr>
            <a:r>
              <a:rPr lang="en-US" altLang="zh-CN" sz="2400" b="1">
                <a:solidFill>
                  <a:srgbClr val="080808"/>
                </a:solidFill>
                <a:latin typeface="楷体" panose="02010609060101010101" charset="-122"/>
                <a:ea typeface="楷体" panose="02010609060101010101" charset="-122"/>
                <a:cs typeface="楷体" panose="02010609060101010101" charset="-122"/>
                <a:sym typeface="+mn-ea"/>
              </a:rPr>
              <a:t>②如果增加转入的外源EPSP合酶基因的数量，转基因矮牵牛对草甘膦的抗性是否会增加？请你给出进一步探究的思路。</a:t>
            </a:r>
            <a:endParaRPr lang="en-US" altLang="zh-CN" sz="2400" b="1" kern="100">
              <a:solidFill>
                <a:srgbClr val="080808"/>
              </a:solidFill>
              <a:effectLst/>
              <a:latin typeface="楷体" panose="02010609060101010101" charset="-122"/>
              <a:ea typeface="楷体" panose="02010609060101010101" charset="-122"/>
              <a:cs typeface="楷体" panose="02010609060101010101" charset="-122"/>
              <a:sym typeface="+mn-ea"/>
            </a:endParaRPr>
          </a:p>
        </p:txBody>
      </p:sp>
      <p:sp>
        <p:nvSpPr>
          <p:cNvPr id="2" name="矩形 1"/>
          <p:cNvSpPr/>
          <p:nvPr>
            <p:custDataLst>
              <p:tags r:id="rId2"/>
            </p:custDataLst>
          </p:nvPr>
        </p:nvSpPr>
        <p:spPr>
          <a:xfrm>
            <a:off x="5473700" y="1215390"/>
            <a:ext cx="4749800" cy="82994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fontAlgn="auto">
              <a:lnSpc>
                <a:spcPct val="100000"/>
              </a:lnSpc>
              <a:buClrTx/>
              <a:buSzTx/>
              <a:buFontTx/>
              <a:defRPr/>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对照组</a:t>
            </a:r>
            <a:r>
              <a:rPr lang="en-US" altLang="zh-CN" sz="2400" b="1">
                <a:solidFill>
                  <a:schemeClr val="tx1"/>
                </a:solidFill>
                <a:latin typeface="楷体" panose="02010609060101010101" charset="-122"/>
                <a:ea typeface="楷体" panose="02010609060101010101" charset="-122"/>
                <a:cs typeface="楷体" panose="02010609060101010101" charset="-122"/>
                <a:sym typeface="+mn-ea"/>
              </a:rPr>
              <a:t>1</a:t>
            </a: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为</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导入空载体</a:t>
            </a:r>
            <a:r>
              <a:rPr lang="zh-CN" altLang="en-US" sz="2400" b="1">
                <a:latin typeface="楷体" panose="02010609060101010101" charset="-122"/>
                <a:ea typeface="楷体" panose="02010609060101010101" charset="-122"/>
                <a:cs typeface="楷体" panose="02010609060101010101" charset="-122"/>
                <a:sym typeface="+mn-ea"/>
              </a:rPr>
              <a:t>的矮牵牛</a:t>
            </a: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lvl="0" algn="just" fontAlgn="auto">
              <a:lnSpc>
                <a:spcPct val="100000"/>
              </a:lnSpc>
              <a:buClrTx/>
              <a:buSzTx/>
              <a:buFontTx/>
              <a:defRPr/>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对照组</a:t>
            </a:r>
            <a:r>
              <a:rPr lang="en-US" altLang="zh-CN" sz="2400" b="1">
                <a:solidFill>
                  <a:schemeClr val="tx1"/>
                </a:solidFill>
                <a:latin typeface="楷体" panose="02010609060101010101" charset="-122"/>
                <a:ea typeface="楷体" panose="02010609060101010101" charset="-122"/>
                <a:cs typeface="楷体" panose="02010609060101010101" charset="-122"/>
                <a:sym typeface="+mn-ea"/>
              </a:rPr>
              <a:t>2</a:t>
            </a: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为</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非转基因</a:t>
            </a:r>
            <a:r>
              <a:rPr lang="zh-CN" altLang="en-US" sz="2400" b="1">
                <a:latin typeface="楷体" panose="02010609060101010101" charset="-122"/>
                <a:ea typeface="楷体" panose="02010609060101010101" charset="-122"/>
                <a:cs typeface="楷体" panose="02010609060101010101" charset="-122"/>
                <a:sym typeface="+mn-ea"/>
              </a:rPr>
              <a:t>矮牵牛。</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5" name="文本框 1"/>
          <p:cNvSpPr txBox="1"/>
          <p:nvPr>
            <p:custDataLst>
              <p:tags r:id="rId3"/>
            </p:custDataLst>
          </p:nvPr>
        </p:nvSpPr>
        <p:spPr>
          <a:xfrm>
            <a:off x="443230" y="3405505"/>
            <a:ext cx="10119360" cy="2508250"/>
          </a:xfrm>
          <a:prstGeom prst="rect">
            <a:avLst/>
          </a:prstGeom>
          <a:noFill/>
          <a:ln>
            <a:noFill/>
          </a:ln>
          <a:extLst>
            <a:ext uri="{909E8E84-426E-40DD-AFC4-6F175D3DCCD1}">
              <a14:hiddenFill xmlns:a14="http://schemas.microsoft.com/office/drawing/2010/main">
                <a:solidFill>
                  <a:srgbClr val="E7E6E6"/>
                </a:solidFill>
              </a14:hiddenFill>
            </a:ext>
          </a:extLst>
        </p:spPr>
        <p:txBody>
          <a:bodyPr wrap="square" rtlCol="0" anchor="t" anchorCtr="0">
            <a:noAutofit/>
          </a:bodyPr>
          <a:lstStyle/>
          <a:p>
            <a:pPr marL="342900" lvl="0" indent="-342900" algn="just">
              <a:lnSpc>
                <a:spcPct val="150000"/>
              </a:lnSpc>
              <a:buClrTx/>
              <a:buSzTx/>
              <a:buFont typeface="Wingdings" panose="05000000000000000000" charset="0"/>
              <a:buChar char="Ø"/>
              <a:defRPr/>
            </a:pP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理论上增加转入的外源EPSP合酶基因的数量，</a:t>
            </a:r>
            <a:endPar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endParaRPr>
          </a:p>
          <a:p>
            <a:pPr lvl="0" algn="just">
              <a:lnSpc>
                <a:spcPct val="150000"/>
              </a:lnSpc>
              <a:buClrTx/>
              <a:buSzTx/>
              <a:buFontTx/>
              <a:defRPr/>
            </a:pP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矮牵牛体内EPSP合酶的表达水平会</a:t>
            </a:r>
            <a:r>
              <a:rPr lang="en-US" altLang="zh-CN" sz="2400" b="1" u="sng"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         </a:t>
            </a: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，它对草甘膦的抗性会</a:t>
            </a:r>
            <a:r>
              <a:rPr lang="en-US" altLang="zh-CN" sz="2400" b="1" u="sng"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           </a:t>
            </a: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a:t>
            </a:r>
            <a:endPar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endParaRPr>
          </a:p>
          <a:p>
            <a:pPr lvl="0" algn="just">
              <a:lnSpc>
                <a:spcPct val="150000"/>
              </a:lnSpc>
              <a:buClrTx/>
              <a:buSzTx/>
              <a:buFontTx/>
              <a:defRPr/>
            </a:pP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思路：将</a:t>
            </a:r>
            <a:r>
              <a:rPr lang="en-US" altLang="zh-CN" sz="2400" b="1" u="sng"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                                             </a:t>
            </a: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分别转入矮牵牛细胞中，</a:t>
            </a:r>
            <a:endPar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endParaRPr>
          </a:p>
          <a:p>
            <a:pPr lvl="0" algn="just">
              <a:lnSpc>
                <a:spcPct val="150000"/>
              </a:lnSpc>
              <a:buClrTx/>
              <a:buSzTx/>
              <a:buFontTx/>
              <a:defRPr/>
            </a:pP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培育转基因植株，比较</a:t>
            </a:r>
            <a:r>
              <a:rPr lang="en-US" altLang="zh-CN" sz="2400" b="1" u="sng"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                                         </a:t>
            </a:r>
            <a:r>
              <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rPr>
              <a:t>。</a:t>
            </a:r>
            <a:endParaRPr lang="zh-CN" altLang="en-US" sz="2400" b="1" kern="0" noProof="0" smtClean="0">
              <a:ln>
                <a:noFill/>
              </a:ln>
              <a:solidFill>
                <a:schemeClr val="tx1"/>
              </a:solidFill>
              <a:effectLst/>
              <a:uLnTx/>
              <a:uFillTx/>
              <a:latin typeface="楷体" panose="02010609060101010101" charset="-122"/>
              <a:ea typeface="楷体" panose="02010609060101010101" charset="-122"/>
              <a:cs typeface="楷体" panose="02010609060101010101" charset="-122"/>
              <a:sym typeface="+mn-ea"/>
            </a:endParaRPr>
          </a:p>
        </p:txBody>
      </p:sp>
      <p:sp>
        <p:nvSpPr>
          <p:cNvPr id="4" name="矩形 3"/>
          <p:cNvSpPr/>
          <p:nvPr>
            <p:custDataLst>
              <p:tags r:id="rId4"/>
            </p:custDataLst>
          </p:nvPr>
        </p:nvSpPr>
        <p:spPr>
          <a:xfrm>
            <a:off x="6021070" y="4084955"/>
            <a:ext cx="983615" cy="4603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fontAlgn="auto">
              <a:lnSpc>
                <a:spcPct val="100000"/>
              </a:lnSpc>
              <a:buClrTx/>
              <a:buSzTx/>
              <a:buFontTx/>
              <a:defRPr/>
            </a:pPr>
            <a:r>
              <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升高</a:t>
            </a:r>
            <a:endPar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p:txBody>
      </p:sp>
      <p:sp>
        <p:nvSpPr>
          <p:cNvPr id="7" name="矩形 6"/>
          <p:cNvSpPr/>
          <p:nvPr>
            <p:custDataLst>
              <p:tags r:id="rId5"/>
            </p:custDataLst>
          </p:nvPr>
        </p:nvSpPr>
        <p:spPr>
          <a:xfrm>
            <a:off x="1068070" y="4545330"/>
            <a:ext cx="983615" cy="4603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fontAlgn="auto">
              <a:lnSpc>
                <a:spcPct val="100000"/>
              </a:lnSpc>
              <a:buClrTx/>
              <a:buSzTx/>
              <a:buFontTx/>
              <a:defRPr/>
            </a:pPr>
            <a:r>
              <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增强</a:t>
            </a:r>
            <a:endPar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p:txBody>
      </p:sp>
      <p:sp>
        <p:nvSpPr>
          <p:cNvPr id="8" name="矩形 7"/>
          <p:cNvSpPr/>
          <p:nvPr>
            <p:custDataLst>
              <p:tags r:id="rId6"/>
            </p:custDataLst>
          </p:nvPr>
        </p:nvSpPr>
        <p:spPr>
          <a:xfrm>
            <a:off x="2363470" y="5128895"/>
            <a:ext cx="4217035" cy="4603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fontAlgn="auto">
              <a:lnSpc>
                <a:spcPct val="100000"/>
              </a:lnSpc>
              <a:buClrTx/>
              <a:buSzTx/>
              <a:buFontTx/>
              <a:defRPr/>
            </a:pPr>
            <a:r>
              <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不同</a:t>
            </a:r>
            <a:r>
              <a:rPr lang="zh-CN" altLang="en-US" sz="2400" b="1" kern="0" noProof="0" smtClean="0">
                <a:ln>
                  <a:noFill/>
                </a:ln>
                <a:solidFill>
                  <a:srgbClr val="FF0000"/>
                </a:solidFill>
                <a:effectLst/>
                <a:highlight>
                  <a:srgbClr val="FFFF00"/>
                </a:highlight>
                <a:uLnTx/>
                <a:uFillTx/>
                <a:latin typeface="楷体" panose="02010609060101010101" charset="-122"/>
                <a:ea typeface="楷体" panose="02010609060101010101" charset="-122"/>
                <a:cs typeface="楷体" panose="02010609060101010101" charset="-122"/>
                <a:sym typeface="+mn-ea"/>
              </a:rPr>
              <a:t>拷贝数</a:t>
            </a:r>
            <a:r>
              <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的EPSP合酶基因</a:t>
            </a:r>
            <a:endPar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p:txBody>
      </p:sp>
      <p:sp>
        <p:nvSpPr>
          <p:cNvPr id="10" name="矩形 9"/>
          <p:cNvSpPr/>
          <p:nvPr>
            <p:custDataLst>
              <p:tags r:id="rId7"/>
            </p:custDataLst>
          </p:nvPr>
        </p:nvSpPr>
        <p:spPr>
          <a:xfrm>
            <a:off x="3735070" y="6172835"/>
            <a:ext cx="4335780" cy="4603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fontAlgn="auto">
              <a:lnSpc>
                <a:spcPct val="100000"/>
              </a:lnSpc>
              <a:buClrTx/>
              <a:buSzTx/>
              <a:buFontTx/>
              <a:defRPr/>
            </a:pPr>
            <a:r>
              <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它们对草甘膦抗性的差异</a:t>
            </a:r>
            <a:endParaRPr lang="zh-CN" altLang="en-US" sz="2400" b="1" kern="0"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wipe(down)">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Effect transition="in" filter="wipe(down)">
                                      <p:cBhvr>
                                        <p:cTn id="41" dur="500"/>
                                        <p:tgtEl>
                                          <p:spTgt spid="5">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animEffect transition="in" filter="wipe(down)">
                                      <p:cBhvr>
                                        <p:cTn id="51" dur="500"/>
                                        <p:tgtEl>
                                          <p:spTgt spid="5">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7"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6"/>
          <p:cNvSpPr>
            <a:spLocks noGrp="1" noChangeArrowheads="1"/>
          </p:cNvSpPr>
          <p:nvPr>
            <p:custDataLst>
              <p:tags r:id="rId1"/>
            </p:custDataLst>
          </p:nvPr>
        </p:nvSpPr>
        <p:spPr>
          <a:xfrm>
            <a:off x="1165860" y="1670685"/>
            <a:ext cx="4057650" cy="500380"/>
          </a:xfrm>
          <a:prstGeom prst="rect">
            <a:avLst/>
          </a:prstGeom>
          <a:noFill/>
          <a:extLst>
            <a:ext uri="{909E8E84-426E-40DD-AFC4-6F175D3DCCD1}">
              <a14:hiddenFill xmlns:a14="http://schemas.microsoft.com/office/drawing/2010/main">
                <a:solidFill>
                  <a:schemeClr val="accent6">
                    <a:lumMod val="40000"/>
                    <a:lumOff val="60000"/>
                  </a:schemeClr>
                </a:solidFill>
              </a14:hiddenFill>
            </a:ext>
          </a:extLst>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marL="0" indent="0">
              <a:lnSpc>
                <a:spcPct val="110000"/>
              </a:lnSpc>
            </a:pPr>
            <a:r>
              <a:rPr lang="zh-CN" altLang="en-US" sz="2800">
                <a:latin typeface="楷体" panose="02010609060101010101" charset="-122"/>
                <a:ea typeface="楷体" panose="02010609060101010101" charset="-122"/>
              </a:rPr>
              <a:t>在农牧业方面的应用</a:t>
            </a:r>
            <a:endParaRPr lang="zh-CN" altLang="en-US" sz="2800">
              <a:latin typeface="楷体" panose="02010609060101010101" charset="-122"/>
              <a:ea typeface="楷体" panose="02010609060101010101" charset="-122"/>
            </a:endParaRPr>
          </a:p>
        </p:txBody>
      </p:sp>
      <p:sp>
        <p:nvSpPr>
          <p:cNvPr id="8196" name="文本框 7"/>
          <p:cNvSpPr txBox="1">
            <a:spLocks noChangeArrowheads="1"/>
          </p:cNvSpPr>
          <p:nvPr>
            <p:custDataLst>
              <p:tags r:id="rId2"/>
            </p:custDataLst>
          </p:nvPr>
        </p:nvSpPr>
        <p:spPr bwMode="auto">
          <a:xfrm>
            <a:off x="126365" y="2376805"/>
            <a:ext cx="613410" cy="3553460"/>
          </a:xfrm>
          <a:prstGeom prst="rect">
            <a:avLst/>
          </a:prstGeom>
          <a:noFill/>
          <a:ln>
            <a:noFill/>
          </a:ln>
          <a:extLst>
            <a:ext uri="{909E8E84-426E-40DD-AFC4-6F175D3DCCD1}">
              <a14:hiddenFill xmlns:a14="http://schemas.microsoft.com/office/drawing/2010/main">
                <a:solidFill>
                  <a:schemeClr val="accent3">
                    <a:lumMod val="75000"/>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a:ln>
                  <a:noFill/>
                </a:ln>
                <a:solidFill>
                  <a:schemeClr val="bg1"/>
                </a:solidFill>
                <a:effectLst/>
                <a:uLnTx/>
                <a:uFillTx/>
                <a:latin typeface="楷体" panose="02010609060101010101" charset="-122"/>
                <a:ea typeface="楷体" panose="02010609060101010101" charset="-122"/>
                <a:cs typeface="Arial" panose="020B0604020202020204"/>
              </a:rPr>
              <a:t>基因工程的应用</a:t>
            </a:r>
            <a:endParaRPr kumimoji="0" lang="zh-CN" altLang="en-US" b="1" i="0" u="none" strike="noStrike" kern="1200" cap="none" spc="0" normalizeH="0" baseline="0" noProof="0">
              <a:ln>
                <a:noFill/>
              </a:ln>
              <a:solidFill>
                <a:schemeClr val="bg1"/>
              </a:solidFill>
              <a:effectLst/>
              <a:uLnTx/>
              <a:uFillTx/>
              <a:latin typeface="楷体" panose="02010609060101010101" charset="-122"/>
              <a:ea typeface="楷体" panose="02010609060101010101" charset="-122"/>
              <a:cs typeface="Arial" panose="020B0604020202020204"/>
            </a:endParaRPr>
          </a:p>
        </p:txBody>
      </p:sp>
      <p:sp>
        <p:nvSpPr>
          <p:cNvPr id="8197" name="AutoShape 9"/>
          <p:cNvSpPr/>
          <p:nvPr>
            <p:custDataLst>
              <p:tags r:id="rId3"/>
            </p:custDataLst>
          </p:nvPr>
        </p:nvSpPr>
        <p:spPr bwMode="auto">
          <a:xfrm>
            <a:off x="869950" y="2032000"/>
            <a:ext cx="285115" cy="4328795"/>
          </a:xfrm>
          <a:prstGeom prst="leftBrace">
            <a:avLst>
              <a:gd name="adj1" fmla="val 75334"/>
              <a:gd name="adj2" fmla="val 50000"/>
            </a:avLst>
          </a:prstGeom>
          <a:noFill/>
          <a:ln w="1587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8202" name="矩形 3"/>
          <p:cNvSpPr>
            <a:spLocks noChangeArrowheads="1"/>
          </p:cNvSpPr>
          <p:nvPr>
            <p:custDataLst>
              <p:tags r:id="rId4"/>
            </p:custDataLst>
          </p:nvPr>
        </p:nvSpPr>
        <p:spPr bwMode="auto">
          <a:xfrm>
            <a:off x="5055870" y="622935"/>
            <a:ext cx="4223385" cy="2676525"/>
          </a:xfrm>
          <a:prstGeom prst="rect">
            <a:avLst/>
          </a:prstGeom>
          <a:noFill/>
          <a:ln>
            <a:noFill/>
          </a:ln>
          <a:extLst>
            <a:ext uri="{909E8E84-426E-40DD-AFC4-6F175D3DCCD1}">
              <a14:hiddenFill xmlns:a14="http://schemas.microsoft.com/office/drawing/2010/main">
                <a:solidFill>
                  <a:schemeClr val="accent2">
                    <a:lumMod val="40000"/>
                    <a:lumOff val="60000"/>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1.</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转基因抗虫植物</a:t>
            </a:r>
            <a:endPar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2.</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转基因抗病植物</a:t>
            </a:r>
            <a:endPar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3.</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转基因抗除草剂植物</a:t>
            </a:r>
            <a:endPar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4.</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改良植物的品质</a:t>
            </a:r>
            <a:endPar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5.</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提高动物的生长速率</a:t>
            </a:r>
            <a:endPar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6.</a:t>
            </a:r>
            <a:r>
              <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改善畜产品的品质</a:t>
            </a:r>
            <a:endParaRPr kumimoji="0" lang="zh-CN" altLang="en-US"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p:txBody>
      </p:sp>
      <p:sp>
        <p:nvSpPr>
          <p:cNvPr id="20" name="AutoShape 9"/>
          <p:cNvSpPr/>
          <p:nvPr>
            <p:custDataLst>
              <p:tags r:id="rId5"/>
            </p:custDataLst>
          </p:nvPr>
        </p:nvSpPr>
        <p:spPr bwMode="auto">
          <a:xfrm>
            <a:off x="4911725" y="756285"/>
            <a:ext cx="144145" cy="2386965"/>
          </a:xfrm>
          <a:prstGeom prst="leftBrace">
            <a:avLst>
              <a:gd name="adj1" fmla="val 75173"/>
              <a:gd name="adj2" fmla="val 50000"/>
            </a:avLst>
          </a:prstGeom>
          <a:noFill/>
          <a:ln w="1587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21" name="标题 6"/>
          <p:cNvSpPr txBox="1">
            <a:spLocks noChangeArrowheads="1"/>
          </p:cNvSpPr>
          <p:nvPr>
            <p:custDataLst>
              <p:tags r:id="rId6"/>
            </p:custDataLst>
          </p:nvPr>
        </p:nvSpPr>
        <p:spPr>
          <a:xfrm>
            <a:off x="1167130" y="3884930"/>
            <a:ext cx="1967865" cy="1034415"/>
          </a:xfrm>
          <a:prstGeom prst="rect">
            <a:avLst/>
          </a:prstGeom>
          <a:noFill/>
          <a:extLst>
            <a:ext uri="{909E8E84-426E-40DD-AFC4-6F175D3DCCD1}">
              <a14:hiddenFill xmlns:a14="http://schemas.microsoft.com/office/drawing/2010/main">
                <a:solidFill>
                  <a:schemeClr val="accent6">
                    <a:lumMod val="40000"/>
                    <a:lumOff val="60000"/>
                  </a:schemeClr>
                </a:solidFill>
              </a14:hiddenFill>
            </a:ext>
          </a:extLst>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algn="l" defTabSz="914400" rtl="0" fontAlgn="auto">
              <a:lnSpc>
                <a:spcPct val="11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rPr>
              <a:t>在医药卫生领域的应用</a:t>
            </a:r>
            <a:endPar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22" name="AutoShape 9"/>
          <p:cNvSpPr/>
          <p:nvPr>
            <p:custDataLst>
              <p:tags r:id="rId7"/>
            </p:custDataLst>
          </p:nvPr>
        </p:nvSpPr>
        <p:spPr bwMode="auto">
          <a:xfrm>
            <a:off x="3168650" y="3529965"/>
            <a:ext cx="180975" cy="1901825"/>
          </a:xfrm>
          <a:prstGeom prst="leftBrace">
            <a:avLst>
              <a:gd name="adj1" fmla="val 75173"/>
              <a:gd name="adj2" fmla="val 50000"/>
            </a:avLst>
          </a:prstGeom>
          <a:noFill/>
          <a:ln w="1587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23" name="标题 6"/>
          <p:cNvSpPr txBox="1">
            <a:spLocks noChangeArrowheads="1"/>
          </p:cNvSpPr>
          <p:nvPr>
            <p:custDataLst>
              <p:tags r:id="rId8"/>
            </p:custDataLst>
          </p:nvPr>
        </p:nvSpPr>
        <p:spPr>
          <a:xfrm>
            <a:off x="1177290" y="5944870"/>
            <a:ext cx="4537710" cy="544830"/>
          </a:xfrm>
          <a:prstGeom prst="rect">
            <a:avLst/>
          </a:prstGeom>
          <a:noFill/>
          <a:extLst>
            <a:ext uri="{909E8E84-426E-40DD-AFC4-6F175D3DCCD1}">
              <a14:hiddenFill xmlns:a14="http://schemas.microsoft.com/office/drawing/2010/main">
                <a:solidFill>
                  <a:schemeClr val="accent6">
                    <a:lumMod val="40000"/>
                    <a:lumOff val="60000"/>
                  </a:schemeClr>
                </a:solidFill>
              </a14:hiddenFill>
            </a:ext>
          </a:ex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algn="l" defTabSz="914400" rtl="0" fontAlgn="auto">
              <a:lnSpc>
                <a:spcPct val="11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rPr>
              <a:t>在食品工业方面的应用</a:t>
            </a:r>
            <a:endParaRPr kumimoji="0" lang="zh-CN" altLang="en-US" sz="2800"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24" name="矩形 23"/>
          <p:cNvSpPr/>
          <p:nvPr>
            <p:custDataLst>
              <p:tags r:id="rId9"/>
            </p:custDataLst>
          </p:nvPr>
        </p:nvSpPr>
        <p:spPr>
          <a:xfrm>
            <a:off x="3328670" y="3364865"/>
            <a:ext cx="8016240" cy="2245360"/>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marR="0" lvl="0" indent="0" algn="l" defTabSz="914400" rtl="0" fontAlgn="auto">
              <a:lnSpc>
                <a:spcPct val="100000"/>
              </a:lnSpc>
              <a:spcBef>
                <a:spcPct val="0"/>
              </a:spcBef>
              <a:spcAft>
                <a:spcPct val="0"/>
              </a:spcAft>
              <a:buClrTx/>
              <a:buSzTx/>
              <a:buFontTx/>
              <a:buNone/>
              <a:tabLst>
                <a:tab pos="5257800" algn="l"/>
              </a:tabLst>
              <a:defRPr/>
            </a:pPr>
            <a:r>
              <a:rPr kumimoji="0" lang="en-US"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1.</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对微生物或动植物的细胞进行</a:t>
            </a:r>
            <a:r>
              <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基因改造</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，使它们能够生产药物。</a:t>
            </a:r>
            <a:endPar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R="0" lvl="0" indent="0" algn="l" defTabSz="914400" rtl="0" fontAlgn="auto">
              <a:lnSpc>
                <a:spcPct val="100000"/>
              </a:lnSpc>
              <a:spcBef>
                <a:spcPct val="0"/>
              </a:spcBef>
              <a:spcAft>
                <a:spcPct val="0"/>
              </a:spcAft>
              <a:buClrTx/>
              <a:buSzTx/>
              <a:buFontTx/>
              <a:buNone/>
              <a:tabLst>
                <a:tab pos="5257800" algn="l"/>
              </a:tabLst>
              <a:defRPr/>
            </a:pPr>
            <a:r>
              <a:rPr kumimoji="0" lang="en-US"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2.</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利用基因工程技术，可以让哺乳动物批量生产药物，如</a:t>
            </a:r>
            <a:r>
              <a:rPr kumimoji="0" lang="zh-CN" altLang="zh-CN" sz="2800" b="1" i="0" u="none" strike="noStrike" kern="100" cap="none" spc="0" normalizeH="0" baseline="0" noProof="0">
                <a:ln>
                  <a:noFill/>
                </a:ln>
                <a:solidFill>
                  <a:srgbClr val="FF0000"/>
                </a:solidFill>
                <a:effectLst/>
                <a:uLnTx/>
                <a:uFillTx/>
                <a:latin typeface="楷体" panose="02010609060101010101" charset="-122"/>
                <a:ea typeface="楷体" panose="02010609060101010101" charset="-122"/>
                <a:cs typeface="楷体" panose="02010609060101010101" charset="-122"/>
              </a:rPr>
              <a:t>乳腺生物反应器</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a:t>
            </a:r>
            <a:endPar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a:p>
            <a:pPr marR="0" lvl="0" indent="0" algn="l" defTabSz="914400" rtl="0" fontAlgn="auto">
              <a:lnSpc>
                <a:spcPct val="100000"/>
              </a:lnSpc>
              <a:spcBef>
                <a:spcPct val="0"/>
              </a:spcBef>
              <a:spcAft>
                <a:spcPct val="0"/>
              </a:spcAft>
              <a:buClrTx/>
              <a:buSzTx/>
              <a:buFontTx/>
              <a:buNone/>
              <a:tabLst>
                <a:tab pos="5257800" algn="l"/>
              </a:tabLst>
              <a:defRPr/>
            </a:pPr>
            <a:r>
              <a:rPr kumimoji="0" lang="en-US"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3.</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用转基因动物作器官移植的</a:t>
            </a:r>
            <a:r>
              <a:rPr kumimoji="0" lang="zh-CN" altLang="en-US"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供体</a:t>
            </a:r>
            <a:r>
              <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等。</a:t>
            </a:r>
            <a:endPar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p:txBody>
      </p:sp>
      <p:sp>
        <p:nvSpPr>
          <p:cNvPr id="25" name="AutoShape 9"/>
          <p:cNvSpPr/>
          <p:nvPr>
            <p:custDataLst>
              <p:tags r:id="rId10"/>
            </p:custDataLst>
          </p:nvPr>
        </p:nvSpPr>
        <p:spPr bwMode="auto">
          <a:xfrm>
            <a:off x="4954905" y="5857240"/>
            <a:ext cx="76200" cy="748030"/>
          </a:xfrm>
          <a:prstGeom prst="leftBrace">
            <a:avLst>
              <a:gd name="adj1" fmla="val 75173"/>
              <a:gd name="adj2" fmla="val 50000"/>
            </a:avLst>
          </a:prstGeom>
          <a:noFill/>
          <a:ln w="15875">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a:ea typeface="等线"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a:ln>
                <a:noFill/>
              </a:ln>
              <a:solidFill>
                <a:prstClr val="black"/>
              </a:solidFill>
              <a:effectLst/>
              <a:uLnTx/>
              <a:uFillTx/>
              <a:latin typeface="楷体" panose="02010609060101010101" charset="-122"/>
              <a:ea typeface="楷体" panose="02010609060101010101" charset="-122"/>
              <a:cs typeface="Arial" panose="020B0604020202020204"/>
            </a:endParaRPr>
          </a:p>
        </p:txBody>
      </p:sp>
      <p:sp>
        <p:nvSpPr>
          <p:cNvPr id="26" name="矩形 25"/>
          <p:cNvSpPr/>
          <p:nvPr>
            <p:custDataLst>
              <p:tags r:id="rId11"/>
            </p:custDataLst>
          </p:nvPr>
        </p:nvSpPr>
        <p:spPr>
          <a:xfrm>
            <a:off x="5019040" y="5739765"/>
            <a:ext cx="5540375" cy="953135"/>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marR="0" lvl="0" indent="0" defTabSz="914400" fontAlgn="auto">
              <a:lnSpc>
                <a:spcPct val="100000"/>
              </a:lnSpc>
              <a:spcBef>
                <a:spcPct val="0"/>
              </a:spcBef>
              <a:spcAft>
                <a:spcPct val="0"/>
              </a:spcAft>
              <a:buClrTx/>
              <a:buSzTx/>
              <a:buFontTx/>
              <a:buNone/>
              <a:defRPr/>
            </a:pPr>
            <a:r>
              <a:rPr lang="zh-CN" altLang="en-US" sz="2800" b="1" kern="0" noProof="0" smtClean="0">
                <a:ln>
                  <a:noFill/>
                </a:ln>
                <a:solidFill>
                  <a:prstClr val="black"/>
                </a:solidFill>
                <a:effectLst/>
                <a:uLnTx/>
                <a:uFillTx/>
                <a:latin typeface="楷体" panose="02010609060101010101" charset="-122"/>
                <a:ea typeface="楷体" panose="02010609060101010101" charset="-122"/>
                <a:cs typeface="楷体" panose="02010609060101010101" charset="-122"/>
                <a:sym typeface="+mn-ea"/>
              </a:rPr>
              <a:t>构建基因工程菌生产食品工业用酶、氨基酸、维生素</a:t>
            </a:r>
            <a:r>
              <a:rPr kumimoji="0" lang="en-US"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rPr>
              <a:t>   </a:t>
            </a:r>
            <a:endParaRPr kumimoji="0" lang="zh-CN" altLang="zh-CN" sz="2800" b="1" i="0" u="none" strike="noStrike" kern="100" cap="none" spc="0" normalizeH="0" baseline="0" noProof="0">
              <a:ln>
                <a:noFill/>
              </a:ln>
              <a:solidFill>
                <a:prstClr val="black"/>
              </a:solidFill>
              <a:effectLst/>
              <a:uLnTx/>
              <a:uFillTx/>
              <a:latin typeface="楷体" panose="02010609060101010101" charset="-122"/>
              <a:ea typeface="楷体" panose="02010609060101010101" charset="-122"/>
              <a:cs typeface="楷体" panose="02010609060101010101"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610870" y="1981835"/>
          <a:ext cx="10488930" cy="3980815"/>
        </p:xfrm>
        <a:graphic>
          <a:graphicData uri="http://schemas.openxmlformats.org/drawingml/2006/table">
            <a:tbl>
              <a:tblPr firstRow="1" bandRow="1">
                <a:tableStyleId>{5C22544A-7EE6-4342-B048-85BDC9FD1C3A}</a:tableStyleId>
              </a:tblPr>
              <a:tblGrid>
                <a:gridCol w="1748155"/>
                <a:gridCol w="1748155"/>
                <a:gridCol w="1748155"/>
                <a:gridCol w="1748155"/>
                <a:gridCol w="1748155"/>
                <a:gridCol w="1748155"/>
              </a:tblGrid>
              <a:tr h="944880">
                <a:tc gridSpan="2">
                  <a:txBody>
                    <a:bodyPr wrap="square"/>
                    <a:lstStyle/>
                    <a:p>
                      <a:pPr algn="ctr">
                        <a:buNone/>
                      </a:pPr>
                      <a:r>
                        <a:rPr lang="zh-CN" altLang="en-US" sz="2000" b="1">
                          <a:latin typeface="楷体" panose="02010609060101010101" charset="-122"/>
                          <a:ea typeface="楷体" panose="02010609060101010101" charset="-122"/>
                        </a:rPr>
                        <a:t>抗虫</a:t>
                      </a:r>
                      <a:endParaRPr lang="zh-CN" altLang="en-US" sz="2000" b="1">
                        <a:latin typeface="楷体" panose="02010609060101010101" charset="-122"/>
                        <a:ea typeface="楷体" panose="02010609060101010101" charset="-122"/>
                      </a:endParaRPr>
                    </a:p>
                  </a:txBody>
                  <a:tcPr vert="horz"/>
                </a:tc>
                <a:tc hMerge="1">
                  <a:tcPr/>
                </a:tc>
                <a:tc>
                  <a:txBody>
                    <a:bodyPr wrap="square"/>
                    <a:lstStyle/>
                    <a:p>
                      <a:pPr algn="ctr">
                        <a:buNone/>
                      </a:pPr>
                      <a:r>
                        <a:rPr lang="zh-CN" altLang="en-US" sz="2000" b="1">
                          <a:latin typeface="楷体" panose="02010609060101010101" charset="-122"/>
                          <a:ea typeface="楷体" panose="02010609060101010101" charset="-122"/>
                        </a:rPr>
                        <a:t>举例</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为什么要做</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怎样做</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成效如何</a:t>
                      </a:r>
                      <a:endParaRPr lang="zh-CN" altLang="en-US" sz="2000" b="1">
                        <a:latin typeface="楷体" panose="02010609060101010101" charset="-122"/>
                        <a:ea typeface="楷体" panose="02010609060101010101" charset="-122"/>
                      </a:endParaRPr>
                    </a:p>
                  </a:txBody>
                  <a:tcPr vert="horz"/>
                </a:tc>
              </a:tr>
              <a:tr h="434975">
                <a:tc rowSpan="4">
                  <a:txBody>
                    <a:bodyPr wrap="square"/>
                    <a:lstStyle/>
                    <a:p>
                      <a:pPr algn="ctr">
                        <a:buNone/>
                      </a:pPr>
                      <a:r>
                        <a:rPr lang="zh-CN" altLang="en-US" sz="2000" b="1">
                          <a:latin typeface="楷体" panose="02010609060101010101" charset="-122"/>
                          <a:ea typeface="楷体" panose="02010609060101010101" charset="-122"/>
                        </a:rPr>
                        <a:t>转基因植物</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抗虫</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r h="359410">
                <a:tc vMerge="1">
                  <a:tcPr/>
                </a:tc>
                <a:tc>
                  <a:txBody>
                    <a:bodyPr wrap="square"/>
                    <a:lstStyle/>
                    <a:p>
                      <a:pPr algn="ctr">
                        <a:buNone/>
                      </a:pPr>
                      <a:r>
                        <a:rPr lang="zh-CN" altLang="en-US" sz="2000" b="1">
                          <a:latin typeface="楷体" panose="02010609060101010101" charset="-122"/>
                          <a:ea typeface="楷体" panose="02010609060101010101" charset="-122"/>
                        </a:rPr>
                        <a:t>抗病</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r h="422910">
                <a:tc vMerge="1">
                  <a:tcPr/>
                </a:tc>
                <a:tc>
                  <a:txBody>
                    <a:bodyPr wrap="square"/>
                    <a:lstStyle/>
                    <a:p>
                      <a:pPr algn="ctr">
                        <a:buNone/>
                      </a:pPr>
                      <a:r>
                        <a:rPr lang="zh-CN" altLang="en-US" sz="2000" b="1">
                          <a:latin typeface="楷体" panose="02010609060101010101" charset="-122"/>
                          <a:ea typeface="楷体" panose="02010609060101010101" charset="-122"/>
                        </a:rPr>
                        <a:t>抗除草剂</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r h="459740">
                <a:tc vMerge="1">
                  <a:tcPr/>
                </a:tc>
                <a:tc>
                  <a:txBody>
                    <a:bodyPr wrap="square"/>
                    <a:lstStyle/>
                    <a:p>
                      <a:pPr algn="ctr">
                        <a:buNone/>
                      </a:pPr>
                      <a:r>
                        <a:rPr lang="zh-CN" altLang="en-US" sz="2000" b="1">
                          <a:latin typeface="楷体" panose="02010609060101010101" charset="-122"/>
                          <a:ea typeface="楷体" panose="02010609060101010101" charset="-122"/>
                        </a:rPr>
                        <a:t>改良品质</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r h="528955">
                <a:tc rowSpan="2">
                  <a:txBody>
                    <a:bodyPr wrap="square"/>
                    <a:lstStyle/>
                    <a:p>
                      <a:pPr algn="ctr">
                        <a:buNone/>
                      </a:pPr>
                      <a:r>
                        <a:rPr lang="zh-CN" altLang="en-US" sz="2000" b="1">
                          <a:latin typeface="楷体" panose="02010609060101010101" charset="-122"/>
                          <a:ea typeface="楷体" panose="02010609060101010101" charset="-122"/>
                        </a:rPr>
                        <a:t>转基因动物</a:t>
                      </a:r>
                      <a:endParaRPr lang="zh-CN" altLang="en-US" sz="2000" b="1">
                        <a:latin typeface="楷体" panose="02010609060101010101" charset="-122"/>
                        <a:ea typeface="楷体" panose="02010609060101010101" charset="-122"/>
                      </a:endParaRPr>
                    </a:p>
                  </a:txBody>
                  <a:tcPr vert="horz"/>
                </a:tc>
                <a:tc>
                  <a:txBody>
                    <a:bodyPr wrap="square"/>
                    <a:lstStyle/>
                    <a:p>
                      <a:pPr algn="ctr">
                        <a:buNone/>
                      </a:pPr>
                      <a:r>
                        <a:rPr lang="zh-CN" altLang="en-US" sz="2000" b="1">
                          <a:latin typeface="楷体" panose="02010609060101010101" charset="-122"/>
                          <a:ea typeface="楷体" panose="02010609060101010101" charset="-122"/>
                        </a:rPr>
                        <a:t>提高生长速率</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r h="793115">
                <a:tc vMerge="1">
                  <a:tcPr/>
                </a:tc>
                <a:tc>
                  <a:txBody>
                    <a:bodyPr wrap="square"/>
                    <a:lstStyle/>
                    <a:p>
                      <a:pPr algn="ctr">
                        <a:buNone/>
                      </a:pPr>
                      <a:r>
                        <a:rPr lang="zh-CN" altLang="en-US" sz="2000" b="1">
                          <a:latin typeface="楷体" panose="02010609060101010101" charset="-122"/>
                          <a:ea typeface="楷体" panose="02010609060101010101" charset="-122"/>
                        </a:rPr>
                        <a:t>改良畜产品的品质</a:t>
                      </a: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c>
                  <a:txBody>
                    <a:bodyPr wrap="square"/>
                    <a:lstStyle/>
                    <a:p>
                      <a:pPr algn="ctr">
                        <a:buNone/>
                      </a:pPr>
                      <a:endParaRPr lang="zh-CN" altLang="en-US" sz="2000" b="1">
                        <a:latin typeface="楷体" panose="02010609060101010101" charset="-122"/>
                        <a:ea typeface="楷体" panose="02010609060101010101" charset="-122"/>
                      </a:endParaRPr>
                    </a:p>
                  </a:txBody>
                  <a:tcPr vert="horz"/>
                </a:tc>
              </a:tr>
            </a:tbl>
          </a:graphicData>
        </a:graphic>
      </p:graphicFrame>
      <p:sp>
        <p:nvSpPr>
          <p:cNvPr id="2" name="文本框 1"/>
          <p:cNvSpPr txBox="1"/>
          <p:nvPr>
            <p:custDataLst>
              <p:tags r:id="rId2"/>
            </p:custDataLst>
          </p:nvPr>
        </p:nvSpPr>
        <p:spPr>
          <a:xfrm>
            <a:off x="382270" y="991235"/>
            <a:ext cx="11508105" cy="1196975"/>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请同学们阅读教材中</a:t>
            </a:r>
            <a:r>
              <a:rPr lang="en-US" altLang="zh-CN" sz="2800" b="1">
                <a:latin typeface="楷体" panose="02010609060101010101" charset="-122"/>
                <a:ea typeface="楷体" panose="02010609060101010101" charset="-122"/>
                <a:cs typeface="楷体" panose="02010609060101010101" charset="-122"/>
              </a:rPr>
              <a:t>“</a:t>
            </a:r>
            <a:r>
              <a:rPr lang="zh-CN" altLang="en-US" sz="2800" b="1">
                <a:latin typeface="楷体" panose="02010609060101010101" charset="-122"/>
                <a:ea typeface="楷体" panose="02010609060101010101" charset="-122"/>
                <a:cs typeface="楷体" panose="02010609060101010101" charset="-122"/>
              </a:rPr>
              <a:t>基因工程在农牧业方面的应用</a:t>
            </a:r>
            <a:r>
              <a:rPr lang="en-US" altLang="zh-CN" sz="2800" b="1">
                <a:latin typeface="楷体" panose="02010609060101010101" charset="-122"/>
                <a:ea typeface="楷体" panose="02010609060101010101" charset="-122"/>
                <a:cs typeface="楷体" panose="02010609060101010101" charset="-122"/>
              </a:rPr>
              <a:t>”</a:t>
            </a:r>
            <a:r>
              <a:rPr lang="zh-CN" altLang="en-US" sz="2800" b="1">
                <a:latin typeface="楷体" panose="02010609060101010101" charset="-122"/>
                <a:ea typeface="楷体" panose="02010609060101010101" charset="-122"/>
                <a:cs typeface="楷体" panose="02010609060101010101" charset="-122"/>
              </a:rPr>
              <a:t>部分的内容，然后以小组为单位，按照下表中的几个方面进行梳理、讨论，填写表格</a:t>
            </a:r>
            <a:endParaRPr lang="zh-CN" altLang="en-US" sz="2800" b="1">
              <a:latin typeface="楷体" panose="02010609060101010101" charset="-122"/>
              <a:ea typeface="楷体" panose="02010609060101010101" charset="-122"/>
              <a:cs typeface="楷体" panose="02010609060101010101" charset="-122"/>
            </a:endParaRPr>
          </a:p>
        </p:txBody>
      </p:sp>
      <p:sp>
        <p:nvSpPr>
          <p:cNvPr id="6" name="圆角矩形 5"/>
          <p:cNvSpPr/>
          <p:nvPr>
            <p:custDataLst>
              <p:tags r:id="rId3"/>
            </p:custDataLst>
          </p:nvPr>
        </p:nvSpPr>
        <p:spPr>
          <a:xfrm>
            <a:off x="3735070" y="153035"/>
            <a:ext cx="5932805" cy="527050"/>
          </a:xfrm>
          <a:prstGeom prst="roundRect">
            <a:avLst/>
          </a:prstGeom>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zh-CN" altLang="en-US" sz="2600" b="1">
                <a:latin typeface="楷体" panose="02010609060101010101" charset="-122"/>
                <a:ea typeface="楷体" panose="02010609060101010101" charset="-122"/>
                <a:sym typeface="+mn-ea"/>
              </a:rPr>
              <a:t>基因工程在农牧业方面的应用</a:t>
            </a:r>
            <a:endParaRPr lang="zh-CN" altLang="en-US" sz="2600" b="1">
              <a:latin typeface="微软雅黑" panose="020B0503020204020204" pitchFamily="34" charset="-122"/>
              <a:ea typeface="微软雅黑" panose="020B0503020204020204" pitchFamily="34" charset="-122"/>
              <a:cs typeface="+mj-cs"/>
              <a:sym typeface="+mn-ea"/>
            </a:endParaRPr>
          </a:p>
        </p:txBody>
      </p:sp>
      <p:pic>
        <p:nvPicPr>
          <p:cNvPr id="3" name="Picture 3"/>
          <p:cNvPicPr>
            <a:picLocks noChangeAspect="1"/>
          </p:cNvPicPr>
          <p:nvPr>
            <p:custDataLst>
              <p:tags r:id="rId4"/>
            </p:custDataLst>
          </p:nvPr>
        </p:nvPicPr>
        <p:blipFill>
          <a:blip r:embed="rId5"/>
          <a:stretch>
            <a:fillRect/>
          </a:stretch>
        </p:blipFill>
        <p:spPr>
          <a:xfrm flipH="1">
            <a:off x="12585700" y="11976100"/>
            <a:ext cx="0" cy="0"/>
          </a:xfrm>
          <a:prstGeom prst="rect">
            <a:avLst/>
          </a:prstGeom>
          <a:ln>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3465195"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1</a:t>
            </a:r>
            <a:r>
              <a:rPr lang="zh-CN" altLang="en-US" sz="2800" b="1">
                <a:latin typeface="楷体" panose="02010609060101010101" charset="-122"/>
                <a:ea typeface="楷体" panose="02010609060101010101" charset="-122"/>
                <a:cs typeface="楷体" panose="02010609060101010101" charset="-122"/>
              </a:rPr>
              <a:t>、转基因抗虫植物</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421640" y="1466850"/>
            <a:ext cx="11413490" cy="167767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从某些生物中分离出具有抗虫功能的基因，将它导入作物中培育出具有抗虫性的作物，是目前防治作物虫害的一种发展趋势。已问世的转基因抗虫植物有转基因抗虫棉花、玉米、大豆、水稻和马铃薯等。</a:t>
            </a:r>
            <a:endParaRPr lang="zh-CN" altLang="en-US" sz="2800" b="1">
              <a:latin typeface="楷体" panose="02010609060101010101" charset="-122"/>
              <a:ea typeface="楷体" panose="02010609060101010101" charset="-122"/>
              <a:cs typeface="楷体" panose="02010609060101010101" charset="-122"/>
            </a:endParaRPr>
          </a:p>
        </p:txBody>
      </p:sp>
      <p:pic>
        <p:nvPicPr>
          <p:cNvPr id="43" name="图片 7"/>
          <p:cNvPicPr/>
          <p:nvPr>
            <p:custDataLst>
              <p:tags r:id="rId3"/>
            </p:custDataLst>
          </p:nvPr>
        </p:nvPicPr>
        <p:blipFill>
          <a:blip r:embed="rId4"/>
          <a:stretch>
            <a:fillRect/>
          </a:stretch>
        </p:blipFill>
        <p:spPr>
          <a:xfrm>
            <a:off x="477520" y="3804920"/>
            <a:ext cx="3194050" cy="1991360"/>
          </a:xfrm>
          <a:prstGeom prst="rect">
            <a:avLst/>
          </a:prstGeom>
          <a:noFill/>
          <a:ln>
            <a:noFill/>
            <a:miter lim="800000"/>
            <a:headEnd/>
            <a:tailEnd/>
          </a:ln>
        </p:spPr>
      </p:pic>
      <p:pic>
        <p:nvPicPr>
          <p:cNvPr id="45" name="图片 44"/>
          <p:cNvPicPr>
            <a:picLocks noChangeAspect="1"/>
          </p:cNvPicPr>
          <p:nvPr>
            <p:custDataLst>
              <p:tags r:id="rId5"/>
            </p:custDataLst>
          </p:nvPr>
        </p:nvPicPr>
        <p:blipFill>
          <a:blip r:embed="rId6"/>
          <a:srcRect l="2145" r="5392"/>
          <a:stretch>
            <a:fillRect/>
          </a:stretch>
        </p:blipFill>
        <p:spPr>
          <a:xfrm>
            <a:off x="3990975" y="3857625"/>
            <a:ext cx="2471420" cy="1939290"/>
          </a:xfrm>
          <a:prstGeom prst="rect">
            <a:avLst/>
          </a:prstGeom>
        </p:spPr>
      </p:pic>
      <p:pic>
        <p:nvPicPr>
          <p:cNvPr id="44" name="图片 43"/>
          <p:cNvPicPr>
            <a:picLocks noChangeAspect="1"/>
          </p:cNvPicPr>
          <p:nvPr>
            <p:custDataLst>
              <p:tags r:id="rId7"/>
            </p:custDataLst>
          </p:nvPr>
        </p:nvPicPr>
        <p:blipFill>
          <a:blip r:embed="rId8"/>
          <a:stretch>
            <a:fillRect/>
          </a:stretch>
        </p:blipFill>
        <p:spPr>
          <a:xfrm>
            <a:off x="7368540" y="3268345"/>
            <a:ext cx="3258185" cy="2792730"/>
          </a:xfrm>
          <a:prstGeom prst="rect">
            <a:avLst/>
          </a:prstGeom>
          <a:effectLst>
            <a:softEdge rad="1270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linds(horizontal)">
                                      <p:cBhvr>
                                        <p:cTn id="7" dur="500"/>
                                        <p:tgtEl>
                                          <p:spTgt spid="43"/>
                                        </p:tgtEl>
                                      </p:cBhvr>
                                    </p:animEffect>
                                  </p:childTnLst>
                                </p:cTn>
                              </p:par>
                              <p:par>
                                <p:cTn id="8" presetID="3" presetClass="entr" presetSubtype="1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blinds(horizontal)">
                                      <p:cBhvr>
                                        <p:cTn id="10" dur="500"/>
                                        <p:tgtEl>
                                          <p:spTgt spid="45"/>
                                        </p:tgtEl>
                                      </p:cBhvr>
                                    </p:animEffect>
                                  </p:childTnLst>
                                </p:cTn>
                              </p:par>
                              <p:par>
                                <p:cTn id="11" presetID="3" presetClass="entr" presetSubtype="1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linds(horizontal)">
                                      <p:cBhvr>
                                        <p:cTn id="1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3465195"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2</a:t>
            </a:r>
            <a:r>
              <a:rPr lang="zh-CN" altLang="en-US" sz="2800" b="1">
                <a:latin typeface="楷体" panose="02010609060101010101" charset="-122"/>
                <a:ea typeface="楷体" panose="02010609060101010101" charset="-122"/>
                <a:cs typeface="楷体" panose="02010609060101010101" charset="-122"/>
              </a:rPr>
              <a:t>、转基因抗病植物</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306070" y="1524635"/>
            <a:ext cx="11544300" cy="183769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许多栽培作物由于自身缺少抗病基因，因此用常规育种的方法很难培育出抗病的新品种。科学家将来源于某些病毒、真菌等的抗病基因导人植物中，培育出了转基因抗病植物，如转基因抗病毒甜椒、番木瓜和烟草等。</a:t>
            </a:r>
            <a:endParaRPr lang="zh-CN" altLang="en-US" sz="2800" b="1">
              <a:latin typeface="楷体" panose="02010609060101010101" charset="-122"/>
              <a:ea typeface="楷体" panose="02010609060101010101" charset="-122"/>
              <a:cs typeface="楷体" panose="02010609060101010101" charset="-122"/>
            </a:endParaRPr>
          </a:p>
        </p:txBody>
      </p:sp>
      <p:pic>
        <p:nvPicPr>
          <p:cNvPr id="16" name="图片 15"/>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99135" y="3736340"/>
            <a:ext cx="3522345" cy="2348865"/>
          </a:xfrm>
          <a:prstGeom prst="rect">
            <a:avLst/>
          </a:prstGeom>
          <a:ln>
            <a:noFill/>
          </a:ln>
          <a:effectLst>
            <a:softEdge rad="112500"/>
          </a:effectLst>
        </p:spPr>
      </p:pic>
      <p:pic>
        <p:nvPicPr>
          <p:cNvPr id="19" name="图片 18"/>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4465955" y="3736340"/>
            <a:ext cx="3519805" cy="2346960"/>
          </a:xfrm>
          <a:prstGeom prst="rect">
            <a:avLst/>
          </a:prstGeom>
          <a:ln>
            <a:noFill/>
          </a:ln>
          <a:effectLst>
            <a:softEdge rad="112500"/>
          </a:effectLst>
        </p:spPr>
      </p:pic>
      <p:pic>
        <p:nvPicPr>
          <p:cNvPr id="23" name="图片 22"/>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8249285" y="3736340"/>
            <a:ext cx="3320415" cy="2346960"/>
          </a:xfrm>
          <a:prstGeom prst="rect">
            <a:avLst/>
          </a:prstGeom>
          <a:ln>
            <a:noFill/>
          </a:ln>
          <a:effectLst>
            <a:softEdge rad="112500"/>
          </a:effectLst>
        </p:spPr>
      </p:pic>
      <p:sp>
        <p:nvSpPr>
          <p:cNvPr id="33" name="矩形 32"/>
          <p:cNvSpPr/>
          <p:nvPr>
            <p:custDataLst>
              <p:tags r:id="rId9"/>
            </p:custDataLst>
          </p:nvPr>
        </p:nvSpPr>
        <p:spPr>
          <a:xfrm>
            <a:off x="1076319" y="5540110"/>
            <a:ext cx="2649543" cy="460375"/>
          </a:xfrm>
          <a:prstGeom prst="rect">
            <a:avLst/>
          </a:prstGeom>
        </p:spPr>
        <p:txBody>
          <a:bodyPr wrap="square">
            <a:spAutoFit/>
          </a:bodyPr>
          <a:lstStyle/>
          <a:p>
            <a:pPr lvl="0">
              <a:spcBef>
                <a:spcPct val="20000"/>
              </a:spcBef>
            </a:pP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转基因抗病毒甜椒</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0" name="矩形 19"/>
          <p:cNvSpPr/>
          <p:nvPr>
            <p:custDataLst>
              <p:tags r:id="rId10"/>
            </p:custDataLst>
          </p:nvPr>
        </p:nvSpPr>
        <p:spPr>
          <a:xfrm>
            <a:off x="4886469" y="5591671"/>
            <a:ext cx="3003688" cy="460375"/>
          </a:xfrm>
          <a:prstGeom prst="rect">
            <a:avLst/>
          </a:prstGeom>
        </p:spPr>
        <p:txBody>
          <a:bodyPr wrap="square">
            <a:spAutoFit/>
          </a:bodyPr>
          <a:lstStyle/>
          <a:p>
            <a:pPr lvl="0">
              <a:spcBef>
                <a:spcPct val="20000"/>
              </a:spcBef>
            </a:pP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转基因抗病毒番木瓜</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1" name="矩形 20"/>
          <p:cNvSpPr/>
          <p:nvPr>
            <p:custDataLst>
              <p:tags r:id="rId11"/>
            </p:custDataLst>
          </p:nvPr>
        </p:nvSpPr>
        <p:spPr>
          <a:xfrm>
            <a:off x="8666694" y="5558016"/>
            <a:ext cx="2664296" cy="460375"/>
          </a:xfrm>
          <a:prstGeom prst="rect">
            <a:avLst/>
          </a:prstGeom>
        </p:spPr>
        <p:txBody>
          <a:bodyPr wrap="square">
            <a:spAutoFit/>
          </a:bodyPr>
          <a:lstStyle/>
          <a:p>
            <a:pPr lvl="0">
              <a:spcBef>
                <a:spcPct val="20000"/>
              </a:spcBef>
            </a:pP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转基因抗病毒烟草</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4968240"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3</a:t>
            </a:r>
            <a:r>
              <a:rPr lang="zh-CN" altLang="en-US" sz="2800" b="1">
                <a:latin typeface="楷体" panose="02010609060101010101" charset="-122"/>
                <a:ea typeface="楷体" panose="02010609060101010101" charset="-122"/>
                <a:cs typeface="楷体" panose="02010609060101010101" charset="-122"/>
              </a:rPr>
              <a:t>、转基因抗除草剂植物</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380365" y="1461135"/>
            <a:ext cx="11530330" cy="230124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杂草常常危害农业生产而大多数除草剂不仅能杀死田间杂草，还会损伤作物，导致作物减产。将降解或抵抗某种除草剂的基因导入作物，可以培育出抗除草剂的作物品种。这样在喷洒除草剂时，田间杂草会被杀死而作物不会受到损伤。目前已经获得转基因抗除草剂玉米、大豆、油菜和甜菜等。</a:t>
            </a:r>
            <a:endParaRPr lang="zh-CN" altLang="en-US" sz="2800" b="1">
              <a:latin typeface="楷体" panose="02010609060101010101" charset="-122"/>
              <a:ea typeface="楷体" panose="02010609060101010101" charset="-122"/>
              <a:cs typeface="楷体" panose="02010609060101010101" charset="-122"/>
            </a:endParaRPr>
          </a:p>
        </p:txBody>
      </p:sp>
      <p:pic>
        <p:nvPicPr>
          <p:cNvPr id="5" name="图片 4"/>
          <p:cNvPicPr>
            <a:picLocks noChangeAspect="1"/>
          </p:cNvPicPr>
          <p:nvPr>
            <p:custDataLst>
              <p:tags r:id="rId3"/>
            </p:custDataLst>
          </p:nvPr>
        </p:nvPicPr>
        <p:blipFill>
          <a:blip r:embed="rId4"/>
          <a:stretch>
            <a:fillRect/>
          </a:stretch>
        </p:blipFill>
        <p:spPr>
          <a:xfrm>
            <a:off x="716280" y="4015105"/>
            <a:ext cx="5067300" cy="2472690"/>
          </a:xfrm>
          <a:prstGeom prst="rect">
            <a:avLst/>
          </a:prstGeom>
          <a:effectLst>
            <a:softEdge rad="127000"/>
          </a:effectLst>
        </p:spPr>
      </p:pic>
      <p:sp>
        <p:nvSpPr>
          <p:cNvPr id="6" name="文本框 5"/>
          <p:cNvSpPr txBox="1"/>
          <p:nvPr>
            <p:custDataLst>
              <p:tags r:id="rId5"/>
            </p:custDataLst>
          </p:nvPr>
        </p:nvSpPr>
        <p:spPr>
          <a:xfrm>
            <a:off x="626745" y="6333490"/>
            <a:ext cx="5469255" cy="459105"/>
          </a:xfrm>
          <a:prstGeom prst="rect">
            <a:avLst/>
          </a:prstGeom>
          <a:noFill/>
        </p:spPr>
        <p:txBody>
          <a:bodyPr wrap="square" lIns="91420" tIns="45708" rIns="91420" bIns="45708" rtlCol="0">
            <a:spAutoFit/>
          </a:bodyPr>
          <a:lstStyle/>
          <a:p>
            <a:pPr algn="l"/>
            <a:r>
              <a:rPr lang="zh-CN" altLang="en-US" sz="2400" b="1">
                <a:solidFill>
                  <a:srgbClr val="FF0000"/>
                </a:solidFill>
                <a:latin typeface="楷体" panose="02010609060101010101" charset="-122"/>
                <a:ea typeface="楷体" panose="02010609060101010101" charset="-122"/>
              </a:rPr>
              <a:t>施用除草剂后的转基因抗除草剂玉米田</a:t>
            </a:r>
            <a:endParaRPr lang="zh-CN" altLang="en-US" sz="2400" b="1">
              <a:solidFill>
                <a:srgbClr val="FF0000"/>
              </a:solidFill>
              <a:latin typeface="楷体" panose="02010609060101010101" charset="-122"/>
              <a:ea typeface="楷体" panose="02010609060101010101" charset="-122"/>
            </a:endParaRPr>
          </a:p>
        </p:txBody>
      </p:sp>
      <p:pic>
        <p:nvPicPr>
          <p:cNvPr id="7" name="图片 6"/>
          <p:cNvPicPr>
            <a:picLocks noChangeAspect="1"/>
          </p:cNvPicPr>
          <p:nvPr>
            <p:custDataLst>
              <p:tags r:id="rId6"/>
            </p:custDataLst>
          </p:nvPr>
        </p:nvPicPr>
        <p:blipFill>
          <a:blip r:embed="rId7"/>
          <a:stretch>
            <a:fillRect/>
          </a:stretch>
        </p:blipFill>
        <p:spPr>
          <a:xfrm rot="5400000">
            <a:off x="7905115" y="2580005"/>
            <a:ext cx="2469515" cy="5510530"/>
          </a:xfrm>
          <a:prstGeom prst="rect">
            <a:avLst/>
          </a:prstGeom>
          <a:effectLst>
            <a:softEdge rad="127000"/>
          </a:effectLst>
        </p:spPr>
      </p:pic>
      <p:sp>
        <p:nvSpPr>
          <p:cNvPr id="8" name="文本框 7"/>
          <p:cNvSpPr txBox="1"/>
          <p:nvPr>
            <p:custDataLst>
              <p:tags r:id="rId8"/>
            </p:custDataLst>
          </p:nvPr>
        </p:nvSpPr>
        <p:spPr>
          <a:xfrm>
            <a:off x="6958330" y="6406515"/>
            <a:ext cx="4657725" cy="459105"/>
          </a:xfrm>
          <a:prstGeom prst="rect">
            <a:avLst/>
          </a:prstGeom>
          <a:noFill/>
        </p:spPr>
        <p:txBody>
          <a:bodyPr wrap="square" lIns="91420" tIns="45708" rIns="91420" bIns="45708" rtlCol="0">
            <a:spAutoFit/>
          </a:bodyPr>
          <a:lstStyle/>
          <a:p>
            <a:pPr algn="l"/>
            <a:r>
              <a:rPr lang="zh-CN" altLang="en-US" sz="2400" b="1">
                <a:solidFill>
                  <a:srgbClr val="FF0000"/>
                </a:solidFill>
                <a:latin typeface="楷体" panose="02010609060101010101" charset="-122"/>
                <a:ea typeface="楷体" panose="02010609060101010101" charset="-122"/>
              </a:rPr>
              <a:t>种植转基因抗除草剂大豆的农田</a:t>
            </a:r>
            <a:endParaRPr lang="zh-CN" altLang="en-US" sz="2400" b="1">
              <a:solidFill>
                <a:srgbClr val="FF0000"/>
              </a:solidFill>
              <a:latin typeface="楷体" panose="02010609060101010101" charset="-122"/>
              <a:ea typeface="楷体" panose="02010609060101010101"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4968240"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4</a:t>
            </a:r>
            <a:r>
              <a:rPr lang="zh-CN" altLang="en-US" sz="2800" b="1">
                <a:latin typeface="楷体" panose="02010609060101010101" charset="-122"/>
                <a:ea typeface="楷体" panose="02010609060101010101" charset="-122"/>
                <a:cs typeface="楷体" panose="02010609060101010101" charset="-122"/>
              </a:rPr>
              <a:t>、改良植物的品质</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306070" y="1296035"/>
            <a:ext cx="11554460" cy="216789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随着生活水平的提高，人们越来越关注植物的营养价值、观赏价值等，利用转基因技术可以改良这些品质。例如，将必需氨基酸含量多的蛋白质编码基因导入植物中，可以提高这种氨基酸的含量，科学家培育的某种转基因玉米中赖氨酸的含量比对照高</a:t>
            </a:r>
            <a:r>
              <a:rPr lang="en-US" altLang="zh-CN" sz="2800" b="1">
                <a:latin typeface="楷体" panose="02010609060101010101" charset="-122"/>
                <a:ea typeface="楷体" panose="02010609060101010101" charset="-122"/>
                <a:cs typeface="楷体" panose="02010609060101010101" charset="-122"/>
              </a:rPr>
              <a:t>30%</a:t>
            </a:r>
            <a:r>
              <a:rPr lang="zh-CN" altLang="en-US" sz="2800" b="1">
                <a:latin typeface="楷体" panose="02010609060101010101" charset="-122"/>
                <a:ea typeface="楷体" panose="02010609060101010101" charset="-122"/>
                <a:cs typeface="楷体" panose="02010609060101010101" charset="-122"/>
              </a:rPr>
              <a:t>。我国科学家成功地将与植物花青素代谢相关的基因导人矮牵牛中，使它呈现出自然界没有的颜色变异，大大提高了它的观赏价值。</a:t>
            </a:r>
            <a:endParaRPr lang="zh-CN" altLang="en-US" sz="2800" b="1">
              <a:latin typeface="楷体" panose="02010609060101010101" charset="-122"/>
              <a:ea typeface="楷体" panose="02010609060101010101" charset="-122"/>
              <a:cs typeface="楷体" panose="02010609060101010101" charset="-122"/>
            </a:endParaRPr>
          </a:p>
        </p:txBody>
      </p:sp>
      <p:pic>
        <p:nvPicPr>
          <p:cNvPr id="8" name="图片 7"/>
          <p:cNvPicPr>
            <a:picLocks noChangeAspect="1"/>
          </p:cNvPicPr>
          <p:nvPr>
            <p:custDataLst>
              <p:tags r:id="rId3"/>
            </p:custDataLst>
          </p:nvPr>
        </p:nvPicPr>
        <p:blipFill>
          <a:blip r:embed="rId4"/>
          <a:srcRect r="8605"/>
          <a:stretch>
            <a:fillRect/>
          </a:stretch>
        </p:blipFill>
        <p:spPr>
          <a:xfrm>
            <a:off x="8592981" y="4432537"/>
            <a:ext cx="2736000" cy="1655965"/>
          </a:xfrm>
          <a:prstGeom prst="rect">
            <a:avLst/>
          </a:prstGeom>
          <a:ln>
            <a:noFill/>
          </a:ln>
          <a:effectLst>
            <a:softEdge rad="112500"/>
          </a:effectLst>
        </p:spPr>
      </p:pic>
      <p:pic>
        <p:nvPicPr>
          <p:cNvPr id="5" name="图片 4"/>
          <p:cNvPicPr>
            <a:picLocks noChangeAspect="1"/>
          </p:cNvPicPr>
          <p:nvPr>
            <p:custDataLst>
              <p:tags r:id="rId5"/>
            </p:custDataLst>
          </p:nvPr>
        </p:nvPicPr>
        <p:blipFill>
          <a:blip r:embed="rId6"/>
          <a:srcRect t="7159" b="6617"/>
          <a:stretch>
            <a:fillRect/>
          </a:stretch>
        </p:blipFill>
        <p:spPr>
          <a:xfrm>
            <a:off x="3402965" y="4420235"/>
            <a:ext cx="2599055" cy="1699260"/>
          </a:xfrm>
          <a:prstGeom prst="rect">
            <a:avLst/>
          </a:prstGeom>
          <a:ln>
            <a:noFill/>
          </a:ln>
          <a:effectLst>
            <a:softEdge rad="112500"/>
          </a:effectLst>
        </p:spPr>
      </p:pic>
      <p:pic>
        <p:nvPicPr>
          <p:cNvPr id="13" name="Picture 3"/>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b="12037"/>
          <a:stretch>
            <a:fillRect/>
          </a:stretch>
        </p:blipFill>
        <p:spPr bwMode="auto">
          <a:xfrm>
            <a:off x="6184900" y="4367530"/>
            <a:ext cx="2223770" cy="18014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custDataLst>
              <p:tags r:id="rId9"/>
            </p:custDataLst>
          </p:nvPr>
        </p:nvSpPr>
        <p:spPr>
          <a:xfrm>
            <a:off x="8972921" y="6077964"/>
            <a:ext cx="2019300" cy="570865"/>
          </a:xfrm>
          <a:prstGeom prst="rect">
            <a:avLst/>
          </a:prstGeom>
        </p:spPr>
        <p:txBody>
          <a:bodyPr wrap="none">
            <a:spAutoFit/>
          </a:bodyPr>
          <a:lstStyle/>
          <a:p>
            <a:pPr algn="ctr">
              <a:lnSpc>
                <a:spcPct val="130000"/>
              </a:lnSpc>
            </a:pPr>
            <a:r>
              <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rPr>
              <a:t>转基因矮牵牛</a:t>
            </a:r>
            <a:endPar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endParaRPr>
          </a:p>
        </p:txBody>
      </p:sp>
      <p:sp>
        <p:nvSpPr>
          <p:cNvPr id="15" name="矩形 14"/>
          <p:cNvSpPr/>
          <p:nvPr>
            <p:custDataLst>
              <p:tags r:id="rId10"/>
            </p:custDataLst>
          </p:nvPr>
        </p:nvSpPr>
        <p:spPr>
          <a:xfrm>
            <a:off x="3873396" y="6088272"/>
            <a:ext cx="1706880" cy="570865"/>
          </a:xfrm>
          <a:prstGeom prst="rect">
            <a:avLst/>
          </a:prstGeom>
        </p:spPr>
        <p:txBody>
          <a:bodyPr wrap="none">
            <a:spAutoFit/>
          </a:bodyPr>
          <a:lstStyle/>
          <a:p>
            <a:pPr algn="ctr">
              <a:lnSpc>
                <a:spcPct val="130000"/>
              </a:lnSpc>
            </a:pPr>
            <a:r>
              <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rPr>
              <a:t>转基因玉米</a:t>
            </a:r>
            <a:endPar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endParaRPr>
          </a:p>
        </p:txBody>
      </p:sp>
      <p:sp>
        <p:nvSpPr>
          <p:cNvPr id="12" name="矩形 11"/>
          <p:cNvSpPr/>
          <p:nvPr>
            <p:custDataLst>
              <p:tags r:id="rId11"/>
            </p:custDataLst>
          </p:nvPr>
        </p:nvSpPr>
        <p:spPr>
          <a:xfrm>
            <a:off x="946150" y="5959475"/>
            <a:ext cx="2419985" cy="829945"/>
          </a:xfrm>
          <a:prstGeom prst="rect">
            <a:avLst/>
          </a:prstGeom>
        </p:spPr>
        <p:txBody>
          <a:bodyPr wrap="square">
            <a:spAutoFit/>
          </a:bodyPr>
          <a:lstStyle/>
          <a:p>
            <a:pPr indent="0" algn="ctr" fontAlgn="auto">
              <a:lnSpc>
                <a:spcPct val="100000"/>
              </a:lnSpc>
            </a:pPr>
            <a:r>
              <a:rPr lang="zh-CN" altLang="en-US" sz="2400" b="1" kern="100">
                <a:solidFill>
                  <a:srgbClr val="FF0000"/>
                </a:solidFill>
                <a:latin typeface="楷体" panose="02010609060101010101" charset="-122"/>
                <a:ea typeface="楷体" panose="02010609060101010101" charset="-122"/>
                <a:cs typeface="楷体" panose="02010609060101010101" charset="-122"/>
              </a:rPr>
              <a:t>转入维生素</a:t>
            </a:r>
            <a:r>
              <a:rPr lang="en-US" altLang="zh-CN" sz="2400" b="1" kern="100">
                <a:solidFill>
                  <a:srgbClr val="FF0000"/>
                </a:solidFill>
                <a:latin typeface="楷体" panose="02010609060101010101" charset="-122"/>
                <a:ea typeface="楷体" panose="02010609060101010101" charset="-122"/>
                <a:cs typeface="楷体" panose="02010609060101010101" charset="-122"/>
              </a:rPr>
              <a:t>A</a:t>
            </a:r>
            <a:r>
              <a:rPr lang="zh-CN" altLang="en-US" sz="2400" b="1" kern="100">
                <a:solidFill>
                  <a:srgbClr val="FF0000"/>
                </a:solidFill>
                <a:latin typeface="楷体" panose="02010609060101010101" charset="-122"/>
                <a:ea typeface="楷体" panose="02010609060101010101" charset="-122"/>
                <a:cs typeface="楷体" panose="02010609060101010101" charset="-122"/>
              </a:rPr>
              <a:t>合成酶基因的大米</a:t>
            </a:r>
            <a:endParaRPr lang="zh-CN" altLang="en-US" sz="2400" b="1" kern="100">
              <a:solidFill>
                <a:srgbClr val="FF0000"/>
              </a:solidFill>
              <a:latin typeface="楷体" panose="02010609060101010101" charset="-122"/>
              <a:ea typeface="楷体" panose="02010609060101010101" charset="-122"/>
              <a:cs typeface="楷体" panose="02010609060101010101" charset="-122"/>
            </a:endParaRPr>
          </a:p>
        </p:txBody>
      </p:sp>
      <p:pic>
        <p:nvPicPr>
          <p:cNvPr id="19" name="Picture 4"/>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1120140" y="4399280"/>
            <a:ext cx="2092960" cy="1676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矩形 21"/>
          <p:cNvSpPr/>
          <p:nvPr>
            <p:custDataLst>
              <p:tags r:id="rId14"/>
            </p:custDataLst>
          </p:nvPr>
        </p:nvSpPr>
        <p:spPr>
          <a:xfrm>
            <a:off x="6213846" y="6075424"/>
            <a:ext cx="2011680" cy="570865"/>
          </a:xfrm>
          <a:prstGeom prst="rect">
            <a:avLst/>
          </a:prstGeom>
        </p:spPr>
        <p:txBody>
          <a:bodyPr wrap="none">
            <a:spAutoFit/>
          </a:bodyPr>
          <a:lstStyle/>
          <a:p>
            <a:pPr algn="ctr">
              <a:lnSpc>
                <a:spcPct val="130000"/>
              </a:lnSpc>
            </a:pPr>
            <a:r>
              <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rPr>
              <a:t>转基因蓝玫瑰</a:t>
            </a:r>
            <a:endParaRPr lang="zh-CN" altLang="zh-CN" sz="2400" b="1" kern="100">
              <a:solidFill>
                <a:srgbClr val="FF0000"/>
              </a:solidFill>
              <a:latin typeface="楷体" panose="02010609060101010101" charset="-122"/>
              <a:ea typeface="楷体" panose="02010609060101010101" charset="-122"/>
              <a:cs typeface="Times New Roman" panose="02020603050405020304" pitchFamily="18"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4968240"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5</a:t>
            </a:r>
            <a:r>
              <a:rPr lang="zh-CN" altLang="en-US" sz="2800" b="1">
                <a:latin typeface="楷体" panose="02010609060101010101" charset="-122"/>
                <a:ea typeface="楷体" panose="02010609060101010101" charset="-122"/>
                <a:cs typeface="楷体" panose="02010609060101010101" charset="-122"/>
              </a:rPr>
              <a:t>、提高动物的生长速率</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458470" y="1372235"/>
            <a:ext cx="11431905" cy="1423035"/>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由于外源生长激素基因的表达可以使转基因动物生长得更快，因此科学家将这类基因导入动物体内，以提高动物的生长速率。例如，我国科学家将外源生长激素基因导人鲤鱼，在同等养殖条件下，转基因鲤鱼的生长速率比非转基因鲤鱼提高了</a:t>
            </a:r>
            <a:r>
              <a:rPr lang="en-US" altLang="zh-CN" sz="2800" b="1">
                <a:latin typeface="Times New Roman" panose="02020603050405020304" pitchFamily="18" charset="0"/>
                <a:ea typeface="楷体" panose="02010609060101010101" charset="-122"/>
                <a:cs typeface="Times New Roman" panose="02020603050405020304" pitchFamily="18" charset="0"/>
              </a:rPr>
              <a:t>42%~115%</a:t>
            </a:r>
            <a:r>
              <a:rPr lang="zh-CN" altLang="en-US" sz="2800" b="1">
                <a:latin typeface="Times New Roman" panose="02020603050405020304" pitchFamily="18" charset="0"/>
                <a:ea typeface="楷体" panose="02010609060101010101" charset="-122"/>
                <a:cs typeface="Times New Roman" panose="02020603050405020304" pitchFamily="18" charset="0"/>
              </a:rPr>
              <a:t>。</a:t>
            </a:r>
            <a:endParaRPr lang="zh-CN" altLang="en-US" sz="2800" b="1">
              <a:latin typeface="Times New Roman" panose="02020603050405020304" pitchFamily="18" charset="0"/>
              <a:ea typeface="楷体" panose="02010609060101010101" charset="-122"/>
              <a:cs typeface="Times New Roman" panose="02020603050405020304" pitchFamily="18" charset="0"/>
            </a:endParaRPr>
          </a:p>
        </p:txBody>
      </p:sp>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4436" t="11092" r="3400" b="8794"/>
          <a:stretch>
            <a:fillRect/>
          </a:stretch>
        </p:blipFill>
        <p:spPr>
          <a:xfrm>
            <a:off x="875665" y="3217545"/>
            <a:ext cx="4374515" cy="2815590"/>
          </a:xfrm>
          <a:prstGeom prst="rect">
            <a:avLst/>
          </a:prstGeom>
          <a:ln>
            <a:noFill/>
          </a:ln>
          <a:effectLst>
            <a:outerShdw blurRad="190500" algn="tl" rotWithShape="0">
              <a:srgbClr val="000000">
                <a:alpha val="70000"/>
              </a:srgbClr>
            </a:outerShdw>
            <a:softEdge rad="127000"/>
          </a:effectLst>
        </p:spPr>
      </p:pic>
      <p:sp>
        <p:nvSpPr>
          <p:cNvPr id="7" name="文本框 6"/>
          <p:cNvSpPr txBox="1"/>
          <p:nvPr>
            <p:custDataLst>
              <p:tags r:id="rId5"/>
            </p:custDataLst>
          </p:nvPr>
        </p:nvSpPr>
        <p:spPr>
          <a:xfrm>
            <a:off x="1172845" y="6108700"/>
            <a:ext cx="4022090" cy="666750"/>
          </a:xfrm>
          <a:prstGeom prst="rect">
            <a:avLst/>
          </a:prstGeom>
          <a:noFill/>
        </p:spPr>
        <p:txBody>
          <a:bodyPr wrap="none" lIns="91420" tIns="45708" rIns="91420" bIns="45708" rtlCol="0">
            <a:noAutofit/>
          </a:bodyPr>
          <a:lstStyle/>
          <a:p>
            <a:pPr algn="l">
              <a:lnSpc>
                <a:spcPct val="80000"/>
              </a:lnSpc>
            </a:pPr>
            <a:r>
              <a:rPr lang="zh-CN" altLang="en-US" sz="2800" b="1">
                <a:solidFill>
                  <a:srgbClr val="FF0000"/>
                </a:solidFill>
                <a:latin typeface="楷体" panose="02010609060101010101" charset="-122"/>
                <a:ea typeface="楷体" panose="02010609060101010101" charset="-122"/>
              </a:rPr>
              <a:t>转生长激素基因鲤鱼（下）</a:t>
            </a:r>
            <a:endParaRPr lang="zh-CN" altLang="en-US" sz="2800" b="1">
              <a:solidFill>
                <a:srgbClr val="FF0000"/>
              </a:solidFill>
              <a:latin typeface="楷体" panose="02010609060101010101" charset="-122"/>
              <a:ea typeface="楷体" panose="02010609060101010101" charset="-122"/>
            </a:endParaRPr>
          </a:p>
          <a:p>
            <a:pPr algn="l">
              <a:lnSpc>
                <a:spcPct val="80000"/>
              </a:lnSpc>
            </a:pPr>
            <a:r>
              <a:rPr lang="zh-CN" altLang="en-US" sz="2800" b="1">
                <a:solidFill>
                  <a:srgbClr val="FF0000"/>
                </a:solidFill>
                <a:latin typeface="楷体" panose="02010609060101010101" charset="-122"/>
                <a:ea typeface="楷体" panose="02010609060101010101" charset="-122"/>
              </a:rPr>
              <a:t>与非转基因鲤鱼（上）</a:t>
            </a:r>
            <a:endParaRPr lang="zh-CN" altLang="en-US" sz="2800" b="1">
              <a:solidFill>
                <a:srgbClr val="FF0000"/>
              </a:solidFill>
              <a:latin typeface="楷体" panose="02010609060101010101" charset="-122"/>
              <a:ea typeface="楷体" panose="02010609060101010101" charset="-122"/>
            </a:endParaRPr>
          </a:p>
        </p:txBody>
      </p:sp>
      <p:pic>
        <p:nvPicPr>
          <p:cNvPr id="5" name="图片 4"/>
          <p:cNvPicPr>
            <a:picLocks noChangeAspect="1"/>
          </p:cNvPicPr>
          <p:nvPr>
            <p:custDataLst>
              <p:tags r:id="rId6"/>
            </p:custDataLst>
          </p:nvPr>
        </p:nvPicPr>
        <p:blipFill>
          <a:blip r:embed="rId7"/>
          <a:stretch>
            <a:fillRect/>
          </a:stretch>
        </p:blipFill>
        <p:spPr>
          <a:xfrm>
            <a:off x="6254115" y="3370580"/>
            <a:ext cx="5350510" cy="3006090"/>
          </a:xfrm>
          <a:prstGeom prst="rect">
            <a:avLst/>
          </a:prstGeom>
          <a:ln>
            <a:noFill/>
          </a:ln>
          <a:effectLst>
            <a:outerShdw blurRad="190500" algn="tl" rotWithShape="0">
              <a:srgbClr val="000000">
                <a:alpha val="70000"/>
              </a:srgbClr>
            </a:outerShdw>
            <a:softEdge rad="1270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4"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to="" calcmode="lin" valueType="num">
                                      <p:cBhvr>
                                        <p:cTn id="9" dur="1" fill="hold"/>
                                        <p:tgtEl>
                                          <p:spTgt spid="7"/>
                                        </p:tgtEl>
                                      </p:cBhvr>
                                    </p:anim>
                                  </p:childTnLst>
                                </p:cTn>
                              </p:par>
                            </p:childTnLst>
                          </p:cTn>
                        </p:par>
                        <p:par>
                          <p:cTn id="10" fill="hold">
                            <p:stCondLst>
                              <p:cond delay="0"/>
                            </p:stCondLst>
                            <p:childTnLst>
                              <p:par>
                                <p:cTn id="11" presetID="3" presetClass="entr" presetSubtype="1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9875" y="838835"/>
            <a:ext cx="4968240" cy="521970"/>
          </a:xfrm>
          <a:prstGeom prst="rect">
            <a:avLst/>
          </a:prstGeom>
          <a:noFill/>
        </p:spPr>
        <p:txBody>
          <a:bodyPr wrap="square" rtlCol="0">
            <a:spAutoFit/>
          </a:bodyPr>
          <a:lstStyle/>
          <a:p>
            <a:r>
              <a:rPr lang="en-US" altLang="zh-CN" sz="2800" b="1">
                <a:latin typeface="楷体" panose="02010609060101010101" charset="-122"/>
                <a:ea typeface="楷体" panose="02010609060101010101" charset="-122"/>
                <a:cs typeface="楷体" panose="02010609060101010101" charset="-122"/>
              </a:rPr>
              <a:t>6</a:t>
            </a:r>
            <a:r>
              <a:rPr lang="zh-CN" altLang="en-US" sz="2800" b="1">
                <a:latin typeface="楷体" panose="02010609060101010101" charset="-122"/>
                <a:ea typeface="楷体" panose="02010609060101010101" charset="-122"/>
                <a:cs typeface="楷体" panose="02010609060101010101" charset="-122"/>
              </a:rPr>
              <a:t>、改良畜产品的品质</a:t>
            </a:r>
            <a:endParaRPr lang="zh-CN" altLang="en-US" sz="2800" b="1">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
            </p:custDataLst>
          </p:nvPr>
        </p:nvSpPr>
        <p:spPr>
          <a:xfrm>
            <a:off x="380365" y="1296035"/>
            <a:ext cx="11409680" cy="2606040"/>
          </a:xfrm>
          <a:prstGeom prst="rect">
            <a:avLst/>
          </a:prstGeom>
          <a:noFill/>
        </p:spPr>
        <p:txBody>
          <a:bodyPr wrap="square" rtlCol="0" anchor="t">
            <a:noAutofit/>
          </a:bodyPr>
          <a:lstStyle/>
          <a:p>
            <a:pPr marL="0" indent="457200" eaLnBrk="1" latinLnBrk="0" hangingPunct="1"/>
            <a:r>
              <a:rPr lang="zh-CN" altLang="en-US" sz="2800" b="1">
                <a:latin typeface="楷体" panose="02010609060101010101" charset="-122"/>
                <a:ea typeface="楷体" panose="02010609060101010101" charset="-122"/>
                <a:cs typeface="楷体" panose="02010609060101010101" charset="-122"/>
              </a:rPr>
              <a:t>有些人由于乳糖酶分泌少，不能完全消化牛奶中的乳糖，食用牛奶后会出现腹泻等不适症状，这称为乳糖不耐受。我国约有</a:t>
            </a:r>
            <a:r>
              <a:rPr lang="en-US" altLang="zh-CN" sz="2800" b="1">
                <a:latin typeface="楷体" panose="02010609060101010101" charset="-122"/>
                <a:ea typeface="楷体" panose="02010609060101010101" charset="-122"/>
                <a:cs typeface="楷体" panose="02010609060101010101" charset="-122"/>
              </a:rPr>
              <a:t>1/3</a:t>
            </a:r>
            <a:r>
              <a:rPr lang="zh-CN" altLang="en-US" sz="2800" b="1">
                <a:latin typeface="楷体" panose="02010609060101010101" charset="-122"/>
                <a:ea typeface="楷体" panose="02010609060101010101" charset="-122"/>
                <a:cs typeface="楷体" panose="02010609060101010101" charset="-122"/>
              </a:rPr>
              <a:t>的成年人对乳糖不耐受。为了解决这一问题，科学家将肠乳糖酶基因导入奶牛基因组，使获得的转基因牛分泌的乳汁中，乳糖的含量大大降低，而其他营养成分不受影响。</a:t>
            </a:r>
            <a:endParaRPr lang="zh-CN" altLang="en-US" sz="2800" b="1">
              <a:latin typeface="楷体" panose="02010609060101010101" charset="-122"/>
              <a:ea typeface="楷体" panose="02010609060101010101" charset="-122"/>
              <a:cs typeface="楷体" panose="02010609060101010101" charset="-122"/>
            </a:endParaRPr>
          </a:p>
        </p:txBody>
      </p:sp>
      <p:pic>
        <p:nvPicPr>
          <p:cNvPr id="12" name="图片 11"/>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915670" y="4039235"/>
            <a:ext cx="2856230" cy="2012950"/>
          </a:xfrm>
          <a:prstGeom prst="rect">
            <a:avLst/>
          </a:prstGeom>
          <a:ln>
            <a:noFill/>
          </a:ln>
          <a:effectLst>
            <a:outerShdw blurRad="190500" algn="tl" rotWithShape="0">
              <a:srgbClr val="000000">
                <a:alpha val="70000"/>
              </a:srgbClr>
            </a:outerShdw>
          </a:effectLst>
        </p:spPr>
      </p:pic>
      <p:pic>
        <p:nvPicPr>
          <p:cNvPr id="13" name="图片 12"/>
          <p:cNvPicPr>
            <a:picLocks noChangeAspect="1"/>
          </p:cNvPicPr>
          <p:nvPr>
            <p:custDataLst>
              <p:tags r:id="rId5"/>
            </p:custDataLst>
          </p:nvPr>
        </p:nvPicPr>
        <p:blipFill>
          <a:blip r:embed="rId6"/>
          <a:srcRect l="10149" r="-28"/>
          <a:stretch>
            <a:fillRect/>
          </a:stretch>
        </p:blipFill>
        <p:spPr>
          <a:xfrm>
            <a:off x="4344670" y="4039235"/>
            <a:ext cx="3154045" cy="1916430"/>
          </a:xfrm>
          <a:prstGeom prst="rect">
            <a:avLst/>
          </a:prstGeom>
          <a:ln>
            <a:noFill/>
          </a:ln>
          <a:effectLst>
            <a:outerShdw blurRad="190500" algn="tl" rotWithShape="0">
              <a:srgbClr val="000000">
                <a:alpha val="70000"/>
              </a:srgbClr>
            </a:outerShdw>
            <a:softEdge rad="127000"/>
          </a:effectLst>
        </p:spPr>
      </p:pic>
      <p:grpSp>
        <p:nvGrpSpPr>
          <p:cNvPr id="5" name="组合 4"/>
          <p:cNvGrpSpPr/>
          <p:nvPr>
            <p:custDataLst>
              <p:tags r:id="rId7"/>
            </p:custDataLst>
          </p:nvPr>
        </p:nvGrpSpPr>
        <p:grpSpPr>
          <a:xfrm>
            <a:off x="7936865" y="3658235"/>
            <a:ext cx="3680460" cy="2935639"/>
            <a:chOff x="8231" y="2785"/>
            <a:chExt cx="10892" cy="9975"/>
          </a:xfrm>
        </p:grpSpPr>
        <p:pic>
          <p:nvPicPr>
            <p:cNvPr id="6" name="图形 11"/>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rcRect l="3080" t="7739" b="5132"/>
            <a:stretch>
              <a:fillRect/>
            </a:stretch>
          </p:blipFill>
          <p:spPr>
            <a:xfrm>
              <a:off x="9327" y="2785"/>
              <a:ext cx="8838" cy="7200"/>
            </a:xfrm>
            <a:prstGeom prst="rect">
              <a:avLst/>
            </a:prstGeom>
          </p:spPr>
        </p:pic>
        <p:sp>
          <p:nvSpPr>
            <p:cNvPr id="7" name="文本框 6"/>
            <p:cNvSpPr txBox="1"/>
            <p:nvPr>
              <p:custDataLst>
                <p:tags r:id="rId11"/>
              </p:custDataLst>
            </p:nvPr>
          </p:nvSpPr>
          <p:spPr>
            <a:xfrm>
              <a:off x="8231" y="9940"/>
              <a:ext cx="5179" cy="2820"/>
            </a:xfrm>
            <a:prstGeom prst="rect">
              <a:avLst/>
            </a:prstGeom>
            <a:noFill/>
          </p:spPr>
          <p:txBody>
            <a:bodyPr wrap="square" rtlCol="0" anchor="t">
              <a:spAutoFit/>
            </a:bodyPr>
            <a:lstStyle/>
            <a:p>
              <a:r>
                <a:rPr sz="2400" b="1">
                  <a:solidFill>
                    <a:srgbClr val="FF0000"/>
                  </a:solidFill>
                  <a:latin typeface="楷体" panose="02010609060101010101" charset="-122"/>
                  <a:ea typeface="楷体" panose="02010609060101010101" charset="-122"/>
                  <a:cs typeface="微软雅黑" panose="020B0503020204020204" pitchFamily="34" charset="-122"/>
                  <a:sym typeface="+mn-ea"/>
                </a:rPr>
                <a:t>乳糖</a:t>
              </a:r>
              <a:r>
                <a:rPr lang="zh-CN" sz="2400" b="1">
                  <a:solidFill>
                    <a:srgbClr val="FF0000"/>
                  </a:solidFill>
                  <a:latin typeface="楷体" panose="02010609060101010101" charset="-122"/>
                  <a:ea typeface="楷体" panose="02010609060101010101" charset="-122"/>
                  <a:cs typeface="微软雅黑" panose="020B0503020204020204" pitchFamily="34" charset="-122"/>
                  <a:sym typeface="+mn-ea"/>
                </a:rPr>
                <a:t>耐受（有乳糖酶）</a:t>
              </a:r>
              <a:endParaRPr lang="zh-CN" sz="2400" b="1">
                <a:solidFill>
                  <a:srgbClr val="FF0000"/>
                </a:solidFill>
                <a:latin typeface="楷体" panose="02010609060101010101" charset="-122"/>
                <a:ea typeface="楷体" panose="02010609060101010101" charset="-122"/>
                <a:cs typeface="微软雅黑" panose="020B0503020204020204" pitchFamily="34" charset="-122"/>
                <a:sym typeface="+mn-ea"/>
              </a:endParaRPr>
            </a:p>
          </p:txBody>
        </p:sp>
        <p:sp>
          <p:nvSpPr>
            <p:cNvPr id="8" name="文本框 7"/>
            <p:cNvSpPr txBox="1"/>
            <p:nvPr>
              <p:custDataLst>
                <p:tags r:id="rId12"/>
              </p:custDataLst>
            </p:nvPr>
          </p:nvSpPr>
          <p:spPr>
            <a:xfrm>
              <a:off x="13628" y="9940"/>
              <a:ext cx="5495" cy="2820"/>
            </a:xfrm>
            <a:prstGeom prst="rect">
              <a:avLst/>
            </a:prstGeom>
            <a:noFill/>
          </p:spPr>
          <p:txBody>
            <a:bodyPr wrap="square" rtlCol="0" anchor="t">
              <a:spAutoFit/>
            </a:bodyPr>
            <a:lstStyle/>
            <a:p>
              <a:r>
                <a:rPr sz="2400" b="1">
                  <a:solidFill>
                    <a:srgbClr val="FF0000"/>
                  </a:solidFill>
                  <a:latin typeface="楷体" panose="02010609060101010101" charset="-122"/>
                  <a:ea typeface="楷体" panose="02010609060101010101" charset="-122"/>
                  <a:cs typeface="微软雅黑" panose="020B0503020204020204" pitchFamily="34" charset="-122"/>
                  <a:sym typeface="+mn-ea"/>
                </a:rPr>
                <a:t>乳糖</a:t>
              </a:r>
              <a:r>
                <a:rPr lang="zh-CN" sz="2400" b="1">
                  <a:solidFill>
                    <a:srgbClr val="FF0000"/>
                  </a:solidFill>
                  <a:latin typeface="楷体" panose="02010609060101010101" charset="-122"/>
                  <a:ea typeface="楷体" panose="02010609060101010101" charset="-122"/>
                  <a:cs typeface="微软雅黑" panose="020B0503020204020204" pitchFamily="34" charset="-122"/>
                  <a:sym typeface="+mn-ea"/>
                </a:rPr>
                <a:t>不耐受（无乳糖酶）</a:t>
              </a:r>
              <a:endParaRPr lang="zh-CN" sz="2400" b="1">
                <a:solidFill>
                  <a:srgbClr val="FF0000"/>
                </a:solidFill>
                <a:latin typeface="楷体" panose="02010609060101010101" charset="-122"/>
                <a:ea typeface="楷体" panose="02010609060101010101" charset="-122"/>
                <a:cs typeface="微软雅黑" panose="020B0503020204020204" pitchFamily="34" charset="-122"/>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1645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AS_UNIQUEID" val="1646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16573"/>
</p:tagLst>
</file>

<file path=ppt/tags/tag101.xml><?xml version="1.0" encoding="utf-8"?>
<p:tagLst xmlns:p="http://schemas.openxmlformats.org/presentationml/2006/main">
  <p:tag name="AS_UNIQUEID" val="16575"/>
</p:tagLst>
</file>

<file path=ppt/tags/tag102.xml><?xml version="1.0" encoding="utf-8"?>
<p:tagLst xmlns:p="http://schemas.openxmlformats.org/presentationml/2006/main">
  <p:tag name="AS_UNIQUEID" val="16576"/>
</p:tagLst>
</file>

<file path=ppt/tags/tag103.xml><?xml version="1.0" encoding="utf-8"?>
<p:tagLst xmlns:p="http://schemas.openxmlformats.org/presentationml/2006/main">
  <p:tag name="AS_UNIQUEID" val="16577"/>
</p:tagLst>
</file>

<file path=ppt/tags/tag104.xml><?xml version="1.0" encoding="utf-8"?>
<p:tagLst xmlns:p="http://schemas.openxmlformats.org/presentationml/2006/main">
  <p:tag name="AS_UNIQUEID" val="16578"/>
</p:tagLst>
</file>

<file path=ppt/tags/tag105.xml><?xml version="1.0" encoding="utf-8"?>
<p:tagLst xmlns:p="http://schemas.openxmlformats.org/presentationml/2006/main">
  <p:tag name="AS_UNIQUEID" val="16580"/>
</p:tagLst>
</file>

<file path=ppt/tags/tag106.xml><?xml version="1.0" encoding="utf-8"?>
<p:tagLst xmlns:p="http://schemas.openxmlformats.org/presentationml/2006/main">
  <p:tag name="AS_UNIQUEID" val="16581"/>
</p:tagLst>
</file>

<file path=ppt/tags/tag107.xml><?xml version="1.0" encoding="utf-8"?>
<p:tagLst xmlns:p="http://schemas.openxmlformats.org/presentationml/2006/main">
  <p:tag name="AS_UNIQUEID" val="16582"/>
</p:tagLst>
</file>

<file path=ppt/tags/tag108.xml><?xml version="1.0" encoding="utf-8"?>
<p:tagLst xmlns:p="http://schemas.openxmlformats.org/presentationml/2006/main">
  <p:tag name="AS_UNIQUEID" val="16583"/>
</p:tagLst>
</file>

<file path=ppt/tags/tag109.xml><?xml version="1.0" encoding="utf-8"?>
<p:tagLst xmlns:p="http://schemas.openxmlformats.org/presentationml/2006/main">
  <p:tag name="AS_UNIQUEID" val="16585"/>
</p:tagLst>
</file>

<file path=ppt/tags/tag11.xml><?xml version="1.0" encoding="utf-8"?>
<p:tagLst xmlns:p="http://schemas.openxmlformats.org/presentationml/2006/main">
  <p:tag name="AS_UNIQUEID" val="1646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10.xml><?xml version="1.0" encoding="utf-8"?>
<p:tagLst xmlns:p="http://schemas.openxmlformats.org/presentationml/2006/main">
  <p:tag name="AS_UNIQUEID" val="16586"/>
</p:tagLst>
</file>

<file path=ppt/tags/tag111.xml><?xml version="1.0" encoding="utf-8"?>
<p:tagLst xmlns:p="http://schemas.openxmlformats.org/presentationml/2006/main">
  <p:tag name="AS_UNIQUEID" val="16587"/>
</p:tagLst>
</file>

<file path=ppt/tags/tag112.xml><?xml version="1.0" encoding="utf-8"?>
<p:tagLst xmlns:p="http://schemas.openxmlformats.org/presentationml/2006/main">
  <p:tag name="AS_UNIQUEID" val="16588"/>
</p:tagLst>
</file>

<file path=ppt/tags/tag113.xml><?xml version="1.0" encoding="utf-8"?>
<p:tagLst xmlns:p="http://schemas.openxmlformats.org/presentationml/2006/main">
  <p:tag name="AS_UNIQUEID" val="16590"/>
</p:tagLst>
</file>

<file path=ppt/tags/tag114.xml><?xml version="1.0" encoding="utf-8"?>
<p:tagLst xmlns:p="http://schemas.openxmlformats.org/presentationml/2006/main">
  <p:tag name="AS_UNIQUEID" val="16591"/>
</p:tagLst>
</file>

<file path=ppt/tags/tag115.xml><?xml version="1.0" encoding="utf-8"?>
<p:tagLst xmlns:p="http://schemas.openxmlformats.org/presentationml/2006/main">
  <p:tag name="AS_UNIQUEID" val="16592"/>
</p:tagLst>
</file>

<file path=ppt/tags/tag116.xml><?xml version="1.0" encoding="utf-8"?>
<p:tagLst xmlns:p="http://schemas.openxmlformats.org/presentationml/2006/main">
  <p:tag name="AS_UNIQUEID" val="16593"/>
</p:tagLst>
</file>

<file path=ppt/tags/tag117.xml><?xml version="1.0" encoding="utf-8"?>
<p:tagLst xmlns:p="http://schemas.openxmlformats.org/presentationml/2006/main">
  <p:tag name="AS_UNIQUEID" val="16595"/>
</p:tagLst>
</file>

<file path=ppt/tags/tag118.xml><?xml version="1.0" encoding="utf-8"?>
<p:tagLst xmlns:p="http://schemas.openxmlformats.org/presentationml/2006/main">
  <p:tag name="AS_UNIQUEID" val="16596"/>
</p:tagLst>
</file>

<file path=ppt/tags/tag119.xml><?xml version="1.0" encoding="utf-8"?>
<p:tagLst xmlns:p="http://schemas.openxmlformats.org/presentationml/2006/main">
  <p:tag name="AS_UNIQUEID" val="16597"/>
</p:tagLst>
</file>

<file path=ppt/tags/tag12.xml><?xml version="1.0" encoding="utf-8"?>
<p:tagLst xmlns:p="http://schemas.openxmlformats.org/presentationml/2006/main">
  <p:tag name="AS_UNIQUEID" val="1646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20.xml><?xml version="1.0" encoding="utf-8"?>
<p:tagLst xmlns:p="http://schemas.openxmlformats.org/presentationml/2006/main">
  <p:tag name="AS_UNIQUEID" val="16598"/>
</p:tagLst>
</file>

<file path=ppt/tags/tag121.xml><?xml version="1.0" encoding="utf-8"?>
<p:tagLst xmlns:p="http://schemas.openxmlformats.org/presentationml/2006/main">
  <p:tag name="AS_UNIQUEID" val="16600"/>
</p:tagLst>
</file>

<file path=ppt/tags/tag122.xml><?xml version="1.0" encoding="utf-8"?>
<p:tagLst xmlns:p="http://schemas.openxmlformats.org/presentationml/2006/main">
  <p:tag name="AS_UNIQUEID" val="16601"/>
</p:tagLst>
</file>

<file path=ppt/tags/tag123.xml><?xml version="1.0" encoding="utf-8"?>
<p:tagLst xmlns:p="http://schemas.openxmlformats.org/presentationml/2006/main">
  <p:tag name="AS_UNIQUEID" val="16602"/>
</p:tagLst>
</file>

<file path=ppt/tags/tag124.xml><?xml version="1.0" encoding="utf-8"?>
<p:tagLst xmlns:p="http://schemas.openxmlformats.org/presentationml/2006/main">
  <p:tag name="AS_UNIQUEID" val="16603"/>
</p:tagLst>
</file>

<file path=ppt/tags/tag125.xml><?xml version="1.0" encoding="utf-8"?>
<p:tagLst xmlns:p="http://schemas.openxmlformats.org/presentationml/2006/main">
  <p:tag name="AS_UNIQUEID" val="16605"/>
</p:tagLst>
</file>

<file path=ppt/tags/tag126.xml><?xml version="1.0" encoding="utf-8"?>
<p:tagLst xmlns:p="http://schemas.openxmlformats.org/presentationml/2006/main">
  <p:tag name="AS_UNIQUEID" val="16606"/>
</p:tagLst>
</file>

<file path=ppt/tags/tag127.xml><?xml version="1.0" encoding="utf-8"?>
<p:tagLst xmlns:p="http://schemas.openxmlformats.org/presentationml/2006/main">
  <p:tag name="AS_UNIQUEID" val="16607"/>
</p:tagLst>
</file>

<file path=ppt/tags/tag128.xml><?xml version="1.0" encoding="utf-8"?>
<p:tagLst xmlns:p="http://schemas.openxmlformats.org/presentationml/2006/main">
  <p:tag name="AS_UNIQUEID" val="16608"/>
</p:tagLst>
</file>

<file path=ppt/tags/tag129.xml><?xml version="1.0" encoding="utf-8"?>
<p:tagLst xmlns:p="http://schemas.openxmlformats.org/presentationml/2006/main">
  <p:tag name="AS_UNIQUEID" val="16610"/>
</p:tagLst>
</file>

<file path=ppt/tags/tag13.xml><?xml version="1.0" encoding="utf-8"?>
<p:tagLst xmlns:p="http://schemas.openxmlformats.org/presentationml/2006/main">
  <p:tag name="AS_UNIQUEID" val="1646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30.xml><?xml version="1.0" encoding="utf-8"?>
<p:tagLst xmlns:p="http://schemas.openxmlformats.org/presentationml/2006/main">
  <p:tag name="AS_UNIQUEID" val="16611"/>
</p:tagLst>
</file>

<file path=ppt/tags/tag131.xml><?xml version="1.0" encoding="utf-8"?>
<p:tagLst xmlns:p="http://schemas.openxmlformats.org/presentationml/2006/main">
  <p:tag name="AS_UNIQUEID" val="16612"/>
</p:tagLst>
</file>

<file path=ppt/tags/tag132.xml><?xml version="1.0" encoding="utf-8"?>
<p:tagLst xmlns:p="http://schemas.openxmlformats.org/presentationml/2006/main">
  <p:tag name="AS_UNIQUEID" val="16613"/>
</p:tagLst>
</file>

<file path=ppt/tags/tag133.xml><?xml version="1.0" encoding="utf-8"?>
<p:tagLst xmlns:p="http://schemas.openxmlformats.org/presentationml/2006/main">
  <p:tag name="AS_UNIQUEID" val="16615"/>
</p:tagLst>
</file>

<file path=ppt/tags/tag134.xml><?xml version="1.0" encoding="utf-8"?>
<p:tagLst xmlns:p="http://schemas.openxmlformats.org/presentationml/2006/main">
  <p:tag name="AS_UNIQUEID" val="16616"/>
</p:tagLst>
</file>

<file path=ppt/tags/tag135.xml><?xml version="1.0" encoding="utf-8"?>
<p:tagLst xmlns:p="http://schemas.openxmlformats.org/presentationml/2006/main">
  <p:tag name="AS_UNIQUEID" val="16617"/>
</p:tagLst>
</file>

<file path=ppt/tags/tag136.xml><?xml version="1.0" encoding="utf-8"?>
<p:tagLst xmlns:p="http://schemas.openxmlformats.org/presentationml/2006/main">
  <p:tag name="AS_UNIQUEID" val="16618"/>
</p:tagLst>
</file>

<file path=ppt/tags/tag137.xml><?xml version="1.0" encoding="utf-8"?>
<p:tagLst xmlns:p="http://schemas.openxmlformats.org/presentationml/2006/main">
  <p:tag name="AS_UNIQUEID" val="16620"/>
</p:tagLst>
</file>

<file path=ppt/tags/tag138.xml><?xml version="1.0" encoding="utf-8"?>
<p:tagLst xmlns:p="http://schemas.openxmlformats.org/presentationml/2006/main">
  <p:tag name="AS_UNIQUEID" val="16621"/>
</p:tagLst>
</file>

<file path=ppt/tags/tag139.xml><?xml version="1.0" encoding="utf-8"?>
<p:tagLst xmlns:p="http://schemas.openxmlformats.org/presentationml/2006/main">
  <p:tag name="AS_UNIQUEID" val="16622"/>
</p:tagLst>
</file>

<file path=ppt/tags/tag14.xml><?xml version="1.0" encoding="utf-8"?>
<p:tagLst xmlns:p="http://schemas.openxmlformats.org/presentationml/2006/main">
  <p:tag name="AS_UNIQUEID" val="1646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16623"/>
</p:tagLst>
</file>

<file path=ppt/tags/tag141.xml><?xml version="1.0" encoding="utf-8"?>
<p:tagLst xmlns:p="http://schemas.openxmlformats.org/presentationml/2006/main">
  <p:tag name="AS_UNIQUEID" val="16625"/>
</p:tagLst>
</file>

<file path=ppt/tags/tag142.xml><?xml version="1.0" encoding="utf-8"?>
<p:tagLst xmlns:p="http://schemas.openxmlformats.org/presentationml/2006/main">
  <p:tag name="AS_UNIQUEID" val="16626"/>
</p:tagLst>
</file>

<file path=ppt/tags/tag143.xml><?xml version="1.0" encoding="utf-8"?>
<p:tagLst xmlns:p="http://schemas.openxmlformats.org/presentationml/2006/main">
  <p:tag name="AS_UNIQUEID" val="16627"/>
</p:tagLst>
</file>

<file path=ppt/tags/tag144.xml><?xml version="1.0" encoding="utf-8"?>
<p:tagLst xmlns:p="http://schemas.openxmlformats.org/presentationml/2006/main">
  <p:tag name="AS_UNIQUEID" val="16628"/>
</p:tagLst>
</file>

<file path=ppt/tags/tag145.xml><?xml version="1.0" encoding="utf-8"?>
<p:tagLst xmlns:p="http://schemas.openxmlformats.org/presentationml/2006/main">
  <p:tag name="AS_UNIQUEID" val="16630"/>
</p:tagLst>
</file>

<file path=ppt/tags/tag146.xml><?xml version="1.0" encoding="utf-8"?>
<p:tagLst xmlns:p="http://schemas.openxmlformats.org/presentationml/2006/main">
  <p:tag name="AS_UNIQUEID" val="16631"/>
</p:tagLst>
</file>

<file path=ppt/tags/tag147.xml><?xml version="1.0" encoding="utf-8"?>
<p:tagLst xmlns:p="http://schemas.openxmlformats.org/presentationml/2006/main">
  <p:tag name="AS_UNIQUEID" val="16632"/>
</p:tagLst>
</file>

<file path=ppt/tags/tag148.xml><?xml version="1.0" encoding="utf-8"?>
<p:tagLst xmlns:p="http://schemas.openxmlformats.org/presentationml/2006/main">
  <p:tag name="AS_UNIQUEID" val="16633"/>
</p:tagLst>
</file>

<file path=ppt/tags/tag149.xml><?xml version="1.0" encoding="utf-8"?>
<p:tagLst xmlns:p="http://schemas.openxmlformats.org/presentationml/2006/main">
  <p:tag name="AS_UNIQUEID" val="16635"/>
</p:tagLst>
</file>

<file path=ppt/tags/tag15.xml><?xml version="1.0" encoding="utf-8"?>
<p:tagLst xmlns:p="http://schemas.openxmlformats.org/presentationml/2006/main">
  <p:tag name="AS_UNIQUEID" val="1646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16636"/>
</p:tagLst>
</file>

<file path=ppt/tags/tag151.xml><?xml version="1.0" encoding="utf-8"?>
<p:tagLst xmlns:p="http://schemas.openxmlformats.org/presentationml/2006/main">
  <p:tag name="AS_UNIQUEID" val="16637"/>
</p:tagLst>
</file>

<file path=ppt/tags/tag152.xml><?xml version="1.0" encoding="utf-8"?>
<p:tagLst xmlns:p="http://schemas.openxmlformats.org/presentationml/2006/main">
  <p:tag name="AS_UNIQUEID" val="16638"/>
</p:tagLst>
</file>

<file path=ppt/tags/tag153.xml><?xml version="1.0" encoding="utf-8"?>
<p:tagLst xmlns:p="http://schemas.openxmlformats.org/presentationml/2006/main">
  <p:tag name="AS_UNIQUEID" val="16640"/>
</p:tagLst>
</file>

<file path=ppt/tags/tag154.xml><?xml version="1.0" encoding="utf-8"?>
<p:tagLst xmlns:p="http://schemas.openxmlformats.org/presentationml/2006/main">
  <p:tag name="AS_UNIQUEID" val="16641"/>
</p:tagLst>
</file>

<file path=ppt/tags/tag155.xml><?xml version="1.0" encoding="utf-8"?>
<p:tagLst xmlns:p="http://schemas.openxmlformats.org/presentationml/2006/main">
  <p:tag name="AS_UNIQUEID" val="16642"/>
</p:tagLst>
</file>

<file path=ppt/tags/tag156.xml><?xml version="1.0" encoding="utf-8"?>
<p:tagLst xmlns:p="http://schemas.openxmlformats.org/presentationml/2006/main">
  <p:tag name="AS_UNIQUEID" val="16643"/>
</p:tagLst>
</file>

<file path=ppt/tags/tag157.xml><?xml version="1.0" encoding="utf-8"?>
<p:tagLst xmlns:p="http://schemas.openxmlformats.org/presentationml/2006/main">
  <p:tag name="AS_UNIQUEID" val="16645"/>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158.xml><?xml version="1.0" encoding="utf-8"?>
<p:tagLst xmlns:p="http://schemas.openxmlformats.org/presentationml/2006/main">
  <p:tag name="AS_UNIQUEID" val="16646"/>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159.xml><?xml version="1.0" encoding="utf-8"?>
<p:tagLst xmlns:p="http://schemas.openxmlformats.org/presentationml/2006/main">
  <p:tag name="AS_UNIQUEID" val="1664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6.xml><?xml version="1.0" encoding="utf-8"?>
<p:tagLst xmlns:p="http://schemas.openxmlformats.org/presentationml/2006/main">
  <p:tag name="AS_UNIQUEID" val="1647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0.xml><?xml version="1.0" encoding="utf-8"?>
<p:tagLst xmlns:p="http://schemas.openxmlformats.org/presentationml/2006/main">
  <p:tag name="AS_UNIQUEID" val="16648"/>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61.xml><?xml version="1.0" encoding="utf-8"?>
<p:tagLst xmlns:p="http://schemas.openxmlformats.org/presentationml/2006/main">
  <p:tag name="AS_UNIQUEID" val="1664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62.xml><?xml version="1.0" encoding="utf-8"?>
<p:tagLst xmlns:p="http://schemas.openxmlformats.org/presentationml/2006/main">
  <p:tag name="AS_UNIQUEID" val="16650"/>
</p:tagLst>
</file>

<file path=ppt/tags/tag16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64.xml><?xml version="1.0" encoding="utf-8"?>
<p:tagLst xmlns:p="http://schemas.openxmlformats.org/presentationml/2006/main">
  <p:tag name="AS_UNIQUEID" val="16670"/>
</p:tagLst>
</file>

<file path=ppt/tags/tag165.xml><?xml version="1.0" encoding="utf-8"?>
<p:tagLst xmlns:p="http://schemas.openxmlformats.org/presentationml/2006/main">
  <p:tag name="AS_UNIQUEID" val="6163"/>
</p:tagLst>
</file>

<file path=ppt/tags/tag166.xml><?xml version="1.0" encoding="utf-8"?>
<p:tagLst xmlns:p="http://schemas.openxmlformats.org/presentationml/2006/main">
  <p:tag name="AS_UNIQUEID" val="16671"/>
</p:tagLst>
</file>

<file path=ppt/tags/tag167.xml><?xml version="1.0" encoding="utf-8"?>
<p:tagLst xmlns:p="http://schemas.openxmlformats.org/presentationml/2006/main">
  <p:tag name="AS_UNIQUEID" val="16673"/>
  <p:tag name="TABLE_ENDDRAG_ORIGIN_RECT" val="825*475"/>
  <p:tag name="TABLE_ENDDRAG_RECT" val="48*174*825*475"/>
</p:tagLst>
</file>

<file path=ppt/tags/tag168.xml><?xml version="1.0" encoding="utf-8"?>
<p:tagLst xmlns:p="http://schemas.openxmlformats.org/presentationml/2006/main">
  <p:tag name="AS_UNIQUEID" val="16674"/>
</p:tagLst>
</file>

<file path=ppt/tags/tag169.xml><?xml version="1.0" encoding="utf-8"?>
<p:tagLst xmlns:p="http://schemas.openxmlformats.org/presentationml/2006/main">
  <p:tag name="AS_UNIQUEID" val="12652"/>
</p:tagLst>
</file>

<file path=ppt/tags/tag17.xml><?xml version="1.0" encoding="utf-8"?>
<p:tagLst xmlns:p="http://schemas.openxmlformats.org/presentationml/2006/main">
  <p:tag name="AS_UNIQUEID" val="1647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70.xml><?xml version="1.0" encoding="utf-8"?>
<p:tagLst xmlns:p="http://schemas.openxmlformats.org/presentationml/2006/main">
  <p:tag name="AS_UNIQUEID" val="16735"/>
</p:tagLst>
</file>

<file path=ppt/tags/tag171.xml><?xml version="1.0" encoding="utf-8"?>
<p:tagLst xmlns:p="http://schemas.openxmlformats.org/presentationml/2006/main">
  <p:tag name="AS_UNIQUEID" val="16676"/>
</p:tagLst>
</file>

<file path=ppt/tags/tag172.xml><?xml version="1.0" encoding="utf-8"?>
<p:tagLst xmlns:p="http://schemas.openxmlformats.org/presentationml/2006/main">
  <p:tag name="AS_UNIQUEID" val="16677"/>
</p:tagLst>
</file>

<file path=ppt/tags/tag173.xml><?xml version="1.0" encoding="utf-8"?>
<p:tagLst xmlns:p="http://schemas.openxmlformats.org/presentationml/2006/main">
  <p:tag name="AS_UNIQUEID" val="3894"/>
</p:tagLst>
</file>

<file path=ppt/tags/tag174.xml><?xml version="1.0" encoding="utf-8"?>
<p:tagLst xmlns:p="http://schemas.openxmlformats.org/presentationml/2006/main">
  <p:tag name="AS_UNIQUEID" val="483"/>
</p:tagLst>
</file>

<file path=ppt/tags/tag175.xml><?xml version="1.0" encoding="utf-8"?>
<p:tagLst xmlns:p="http://schemas.openxmlformats.org/presentationml/2006/main">
  <p:tag name="AS_UNIQUEID" val="1289"/>
</p:tagLst>
</file>

<file path=ppt/tags/tag176.xml><?xml version="1.0" encoding="utf-8"?>
<p:tagLst xmlns:p="http://schemas.openxmlformats.org/presentationml/2006/main">
  <p:tag name="AS_UNIQUEID" val="16679"/>
</p:tagLst>
</file>

<file path=ppt/tags/tag177.xml><?xml version="1.0" encoding="utf-8"?>
<p:tagLst xmlns:p="http://schemas.openxmlformats.org/presentationml/2006/main">
  <p:tag name="AS_UNIQUEID" val="16680"/>
</p:tagLst>
</file>

<file path=ppt/tags/tag178.xml><?xml version="1.0" encoding="utf-8"?>
<p:tagLst xmlns:p="http://schemas.openxmlformats.org/presentationml/2006/main">
  <p:tag name="AS_UNIQUEID" val="6830"/>
  <p:tag name="KSO_WM_DIAGRAM_VIRTUALLY_FRAME" val="{&quot;height&quot;:260.3,&quot;left&quot;:12.25,&quot;top&quot;:193.15,&quot;width&quot;:936.560157480315}"/>
</p:tagLst>
</file>

<file path=ppt/tags/tag179.xml><?xml version="1.0" encoding="utf-8"?>
<p:tagLst xmlns:p="http://schemas.openxmlformats.org/presentationml/2006/main">
  <p:tag name="AS_UNIQUEID" val="6831"/>
  <p:tag name="KSO_WM_DIAGRAM_VIRTUALLY_FRAME" val="{&quot;height&quot;:260.3,&quot;left&quot;:12.25,&quot;top&quot;:193.15,&quot;width&quot;:936.560157480315}"/>
</p:tagLst>
</file>

<file path=ppt/tags/tag18.xml><?xml version="1.0" encoding="utf-8"?>
<p:tagLst xmlns:p="http://schemas.openxmlformats.org/presentationml/2006/main">
  <p:tag name="AS_UNIQUEID" val="1647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80.xml><?xml version="1.0" encoding="utf-8"?>
<p:tagLst xmlns:p="http://schemas.openxmlformats.org/presentationml/2006/main">
  <p:tag name="AS_UNIQUEID" val="6832"/>
  <p:tag name="KSO_WM_DIAGRAM_VIRTUALLY_FRAME" val="{&quot;height&quot;:260.3,&quot;left&quot;:12.25,&quot;top&quot;:193.15,&quot;width&quot;:936.560157480315}"/>
</p:tagLst>
</file>

<file path=ppt/tags/tag181.xml><?xml version="1.0" encoding="utf-8"?>
<p:tagLst xmlns:p="http://schemas.openxmlformats.org/presentationml/2006/main">
  <p:tag name="AS_UNIQUEID" val="3908"/>
  <p:tag name="KSO_WM_DIAGRAM_VIRTUALLY_FRAME" val="{&quot;height&quot;:260.3,&quot;left&quot;:12.25,&quot;top&quot;:193.15,&quot;width&quot;:936.560157480315}"/>
</p:tagLst>
</file>

<file path=ppt/tags/tag182.xml><?xml version="1.0" encoding="utf-8"?>
<p:tagLst xmlns:p="http://schemas.openxmlformats.org/presentationml/2006/main">
  <p:tag name="AS_UNIQUEID" val="3908"/>
  <p:tag name="KSO_WM_DIAGRAM_VIRTUALLY_FRAME" val="{&quot;height&quot;:260.3,&quot;left&quot;:12.25,&quot;top&quot;:193.15,&quot;width&quot;:936.560157480315}"/>
</p:tagLst>
</file>

<file path=ppt/tags/tag183.xml><?xml version="1.0" encoding="utf-8"?>
<p:tagLst xmlns:p="http://schemas.openxmlformats.org/presentationml/2006/main">
  <p:tag name="AS_UNIQUEID" val="3908"/>
  <p:tag name="KSO_WM_DIAGRAM_VIRTUALLY_FRAME" val="{&quot;height&quot;:260.3,&quot;left&quot;:12.25,&quot;top&quot;:193.15,&quot;width&quot;:936.560157480315}"/>
</p:tagLst>
</file>

<file path=ppt/tags/tag184.xml><?xml version="1.0" encoding="utf-8"?>
<p:tagLst xmlns:p="http://schemas.openxmlformats.org/presentationml/2006/main">
  <p:tag name="AS_UNIQUEID" val="16682"/>
</p:tagLst>
</file>

<file path=ppt/tags/tag185.xml><?xml version="1.0" encoding="utf-8"?>
<p:tagLst xmlns:p="http://schemas.openxmlformats.org/presentationml/2006/main">
  <p:tag name="AS_UNIQUEID" val="16683"/>
</p:tagLst>
</file>

<file path=ppt/tags/tag186.xml><?xml version="1.0" encoding="utf-8"?>
<p:tagLst xmlns:p="http://schemas.openxmlformats.org/presentationml/2006/main">
  <p:tag name="AS_UNIQUEID" val="493"/>
</p:tagLst>
</file>

<file path=ppt/tags/tag187.xml><?xml version="1.0" encoding="utf-8"?>
<p:tagLst xmlns:p="http://schemas.openxmlformats.org/presentationml/2006/main">
  <p:tag name="AS_UNIQUEID" val="1297"/>
</p:tagLst>
</file>

<file path=ppt/tags/tag188.xml><?xml version="1.0" encoding="utf-8"?>
<p:tagLst xmlns:p="http://schemas.openxmlformats.org/presentationml/2006/main">
  <p:tag name="AS_UNIQUEID" val="1298"/>
</p:tagLst>
</file>

<file path=ppt/tags/tag189.xml><?xml version="1.0" encoding="utf-8"?>
<p:tagLst xmlns:p="http://schemas.openxmlformats.org/presentationml/2006/main">
  <p:tag name="AS_UNIQUEID" val="1299"/>
</p:tagLst>
</file>

<file path=ppt/tags/tag19.xml><?xml version="1.0" encoding="utf-8"?>
<p:tagLst xmlns:p="http://schemas.openxmlformats.org/presentationml/2006/main">
  <p:tag name="AS_UNIQUEID" val="1647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90.xml><?xml version="1.0" encoding="utf-8"?>
<p:tagLst xmlns:p="http://schemas.openxmlformats.org/presentationml/2006/main">
  <p:tag name="AS_UNIQUEID" val="16685"/>
</p:tagLst>
</file>

<file path=ppt/tags/tag191.xml><?xml version="1.0" encoding="utf-8"?>
<p:tagLst xmlns:p="http://schemas.openxmlformats.org/presentationml/2006/main">
  <p:tag name="AS_UNIQUEID" val="16686"/>
</p:tagLst>
</file>

<file path=ppt/tags/tag192.xml><?xml version="1.0" encoding="utf-8"?>
<p:tagLst xmlns:p="http://schemas.openxmlformats.org/presentationml/2006/main">
  <p:tag name="AS_UNIQUEID" val="502"/>
</p:tagLst>
</file>

<file path=ppt/tags/tag193.xml><?xml version="1.0" encoding="utf-8"?>
<p:tagLst xmlns:p="http://schemas.openxmlformats.org/presentationml/2006/main">
  <p:tag name="AS_UNIQUEID" val="501"/>
</p:tagLst>
</file>

<file path=ppt/tags/tag194.xml><?xml version="1.0" encoding="utf-8"?>
<p:tagLst xmlns:p="http://schemas.openxmlformats.org/presentationml/2006/main">
  <p:tag name="AS_UNIQUEID" val="8628"/>
</p:tagLst>
</file>

<file path=ppt/tags/tag195.xml><?xml version="1.0" encoding="utf-8"?>
<p:tagLst xmlns:p="http://schemas.openxmlformats.org/presentationml/2006/main">
  <p:tag name="AS_UNIQUEID" val="8629"/>
</p:tagLst>
</file>

<file path=ppt/tags/tag196.xml><?xml version="1.0" encoding="utf-8"?>
<p:tagLst xmlns:p="http://schemas.openxmlformats.org/presentationml/2006/main">
  <p:tag name="AS_UNIQUEID" val="8630"/>
</p:tagLst>
</file>

<file path=ppt/tags/tag197.xml><?xml version="1.0" encoding="utf-8"?>
<p:tagLst xmlns:p="http://schemas.openxmlformats.org/presentationml/2006/main">
  <p:tag name="AS_UNIQUEID" val="8631"/>
</p:tagLst>
</file>

<file path=ppt/tags/tag198.xml><?xml version="1.0" encoding="utf-8"?>
<p:tagLst xmlns:p="http://schemas.openxmlformats.org/presentationml/2006/main">
  <p:tag name="AS_UNIQUEID" val="8632"/>
</p:tagLst>
</file>

<file path=ppt/tags/tag199.xml><?xml version="1.0" encoding="utf-8"?>
<p:tagLst xmlns:p="http://schemas.openxmlformats.org/presentationml/2006/main">
  <p:tag name="AS_UNIQUEID" val="8629"/>
</p:tagLst>
</file>

<file path=ppt/tags/tag2.xml><?xml version="1.0" encoding="utf-8"?>
<p:tagLst xmlns:p="http://schemas.openxmlformats.org/presentationml/2006/main">
  <p:tag name="AS_UNIQUEID" val="1645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AS_UNIQUEID" val="1647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00.xml><?xml version="1.0" encoding="utf-8"?>
<p:tagLst xmlns:p="http://schemas.openxmlformats.org/presentationml/2006/main">
  <p:tag name="AS_UNIQUEID" val="16688"/>
</p:tagLst>
</file>

<file path=ppt/tags/tag201.xml><?xml version="1.0" encoding="utf-8"?>
<p:tagLst xmlns:p="http://schemas.openxmlformats.org/presentationml/2006/main">
  <p:tag name="AS_UNIQUEID" val="16689"/>
</p:tagLst>
</file>

<file path=ppt/tags/tag202.xml><?xml version="1.0" encoding="utf-8"?>
<p:tagLst xmlns:p="http://schemas.openxmlformats.org/presentationml/2006/main">
  <p:tag name="AS_UNIQUEID" val="1309"/>
</p:tagLst>
</file>

<file path=ppt/tags/tag203.xml><?xml version="1.0" encoding="utf-8"?>
<p:tagLst xmlns:p="http://schemas.openxmlformats.org/presentationml/2006/main">
  <p:tag name="AS_UNIQUEID" val="1310"/>
</p:tagLst>
</file>

<file path=ppt/tags/tag204.xml><?xml version="1.0" encoding="utf-8"?>
<p:tagLst xmlns:p="http://schemas.openxmlformats.org/presentationml/2006/main">
  <p:tag name="AS_UNIQUEID" val="508"/>
</p:tagLst>
</file>

<file path=ppt/tags/tag205.xml><?xml version="1.0" encoding="utf-8"?>
<p:tagLst xmlns:p="http://schemas.openxmlformats.org/presentationml/2006/main">
  <p:tag name="AS_UNIQUEID" val="16691"/>
</p:tagLst>
</file>

<file path=ppt/tags/tag206.xml><?xml version="1.0" encoding="utf-8"?>
<p:tagLst xmlns:p="http://schemas.openxmlformats.org/presentationml/2006/main">
  <p:tag name="AS_UNIQUEID" val="16692"/>
</p:tagLst>
</file>

<file path=ppt/tags/tag207.xml><?xml version="1.0" encoding="utf-8"?>
<p:tagLst xmlns:p="http://schemas.openxmlformats.org/presentationml/2006/main">
  <p:tag name="AS_UNIQUEID" val="527"/>
</p:tagLst>
</file>

<file path=ppt/tags/tag208.xml><?xml version="1.0" encoding="utf-8"?>
<p:tagLst xmlns:p="http://schemas.openxmlformats.org/presentationml/2006/main">
  <p:tag name="AS_UNIQUEID" val="513"/>
</p:tagLst>
</file>

<file path=ppt/tags/tag209.xml><?xml version="1.0" encoding="utf-8"?>
<p:tagLst xmlns:p="http://schemas.openxmlformats.org/presentationml/2006/main">
  <p:tag name="AS_UNIQUEID" val="14395"/>
</p:tagLst>
</file>

<file path=ppt/tags/tag21.xml><?xml version="1.0" encoding="utf-8"?>
<p:tagLst xmlns:p="http://schemas.openxmlformats.org/presentationml/2006/main">
  <p:tag name="AS_UNIQUEID" val="1647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0.xml><?xml version="1.0" encoding="utf-8"?>
<p:tagLst xmlns:p="http://schemas.openxmlformats.org/presentationml/2006/main">
  <p:tag name="AS_UNIQUEID" val="6381"/>
</p:tagLst>
</file>

<file path=ppt/tags/tag211.xml><?xml version="1.0" encoding="utf-8"?>
<p:tagLst xmlns:p="http://schemas.openxmlformats.org/presentationml/2006/main">
  <p:tag name="AS_UNIQUEID" val="3361"/>
</p:tagLst>
</file>

<file path=ppt/tags/tag212.xml><?xml version="1.0" encoding="utf-8"?>
<p:tagLst xmlns:p="http://schemas.openxmlformats.org/presentationml/2006/main">
  <p:tag name="AS_UNIQUEID" val="3362"/>
</p:tagLst>
</file>

<file path=ppt/tags/tag213.xml><?xml version="1.0" encoding="utf-8"?>
<p:tagLst xmlns:p="http://schemas.openxmlformats.org/presentationml/2006/main">
  <p:tag name="AS_UNIQUEID" val="16694"/>
</p:tagLst>
</file>

<file path=ppt/tags/tag214.xml><?xml version="1.0" encoding="utf-8"?>
<p:tagLst xmlns:p="http://schemas.openxmlformats.org/presentationml/2006/main">
  <p:tag name="AS_UNIQUEID" val="12652"/>
</p:tagLst>
</file>

<file path=ppt/tags/tag215.xml><?xml version="1.0" encoding="utf-8"?>
<p:tagLst xmlns:p="http://schemas.openxmlformats.org/presentationml/2006/main">
  <p:tag name="AS_UNIQUEID" val="16696"/>
</p:tagLst>
</file>

<file path=ppt/tags/tag216.xml><?xml version="1.0" encoding="utf-8"?>
<p:tagLst xmlns:p="http://schemas.openxmlformats.org/presentationml/2006/main">
  <p:tag name="AS_UNIQUEID" val="16697"/>
</p:tagLst>
</file>

<file path=ppt/tags/tag217.xml><?xml version="1.0" encoding="utf-8"?>
<p:tagLst xmlns:p="http://schemas.openxmlformats.org/presentationml/2006/main">
  <p:tag name="AS_UNIQUEID" val="6901"/>
</p:tagLst>
</file>

<file path=ppt/tags/tag218.xml><?xml version="1.0" encoding="utf-8"?>
<p:tagLst xmlns:p="http://schemas.openxmlformats.org/presentationml/2006/main">
  <p:tag name="AS_UNIQUEID" val="11932"/>
</p:tagLst>
</file>

<file path=ppt/tags/tag219.xml><?xml version="1.0" encoding="utf-8"?>
<p:tagLst xmlns:p="http://schemas.openxmlformats.org/presentationml/2006/main">
  <p:tag name="AS_UNIQUEID" val="6902"/>
</p:tagLst>
</file>

<file path=ppt/tags/tag22.xml><?xml version="1.0" encoding="utf-8"?>
<p:tagLst xmlns:p="http://schemas.openxmlformats.org/presentationml/2006/main">
  <p:tag name="AS_UNIQUEID" val="1647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20.xml><?xml version="1.0" encoding="utf-8"?>
<p:tagLst xmlns:p="http://schemas.openxmlformats.org/presentationml/2006/main">
  <p:tag name="AS_UNIQUEID" val="16699"/>
</p:tagLst>
</file>

<file path=ppt/tags/tag221.xml><?xml version="1.0" encoding="utf-8"?>
<p:tagLst xmlns:p="http://schemas.openxmlformats.org/presentationml/2006/main">
  <p:tag name="AS_UNIQUEID" val="15051"/>
</p:tagLst>
</file>

<file path=ppt/tags/tag222.xml><?xml version="1.0" encoding="utf-8"?>
<p:tagLst xmlns:p="http://schemas.openxmlformats.org/presentationml/2006/main">
  <p:tag name="AS_UNIQUEID" val="16701"/>
</p:tagLst>
</file>

<file path=ppt/tags/tag223.xml><?xml version="1.0" encoding="utf-8"?>
<p:tagLst xmlns:p="http://schemas.openxmlformats.org/presentationml/2006/main">
  <p:tag name="AS_UNIQUEID" val="16702"/>
</p:tagLst>
</file>

<file path=ppt/tags/tag224.xml><?xml version="1.0" encoding="utf-8"?>
<p:tagLst xmlns:p="http://schemas.openxmlformats.org/presentationml/2006/main">
  <p:tag name="AS_UNIQUEID" val="11424"/>
</p:tagLst>
</file>

<file path=ppt/tags/tag225.xml><?xml version="1.0" encoding="utf-8"?>
<p:tagLst xmlns:p="http://schemas.openxmlformats.org/presentationml/2006/main">
  <p:tag name="AS_UNIQUEID" val="6164"/>
  <p:tag name="KSO_WM_BEAUTIFY_FLAG" val=""/>
</p:tagLst>
</file>

<file path=ppt/tags/tag226.xml><?xml version="1.0" encoding="utf-8"?>
<p:tagLst xmlns:p="http://schemas.openxmlformats.org/presentationml/2006/main">
  <p:tag name="AS_UNIQUEID" val="6163"/>
  <p:tag name="KSO_WM_BEAUTIFY_FLAG" val=""/>
</p:tagLst>
</file>

<file path=ppt/tags/tag227.xml><?xml version="1.0" encoding="utf-8"?>
<p:tagLst xmlns:p="http://schemas.openxmlformats.org/presentationml/2006/main">
  <p:tag name="AS_UNIQUEID" val="16704"/>
</p:tagLst>
</file>

<file path=ppt/tags/tag228.xml><?xml version="1.0" encoding="utf-8"?>
<p:tagLst xmlns:p="http://schemas.openxmlformats.org/presentationml/2006/main">
  <p:tag name="AS_UNIQUEID" val="16705"/>
</p:tagLst>
</file>

<file path=ppt/tags/tag229.xml><?xml version="1.0" encoding="utf-8"?>
<p:tagLst xmlns:p="http://schemas.openxmlformats.org/presentationml/2006/main">
  <p:tag name="AS_UNIQUEID" val="16706"/>
</p:tagLst>
</file>

<file path=ppt/tags/tag23.xml><?xml version="1.0" encoding="utf-8"?>
<p:tagLst xmlns:p="http://schemas.openxmlformats.org/presentationml/2006/main">
  <p:tag name="AS_UNIQUEID" val="1647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30.xml><?xml version="1.0" encoding="utf-8"?>
<p:tagLst xmlns:p="http://schemas.openxmlformats.org/presentationml/2006/main">
  <p:tag name="AS_UNIQUEID" val="418"/>
</p:tagLst>
</file>

<file path=ppt/tags/tag231.xml><?xml version="1.0" encoding="utf-8"?>
<p:tagLst xmlns:p="http://schemas.openxmlformats.org/presentationml/2006/main">
  <p:tag name="AS_UNIQUEID" val="418"/>
</p:tagLst>
</file>

<file path=ppt/tags/tag232.xml><?xml version="1.0" encoding="utf-8"?>
<p:tagLst xmlns:p="http://schemas.openxmlformats.org/presentationml/2006/main">
  <p:tag name="AS_UNIQUEID" val="547"/>
</p:tagLst>
</file>

<file path=ppt/tags/tag233.xml><?xml version="1.0" encoding="utf-8"?>
<p:tagLst xmlns:p="http://schemas.openxmlformats.org/presentationml/2006/main">
  <p:tag name="AS_UNIQUEID" val="413"/>
</p:tagLst>
</file>

<file path=ppt/tags/tag234.xml><?xml version="1.0" encoding="utf-8"?>
<p:tagLst xmlns:p="http://schemas.openxmlformats.org/presentationml/2006/main">
  <p:tag name="AS_UNIQUEID" val="414"/>
</p:tagLst>
</file>

<file path=ppt/tags/tag235.xml><?xml version="1.0" encoding="utf-8"?>
<p:tagLst xmlns:p="http://schemas.openxmlformats.org/presentationml/2006/main">
  <p:tag name="AS_UNIQUEID" val="415"/>
</p:tagLst>
</file>

<file path=ppt/tags/tag236.xml><?xml version="1.0" encoding="utf-8"?>
<p:tagLst xmlns:p="http://schemas.openxmlformats.org/presentationml/2006/main">
  <p:tag name="AS_UNIQUEID" val="416"/>
</p:tagLst>
</file>

<file path=ppt/tags/tag237.xml><?xml version="1.0" encoding="utf-8"?>
<p:tagLst xmlns:p="http://schemas.openxmlformats.org/presentationml/2006/main">
  <p:tag name="AS_UNIQUEID" val="418"/>
</p:tagLst>
</file>

<file path=ppt/tags/tag238.xml><?xml version="1.0" encoding="utf-8"?>
<p:tagLst xmlns:p="http://schemas.openxmlformats.org/presentationml/2006/main">
  <p:tag name="AS_UNIQUEID" val="416"/>
</p:tagLst>
</file>

<file path=ppt/tags/tag239.xml><?xml version="1.0" encoding="utf-8"?>
<p:tagLst xmlns:p="http://schemas.openxmlformats.org/presentationml/2006/main">
  <p:tag name="AS_UNIQUEID" val="418"/>
</p:tagLst>
</file>

<file path=ppt/tags/tag24.xml><?xml version="1.0" encoding="utf-8"?>
<p:tagLst xmlns:p="http://schemas.openxmlformats.org/presentationml/2006/main">
  <p:tag name="AS_UNIQUEID" val="1648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40.xml><?xml version="1.0" encoding="utf-8"?>
<p:tagLst xmlns:p="http://schemas.openxmlformats.org/presentationml/2006/main">
  <p:tag name="AS_UNIQUEID" val="550"/>
</p:tagLst>
</file>

<file path=ppt/tags/tag241.xml><?xml version="1.0" encoding="utf-8"?>
<p:tagLst xmlns:p="http://schemas.openxmlformats.org/presentationml/2006/main">
  <p:tag name="AS_UNIQUEID" val="416"/>
</p:tagLst>
</file>

<file path=ppt/tags/tag242.xml><?xml version="1.0" encoding="utf-8"?>
<p:tagLst xmlns:p="http://schemas.openxmlformats.org/presentationml/2006/main">
  <p:tag name="AS_UNIQUEID" val="551"/>
</p:tagLst>
</file>

<file path=ppt/tags/tag243.xml><?xml version="1.0" encoding="utf-8"?>
<p:tagLst xmlns:p="http://schemas.openxmlformats.org/presentationml/2006/main">
  <p:tag name="AS_UNIQUEID" val="418"/>
</p:tagLst>
</file>

<file path=ppt/tags/tag244.xml><?xml version="1.0" encoding="utf-8"?>
<p:tagLst xmlns:p="http://schemas.openxmlformats.org/presentationml/2006/main">
  <p:tag name="AS_UNIQUEID" val="418"/>
</p:tagLst>
</file>

<file path=ppt/tags/tag245.xml><?xml version="1.0" encoding="utf-8"?>
<p:tagLst xmlns:p="http://schemas.openxmlformats.org/presentationml/2006/main">
  <p:tag name="AS_UNIQUEID" val="416"/>
</p:tagLst>
</file>

<file path=ppt/tags/tag246.xml><?xml version="1.0" encoding="utf-8"?>
<p:tagLst xmlns:p="http://schemas.openxmlformats.org/presentationml/2006/main">
  <p:tag name="AS_UNIQUEID" val="549"/>
</p:tagLst>
</file>

<file path=ppt/tags/tag247.xml><?xml version="1.0" encoding="utf-8"?>
<p:tagLst xmlns:p="http://schemas.openxmlformats.org/presentationml/2006/main">
  <p:tag name="AS_UNIQUEID" val="1559"/>
</p:tagLst>
</file>

<file path=ppt/tags/tag248.xml><?xml version="1.0" encoding="utf-8"?>
<p:tagLst xmlns:p="http://schemas.openxmlformats.org/presentationml/2006/main">
  <p:tag name="AS_UNIQUEID" val="16707"/>
</p:tagLst>
</file>

<file path=ppt/tags/tag249.xml><?xml version="1.0" encoding="utf-8"?>
<p:tagLst xmlns:p="http://schemas.openxmlformats.org/presentationml/2006/main">
  <p:tag name="AS_UNIQUEID" val="16709"/>
</p:tagLst>
</file>

<file path=ppt/tags/tag25.xml><?xml version="1.0" encoding="utf-8"?>
<p:tagLst xmlns:p="http://schemas.openxmlformats.org/presentationml/2006/main">
  <p:tag name="AS_UNIQUEID" val="1648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50.xml><?xml version="1.0" encoding="utf-8"?>
<p:tagLst xmlns:p="http://schemas.openxmlformats.org/presentationml/2006/main">
  <p:tag name="AS_UNIQUEID" val="16710"/>
</p:tagLst>
</file>

<file path=ppt/tags/tag251.xml><?xml version="1.0" encoding="utf-8"?>
<p:tagLst xmlns:p="http://schemas.openxmlformats.org/presentationml/2006/main">
  <p:tag name="AS_UNIQUEID" val="2261"/>
  <p:tag name="KSO_WM_BEAUTIFY_FLAG" val=""/>
</p:tagLst>
</file>

<file path=ppt/tags/tag252.xml><?xml version="1.0" encoding="utf-8"?>
<p:tagLst xmlns:p="http://schemas.openxmlformats.org/presentationml/2006/main">
  <p:tag name="AS_UNIQUEID" val="16712"/>
</p:tagLst>
</file>

<file path=ppt/tags/tag253.xml><?xml version="1.0" encoding="utf-8"?>
<p:tagLst xmlns:p="http://schemas.openxmlformats.org/presentationml/2006/main">
  <p:tag name="AS_UNIQUEID" val="16713"/>
</p:tagLst>
</file>

<file path=ppt/tags/tag254.xml><?xml version="1.0" encoding="utf-8"?>
<p:tagLst xmlns:p="http://schemas.openxmlformats.org/presentationml/2006/main">
  <p:tag name="AS_UNIQUEID" val="16715"/>
</p:tagLst>
</file>

<file path=ppt/tags/tag255.xml><?xml version="1.0" encoding="utf-8"?>
<p:tagLst xmlns:p="http://schemas.openxmlformats.org/presentationml/2006/main">
  <p:tag name="AS_UNIQUEID" val="16716"/>
</p:tagLst>
</file>

<file path=ppt/tags/tag256.xml><?xml version="1.0" encoding="utf-8"?>
<p:tagLst xmlns:p="http://schemas.openxmlformats.org/presentationml/2006/main">
  <p:tag name="AS_UNIQUEID" val="16717"/>
</p:tagLst>
</file>

<file path=ppt/tags/tag257.xml><?xml version="1.0" encoding="utf-8"?>
<p:tagLst xmlns:p="http://schemas.openxmlformats.org/presentationml/2006/main">
  <p:tag name="AS_UNIQUEID" val="16718"/>
</p:tagLst>
</file>

<file path=ppt/tags/tag258.xml><?xml version="1.0" encoding="utf-8"?>
<p:tagLst xmlns:p="http://schemas.openxmlformats.org/presentationml/2006/main">
  <p:tag name="AS_UNIQUEID" val="14464"/>
</p:tagLst>
</file>

<file path=ppt/tags/tag259.xml><?xml version="1.0" encoding="utf-8"?>
<p:tagLst xmlns:p="http://schemas.openxmlformats.org/presentationml/2006/main">
  <p:tag name="AS_UNIQUEID" val="14636"/>
</p:tagLst>
</file>

<file path=ppt/tags/tag26.xml><?xml version="1.0" encoding="utf-8"?>
<p:tagLst xmlns:p="http://schemas.openxmlformats.org/presentationml/2006/main">
  <p:tag name="AS_UNIQUEID" val="1648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60.xml><?xml version="1.0" encoding="utf-8"?>
<p:tagLst xmlns:p="http://schemas.openxmlformats.org/presentationml/2006/main">
  <p:tag name="AS_UNIQUEID" val="16720"/>
</p:tagLst>
</file>

<file path=ppt/tags/tag261.xml><?xml version="1.0" encoding="utf-8"?>
<p:tagLst xmlns:p="http://schemas.openxmlformats.org/presentationml/2006/main">
  <p:tag name="AS_UNIQUEID" val="16721"/>
</p:tagLst>
</file>

<file path=ppt/tags/tag262.xml><?xml version="1.0" encoding="utf-8"?>
<p:tagLst xmlns:p="http://schemas.openxmlformats.org/presentationml/2006/main">
  <p:tag name="AS_UNIQUEID" val="16723"/>
</p:tagLst>
</file>

<file path=ppt/tags/tag263.xml><?xml version="1.0" encoding="utf-8"?>
<p:tagLst xmlns:p="http://schemas.openxmlformats.org/presentationml/2006/main">
  <p:tag name="AS_UNIQUEID" val="532"/>
</p:tagLst>
</file>

<file path=ppt/tags/tag264.xml><?xml version="1.0" encoding="utf-8"?>
<p:tagLst xmlns:p="http://schemas.openxmlformats.org/presentationml/2006/main">
  <p:tag name="AS_UNIQUEID" val="533"/>
</p:tagLst>
</file>

<file path=ppt/tags/tag265.xml><?xml version="1.0" encoding="utf-8"?>
<p:tagLst xmlns:p="http://schemas.openxmlformats.org/presentationml/2006/main">
  <p:tag name="AS_UNIQUEID" val="534"/>
</p:tagLst>
</file>

<file path=ppt/tags/tag266.xml><?xml version="1.0" encoding="utf-8"?>
<p:tagLst xmlns:p="http://schemas.openxmlformats.org/presentationml/2006/main">
  <p:tag name="AS_UNIQUEID" val="535"/>
</p:tagLst>
</file>

<file path=ppt/tags/tag267.xml><?xml version="1.0" encoding="utf-8"?>
<p:tagLst xmlns:p="http://schemas.openxmlformats.org/presentationml/2006/main">
  <p:tag name="AS_UNIQUEID" val="536"/>
</p:tagLst>
</file>

<file path=ppt/tags/tag268.xml><?xml version="1.0" encoding="utf-8"?>
<p:tagLst xmlns:p="http://schemas.openxmlformats.org/presentationml/2006/main">
  <p:tag name="AS_UNIQUEID" val="537"/>
</p:tagLst>
</file>

<file path=ppt/tags/tag269.xml><?xml version="1.0" encoding="utf-8"?>
<p:tagLst xmlns:p="http://schemas.openxmlformats.org/presentationml/2006/main">
  <p:tag name="AS_UNIQUEID" val="538"/>
</p:tagLst>
</file>

<file path=ppt/tags/tag27.xml><?xml version="1.0" encoding="utf-8"?>
<p:tagLst xmlns:p="http://schemas.openxmlformats.org/presentationml/2006/main">
  <p:tag name="AS_UNIQUEID" val="1648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0.xml><?xml version="1.0" encoding="utf-8"?>
<p:tagLst xmlns:p="http://schemas.openxmlformats.org/presentationml/2006/main">
  <p:tag name="AS_UNIQUEID" val="539"/>
</p:tagLst>
</file>

<file path=ppt/tags/tag271.xml><?xml version="1.0" encoding="utf-8"?>
<p:tagLst xmlns:p="http://schemas.openxmlformats.org/presentationml/2006/main">
  <p:tag name="AS_UNIQUEID" val="14079"/>
</p:tagLst>
</file>

<file path=ppt/tags/tag272.xml><?xml version="1.0" encoding="utf-8"?>
<p:tagLst xmlns:p="http://schemas.openxmlformats.org/presentationml/2006/main">
  <p:tag name="AS_UNIQUEID" val="14080"/>
  <p:tag name="KSO_WM_BEAUTIFY_FLAG" val=""/>
</p:tagLst>
</file>

<file path=ppt/tags/tag273.xml><?xml version="1.0" encoding="utf-8"?>
<p:tagLst xmlns:p="http://schemas.openxmlformats.org/presentationml/2006/main">
  <p:tag name="AS_UNIQUEID" val="14081"/>
  <p:tag name="KSO_WM_BEAUTIFY_FLAG" val=""/>
</p:tagLst>
</file>

<file path=ppt/tags/tag274.xml><?xml version="1.0" encoding="utf-8"?>
<p:tagLst xmlns:p="http://schemas.openxmlformats.org/presentationml/2006/main">
  <p:tag name="AS_UNIQUEID" val="14082"/>
  <p:tag name="KSO_WM_BEAUTIFY_FLAG" val=""/>
</p:tagLst>
</file>

<file path=ppt/tags/tag275.xml><?xml version="1.0" encoding="utf-8"?>
<p:tagLst xmlns:p="http://schemas.openxmlformats.org/presentationml/2006/main">
  <p:tag name="AS_UNIQUEID" val="14083"/>
  <p:tag name="KSO_WM_BEAUTIFY_FLAG" val=""/>
</p:tagLst>
</file>

<file path=ppt/tags/tag276.xml><?xml version="1.0" encoding="utf-8"?>
<p:tagLst xmlns:p="http://schemas.openxmlformats.org/presentationml/2006/main">
  <p:tag name="AS_UNIQUEID" val="15271"/>
</p:tagLst>
</file>

<file path=ppt/tags/tag277.xml><?xml version="1.0" encoding="utf-8"?>
<p:tagLst xmlns:p="http://schemas.openxmlformats.org/presentationml/2006/main">
  <p:tag name="AS_UNIQUEID" val="3854"/>
</p:tagLst>
</file>

<file path=ppt/tags/tag278.xml><?xml version="1.0" encoding="utf-8"?>
<p:tagLst xmlns:p="http://schemas.openxmlformats.org/presentationml/2006/main">
  <p:tag name="AS_UNIQUEID" val="6382"/>
</p:tagLst>
</file>

<file path=ppt/tags/tag279.xml><?xml version="1.0" encoding="utf-8"?>
<p:tagLst xmlns:p="http://schemas.openxmlformats.org/presentationml/2006/main">
  <p:tag name="AS_UNIQUEID" val="6383"/>
</p:tagLst>
</file>

<file path=ppt/tags/tag28.xml><?xml version="1.0" encoding="utf-8"?>
<p:tagLst xmlns:p="http://schemas.openxmlformats.org/presentationml/2006/main">
  <p:tag name="AS_UNIQUEID" val="1648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80.xml><?xml version="1.0" encoding="utf-8"?>
<p:tagLst xmlns:p="http://schemas.openxmlformats.org/presentationml/2006/main">
  <p:tag name="AS_UNIQUEID" val="6384"/>
</p:tagLst>
</file>

<file path=ppt/tags/tag281.xml><?xml version="1.0" encoding="utf-8"?>
<p:tagLst xmlns:p="http://schemas.openxmlformats.org/presentationml/2006/main">
  <p:tag name="AS_UNIQUEID" val="16725"/>
</p:tagLst>
</file>

<file path=ppt/tags/tag282.xml><?xml version="1.0" encoding="utf-8"?>
<p:tagLst xmlns:p="http://schemas.openxmlformats.org/presentationml/2006/main">
  <p:tag name="AS_UNIQUEID" val="11461"/>
</p:tagLst>
</file>

<file path=ppt/tags/tag283.xml><?xml version="1.0" encoding="utf-8"?>
<p:tagLst xmlns:p="http://schemas.openxmlformats.org/presentationml/2006/main">
  <p:tag name="AS_UNIQUEID" val="12652"/>
</p:tagLst>
</file>

<file path=ppt/tags/tag284.xml><?xml version="1.0" encoding="utf-8"?>
<p:tagLst xmlns:p="http://schemas.openxmlformats.org/presentationml/2006/main">
  <p:tag name="AS_UNIQUEID" val="16727"/>
</p:tagLst>
</file>

<file path=ppt/tags/tag285.xml><?xml version="1.0" encoding="utf-8"?>
<p:tagLst xmlns:p="http://schemas.openxmlformats.org/presentationml/2006/main">
  <p:tag name="AS_UNIQUEID" val="606"/>
</p:tagLst>
</file>

<file path=ppt/tags/tag286.xml><?xml version="1.0" encoding="utf-8"?>
<p:tagLst xmlns:p="http://schemas.openxmlformats.org/presentationml/2006/main">
  <p:tag name="AS_UNIQUEID" val="16728"/>
</p:tagLst>
</file>

<file path=ppt/tags/tag287.xml><?xml version="1.0" encoding="utf-8"?>
<p:tagLst xmlns:p="http://schemas.openxmlformats.org/presentationml/2006/main">
  <p:tag name="AS_UNIQUEID" val="610"/>
</p:tagLst>
</file>

<file path=ppt/tags/tag288.xml><?xml version="1.0" encoding="utf-8"?>
<p:tagLst xmlns:p="http://schemas.openxmlformats.org/presentationml/2006/main">
  <p:tag name="AS_UNIQUEID" val="611"/>
</p:tagLst>
</file>

<file path=ppt/tags/tag289.xml><?xml version="1.0" encoding="utf-8"?>
<p:tagLst xmlns:p="http://schemas.openxmlformats.org/presentationml/2006/main">
  <p:tag name="AS_UNIQUEID" val="612"/>
</p:tagLst>
</file>

<file path=ppt/tags/tag29.xml><?xml version="1.0" encoding="utf-8"?>
<p:tagLst xmlns:p="http://schemas.openxmlformats.org/presentationml/2006/main">
  <p:tag name="AS_UNIQUEID" val="1648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0.xml><?xml version="1.0" encoding="utf-8"?>
<p:tagLst xmlns:p="http://schemas.openxmlformats.org/presentationml/2006/main">
  <p:tag name="AS_UNIQUEID" val="7052"/>
</p:tagLst>
</file>

<file path=ppt/tags/tag291.xml><?xml version="1.0" encoding="utf-8"?>
<p:tagLst xmlns:p="http://schemas.openxmlformats.org/presentationml/2006/main">
  <p:tag name="AS_UNIQUEID" val="7053"/>
</p:tagLst>
</file>

<file path=ppt/tags/tag292.xml><?xml version="1.0" encoding="utf-8"?>
<p:tagLst xmlns:p="http://schemas.openxmlformats.org/presentationml/2006/main">
  <p:tag name="AS_UNIQUEID" val="1994"/>
</p:tagLst>
</file>

<file path=ppt/tags/tag293.xml><?xml version="1.0" encoding="utf-8"?>
<p:tagLst xmlns:p="http://schemas.openxmlformats.org/presentationml/2006/main">
  <p:tag name="AS_UNIQUEID" val="1996"/>
</p:tagLst>
</file>

<file path=ppt/tags/tag294.xml><?xml version="1.0" encoding="utf-8"?>
<p:tagLst xmlns:p="http://schemas.openxmlformats.org/presentationml/2006/main">
  <p:tag name="AS_UNIQUEID" val="2002"/>
</p:tagLst>
</file>

<file path=ppt/tags/tag295.xml><?xml version="1.0" encoding="utf-8"?>
<p:tagLst xmlns:p="http://schemas.openxmlformats.org/presentationml/2006/main">
  <p:tag name="AS_UNIQUEID" val="2004"/>
</p:tagLst>
</file>

<file path=ppt/tags/tag296.xml><?xml version="1.0" encoding="utf-8"?>
<p:tagLst xmlns:p="http://schemas.openxmlformats.org/presentationml/2006/main">
  <p:tag name="AS_UNIQUEID" val="16730"/>
</p:tagLst>
</file>

<file path=ppt/tags/tag297.xml><?xml version="1.0" encoding="utf-8"?>
<p:tagLst xmlns:p="http://schemas.openxmlformats.org/presentationml/2006/main">
  <p:tag name="AS_UNIQUEID" val="16732"/>
</p:tagLst>
</file>

<file path=ppt/tags/tag298.xml><?xml version="1.0" encoding="utf-8"?>
<p:tagLst xmlns:p="http://schemas.openxmlformats.org/presentationml/2006/main">
  <p:tag name="AS_UNIQUEID" val="2010"/>
</p:tagLst>
</file>

<file path=ppt/tags/tag299.xml><?xml version="1.0" encoding="utf-8"?>
<p:tagLst xmlns:p="http://schemas.openxmlformats.org/presentationml/2006/main">
  <p:tag name="AS_UNIQUEID" val="2011"/>
</p:tagLst>
</file>

<file path=ppt/tags/tag3.xml><?xml version="1.0" encoding="utf-8"?>
<p:tagLst xmlns:p="http://schemas.openxmlformats.org/presentationml/2006/main">
  <p:tag name="AS_UNIQUEID" val="1645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AS_UNIQUEID" val="1648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00.xml><?xml version="1.0" encoding="utf-8"?>
<p:tagLst xmlns:p="http://schemas.openxmlformats.org/presentationml/2006/main">
  <p:tag name="AS_UNIQUEID" val="2012"/>
</p:tagLst>
</file>

<file path=ppt/tags/tag301.xml><?xml version="1.0" encoding="utf-8"?>
<p:tagLst xmlns:p="http://schemas.openxmlformats.org/presentationml/2006/main">
  <p:tag name="AS_UNIQUEID" val="2013"/>
</p:tagLst>
</file>

<file path=ppt/tags/tag302.xml><?xml version="1.0" encoding="utf-8"?>
<p:tagLst xmlns:p="http://schemas.openxmlformats.org/presentationml/2006/main">
  <p:tag name="AS_UNIQUEID" val="16451"/>
</p:tagLst>
</file>

<file path=ppt/tags/tag303.xml><?xml version="1.0" encoding="utf-8"?>
<p:tagLst xmlns:p="http://schemas.openxmlformats.org/presentationml/2006/main">
  <p:tag name="AS_UNIQUEID" val="492"/>
</p:tagLst>
</file>

<file path=ppt/tags/tag304.xml><?xml version="1.0" encoding="utf-8"?>
<p:tagLst xmlns:p="http://schemas.openxmlformats.org/presentationml/2006/main">
  <p:tag name="AS_UNIQUEID" val="1620"/>
</p:tagLst>
</file>

<file path=ppt/tags/tag305.xml><?xml version="1.0" encoding="utf-8"?>
<p:tagLst xmlns:p="http://schemas.openxmlformats.org/presentationml/2006/main">
  <p:tag name="AS_UNIQUEID" val="492"/>
</p:tagLst>
</file>

<file path=ppt/tags/tag306.xml><?xml version="1.0" encoding="utf-8"?>
<p:tagLst xmlns:p="http://schemas.openxmlformats.org/presentationml/2006/main">
  <p:tag name="AS_UNIQUEID" val="492"/>
</p:tagLst>
</file>

<file path=ppt/tags/tag307.xml><?xml version="1.0" encoding="utf-8"?>
<p:tagLst xmlns:p="http://schemas.openxmlformats.org/presentationml/2006/main">
  <p:tag name="AS_UNIQUEID" val="492"/>
</p:tagLst>
</file>

<file path=ppt/tags/tag308.xml><?xml version="1.0" encoding="utf-8"?>
<p:tagLst xmlns:p="http://schemas.openxmlformats.org/presentationml/2006/main">
  <p:tag name="AS_UNIQUEID" val="492"/>
</p:tagLst>
</file>

<file path=ppt/tags/tag309.xml><?xml version="1.0" encoding="utf-8"?>
<p:tagLst xmlns:p="http://schemas.openxmlformats.org/presentationml/2006/main">
  <p:tag name="AS_UNIQUEID" val="786"/>
  <p:tag name="KSO_WM_BEAUTIFY_FLAG" val="#wm#"/>
  <p:tag name="KSO_WM_TAG_VERSION" val="1.0"/>
  <p:tag name="KSO_WM_TEMPLATE_CATEGORY" val="custom"/>
  <p:tag name="KSO_WM_TEMPLATE_INDEX" val="20202603"/>
  <p:tag name="KSO_WM_UNIT_COMPATIBLE" val="0"/>
  <p:tag name="KSO_WM_UNIT_DIAGRAM_ISNUMVISUAL" val="0"/>
  <p:tag name="KSO_WM_UNIT_DIAGRAM_ISREFERUNIT" val="0"/>
  <p:tag name="KSO_WM_UNIT_HIGHLIGHT" val="0"/>
  <p:tag name="KSO_WM_UNIT_ID" val="custom20202603_14*a*1"/>
  <p:tag name="KSO_WM_UNIT_INDEX" val="1"/>
  <p:tag name="KSO_WM_UNIT_ISCONTENTSTITLE" val="0"/>
  <p:tag name="KSO_WM_UNIT_LAYERLEVEL" val="1"/>
  <p:tag name="KSO_WM_UNIT_NOCLEAR" val="1"/>
  <p:tag name="KSO_WM_UNIT_PRESET_TEXT" val="谢谢观看"/>
  <p:tag name="KSO_WM_UNIT_TYPE" val="a"/>
  <p:tag name="KSO_WM_UNIT_VALUE" val="60"/>
</p:tagLst>
</file>

<file path=ppt/tags/tag31.xml><?xml version="1.0" encoding="utf-8"?>
<p:tagLst xmlns:p="http://schemas.openxmlformats.org/presentationml/2006/main">
  <p:tag name="AS_UNIQUEID" val="1648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10.xml><?xml version="1.0" encoding="utf-8"?>
<p:tagLst xmlns:p="http://schemas.openxmlformats.org/presentationml/2006/main">
  <p:tag name="AS_UNIQUEID" val="787"/>
</p:tagLst>
</file>

<file path=ppt/tags/tag311.xml><?xml version="1.0" encoding="utf-8"?>
<p:tagLst xmlns:p="http://schemas.openxmlformats.org/presentationml/2006/main">
  <p:tag name="AS_UNIQUEID" val="788"/>
</p:tagLst>
</file>

<file path=ppt/tags/tag312.xml><?xml version="1.0" encoding="utf-8"?>
<p:tagLst xmlns:p="http://schemas.openxmlformats.org/presentationml/2006/main">
  <p:tag name="AS_UNIQUEID" val="789"/>
</p:tagLst>
</file>

<file path=ppt/tags/tag313.xml><?xml version="1.0" encoding="utf-8"?>
<p:tagLst xmlns:p="http://schemas.openxmlformats.org/presentationml/2006/main">
  <p:tag name="AS_UNIQUEID" val="790"/>
</p:tagLst>
</file>

<file path=ppt/tags/tag314.xml><?xml version="1.0" encoding="utf-8"?>
<p:tagLst xmlns:p="http://schemas.openxmlformats.org/presentationml/2006/main">
  <p:tag name="AS_UNIQUEID" val="791"/>
  <p:tag name="KSO_WM_BEAUTIFY_FLAG" val="#wm#"/>
  <p:tag name="KSO_WM_TAG_VERSION" val="1.0"/>
  <p:tag name="KSO_WM_TEMPLATE_CATEGORY" val="custom"/>
  <p:tag name="KSO_WM_TEMPLATE_INDEX" val="20202603"/>
  <p:tag name="KSO_WM_UNIT_COMPATIBLE" val="0"/>
  <p:tag name="KSO_WM_UNIT_DIAGRAM_ISNUMVISUAL" val="0"/>
  <p:tag name="KSO_WM_UNIT_DIAGRAM_ISREFERUNIT" val="0"/>
  <p:tag name="KSO_WM_UNIT_HIGHLIGHT" val="0"/>
  <p:tag name="KSO_WM_UNIT_ID" val="custom20202603_14*a*1"/>
  <p:tag name="KSO_WM_UNIT_INDEX" val="1"/>
  <p:tag name="KSO_WM_UNIT_ISCONTENTSTITLE" val="0"/>
  <p:tag name="KSO_WM_UNIT_LAYERLEVEL" val="1"/>
  <p:tag name="KSO_WM_UNIT_NOCLEAR" val="1"/>
  <p:tag name="KSO_WM_UNIT_PRESET_TEXT" val="谢谢观看"/>
  <p:tag name="KSO_WM_UNIT_TYPE" val="a"/>
  <p:tag name="KSO_WM_UNIT_VALUE" val="60"/>
</p:tagLst>
</file>

<file path=ppt/tags/tag315.xml><?xml version="1.0" encoding="utf-8"?>
<p:tagLst xmlns:p="http://schemas.openxmlformats.org/presentationml/2006/main">
  <p:tag name="AS_UNIQUEID" val="792"/>
</p:tagLst>
</file>

<file path=ppt/tags/tag316.xml><?xml version="1.0" encoding="utf-8"?>
<p:tagLst xmlns:p="http://schemas.openxmlformats.org/presentationml/2006/main">
  <p:tag name="AS_UNIQUEID" val="795"/>
  <p:tag name="KSO_WM_BEAUTIFY_FLAG" val="#wm#"/>
  <p:tag name="KSO_WM_TAG_VERSION" val="1.0"/>
  <p:tag name="KSO_WM_TEMPLATE_CATEGORY" val="custom"/>
  <p:tag name="KSO_WM_TEMPLATE_INDEX" val="20202603"/>
  <p:tag name="KSO_WM_UNIT_COMPATIBLE" val="0"/>
  <p:tag name="KSO_WM_UNIT_DIAGRAM_ISNUMVISUAL" val="0"/>
  <p:tag name="KSO_WM_UNIT_DIAGRAM_ISREFERUNIT" val="0"/>
  <p:tag name="KSO_WM_UNIT_HIGHLIGHT" val="0"/>
  <p:tag name="KSO_WM_UNIT_ID" val="custom20202603_14*a*1"/>
  <p:tag name="KSO_WM_UNIT_INDEX" val="1"/>
  <p:tag name="KSO_WM_UNIT_ISCONTENTSTITLE" val="0"/>
  <p:tag name="KSO_WM_UNIT_LAYERLEVEL" val="1"/>
  <p:tag name="KSO_WM_UNIT_NOCLEAR" val="1"/>
  <p:tag name="KSO_WM_UNIT_PRESET_TEXT" val="谢谢观看"/>
  <p:tag name="KSO_WM_UNIT_TYPE" val="a"/>
  <p:tag name="KSO_WM_UNIT_VALUE" val="60"/>
</p:tagLst>
</file>

<file path=ppt/tags/tag317.xml><?xml version="1.0" encoding="utf-8"?>
<p:tagLst xmlns:p="http://schemas.openxmlformats.org/presentationml/2006/main">
  <p:tag name="AS_UNIQUEID" val="800"/>
</p:tagLst>
</file>

<file path=ppt/tags/tag318.xml><?xml version="1.0" encoding="utf-8"?>
<p:tagLst xmlns:p="http://schemas.openxmlformats.org/presentationml/2006/main">
  <p:tag name="AS_UNIQUEID" val="792"/>
  <p:tag name="KSO_WM_BEAUTIFY_FLAG" val=""/>
</p:tagLst>
</file>

<file path=ppt/tags/tag319.xml><?xml version="1.0" encoding="utf-8"?>
<p:tagLst xmlns:p="http://schemas.openxmlformats.org/presentationml/2006/main">
  <p:tag name="AS_UNIQUEID" val="800"/>
  <p:tag name="KSO_WM_BEAUTIFY_FLAG" val=""/>
</p:tagLst>
</file>

<file path=ppt/tags/tag32.xml><?xml version="1.0" encoding="utf-8"?>
<p:tagLst xmlns:p="http://schemas.openxmlformats.org/presentationml/2006/main">
  <p:tag name="AS_UNIQUEID" val="1648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20.xml><?xml version="1.0" encoding="utf-8"?>
<p:tagLst xmlns:p="http://schemas.openxmlformats.org/presentationml/2006/main">
  <p:tag name="AS_UNIQUEID" val="16652"/>
</p:tagLst>
</file>

<file path=ppt/tags/tag321.xml><?xml version="1.0" encoding="utf-8"?>
<p:tagLst xmlns:p="http://schemas.openxmlformats.org/presentationml/2006/main">
  <p:tag name="AS_UNIQUEID" val="16653"/>
</p:tagLst>
</file>

<file path=ppt/tags/tag322.xml><?xml version="1.0" encoding="utf-8"?>
<p:tagLst xmlns:p="http://schemas.openxmlformats.org/presentationml/2006/main">
  <p:tag name="AS_UNIQUEID" val="16654"/>
</p:tagLst>
</file>

<file path=ppt/tags/tag323.xml><?xml version="1.0" encoding="utf-8"?>
<p:tagLst xmlns:p="http://schemas.openxmlformats.org/presentationml/2006/main">
  <p:tag name="AS_UNIQUEID" val="16655"/>
</p:tagLst>
</file>

<file path=ppt/tags/tag324.xml><?xml version="1.0" encoding="utf-8"?>
<p:tagLst xmlns:p="http://schemas.openxmlformats.org/presentationml/2006/main">
  <p:tag name="AS_UNIQUEID" val="16656"/>
</p:tagLst>
</file>

<file path=ppt/tags/tag325.xml><?xml version="1.0" encoding="utf-8"?>
<p:tagLst xmlns:p="http://schemas.openxmlformats.org/presentationml/2006/main">
  <p:tag name="AS_UNIQUEID" val="16657"/>
</p:tagLst>
</file>

<file path=ppt/tags/tag326.xml><?xml version="1.0" encoding="utf-8"?>
<p:tagLst xmlns:p="http://schemas.openxmlformats.org/presentationml/2006/main">
  <p:tag name="AS_UNIQUEID" val="16659"/>
</p:tagLst>
</file>

<file path=ppt/tags/tag327.xml><?xml version="1.0" encoding="utf-8"?>
<p:tagLst xmlns:p="http://schemas.openxmlformats.org/presentationml/2006/main">
  <p:tag name="AS_UNIQUEID" val="16660"/>
</p:tagLst>
</file>

<file path=ppt/tags/tag328.xml><?xml version="1.0" encoding="utf-8"?>
<p:tagLst xmlns:p="http://schemas.openxmlformats.org/presentationml/2006/main">
  <p:tag name="AS_UNIQUEID" val="16661"/>
</p:tagLst>
</file>

<file path=ppt/tags/tag329.xml><?xml version="1.0" encoding="utf-8"?>
<p:tagLst xmlns:p="http://schemas.openxmlformats.org/presentationml/2006/main">
  <p:tag name="AS_UNIQUEID" val="16662"/>
</p:tagLst>
</file>

<file path=ppt/tags/tag33.xml><?xml version="1.0" encoding="utf-8"?>
<p:tagLst xmlns:p="http://schemas.openxmlformats.org/presentationml/2006/main">
  <p:tag name="AS_UNIQUEID" val="1649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30.xml><?xml version="1.0" encoding="utf-8"?>
<p:tagLst xmlns:p="http://schemas.openxmlformats.org/presentationml/2006/main">
  <p:tag name="AS_NET" val="4.0.30319.42000"/>
  <p:tag name="AS_OS" val="Unix 3.10 unknown"/>
  <p:tag name="AS_RELEASE_DATE" val="2023.03.31"/>
  <p:tag name="AS_TITLE" val="Aspose.Slides for Java"/>
  <p:tag name="AS_VERSION" val="23.3"/>
  <p:tag name="MH_CONTENTSID" val="635"/>
</p:tagLst>
</file>

<file path=ppt/tags/tag34.xml><?xml version="1.0" encoding="utf-8"?>
<p:tagLst xmlns:p="http://schemas.openxmlformats.org/presentationml/2006/main">
  <p:tag name="AS_UNIQUEID" val="16492"/>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5.xml><?xml version="1.0" encoding="utf-8"?>
<p:tagLst xmlns:p="http://schemas.openxmlformats.org/presentationml/2006/main">
  <p:tag name="AS_UNIQUEID" val="1649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6.xml><?xml version="1.0" encoding="utf-8"?>
<p:tagLst xmlns:p="http://schemas.openxmlformats.org/presentationml/2006/main">
  <p:tag name="AS_UNIQUEID" val="1649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7.xml><?xml version="1.0" encoding="utf-8"?>
<p:tagLst xmlns:p="http://schemas.openxmlformats.org/presentationml/2006/main">
  <p:tag name="AS_UNIQUEID" val="1649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8.xml><?xml version="1.0" encoding="utf-8"?>
<p:tagLst xmlns:p="http://schemas.openxmlformats.org/presentationml/2006/main">
  <p:tag name="AS_UNIQUEID" val="1649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9.xml><?xml version="1.0" encoding="utf-8"?>
<p:tagLst xmlns:p="http://schemas.openxmlformats.org/presentationml/2006/main">
  <p:tag name="AS_UNIQUEID" val="1649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xml><?xml version="1.0" encoding="utf-8"?>
<p:tagLst xmlns:p="http://schemas.openxmlformats.org/presentationml/2006/main">
  <p:tag name="AS_UNIQUEID" val="1645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1649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1.xml><?xml version="1.0" encoding="utf-8"?>
<p:tagLst xmlns:p="http://schemas.openxmlformats.org/presentationml/2006/main">
  <p:tag name="AS_UNIQUEID" val="1650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2.xml><?xml version="1.0" encoding="utf-8"?>
<p:tagLst xmlns:p="http://schemas.openxmlformats.org/presentationml/2006/main">
  <p:tag name="AS_UNIQUEID" val="1650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3.xml><?xml version="1.0" encoding="utf-8"?>
<p:tagLst xmlns:p="http://schemas.openxmlformats.org/presentationml/2006/main">
  <p:tag name="AS_UNIQUEID" val="1650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4.xml><?xml version="1.0" encoding="utf-8"?>
<p:tagLst xmlns:p="http://schemas.openxmlformats.org/presentationml/2006/main">
  <p:tag name="AS_UNIQUEID" val="1650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5.xml><?xml version="1.0" encoding="utf-8"?>
<p:tagLst xmlns:p="http://schemas.openxmlformats.org/presentationml/2006/main">
  <p:tag name="AS_UNIQUEID" val="1650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6.xml><?xml version="1.0" encoding="utf-8"?>
<p:tagLst xmlns:p="http://schemas.openxmlformats.org/presentationml/2006/main">
  <p:tag name="AS_UNIQUEID" val="1650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7.xml><?xml version="1.0" encoding="utf-8"?>
<p:tagLst xmlns:p="http://schemas.openxmlformats.org/presentationml/2006/main">
  <p:tag name="AS_UNIQUEID" val="1650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8.xml><?xml version="1.0" encoding="utf-8"?>
<p:tagLst xmlns:p="http://schemas.openxmlformats.org/presentationml/2006/main">
  <p:tag name="AS_UNIQUEID" val="1650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9.xml><?xml version="1.0" encoding="utf-8"?>
<p:tagLst xmlns:p="http://schemas.openxmlformats.org/presentationml/2006/main">
  <p:tag name="AS_UNIQUEID" val="1651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xml><?xml version="1.0" encoding="utf-8"?>
<p:tagLst xmlns:p="http://schemas.openxmlformats.org/presentationml/2006/main">
  <p:tag name="AS_UNIQUEID" val="1645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1651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1.xml><?xml version="1.0" encoding="utf-8"?>
<p:tagLst xmlns:p="http://schemas.openxmlformats.org/presentationml/2006/main">
  <p:tag name="AS_UNIQUEID" val="1651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2.xml><?xml version="1.0" encoding="utf-8"?>
<p:tagLst xmlns:p="http://schemas.openxmlformats.org/presentationml/2006/main">
  <p:tag name="AS_UNIQUEID" val="1651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3.xml><?xml version="1.0" encoding="utf-8"?>
<p:tagLst xmlns:p="http://schemas.openxmlformats.org/presentationml/2006/main">
  <p:tag name="AS_UNIQUEID" val="1651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4.xml><?xml version="1.0" encoding="utf-8"?>
<p:tagLst xmlns:p="http://schemas.openxmlformats.org/presentationml/2006/main">
  <p:tag name="AS_UNIQUEID" val="1651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5.xml><?xml version="1.0" encoding="utf-8"?>
<p:tagLst xmlns:p="http://schemas.openxmlformats.org/presentationml/2006/main">
  <p:tag name="AS_UNIQUEID" val="1651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xml><?xml version="1.0" encoding="utf-8"?>
<p:tagLst xmlns:p="http://schemas.openxmlformats.org/presentationml/2006/main">
  <p:tag name="AS_UNIQUEID" val="1651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xml><?xml version="1.0" encoding="utf-8"?>
<p:tagLst xmlns:p="http://schemas.openxmlformats.org/presentationml/2006/main">
  <p:tag name="AS_UNIQUEID" val="16520"/>
</p:tagLst>
</file>

<file path=ppt/tags/tag58.xml><?xml version="1.0" encoding="utf-8"?>
<p:tagLst xmlns:p="http://schemas.openxmlformats.org/presentationml/2006/main">
  <p:tag name="AS_UNIQUEID" val="16521"/>
</p:tagLst>
</file>

<file path=ppt/tags/tag59.xml><?xml version="1.0" encoding="utf-8"?>
<p:tagLst xmlns:p="http://schemas.openxmlformats.org/presentationml/2006/main">
  <p:tag name="AS_UNIQUEID" val="16522"/>
</p:tagLst>
</file>

<file path=ppt/tags/tag6.xml><?xml version="1.0" encoding="utf-8"?>
<p:tagLst xmlns:p="http://schemas.openxmlformats.org/presentationml/2006/main">
  <p:tag name="AS_UNIQUEID" val="1645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60.xml><?xml version="1.0" encoding="utf-8"?>
<p:tagLst xmlns:p="http://schemas.openxmlformats.org/presentationml/2006/main">
  <p:tag name="AS_UNIQUEID" val="16523"/>
</p:tagLst>
</file>

<file path=ppt/tags/tag61.xml><?xml version="1.0" encoding="utf-8"?>
<p:tagLst xmlns:p="http://schemas.openxmlformats.org/presentationml/2006/main">
  <p:tag name="AS_UNIQUEID" val="16525"/>
</p:tagLst>
</file>

<file path=ppt/tags/tag62.xml><?xml version="1.0" encoding="utf-8"?>
<p:tagLst xmlns:p="http://schemas.openxmlformats.org/presentationml/2006/main">
  <p:tag name="AS_UNIQUEID" val="16526"/>
</p:tagLst>
</file>

<file path=ppt/tags/tag63.xml><?xml version="1.0" encoding="utf-8"?>
<p:tagLst xmlns:p="http://schemas.openxmlformats.org/presentationml/2006/main">
  <p:tag name="AS_UNIQUEID" val="16527"/>
</p:tagLst>
</file>

<file path=ppt/tags/tag64.xml><?xml version="1.0" encoding="utf-8"?>
<p:tagLst xmlns:p="http://schemas.openxmlformats.org/presentationml/2006/main">
  <p:tag name="AS_UNIQUEID" val="16528"/>
</p:tagLst>
</file>

<file path=ppt/tags/tag65.xml><?xml version="1.0" encoding="utf-8"?>
<p:tagLst xmlns:p="http://schemas.openxmlformats.org/presentationml/2006/main">
  <p:tag name="AS_UNIQUEID" val="16530"/>
</p:tagLst>
</file>

<file path=ppt/tags/tag66.xml><?xml version="1.0" encoding="utf-8"?>
<p:tagLst xmlns:p="http://schemas.openxmlformats.org/presentationml/2006/main">
  <p:tag name="AS_UNIQUEID" val="16531"/>
</p:tagLst>
</file>

<file path=ppt/tags/tag67.xml><?xml version="1.0" encoding="utf-8"?>
<p:tagLst xmlns:p="http://schemas.openxmlformats.org/presentationml/2006/main">
  <p:tag name="AS_UNIQUEID" val="16532"/>
</p:tagLst>
</file>

<file path=ppt/tags/tag68.xml><?xml version="1.0" encoding="utf-8"?>
<p:tagLst xmlns:p="http://schemas.openxmlformats.org/presentationml/2006/main">
  <p:tag name="AS_UNIQUEID" val="16533"/>
</p:tagLst>
</file>

<file path=ppt/tags/tag69.xml><?xml version="1.0" encoding="utf-8"?>
<p:tagLst xmlns:p="http://schemas.openxmlformats.org/presentationml/2006/main">
  <p:tag name="AS_UNIQUEID" val="16535"/>
</p:tagLst>
</file>

<file path=ppt/tags/tag7.xml><?xml version="1.0" encoding="utf-8"?>
<p:tagLst xmlns:p="http://schemas.openxmlformats.org/presentationml/2006/main">
  <p:tag name="AS_UNIQUEID" val="1646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70.xml><?xml version="1.0" encoding="utf-8"?>
<p:tagLst xmlns:p="http://schemas.openxmlformats.org/presentationml/2006/main">
  <p:tag name="AS_UNIQUEID" val="16536"/>
</p:tagLst>
</file>

<file path=ppt/tags/tag71.xml><?xml version="1.0" encoding="utf-8"?>
<p:tagLst xmlns:p="http://schemas.openxmlformats.org/presentationml/2006/main">
  <p:tag name="AS_UNIQUEID" val="16537"/>
</p:tagLst>
</file>

<file path=ppt/tags/tag72.xml><?xml version="1.0" encoding="utf-8"?>
<p:tagLst xmlns:p="http://schemas.openxmlformats.org/presentationml/2006/main">
  <p:tag name="AS_UNIQUEID" val="16538"/>
</p:tagLst>
</file>

<file path=ppt/tags/tag73.xml><?xml version="1.0" encoding="utf-8"?>
<p:tagLst xmlns:p="http://schemas.openxmlformats.org/presentationml/2006/main">
  <p:tag name="AS_UNIQUEID" val="16540"/>
</p:tagLst>
</file>

<file path=ppt/tags/tag74.xml><?xml version="1.0" encoding="utf-8"?>
<p:tagLst xmlns:p="http://schemas.openxmlformats.org/presentationml/2006/main">
  <p:tag name="AS_UNIQUEID" val="16541"/>
</p:tagLst>
</file>

<file path=ppt/tags/tag75.xml><?xml version="1.0" encoding="utf-8"?>
<p:tagLst xmlns:p="http://schemas.openxmlformats.org/presentationml/2006/main">
  <p:tag name="AS_UNIQUEID" val="16542"/>
</p:tagLst>
</file>

<file path=ppt/tags/tag76.xml><?xml version="1.0" encoding="utf-8"?>
<p:tagLst xmlns:p="http://schemas.openxmlformats.org/presentationml/2006/main">
  <p:tag name="AS_UNIQUEID" val="16543"/>
</p:tagLst>
</file>

<file path=ppt/tags/tag77.xml><?xml version="1.0" encoding="utf-8"?>
<p:tagLst xmlns:p="http://schemas.openxmlformats.org/presentationml/2006/main">
  <p:tag name="AS_UNIQUEID" val="16545"/>
</p:tagLst>
</file>

<file path=ppt/tags/tag78.xml><?xml version="1.0" encoding="utf-8"?>
<p:tagLst xmlns:p="http://schemas.openxmlformats.org/presentationml/2006/main">
  <p:tag name="AS_UNIQUEID" val="16546"/>
</p:tagLst>
</file>

<file path=ppt/tags/tag79.xml><?xml version="1.0" encoding="utf-8"?>
<p:tagLst xmlns:p="http://schemas.openxmlformats.org/presentationml/2006/main">
  <p:tag name="AS_UNIQUEID" val="16547"/>
</p:tagLst>
</file>

<file path=ppt/tags/tag8.xml><?xml version="1.0" encoding="utf-8"?>
<p:tagLst xmlns:p="http://schemas.openxmlformats.org/presentationml/2006/main">
  <p:tag name="AS_UNIQUEID" val="1646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16548"/>
</p:tagLst>
</file>

<file path=ppt/tags/tag81.xml><?xml version="1.0" encoding="utf-8"?>
<p:tagLst xmlns:p="http://schemas.openxmlformats.org/presentationml/2006/main">
  <p:tag name="AS_UNIQUEID" val="16550"/>
</p:tagLst>
</file>

<file path=ppt/tags/tag82.xml><?xml version="1.0" encoding="utf-8"?>
<p:tagLst xmlns:p="http://schemas.openxmlformats.org/presentationml/2006/main">
  <p:tag name="AS_UNIQUEID" val="16551"/>
</p:tagLst>
</file>

<file path=ppt/tags/tag83.xml><?xml version="1.0" encoding="utf-8"?>
<p:tagLst xmlns:p="http://schemas.openxmlformats.org/presentationml/2006/main">
  <p:tag name="AS_UNIQUEID" val="16552"/>
</p:tagLst>
</file>

<file path=ppt/tags/tag84.xml><?xml version="1.0" encoding="utf-8"?>
<p:tagLst xmlns:p="http://schemas.openxmlformats.org/presentationml/2006/main">
  <p:tag name="AS_UNIQUEID" val="16553"/>
</p:tagLst>
</file>

<file path=ppt/tags/tag85.xml><?xml version="1.0" encoding="utf-8"?>
<p:tagLst xmlns:p="http://schemas.openxmlformats.org/presentationml/2006/main">
  <p:tag name="AS_UNIQUEID" val="16555"/>
</p:tagLst>
</file>

<file path=ppt/tags/tag86.xml><?xml version="1.0" encoding="utf-8"?>
<p:tagLst xmlns:p="http://schemas.openxmlformats.org/presentationml/2006/main">
  <p:tag name="AS_UNIQUEID" val="16556"/>
</p:tagLst>
</file>

<file path=ppt/tags/tag87.xml><?xml version="1.0" encoding="utf-8"?>
<p:tagLst xmlns:p="http://schemas.openxmlformats.org/presentationml/2006/main">
  <p:tag name="AS_UNIQUEID" val="16557"/>
</p:tagLst>
</file>

<file path=ppt/tags/tag88.xml><?xml version="1.0" encoding="utf-8"?>
<p:tagLst xmlns:p="http://schemas.openxmlformats.org/presentationml/2006/main">
  <p:tag name="AS_UNIQUEID" val="16558"/>
</p:tagLst>
</file>

<file path=ppt/tags/tag89.xml><?xml version="1.0" encoding="utf-8"?>
<p:tagLst xmlns:p="http://schemas.openxmlformats.org/presentationml/2006/main">
  <p:tag name="AS_UNIQUEID" val="16560"/>
</p:tagLst>
</file>

<file path=ppt/tags/tag9.xml><?xml version="1.0" encoding="utf-8"?>
<p:tagLst xmlns:p="http://schemas.openxmlformats.org/presentationml/2006/main">
  <p:tag name="AS_UNIQUEID" val="1646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AS_UNIQUEID" val="16561"/>
</p:tagLst>
</file>

<file path=ppt/tags/tag91.xml><?xml version="1.0" encoding="utf-8"?>
<p:tagLst xmlns:p="http://schemas.openxmlformats.org/presentationml/2006/main">
  <p:tag name="AS_UNIQUEID" val="16562"/>
</p:tagLst>
</file>

<file path=ppt/tags/tag92.xml><?xml version="1.0" encoding="utf-8"?>
<p:tagLst xmlns:p="http://schemas.openxmlformats.org/presentationml/2006/main">
  <p:tag name="AS_UNIQUEID" val="16563"/>
</p:tagLst>
</file>

<file path=ppt/tags/tag93.xml><?xml version="1.0" encoding="utf-8"?>
<p:tagLst xmlns:p="http://schemas.openxmlformats.org/presentationml/2006/main">
  <p:tag name="AS_UNIQUEID" val="16565"/>
</p:tagLst>
</file>

<file path=ppt/tags/tag94.xml><?xml version="1.0" encoding="utf-8"?>
<p:tagLst xmlns:p="http://schemas.openxmlformats.org/presentationml/2006/main">
  <p:tag name="AS_UNIQUEID" val="16566"/>
</p:tagLst>
</file>

<file path=ppt/tags/tag95.xml><?xml version="1.0" encoding="utf-8"?>
<p:tagLst xmlns:p="http://schemas.openxmlformats.org/presentationml/2006/main">
  <p:tag name="AS_UNIQUEID" val="16567"/>
</p:tagLst>
</file>

<file path=ppt/tags/tag96.xml><?xml version="1.0" encoding="utf-8"?>
<p:tagLst xmlns:p="http://schemas.openxmlformats.org/presentationml/2006/main">
  <p:tag name="AS_UNIQUEID" val="16568"/>
</p:tagLst>
</file>

<file path=ppt/tags/tag97.xml><?xml version="1.0" encoding="utf-8"?>
<p:tagLst xmlns:p="http://schemas.openxmlformats.org/presentationml/2006/main">
  <p:tag name="AS_UNIQUEID" val="16570"/>
</p:tagLst>
</file>

<file path=ppt/tags/tag98.xml><?xml version="1.0" encoding="utf-8"?>
<p:tagLst xmlns:p="http://schemas.openxmlformats.org/presentationml/2006/main">
  <p:tag name="AS_UNIQUEID" val="16571"/>
</p:tagLst>
</file>

<file path=ppt/tags/tag99.xml><?xml version="1.0" encoding="utf-8"?>
<p:tagLst xmlns:p="http://schemas.openxmlformats.org/presentationml/2006/main">
  <p:tag name="AS_UNIQUEID" val="16572"/>
</p:tagLst>
</file>

<file path=ppt/theme/theme1.xml><?xml version="1.0" encoding="utf-8"?>
<a:theme xmlns:a="http://schemas.openxmlformats.org/drawingml/2006/main" name="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4381</Words>
  <Application>WPS 演示</Application>
  <PresentationFormat/>
  <Paragraphs>340</Paragraphs>
  <Slides>25</Slides>
  <Notes>1</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25</vt:i4>
      </vt:variant>
    </vt:vector>
  </HeadingPairs>
  <TitlesOfParts>
    <vt:vector size="38" baseType="lpstr">
      <vt:lpstr>Arial</vt:lpstr>
      <vt:lpstr>宋体</vt:lpstr>
      <vt:lpstr>Wingdings</vt:lpstr>
      <vt:lpstr>Rockwell</vt:lpstr>
      <vt:lpstr>Wingdings</vt:lpstr>
      <vt:lpstr>Arial</vt:lpstr>
      <vt:lpstr>微软雅黑</vt:lpstr>
      <vt:lpstr>楷体</vt:lpstr>
      <vt:lpstr>Times New Roman</vt:lpstr>
      <vt:lpstr>Arial Unicode MS</vt:lpstr>
      <vt:lpstr>Calibri</vt:lpstr>
      <vt:lpstr>等线</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龙; 强</dc:creator>
  <cp:lastModifiedBy>龙强</cp:lastModifiedBy>
  <cp:revision>7</cp:revision>
  <cp:lastPrinted>2026-02-12T09:48:00Z</cp:lastPrinted>
  <dcterms:created xsi:type="dcterms:W3CDTF">2026-02-12T09:48:00Z</dcterms:created>
  <dcterms:modified xsi:type="dcterms:W3CDTF">2026-03-29T03:49:51Z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2052-12.1.0.24031</vt:lpwstr>
  </property>
  <property fmtid="{D5CDD505-2E9C-101B-9397-08002B2CF9AE}" pid="7" name="ICV">
    <vt:lpwstr>252B2E2E1AD9481E8F164837587F15BE_13</vt:lpwstr>
  </property>
</Properties>
</file>