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3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70" r:id="rId4"/>
    <p:sldMasterId id="2147483671" r:id="rId5"/>
  </p:sldMasterIdLst>
  <p:notesMasterIdLst>
    <p:notesMasterId r:id="rId8"/>
  </p:notesMasterIdLst>
  <p:handoutMasterIdLst>
    <p:handoutMasterId r:id="rId55"/>
  </p:handoutMasterIdLst>
  <p:sldIdLst>
    <p:sldId id="1102" r:id="rId6"/>
    <p:sldId id="1051" r:id="rId7"/>
    <p:sldId id="1052" r:id="rId9"/>
    <p:sldId id="659" r:id="rId10"/>
    <p:sldId id="259" r:id="rId11"/>
    <p:sldId id="1076" r:id="rId12"/>
    <p:sldId id="1104" r:id="rId13"/>
    <p:sldId id="548" r:id="rId14"/>
    <p:sldId id="1077" r:id="rId15"/>
    <p:sldId id="1078" r:id="rId16"/>
    <p:sldId id="1082" r:id="rId17"/>
    <p:sldId id="1079" r:id="rId18"/>
    <p:sldId id="1080" r:id="rId19"/>
    <p:sldId id="1081" r:id="rId20"/>
    <p:sldId id="1111" r:id="rId21"/>
    <p:sldId id="1112" r:id="rId22"/>
    <p:sldId id="1113" r:id="rId23"/>
    <p:sldId id="1114" r:id="rId24"/>
    <p:sldId id="1115" r:id="rId25"/>
    <p:sldId id="1116" r:id="rId26"/>
    <p:sldId id="1083" r:id="rId27"/>
    <p:sldId id="937" r:id="rId28"/>
    <p:sldId id="1117" r:id="rId29"/>
    <p:sldId id="1085" r:id="rId30"/>
    <p:sldId id="1118" r:id="rId31"/>
    <p:sldId id="1119" r:id="rId32"/>
    <p:sldId id="1120" r:id="rId33"/>
    <p:sldId id="1087" r:id="rId34"/>
    <p:sldId id="1121" r:id="rId35"/>
    <p:sldId id="1088" r:id="rId36"/>
    <p:sldId id="1089" r:id="rId37"/>
    <p:sldId id="1122" r:id="rId38"/>
    <p:sldId id="1123" r:id="rId39"/>
    <p:sldId id="1124" r:id="rId40"/>
    <p:sldId id="1091" r:id="rId41"/>
    <p:sldId id="1092" r:id="rId42"/>
    <p:sldId id="1059" r:id="rId43"/>
    <p:sldId id="1093" r:id="rId44"/>
    <p:sldId id="1094" r:id="rId45"/>
    <p:sldId id="1095" r:id="rId46"/>
    <p:sldId id="1096" r:id="rId47"/>
    <p:sldId id="1103" r:id="rId48"/>
    <p:sldId id="1097" r:id="rId49"/>
    <p:sldId id="1098" r:id="rId50"/>
    <p:sldId id="1099" r:id="rId51"/>
    <p:sldId id="710" r:id="rId52"/>
    <p:sldId id="916" r:id="rId53"/>
    <p:sldId id="1062" r:id="rId54"/>
  </p:sldIdLst>
  <p:sldSz cx="12192000" cy="6858000"/>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9" userDrawn="1">
          <p15:clr>
            <a:srgbClr val="A4A3A4"/>
          </p15:clr>
        </p15:guide>
        <p15:guide id="2" pos="37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 永生" initials="刘" lastIdx="3" clrIdx="0"/>
  <p:cmAuthor id="2" name="作者" initials="作" lastIdx="0" clrIdx="1"/>
  <p:cmAuthor id="3" name="郭小球~" initials="郭小球~" lastIdx="0" clrIdx="2"/>
  <p:cmAuthor id="4" name="Mia Vida Villanueva" initials="MVV" lastIdx="0" clrIdx="3"/>
  <p:cmAuthor id="5" name="1206988966@qq.com" initials="1" lastIdx="0" clrIdx="4"/>
  <p:cmAuthor id="6" name="姜伟光" initials="姜" lastIdx="0" clrIdx="5"/>
  <p:cmAuthor id="7" name="宋洁然" initials="宋" lastIdx="0" clrIdx="6"/>
  <p:cmAuthor id="8" name="ming qiu" initials="m" lastIdx="0" clrIdx="7"/>
  <p:cmAuthor id="9" name="靳曼" initials="靳" lastIdx="0" clrIdx="8"/>
  <p:cmAuthor id="10" name="Lenovo" initials="L" lastIdx="0" clrIdx="9"/>
  <p:cmAuthor id="11" name="侯 伟" initials="侯"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FF0000"/>
    <a:srgbClr val="0000FA"/>
    <a:srgbClr val="617BDB"/>
    <a:srgbClr val="7030A0"/>
    <a:srgbClr val="E119D1"/>
    <a:srgbClr val="4472C4"/>
    <a:srgbClr val="F7C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howGuides="1">
      <p:cViewPr varScale="1">
        <p:scale>
          <a:sx n="91" d="100"/>
          <a:sy n="91" d="100"/>
        </p:scale>
        <p:origin x="76" y="168"/>
      </p:cViewPr>
      <p:guideLst>
        <p:guide orient="horz" pos="2279"/>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notesMaster" Target="notesMasters/notesMaster1.xml"/><Relationship Id="rId7" Type="http://schemas.openxmlformats.org/officeDocument/2006/relationships/slide" Target="slides/slide2.xml"/><Relationship Id="rId60" Type="http://schemas.openxmlformats.org/officeDocument/2006/relationships/tags" Target="tags/tag425.xml"/><Relationship Id="rId6" Type="http://schemas.openxmlformats.org/officeDocument/2006/relationships/slide" Target="slides/slide1.xml"/><Relationship Id="rId59" Type="http://schemas.openxmlformats.org/officeDocument/2006/relationships/commentAuthors" Target="commentAuthors.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handoutMaster" Target="handoutMasters/handoutMaster1.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1D5533D-F745-4337-9DE4-A53AEC3CF49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1D5533D-F745-4337-9DE4-A53AEC3CF499}"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DD7ACC26-FD7F-4F70-9456-027AD03C82A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16087" y="6656705"/>
            <a:ext cx="12240000" cy="216000"/>
          </a:xfrm>
          <a:prstGeom prst="rect">
            <a:avLst/>
          </a:prstGeom>
          <a:solidFill>
            <a:schemeClr val="accent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45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1800" u="none" strike="noStrike" kern="1200" cap="none" spc="200" normalizeH="0" baseline="0">
                <a:solidFill>
                  <a:schemeClr val="tx1">
                    <a:lumMod val="65000"/>
                    <a:lumOff val="3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vl6pPr marL="17145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33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35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171450" indent="-171450" eaLnBrk="1" fontAlgn="auto" latinLnBrk="0" hangingPunct="1">
              <a:lnSpc>
                <a:spcPct val="130000"/>
              </a:lnSpc>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2pPr>
            <a:lvl3pPr marL="857250" indent="-171450" eaLnBrk="1" fontAlgn="auto" latinLnBrk="0" hangingPunct="1">
              <a:lnSpc>
                <a:spcPct val="120000"/>
              </a:lnSpc>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3pPr>
            <a:lvl4pPr marL="1200150" indent="-171450" eaLnBrk="1" fontAlgn="auto" latinLnBrk="0" hangingPunct="1">
              <a:lnSpc>
                <a:spcPct val="120000"/>
              </a:lnSpc>
              <a:buFont typeface="Wingdings" panose="05000000000000000000" charset="0"/>
              <a:buChar char=""/>
              <a:defRPr sz="105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4pPr>
            <a:lvl5pPr eaLnBrk="1" fontAlgn="auto" latinLnBrk="0" hangingPunct="1">
              <a:lnSpc>
                <a:spcPct val="120000"/>
              </a:lnSpc>
              <a:defRPr sz="105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1"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1"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1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171450" indent="-17145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171450" indent="-17145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自定义版式">
    <p:bg>
      <p:bgPr>
        <a:no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35560" y="0"/>
            <a:ext cx="12240000" cy="10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userDrawn="1"/>
        </p:nvPicPr>
        <p:blipFill rotWithShape="1">
          <a:blip r:embed="rId2">
            <a:extLst>
              <a:ext uri="{28A0092B-C50C-407E-A947-70E740481C1C}">
                <a14:useLocalDpi xmlns:a14="http://schemas.microsoft.com/office/drawing/2010/main" val="0"/>
              </a:ext>
            </a:extLst>
          </a:blip>
          <a:srcRect l="8906" t="16562" r="2501" b="20156"/>
          <a:stretch>
            <a:fillRect/>
          </a:stretch>
        </p:blipFill>
        <p:spPr>
          <a:xfrm>
            <a:off x="10416540" y="66687"/>
            <a:ext cx="1728000" cy="925722"/>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45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18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userDrawn="1"/>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userDrawn="1"/>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l="8906" t="16562" r="2501" b="20156"/>
          <a:stretch>
            <a:fillRect/>
          </a:stretch>
        </p:blipFill>
        <p:spPr>
          <a:xfrm>
            <a:off x="10236200" y="66687"/>
            <a:ext cx="1728000" cy="925722"/>
          </a:xfrm>
          <a:prstGeom prst="rect">
            <a:avLst/>
          </a:prstGeom>
        </p:spPr>
      </p:pic>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DA5FA75E-8169-498E-8DAF-73CA513A7600}"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8193" y="2900829"/>
            <a:ext cx="8849957" cy="1362075"/>
          </a:xfrm>
        </p:spPr>
        <p:txBody>
          <a:bodyPr/>
          <a:lstStyle>
            <a:lvl1pPr algn="l">
              <a:defRPr sz="4000" b="0" cap="none" baseline="0"/>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678193" y="4267200"/>
            <a:ext cx="8849956"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91717DDC-7994-4224-A9DB-F5C6CE2447A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4"/>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10E08A-81BD-46DB-B30E-FB2196B73668}"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5"/>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Content Placeholder 3"/>
          <p:cNvSpPr>
            <a:spLocks noGrp="1"/>
          </p:cNvSpPr>
          <p:nvPr>
            <p:ph sz="half" idx="2"/>
          </p:nvPr>
        </p:nvSpPr>
        <p:spPr>
          <a:xfrm>
            <a:off x="1388961"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Text Placeholder 4"/>
          <p:cNvSpPr>
            <a:spLocks noGrp="1"/>
          </p:cNvSpPr>
          <p:nvPr>
            <p:ph type="body" sz="quarter" idx="3"/>
          </p:nvPr>
        </p:nvSpPr>
        <p:spPr>
          <a:xfrm>
            <a:off x="6682449"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Content Placeholder 5"/>
          <p:cNvSpPr>
            <a:spLocks noGrp="1"/>
          </p:cNvSpPr>
          <p:nvPr>
            <p:ph sz="quarter" idx="4"/>
          </p:nvPr>
        </p:nvSpPr>
        <p:spPr>
          <a:xfrm>
            <a:off x="6193536"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6"/>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5CB396-E9F3-411D-BDA5-4066CECD144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7"/>
          <p:cNvSpPr>
            <a:spLocks noGrp="1"/>
          </p:cNvSpPr>
          <p:nvPr>
            <p:ph type="ftr" sz="quarter" idx="1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8"/>
          <p:cNvSpPr>
            <a:spLocks noGrp="1"/>
          </p:cNvSpPr>
          <p:nvPr>
            <p:ph type="sldNum" sz="quarter" idx="1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48" name="Date Placeholder 2"/>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AC41DF8-3C44-4AA7-AE4C-3F18256D1667}"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3"/>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4"/>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48" name="Date Placeholder 1"/>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5B5A7E5C-8AA7-43F1-8876-AE8BB0E05112}"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2"/>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3"/>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showMasterSp="0">
  <p:cSld name="内容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1266" name="Group 43"/>
          <p:cNvGrpSpPr/>
          <p:nvPr/>
        </p:nvGrpSpPr>
        <p:grpSpPr>
          <a:xfrm>
            <a:off x="-510116" y="0"/>
            <a:ext cx="13243983" cy="6858000"/>
            <a:chOff x="-382404" y="0"/>
            <a:chExt cx="9932332" cy="6858000"/>
          </a:xfrm>
        </p:grpSpPr>
        <p:grpSp>
          <p:nvGrpSpPr>
            <p:cNvPr id="11267" name="Group 44"/>
            <p:cNvGrpSpPr/>
            <p:nvPr/>
          </p:nvGrpSpPr>
          <p:grpSpPr>
            <a:xfrm>
              <a:off x="159" y="0"/>
              <a:ext cx="9143396" cy="6858000"/>
              <a:chOff x="159" y="0"/>
              <a:chExt cx="9143396" cy="6858000"/>
            </a:xfrm>
          </p:grpSpPr>
          <p:grpSp>
            <p:nvGrpSpPr>
              <p:cNvPr id="11268" name="Group 4"/>
              <p:cNvGrpSpPr/>
              <p:nvPr/>
            </p:nvGrpSpPr>
            <p:grpSpPr>
              <a:xfrm>
                <a:off x="159" y="0"/>
                <a:ext cx="2514434" cy="6858000"/>
                <a:chOff x="159" y="0"/>
                <a:chExt cx="2514434" cy="6858000"/>
              </a:xfrm>
            </p:grpSpPr>
            <p:sp>
              <p:nvSpPr>
                <p:cNvPr id="103"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2" name="Group 5"/>
              <p:cNvGrpSpPr/>
              <p:nvPr/>
            </p:nvGrpSpPr>
            <p:grpSpPr>
              <a:xfrm>
                <a:off x="422406" y="0"/>
                <a:ext cx="2514434" cy="6858000"/>
                <a:chOff x="-504" y="0"/>
                <a:chExt cx="2514434" cy="6858000"/>
              </a:xfrm>
            </p:grpSpPr>
            <p:sp>
              <p:nvSpPr>
                <p:cNvPr id="94"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6"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56"/>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57"/>
          <p:cNvSpPr/>
          <p:nvPr/>
        </p:nvSpPr>
        <p:spPr>
          <a:xfrm>
            <a:off x="1206500" y="601663"/>
            <a:ext cx="474980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60"/>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2" name="Title 1"/>
          <p:cNvSpPr>
            <a:spLocks noGrp="1"/>
          </p:cNvSpPr>
          <p:nvPr>
            <p:ph type="title"/>
          </p:nvPr>
        </p:nvSpPr>
        <p:spPr>
          <a:xfrm>
            <a:off x="6319777" y="2657434"/>
            <a:ext cx="4406096" cy="1463153"/>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4B3BBA87-7FEE-418E-BFFB-E78901B9C7C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
        <p:nvSpPr>
          <p:cNvPr id="124"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2290" name="Group 43"/>
          <p:cNvGrpSpPr/>
          <p:nvPr/>
        </p:nvGrpSpPr>
        <p:grpSpPr>
          <a:xfrm>
            <a:off x="-510116" y="0"/>
            <a:ext cx="13243983" cy="6858000"/>
            <a:chOff x="-382404" y="0"/>
            <a:chExt cx="9932332" cy="6858000"/>
          </a:xfrm>
        </p:grpSpPr>
        <p:grpSp>
          <p:nvGrpSpPr>
            <p:cNvPr id="12291" name="Group 44"/>
            <p:cNvGrpSpPr/>
            <p:nvPr/>
          </p:nvGrpSpPr>
          <p:grpSpPr>
            <a:xfrm>
              <a:off x="159" y="0"/>
              <a:ext cx="9143396" cy="6858000"/>
              <a:chOff x="159" y="0"/>
              <a:chExt cx="9143396" cy="6858000"/>
            </a:xfrm>
          </p:grpSpPr>
          <p:grpSp>
            <p:nvGrpSpPr>
              <p:cNvPr id="12292" name="Group 4"/>
              <p:cNvGrpSpPr/>
              <p:nvPr/>
            </p:nvGrpSpPr>
            <p:grpSpPr>
              <a:xfrm>
                <a:off x="159" y="0"/>
                <a:ext cx="2514434" cy="6858000"/>
                <a:chOff x="159" y="0"/>
                <a:chExt cx="2514434" cy="6858000"/>
              </a:xfrm>
            </p:grpSpPr>
            <p:sp>
              <p:nvSpPr>
                <p:cNvPr id="103"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296" name="Group 5"/>
              <p:cNvGrpSpPr/>
              <p:nvPr/>
            </p:nvGrpSpPr>
            <p:grpSpPr>
              <a:xfrm>
                <a:off x="422406" y="0"/>
                <a:ext cx="2514434" cy="6858000"/>
                <a:chOff x="-504" y="0"/>
                <a:chExt cx="2514434" cy="6858000"/>
              </a:xfrm>
            </p:grpSpPr>
            <p:sp>
              <p:nvSpPr>
                <p:cNvPr id="94"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300" name="Group 9"/>
              <p:cNvGrpSpPr/>
              <p:nvPr/>
            </p:nvGrpSpPr>
            <p:grpSpPr>
              <a:xfrm rot="10800000">
                <a:off x="6629121" y="0"/>
                <a:ext cx="2514434" cy="6858000"/>
                <a:chOff x="445" y="0"/>
                <a:chExt cx="2514434" cy="6858000"/>
              </a:xfrm>
            </p:grpSpPr>
            <p:sp>
              <p:nvSpPr>
                <p:cNvPr id="91"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93"/>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100"/>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101"/>
          <p:cNvSpPr/>
          <p:nvPr/>
        </p:nvSpPr>
        <p:spPr>
          <a:xfrm>
            <a:off x="1206500" y="601663"/>
            <a:ext cx="474980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104"/>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6312565" y="2660904"/>
            <a:ext cx="4401312" cy="1463040"/>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3" name="Picture Placeholder 2"/>
          <p:cNvSpPr>
            <a:spLocks noGrp="1"/>
          </p:cNvSpPr>
          <p:nvPr>
            <p:ph type="pic" idx="1"/>
          </p:nvPr>
        </p:nvSpPr>
        <p:spPr>
          <a:xfrm>
            <a:off x="1340277" y="693795"/>
            <a:ext cx="4479497" cy="5468112"/>
          </a:xfrm>
        </p:spPr>
        <p:txBody>
          <a:bodyPr vert="horz" wrap="square" lIns="91440" tIns="45720" rIns="91440" bIns="45720" numCol="1" rtlCol="0" anchor="t" anchorCtr="0" compatLnSpc="1">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Pct val="76000"/>
              <a:buFont typeface="Wingdings 2" panose="05020102010507070707" pitchFamily="18" charset="2"/>
              <a:buNone/>
              <a:defRPr/>
            </a:pPr>
            <a:r>
              <a:rPr kumimoji="0" lang="zh-CN" altLang="en-US" sz="3200" b="0" i="0" u="none" strike="noStrike" kern="1200" cap="none" spc="0" normalizeH="0" baseline="0" noProof="0">
                <a:ln>
                  <a:noFill/>
                </a:ln>
                <a:solidFill>
                  <a:schemeClr val="accent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accent1"/>
              </a:solidFill>
              <a:effectLst/>
              <a:uLnTx/>
              <a:uFillTx/>
              <a:latin typeface="+mn-lt"/>
              <a:ea typeface="+mn-ea"/>
              <a:cs typeface="+mn-cs"/>
            </a:endParaRPr>
          </a:p>
        </p:txBody>
      </p:sp>
      <p:sp>
        <p:nvSpPr>
          <p:cNvPr id="4" name="Text Placeholder 3"/>
          <p:cNvSpPr>
            <a:spLocks noGrp="1"/>
          </p:cNvSpPr>
          <p:nvPr>
            <p:ph type="body" sz="half" idx="2"/>
          </p:nvPr>
        </p:nvSpPr>
        <p:spPr>
          <a:xfrm>
            <a:off x="6312840" y="4133088"/>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6F7F20D9-CA5A-489C-8BAC-1718670762B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 name="Date Placeholder 3"/>
          <p:cNvSpPr>
            <a:spLocks noGrp="1"/>
          </p:cNvSpPr>
          <p:nvPr>
            <p:ph type="dt" sz="half" idx="10"/>
          </p:nvPr>
        </p:nvSpPr>
        <p:spPr>
          <a:xfrm>
            <a:off x="7996767" y="223838"/>
            <a:ext cx="2844800" cy="365125"/>
          </a:xfrm>
          <a:prstGeom prst="rect">
            <a:avLst/>
          </a:prstGeom>
        </p:spPr>
        <p:txBody>
          <a:bodyPr vert="horz" lIns="91440" tIns="45720" rIns="91440" bIns="45720" rtlCol="0" anchor="ctr"/>
          <a:lstStyle>
            <a:lvl1pPr>
              <a:defRPr/>
            </a:lvl1pPr>
          </a:lstStyle>
          <a:p>
            <a:pPr>
              <a:defRPr/>
            </a:pPr>
            <a:fld id="{7442FD76-EA54-43F1-80A0-9DB67C4DA758}" type="datetimeFigureOut">
              <a:rPr lang="zh-CN" altLang="en-US" noProof="1">
                <a:latin typeface="+mn-lt"/>
                <a:ea typeface="+mn-ea"/>
                <a:cs typeface="+mn-ea"/>
              </a:rPr>
            </a:fld>
            <a:endParaRPr lang="zh-CN" altLang="en-US" noProof="1"/>
          </a:p>
        </p:txBody>
      </p:sp>
      <p:sp>
        <p:nvSpPr>
          <p:cNvPr id="5" name="Footer Placeholder 4"/>
          <p:cNvSpPr>
            <a:spLocks noGrp="1"/>
          </p:cNvSpPr>
          <p:nvPr>
            <p:ph type="ftr" sz="quarter" idx="11"/>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6" name="Slide Number Placeholder 5"/>
          <p:cNvSpPr>
            <a:spLocks noGrp="1"/>
          </p:cNvSpPr>
          <p:nvPr>
            <p:ph type="sldNum" sz="quarter" idx="12"/>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A765B031-8F35-4AEF-A38E-D3962C007746}"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5FE7E6D-F950-4653-8B95-6CF039446274}"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30147"/>
            <a:ext cx="1979271" cy="4780344"/>
          </a:xfrm>
        </p:spPr>
        <p:txBody>
          <a:bodyPr vert="eaVert" anchor="ct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a:xfrm>
            <a:off x="1404395" y="1030147"/>
            <a:ext cx="7231605" cy="47803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7B75103-4EF2-4F78-987B-A3A9358E38E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Date Placeholder 4"/>
          <p:cNvSpPr>
            <a:spLocks noGrp="1"/>
          </p:cNvSpPr>
          <p:nvPr>
            <p:ph type="dt" sz="half" idx="15"/>
          </p:nvPr>
        </p:nvSpPr>
        <p:spPr>
          <a:xfrm>
            <a:off x="7996767" y="223838"/>
            <a:ext cx="2844800" cy="365125"/>
          </a:xfrm>
          <a:prstGeom prst="rect">
            <a:avLst/>
          </a:prstGeom>
        </p:spPr>
        <p:txBody>
          <a:bodyPr vert="horz" lIns="91440" tIns="45720" rIns="91440" bIns="45720" rtlCol="0" anchor="ctr"/>
          <a:lstStyle>
            <a:lvl1pPr>
              <a:defRPr/>
            </a:lvl1pPr>
          </a:lstStyle>
          <a:p>
            <a:pPr>
              <a:defRPr/>
            </a:pPr>
            <a:fld id="{6731EA53-882E-4CD8-8DD5-8B90474D9798}" type="datetimeFigureOut">
              <a:rPr lang="zh-CN" altLang="en-US" noProof="1">
                <a:latin typeface="+mn-lt"/>
                <a:ea typeface="+mn-ea"/>
                <a:cs typeface="+mn-ea"/>
              </a:rPr>
            </a:fld>
            <a:endParaRPr lang="zh-CN" altLang="en-US" noProof="1"/>
          </a:p>
        </p:txBody>
      </p:sp>
      <p:sp>
        <p:nvSpPr>
          <p:cNvPr id="6" name="Footer Placeholder 5"/>
          <p:cNvSpPr>
            <a:spLocks noGrp="1"/>
          </p:cNvSpPr>
          <p:nvPr>
            <p:ph type="ftr" sz="quarter" idx="16"/>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7" name="Slide Number Placeholder 6"/>
          <p:cNvSpPr>
            <a:spLocks noGrp="1"/>
          </p:cNvSpPr>
          <p:nvPr>
            <p:ph type="sldNum" sz="quarter" idx="17"/>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16769A5F-230F-4385-B171-C6D0A5C10BA2}"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日期占位符 5"/>
          <p:cNvSpPr>
            <a:spLocks noGrp="1"/>
          </p:cNvSpPr>
          <p:nvPr>
            <p:ph type="dt" sz="half" idx="10"/>
          </p:nvPr>
        </p:nvSpPr>
        <p:spPr/>
        <p:txBody>
          <a:bodyPr/>
          <a:lstStyle/>
          <a:p>
            <a:pPr lvl="0"/>
            <a:endParaRPr lang="zh-CN" altLang="en-US" dirty="0"/>
          </a:p>
        </p:txBody>
      </p:sp>
      <p:sp>
        <p:nvSpPr>
          <p:cNvPr id="8" name="灯片编号占位符 7"/>
          <p:cNvSpPr>
            <a:spLocks noGrp="1"/>
          </p:cNvSpPr>
          <p:nvPr>
            <p:ph type="sldNum" sz="quarter" idx="12"/>
          </p:nvPr>
        </p:nvSpPr>
        <p:spPr>
          <a:xfrm>
            <a:off x="8737600" y="6245225"/>
            <a:ext cx="2844800" cy="476250"/>
          </a:xfrm>
        </p:spPr>
        <p:txBody>
          <a:bodyPr/>
          <a:lstStyle/>
          <a:p>
            <a:pPr lvl="0"/>
            <a:fld id="{9A0DB2DC-4C9A-4742-B13C-FB6460FD3503}" type="slidenum">
              <a:rPr lang="en-US" altLang="zh-CN"/>
            </a:fld>
            <a:endParaRPr 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fontAlgn="auto">
              <a:defRPr/>
            </a:pPr>
            <a:fld id="{D48123D7-575D-4B92-BA40-CE6E8237D63E}" type="datetimeFigureOut">
              <a:rPr lang="zh-CN" altLang="en-US" strike="noStrike" noProof="1">
                <a:latin typeface="+mn-lt"/>
                <a:ea typeface="+mn-ea"/>
                <a:cs typeface="+mn-ea"/>
              </a:rPr>
            </a:fld>
            <a:endParaRPr lang="zh-CN" altLang="en-US" strike="noStrike" noProof="1"/>
          </a:p>
        </p:txBody>
      </p:sp>
      <p:sp>
        <p:nvSpPr>
          <p:cNvPr id="4" name="页脚占位符 3"/>
          <p:cNvSpPr>
            <a:spLocks noGrp="1"/>
          </p:cNvSpPr>
          <p:nvPr>
            <p:ph type="ftr" sz="quarter" idx="11"/>
          </p:nvPr>
        </p:nvSpPr>
        <p:spPr/>
        <p:txBody>
          <a:bodyPr/>
          <a:lstStyle/>
          <a:p>
            <a:pPr fontAlgn="auto">
              <a:defRPr/>
            </a:pPr>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a:xfrm>
            <a:off x="8737600" y="6245225"/>
            <a:ext cx="2844800" cy="476250"/>
          </a:xfrm>
        </p:spPr>
        <p:txBody>
          <a:bodyPr/>
          <a:lstStyle/>
          <a:p>
            <a:pPr lvl="0"/>
            <a:fld id="{9A0DB2DC-4C9A-4742-B13C-FB6460FD3503}" type="slidenum">
              <a:rPr lang="en-US" altLang="zh-CN" dirty="0"/>
            </a:fld>
            <a:endParaRPr lang="zh-CN"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p:txBody>
          <a:bodyPr/>
          <a:lstStyle/>
          <a:p>
            <a:r>
              <a:rPr lang="zh-CN" altLang="en-US"/>
              <a:t>单击此处编辑母版标题样式</a:t>
            </a:r>
            <a:endParaRPr lang="zh-CN" altLang="en-US"/>
          </a:p>
        </p:txBody>
      </p:sp>
      <p:sp>
        <p:nvSpPr>
          <p:cNvPr id="3" name="内容占位符 2"/>
          <p:cNvSpPr>
            <a:spLocks noGrp="1"/>
          </p:cNvSpPr>
          <p:nvPr>
            <p:ph sz="quarter" idx="1"/>
          </p:nvPr>
        </p:nvSpPr>
        <p:spPr>
          <a:xfrm>
            <a:off x="838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838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内容占位符 5"/>
          <p:cNvSpPr>
            <a:spLocks noGrp="1"/>
          </p:cNvSpPr>
          <p:nvPr>
            <p:ph sz="quarter" idx="4"/>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slideLayout" Target="../slideLayouts/slideLayout17.xml"/><Relationship Id="rId7" Type="http://schemas.openxmlformats.org/officeDocument/2006/relationships/slideLayout" Target="../slideLayouts/slideLayout16.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9" Type="http://schemas.openxmlformats.org/officeDocument/2006/relationships/theme" Target="../theme/theme2.xml"/><Relationship Id="rId18" Type="http://schemas.openxmlformats.org/officeDocument/2006/relationships/tags" Target="../tags/tag62.xml"/><Relationship Id="rId17" Type="http://schemas.openxmlformats.org/officeDocument/2006/relationships/image" Target="../media/image1.png"/><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7" Type="http://schemas.openxmlformats.org/officeDocument/2006/relationships/tags" Target="../tags/tag68.xml"/><Relationship Id="rId6" Type="http://schemas.openxmlformats.org/officeDocument/2006/relationships/image" Target="../media/image1.png"/><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4" Type="http://schemas.openxmlformats.org/officeDocument/2006/relationships/theme" Target="../theme/theme4.xml"/><Relationship Id="rId13" Type="http://schemas.openxmlformats.org/officeDocument/2006/relationships/image" Target="../media/image1.png"/><Relationship Id="rId12" Type="http://schemas.openxmlformats.org/officeDocument/2006/relationships/slideLayout" Target="../slideLayouts/slideLayout32.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
        <p:nvSpPr>
          <p:cNvPr id="7" name="矩形 6"/>
          <p:cNvSpPr/>
          <p:nvPr userDrawn="1"/>
        </p:nvSpPr>
        <p:spPr>
          <a:xfrm>
            <a:off x="11853" y="12700"/>
            <a:ext cx="12167447" cy="677545"/>
          </a:xfrm>
          <a:prstGeom prst="rect">
            <a:avLst/>
          </a:prstGeom>
          <a:solidFill>
            <a:schemeClr val="accent6">
              <a:lumMod val="60000"/>
              <a:lumOff val="40000"/>
            </a:schemeClr>
          </a:solidFill>
          <a:ln w="28575"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userDrawn="1"/>
        </p:nvSpPr>
        <p:spPr>
          <a:xfrm>
            <a:off x="638387" y="99060"/>
            <a:ext cx="1622213" cy="504000"/>
          </a:xfrm>
          <a:prstGeom prst="roundRect">
            <a:avLst/>
          </a:prstGeom>
          <a:solidFill>
            <a:srgbClr val="00B050"/>
          </a:solidFill>
          <a:ln>
            <a:noFill/>
          </a:ln>
          <a:effectLst>
            <a:glow rad="889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 name="圆角矩形 8"/>
          <p:cNvSpPr/>
          <p:nvPr userDrawn="1"/>
        </p:nvSpPr>
        <p:spPr>
          <a:xfrm>
            <a:off x="3358727" y="99472"/>
            <a:ext cx="7023947" cy="504000"/>
          </a:xfrm>
          <a:prstGeom prst="roundRect">
            <a:avLst/>
          </a:prstGeom>
          <a:solidFill>
            <a:srgbClr val="00B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endParaRPr>
          </a:p>
        </p:txBody>
      </p:sp>
      <p:sp>
        <p:nvSpPr>
          <p:cNvPr id="12" name="燕尾形 11"/>
          <p:cNvSpPr/>
          <p:nvPr userDrawn="1"/>
        </p:nvSpPr>
        <p:spPr>
          <a:xfrm>
            <a:off x="1928707" y="33655"/>
            <a:ext cx="671407" cy="648000"/>
          </a:xfrm>
          <a:prstGeom prst="chevron">
            <a:avLst/>
          </a:prstGeom>
          <a:solidFill>
            <a:srgbClr val="00B050"/>
          </a:solidFill>
          <a:ln w="28575" cmpd="sng">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0">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pic>
        <p:nvPicPr>
          <p:cNvPr id="8" name="图片 7"/>
          <p:cNvPicPr>
            <a:picLocks noChangeAspect="1"/>
          </p:cNvPicPr>
          <p:nvPr userDrawn="1"/>
        </p:nvPicPr>
        <p:blipFill rotWithShape="1">
          <a:blip r:embed="rId17">
            <a:extLst>
              <a:ext uri="{28A0092B-C50C-407E-A947-70E740481C1C}">
                <a14:useLocalDpi xmlns:a14="http://schemas.microsoft.com/office/drawing/2010/main" val="0"/>
              </a:ext>
            </a:extLst>
          </a:blip>
          <a:srcRect l="8906" t="16562" r="2501" b="20156"/>
          <a:stretch>
            <a:fillRect/>
          </a:stretch>
        </p:blipFill>
        <p:spPr>
          <a:xfrm>
            <a:off x="10344785" y="66687"/>
            <a:ext cx="1728000" cy="925722"/>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3"/>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10" name="矩形 9"/>
          <p:cNvSpPr/>
          <p:nvPr userDrawn="1"/>
        </p:nvSpPr>
        <p:spPr>
          <a:xfrm>
            <a:off x="-35560" y="0"/>
            <a:ext cx="12240000" cy="10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rotWithShape="1">
          <a:blip r:embed="rId6">
            <a:extLst>
              <a:ext uri="{28A0092B-C50C-407E-A947-70E740481C1C}">
                <a14:useLocalDpi xmlns:a14="http://schemas.microsoft.com/office/drawing/2010/main" val="0"/>
              </a:ext>
            </a:extLst>
          </a:blip>
          <a:srcRect l="8906" t="16562" r="2501" b="20156"/>
          <a:stretch>
            <a:fillRect/>
          </a:stretch>
        </p:blipFill>
        <p:spPr>
          <a:xfrm>
            <a:off x="10416540" y="66687"/>
            <a:ext cx="1728000" cy="925722"/>
          </a:xfrm>
          <a:prstGeom prst="rect">
            <a:avLst/>
          </a:prstGeom>
        </p:spPr>
      </p:pic>
    </p:spTree>
    <p:custDataLst>
      <p:tags r:id="rId7"/>
    </p:custDataLst>
  </p:cSld>
  <p:clrMap bg1="lt1" tx1="dk1" bg2="lt2" tx2="dk2" accent1="accent1" accent2="accent2" accent3="accent3" accent4="accent4" accent5="accent5" accent6="accent6" hlink="hlink" folHlink="folHlink"/>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090" name="Title Placeholder 1"/>
          <p:cNvSpPr>
            <a:spLocks noGrp="1"/>
          </p:cNvSpPr>
          <p:nvPr>
            <p:ph type="title"/>
          </p:nvPr>
        </p:nvSpPr>
        <p:spPr>
          <a:xfrm>
            <a:off x="1390651" y="1027113"/>
            <a:ext cx="9366249" cy="1143000"/>
          </a:xfrm>
          <a:prstGeom prst="rect">
            <a:avLst/>
          </a:prstGeom>
          <a:noFill/>
          <a:ln w="9525">
            <a:noFill/>
          </a:ln>
        </p:spPr>
        <p:txBody>
          <a:bodyPr anchor="b"/>
          <a:lstStyle/>
          <a:p>
            <a:pPr lvl="0"/>
            <a:r>
              <a:rPr lang="zh-CN" altLang="en-US" dirty="0"/>
              <a:t>单击此处编辑母版标题样式</a:t>
            </a:r>
            <a:endParaRPr lang="en-US" altLang="zh-CN" dirty="0"/>
          </a:p>
        </p:txBody>
      </p:sp>
      <p:sp>
        <p:nvSpPr>
          <p:cNvPr id="2091" name="Text Placeholder 2"/>
          <p:cNvSpPr>
            <a:spLocks noGrp="1"/>
          </p:cNvSpPr>
          <p:nvPr>
            <p:ph type="body"/>
          </p:nvPr>
        </p:nvSpPr>
        <p:spPr>
          <a:xfrm>
            <a:off x="1390651" y="2324100"/>
            <a:ext cx="9036049" cy="3508375"/>
          </a:xfrm>
          <a:prstGeom prst="rect">
            <a:avLst/>
          </a:prstGeom>
          <a:noFill/>
          <a:ln w="9525">
            <a:noFill/>
          </a:ln>
        </p:spPr>
        <p:txBody>
          <a:bodyPr anchor="t"/>
          <a:lstStyle/>
          <a:p>
            <a:pPr lvl="0" indent="-273050"/>
            <a:r>
              <a:rPr lang="zh-CN" altLang="en-US" dirty="0"/>
              <a:t>单击此处编辑母版文本样式</a:t>
            </a:r>
            <a:endParaRPr lang="zh-CN" altLang="en-US" dirty="0"/>
          </a:p>
          <a:p>
            <a:pPr lvl="1" indent="-2730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en-US" altLang="zh-CN" dirty="0"/>
          </a:p>
        </p:txBody>
      </p:sp>
      <p:sp>
        <p:nvSpPr>
          <p:cNvPr id="4"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rgbClr val="FEFEFE"/>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5"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chemeClr val="accent1"/>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
        <p:nvSpPr>
          <p:cNvPr id="2" name="矩形 1"/>
          <p:cNvSpPr/>
          <p:nvPr userDrawn="1"/>
        </p:nvSpPr>
        <p:spPr>
          <a:xfrm>
            <a:off x="383540" y="189230"/>
            <a:ext cx="11472333" cy="6515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rotWithShape="1">
          <a:blip r:embed="rId13">
            <a:extLst>
              <a:ext uri="{28A0092B-C50C-407E-A947-70E740481C1C}">
                <a14:useLocalDpi xmlns:a14="http://schemas.microsoft.com/office/drawing/2010/main" val="0"/>
              </a:ext>
            </a:extLst>
          </a:blip>
          <a:srcRect l="8906" t="16562" r="2501" b="20156"/>
          <a:stretch>
            <a:fillRect/>
          </a:stretch>
        </p:blipFill>
        <p:spPr>
          <a:xfrm>
            <a:off x="10236200"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ransition/>
  <p:hf sldNum="0" hdr="0" ftr="0" dt="0"/>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2pPr>
      <a:lvl3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3pPr>
      <a:lvl4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4pPr>
      <a:lvl5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65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6pPr>
      <a:lvl7pPr marL="171894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8pPr>
      <a:lvl9pPr marL="212153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png"/><Relationship Id="rId3" Type="http://schemas.microsoft.com/office/2007/relationships/media" Target="../media/media1.mp4"/><Relationship Id="rId2" Type="http://schemas.openxmlformats.org/officeDocument/2006/relationships/video" Target="../media/media1.mp4"/><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png"/><Relationship Id="rId1" Type="http://schemas.openxmlformats.org/officeDocument/2006/relationships/tags" Target="../tags/tag9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2.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3.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9" Type="http://schemas.openxmlformats.org/officeDocument/2006/relationships/image" Target="../media/image22.png"/><Relationship Id="rId8" Type="http://schemas.openxmlformats.org/officeDocument/2006/relationships/tags" Target="../tags/tag96.xml"/><Relationship Id="rId7" Type="http://schemas.microsoft.com/office/2007/relationships/media" Target="../media/media3.mp4"/><Relationship Id="rId6" Type="http://schemas.openxmlformats.org/officeDocument/2006/relationships/video" Target="../media/media3.mp4"/><Relationship Id="rId5" Type="http://schemas.openxmlformats.org/officeDocument/2006/relationships/image" Target="../media/image21.png"/><Relationship Id="rId4" Type="http://schemas.microsoft.com/office/2007/relationships/media" Target="../media/media2.mp4"/><Relationship Id="rId3" Type="http://schemas.openxmlformats.org/officeDocument/2006/relationships/video" Target="../media/media2.mp4"/><Relationship Id="rId2" Type="http://schemas.openxmlformats.org/officeDocument/2006/relationships/image" Target="../media/image3.png"/><Relationship Id="rId10" Type="http://schemas.openxmlformats.org/officeDocument/2006/relationships/slideLayout" Target="../slideLayouts/slideLayout1.xml"/><Relationship Id="rId1" Type="http://schemas.openxmlformats.org/officeDocument/2006/relationships/tags" Target="../tags/tag95.xml"/></Relationships>
</file>

<file path=ppt/slides/_rels/slide15.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image" Target="../media/image23.png"/><Relationship Id="rId12" Type="http://schemas.openxmlformats.org/officeDocument/2006/relationships/notesSlide" Target="../notesSlides/notesSlide3.xml"/><Relationship Id="rId11" Type="http://schemas.openxmlformats.org/officeDocument/2006/relationships/slideLayout" Target="../slideLayouts/slideLayout1.xml"/><Relationship Id="rId10" Type="http://schemas.openxmlformats.org/officeDocument/2006/relationships/tags" Target="../tags/tag105.xml"/><Relationship Id="rId1" Type="http://schemas.openxmlformats.org/officeDocument/2006/relationships/tags" Target="../tags/tag97.xml"/></Relationships>
</file>

<file path=ppt/slides/_rels/slide16.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image" Target="../media/image25.jpeg"/><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image" Target="file:///D:\qq&#25991;&#20214;\712321467\Image\C2C\Image2\%7b75232B38-A165-1FB7-499C-2E1C792CACB5%7d.png" TargetMode="External"/><Relationship Id="rId47" Type="http://schemas.openxmlformats.org/officeDocument/2006/relationships/slideLayout" Target="../slideLayouts/slideLayout1.xml"/><Relationship Id="rId46" Type="http://schemas.openxmlformats.org/officeDocument/2006/relationships/tags" Target="../tags/tag150.xml"/><Relationship Id="rId45" Type="http://schemas.openxmlformats.org/officeDocument/2006/relationships/tags" Target="../tags/tag149.xml"/><Relationship Id="rId44" Type="http://schemas.openxmlformats.org/officeDocument/2006/relationships/tags" Target="../tags/tag148.xml"/><Relationship Id="rId43" Type="http://schemas.openxmlformats.org/officeDocument/2006/relationships/tags" Target="../tags/tag147.xml"/><Relationship Id="rId42" Type="http://schemas.openxmlformats.org/officeDocument/2006/relationships/tags" Target="../tags/tag146.xml"/><Relationship Id="rId41" Type="http://schemas.openxmlformats.org/officeDocument/2006/relationships/tags" Target="../tags/tag145.xml"/><Relationship Id="rId40" Type="http://schemas.openxmlformats.org/officeDocument/2006/relationships/tags" Target="../tags/tag144.xml"/><Relationship Id="rId4" Type="http://schemas.openxmlformats.org/officeDocument/2006/relationships/image" Target="../media/image24.png"/><Relationship Id="rId39" Type="http://schemas.openxmlformats.org/officeDocument/2006/relationships/tags" Target="../tags/tag143.xml"/><Relationship Id="rId38" Type="http://schemas.openxmlformats.org/officeDocument/2006/relationships/tags" Target="../tags/tag142.xml"/><Relationship Id="rId37" Type="http://schemas.openxmlformats.org/officeDocument/2006/relationships/tags" Target="../tags/tag141.xml"/><Relationship Id="rId36" Type="http://schemas.openxmlformats.org/officeDocument/2006/relationships/tags" Target="../tags/tag140.xml"/><Relationship Id="rId35" Type="http://schemas.openxmlformats.org/officeDocument/2006/relationships/tags" Target="../tags/tag139.xml"/><Relationship Id="rId34" Type="http://schemas.openxmlformats.org/officeDocument/2006/relationships/tags" Target="../tags/tag138.xml"/><Relationship Id="rId33" Type="http://schemas.openxmlformats.org/officeDocument/2006/relationships/tags" Target="../tags/tag137.xml"/><Relationship Id="rId32" Type="http://schemas.openxmlformats.org/officeDocument/2006/relationships/tags" Target="../tags/tag136.xml"/><Relationship Id="rId31" Type="http://schemas.openxmlformats.org/officeDocument/2006/relationships/tags" Target="../tags/tag135.xml"/><Relationship Id="rId30" Type="http://schemas.openxmlformats.org/officeDocument/2006/relationships/tags" Target="../tags/tag134.xml"/><Relationship Id="rId3" Type="http://schemas.openxmlformats.org/officeDocument/2006/relationships/tags" Target="../tags/tag110.xml"/><Relationship Id="rId29" Type="http://schemas.openxmlformats.org/officeDocument/2006/relationships/tags" Target="../tags/tag133.xml"/><Relationship Id="rId28" Type="http://schemas.openxmlformats.org/officeDocument/2006/relationships/tags" Target="../tags/tag132.xml"/><Relationship Id="rId27" Type="http://schemas.openxmlformats.org/officeDocument/2006/relationships/tags" Target="../tags/tag131.xml"/><Relationship Id="rId26" Type="http://schemas.openxmlformats.org/officeDocument/2006/relationships/tags" Target="../tags/tag130.xml"/><Relationship Id="rId25" Type="http://schemas.openxmlformats.org/officeDocument/2006/relationships/tags" Target="../tags/tag129.xml"/><Relationship Id="rId24" Type="http://schemas.openxmlformats.org/officeDocument/2006/relationships/tags" Target="../tags/tag128.xml"/><Relationship Id="rId23" Type="http://schemas.openxmlformats.org/officeDocument/2006/relationships/tags" Target="../tags/tag127.xml"/><Relationship Id="rId22" Type="http://schemas.openxmlformats.org/officeDocument/2006/relationships/tags" Target="../tags/tag126.xml"/><Relationship Id="rId21" Type="http://schemas.openxmlformats.org/officeDocument/2006/relationships/tags" Target="../tags/tag125.xml"/><Relationship Id="rId20" Type="http://schemas.openxmlformats.org/officeDocument/2006/relationships/tags" Target="../tags/tag124.xml"/><Relationship Id="rId2" Type="http://schemas.openxmlformats.org/officeDocument/2006/relationships/tags" Target="../tags/tag109.xml"/><Relationship Id="rId19" Type="http://schemas.openxmlformats.org/officeDocument/2006/relationships/tags" Target="../tags/tag123.xml"/><Relationship Id="rId18" Type="http://schemas.openxmlformats.org/officeDocument/2006/relationships/tags" Target="../tags/tag122.xml"/><Relationship Id="rId17" Type="http://schemas.openxmlformats.org/officeDocument/2006/relationships/tags" Target="../tags/tag121.xml"/><Relationship Id="rId16" Type="http://schemas.openxmlformats.org/officeDocument/2006/relationships/tags" Target="../tags/tag120.xml"/><Relationship Id="rId15" Type="http://schemas.openxmlformats.org/officeDocument/2006/relationships/tags" Target="../tags/tag119.xml"/><Relationship Id="rId14" Type="http://schemas.openxmlformats.org/officeDocument/2006/relationships/tags" Target="../tags/tag118.xml"/><Relationship Id="rId13" Type="http://schemas.openxmlformats.org/officeDocument/2006/relationships/tags" Target="../tags/tag117.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tags" Target="../tags/tag108.xml"/></Relationships>
</file>

<file path=ppt/slides/_rels/slide17.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3" Type="http://schemas.openxmlformats.org/officeDocument/2006/relationships/slideLayout" Target="../slideLayouts/slideLayout1.xml"/><Relationship Id="rId42" Type="http://schemas.openxmlformats.org/officeDocument/2006/relationships/tags" Target="../tags/tag191.xml"/><Relationship Id="rId41" Type="http://schemas.openxmlformats.org/officeDocument/2006/relationships/tags" Target="../tags/tag190.xml"/><Relationship Id="rId40" Type="http://schemas.openxmlformats.org/officeDocument/2006/relationships/tags" Target="../tags/tag189.xml"/><Relationship Id="rId4" Type="http://schemas.openxmlformats.org/officeDocument/2006/relationships/tags" Target="../tags/tag154.xml"/><Relationship Id="rId39" Type="http://schemas.openxmlformats.org/officeDocument/2006/relationships/tags" Target="../tags/tag188.xml"/><Relationship Id="rId38" Type="http://schemas.openxmlformats.org/officeDocument/2006/relationships/tags" Target="../tags/tag187.xml"/><Relationship Id="rId37" Type="http://schemas.openxmlformats.org/officeDocument/2006/relationships/tags" Target="../tags/tag186.xml"/><Relationship Id="rId36" Type="http://schemas.openxmlformats.org/officeDocument/2006/relationships/tags" Target="../tags/tag185.xml"/><Relationship Id="rId35" Type="http://schemas.openxmlformats.org/officeDocument/2006/relationships/tags" Target="../tags/tag184.xml"/><Relationship Id="rId34" Type="http://schemas.openxmlformats.org/officeDocument/2006/relationships/tags" Target="../tags/tag183.xml"/><Relationship Id="rId33" Type="http://schemas.openxmlformats.org/officeDocument/2006/relationships/tags" Target="../tags/tag182.xml"/><Relationship Id="rId32" Type="http://schemas.openxmlformats.org/officeDocument/2006/relationships/tags" Target="../tags/tag181.xml"/><Relationship Id="rId31" Type="http://schemas.openxmlformats.org/officeDocument/2006/relationships/tags" Target="../tags/tag180.xml"/><Relationship Id="rId30" Type="http://schemas.openxmlformats.org/officeDocument/2006/relationships/tags" Target="../tags/tag179.xml"/><Relationship Id="rId3" Type="http://schemas.openxmlformats.org/officeDocument/2006/relationships/tags" Target="../tags/tag153.xml"/><Relationship Id="rId29" Type="http://schemas.openxmlformats.org/officeDocument/2006/relationships/tags" Target="../tags/tag178.xml"/><Relationship Id="rId28" Type="http://schemas.openxmlformats.org/officeDocument/2006/relationships/tags" Target="../tags/tag177.xml"/><Relationship Id="rId27" Type="http://schemas.openxmlformats.org/officeDocument/2006/relationships/tags" Target="../tags/tag176.xml"/><Relationship Id="rId26" Type="http://schemas.openxmlformats.org/officeDocument/2006/relationships/tags" Target="../tags/tag175.xml"/><Relationship Id="rId25" Type="http://schemas.openxmlformats.org/officeDocument/2006/relationships/tags" Target="../tags/tag174.xml"/><Relationship Id="rId24" Type="http://schemas.openxmlformats.org/officeDocument/2006/relationships/tags" Target="../tags/tag173.xml"/><Relationship Id="rId23" Type="http://schemas.openxmlformats.org/officeDocument/2006/relationships/tags" Target="../tags/tag172.xml"/><Relationship Id="rId22" Type="http://schemas.openxmlformats.org/officeDocument/2006/relationships/tags" Target="../tags/tag171.xml"/><Relationship Id="rId21" Type="http://schemas.openxmlformats.org/officeDocument/2006/relationships/tags" Target="../tags/tag170.xml"/><Relationship Id="rId20" Type="http://schemas.openxmlformats.org/officeDocument/2006/relationships/tags" Target="../tags/tag169.xml"/><Relationship Id="rId2" Type="http://schemas.openxmlformats.org/officeDocument/2006/relationships/tags" Target="../tags/tag152.xml"/><Relationship Id="rId19" Type="http://schemas.openxmlformats.org/officeDocument/2006/relationships/tags" Target="../tags/tag168.xml"/><Relationship Id="rId18" Type="http://schemas.openxmlformats.org/officeDocument/2006/relationships/tags" Target="../tags/tag167.xml"/><Relationship Id="rId17" Type="http://schemas.openxmlformats.org/officeDocument/2006/relationships/tags" Target="../tags/tag166.xml"/><Relationship Id="rId16" Type="http://schemas.openxmlformats.org/officeDocument/2006/relationships/tags" Target="../tags/tag165.xml"/><Relationship Id="rId15" Type="http://schemas.openxmlformats.org/officeDocument/2006/relationships/tags" Target="../tags/tag164.xml"/><Relationship Id="rId14" Type="http://schemas.openxmlformats.org/officeDocument/2006/relationships/tags" Target="../tags/tag163.xml"/><Relationship Id="rId13" Type="http://schemas.openxmlformats.org/officeDocument/2006/relationships/image" Target="../media/image26.png"/><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tags" Target="../tags/tag151.xml"/></Relationships>
</file>

<file path=ppt/slides/_rels/slide18.xml.rels><?xml version="1.0" encoding="UTF-8" standalone="yes"?>
<Relationships xmlns="http://schemas.openxmlformats.org/package/2006/relationships"><Relationship Id="rId9" Type="http://schemas.openxmlformats.org/officeDocument/2006/relationships/tags" Target="../tags/tag199.xml"/><Relationship Id="rId8" Type="http://schemas.openxmlformats.org/officeDocument/2006/relationships/tags" Target="../tags/tag198.xml"/><Relationship Id="rId7" Type="http://schemas.openxmlformats.org/officeDocument/2006/relationships/tags" Target="../tags/tag197.xml"/><Relationship Id="rId6" Type="http://schemas.openxmlformats.org/officeDocument/2006/relationships/tags" Target="../tags/tag196.xml"/><Relationship Id="rId5" Type="http://schemas.openxmlformats.org/officeDocument/2006/relationships/tags" Target="../tags/tag195.xml"/><Relationship Id="rId4" Type="http://schemas.openxmlformats.org/officeDocument/2006/relationships/image" Target="../media/image26.png"/><Relationship Id="rId3" Type="http://schemas.openxmlformats.org/officeDocument/2006/relationships/tags" Target="../tags/tag194.xml"/><Relationship Id="rId28" Type="http://schemas.openxmlformats.org/officeDocument/2006/relationships/slideLayout" Target="../slideLayouts/slideLayout1.xml"/><Relationship Id="rId27" Type="http://schemas.openxmlformats.org/officeDocument/2006/relationships/tags" Target="../tags/tag216.xml"/><Relationship Id="rId26" Type="http://schemas.openxmlformats.org/officeDocument/2006/relationships/image" Target="../media/image25.jpeg"/><Relationship Id="rId25" Type="http://schemas.openxmlformats.org/officeDocument/2006/relationships/tags" Target="../tags/tag215.xml"/><Relationship Id="rId24" Type="http://schemas.openxmlformats.org/officeDocument/2006/relationships/tags" Target="../tags/tag214.xml"/><Relationship Id="rId23" Type="http://schemas.openxmlformats.org/officeDocument/2006/relationships/tags" Target="../tags/tag213.xml"/><Relationship Id="rId22" Type="http://schemas.openxmlformats.org/officeDocument/2006/relationships/tags" Target="../tags/tag212.xml"/><Relationship Id="rId21" Type="http://schemas.openxmlformats.org/officeDocument/2006/relationships/tags" Target="../tags/tag211.xml"/><Relationship Id="rId20" Type="http://schemas.openxmlformats.org/officeDocument/2006/relationships/tags" Target="../tags/tag210.xml"/><Relationship Id="rId2" Type="http://schemas.openxmlformats.org/officeDocument/2006/relationships/tags" Target="../tags/tag193.xml"/><Relationship Id="rId19" Type="http://schemas.openxmlformats.org/officeDocument/2006/relationships/tags" Target="../tags/tag209.xml"/><Relationship Id="rId18" Type="http://schemas.openxmlformats.org/officeDocument/2006/relationships/tags" Target="../tags/tag208.xml"/><Relationship Id="rId17" Type="http://schemas.openxmlformats.org/officeDocument/2006/relationships/tags" Target="../tags/tag207.xml"/><Relationship Id="rId16" Type="http://schemas.openxmlformats.org/officeDocument/2006/relationships/tags" Target="../tags/tag206.xml"/><Relationship Id="rId15" Type="http://schemas.openxmlformats.org/officeDocument/2006/relationships/tags" Target="../tags/tag205.xml"/><Relationship Id="rId14" Type="http://schemas.openxmlformats.org/officeDocument/2006/relationships/tags" Target="../tags/tag204.xml"/><Relationship Id="rId13" Type="http://schemas.openxmlformats.org/officeDocument/2006/relationships/tags" Target="../tags/tag203.xml"/><Relationship Id="rId12" Type="http://schemas.openxmlformats.org/officeDocument/2006/relationships/tags" Target="../tags/tag202.xml"/><Relationship Id="rId11" Type="http://schemas.openxmlformats.org/officeDocument/2006/relationships/tags" Target="../tags/tag201.xml"/><Relationship Id="rId10" Type="http://schemas.openxmlformats.org/officeDocument/2006/relationships/tags" Target="../tags/tag200.xml"/><Relationship Id="rId1" Type="http://schemas.openxmlformats.org/officeDocument/2006/relationships/tags" Target="../tags/tag192.xml"/></Relationships>
</file>

<file path=ppt/slides/_rels/slide19.xml.rels><?xml version="1.0" encoding="UTF-8" standalone="yes"?>
<Relationships xmlns="http://schemas.openxmlformats.org/package/2006/relationships"><Relationship Id="rId9" Type="http://schemas.openxmlformats.org/officeDocument/2006/relationships/tags" Target="../tags/tag224.xml"/><Relationship Id="rId8" Type="http://schemas.openxmlformats.org/officeDocument/2006/relationships/tags" Target="../tags/tag223.xml"/><Relationship Id="rId7" Type="http://schemas.openxmlformats.org/officeDocument/2006/relationships/tags" Target="../tags/tag222.xml"/><Relationship Id="rId6" Type="http://schemas.openxmlformats.org/officeDocument/2006/relationships/tags" Target="../tags/tag221.xml"/><Relationship Id="rId5" Type="http://schemas.openxmlformats.org/officeDocument/2006/relationships/tags" Target="../tags/tag220.xml"/><Relationship Id="rId4" Type="http://schemas.openxmlformats.org/officeDocument/2006/relationships/image" Target="../media/image26.png"/><Relationship Id="rId3" Type="http://schemas.openxmlformats.org/officeDocument/2006/relationships/tags" Target="../tags/tag219.xml"/><Relationship Id="rId21" Type="http://schemas.openxmlformats.org/officeDocument/2006/relationships/slideLayout" Target="../slideLayouts/slideLayout1.xml"/><Relationship Id="rId20" Type="http://schemas.openxmlformats.org/officeDocument/2006/relationships/tags" Target="../tags/tag235.xml"/><Relationship Id="rId2" Type="http://schemas.openxmlformats.org/officeDocument/2006/relationships/tags" Target="../tags/tag218.xml"/><Relationship Id="rId19" Type="http://schemas.openxmlformats.org/officeDocument/2006/relationships/tags" Target="../tags/tag234.xml"/><Relationship Id="rId18" Type="http://schemas.openxmlformats.org/officeDocument/2006/relationships/tags" Target="../tags/tag233.xml"/><Relationship Id="rId17" Type="http://schemas.openxmlformats.org/officeDocument/2006/relationships/tags" Target="../tags/tag232.xml"/><Relationship Id="rId16" Type="http://schemas.openxmlformats.org/officeDocument/2006/relationships/tags" Target="../tags/tag231.xml"/><Relationship Id="rId15" Type="http://schemas.openxmlformats.org/officeDocument/2006/relationships/tags" Target="../tags/tag230.xml"/><Relationship Id="rId14" Type="http://schemas.openxmlformats.org/officeDocument/2006/relationships/tags" Target="../tags/tag229.xml"/><Relationship Id="rId13" Type="http://schemas.openxmlformats.org/officeDocument/2006/relationships/tags" Target="../tags/tag228.xml"/><Relationship Id="rId12" Type="http://schemas.openxmlformats.org/officeDocument/2006/relationships/tags" Target="../tags/tag227.xml"/><Relationship Id="rId11" Type="http://schemas.openxmlformats.org/officeDocument/2006/relationships/tags" Target="../tags/tag226.xml"/><Relationship Id="rId10" Type="http://schemas.openxmlformats.org/officeDocument/2006/relationships/tags" Target="../tags/tag225.xml"/><Relationship Id="rId1" Type="http://schemas.openxmlformats.org/officeDocument/2006/relationships/tags" Target="../tags/tag217.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6.xml"/><Relationship Id="rId6" Type="http://schemas.openxmlformats.org/officeDocument/2006/relationships/image" Target="../media/image10.png"/><Relationship Id="rId5" Type="http://schemas.microsoft.com/office/2007/relationships/hdphoto" Target="../media/image9.wdp"/><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9" Type="http://schemas.openxmlformats.org/officeDocument/2006/relationships/tags" Target="../tags/tag243.xml"/><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image" Target="../media/image26.png"/><Relationship Id="rId3" Type="http://schemas.openxmlformats.org/officeDocument/2006/relationships/tags" Target="../tags/tag238.xml"/><Relationship Id="rId2" Type="http://schemas.openxmlformats.org/officeDocument/2006/relationships/tags" Target="../tags/tag237.xml"/><Relationship Id="rId19" Type="http://schemas.openxmlformats.org/officeDocument/2006/relationships/slideLayout" Target="../slideLayouts/slideLayout1.xml"/><Relationship Id="rId18" Type="http://schemas.openxmlformats.org/officeDocument/2006/relationships/tags" Target="../tags/tag252.xml"/><Relationship Id="rId17" Type="http://schemas.openxmlformats.org/officeDocument/2006/relationships/tags" Target="../tags/tag251.xml"/><Relationship Id="rId16" Type="http://schemas.openxmlformats.org/officeDocument/2006/relationships/tags" Target="../tags/tag250.xml"/><Relationship Id="rId15" Type="http://schemas.openxmlformats.org/officeDocument/2006/relationships/tags" Target="../tags/tag249.xml"/><Relationship Id="rId14" Type="http://schemas.openxmlformats.org/officeDocument/2006/relationships/tags" Target="../tags/tag248.xml"/><Relationship Id="rId13" Type="http://schemas.openxmlformats.org/officeDocument/2006/relationships/tags" Target="../tags/tag247.xml"/><Relationship Id="rId12" Type="http://schemas.openxmlformats.org/officeDocument/2006/relationships/tags" Target="../tags/tag246.xml"/><Relationship Id="rId11" Type="http://schemas.openxmlformats.org/officeDocument/2006/relationships/tags" Target="../tags/tag245.xml"/><Relationship Id="rId10" Type="http://schemas.openxmlformats.org/officeDocument/2006/relationships/tags" Target="../tags/tag244.xml"/><Relationship Id="rId1" Type="http://schemas.openxmlformats.org/officeDocument/2006/relationships/tags" Target="../tags/tag236.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253.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254.xml"/><Relationship Id="rId4" Type="http://schemas.openxmlformats.org/officeDocument/2006/relationships/image" Target="../media/image30.jpeg"/><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s>
</file>

<file path=ppt/slides/_rels/slide23.xml.rels><?xml version="1.0" encoding="UTF-8" standalone="yes"?>
<Relationships xmlns="http://schemas.openxmlformats.org/package/2006/relationships"><Relationship Id="rId9" Type="http://schemas.openxmlformats.org/officeDocument/2006/relationships/tags" Target="../tags/tag262.xml"/><Relationship Id="rId8" Type="http://schemas.openxmlformats.org/officeDocument/2006/relationships/tags" Target="../tags/tag261.xml"/><Relationship Id="rId7" Type="http://schemas.openxmlformats.org/officeDocument/2006/relationships/tags" Target="../tags/tag260.xml"/><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image" Target="../media/image26.png"/><Relationship Id="rId23" Type="http://schemas.openxmlformats.org/officeDocument/2006/relationships/notesSlide" Target="../notesSlides/notesSlide4.xml"/><Relationship Id="rId22" Type="http://schemas.openxmlformats.org/officeDocument/2006/relationships/slideLayout" Target="../slideLayouts/slideLayout1.xml"/><Relationship Id="rId21" Type="http://schemas.openxmlformats.org/officeDocument/2006/relationships/tags" Target="../tags/tag274.xml"/><Relationship Id="rId20" Type="http://schemas.openxmlformats.org/officeDocument/2006/relationships/tags" Target="../tags/tag273.xml"/><Relationship Id="rId2" Type="http://schemas.openxmlformats.org/officeDocument/2006/relationships/tags" Target="../tags/tag256.xml"/><Relationship Id="rId19" Type="http://schemas.openxmlformats.org/officeDocument/2006/relationships/tags" Target="../tags/tag272.xml"/><Relationship Id="rId18" Type="http://schemas.openxmlformats.org/officeDocument/2006/relationships/tags" Target="../tags/tag271.xml"/><Relationship Id="rId17" Type="http://schemas.openxmlformats.org/officeDocument/2006/relationships/tags" Target="../tags/tag270.xml"/><Relationship Id="rId16" Type="http://schemas.openxmlformats.org/officeDocument/2006/relationships/tags" Target="../tags/tag269.xml"/><Relationship Id="rId15" Type="http://schemas.openxmlformats.org/officeDocument/2006/relationships/tags" Target="../tags/tag268.xml"/><Relationship Id="rId14" Type="http://schemas.openxmlformats.org/officeDocument/2006/relationships/tags" Target="../tags/tag267.xml"/><Relationship Id="rId13" Type="http://schemas.openxmlformats.org/officeDocument/2006/relationships/tags" Target="../tags/tag266.xml"/><Relationship Id="rId12" Type="http://schemas.openxmlformats.org/officeDocument/2006/relationships/tags" Target="../tags/tag265.xml"/><Relationship Id="rId11" Type="http://schemas.openxmlformats.org/officeDocument/2006/relationships/tags" Target="../tags/tag264.xml"/><Relationship Id="rId10" Type="http://schemas.openxmlformats.org/officeDocument/2006/relationships/tags" Target="../tags/tag263.xml"/><Relationship Id="rId1" Type="http://schemas.openxmlformats.org/officeDocument/2006/relationships/tags" Target="../tags/tag255.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tags" Target="../tags/tag278.xml"/></Relationships>
</file>

<file path=ppt/slides/_rels/slide25.xml.rels><?xml version="1.0" encoding="UTF-8" standalone="yes"?>
<Relationships xmlns="http://schemas.openxmlformats.org/package/2006/relationships"><Relationship Id="rId9" Type="http://schemas.openxmlformats.org/officeDocument/2006/relationships/tags" Target="../tags/tag285.xml"/><Relationship Id="rId8" Type="http://schemas.openxmlformats.org/officeDocument/2006/relationships/tags" Target="../tags/tag284.xml"/><Relationship Id="rId7" Type="http://schemas.openxmlformats.org/officeDocument/2006/relationships/tags" Target="../tags/tag283.xml"/><Relationship Id="rId6" Type="http://schemas.openxmlformats.org/officeDocument/2006/relationships/image" Target="../media/image31.png"/><Relationship Id="rId5" Type="http://schemas.openxmlformats.org/officeDocument/2006/relationships/tags" Target="../tags/tag282.xml"/><Relationship Id="rId4" Type="http://schemas.openxmlformats.org/officeDocument/2006/relationships/image" Target="../media/image26.png"/><Relationship Id="rId3" Type="http://schemas.openxmlformats.org/officeDocument/2006/relationships/tags" Target="../tags/tag281.xml"/><Relationship Id="rId2" Type="http://schemas.openxmlformats.org/officeDocument/2006/relationships/tags" Target="../tags/tag280.xml"/><Relationship Id="rId11" Type="http://schemas.openxmlformats.org/officeDocument/2006/relationships/slideLayout" Target="../slideLayouts/slideLayout1.xml"/><Relationship Id="rId10" Type="http://schemas.openxmlformats.org/officeDocument/2006/relationships/tags" Target="../tags/tag286.xml"/><Relationship Id="rId1" Type="http://schemas.openxmlformats.org/officeDocument/2006/relationships/tags" Target="../tags/tag279.xml"/></Relationships>
</file>

<file path=ppt/slides/_rels/slide26.xml.rels><?xml version="1.0" encoding="UTF-8" standalone="yes"?>
<Relationships xmlns="http://schemas.openxmlformats.org/package/2006/relationships"><Relationship Id="rId9" Type="http://schemas.openxmlformats.org/officeDocument/2006/relationships/tags" Target="../tags/tag294.xml"/><Relationship Id="rId8" Type="http://schemas.openxmlformats.org/officeDocument/2006/relationships/tags" Target="../tags/tag293.xml"/><Relationship Id="rId7" Type="http://schemas.openxmlformats.org/officeDocument/2006/relationships/tags" Target="../tags/tag292.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image" Target="../media/image26.png"/><Relationship Id="rId3" Type="http://schemas.openxmlformats.org/officeDocument/2006/relationships/tags" Target="../tags/tag289.xml"/><Relationship Id="rId2" Type="http://schemas.openxmlformats.org/officeDocument/2006/relationships/tags" Target="../tags/tag288.xml"/><Relationship Id="rId16" Type="http://schemas.openxmlformats.org/officeDocument/2006/relationships/slideLayout" Target="../slideLayouts/slideLayout1.xml"/><Relationship Id="rId15" Type="http://schemas.openxmlformats.org/officeDocument/2006/relationships/tags" Target="../tags/tag300.xml"/><Relationship Id="rId14" Type="http://schemas.openxmlformats.org/officeDocument/2006/relationships/tags" Target="../tags/tag299.xml"/><Relationship Id="rId13" Type="http://schemas.openxmlformats.org/officeDocument/2006/relationships/tags" Target="../tags/tag298.xml"/><Relationship Id="rId12" Type="http://schemas.openxmlformats.org/officeDocument/2006/relationships/tags" Target="../tags/tag297.xml"/><Relationship Id="rId11" Type="http://schemas.openxmlformats.org/officeDocument/2006/relationships/tags" Target="../tags/tag296.xml"/><Relationship Id="rId10" Type="http://schemas.openxmlformats.org/officeDocument/2006/relationships/tags" Target="../tags/tag295.xml"/><Relationship Id="rId1" Type="http://schemas.openxmlformats.org/officeDocument/2006/relationships/tags" Target="../tags/tag287.xml"/></Relationships>
</file>

<file path=ppt/slides/_rels/slide27.xml.rels><?xml version="1.0" encoding="UTF-8" standalone="yes"?>
<Relationships xmlns="http://schemas.openxmlformats.org/package/2006/relationships"><Relationship Id="rId9" Type="http://schemas.openxmlformats.org/officeDocument/2006/relationships/tags" Target="../tags/tag308.xml"/><Relationship Id="rId8" Type="http://schemas.openxmlformats.org/officeDocument/2006/relationships/tags" Target="../tags/tag307.xml"/><Relationship Id="rId7" Type="http://schemas.openxmlformats.org/officeDocument/2006/relationships/tags" Target="../tags/tag306.xml"/><Relationship Id="rId6" Type="http://schemas.openxmlformats.org/officeDocument/2006/relationships/tags" Target="../tags/tag305.xml"/><Relationship Id="rId5" Type="http://schemas.openxmlformats.org/officeDocument/2006/relationships/tags" Target="../tags/tag304.xml"/><Relationship Id="rId4" Type="http://schemas.openxmlformats.org/officeDocument/2006/relationships/image" Target="../media/image26.png"/><Relationship Id="rId3" Type="http://schemas.openxmlformats.org/officeDocument/2006/relationships/tags" Target="../tags/tag303.xml"/><Relationship Id="rId2" Type="http://schemas.openxmlformats.org/officeDocument/2006/relationships/tags" Target="../tags/tag302.xml"/><Relationship Id="rId17" Type="http://schemas.openxmlformats.org/officeDocument/2006/relationships/slideLayout" Target="../slideLayouts/slideLayout1.xml"/><Relationship Id="rId16" Type="http://schemas.openxmlformats.org/officeDocument/2006/relationships/tags" Target="../tags/tag315.xml"/><Relationship Id="rId15" Type="http://schemas.openxmlformats.org/officeDocument/2006/relationships/tags" Target="../tags/tag314.xml"/><Relationship Id="rId14" Type="http://schemas.openxmlformats.org/officeDocument/2006/relationships/tags" Target="../tags/tag313.xml"/><Relationship Id="rId13" Type="http://schemas.openxmlformats.org/officeDocument/2006/relationships/tags" Target="../tags/tag312.xml"/><Relationship Id="rId12" Type="http://schemas.openxmlformats.org/officeDocument/2006/relationships/tags" Target="../tags/tag311.xml"/><Relationship Id="rId11" Type="http://schemas.openxmlformats.org/officeDocument/2006/relationships/tags" Target="../tags/tag310.xml"/><Relationship Id="rId10" Type="http://schemas.openxmlformats.org/officeDocument/2006/relationships/tags" Target="../tags/tag309.xml"/><Relationship Id="rId1" Type="http://schemas.openxmlformats.org/officeDocument/2006/relationships/tags" Target="../tags/tag30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2.png"/><Relationship Id="rId1" Type="http://schemas.openxmlformats.org/officeDocument/2006/relationships/tags" Target="../tags/tag316.xml"/></Relationships>
</file>

<file path=ppt/slides/_rels/slide29.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tags" Target="../tags/tag322.xml"/><Relationship Id="rId7" Type="http://schemas.openxmlformats.org/officeDocument/2006/relationships/tags" Target="../tags/tag321.xml"/><Relationship Id="rId6" Type="http://schemas.openxmlformats.org/officeDocument/2006/relationships/tags" Target="../tags/tag320.xml"/><Relationship Id="rId5" Type="http://schemas.openxmlformats.org/officeDocument/2006/relationships/image" Target="../media/image34.svg"/><Relationship Id="rId4" Type="http://schemas.openxmlformats.org/officeDocument/2006/relationships/image" Target="../media/image33.png"/><Relationship Id="rId3" Type="http://schemas.openxmlformats.org/officeDocument/2006/relationships/tags" Target="../tags/tag319.xml"/><Relationship Id="rId2" Type="http://schemas.openxmlformats.org/officeDocument/2006/relationships/tags" Target="../tags/tag318.xml"/><Relationship Id="rId15" Type="http://schemas.openxmlformats.org/officeDocument/2006/relationships/slideLayout" Target="../slideLayouts/slideLayout1.xml"/><Relationship Id="rId14" Type="http://schemas.openxmlformats.org/officeDocument/2006/relationships/tags" Target="../tags/tag328.xml"/><Relationship Id="rId13" Type="http://schemas.openxmlformats.org/officeDocument/2006/relationships/tags" Target="../tags/tag327.xml"/><Relationship Id="rId12" Type="http://schemas.openxmlformats.org/officeDocument/2006/relationships/tags" Target="../tags/tag326.xml"/><Relationship Id="rId11" Type="http://schemas.openxmlformats.org/officeDocument/2006/relationships/tags" Target="../tags/tag325.xml"/><Relationship Id="rId10" Type="http://schemas.openxmlformats.org/officeDocument/2006/relationships/tags" Target="../tags/tag324.xml"/><Relationship Id="rId1" Type="http://schemas.openxmlformats.org/officeDocument/2006/relationships/tags" Target="../tags/tag31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5.png"/><Relationship Id="rId1" Type="http://schemas.openxmlformats.org/officeDocument/2006/relationships/tags" Target="../tags/tag3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5.png"/><Relationship Id="rId1" Type="http://schemas.openxmlformats.org/officeDocument/2006/relationships/tags" Target="../tags/tag330.xml"/></Relationships>
</file>

<file path=ppt/slides/_rels/slide32.xml.rels><?xml version="1.0" encoding="UTF-8" standalone="yes"?>
<Relationships xmlns="http://schemas.openxmlformats.org/package/2006/relationships"><Relationship Id="rId9" Type="http://schemas.openxmlformats.org/officeDocument/2006/relationships/tags" Target="../tags/tag338.xml"/><Relationship Id="rId8" Type="http://schemas.openxmlformats.org/officeDocument/2006/relationships/tags" Target="../tags/tag337.xml"/><Relationship Id="rId7" Type="http://schemas.openxmlformats.org/officeDocument/2006/relationships/tags" Target="../tags/tag336.xml"/><Relationship Id="rId6" Type="http://schemas.openxmlformats.org/officeDocument/2006/relationships/tags" Target="../tags/tag335.xml"/><Relationship Id="rId5" Type="http://schemas.openxmlformats.org/officeDocument/2006/relationships/tags" Target="../tags/tag334.xml"/><Relationship Id="rId4" Type="http://schemas.openxmlformats.org/officeDocument/2006/relationships/tags" Target="../tags/tag333.xml"/><Relationship Id="rId3" Type="http://schemas.openxmlformats.org/officeDocument/2006/relationships/image" Target="../media/image26.png"/><Relationship Id="rId2" Type="http://schemas.openxmlformats.org/officeDocument/2006/relationships/tags" Target="../tags/tag332.xml"/><Relationship Id="rId13" Type="http://schemas.openxmlformats.org/officeDocument/2006/relationships/slideLayout" Target="../slideLayouts/slideLayout1.xml"/><Relationship Id="rId12" Type="http://schemas.openxmlformats.org/officeDocument/2006/relationships/tags" Target="../tags/tag341.xml"/><Relationship Id="rId11" Type="http://schemas.openxmlformats.org/officeDocument/2006/relationships/tags" Target="../tags/tag340.xml"/><Relationship Id="rId10" Type="http://schemas.openxmlformats.org/officeDocument/2006/relationships/tags" Target="../tags/tag339.xml"/><Relationship Id="rId1" Type="http://schemas.openxmlformats.org/officeDocument/2006/relationships/tags" Target="../tags/tag331.xml"/></Relationships>
</file>

<file path=ppt/slides/_rels/slide33.xml.rels><?xml version="1.0" encoding="UTF-8" standalone="yes"?>
<Relationships xmlns="http://schemas.openxmlformats.org/package/2006/relationships"><Relationship Id="rId9" Type="http://schemas.openxmlformats.org/officeDocument/2006/relationships/tags" Target="../tags/tag347.xml"/><Relationship Id="rId8" Type="http://schemas.openxmlformats.org/officeDocument/2006/relationships/tags" Target="../tags/tag346.xml"/><Relationship Id="rId7" Type="http://schemas.openxmlformats.org/officeDocument/2006/relationships/tags" Target="../tags/tag345.xml"/><Relationship Id="rId6" Type="http://schemas.openxmlformats.org/officeDocument/2006/relationships/tags" Target="../tags/tag344.xml"/><Relationship Id="rId5" Type="http://schemas.openxmlformats.org/officeDocument/2006/relationships/image" Target="file:///D:\qq&#25991;&#20214;\712321467\Image\C2C\Image2\%7b75232B38-A165-1FB7-499C-2E1C792CACB5%7d.png" TargetMode="External"/><Relationship Id="rId4" Type="http://schemas.openxmlformats.org/officeDocument/2006/relationships/image" Target="../media/image24.png"/><Relationship Id="rId3" Type="http://schemas.openxmlformats.org/officeDocument/2006/relationships/tags" Target="../tags/tag343.xml"/><Relationship Id="rId29" Type="http://schemas.openxmlformats.org/officeDocument/2006/relationships/slideLayout" Target="../slideLayouts/slideLayout1.xml"/><Relationship Id="rId28" Type="http://schemas.openxmlformats.org/officeDocument/2006/relationships/tags" Target="../tags/tag365.xml"/><Relationship Id="rId27" Type="http://schemas.openxmlformats.org/officeDocument/2006/relationships/tags" Target="../tags/tag364.xml"/><Relationship Id="rId26" Type="http://schemas.openxmlformats.org/officeDocument/2006/relationships/tags" Target="../tags/tag363.xml"/><Relationship Id="rId25" Type="http://schemas.openxmlformats.org/officeDocument/2006/relationships/tags" Target="../tags/tag362.xml"/><Relationship Id="rId24" Type="http://schemas.openxmlformats.org/officeDocument/2006/relationships/tags" Target="../tags/tag361.xml"/><Relationship Id="rId23" Type="http://schemas.openxmlformats.org/officeDocument/2006/relationships/tags" Target="../tags/tag360.xml"/><Relationship Id="rId22" Type="http://schemas.openxmlformats.org/officeDocument/2006/relationships/tags" Target="../tags/tag359.xml"/><Relationship Id="rId21" Type="http://schemas.openxmlformats.org/officeDocument/2006/relationships/tags" Target="../tags/tag358.xml"/><Relationship Id="rId20" Type="http://schemas.openxmlformats.org/officeDocument/2006/relationships/image" Target="../media/image36.jpeg"/><Relationship Id="rId2" Type="http://schemas.openxmlformats.org/officeDocument/2006/relationships/image" Target="../media/image26.png"/><Relationship Id="rId19" Type="http://schemas.openxmlformats.org/officeDocument/2006/relationships/tags" Target="../tags/tag357.xml"/><Relationship Id="rId18" Type="http://schemas.openxmlformats.org/officeDocument/2006/relationships/tags" Target="../tags/tag356.xml"/><Relationship Id="rId17" Type="http://schemas.openxmlformats.org/officeDocument/2006/relationships/tags" Target="../tags/tag355.xml"/><Relationship Id="rId16" Type="http://schemas.openxmlformats.org/officeDocument/2006/relationships/tags" Target="../tags/tag354.xml"/><Relationship Id="rId15" Type="http://schemas.openxmlformats.org/officeDocument/2006/relationships/tags" Target="../tags/tag353.xml"/><Relationship Id="rId14" Type="http://schemas.openxmlformats.org/officeDocument/2006/relationships/tags" Target="../tags/tag352.xml"/><Relationship Id="rId13" Type="http://schemas.openxmlformats.org/officeDocument/2006/relationships/tags" Target="../tags/tag351.xml"/><Relationship Id="rId12" Type="http://schemas.openxmlformats.org/officeDocument/2006/relationships/tags" Target="../tags/tag350.xml"/><Relationship Id="rId11" Type="http://schemas.openxmlformats.org/officeDocument/2006/relationships/tags" Target="../tags/tag349.xml"/><Relationship Id="rId10" Type="http://schemas.openxmlformats.org/officeDocument/2006/relationships/tags" Target="../tags/tag348.xml"/><Relationship Id="rId1" Type="http://schemas.openxmlformats.org/officeDocument/2006/relationships/tags" Target="../tags/tag342.xml"/></Relationships>
</file>

<file path=ppt/slides/_rels/slide34.xml.rels><?xml version="1.0" encoding="UTF-8" standalone="yes"?>
<Relationships xmlns="http://schemas.openxmlformats.org/package/2006/relationships"><Relationship Id="rId9" Type="http://schemas.openxmlformats.org/officeDocument/2006/relationships/tags" Target="../tags/tag372.xml"/><Relationship Id="rId8" Type="http://schemas.openxmlformats.org/officeDocument/2006/relationships/tags" Target="../tags/tag371.xml"/><Relationship Id="rId7" Type="http://schemas.openxmlformats.org/officeDocument/2006/relationships/tags" Target="../tags/tag370.xml"/><Relationship Id="rId6" Type="http://schemas.openxmlformats.org/officeDocument/2006/relationships/tags" Target="../tags/tag369.xml"/><Relationship Id="rId51" Type="http://schemas.openxmlformats.org/officeDocument/2006/relationships/slideLayout" Target="../slideLayouts/slideLayout9.xml"/><Relationship Id="rId50" Type="http://schemas.openxmlformats.org/officeDocument/2006/relationships/tags" Target="../tags/tag413.xml"/><Relationship Id="rId5" Type="http://schemas.openxmlformats.org/officeDocument/2006/relationships/tags" Target="../tags/tag368.xml"/><Relationship Id="rId49" Type="http://schemas.openxmlformats.org/officeDocument/2006/relationships/tags" Target="../tags/tag412.xml"/><Relationship Id="rId48" Type="http://schemas.openxmlformats.org/officeDocument/2006/relationships/tags" Target="../tags/tag411.xml"/><Relationship Id="rId47" Type="http://schemas.openxmlformats.org/officeDocument/2006/relationships/tags" Target="../tags/tag410.xml"/><Relationship Id="rId46" Type="http://schemas.openxmlformats.org/officeDocument/2006/relationships/tags" Target="../tags/tag409.xml"/><Relationship Id="rId45" Type="http://schemas.openxmlformats.org/officeDocument/2006/relationships/tags" Target="../tags/tag408.xml"/><Relationship Id="rId44" Type="http://schemas.openxmlformats.org/officeDocument/2006/relationships/tags" Target="../tags/tag407.xml"/><Relationship Id="rId43" Type="http://schemas.openxmlformats.org/officeDocument/2006/relationships/tags" Target="../tags/tag406.xml"/><Relationship Id="rId42" Type="http://schemas.openxmlformats.org/officeDocument/2006/relationships/tags" Target="../tags/tag405.xml"/><Relationship Id="rId41" Type="http://schemas.openxmlformats.org/officeDocument/2006/relationships/tags" Target="../tags/tag404.xml"/><Relationship Id="rId40" Type="http://schemas.openxmlformats.org/officeDocument/2006/relationships/tags" Target="../tags/tag403.xml"/><Relationship Id="rId4" Type="http://schemas.openxmlformats.org/officeDocument/2006/relationships/tags" Target="../tags/tag367.xml"/><Relationship Id="rId39" Type="http://schemas.openxmlformats.org/officeDocument/2006/relationships/tags" Target="../tags/tag402.xml"/><Relationship Id="rId38" Type="http://schemas.openxmlformats.org/officeDocument/2006/relationships/tags" Target="../tags/tag401.xml"/><Relationship Id="rId37" Type="http://schemas.openxmlformats.org/officeDocument/2006/relationships/tags" Target="../tags/tag400.xml"/><Relationship Id="rId36" Type="http://schemas.openxmlformats.org/officeDocument/2006/relationships/tags" Target="../tags/tag399.xml"/><Relationship Id="rId35" Type="http://schemas.openxmlformats.org/officeDocument/2006/relationships/tags" Target="../tags/tag398.xml"/><Relationship Id="rId34" Type="http://schemas.openxmlformats.org/officeDocument/2006/relationships/tags" Target="../tags/tag397.xml"/><Relationship Id="rId33" Type="http://schemas.openxmlformats.org/officeDocument/2006/relationships/tags" Target="../tags/tag396.xml"/><Relationship Id="rId32" Type="http://schemas.openxmlformats.org/officeDocument/2006/relationships/tags" Target="../tags/tag395.xml"/><Relationship Id="rId31" Type="http://schemas.openxmlformats.org/officeDocument/2006/relationships/tags" Target="../tags/tag394.xml"/><Relationship Id="rId30" Type="http://schemas.openxmlformats.org/officeDocument/2006/relationships/tags" Target="../tags/tag393.xml"/><Relationship Id="rId3" Type="http://schemas.openxmlformats.org/officeDocument/2006/relationships/image" Target="file:///D:\qq&#25991;&#20214;\712321467\Image\C2C\Image2\%7b75232B38-A165-1FB7-499C-2E1C792CACB5%7d.png" TargetMode="External"/><Relationship Id="rId29" Type="http://schemas.openxmlformats.org/officeDocument/2006/relationships/tags" Target="../tags/tag392.xml"/><Relationship Id="rId28" Type="http://schemas.openxmlformats.org/officeDocument/2006/relationships/tags" Target="../tags/tag391.xml"/><Relationship Id="rId27" Type="http://schemas.openxmlformats.org/officeDocument/2006/relationships/tags" Target="../tags/tag390.xml"/><Relationship Id="rId26" Type="http://schemas.openxmlformats.org/officeDocument/2006/relationships/tags" Target="../tags/tag389.xml"/><Relationship Id="rId25" Type="http://schemas.openxmlformats.org/officeDocument/2006/relationships/tags" Target="../tags/tag388.xml"/><Relationship Id="rId24" Type="http://schemas.openxmlformats.org/officeDocument/2006/relationships/tags" Target="../tags/tag387.xml"/><Relationship Id="rId23" Type="http://schemas.openxmlformats.org/officeDocument/2006/relationships/tags" Target="../tags/tag386.xml"/><Relationship Id="rId22" Type="http://schemas.openxmlformats.org/officeDocument/2006/relationships/tags" Target="../tags/tag385.xml"/><Relationship Id="rId21" Type="http://schemas.openxmlformats.org/officeDocument/2006/relationships/tags" Target="../tags/tag384.xml"/><Relationship Id="rId20" Type="http://schemas.openxmlformats.org/officeDocument/2006/relationships/tags" Target="../tags/tag383.xml"/><Relationship Id="rId2" Type="http://schemas.openxmlformats.org/officeDocument/2006/relationships/image" Target="../media/image24.png"/><Relationship Id="rId19" Type="http://schemas.openxmlformats.org/officeDocument/2006/relationships/tags" Target="../tags/tag382.xml"/><Relationship Id="rId18" Type="http://schemas.openxmlformats.org/officeDocument/2006/relationships/tags" Target="../tags/tag381.xml"/><Relationship Id="rId17" Type="http://schemas.openxmlformats.org/officeDocument/2006/relationships/tags" Target="../tags/tag380.xml"/><Relationship Id="rId16" Type="http://schemas.openxmlformats.org/officeDocument/2006/relationships/tags" Target="../tags/tag379.xml"/><Relationship Id="rId15" Type="http://schemas.openxmlformats.org/officeDocument/2006/relationships/tags" Target="../tags/tag378.xml"/><Relationship Id="rId14" Type="http://schemas.openxmlformats.org/officeDocument/2006/relationships/tags" Target="../tags/tag377.xml"/><Relationship Id="rId13" Type="http://schemas.openxmlformats.org/officeDocument/2006/relationships/tags" Target="../tags/tag376.xml"/><Relationship Id="rId12" Type="http://schemas.openxmlformats.org/officeDocument/2006/relationships/tags" Target="../tags/tag375.xml"/><Relationship Id="rId11" Type="http://schemas.openxmlformats.org/officeDocument/2006/relationships/tags" Target="../tags/tag374.xml"/><Relationship Id="rId10" Type="http://schemas.openxmlformats.org/officeDocument/2006/relationships/tags" Target="../tags/tag373.xml"/><Relationship Id="rId1" Type="http://schemas.openxmlformats.org/officeDocument/2006/relationships/tags" Target="../tags/tag36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4.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8.png"/><Relationship Id="rId1" Type="http://schemas.openxmlformats.org/officeDocument/2006/relationships/image" Target="../media/image37.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6.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7.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9.xml"/><Relationship Id="rId5" Type="http://schemas.openxmlformats.org/officeDocument/2006/relationships/tags" Target="../tags/tag70.xml"/><Relationship Id="rId4" Type="http://schemas.openxmlformats.org/officeDocument/2006/relationships/image" Target="../media/image13.jpe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tags" Target="../tags/tag69.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419.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tags" Target="../tags/tag41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1.png"/><Relationship Id="rId1" Type="http://schemas.openxmlformats.org/officeDocument/2006/relationships/tags" Target="../tags/tag420.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42.png"/><Relationship Id="rId4" Type="http://schemas.microsoft.com/office/2007/relationships/media" Target="../media/media4.mp4"/><Relationship Id="rId3" Type="http://schemas.openxmlformats.org/officeDocument/2006/relationships/video" Target="../media/media4.mp4"/><Relationship Id="rId2" Type="http://schemas.openxmlformats.org/officeDocument/2006/relationships/image" Target="../media/image3.png"/><Relationship Id="rId1" Type="http://schemas.openxmlformats.org/officeDocument/2006/relationships/tags" Target="../tags/tag42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2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23.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4.jpeg"/><Relationship Id="rId1" Type="http://schemas.openxmlformats.org/officeDocument/2006/relationships/image" Target="../media/image4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7.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9" Type="http://schemas.openxmlformats.org/officeDocument/2006/relationships/slideLayout" Target="../slideLayouts/slideLayout1.xml"/><Relationship Id="rId18" Type="http://schemas.openxmlformats.org/officeDocument/2006/relationships/tags" Target="../tags/tag88.xml"/><Relationship Id="rId17" Type="http://schemas.openxmlformats.org/officeDocument/2006/relationships/tags" Target="../tags/tag87.xml"/><Relationship Id="rId16" Type="http://schemas.openxmlformats.org/officeDocument/2006/relationships/tags" Target="../tags/tag86.xml"/><Relationship Id="rId15" Type="http://schemas.openxmlformats.org/officeDocument/2006/relationships/tags" Target="../tags/tag85.xml"/><Relationship Id="rId14" Type="http://schemas.openxmlformats.org/officeDocument/2006/relationships/tags" Target="../tags/tag84.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tags" Target="../tags/tag7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tags" Target="../tags/tag89.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microsoft.com/office/2007/relationships/hdphoto" Target="../media/image17.wdp"/><Relationship Id="rId2" Type="http://schemas.openxmlformats.org/officeDocument/2006/relationships/image" Target="../media/image16.png"/><Relationship Id="rId1" Type="http://schemas.openxmlformats.org/officeDocument/2006/relationships/tags" Target="../tags/tag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46"/>
          <p:cNvSpPr txBox="1"/>
          <p:nvPr/>
        </p:nvSpPr>
        <p:spPr>
          <a:xfrm>
            <a:off x="615315" y="45720"/>
            <a:ext cx="1402080" cy="583565"/>
          </a:xfrm>
          <a:prstGeom prst="rect">
            <a:avLst/>
          </a:prstGeom>
          <a:noFill/>
        </p:spPr>
        <p:txBody>
          <a:bodyPr wrap="none" rtlCol="0" anchor="t">
            <a:spAutoFit/>
          </a:bodyPr>
          <a:lstStyle/>
          <a:p>
            <a:pPr algn="ctr"/>
            <a:r>
              <a:rPr lang="zh-CN" altLang="en-US" sz="3200" b="1">
                <a:solidFill>
                  <a:schemeClr val="bg1"/>
                </a:solidFill>
              </a:rPr>
              <a:t>第三章</a:t>
            </a:r>
            <a:endParaRPr lang="zh-CN" altLang="en-US" sz="3200" b="1">
              <a:solidFill>
                <a:schemeClr val="bg1"/>
              </a:solidFill>
            </a:endParaRPr>
          </a:p>
        </p:txBody>
      </p:sp>
      <p:sp>
        <p:nvSpPr>
          <p:cNvPr id="48" name="文本框 47"/>
          <p:cNvSpPr txBox="1"/>
          <p:nvPr/>
        </p:nvSpPr>
        <p:spPr>
          <a:xfrm>
            <a:off x="4706620" y="45720"/>
            <a:ext cx="3625215" cy="583565"/>
          </a:xfrm>
          <a:prstGeom prst="rect">
            <a:avLst/>
          </a:prstGeom>
          <a:noFill/>
          <a:effectLst>
            <a:glow rad="1244600">
              <a:srgbClr val="E119D1">
                <a:alpha val="100000"/>
              </a:srgbClr>
            </a:glow>
            <a:softEdge rad="12700"/>
          </a:effectLst>
        </p:spPr>
        <p:txBody>
          <a:bodyPr wrap="square" rtlCol="0" anchor="t">
            <a:spAutoFit/>
          </a:bodyPr>
          <a:lstStyle/>
          <a:p>
            <a:pPr algn="dist"/>
            <a:r>
              <a:rPr lang="zh-CN" altLang="en-US" sz="3200" b="1">
                <a:solidFill>
                  <a:srgbClr val="FFFF00"/>
                </a:solidFill>
                <a:effectLst>
                  <a:outerShdw blurRad="38100" dist="38100" dir="2700000" algn="tl">
                    <a:srgbClr val="000000">
                      <a:alpha val="43137"/>
                    </a:srgbClr>
                  </a:outerShdw>
                </a:effectLst>
                <a:sym typeface="+mn-ea"/>
              </a:rPr>
              <a:t>基因工程</a:t>
            </a:r>
            <a:endParaRPr lang="zh-CN" altLang="en-US" sz="3200" b="1">
              <a:solidFill>
                <a:srgbClr val="FFFF00"/>
              </a:solidFill>
              <a:effectLst>
                <a:outerShdw blurRad="38100" dist="38100" dir="2700000" algn="tl">
                  <a:srgbClr val="000000">
                    <a:alpha val="43137"/>
                  </a:srgbClr>
                </a:outerShdw>
              </a:effectLst>
              <a:sym typeface="+mn-ea"/>
            </a:endParaRPr>
          </a:p>
        </p:txBody>
      </p:sp>
      <p:sp>
        <p:nvSpPr>
          <p:cNvPr id="3" name="平行四边形 2"/>
          <p:cNvSpPr/>
          <p:nvPr/>
        </p:nvSpPr>
        <p:spPr>
          <a:xfrm>
            <a:off x="7620" y="693420"/>
            <a:ext cx="2255520" cy="647700"/>
          </a:xfrm>
          <a:prstGeom prst="parallelogram">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t>单元概述</a:t>
            </a:r>
            <a:endParaRPr lang="zh-CN" altLang="en-US" sz="2800" b="1"/>
          </a:p>
        </p:txBody>
      </p:sp>
      <p:pic>
        <p:nvPicPr>
          <p:cNvPr id="2"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8122" t="1694" r="9262" b="3428"/>
          <a:stretch>
            <a:fillRect/>
          </a:stretch>
        </p:blipFill>
        <p:spPr bwMode="auto">
          <a:xfrm>
            <a:off x="1649730" y="1207770"/>
            <a:ext cx="9023350" cy="5547360"/>
          </a:xfrm>
          <a:prstGeom prst="rect">
            <a:avLst/>
          </a:prstGeom>
          <a:noFill/>
          <a:extLst>
            <a:ext uri="{909E8E84-426E-40DD-AFC4-6F175D3DCCD1}">
              <a14:hiddenFill xmlns:a14="http://schemas.microsoft.com/office/drawing/2010/main">
                <a:solidFill>
                  <a:srgbClr val="FFFFFF"/>
                </a:solidFill>
              </a14:hiddenFill>
            </a:ext>
          </a:extLst>
        </p:spPr>
      </p:pic>
      <p:pic>
        <p:nvPicPr>
          <p:cNvPr id="5" name="基因工程—章首（人教社出品）">
            <a:hlinkClick r:id="" action="ppaction://media"/>
          </p:cNvPr>
          <p:cNvPicPr/>
          <p:nvPr>
            <a:videoFile r:link="rId2"/>
            <p:extLst>
              <p:ext uri="{DAA4B4D4-6D71-4841-9C94-3DE7FCFB9230}">
                <p14:media xmlns:p14="http://schemas.microsoft.com/office/powerpoint/2010/main" r:embed="rId3"/>
              </p:ext>
            </p:extLst>
          </p:nvPr>
        </p:nvPicPr>
        <p:blipFill>
          <a:blip r:embed="rId4"/>
          <a:stretch>
            <a:fillRect/>
          </a:stretch>
        </p:blipFill>
        <p:spPr>
          <a:xfrm>
            <a:off x="1884680" y="1449070"/>
            <a:ext cx="8555355" cy="4655185"/>
          </a:xfrm>
          <a:prstGeom prst="rect">
            <a:avLst/>
          </a:prstGeom>
        </p:spPr>
      </p:pic>
    </p:spTree>
  </p:cSld>
  <p:clrMapOvr>
    <a:masterClrMapping/>
  </p:clrMapOvr>
  <p:transition/>
  <p:timing>
    <p:tnLst>
      <p:par>
        <p:cTn id="1" dur="indefinite" restart="never" nodeType="tmRoot">
          <p:childTnLst>
            <p:video>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pic>
        <p:nvPicPr>
          <p:cNvPr id="46" name="图片 45"/>
          <p:cNvPicPr>
            <a:picLocks noChangeAspect="1"/>
          </p:cNvPicPr>
          <p:nvPr/>
        </p:nvPicPr>
        <p:blipFill>
          <a:blip r:embed="rId2"/>
          <a:stretch>
            <a:fillRect/>
          </a:stretch>
        </p:blipFill>
        <p:spPr>
          <a:xfrm>
            <a:off x="7423920" y="1175036"/>
            <a:ext cx="4150838" cy="5655014"/>
          </a:xfrm>
          <a:prstGeom prst="rect">
            <a:avLst/>
          </a:prstGeom>
        </p:spPr>
      </p:pic>
      <p:grpSp>
        <p:nvGrpSpPr>
          <p:cNvPr id="77" name="组合 76"/>
          <p:cNvGrpSpPr/>
          <p:nvPr/>
        </p:nvGrpSpPr>
        <p:grpSpPr>
          <a:xfrm>
            <a:off x="6218102" y="2446654"/>
            <a:ext cx="2120101" cy="706755"/>
            <a:chOff x="6218102" y="2126614"/>
            <a:chExt cx="2120101" cy="706755"/>
          </a:xfrm>
        </p:grpSpPr>
        <p:grpSp>
          <p:nvGrpSpPr>
            <p:cNvPr id="76" name="组合 75"/>
            <p:cNvGrpSpPr/>
            <p:nvPr/>
          </p:nvGrpSpPr>
          <p:grpSpPr>
            <a:xfrm>
              <a:off x="7284027" y="2483144"/>
              <a:ext cx="1054176" cy="322401"/>
              <a:chOff x="7284027" y="2483144"/>
              <a:chExt cx="1054176" cy="322401"/>
            </a:xfrm>
          </p:grpSpPr>
          <p:cxnSp>
            <p:nvCxnSpPr>
              <p:cNvPr id="21" name="直接连接符 20"/>
              <p:cNvCxnSpPr/>
              <p:nvPr/>
            </p:nvCxnSpPr>
            <p:spPr>
              <a:xfrm>
                <a:off x="7616536" y="2483427"/>
                <a:ext cx="207819" cy="322118"/>
              </a:xfrm>
              <a:prstGeom prst="line">
                <a:avLst/>
              </a:prstGeom>
              <a:ln w="1905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19" name="直接连接符 18"/>
              <p:cNvCxnSpPr/>
              <p:nvPr/>
            </p:nvCxnSpPr>
            <p:spPr>
              <a:xfrm flipH="1">
                <a:off x="7813964" y="2803784"/>
                <a:ext cx="420329" cy="0"/>
              </a:xfrm>
              <a:prstGeom prst="line">
                <a:avLst/>
              </a:prstGeom>
              <a:ln w="19050">
                <a:solidFill>
                  <a:srgbClr val="00B0F0"/>
                </a:solidFill>
                <a:tailEnd type="none"/>
              </a:ln>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flipH="1">
                <a:off x="7284027" y="2483144"/>
                <a:ext cx="1054176" cy="0"/>
              </a:xfrm>
              <a:prstGeom prst="line">
                <a:avLst/>
              </a:prstGeom>
              <a:ln w="19050">
                <a:solidFill>
                  <a:srgbClr val="00B0F0"/>
                </a:solidFill>
                <a:tailEnd type="none"/>
              </a:ln>
            </p:spPr>
            <p:style>
              <a:lnRef idx="1">
                <a:schemeClr val="dk1"/>
              </a:lnRef>
              <a:fillRef idx="0">
                <a:schemeClr val="dk1"/>
              </a:fillRef>
              <a:effectRef idx="0">
                <a:schemeClr val="dk1"/>
              </a:effectRef>
              <a:fontRef idx="minor">
                <a:schemeClr val="tx1"/>
              </a:fontRef>
            </p:style>
          </p:cxnSp>
        </p:grpSp>
        <p:sp>
          <p:nvSpPr>
            <p:cNvPr id="22" name="文本框 21"/>
            <p:cNvSpPr txBox="1"/>
            <p:nvPr/>
          </p:nvSpPr>
          <p:spPr>
            <a:xfrm>
              <a:off x="6218102" y="2126614"/>
              <a:ext cx="1266190" cy="706755"/>
            </a:xfrm>
            <a:prstGeom prst="rect">
              <a:avLst/>
            </a:prstGeom>
            <a:noFill/>
          </p:spPr>
          <p:txBody>
            <a:bodyPr wrap="square" rtlCol="0">
              <a:spAutoFit/>
            </a:bodyPr>
            <a:lstStyle/>
            <a:p>
              <a:pPr algn="ctr"/>
              <a:r>
                <a:rPr lang="zh-CN" altLang="en-US" sz="2000" b="1">
                  <a:solidFill>
                    <a:srgbClr val="FF0000"/>
                  </a:solidFill>
                  <a:latin typeface="微软雅黑" panose="020B0503020204020204" charset="-122"/>
                  <a:ea typeface="微软雅黑" panose="020B0503020204020204" charset="-122"/>
                  <a:cs typeface="Times New Roman" panose="02020603050405020304" pitchFamily="18" charset="0"/>
                </a:rPr>
                <a:t>磷酸</a:t>
              </a:r>
              <a:endParaRPr lang="en-US" altLang="zh-CN" sz="2000" b="1">
                <a:solidFill>
                  <a:srgbClr val="FF0000"/>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2000" b="1">
                  <a:solidFill>
                    <a:srgbClr val="FF0000"/>
                  </a:solidFill>
                  <a:latin typeface="微软雅黑" panose="020B0503020204020204" charset="-122"/>
                  <a:ea typeface="微软雅黑" panose="020B0503020204020204" charset="-122"/>
                  <a:cs typeface="Times New Roman" panose="02020603050405020304" pitchFamily="18" charset="0"/>
                </a:rPr>
                <a:t>二</a:t>
              </a:r>
              <a:r>
                <a:rPr lang="zh-CN" altLang="en-US" sz="2000" b="1" dirty="0">
                  <a:solidFill>
                    <a:srgbClr val="FF0000"/>
                  </a:solidFill>
                  <a:latin typeface="微软雅黑" panose="020B0503020204020204" charset="-122"/>
                  <a:ea typeface="微软雅黑" panose="020B0503020204020204" charset="-122"/>
                  <a:cs typeface="Times New Roman" panose="02020603050405020304" pitchFamily="18" charset="0"/>
                </a:rPr>
                <a:t>酯键</a:t>
              </a:r>
              <a:endParaRPr lang="zh-CN" altLang="en-US" sz="2000" b="1" dirty="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pSp>
      <p:grpSp>
        <p:nvGrpSpPr>
          <p:cNvPr id="55" name="组合 54"/>
          <p:cNvGrpSpPr/>
          <p:nvPr/>
        </p:nvGrpSpPr>
        <p:grpSpPr>
          <a:xfrm>
            <a:off x="788238" y="1339227"/>
            <a:ext cx="5351080" cy="1995301"/>
            <a:chOff x="-4727444" y="1089592"/>
            <a:chExt cx="5351080" cy="2478527"/>
          </a:xfrm>
        </p:grpSpPr>
        <p:sp>
          <p:nvSpPr>
            <p:cNvPr id="56" name="矩形: 圆角 55"/>
            <p:cNvSpPr/>
            <p:nvPr/>
          </p:nvSpPr>
          <p:spPr>
            <a:xfrm>
              <a:off x="-4727444" y="1414559"/>
              <a:ext cx="5351080" cy="2153560"/>
            </a:xfrm>
            <a:prstGeom prst="roundRect">
              <a:avLst>
                <a:gd name="adj" fmla="val 8438"/>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2614985" y="1089592"/>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作  用</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922677" y="1832517"/>
            <a:ext cx="5112731" cy="142049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能够</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识别</a:t>
            </a:r>
            <a:r>
              <a:rPr lang="zh-CN" altLang="en-US" sz="2400" b="1">
                <a:latin typeface="微软雅黑" panose="020B0503020204020204" charset="-122"/>
                <a:ea typeface="微软雅黑" panose="020B0503020204020204" charset="-122"/>
                <a:cs typeface="微软雅黑" panose="020B0503020204020204" charset="-122"/>
              </a:rPr>
              <a:t>双链</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a:t>
            </a: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特定</a:t>
            </a:r>
            <a:r>
              <a:rPr lang="zh-CN" altLang="en-US" sz="2400" b="1">
                <a:latin typeface="微软雅黑" panose="020B0503020204020204" charset="-122"/>
                <a:ea typeface="微软雅黑" panose="020B0503020204020204" charset="-122"/>
                <a:cs typeface="微软雅黑" panose="020B0503020204020204" charset="-122"/>
              </a:rPr>
              <a:t>核苷酸序列，并且使每一条链中</a:t>
            </a: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特定</a:t>
            </a:r>
            <a:r>
              <a:rPr lang="zh-CN" altLang="en-US" sz="2400" b="1">
                <a:latin typeface="微软雅黑" panose="020B0503020204020204" charset="-122"/>
                <a:ea typeface="微软雅黑" panose="020B0503020204020204" charset="-122"/>
                <a:cs typeface="微软雅黑" panose="020B0503020204020204" charset="-122"/>
              </a:rPr>
              <a:t>部位的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磷酸二酯键断开</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cxnSp>
        <p:nvCxnSpPr>
          <p:cNvPr id="72" name="直接连接符 71"/>
          <p:cNvCxnSpPr/>
          <p:nvPr/>
        </p:nvCxnSpPr>
        <p:spPr>
          <a:xfrm flipH="1">
            <a:off x="8024128" y="2751513"/>
            <a:ext cx="423681" cy="2233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788238" y="3738649"/>
            <a:ext cx="5351080" cy="2862142"/>
            <a:chOff x="-4727444" y="1089592"/>
            <a:chExt cx="5351080" cy="3555302"/>
          </a:xfrm>
        </p:grpSpPr>
        <p:sp>
          <p:nvSpPr>
            <p:cNvPr id="15" name="矩形: 圆角 14"/>
            <p:cNvSpPr/>
            <p:nvPr/>
          </p:nvSpPr>
          <p:spPr>
            <a:xfrm>
              <a:off x="-4727444" y="1414560"/>
              <a:ext cx="5351080" cy="3230334"/>
            </a:xfrm>
            <a:prstGeom prst="roundRect">
              <a:avLst>
                <a:gd name="adj" fmla="val 6041"/>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6" name="文本框 15"/>
            <p:cNvSpPr txBox="1"/>
            <p:nvPr/>
          </p:nvSpPr>
          <p:spPr>
            <a:xfrm>
              <a:off x="-2614985" y="1089592"/>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特  点</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18" name="文本框 17"/>
          <p:cNvSpPr txBox="1"/>
          <p:nvPr/>
        </p:nvSpPr>
        <p:spPr>
          <a:xfrm>
            <a:off x="922677" y="4231939"/>
            <a:ext cx="5112731" cy="2306320"/>
          </a:xfrm>
          <a:prstGeom prst="rect">
            <a:avLst/>
          </a:prstGeom>
          <a:noFill/>
        </p:spPr>
        <p:txBody>
          <a:bodyPr wrap="square" rtlCol="0">
            <a:spAutoFit/>
          </a:bodyPr>
          <a:lstStyle/>
          <a:p>
            <a:pPr algn="just">
              <a:lnSpc>
                <a:spcPct val="120000"/>
              </a:lnSpc>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大多数限制酶</a:t>
            </a:r>
            <a:r>
              <a:rPr lang="zh-CN" altLang="en-US" sz="2400" b="1">
                <a:latin typeface="微软雅黑" panose="020B0503020204020204" charset="-122"/>
                <a:ea typeface="微软雅黑" panose="020B0503020204020204" charset="-122"/>
                <a:cs typeface="微软雅黑" panose="020B0503020204020204" charset="-122"/>
              </a:rPr>
              <a:t>的识别序列由</a:t>
            </a:r>
            <a:r>
              <a:rPr lang="en-US" altLang="zh-CN" sz="2400" b="1">
                <a:latin typeface="微软雅黑" panose="020B0503020204020204" charset="-122"/>
                <a:ea typeface="微软雅黑" panose="020B0503020204020204" charset="-122"/>
                <a:cs typeface="微软雅黑" panose="020B0503020204020204" charset="-122"/>
              </a:rPr>
              <a:t>6</a:t>
            </a:r>
            <a:r>
              <a:rPr lang="zh-CN" altLang="en-US" sz="2400" b="1">
                <a:latin typeface="微软雅黑" panose="020B0503020204020204" charset="-122"/>
                <a:ea typeface="微软雅黑" panose="020B0503020204020204" charset="-122"/>
                <a:cs typeface="微软雅黑" panose="020B0503020204020204" charset="-122"/>
              </a:rPr>
              <a:t>个核苷酸组成。例如，</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RI</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i="1">
                <a:latin typeface="微软雅黑" panose="020B0503020204020204" charset="-122"/>
                <a:ea typeface="微软雅黑" panose="020B0503020204020204" charset="-122"/>
                <a:cs typeface="微软雅黑" panose="020B0503020204020204" charset="-122"/>
              </a:rPr>
              <a:t>Sma</a:t>
            </a:r>
            <a:r>
              <a:rPr lang="en-US" altLang="zh-CN" sz="2400" b="1">
                <a:latin typeface="微软雅黑" panose="020B0503020204020204" charset="-122"/>
                <a:ea typeface="微软雅黑" panose="020B0503020204020204" charset="-122"/>
                <a:cs typeface="微软雅黑" panose="020B0503020204020204" charset="-122"/>
              </a:rPr>
              <a:t>I</a:t>
            </a:r>
            <a:r>
              <a:rPr lang="zh-CN" altLang="en-US" sz="2400" b="1">
                <a:latin typeface="微软雅黑" panose="020B0503020204020204" charset="-122"/>
                <a:ea typeface="微软雅黑" panose="020B0503020204020204" charset="-122"/>
                <a:cs typeface="微软雅黑" panose="020B0503020204020204" charset="-122"/>
              </a:rPr>
              <a:t>限制酶的识别序列均为</a:t>
            </a:r>
            <a:r>
              <a:rPr lang="en-US" altLang="zh-CN" sz="2400" b="1">
                <a:latin typeface="微软雅黑" panose="020B0503020204020204" charset="-122"/>
                <a:ea typeface="微软雅黑" panose="020B0503020204020204" charset="-122"/>
                <a:cs typeface="微软雅黑" panose="020B0503020204020204" charset="-122"/>
              </a:rPr>
              <a:t>6</a:t>
            </a:r>
            <a:r>
              <a:rPr lang="zh-CN" altLang="en-US" sz="2400" b="1">
                <a:latin typeface="微软雅黑" panose="020B0503020204020204" charset="-122"/>
                <a:ea typeface="微软雅黑" panose="020B0503020204020204" charset="-122"/>
                <a:cs typeface="微软雅黑" panose="020B0503020204020204" charset="-122"/>
              </a:rPr>
              <a:t>个核苷酸，也有</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少数限制酶</a:t>
            </a:r>
            <a:r>
              <a:rPr lang="zh-CN" altLang="en-US" sz="2400" b="1">
                <a:latin typeface="微软雅黑" panose="020B0503020204020204" charset="-122"/>
                <a:ea typeface="微软雅黑" panose="020B0503020204020204" charset="-122"/>
                <a:cs typeface="微软雅黑" panose="020B0503020204020204" charset="-122"/>
              </a:rPr>
              <a:t>的识别序列由</a:t>
            </a:r>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个、</a:t>
            </a:r>
            <a:r>
              <a:rPr lang="en-US" altLang="zh-CN" sz="2400" b="1">
                <a:latin typeface="微软雅黑" panose="020B0503020204020204" charset="-122"/>
                <a:ea typeface="微软雅黑" panose="020B0503020204020204" charset="-122"/>
                <a:cs typeface="微软雅黑" panose="020B0503020204020204" charset="-122"/>
              </a:rPr>
              <a:t>8</a:t>
            </a:r>
            <a:r>
              <a:rPr lang="zh-CN" altLang="en-US" sz="2400" b="1">
                <a:latin typeface="微软雅黑" panose="020B0503020204020204" charset="-122"/>
                <a:ea typeface="微软雅黑" panose="020B0503020204020204" charset="-122"/>
                <a:cs typeface="微软雅黑" panose="020B0503020204020204" charset="-122"/>
              </a:rPr>
              <a:t>个或其他数量的核苷酸组成。</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left)">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up)">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right)">
                                      <p:cBhvr>
                                        <p:cTn id="22" dur="500"/>
                                        <p:tgtEl>
                                          <p:spTgt spid="7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wipe(right)">
                                      <p:cBhvr>
                                        <p:cTn id="27" dur="500"/>
                                        <p:tgtEl>
                                          <p:spTgt spid="7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up)">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up)">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487997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资料卡</a:t>
            </a:r>
            <a:r>
              <a:rPr lang="en-US" altLang="zh-CN" sz="2800" b="1">
                <a:solidFill>
                  <a:srgbClr val="FFFF00"/>
                </a:solidFill>
                <a:latin typeface="微软雅黑" panose="020B0503020204020204" charset="-122"/>
                <a:sym typeface="+mn-ea"/>
              </a:rPr>
              <a:t>】</a:t>
            </a:r>
            <a:r>
              <a:rPr lang="zh-CN" altLang="en-US" sz="2800" b="1">
                <a:solidFill>
                  <a:schemeClr val="bg1"/>
                </a:solidFill>
                <a:latin typeface="微软雅黑" panose="020B0503020204020204" charset="-122"/>
                <a:sym typeface="+mn-ea"/>
              </a:rPr>
              <a:t>限制酶名字的由来</a:t>
            </a:r>
            <a:endParaRPr lang="en-US" altLang="zh-CN" sz="2800" b="1">
              <a:solidFill>
                <a:schemeClr val="bg1"/>
              </a:solidFill>
              <a:latin typeface="微软雅黑" panose="020B0503020204020204" charset="-122"/>
              <a:ea typeface="微软雅黑" panose="020B0503020204020204" charset="-122"/>
              <a:sym typeface="+mn-ea"/>
            </a:endParaRPr>
          </a:p>
        </p:txBody>
      </p:sp>
      <p:grpSp>
        <p:nvGrpSpPr>
          <p:cNvPr id="24" name="组合 23"/>
          <p:cNvGrpSpPr/>
          <p:nvPr/>
        </p:nvGrpSpPr>
        <p:grpSpPr>
          <a:xfrm>
            <a:off x="780001" y="1313180"/>
            <a:ext cx="10631997" cy="2400300"/>
            <a:chOff x="780001" y="1028700"/>
            <a:chExt cx="10631997" cy="2400300"/>
          </a:xfrm>
        </p:grpSpPr>
        <p:sp>
          <p:nvSpPr>
            <p:cNvPr id="2" name="圆角矩形 67"/>
            <p:cNvSpPr/>
            <p:nvPr/>
          </p:nvSpPr>
          <p:spPr>
            <a:xfrm>
              <a:off x="780001" y="1028700"/>
              <a:ext cx="10631997" cy="2400300"/>
            </a:xfrm>
            <a:prstGeom prst="roundRect">
              <a:avLst>
                <a:gd name="adj" fmla="val 8557"/>
              </a:avLst>
            </a:prstGeom>
            <a:solidFill>
              <a:srgbClr val="4F81BD">
                <a:alpha val="15000"/>
              </a:srgb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3" name="文本框 2"/>
            <p:cNvSpPr txBox="1"/>
            <p:nvPr/>
          </p:nvSpPr>
          <p:spPr>
            <a:xfrm>
              <a:off x="914399" y="1101437"/>
              <a:ext cx="10397837" cy="2306320"/>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限制酶是如何命名的呢？是用生物属名的头一个字母与种加词的头两个字母，组成了</a:t>
              </a: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个字母的略语，以此来表示这个酶是从哪种生物中分离出来的。例如，一种限制酶是从大肠杆菌（</a:t>
              </a:r>
              <a:r>
                <a:rPr lang="en-US" altLang="zh-CN" sz="2400" b="1" i="1">
                  <a:latin typeface="微软雅黑" panose="020B0503020204020204" charset="-122"/>
                  <a:ea typeface="微软雅黑" panose="020B0503020204020204" charset="-122"/>
                  <a:cs typeface="微软雅黑" panose="020B0503020204020204" charset="-122"/>
                </a:rPr>
                <a:t>Escherichia coli</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R</a:t>
              </a:r>
              <a:r>
                <a:rPr lang="zh-CN" altLang="en-US" sz="2400" b="1">
                  <a:latin typeface="微软雅黑" panose="020B0503020204020204" charset="-122"/>
                  <a:ea typeface="微软雅黑" panose="020B0503020204020204" charset="-122"/>
                  <a:cs typeface="微软雅黑" panose="020B0503020204020204" charset="-122"/>
                </a:rPr>
                <a:t>型菌株分离来的，就用字母</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a:t>
              </a:r>
              <a:r>
                <a:rPr lang="zh-CN" altLang="en-US" sz="2400" b="1">
                  <a:latin typeface="微软雅黑" panose="020B0503020204020204" charset="-122"/>
                  <a:ea typeface="微软雅黑" panose="020B0503020204020204" charset="-122"/>
                  <a:cs typeface="微软雅黑" panose="020B0503020204020204" charset="-122"/>
                </a:rPr>
                <a:t>表示；如果它是从大肠杆菌</a:t>
              </a:r>
              <a:r>
                <a:rPr lang="en-US" altLang="zh-CN" sz="2400" b="1">
                  <a:latin typeface="微软雅黑" panose="020B0503020204020204" charset="-122"/>
                  <a:ea typeface="微软雅黑" panose="020B0503020204020204" charset="-122"/>
                  <a:cs typeface="微软雅黑" panose="020B0503020204020204" charset="-122"/>
                </a:rPr>
                <a:t>R</a:t>
              </a:r>
              <a:r>
                <a:rPr lang="zh-CN" altLang="en-US" sz="2400" b="1">
                  <a:latin typeface="微软雅黑" panose="020B0503020204020204" charset="-122"/>
                  <a:ea typeface="微软雅黑" panose="020B0503020204020204" charset="-122"/>
                  <a:cs typeface="微软雅黑" panose="020B0503020204020204" charset="-122"/>
                </a:rPr>
                <a:t>型菌株中分离出来的第一种限制酶，则进一步表示成</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RⅠ</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grpSp>
      <p:sp>
        <p:nvSpPr>
          <p:cNvPr id="6" name="文本框 5"/>
          <p:cNvSpPr txBox="1"/>
          <p:nvPr/>
        </p:nvSpPr>
        <p:spPr>
          <a:xfrm>
            <a:off x="3465314" y="4136779"/>
            <a:ext cx="4953635" cy="2214880"/>
          </a:xfrm>
          <a:prstGeom prst="rect">
            <a:avLst/>
          </a:prstGeom>
          <a:noFill/>
        </p:spPr>
        <p:txBody>
          <a:bodyPr wrap="none" rtlCol="0">
            <a:spAutoFit/>
            <a:scene3d>
              <a:camera prst="orthographicFront"/>
              <a:lightRig rig="threePt" dir="t"/>
            </a:scene3d>
            <a:sp3d extrusionH="57150">
              <a:bevelT w="82550" h="38100" prst="coolSlant"/>
            </a:sp3d>
          </a:bodyPr>
          <a:lstStyle/>
          <a:p>
            <a:r>
              <a:rPr lang="en-US" altLang="zh-CN" sz="13800" b="1" i="1">
                <a:solidFill>
                  <a:srgbClr val="0070C0"/>
                </a:solidFill>
                <a:latin typeface="Times New Roman" panose="02020603050405020304" pitchFamily="18" charset="0"/>
                <a:cs typeface="Times New Roman" panose="02020603050405020304" pitchFamily="18" charset="0"/>
              </a:rPr>
              <a:t>E</a:t>
            </a:r>
            <a:r>
              <a:rPr lang="en-US" altLang="zh-CN" sz="13800" b="1" i="1">
                <a:solidFill>
                  <a:srgbClr val="ED7D31"/>
                </a:solidFill>
                <a:latin typeface="Times New Roman" panose="02020603050405020304" pitchFamily="18" charset="0"/>
                <a:cs typeface="Times New Roman" panose="02020603050405020304" pitchFamily="18" charset="0"/>
              </a:rPr>
              <a:t>co</a:t>
            </a:r>
            <a:r>
              <a:rPr lang="en-US" altLang="zh-CN" sz="13800" b="1">
                <a:solidFill>
                  <a:srgbClr val="C00000"/>
                </a:solidFill>
                <a:latin typeface="Times New Roman" panose="02020603050405020304" pitchFamily="18" charset="0"/>
                <a:cs typeface="Times New Roman" panose="02020603050405020304" pitchFamily="18" charset="0"/>
              </a:rPr>
              <a:t>R</a:t>
            </a:r>
            <a:r>
              <a:rPr lang="en-US" altLang="zh-CN" sz="13800" b="1">
                <a:solidFill>
                  <a:srgbClr val="00B050"/>
                </a:solidFill>
                <a:latin typeface="Times New Roman" panose="02020603050405020304" pitchFamily="18" charset="0"/>
                <a:cs typeface="Times New Roman" panose="02020603050405020304" pitchFamily="18" charset="0"/>
              </a:rPr>
              <a:t>Ⅰ</a:t>
            </a:r>
            <a:endParaRPr lang="zh-CN" altLang="en-US" sz="13800" b="1">
              <a:solidFill>
                <a:srgbClr val="00B050"/>
              </a:solidFill>
              <a:latin typeface="Times New Roman" panose="02020603050405020304" pitchFamily="18" charset="0"/>
              <a:cs typeface="Times New Roman" panose="02020603050405020304" pitchFamily="18" charset="0"/>
            </a:endParaRPr>
          </a:p>
        </p:txBody>
      </p:sp>
      <p:cxnSp>
        <p:nvCxnSpPr>
          <p:cNvPr id="11" name="直接连接符 10"/>
          <p:cNvCxnSpPr/>
          <p:nvPr/>
        </p:nvCxnSpPr>
        <p:spPr>
          <a:xfrm>
            <a:off x="4307166" y="4343579"/>
            <a:ext cx="0" cy="346646"/>
          </a:xfrm>
          <a:prstGeom prst="line">
            <a:avLst/>
          </a:prstGeom>
          <a:noFill/>
          <a:ln w="19050" cap="flat" cmpd="sng" algn="ctr">
            <a:solidFill>
              <a:srgbClr val="4472C4"/>
            </a:solidFill>
            <a:prstDash val="solid"/>
            <a:miter lim="800000"/>
            <a:tailEnd type="none"/>
          </a:ln>
          <a:effectLst/>
        </p:spPr>
      </p:cxnSp>
      <p:sp>
        <p:nvSpPr>
          <p:cNvPr id="12" name="文本框 11"/>
          <p:cNvSpPr txBox="1"/>
          <p:nvPr/>
        </p:nvSpPr>
        <p:spPr>
          <a:xfrm>
            <a:off x="2711216" y="3936600"/>
            <a:ext cx="3213735" cy="4603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0070C0"/>
                </a:solidFill>
                <a:effectLst/>
                <a:uLnTx/>
                <a:uFillTx/>
              </a:rPr>
              <a:t>属名</a:t>
            </a:r>
            <a:r>
              <a:rPr kumimoji="0" lang="en-US" altLang="zh-CN" sz="2400" b="1" i="1" u="none" strike="noStrike" kern="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Escherichia</a:t>
            </a:r>
            <a:r>
              <a:rPr kumimoji="0" lang="zh-CN" altLang="en-US" sz="2400" b="1" i="0" u="none" strike="noStrike" kern="0" cap="none" spc="0" normalizeH="0" baseline="0" noProof="0" dirty="0">
                <a:ln>
                  <a:noFill/>
                </a:ln>
                <a:solidFill>
                  <a:srgbClr val="0070C0"/>
                </a:solidFill>
                <a:effectLst/>
                <a:uLnTx/>
                <a:uFillTx/>
              </a:rPr>
              <a:t>首字母</a:t>
            </a:r>
            <a:endParaRPr kumimoji="0" lang="zh-CN" altLang="en-US" sz="2400" b="1" i="0" u="none" strike="noStrike" kern="0" cap="none" spc="0" normalizeH="0" baseline="0" noProof="0" dirty="0">
              <a:ln>
                <a:noFill/>
              </a:ln>
              <a:solidFill>
                <a:srgbClr val="0070C0"/>
              </a:solidFill>
              <a:effectLst/>
              <a:uLnTx/>
              <a:uFillTx/>
            </a:endParaRPr>
          </a:p>
        </p:txBody>
      </p:sp>
      <p:cxnSp>
        <p:nvCxnSpPr>
          <p:cNvPr id="8" name="直接连接符 7"/>
          <p:cNvCxnSpPr/>
          <p:nvPr/>
        </p:nvCxnSpPr>
        <p:spPr>
          <a:xfrm>
            <a:off x="5479772" y="5905962"/>
            <a:ext cx="0" cy="336817"/>
          </a:xfrm>
          <a:prstGeom prst="line">
            <a:avLst/>
          </a:prstGeom>
          <a:noFill/>
          <a:ln w="19050" cap="flat" cmpd="sng" algn="ctr">
            <a:solidFill>
              <a:srgbClr val="ED7D31"/>
            </a:solidFill>
            <a:prstDash val="solid"/>
            <a:miter lim="800000"/>
            <a:tailEnd type="none"/>
          </a:ln>
          <a:effectLst/>
        </p:spPr>
      </p:cxnSp>
      <p:sp>
        <p:nvSpPr>
          <p:cNvPr id="15" name="文本框 14"/>
          <p:cNvSpPr txBox="1"/>
          <p:nvPr/>
        </p:nvSpPr>
        <p:spPr>
          <a:xfrm>
            <a:off x="4080190" y="6238891"/>
            <a:ext cx="2773045" cy="4603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ED7D31"/>
                </a:solidFill>
                <a:effectLst/>
                <a:uLnTx/>
                <a:uFillTx/>
              </a:rPr>
              <a:t>种名</a:t>
            </a:r>
            <a:r>
              <a:rPr kumimoji="0" lang="en-US" altLang="zh-CN" sz="2400" b="1" i="1" u="none" strike="noStrike" kern="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coli</a:t>
            </a:r>
            <a:r>
              <a:rPr kumimoji="0" lang="zh-CN" altLang="en-US" sz="2400" b="1" i="0" u="none" strike="noStrike" kern="0" cap="none" spc="0" normalizeH="0" baseline="0" noProof="0" dirty="0">
                <a:ln>
                  <a:noFill/>
                </a:ln>
                <a:solidFill>
                  <a:srgbClr val="ED7D31"/>
                </a:solidFill>
                <a:effectLst/>
                <a:uLnTx/>
                <a:uFillTx/>
              </a:rPr>
              <a:t>前两个字母</a:t>
            </a:r>
            <a:endParaRPr kumimoji="0" lang="zh-CN" altLang="en-US" sz="2400" b="1" i="0" u="none" strike="noStrike" kern="0" cap="none" spc="0" normalizeH="0" baseline="0" noProof="0" dirty="0">
              <a:ln>
                <a:noFill/>
              </a:ln>
              <a:solidFill>
                <a:srgbClr val="ED7D31"/>
              </a:solidFill>
              <a:effectLst/>
              <a:uLnTx/>
              <a:uFillTx/>
            </a:endParaRPr>
          </a:p>
        </p:txBody>
      </p:sp>
      <p:cxnSp>
        <p:nvCxnSpPr>
          <p:cNvPr id="18" name="直接连接符 17"/>
          <p:cNvCxnSpPr/>
          <p:nvPr/>
        </p:nvCxnSpPr>
        <p:spPr>
          <a:xfrm>
            <a:off x="6942013" y="4367611"/>
            <a:ext cx="0" cy="312224"/>
          </a:xfrm>
          <a:prstGeom prst="line">
            <a:avLst/>
          </a:prstGeom>
          <a:noFill/>
          <a:ln w="19050" cap="flat" cmpd="sng" algn="ctr">
            <a:solidFill>
              <a:srgbClr val="C00000"/>
            </a:solidFill>
            <a:prstDash val="solid"/>
            <a:miter lim="800000"/>
            <a:tailEnd type="none"/>
          </a:ln>
          <a:effectLst/>
        </p:spPr>
      </p:cxnSp>
      <p:sp>
        <p:nvSpPr>
          <p:cNvPr id="19" name="文本框 18"/>
          <p:cNvSpPr txBox="1"/>
          <p:nvPr/>
        </p:nvSpPr>
        <p:spPr>
          <a:xfrm>
            <a:off x="6285423" y="3905946"/>
            <a:ext cx="1317625" cy="4603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R</a:t>
            </a:r>
            <a:r>
              <a:rPr kumimoji="0" lang="zh-CN" altLang="en-US" sz="2400" b="1" i="0" u="none" strike="noStrike" kern="0" cap="none" spc="0" normalizeH="0" baseline="0" noProof="0" dirty="0">
                <a:ln>
                  <a:noFill/>
                </a:ln>
                <a:solidFill>
                  <a:srgbClr val="C00000"/>
                </a:solidFill>
                <a:effectLst/>
                <a:uLnTx/>
                <a:uFillTx/>
              </a:rPr>
              <a:t>型菌株</a:t>
            </a:r>
            <a:endParaRPr kumimoji="0" lang="zh-CN" altLang="en-US" sz="2400" b="1" i="0" u="none" strike="noStrike" kern="0" cap="none" spc="0" normalizeH="0" baseline="0" noProof="0" dirty="0">
              <a:ln>
                <a:noFill/>
              </a:ln>
              <a:solidFill>
                <a:srgbClr val="C00000"/>
              </a:solidFill>
              <a:effectLst/>
              <a:uLnTx/>
              <a:uFillTx/>
            </a:endParaRPr>
          </a:p>
        </p:txBody>
      </p:sp>
      <p:cxnSp>
        <p:nvCxnSpPr>
          <p:cNvPr id="21" name="直接连接符 20"/>
          <p:cNvCxnSpPr/>
          <p:nvPr/>
        </p:nvCxnSpPr>
        <p:spPr>
          <a:xfrm>
            <a:off x="7998870" y="5899708"/>
            <a:ext cx="0" cy="349324"/>
          </a:xfrm>
          <a:prstGeom prst="line">
            <a:avLst/>
          </a:prstGeom>
          <a:noFill/>
          <a:ln w="19050" cap="flat" cmpd="sng" algn="ctr">
            <a:solidFill>
              <a:srgbClr val="00B050"/>
            </a:solidFill>
            <a:prstDash val="solid"/>
            <a:miter lim="800000"/>
            <a:tailEnd type="none"/>
          </a:ln>
          <a:effectLst/>
        </p:spPr>
      </p:cxnSp>
      <p:sp>
        <p:nvSpPr>
          <p:cNvPr id="22" name="文本框 21"/>
          <p:cNvSpPr txBox="1"/>
          <p:nvPr/>
        </p:nvSpPr>
        <p:spPr>
          <a:xfrm>
            <a:off x="6840285" y="6238891"/>
            <a:ext cx="2670461" cy="4603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a:ln>
                  <a:noFill/>
                </a:ln>
                <a:solidFill>
                  <a:srgbClr val="00B050"/>
                </a:solidFill>
                <a:effectLst/>
                <a:uLnTx/>
                <a:uFillTx/>
              </a:rPr>
              <a:t>分离第一</a:t>
            </a:r>
            <a:r>
              <a:rPr kumimoji="0" lang="zh-CN" altLang="en-US" sz="2400" b="1" i="0" u="none" strike="noStrike" kern="0" cap="none" spc="0" normalizeH="0" baseline="0" noProof="0" dirty="0">
                <a:ln>
                  <a:noFill/>
                </a:ln>
                <a:solidFill>
                  <a:srgbClr val="00B050"/>
                </a:solidFill>
                <a:effectLst/>
                <a:uLnTx/>
                <a:uFillTx/>
              </a:rPr>
              <a:t>个限制酶</a:t>
            </a:r>
            <a:endParaRPr kumimoji="0" lang="zh-CN" altLang="en-US" sz="2400" b="1" i="0" u="none" strike="noStrike" kern="0" cap="none" spc="0" normalizeH="0" baseline="0" noProof="0" dirty="0">
              <a:ln>
                <a:noFill/>
              </a:ln>
              <a:solidFill>
                <a:srgbClr val="00B050"/>
              </a:solidFill>
              <a:effectLst/>
              <a:uLnTx/>
              <a:uFillTx/>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par>
                          <p:cTn id="22" fill="hold">
                            <p:stCondLst>
                              <p:cond delay="500"/>
                            </p:stCondLst>
                            <p:childTnLst>
                              <p:par>
                                <p:cTn id="23" presetID="16" presetClass="entr" presetSubtype="37"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out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up)">
                                      <p:cBhvr>
                                        <p:cTn id="30" dur="500"/>
                                        <p:tgtEl>
                                          <p:spTgt spid="8"/>
                                        </p:tgtEl>
                                      </p:cBhvr>
                                    </p:animEffect>
                                  </p:childTnLst>
                                </p:cTn>
                              </p:par>
                            </p:childTnLst>
                          </p:cTn>
                        </p:par>
                        <p:par>
                          <p:cTn id="31" fill="hold">
                            <p:stCondLst>
                              <p:cond delay="500"/>
                            </p:stCondLst>
                            <p:childTnLst>
                              <p:par>
                                <p:cTn id="32" presetID="16" presetClass="entr" presetSubtype="37"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out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par>
                          <p:cTn id="40" fill="hold">
                            <p:stCondLst>
                              <p:cond delay="500"/>
                            </p:stCondLst>
                            <p:childTnLst>
                              <p:par>
                                <p:cTn id="41" presetID="16" presetClass="entr" presetSubtype="37"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outVertical)">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up)">
                                      <p:cBhvr>
                                        <p:cTn id="48" dur="500"/>
                                        <p:tgtEl>
                                          <p:spTgt spid="21"/>
                                        </p:tgtEl>
                                      </p:cBhvr>
                                    </p:animEffect>
                                  </p:childTnLst>
                                </p:cTn>
                              </p:par>
                            </p:childTnLst>
                          </p:cTn>
                        </p:par>
                        <p:par>
                          <p:cTn id="49" fill="hold">
                            <p:stCondLst>
                              <p:cond delay="500"/>
                            </p:stCondLst>
                            <p:childTnLst>
                              <p:par>
                                <p:cTn id="50" presetID="16" presetClass="entr" presetSubtype="37" fill="hold" grpId="0"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arn(outVertical)">
                                      <p:cBhvr>
                                        <p:cTn id="5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5" grpId="0"/>
      <p:bldP spid="19"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53335"/>
            <a:ext cx="10515600" cy="2866067"/>
            <a:chOff x="-4727444" y="1088055"/>
            <a:chExt cx="10515600" cy="3560177"/>
          </a:xfrm>
        </p:grpSpPr>
        <p:sp>
          <p:nvSpPr>
            <p:cNvPr id="56" name="矩形: 圆角 55"/>
            <p:cNvSpPr/>
            <p:nvPr/>
          </p:nvSpPr>
          <p:spPr>
            <a:xfrm>
              <a:off x="-4727444" y="1414559"/>
              <a:ext cx="10515600" cy="3233673"/>
            </a:xfrm>
            <a:prstGeom prst="roundRect">
              <a:avLst>
                <a:gd name="adj" fmla="val 7189"/>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51011" y="108805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结  果</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90162" y="1846619"/>
            <a:ext cx="10017720" cy="142049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分子经限制酶切割产生的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片段末端通常有两种形式：</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黏性末端：</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363855" lvl="1"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限制酶在它识别序列的中心轴线两侧将</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分子的两条链分别切开。</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8608428" y="6119373"/>
            <a:ext cx="1198880" cy="398780"/>
          </a:xfrm>
          <a:prstGeom prst="rect">
            <a:avLst/>
          </a:prstGeom>
          <a:noFill/>
        </p:spPr>
        <p:txBody>
          <a:bodyPr wrap="none" rtlCol="0">
            <a:spAutoFit/>
          </a:bodyPr>
          <a:lstStyle/>
          <a:p>
            <a:r>
              <a:rPr lang="zh-CN" altLang="en-US" sz="2000" b="1">
                <a:latin typeface="微软雅黑" panose="020B0503020204020204" charset="-122"/>
                <a:ea typeface="微软雅黑" panose="020B0503020204020204" charset="-122"/>
              </a:rPr>
              <a:t>黏性末端</a:t>
            </a:r>
            <a:endParaRPr lang="zh-CN" altLang="en-US" sz="2000" b="1">
              <a:latin typeface="微软雅黑" panose="020B0503020204020204" charset="-122"/>
              <a:ea typeface="微软雅黑" panose="020B0503020204020204" charset="-122"/>
            </a:endParaRPr>
          </a:p>
        </p:txBody>
      </p:sp>
      <p:cxnSp>
        <p:nvCxnSpPr>
          <p:cNvPr id="17" name="直接连接符 16"/>
          <p:cNvCxnSpPr/>
          <p:nvPr/>
        </p:nvCxnSpPr>
        <p:spPr>
          <a:xfrm>
            <a:off x="4443354" y="4512228"/>
            <a:ext cx="0" cy="2101935"/>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3959039" y="6168140"/>
            <a:ext cx="944880" cy="307340"/>
          </a:xfrm>
          <a:prstGeom prst="rect">
            <a:avLst/>
          </a:prstGeom>
          <a:solidFill>
            <a:srgbClr val="DAE0EF"/>
          </a:solidFill>
        </p:spPr>
        <p:txBody>
          <a:bodyPr wrap="none" tIns="0" bIns="0" rtlCol="0">
            <a:spAutoFit/>
          </a:bodyPr>
          <a:lstStyle/>
          <a:p>
            <a:pPr algn="ctr"/>
            <a:r>
              <a:rPr lang="zh-CN" altLang="en-US" sz="2000" b="1">
                <a:latin typeface="微软雅黑" panose="020B0503020204020204" charset="-122"/>
                <a:ea typeface="微软雅黑" panose="020B0503020204020204" charset="-122"/>
              </a:rPr>
              <a:t>中轴线</a:t>
            </a:r>
            <a:endParaRPr lang="zh-CN" altLang="en-US" sz="2000" b="1">
              <a:latin typeface="微软雅黑" panose="020B0503020204020204" charset="-122"/>
              <a:ea typeface="微软雅黑" panose="020B0503020204020204" charset="-122"/>
            </a:endParaRPr>
          </a:p>
        </p:txBody>
      </p:sp>
      <p:cxnSp>
        <p:nvCxnSpPr>
          <p:cNvPr id="23" name="直接箭头连接符 22"/>
          <p:cNvCxnSpPr/>
          <p:nvPr/>
        </p:nvCxnSpPr>
        <p:spPr>
          <a:xfrm>
            <a:off x="3681351" y="4369724"/>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V="1">
            <a:off x="5213268" y="6061262"/>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727547" y="4648847"/>
            <a:ext cx="10626253" cy="1503092"/>
            <a:chOff x="727547" y="4435487"/>
            <a:chExt cx="10626253" cy="1503092"/>
          </a:xfrm>
        </p:grpSpPr>
        <p:pic>
          <p:nvPicPr>
            <p:cNvPr id="2" name="图片 1"/>
            <p:cNvPicPr>
              <a:picLocks noChangeAspect="1"/>
            </p:cNvPicPr>
            <p:nvPr/>
          </p:nvPicPr>
          <p:blipFill rotWithShape="1">
            <a:blip r:embed="rId2">
              <a:clrChange>
                <a:clrFrom>
                  <a:srgbClr val="FFFFFF"/>
                </a:clrFrom>
                <a:clrTo>
                  <a:srgbClr val="FFFFFF">
                    <a:alpha val="0"/>
                  </a:srgbClr>
                </a:clrTo>
              </a:clrChange>
            </a:blip>
            <a:srcRect l="32301" t="16593" r="22870" b="56740"/>
            <a:stretch>
              <a:fillRect/>
            </a:stretch>
          </p:blipFill>
          <p:spPr>
            <a:xfrm>
              <a:off x="7073645" y="4435487"/>
              <a:ext cx="4280155" cy="1432143"/>
            </a:xfrm>
            <a:prstGeom prst="rect">
              <a:avLst/>
            </a:prstGeom>
          </p:spPr>
        </p:pic>
        <p:sp>
          <p:nvSpPr>
            <p:cNvPr id="9" name="文本框 8"/>
            <p:cNvSpPr txBox="1"/>
            <p:nvPr/>
          </p:nvSpPr>
          <p:spPr>
            <a:xfrm>
              <a:off x="727547" y="4797615"/>
              <a:ext cx="2256790" cy="706755"/>
            </a:xfrm>
            <a:prstGeom prst="rect">
              <a:avLst/>
            </a:prstGeom>
            <a:noFill/>
          </p:spPr>
          <p:txBody>
            <a:bodyPr wrap="none" rtlCol="0">
              <a:spAutoFit/>
            </a:bodyPr>
            <a:lstStyle/>
            <a:p>
              <a:pPr algn="ctr"/>
              <a:r>
                <a:rPr kumimoji="0" lang="en-US" altLang="zh-CN" sz="2000" b="1" i="1"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Eco</a:t>
              </a:r>
              <a:r>
                <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RⅠ</a:t>
              </a:r>
              <a:endPar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algn="ct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在</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G</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与</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之间切割</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endParaRPr lang="en-US" altLang="zh-CN" sz="2000" b="1">
                <a:solidFill>
                  <a:prstClr val="black"/>
                </a:solidFill>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2824298" y="4435487"/>
              <a:ext cx="3268171" cy="1503092"/>
              <a:chOff x="2824298" y="4435487"/>
              <a:chExt cx="3268171" cy="1503092"/>
            </a:xfrm>
          </p:grpSpPr>
          <p:pic>
            <p:nvPicPr>
              <p:cNvPr id="6" name="图片 5"/>
              <p:cNvPicPr>
                <a:picLocks noChangeAspect="1"/>
              </p:cNvPicPr>
              <p:nvPr/>
            </p:nvPicPr>
            <p:blipFill rotWithShape="1">
              <a:blip r:embed="rId3">
                <a:clrChange>
                  <a:clrFrom>
                    <a:srgbClr val="FFFFFF"/>
                  </a:clrFrom>
                  <a:clrTo>
                    <a:srgbClr val="FFFFFF">
                      <a:alpha val="0"/>
                    </a:srgbClr>
                  </a:clrTo>
                </a:clrChange>
              </a:blip>
              <a:srcRect l="42699" t="16971" r="29772" b="56968"/>
              <a:stretch>
                <a:fillRect/>
              </a:stretch>
            </p:blipFill>
            <p:spPr>
              <a:xfrm>
                <a:off x="3152950" y="4479911"/>
                <a:ext cx="2628309" cy="1399594"/>
              </a:xfrm>
              <a:prstGeom prst="rect">
                <a:avLst/>
              </a:prstGeom>
            </p:spPr>
          </p:pic>
          <p:sp>
            <p:nvSpPr>
              <p:cNvPr id="10" name="文本框 9"/>
              <p:cNvSpPr txBox="1"/>
              <p:nvPr/>
            </p:nvSpPr>
            <p:spPr>
              <a:xfrm>
                <a:off x="2824298"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1" name="文本框 10"/>
              <p:cNvSpPr txBox="1"/>
              <p:nvPr/>
            </p:nvSpPr>
            <p:spPr>
              <a:xfrm>
                <a:off x="2824298"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nvSpPr>
            <p:spPr>
              <a:xfrm>
                <a:off x="5698134"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nvSpPr>
            <p:spPr>
              <a:xfrm>
                <a:off x="5698134"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grpSp>
        <p:cxnSp>
          <p:nvCxnSpPr>
            <p:cNvPr id="26" name="直接箭头连接符 25"/>
            <p:cNvCxnSpPr/>
            <p:nvPr/>
          </p:nvCxnSpPr>
          <p:spPr>
            <a:xfrm>
              <a:off x="6072250" y="5179708"/>
              <a:ext cx="839190" cy="0"/>
            </a:xfrm>
            <a:prstGeom prst="straightConnector1">
              <a:avLst/>
            </a:prstGeom>
            <a:ln w="7620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8">
                                            <p:txEl>
                                              <p:pRg st="1" end="1"/>
                                            </p:txEl>
                                          </p:spTgt>
                                        </p:tgtEl>
                                        <p:attrNameLst>
                                          <p:attrName>style.visibility</p:attrName>
                                        </p:attrNameLst>
                                      </p:cBhvr>
                                      <p:to>
                                        <p:strVal val="visible"/>
                                      </p:to>
                                    </p:set>
                                    <p:animEffect transition="in" filter="wipe(left)">
                                      <p:cBhvr>
                                        <p:cTn id="29" dur="500"/>
                                        <p:tgtEl>
                                          <p:spTgt spid="5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6"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Horizontal)">
                                      <p:cBhvr>
                                        <p:cTn id="34" dur="500"/>
                                        <p:tgtEl>
                                          <p:spTgt spid="17"/>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up)">
                                      <p:cBhvr>
                                        <p:cTn id="45" dur="500"/>
                                        <p:tgtEl>
                                          <p:spTgt spid="23"/>
                                        </p:tgtEl>
                                      </p:cBhvr>
                                    </p:animEffect>
                                  </p:childTnLst>
                                </p:cTn>
                              </p:par>
                              <p:par>
                                <p:cTn id="46" presetID="22" presetClass="entr" presetSubtype="4"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58">
                                            <p:txEl>
                                              <p:pRg st="2" end="2"/>
                                            </p:txEl>
                                          </p:spTgt>
                                        </p:tgtEl>
                                        <p:attrNameLst>
                                          <p:attrName>style.visibility</p:attrName>
                                        </p:attrNameLst>
                                      </p:cBhvr>
                                      <p:to>
                                        <p:strVal val="visible"/>
                                      </p:to>
                                    </p:set>
                                    <p:animEffect transition="in" filter="wipe(left)">
                                      <p:cBhvr>
                                        <p:cTn id="53" dur="500"/>
                                        <p:tgtEl>
                                          <p:spTgt spid="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P spid="15" grpId="0"/>
      <p:bldP spid="1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53335"/>
            <a:ext cx="10515600" cy="2866067"/>
            <a:chOff x="-4727444" y="1088055"/>
            <a:chExt cx="10515600" cy="3560177"/>
          </a:xfrm>
        </p:grpSpPr>
        <p:sp>
          <p:nvSpPr>
            <p:cNvPr id="56" name="矩形: 圆角 55"/>
            <p:cNvSpPr/>
            <p:nvPr/>
          </p:nvSpPr>
          <p:spPr>
            <a:xfrm>
              <a:off x="-4727444" y="1414559"/>
              <a:ext cx="10515600" cy="3233673"/>
            </a:xfrm>
            <a:prstGeom prst="roundRect">
              <a:avLst>
                <a:gd name="adj" fmla="val 7189"/>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51011" y="108805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结  果</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90162" y="1846619"/>
            <a:ext cx="10017720" cy="2306320"/>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分子经限制酶切割产生的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片段末端通常有两种形式：</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黏性末端：</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363855" lvl="1"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限制酶在它识别序列的中心轴线两侧将</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分子的两条链分别切开。</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平末端：</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363855" lvl="1"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限制酶在它识别序列的中心轴线处切开。</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2" name="组合 21"/>
          <p:cNvGrpSpPr/>
          <p:nvPr/>
        </p:nvGrpSpPr>
        <p:grpSpPr>
          <a:xfrm>
            <a:off x="727547" y="4613287"/>
            <a:ext cx="10608216" cy="1503092"/>
            <a:chOff x="727547" y="4435487"/>
            <a:chExt cx="10608216" cy="1503092"/>
          </a:xfrm>
        </p:grpSpPr>
        <p:grpSp>
          <p:nvGrpSpPr>
            <p:cNvPr id="20" name="组合 19"/>
            <p:cNvGrpSpPr/>
            <p:nvPr/>
          </p:nvGrpSpPr>
          <p:grpSpPr>
            <a:xfrm>
              <a:off x="727547" y="4452779"/>
              <a:ext cx="10608216" cy="1421951"/>
              <a:chOff x="727547" y="4452779"/>
              <a:chExt cx="10608216" cy="1421951"/>
            </a:xfrm>
          </p:grpSpPr>
          <p:pic>
            <p:nvPicPr>
              <p:cNvPr id="2" name="图片 1"/>
              <p:cNvPicPr>
                <a:picLocks noChangeAspect="1"/>
              </p:cNvPicPr>
              <p:nvPr/>
            </p:nvPicPr>
            <p:blipFill rotWithShape="1">
              <a:blip r:embed="rId2">
                <a:clrChange>
                  <a:clrFrom>
                    <a:srgbClr val="FFFFFF"/>
                  </a:clrFrom>
                  <a:clrTo>
                    <a:srgbClr val="FFFFFF">
                      <a:alpha val="0"/>
                    </a:srgbClr>
                  </a:clrTo>
                </a:clrChange>
              </a:blip>
              <a:srcRect l="42529" t="59135" r="29942" b="14804"/>
              <a:stretch>
                <a:fillRect/>
              </a:stretch>
            </p:blipFill>
            <p:spPr>
              <a:xfrm>
                <a:off x="3147558" y="4477510"/>
                <a:ext cx="2623850" cy="1397220"/>
              </a:xfrm>
              <a:prstGeom prst="rect">
                <a:avLst/>
              </a:prstGeom>
            </p:spPr>
          </p:pic>
          <p:pic>
            <p:nvPicPr>
              <p:cNvPr id="16" name="图片 15"/>
              <p:cNvPicPr>
                <a:picLocks noChangeAspect="1"/>
              </p:cNvPicPr>
              <p:nvPr/>
            </p:nvPicPr>
            <p:blipFill rotWithShape="1">
              <a:blip r:embed="rId3">
                <a:clrChange>
                  <a:clrFrom>
                    <a:srgbClr val="FFFFFF"/>
                  </a:clrFrom>
                  <a:clrTo>
                    <a:srgbClr val="FFFFFF">
                      <a:alpha val="0"/>
                    </a:srgbClr>
                  </a:clrTo>
                </a:clrChange>
              </a:blip>
              <a:srcRect l="31912" t="58845" r="23259" b="14488"/>
              <a:stretch>
                <a:fillRect/>
              </a:stretch>
            </p:blipFill>
            <p:spPr>
              <a:xfrm>
                <a:off x="7107288" y="4452779"/>
                <a:ext cx="4228475" cy="1414851"/>
              </a:xfrm>
              <a:prstGeom prst="rect">
                <a:avLst/>
              </a:prstGeom>
            </p:spPr>
          </p:pic>
          <p:sp>
            <p:nvSpPr>
              <p:cNvPr id="9" name="文本框 8"/>
              <p:cNvSpPr txBox="1"/>
              <p:nvPr/>
            </p:nvSpPr>
            <p:spPr>
              <a:xfrm>
                <a:off x="727547" y="4797615"/>
                <a:ext cx="2256790" cy="706755"/>
              </a:xfrm>
              <a:prstGeom prst="rect">
                <a:avLst/>
              </a:prstGeom>
              <a:noFill/>
            </p:spPr>
            <p:txBody>
              <a:bodyPr wrap="none" rtlCol="0">
                <a:spAutoFit/>
              </a:bodyPr>
              <a:lstStyle/>
              <a:p>
                <a:pPr algn="ctr"/>
                <a:r>
                  <a:rPr kumimoji="0" lang="en-US" altLang="zh-CN" sz="2000" b="1" i="1"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Sma</a:t>
                </a:r>
                <a:r>
                  <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Ⅰ</a:t>
                </a:r>
                <a:endParaRPr kumimoji="0" lang="en-US" altLang="zh-CN" sz="20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algn="ct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在</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G</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与</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C</a:t>
                </a:r>
                <a:r>
                  <a:rPr lang="zh-CN" altLang="en-US" sz="2000" b="1">
                    <a:solidFill>
                      <a:prstClr val="black"/>
                    </a:solidFill>
                    <a:latin typeface="微软雅黑" panose="020B0503020204020204" charset="-122"/>
                    <a:ea typeface="微软雅黑" panose="020B0503020204020204" charset="-122"/>
                    <a:cs typeface="微软雅黑" panose="020B0503020204020204" charset="-122"/>
                  </a:rPr>
                  <a:t>之间切割</a:t>
                </a:r>
                <a:r>
                  <a:rPr lang="en-US" altLang="zh-CN" sz="2000" b="1">
                    <a:solidFill>
                      <a:prstClr val="black"/>
                    </a:solidFill>
                    <a:latin typeface="微软雅黑" panose="020B0503020204020204" charset="-122"/>
                    <a:ea typeface="微软雅黑" panose="020B0503020204020204" charset="-122"/>
                    <a:cs typeface="微软雅黑" panose="020B0503020204020204" charset="-122"/>
                  </a:rPr>
                  <a:t>)</a:t>
                </a:r>
                <a:endParaRPr lang="en-US" altLang="zh-CN" sz="2000" b="1">
                  <a:solidFill>
                    <a:prstClr val="black"/>
                  </a:solidFill>
                  <a:latin typeface="微软雅黑" panose="020B0503020204020204" charset="-122"/>
                  <a:ea typeface="微软雅黑" panose="020B0503020204020204" charset="-122"/>
                  <a:cs typeface="微软雅黑" panose="020B0503020204020204" charset="-122"/>
                </a:endParaRPr>
              </a:p>
            </p:txBody>
          </p:sp>
          <p:cxnSp>
            <p:nvCxnSpPr>
              <p:cNvPr id="26" name="直接箭头连接符 25"/>
              <p:cNvCxnSpPr/>
              <p:nvPr/>
            </p:nvCxnSpPr>
            <p:spPr>
              <a:xfrm>
                <a:off x="6072250" y="5179708"/>
                <a:ext cx="839190" cy="0"/>
              </a:xfrm>
              <a:prstGeom prst="straightConnector1">
                <a:avLst/>
              </a:prstGeom>
              <a:ln w="7620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sp>
          <p:nvSpPr>
            <p:cNvPr id="10" name="文本框 9"/>
            <p:cNvSpPr txBox="1"/>
            <p:nvPr/>
          </p:nvSpPr>
          <p:spPr>
            <a:xfrm>
              <a:off x="2824298"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1" name="文本框 10"/>
            <p:cNvSpPr txBox="1"/>
            <p:nvPr/>
          </p:nvSpPr>
          <p:spPr>
            <a:xfrm>
              <a:off x="2824298"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nvSpPr>
          <p:spPr>
            <a:xfrm>
              <a:off x="5698134" y="4435487"/>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3’</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nvSpPr>
          <p:spPr>
            <a:xfrm>
              <a:off x="5698134" y="5539799"/>
              <a:ext cx="394335" cy="398780"/>
            </a:xfrm>
            <a:prstGeom prst="rect">
              <a:avLst/>
            </a:prstGeom>
            <a:noFill/>
          </p:spPr>
          <p:txBody>
            <a:bodyPr wrap="none" rtlCol="0">
              <a:spAutoFit/>
            </a:bodyPr>
            <a:lstStyle/>
            <a:p>
              <a:r>
                <a:rPr lang="en-US" altLang="zh-CN" sz="2000" b="1">
                  <a:latin typeface="微软雅黑" panose="020B0503020204020204" charset="-122"/>
                  <a:ea typeface="微软雅黑" panose="020B0503020204020204" charset="-122"/>
                  <a:cs typeface="Times New Roman" panose="02020603050405020304" pitchFamily="18" charset="0"/>
                </a:rPr>
                <a:t>5’</a:t>
              </a:r>
              <a:endParaRPr lang="en-US" altLang="zh-CN" sz="2000" b="1">
                <a:latin typeface="微软雅黑" panose="020B0503020204020204" charset="-122"/>
                <a:ea typeface="微软雅黑" panose="020B0503020204020204" charset="-122"/>
                <a:cs typeface="Times New Roman" panose="02020603050405020304" pitchFamily="18" charset="0"/>
              </a:endParaRPr>
            </a:p>
          </p:txBody>
        </p:sp>
      </p:grpSp>
      <p:sp>
        <p:nvSpPr>
          <p:cNvPr id="15" name="文本框 14"/>
          <p:cNvSpPr txBox="1"/>
          <p:nvPr/>
        </p:nvSpPr>
        <p:spPr>
          <a:xfrm>
            <a:off x="8608428" y="6083813"/>
            <a:ext cx="944880" cy="398780"/>
          </a:xfrm>
          <a:prstGeom prst="rect">
            <a:avLst/>
          </a:prstGeom>
          <a:noFill/>
        </p:spPr>
        <p:txBody>
          <a:bodyPr wrap="none" rtlCol="0">
            <a:spAutoFit/>
          </a:bodyPr>
          <a:lstStyle/>
          <a:p>
            <a:r>
              <a:rPr lang="zh-CN" altLang="en-US" sz="2000" b="1">
                <a:latin typeface="微软雅黑" panose="020B0503020204020204" charset="-122"/>
                <a:ea typeface="微软雅黑" panose="020B0503020204020204" charset="-122"/>
              </a:rPr>
              <a:t>平末端</a:t>
            </a:r>
            <a:endParaRPr lang="zh-CN" altLang="en-US" sz="2000" b="1">
              <a:latin typeface="微软雅黑" panose="020B0503020204020204" charset="-122"/>
              <a:ea typeface="微软雅黑" panose="020B0503020204020204" charset="-122"/>
            </a:endParaRPr>
          </a:p>
        </p:txBody>
      </p:sp>
      <p:grpSp>
        <p:nvGrpSpPr>
          <p:cNvPr id="21" name="组合 20"/>
          <p:cNvGrpSpPr/>
          <p:nvPr/>
        </p:nvGrpSpPr>
        <p:grpSpPr>
          <a:xfrm>
            <a:off x="4443354" y="4355513"/>
            <a:ext cx="3239" cy="2223090"/>
            <a:chOff x="4443354" y="4177713"/>
            <a:chExt cx="3239" cy="2223090"/>
          </a:xfrm>
        </p:grpSpPr>
        <p:cxnSp>
          <p:nvCxnSpPr>
            <p:cNvPr id="17" name="直接连接符 16"/>
            <p:cNvCxnSpPr/>
            <p:nvPr/>
          </p:nvCxnSpPr>
          <p:spPr>
            <a:xfrm>
              <a:off x="4443354" y="4298868"/>
              <a:ext cx="0" cy="2101935"/>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4446593" y="4177713"/>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V="1">
              <a:off x="4443355" y="5832005"/>
              <a:ext cx="0" cy="323547"/>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3959039" y="6303087"/>
            <a:ext cx="944880" cy="307340"/>
          </a:xfrm>
          <a:prstGeom prst="rect">
            <a:avLst/>
          </a:prstGeom>
          <a:solidFill>
            <a:srgbClr val="DAE0EF"/>
          </a:solidFill>
        </p:spPr>
        <p:txBody>
          <a:bodyPr wrap="none" tIns="0" bIns="0" rtlCol="0">
            <a:spAutoFit/>
          </a:bodyPr>
          <a:lstStyle/>
          <a:p>
            <a:pPr algn="ctr"/>
            <a:r>
              <a:rPr lang="zh-CN" altLang="en-US" sz="2000" b="1">
                <a:latin typeface="微软雅黑" panose="020B0503020204020204" charset="-122"/>
                <a:ea typeface="微软雅黑" panose="020B0503020204020204" charset="-122"/>
              </a:rPr>
              <a:t>中轴线</a:t>
            </a:r>
            <a:endParaRPr lang="zh-CN" altLang="en-US" sz="20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8">
                                            <p:txEl>
                                              <p:pRg st="3" end="3"/>
                                            </p:txEl>
                                          </p:spTgt>
                                        </p:tgtEl>
                                        <p:attrNameLst>
                                          <p:attrName>style.visibility</p:attrName>
                                        </p:attrNameLst>
                                      </p:cBhvr>
                                      <p:to>
                                        <p:strVal val="visible"/>
                                      </p:to>
                                    </p:set>
                                    <p:animEffect transition="in" filter="wipe(left)">
                                      <p:cBhvr>
                                        <p:cTn id="19" dur="500"/>
                                        <p:tgtEl>
                                          <p:spTgt spid="58">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Horizontal)">
                                      <p:cBhvr>
                                        <p:cTn id="24" dur="500"/>
                                        <p:tgtEl>
                                          <p:spTgt spid="21"/>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8">
                                            <p:txEl>
                                              <p:pRg st="4" end="4"/>
                                            </p:txEl>
                                          </p:spTgt>
                                        </p:tgtEl>
                                        <p:attrNameLst>
                                          <p:attrName>style.visibility</p:attrName>
                                        </p:attrNameLst>
                                      </p:cBhvr>
                                      <p:to>
                                        <p:strVal val="visible"/>
                                      </p:to>
                                    </p:set>
                                    <p:animEffect transition="in" filter="wipe(left)">
                                      <p:cBhvr>
                                        <p:cTn id="35" dur="500"/>
                                        <p:tgtEl>
                                          <p:spTgt spid="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P spid="15" grpId="0"/>
      <p:bldP spid="1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22" t="1694" r="9262" b="3428"/>
          <a:stretch>
            <a:fillRect/>
          </a:stretch>
        </p:blipFill>
        <p:spPr bwMode="auto">
          <a:xfrm>
            <a:off x="195580" y="1219835"/>
            <a:ext cx="11376660" cy="5507355"/>
          </a:xfrm>
          <a:prstGeom prst="rect">
            <a:avLst/>
          </a:prstGeom>
          <a:noFill/>
          <a:extLst>
            <a:ext uri="{909E8E84-426E-40DD-AFC4-6F175D3DCCD1}">
              <a14:hiddenFill xmlns:a14="http://schemas.microsoft.com/office/drawing/2010/main">
                <a:solidFill>
                  <a:srgbClr val="FFFFFF"/>
                </a:solidFill>
              </a14:hiddenFill>
            </a:ext>
          </a:extLst>
        </p:spPr>
      </p:pic>
      <p:pic>
        <p:nvPicPr>
          <p:cNvPr id="2" name="未命名项目">
            <a:hlinkClick r:id="" action="ppaction://media"/>
          </p:cNvPr>
          <p:cNvPicPr>
            <a:picLocks noChangeAspect="1"/>
          </p:cNvPicPr>
          <p:nvPr>
            <a:videoFile r:link="rId3"/>
            <p:extLst>
              <p:ext uri="{DAA4B4D4-6D71-4841-9C94-3DE7FCFB9230}">
                <p14:media xmlns:p14="http://schemas.microsoft.com/office/powerpoint/2010/main" r:embed="rId4"/>
              </p:ext>
            </p:extLst>
          </p:nvPr>
        </p:nvPicPr>
        <p:blipFill rotWithShape="1">
          <a:blip r:embed="rId5"/>
          <a:srcRect l="7880" t="11011" r="12416" b="8251"/>
          <a:stretch>
            <a:fillRect/>
          </a:stretch>
        </p:blipFill>
        <p:spPr>
          <a:xfrm>
            <a:off x="551180" y="1480820"/>
            <a:ext cx="5408295" cy="4450715"/>
          </a:xfrm>
          <a:prstGeom prst="rect">
            <a:avLst/>
          </a:prstGeom>
          <a:ln>
            <a:solidFill>
              <a:schemeClr val="bg1">
                <a:lumMod val="50000"/>
              </a:schemeClr>
            </a:solidFill>
          </a:ln>
        </p:spPr>
      </p:pic>
      <p:pic>
        <p:nvPicPr>
          <p:cNvPr id="6" name="VDFGUy2GCb_EioaO">
            <a:hlinkClick r:id="" action="ppaction://media"/>
          </p:cNvPr>
          <p:cNvPicPr>
            <a:picLocks noChangeAspect="1"/>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6009640" y="1484630"/>
            <a:ext cx="5283200" cy="44469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3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50" fill="hold"/>
                                        <p:tgtEl>
                                          <p:spTgt spid="6"/>
                                        </p:tgtEl>
                                        <p:attrNameLst>
                                          <p:attrName>ppt_x</p:attrName>
                                        </p:attrNameLst>
                                      </p:cBhvr>
                                      <p:tavLst>
                                        <p:tav tm="0">
                                          <p:val>
                                            <p:strVal val="1+#ppt_w/2"/>
                                          </p:val>
                                        </p:tav>
                                        <p:tav tm="100000">
                                          <p:val>
                                            <p:strVal val="#ppt_x"/>
                                          </p:val>
                                        </p:tav>
                                      </p:tavLst>
                                    </p:anim>
                                    <p:anim calcmode="lin" valueType="num">
                                      <p:cBhvr additive="base">
                                        <p:cTn id="12" dur="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rcRect l="3544"/>
          <a:stretch>
            <a:fillRect/>
          </a:stretch>
        </p:blipFill>
        <p:spPr>
          <a:xfrm>
            <a:off x="46990" y="1123950"/>
            <a:ext cx="7736840" cy="3947160"/>
          </a:xfrm>
          <a:prstGeom prst="rect">
            <a:avLst/>
          </a:prstGeom>
        </p:spPr>
      </p:pic>
      <p:sp>
        <p:nvSpPr>
          <p:cNvPr id="4" name="PA-五边形 1"/>
          <p:cNvSpPr/>
          <p:nvPr>
            <p:custDataLst>
              <p:tags r:id="rId3"/>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5" name="PA-形状 120"/>
          <p:cNvSpPr/>
          <p:nvPr>
            <p:custDataLst>
              <p:tags r:id="rId4"/>
            </p:custDataLst>
          </p:nvPr>
        </p:nvSpPr>
        <p:spPr>
          <a:xfrm>
            <a:off x="839377" y="116885"/>
            <a:ext cx="5985613"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grpSp>
        <p:nvGrpSpPr>
          <p:cNvPr id="14" name="组合3"/>
          <p:cNvGrpSpPr/>
          <p:nvPr>
            <p:custDataLst>
              <p:tags r:id="rId5"/>
            </p:custDataLst>
          </p:nvPr>
        </p:nvGrpSpPr>
        <p:grpSpPr>
          <a:xfrm>
            <a:off x="7968745" y="1340799"/>
            <a:ext cx="3941445" cy="2609073"/>
            <a:chOff x="0" y="0"/>
            <a:chExt cx="3941445" cy="2609073"/>
          </a:xfrm>
        </p:grpSpPr>
        <p:sp>
          <p:nvSpPr>
            <p:cNvPr id="15" name="形状5"/>
            <p:cNvSpPr txBox="1"/>
            <p:nvPr>
              <p:custDataLst>
                <p:tags r:id="rId6"/>
              </p:custDataLst>
            </p:nvPr>
          </p:nvSpPr>
          <p:spPr>
            <a:xfrm>
              <a:off x="3810" y="49530"/>
              <a:ext cx="3937635" cy="2489200"/>
            </a:xfrm>
            <a:prstGeom prst="rect">
              <a:avLst/>
            </a:prstGeom>
            <a:solidFill>
              <a:srgbClr val="BBD6EE">
                <a:alpha val="100000"/>
              </a:srgbClr>
            </a:solidFill>
            <a:ln w="9525">
              <a:solidFill>
                <a:srgbClr val="FFFFFF">
                  <a:alpha val="0"/>
                </a:srgbClr>
              </a:solidFill>
            </a:ln>
          </p:spPr>
          <p:txBody>
            <a:bodyPr anchor="ctr"/>
            <a:lstStyle/>
            <a:p>
              <a:pPr marL="0" algn="ctr"/>
            </a:p>
          </p:txBody>
        </p:sp>
        <p:sp>
          <p:nvSpPr>
            <p:cNvPr id="16" name="文本8"/>
            <p:cNvSpPr txBox="1"/>
            <p:nvPr>
              <p:custDataLst>
                <p:tags r:id="rId7"/>
              </p:custDataLst>
            </p:nvPr>
          </p:nvSpPr>
          <p:spPr>
            <a:xfrm>
              <a:off x="0" y="0"/>
              <a:ext cx="3937635" cy="2609073"/>
            </a:xfrm>
            <a:prstGeom prst="rect">
              <a:avLst/>
            </a:prstGeom>
            <a:noFill/>
          </p:spPr>
          <p:txBody>
            <a:bodyPr anchor="t"/>
            <a:lstStyle/>
            <a:p>
              <a:pPr marL="0" algn="l">
                <a:lnSpc>
                  <a:spcPts val="3700"/>
                </a:lnSpc>
              </a:pPr>
              <a:r>
                <a:rPr lang="zh-CN" altLang="en-US" sz="2400" b="1" i="0">
                  <a:solidFill>
                    <a:srgbClr val="000000">
                      <a:alpha val="100000"/>
                    </a:srgbClr>
                  </a:solidFill>
                  <a:latin typeface="楷体" panose="02010609060101010101" pitchFamily="49" charset="-122"/>
                  <a:ea typeface="楷体" panose="02010609060101010101" pitchFamily="49" charset="-122"/>
                </a:rPr>
                <a:t>推断</a:t>
              </a:r>
              <a:r>
                <a:rPr lang="zh-CN" altLang="en-US" sz="2400" b="1" i="0" u="sng">
                  <a:solidFill>
                    <a:srgbClr val="000000">
                      <a:alpha val="100000"/>
                    </a:srgbClr>
                  </a:solidFill>
                  <a:latin typeface="楷体" panose="02010609060101010101" pitchFamily="49" charset="-122"/>
                  <a:ea typeface="楷体" panose="02010609060101010101" pitchFamily="49" charset="-122"/>
                </a:rPr>
                <a:t>限制酶切</a:t>
              </a:r>
              <a:r>
                <a:rPr lang="zh-CN" altLang="en-US" sz="2400" b="1" i="0" u="sng">
                  <a:solidFill>
                    <a:srgbClr val="FF0000">
                      <a:alpha val="100000"/>
                    </a:srgbClr>
                  </a:solidFill>
                  <a:latin typeface="楷体" panose="02010609060101010101" pitchFamily="49" charset="-122"/>
                  <a:ea typeface="楷体" panose="02010609060101010101" pitchFamily="49" charset="-122"/>
                </a:rPr>
                <a:t>一</a:t>
              </a:r>
              <a:r>
                <a:rPr lang="zh-CN" altLang="en-US" sz="2400" b="1" i="0" u="sng">
                  <a:solidFill>
                    <a:srgbClr val="000000">
                      <a:alpha val="100000"/>
                    </a:srgbClr>
                  </a:solidFill>
                  <a:latin typeface="楷体" panose="02010609060101010101" pitchFamily="49" charset="-122"/>
                  <a:ea typeface="楷体" panose="02010609060101010101" pitchFamily="49" charset="-122"/>
                </a:rPr>
                <a:t>次：</a:t>
              </a:r>
              <a:endParaRPr lang="zh-CN" altLang="en-US" sz="2400" b="1" i="0">
                <a:solidFill>
                  <a:srgbClr val="000000">
                    <a:alpha val="100000"/>
                  </a:srgbClr>
                </a:solidFill>
                <a:latin typeface="楷体" panose="02010609060101010101" pitchFamily="49" charset="-122"/>
                <a:ea typeface="楷体" panose="02010609060101010101" pitchFamily="49" charset="-122"/>
              </a:endParaRPr>
            </a:p>
            <a:p>
              <a:pPr marL="0" algn="l">
                <a:lnSpc>
                  <a:spcPts val="3700"/>
                </a:lnSpc>
              </a:pPr>
              <a:r>
                <a:rPr lang="zh-CN" altLang="en-US" sz="2400" b="1" i="0" u="sng">
                  <a:solidFill>
                    <a:srgbClr val="000000">
                      <a:alpha val="100000"/>
                    </a:srgbClr>
                  </a:solidFill>
                  <a:latin typeface="楷体" panose="02010609060101010101" pitchFamily="49" charset="-122"/>
                  <a:ea typeface="楷体" panose="02010609060101010101" pitchFamily="49" charset="-122"/>
                </a:rPr>
                <a:t>断开</a:t>
              </a:r>
              <a:r>
                <a:rPr lang="zh-CN" altLang="en-US" sz="2400" b="1" i="0" u="sng">
                  <a:solidFill>
                    <a:srgbClr val="000000">
                      <a:alpha val="100000"/>
                    </a:srgbClr>
                  </a:solidFill>
                  <a:latin typeface="Times New Roman" panose="02020603050405020304"/>
                  <a:ea typeface="Times New Roman" panose="02020603050405020304"/>
                </a:rPr>
                <a:t>            </a:t>
              </a:r>
              <a:r>
                <a:rPr lang="zh-CN" altLang="en-US" sz="2400" b="1" i="0" u="sng">
                  <a:solidFill>
                    <a:srgbClr val="000000">
                      <a:alpha val="100000"/>
                    </a:srgbClr>
                  </a:solidFill>
                  <a:latin typeface="楷体" panose="02010609060101010101" pitchFamily="49" charset="-122"/>
                  <a:ea typeface="楷体" panose="02010609060101010101" pitchFamily="49" charset="-122"/>
                </a:rPr>
                <a:t>个磷酸二酯键</a:t>
              </a:r>
              <a:r>
                <a:rPr lang="zh-CN" altLang="en-US" sz="2400" b="1" i="0">
                  <a:solidFill>
                    <a:srgbClr val="000000">
                      <a:alpha val="100000"/>
                    </a:srgbClr>
                  </a:solidFill>
                  <a:latin typeface="楷体" panose="02010609060101010101" pitchFamily="49" charset="-122"/>
                  <a:ea typeface="楷体" panose="02010609060101010101" pitchFamily="49" charset="-122"/>
                </a:rPr>
                <a:t>，</a:t>
              </a:r>
              <a:r>
                <a:rPr lang="zh-CN" altLang="en-US" sz="2400" b="1" i="0" u="sng">
                  <a:solidFill>
                    <a:srgbClr val="000000">
                      <a:alpha val="100000"/>
                    </a:srgbClr>
                  </a:solidFill>
                  <a:latin typeface="楷体" panose="02010609060101010101" pitchFamily="49" charset="-122"/>
                  <a:ea typeface="楷体" panose="02010609060101010101" pitchFamily="49" charset="-122"/>
                </a:rPr>
                <a:t>产生</a:t>
              </a:r>
              <a:r>
                <a:rPr lang="zh-CN" altLang="en-US" sz="2400" b="1" i="0" u="sng">
                  <a:solidFill>
                    <a:srgbClr val="000000">
                      <a:alpha val="100000"/>
                    </a:srgbClr>
                  </a:solidFill>
                  <a:latin typeface="Times New Roman" panose="02020603050405020304"/>
                  <a:ea typeface="Times New Roman" panose="02020603050405020304"/>
                </a:rPr>
                <a:t>         </a:t>
              </a:r>
              <a:r>
                <a:rPr lang="zh-CN" altLang="en-US" sz="2400" b="1" i="0" u="sng">
                  <a:solidFill>
                    <a:srgbClr val="000000">
                      <a:alpha val="100000"/>
                    </a:srgbClr>
                  </a:solidFill>
                  <a:latin typeface="楷体" panose="02010609060101010101" pitchFamily="49" charset="-122"/>
                  <a:ea typeface="楷体" panose="02010609060101010101" pitchFamily="49" charset="-122"/>
                </a:rPr>
                <a:t>个游离的磷酸基团</a:t>
              </a:r>
              <a:r>
                <a:rPr lang="zh-CN" altLang="en-US" sz="2400" b="1" i="0">
                  <a:solidFill>
                    <a:srgbClr val="000000">
                      <a:alpha val="100000"/>
                    </a:srgbClr>
                  </a:solidFill>
                  <a:latin typeface="楷体" panose="02010609060101010101" pitchFamily="49" charset="-122"/>
                  <a:ea typeface="楷体" panose="02010609060101010101" pitchFamily="49" charset="-122"/>
                </a:rPr>
                <a:t>，</a:t>
              </a:r>
              <a:r>
                <a:rPr lang="zh-CN" altLang="en-US" sz="2400" b="1" i="0" u="sng">
                  <a:solidFill>
                    <a:srgbClr val="000000">
                      <a:alpha val="100000"/>
                    </a:srgbClr>
                  </a:solidFill>
                  <a:latin typeface="楷体" panose="02010609060101010101" pitchFamily="49" charset="-122"/>
                  <a:ea typeface="楷体" panose="02010609060101010101" pitchFamily="49" charset="-122"/>
                </a:rPr>
                <a:t>产生</a:t>
              </a:r>
              <a:r>
                <a:rPr lang="zh-CN" altLang="en-US" sz="2400" b="1" i="0" u="sng">
                  <a:solidFill>
                    <a:srgbClr val="000000">
                      <a:alpha val="100000"/>
                    </a:srgbClr>
                  </a:solidFill>
                  <a:latin typeface="Times New Roman" panose="02020603050405020304"/>
                  <a:ea typeface="Times New Roman" panose="02020603050405020304"/>
                </a:rPr>
                <a:t>        </a:t>
              </a:r>
              <a:r>
                <a:rPr lang="zh-CN" altLang="en-US" sz="2400" b="1" i="0" u="sng">
                  <a:solidFill>
                    <a:srgbClr val="000000">
                      <a:alpha val="100000"/>
                    </a:srgbClr>
                  </a:solidFill>
                  <a:latin typeface="楷体" panose="02010609060101010101" pitchFamily="49" charset="-122"/>
                  <a:ea typeface="楷体" panose="02010609060101010101" pitchFamily="49" charset="-122"/>
                </a:rPr>
                <a:t>个黏性末端</a:t>
              </a:r>
              <a:r>
                <a:rPr lang="zh-CN" altLang="en-US" sz="2400" b="1" i="0">
                  <a:solidFill>
                    <a:srgbClr val="000000">
                      <a:alpha val="100000"/>
                    </a:srgbClr>
                  </a:solidFill>
                  <a:latin typeface="楷体" panose="02010609060101010101" pitchFamily="49" charset="-122"/>
                  <a:ea typeface="楷体" panose="02010609060101010101" pitchFamily="49" charset="-122"/>
                </a:rPr>
                <a:t>。</a:t>
              </a:r>
              <a:endParaRPr lang="zh-CN" altLang="en-US" sz="2400" b="1" i="0">
                <a:solidFill>
                  <a:srgbClr val="000000">
                    <a:alpha val="100000"/>
                  </a:srgbClr>
                </a:solidFill>
                <a:latin typeface="楷体" panose="02010609060101010101" pitchFamily="49" charset="-122"/>
                <a:ea typeface="楷体" panose="02010609060101010101" pitchFamily="49" charset="-122"/>
              </a:endParaRPr>
            </a:p>
          </p:txBody>
        </p:sp>
      </p:grpSp>
      <p:sp>
        <p:nvSpPr>
          <p:cNvPr id="17" name="文本2"/>
          <p:cNvSpPr txBox="1"/>
          <p:nvPr>
            <p:custDataLst>
              <p:tags r:id="rId8"/>
            </p:custDataLst>
          </p:nvPr>
        </p:nvSpPr>
        <p:spPr>
          <a:xfrm>
            <a:off x="8834787" y="1844472"/>
            <a:ext cx="730885"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两</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8" name="文本3"/>
          <p:cNvSpPr txBox="1"/>
          <p:nvPr>
            <p:custDataLst>
              <p:tags r:id="rId9"/>
            </p:custDataLst>
          </p:nvPr>
        </p:nvSpPr>
        <p:spPr>
          <a:xfrm>
            <a:off x="8833758" y="2295785"/>
            <a:ext cx="581958" cy="619072"/>
          </a:xfrm>
          <a:prstGeom prst="rect">
            <a:avLst/>
          </a:prstGeom>
          <a:noFill/>
        </p:spPr>
        <p:txBody>
          <a:bodyPr anchor="t"/>
          <a:lstStyle/>
          <a:p>
            <a:pPr marL="0" algn="l">
              <a:lnSpc>
                <a:spcPts val="3300"/>
              </a:lnSpc>
            </a:pPr>
            <a:r>
              <a:rPr lang="zh-CN" altLang="en-US" sz="2800" b="1" i="0">
                <a:solidFill>
                  <a:srgbClr val="C00000">
                    <a:alpha val="100000"/>
                  </a:srgbClr>
                </a:solidFill>
                <a:latin typeface="Times New Roman" panose="02020603050405020304"/>
                <a:ea typeface="Times New Roman" panose="02020603050405020304"/>
              </a:rPr>
              <a:t>2</a:t>
            </a:r>
            <a:endParaRPr lang="zh-CN" altLang="en-US" sz="2800" b="1" i="0">
              <a:solidFill>
                <a:srgbClr val="C00000">
                  <a:alpha val="100000"/>
                </a:srgbClr>
              </a:solidFill>
              <a:latin typeface="Times New Roman" panose="02020603050405020304"/>
              <a:ea typeface="Times New Roman" panose="02020603050405020304"/>
            </a:endParaRPr>
          </a:p>
        </p:txBody>
      </p:sp>
      <p:sp>
        <p:nvSpPr>
          <p:cNvPr id="19" name="文本4"/>
          <p:cNvSpPr txBox="1"/>
          <p:nvPr>
            <p:custDataLst>
              <p:tags r:id="rId10"/>
            </p:custDataLst>
          </p:nvPr>
        </p:nvSpPr>
        <p:spPr>
          <a:xfrm>
            <a:off x="8827265" y="2819892"/>
            <a:ext cx="551180" cy="712470"/>
          </a:xfrm>
          <a:prstGeom prst="rect">
            <a:avLst/>
          </a:prstGeom>
          <a:noFill/>
        </p:spPr>
        <p:txBody>
          <a:bodyPr anchor="t"/>
          <a:lstStyle/>
          <a:p>
            <a:pPr marL="0" algn="l">
              <a:lnSpc>
                <a:spcPts val="3300"/>
              </a:lnSpc>
            </a:pPr>
            <a:r>
              <a:rPr lang="zh-CN" altLang="en-US" sz="2800" b="1" i="0">
                <a:solidFill>
                  <a:srgbClr val="C00000">
                    <a:alpha val="100000"/>
                  </a:srgbClr>
                </a:solidFill>
                <a:latin typeface="Times New Roman" panose="02020603050405020304"/>
                <a:ea typeface="Times New Roman" panose="02020603050405020304"/>
              </a:rPr>
              <a:t>2</a:t>
            </a:r>
            <a:endParaRPr lang="zh-CN" altLang="en-US" sz="2800" b="1" i="0">
              <a:solidFill>
                <a:srgbClr val="C00000">
                  <a:alpha val="100000"/>
                </a:srgbClr>
              </a:solidFill>
              <a:latin typeface="Times New Roman" panose="02020603050405020304"/>
              <a:ea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linds(horizont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17"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五边形 1"/>
          <p:cNvSpPr/>
          <p:nvPr>
            <p:custDataLst>
              <p:tags r:id="rId1"/>
            </p:custDataLst>
          </p:nvPr>
        </p:nvSpPr>
        <p:spPr>
          <a:xfrm>
            <a:off x="268793" y="551260"/>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5" name="PA-形状 120"/>
          <p:cNvSpPr/>
          <p:nvPr>
            <p:custDataLst>
              <p:tags r:id="rId2"/>
            </p:custDataLst>
          </p:nvPr>
        </p:nvSpPr>
        <p:spPr>
          <a:xfrm>
            <a:off x="1128302" y="604565"/>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2" name="图片1"/>
          <p:cNvPicPr>
            <a:picLocks noChangeAspect="1"/>
          </p:cNvPicPr>
          <p:nvPr>
            <p:custDataLst>
              <p:tags r:id="rId3"/>
            </p:custDataLst>
          </p:nvPr>
        </p:nvPicPr>
        <p:blipFill>
          <a:blip r:embed="rId4" r:link="rId5"/>
          <a:stretch>
            <a:fillRect/>
          </a:stretch>
        </p:blipFill>
        <p:spPr>
          <a:xfrm>
            <a:off x="981710" y="580390"/>
            <a:ext cx="9525" cy="9525"/>
          </a:xfrm>
          <a:prstGeom prst="rect">
            <a:avLst/>
          </a:prstGeom>
        </p:spPr>
      </p:pic>
      <p:sp>
        <p:nvSpPr>
          <p:cNvPr id="6" name="文本1"/>
          <p:cNvSpPr txBox="1"/>
          <p:nvPr>
            <p:custDataLst>
              <p:tags r:id="rId6"/>
            </p:custDataLst>
          </p:nvPr>
        </p:nvSpPr>
        <p:spPr>
          <a:xfrm>
            <a:off x="143758" y="197863"/>
            <a:ext cx="7450172" cy="775275"/>
          </a:xfrm>
          <a:prstGeom prst="rect">
            <a:avLst/>
          </a:prstGeom>
          <a:noFill/>
        </p:spPr>
        <p:txBody>
          <a:bodyPr anchor="t"/>
          <a:lstStyle/>
          <a:p>
            <a:pPr marL="0" algn="l">
              <a:lnSpc>
                <a:spcPts val="3800"/>
              </a:lnSpc>
            </a:pPr>
            <a:r>
              <a:rPr lang="zh-CN" altLang="en-US" sz="3200" b="1" i="0">
                <a:solidFill>
                  <a:srgbClr val="000000">
                    <a:alpha val="100000"/>
                  </a:srgbClr>
                </a:solidFill>
                <a:latin typeface="楷体" panose="02010609060101010101" pitchFamily="49" charset="-122"/>
                <a:ea typeface="楷体" panose="02010609060101010101" pitchFamily="49" charset="-122"/>
              </a:rPr>
              <a:t>写出下列限制酶切割形成的黏性末端</a:t>
            </a:r>
            <a:endParaRPr lang="zh-CN" altLang="en-US" sz="3200" b="1" i="0">
              <a:solidFill>
                <a:srgbClr val="000000">
                  <a:alpha val="100000"/>
                </a:srgbClr>
              </a:solidFill>
              <a:latin typeface="楷体" panose="02010609060101010101" pitchFamily="49" charset="-122"/>
              <a:ea typeface="楷体" panose="02010609060101010101" pitchFamily="49" charset="-122"/>
            </a:endParaRPr>
          </a:p>
        </p:txBody>
      </p:sp>
      <p:pic>
        <p:nvPicPr>
          <p:cNvPr id="7" name="图片2"/>
          <p:cNvPicPr>
            <a:picLocks noChangeAspect="1"/>
          </p:cNvPicPr>
          <p:nvPr>
            <p:custDataLst>
              <p:tags r:id="rId7"/>
            </p:custDataLst>
          </p:nvPr>
        </p:nvPicPr>
        <p:blipFill>
          <a:blip r:embed="rId8"/>
          <a:srcRect t="10660" r="74005" b="6456"/>
          <a:stretch>
            <a:fillRect/>
          </a:stretch>
        </p:blipFill>
        <p:spPr>
          <a:xfrm>
            <a:off x="479962" y="722395"/>
            <a:ext cx="2601034" cy="2314523"/>
          </a:xfrm>
          <a:prstGeom prst="rect">
            <a:avLst/>
          </a:prstGeom>
        </p:spPr>
      </p:pic>
      <p:sp>
        <p:nvSpPr>
          <p:cNvPr id="8" name="文本2"/>
          <p:cNvSpPr txBox="1"/>
          <p:nvPr>
            <p:custDataLst>
              <p:tags r:id="rId9"/>
            </p:custDataLst>
          </p:nvPr>
        </p:nvSpPr>
        <p:spPr>
          <a:xfrm>
            <a:off x="326781" y="3255797"/>
            <a:ext cx="1736227"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Bam</a:t>
            </a:r>
            <a:r>
              <a:rPr lang="zh-CN" altLang="en-US" sz="3200" b="1" i="0">
                <a:solidFill>
                  <a:srgbClr val="000000">
                    <a:alpha val="100000"/>
                  </a:srgbClr>
                </a:solidFill>
                <a:latin typeface="Times New Roman" panose="02020603050405020304"/>
                <a:ea typeface="Times New Roman" panose="02020603050405020304"/>
              </a:rPr>
              <a:t>H Ⅰ:</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9" name="文本3"/>
          <p:cNvSpPr txBox="1"/>
          <p:nvPr>
            <p:custDataLst>
              <p:tags r:id="rId10"/>
            </p:custDataLst>
          </p:nvPr>
        </p:nvSpPr>
        <p:spPr>
          <a:xfrm>
            <a:off x="1962175" y="3125343"/>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-CCTAG</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10" name="文本4"/>
          <p:cNvSpPr txBox="1"/>
          <p:nvPr>
            <p:custDataLst>
              <p:tags r:id="rId11"/>
            </p:custDataLst>
          </p:nvPr>
        </p:nvSpPr>
        <p:spPr>
          <a:xfrm>
            <a:off x="6953250" y="4652010"/>
            <a:ext cx="4794250" cy="775335"/>
          </a:xfrm>
          <a:prstGeom prst="rect">
            <a:avLst/>
          </a:prstGeom>
          <a:noFill/>
        </p:spPr>
        <p:txBody>
          <a:bodyPr anchor="t"/>
          <a:lstStyle/>
          <a:p>
            <a:pPr marL="0" algn="l">
              <a:lnSpc>
                <a:spcPts val="3800"/>
              </a:lnSpc>
            </a:pPr>
            <a:r>
              <a:rPr lang="zh-CN" altLang="en-US" sz="3200" b="1" i="0">
                <a:solidFill>
                  <a:srgbClr val="1313E4">
                    <a:alpha val="100000"/>
                  </a:srgbClr>
                </a:solidFill>
                <a:latin typeface="楷体" panose="02010609060101010101" pitchFamily="49" charset="-122"/>
                <a:ea typeface="楷体" panose="02010609060101010101" pitchFamily="49" charset="-122"/>
              </a:rPr>
              <a:t>*你从中发现什么现象了？</a:t>
            </a:r>
            <a:endParaRPr lang="zh-CN" altLang="en-US" sz="3200" b="1" i="0">
              <a:solidFill>
                <a:srgbClr val="1313E4">
                  <a:alpha val="100000"/>
                </a:srgbClr>
              </a:solidFill>
              <a:latin typeface="楷体" panose="02010609060101010101" pitchFamily="49" charset="-122"/>
              <a:ea typeface="楷体" panose="02010609060101010101" pitchFamily="49" charset="-122"/>
            </a:endParaRPr>
          </a:p>
        </p:txBody>
      </p:sp>
      <p:sp>
        <p:nvSpPr>
          <p:cNvPr id="11" name="文本5"/>
          <p:cNvSpPr txBox="1"/>
          <p:nvPr>
            <p:custDataLst>
              <p:tags r:id="rId12"/>
            </p:custDataLst>
          </p:nvPr>
        </p:nvSpPr>
        <p:spPr>
          <a:xfrm>
            <a:off x="7156437" y="5267681"/>
            <a:ext cx="4882515" cy="1363980"/>
          </a:xfrm>
          <a:prstGeom prst="rect">
            <a:avLst/>
          </a:prstGeom>
          <a:noFill/>
        </p:spPr>
        <p:txBody>
          <a:bodyPr anchor="t"/>
          <a:lstStyle/>
          <a:p>
            <a:pPr marL="0" algn="l">
              <a:lnSpc>
                <a:spcPts val="4200"/>
              </a:lnSpc>
            </a:pPr>
            <a:r>
              <a:rPr lang="zh-CN" altLang="en-US" sz="3200" b="1" i="0" u="sng">
                <a:solidFill>
                  <a:srgbClr val="C00000">
                    <a:alpha val="100000"/>
                  </a:srgbClr>
                </a:solidFill>
                <a:latin typeface="楷体" panose="02010609060101010101" pitchFamily="49" charset="-122"/>
                <a:ea typeface="楷体" panose="02010609060101010101" pitchFamily="49" charset="-122"/>
              </a:rPr>
              <a:t>不同的限制酶</a:t>
            </a:r>
            <a:r>
              <a:rPr lang="zh-CN" altLang="en-US" sz="3200" b="1" i="0" u="sng">
                <a:solidFill>
                  <a:srgbClr val="833C0B">
                    <a:alpha val="100000"/>
                  </a:srgbClr>
                </a:solidFill>
                <a:latin typeface="楷体" panose="02010609060101010101" pitchFamily="49" charset="-122"/>
                <a:ea typeface="楷体" panose="02010609060101010101" pitchFamily="49" charset="-122"/>
              </a:rPr>
              <a:t>可能切割形成</a:t>
            </a:r>
            <a:r>
              <a:rPr lang="zh-CN" altLang="en-US" sz="3200" b="1" i="0" u="sng">
                <a:solidFill>
                  <a:srgbClr val="C00000">
                    <a:alpha val="100000"/>
                  </a:srgbClr>
                </a:solidFill>
                <a:latin typeface="楷体" panose="02010609060101010101" pitchFamily="49" charset="-122"/>
                <a:ea typeface="楷体" panose="02010609060101010101" pitchFamily="49" charset="-122"/>
              </a:rPr>
              <a:t>相同的黏性末端</a:t>
            </a:r>
            <a:r>
              <a:rPr lang="zh-CN" altLang="en-US" sz="3200" b="1" i="0" u="sng">
                <a:solidFill>
                  <a:srgbClr val="833C0B">
                    <a:alpha val="100000"/>
                  </a:srgbClr>
                </a:solidFill>
                <a:latin typeface="楷体" panose="02010609060101010101" pitchFamily="49" charset="-122"/>
                <a:ea typeface="楷体" panose="02010609060101010101" pitchFamily="49" charset="-122"/>
              </a:rPr>
              <a:t>。</a:t>
            </a:r>
            <a:endParaRPr lang="zh-CN" altLang="en-US" sz="3200" b="1" i="0" u="sng">
              <a:solidFill>
                <a:srgbClr val="833C0B">
                  <a:alpha val="100000"/>
                </a:srgbClr>
              </a:solidFill>
              <a:latin typeface="楷体" panose="02010609060101010101" pitchFamily="49" charset="-122"/>
              <a:ea typeface="楷体" panose="02010609060101010101" pitchFamily="49" charset="-122"/>
            </a:endParaRPr>
          </a:p>
        </p:txBody>
      </p:sp>
      <p:sp>
        <p:nvSpPr>
          <p:cNvPr id="12" name="文本6"/>
          <p:cNvSpPr txBox="1"/>
          <p:nvPr>
            <p:custDataLst>
              <p:tags r:id="rId13"/>
            </p:custDataLst>
          </p:nvPr>
        </p:nvSpPr>
        <p:spPr>
          <a:xfrm>
            <a:off x="126813" y="1532801"/>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13" name="文本7"/>
          <p:cNvSpPr txBox="1"/>
          <p:nvPr>
            <p:custDataLst>
              <p:tags r:id="rId14"/>
            </p:custDataLst>
          </p:nvPr>
        </p:nvSpPr>
        <p:spPr>
          <a:xfrm>
            <a:off x="2733396" y="1533192"/>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1" name="文本8"/>
          <p:cNvSpPr txBox="1"/>
          <p:nvPr>
            <p:custDataLst>
              <p:tags r:id="rId15"/>
            </p:custDataLst>
          </p:nvPr>
        </p:nvSpPr>
        <p:spPr>
          <a:xfrm>
            <a:off x="2776115" y="2053038"/>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2" name="文本9"/>
          <p:cNvSpPr txBox="1"/>
          <p:nvPr>
            <p:custDataLst>
              <p:tags r:id="rId16"/>
            </p:custDataLst>
          </p:nvPr>
        </p:nvSpPr>
        <p:spPr>
          <a:xfrm>
            <a:off x="178171" y="2053295"/>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pic>
        <p:nvPicPr>
          <p:cNvPr id="23" name="图片3"/>
          <p:cNvPicPr>
            <a:picLocks noChangeAspect="1"/>
          </p:cNvPicPr>
          <p:nvPr>
            <p:custDataLst>
              <p:tags r:id="rId17"/>
            </p:custDataLst>
          </p:nvPr>
        </p:nvPicPr>
        <p:blipFill>
          <a:blip r:embed="rId8"/>
          <a:srcRect l="75554" t="11861" r="2009" b="6006"/>
          <a:stretch>
            <a:fillRect/>
          </a:stretch>
        </p:blipFill>
        <p:spPr>
          <a:xfrm>
            <a:off x="3688363" y="650767"/>
            <a:ext cx="2242776" cy="2292132"/>
          </a:xfrm>
          <a:prstGeom prst="rect">
            <a:avLst/>
          </a:prstGeom>
        </p:spPr>
      </p:pic>
      <p:sp>
        <p:nvSpPr>
          <p:cNvPr id="24" name="文本10"/>
          <p:cNvSpPr txBox="1"/>
          <p:nvPr>
            <p:custDataLst>
              <p:tags r:id="rId18"/>
            </p:custDataLst>
          </p:nvPr>
        </p:nvSpPr>
        <p:spPr>
          <a:xfrm>
            <a:off x="3390087" y="1554613"/>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5" name="文本11"/>
          <p:cNvSpPr txBox="1"/>
          <p:nvPr>
            <p:custDataLst>
              <p:tags r:id="rId19"/>
            </p:custDataLst>
          </p:nvPr>
        </p:nvSpPr>
        <p:spPr>
          <a:xfrm>
            <a:off x="3389982" y="2053199"/>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pic>
        <p:nvPicPr>
          <p:cNvPr id="26" name="图片4"/>
          <p:cNvPicPr>
            <a:picLocks noChangeAspect="1"/>
          </p:cNvPicPr>
          <p:nvPr>
            <p:custDataLst>
              <p:tags r:id="rId20"/>
            </p:custDataLst>
          </p:nvPr>
        </p:nvPicPr>
        <p:blipFill>
          <a:blip r:embed="rId8"/>
          <a:srcRect l="27333" t="14264" r="50020" b="7207"/>
          <a:stretch>
            <a:fillRect/>
          </a:stretch>
        </p:blipFill>
        <p:spPr>
          <a:xfrm>
            <a:off x="9676492" y="805624"/>
            <a:ext cx="2265167" cy="2191372"/>
          </a:xfrm>
          <a:prstGeom prst="rect">
            <a:avLst/>
          </a:prstGeom>
        </p:spPr>
      </p:pic>
      <p:pic>
        <p:nvPicPr>
          <p:cNvPr id="27" name="图片5"/>
          <p:cNvPicPr>
            <a:picLocks noChangeAspect="1"/>
          </p:cNvPicPr>
          <p:nvPr>
            <p:custDataLst>
              <p:tags r:id="rId21"/>
            </p:custDataLst>
          </p:nvPr>
        </p:nvPicPr>
        <p:blipFill>
          <a:blip r:embed="rId8"/>
          <a:srcRect l="51151" t="12612" r="25742" b="7657"/>
          <a:stretch>
            <a:fillRect/>
          </a:stretch>
        </p:blipFill>
        <p:spPr>
          <a:xfrm>
            <a:off x="6714246" y="767163"/>
            <a:ext cx="2309949" cy="2224959"/>
          </a:xfrm>
          <a:prstGeom prst="rect">
            <a:avLst/>
          </a:prstGeom>
        </p:spPr>
      </p:pic>
      <p:sp>
        <p:nvSpPr>
          <p:cNvPr id="28" name="文本12"/>
          <p:cNvSpPr txBox="1"/>
          <p:nvPr>
            <p:custDataLst>
              <p:tags r:id="rId22"/>
            </p:custDataLst>
          </p:nvPr>
        </p:nvSpPr>
        <p:spPr>
          <a:xfrm>
            <a:off x="5894076" y="1952844"/>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29" name="文本13"/>
          <p:cNvSpPr txBox="1"/>
          <p:nvPr>
            <p:custDataLst>
              <p:tags r:id="rId23"/>
            </p:custDataLst>
          </p:nvPr>
        </p:nvSpPr>
        <p:spPr>
          <a:xfrm>
            <a:off x="5893743" y="1532963"/>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0" name="文本14"/>
          <p:cNvSpPr txBox="1"/>
          <p:nvPr>
            <p:custDataLst>
              <p:tags r:id="rId24"/>
            </p:custDataLst>
          </p:nvPr>
        </p:nvSpPr>
        <p:spPr>
          <a:xfrm>
            <a:off x="8758120" y="1533211"/>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1" name="文本15"/>
          <p:cNvSpPr txBox="1"/>
          <p:nvPr>
            <p:custDataLst>
              <p:tags r:id="rId25"/>
            </p:custDataLst>
          </p:nvPr>
        </p:nvSpPr>
        <p:spPr>
          <a:xfrm>
            <a:off x="6405483" y="1554337"/>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2" name="文本16"/>
          <p:cNvSpPr txBox="1"/>
          <p:nvPr>
            <p:custDataLst>
              <p:tags r:id="rId26"/>
            </p:custDataLst>
          </p:nvPr>
        </p:nvSpPr>
        <p:spPr>
          <a:xfrm>
            <a:off x="8757844" y="2053219"/>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3" name="文本17"/>
          <p:cNvSpPr txBox="1"/>
          <p:nvPr>
            <p:custDataLst>
              <p:tags r:id="rId27"/>
            </p:custDataLst>
          </p:nvPr>
        </p:nvSpPr>
        <p:spPr>
          <a:xfrm>
            <a:off x="6405121" y="1952692"/>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4" name="文本18"/>
          <p:cNvSpPr txBox="1"/>
          <p:nvPr>
            <p:custDataLst>
              <p:tags r:id="rId28"/>
            </p:custDataLst>
          </p:nvPr>
        </p:nvSpPr>
        <p:spPr>
          <a:xfrm>
            <a:off x="9269117" y="1554547"/>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5" name="文本19"/>
          <p:cNvSpPr txBox="1"/>
          <p:nvPr>
            <p:custDataLst>
              <p:tags r:id="rId29"/>
            </p:custDataLst>
          </p:nvPr>
        </p:nvSpPr>
        <p:spPr>
          <a:xfrm>
            <a:off x="11722262" y="1952958"/>
            <a:ext cx="613953"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5'</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6" name="文本20"/>
          <p:cNvSpPr txBox="1"/>
          <p:nvPr>
            <p:custDataLst>
              <p:tags r:id="rId30"/>
            </p:custDataLst>
          </p:nvPr>
        </p:nvSpPr>
        <p:spPr>
          <a:xfrm>
            <a:off x="9269184" y="2053314"/>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7" name="文本21"/>
          <p:cNvSpPr txBox="1"/>
          <p:nvPr>
            <p:custDataLst>
              <p:tags r:id="rId31"/>
            </p:custDataLst>
          </p:nvPr>
        </p:nvSpPr>
        <p:spPr>
          <a:xfrm>
            <a:off x="11773545" y="1532706"/>
            <a:ext cx="511588" cy="693356"/>
          </a:xfrm>
          <a:prstGeom prst="rect">
            <a:avLst/>
          </a:prstGeom>
          <a:noFill/>
        </p:spPr>
        <p:txBody>
          <a:bodyPr anchor="t"/>
          <a:lstStyle/>
          <a:p>
            <a:pPr marL="0" algn="l"/>
            <a:r>
              <a:rPr lang="zh-CN" altLang="en-US" sz="3000" b="0" i="0">
                <a:solidFill>
                  <a:srgbClr val="000000">
                    <a:alpha val="100000"/>
                  </a:srgbClr>
                </a:solidFill>
                <a:latin typeface="微软雅黑" panose="020B0503020204020204" charset="-122"/>
                <a:ea typeface="微软雅黑" panose="020B0503020204020204" charset="-122"/>
              </a:rPr>
              <a:t>3'</a:t>
            </a:r>
            <a:endParaRPr lang="zh-CN" altLang="en-US" sz="3000" b="0" i="0">
              <a:solidFill>
                <a:srgbClr val="000000">
                  <a:alpha val="100000"/>
                </a:srgbClr>
              </a:solidFill>
              <a:latin typeface="微软雅黑" panose="020B0503020204020204" charset="-122"/>
              <a:ea typeface="微软雅黑" panose="020B0503020204020204" charset="-122"/>
            </a:endParaRPr>
          </a:p>
        </p:txBody>
      </p:sp>
      <p:sp>
        <p:nvSpPr>
          <p:cNvPr id="38" name="文本22"/>
          <p:cNvSpPr txBox="1"/>
          <p:nvPr>
            <p:custDataLst>
              <p:tags r:id="rId32"/>
            </p:custDataLst>
          </p:nvPr>
        </p:nvSpPr>
        <p:spPr>
          <a:xfrm>
            <a:off x="3535105" y="3125191"/>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GATCC-</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G-</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39" name="文本23"/>
          <p:cNvSpPr txBox="1"/>
          <p:nvPr>
            <p:custDataLst>
              <p:tags r:id="rId33"/>
            </p:custDataLst>
          </p:nvPr>
        </p:nvSpPr>
        <p:spPr>
          <a:xfrm>
            <a:off x="324237" y="4569638"/>
            <a:ext cx="1325372"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Bg</a:t>
            </a:r>
            <a:r>
              <a:rPr lang="zh-CN" altLang="en-US" sz="3200" b="1" i="0">
                <a:solidFill>
                  <a:srgbClr val="000000">
                    <a:alpha val="100000"/>
                  </a:srgbClr>
                </a:solidFill>
                <a:latin typeface="Times New Roman" panose="02020603050405020304"/>
                <a:ea typeface="Times New Roman" panose="02020603050405020304"/>
              </a:rPr>
              <a:t>l Ⅱ:</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40" name="文本24"/>
          <p:cNvSpPr txBox="1"/>
          <p:nvPr>
            <p:custDataLst>
              <p:tags r:id="rId34"/>
            </p:custDataLst>
          </p:nvPr>
        </p:nvSpPr>
        <p:spPr>
          <a:xfrm>
            <a:off x="6718941" y="3445100"/>
            <a:ext cx="1533716"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Eco</a:t>
            </a:r>
            <a:r>
              <a:rPr lang="zh-CN" altLang="en-US" sz="3200" b="1" i="0">
                <a:solidFill>
                  <a:srgbClr val="000000">
                    <a:alpha val="100000"/>
                  </a:srgbClr>
                </a:solidFill>
                <a:latin typeface="Times New Roman" panose="02020603050405020304"/>
                <a:ea typeface="Times New Roman" panose="02020603050405020304"/>
              </a:rPr>
              <a:t>R Ⅰ:</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41" name="文本25"/>
          <p:cNvSpPr txBox="1"/>
          <p:nvPr>
            <p:custDataLst>
              <p:tags r:id="rId35"/>
            </p:custDataLst>
          </p:nvPr>
        </p:nvSpPr>
        <p:spPr>
          <a:xfrm>
            <a:off x="7986976" y="3248657"/>
            <a:ext cx="2054809"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-G</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-CTTAA</a:t>
            </a:r>
            <a:endParaRPr lang="zh-CN" altLang="en-US" sz="3200" b="1" i="0">
              <a:solidFill>
                <a:srgbClr val="3B00FF">
                  <a:alpha val="100000"/>
                </a:srgbClr>
              </a:solidFill>
              <a:latin typeface="Times New Roman" panose="02020603050405020304"/>
              <a:ea typeface="Times New Roman" panose="02020603050405020304"/>
            </a:endParaRPr>
          </a:p>
        </p:txBody>
      </p:sp>
      <p:sp>
        <p:nvSpPr>
          <p:cNvPr id="42" name="文本26"/>
          <p:cNvSpPr txBox="1"/>
          <p:nvPr>
            <p:custDataLst>
              <p:tags r:id="rId36"/>
            </p:custDataLst>
          </p:nvPr>
        </p:nvSpPr>
        <p:spPr>
          <a:xfrm>
            <a:off x="9269136" y="3248523"/>
            <a:ext cx="2054809"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AATTC-</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            G-</a:t>
            </a:r>
            <a:endParaRPr lang="zh-CN" altLang="en-US" sz="3200" b="1" i="0">
              <a:solidFill>
                <a:srgbClr val="3B00FF">
                  <a:alpha val="100000"/>
                </a:srgbClr>
              </a:solidFill>
              <a:latin typeface="Times New Roman" panose="02020603050405020304"/>
              <a:ea typeface="Times New Roman" panose="02020603050405020304"/>
            </a:endParaRPr>
          </a:p>
        </p:txBody>
      </p:sp>
      <p:sp>
        <p:nvSpPr>
          <p:cNvPr id="43" name="文本27"/>
          <p:cNvSpPr txBox="1"/>
          <p:nvPr>
            <p:custDataLst>
              <p:tags r:id="rId37"/>
            </p:custDataLst>
          </p:nvPr>
        </p:nvSpPr>
        <p:spPr>
          <a:xfrm>
            <a:off x="7108581" y="208959"/>
            <a:ext cx="4833620" cy="557835"/>
          </a:xfrm>
          <a:prstGeom prst="rect">
            <a:avLst/>
          </a:prstGeom>
          <a:noFill/>
        </p:spPr>
        <p:txBody>
          <a:bodyPr anchor="t"/>
          <a:lstStyle/>
          <a:p>
            <a:pPr marL="0" algn="l">
              <a:lnSpc>
                <a:spcPts val="2800"/>
              </a:lnSpc>
            </a:pPr>
            <a:r>
              <a:rPr lang="zh-CN" altLang="en-US" sz="2400" b="1" i="0">
                <a:solidFill>
                  <a:srgbClr val="FF0000">
                    <a:alpha val="100000"/>
                  </a:srgbClr>
                </a:solidFill>
                <a:latin typeface="微软雅黑" panose="020B0503020204020204" charset="-122"/>
                <a:ea typeface="微软雅黑" panose="020B0503020204020204" charset="-122"/>
              </a:rPr>
              <a:t>形成的黏性末端（从5’往3’读）</a:t>
            </a:r>
            <a:endParaRPr lang="zh-CN" altLang="en-US" sz="2400" b="1" i="0">
              <a:solidFill>
                <a:srgbClr val="FF0000">
                  <a:alpha val="100000"/>
                </a:srgbClr>
              </a:solidFill>
              <a:latin typeface="微软雅黑" panose="020B0503020204020204" charset="-122"/>
              <a:ea typeface="微软雅黑" panose="020B0503020204020204" charset="-122"/>
            </a:endParaRPr>
          </a:p>
        </p:txBody>
      </p:sp>
      <p:sp>
        <p:nvSpPr>
          <p:cNvPr id="44" name="文本28"/>
          <p:cNvSpPr txBox="1"/>
          <p:nvPr>
            <p:custDataLst>
              <p:tags r:id="rId38"/>
            </p:custDataLst>
          </p:nvPr>
        </p:nvSpPr>
        <p:spPr>
          <a:xfrm>
            <a:off x="207442" y="5566981"/>
            <a:ext cx="1771841" cy="777984"/>
          </a:xfrm>
          <a:prstGeom prst="rect">
            <a:avLst/>
          </a:prstGeom>
          <a:noFill/>
        </p:spPr>
        <p:txBody>
          <a:bodyPr anchor="t"/>
          <a:lstStyle/>
          <a:p>
            <a:pPr marL="0" algn="l">
              <a:lnSpc>
                <a:spcPts val="4600"/>
              </a:lnSpc>
            </a:pPr>
            <a:r>
              <a:rPr lang="zh-CN" altLang="en-US" sz="3200" b="1" i="1">
                <a:solidFill>
                  <a:srgbClr val="000000">
                    <a:alpha val="100000"/>
                  </a:srgbClr>
                </a:solidFill>
                <a:latin typeface="Times New Roman" panose="02020603050405020304"/>
                <a:ea typeface="Times New Roman" panose="02020603050405020304"/>
              </a:rPr>
              <a:t>Hin</a:t>
            </a:r>
            <a:r>
              <a:rPr lang="zh-CN" altLang="en-US" sz="3200" b="1" i="0">
                <a:solidFill>
                  <a:srgbClr val="000000">
                    <a:alpha val="100000"/>
                  </a:srgbClr>
                </a:solidFill>
                <a:latin typeface="Times New Roman" panose="02020603050405020304"/>
                <a:ea typeface="Times New Roman" panose="02020603050405020304"/>
              </a:rPr>
              <a:t>d</a:t>
            </a:r>
            <a:r>
              <a:rPr lang="zh-CN" altLang="en-US" sz="3200" b="1" i="1">
                <a:solidFill>
                  <a:srgbClr val="000000">
                    <a:alpha val="100000"/>
                  </a:srgbClr>
                </a:solidFill>
                <a:latin typeface="Times New Roman" panose="02020603050405020304"/>
                <a:ea typeface="Times New Roman" panose="02020603050405020304"/>
              </a:rPr>
              <a:t> </a:t>
            </a:r>
            <a:r>
              <a:rPr lang="zh-CN" altLang="en-US" sz="3200" b="1" i="0">
                <a:solidFill>
                  <a:srgbClr val="000000">
                    <a:alpha val="100000"/>
                  </a:srgbClr>
                </a:solidFill>
                <a:latin typeface="Times New Roman" panose="02020603050405020304"/>
                <a:ea typeface="Times New Roman" panose="02020603050405020304"/>
              </a:rPr>
              <a:t>Ⅲ:</a:t>
            </a:r>
            <a:endParaRPr lang="zh-CN" altLang="en-US" sz="3200" b="1" i="0">
              <a:solidFill>
                <a:srgbClr val="000000">
                  <a:alpha val="100000"/>
                </a:srgbClr>
              </a:solidFill>
              <a:latin typeface="Times New Roman" panose="02020603050405020304"/>
              <a:ea typeface="Times New Roman" panose="02020603050405020304"/>
            </a:endParaRPr>
          </a:p>
        </p:txBody>
      </p:sp>
      <p:sp>
        <p:nvSpPr>
          <p:cNvPr id="45" name="文本29"/>
          <p:cNvSpPr txBox="1"/>
          <p:nvPr>
            <p:custDataLst>
              <p:tags r:id="rId39"/>
            </p:custDataLst>
          </p:nvPr>
        </p:nvSpPr>
        <p:spPr>
          <a:xfrm>
            <a:off x="1846894" y="5370890"/>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-A</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-TTCGA</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46" name="文本30"/>
          <p:cNvSpPr txBox="1"/>
          <p:nvPr>
            <p:custDataLst>
              <p:tags r:id="rId40"/>
            </p:custDataLst>
          </p:nvPr>
        </p:nvSpPr>
        <p:spPr>
          <a:xfrm>
            <a:off x="3390049" y="5371205"/>
            <a:ext cx="2570950"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AGCTT-</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A-</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47" name="文本31"/>
          <p:cNvSpPr txBox="1"/>
          <p:nvPr>
            <p:custDataLst>
              <p:tags r:id="rId41"/>
            </p:custDataLst>
          </p:nvPr>
        </p:nvSpPr>
        <p:spPr>
          <a:xfrm>
            <a:off x="1728051" y="4295270"/>
            <a:ext cx="2054809"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-A</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-TCTAG</a:t>
            </a:r>
            <a:endParaRPr lang="zh-CN" altLang="en-US" sz="3200" b="1" i="0">
              <a:solidFill>
                <a:srgbClr val="3B00FF">
                  <a:alpha val="100000"/>
                </a:srgbClr>
              </a:solidFill>
              <a:latin typeface="Times New Roman" panose="02020603050405020304"/>
              <a:ea typeface="Times New Roman" panose="02020603050405020304"/>
            </a:endParaRPr>
          </a:p>
        </p:txBody>
      </p:sp>
      <p:sp>
        <p:nvSpPr>
          <p:cNvPr id="48" name="文本32"/>
          <p:cNvSpPr txBox="1"/>
          <p:nvPr>
            <p:custDataLst>
              <p:tags r:id="rId42"/>
            </p:custDataLst>
          </p:nvPr>
        </p:nvSpPr>
        <p:spPr>
          <a:xfrm>
            <a:off x="3389887" y="4295337"/>
            <a:ext cx="2570950" cy="1170102"/>
          </a:xfrm>
          <a:prstGeom prst="rect">
            <a:avLst/>
          </a:prstGeom>
          <a:noFill/>
        </p:spPr>
        <p:txBody>
          <a:bodyPr anchor="t"/>
          <a:lstStyle/>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GATCT-</a:t>
            </a:r>
            <a:endParaRPr lang="zh-CN" altLang="en-US" sz="3200" b="1" i="0">
              <a:solidFill>
                <a:srgbClr val="3B00FF">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3B00FF">
                    <a:alpha val="100000"/>
                  </a:srgbClr>
                </a:solidFill>
                <a:latin typeface="Times New Roman" panose="02020603050405020304"/>
                <a:ea typeface="Times New Roman" panose="02020603050405020304"/>
              </a:rPr>
              <a:t>            A-</a:t>
            </a:r>
            <a:endParaRPr lang="zh-CN" altLang="en-US" sz="3200" b="1" i="0">
              <a:solidFill>
                <a:srgbClr val="3B00FF">
                  <a:alpha val="100000"/>
                </a:srgbClr>
              </a:solidFill>
              <a:latin typeface="Times New Roman" panose="02020603050405020304"/>
              <a:ea typeface="Times New Roman" panose="02020603050405020304"/>
            </a:endParaRPr>
          </a:p>
        </p:txBody>
      </p:sp>
      <p:grpSp>
        <p:nvGrpSpPr>
          <p:cNvPr id="49" name="组合1"/>
          <p:cNvGrpSpPr/>
          <p:nvPr>
            <p:custDataLst>
              <p:tags r:id="rId43"/>
            </p:custDataLst>
          </p:nvPr>
        </p:nvGrpSpPr>
        <p:grpSpPr>
          <a:xfrm>
            <a:off x="5347618" y="3648046"/>
            <a:ext cx="1016003" cy="1699070"/>
            <a:chOff x="0" y="0"/>
            <a:chExt cx="1016003" cy="1699070"/>
          </a:xfrm>
        </p:grpSpPr>
        <p:sp>
          <p:nvSpPr>
            <p:cNvPr id="50" name="形状1"/>
            <p:cNvSpPr txBox="1"/>
            <p:nvPr>
              <p:custDataLst>
                <p:tags r:id="rId44"/>
              </p:custDataLst>
            </p:nvPr>
          </p:nvSpPr>
          <p:spPr>
            <a:xfrm>
              <a:off x="3476" y="6087"/>
              <a:ext cx="414237" cy="548584"/>
            </a:xfrm>
            <a:prstGeom prst="line">
              <a:avLst/>
            </a:prstGeom>
            <a:solidFill>
              <a:srgbClr val="FFFFFF">
                <a:alpha val="100000"/>
              </a:srgbClr>
            </a:solidFill>
            <a:ln w="19050">
              <a:solidFill>
                <a:srgbClr val="FF0000">
                  <a:alpha val="100000"/>
                </a:srgbClr>
              </a:solidFill>
              <a:prstDash val="solid"/>
              <a:tailEnd type="arrow" w="sm" len="sm"/>
            </a:ln>
          </p:spPr>
          <p:txBody>
            <a:bodyPr anchor="ctr"/>
            <a:lstStyle/>
            <a:p>
              <a:pPr marL="0" algn="ctr"/>
            </a:p>
          </p:txBody>
        </p:sp>
        <p:sp>
          <p:nvSpPr>
            <p:cNvPr id="51" name="形状2"/>
            <p:cNvSpPr txBox="1"/>
            <p:nvPr>
              <p:custDataLst>
                <p:tags r:id="rId45"/>
              </p:custDataLst>
            </p:nvPr>
          </p:nvSpPr>
          <p:spPr>
            <a:xfrm rot="16200000">
              <a:off x="0" y="961035"/>
              <a:ext cx="414237" cy="548584"/>
            </a:xfrm>
            <a:prstGeom prst="line">
              <a:avLst/>
            </a:prstGeom>
            <a:solidFill>
              <a:srgbClr val="FFFFFF">
                <a:alpha val="100000"/>
              </a:srgbClr>
            </a:solidFill>
            <a:ln w="19050">
              <a:solidFill>
                <a:srgbClr val="FF0000">
                  <a:alpha val="100000"/>
                </a:srgbClr>
              </a:solidFill>
              <a:prstDash val="solid"/>
              <a:tailEnd type="arrow" w="sm" len="sm"/>
            </a:ln>
          </p:spPr>
          <p:txBody>
            <a:bodyPr anchor="ctr"/>
            <a:lstStyle/>
            <a:p>
              <a:pPr marL="0" algn="ctr"/>
            </a:p>
          </p:txBody>
        </p:sp>
        <p:sp>
          <p:nvSpPr>
            <p:cNvPr id="52" name="文本33"/>
            <p:cNvSpPr txBox="1"/>
            <p:nvPr>
              <p:custDataLst>
                <p:tags r:id="rId46"/>
              </p:custDataLst>
            </p:nvPr>
          </p:nvSpPr>
          <p:spPr>
            <a:xfrm>
              <a:off x="444503" y="0"/>
              <a:ext cx="571500" cy="1699070"/>
            </a:xfrm>
            <a:prstGeom prst="rect">
              <a:avLst/>
            </a:prstGeom>
            <a:noFill/>
          </p:spPr>
          <p:txBody>
            <a:bodyPr anchor="t"/>
            <a:lstStyle/>
            <a:p>
              <a:pPr marL="0" algn="l"/>
              <a:r>
                <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rPr>
                <a:t>同</a:t>
              </a:r>
              <a:endPar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endParaRPr>
            </a:p>
            <a:p>
              <a:pPr marL="0" algn="l"/>
              <a:r>
                <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rPr>
                <a:t>尾</a:t>
              </a:r>
              <a:endPar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endParaRPr>
            </a:p>
            <a:p>
              <a:pPr marL="0" algn="l"/>
              <a:r>
                <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rPr>
                <a:t>酶</a:t>
              </a:r>
              <a:endParaRPr lang="zh-CN" altLang="en-US" sz="3000" b="1" i="0" u="sng">
                <a:solidFill>
                  <a:schemeClr val="tx1">
                    <a:alpha val="100000"/>
                  </a:schemeClr>
                </a:solidFill>
                <a:highlight>
                  <a:srgbClr val="FFFF00"/>
                </a:highlight>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blinds(horizontal)">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linds(horizontal)">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blinds(horizontal)">
                                      <p:cBhvr>
                                        <p:cTn id="27" dur="500"/>
                                        <p:tgtEl>
                                          <p:spTgt spid="4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blinds(horizontal)">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5"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blinds(horizontal)">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blinds(horizontal)">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5"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5"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linds(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49"/>
                                        </p:tgtEl>
                                        <p:attrNameLst>
                                          <p:attrName>style.visibility</p:attrName>
                                        </p:attrNameLst>
                                      </p:cBhvr>
                                      <p:to>
                                        <p:strVal val="visible"/>
                                      </p:to>
                                    </p:set>
                                    <p:anim calcmode="lin" valueType="num">
                                      <p:cBhvr>
                                        <p:cTn id="57" dur="300" fill="hold"/>
                                        <p:tgtEl>
                                          <p:spTgt spid="49"/>
                                        </p:tgtEl>
                                        <p:attrNameLst>
                                          <p:attrName>ppt_x</p:attrName>
                                        </p:attrNameLst>
                                      </p:cBhvr>
                                      <p:tavLst>
                                        <p:tav tm="0">
                                          <p:val>
                                            <p:strVal val="1+#ppt_w/2"/>
                                          </p:val>
                                        </p:tav>
                                        <p:tav tm="100000">
                                          <p:val>
                                            <p:strVal val="#ppt_x"/>
                                          </p:val>
                                        </p:tav>
                                      </p:tavLst>
                                    </p:anim>
                                    <p:anim calcmode="lin" valueType="num">
                                      <p:cBhvr>
                                        <p:cTn id="58" dur="3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38" grpId="0" animBg="1"/>
      <p:bldP spid="41" grpId="0" animBg="1"/>
      <p:bldP spid="42" grpId="0" animBg="1"/>
      <p:bldP spid="45" grpId="0" animBg="1"/>
      <p:bldP spid="46" grpId="0" animBg="1"/>
      <p:bldP spid="47" grpId="0" animBg="1"/>
      <p:bldP spid="48" grpId="0" animBg="1"/>
      <p:bldP spid="4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707297" y="137205"/>
            <a:ext cx="5985613"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17" name="左大括号 16"/>
          <p:cNvSpPr/>
          <p:nvPr>
            <p:custDataLst>
              <p:tags r:id="rId3"/>
            </p:custDataLst>
          </p:nvPr>
        </p:nvSpPr>
        <p:spPr>
          <a:xfrm rot="16200000">
            <a:off x="5157200" y="3029416"/>
            <a:ext cx="176432" cy="2174166"/>
          </a:xfrm>
          <a:prstGeom prst="leftBrace">
            <a:avLst>
              <a:gd name="adj1" fmla="val 52722"/>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文本框 20"/>
          <p:cNvSpPr txBox="1"/>
          <p:nvPr>
            <p:custDataLst>
              <p:tags r:id="rId4"/>
            </p:custDataLst>
          </p:nvPr>
        </p:nvSpPr>
        <p:spPr>
          <a:xfrm>
            <a:off x="4022436" y="4222187"/>
            <a:ext cx="2423482" cy="461665"/>
          </a:xfrm>
          <a:prstGeom prst="rect">
            <a:avLst/>
          </a:prstGeom>
          <a:noFill/>
        </p:spPr>
        <p:txBody>
          <a:bodyPr wrap="square" rtlCol="0">
            <a:spAutoFit/>
          </a:bodyPr>
          <a:lstStyle/>
          <a:p>
            <a:pPr algn="ctr"/>
            <a:r>
              <a:rPr lang="zh-CN" altLang="en-US" sz="2400">
                <a:solidFill>
                  <a:srgbClr val="FF0000"/>
                </a:solidFill>
                <a:latin typeface="黑体" panose="02010609060101010101" pitchFamily="49" charset="-122"/>
                <a:ea typeface="黑体" panose="02010609060101010101" pitchFamily="49" charset="-122"/>
                <a:sym typeface="黑体" panose="02010609060101010101" pitchFamily="49" charset="-122"/>
              </a:rPr>
              <a:t>苏</a:t>
            </a:r>
            <a:r>
              <a:rPr lang="en-US" altLang="zh-CN" sz="2400">
                <a:solidFill>
                  <a:srgbClr val="FF0000"/>
                </a:solidFill>
                <a:latin typeface="黑体" panose="02010609060101010101" pitchFamily="49" charset="-122"/>
                <a:ea typeface="黑体" panose="02010609060101010101" pitchFamily="49" charset="-122"/>
                <a:sym typeface="黑体" panose="02010609060101010101" pitchFamily="49" charset="-122"/>
              </a:rPr>
              <a:t>-</a:t>
            </a:r>
            <a:r>
              <a:rPr lang="zh-CN" altLang="en-US" sz="2400">
                <a:solidFill>
                  <a:srgbClr val="FF0000"/>
                </a:solidFill>
                <a:latin typeface="黑体" panose="02010609060101010101" pitchFamily="49" charset="-122"/>
                <a:ea typeface="黑体" panose="02010609060101010101" pitchFamily="49" charset="-122"/>
                <a:sym typeface="黑体" panose="02010609060101010101" pitchFamily="49" charset="-122"/>
              </a:rPr>
              <a:t>基因</a:t>
            </a:r>
            <a:r>
              <a:rPr lang="en-US" altLang="zh-CN" sz="2400">
                <a:solidFill>
                  <a:srgbClr val="FF0000"/>
                </a:solidFill>
                <a:latin typeface="黑体" panose="02010609060101010101" pitchFamily="49" charset="-122"/>
                <a:ea typeface="黑体" panose="02010609060101010101" pitchFamily="49" charset="-122"/>
                <a:sym typeface="黑体" panose="02010609060101010101" pitchFamily="49" charset="-122"/>
              </a:rPr>
              <a:t>2</a:t>
            </a:r>
            <a:endParaRPr lang="zh-CN" altLang="en-US" sz="2400">
              <a:solidFill>
                <a:srgbClr val="FF0000"/>
              </a:solidFill>
              <a:latin typeface="黑体" panose="02010609060101010101" pitchFamily="49" charset="-122"/>
              <a:ea typeface="黑体" panose="02010609060101010101" pitchFamily="49" charset="-122"/>
              <a:sym typeface="黑体" panose="02010609060101010101" pitchFamily="49" charset="-122"/>
            </a:endParaRPr>
          </a:p>
        </p:txBody>
      </p:sp>
      <p:sp>
        <p:nvSpPr>
          <p:cNvPr id="24" name="文本框 23"/>
          <p:cNvSpPr txBox="1"/>
          <p:nvPr>
            <p:custDataLst>
              <p:tags r:id="rId5"/>
            </p:custDataLst>
          </p:nvPr>
        </p:nvSpPr>
        <p:spPr>
          <a:xfrm>
            <a:off x="4328374" y="4543160"/>
            <a:ext cx="1878202" cy="461665"/>
          </a:xfrm>
          <a:prstGeom prst="rect">
            <a:avLst/>
          </a:prstGeom>
          <a:noFill/>
        </p:spPr>
        <p:txBody>
          <a:bodyPr wrap="square" rtlCol="0">
            <a:spAutoFit/>
          </a:bodyPr>
          <a:lstStyle/>
          <a:p>
            <a:pPr algn="ctr"/>
            <a:r>
              <a:rPr lang="en-US" altLang="zh-CN" sz="2400" b="1" err="1">
                <a:solidFill>
                  <a:srgbClr val="FF0000"/>
                </a:solidFill>
                <a:latin typeface="华文楷体" panose="02010600040101010101" pitchFamily="2" charset="-122"/>
                <a:ea typeface="华文楷体" panose="02010600040101010101" pitchFamily="2" charset="-122"/>
                <a:sym typeface="黑体" panose="02010609060101010101" pitchFamily="49" charset="-122"/>
              </a:rPr>
              <a:t>Bt</a:t>
            </a:r>
            <a:r>
              <a:rPr lang="zh-CN" altLang="en-US" sz="2400" b="1">
                <a:solidFill>
                  <a:srgbClr val="FF0000"/>
                </a:solidFill>
                <a:latin typeface="华文楷体" panose="02010600040101010101" pitchFamily="2" charset="-122"/>
                <a:ea typeface="华文楷体" panose="02010600040101010101" pitchFamily="2" charset="-122"/>
                <a:sym typeface="黑体" panose="02010609060101010101" pitchFamily="49" charset="-122"/>
              </a:rPr>
              <a:t>基因</a:t>
            </a:r>
            <a:endParaRPr lang="zh-CN" altLang="en-US" sz="2400" b="1">
              <a:solidFill>
                <a:srgbClr val="FF0000"/>
              </a:solidFill>
              <a:latin typeface="黑体" panose="02010609060101010101" pitchFamily="49" charset="-122"/>
              <a:ea typeface="黑体" panose="02010609060101010101" pitchFamily="49" charset="-122"/>
              <a:sym typeface="黑体" panose="02010609060101010101" pitchFamily="49" charset="-122"/>
            </a:endParaRPr>
          </a:p>
        </p:txBody>
      </p:sp>
      <p:sp>
        <p:nvSpPr>
          <p:cNvPr id="25" name="文本框 24"/>
          <p:cNvSpPr txBox="1"/>
          <p:nvPr>
            <p:custDataLst>
              <p:tags r:id="rId6"/>
            </p:custDataLst>
          </p:nvPr>
        </p:nvSpPr>
        <p:spPr>
          <a:xfrm>
            <a:off x="3351802" y="1001662"/>
            <a:ext cx="5568821" cy="461665"/>
          </a:xfrm>
          <a:prstGeom prst="rect">
            <a:avLst/>
          </a:prstGeom>
          <a:noFill/>
        </p:spPr>
        <p:txBody>
          <a:bodyPr wrap="square" rtlCol="0">
            <a:spAutoFit/>
          </a:bodyPr>
          <a:lstStyle/>
          <a:p>
            <a:pPr algn="ctr"/>
            <a:r>
              <a:rPr lang="zh-CN" altLang="en-US" sz="2400">
                <a:latin typeface="黑体" panose="02010609060101010101" pitchFamily="49" charset="-122"/>
                <a:ea typeface="黑体" panose="02010609060101010101" pitchFamily="49" charset="-122"/>
                <a:sym typeface="黑体" panose="02010609060101010101" pitchFamily="49" charset="-122"/>
              </a:rPr>
              <a:t>苏云金杆菌</a:t>
            </a:r>
            <a:r>
              <a:rPr lang="en-US" altLang="zh-CN" sz="2400">
                <a:latin typeface="黑体" panose="02010609060101010101" pitchFamily="49" charset="-122"/>
                <a:ea typeface="黑体" panose="02010609060101010101" pitchFamily="49" charset="-122"/>
                <a:sym typeface="黑体" panose="02010609060101010101" pitchFamily="49" charset="-122"/>
              </a:rPr>
              <a:t>DNA</a:t>
            </a:r>
            <a:r>
              <a:rPr lang="zh-CN" altLang="en-US" sz="2400">
                <a:latin typeface="黑体" panose="02010609060101010101" pitchFamily="49" charset="-122"/>
                <a:ea typeface="黑体" panose="02010609060101010101" pitchFamily="49" charset="-122"/>
                <a:sym typeface="黑体" panose="02010609060101010101" pitchFamily="49" charset="-122"/>
              </a:rPr>
              <a:t>片段中的部分基因</a:t>
            </a:r>
            <a:endParaRPr lang="zh-CN" altLang="en-US" sz="2400">
              <a:latin typeface="黑体" panose="02010609060101010101" pitchFamily="49" charset="-122"/>
              <a:ea typeface="黑体" panose="02010609060101010101" pitchFamily="49" charset="-122"/>
              <a:sym typeface="黑体" panose="02010609060101010101" pitchFamily="49" charset="-122"/>
            </a:endParaRPr>
          </a:p>
        </p:txBody>
      </p:sp>
      <p:sp>
        <p:nvSpPr>
          <p:cNvPr id="26" name="左大括号 25"/>
          <p:cNvSpPr/>
          <p:nvPr>
            <p:custDataLst>
              <p:tags r:id="rId7"/>
            </p:custDataLst>
          </p:nvPr>
        </p:nvSpPr>
        <p:spPr>
          <a:xfrm rot="5400000" flipV="1">
            <a:off x="6009198" y="-4524427"/>
            <a:ext cx="188487" cy="12052270"/>
          </a:xfrm>
          <a:prstGeom prst="leftBrace">
            <a:avLst>
              <a:gd name="adj1" fmla="val 52722"/>
              <a:gd name="adj2" fmla="val 50000"/>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文本框 26"/>
          <p:cNvSpPr txBox="1"/>
          <p:nvPr>
            <p:custDataLst>
              <p:tags r:id="rId8"/>
            </p:custDataLst>
          </p:nvPr>
        </p:nvSpPr>
        <p:spPr>
          <a:xfrm>
            <a:off x="11639206" y="1265609"/>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28" name="文本框 27"/>
          <p:cNvSpPr txBox="1"/>
          <p:nvPr>
            <p:custDataLst>
              <p:tags r:id="rId9"/>
            </p:custDataLst>
          </p:nvPr>
        </p:nvSpPr>
        <p:spPr>
          <a:xfrm>
            <a:off x="11639206" y="2324930"/>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29" name="文本框 28"/>
          <p:cNvSpPr txBox="1"/>
          <p:nvPr>
            <p:custDataLst>
              <p:tags r:id="rId10"/>
            </p:custDataLst>
          </p:nvPr>
        </p:nvSpPr>
        <p:spPr>
          <a:xfrm>
            <a:off x="152971" y="1190168"/>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30" name="文本框 29"/>
          <p:cNvSpPr txBox="1"/>
          <p:nvPr>
            <p:custDataLst>
              <p:tags r:id="rId11"/>
            </p:custDataLst>
          </p:nvPr>
        </p:nvSpPr>
        <p:spPr>
          <a:xfrm>
            <a:off x="141090" y="2381403"/>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pic>
        <p:nvPicPr>
          <p:cNvPr id="46" name="图片 45"/>
          <p:cNvPicPr>
            <a:picLocks noChangeAspect="1"/>
          </p:cNvPicPr>
          <p:nvPr>
            <p:custDataLst>
              <p:tags r:id="rId12"/>
            </p:custDataLst>
          </p:nvPr>
        </p:nvPicPr>
        <p:blipFill>
          <a:blip r:embed="rId13"/>
          <a:srcRect r="70752"/>
          <a:stretch>
            <a:fillRect/>
          </a:stretch>
        </p:blipFill>
        <p:spPr>
          <a:xfrm>
            <a:off x="-46979" y="1665565"/>
            <a:ext cx="3641079" cy="768163"/>
          </a:xfrm>
          <a:custGeom>
            <a:avLst/>
            <a:gdLst>
              <a:gd name="connsiteX0" fmla="*/ 0 w 3641079"/>
              <a:gd name="connsiteY0" fmla="*/ 0 h 768163"/>
              <a:gd name="connsiteX1" fmla="*/ 3044179 w 3641079"/>
              <a:gd name="connsiteY1" fmla="*/ 0 h 768163"/>
              <a:gd name="connsiteX2" fmla="*/ 3044179 w 3641079"/>
              <a:gd name="connsiteY2" fmla="*/ 366435 h 768163"/>
              <a:gd name="connsiteX3" fmla="*/ 3641079 w 3641079"/>
              <a:gd name="connsiteY3" fmla="*/ 366435 h 768163"/>
              <a:gd name="connsiteX4" fmla="*/ 3641079 w 3641079"/>
              <a:gd name="connsiteY4" fmla="*/ 768163 h 768163"/>
              <a:gd name="connsiteX5" fmla="*/ 0 w 3641079"/>
              <a:gd name="connsiteY5" fmla="*/ 768163 h 768163"/>
              <a:gd name="connsiteX6" fmla="*/ 0 w 3641079"/>
              <a:gd name="connsiteY6" fmla="*/ 0 h 7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1079" h="768163">
                <a:moveTo>
                  <a:pt x="0" y="0"/>
                </a:moveTo>
                <a:lnTo>
                  <a:pt x="3044179" y="0"/>
                </a:lnTo>
                <a:lnTo>
                  <a:pt x="3044179" y="366435"/>
                </a:lnTo>
                <a:lnTo>
                  <a:pt x="3641079" y="366435"/>
                </a:lnTo>
                <a:lnTo>
                  <a:pt x="3641079" y="768163"/>
                </a:lnTo>
                <a:lnTo>
                  <a:pt x="0" y="768163"/>
                </a:lnTo>
                <a:lnTo>
                  <a:pt x="0" y="0"/>
                </a:lnTo>
                <a:close/>
              </a:path>
            </a:pathLst>
          </a:custGeom>
        </p:spPr>
      </p:pic>
      <p:pic>
        <p:nvPicPr>
          <p:cNvPr id="51" name="图片 50"/>
          <p:cNvPicPr>
            <a:picLocks noChangeAspect="1"/>
          </p:cNvPicPr>
          <p:nvPr>
            <p:custDataLst>
              <p:tags r:id="rId14"/>
            </p:custDataLst>
          </p:nvPr>
        </p:nvPicPr>
        <p:blipFill>
          <a:blip r:embed="rId13"/>
          <a:srcRect l="49010"/>
          <a:stretch>
            <a:fillRect/>
          </a:stretch>
        </p:blipFill>
        <p:spPr>
          <a:xfrm>
            <a:off x="6054292" y="1665565"/>
            <a:ext cx="6347841" cy="768163"/>
          </a:xfrm>
          <a:custGeom>
            <a:avLst/>
            <a:gdLst>
              <a:gd name="connsiteX0" fmla="*/ 0 w 6347841"/>
              <a:gd name="connsiteY0" fmla="*/ 0 h 768163"/>
              <a:gd name="connsiteX1" fmla="*/ 6347841 w 6347841"/>
              <a:gd name="connsiteY1" fmla="*/ 0 h 768163"/>
              <a:gd name="connsiteX2" fmla="*/ 6347841 w 6347841"/>
              <a:gd name="connsiteY2" fmla="*/ 768163 h 768163"/>
              <a:gd name="connsiteX3" fmla="*/ 616016 w 6347841"/>
              <a:gd name="connsiteY3" fmla="*/ 768163 h 768163"/>
              <a:gd name="connsiteX4" fmla="*/ 616016 w 6347841"/>
              <a:gd name="connsiteY4" fmla="*/ 355740 h 768163"/>
              <a:gd name="connsiteX5" fmla="*/ 0 w 6347841"/>
              <a:gd name="connsiteY5" fmla="*/ 355740 h 768163"/>
              <a:gd name="connsiteX6" fmla="*/ 0 w 6347841"/>
              <a:gd name="connsiteY6" fmla="*/ 0 h 7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47841" h="768163">
                <a:moveTo>
                  <a:pt x="0" y="0"/>
                </a:moveTo>
                <a:lnTo>
                  <a:pt x="6347841" y="0"/>
                </a:lnTo>
                <a:lnTo>
                  <a:pt x="6347841" y="768163"/>
                </a:lnTo>
                <a:lnTo>
                  <a:pt x="616016" y="768163"/>
                </a:lnTo>
                <a:lnTo>
                  <a:pt x="616016" y="355740"/>
                </a:lnTo>
                <a:lnTo>
                  <a:pt x="0" y="355740"/>
                </a:lnTo>
                <a:lnTo>
                  <a:pt x="0" y="0"/>
                </a:lnTo>
                <a:close/>
              </a:path>
            </a:pathLst>
          </a:custGeom>
        </p:spPr>
      </p:pic>
      <p:pic>
        <p:nvPicPr>
          <p:cNvPr id="49" name="图片 48"/>
          <p:cNvPicPr>
            <a:picLocks noChangeAspect="1"/>
          </p:cNvPicPr>
          <p:nvPr>
            <p:custDataLst>
              <p:tags r:id="rId15"/>
            </p:custDataLst>
          </p:nvPr>
        </p:nvPicPr>
        <p:blipFill>
          <a:blip r:embed="rId13"/>
          <a:srcRect l="24453" r="46042"/>
          <a:stretch>
            <a:fillRect/>
          </a:stretch>
        </p:blipFill>
        <p:spPr>
          <a:xfrm>
            <a:off x="3339780" y="3304102"/>
            <a:ext cx="3673107" cy="768163"/>
          </a:xfrm>
          <a:custGeom>
            <a:avLst/>
            <a:gdLst>
              <a:gd name="connsiteX0" fmla="*/ 0 w 3673107"/>
              <a:gd name="connsiteY0" fmla="*/ 0 h 768163"/>
              <a:gd name="connsiteX1" fmla="*/ 3057091 w 3673107"/>
              <a:gd name="connsiteY1" fmla="*/ 0 h 768163"/>
              <a:gd name="connsiteX2" fmla="*/ 3057091 w 3673107"/>
              <a:gd name="connsiteY2" fmla="*/ 355740 h 768163"/>
              <a:gd name="connsiteX3" fmla="*/ 3673107 w 3673107"/>
              <a:gd name="connsiteY3" fmla="*/ 355740 h 768163"/>
              <a:gd name="connsiteX4" fmla="*/ 3673107 w 3673107"/>
              <a:gd name="connsiteY4" fmla="*/ 768163 h 768163"/>
              <a:gd name="connsiteX5" fmla="*/ 596900 w 3673107"/>
              <a:gd name="connsiteY5" fmla="*/ 768163 h 768163"/>
              <a:gd name="connsiteX6" fmla="*/ 596900 w 3673107"/>
              <a:gd name="connsiteY6" fmla="*/ 366435 h 768163"/>
              <a:gd name="connsiteX7" fmla="*/ 0 w 3673107"/>
              <a:gd name="connsiteY7" fmla="*/ 366435 h 768163"/>
              <a:gd name="connsiteX8" fmla="*/ 0 w 3673107"/>
              <a:gd name="connsiteY8" fmla="*/ 0 h 7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3107" h="768163">
                <a:moveTo>
                  <a:pt x="0" y="0"/>
                </a:moveTo>
                <a:lnTo>
                  <a:pt x="3057091" y="0"/>
                </a:lnTo>
                <a:lnTo>
                  <a:pt x="3057091" y="355740"/>
                </a:lnTo>
                <a:lnTo>
                  <a:pt x="3673107" y="355740"/>
                </a:lnTo>
                <a:lnTo>
                  <a:pt x="3673107" y="768163"/>
                </a:lnTo>
                <a:lnTo>
                  <a:pt x="596900" y="768163"/>
                </a:lnTo>
                <a:lnTo>
                  <a:pt x="596900" y="366435"/>
                </a:lnTo>
                <a:lnTo>
                  <a:pt x="0" y="366435"/>
                </a:lnTo>
                <a:lnTo>
                  <a:pt x="0" y="0"/>
                </a:lnTo>
                <a:close/>
              </a:path>
            </a:pathLst>
          </a:custGeom>
        </p:spPr>
      </p:pic>
      <p:pic>
        <p:nvPicPr>
          <p:cNvPr id="42" name="图片 41" hidden="1"/>
          <p:cNvPicPr>
            <a:picLocks noChangeAspect="1"/>
          </p:cNvPicPr>
          <p:nvPr>
            <p:custDataLst>
              <p:tags r:id="rId16"/>
            </p:custDataLst>
          </p:nvPr>
        </p:nvPicPr>
        <p:blipFill>
          <a:blip r:embed="rId13"/>
          <a:stretch>
            <a:fillRect/>
          </a:stretch>
        </p:blipFill>
        <p:spPr>
          <a:xfrm>
            <a:off x="-46979" y="1665565"/>
            <a:ext cx="12449111" cy="768163"/>
          </a:xfrm>
          <a:prstGeom prst="rect">
            <a:avLst/>
          </a:prstGeom>
        </p:spPr>
      </p:pic>
      <p:cxnSp>
        <p:nvCxnSpPr>
          <p:cNvPr id="52" name="直接箭头连接符 51"/>
          <p:cNvCxnSpPr/>
          <p:nvPr>
            <p:custDataLst>
              <p:tags r:id="rId17"/>
            </p:custDataLst>
          </p:nvPr>
        </p:nvCxnSpPr>
        <p:spPr>
          <a:xfrm flipH="1">
            <a:off x="2981574" y="1265609"/>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custDataLst>
              <p:tags r:id="rId18"/>
            </p:custDataLst>
          </p:nvPr>
        </p:nvCxnSpPr>
        <p:spPr>
          <a:xfrm flipH="1" flipV="1">
            <a:off x="3636531" y="2238845"/>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custDataLst>
              <p:tags r:id="rId19"/>
            </p:custDataLst>
          </p:nvPr>
        </p:nvCxnSpPr>
        <p:spPr>
          <a:xfrm flipH="1">
            <a:off x="6046534" y="1271467"/>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custDataLst>
              <p:tags r:id="rId20"/>
            </p:custDataLst>
          </p:nvPr>
        </p:nvCxnSpPr>
        <p:spPr>
          <a:xfrm flipH="1" flipV="1">
            <a:off x="6688428" y="2244703"/>
            <a:ext cx="0" cy="5602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21"/>
            </p:custDataLst>
          </p:nvPr>
        </p:nvSpPr>
        <p:spPr>
          <a:xfrm>
            <a:off x="2912381" y="3079572"/>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4" name="文本框 3"/>
          <p:cNvSpPr txBox="1"/>
          <p:nvPr>
            <p:custDataLst>
              <p:tags r:id="rId22"/>
            </p:custDataLst>
          </p:nvPr>
        </p:nvSpPr>
        <p:spPr>
          <a:xfrm>
            <a:off x="6422892" y="3030481"/>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6" name="文本框 5"/>
          <p:cNvSpPr txBox="1"/>
          <p:nvPr>
            <p:custDataLst>
              <p:tags r:id="rId23"/>
            </p:custDataLst>
          </p:nvPr>
        </p:nvSpPr>
        <p:spPr>
          <a:xfrm>
            <a:off x="3560791" y="3793044"/>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7" name="文本框 6"/>
          <p:cNvSpPr txBox="1"/>
          <p:nvPr>
            <p:custDataLst>
              <p:tags r:id="rId24"/>
            </p:custDataLst>
          </p:nvPr>
        </p:nvSpPr>
        <p:spPr>
          <a:xfrm>
            <a:off x="7000188" y="3760438"/>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8" name="文本框 7"/>
          <p:cNvSpPr txBox="1"/>
          <p:nvPr>
            <p:custDataLst>
              <p:tags r:id="rId25"/>
            </p:custDataLst>
          </p:nvPr>
        </p:nvSpPr>
        <p:spPr>
          <a:xfrm>
            <a:off x="3044503" y="1445213"/>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9" name="文本框 8"/>
          <p:cNvSpPr txBox="1"/>
          <p:nvPr>
            <p:custDataLst>
              <p:tags r:id="rId26"/>
            </p:custDataLst>
          </p:nvPr>
        </p:nvSpPr>
        <p:spPr>
          <a:xfrm>
            <a:off x="5610906" y="1438682"/>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10" name="文本框 9"/>
          <p:cNvSpPr txBox="1"/>
          <p:nvPr>
            <p:custDataLst>
              <p:tags r:id="rId27"/>
            </p:custDataLst>
          </p:nvPr>
        </p:nvSpPr>
        <p:spPr>
          <a:xfrm>
            <a:off x="3670309" y="2133830"/>
            <a:ext cx="580610"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5’</a:t>
            </a:r>
            <a:endParaRPr lang="zh-CN" altLang="en-US"/>
          </a:p>
        </p:txBody>
      </p:sp>
      <p:sp>
        <p:nvSpPr>
          <p:cNvPr id="11" name="文本框 10"/>
          <p:cNvSpPr txBox="1"/>
          <p:nvPr>
            <p:custDataLst>
              <p:tags r:id="rId28"/>
            </p:custDataLst>
          </p:nvPr>
        </p:nvSpPr>
        <p:spPr>
          <a:xfrm>
            <a:off x="6224745" y="2060430"/>
            <a:ext cx="399823" cy="523220"/>
          </a:xfrm>
          <a:prstGeom prst="rect">
            <a:avLst/>
          </a:prstGeom>
          <a:noFill/>
        </p:spPr>
        <p:txBody>
          <a:bodyPr wrap="square">
            <a:spAutoFit/>
          </a:bodyPr>
          <a:lstStyle/>
          <a:p>
            <a:r>
              <a:rPr kumimoji="0" lang="en-US" altLang="zh-CN" sz="2800" b="0" i="0" u="none" strike="noStrike" kern="1200" cap="none" spc="0" normalizeH="0" baseline="0" noProof="0">
                <a:ln>
                  <a:noFill/>
                </a:ln>
                <a:solidFill>
                  <a:prstClr val="black"/>
                </a:solidFill>
                <a:effectLst/>
                <a:uLnTx/>
                <a:uFillTx/>
                <a:latin typeface="Times New Roman" panose="02020603050405020304"/>
                <a:ea typeface="华文楷体" panose="02010600040101010101" pitchFamily="2" charset="-122"/>
                <a:cs typeface="+mn-cs"/>
              </a:rPr>
              <a:t>3’</a:t>
            </a:r>
            <a:endParaRPr lang="zh-CN" altLang="en-US"/>
          </a:p>
        </p:txBody>
      </p:sp>
      <p:sp>
        <p:nvSpPr>
          <p:cNvPr id="12" name="文本1"/>
          <p:cNvSpPr txBox="1"/>
          <p:nvPr>
            <p:custDataLst>
              <p:tags r:id="rId29"/>
            </p:custDataLst>
          </p:nvPr>
        </p:nvSpPr>
        <p:spPr>
          <a:xfrm>
            <a:off x="918845" y="5268595"/>
            <a:ext cx="10913745" cy="1229360"/>
          </a:xfrm>
          <a:prstGeom prst="rect">
            <a:avLst/>
          </a:prstGeom>
          <a:noFill/>
        </p:spPr>
        <p:txBody>
          <a:bodyPr anchor="t"/>
          <a:lstStyle/>
          <a:p>
            <a:pPr marL="0" algn="l">
              <a:lnSpc>
                <a:spcPts val="3700"/>
              </a:lnSpc>
            </a:pP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1.</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要想获得某个特定性状的基因必须要用限制酶切几个切口？可产生几个黏性末端</a:t>
            </a: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a:t>
            </a:r>
            <a:endPar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16" name="文本2"/>
          <p:cNvSpPr txBox="1"/>
          <p:nvPr>
            <p:custDataLst>
              <p:tags r:id="rId30"/>
            </p:custDataLst>
          </p:nvPr>
        </p:nvSpPr>
        <p:spPr>
          <a:xfrm>
            <a:off x="1349375" y="6165215"/>
            <a:ext cx="10689590" cy="798195"/>
          </a:xfrm>
          <a:prstGeom prst="rect">
            <a:avLst/>
          </a:prstGeom>
          <a:noFill/>
        </p:spPr>
        <p:txBody>
          <a:bodyPr anchor="t"/>
          <a:lstStyle/>
          <a:p>
            <a:pPr marL="0" algn="l">
              <a:lnSpc>
                <a:spcPts val="4000"/>
              </a:lnSpc>
            </a:pP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要切</a:t>
            </a:r>
            <a:r>
              <a:rPr lang="zh-CN" altLang="en-US" sz="2800" b="1" i="0"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两个</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切口，产生</a:t>
            </a:r>
            <a:r>
              <a:rPr lang="zh-CN" altLang="en-US" sz="2800" b="1" i="0"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四个</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黏性末端，共产生</a:t>
            </a:r>
            <a:r>
              <a:rPr lang="zh-CN" altLang="en-US" sz="2800" b="1"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sym typeface="+mn-ea"/>
              </a:rPr>
              <a:t>四个</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游离的磷酸基团。</a:t>
            </a:r>
            <a:endPar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endParaRPr>
          </a:p>
        </p:txBody>
      </p:sp>
      <p:grpSp>
        <p:nvGrpSpPr>
          <p:cNvPr id="19" name="组合1"/>
          <p:cNvGrpSpPr/>
          <p:nvPr>
            <p:custDataLst>
              <p:tags r:id="rId31"/>
            </p:custDataLst>
          </p:nvPr>
        </p:nvGrpSpPr>
        <p:grpSpPr>
          <a:xfrm>
            <a:off x="213344" y="4580071"/>
            <a:ext cx="711870" cy="654750"/>
            <a:chOff x="0" y="0"/>
            <a:chExt cx="711870" cy="654750"/>
          </a:xfrm>
        </p:grpSpPr>
        <p:sp>
          <p:nvSpPr>
            <p:cNvPr id="20" name="形状2"/>
            <p:cNvSpPr txBox="1"/>
            <p:nvPr>
              <p:custDataLst>
                <p:tags r:id="rId32"/>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33"/>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34"/>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35"/>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36"/>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37"/>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38"/>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39"/>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40"/>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41"/>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42"/>
            </p:custDataLst>
          </p:nvPr>
        </p:nvSpPr>
        <p:spPr>
          <a:xfrm>
            <a:off x="911550" y="4619537"/>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5"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linds(horizontal)">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7" grpId="0"/>
      <p:bldP spid="16" grpId="0" animBg="1"/>
      <p:bldP spid="38"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5994"/>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84792" y="389300"/>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sp>
        <p:nvSpPr>
          <p:cNvPr id="14" name="文本3"/>
          <p:cNvSpPr txBox="1"/>
          <p:nvPr>
            <p:custDataLst>
              <p:tags r:id="rId5"/>
            </p:custDataLst>
          </p:nvPr>
        </p:nvSpPr>
        <p:spPr>
          <a:xfrm>
            <a:off x="889899" y="916197"/>
            <a:ext cx="11961953" cy="798195"/>
          </a:xfrm>
          <a:prstGeom prst="rect">
            <a:avLst/>
          </a:prstGeom>
          <a:noFill/>
        </p:spPr>
        <p:txBody>
          <a:bodyPr anchor="t"/>
          <a:lstStyle/>
          <a:p>
            <a:pPr marL="0" algn="l">
              <a:lnSpc>
                <a:spcPts val="4000"/>
              </a:lnSpc>
            </a:pP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2.</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如果把两种来源不同的</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DNA</a:t>
            </a:r>
            <a:r>
              <a:rPr lang="zh-CN" altLang="en-US" sz="2800" b="0" i="0" u="sng">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用同一种限制酶来切割</a:t>
            </a:r>
            <a:r>
              <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，会怎样呢？</a:t>
            </a:r>
            <a:endParaRPr lang="zh-CN" altLang="en-US" sz="2800" b="0" i="0">
              <a:ln w="7144">
                <a:solidFill>
                  <a:srgbClr val="FFFFFF">
                    <a:alpha val="0"/>
                  </a:srgbClr>
                </a:solidFill>
              </a:ln>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15" name="文本4"/>
          <p:cNvSpPr txBox="1"/>
          <p:nvPr>
            <p:custDataLst>
              <p:tags r:id="rId6"/>
            </p:custDataLst>
          </p:nvPr>
        </p:nvSpPr>
        <p:spPr>
          <a:xfrm>
            <a:off x="1852428" y="1478064"/>
            <a:ext cx="3948430" cy="798195"/>
          </a:xfrm>
          <a:prstGeom prst="rect">
            <a:avLst/>
          </a:prstGeom>
          <a:noFill/>
        </p:spPr>
        <p:txBody>
          <a:bodyPr anchor="t"/>
          <a:lstStyle/>
          <a:p>
            <a:pPr marL="0" algn="l">
              <a:lnSpc>
                <a:spcPts val="4000"/>
              </a:lnSpc>
            </a:pP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会产生</a:t>
            </a:r>
            <a:r>
              <a:rPr lang="zh-CN" altLang="en-US" sz="2800" b="1" i="0" u="sng">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相同</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的黏性末端</a:t>
            </a:r>
            <a:endPar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endParaRPr>
          </a:p>
        </p:txBody>
      </p:sp>
      <p:grpSp>
        <p:nvGrpSpPr>
          <p:cNvPr id="19" name="组合1"/>
          <p:cNvGrpSpPr/>
          <p:nvPr>
            <p:custDataLst>
              <p:tags r:id="rId7"/>
            </p:custDataLst>
          </p:nvPr>
        </p:nvGrpSpPr>
        <p:grpSpPr>
          <a:xfrm>
            <a:off x="39989" y="321761"/>
            <a:ext cx="711870" cy="654750"/>
            <a:chOff x="0" y="0"/>
            <a:chExt cx="711870" cy="654750"/>
          </a:xfrm>
        </p:grpSpPr>
        <p:sp>
          <p:nvSpPr>
            <p:cNvPr id="20" name="形状2"/>
            <p:cNvSpPr txBox="1"/>
            <p:nvPr>
              <p:custDataLst>
                <p:tags r:id="rId8"/>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9"/>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10"/>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11"/>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12"/>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13"/>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14"/>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15"/>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16"/>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17"/>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18"/>
            </p:custDataLst>
          </p:nvPr>
        </p:nvSpPr>
        <p:spPr>
          <a:xfrm>
            <a:off x="738195" y="361227"/>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grpSp>
        <p:nvGrpSpPr>
          <p:cNvPr id="39" name="组合2"/>
          <p:cNvGrpSpPr/>
          <p:nvPr>
            <p:custDataLst>
              <p:tags r:id="rId19"/>
            </p:custDataLst>
          </p:nvPr>
        </p:nvGrpSpPr>
        <p:grpSpPr>
          <a:xfrm>
            <a:off x="129340" y="2256634"/>
            <a:ext cx="12076557" cy="1506462"/>
            <a:chOff x="0" y="0"/>
            <a:chExt cx="12076557" cy="1506462"/>
          </a:xfrm>
        </p:grpSpPr>
        <p:sp>
          <p:nvSpPr>
            <p:cNvPr id="40" name="形状2"/>
            <p:cNvSpPr txBox="1"/>
            <p:nvPr>
              <p:custDataLst>
                <p:tags r:id="rId20"/>
              </p:custDataLst>
            </p:nvPr>
          </p:nvSpPr>
          <p:spPr>
            <a:xfrm>
              <a:off x="149352" y="553327"/>
              <a:ext cx="11927205" cy="953135"/>
            </a:xfrm>
            <a:prstGeom prst="rect">
              <a:avLst/>
            </a:prstGeom>
            <a:solidFill>
              <a:srgbClr val="FFFFFF">
                <a:alpha val="100000"/>
              </a:srgbClr>
            </a:solidFill>
            <a:ln w="9525">
              <a:solidFill>
                <a:srgbClr val="FFFFFF">
                  <a:alpha val="0"/>
                </a:srgbClr>
              </a:solidFill>
            </a:ln>
          </p:spPr>
          <p:txBody>
            <a:bodyPr anchor="ctr"/>
            <a:lstStyle/>
            <a:p>
              <a:pPr marL="0" algn="ctr"/>
            </a:p>
          </p:txBody>
        </p:sp>
        <p:sp>
          <p:nvSpPr>
            <p:cNvPr id="41" name="文本6"/>
            <p:cNvSpPr txBox="1"/>
            <p:nvPr>
              <p:custDataLst>
                <p:tags r:id="rId21"/>
              </p:custDataLst>
            </p:nvPr>
          </p:nvSpPr>
          <p:spPr>
            <a:xfrm>
              <a:off x="0" y="0"/>
              <a:ext cx="11927205" cy="1047636"/>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①判断两个末端是否为同一种限制酶切割产生的方法：</a:t>
              </a:r>
              <a:r>
                <a:rPr lang="zh-CN" altLang="en-US" sz="2800" b="1" i="0">
                  <a:solidFill>
                    <a:srgbClr val="FF0000">
                      <a:alpha val="100000"/>
                    </a:srgbClr>
                  </a:solidFill>
                  <a:latin typeface="微软雅黑" panose="020B0503020204020204" charset="-122"/>
                  <a:ea typeface="微软雅黑" panose="020B0503020204020204" charset="-122"/>
                </a:rPr>
                <a:t>将其中一个末端旋转180度</a:t>
              </a:r>
              <a:r>
                <a:rPr lang="zh-CN" altLang="en-US" sz="2800" b="1" i="0">
                  <a:solidFill>
                    <a:srgbClr val="000000">
                      <a:alpha val="100000"/>
                    </a:srgbClr>
                  </a:solidFill>
                  <a:latin typeface="微软雅黑" panose="020B0503020204020204" charset="-122"/>
                  <a:ea typeface="微软雅黑" panose="020B0503020204020204" charset="-122"/>
                </a:rPr>
                <a:t>，若与另一个完全相同，则说明两个末端是用同一种限制酶切割</a:t>
              </a:r>
              <a:endParaRPr lang="zh-CN" altLang="en-US" sz="2800" b="1" i="0">
                <a:solidFill>
                  <a:srgbClr val="000000">
                    <a:alpha val="100000"/>
                  </a:srgbClr>
                </a:solidFill>
                <a:latin typeface="微软雅黑" panose="020B0503020204020204" charset="-122"/>
                <a:ea typeface="微软雅黑" panose="020B0503020204020204" charset="-122"/>
              </a:endParaRPr>
            </a:p>
          </p:txBody>
        </p:sp>
      </p:grpSp>
      <p:sp>
        <p:nvSpPr>
          <p:cNvPr id="43" name="文本1"/>
          <p:cNvSpPr txBox="1"/>
          <p:nvPr>
            <p:custDataLst>
              <p:tags r:id="rId22"/>
            </p:custDataLst>
          </p:nvPr>
        </p:nvSpPr>
        <p:spPr>
          <a:xfrm>
            <a:off x="129330" y="3299146"/>
            <a:ext cx="11927205" cy="1047636"/>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②</a:t>
            </a:r>
            <a:r>
              <a:rPr lang="zh-CN" altLang="en-US" sz="2800" b="1" i="0" u="sng">
                <a:solidFill>
                  <a:srgbClr val="000000">
                    <a:alpha val="100000"/>
                  </a:srgbClr>
                </a:solidFill>
                <a:latin typeface="微软雅黑" panose="020B0503020204020204" charset="-122"/>
                <a:ea typeface="微软雅黑" panose="020B0503020204020204" charset="-122"/>
              </a:rPr>
              <a:t>两个末端若是由同一种限制酶切割产生的，则两个片段连接后还具有该种限制酶的</a:t>
            </a:r>
            <a:r>
              <a:rPr lang="zh-CN" altLang="en-US" sz="2800" b="1" i="0" u="sng">
                <a:solidFill>
                  <a:srgbClr val="3B00FF">
                    <a:alpha val="100000"/>
                  </a:srgbClr>
                </a:solidFill>
                <a:latin typeface="微软雅黑" panose="020B0503020204020204" charset="-122"/>
                <a:ea typeface="微软雅黑" panose="020B0503020204020204" charset="-122"/>
              </a:rPr>
              <a:t>识别序列和切割位点</a:t>
            </a:r>
            <a:endParaRPr lang="zh-CN" altLang="en-US" sz="2800" b="1" i="0" u="sng">
              <a:solidFill>
                <a:srgbClr val="3B00FF">
                  <a:alpha val="100000"/>
                </a:srgbClr>
              </a:solidFill>
              <a:latin typeface="微软雅黑" panose="020B0503020204020204" charset="-122"/>
              <a:ea typeface="微软雅黑" panose="020B0503020204020204" charset="-122"/>
            </a:endParaRPr>
          </a:p>
        </p:txBody>
      </p:sp>
      <p:sp>
        <p:nvSpPr>
          <p:cNvPr id="44" name="文本2"/>
          <p:cNvSpPr txBox="1"/>
          <p:nvPr>
            <p:custDataLst>
              <p:tags r:id="rId23"/>
            </p:custDataLst>
          </p:nvPr>
        </p:nvSpPr>
        <p:spPr>
          <a:xfrm>
            <a:off x="4946409" y="4875670"/>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-CCTAG</a:t>
            </a:r>
            <a:endParaRPr lang="zh-CN" altLang="en-US" sz="3200" b="1" i="0">
              <a:solidFill>
                <a:srgbClr val="FF0000">
                  <a:alpha val="100000"/>
                </a:srgbClr>
              </a:solidFill>
              <a:latin typeface="Times New Roman" panose="02020603050405020304"/>
              <a:ea typeface="Times New Roman" panose="02020603050405020304"/>
            </a:endParaRPr>
          </a:p>
        </p:txBody>
      </p:sp>
      <p:sp>
        <p:nvSpPr>
          <p:cNvPr id="45" name="文本3"/>
          <p:cNvSpPr txBox="1"/>
          <p:nvPr>
            <p:custDataLst>
              <p:tags r:id="rId24"/>
            </p:custDataLst>
          </p:nvPr>
        </p:nvSpPr>
        <p:spPr>
          <a:xfrm>
            <a:off x="7200890" y="4947329"/>
            <a:ext cx="2570950"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GATCT-</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A-</a:t>
            </a:r>
            <a:endParaRPr lang="zh-CN" altLang="en-US" sz="3200" b="1" i="0">
              <a:solidFill>
                <a:srgbClr val="FF0000">
                  <a:alpha val="100000"/>
                </a:srgbClr>
              </a:solidFill>
              <a:latin typeface="Times New Roman" panose="02020603050405020304"/>
              <a:ea typeface="Times New Roman" panose="02020603050405020304"/>
            </a:endParaRPr>
          </a:p>
        </p:txBody>
      </p:sp>
      <p:pic>
        <p:nvPicPr>
          <p:cNvPr id="47" name="图片1"/>
          <p:cNvPicPr>
            <a:picLocks noChangeAspect="1"/>
          </p:cNvPicPr>
          <p:nvPr>
            <p:custDataLst>
              <p:tags r:id="rId25"/>
            </p:custDataLst>
          </p:nvPr>
        </p:nvPicPr>
        <p:blipFill>
          <a:blip r:embed="rId26"/>
          <a:srcRect t="10660" r="74005" b="6456"/>
          <a:stretch>
            <a:fillRect/>
          </a:stretch>
        </p:blipFill>
        <p:spPr>
          <a:xfrm>
            <a:off x="894302" y="4351258"/>
            <a:ext cx="2601034" cy="2314523"/>
          </a:xfrm>
          <a:prstGeom prst="rect">
            <a:avLst/>
          </a:prstGeom>
        </p:spPr>
      </p:pic>
      <p:sp>
        <p:nvSpPr>
          <p:cNvPr id="48" name="文本4"/>
          <p:cNvSpPr txBox="1"/>
          <p:nvPr>
            <p:custDataLst>
              <p:tags r:id="rId27"/>
            </p:custDataLst>
          </p:nvPr>
        </p:nvSpPr>
        <p:spPr>
          <a:xfrm>
            <a:off x="9699390" y="4875384"/>
            <a:ext cx="2054809" cy="1170102"/>
          </a:xfrm>
          <a:prstGeom prst="rect">
            <a:avLst/>
          </a:prstGeom>
          <a:noFill/>
        </p:spPr>
        <p:txBody>
          <a:bodyPr anchor="t"/>
          <a:lstStyle/>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GATCC-</a:t>
            </a:r>
            <a:endParaRPr lang="zh-CN" altLang="en-US" sz="3200" b="1" i="0">
              <a:solidFill>
                <a:srgbClr val="FF0000">
                  <a:alpha val="100000"/>
                </a:srgbClr>
              </a:solidFill>
              <a:latin typeface="Times New Roman" panose="02020603050405020304"/>
              <a:ea typeface="Times New Roman" panose="02020603050405020304"/>
            </a:endParaRPr>
          </a:p>
          <a:p>
            <a:pPr marL="0" algn="l">
              <a:lnSpc>
                <a:spcPts val="3800"/>
              </a:lnSpc>
            </a:pPr>
            <a:r>
              <a:rPr lang="zh-CN" altLang="en-US" sz="3200" b="1" i="0">
                <a:solidFill>
                  <a:srgbClr val="FF0000">
                    <a:alpha val="100000"/>
                  </a:srgbClr>
                </a:solidFill>
                <a:latin typeface="Times New Roman" panose="02020603050405020304"/>
                <a:ea typeface="Times New Roman" panose="02020603050405020304"/>
              </a:rPr>
              <a:t>            G-</a:t>
            </a:r>
            <a:endParaRPr lang="zh-CN" altLang="en-US" sz="3200" b="1" i="0">
              <a:solidFill>
                <a:srgbClr val="FF0000">
                  <a:alpha val="100000"/>
                </a:srgbClr>
              </a:solidFill>
              <a:latin typeface="Times New Roman" panose="02020603050405020304"/>
              <a:ea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4" grpId="0"/>
      <p:bldP spid="45" grpId="0"/>
      <p:bldP spid="48" grpId="0"/>
      <p:bldP spid="4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5994"/>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695232" y="147365"/>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sp>
        <p:nvSpPr>
          <p:cNvPr id="16" name="文本5"/>
          <p:cNvSpPr txBox="1"/>
          <p:nvPr>
            <p:custDataLst>
              <p:tags r:id="rId5"/>
            </p:custDataLst>
          </p:nvPr>
        </p:nvSpPr>
        <p:spPr>
          <a:xfrm>
            <a:off x="767950" y="1052697"/>
            <a:ext cx="11961953" cy="712470"/>
          </a:xfrm>
          <a:prstGeom prst="rect">
            <a:avLst/>
          </a:prstGeom>
          <a:noFill/>
        </p:spPr>
        <p:txBody>
          <a:bodyPr anchor="t"/>
          <a:lstStyle/>
          <a:p>
            <a:pPr marL="0" algn="l">
              <a:lnSpc>
                <a:spcPts val="3300"/>
              </a:lnSpc>
            </a:pP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3.</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限制酶能切开</a:t>
            </a: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RNA</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分子的磷酸二酯键吗？</a:t>
            </a:r>
            <a:endPar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18" name="文本6"/>
          <p:cNvSpPr txBox="1"/>
          <p:nvPr>
            <p:custDataLst>
              <p:tags r:id="rId6"/>
            </p:custDataLst>
          </p:nvPr>
        </p:nvSpPr>
        <p:spPr>
          <a:xfrm>
            <a:off x="1280256" y="1769503"/>
            <a:ext cx="7578090" cy="712470"/>
          </a:xfrm>
          <a:prstGeom prst="rect">
            <a:avLst/>
          </a:prstGeom>
          <a:noFill/>
        </p:spPr>
        <p:txBody>
          <a:bodyPr anchor="t"/>
          <a:lstStyle/>
          <a:p>
            <a:pPr marL="0" algn="l">
              <a:lnSpc>
                <a:spcPts val="3300"/>
              </a:lnSpc>
            </a:pPr>
            <a:r>
              <a:rPr lang="zh-CN" altLang="en-US" sz="2800" b="1" i="0">
                <a:solidFill>
                  <a:srgbClr val="FF0000">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不能。</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限制酶只能识别并切开双链</a:t>
            </a:r>
            <a:r>
              <a:rPr lang="zh-CN" altLang="en-US" sz="2800" b="1" i="0" u="sng">
                <a:solidFill>
                  <a:srgbClr val="0033CC">
                    <a:alpha val="100000"/>
                  </a:srgbClr>
                </a:solidFill>
                <a:effectLst>
                  <a:outerShdw blurRad="38100" dist="38100" dir="2700000" rotWithShape="0">
                    <a:srgbClr val="C0C0C0">
                      <a:alpha val="100000"/>
                    </a:srgbClr>
                  </a:outerShdw>
                </a:effectLst>
                <a:latin typeface="Times New Roman" panose="02020603050405020304"/>
                <a:ea typeface="Times New Roman" panose="02020603050405020304"/>
              </a:rPr>
              <a:t>DNA</a:t>
            </a:r>
            <a:r>
              <a:rPr lang="zh-CN" altLang="en-US" sz="2800" b="1" i="0" u="sng">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分子</a:t>
            </a:r>
            <a:r>
              <a:rPr lang="zh-CN" altLang="en-US" sz="2800" b="1" i="0">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rPr>
              <a:t>。</a:t>
            </a:r>
            <a:endParaRPr lang="zh-CN" altLang="en-US" sz="2800" b="1" i="0">
              <a:solidFill>
                <a:srgbClr val="0033CC">
                  <a:alpha val="100000"/>
                </a:srgbClr>
              </a:solidFill>
              <a:effectLst>
                <a:outerShdw blurRad="38100" dist="38100" dir="2700000" rotWithShape="0">
                  <a:srgbClr val="C0C0C0">
                    <a:alpha val="100000"/>
                  </a:srgbClr>
                </a:outerShdw>
              </a:effectLst>
              <a:latin typeface="楷体" panose="02010609060101010101" pitchFamily="49" charset="-122"/>
              <a:ea typeface="楷体" panose="02010609060101010101" pitchFamily="49" charset="-122"/>
            </a:endParaRPr>
          </a:p>
        </p:txBody>
      </p:sp>
      <p:grpSp>
        <p:nvGrpSpPr>
          <p:cNvPr id="19" name="组合1"/>
          <p:cNvGrpSpPr/>
          <p:nvPr>
            <p:custDataLst>
              <p:tags r:id="rId7"/>
            </p:custDataLst>
          </p:nvPr>
        </p:nvGrpSpPr>
        <p:grpSpPr>
          <a:xfrm>
            <a:off x="39989" y="321761"/>
            <a:ext cx="711870" cy="654750"/>
            <a:chOff x="0" y="0"/>
            <a:chExt cx="711870" cy="654750"/>
          </a:xfrm>
        </p:grpSpPr>
        <p:sp>
          <p:nvSpPr>
            <p:cNvPr id="20" name="形状2"/>
            <p:cNvSpPr txBox="1"/>
            <p:nvPr>
              <p:custDataLst>
                <p:tags r:id="rId8"/>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9"/>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10"/>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11"/>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12"/>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13"/>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14"/>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15"/>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16"/>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17"/>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18"/>
            </p:custDataLst>
          </p:nvPr>
        </p:nvSpPr>
        <p:spPr>
          <a:xfrm>
            <a:off x="406725" y="620307"/>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
        <p:nvSpPr>
          <p:cNvPr id="4" name="文本2"/>
          <p:cNvSpPr txBox="1"/>
          <p:nvPr>
            <p:custDataLst>
              <p:tags r:id="rId19"/>
            </p:custDataLst>
          </p:nvPr>
        </p:nvSpPr>
        <p:spPr>
          <a:xfrm>
            <a:off x="767715" y="2461895"/>
            <a:ext cx="9632315" cy="798195"/>
          </a:xfrm>
          <a:prstGeom prst="rect">
            <a:avLst/>
          </a:prstGeom>
          <a:noFill/>
        </p:spPr>
        <p:txBody>
          <a:bodyPr anchor="t"/>
          <a:lstStyle/>
          <a:p>
            <a:pPr marL="0" algn="l">
              <a:lnSpc>
                <a:spcPts val="4000"/>
              </a:lnSpc>
            </a:pP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4.</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推测限制酶存在于原核生物中的主要作用是什么？</a:t>
            </a:r>
            <a:endPar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5" name="文本3"/>
          <p:cNvSpPr txBox="1"/>
          <p:nvPr>
            <p:custDataLst>
              <p:tags r:id="rId20"/>
            </p:custDataLst>
          </p:nvPr>
        </p:nvSpPr>
        <p:spPr>
          <a:xfrm>
            <a:off x="767715" y="3069590"/>
            <a:ext cx="11158855" cy="2865755"/>
          </a:xfrm>
          <a:prstGeom prst="rect">
            <a:avLst/>
          </a:prstGeom>
          <a:noFill/>
        </p:spPr>
        <p:txBody>
          <a:bodyPr anchor="t"/>
          <a:lstStyle/>
          <a:p>
            <a:pPr marL="0" algn="l">
              <a:lnSpc>
                <a:spcPts val="4000"/>
              </a:lnSpc>
            </a:pPr>
            <a:r>
              <a:rPr lang="zh-CN" altLang="en-US" sz="2800" b="0" i="0">
                <a:solidFill>
                  <a:srgbClr val="0033CC">
                    <a:alpha val="100000"/>
                  </a:srgbClr>
                </a:solidFill>
                <a:latin typeface="Times New Roman" panose="02020603050405020304"/>
                <a:ea typeface="Times New Roman" panose="02020603050405020304"/>
              </a:rPr>
              <a:t>        </a:t>
            </a:r>
            <a:r>
              <a:rPr lang="zh-CN" altLang="en-US" sz="2800" b="0" i="0">
                <a:solidFill>
                  <a:srgbClr val="0033CC">
                    <a:alpha val="100000"/>
                  </a:srgbClr>
                </a:solidFill>
                <a:latin typeface="楷体" panose="02010609060101010101" pitchFamily="49" charset="-122"/>
                <a:ea typeface="楷体" panose="02010609060101010101" pitchFamily="49" charset="-122"/>
              </a:rPr>
              <a:t>原核生物易受自然界外源</a:t>
            </a:r>
            <a:r>
              <a:rPr lang="zh-CN" altLang="en-US" sz="2800" b="0" i="0">
                <a:solidFill>
                  <a:srgbClr val="0033CC">
                    <a:alpha val="100000"/>
                  </a:srgbClr>
                </a:solidFill>
                <a:latin typeface="Times New Roman" panose="02020603050405020304"/>
                <a:ea typeface="Times New Roman" panose="02020603050405020304"/>
              </a:rPr>
              <a:t>DNA</a:t>
            </a:r>
            <a:r>
              <a:rPr lang="zh-CN" altLang="en-US" sz="2800" b="0" i="0">
                <a:solidFill>
                  <a:srgbClr val="0033CC">
                    <a:alpha val="100000"/>
                  </a:srgbClr>
                </a:solidFill>
                <a:latin typeface="楷体" panose="02010609060101010101" pitchFamily="49" charset="-122"/>
                <a:ea typeface="楷体" panose="02010609060101010101" pitchFamily="49" charset="-122"/>
              </a:rPr>
              <a:t>的入侵，但生物在长期的进化过程中形成了一套完善的</a:t>
            </a:r>
            <a:r>
              <a:rPr lang="zh-CN" altLang="en-US" sz="2800" b="1" i="0">
                <a:solidFill>
                  <a:srgbClr val="833C0B">
                    <a:alpha val="100000"/>
                  </a:srgbClr>
                </a:solidFill>
                <a:latin typeface="楷体" panose="02010609060101010101" pitchFamily="49" charset="-122"/>
                <a:ea typeface="楷体" panose="02010609060101010101" pitchFamily="49" charset="-122"/>
              </a:rPr>
              <a:t>防御机制</a:t>
            </a:r>
            <a:r>
              <a:rPr lang="zh-CN" altLang="en-US" sz="2800" b="0" i="0">
                <a:solidFill>
                  <a:srgbClr val="0033CC">
                    <a:alpha val="100000"/>
                  </a:srgbClr>
                </a:solidFill>
                <a:latin typeface="楷体" panose="02010609060101010101" pitchFamily="49" charset="-122"/>
                <a:ea typeface="楷体" panose="02010609060101010101" pitchFamily="49" charset="-122"/>
              </a:rPr>
              <a:t>，以防止外来病原物的侵害。</a:t>
            </a:r>
            <a:r>
              <a:rPr lang="zh-CN" altLang="en-US" sz="2800" b="1" i="0">
                <a:solidFill>
                  <a:srgbClr val="833C0B">
                    <a:alpha val="100000"/>
                  </a:srgbClr>
                </a:solidFill>
                <a:latin typeface="楷体" panose="02010609060101010101" pitchFamily="49" charset="-122"/>
                <a:ea typeface="楷体" panose="02010609060101010101" pitchFamily="49" charset="-122"/>
              </a:rPr>
              <a:t>限制酶就是细菌的一种防御性工具</a:t>
            </a:r>
            <a:r>
              <a:rPr lang="zh-CN" altLang="en-US" sz="2800" b="0" i="0">
                <a:solidFill>
                  <a:srgbClr val="0033CC">
                    <a:alpha val="100000"/>
                  </a:srgbClr>
                </a:solidFill>
                <a:latin typeface="楷体" panose="02010609060101010101" pitchFamily="49" charset="-122"/>
                <a:ea typeface="楷体" panose="02010609060101010101" pitchFamily="49" charset="-122"/>
              </a:rPr>
              <a:t>，当外源</a:t>
            </a:r>
            <a:r>
              <a:rPr lang="zh-CN" altLang="en-US" sz="2800" b="0" i="0">
                <a:solidFill>
                  <a:srgbClr val="0033CC">
                    <a:alpha val="100000"/>
                  </a:srgbClr>
                </a:solidFill>
                <a:latin typeface="Times New Roman" panose="02020603050405020304"/>
                <a:ea typeface="Times New Roman" panose="02020603050405020304"/>
              </a:rPr>
              <a:t>DNA</a:t>
            </a:r>
            <a:r>
              <a:rPr lang="zh-CN" altLang="en-US" sz="2800" b="0" i="0">
                <a:solidFill>
                  <a:srgbClr val="0033CC">
                    <a:alpha val="100000"/>
                  </a:srgbClr>
                </a:solidFill>
                <a:latin typeface="楷体" panose="02010609060101010101" pitchFamily="49" charset="-122"/>
                <a:ea typeface="楷体" panose="02010609060101010101" pitchFamily="49" charset="-122"/>
              </a:rPr>
              <a:t>侵入时，会利用限制酶</a:t>
            </a:r>
            <a:r>
              <a:rPr lang="zh-CN" altLang="en-US" sz="2800" b="1" i="0">
                <a:solidFill>
                  <a:srgbClr val="833C0B">
                    <a:alpha val="100000"/>
                  </a:srgbClr>
                </a:solidFill>
                <a:latin typeface="楷体" panose="02010609060101010101" pitchFamily="49" charset="-122"/>
                <a:ea typeface="楷体" panose="02010609060101010101" pitchFamily="49" charset="-122"/>
              </a:rPr>
              <a:t>将外源</a:t>
            </a:r>
            <a:r>
              <a:rPr lang="zh-CN" altLang="en-US" sz="2800" b="1" i="0">
                <a:solidFill>
                  <a:srgbClr val="833C0B">
                    <a:alpha val="100000"/>
                  </a:srgbClr>
                </a:solidFill>
                <a:latin typeface="Times New Roman" panose="02020603050405020304"/>
                <a:ea typeface="Times New Roman" panose="02020603050405020304"/>
              </a:rPr>
              <a:t>DNA</a:t>
            </a:r>
            <a:r>
              <a:rPr lang="zh-CN" altLang="en-US" sz="2800" b="1" i="0">
                <a:solidFill>
                  <a:srgbClr val="833C0B">
                    <a:alpha val="100000"/>
                  </a:srgbClr>
                </a:solidFill>
                <a:latin typeface="楷体" panose="02010609060101010101" pitchFamily="49" charset="-122"/>
                <a:ea typeface="楷体" panose="02010609060101010101" pitchFamily="49" charset="-122"/>
              </a:rPr>
              <a:t>切割掉</a:t>
            </a:r>
            <a:r>
              <a:rPr lang="zh-CN" altLang="en-US" sz="2800" b="0" i="0">
                <a:solidFill>
                  <a:srgbClr val="0033CC">
                    <a:alpha val="100000"/>
                  </a:srgbClr>
                </a:solidFill>
                <a:latin typeface="楷体" panose="02010609060101010101" pitchFamily="49" charset="-122"/>
                <a:ea typeface="楷体" panose="02010609060101010101" pitchFamily="49" charset="-122"/>
              </a:rPr>
              <a:t>，以保证自身的安全。所以，</a:t>
            </a:r>
            <a:r>
              <a:rPr lang="zh-CN" altLang="en-US" sz="2800" b="1" i="0">
                <a:solidFill>
                  <a:srgbClr val="C00000">
                    <a:alpha val="100000"/>
                  </a:srgbClr>
                </a:solidFill>
                <a:latin typeface="楷体" panose="02010609060101010101" pitchFamily="49" charset="-122"/>
                <a:ea typeface="楷体" panose="02010609060101010101" pitchFamily="49" charset="-122"/>
              </a:rPr>
              <a:t>限制酶在原核生物中主要起到切割外源</a:t>
            </a:r>
            <a:r>
              <a:rPr lang="zh-CN" altLang="en-US" sz="2800" b="1" i="0">
                <a:solidFill>
                  <a:srgbClr val="C00000">
                    <a:alpha val="100000"/>
                  </a:srgbClr>
                </a:solidFill>
                <a:latin typeface="Times New Roman" panose="02020603050405020304"/>
                <a:ea typeface="Times New Roman" panose="02020603050405020304"/>
              </a:rPr>
              <a:t>DNA</a:t>
            </a:r>
            <a:r>
              <a:rPr lang="zh-CN" altLang="en-US" sz="2800" b="1" i="0">
                <a:solidFill>
                  <a:srgbClr val="C00000">
                    <a:alpha val="100000"/>
                  </a:srgbClr>
                </a:solidFill>
                <a:latin typeface="楷体" panose="02010609060101010101" pitchFamily="49" charset="-122"/>
                <a:ea typeface="楷体" panose="02010609060101010101" pitchFamily="49" charset="-122"/>
              </a:rPr>
              <a:t>、使之失效，从而达到保护自身的目的。</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图片 134" descr="图表&#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50240" y="2488798"/>
            <a:ext cx="9411513" cy="7425854"/>
          </a:xfrm>
          <a:prstGeom prst="rect">
            <a:avLst/>
          </a:prstGeom>
        </p:spPr>
      </p:pic>
      <p:pic>
        <p:nvPicPr>
          <p:cNvPr id="161" name="图片 160" descr="形状&#10;&#10;低可信度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337" y="2484916"/>
            <a:ext cx="9424800" cy="7460914"/>
          </a:xfrm>
          <a:prstGeom prst="rect">
            <a:avLst/>
          </a:prstGeom>
        </p:spPr>
      </p:pic>
      <p:grpSp>
        <p:nvGrpSpPr>
          <p:cNvPr id="85" name="组合 84"/>
          <p:cNvGrpSpPr/>
          <p:nvPr/>
        </p:nvGrpSpPr>
        <p:grpSpPr>
          <a:xfrm>
            <a:off x="362064" y="4307001"/>
            <a:ext cx="202757" cy="432000"/>
            <a:chOff x="1545772" y="2132470"/>
            <a:chExt cx="216000" cy="432000"/>
          </a:xfrm>
        </p:grpSpPr>
        <p:grpSp>
          <p:nvGrpSpPr>
            <p:cNvPr id="86" name="组合 85"/>
            <p:cNvGrpSpPr/>
            <p:nvPr/>
          </p:nvGrpSpPr>
          <p:grpSpPr>
            <a:xfrm>
              <a:off x="1545772" y="2132470"/>
              <a:ext cx="216000" cy="432000"/>
              <a:chOff x="306430" y="2694258"/>
              <a:chExt cx="429438" cy="887589"/>
            </a:xfrm>
          </p:grpSpPr>
          <p:sp>
            <p:nvSpPr>
              <p:cNvPr id="88" name="任意多边形: 形状 87"/>
              <p:cNvSpPr/>
              <p:nvPr/>
            </p:nvSpPr>
            <p:spPr>
              <a:xfrm>
                <a:off x="524743" y="2697276"/>
                <a:ext cx="211125" cy="867458"/>
              </a:xfrm>
              <a:custGeom>
                <a:avLst/>
                <a:gdLst>
                  <a:gd name="connsiteX0" fmla="*/ 114766 w 208483"/>
                  <a:gd name="connsiteY0" fmla="*/ 504917 h 888457"/>
                  <a:gd name="connsiteX1" fmla="*/ 117342 w 208483"/>
                  <a:gd name="connsiteY1" fmla="*/ 615676 h 888457"/>
                  <a:gd name="connsiteX2" fmla="*/ 146963 w 208483"/>
                  <a:gd name="connsiteY2" fmla="*/ 716131 h 888457"/>
                  <a:gd name="connsiteX3" fmla="*/ 185600 w 208483"/>
                  <a:gd name="connsiteY3" fmla="*/ 802419 h 888457"/>
                  <a:gd name="connsiteX4" fmla="*/ 90296 w 208483"/>
                  <a:gd name="connsiteY4" fmla="*/ 884844 h 888457"/>
                  <a:gd name="connsiteX5" fmla="*/ 24614 w 208483"/>
                  <a:gd name="connsiteY5" fmla="*/ 859086 h 888457"/>
                  <a:gd name="connsiteX6" fmla="*/ 144 w 208483"/>
                  <a:gd name="connsiteY6" fmla="*/ 729010 h 888457"/>
                  <a:gd name="connsiteX7" fmla="*/ 14311 w 208483"/>
                  <a:gd name="connsiteY7" fmla="*/ 519084 h 888457"/>
                  <a:gd name="connsiteX8" fmla="*/ 10447 w 208483"/>
                  <a:gd name="connsiteY8" fmla="*/ 367113 h 888457"/>
                  <a:gd name="connsiteX9" fmla="*/ 47796 w 208483"/>
                  <a:gd name="connsiteY9" fmla="*/ 126278 h 888457"/>
                  <a:gd name="connsiteX10" fmla="*/ 69690 w 208483"/>
                  <a:gd name="connsiteY10" fmla="*/ 19384 h 888457"/>
                  <a:gd name="connsiteX11" fmla="*/ 193327 w 208483"/>
                  <a:gd name="connsiteY11" fmla="*/ 10369 h 888457"/>
                  <a:gd name="connsiteX12" fmla="*/ 203630 w 208483"/>
                  <a:gd name="connsiteY12" fmla="*/ 130142 h 888457"/>
                  <a:gd name="connsiteX13" fmla="*/ 167569 w 208483"/>
                  <a:gd name="connsiteY13" fmla="*/ 304007 h 888457"/>
                  <a:gd name="connsiteX14" fmla="*/ 114766 w 208483"/>
                  <a:gd name="connsiteY14" fmla="*/ 504917 h 888457"/>
                  <a:gd name="connsiteX0-1" fmla="*/ 114770 w 208487"/>
                  <a:gd name="connsiteY0-2" fmla="*/ 504917 h 888457"/>
                  <a:gd name="connsiteX1-3" fmla="*/ 117346 w 208487"/>
                  <a:gd name="connsiteY1-4" fmla="*/ 615676 h 888457"/>
                  <a:gd name="connsiteX2-5" fmla="*/ 146967 w 208487"/>
                  <a:gd name="connsiteY2-6" fmla="*/ 716131 h 888457"/>
                  <a:gd name="connsiteX3-7" fmla="*/ 185604 w 208487"/>
                  <a:gd name="connsiteY3-8" fmla="*/ 802419 h 888457"/>
                  <a:gd name="connsiteX4-9" fmla="*/ 90300 w 208487"/>
                  <a:gd name="connsiteY4-10" fmla="*/ 884844 h 888457"/>
                  <a:gd name="connsiteX5-11" fmla="*/ 24618 w 208487"/>
                  <a:gd name="connsiteY5-12" fmla="*/ 859086 h 888457"/>
                  <a:gd name="connsiteX6-13" fmla="*/ 148 w 208487"/>
                  <a:gd name="connsiteY6-14" fmla="*/ 729010 h 888457"/>
                  <a:gd name="connsiteX7-15" fmla="*/ 14315 w 208487"/>
                  <a:gd name="connsiteY7-16" fmla="*/ 519084 h 888457"/>
                  <a:gd name="connsiteX8-17" fmla="*/ 13026 w 208487"/>
                  <a:gd name="connsiteY8-18" fmla="*/ 363250 h 888457"/>
                  <a:gd name="connsiteX9-19" fmla="*/ 47800 w 208487"/>
                  <a:gd name="connsiteY9-20" fmla="*/ 126278 h 888457"/>
                  <a:gd name="connsiteX10-21" fmla="*/ 69694 w 208487"/>
                  <a:gd name="connsiteY10-22" fmla="*/ 19384 h 888457"/>
                  <a:gd name="connsiteX11-23" fmla="*/ 193331 w 208487"/>
                  <a:gd name="connsiteY11-24" fmla="*/ 10369 h 888457"/>
                  <a:gd name="connsiteX12-25" fmla="*/ 203634 w 208487"/>
                  <a:gd name="connsiteY12-26" fmla="*/ 130142 h 888457"/>
                  <a:gd name="connsiteX13-27" fmla="*/ 167573 w 208487"/>
                  <a:gd name="connsiteY13-28" fmla="*/ 304007 h 888457"/>
                  <a:gd name="connsiteX14-29" fmla="*/ 114770 w 208487"/>
                  <a:gd name="connsiteY14-30" fmla="*/ 504917 h 888457"/>
                  <a:gd name="connsiteX0-31" fmla="*/ 118516 w 212233"/>
                  <a:gd name="connsiteY0-32" fmla="*/ 504917 h 888457"/>
                  <a:gd name="connsiteX1-33" fmla="*/ 121092 w 212233"/>
                  <a:gd name="connsiteY1-34" fmla="*/ 615676 h 888457"/>
                  <a:gd name="connsiteX2-35" fmla="*/ 150713 w 212233"/>
                  <a:gd name="connsiteY2-36" fmla="*/ 716131 h 888457"/>
                  <a:gd name="connsiteX3-37" fmla="*/ 189350 w 212233"/>
                  <a:gd name="connsiteY3-38" fmla="*/ 802419 h 888457"/>
                  <a:gd name="connsiteX4-39" fmla="*/ 94046 w 212233"/>
                  <a:gd name="connsiteY4-40" fmla="*/ 884844 h 888457"/>
                  <a:gd name="connsiteX5-41" fmla="*/ 28364 w 212233"/>
                  <a:gd name="connsiteY5-42" fmla="*/ 859086 h 888457"/>
                  <a:gd name="connsiteX6-43" fmla="*/ 3894 w 212233"/>
                  <a:gd name="connsiteY6-44" fmla="*/ 729010 h 888457"/>
                  <a:gd name="connsiteX7-45" fmla="*/ 1319 w 212233"/>
                  <a:gd name="connsiteY7-46" fmla="*/ 519084 h 888457"/>
                  <a:gd name="connsiteX8-47" fmla="*/ 16772 w 212233"/>
                  <a:gd name="connsiteY8-48" fmla="*/ 363250 h 888457"/>
                  <a:gd name="connsiteX9-49" fmla="*/ 51546 w 212233"/>
                  <a:gd name="connsiteY9-50" fmla="*/ 126278 h 888457"/>
                  <a:gd name="connsiteX10-51" fmla="*/ 73440 w 212233"/>
                  <a:gd name="connsiteY10-52" fmla="*/ 19384 h 888457"/>
                  <a:gd name="connsiteX11-53" fmla="*/ 197077 w 212233"/>
                  <a:gd name="connsiteY11-54" fmla="*/ 10369 h 888457"/>
                  <a:gd name="connsiteX12-55" fmla="*/ 207380 w 212233"/>
                  <a:gd name="connsiteY12-56" fmla="*/ 130142 h 888457"/>
                  <a:gd name="connsiteX13-57" fmla="*/ 171319 w 212233"/>
                  <a:gd name="connsiteY13-58" fmla="*/ 304007 h 888457"/>
                  <a:gd name="connsiteX14-59" fmla="*/ 118516 w 212233"/>
                  <a:gd name="connsiteY14-60" fmla="*/ 504917 h 888457"/>
                  <a:gd name="connsiteX0-61" fmla="*/ 115338 w 209055"/>
                  <a:gd name="connsiteY0-62" fmla="*/ 504917 h 888457"/>
                  <a:gd name="connsiteX1-63" fmla="*/ 117914 w 209055"/>
                  <a:gd name="connsiteY1-64" fmla="*/ 615676 h 888457"/>
                  <a:gd name="connsiteX2-65" fmla="*/ 147535 w 209055"/>
                  <a:gd name="connsiteY2-66" fmla="*/ 716131 h 888457"/>
                  <a:gd name="connsiteX3-67" fmla="*/ 186172 w 209055"/>
                  <a:gd name="connsiteY3-68" fmla="*/ 802419 h 888457"/>
                  <a:gd name="connsiteX4-69" fmla="*/ 90868 w 209055"/>
                  <a:gd name="connsiteY4-70" fmla="*/ 884844 h 888457"/>
                  <a:gd name="connsiteX5-71" fmla="*/ 25186 w 209055"/>
                  <a:gd name="connsiteY5-72" fmla="*/ 859086 h 888457"/>
                  <a:gd name="connsiteX6-73" fmla="*/ 716 w 209055"/>
                  <a:gd name="connsiteY6-74" fmla="*/ 729010 h 888457"/>
                  <a:gd name="connsiteX7-75" fmla="*/ 7156 w 209055"/>
                  <a:gd name="connsiteY7-76" fmla="*/ 519084 h 888457"/>
                  <a:gd name="connsiteX8-77" fmla="*/ 13594 w 209055"/>
                  <a:gd name="connsiteY8-78" fmla="*/ 363250 h 888457"/>
                  <a:gd name="connsiteX9-79" fmla="*/ 48368 w 209055"/>
                  <a:gd name="connsiteY9-80" fmla="*/ 126278 h 888457"/>
                  <a:gd name="connsiteX10-81" fmla="*/ 70262 w 209055"/>
                  <a:gd name="connsiteY10-82" fmla="*/ 19384 h 888457"/>
                  <a:gd name="connsiteX11-83" fmla="*/ 193899 w 209055"/>
                  <a:gd name="connsiteY11-84" fmla="*/ 10369 h 888457"/>
                  <a:gd name="connsiteX12-85" fmla="*/ 204202 w 209055"/>
                  <a:gd name="connsiteY12-86" fmla="*/ 130142 h 888457"/>
                  <a:gd name="connsiteX13-87" fmla="*/ 168141 w 209055"/>
                  <a:gd name="connsiteY13-88" fmla="*/ 304007 h 888457"/>
                  <a:gd name="connsiteX14-89" fmla="*/ 115338 w 209055"/>
                  <a:gd name="connsiteY14-90" fmla="*/ 504917 h 888457"/>
                  <a:gd name="connsiteX0-91" fmla="*/ 115338 w 209055"/>
                  <a:gd name="connsiteY0-92" fmla="*/ 504917 h 887551"/>
                  <a:gd name="connsiteX1-93" fmla="*/ 117914 w 209055"/>
                  <a:gd name="connsiteY1-94" fmla="*/ 615676 h 887551"/>
                  <a:gd name="connsiteX2-95" fmla="*/ 147535 w 209055"/>
                  <a:gd name="connsiteY2-96" fmla="*/ 716131 h 887551"/>
                  <a:gd name="connsiteX3-97" fmla="*/ 186172 w 209055"/>
                  <a:gd name="connsiteY3-98" fmla="*/ 815298 h 887551"/>
                  <a:gd name="connsiteX4-99" fmla="*/ 90868 w 209055"/>
                  <a:gd name="connsiteY4-100" fmla="*/ 884844 h 887551"/>
                  <a:gd name="connsiteX5-101" fmla="*/ 25186 w 209055"/>
                  <a:gd name="connsiteY5-102" fmla="*/ 859086 h 887551"/>
                  <a:gd name="connsiteX6-103" fmla="*/ 716 w 209055"/>
                  <a:gd name="connsiteY6-104" fmla="*/ 729010 h 887551"/>
                  <a:gd name="connsiteX7-105" fmla="*/ 7156 w 209055"/>
                  <a:gd name="connsiteY7-106" fmla="*/ 519084 h 887551"/>
                  <a:gd name="connsiteX8-107" fmla="*/ 13594 w 209055"/>
                  <a:gd name="connsiteY8-108" fmla="*/ 363250 h 887551"/>
                  <a:gd name="connsiteX9-109" fmla="*/ 48368 w 209055"/>
                  <a:gd name="connsiteY9-110" fmla="*/ 126278 h 887551"/>
                  <a:gd name="connsiteX10-111" fmla="*/ 70262 w 209055"/>
                  <a:gd name="connsiteY10-112" fmla="*/ 19384 h 887551"/>
                  <a:gd name="connsiteX11-113" fmla="*/ 193899 w 209055"/>
                  <a:gd name="connsiteY11-114" fmla="*/ 10369 h 887551"/>
                  <a:gd name="connsiteX12-115" fmla="*/ 204202 w 209055"/>
                  <a:gd name="connsiteY12-116" fmla="*/ 130142 h 887551"/>
                  <a:gd name="connsiteX13-117" fmla="*/ 168141 w 209055"/>
                  <a:gd name="connsiteY13-118" fmla="*/ 304007 h 887551"/>
                  <a:gd name="connsiteX14-119" fmla="*/ 115338 w 209055"/>
                  <a:gd name="connsiteY14-120" fmla="*/ 504917 h 887551"/>
                  <a:gd name="connsiteX0-121" fmla="*/ 115338 w 209055"/>
                  <a:gd name="connsiteY0-122" fmla="*/ 504917 h 884261"/>
                  <a:gd name="connsiteX1-123" fmla="*/ 117914 w 209055"/>
                  <a:gd name="connsiteY1-124" fmla="*/ 615676 h 884261"/>
                  <a:gd name="connsiteX2-125" fmla="*/ 147535 w 209055"/>
                  <a:gd name="connsiteY2-126" fmla="*/ 716131 h 884261"/>
                  <a:gd name="connsiteX3-127" fmla="*/ 186172 w 209055"/>
                  <a:gd name="connsiteY3-128" fmla="*/ 815298 h 884261"/>
                  <a:gd name="connsiteX4-129" fmla="*/ 90868 w 209055"/>
                  <a:gd name="connsiteY4-130" fmla="*/ 880980 h 884261"/>
                  <a:gd name="connsiteX5-131" fmla="*/ 25186 w 209055"/>
                  <a:gd name="connsiteY5-132" fmla="*/ 859086 h 884261"/>
                  <a:gd name="connsiteX6-133" fmla="*/ 716 w 209055"/>
                  <a:gd name="connsiteY6-134" fmla="*/ 729010 h 884261"/>
                  <a:gd name="connsiteX7-135" fmla="*/ 7156 w 209055"/>
                  <a:gd name="connsiteY7-136" fmla="*/ 519084 h 884261"/>
                  <a:gd name="connsiteX8-137" fmla="*/ 13594 w 209055"/>
                  <a:gd name="connsiteY8-138" fmla="*/ 363250 h 884261"/>
                  <a:gd name="connsiteX9-139" fmla="*/ 48368 w 209055"/>
                  <a:gd name="connsiteY9-140" fmla="*/ 126278 h 884261"/>
                  <a:gd name="connsiteX10-141" fmla="*/ 70262 w 209055"/>
                  <a:gd name="connsiteY10-142" fmla="*/ 19384 h 884261"/>
                  <a:gd name="connsiteX11-143" fmla="*/ 193899 w 209055"/>
                  <a:gd name="connsiteY11-144" fmla="*/ 10369 h 884261"/>
                  <a:gd name="connsiteX12-145" fmla="*/ 204202 w 209055"/>
                  <a:gd name="connsiteY12-146" fmla="*/ 130142 h 884261"/>
                  <a:gd name="connsiteX13-147" fmla="*/ 168141 w 209055"/>
                  <a:gd name="connsiteY13-148" fmla="*/ 304007 h 884261"/>
                  <a:gd name="connsiteX14-149" fmla="*/ 115338 w 209055"/>
                  <a:gd name="connsiteY14-150" fmla="*/ 504917 h 884261"/>
                  <a:gd name="connsiteX0-151" fmla="*/ 115338 w 209055"/>
                  <a:gd name="connsiteY0-152" fmla="*/ 504917 h 883417"/>
                  <a:gd name="connsiteX1-153" fmla="*/ 117914 w 209055"/>
                  <a:gd name="connsiteY1-154" fmla="*/ 615676 h 883417"/>
                  <a:gd name="connsiteX2-155" fmla="*/ 147535 w 209055"/>
                  <a:gd name="connsiteY2-156" fmla="*/ 716131 h 883417"/>
                  <a:gd name="connsiteX3-157" fmla="*/ 197763 w 209055"/>
                  <a:gd name="connsiteY3-158" fmla="*/ 826889 h 883417"/>
                  <a:gd name="connsiteX4-159" fmla="*/ 90868 w 209055"/>
                  <a:gd name="connsiteY4-160" fmla="*/ 880980 h 883417"/>
                  <a:gd name="connsiteX5-161" fmla="*/ 25186 w 209055"/>
                  <a:gd name="connsiteY5-162" fmla="*/ 859086 h 883417"/>
                  <a:gd name="connsiteX6-163" fmla="*/ 716 w 209055"/>
                  <a:gd name="connsiteY6-164" fmla="*/ 729010 h 883417"/>
                  <a:gd name="connsiteX7-165" fmla="*/ 7156 w 209055"/>
                  <a:gd name="connsiteY7-166" fmla="*/ 519084 h 883417"/>
                  <a:gd name="connsiteX8-167" fmla="*/ 13594 w 209055"/>
                  <a:gd name="connsiteY8-168" fmla="*/ 363250 h 883417"/>
                  <a:gd name="connsiteX9-169" fmla="*/ 48368 w 209055"/>
                  <a:gd name="connsiteY9-170" fmla="*/ 126278 h 883417"/>
                  <a:gd name="connsiteX10-171" fmla="*/ 70262 w 209055"/>
                  <a:gd name="connsiteY10-172" fmla="*/ 19384 h 883417"/>
                  <a:gd name="connsiteX11-173" fmla="*/ 193899 w 209055"/>
                  <a:gd name="connsiteY11-174" fmla="*/ 10369 h 883417"/>
                  <a:gd name="connsiteX12-175" fmla="*/ 204202 w 209055"/>
                  <a:gd name="connsiteY12-176" fmla="*/ 130142 h 883417"/>
                  <a:gd name="connsiteX13-177" fmla="*/ 168141 w 209055"/>
                  <a:gd name="connsiteY13-178" fmla="*/ 304007 h 883417"/>
                  <a:gd name="connsiteX14-179" fmla="*/ 115338 w 209055"/>
                  <a:gd name="connsiteY14-180" fmla="*/ 504917 h 883417"/>
                  <a:gd name="connsiteX0-181" fmla="*/ 115338 w 209055"/>
                  <a:gd name="connsiteY0-182" fmla="*/ 504917 h 883417"/>
                  <a:gd name="connsiteX1-183" fmla="*/ 117914 w 209055"/>
                  <a:gd name="connsiteY1-184" fmla="*/ 615676 h 883417"/>
                  <a:gd name="connsiteX2-185" fmla="*/ 142383 w 209055"/>
                  <a:gd name="connsiteY2-186" fmla="*/ 703252 h 883417"/>
                  <a:gd name="connsiteX3-187" fmla="*/ 197763 w 209055"/>
                  <a:gd name="connsiteY3-188" fmla="*/ 826889 h 883417"/>
                  <a:gd name="connsiteX4-189" fmla="*/ 90868 w 209055"/>
                  <a:gd name="connsiteY4-190" fmla="*/ 880980 h 883417"/>
                  <a:gd name="connsiteX5-191" fmla="*/ 25186 w 209055"/>
                  <a:gd name="connsiteY5-192" fmla="*/ 859086 h 883417"/>
                  <a:gd name="connsiteX6-193" fmla="*/ 716 w 209055"/>
                  <a:gd name="connsiteY6-194" fmla="*/ 729010 h 883417"/>
                  <a:gd name="connsiteX7-195" fmla="*/ 7156 w 209055"/>
                  <a:gd name="connsiteY7-196" fmla="*/ 519084 h 883417"/>
                  <a:gd name="connsiteX8-197" fmla="*/ 13594 w 209055"/>
                  <a:gd name="connsiteY8-198" fmla="*/ 363250 h 883417"/>
                  <a:gd name="connsiteX9-199" fmla="*/ 48368 w 209055"/>
                  <a:gd name="connsiteY9-200" fmla="*/ 126278 h 883417"/>
                  <a:gd name="connsiteX10-201" fmla="*/ 70262 w 209055"/>
                  <a:gd name="connsiteY10-202" fmla="*/ 19384 h 883417"/>
                  <a:gd name="connsiteX11-203" fmla="*/ 193899 w 209055"/>
                  <a:gd name="connsiteY11-204" fmla="*/ 10369 h 883417"/>
                  <a:gd name="connsiteX12-205" fmla="*/ 204202 w 209055"/>
                  <a:gd name="connsiteY12-206" fmla="*/ 130142 h 883417"/>
                  <a:gd name="connsiteX13-207" fmla="*/ 168141 w 209055"/>
                  <a:gd name="connsiteY13-208" fmla="*/ 304007 h 883417"/>
                  <a:gd name="connsiteX14-209" fmla="*/ 115338 w 209055"/>
                  <a:gd name="connsiteY14-210" fmla="*/ 504917 h 883417"/>
                  <a:gd name="connsiteX0-211" fmla="*/ 119201 w 209055"/>
                  <a:gd name="connsiteY0-212" fmla="*/ 503629 h 883417"/>
                  <a:gd name="connsiteX1-213" fmla="*/ 117914 w 209055"/>
                  <a:gd name="connsiteY1-214" fmla="*/ 615676 h 883417"/>
                  <a:gd name="connsiteX2-215" fmla="*/ 142383 w 209055"/>
                  <a:gd name="connsiteY2-216" fmla="*/ 703252 h 883417"/>
                  <a:gd name="connsiteX3-217" fmla="*/ 197763 w 209055"/>
                  <a:gd name="connsiteY3-218" fmla="*/ 826889 h 883417"/>
                  <a:gd name="connsiteX4-219" fmla="*/ 90868 w 209055"/>
                  <a:gd name="connsiteY4-220" fmla="*/ 880980 h 883417"/>
                  <a:gd name="connsiteX5-221" fmla="*/ 25186 w 209055"/>
                  <a:gd name="connsiteY5-222" fmla="*/ 859086 h 883417"/>
                  <a:gd name="connsiteX6-223" fmla="*/ 716 w 209055"/>
                  <a:gd name="connsiteY6-224" fmla="*/ 729010 h 883417"/>
                  <a:gd name="connsiteX7-225" fmla="*/ 7156 w 209055"/>
                  <a:gd name="connsiteY7-226" fmla="*/ 519084 h 883417"/>
                  <a:gd name="connsiteX8-227" fmla="*/ 13594 w 209055"/>
                  <a:gd name="connsiteY8-228" fmla="*/ 363250 h 883417"/>
                  <a:gd name="connsiteX9-229" fmla="*/ 48368 w 209055"/>
                  <a:gd name="connsiteY9-230" fmla="*/ 126278 h 883417"/>
                  <a:gd name="connsiteX10-231" fmla="*/ 70262 w 209055"/>
                  <a:gd name="connsiteY10-232" fmla="*/ 19384 h 883417"/>
                  <a:gd name="connsiteX11-233" fmla="*/ 193899 w 209055"/>
                  <a:gd name="connsiteY11-234" fmla="*/ 10369 h 883417"/>
                  <a:gd name="connsiteX12-235" fmla="*/ 204202 w 209055"/>
                  <a:gd name="connsiteY12-236" fmla="*/ 130142 h 883417"/>
                  <a:gd name="connsiteX13-237" fmla="*/ 168141 w 209055"/>
                  <a:gd name="connsiteY13-238" fmla="*/ 304007 h 883417"/>
                  <a:gd name="connsiteX14-239" fmla="*/ 119201 w 209055"/>
                  <a:gd name="connsiteY14-240" fmla="*/ 503629 h 883417"/>
                  <a:gd name="connsiteX0-241" fmla="*/ 119201 w 209844"/>
                  <a:gd name="connsiteY0-242" fmla="*/ 502977 h 882765"/>
                  <a:gd name="connsiteX1-243" fmla="*/ 117914 w 209844"/>
                  <a:gd name="connsiteY1-244" fmla="*/ 615024 h 882765"/>
                  <a:gd name="connsiteX2-245" fmla="*/ 142383 w 209844"/>
                  <a:gd name="connsiteY2-246" fmla="*/ 702600 h 882765"/>
                  <a:gd name="connsiteX3-247" fmla="*/ 197763 w 209844"/>
                  <a:gd name="connsiteY3-248" fmla="*/ 826237 h 882765"/>
                  <a:gd name="connsiteX4-249" fmla="*/ 90868 w 209844"/>
                  <a:gd name="connsiteY4-250" fmla="*/ 880328 h 882765"/>
                  <a:gd name="connsiteX5-251" fmla="*/ 25186 w 209844"/>
                  <a:gd name="connsiteY5-252" fmla="*/ 858434 h 882765"/>
                  <a:gd name="connsiteX6-253" fmla="*/ 716 w 209844"/>
                  <a:gd name="connsiteY6-254" fmla="*/ 728358 h 882765"/>
                  <a:gd name="connsiteX7-255" fmla="*/ 7156 w 209844"/>
                  <a:gd name="connsiteY7-256" fmla="*/ 518432 h 882765"/>
                  <a:gd name="connsiteX8-257" fmla="*/ 13594 w 209844"/>
                  <a:gd name="connsiteY8-258" fmla="*/ 362598 h 882765"/>
                  <a:gd name="connsiteX9-259" fmla="*/ 48368 w 209844"/>
                  <a:gd name="connsiteY9-260" fmla="*/ 125626 h 882765"/>
                  <a:gd name="connsiteX10-261" fmla="*/ 70262 w 209844"/>
                  <a:gd name="connsiteY10-262" fmla="*/ 18732 h 882765"/>
                  <a:gd name="connsiteX11-263" fmla="*/ 193899 w 209844"/>
                  <a:gd name="connsiteY11-264" fmla="*/ 9717 h 882765"/>
                  <a:gd name="connsiteX12-265" fmla="*/ 205490 w 209844"/>
                  <a:gd name="connsiteY12-266" fmla="*/ 120475 h 882765"/>
                  <a:gd name="connsiteX13-267" fmla="*/ 168141 w 209844"/>
                  <a:gd name="connsiteY13-268" fmla="*/ 303355 h 882765"/>
                  <a:gd name="connsiteX14-269" fmla="*/ 119201 w 209844"/>
                  <a:gd name="connsiteY14-270" fmla="*/ 502977 h 882765"/>
                  <a:gd name="connsiteX0-271" fmla="*/ 119201 w 209844"/>
                  <a:gd name="connsiteY0-272" fmla="*/ 502977 h 882765"/>
                  <a:gd name="connsiteX1-273" fmla="*/ 117914 w 209844"/>
                  <a:gd name="connsiteY1-274" fmla="*/ 615024 h 882765"/>
                  <a:gd name="connsiteX2-275" fmla="*/ 142383 w 209844"/>
                  <a:gd name="connsiteY2-276" fmla="*/ 702600 h 882765"/>
                  <a:gd name="connsiteX3-277" fmla="*/ 197763 w 209844"/>
                  <a:gd name="connsiteY3-278" fmla="*/ 826237 h 882765"/>
                  <a:gd name="connsiteX4-279" fmla="*/ 90868 w 209844"/>
                  <a:gd name="connsiteY4-280" fmla="*/ 880328 h 882765"/>
                  <a:gd name="connsiteX5-281" fmla="*/ 25186 w 209844"/>
                  <a:gd name="connsiteY5-282" fmla="*/ 858434 h 882765"/>
                  <a:gd name="connsiteX6-283" fmla="*/ 716 w 209844"/>
                  <a:gd name="connsiteY6-284" fmla="*/ 728358 h 882765"/>
                  <a:gd name="connsiteX7-285" fmla="*/ 7156 w 209844"/>
                  <a:gd name="connsiteY7-286" fmla="*/ 518432 h 882765"/>
                  <a:gd name="connsiteX8-287" fmla="*/ 13594 w 209844"/>
                  <a:gd name="connsiteY8-288" fmla="*/ 362598 h 882765"/>
                  <a:gd name="connsiteX9-289" fmla="*/ 48368 w 209844"/>
                  <a:gd name="connsiteY9-290" fmla="*/ 125626 h 882765"/>
                  <a:gd name="connsiteX10-291" fmla="*/ 70262 w 209844"/>
                  <a:gd name="connsiteY10-292" fmla="*/ 18732 h 882765"/>
                  <a:gd name="connsiteX11-293" fmla="*/ 193899 w 209844"/>
                  <a:gd name="connsiteY11-294" fmla="*/ 9717 h 882765"/>
                  <a:gd name="connsiteX12-295" fmla="*/ 205490 w 209844"/>
                  <a:gd name="connsiteY12-296" fmla="*/ 120475 h 882765"/>
                  <a:gd name="connsiteX13-297" fmla="*/ 179732 w 209844"/>
                  <a:gd name="connsiteY13-298" fmla="*/ 299492 h 882765"/>
                  <a:gd name="connsiteX14-299" fmla="*/ 119201 w 209844"/>
                  <a:gd name="connsiteY14-300" fmla="*/ 502977 h 882765"/>
                  <a:gd name="connsiteX0-301" fmla="*/ 119201 w 210264"/>
                  <a:gd name="connsiteY0-302" fmla="*/ 501311 h 881099"/>
                  <a:gd name="connsiteX1-303" fmla="*/ 117914 w 210264"/>
                  <a:gd name="connsiteY1-304" fmla="*/ 613358 h 881099"/>
                  <a:gd name="connsiteX2-305" fmla="*/ 142383 w 210264"/>
                  <a:gd name="connsiteY2-306" fmla="*/ 700934 h 881099"/>
                  <a:gd name="connsiteX3-307" fmla="*/ 197763 w 210264"/>
                  <a:gd name="connsiteY3-308" fmla="*/ 824571 h 881099"/>
                  <a:gd name="connsiteX4-309" fmla="*/ 90868 w 210264"/>
                  <a:gd name="connsiteY4-310" fmla="*/ 878662 h 881099"/>
                  <a:gd name="connsiteX5-311" fmla="*/ 25186 w 210264"/>
                  <a:gd name="connsiteY5-312" fmla="*/ 856768 h 881099"/>
                  <a:gd name="connsiteX6-313" fmla="*/ 716 w 210264"/>
                  <a:gd name="connsiteY6-314" fmla="*/ 726692 h 881099"/>
                  <a:gd name="connsiteX7-315" fmla="*/ 7156 w 210264"/>
                  <a:gd name="connsiteY7-316" fmla="*/ 516766 h 881099"/>
                  <a:gd name="connsiteX8-317" fmla="*/ 13594 w 210264"/>
                  <a:gd name="connsiteY8-318" fmla="*/ 360932 h 881099"/>
                  <a:gd name="connsiteX9-319" fmla="*/ 48368 w 210264"/>
                  <a:gd name="connsiteY9-320" fmla="*/ 123960 h 881099"/>
                  <a:gd name="connsiteX10-321" fmla="*/ 70262 w 210264"/>
                  <a:gd name="connsiteY10-322" fmla="*/ 17066 h 881099"/>
                  <a:gd name="connsiteX11-323" fmla="*/ 193899 w 210264"/>
                  <a:gd name="connsiteY11-324" fmla="*/ 8051 h 881099"/>
                  <a:gd name="connsiteX12-325" fmla="*/ 209353 w 210264"/>
                  <a:gd name="connsiteY12-326" fmla="*/ 95627 h 881099"/>
                  <a:gd name="connsiteX13-327" fmla="*/ 205490 w 210264"/>
                  <a:gd name="connsiteY13-328" fmla="*/ 118809 h 881099"/>
                  <a:gd name="connsiteX14-329" fmla="*/ 179732 w 210264"/>
                  <a:gd name="connsiteY14-330" fmla="*/ 297826 h 881099"/>
                  <a:gd name="connsiteX15" fmla="*/ 119201 w 210264"/>
                  <a:gd name="connsiteY15" fmla="*/ 501311 h 881099"/>
                  <a:gd name="connsiteX0-331" fmla="*/ 119201 w 210264"/>
                  <a:gd name="connsiteY0-332" fmla="*/ 496578 h 876366"/>
                  <a:gd name="connsiteX1-333" fmla="*/ 117914 w 210264"/>
                  <a:gd name="connsiteY1-334" fmla="*/ 608625 h 876366"/>
                  <a:gd name="connsiteX2-335" fmla="*/ 142383 w 210264"/>
                  <a:gd name="connsiteY2-336" fmla="*/ 696201 h 876366"/>
                  <a:gd name="connsiteX3-337" fmla="*/ 197763 w 210264"/>
                  <a:gd name="connsiteY3-338" fmla="*/ 819838 h 876366"/>
                  <a:gd name="connsiteX4-339" fmla="*/ 90868 w 210264"/>
                  <a:gd name="connsiteY4-340" fmla="*/ 873929 h 876366"/>
                  <a:gd name="connsiteX5-341" fmla="*/ 25186 w 210264"/>
                  <a:gd name="connsiteY5-342" fmla="*/ 852035 h 876366"/>
                  <a:gd name="connsiteX6-343" fmla="*/ 716 w 210264"/>
                  <a:gd name="connsiteY6-344" fmla="*/ 721959 h 876366"/>
                  <a:gd name="connsiteX7-345" fmla="*/ 7156 w 210264"/>
                  <a:gd name="connsiteY7-346" fmla="*/ 512033 h 876366"/>
                  <a:gd name="connsiteX8-347" fmla="*/ 13594 w 210264"/>
                  <a:gd name="connsiteY8-348" fmla="*/ 356199 h 876366"/>
                  <a:gd name="connsiteX9-349" fmla="*/ 48368 w 210264"/>
                  <a:gd name="connsiteY9-350" fmla="*/ 119227 h 876366"/>
                  <a:gd name="connsiteX10-351" fmla="*/ 70262 w 210264"/>
                  <a:gd name="connsiteY10-352" fmla="*/ 12333 h 876366"/>
                  <a:gd name="connsiteX11-353" fmla="*/ 192611 w 210264"/>
                  <a:gd name="connsiteY11-354" fmla="*/ 11045 h 876366"/>
                  <a:gd name="connsiteX12-355" fmla="*/ 209353 w 210264"/>
                  <a:gd name="connsiteY12-356" fmla="*/ 90894 h 876366"/>
                  <a:gd name="connsiteX13-357" fmla="*/ 205490 w 210264"/>
                  <a:gd name="connsiteY13-358" fmla="*/ 114076 h 876366"/>
                  <a:gd name="connsiteX14-359" fmla="*/ 179732 w 210264"/>
                  <a:gd name="connsiteY14-360" fmla="*/ 293093 h 876366"/>
                  <a:gd name="connsiteX15-361" fmla="*/ 119201 w 210264"/>
                  <a:gd name="connsiteY15-362" fmla="*/ 496578 h 876366"/>
                  <a:gd name="connsiteX0-363" fmla="*/ 119201 w 210264"/>
                  <a:gd name="connsiteY0-364" fmla="*/ 490736 h 870524"/>
                  <a:gd name="connsiteX1-365" fmla="*/ 117914 w 210264"/>
                  <a:gd name="connsiteY1-366" fmla="*/ 602783 h 870524"/>
                  <a:gd name="connsiteX2-367" fmla="*/ 142383 w 210264"/>
                  <a:gd name="connsiteY2-368" fmla="*/ 690359 h 870524"/>
                  <a:gd name="connsiteX3-369" fmla="*/ 197763 w 210264"/>
                  <a:gd name="connsiteY3-370" fmla="*/ 813996 h 870524"/>
                  <a:gd name="connsiteX4-371" fmla="*/ 90868 w 210264"/>
                  <a:gd name="connsiteY4-372" fmla="*/ 868087 h 870524"/>
                  <a:gd name="connsiteX5-373" fmla="*/ 25186 w 210264"/>
                  <a:gd name="connsiteY5-374" fmla="*/ 846193 h 870524"/>
                  <a:gd name="connsiteX6-375" fmla="*/ 716 w 210264"/>
                  <a:gd name="connsiteY6-376" fmla="*/ 716117 h 870524"/>
                  <a:gd name="connsiteX7-377" fmla="*/ 7156 w 210264"/>
                  <a:gd name="connsiteY7-378" fmla="*/ 506191 h 870524"/>
                  <a:gd name="connsiteX8-379" fmla="*/ 13594 w 210264"/>
                  <a:gd name="connsiteY8-380" fmla="*/ 350357 h 870524"/>
                  <a:gd name="connsiteX9-381" fmla="*/ 48368 w 210264"/>
                  <a:gd name="connsiteY9-382" fmla="*/ 113385 h 870524"/>
                  <a:gd name="connsiteX10-383" fmla="*/ 70262 w 210264"/>
                  <a:gd name="connsiteY10-384" fmla="*/ 19370 h 870524"/>
                  <a:gd name="connsiteX11-385" fmla="*/ 192611 w 210264"/>
                  <a:gd name="connsiteY11-386" fmla="*/ 5203 h 870524"/>
                  <a:gd name="connsiteX12-387" fmla="*/ 209353 w 210264"/>
                  <a:gd name="connsiteY12-388" fmla="*/ 85052 h 870524"/>
                  <a:gd name="connsiteX13-389" fmla="*/ 205490 w 210264"/>
                  <a:gd name="connsiteY13-390" fmla="*/ 108234 h 870524"/>
                  <a:gd name="connsiteX14-391" fmla="*/ 179732 w 210264"/>
                  <a:gd name="connsiteY14-392" fmla="*/ 287251 h 870524"/>
                  <a:gd name="connsiteX15-393" fmla="*/ 119201 w 210264"/>
                  <a:gd name="connsiteY15-394" fmla="*/ 490736 h 870524"/>
                  <a:gd name="connsiteX0-395" fmla="*/ 119201 w 210264"/>
                  <a:gd name="connsiteY0-396" fmla="*/ 490736 h 870524"/>
                  <a:gd name="connsiteX1-397" fmla="*/ 117914 w 210264"/>
                  <a:gd name="connsiteY1-398" fmla="*/ 602783 h 870524"/>
                  <a:gd name="connsiteX2-399" fmla="*/ 142383 w 210264"/>
                  <a:gd name="connsiteY2-400" fmla="*/ 690359 h 870524"/>
                  <a:gd name="connsiteX3-401" fmla="*/ 197763 w 210264"/>
                  <a:gd name="connsiteY3-402" fmla="*/ 813996 h 870524"/>
                  <a:gd name="connsiteX4-403" fmla="*/ 90868 w 210264"/>
                  <a:gd name="connsiteY4-404" fmla="*/ 868087 h 870524"/>
                  <a:gd name="connsiteX5-405" fmla="*/ 25186 w 210264"/>
                  <a:gd name="connsiteY5-406" fmla="*/ 846193 h 870524"/>
                  <a:gd name="connsiteX6-407" fmla="*/ 716 w 210264"/>
                  <a:gd name="connsiteY6-408" fmla="*/ 716117 h 870524"/>
                  <a:gd name="connsiteX7-409" fmla="*/ 7156 w 210264"/>
                  <a:gd name="connsiteY7-410" fmla="*/ 506191 h 870524"/>
                  <a:gd name="connsiteX8-411" fmla="*/ 13594 w 210264"/>
                  <a:gd name="connsiteY8-412" fmla="*/ 350357 h 870524"/>
                  <a:gd name="connsiteX9-413" fmla="*/ 45792 w 210264"/>
                  <a:gd name="connsiteY9-414" fmla="*/ 113385 h 870524"/>
                  <a:gd name="connsiteX10-415" fmla="*/ 70262 w 210264"/>
                  <a:gd name="connsiteY10-416" fmla="*/ 19370 h 870524"/>
                  <a:gd name="connsiteX11-417" fmla="*/ 192611 w 210264"/>
                  <a:gd name="connsiteY11-418" fmla="*/ 5203 h 870524"/>
                  <a:gd name="connsiteX12-419" fmla="*/ 209353 w 210264"/>
                  <a:gd name="connsiteY12-420" fmla="*/ 85052 h 870524"/>
                  <a:gd name="connsiteX13-421" fmla="*/ 205490 w 210264"/>
                  <a:gd name="connsiteY13-422" fmla="*/ 108234 h 870524"/>
                  <a:gd name="connsiteX14-423" fmla="*/ 179732 w 210264"/>
                  <a:gd name="connsiteY14-424" fmla="*/ 287251 h 870524"/>
                  <a:gd name="connsiteX15-425" fmla="*/ 119201 w 210264"/>
                  <a:gd name="connsiteY15-426" fmla="*/ 490736 h 870524"/>
                  <a:gd name="connsiteX0-427" fmla="*/ 119201 w 210264"/>
                  <a:gd name="connsiteY0-428" fmla="*/ 487670 h 867458"/>
                  <a:gd name="connsiteX1-429" fmla="*/ 117914 w 210264"/>
                  <a:gd name="connsiteY1-430" fmla="*/ 599717 h 867458"/>
                  <a:gd name="connsiteX2-431" fmla="*/ 142383 w 210264"/>
                  <a:gd name="connsiteY2-432" fmla="*/ 687293 h 867458"/>
                  <a:gd name="connsiteX3-433" fmla="*/ 197763 w 210264"/>
                  <a:gd name="connsiteY3-434" fmla="*/ 810930 h 867458"/>
                  <a:gd name="connsiteX4-435" fmla="*/ 90868 w 210264"/>
                  <a:gd name="connsiteY4-436" fmla="*/ 865021 h 867458"/>
                  <a:gd name="connsiteX5-437" fmla="*/ 25186 w 210264"/>
                  <a:gd name="connsiteY5-438" fmla="*/ 843127 h 867458"/>
                  <a:gd name="connsiteX6-439" fmla="*/ 716 w 210264"/>
                  <a:gd name="connsiteY6-440" fmla="*/ 713051 h 867458"/>
                  <a:gd name="connsiteX7-441" fmla="*/ 7156 w 210264"/>
                  <a:gd name="connsiteY7-442" fmla="*/ 503125 h 867458"/>
                  <a:gd name="connsiteX8-443" fmla="*/ 13594 w 210264"/>
                  <a:gd name="connsiteY8-444" fmla="*/ 347291 h 867458"/>
                  <a:gd name="connsiteX9-445" fmla="*/ 45792 w 210264"/>
                  <a:gd name="connsiteY9-446" fmla="*/ 110319 h 867458"/>
                  <a:gd name="connsiteX10-447" fmla="*/ 70262 w 210264"/>
                  <a:gd name="connsiteY10-448" fmla="*/ 30471 h 867458"/>
                  <a:gd name="connsiteX11-449" fmla="*/ 192611 w 210264"/>
                  <a:gd name="connsiteY11-450" fmla="*/ 2137 h 867458"/>
                  <a:gd name="connsiteX12-451" fmla="*/ 209353 w 210264"/>
                  <a:gd name="connsiteY12-452" fmla="*/ 81986 h 867458"/>
                  <a:gd name="connsiteX13-453" fmla="*/ 205490 w 210264"/>
                  <a:gd name="connsiteY13-454" fmla="*/ 105168 h 867458"/>
                  <a:gd name="connsiteX14-455" fmla="*/ 179732 w 210264"/>
                  <a:gd name="connsiteY14-456" fmla="*/ 284185 h 867458"/>
                  <a:gd name="connsiteX15-457" fmla="*/ 119201 w 210264"/>
                  <a:gd name="connsiteY15-458" fmla="*/ 487670 h 867458"/>
                  <a:gd name="connsiteX0-459" fmla="*/ 119201 w 211125"/>
                  <a:gd name="connsiteY0-460" fmla="*/ 487670 h 867458"/>
                  <a:gd name="connsiteX1-461" fmla="*/ 117914 w 211125"/>
                  <a:gd name="connsiteY1-462" fmla="*/ 599717 h 867458"/>
                  <a:gd name="connsiteX2-463" fmla="*/ 142383 w 211125"/>
                  <a:gd name="connsiteY2-464" fmla="*/ 687293 h 867458"/>
                  <a:gd name="connsiteX3-465" fmla="*/ 197763 w 211125"/>
                  <a:gd name="connsiteY3-466" fmla="*/ 810930 h 867458"/>
                  <a:gd name="connsiteX4-467" fmla="*/ 90868 w 211125"/>
                  <a:gd name="connsiteY4-468" fmla="*/ 865021 h 867458"/>
                  <a:gd name="connsiteX5-469" fmla="*/ 25186 w 211125"/>
                  <a:gd name="connsiteY5-470" fmla="*/ 843127 h 867458"/>
                  <a:gd name="connsiteX6-471" fmla="*/ 716 w 211125"/>
                  <a:gd name="connsiteY6-472" fmla="*/ 713051 h 867458"/>
                  <a:gd name="connsiteX7-473" fmla="*/ 7156 w 211125"/>
                  <a:gd name="connsiteY7-474" fmla="*/ 503125 h 867458"/>
                  <a:gd name="connsiteX8-475" fmla="*/ 13594 w 211125"/>
                  <a:gd name="connsiteY8-476" fmla="*/ 347291 h 867458"/>
                  <a:gd name="connsiteX9-477" fmla="*/ 45792 w 211125"/>
                  <a:gd name="connsiteY9-478" fmla="*/ 110319 h 867458"/>
                  <a:gd name="connsiteX10-479" fmla="*/ 70262 w 211125"/>
                  <a:gd name="connsiteY10-480" fmla="*/ 30471 h 867458"/>
                  <a:gd name="connsiteX11-481" fmla="*/ 192611 w 211125"/>
                  <a:gd name="connsiteY11-482" fmla="*/ 2137 h 867458"/>
                  <a:gd name="connsiteX12-483" fmla="*/ 209353 w 211125"/>
                  <a:gd name="connsiteY12-484" fmla="*/ 81986 h 867458"/>
                  <a:gd name="connsiteX13-485" fmla="*/ 179732 w 211125"/>
                  <a:gd name="connsiteY13-486" fmla="*/ 284185 h 867458"/>
                  <a:gd name="connsiteX14-487" fmla="*/ 119201 w 211125"/>
                  <a:gd name="connsiteY14-488" fmla="*/ 487670 h 867458"/>
                  <a:gd name="connsiteX0-489" fmla="*/ 119201 w 211125"/>
                  <a:gd name="connsiteY0-490" fmla="*/ 487670 h 867458"/>
                  <a:gd name="connsiteX1-491" fmla="*/ 117914 w 211125"/>
                  <a:gd name="connsiteY1-492" fmla="*/ 599717 h 867458"/>
                  <a:gd name="connsiteX2-493" fmla="*/ 130792 w 211125"/>
                  <a:gd name="connsiteY2-494" fmla="*/ 666687 h 867458"/>
                  <a:gd name="connsiteX3-495" fmla="*/ 197763 w 211125"/>
                  <a:gd name="connsiteY3-496" fmla="*/ 810930 h 867458"/>
                  <a:gd name="connsiteX4-497" fmla="*/ 90868 w 211125"/>
                  <a:gd name="connsiteY4-498" fmla="*/ 865021 h 867458"/>
                  <a:gd name="connsiteX5-499" fmla="*/ 25186 w 211125"/>
                  <a:gd name="connsiteY5-500" fmla="*/ 843127 h 867458"/>
                  <a:gd name="connsiteX6-501" fmla="*/ 716 w 211125"/>
                  <a:gd name="connsiteY6-502" fmla="*/ 713051 h 867458"/>
                  <a:gd name="connsiteX7-503" fmla="*/ 7156 w 211125"/>
                  <a:gd name="connsiteY7-504" fmla="*/ 503125 h 867458"/>
                  <a:gd name="connsiteX8-505" fmla="*/ 13594 w 211125"/>
                  <a:gd name="connsiteY8-506" fmla="*/ 347291 h 867458"/>
                  <a:gd name="connsiteX9-507" fmla="*/ 45792 w 211125"/>
                  <a:gd name="connsiteY9-508" fmla="*/ 110319 h 867458"/>
                  <a:gd name="connsiteX10-509" fmla="*/ 70262 w 211125"/>
                  <a:gd name="connsiteY10-510" fmla="*/ 30471 h 867458"/>
                  <a:gd name="connsiteX11-511" fmla="*/ 192611 w 211125"/>
                  <a:gd name="connsiteY11-512" fmla="*/ 2137 h 867458"/>
                  <a:gd name="connsiteX12-513" fmla="*/ 209353 w 211125"/>
                  <a:gd name="connsiteY12-514" fmla="*/ 81986 h 867458"/>
                  <a:gd name="connsiteX13-515" fmla="*/ 179732 w 211125"/>
                  <a:gd name="connsiteY13-516" fmla="*/ 284185 h 867458"/>
                  <a:gd name="connsiteX14-517" fmla="*/ 119201 w 211125"/>
                  <a:gd name="connsiteY14-518" fmla="*/ 487670 h 867458"/>
                  <a:gd name="connsiteX0-519" fmla="*/ 119201 w 211125"/>
                  <a:gd name="connsiteY0-520" fmla="*/ 487670 h 867458"/>
                  <a:gd name="connsiteX1-521" fmla="*/ 117914 w 211125"/>
                  <a:gd name="connsiteY1-522" fmla="*/ 599717 h 867458"/>
                  <a:gd name="connsiteX2-523" fmla="*/ 130792 w 211125"/>
                  <a:gd name="connsiteY2-524" fmla="*/ 666687 h 867458"/>
                  <a:gd name="connsiteX3-525" fmla="*/ 197763 w 211125"/>
                  <a:gd name="connsiteY3-526" fmla="*/ 810930 h 867458"/>
                  <a:gd name="connsiteX4-527" fmla="*/ 90868 w 211125"/>
                  <a:gd name="connsiteY4-528" fmla="*/ 865021 h 867458"/>
                  <a:gd name="connsiteX5-529" fmla="*/ 25186 w 211125"/>
                  <a:gd name="connsiteY5-530" fmla="*/ 843127 h 867458"/>
                  <a:gd name="connsiteX6-531" fmla="*/ 716 w 211125"/>
                  <a:gd name="connsiteY6-532" fmla="*/ 713051 h 867458"/>
                  <a:gd name="connsiteX7-533" fmla="*/ 7156 w 211125"/>
                  <a:gd name="connsiteY7-534" fmla="*/ 503125 h 867458"/>
                  <a:gd name="connsiteX8-535" fmla="*/ 13594 w 211125"/>
                  <a:gd name="connsiteY8-536" fmla="*/ 347291 h 867458"/>
                  <a:gd name="connsiteX9-537" fmla="*/ 45792 w 211125"/>
                  <a:gd name="connsiteY9-538" fmla="*/ 110319 h 867458"/>
                  <a:gd name="connsiteX10-539" fmla="*/ 70262 w 211125"/>
                  <a:gd name="connsiteY10-540" fmla="*/ 30471 h 867458"/>
                  <a:gd name="connsiteX11-541" fmla="*/ 192611 w 211125"/>
                  <a:gd name="connsiteY11-542" fmla="*/ 2137 h 867458"/>
                  <a:gd name="connsiteX12-543" fmla="*/ 209353 w 211125"/>
                  <a:gd name="connsiteY12-544" fmla="*/ 81986 h 867458"/>
                  <a:gd name="connsiteX13-545" fmla="*/ 172004 w 211125"/>
                  <a:gd name="connsiteY13-546" fmla="*/ 298352 h 867458"/>
                  <a:gd name="connsiteX14-547" fmla="*/ 119201 w 211125"/>
                  <a:gd name="connsiteY14-548" fmla="*/ 487670 h 8674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211125" h="867458">
                    <a:moveTo>
                      <a:pt x="119201" y="487670"/>
                    </a:moveTo>
                    <a:cubicBezTo>
                      <a:pt x="110186" y="537897"/>
                      <a:pt x="115982" y="569881"/>
                      <a:pt x="117914" y="599717"/>
                    </a:cubicBezTo>
                    <a:cubicBezTo>
                      <a:pt x="119846" y="629553"/>
                      <a:pt x="117484" y="631485"/>
                      <a:pt x="130792" y="666687"/>
                    </a:cubicBezTo>
                    <a:cubicBezTo>
                      <a:pt x="144100" y="701889"/>
                      <a:pt x="204417" y="777874"/>
                      <a:pt x="197763" y="810930"/>
                    </a:cubicBezTo>
                    <a:cubicBezTo>
                      <a:pt x="191109" y="843986"/>
                      <a:pt x="119631" y="859655"/>
                      <a:pt x="90868" y="865021"/>
                    </a:cubicBezTo>
                    <a:cubicBezTo>
                      <a:pt x="62105" y="870387"/>
                      <a:pt x="40211" y="868455"/>
                      <a:pt x="25186" y="843127"/>
                    </a:cubicBezTo>
                    <a:cubicBezTo>
                      <a:pt x="10161" y="817799"/>
                      <a:pt x="3721" y="769718"/>
                      <a:pt x="716" y="713051"/>
                    </a:cubicBezTo>
                    <a:cubicBezTo>
                      <a:pt x="-2289" y="656384"/>
                      <a:pt x="5010" y="564085"/>
                      <a:pt x="7156" y="503125"/>
                    </a:cubicBezTo>
                    <a:cubicBezTo>
                      <a:pt x="9302" y="442165"/>
                      <a:pt x="7155" y="412759"/>
                      <a:pt x="13594" y="347291"/>
                    </a:cubicBezTo>
                    <a:cubicBezTo>
                      <a:pt x="20033" y="281823"/>
                      <a:pt x="36347" y="163122"/>
                      <a:pt x="45792" y="110319"/>
                    </a:cubicBezTo>
                    <a:cubicBezTo>
                      <a:pt x="55237" y="57516"/>
                      <a:pt x="45792" y="48501"/>
                      <a:pt x="70262" y="30471"/>
                    </a:cubicBezTo>
                    <a:cubicBezTo>
                      <a:pt x="94732" y="12441"/>
                      <a:pt x="169429" y="-6449"/>
                      <a:pt x="192611" y="2137"/>
                    </a:cubicBezTo>
                    <a:cubicBezTo>
                      <a:pt x="215793" y="10723"/>
                      <a:pt x="211499" y="34978"/>
                      <a:pt x="209353" y="81986"/>
                    </a:cubicBezTo>
                    <a:cubicBezTo>
                      <a:pt x="207207" y="128994"/>
                      <a:pt x="187029" y="230738"/>
                      <a:pt x="172004" y="298352"/>
                    </a:cubicBezTo>
                    <a:cubicBezTo>
                      <a:pt x="156979" y="365966"/>
                      <a:pt x="128216" y="437443"/>
                      <a:pt x="119201" y="487670"/>
                    </a:cubicBezTo>
                    <a:close/>
                  </a:path>
                </a:pathLst>
              </a:custGeom>
              <a:solidFill>
                <a:srgbClr val="BAB1D6"/>
              </a:solidFill>
              <a:ln w="6350">
                <a:solidFill>
                  <a:schemeClr val="tx1"/>
                </a:solid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sp>
            <p:nvSpPr>
              <p:cNvPr id="89" name="任意多边形: 形状 88"/>
              <p:cNvSpPr/>
              <p:nvPr/>
            </p:nvSpPr>
            <p:spPr>
              <a:xfrm>
                <a:off x="306430" y="2694258"/>
                <a:ext cx="228825" cy="887589"/>
              </a:xfrm>
              <a:custGeom>
                <a:avLst/>
                <a:gdLst>
                  <a:gd name="connsiteX0" fmla="*/ 245110 w 245605"/>
                  <a:gd name="connsiteY0" fmla="*/ 286406 h 882428"/>
                  <a:gd name="connsiteX1" fmla="*/ 219352 w 245605"/>
                  <a:gd name="connsiteY1" fmla="*/ 18525 h 882428"/>
                  <a:gd name="connsiteX2" fmla="*/ 85412 w 245605"/>
                  <a:gd name="connsiteY2" fmla="*/ 35268 h 882428"/>
                  <a:gd name="connsiteX3" fmla="*/ 59654 w 245605"/>
                  <a:gd name="connsiteY3" fmla="*/ 133147 h 882428"/>
                  <a:gd name="connsiteX4" fmla="*/ 107306 w 245605"/>
                  <a:gd name="connsiteY4" fmla="*/ 303149 h 882428"/>
                  <a:gd name="connsiteX5" fmla="*/ 73821 w 245605"/>
                  <a:gd name="connsiteY5" fmla="*/ 546559 h 882428"/>
                  <a:gd name="connsiteX6" fmla="*/ 411 w 245605"/>
                  <a:gd name="connsiteY6" fmla="*/ 780955 h 882428"/>
                  <a:gd name="connsiteX7" fmla="*/ 109882 w 245605"/>
                  <a:gd name="connsiteY7" fmla="*/ 871107 h 882428"/>
                  <a:gd name="connsiteX8" fmla="*/ 201322 w 245605"/>
                  <a:gd name="connsiteY8" fmla="*/ 842773 h 882428"/>
                  <a:gd name="connsiteX9" fmla="*/ 203897 w 245605"/>
                  <a:gd name="connsiteY9" fmla="*/ 527241 h 882428"/>
                  <a:gd name="connsiteX10" fmla="*/ 233519 w 245605"/>
                  <a:gd name="connsiteY10" fmla="*/ 398452 h 882428"/>
                  <a:gd name="connsiteX11" fmla="*/ 245110 w 245605"/>
                  <a:gd name="connsiteY11" fmla="*/ 286406 h 882428"/>
                  <a:gd name="connsiteX0-1" fmla="*/ 222098 w 222593"/>
                  <a:gd name="connsiteY0-2" fmla="*/ 286406 h 882773"/>
                  <a:gd name="connsiteX1-3" fmla="*/ 196340 w 222593"/>
                  <a:gd name="connsiteY1-4" fmla="*/ 18525 h 882773"/>
                  <a:gd name="connsiteX2-5" fmla="*/ 62400 w 222593"/>
                  <a:gd name="connsiteY2-6" fmla="*/ 35268 h 882773"/>
                  <a:gd name="connsiteX3-7" fmla="*/ 36642 w 222593"/>
                  <a:gd name="connsiteY3-8" fmla="*/ 133147 h 882773"/>
                  <a:gd name="connsiteX4-9" fmla="*/ 84294 w 222593"/>
                  <a:gd name="connsiteY4-10" fmla="*/ 303149 h 882773"/>
                  <a:gd name="connsiteX5-11" fmla="*/ 50809 w 222593"/>
                  <a:gd name="connsiteY5-12" fmla="*/ 546559 h 882773"/>
                  <a:gd name="connsiteX6-13" fmla="*/ 581 w 222593"/>
                  <a:gd name="connsiteY6-14" fmla="*/ 775804 h 882773"/>
                  <a:gd name="connsiteX7-15" fmla="*/ 86870 w 222593"/>
                  <a:gd name="connsiteY7-16" fmla="*/ 871107 h 882773"/>
                  <a:gd name="connsiteX8-17" fmla="*/ 178310 w 222593"/>
                  <a:gd name="connsiteY8-18" fmla="*/ 842773 h 882773"/>
                  <a:gd name="connsiteX9-19" fmla="*/ 180885 w 222593"/>
                  <a:gd name="connsiteY9-20" fmla="*/ 527241 h 882773"/>
                  <a:gd name="connsiteX10-21" fmla="*/ 210507 w 222593"/>
                  <a:gd name="connsiteY10-22" fmla="*/ 398452 h 882773"/>
                  <a:gd name="connsiteX11-23" fmla="*/ 222098 w 222593"/>
                  <a:gd name="connsiteY11-24" fmla="*/ 286406 h 882773"/>
                  <a:gd name="connsiteX0-25" fmla="*/ 222098 w 222593"/>
                  <a:gd name="connsiteY0-26" fmla="*/ 286406 h 873915"/>
                  <a:gd name="connsiteX1-27" fmla="*/ 196340 w 222593"/>
                  <a:gd name="connsiteY1-28" fmla="*/ 18525 h 873915"/>
                  <a:gd name="connsiteX2-29" fmla="*/ 62400 w 222593"/>
                  <a:gd name="connsiteY2-30" fmla="*/ 35268 h 873915"/>
                  <a:gd name="connsiteX3-31" fmla="*/ 36642 w 222593"/>
                  <a:gd name="connsiteY3-32" fmla="*/ 133147 h 873915"/>
                  <a:gd name="connsiteX4-33" fmla="*/ 84294 w 222593"/>
                  <a:gd name="connsiteY4-34" fmla="*/ 303149 h 873915"/>
                  <a:gd name="connsiteX5-35" fmla="*/ 50809 w 222593"/>
                  <a:gd name="connsiteY5-36" fmla="*/ 546559 h 873915"/>
                  <a:gd name="connsiteX6-37" fmla="*/ 581 w 222593"/>
                  <a:gd name="connsiteY6-38" fmla="*/ 775804 h 873915"/>
                  <a:gd name="connsiteX7-39" fmla="*/ 86870 w 222593"/>
                  <a:gd name="connsiteY7-40" fmla="*/ 871107 h 873915"/>
                  <a:gd name="connsiteX8-41" fmla="*/ 180886 w 222593"/>
                  <a:gd name="connsiteY8-42" fmla="*/ 818303 h 873915"/>
                  <a:gd name="connsiteX9-43" fmla="*/ 180885 w 222593"/>
                  <a:gd name="connsiteY9-44" fmla="*/ 527241 h 873915"/>
                  <a:gd name="connsiteX10-45" fmla="*/ 210507 w 222593"/>
                  <a:gd name="connsiteY10-46" fmla="*/ 398452 h 873915"/>
                  <a:gd name="connsiteX11-47" fmla="*/ 222098 w 222593"/>
                  <a:gd name="connsiteY11-48" fmla="*/ 286406 h 873915"/>
                  <a:gd name="connsiteX0-49" fmla="*/ 222098 w 222593"/>
                  <a:gd name="connsiteY0-50" fmla="*/ 286406 h 873915"/>
                  <a:gd name="connsiteX1-51" fmla="*/ 196340 w 222593"/>
                  <a:gd name="connsiteY1-52" fmla="*/ 18525 h 873915"/>
                  <a:gd name="connsiteX2-53" fmla="*/ 62400 w 222593"/>
                  <a:gd name="connsiteY2-54" fmla="*/ 35268 h 873915"/>
                  <a:gd name="connsiteX3-55" fmla="*/ 36642 w 222593"/>
                  <a:gd name="connsiteY3-56" fmla="*/ 133147 h 873915"/>
                  <a:gd name="connsiteX4-57" fmla="*/ 84294 w 222593"/>
                  <a:gd name="connsiteY4-58" fmla="*/ 303149 h 873915"/>
                  <a:gd name="connsiteX5-59" fmla="*/ 50809 w 222593"/>
                  <a:gd name="connsiteY5-60" fmla="*/ 546559 h 873915"/>
                  <a:gd name="connsiteX6-61" fmla="*/ 581 w 222593"/>
                  <a:gd name="connsiteY6-62" fmla="*/ 775804 h 873915"/>
                  <a:gd name="connsiteX7-63" fmla="*/ 86870 w 222593"/>
                  <a:gd name="connsiteY7-64" fmla="*/ 871107 h 873915"/>
                  <a:gd name="connsiteX8-65" fmla="*/ 180886 w 222593"/>
                  <a:gd name="connsiteY8-66" fmla="*/ 818303 h 873915"/>
                  <a:gd name="connsiteX9-67" fmla="*/ 180885 w 222593"/>
                  <a:gd name="connsiteY9-68" fmla="*/ 527241 h 873915"/>
                  <a:gd name="connsiteX10-69" fmla="*/ 210507 w 222593"/>
                  <a:gd name="connsiteY10-70" fmla="*/ 398452 h 873915"/>
                  <a:gd name="connsiteX11-71" fmla="*/ 222098 w 222593"/>
                  <a:gd name="connsiteY11-72" fmla="*/ 286406 h 873915"/>
                  <a:gd name="connsiteX0-73" fmla="*/ 228537 w 228829"/>
                  <a:gd name="connsiteY0-74" fmla="*/ 286406 h 873915"/>
                  <a:gd name="connsiteX1-75" fmla="*/ 196340 w 228829"/>
                  <a:gd name="connsiteY1-76" fmla="*/ 18525 h 873915"/>
                  <a:gd name="connsiteX2-77" fmla="*/ 62400 w 228829"/>
                  <a:gd name="connsiteY2-78" fmla="*/ 35268 h 873915"/>
                  <a:gd name="connsiteX3-79" fmla="*/ 36642 w 228829"/>
                  <a:gd name="connsiteY3-80" fmla="*/ 133147 h 873915"/>
                  <a:gd name="connsiteX4-81" fmla="*/ 84294 w 228829"/>
                  <a:gd name="connsiteY4-82" fmla="*/ 303149 h 873915"/>
                  <a:gd name="connsiteX5-83" fmla="*/ 50809 w 228829"/>
                  <a:gd name="connsiteY5-84" fmla="*/ 546559 h 873915"/>
                  <a:gd name="connsiteX6-85" fmla="*/ 581 w 228829"/>
                  <a:gd name="connsiteY6-86" fmla="*/ 775804 h 873915"/>
                  <a:gd name="connsiteX7-87" fmla="*/ 86870 w 228829"/>
                  <a:gd name="connsiteY7-88" fmla="*/ 871107 h 873915"/>
                  <a:gd name="connsiteX8-89" fmla="*/ 180886 w 228829"/>
                  <a:gd name="connsiteY8-90" fmla="*/ 818303 h 873915"/>
                  <a:gd name="connsiteX9-91" fmla="*/ 180885 w 228829"/>
                  <a:gd name="connsiteY9-92" fmla="*/ 527241 h 873915"/>
                  <a:gd name="connsiteX10-93" fmla="*/ 210507 w 228829"/>
                  <a:gd name="connsiteY10-94" fmla="*/ 398452 h 873915"/>
                  <a:gd name="connsiteX11-95" fmla="*/ 228537 w 228829"/>
                  <a:gd name="connsiteY11-96" fmla="*/ 286406 h 873915"/>
                  <a:gd name="connsiteX0-97" fmla="*/ 228537 w 230139"/>
                  <a:gd name="connsiteY0-98" fmla="*/ 305712 h 893221"/>
                  <a:gd name="connsiteX1-99" fmla="*/ 169294 w 230139"/>
                  <a:gd name="connsiteY1-100" fmla="*/ 14649 h 893221"/>
                  <a:gd name="connsiteX2-101" fmla="*/ 62400 w 230139"/>
                  <a:gd name="connsiteY2-102" fmla="*/ 54574 h 893221"/>
                  <a:gd name="connsiteX3-103" fmla="*/ 36642 w 230139"/>
                  <a:gd name="connsiteY3-104" fmla="*/ 152453 h 893221"/>
                  <a:gd name="connsiteX4-105" fmla="*/ 84294 w 230139"/>
                  <a:gd name="connsiteY4-106" fmla="*/ 322455 h 893221"/>
                  <a:gd name="connsiteX5-107" fmla="*/ 50809 w 230139"/>
                  <a:gd name="connsiteY5-108" fmla="*/ 565865 h 893221"/>
                  <a:gd name="connsiteX6-109" fmla="*/ 581 w 230139"/>
                  <a:gd name="connsiteY6-110" fmla="*/ 795110 h 893221"/>
                  <a:gd name="connsiteX7-111" fmla="*/ 86870 w 230139"/>
                  <a:gd name="connsiteY7-112" fmla="*/ 890413 h 893221"/>
                  <a:gd name="connsiteX8-113" fmla="*/ 180886 w 230139"/>
                  <a:gd name="connsiteY8-114" fmla="*/ 837609 h 893221"/>
                  <a:gd name="connsiteX9-115" fmla="*/ 180885 w 230139"/>
                  <a:gd name="connsiteY9-116" fmla="*/ 546547 h 893221"/>
                  <a:gd name="connsiteX10-117" fmla="*/ 210507 w 230139"/>
                  <a:gd name="connsiteY10-118" fmla="*/ 417758 h 893221"/>
                  <a:gd name="connsiteX11-119" fmla="*/ 228537 w 230139"/>
                  <a:gd name="connsiteY11-120" fmla="*/ 305712 h 893221"/>
                  <a:gd name="connsiteX0-121" fmla="*/ 228537 w 229644"/>
                  <a:gd name="connsiteY0-122" fmla="*/ 305712 h 893221"/>
                  <a:gd name="connsiteX1-123" fmla="*/ 178310 w 229644"/>
                  <a:gd name="connsiteY1-124" fmla="*/ 14649 h 893221"/>
                  <a:gd name="connsiteX2-125" fmla="*/ 62400 w 229644"/>
                  <a:gd name="connsiteY2-126" fmla="*/ 54574 h 893221"/>
                  <a:gd name="connsiteX3-127" fmla="*/ 36642 w 229644"/>
                  <a:gd name="connsiteY3-128" fmla="*/ 152453 h 893221"/>
                  <a:gd name="connsiteX4-129" fmla="*/ 84294 w 229644"/>
                  <a:gd name="connsiteY4-130" fmla="*/ 322455 h 893221"/>
                  <a:gd name="connsiteX5-131" fmla="*/ 50809 w 229644"/>
                  <a:gd name="connsiteY5-132" fmla="*/ 565865 h 893221"/>
                  <a:gd name="connsiteX6-133" fmla="*/ 581 w 229644"/>
                  <a:gd name="connsiteY6-134" fmla="*/ 795110 h 893221"/>
                  <a:gd name="connsiteX7-135" fmla="*/ 86870 w 229644"/>
                  <a:gd name="connsiteY7-136" fmla="*/ 890413 h 893221"/>
                  <a:gd name="connsiteX8-137" fmla="*/ 180886 w 229644"/>
                  <a:gd name="connsiteY8-138" fmla="*/ 837609 h 893221"/>
                  <a:gd name="connsiteX9-139" fmla="*/ 180885 w 229644"/>
                  <a:gd name="connsiteY9-140" fmla="*/ 546547 h 893221"/>
                  <a:gd name="connsiteX10-141" fmla="*/ 210507 w 229644"/>
                  <a:gd name="connsiteY10-142" fmla="*/ 417758 h 893221"/>
                  <a:gd name="connsiteX11-143" fmla="*/ 228537 w 229644"/>
                  <a:gd name="connsiteY11-144" fmla="*/ 305712 h 893221"/>
                  <a:gd name="connsiteX0-145" fmla="*/ 228535 w 229642"/>
                  <a:gd name="connsiteY0-146" fmla="*/ 305712 h 893221"/>
                  <a:gd name="connsiteX1-147" fmla="*/ 178308 w 229642"/>
                  <a:gd name="connsiteY1-148" fmla="*/ 14649 h 893221"/>
                  <a:gd name="connsiteX2-149" fmla="*/ 62398 w 229642"/>
                  <a:gd name="connsiteY2-150" fmla="*/ 54574 h 893221"/>
                  <a:gd name="connsiteX3-151" fmla="*/ 36640 w 229642"/>
                  <a:gd name="connsiteY3-152" fmla="*/ 152453 h 893221"/>
                  <a:gd name="connsiteX4-153" fmla="*/ 83004 w 229642"/>
                  <a:gd name="connsiteY4-154" fmla="*/ 322455 h 893221"/>
                  <a:gd name="connsiteX5-155" fmla="*/ 50807 w 229642"/>
                  <a:gd name="connsiteY5-156" fmla="*/ 565865 h 893221"/>
                  <a:gd name="connsiteX6-157" fmla="*/ 579 w 229642"/>
                  <a:gd name="connsiteY6-158" fmla="*/ 795110 h 893221"/>
                  <a:gd name="connsiteX7-159" fmla="*/ 86868 w 229642"/>
                  <a:gd name="connsiteY7-160" fmla="*/ 890413 h 893221"/>
                  <a:gd name="connsiteX8-161" fmla="*/ 180884 w 229642"/>
                  <a:gd name="connsiteY8-162" fmla="*/ 837609 h 893221"/>
                  <a:gd name="connsiteX9-163" fmla="*/ 180883 w 229642"/>
                  <a:gd name="connsiteY9-164" fmla="*/ 546547 h 893221"/>
                  <a:gd name="connsiteX10-165" fmla="*/ 210505 w 229642"/>
                  <a:gd name="connsiteY10-166" fmla="*/ 417758 h 893221"/>
                  <a:gd name="connsiteX11-167" fmla="*/ 228535 w 229642"/>
                  <a:gd name="connsiteY11-168" fmla="*/ 305712 h 893221"/>
                  <a:gd name="connsiteX0-169" fmla="*/ 228535 w 229318"/>
                  <a:gd name="connsiteY0-170" fmla="*/ 301280 h 888789"/>
                  <a:gd name="connsiteX1-171" fmla="*/ 184747 w 229318"/>
                  <a:gd name="connsiteY1-172" fmla="*/ 15369 h 888789"/>
                  <a:gd name="connsiteX2-173" fmla="*/ 62398 w 229318"/>
                  <a:gd name="connsiteY2-174" fmla="*/ 50142 h 888789"/>
                  <a:gd name="connsiteX3-175" fmla="*/ 36640 w 229318"/>
                  <a:gd name="connsiteY3-176" fmla="*/ 148021 h 888789"/>
                  <a:gd name="connsiteX4-177" fmla="*/ 83004 w 229318"/>
                  <a:gd name="connsiteY4-178" fmla="*/ 318023 h 888789"/>
                  <a:gd name="connsiteX5-179" fmla="*/ 50807 w 229318"/>
                  <a:gd name="connsiteY5-180" fmla="*/ 561433 h 888789"/>
                  <a:gd name="connsiteX6-181" fmla="*/ 579 w 229318"/>
                  <a:gd name="connsiteY6-182" fmla="*/ 790678 h 888789"/>
                  <a:gd name="connsiteX7-183" fmla="*/ 86868 w 229318"/>
                  <a:gd name="connsiteY7-184" fmla="*/ 885981 h 888789"/>
                  <a:gd name="connsiteX8-185" fmla="*/ 180884 w 229318"/>
                  <a:gd name="connsiteY8-186" fmla="*/ 833177 h 888789"/>
                  <a:gd name="connsiteX9-187" fmla="*/ 180883 w 229318"/>
                  <a:gd name="connsiteY9-188" fmla="*/ 542115 h 888789"/>
                  <a:gd name="connsiteX10-189" fmla="*/ 210505 w 229318"/>
                  <a:gd name="connsiteY10-190" fmla="*/ 413326 h 888789"/>
                  <a:gd name="connsiteX11-191" fmla="*/ 228535 w 229318"/>
                  <a:gd name="connsiteY11-192" fmla="*/ 301280 h 888789"/>
                  <a:gd name="connsiteX0-193" fmla="*/ 228535 w 229318"/>
                  <a:gd name="connsiteY0-194" fmla="*/ 300080 h 887589"/>
                  <a:gd name="connsiteX1-195" fmla="*/ 184747 w 229318"/>
                  <a:gd name="connsiteY1-196" fmla="*/ 14169 h 887589"/>
                  <a:gd name="connsiteX2-197" fmla="*/ 62398 w 229318"/>
                  <a:gd name="connsiteY2-198" fmla="*/ 54094 h 887589"/>
                  <a:gd name="connsiteX3-199" fmla="*/ 36640 w 229318"/>
                  <a:gd name="connsiteY3-200" fmla="*/ 146821 h 887589"/>
                  <a:gd name="connsiteX4-201" fmla="*/ 83004 w 229318"/>
                  <a:gd name="connsiteY4-202" fmla="*/ 316823 h 887589"/>
                  <a:gd name="connsiteX5-203" fmla="*/ 50807 w 229318"/>
                  <a:gd name="connsiteY5-204" fmla="*/ 560233 h 887589"/>
                  <a:gd name="connsiteX6-205" fmla="*/ 579 w 229318"/>
                  <a:gd name="connsiteY6-206" fmla="*/ 789478 h 887589"/>
                  <a:gd name="connsiteX7-207" fmla="*/ 86868 w 229318"/>
                  <a:gd name="connsiteY7-208" fmla="*/ 884781 h 887589"/>
                  <a:gd name="connsiteX8-209" fmla="*/ 180884 w 229318"/>
                  <a:gd name="connsiteY8-210" fmla="*/ 831977 h 887589"/>
                  <a:gd name="connsiteX9-211" fmla="*/ 180883 w 229318"/>
                  <a:gd name="connsiteY9-212" fmla="*/ 540915 h 887589"/>
                  <a:gd name="connsiteX10-213" fmla="*/ 210505 w 229318"/>
                  <a:gd name="connsiteY10-214" fmla="*/ 412126 h 887589"/>
                  <a:gd name="connsiteX11-215" fmla="*/ 228535 w 229318"/>
                  <a:gd name="connsiteY11-216" fmla="*/ 300080 h 887589"/>
                  <a:gd name="connsiteX0-217" fmla="*/ 227965 w 228748"/>
                  <a:gd name="connsiteY0-218" fmla="*/ 300080 h 887589"/>
                  <a:gd name="connsiteX1-219" fmla="*/ 184177 w 228748"/>
                  <a:gd name="connsiteY1-220" fmla="*/ 14169 h 887589"/>
                  <a:gd name="connsiteX2-221" fmla="*/ 61828 w 228748"/>
                  <a:gd name="connsiteY2-222" fmla="*/ 54094 h 887589"/>
                  <a:gd name="connsiteX3-223" fmla="*/ 36070 w 228748"/>
                  <a:gd name="connsiteY3-224" fmla="*/ 146821 h 887589"/>
                  <a:gd name="connsiteX4-225" fmla="*/ 82434 w 228748"/>
                  <a:gd name="connsiteY4-226" fmla="*/ 316823 h 887589"/>
                  <a:gd name="connsiteX5-227" fmla="*/ 81146 w 228748"/>
                  <a:gd name="connsiteY5-228" fmla="*/ 489399 h 887589"/>
                  <a:gd name="connsiteX6-229" fmla="*/ 9 w 228748"/>
                  <a:gd name="connsiteY6-230" fmla="*/ 789478 h 887589"/>
                  <a:gd name="connsiteX7-231" fmla="*/ 86298 w 228748"/>
                  <a:gd name="connsiteY7-232" fmla="*/ 884781 h 887589"/>
                  <a:gd name="connsiteX8-233" fmla="*/ 180314 w 228748"/>
                  <a:gd name="connsiteY8-234" fmla="*/ 831977 h 887589"/>
                  <a:gd name="connsiteX9-235" fmla="*/ 180313 w 228748"/>
                  <a:gd name="connsiteY9-236" fmla="*/ 540915 h 887589"/>
                  <a:gd name="connsiteX10-237" fmla="*/ 209935 w 228748"/>
                  <a:gd name="connsiteY10-238" fmla="*/ 412126 h 887589"/>
                  <a:gd name="connsiteX11-239" fmla="*/ 227965 w 228748"/>
                  <a:gd name="connsiteY11-240" fmla="*/ 300080 h 887589"/>
                  <a:gd name="connsiteX0-241" fmla="*/ 227967 w 228750"/>
                  <a:gd name="connsiteY0-242" fmla="*/ 300080 h 887589"/>
                  <a:gd name="connsiteX1-243" fmla="*/ 184179 w 228750"/>
                  <a:gd name="connsiteY1-244" fmla="*/ 14169 h 887589"/>
                  <a:gd name="connsiteX2-245" fmla="*/ 61830 w 228750"/>
                  <a:gd name="connsiteY2-246" fmla="*/ 54094 h 887589"/>
                  <a:gd name="connsiteX3-247" fmla="*/ 36072 w 228750"/>
                  <a:gd name="connsiteY3-248" fmla="*/ 146821 h 887589"/>
                  <a:gd name="connsiteX4-249" fmla="*/ 82436 w 228750"/>
                  <a:gd name="connsiteY4-250" fmla="*/ 316823 h 887589"/>
                  <a:gd name="connsiteX5-251" fmla="*/ 81148 w 228750"/>
                  <a:gd name="connsiteY5-252" fmla="*/ 489399 h 887589"/>
                  <a:gd name="connsiteX6-253" fmla="*/ 11 w 228750"/>
                  <a:gd name="connsiteY6-254" fmla="*/ 789478 h 887589"/>
                  <a:gd name="connsiteX7-255" fmla="*/ 86300 w 228750"/>
                  <a:gd name="connsiteY7-256" fmla="*/ 884781 h 887589"/>
                  <a:gd name="connsiteX8-257" fmla="*/ 180316 w 228750"/>
                  <a:gd name="connsiteY8-258" fmla="*/ 831977 h 887589"/>
                  <a:gd name="connsiteX9-259" fmla="*/ 180315 w 228750"/>
                  <a:gd name="connsiteY9-260" fmla="*/ 540915 h 887589"/>
                  <a:gd name="connsiteX10-261" fmla="*/ 209937 w 228750"/>
                  <a:gd name="connsiteY10-262" fmla="*/ 412126 h 887589"/>
                  <a:gd name="connsiteX11-263" fmla="*/ 227967 w 228750"/>
                  <a:gd name="connsiteY11-264" fmla="*/ 300080 h 887589"/>
                  <a:gd name="connsiteX0-265" fmla="*/ 227964 w 228747"/>
                  <a:gd name="connsiteY0-266" fmla="*/ 300080 h 887589"/>
                  <a:gd name="connsiteX1-267" fmla="*/ 184176 w 228747"/>
                  <a:gd name="connsiteY1-268" fmla="*/ 14169 h 887589"/>
                  <a:gd name="connsiteX2-269" fmla="*/ 61827 w 228747"/>
                  <a:gd name="connsiteY2-270" fmla="*/ 54094 h 887589"/>
                  <a:gd name="connsiteX3-271" fmla="*/ 36069 w 228747"/>
                  <a:gd name="connsiteY3-272" fmla="*/ 146821 h 887589"/>
                  <a:gd name="connsiteX4-273" fmla="*/ 82433 w 228747"/>
                  <a:gd name="connsiteY4-274" fmla="*/ 316823 h 887589"/>
                  <a:gd name="connsiteX5-275" fmla="*/ 81145 w 228747"/>
                  <a:gd name="connsiteY5-276" fmla="*/ 489399 h 887589"/>
                  <a:gd name="connsiteX6-277" fmla="*/ 8 w 228747"/>
                  <a:gd name="connsiteY6-278" fmla="*/ 789478 h 887589"/>
                  <a:gd name="connsiteX7-279" fmla="*/ 86297 w 228747"/>
                  <a:gd name="connsiteY7-280" fmla="*/ 884781 h 887589"/>
                  <a:gd name="connsiteX8-281" fmla="*/ 180313 w 228747"/>
                  <a:gd name="connsiteY8-282" fmla="*/ 831977 h 887589"/>
                  <a:gd name="connsiteX9-283" fmla="*/ 180312 w 228747"/>
                  <a:gd name="connsiteY9-284" fmla="*/ 540915 h 887589"/>
                  <a:gd name="connsiteX10-285" fmla="*/ 209934 w 228747"/>
                  <a:gd name="connsiteY10-286" fmla="*/ 412126 h 887589"/>
                  <a:gd name="connsiteX11-287" fmla="*/ 227964 w 228747"/>
                  <a:gd name="connsiteY11-288" fmla="*/ 300080 h 887589"/>
                  <a:gd name="connsiteX0-289" fmla="*/ 227964 w 228747"/>
                  <a:gd name="connsiteY0-290" fmla="*/ 300080 h 887589"/>
                  <a:gd name="connsiteX1-291" fmla="*/ 184176 w 228747"/>
                  <a:gd name="connsiteY1-292" fmla="*/ 14169 h 887589"/>
                  <a:gd name="connsiteX2-293" fmla="*/ 61827 w 228747"/>
                  <a:gd name="connsiteY2-294" fmla="*/ 54094 h 887589"/>
                  <a:gd name="connsiteX3-295" fmla="*/ 36069 w 228747"/>
                  <a:gd name="connsiteY3-296" fmla="*/ 146821 h 887589"/>
                  <a:gd name="connsiteX4-297" fmla="*/ 82433 w 228747"/>
                  <a:gd name="connsiteY4-298" fmla="*/ 316823 h 887589"/>
                  <a:gd name="connsiteX5-299" fmla="*/ 81145 w 228747"/>
                  <a:gd name="connsiteY5-300" fmla="*/ 489399 h 887589"/>
                  <a:gd name="connsiteX6-301" fmla="*/ 8 w 228747"/>
                  <a:gd name="connsiteY6-302" fmla="*/ 789478 h 887589"/>
                  <a:gd name="connsiteX7-303" fmla="*/ 86297 w 228747"/>
                  <a:gd name="connsiteY7-304" fmla="*/ 884781 h 887589"/>
                  <a:gd name="connsiteX8-305" fmla="*/ 180313 w 228747"/>
                  <a:gd name="connsiteY8-306" fmla="*/ 831977 h 887589"/>
                  <a:gd name="connsiteX9-307" fmla="*/ 180312 w 228747"/>
                  <a:gd name="connsiteY9-308" fmla="*/ 540915 h 887589"/>
                  <a:gd name="connsiteX10-309" fmla="*/ 209934 w 228747"/>
                  <a:gd name="connsiteY10-310" fmla="*/ 412126 h 887589"/>
                  <a:gd name="connsiteX11-311" fmla="*/ 227964 w 228747"/>
                  <a:gd name="connsiteY11-312" fmla="*/ 300080 h 887589"/>
                  <a:gd name="connsiteX0-313" fmla="*/ 228199 w 228982"/>
                  <a:gd name="connsiteY0-314" fmla="*/ 300080 h 887589"/>
                  <a:gd name="connsiteX1-315" fmla="*/ 184411 w 228982"/>
                  <a:gd name="connsiteY1-316" fmla="*/ 14169 h 887589"/>
                  <a:gd name="connsiteX2-317" fmla="*/ 62062 w 228982"/>
                  <a:gd name="connsiteY2-318" fmla="*/ 54094 h 887589"/>
                  <a:gd name="connsiteX3-319" fmla="*/ 36304 w 228982"/>
                  <a:gd name="connsiteY3-320" fmla="*/ 146821 h 887589"/>
                  <a:gd name="connsiteX4-321" fmla="*/ 82668 w 228982"/>
                  <a:gd name="connsiteY4-322" fmla="*/ 316823 h 887589"/>
                  <a:gd name="connsiteX5-323" fmla="*/ 62061 w 228982"/>
                  <a:gd name="connsiteY5-324" fmla="*/ 480383 h 887589"/>
                  <a:gd name="connsiteX6-325" fmla="*/ 243 w 228982"/>
                  <a:gd name="connsiteY6-326" fmla="*/ 789478 h 887589"/>
                  <a:gd name="connsiteX7-327" fmla="*/ 86532 w 228982"/>
                  <a:gd name="connsiteY7-328" fmla="*/ 884781 h 887589"/>
                  <a:gd name="connsiteX8-329" fmla="*/ 180548 w 228982"/>
                  <a:gd name="connsiteY8-330" fmla="*/ 831977 h 887589"/>
                  <a:gd name="connsiteX9-331" fmla="*/ 180547 w 228982"/>
                  <a:gd name="connsiteY9-332" fmla="*/ 540915 h 887589"/>
                  <a:gd name="connsiteX10-333" fmla="*/ 210169 w 228982"/>
                  <a:gd name="connsiteY10-334" fmla="*/ 412126 h 887589"/>
                  <a:gd name="connsiteX11-335" fmla="*/ 228199 w 228982"/>
                  <a:gd name="connsiteY11-336" fmla="*/ 300080 h 887589"/>
                  <a:gd name="connsiteX0-337" fmla="*/ 228015 w 228798"/>
                  <a:gd name="connsiteY0-338" fmla="*/ 300080 h 887589"/>
                  <a:gd name="connsiteX1-339" fmla="*/ 184227 w 228798"/>
                  <a:gd name="connsiteY1-340" fmla="*/ 14169 h 887589"/>
                  <a:gd name="connsiteX2-341" fmla="*/ 61878 w 228798"/>
                  <a:gd name="connsiteY2-342" fmla="*/ 54094 h 887589"/>
                  <a:gd name="connsiteX3-343" fmla="*/ 36120 w 228798"/>
                  <a:gd name="connsiteY3-344" fmla="*/ 146821 h 887589"/>
                  <a:gd name="connsiteX4-345" fmla="*/ 82484 w 228798"/>
                  <a:gd name="connsiteY4-346" fmla="*/ 316823 h 887589"/>
                  <a:gd name="connsiteX5-347" fmla="*/ 73468 w 228798"/>
                  <a:gd name="connsiteY5-348" fmla="*/ 494550 h 887589"/>
                  <a:gd name="connsiteX6-349" fmla="*/ 59 w 228798"/>
                  <a:gd name="connsiteY6-350" fmla="*/ 789478 h 887589"/>
                  <a:gd name="connsiteX7-351" fmla="*/ 86348 w 228798"/>
                  <a:gd name="connsiteY7-352" fmla="*/ 884781 h 887589"/>
                  <a:gd name="connsiteX8-353" fmla="*/ 180364 w 228798"/>
                  <a:gd name="connsiteY8-354" fmla="*/ 831977 h 887589"/>
                  <a:gd name="connsiteX9-355" fmla="*/ 180363 w 228798"/>
                  <a:gd name="connsiteY9-356" fmla="*/ 540915 h 887589"/>
                  <a:gd name="connsiteX10-357" fmla="*/ 209985 w 228798"/>
                  <a:gd name="connsiteY10-358" fmla="*/ 412126 h 887589"/>
                  <a:gd name="connsiteX11-359" fmla="*/ 228015 w 228798"/>
                  <a:gd name="connsiteY11-360" fmla="*/ 300080 h 887589"/>
                  <a:gd name="connsiteX0-361" fmla="*/ 228042 w 228825"/>
                  <a:gd name="connsiteY0-362" fmla="*/ 300080 h 887589"/>
                  <a:gd name="connsiteX1-363" fmla="*/ 184254 w 228825"/>
                  <a:gd name="connsiteY1-364" fmla="*/ 14169 h 887589"/>
                  <a:gd name="connsiteX2-365" fmla="*/ 61905 w 228825"/>
                  <a:gd name="connsiteY2-366" fmla="*/ 54094 h 887589"/>
                  <a:gd name="connsiteX3-367" fmla="*/ 36147 w 228825"/>
                  <a:gd name="connsiteY3-368" fmla="*/ 146821 h 887589"/>
                  <a:gd name="connsiteX4-369" fmla="*/ 82511 w 228825"/>
                  <a:gd name="connsiteY4-370" fmla="*/ 316823 h 887589"/>
                  <a:gd name="connsiteX5-371" fmla="*/ 70919 w 228825"/>
                  <a:gd name="connsiteY5-372" fmla="*/ 494550 h 887589"/>
                  <a:gd name="connsiteX6-373" fmla="*/ 86 w 228825"/>
                  <a:gd name="connsiteY6-374" fmla="*/ 789478 h 887589"/>
                  <a:gd name="connsiteX7-375" fmla="*/ 86375 w 228825"/>
                  <a:gd name="connsiteY7-376" fmla="*/ 884781 h 887589"/>
                  <a:gd name="connsiteX8-377" fmla="*/ 180391 w 228825"/>
                  <a:gd name="connsiteY8-378" fmla="*/ 831977 h 887589"/>
                  <a:gd name="connsiteX9-379" fmla="*/ 180390 w 228825"/>
                  <a:gd name="connsiteY9-380" fmla="*/ 540915 h 887589"/>
                  <a:gd name="connsiteX10-381" fmla="*/ 210012 w 228825"/>
                  <a:gd name="connsiteY10-382" fmla="*/ 412126 h 887589"/>
                  <a:gd name="connsiteX11-383" fmla="*/ 228042 w 228825"/>
                  <a:gd name="connsiteY11-384" fmla="*/ 300080 h 887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228825" h="887589">
                    <a:moveTo>
                      <a:pt x="228042" y="300080"/>
                    </a:moveTo>
                    <a:cubicBezTo>
                      <a:pt x="223749" y="233754"/>
                      <a:pt x="211944" y="55167"/>
                      <a:pt x="184254" y="14169"/>
                    </a:cubicBezTo>
                    <a:cubicBezTo>
                      <a:pt x="156564" y="-26829"/>
                      <a:pt x="86589" y="31985"/>
                      <a:pt x="61905" y="54094"/>
                    </a:cubicBezTo>
                    <a:cubicBezTo>
                      <a:pt x="37221" y="76203"/>
                      <a:pt x="32713" y="103033"/>
                      <a:pt x="36147" y="146821"/>
                    </a:cubicBezTo>
                    <a:cubicBezTo>
                      <a:pt x="39581" y="190609"/>
                      <a:pt x="76716" y="258868"/>
                      <a:pt x="82511" y="316823"/>
                    </a:cubicBezTo>
                    <a:cubicBezTo>
                      <a:pt x="88306" y="374778"/>
                      <a:pt x="88519" y="396455"/>
                      <a:pt x="70919" y="494550"/>
                    </a:cubicBezTo>
                    <a:cubicBezTo>
                      <a:pt x="53319" y="592645"/>
                      <a:pt x="-2490" y="724440"/>
                      <a:pt x="86" y="789478"/>
                    </a:cubicBezTo>
                    <a:cubicBezTo>
                      <a:pt x="2662" y="854516"/>
                      <a:pt x="56324" y="877698"/>
                      <a:pt x="86375" y="884781"/>
                    </a:cubicBezTo>
                    <a:cubicBezTo>
                      <a:pt x="116426" y="891864"/>
                      <a:pt x="164722" y="889288"/>
                      <a:pt x="180391" y="831977"/>
                    </a:cubicBezTo>
                    <a:cubicBezTo>
                      <a:pt x="196060" y="774666"/>
                      <a:pt x="175024" y="614968"/>
                      <a:pt x="180390" y="540915"/>
                    </a:cubicBezTo>
                    <a:cubicBezTo>
                      <a:pt x="185756" y="466862"/>
                      <a:pt x="202070" y="452265"/>
                      <a:pt x="210012" y="412126"/>
                    </a:cubicBezTo>
                    <a:cubicBezTo>
                      <a:pt x="217954" y="371987"/>
                      <a:pt x="232335" y="366406"/>
                      <a:pt x="228042" y="300080"/>
                    </a:cubicBezTo>
                    <a:close/>
                  </a:path>
                </a:pathLst>
              </a:custGeom>
              <a:solidFill>
                <a:srgbClr val="BAB1D6"/>
              </a:solidFill>
              <a:ln w="6350">
                <a:solidFill>
                  <a:schemeClr val="tx1"/>
                </a:solid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sp>
            <p:nvSpPr>
              <p:cNvPr id="90" name="任意多边形: 形状 89"/>
              <p:cNvSpPr/>
              <p:nvPr/>
            </p:nvSpPr>
            <p:spPr>
              <a:xfrm>
                <a:off x="334904" y="2726478"/>
                <a:ext cx="185382" cy="822357"/>
              </a:xfrm>
              <a:custGeom>
                <a:avLst/>
                <a:gdLst>
                  <a:gd name="connsiteX0" fmla="*/ 237692 w 243024"/>
                  <a:gd name="connsiteY0" fmla="*/ 296107 h 976396"/>
                  <a:gd name="connsiteX1" fmla="*/ 168780 w 243024"/>
                  <a:gd name="connsiteY1" fmla="*/ 9860 h 976396"/>
                  <a:gd name="connsiteX2" fmla="*/ 41560 w 243024"/>
                  <a:gd name="connsiteY2" fmla="*/ 92023 h 976396"/>
                  <a:gd name="connsiteX3" fmla="*/ 97219 w 243024"/>
                  <a:gd name="connsiteY3" fmla="*/ 343815 h 976396"/>
                  <a:gd name="connsiteX4" fmla="*/ 68064 w 243024"/>
                  <a:gd name="connsiteY4" fmla="*/ 611509 h 976396"/>
                  <a:gd name="connsiteX5" fmla="*/ 1803 w 243024"/>
                  <a:gd name="connsiteY5" fmla="*/ 908357 h 976396"/>
                  <a:gd name="connsiteX6" fmla="*/ 147577 w 243024"/>
                  <a:gd name="connsiteY6" fmla="*/ 948114 h 976396"/>
                  <a:gd name="connsiteX7" fmla="*/ 155528 w 243024"/>
                  <a:gd name="connsiteY7" fmla="*/ 555849 h 976396"/>
                  <a:gd name="connsiteX8" fmla="*/ 229740 w 243024"/>
                  <a:gd name="connsiteY8" fmla="*/ 399474 h 976396"/>
                  <a:gd name="connsiteX9" fmla="*/ 237692 w 243024"/>
                  <a:gd name="connsiteY9" fmla="*/ 296107 h 976396"/>
                  <a:gd name="connsiteX0-1" fmla="*/ 237692 w 242203"/>
                  <a:gd name="connsiteY0-2" fmla="*/ 296107 h 975475"/>
                  <a:gd name="connsiteX1-3" fmla="*/ 168780 w 242203"/>
                  <a:gd name="connsiteY1-4" fmla="*/ 9860 h 975475"/>
                  <a:gd name="connsiteX2-5" fmla="*/ 41560 w 242203"/>
                  <a:gd name="connsiteY2-6" fmla="*/ 92023 h 975475"/>
                  <a:gd name="connsiteX3-7" fmla="*/ 97219 w 242203"/>
                  <a:gd name="connsiteY3-8" fmla="*/ 343815 h 975475"/>
                  <a:gd name="connsiteX4-9" fmla="*/ 68064 w 242203"/>
                  <a:gd name="connsiteY4-10" fmla="*/ 611509 h 975475"/>
                  <a:gd name="connsiteX5-11" fmla="*/ 1803 w 242203"/>
                  <a:gd name="connsiteY5-12" fmla="*/ 908357 h 975475"/>
                  <a:gd name="connsiteX6-13" fmla="*/ 147577 w 242203"/>
                  <a:gd name="connsiteY6-14" fmla="*/ 948114 h 975475"/>
                  <a:gd name="connsiteX7-15" fmla="*/ 182483 w 242203"/>
                  <a:gd name="connsiteY7-16" fmla="*/ 568290 h 975475"/>
                  <a:gd name="connsiteX8-17" fmla="*/ 229740 w 242203"/>
                  <a:gd name="connsiteY8-18" fmla="*/ 399474 h 975475"/>
                  <a:gd name="connsiteX9-19" fmla="*/ 237692 w 242203"/>
                  <a:gd name="connsiteY9-20" fmla="*/ 296107 h 975475"/>
                  <a:gd name="connsiteX0-21" fmla="*/ 215553 w 231356"/>
                  <a:gd name="connsiteY0-22" fmla="*/ 298725 h 975633"/>
                  <a:gd name="connsiteX1-23" fmla="*/ 168780 w 231356"/>
                  <a:gd name="connsiteY1-24" fmla="*/ 10018 h 975633"/>
                  <a:gd name="connsiteX2-25" fmla="*/ 41560 w 231356"/>
                  <a:gd name="connsiteY2-26" fmla="*/ 92181 h 975633"/>
                  <a:gd name="connsiteX3-27" fmla="*/ 97219 w 231356"/>
                  <a:gd name="connsiteY3-28" fmla="*/ 343973 h 975633"/>
                  <a:gd name="connsiteX4-29" fmla="*/ 68064 w 231356"/>
                  <a:gd name="connsiteY4-30" fmla="*/ 611667 h 975633"/>
                  <a:gd name="connsiteX5-31" fmla="*/ 1803 w 231356"/>
                  <a:gd name="connsiteY5-32" fmla="*/ 908515 h 975633"/>
                  <a:gd name="connsiteX6-33" fmla="*/ 147577 w 231356"/>
                  <a:gd name="connsiteY6-34" fmla="*/ 948272 h 975633"/>
                  <a:gd name="connsiteX7-35" fmla="*/ 182483 w 231356"/>
                  <a:gd name="connsiteY7-36" fmla="*/ 568448 h 975633"/>
                  <a:gd name="connsiteX8-37" fmla="*/ 229740 w 231356"/>
                  <a:gd name="connsiteY8-38" fmla="*/ 399632 h 975633"/>
                  <a:gd name="connsiteX9-39" fmla="*/ 215553 w 231356"/>
                  <a:gd name="connsiteY9-40" fmla="*/ 298725 h 975633"/>
                  <a:gd name="connsiteX0-41" fmla="*/ 215553 w 219252"/>
                  <a:gd name="connsiteY0-42" fmla="*/ 298725 h 975633"/>
                  <a:gd name="connsiteX1-43" fmla="*/ 168780 w 219252"/>
                  <a:gd name="connsiteY1-44" fmla="*/ 10018 h 975633"/>
                  <a:gd name="connsiteX2-45" fmla="*/ 41560 w 219252"/>
                  <a:gd name="connsiteY2-46" fmla="*/ 92181 h 975633"/>
                  <a:gd name="connsiteX3-47" fmla="*/ 97219 w 219252"/>
                  <a:gd name="connsiteY3-48" fmla="*/ 343973 h 975633"/>
                  <a:gd name="connsiteX4-49" fmla="*/ 68064 w 219252"/>
                  <a:gd name="connsiteY4-50" fmla="*/ 611667 h 975633"/>
                  <a:gd name="connsiteX5-51" fmla="*/ 1803 w 219252"/>
                  <a:gd name="connsiteY5-52" fmla="*/ 908515 h 975633"/>
                  <a:gd name="connsiteX6-53" fmla="*/ 147577 w 219252"/>
                  <a:gd name="connsiteY6-54" fmla="*/ 948272 h 975633"/>
                  <a:gd name="connsiteX7-55" fmla="*/ 182483 w 219252"/>
                  <a:gd name="connsiteY7-56" fmla="*/ 568448 h 975633"/>
                  <a:gd name="connsiteX8-57" fmla="*/ 212521 w 219252"/>
                  <a:gd name="connsiteY8-58" fmla="*/ 404552 h 975633"/>
                  <a:gd name="connsiteX9-59" fmla="*/ 215553 w 219252"/>
                  <a:gd name="connsiteY9-60" fmla="*/ 298725 h 975633"/>
                  <a:gd name="connsiteX0-61" fmla="*/ 215553 w 219935"/>
                  <a:gd name="connsiteY0-62" fmla="*/ 298725 h 975633"/>
                  <a:gd name="connsiteX1-63" fmla="*/ 168780 w 219935"/>
                  <a:gd name="connsiteY1-64" fmla="*/ 10018 h 975633"/>
                  <a:gd name="connsiteX2-65" fmla="*/ 41560 w 219935"/>
                  <a:gd name="connsiteY2-66" fmla="*/ 92181 h 975633"/>
                  <a:gd name="connsiteX3-67" fmla="*/ 97219 w 219935"/>
                  <a:gd name="connsiteY3-68" fmla="*/ 343973 h 975633"/>
                  <a:gd name="connsiteX4-69" fmla="*/ 68064 w 219935"/>
                  <a:gd name="connsiteY4-70" fmla="*/ 611667 h 975633"/>
                  <a:gd name="connsiteX5-71" fmla="*/ 1803 w 219935"/>
                  <a:gd name="connsiteY5-72" fmla="*/ 908515 h 975633"/>
                  <a:gd name="connsiteX6-73" fmla="*/ 147577 w 219935"/>
                  <a:gd name="connsiteY6-74" fmla="*/ 948272 h 975633"/>
                  <a:gd name="connsiteX7-75" fmla="*/ 167724 w 219935"/>
                  <a:gd name="connsiteY7-76" fmla="*/ 568448 h 975633"/>
                  <a:gd name="connsiteX8-77" fmla="*/ 212521 w 219935"/>
                  <a:gd name="connsiteY8-78" fmla="*/ 404552 h 975633"/>
                  <a:gd name="connsiteX9-79" fmla="*/ 215553 w 219935"/>
                  <a:gd name="connsiteY9-80" fmla="*/ 298725 h 9756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19935" h="975633">
                    <a:moveTo>
                      <a:pt x="215553" y="298725"/>
                    </a:moveTo>
                    <a:cubicBezTo>
                      <a:pt x="208263" y="232969"/>
                      <a:pt x="197779" y="44442"/>
                      <a:pt x="168780" y="10018"/>
                    </a:cubicBezTo>
                    <a:cubicBezTo>
                      <a:pt x="139781" y="-24406"/>
                      <a:pt x="53487" y="36522"/>
                      <a:pt x="41560" y="92181"/>
                    </a:cubicBezTo>
                    <a:cubicBezTo>
                      <a:pt x="29633" y="147840"/>
                      <a:pt x="92802" y="257392"/>
                      <a:pt x="97219" y="343973"/>
                    </a:cubicBezTo>
                    <a:cubicBezTo>
                      <a:pt x="101636" y="430554"/>
                      <a:pt x="83967" y="517577"/>
                      <a:pt x="68064" y="611667"/>
                    </a:cubicBezTo>
                    <a:cubicBezTo>
                      <a:pt x="52161" y="705757"/>
                      <a:pt x="-11449" y="852414"/>
                      <a:pt x="1803" y="908515"/>
                    </a:cubicBezTo>
                    <a:cubicBezTo>
                      <a:pt x="15055" y="964616"/>
                      <a:pt x="119924" y="1004950"/>
                      <a:pt x="147577" y="948272"/>
                    </a:cubicBezTo>
                    <a:cubicBezTo>
                      <a:pt x="175230" y="891594"/>
                      <a:pt x="154030" y="659888"/>
                      <a:pt x="167724" y="568448"/>
                    </a:cubicBezTo>
                    <a:cubicBezTo>
                      <a:pt x="181418" y="477008"/>
                      <a:pt x="204549" y="449506"/>
                      <a:pt x="212521" y="404552"/>
                    </a:cubicBezTo>
                    <a:cubicBezTo>
                      <a:pt x="220493" y="359598"/>
                      <a:pt x="222843" y="364481"/>
                      <a:pt x="215553" y="298725"/>
                    </a:cubicBezTo>
                    <a:close/>
                  </a:path>
                </a:pathLst>
              </a:custGeom>
              <a:solidFill>
                <a:srgbClr val="7030A0"/>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sp>
            <p:nvSpPr>
              <p:cNvPr id="91" name="任意多边形: 形状 90"/>
              <p:cNvSpPr/>
              <p:nvPr/>
            </p:nvSpPr>
            <p:spPr>
              <a:xfrm>
                <a:off x="544731" y="2726479"/>
                <a:ext cx="159580" cy="815970"/>
              </a:xfrm>
              <a:custGeom>
                <a:avLst/>
                <a:gdLst>
                  <a:gd name="connsiteX0" fmla="*/ 44899 w 237481"/>
                  <a:gd name="connsiteY0" fmla="*/ 416287 h 984082"/>
                  <a:gd name="connsiteX1" fmla="*/ 116461 w 237481"/>
                  <a:gd name="connsiteY1" fmla="*/ 249310 h 984082"/>
                  <a:gd name="connsiteX2" fmla="*/ 97908 w 237481"/>
                  <a:gd name="connsiteY2" fmla="*/ 108837 h 984082"/>
                  <a:gd name="connsiteX3" fmla="*/ 180071 w 237481"/>
                  <a:gd name="connsiteY3" fmla="*/ 169 h 984082"/>
                  <a:gd name="connsiteX4" fmla="*/ 235731 w 237481"/>
                  <a:gd name="connsiteY4" fmla="*/ 87633 h 984082"/>
                  <a:gd name="connsiteX5" fmla="*/ 219828 w 237481"/>
                  <a:gd name="connsiteY5" fmla="*/ 230757 h 984082"/>
                  <a:gd name="connsiteX6" fmla="*/ 182722 w 237481"/>
                  <a:gd name="connsiteY6" fmla="*/ 363278 h 984082"/>
                  <a:gd name="connsiteX7" fmla="*/ 150917 w 237481"/>
                  <a:gd name="connsiteY7" fmla="*/ 477247 h 984082"/>
                  <a:gd name="connsiteX8" fmla="*/ 79355 w 237481"/>
                  <a:gd name="connsiteY8" fmla="*/ 562061 h 984082"/>
                  <a:gd name="connsiteX9" fmla="*/ 145616 w 237481"/>
                  <a:gd name="connsiteY9" fmla="*/ 766145 h 984082"/>
                  <a:gd name="connsiteX10" fmla="*/ 203925 w 237481"/>
                  <a:gd name="connsiteY10" fmla="*/ 914569 h 984082"/>
                  <a:gd name="connsiteX11" fmla="*/ 158868 w 237481"/>
                  <a:gd name="connsiteY11" fmla="*/ 964927 h 984082"/>
                  <a:gd name="connsiteX12" fmla="*/ 84656 w 237481"/>
                  <a:gd name="connsiteY12" fmla="*/ 970228 h 984082"/>
                  <a:gd name="connsiteX13" fmla="*/ 42249 w 237481"/>
                  <a:gd name="connsiteY13" fmla="*/ 787348 h 984082"/>
                  <a:gd name="connsiteX14" fmla="*/ 42249 w 237481"/>
                  <a:gd name="connsiteY14" fmla="*/ 636273 h 984082"/>
                  <a:gd name="connsiteX15" fmla="*/ 10444 w 237481"/>
                  <a:gd name="connsiteY15" fmla="*/ 580614 h 984082"/>
                  <a:gd name="connsiteX16" fmla="*/ 2492 w 237481"/>
                  <a:gd name="connsiteY16" fmla="*/ 532906 h 984082"/>
                  <a:gd name="connsiteX17" fmla="*/ 44899 w 237481"/>
                  <a:gd name="connsiteY17" fmla="*/ 416287 h 984082"/>
                  <a:gd name="connsiteX0-1" fmla="*/ 42791 w 235373"/>
                  <a:gd name="connsiteY0-2" fmla="*/ 416287 h 984082"/>
                  <a:gd name="connsiteX1-3" fmla="*/ 114353 w 235373"/>
                  <a:gd name="connsiteY1-4" fmla="*/ 249310 h 984082"/>
                  <a:gd name="connsiteX2-5" fmla="*/ 95800 w 235373"/>
                  <a:gd name="connsiteY2-6" fmla="*/ 108837 h 984082"/>
                  <a:gd name="connsiteX3-7" fmla="*/ 177963 w 235373"/>
                  <a:gd name="connsiteY3-8" fmla="*/ 169 h 984082"/>
                  <a:gd name="connsiteX4-9" fmla="*/ 233623 w 235373"/>
                  <a:gd name="connsiteY4-10" fmla="*/ 87633 h 984082"/>
                  <a:gd name="connsiteX5-11" fmla="*/ 217720 w 235373"/>
                  <a:gd name="connsiteY5-12" fmla="*/ 230757 h 984082"/>
                  <a:gd name="connsiteX6-13" fmla="*/ 180614 w 235373"/>
                  <a:gd name="connsiteY6-14" fmla="*/ 363278 h 984082"/>
                  <a:gd name="connsiteX7-15" fmla="*/ 148809 w 235373"/>
                  <a:gd name="connsiteY7-16" fmla="*/ 477247 h 984082"/>
                  <a:gd name="connsiteX8-17" fmla="*/ 77247 w 235373"/>
                  <a:gd name="connsiteY8-18" fmla="*/ 562061 h 984082"/>
                  <a:gd name="connsiteX9-19" fmla="*/ 143508 w 235373"/>
                  <a:gd name="connsiteY9-20" fmla="*/ 766145 h 984082"/>
                  <a:gd name="connsiteX10-21" fmla="*/ 201817 w 235373"/>
                  <a:gd name="connsiteY10-22" fmla="*/ 914569 h 984082"/>
                  <a:gd name="connsiteX11-23" fmla="*/ 156760 w 235373"/>
                  <a:gd name="connsiteY11-24" fmla="*/ 964927 h 984082"/>
                  <a:gd name="connsiteX12-25" fmla="*/ 82548 w 235373"/>
                  <a:gd name="connsiteY12-26" fmla="*/ 970228 h 984082"/>
                  <a:gd name="connsiteX13-27" fmla="*/ 40141 w 235373"/>
                  <a:gd name="connsiteY13-28" fmla="*/ 787348 h 984082"/>
                  <a:gd name="connsiteX14-29" fmla="*/ 40141 w 235373"/>
                  <a:gd name="connsiteY14-30" fmla="*/ 636273 h 984082"/>
                  <a:gd name="connsiteX15-31" fmla="*/ 22850 w 235373"/>
                  <a:gd name="connsiteY15-32" fmla="*/ 580614 h 984082"/>
                  <a:gd name="connsiteX16-33" fmla="*/ 384 w 235373"/>
                  <a:gd name="connsiteY16-34" fmla="*/ 532906 h 984082"/>
                  <a:gd name="connsiteX17-35" fmla="*/ 42791 w 235373"/>
                  <a:gd name="connsiteY17-36" fmla="*/ 416287 h 984082"/>
                  <a:gd name="connsiteX0-37" fmla="*/ 25753 w 218335"/>
                  <a:gd name="connsiteY0-38" fmla="*/ 416287 h 984082"/>
                  <a:gd name="connsiteX1-39" fmla="*/ 97315 w 218335"/>
                  <a:gd name="connsiteY1-40" fmla="*/ 249310 h 984082"/>
                  <a:gd name="connsiteX2-41" fmla="*/ 78762 w 218335"/>
                  <a:gd name="connsiteY2-42" fmla="*/ 108837 h 984082"/>
                  <a:gd name="connsiteX3-43" fmla="*/ 160925 w 218335"/>
                  <a:gd name="connsiteY3-44" fmla="*/ 169 h 984082"/>
                  <a:gd name="connsiteX4-45" fmla="*/ 216585 w 218335"/>
                  <a:gd name="connsiteY4-46" fmla="*/ 87633 h 984082"/>
                  <a:gd name="connsiteX5-47" fmla="*/ 200682 w 218335"/>
                  <a:gd name="connsiteY5-48" fmla="*/ 230757 h 984082"/>
                  <a:gd name="connsiteX6-49" fmla="*/ 163576 w 218335"/>
                  <a:gd name="connsiteY6-50" fmla="*/ 363278 h 984082"/>
                  <a:gd name="connsiteX7-51" fmla="*/ 131771 w 218335"/>
                  <a:gd name="connsiteY7-52" fmla="*/ 477247 h 984082"/>
                  <a:gd name="connsiteX8-53" fmla="*/ 60209 w 218335"/>
                  <a:gd name="connsiteY8-54" fmla="*/ 562061 h 984082"/>
                  <a:gd name="connsiteX9-55" fmla="*/ 126470 w 218335"/>
                  <a:gd name="connsiteY9-56" fmla="*/ 766145 h 984082"/>
                  <a:gd name="connsiteX10-57" fmla="*/ 184779 w 218335"/>
                  <a:gd name="connsiteY10-58" fmla="*/ 914569 h 984082"/>
                  <a:gd name="connsiteX11-59" fmla="*/ 139722 w 218335"/>
                  <a:gd name="connsiteY11-60" fmla="*/ 964927 h 984082"/>
                  <a:gd name="connsiteX12-61" fmla="*/ 65510 w 218335"/>
                  <a:gd name="connsiteY12-62" fmla="*/ 970228 h 984082"/>
                  <a:gd name="connsiteX13-63" fmla="*/ 23103 w 218335"/>
                  <a:gd name="connsiteY13-64" fmla="*/ 787348 h 984082"/>
                  <a:gd name="connsiteX14-65" fmla="*/ 23103 w 218335"/>
                  <a:gd name="connsiteY14-66" fmla="*/ 636273 h 984082"/>
                  <a:gd name="connsiteX15-67" fmla="*/ 5812 w 218335"/>
                  <a:gd name="connsiteY15-68" fmla="*/ 580614 h 984082"/>
                  <a:gd name="connsiteX16-69" fmla="*/ 2007 w 218335"/>
                  <a:gd name="connsiteY16-70" fmla="*/ 518392 h 984082"/>
                  <a:gd name="connsiteX17-71" fmla="*/ 25753 w 218335"/>
                  <a:gd name="connsiteY17-72" fmla="*/ 416287 h 984082"/>
                  <a:gd name="connsiteX0-73" fmla="*/ 19941 w 212523"/>
                  <a:gd name="connsiteY0-74" fmla="*/ 416287 h 984082"/>
                  <a:gd name="connsiteX1-75" fmla="*/ 91503 w 212523"/>
                  <a:gd name="connsiteY1-76" fmla="*/ 249310 h 984082"/>
                  <a:gd name="connsiteX2-77" fmla="*/ 72950 w 212523"/>
                  <a:gd name="connsiteY2-78" fmla="*/ 108837 h 984082"/>
                  <a:gd name="connsiteX3-79" fmla="*/ 155113 w 212523"/>
                  <a:gd name="connsiteY3-80" fmla="*/ 169 h 984082"/>
                  <a:gd name="connsiteX4-81" fmla="*/ 210773 w 212523"/>
                  <a:gd name="connsiteY4-82" fmla="*/ 87633 h 984082"/>
                  <a:gd name="connsiteX5-83" fmla="*/ 194870 w 212523"/>
                  <a:gd name="connsiteY5-84" fmla="*/ 230757 h 984082"/>
                  <a:gd name="connsiteX6-85" fmla="*/ 157764 w 212523"/>
                  <a:gd name="connsiteY6-86" fmla="*/ 363278 h 984082"/>
                  <a:gd name="connsiteX7-87" fmla="*/ 125959 w 212523"/>
                  <a:gd name="connsiteY7-88" fmla="*/ 477247 h 984082"/>
                  <a:gd name="connsiteX8-89" fmla="*/ 54397 w 212523"/>
                  <a:gd name="connsiteY8-90" fmla="*/ 562061 h 984082"/>
                  <a:gd name="connsiteX9-91" fmla="*/ 120658 w 212523"/>
                  <a:gd name="connsiteY9-92" fmla="*/ 766145 h 984082"/>
                  <a:gd name="connsiteX10-93" fmla="*/ 178967 w 212523"/>
                  <a:gd name="connsiteY10-94" fmla="*/ 914569 h 984082"/>
                  <a:gd name="connsiteX11-95" fmla="*/ 133910 w 212523"/>
                  <a:gd name="connsiteY11-96" fmla="*/ 964927 h 984082"/>
                  <a:gd name="connsiteX12-97" fmla="*/ 59698 w 212523"/>
                  <a:gd name="connsiteY12-98" fmla="*/ 970228 h 984082"/>
                  <a:gd name="connsiteX13-99" fmla="*/ 17291 w 212523"/>
                  <a:gd name="connsiteY13-100" fmla="*/ 787348 h 984082"/>
                  <a:gd name="connsiteX14-101" fmla="*/ 17291 w 212523"/>
                  <a:gd name="connsiteY14-102" fmla="*/ 636273 h 984082"/>
                  <a:gd name="connsiteX15-103" fmla="*/ 0 w 212523"/>
                  <a:gd name="connsiteY15-104" fmla="*/ 580614 h 984082"/>
                  <a:gd name="connsiteX16-105" fmla="*/ 19941 w 212523"/>
                  <a:gd name="connsiteY16-106" fmla="*/ 416287 h 984082"/>
                  <a:gd name="connsiteX0-107" fmla="*/ 19958 w 212540"/>
                  <a:gd name="connsiteY0-108" fmla="*/ 416287 h 984082"/>
                  <a:gd name="connsiteX1-109" fmla="*/ 91520 w 212540"/>
                  <a:gd name="connsiteY1-110" fmla="*/ 249310 h 984082"/>
                  <a:gd name="connsiteX2-111" fmla="*/ 72967 w 212540"/>
                  <a:gd name="connsiteY2-112" fmla="*/ 108837 h 984082"/>
                  <a:gd name="connsiteX3-113" fmla="*/ 155130 w 212540"/>
                  <a:gd name="connsiteY3-114" fmla="*/ 169 h 984082"/>
                  <a:gd name="connsiteX4-115" fmla="*/ 210790 w 212540"/>
                  <a:gd name="connsiteY4-116" fmla="*/ 87633 h 984082"/>
                  <a:gd name="connsiteX5-117" fmla="*/ 194887 w 212540"/>
                  <a:gd name="connsiteY5-118" fmla="*/ 230757 h 984082"/>
                  <a:gd name="connsiteX6-119" fmla="*/ 157781 w 212540"/>
                  <a:gd name="connsiteY6-120" fmla="*/ 363278 h 984082"/>
                  <a:gd name="connsiteX7-121" fmla="*/ 125976 w 212540"/>
                  <a:gd name="connsiteY7-122" fmla="*/ 477247 h 984082"/>
                  <a:gd name="connsiteX8-123" fmla="*/ 54414 w 212540"/>
                  <a:gd name="connsiteY8-124" fmla="*/ 562061 h 984082"/>
                  <a:gd name="connsiteX9-125" fmla="*/ 120675 w 212540"/>
                  <a:gd name="connsiteY9-126" fmla="*/ 766145 h 984082"/>
                  <a:gd name="connsiteX10-127" fmla="*/ 178984 w 212540"/>
                  <a:gd name="connsiteY10-128" fmla="*/ 914569 h 984082"/>
                  <a:gd name="connsiteX11-129" fmla="*/ 133927 w 212540"/>
                  <a:gd name="connsiteY11-130" fmla="*/ 964927 h 984082"/>
                  <a:gd name="connsiteX12-131" fmla="*/ 59715 w 212540"/>
                  <a:gd name="connsiteY12-132" fmla="*/ 970228 h 984082"/>
                  <a:gd name="connsiteX13-133" fmla="*/ 17308 w 212540"/>
                  <a:gd name="connsiteY13-134" fmla="*/ 787348 h 984082"/>
                  <a:gd name="connsiteX14-135" fmla="*/ 17 w 212540"/>
                  <a:gd name="connsiteY14-136" fmla="*/ 580614 h 984082"/>
                  <a:gd name="connsiteX15-137" fmla="*/ 19958 w 212540"/>
                  <a:gd name="connsiteY15-138" fmla="*/ 416287 h 984082"/>
                  <a:gd name="connsiteX0-139" fmla="*/ 11740 w 204322"/>
                  <a:gd name="connsiteY0-140" fmla="*/ 416287 h 984082"/>
                  <a:gd name="connsiteX1-141" fmla="*/ 83302 w 204322"/>
                  <a:gd name="connsiteY1-142" fmla="*/ 249310 h 984082"/>
                  <a:gd name="connsiteX2-143" fmla="*/ 64749 w 204322"/>
                  <a:gd name="connsiteY2-144" fmla="*/ 108837 h 984082"/>
                  <a:gd name="connsiteX3-145" fmla="*/ 146912 w 204322"/>
                  <a:gd name="connsiteY3-146" fmla="*/ 169 h 984082"/>
                  <a:gd name="connsiteX4-147" fmla="*/ 202572 w 204322"/>
                  <a:gd name="connsiteY4-148" fmla="*/ 87633 h 984082"/>
                  <a:gd name="connsiteX5-149" fmla="*/ 186669 w 204322"/>
                  <a:gd name="connsiteY5-150" fmla="*/ 230757 h 984082"/>
                  <a:gd name="connsiteX6-151" fmla="*/ 149563 w 204322"/>
                  <a:gd name="connsiteY6-152" fmla="*/ 363278 h 984082"/>
                  <a:gd name="connsiteX7-153" fmla="*/ 117758 w 204322"/>
                  <a:gd name="connsiteY7-154" fmla="*/ 477247 h 984082"/>
                  <a:gd name="connsiteX8-155" fmla="*/ 46196 w 204322"/>
                  <a:gd name="connsiteY8-156" fmla="*/ 562061 h 984082"/>
                  <a:gd name="connsiteX9-157" fmla="*/ 112457 w 204322"/>
                  <a:gd name="connsiteY9-158" fmla="*/ 766145 h 984082"/>
                  <a:gd name="connsiteX10-159" fmla="*/ 170766 w 204322"/>
                  <a:gd name="connsiteY10-160" fmla="*/ 914569 h 984082"/>
                  <a:gd name="connsiteX11-161" fmla="*/ 125709 w 204322"/>
                  <a:gd name="connsiteY11-162" fmla="*/ 964927 h 984082"/>
                  <a:gd name="connsiteX12-163" fmla="*/ 51497 w 204322"/>
                  <a:gd name="connsiteY12-164" fmla="*/ 970228 h 984082"/>
                  <a:gd name="connsiteX13-165" fmla="*/ 9090 w 204322"/>
                  <a:gd name="connsiteY13-166" fmla="*/ 787348 h 984082"/>
                  <a:gd name="connsiteX14-167" fmla="*/ 92 w 204322"/>
                  <a:gd name="connsiteY14-168" fmla="*/ 590981 h 984082"/>
                  <a:gd name="connsiteX15-169" fmla="*/ 11740 w 204322"/>
                  <a:gd name="connsiteY15-170" fmla="*/ 416287 h 984082"/>
                  <a:gd name="connsiteX0-171" fmla="*/ 11740 w 204322"/>
                  <a:gd name="connsiteY0-172" fmla="*/ 416287 h 984082"/>
                  <a:gd name="connsiteX1-173" fmla="*/ 83302 w 204322"/>
                  <a:gd name="connsiteY1-174" fmla="*/ 249310 h 984082"/>
                  <a:gd name="connsiteX2-175" fmla="*/ 64749 w 204322"/>
                  <a:gd name="connsiteY2-176" fmla="*/ 108837 h 984082"/>
                  <a:gd name="connsiteX3-177" fmla="*/ 146912 w 204322"/>
                  <a:gd name="connsiteY3-178" fmla="*/ 169 h 984082"/>
                  <a:gd name="connsiteX4-179" fmla="*/ 202572 w 204322"/>
                  <a:gd name="connsiteY4-180" fmla="*/ 87633 h 984082"/>
                  <a:gd name="connsiteX5-181" fmla="*/ 186669 w 204322"/>
                  <a:gd name="connsiteY5-182" fmla="*/ 230757 h 984082"/>
                  <a:gd name="connsiteX6-183" fmla="*/ 149563 w 204322"/>
                  <a:gd name="connsiteY6-184" fmla="*/ 363278 h 984082"/>
                  <a:gd name="connsiteX7-185" fmla="*/ 117758 w 204322"/>
                  <a:gd name="connsiteY7-186" fmla="*/ 477247 h 984082"/>
                  <a:gd name="connsiteX8-187" fmla="*/ 75224 w 204322"/>
                  <a:gd name="connsiteY8-188" fmla="*/ 570355 h 984082"/>
                  <a:gd name="connsiteX9-189" fmla="*/ 112457 w 204322"/>
                  <a:gd name="connsiteY9-190" fmla="*/ 766145 h 984082"/>
                  <a:gd name="connsiteX10-191" fmla="*/ 170766 w 204322"/>
                  <a:gd name="connsiteY10-192" fmla="*/ 914569 h 984082"/>
                  <a:gd name="connsiteX11-193" fmla="*/ 125709 w 204322"/>
                  <a:gd name="connsiteY11-194" fmla="*/ 964927 h 984082"/>
                  <a:gd name="connsiteX12-195" fmla="*/ 51497 w 204322"/>
                  <a:gd name="connsiteY12-196" fmla="*/ 970228 h 984082"/>
                  <a:gd name="connsiteX13-197" fmla="*/ 9090 w 204322"/>
                  <a:gd name="connsiteY13-198" fmla="*/ 787348 h 984082"/>
                  <a:gd name="connsiteX14-199" fmla="*/ 92 w 204322"/>
                  <a:gd name="connsiteY14-200" fmla="*/ 590981 h 984082"/>
                  <a:gd name="connsiteX15-201" fmla="*/ 11740 w 204322"/>
                  <a:gd name="connsiteY15-202" fmla="*/ 416287 h 984082"/>
                  <a:gd name="connsiteX0-203" fmla="*/ 11740 w 204322"/>
                  <a:gd name="connsiteY0-204" fmla="*/ 416287 h 984082"/>
                  <a:gd name="connsiteX1-205" fmla="*/ 62568 w 204322"/>
                  <a:gd name="connsiteY1-206" fmla="*/ 243089 h 984082"/>
                  <a:gd name="connsiteX2-207" fmla="*/ 64749 w 204322"/>
                  <a:gd name="connsiteY2-208" fmla="*/ 108837 h 984082"/>
                  <a:gd name="connsiteX3-209" fmla="*/ 146912 w 204322"/>
                  <a:gd name="connsiteY3-210" fmla="*/ 169 h 984082"/>
                  <a:gd name="connsiteX4-211" fmla="*/ 202572 w 204322"/>
                  <a:gd name="connsiteY4-212" fmla="*/ 87633 h 984082"/>
                  <a:gd name="connsiteX5-213" fmla="*/ 186669 w 204322"/>
                  <a:gd name="connsiteY5-214" fmla="*/ 230757 h 984082"/>
                  <a:gd name="connsiteX6-215" fmla="*/ 149563 w 204322"/>
                  <a:gd name="connsiteY6-216" fmla="*/ 363278 h 984082"/>
                  <a:gd name="connsiteX7-217" fmla="*/ 117758 w 204322"/>
                  <a:gd name="connsiteY7-218" fmla="*/ 477247 h 984082"/>
                  <a:gd name="connsiteX8-219" fmla="*/ 75224 w 204322"/>
                  <a:gd name="connsiteY8-220" fmla="*/ 570355 h 984082"/>
                  <a:gd name="connsiteX9-221" fmla="*/ 112457 w 204322"/>
                  <a:gd name="connsiteY9-222" fmla="*/ 766145 h 984082"/>
                  <a:gd name="connsiteX10-223" fmla="*/ 170766 w 204322"/>
                  <a:gd name="connsiteY10-224" fmla="*/ 914569 h 984082"/>
                  <a:gd name="connsiteX11-225" fmla="*/ 125709 w 204322"/>
                  <a:gd name="connsiteY11-226" fmla="*/ 964927 h 984082"/>
                  <a:gd name="connsiteX12-227" fmla="*/ 51497 w 204322"/>
                  <a:gd name="connsiteY12-228" fmla="*/ 970228 h 984082"/>
                  <a:gd name="connsiteX13-229" fmla="*/ 9090 w 204322"/>
                  <a:gd name="connsiteY13-230" fmla="*/ 787348 h 984082"/>
                  <a:gd name="connsiteX14-231" fmla="*/ 92 w 204322"/>
                  <a:gd name="connsiteY14-232" fmla="*/ 590981 h 984082"/>
                  <a:gd name="connsiteX15-233" fmla="*/ 11740 w 204322"/>
                  <a:gd name="connsiteY15-234" fmla="*/ 416287 h 984082"/>
                  <a:gd name="connsiteX0-235" fmla="*/ 3448 w 196030"/>
                  <a:gd name="connsiteY0-236" fmla="*/ 416287 h 984082"/>
                  <a:gd name="connsiteX1-237" fmla="*/ 54276 w 196030"/>
                  <a:gd name="connsiteY1-238" fmla="*/ 243089 h 984082"/>
                  <a:gd name="connsiteX2-239" fmla="*/ 56457 w 196030"/>
                  <a:gd name="connsiteY2-240" fmla="*/ 108837 h 984082"/>
                  <a:gd name="connsiteX3-241" fmla="*/ 138620 w 196030"/>
                  <a:gd name="connsiteY3-242" fmla="*/ 169 h 984082"/>
                  <a:gd name="connsiteX4-243" fmla="*/ 194280 w 196030"/>
                  <a:gd name="connsiteY4-244" fmla="*/ 87633 h 984082"/>
                  <a:gd name="connsiteX5-245" fmla="*/ 178377 w 196030"/>
                  <a:gd name="connsiteY5-246" fmla="*/ 230757 h 984082"/>
                  <a:gd name="connsiteX6-247" fmla="*/ 141271 w 196030"/>
                  <a:gd name="connsiteY6-248" fmla="*/ 363278 h 984082"/>
                  <a:gd name="connsiteX7-249" fmla="*/ 109466 w 196030"/>
                  <a:gd name="connsiteY7-250" fmla="*/ 477247 h 984082"/>
                  <a:gd name="connsiteX8-251" fmla="*/ 66932 w 196030"/>
                  <a:gd name="connsiteY8-252" fmla="*/ 570355 h 984082"/>
                  <a:gd name="connsiteX9-253" fmla="*/ 104165 w 196030"/>
                  <a:gd name="connsiteY9-254" fmla="*/ 766145 h 984082"/>
                  <a:gd name="connsiteX10-255" fmla="*/ 162474 w 196030"/>
                  <a:gd name="connsiteY10-256" fmla="*/ 914569 h 984082"/>
                  <a:gd name="connsiteX11-257" fmla="*/ 117417 w 196030"/>
                  <a:gd name="connsiteY11-258" fmla="*/ 964927 h 984082"/>
                  <a:gd name="connsiteX12-259" fmla="*/ 43205 w 196030"/>
                  <a:gd name="connsiteY12-260" fmla="*/ 970228 h 984082"/>
                  <a:gd name="connsiteX13-261" fmla="*/ 798 w 196030"/>
                  <a:gd name="connsiteY13-262" fmla="*/ 787348 h 984082"/>
                  <a:gd name="connsiteX14-263" fmla="*/ 14608 w 196030"/>
                  <a:gd name="connsiteY14-264" fmla="*/ 586834 h 984082"/>
                  <a:gd name="connsiteX15-265" fmla="*/ 3448 w 196030"/>
                  <a:gd name="connsiteY15-266" fmla="*/ 416287 h 984082"/>
                  <a:gd name="connsiteX0-267" fmla="*/ 1447 w 194029"/>
                  <a:gd name="connsiteY0-268" fmla="*/ 416287 h 981781"/>
                  <a:gd name="connsiteX1-269" fmla="*/ 52275 w 194029"/>
                  <a:gd name="connsiteY1-270" fmla="*/ 243089 h 981781"/>
                  <a:gd name="connsiteX2-271" fmla="*/ 54456 w 194029"/>
                  <a:gd name="connsiteY2-272" fmla="*/ 108837 h 981781"/>
                  <a:gd name="connsiteX3-273" fmla="*/ 136619 w 194029"/>
                  <a:gd name="connsiteY3-274" fmla="*/ 169 h 981781"/>
                  <a:gd name="connsiteX4-275" fmla="*/ 192279 w 194029"/>
                  <a:gd name="connsiteY4-276" fmla="*/ 87633 h 981781"/>
                  <a:gd name="connsiteX5-277" fmla="*/ 176376 w 194029"/>
                  <a:gd name="connsiteY5-278" fmla="*/ 230757 h 981781"/>
                  <a:gd name="connsiteX6-279" fmla="*/ 139270 w 194029"/>
                  <a:gd name="connsiteY6-280" fmla="*/ 363278 h 981781"/>
                  <a:gd name="connsiteX7-281" fmla="*/ 107465 w 194029"/>
                  <a:gd name="connsiteY7-282" fmla="*/ 477247 h 981781"/>
                  <a:gd name="connsiteX8-283" fmla="*/ 64931 w 194029"/>
                  <a:gd name="connsiteY8-284" fmla="*/ 570355 h 981781"/>
                  <a:gd name="connsiteX9-285" fmla="*/ 102164 w 194029"/>
                  <a:gd name="connsiteY9-286" fmla="*/ 766145 h 981781"/>
                  <a:gd name="connsiteX10-287" fmla="*/ 160473 w 194029"/>
                  <a:gd name="connsiteY10-288" fmla="*/ 914569 h 981781"/>
                  <a:gd name="connsiteX11-289" fmla="*/ 115416 w 194029"/>
                  <a:gd name="connsiteY11-290" fmla="*/ 964927 h 981781"/>
                  <a:gd name="connsiteX12-291" fmla="*/ 41204 w 194029"/>
                  <a:gd name="connsiteY12-292" fmla="*/ 970228 h 981781"/>
                  <a:gd name="connsiteX13-293" fmla="*/ 5017 w 194029"/>
                  <a:gd name="connsiteY13-294" fmla="*/ 818450 h 981781"/>
                  <a:gd name="connsiteX14-295" fmla="*/ 12607 w 194029"/>
                  <a:gd name="connsiteY14-296" fmla="*/ 586834 h 981781"/>
                  <a:gd name="connsiteX15-297" fmla="*/ 1447 w 194029"/>
                  <a:gd name="connsiteY15-298" fmla="*/ 416287 h 981781"/>
                  <a:gd name="connsiteX0-299" fmla="*/ 1447 w 194029"/>
                  <a:gd name="connsiteY0-300" fmla="*/ 416287 h 981781"/>
                  <a:gd name="connsiteX1-301" fmla="*/ 52275 w 194029"/>
                  <a:gd name="connsiteY1-302" fmla="*/ 224428 h 981781"/>
                  <a:gd name="connsiteX2-303" fmla="*/ 54456 w 194029"/>
                  <a:gd name="connsiteY2-304" fmla="*/ 108837 h 981781"/>
                  <a:gd name="connsiteX3-305" fmla="*/ 136619 w 194029"/>
                  <a:gd name="connsiteY3-306" fmla="*/ 169 h 981781"/>
                  <a:gd name="connsiteX4-307" fmla="*/ 192279 w 194029"/>
                  <a:gd name="connsiteY4-308" fmla="*/ 87633 h 981781"/>
                  <a:gd name="connsiteX5-309" fmla="*/ 176376 w 194029"/>
                  <a:gd name="connsiteY5-310" fmla="*/ 230757 h 981781"/>
                  <a:gd name="connsiteX6-311" fmla="*/ 139270 w 194029"/>
                  <a:gd name="connsiteY6-312" fmla="*/ 363278 h 981781"/>
                  <a:gd name="connsiteX7-313" fmla="*/ 107465 w 194029"/>
                  <a:gd name="connsiteY7-314" fmla="*/ 477247 h 981781"/>
                  <a:gd name="connsiteX8-315" fmla="*/ 64931 w 194029"/>
                  <a:gd name="connsiteY8-316" fmla="*/ 570355 h 981781"/>
                  <a:gd name="connsiteX9-317" fmla="*/ 102164 w 194029"/>
                  <a:gd name="connsiteY9-318" fmla="*/ 766145 h 981781"/>
                  <a:gd name="connsiteX10-319" fmla="*/ 160473 w 194029"/>
                  <a:gd name="connsiteY10-320" fmla="*/ 914569 h 981781"/>
                  <a:gd name="connsiteX11-321" fmla="*/ 115416 w 194029"/>
                  <a:gd name="connsiteY11-322" fmla="*/ 964927 h 981781"/>
                  <a:gd name="connsiteX12-323" fmla="*/ 41204 w 194029"/>
                  <a:gd name="connsiteY12-324" fmla="*/ 970228 h 981781"/>
                  <a:gd name="connsiteX13-325" fmla="*/ 5017 w 194029"/>
                  <a:gd name="connsiteY13-326" fmla="*/ 818450 h 981781"/>
                  <a:gd name="connsiteX14-327" fmla="*/ 12607 w 194029"/>
                  <a:gd name="connsiteY14-328" fmla="*/ 586834 h 981781"/>
                  <a:gd name="connsiteX15-329" fmla="*/ 1447 w 194029"/>
                  <a:gd name="connsiteY15-330" fmla="*/ 416287 h 981781"/>
                  <a:gd name="connsiteX0-331" fmla="*/ 1447 w 194029"/>
                  <a:gd name="connsiteY0-332" fmla="*/ 417436 h 982930"/>
                  <a:gd name="connsiteX1-333" fmla="*/ 52275 w 194029"/>
                  <a:gd name="connsiteY1-334" fmla="*/ 225577 h 982930"/>
                  <a:gd name="connsiteX2-335" fmla="*/ 79338 w 194029"/>
                  <a:gd name="connsiteY2-336" fmla="*/ 49855 h 982930"/>
                  <a:gd name="connsiteX3-337" fmla="*/ 136619 w 194029"/>
                  <a:gd name="connsiteY3-338" fmla="*/ 1318 h 982930"/>
                  <a:gd name="connsiteX4-339" fmla="*/ 192279 w 194029"/>
                  <a:gd name="connsiteY4-340" fmla="*/ 88782 h 982930"/>
                  <a:gd name="connsiteX5-341" fmla="*/ 176376 w 194029"/>
                  <a:gd name="connsiteY5-342" fmla="*/ 231906 h 982930"/>
                  <a:gd name="connsiteX6-343" fmla="*/ 139270 w 194029"/>
                  <a:gd name="connsiteY6-344" fmla="*/ 364427 h 982930"/>
                  <a:gd name="connsiteX7-345" fmla="*/ 107465 w 194029"/>
                  <a:gd name="connsiteY7-346" fmla="*/ 478396 h 982930"/>
                  <a:gd name="connsiteX8-347" fmla="*/ 64931 w 194029"/>
                  <a:gd name="connsiteY8-348" fmla="*/ 571504 h 982930"/>
                  <a:gd name="connsiteX9-349" fmla="*/ 102164 w 194029"/>
                  <a:gd name="connsiteY9-350" fmla="*/ 767294 h 982930"/>
                  <a:gd name="connsiteX10-351" fmla="*/ 160473 w 194029"/>
                  <a:gd name="connsiteY10-352" fmla="*/ 915718 h 982930"/>
                  <a:gd name="connsiteX11-353" fmla="*/ 115416 w 194029"/>
                  <a:gd name="connsiteY11-354" fmla="*/ 966076 h 982930"/>
                  <a:gd name="connsiteX12-355" fmla="*/ 41204 w 194029"/>
                  <a:gd name="connsiteY12-356" fmla="*/ 971377 h 982930"/>
                  <a:gd name="connsiteX13-357" fmla="*/ 5017 w 194029"/>
                  <a:gd name="connsiteY13-358" fmla="*/ 819599 h 982930"/>
                  <a:gd name="connsiteX14-359" fmla="*/ 12607 w 194029"/>
                  <a:gd name="connsiteY14-360" fmla="*/ 587983 h 982930"/>
                  <a:gd name="connsiteX15-361" fmla="*/ 1447 w 194029"/>
                  <a:gd name="connsiteY15-362" fmla="*/ 417436 h 982930"/>
                  <a:gd name="connsiteX0-363" fmla="*/ 1447 w 192909"/>
                  <a:gd name="connsiteY0-364" fmla="*/ 402143 h 967637"/>
                  <a:gd name="connsiteX1-365" fmla="*/ 52275 w 192909"/>
                  <a:gd name="connsiteY1-366" fmla="*/ 210284 h 967637"/>
                  <a:gd name="connsiteX2-367" fmla="*/ 79338 w 192909"/>
                  <a:gd name="connsiteY2-368" fmla="*/ 34562 h 967637"/>
                  <a:gd name="connsiteX3-369" fmla="*/ 178088 w 192909"/>
                  <a:gd name="connsiteY3-370" fmla="*/ 2613 h 967637"/>
                  <a:gd name="connsiteX4-371" fmla="*/ 192279 w 192909"/>
                  <a:gd name="connsiteY4-372" fmla="*/ 73489 h 967637"/>
                  <a:gd name="connsiteX5-373" fmla="*/ 176376 w 192909"/>
                  <a:gd name="connsiteY5-374" fmla="*/ 216613 h 967637"/>
                  <a:gd name="connsiteX6-375" fmla="*/ 139270 w 192909"/>
                  <a:gd name="connsiteY6-376" fmla="*/ 349134 h 967637"/>
                  <a:gd name="connsiteX7-377" fmla="*/ 107465 w 192909"/>
                  <a:gd name="connsiteY7-378" fmla="*/ 463103 h 967637"/>
                  <a:gd name="connsiteX8-379" fmla="*/ 64931 w 192909"/>
                  <a:gd name="connsiteY8-380" fmla="*/ 556211 h 967637"/>
                  <a:gd name="connsiteX9-381" fmla="*/ 102164 w 192909"/>
                  <a:gd name="connsiteY9-382" fmla="*/ 752001 h 967637"/>
                  <a:gd name="connsiteX10-383" fmla="*/ 160473 w 192909"/>
                  <a:gd name="connsiteY10-384" fmla="*/ 900425 h 967637"/>
                  <a:gd name="connsiteX11-385" fmla="*/ 115416 w 192909"/>
                  <a:gd name="connsiteY11-386" fmla="*/ 950783 h 967637"/>
                  <a:gd name="connsiteX12-387" fmla="*/ 41204 w 192909"/>
                  <a:gd name="connsiteY12-388" fmla="*/ 956084 h 967637"/>
                  <a:gd name="connsiteX13-389" fmla="*/ 5017 w 192909"/>
                  <a:gd name="connsiteY13-390" fmla="*/ 804306 h 967637"/>
                  <a:gd name="connsiteX14-391" fmla="*/ 12607 w 192909"/>
                  <a:gd name="connsiteY14-392" fmla="*/ 572690 h 967637"/>
                  <a:gd name="connsiteX15-393" fmla="*/ 1447 w 192909"/>
                  <a:gd name="connsiteY15-394" fmla="*/ 402143 h 967637"/>
                  <a:gd name="connsiteX0-395" fmla="*/ 1447 w 192909"/>
                  <a:gd name="connsiteY0-396" fmla="*/ 402143 h 968055"/>
                  <a:gd name="connsiteX1-397" fmla="*/ 52275 w 192909"/>
                  <a:gd name="connsiteY1-398" fmla="*/ 210284 h 968055"/>
                  <a:gd name="connsiteX2-399" fmla="*/ 79338 w 192909"/>
                  <a:gd name="connsiteY2-400" fmla="*/ 34562 h 968055"/>
                  <a:gd name="connsiteX3-401" fmla="*/ 178088 w 192909"/>
                  <a:gd name="connsiteY3-402" fmla="*/ 2613 h 968055"/>
                  <a:gd name="connsiteX4-403" fmla="*/ 192279 w 192909"/>
                  <a:gd name="connsiteY4-404" fmla="*/ 73489 h 968055"/>
                  <a:gd name="connsiteX5-405" fmla="*/ 176376 w 192909"/>
                  <a:gd name="connsiteY5-406" fmla="*/ 216613 h 968055"/>
                  <a:gd name="connsiteX6-407" fmla="*/ 139270 w 192909"/>
                  <a:gd name="connsiteY6-408" fmla="*/ 349134 h 968055"/>
                  <a:gd name="connsiteX7-409" fmla="*/ 107465 w 192909"/>
                  <a:gd name="connsiteY7-410" fmla="*/ 463103 h 968055"/>
                  <a:gd name="connsiteX8-411" fmla="*/ 64931 w 192909"/>
                  <a:gd name="connsiteY8-412" fmla="*/ 556211 h 968055"/>
                  <a:gd name="connsiteX9-413" fmla="*/ 102164 w 192909"/>
                  <a:gd name="connsiteY9-414" fmla="*/ 752001 h 968055"/>
                  <a:gd name="connsiteX10-415" fmla="*/ 174987 w 192909"/>
                  <a:gd name="connsiteY10-416" fmla="*/ 890058 h 968055"/>
                  <a:gd name="connsiteX11-417" fmla="*/ 115416 w 192909"/>
                  <a:gd name="connsiteY11-418" fmla="*/ 950783 h 968055"/>
                  <a:gd name="connsiteX12-419" fmla="*/ 41204 w 192909"/>
                  <a:gd name="connsiteY12-420" fmla="*/ 956084 h 968055"/>
                  <a:gd name="connsiteX13-421" fmla="*/ 5017 w 192909"/>
                  <a:gd name="connsiteY13-422" fmla="*/ 804306 h 968055"/>
                  <a:gd name="connsiteX14-423" fmla="*/ 12607 w 192909"/>
                  <a:gd name="connsiteY14-424" fmla="*/ 572690 h 968055"/>
                  <a:gd name="connsiteX15-425" fmla="*/ 1447 w 192909"/>
                  <a:gd name="connsiteY15-426" fmla="*/ 402143 h 968055"/>
                  <a:gd name="connsiteX0-427" fmla="*/ 1447 w 192909"/>
                  <a:gd name="connsiteY0-428" fmla="*/ 402143 h 968055"/>
                  <a:gd name="connsiteX1-429" fmla="*/ 52275 w 192909"/>
                  <a:gd name="connsiteY1-430" fmla="*/ 210284 h 968055"/>
                  <a:gd name="connsiteX2-431" fmla="*/ 79338 w 192909"/>
                  <a:gd name="connsiteY2-432" fmla="*/ 34562 h 968055"/>
                  <a:gd name="connsiteX3-433" fmla="*/ 178088 w 192909"/>
                  <a:gd name="connsiteY3-434" fmla="*/ 2613 h 968055"/>
                  <a:gd name="connsiteX4-435" fmla="*/ 192279 w 192909"/>
                  <a:gd name="connsiteY4-436" fmla="*/ 73489 h 968055"/>
                  <a:gd name="connsiteX5-437" fmla="*/ 176376 w 192909"/>
                  <a:gd name="connsiteY5-438" fmla="*/ 216613 h 968055"/>
                  <a:gd name="connsiteX6-439" fmla="*/ 139270 w 192909"/>
                  <a:gd name="connsiteY6-440" fmla="*/ 349134 h 968055"/>
                  <a:gd name="connsiteX7-441" fmla="*/ 107465 w 192909"/>
                  <a:gd name="connsiteY7-442" fmla="*/ 463103 h 968055"/>
                  <a:gd name="connsiteX8-443" fmla="*/ 71152 w 192909"/>
                  <a:gd name="connsiteY8-444" fmla="*/ 570725 h 968055"/>
                  <a:gd name="connsiteX9-445" fmla="*/ 102164 w 192909"/>
                  <a:gd name="connsiteY9-446" fmla="*/ 752001 h 968055"/>
                  <a:gd name="connsiteX10-447" fmla="*/ 174987 w 192909"/>
                  <a:gd name="connsiteY10-448" fmla="*/ 890058 h 968055"/>
                  <a:gd name="connsiteX11-449" fmla="*/ 115416 w 192909"/>
                  <a:gd name="connsiteY11-450" fmla="*/ 950783 h 968055"/>
                  <a:gd name="connsiteX12-451" fmla="*/ 41204 w 192909"/>
                  <a:gd name="connsiteY12-452" fmla="*/ 956084 h 968055"/>
                  <a:gd name="connsiteX13-453" fmla="*/ 5017 w 192909"/>
                  <a:gd name="connsiteY13-454" fmla="*/ 804306 h 968055"/>
                  <a:gd name="connsiteX14-455" fmla="*/ 12607 w 192909"/>
                  <a:gd name="connsiteY14-456" fmla="*/ 572690 h 968055"/>
                  <a:gd name="connsiteX15-457" fmla="*/ 1447 w 192909"/>
                  <a:gd name="connsiteY15-458" fmla="*/ 402143 h 968055"/>
                  <a:gd name="connsiteX0-459" fmla="*/ 1714 w 193176"/>
                  <a:gd name="connsiteY0-460" fmla="*/ 402143 h 968055"/>
                  <a:gd name="connsiteX1-461" fmla="*/ 52542 w 193176"/>
                  <a:gd name="connsiteY1-462" fmla="*/ 210284 h 968055"/>
                  <a:gd name="connsiteX2-463" fmla="*/ 79605 w 193176"/>
                  <a:gd name="connsiteY2-464" fmla="*/ 34562 h 968055"/>
                  <a:gd name="connsiteX3-465" fmla="*/ 178355 w 193176"/>
                  <a:gd name="connsiteY3-466" fmla="*/ 2613 h 968055"/>
                  <a:gd name="connsiteX4-467" fmla="*/ 192546 w 193176"/>
                  <a:gd name="connsiteY4-468" fmla="*/ 73489 h 968055"/>
                  <a:gd name="connsiteX5-469" fmla="*/ 176643 w 193176"/>
                  <a:gd name="connsiteY5-470" fmla="*/ 216613 h 968055"/>
                  <a:gd name="connsiteX6-471" fmla="*/ 139537 w 193176"/>
                  <a:gd name="connsiteY6-472" fmla="*/ 349134 h 968055"/>
                  <a:gd name="connsiteX7-473" fmla="*/ 107732 w 193176"/>
                  <a:gd name="connsiteY7-474" fmla="*/ 463103 h 968055"/>
                  <a:gd name="connsiteX8-475" fmla="*/ 71419 w 193176"/>
                  <a:gd name="connsiteY8-476" fmla="*/ 570725 h 968055"/>
                  <a:gd name="connsiteX9-477" fmla="*/ 102431 w 193176"/>
                  <a:gd name="connsiteY9-478" fmla="*/ 752001 h 968055"/>
                  <a:gd name="connsiteX10-479" fmla="*/ 175254 w 193176"/>
                  <a:gd name="connsiteY10-480" fmla="*/ 890058 h 968055"/>
                  <a:gd name="connsiteX11-481" fmla="*/ 115683 w 193176"/>
                  <a:gd name="connsiteY11-482" fmla="*/ 950783 h 968055"/>
                  <a:gd name="connsiteX12-483" fmla="*/ 41471 w 193176"/>
                  <a:gd name="connsiteY12-484" fmla="*/ 956084 h 968055"/>
                  <a:gd name="connsiteX13-485" fmla="*/ 5284 w 193176"/>
                  <a:gd name="connsiteY13-486" fmla="*/ 804306 h 968055"/>
                  <a:gd name="connsiteX14-487" fmla="*/ 10801 w 193176"/>
                  <a:gd name="connsiteY14-488" fmla="*/ 587205 h 968055"/>
                  <a:gd name="connsiteX15-489" fmla="*/ 1714 w 193176"/>
                  <a:gd name="connsiteY15-490" fmla="*/ 402143 h 968055"/>
                  <a:gd name="connsiteX0-491" fmla="*/ 1714 w 193176"/>
                  <a:gd name="connsiteY0-492" fmla="*/ 402143 h 968055"/>
                  <a:gd name="connsiteX1-493" fmla="*/ 52542 w 193176"/>
                  <a:gd name="connsiteY1-494" fmla="*/ 210284 h 968055"/>
                  <a:gd name="connsiteX2-495" fmla="*/ 79605 w 193176"/>
                  <a:gd name="connsiteY2-496" fmla="*/ 34562 h 968055"/>
                  <a:gd name="connsiteX3-497" fmla="*/ 178355 w 193176"/>
                  <a:gd name="connsiteY3-498" fmla="*/ 2613 h 968055"/>
                  <a:gd name="connsiteX4-499" fmla="*/ 192546 w 193176"/>
                  <a:gd name="connsiteY4-500" fmla="*/ 73489 h 968055"/>
                  <a:gd name="connsiteX5-501" fmla="*/ 176643 w 193176"/>
                  <a:gd name="connsiteY5-502" fmla="*/ 216613 h 968055"/>
                  <a:gd name="connsiteX6-503" fmla="*/ 139537 w 193176"/>
                  <a:gd name="connsiteY6-504" fmla="*/ 349134 h 968055"/>
                  <a:gd name="connsiteX7-505" fmla="*/ 107732 w 193176"/>
                  <a:gd name="connsiteY7-506" fmla="*/ 463103 h 968055"/>
                  <a:gd name="connsiteX8-507" fmla="*/ 71419 w 193176"/>
                  <a:gd name="connsiteY8-508" fmla="*/ 570725 h 968055"/>
                  <a:gd name="connsiteX9-509" fmla="*/ 102431 w 193176"/>
                  <a:gd name="connsiteY9-510" fmla="*/ 752001 h 968055"/>
                  <a:gd name="connsiteX10-511" fmla="*/ 175254 w 193176"/>
                  <a:gd name="connsiteY10-512" fmla="*/ 890058 h 968055"/>
                  <a:gd name="connsiteX11-513" fmla="*/ 115683 w 193176"/>
                  <a:gd name="connsiteY11-514" fmla="*/ 950783 h 968055"/>
                  <a:gd name="connsiteX12-515" fmla="*/ 41471 w 193176"/>
                  <a:gd name="connsiteY12-516" fmla="*/ 956084 h 968055"/>
                  <a:gd name="connsiteX13-517" fmla="*/ 5284 w 193176"/>
                  <a:gd name="connsiteY13-518" fmla="*/ 804306 h 968055"/>
                  <a:gd name="connsiteX14-519" fmla="*/ 10801 w 193176"/>
                  <a:gd name="connsiteY14-520" fmla="*/ 587205 h 968055"/>
                  <a:gd name="connsiteX15-521" fmla="*/ 1714 w 193176"/>
                  <a:gd name="connsiteY15-522" fmla="*/ 402143 h 968055"/>
                  <a:gd name="connsiteX0-523" fmla="*/ 1714 w 193176"/>
                  <a:gd name="connsiteY0-524" fmla="*/ 402143 h 968055"/>
                  <a:gd name="connsiteX1-525" fmla="*/ 52542 w 193176"/>
                  <a:gd name="connsiteY1-526" fmla="*/ 210284 h 968055"/>
                  <a:gd name="connsiteX2-527" fmla="*/ 79605 w 193176"/>
                  <a:gd name="connsiteY2-528" fmla="*/ 34562 h 968055"/>
                  <a:gd name="connsiteX3-529" fmla="*/ 178355 w 193176"/>
                  <a:gd name="connsiteY3-530" fmla="*/ 2613 h 968055"/>
                  <a:gd name="connsiteX4-531" fmla="*/ 192546 w 193176"/>
                  <a:gd name="connsiteY4-532" fmla="*/ 73489 h 968055"/>
                  <a:gd name="connsiteX5-533" fmla="*/ 176643 w 193176"/>
                  <a:gd name="connsiteY5-534" fmla="*/ 216613 h 968055"/>
                  <a:gd name="connsiteX6-535" fmla="*/ 139537 w 193176"/>
                  <a:gd name="connsiteY6-536" fmla="*/ 349134 h 968055"/>
                  <a:gd name="connsiteX7-537" fmla="*/ 107732 w 193176"/>
                  <a:gd name="connsiteY7-538" fmla="*/ 463103 h 968055"/>
                  <a:gd name="connsiteX8-539" fmla="*/ 88640 w 193176"/>
                  <a:gd name="connsiteY8-540" fmla="*/ 570725 h 968055"/>
                  <a:gd name="connsiteX9-541" fmla="*/ 102431 w 193176"/>
                  <a:gd name="connsiteY9-542" fmla="*/ 752001 h 968055"/>
                  <a:gd name="connsiteX10-543" fmla="*/ 175254 w 193176"/>
                  <a:gd name="connsiteY10-544" fmla="*/ 890058 h 968055"/>
                  <a:gd name="connsiteX11-545" fmla="*/ 115683 w 193176"/>
                  <a:gd name="connsiteY11-546" fmla="*/ 950783 h 968055"/>
                  <a:gd name="connsiteX12-547" fmla="*/ 41471 w 193176"/>
                  <a:gd name="connsiteY12-548" fmla="*/ 956084 h 968055"/>
                  <a:gd name="connsiteX13-549" fmla="*/ 5284 w 193176"/>
                  <a:gd name="connsiteY13-550" fmla="*/ 804306 h 968055"/>
                  <a:gd name="connsiteX14-551" fmla="*/ 10801 w 193176"/>
                  <a:gd name="connsiteY14-552" fmla="*/ 587205 h 968055"/>
                  <a:gd name="connsiteX15-553" fmla="*/ 1714 w 193176"/>
                  <a:gd name="connsiteY15-554" fmla="*/ 402143 h 968055"/>
                  <a:gd name="connsiteX0-555" fmla="*/ 10163 w 189324"/>
                  <a:gd name="connsiteY0-556" fmla="*/ 414444 h 968055"/>
                  <a:gd name="connsiteX1-557" fmla="*/ 48690 w 189324"/>
                  <a:gd name="connsiteY1-558" fmla="*/ 210284 h 968055"/>
                  <a:gd name="connsiteX2-559" fmla="*/ 75753 w 189324"/>
                  <a:gd name="connsiteY2-560" fmla="*/ 34562 h 968055"/>
                  <a:gd name="connsiteX3-561" fmla="*/ 174503 w 189324"/>
                  <a:gd name="connsiteY3-562" fmla="*/ 2613 h 968055"/>
                  <a:gd name="connsiteX4-563" fmla="*/ 188694 w 189324"/>
                  <a:gd name="connsiteY4-564" fmla="*/ 73489 h 968055"/>
                  <a:gd name="connsiteX5-565" fmla="*/ 172791 w 189324"/>
                  <a:gd name="connsiteY5-566" fmla="*/ 216613 h 968055"/>
                  <a:gd name="connsiteX6-567" fmla="*/ 135685 w 189324"/>
                  <a:gd name="connsiteY6-568" fmla="*/ 349134 h 968055"/>
                  <a:gd name="connsiteX7-569" fmla="*/ 103880 w 189324"/>
                  <a:gd name="connsiteY7-570" fmla="*/ 463103 h 968055"/>
                  <a:gd name="connsiteX8-571" fmla="*/ 84788 w 189324"/>
                  <a:gd name="connsiteY8-572" fmla="*/ 570725 h 968055"/>
                  <a:gd name="connsiteX9-573" fmla="*/ 98579 w 189324"/>
                  <a:gd name="connsiteY9-574" fmla="*/ 752001 h 968055"/>
                  <a:gd name="connsiteX10-575" fmla="*/ 171402 w 189324"/>
                  <a:gd name="connsiteY10-576" fmla="*/ 890058 h 968055"/>
                  <a:gd name="connsiteX11-577" fmla="*/ 111831 w 189324"/>
                  <a:gd name="connsiteY11-578" fmla="*/ 950783 h 968055"/>
                  <a:gd name="connsiteX12-579" fmla="*/ 37619 w 189324"/>
                  <a:gd name="connsiteY12-580" fmla="*/ 956084 h 968055"/>
                  <a:gd name="connsiteX13-581" fmla="*/ 1432 w 189324"/>
                  <a:gd name="connsiteY13-582" fmla="*/ 804306 h 968055"/>
                  <a:gd name="connsiteX14-583" fmla="*/ 6949 w 189324"/>
                  <a:gd name="connsiteY14-584" fmla="*/ 587205 h 968055"/>
                  <a:gd name="connsiteX15-585" fmla="*/ 10163 w 189324"/>
                  <a:gd name="connsiteY15-586" fmla="*/ 414444 h 9680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Lst>
                <a:rect l="l" t="t" r="r" b="b"/>
                <a:pathLst>
                  <a:path w="189324" h="968055">
                    <a:moveTo>
                      <a:pt x="10163" y="414444"/>
                    </a:moveTo>
                    <a:cubicBezTo>
                      <a:pt x="17120" y="351624"/>
                      <a:pt x="37758" y="273598"/>
                      <a:pt x="48690" y="210284"/>
                    </a:cubicBezTo>
                    <a:cubicBezTo>
                      <a:pt x="59622" y="146970"/>
                      <a:pt x="54784" y="69174"/>
                      <a:pt x="75753" y="34562"/>
                    </a:cubicBezTo>
                    <a:cubicBezTo>
                      <a:pt x="96722" y="-50"/>
                      <a:pt x="155679" y="-3875"/>
                      <a:pt x="174503" y="2613"/>
                    </a:cubicBezTo>
                    <a:cubicBezTo>
                      <a:pt x="193327" y="9101"/>
                      <a:pt x="188979" y="37822"/>
                      <a:pt x="188694" y="73489"/>
                    </a:cubicBezTo>
                    <a:cubicBezTo>
                      <a:pt x="188409" y="109156"/>
                      <a:pt x="181626" y="170672"/>
                      <a:pt x="172791" y="216613"/>
                    </a:cubicBezTo>
                    <a:cubicBezTo>
                      <a:pt x="163956" y="262554"/>
                      <a:pt x="135685" y="349134"/>
                      <a:pt x="135685" y="349134"/>
                    </a:cubicBezTo>
                    <a:cubicBezTo>
                      <a:pt x="124200" y="390216"/>
                      <a:pt x="112363" y="426171"/>
                      <a:pt x="103880" y="463103"/>
                    </a:cubicBezTo>
                    <a:cubicBezTo>
                      <a:pt x="95397" y="500035"/>
                      <a:pt x="85672" y="522575"/>
                      <a:pt x="84788" y="570725"/>
                    </a:cubicBezTo>
                    <a:cubicBezTo>
                      <a:pt x="83905" y="618875"/>
                      <a:pt x="84143" y="698779"/>
                      <a:pt x="98579" y="752001"/>
                    </a:cubicBezTo>
                    <a:cubicBezTo>
                      <a:pt x="113015" y="805223"/>
                      <a:pt x="169193" y="856928"/>
                      <a:pt x="171402" y="890058"/>
                    </a:cubicBezTo>
                    <a:cubicBezTo>
                      <a:pt x="173611" y="923188"/>
                      <a:pt x="134128" y="939779"/>
                      <a:pt x="111831" y="950783"/>
                    </a:cubicBezTo>
                    <a:cubicBezTo>
                      <a:pt x="89534" y="961787"/>
                      <a:pt x="56019" y="980497"/>
                      <a:pt x="37619" y="956084"/>
                    </a:cubicBezTo>
                    <a:cubicBezTo>
                      <a:pt x="19219" y="931671"/>
                      <a:pt x="6544" y="865786"/>
                      <a:pt x="1432" y="804306"/>
                    </a:cubicBezTo>
                    <a:cubicBezTo>
                      <a:pt x="-3680" y="742826"/>
                      <a:pt x="6507" y="649048"/>
                      <a:pt x="6949" y="587205"/>
                    </a:cubicBezTo>
                    <a:cubicBezTo>
                      <a:pt x="7391" y="525362"/>
                      <a:pt x="3206" y="477264"/>
                      <a:pt x="10163" y="414444"/>
                    </a:cubicBezTo>
                    <a:close/>
                  </a:path>
                </a:pathLst>
              </a:custGeom>
              <a:solidFill>
                <a:srgbClr val="7030A0"/>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grpSp>
        <p:sp>
          <p:nvSpPr>
            <p:cNvPr id="87" name="椭圆 86"/>
            <p:cNvSpPr/>
            <p:nvPr/>
          </p:nvSpPr>
          <p:spPr>
            <a:xfrm>
              <a:off x="1621982" y="2266802"/>
              <a:ext cx="72243" cy="68341"/>
            </a:xfrm>
            <a:prstGeom prst="ellipse">
              <a:avLst/>
            </a:prstGeom>
            <a:solidFill>
              <a:schemeClr val="accent4">
                <a:lumMod val="50000"/>
              </a:schemeClr>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grpSp>
      <p:grpSp>
        <p:nvGrpSpPr>
          <p:cNvPr id="2" name="组合 1"/>
          <p:cNvGrpSpPr/>
          <p:nvPr/>
        </p:nvGrpSpPr>
        <p:grpSpPr>
          <a:xfrm>
            <a:off x="250825" y="74930"/>
            <a:ext cx="1579880" cy="4669155"/>
            <a:chOff x="395" y="118"/>
            <a:chExt cx="2488" cy="7353"/>
          </a:xfrm>
        </p:grpSpPr>
        <p:sp>
          <p:nvSpPr>
            <p:cNvPr id="92" name="文本框 91"/>
            <p:cNvSpPr txBox="1"/>
            <p:nvPr/>
          </p:nvSpPr>
          <p:spPr>
            <a:xfrm>
              <a:off x="395" y="118"/>
              <a:ext cx="2489" cy="5960"/>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1944</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，艾弗里（</a:t>
              </a:r>
              <a:r>
                <a:rPr lang="en-US" altLang="zh-CN" b="1" dirty="0">
                  <a:latin typeface="Times New Roman" panose="02020603050405020304" pitchFamily="18" charset="0"/>
                </a:rPr>
                <a:t>O. Avery</a:t>
              </a:r>
              <a:r>
                <a:rPr lang="zh-CN" altLang="en-US" b="1" dirty="0">
                  <a:latin typeface="Times New Roman" panose="02020603050405020304" pitchFamily="18" charset="0"/>
                </a:rPr>
                <a:t>，</a:t>
              </a:r>
              <a:r>
                <a:rPr lang="en-US" altLang="zh-CN" b="1" dirty="0">
                  <a:latin typeface="Times New Roman" panose="02020603050405020304" pitchFamily="18" charset="0"/>
                </a:rPr>
                <a:t>1877-1955)</a:t>
              </a:r>
              <a:r>
                <a:rPr lang="zh-CN" altLang="en-US" b="1" dirty="0">
                  <a:latin typeface="Times New Roman" panose="02020603050405020304" pitchFamily="18" charset="0"/>
                </a:rPr>
                <a:t>等人通过肺炎双球菌的转化实验，不仅证明了遗传物质是</a:t>
              </a:r>
              <a:r>
                <a:rPr lang="en-US" altLang="zh-CN" b="1" dirty="0">
                  <a:latin typeface="Times New Roman" panose="02020603050405020304" pitchFamily="18" charset="0"/>
                </a:rPr>
                <a:t>DNA</a:t>
              </a:r>
              <a:r>
                <a:rPr lang="zh-CN" altLang="en-US" b="1" dirty="0">
                  <a:latin typeface="Times New Roman" panose="02020603050405020304" pitchFamily="18" charset="0"/>
                </a:rPr>
                <a:t>，还证明了</a:t>
              </a:r>
              <a:r>
                <a:rPr lang="en-US" altLang="zh-CN" b="1" dirty="0">
                  <a:latin typeface="Times New Roman" panose="02020603050405020304" pitchFamily="18" charset="0"/>
                </a:rPr>
                <a:t>DNA</a:t>
              </a:r>
              <a:r>
                <a:rPr lang="zh-CN" altLang="en-US" b="1" dirty="0">
                  <a:latin typeface="Times New Roman" panose="02020603050405020304" pitchFamily="18" charset="0"/>
                </a:rPr>
                <a:t>可以在同种生物的不同个体之间转移</a:t>
              </a:r>
              <a:r>
                <a:rPr lang="zh-CN" altLang="en-US" b="1" dirty="0"/>
                <a:t>。</a:t>
              </a:r>
              <a:endParaRPr lang="en-US" altLang="zh-CN" b="1" dirty="0"/>
            </a:p>
          </p:txBody>
        </p:sp>
        <p:sp>
          <p:nvSpPr>
            <p:cNvPr id="103" name="椭圆 102"/>
            <p:cNvSpPr/>
            <p:nvPr/>
          </p:nvSpPr>
          <p:spPr>
            <a:xfrm>
              <a:off x="1036" y="729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04" name="直接连接符 103"/>
            <p:cNvCxnSpPr>
              <a:stCxn id="103" idx="0"/>
            </p:cNvCxnSpPr>
            <p:nvPr/>
          </p:nvCxnSpPr>
          <p:spPr>
            <a:xfrm flipV="1">
              <a:off x="1122" y="6073"/>
              <a:ext cx="517" cy="1227"/>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05" name="直接连接符 104"/>
            <p:cNvCxnSpPr/>
            <p:nvPr/>
          </p:nvCxnSpPr>
          <p:spPr>
            <a:xfrm flipH="1">
              <a:off x="395" y="6076"/>
              <a:ext cx="2337"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3" name="组合 2"/>
          <p:cNvGrpSpPr/>
          <p:nvPr/>
        </p:nvGrpSpPr>
        <p:grpSpPr>
          <a:xfrm>
            <a:off x="250825" y="4580255"/>
            <a:ext cx="3450590" cy="2026920"/>
            <a:chOff x="395" y="7213"/>
            <a:chExt cx="5434" cy="3192"/>
          </a:xfrm>
        </p:grpSpPr>
        <p:sp>
          <p:nvSpPr>
            <p:cNvPr id="98" name="文本框 97"/>
            <p:cNvSpPr txBox="1"/>
            <p:nvPr/>
          </p:nvSpPr>
          <p:spPr>
            <a:xfrm>
              <a:off x="395" y="7839"/>
              <a:ext cx="5434"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1950</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，埃德曼（</a:t>
              </a:r>
              <a:r>
                <a:rPr lang="en-US" altLang="zh-CN" b="1" dirty="0">
                  <a:latin typeface="Times New Roman" panose="02020603050405020304" pitchFamily="18" charset="0"/>
                </a:rPr>
                <a:t>P. V. Edman</a:t>
              </a:r>
              <a:r>
                <a:rPr lang="zh-CN" altLang="en-US" b="1" dirty="0">
                  <a:latin typeface="Times New Roman" panose="02020603050405020304" pitchFamily="18" charset="0"/>
                </a:rPr>
                <a:t>，</a:t>
              </a:r>
              <a:r>
                <a:rPr lang="en-US" altLang="zh-CN" b="1" dirty="0">
                  <a:latin typeface="Times New Roman" panose="02020603050405020304" pitchFamily="18" charset="0"/>
                </a:rPr>
                <a:t>1916-1977</a:t>
              </a:r>
              <a:r>
                <a:rPr lang="zh-CN" altLang="en-US" b="1" dirty="0">
                  <a:latin typeface="Times New Roman" panose="02020603050405020304" pitchFamily="18" charset="0"/>
                </a:rPr>
                <a:t>）发明了一种测定氨基酸序列的方法。</a:t>
              </a:r>
              <a:r>
                <a:rPr lang="en-US" altLang="zh-CN" b="1" dirty="0">
                  <a:latin typeface="Times New Roman" panose="02020603050405020304" pitchFamily="18" charset="0"/>
                </a:rPr>
                <a:t>2</a:t>
              </a:r>
              <a:r>
                <a:rPr lang="zh-CN" altLang="en-US" b="1" dirty="0">
                  <a:latin typeface="Times New Roman" panose="02020603050405020304" pitchFamily="18" charset="0"/>
                </a:rPr>
                <a:t>年后，桑格（</a:t>
              </a:r>
              <a:r>
                <a:rPr lang="en-US" altLang="zh-CN" b="1" dirty="0">
                  <a:latin typeface="Times New Roman" panose="02020603050405020304" pitchFamily="18" charset="0"/>
                </a:rPr>
                <a:t>F. Sanger</a:t>
              </a:r>
              <a:r>
                <a:rPr lang="zh-CN" altLang="en-US" b="1" dirty="0">
                  <a:latin typeface="Times New Roman" panose="02020603050405020304" pitchFamily="18" charset="0"/>
                </a:rPr>
                <a:t>，</a:t>
              </a:r>
              <a:r>
                <a:rPr lang="en-US" altLang="zh-CN" b="1" dirty="0">
                  <a:latin typeface="Times New Roman" panose="02020603050405020304" pitchFamily="18" charset="0"/>
                </a:rPr>
                <a:t>1918-2013</a:t>
              </a:r>
              <a:r>
                <a:rPr lang="zh-CN" altLang="en-US" b="1" dirty="0">
                  <a:latin typeface="Times New Roman" panose="02020603050405020304" pitchFamily="18" charset="0"/>
                </a:rPr>
                <a:t>）首次完成了胰岛素氨基酸序列的测定</a:t>
              </a:r>
              <a:r>
                <a:rPr lang="zh-CN" altLang="en-US" b="1" dirty="0"/>
                <a:t>。</a:t>
              </a:r>
              <a:endParaRPr lang="en-US" altLang="zh-CN" b="1" dirty="0"/>
            </a:p>
          </p:txBody>
        </p:sp>
        <p:sp>
          <p:nvSpPr>
            <p:cNvPr id="106" name="椭圆 105"/>
            <p:cNvSpPr/>
            <p:nvPr/>
          </p:nvSpPr>
          <p:spPr>
            <a:xfrm>
              <a:off x="3609" y="7213"/>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07" name="直接连接符 106"/>
            <p:cNvCxnSpPr/>
            <p:nvPr/>
          </p:nvCxnSpPr>
          <p:spPr>
            <a:xfrm flipV="1">
              <a:off x="3223" y="7357"/>
              <a:ext cx="451" cy="45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08" name="直接连接符 107"/>
            <p:cNvCxnSpPr/>
            <p:nvPr/>
          </p:nvCxnSpPr>
          <p:spPr>
            <a:xfrm flipH="1">
              <a:off x="433" y="7819"/>
              <a:ext cx="5157"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5" name="组合 4"/>
          <p:cNvGrpSpPr/>
          <p:nvPr/>
        </p:nvGrpSpPr>
        <p:grpSpPr>
          <a:xfrm>
            <a:off x="3879215" y="4281170"/>
            <a:ext cx="3238500" cy="2327275"/>
            <a:chOff x="6109" y="6742"/>
            <a:chExt cx="5100" cy="3665"/>
          </a:xfrm>
        </p:grpSpPr>
        <p:sp>
          <p:nvSpPr>
            <p:cNvPr id="93" name="文本框 92"/>
            <p:cNvSpPr txBox="1"/>
            <p:nvPr/>
          </p:nvSpPr>
          <p:spPr>
            <a:xfrm>
              <a:off x="6109" y="7841"/>
              <a:ext cx="5101"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1958</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，梅塞尔森（</a:t>
              </a:r>
              <a:r>
                <a:rPr lang="en-US" altLang="zh-CN" b="1" dirty="0">
                  <a:latin typeface="Times New Roman" panose="02020603050405020304" pitchFamily="18" charset="0"/>
                </a:rPr>
                <a:t>M. Meselson</a:t>
              </a:r>
              <a:r>
                <a:rPr lang="zh-CN" altLang="en-US" b="1" dirty="0">
                  <a:latin typeface="Times New Roman" panose="02020603050405020304" pitchFamily="18" charset="0"/>
                </a:rPr>
                <a:t>，</a:t>
              </a:r>
              <a:r>
                <a:rPr lang="en-US" altLang="zh-CN" b="1" dirty="0">
                  <a:latin typeface="Times New Roman" panose="02020603050405020304" pitchFamily="18" charset="0"/>
                </a:rPr>
                <a:t>1930-</a:t>
              </a:r>
              <a:r>
                <a:rPr lang="zh-CN" altLang="en-US" b="1" dirty="0">
                  <a:latin typeface="Times New Roman" panose="02020603050405020304" pitchFamily="18" charset="0"/>
                </a:rPr>
                <a:t>）和斯塔尔（</a:t>
              </a:r>
              <a:r>
                <a:rPr lang="en-US" altLang="zh-CN" b="1" dirty="0">
                  <a:latin typeface="Times New Roman" panose="02020603050405020304" pitchFamily="18" charset="0"/>
                </a:rPr>
                <a:t>F. W. Stahl</a:t>
              </a:r>
              <a:r>
                <a:rPr lang="zh-CN" altLang="en-US" b="1" dirty="0">
                  <a:latin typeface="Times New Roman" panose="02020603050405020304" pitchFamily="18" charset="0"/>
                </a:rPr>
                <a:t>。</a:t>
              </a:r>
              <a:r>
                <a:rPr lang="en-US" altLang="zh-CN" b="1" dirty="0">
                  <a:latin typeface="Times New Roman" panose="02020603050405020304" pitchFamily="18" charset="0"/>
                </a:rPr>
                <a:t>1929-</a:t>
              </a:r>
              <a:r>
                <a:rPr lang="zh-CN" altLang="en-US" b="1" dirty="0">
                  <a:latin typeface="Times New Roman" panose="02020603050405020304" pitchFamily="18" charset="0"/>
                </a:rPr>
                <a:t>）用实验证明了</a:t>
              </a:r>
              <a:r>
                <a:rPr lang="en-US" altLang="zh-CN" b="1" dirty="0">
                  <a:latin typeface="Times New Roman" panose="02020603050405020304" pitchFamily="18" charset="0"/>
                </a:rPr>
                <a:t>DNA</a:t>
              </a:r>
              <a:r>
                <a:rPr lang="zh-CN" altLang="en-US" b="1" dirty="0">
                  <a:latin typeface="Times New Roman" panose="02020603050405020304" pitchFamily="18" charset="0"/>
                </a:rPr>
                <a:t>的半保留复制。随后不久，克里克提出中心法则。</a:t>
              </a:r>
              <a:endParaRPr lang="en-US" altLang="zh-CN" b="1" dirty="0">
                <a:latin typeface="Times New Roman" panose="02020603050405020304" pitchFamily="18" charset="0"/>
              </a:endParaRPr>
            </a:p>
          </p:txBody>
        </p:sp>
        <p:sp>
          <p:nvSpPr>
            <p:cNvPr id="112" name="椭圆 111"/>
            <p:cNvSpPr/>
            <p:nvPr/>
          </p:nvSpPr>
          <p:spPr>
            <a:xfrm>
              <a:off x="7084" y="6742"/>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13" name="直接连接符 112"/>
            <p:cNvCxnSpPr>
              <a:endCxn id="93" idx="0"/>
            </p:cNvCxnSpPr>
            <p:nvPr/>
          </p:nvCxnSpPr>
          <p:spPr>
            <a:xfrm>
              <a:off x="7231" y="6861"/>
              <a:ext cx="1429" cy="981"/>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14" name="直接连接符 113"/>
            <p:cNvCxnSpPr/>
            <p:nvPr/>
          </p:nvCxnSpPr>
          <p:spPr>
            <a:xfrm flipH="1">
              <a:off x="6123" y="7816"/>
              <a:ext cx="4608"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6" name="组合 5"/>
          <p:cNvGrpSpPr/>
          <p:nvPr/>
        </p:nvGrpSpPr>
        <p:grpSpPr>
          <a:xfrm>
            <a:off x="3888105" y="74930"/>
            <a:ext cx="2002790" cy="3506470"/>
            <a:chOff x="6123" y="118"/>
            <a:chExt cx="3154" cy="5522"/>
          </a:xfrm>
        </p:grpSpPr>
        <p:sp>
          <p:nvSpPr>
            <p:cNvPr id="94" name="文本框 93"/>
            <p:cNvSpPr txBox="1"/>
            <p:nvPr/>
          </p:nvSpPr>
          <p:spPr>
            <a:xfrm>
              <a:off x="6123" y="118"/>
              <a:ext cx="3155" cy="4991"/>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1961</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，尼伦伯格（</a:t>
              </a:r>
              <a:r>
                <a:rPr lang="en-US" altLang="zh-CN" b="1" dirty="0">
                  <a:latin typeface="Times New Roman" panose="02020603050405020304" pitchFamily="18" charset="0"/>
                </a:rPr>
                <a:t>M. W. Nirenberg</a:t>
              </a:r>
              <a:r>
                <a:rPr lang="zh-CN" altLang="en-US" b="1" dirty="0">
                  <a:latin typeface="Times New Roman" panose="02020603050405020304" pitchFamily="18" charset="0"/>
                </a:rPr>
                <a:t>，</a:t>
              </a:r>
              <a:r>
                <a:rPr lang="en-US" altLang="zh-CN" b="1" dirty="0">
                  <a:latin typeface="Times New Roman" panose="02020603050405020304" pitchFamily="18" charset="0"/>
                </a:rPr>
                <a:t>1927-2010</a:t>
              </a:r>
              <a:r>
                <a:rPr lang="zh-CN" altLang="en-US" b="1" dirty="0">
                  <a:latin typeface="Times New Roman" panose="02020603050405020304" pitchFamily="18" charset="0"/>
                </a:rPr>
                <a:t>）和马太（</a:t>
              </a:r>
              <a:r>
                <a:rPr lang="en-US" altLang="zh-CN" b="1" dirty="0">
                  <a:latin typeface="Times New Roman" panose="02020603050405020304" pitchFamily="18" charset="0"/>
                </a:rPr>
                <a:t>J. H. Matthaei</a:t>
              </a:r>
              <a:r>
                <a:rPr lang="zh-CN" altLang="en-US" b="1" dirty="0">
                  <a:latin typeface="Times New Roman" panose="02020603050405020304" pitchFamily="18" charset="0"/>
                </a:rPr>
                <a:t>，</a:t>
              </a:r>
              <a:r>
                <a:rPr lang="en-US" altLang="zh-CN" b="1" dirty="0">
                  <a:latin typeface="Times New Roman" panose="02020603050405020304" pitchFamily="18" charset="0"/>
                </a:rPr>
                <a:t>1929-</a:t>
              </a:r>
              <a:r>
                <a:rPr lang="zh-CN" altLang="en-US" b="1" dirty="0">
                  <a:latin typeface="Times New Roman" panose="02020603050405020304" pitchFamily="18" charset="0"/>
                </a:rPr>
                <a:t>）破译了第一个编码氨基酸的密码子，截止</a:t>
              </a:r>
              <a:r>
                <a:rPr lang="en-US" altLang="zh-CN" b="1" dirty="0">
                  <a:latin typeface="Times New Roman" panose="02020603050405020304" pitchFamily="18" charset="0"/>
                </a:rPr>
                <a:t>1966</a:t>
              </a:r>
              <a:r>
                <a:rPr lang="zh-CN" altLang="en-US" b="1" dirty="0">
                  <a:latin typeface="Times New Roman" panose="02020603050405020304" pitchFamily="18" charset="0"/>
                </a:rPr>
                <a:t>年</a:t>
              </a:r>
              <a:r>
                <a:rPr lang="en-US" altLang="zh-CN" b="1" dirty="0">
                  <a:latin typeface="Times New Roman" panose="02020603050405020304" pitchFamily="18" charset="0"/>
                </a:rPr>
                <a:t>64</a:t>
              </a:r>
              <a:r>
                <a:rPr lang="zh-CN" altLang="en-US" b="1" dirty="0">
                  <a:latin typeface="Times New Roman" panose="02020603050405020304" pitchFamily="18" charset="0"/>
                </a:rPr>
                <a:t>个密码子均倍破译。</a:t>
              </a:r>
              <a:endParaRPr lang="en-US" altLang="zh-CN" b="1" dirty="0">
                <a:latin typeface="Times New Roman" panose="02020603050405020304" pitchFamily="18" charset="0"/>
              </a:endParaRPr>
            </a:p>
          </p:txBody>
        </p:sp>
        <p:sp>
          <p:nvSpPr>
            <p:cNvPr id="115" name="椭圆 114"/>
            <p:cNvSpPr/>
            <p:nvPr/>
          </p:nvSpPr>
          <p:spPr>
            <a:xfrm>
              <a:off x="8610" y="5468"/>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dirty="0"/>
            </a:p>
          </p:txBody>
        </p:sp>
        <p:cxnSp>
          <p:nvCxnSpPr>
            <p:cNvPr id="116" name="直接连接符 115"/>
            <p:cNvCxnSpPr/>
            <p:nvPr/>
          </p:nvCxnSpPr>
          <p:spPr>
            <a:xfrm flipH="1" flipV="1">
              <a:off x="6278" y="5087"/>
              <a:ext cx="2616" cy="13"/>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17" name="直接连接符 116"/>
            <p:cNvCxnSpPr/>
            <p:nvPr/>
          </p:nvCxnSpPr>
          <p:spPr>
            <a:xfrm>
              <a:off x="7700" y="5087"/>
              <a:ext cx="1015" cy="511"/>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7" name="组合 6"/>
          <p:cNvGrpSpPr/>
          <p:nvPr/>
        </p:nvGrpSpPr>
        <p:grpSpPr>
          <a:xfrm>
            <a:off x="5995035" y="74930"/>
            <a:ext cx="1661160" cy="2593340"/>
            <a:chOff x="9441" y="118"/>
            <a:chExt cx="2616" cy="4084"/>
          </a:xfrm>
        </p:grpSpPr>
        <p:sp>
          <p:nvSpPr>
            <p:cNvPr id="100" name="文本框 99"/>
            <p:cNvSpPr txBox="1"/>
            <p:nvPr/>
          </p:nvSpPr>
          <p:spPr>
            <a:xfrm>
              <a:off x="9441" y="118"/>
              <a:ext cx="2616" cy="353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1967</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，科学家发现，在细菌拟核</a:t>
              </a:r>
              <a:r>
                <a:rPr lang="en-US" altLang="zh-CN" b="1" dirty="0">
                  <a:latin typeface="Times New Roman" panose="02020603050405020304" pitchFamily="18" charset="0"/>
                </a:rPr>
                <a:t>DNA</a:t>
              </a:r>
              <a:r>
                <a:rPr lang="zh-CN" altLang="en-US" b="1" dirty="0">
                  <a:latin typeface="Times New Roman" panose="02020603050405020304" pitchFamily="18" charset="0"/>
                </a:rPr>
                <a:t>之外的质粒具有自我复制能力，并可在细菌细胞间转移</a:t>
              </a:r>
              <a:r>
                <a:rPr lang="zh-CN" altLang="en-US" b="1" dirty="0"/>
                <a:t>。</a:t>
              </a:r>
              <a:endParaRPr lang="en-US" altLang="zh-CN" b="1" dirty="0"/>
            </a:p>
          </p:txBody>
        </p:sp>
        <p:sp>
          <p:nvSpPr>
            <p:cNvPr id="118" name="椭圆 117"/>
            <p:cNvSpPr/>
            <p:nvPr/>
          </p:nvSpPr>
          <p:spPr>
            <a:xfrm>
              <a:off x="10453" y="4030"/>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19" name="直接连接符 118"/>
            <p:cNvCxnSpPr/>
            <p:nvPr/>
          </p:nvCxnSpPr>
          <p:spPr>
            <a:xfrm flipH="1">
              <a:off x="9489" y="3637"/>
              <a:ext cx="2315"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0" name="直接连接符 119"/>
            <p:cNvCxnSpPr/>
            <p:nvPr/>
          </p:nvCxnSpPr>
          <p:spPr>
            <a:xfrm flipH="1">
              <a:off x="10568" y="3626"/>
              <a:ext cx="139" cy="47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9" name="组合 8"/>
          <p:cNvGrpSpPr/>
          <p:nvPr/>
        </p:nvGrpSpPr>
        <p:grpSpPr>
          <a:xfrm>
            <a:off x="8792845" y="91440"/>
            <a:ext cx="3206750" cy="3582670"/>
            <a:chOff x="13847" y="144"/>
            <a:chExt cx="5050" cy="5642"/>
          </a:xfrm>
        </p:grpSpPr>
        <p:sp>
          <p:nvSpPr>
            <p:cNvPr id="101" name="文本框 100"/>
            <p:cNvSpPr txBox="1"/>
            <p:nvPr/>
          </p:nvSpPr>
          <p:spPr>
            <a:xfrm>
              <a:off x="15663" y="144"/>
              <a:ext cx="3235" cy="353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20</a:t>
              </a:r>
              <a:r>
                <a:rPr lang="zh-CN" altLang="en-US" b="1" dirty="0">
                  <a:solidFill>
                    <a:srgbClr val="FF0000"/>
                  </a:solidFill>
                  <a:latin typeface="Times New Roman" panose="02020603050405020304" pitchFamily="18" charset="0"/>
                </a:rPr>
                <a:t>世纪</a:t>
              </a:r>
              <a:r>
                <a:rPr lang="en-US" altLang="zh-CN" b="1" dirty="0">
                  <a:solidFill>
                    <a:srgbClr val="FF0000"/>
                  </a:solidFill>
                  <a:latin typeface="Times New Roman" panose="02020603050405020304" pitchFamily="18" charset="0"/>
                </a:rPr>
                <a:t>70</a:t>
              </a:r>
              <a:r>
                <a:rPr lang="zh-CN" altLang="en-US" b="1" dirty="0">
                  <a:solidFill>
                    <a:srgbClr val="FF0000"/>
                  </a:solidFill>
                  <a:latin typeface="Times New Roman" panose="02020603050405020304" pitchFamily="18" charset="0"/>
                </a:rPr>
                <a:t>年代初</a:t>
              </a:r>
              <a:r>
                <a:rPr lang="zh-CN" altLang="en-US" b="1" dirty="0">
                  <a:latin typeface="Times New Roman" panose="02020603050405020304" pitchFamily="18" charset="0"/>
                </a:rPr>
                <a:t>，多种限制酶、</a:t>
              </a:r>
              <a:r>
                <a:rPr lang="en-US" altLang="zh-CN" b="1" dirty="0">
                  <a:latin typeface="Times New Roman" panose="02020603050405020304" pitchFamily="18" charset="0"/>
                </a:rPr>
                <a:t>DNA</a:t>
              </a:r>
              <a:r>
                <a:rPr lang="zh-CN" altLang="en-US" b="1" dirty="0">
                  <a:latin typeface="Times New Roman" panose="02020603050405020304" pitchFamily="18" charset="0"/>
                </a:rPr>
                <a:t>连接酶和逆转录酶被相继发现。这些发现为</a:t>
              </a:r>
              <a:r>
                <a:rPr lang="en-US" altLang="zh-CN" b="1" dirty="0">
                  <a:latin typeface="Times New Roman" panose="02020603050405020304" pitchFamily="18" charset="0"/>
                </a:rPr>
                <a:t>DNA</a:t>
              </a:r>
              <a:r>
                <a:rPr lang="zh-CN" altLang="en-US" b="1" dirty="0">
                  <a:latin typeface="Times New Roman" panose="02020603050405020304" pitchFamily="18" charset="0"/>
                </a:rPr>
                <a:t>的切割、链接及功能基因的获得创造了条件。</a:t>
              </a:r>
              <a:endParaRPr lang="en-US" altLang="zh-CN" b="1" dirty="0">
                <a:latin typeface="Times New Roman" panose="02020603050405020304" pitchFamily="18" charset="0"/>
              </a:endParaRPr>
            </a:p>
          </p:txBody>
        </p:sp>
        <p:sp>
          <p:nvSpPr>
            <p:cNvPr id="124" name="椭圆 123"/>
            <p:cNvSpPr/>
            <p:nvPr/>
          </p:nvSpPr>
          <p:spPr>
            <a:xfrm>
              <a:off x="13847" y="5614"/>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25" name="直接连接符 124"/>
            <p:cNvCxnSpPr/>
            <p:nvPr/>
          </p:nvCxnSpPr>
          <p:spPr>
            <a:xfrm flipH="1">
              <a:off x="15626" y="3637"/>
              <a:ext cx="3144"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6" name="直接连接符 125"/>
            <p:cNvCxnSpPr>
              <a:stCxn id="101" idx="2"/>
              <a:endCxn id="124" idx="7"/>
            </p:cNvCxnSpPr>
            <p:nvPr/>
          </p:nvCxnSpPr>
          <p:spPr>
            <a:xfrm flipH="1">
              <a:off x="13994" y="3680"/>
              <a:ext cx="3287" cy="195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10" name="组合 9"/>
          <p:cNvGrpSpPr/>
          <p:nvPr/>
        </p:nvGrpSpPr>
        <p:grpSpPr>
          <a:xfrm>
            <a:off x="7275195" y="3936365"/>
            <a:ext cx="2413635" cy="2673350"/>
            <a:chOff x="11457" y="6199"/>
            <a:chExt cx="3801" cy="4210"/>
          </a:xfrm>
        </p:grpSpPr>
        <p:sp>
          <p:nvSpPr>
            <p:cNvPr id="96" name="文本框 95"/>
            <p:cNvSpPr txBox="1"/>
            <p:nvPr/>
          </p:nvSpPr>
          <p:spPr>
            <a:xfrm>
              <a:off x="11457" y="7357"/>
              <a:ext cx="3615"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1972</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，伯格（</a:t>
              </a:r>
              <a:r>
                <a:rPr lang="en-US" altLang="zh-CN" b="1" dirty="0">
                  <a:latin typeface="Times New Roman" panose="02020603050405020304" pitchFamily="18" charset="0"/>
                </a:rPr>
                <a:t>P. Berg</a:t>
              </a:r>
              <a:r>
                <a:rPr lang="zh-CN" altLang="en-US" b="1" dirty="0">
                  <a:latin typeface="Times New Roman" panose="02020603050405020304" pitchFamily="18" charset="0"/>
                </a:rPr>
                <a:t>，</a:t>
              </a:r>
              <a:r>
                <a:rPr lang="en-US" altLang="zh-CN" b="1" dirty="0">
                  <a:latin typeface="Times New Roman" panose="02020603050405020304" pitchFamily="18" charset="0"/>
                </a:rPr>
                <a:t>1926-</a:t>
              </a:r>
              <a:r>
                <a:rPr lang="zh-CN" altLang="en-US" b="1" dirty="0">
                  <a:latin typeface="Times New Roman" panose="02020603050405020304" pitchFamily="18" charset="0"/>
                </a:rPr>
                <a:t>）首先在体外进行了</a:t>
              </a:r>
              <a:r>
                <a:rPr lang="en-US" altLang="zh-CN" b="1" dirty="0">
                  <a:latin typeface="Times New Roman" panose="02020603050405020304" pitchFamily="18" charset="0"/>
                </a:rPr>
                <a:t>DNA</a:t>
              </a:r>
              <a:r>
                <a:rPr lang="zh-CN" altLang="en-US" b="1" dirty="0">
                  <a:latin typeface="Times New Roman" panose="02020603050405020304" pitchFamily="18" charset="0"/>
                </a:rPr>
                <a:t>改造的研究，成功构建了第一个体外重组</a:t>
              </a:r>
              <a:r>
                <a:rPr lang="en-US" altLang="zh-CN" b="1" dirty="0">
                  <a:latin typeface="Times New Roman" panose="02020603050405020304" pitchFamily="18" charset="0"/>
                </a:rPr>
                <a:t>DNA</a:t>
              </a:r>
              <a:r>
                <a:rPr lang="zh-CN" altLang="en-US" b="1" dirty="0">
                  <a:latin typeface="Times New Roman" panose="02020603050405020304" pitchFamily="18" charset="0"/>
                </a:rPr>
                <a:t>分子。</a:t>
              </a:r>
              <a:endParaRPr lang="en-US" altLang="zh-CN" b="1" dirty="0">
                <a:latin typeface="Times New Roman" panose="02020603050405020304" pitchFamily="18" charset="0"/>
              </a:endParaRPr>
            </a:p>
          </p:txBody>
        </p:sp>
        <p:sp>
          <p:nvSpPr>
            <p:cNvPr id="127" name="椭圆 126"/>
            <p:cNvSpPr/>
            <p:nvPr/>
          </p:nvSpPr>
          <p:spPr>
            <a:xfrm>
              <a:off x="15086" y="619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28" name="直接连接符 127"/>
            <p:cNvCxnSpPr/>
            <p:nvPr/>
          </p:nvCxnSpPr>
          <p:spPr>
            <a:xfrm flipH="1">
              <a:off x="11457" y="7308"/>
              <a:ext cx="3539"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9" name="直接连接符 128"/>
            <p:cNvCxnSpPr/>
            <p:nvPr/>
          </p:nvCxnSpPr>
          <p:spPr>
            <a:xfrm flipH="1">
              <a:off x="13226" y="6275"/>
              <a:ext cx="1918" cy="103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11" name="组合 10"/>
          <p:cNvGrpSpPr/>
          <p:nvPr/>
        </p:nvGrpSpPr>
        <p:grpSpPr>
          <a:xfrm>
            <a:off x="9722485" y="2941955"/>
            <a:ext cx="2351405" cy="3383280"/>
            <a:chOff x="15311" y="4633"/>
            <a:chExt cx="3703" cy="5328"/>
          </a:xfrm>
        </p:grpSpPr>
        <p:sp>
          <p:nvSpPr>
            <p:cNvPr id="97" name="文本框 96"/>
            <p:cNvSpPr txBox="1"/>
            <p:nvPr/>
          </p:nvSpPr>
          <p:spPr>
            <a:xfrm>
              <a:off x="15778" y="4633"/>
              <a:ext cx="3226" cy="450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，科学家证明质粒可以作为基因工程的载体，构建重组</a:t>
              </a:r>
              <a:r>
                <a:rPr lang="en-US" altLang="zh-CN" b="1" dirty="0">
                  <a:latin typeface="Times New Roman" panose="02020603050405020304" pitchFamily="18" charset="0"/>
                </a:rPr>
                <a:t>DNA</a:t>
              </a:r>
              <a:r>
                <a:rPr lang="zh-CN" altLang="en-US" b="1" dirty="0"/>
                <a:t>，导入受体细胞，使外源基因在原核细胞中成功表达，并实现物种间的基因交流，基因正式问世。</a:t>
              </a:r>
              <a:endParaRPr lang="en-US" altLang="zh-CN" b="1" dirty="0"/>
            </a:p>
          </p:txBody>
        </p:sp>
        <p:sp>
          <p:nvSpPr>
            <p:cNvPr id="130" name="椭圆 129"/>
            <p:cNvSpPr/>
            <p:nvPr/>
          </p:nvSpPr>
          <p:spPr>
            <a:xfrm>
              <a:off x="15311" y="978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31" name="直接连接符 130"/>
            <p:cNvCxnSpPr/>
            <p:nvPr/>
          </p:nvCxnSpPr>
          <p:spPr>
            <a:xfrm flipH="1">
              <a:off x="15882" y="9086"/>
              <a:ext cx="3133"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32" name="直接连接符 131"/>
            <p:cNvCxnSpPr>
              <a:endCxn id="130" idx="6"/>
            </p:cNvCxnSpPr>
            <p:nvPr/>
          </p:nvCxnSpPr>
          <p:spPr>
            <a:xfrm flipH="1">
              <a:off x="15483" y="9099"/>
              <a:ext cx="1966" cy="776"/>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4" name="组合 3"/>
          <p:cNvGrpSpPr/>
          <p:nvPr/>
        </p:nvGrpSpPr>
        <p:grpSpPr>
          <a:xfrm>
            <a:off x="1979295" y="74930"/>
            <a:ext cx="1804670" cy="4260215"/>
            <a:chOff x="3117" y="118"/>
            <a:chExt cx="2842" cy="6709"/>
          </a:xfrm>
        </p:grpSpPr>
        <p:sp>
          <p:nvSpPr>
            <p:cNvPr id="99" name="文本框 98"/>
            <p:cNvSpPr txBox="1"/>
            <p:nvPr/>
          </p:nvSpPr>
          <p:spPr>
            <a:xfrm>
              <a:off x="3117" y="118"/>
              <a:ext cx="2842" cy="3536"/>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1953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，沃森（</a:t>
              </a:r>
              <a:r>
                <a:rPr lang="en-US" altLang="zh-CN" b="1" dirty="0">
                  <a:latin typeface="Times New Roman" panose="02020603050405020304" pitchFamily="18" charset="0"/>
                </a:rPr>
                <a:t>J. D. Watson</a:t>
              </a:r>
              <a:r>
                <a:rPr lang="zh-CN" altLang="en-US" b="1" dirty="0">
                  <a:latin typeface="Times New Roman" panose="02020603050405020304" pitchFamily="18" charset="0"/>
                </a:rPr>
                <a:t>，</a:t>
              </a:r>
              <a:r>
                <a:rPr lang="en-US" altLang="zh-CN" b="1" dirty="0">
                  <a:latin typeface="Times New Roman" panose="02020603050405020304" pitchFamily="18" charset="0"/>
                </a:rPr>
                <a:t>1928-</a:t>
              </a:r>
              <a:r>
                <a:rPr lang="zh-CN" altLang="en-US" b="1" dirty="0">
                  <a:latin typeface="Times New Roman" panose="02020603050405020304" pitchFamily="18" charset="0"/>
                </a:rPr>
                <a:t>）和克里克（</a:t>
              </a:r>
              <a:r>
                <a:rPr lang="en-US" altLang="zh-CN" b="1" dirty="0">
                  <a:latin typeface="Times New Roman" panose="02020603050405020304" pitchFamily="18" charset="0"/>
                </a:rPr>
                <a:t>F. Crick</a:t>
              </a:r>
              <a:r>
                <a:rPr lang="zh-CN" altLang="en-US" b="1" dirty="0">
                  <a:latin typeface="Times New Roman" panose="02020603050405020304" pitchFamily="18" charset="0"/>
                </a:rPr>
                <a:t>，</a:t>
              </a:r>
              <a:r>
                <a:rPr lang="en-US" altLang="zh-CN" b="1" dirty="0">
                  <a:latin typeface="Times New Roman" panose="02020603050405020304" pitchFamily="18" charset="0"/>
                </a:rPr>
                <a:t>1916-2004</a:t>
              </a:r>
              <a:r>
                <a:rPr lang="zh-CN" altLang="en-US" b="1" dirty="0">
                  <a:latin typeface="Times New Roman" panose="02020603050405020304" pitchFamily="18" charset="0"/>
                </a:rPr>
                <a:t>）</a:t>
              </a:r>
              <a:r>
                <a:rPr lang="zh-CN" altLang="en-US" b="1" dirty="0"/>
                <a:t>建立了双螺旋结</a:t>
              </a:r>
              <a:r>
                <a:rPr lang="zh-CN" altLang="en-US" b="1" dirty="0">
                  <a:latin typeface="Times New Roman" panose="02020603050405020304" pitchFamily="18" charset="0"/>
                </a:rPr>
                <a:t>构模型并提出了</a:t>
              </a:r>
              <a:endParaRPr lang="en-US" altLang="zh-CN" b="1" dirty="0">
                <a:latin typeface="Times New Roman" panose="02020603050405020304" pitchFamily="18" charset="0"/>
                <a:cs typeface="Times New Roman" panose="02020603050405020304" pitchFamily="18" charset="0"/>
              </a:endParaRPr>
            </a:p>
          </p:txBody>
        </p:sp>
        <p:sp>
          <p:nvSpPr>
            <p:cNvPr id="109" name="椭圆 108"/>
            <p:cNvSpPr/>
            <p:nvPr/>
          </p:nvSpPr>
          <p:spPr>
            <a:xfrm>
              <a:off x="4442" y="6655"/>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10" name="直接连接符 109"/>
            <p:cNvCxnSpPr/>
            <p:nvPr/>
          </p:nvCxnSpPr>
          <p:spPr>
            <a:xfrm flipH="1">
              <a:off x="3322" y="5681"/>
              <a:ext cx="2523"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11" name="直接连接符 110"/>
            <p:cNvCxnSpPr/>
            <p:nvPr/>
          </p:nvCxnSpPr>
          <p:spPr>
            <a:xfrm flipH="1">
              <a:off x="4532" y="5688"/>
              <a:ext cx="16" cy="989"/>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pic>
          <p:nvPicPr>
            <p:cNvPr id="133" name="图片 132"/>
            <p:cNvPicPr>
              <a:picLocks noChangeAspect="1"/>
            </p:cNvPicPr>
            <p:nvPr/>
          </p:nvPicPr>
          <p:blipFill>
            <a:blip r:embed="rId3"/>
            <a:stretch>
              <a:fillRect/>
            </a:stretch>
          </p:blipFill>
          <p:spPr>
            <a:xfrm>
              <a:off x="4441" y="3740"/>
              <a:ext cx="1388" cy="1818"/>
            </a:xfrm>
            <a:prstGeom prst="roundRect">
              <a:avLst/>
            </a:prstGeom>
          </p:spPr>
        </p:pic>
        <p:sp>
          <p:nvSpPr>
            <p:cNvPr id="64" name="文本框 63"/>
            <p:cNvSpPr txBox="1"/>
            <p:nvPr/>
          </p:nvSpPr>
          <p:spPr>
            <a:xfrm>
              <a:off x="3120" y="3545"/>
              <a:ext cx="1469" cy="2082"/>
            </a:xfrm>
            <a:prstGeom prst="rect">
              <a:avLst/>
            </a:prstGeom>
            <a:noFill/>
          </p:spPr>
          <p:txBody>
            <a:bodyPr wrap="square" rtlCol="0">
              <a:spAutoFit/>
            </a:bodyPr>
            <a:lstStyle/>
            <a:p>
              <a:pPr>
                <a:lnSpc>
                  <a:spcPts val="2400"/>
                </a:lnSpc>
              </a:pPr>
              <a:r>
                <a:rPr lang="zh-CN" altLang="en-US" b="1" dirty="0">
                  <a:latin typeface="Times New Roman" panose="02020603050405020304" pitchFamily="18" charset="0"/>
                </a:rPr>
                <a:t>遗传物质自我复制的假说</a:t>
              </a:r>
              <a:r>
                <a:rPr lang="zh-CN" altLang="en-US" b="1" dirty="0"/>
                <a:t>。</a:t>
              </a:r>
              <a:endParaRPr lang="en-US" altLang="zh-CN" b="1" dirty="0"/>
            </a:p>
          </p:txBody>
        </p:sp>
      </p:grpSp>
      <p:grpSp>
        <p:nvGrpSpPr>
          <p:cNvPr id="8" name="组合 7"/>
          <p:cNvGrpSpPr/>
          <p:nvPr/>
        </p:nvGrpSpPr>
        <p:grpSpPr>
          <a:xfrm>
            <a:off x="7850505" y="74930"/>
            <a:ext cx="1719580" cy="3288030"/>
            <a:chOff x="12363" y="118"/>
            <a:chExt cx="2708" cy="5178"/>
          </a:xfrm>
        </p:grpSpPr>
        <p:sp>
          <p:nvSpPr>
            <p:cNvPr id="95" name="文本框 94"/>
            <p:cNvSpPr txBox="1"/>
            <p:nvPr/>
          </p:nvSpPr>
          <p:spPr>
            <a:xfrm>
              <a:off x="12369" y="118"/>
              <a:ext cx="2703" cy="1598"/>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1970</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，科学家在细菌中发现了第一个限</a:t>
              </a:r>
              <a:endParaRPr lang="en-US" altLang="zh-CN" b="1" dirty="0">
                <a:latin typeface="Times New Roman" panose="02020603050405020304" pitchFamily="18" charset="0"/>
              </a:endParaRPr>
            </a:p>
          </p:txBody>
        </p:sp>
        <p:pic>
          <p:nvPicPr>
            <p:cNvPr id="102" name="图片 101"/>
            <p:cNvPicPr>
              <a:picLocks noChangeAspect="1"/>
            </p:cNvPicPr>
            <p:nvPr/>
          </p:nvPicPr>
          <p:blipFill>
            <a:blip r:embed="rId4">
              <a:extLst>
                <a:ext uri="{BEBA8EAE-BF5A-486C-A8C5-ECC9F3942E4B}">
                  <a14:imgProps xmlns:a14="http://schemas.microsoft.com/office/drawing/2010/main">
                    <a14:imgLayer r:embed="rId5">
                      <a14:imgEffect>
                        <a14:backgroundRemoval t="10000" b="90125" l="5875" r="92375">
                          <a14:foregroundMark x1="11125" y1="59125" x2="5875" y2="64875"/>
                          <a14:foregroundMark x1="5875" y1="64875" x2="5875" y2="65125"/>
                          <a14:foregroundMark x1="90000" y1="34125" x2="90500" y2="40000"/>
                          <a14:foregroundMark x1="91125" y1="55375" x2="90125" y2="62125"/>
                          <a14:foregroundMark x1="92375" y1="36250" x2="90750" y2="40500"/>
                          <a14:foregroundMark x1="55250" y1="90000" x2="57125" y2="90125"/>
                        </a14:backgroundRemoval>
                      </a14:imgEffect>
                    </a14:imgLayer>
                  </a14:imgProps>
                </a:ext>
              </a:extLst>
            </a:blip>
            <a:stretch>
              <a:fillRect/>
            </a:stretch>
          </p:blipFill>
          <p:spPr>
            <a:xfrm>
              <a:off x="12519" y="4352"/>
              <a:ext cx="945" cy="945"/>
            </a:xfrm>
            <a:prstGeom prst="rect">
              <a:avLst/>
            </a:prstGeom>
          </p:spPr>
        </p:pic>
        <p:sp>
          <p:nvSpPr>
            <p:cNvPr id="121" name="椭圆 120"/>
            <p:cNvSpPr/>
            <p:nvPr/>
          </p:nvSpPr>
          <p:spPr>
            <a:xfrm>
              <a:off x="12917" y="4747"/>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122" name="直接连接符 121"/>
            <p:cNvCxnSpPr>
              <a:endCxn id="121" idx="7"/>
            </p:cNvCxnSpPr>
            <p:nvPr/>
          </p:nvCxnSpPr>
          <p:spPr>
            <a:xfrm flipH="1">
              <a:off x="13064" y="4116"/>
              <a:ext cx="482" cy="656"/>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123" name="直接连接符 122"/>
            <p:cNvCxnSpPr/>
            <p:nvPr/>
          </p:nvCxnSpPr>
          <p:spPr>
            <a:xfrm flipH="1">
              <a:off x="12475" y="4101"/>
              <a:ext cx="2233"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151" name="文本框 150"/>
            <p:cNvSpPr txBox="1"/>
            <p:nvPr/>
          </p:nvSpPr>
          <p:spPr>
            <a:xfrm>
              <a:off x="12363" y="1523"/>
              <a:ext cx="1483" cy="2567"/>
            </a:xfrm>
            <a:prstGeom prst="rect">
              <a:avLst/>
            </a:prstGeom>
            <a:noFill/>
          </p:spPr>
          <p:txBody>
            <a:bodyPr wrap="square" rtlCol="0">
              <a:spAutoFit/>
            </a:bodyPr>
            <a:lstStyle/>
            <a:p>
              <a:pPr>
                <a:lnSpc>
                  <a:spcPts val="2400"/>
                </a:lnSpc>
              </a:pPr>
              <a:r>
                <a:rPr lang="zh-CN" altLang="en-US" b="1" dirty="0">
                  <a:latin typeface="Times New Roman" panose="02020603050405020304" pitchFamily="18" charset="0"/>
                </a:rPr>
                <a:t>制性内切核酸酶（简称限制酶）。</a:t>
              </a:r>
              <a:endParaRPr lang="zh-CN" altLang="en-US" b="1" dirty="0">
                <a:latin typeface="Times New Roman" panose="02020603050405020304" pitchFamily="18" charset="0"/>
              </a:endParaRPr>
            </a:p>
          </p:txBody>
        </p:sp>
        <p:pic>
          <p:nvPicPr>
            <p:cNvPr id="173" name="图片 172" descr="文本&#10;&#10;描述已自动生成"/>
            <p:cNvPicPr>
              <a:picLocks noChangeAspect="1"/>
            </p:cNvPicPr>
            <p:nvPr/>
          </p:nvPicPr>
          <p:blipFill rotWithShape="1">
            <a:blip r:embed="rId6" cstate="print">
              <a:extLst>
                <a:ext uri="{28A0092B-C50C-407E-A947-70E740481C1C}">
                  <a14:useLocalDpi xmlns:a14="http://schemas.microsoft.com/office/drawing/2010/main" val="0"/>
                </a:ext>
              </a:extLst>
            </a:blip>
            <a:srcRect l="5384" r="2392"/>
            <a:stretch>
              <a:fillRect/>
            </a:stretch>
          </p:blipFill>
          <p:spPr>
            <a:xfrm>
              <a:off x="13725" y="2031"/>
              <a:ext cx="1214" cy="146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down)">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up)">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5994"/>
            <a:ext cx="569573" cy="551179"/>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lang="zh-CN" altLang="en-US" sz="2800">
                <a:solidFill>
                  <a:prstClr val="white"/>
                </a:solidFill>
                <a:latin typeface="微软雅黑" panose="020B0503020204020204" charset="-122"/>
                <a:ea typeface="微软雅黑" panose="020B0503020204020204" charset="-122"/>
                <a:cs typeface="宋体" panose="02010600030101010101" pitchFamily="2" charset="-122"/>
                <a:sym typeface="Segoe Print" panose="02000600000000000000" charset="0"/>
              </a:rPr>
              <a:t>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11132" y="189910"/>
            <a:ext cx="5928995" cy="430530"/>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限制性内切核酸酶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分子手术刀”</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grpSp>
        <p:nvGrpSpPr>
          <p:cNvPr id="19" name="组合1"/>
          <p:cNvGrpSpPr/>
          <p:nvPr>
            <p:custDataLst>
              <p:tags r:id="rId5"/>
            </p:custDataLst>
          </p:nvPr>
        </p:nvGrpSpPr>
        <p:grpSpPr>
          <a:xfrm>
            <a:off x="39989" y="321761"/>
            <a:ext cx="711870" cy="654750"/>
            <a:chOff x="0" y="0"/>
            <a:chExt cx="711870" cy="654750"/>
          </a:xfrm>
        </p:grpSpPr>
        <p:sp>
          <p:nvSpPr>
            <p:cNvPr id="20" name="形状2"/>
            <p:cNvSpPr txBox="1"/>
            <p:nvPr>
              <p:custDataLst>
                <p:tags r:id="rId6"/>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22" name="形状3"/>
            <p:cNvSpPr txBox="1"/>
            <p:nvPr>
              <p:custDataLst>
                <p:tags r:id="rId7"/>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23" name="形状4"/>
            <p:cNvSpPr txBox="1"/>
            <p:nvPr>
              <p:custDataLst>
                <p:tags r:id="rId8"/>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31" name="形状5"/>
            <p:cNvSpPr txBox="1"/>
            <p:nvPr>
              <p:custDataLst>
                <p:tags r:id="rId9"/>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32" name="形状6"/>
            <p:cNvSpPr txBox="1"/>
            <p:nvPr>
              <p:custDataLst>
                <p:tags r:id="rId10"/>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3" name="形状7"/>
            <p:cNvSpPr txBox="1"/>
            <p:nvPr>
              <p:custDataLst>
                <p:tags r:id="rId11"/>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4" name="形状8"/>
            <p:cNvSpPr txBox="1"/>
            <p:nvPr>
              <p:custDataLst>
                <p:tags r:id="rId12"/>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5" name="形状9"/>
            <p:cNvSpPr txBox="1"/>
            <p:nvPr>
              <p:custDataLst>
                <p:tags r:id="rId13"/>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6" name="形状10"/>
            <p:cNvSpPr txBox="1"/>
            <p:nvPr>
              <p:custDataLst>
                <p:tags r:id="rId14"/>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37" name="形状11"/>
            <p:cNvSpPr txBox="1"/>
            <p:nvPr>
              <p:custDataLst>
                <p:tags r:id="rId15"/>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38" name="文本7"/>
          <p:cNvSpPr txBox="1"/>
          <p:nvPr>
            <p:custDataLst>
              <p:tags r:id="rId16"/>
            </p:custDataLst>
          </p:nvPr>
        </p:nvSpPr>
        <p:spPr>
          <a:xfrm>
            <a:off x="649930" y="577762"/>
            <a:ext cx="1270038" cy="704411"/>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
        <p:nvSpPr>
          <p:cNvPr id="15" name="文本2"/>
          <p:cNvSpPr txBox="1"/>
          <p:nvPr>
            <p:custDataLst>
              <p:tags r:id="rId17"/>
            </p:custDataLst>
          </p:nvPr>
        </p:nvSpPr>
        <p:spPr>
          <a:xfrm>
            <a:off x="618911" y="1134415"/>
            <a:ext cx="10183103" cy="798195"/>
          </a:xfrm>
          <a:prstGeom prst="rect">
            <a:avLst/>
          </a:prstGeom>
          <a:noFill/>
        </p:spPr>
        <p:txBody>
          <a:bodyPr anchor="t"/>
          <a:lstStyle/>
          <a:p>
            <a:pPr marL="0" algn="l">
              <a:lnSpc>
                <a:spcPts val="4000"/>
              </a:lnSpc>
            </a:pP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5.</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为什么限制酶不切割细菌本身的</a:t>
            </a:r>
            <a:r>
              <a:rPr lang="zh-CN" altLang="en-US" sz="2800" b="0" i="0">
                <a:solidFill>
                  <a:srgbClr val="000000">
                    <a:alpha val="100000"/>
                  </a:srgbClr>
                </a:solidFill>
                <a:effectLst>
                  <a:outerShdw blurRad="38100" dist="38100" dir="2700000" rotWithShape="0">
                    <a:srgbClr val="FFFFFF">
                      <a:alpha val="100000"/>
                    </a:srgbClr>
                  </a:outerShdw>
                </a:effectLst>
                <a:latin typeface="Times New Roman" panose="02020603050405020304"/>
                <a:ea typeface="Times New Roman" panose="02020603050405020304"/>
              </a:rPr>
              <a:t>DNA</a:t>
            </a:r>
            <a:r>
              <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rPr>
              <a:t>分子？</a:t>
            </a:r>
            <a:endParaRPr lang="zh-CN" altLang="en-US" sz="2800" b="0" i="0">
              <a:solidFill>
                <a:srgbClr val="000000">
                  <a:alpha val="100000"/>
                </a:srgbClr>
              </a:solidFill>
              <a:effectLst>
                <a:outerShdw blurRad="38100" dist="38100" dir="2700000" rotWithShape="0">
                  <a:srgbClr val="FFFFFF">
                    <a:alpha val="100000"/>
                  </a:srgbClr>
                </a:outerShdw>
              </a:effectLst>
              <a:latin typeface="楷体" panose="02010609060101010101" pitchFamily="49" charset="-122"/>
              <a:ea typeface="楷体" panose="02010609060101010101" pitchFamily="49" charset="-122"/>
            </a:endParaRPr>
          </a:p>
        </p:txBody>
      </p:sp>
      <p:sp>
        <p:nvSpPr>
          <p:cNvPr id="6" name="文本3"/>
          <p:cNvSpPr txBox="1"/>
          <p:nvPr>
            <p:custDataLst>
              <p:tags r:id="rId18"/>
            </p:custDataLst>
          </p:nvPr>
        </p:nvSpPr>
        <p:spPr>
          <a:xfrm>
            <a:off x="753531" y="1741895"/>
            <a:ext cx="10741456" cy="2865755"/>
          </a:xfrm>
          <a:prstGeom prst="rect">
            <a:avLst/>
          </a:prstGeom>
          <a:noFill/>
        </p:spPr>
        <p:txBody>
          <a:bodyPr anchor="t"/>
          <a:lstStyle/>
          <a:p>
            <a:pPr marL="0" algn="l">
              <a:lnSpc>
                <a:spcPts val="40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1E4E79">
                    <a:alpha val="100000"/>
                  </a:srgbClr>
                </a:solidFill>
                <a:latin typeface="楷体" panose="02010609060101010101" pitchFamily="49" charset="-122"/>
                <a:ea typeface="楷体" panose="02010609060101010101" pitchFamily="49" charset="-122"/>
              </a:rPr>
              <a:t>通过长期的进化，细菌中含有某种限制酶的细胞，其</a:t>
            </a:r>
            <a:r>
              <a:rPr lang="zh-CN" altLang="en-US" sz="2800" b="0" i="0">
                <a:solidFill>
                  <a:srgbClr val="1E4E79">
                    <a:alpha val="100000"/>
                  </a:srgbClr>
                </a:solidFill>
                <a:latin typeface="Times New Roman" panose="02020603050405020304"/>
                <a:ea typeface="Times New Roman" panose="02020603050405020304"/>
              </a:rPr>
              <a:t>DNA</a:t>
            </a:r>
            <a:r>
              <a:rPr lang="zh-CN" altLang="en-US" sz="2800" b="0" i="0">
                <a:solidFill>
                  <a:srgbClr val="1E4E79">
                    <a:alpha val="100000"/>
                  </a:srgbClr>
                </a:solidFill>
                <a:latin typeface="楷体" panose="02010609060101010101" pitchFamily="49" charset="-122"/>
                <a:ea typeface="楷体" panose="02010609060101010101" pitchFamily="49" charset="-122"/>
              </a:rPr>
              <a:t>分子中</a:t>
            </a:r>
            <a:r>
              <a:rPr lang="zh-CN" altLang="en-US" sz="2800" b="1" i="0">
                <a:solidFill>
                  <a:srgbClr val="FF0000">
                    <a:alpha val="100000"/>
                  </a:srgbClr>
                </a:solidFill>
                <a:latin typeface="楷体" panose="02010609060101010101" pitchFamily="49" charset="-122"/>
                <a:ea typeface="楷体" panose="02010609060101010101" pitchFamily="49" charset="-122"/>
              </a:rPr>
              <a:t>不具备这种限制酶的识别切割序列</a:t>
            </a:r>
            <a:r>
              <a:rPr lang="zh-CN" altLang="en-US" sz="2800" b="0" i="0">
                <a:solidFill>
                  <a:srgbClr val="1E4E79">
                    <a:alpha val="100000"/>
                  </a:srgbClr>
                </a:solidFill>
                <a:latin typeface="楷体" panose="02010609060101010101" pitchFamily="49" charset="-122"/>
                <a:ea typeface="楷体" panose="02010609060101010101" pitchFamily="49" charset="-122"/>
              </a:rPr>
              <a:t>，或者</a:t>
            </a:r>
            <a:r>
              <a:rPr lang="zh-CN" altLang="en-US" sz="2800" b="1" i="0">
                <a:solidFill>
                  <a:srgbClr val="FF0000">
                    <a:alpha val="100000"/>
                  </a:srgbClr>
                </a:solidFill>
                <a:latin typeface="楷体" panose="02010609060101010101" pitchFamily="49" charset="-122"/>
                <a:ea typeface="楷体" panose="02010609060101010101" pitchFamily="49" charset="-122"/>
              </a:rPr>
              <a:t>DNA分子被修饰（甲基化），使限制酶不能将其切开</a:t>
            </a:r>
            <a:r>
              <a:rPr lang="zh-CN" altLang="en-US" sz="2800" b="0" i="0">
                <a:solidFill>
                  <a:srgbClr val="1E4E79">
                    <a:alpha val="100000"/>
                  </a:srgbClr>
                </a:solidFill>
                <a:latin typeface="楷体" panose="02010609060101010101" pitchFamily="49" charset="-122"/>
                <a:ea typeface="楷体" panose="02010609060101010101" pitchFamily="49" charset="-122"/>
              </a:rPr>
              <a:t>。这样，尽管细菌中含有某种限制酶也不会使自身的</a:t>
            </a:r>
            <a:r>
              <a:rPr lang="zh-CN" altLang="en-US" sz="2800" b="0" i="0">
                <a:solidFill>
                  <a:srgbClr val="1E4E79">
                    <a:alpha val="100000"/>
                  </a:srgbClr>
                </a:solidFill>
                <a:latin typeface="Times New Roman" panose="02020603050405020304"/>
                <a:ea typeface="Times New Roman" panose="02020603050405020304"/>
              </a:rPr>
              <a:t>DNA</a:t>
            </a:r>
            <a:r>
              <a:rPr lang="zh-CN" altLang="en-US" sz="2800" b="0" i="0">
                <a:solidFill>
                  <a:srgbClr val="1E4E79">
                    <a:alpha val="100000"/>
                  </a:srgbClr>
                </a:solidFill>
                <a:latin typeface="楷体" panose="02010609060101010101" pitchFamily="49" charset="-122"/>
                <a:ea typeface="楷体" panose="02010609060101010101" pitchFamily="49" charset="-122"/>
              </a:rPr>
              <a:t>被切断，并且可以防止外源</a:t>
            </a:r>
            <a:r>
              <a:rPr lang="zh-CN" altLang="en-US" sz="2800" b="0" i="0">
                <a:solidFill>
                  <a:srgbClr val="1E4E79">
                    <a:alpha val="100000"/>
                  </a:srgbClr>
                </a:solidFill>
                <a:latin typeface="Times New Roman" panose="02020603050405020304"/>
                <a:ea typeface="Times New Roman" panose="02020603050405020304"/>
              </a:rPr>
              <a:t>DNA</a:t>
            </a:r>
            <a:r>
              <a:rPr lang="zh-CN" altLang="en-US" sz="2800" b="0" i="0">
                <a:solidFill>
                  <a:srgbClr val="1E4E79">
                    <a:alpha val="100000"/>
                  </a:srgbClr>
                </a:solidFill>
                <a:latin typeface="楷体" panose="02010609060101010101" pitchFamily="49" charset="-122"/>
                <a:ea typeface="楷体" panose="02010609060101010101" pitchFamily="49" charset="-122"/>
              </a:rPr>
              <a:t>的入侵。</a:t>
            </a:r>
            <a:endParaRPr lang="zh-CN" altLang="en-US" sz="2800" b="0" i="0">
              <a:solidFill>
                <a:srgbClr val="1E4E79">
                  <a:alpha val="100000"/>
                </a:srgbClr>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572325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二、</a:t>
            </a:r>
            <a:r>
              <a:rPr lang="en-US" altLang="zh-CN" sz="2800" b="1">
                <a:solidFill>
                  <a:schemeClr val="bg1"/>
                </a:solidFill>
                <a:latin typeface="微软雅黑" panose="020B0503020204020204" charset="-122"/>
                <a:ea typeface="微软雅黑" panose="020B0503020204020204" charset="-122"/>
              </a:rPr>
              <a:t>DNA</a:t>
            </a:r>
            <a:r>
              <a:rPr lang="zh-CN" altLang="en-US" sz="2800" b="1">
                <a:solidFill>
                  <a:schemeClr val="bg1"/>
                </a:solidFill>
                <a:latin typeface="微软雅黑" panose="020B0503020204020204" charset="-122"/>
                <a:ea typeface="微软雅黑" panose="020B0503020204020204" charset="-122"/>
              </a:rPr>
              <a:t>连接酶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分子缝合针</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796636" y="2793349"/>
            <a:ext cx="10615362" cy="1602578"/>
            <a:chOff x="-4727444" y="1088055"/>
            <a:chExt cx="10615362" cy="1990694"/>
          </a:xfrm>
        </p:grpSpPr>
        <p:sp>
          <p:nvSpPr>
            <p:cNvPr id="56" name="矩形: 圆角 55"/>
            <p:cNvSpPr/>
            <p:nvPr/>
          </p:nvSpPr>
          <p:spPr>
            <a:xfrm>
              <a:off x="-4727444" y="1414559"/>
              <a:ext cx="10615362" cy="1664190"/>
            </a:xfrm>
            <a:prstGeom prst="roundRect">
              <a:avLst>
                <a:gd name="adj" fmla="val 9896"/>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51011" y="108805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作  用</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48598" y="3286633"/>
            <a:ext cx="10099300" cy="97726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cs typeface="微软雅黑" panose="020B0503020204020204" charset="-122"/>
              </a:rPr>
              <a:t>将切下来的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片段拼接成新的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a:t>
            </a:r>
            <a:endParaRPr lang="en-US" altLang="zh-CN" sz="2400" b="1">
              <a:latin typeface="微软雅黑" panose="020B0503020204020204" charset="-122"/>
              <a:ea typeface="微软雅黑" panose="020B0503020204020204" charset="-122"/>
              <a:cs typeface="微软雅黑" panose="020B0503020204020204" charset="-122"/>
            </a:endParaRPr>
          </a:p>
          <a:p>
            <a:pPr algn="ctr">
              <a:lnSpc>
                <a:spcPct val="120000"/>
              </a:lnSpc>
            </a:pPr>
            <a:r>
              <a:rPr lang="zh-CN" altLang="en-US" sz="2400" b="1">
                <a:latin typeface="微软雅黑" panose="020B0503020204020204" charset="-122"/>
                <a:ea typeface="微软雅黑" panose="020B0503020204020204" charset="-122"/>
                <a:cs typeface="微软雅黑" panose="020B0503020204020204" charset="-122"/>
              </a:rPr>
              <a:t>（将双链</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“缝合”</a:t>
            </a:r>
            <a:r>
              <a:rPr lang="zh-CN" altLang="en-US" sz="2400" b="1">
                <a:latin typeface="微软雅黑" panose="020B0503020204020204" charset="-122"/>
                <a:ea typeface="微软雅黑" panose="020B0503020204020204" charset="-122"/>
                <a:cs typeface="微软雅黑" panose="020B0503020204020204" charset="-122"/>
              </a:rPr>
              <a:t>起来，恢复被限制酶切开的磷酸二酯键）</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780001" y="1348740"/>
            <a:ext cx="10631997" cy="1150296"/>
            <a:chOff x="780001" y="1028700"/>
            <a:chExt cx="10631997" cy="1150296"/>
          </a:xfrm>
        </p:grpSpPr>
        <p:sp>
          <p:nvSpPr>
            <p:cNvPr id="6" name="圆角矩形 67"/>
            <p:cNvSpPr/>
            <p:nvPr/>
          </p:nvSpPr>
          <p:spPr>
            <a:xfrm>
              <a:off x="780001" y="1028700"/>
              <a:ext cx="10631997" cy="1150296"/>
            </a:xfrm>
            <a:prstGeom prst="roundRect">
              <a:avLst>
                <a:gd name="adj" fmla="val 10921"/>
              </a:avLst>
            </a:prstGeom>
            <a:solidFill>
              <a:srgbClr val="4F81BD">
                <a:alpha val="15000"/>
              </a:srgb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3" name="文本框 2"/>
            <p:cNvSpPr txBox="1"/>
            <p:nvPr/>
          </p:nvSpPr>
          <p:spPr>
            <a:xfrm>
              <a:off x="914399" y="1101437"/>
              <a:ext cx="10397837" cy="97726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1967</a:t>
              </a:r>
              <a:r>
                <a:rPr lang="zh-CN" altLang="en-US" sz="2400" b="1">
                  <a:latin typeface="微软雅黑" panose="020B0503020204020204" charset="-122"/>
                  <a:ea typeface="微软雅黑" panose="020B0503020204020204" charset="-122"/>
                  <a:cs typeface="微软雅黑" panose="020B0503020204020204" charset="-122"/>
                </a:rPr>
                <a:t>年，世界上几个实验室几乎同时发现了一种能够将两个</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片段连接起来的酶，称之为</a:t>
              </a:r>
              <a:r>
                <a:rPr lang="en-US" altLang="zh-CN" sz="2400" b="1" u="sng">
                  <a:solidFill>
                    <a:srgbClr val="0000FA"/>
                  </a:solidFill>
                  <a:latin typeface="微软雅黑" panose="020B0503020204020204" charset="-122"/>
                  <a:ea typeface="微软雅黑" panose="020B0503020204020204" charset="-122"/>
                  <a:cs typeface="微软雅黑" panose="020B0503020204020204" charset="-122"/>
                </a:rPr>
                <a:t>DNA</a:t>
              </a:r>
              <a:r>
                <a:rPr lang="zh-CN" altLang="en-US" sz="2400" b="1" u="sng">
                  <a:solidFill>
                    <a:srgbClr val="0000FA"/>
                  </a:solidFill>
                  <a:latin typeface="微软雅黑" panose="020B0503020204020204" charset="-122"/>
                  <a:ea typeface="微软雅黑" panose="020B0503020204020204" charset="-122"/>
                  <a:cs typeface="微软雅黑" panose="020B0503020204020204" charset="-122"/>
                </a:rPr>
                <a:t>连接酶</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DNA ligase</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grpSp>
      <p:pic>
        <p:nvPicPr>
          <p:cNvPr id="31" name="图片 30"/>
          <p:cNvPicPr>
            <a:picLocks noChangeAspect="1"/>
          </p:cNvPicPr>
          <p:nvPr/>
        </p:nvPicPr>
        <p:blipFill rotWithShape="1">
          <a:blip r:embed="rId2">
            <a:clrChange>
              <a:clrFrom>
                <a:srgbClr val="FFFFFF"/>
              </a:clrFrom>
              <a:clrTo>
                <a:srgbClr val="FFFFFF">
                  <a:alpha val="0"/>
                </a:srgbClr>
              </a:clrTo>
            </a:clrChange>
          </a:blip>
          <a:srcRect l="32301" t="16593" r="46008" b="56740"/>
          <a:stretch>
            <a:fillRect/>
          </a:stretch>
        </p:blipFill>
        <p:spPr>
          <a:xfrm>
            <a:off x="3961097" y="4820733"/>
            <a:ext cx="2215967" cy="1532401"/>
          </a:xfrm>
          <a:prstGeom prst="rect">
            <a:avLst/>
          </a:prstGeom>
        </p:spPr>
      </p:pic>
      <p:cxnSp>
        <p:nvCxnSpPr>
          <p:cNvPr id="46" name="直接箭头连接符 45"/>
          <p:cNvCxnSpPr/>
          <p:nvPr/>
        </p:nvCxnSpPr>
        <p:spPr>
          <a:xfrm>
            <a:off x="5669096" y="4568438"/>
            <a:ext cx="0" cy="293522"/>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flipV="1">
            <a:off x="7039914" y="6302034"/>
            <a:ext cx="0" cy="308959"/>
          </a:xfrm>
          <a:prstGeom prst="straightConnector1">
            <a:avLst/>
          </a:prstGeom>
          <a:ln w="57150">
            <a:solidFill>
              <a:srgbClr val="0070C0"/>
            </a:solidFill>
            <a:tailEnd type="triangle" w="med" len="sm"/>
          </a:ln>
        </p:spPr>
        <p:style>
          <a:lnRef idx="1">
            <a:schemeClr val="accent1"/>
          </a:lnRef>
          <a:fillRef idx="0">
            <a:schemeClr val="accent1"/>
          </a:fillRef>
          <a:effectRef idx="0">
            <a:schemeClr val="accent1"/>
          </a:effectRef>
          <a:fontRef idx="minor">
            <a:schemeClr val="tx1"/>
          </a:fontRef>
        </p:style>
      </p:cxnSp>
      <p:pic>
        <p:nvPicPr>
          <p:cNvPr id="41" name="图片 40"/>
          <p:cNvPicPr>
            <a:picLocks noChangeAspect="1"/>
          </p:cNvPicPr>
          <p:nvPr/>
        </p:nvPicPr>
        <p:blipFill rotWithShape="1">
          <a:blip r:embed="rId2">
            <a:clrChange>
              <a:clrFrom>
                <a:srgbClr val="FFFFFF"/>
              </a:clrFrom>
              <a:clrTo>
                <a:srgbClr val="FFFFFF">
                  <a:alpha val="0"/>
                </a:srgbClr>
              </a:clrTo>
            </a:clrChange>
          </a:blip>
          <a:srcRect l="55118" t="16593" r="22870" b="56740"/>
          <a:stretch>
            <a:fillRect/>
          </a:stretch>
        </p:blipFill>
        <p:spPr>
          <a:xfrm>
            <a:off x="6340765" y="4820732"/>
            <a:ext cx="2248796" cy="1532401"/>
          </a:xfrm>
          <a:prstGeom prst="rect">
            <a:avLst/>
          </a:prstGeom>
        </p:spPr>
      </p:pic>
      <p:pic>
        <p:nvPicPr>
          <p:cNvPr id="35" name="图片 34"/>
          <p:cNvPicPr>
            <a:picLocks noChangeAspect="1"/>
          </p:cNvPicPr>
          <p:nvPr/>
        </p:nvPicPr>
        <p:blipFill rotWithShape="1">
          <a:blip r:embed="rId3">
            <a:clrChange>
              <a:clrFrom>
                <a:srgbClr val="FFFFFF"/>
              </a:clrFrom>
              <a:clrTo>
                <a:srgbClr val="FFFFFF">
                  <a:alpha val="0"/>
                </a:srgbClr>
              </a:clrTo>
            </a:clrChange>
          </a:blip>
          <a:srcRect l="42699" t="16971" r="29772" b="56968"/>
          <a:stretch>
            <a:fillRect/>
          </a:stretch>
        </p:blipFill>
        <p:spPr>
          <a:xfrm>
            <a:off x="4996148" y="4840610"/>
            <a:ext cx="2812305" cy="149757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wipe(up)">
                                      <p:cBhvr>
                                        <p:cTn id="14" dur="500"/>
                                        <p:tgtEl>
                                          <p:spTgt spid="5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8">
                                            <p:txEl>
                                              <p:pRg st="0" end="0"/>
                                            </p:txEl>
                                          </p:spTgt>
                                        </p:tgtEl>
                                        <p:attrNameLst>
                                          <p:attrName>style.visibility</p:attrName>
                                        </p:attrNameLst>
                                      </p:cBhvr>
                                      <p:to>
                                        <p:strVal val="visible"/>
                                      </p:to>
                                    </p:set>
                                    <p:animEffect transition="in" filter="wipe(left)">
                                      <p:cBhvr>
                                        <p:cTn id="19" dur="500"/>
                                        <p:tgtEl>
                                          <p:spTgt spid="5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4.79167E-6 -4.07407E-6 L 0.08398 -4.07407E-6 " pathEditMode="relative" rAng="0" ptsTypes="AA">
                                      <p:cBhvr>
                                        <p:cTn id="31" dur="2000" fill="hold"/>
                                        <p:tgtEl>
                                          <p:spTgt spid="31"/>
                                        </p:tgtEl>
                                        <p:attrNameLst>
                                          <p:attrName>ppt_x</p:attrName>
                                          <p:attrName>ppt_y</p:attrName>
                                        </p:attrNameLst>
                                      </p:cBhvr>
                                      <p:rCtr x="4193" y="0"/>
                                    </p:animMotion>
                                  </p:childTnLst>
                                </p:cTn>
                              </p:par>
                              <p:par>
                                <p:cTn id="32" presetID="35" presetClass="path" presetSubtype="0" accel="50000" decel="50000" fill="hold" nodeType="withEffect">
                                  <p:stCondLst>
                                    <p:cond delay="0"/>
                                  </p:stCondLst>
                                  <p:childTnLst>
                                    <p:animMotion origin="layout" path="M 4.16667E-7 -4.07407E-6 L -0.06589 -4.07407E-6 " pathEditMode="relative" rAng="0" ptsTypes="AA">
                                      <p:cBhvr>
                                        <p:cTn id="33" dur="2000" fill="hold"/>
                                        <p:tgtEl>
                                          <p:spTgt spid="41"/>
                                        </p:tgtEl>
                                        <p:attrNameLst>
                                          <p:attrName>ppt_x</p:attrName>
                                          <p:attrName>ppt_y</p:attrName>
                                        </p:attrNameLst>
                                      </p:cBhvr>
                                      <p:rCtr x="-3294" y="0"/>
                                    </p:animMotion>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wipe(up)">
                                      <p:cBhvr>
                                        <p:cTn id="38" dur="500"/>
                                        <p:tgtEl>
                                          <p:spTgt spid="46"/>
                                        </p:tgtEl>
                                      </p:cBhvr>
                                    </p:animEffect>
                                  </p:childTnLst>
                                </p:cTn>
                              </p:par>
                              <p:par>
                                <p:cTn id="39" presetID="22" presetClass="entr" presetSubtype="4"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down)">
                                      <p:cBhvr>
                                        <p:cTn id="41" dur="500"/>
                                        <p:tgtEl>
                                          <p:spTgt spid="50"/>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childTnLst>
                                </p:cTn>
                              </p:par>
                            </p:childTnLst>
                          </p:cTn>
                        </p:par>
                        <p:par>
                          <p:cTn id="46" fill="hold">
                            <p:stCondLst>
                              <p:cond delay="0"/>
                            </p:stCondLst>
                            <p:childTnLst>
                              <p:par>
                                <p:cTn id="47" presetID="1" presetClass="exit" presetSubtype="0" fill="hold" nodeType="afterEffect">
                                  <p:stCondLst>
                                    <p:cond delay="0"/>
                                  </p:stCondLst>
                                  <p:childTnLst>
                                    <p:set>
                                      <p:cBhvr>
                                        <p:cTn id="48" dur="1" fill="hold">
                                          <p:stCondLst>
                                            <p:cond delay="0"/>
                                          </p:stCondLst>
                                        </p:cTn>
                                        <p:tgtEl>
                                          <p:spTgt spid="46"/>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5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58">
                                            <p:txEl>
                                              <p:pRg st="1" end="1"/>
                                            </p:txEl>
                                          </p:spTgt>
                                        </p:tgtEl>
                                        <p:attrNameLst>
                                          <p:attrName>style.visibility</p:attrName>
                                        </p:attrNameLst>
                                      </p:cBhvr>
                                      <p:to>
                                        <p:strVal val="visible"/>
                                      </p:to>
                                    </p:set>
                                    <p:animEffect transition="in" filter="wipe(left)">
                                      <p:cBhvr>
                                        <p:cTn id="55" dur="500"/>
                                        <p:tgtEl>
                                          <p:spTgt spid="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2" name="文本框 1"/>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grpSp>
        <p:nvGrpSpPr>
          <p:cNvPr id="8" name="组合 7"/>
          <p:cNvGrpSpPr/>
          <p:nvPr/>
        </p:nvGrpSpPr>
        <p:grpSpPr>
          <a:xfrm>
            <a:off x="124268" y="2924760"/>
            <a:ext cx="3806594" cy="1330019"/>
            <a:chOff x="366838" y="1180415"/>
            <a:chExt cx="3806594" cy="1330019"/>
          </a:xfrm>
        </p:grpSpPr>
        <p:pic>
          <p:nvPicPr>
            <p:cNvPr id="10" name="图片 9"/>
            <p:cNvPicPr>
              <a:picLocks noChangeAspect="1"/>
            </p:cNvPicPr>
            <p:nvPr/>
          </p:nvPicPr>
          <p:blipFill rotWithShape="1">
            <a:blip r:embed="rId1" cstate="print">
              <a:extLst>
                <a:ext uri="{28A0092B-C50C-407E-A947-70E740481C1C}">
                  <a14:useLocalDpi xmlns:a14="http://schemas.microsoft.com/office/drawing/2010/main" val="0"/>
                </a:ext>
              </a:extLst>
            </a:blip>
            <a:srcRect l="54098" t="19171" r="1369" b="15408"/>
            <a:stretch>
              <a:fillRect/>
            </a:stretch>
          </p:blipFill>
          <p:spPr>
            <a:xfrm>
              <a:off x="556954" y="1180415"/>
              <a:ext cx="3378038" cy="1255405"/>
            </a:xfrm>
            <a:prstGeom prst="rect">
              <a:avLst/>
            </a:prstGeom>
          </p:spPr>
        </p:pic>
        <p:sp>
          <p:nvSpPr>
            <p:cNvPr id="11" name="文本框 10"/>
            <p:cNvSpPr txBox="1"/>
            <p:nvPr/>
          </p:nvSpPr>
          <p:spPr>
            <a:xfrm>
              <a:off x="2380516" y="2111654"/>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nvSpPr>
          <p:spPr>
            <a:xfrm>
              <a:off x="1816540" y="1181459"/>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nvSpPr>
          <p:spPr>
            <a:xfrm>
              <a:off x="366838" y="1185385"/>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4" name="文本框 13"/>
            <p:cNvSpPr txBox="1"/>
            <p:nvPr/>
          </p:nvSpPr>
          <p:spPr>
            <a:xfrm>
              <a:off x="3783542" y="2111654"/>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grpSp>
        <p:nvGrpSpPr>
          <p:cNvPr id="27" name="组合 26"/>
          <p:cNvGrpSpPr/>
          <p:nvPr/>
        </p:nvGrpSpPr>
        <p:grpSpPr>
          <a:xfrm>
            <a:off x="625838" y="5294875"/>
            <a:ext cx="2631203" cy="1224756"/>
            <a:chOff x="868408" y="3550530"/>
            <a:chExt cx="2631203" cy="1224756"/>
          </a:xfrm>
        </p:grpSpPr>
        <p:pic>
          <p:nvPicPr>
            <p:cNvPr id="15" name="图片 14" descr="矩形, 白板&#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11761" t="22676" r="2057" b="17604"/>
            <a:stretch>
              <a:fillRect/>
            </a:stretch>
          </p:blipFill>
          <p:spPr>
            <a:xfrm>
              <a:off x="1188092" y="3597898"/>
              <a:ext cx="1921629" cy="1057275"/>
            </a:xfrm>
            <a:prstGeom prst="rect">
              <a:avLst/>
            </a:prstGeom>
          </p:spPr>
        </p:pic>
        <p:sp>
          <p:nvSpPr>
            <p:cNvPr id="17" name="文本框 16"/>
            <p:cNvSpPr txBox="1"/>
            <p:nvPr/>
          </p:nvSpPr>
          <p:spPr>
            <a:xfrm>
              <a:off x="3109721" y="3550530"/>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8" name="文本框 17"/>
            <p:cNvSpPr txBox="1"/>
            <p:nvPr/>
          </p:nvSpPr>
          <p:spPr>
            <a:xfrm>
              <a:off x="868408" y="437650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19" name="文本框 18"/>
            <p:cNvSpPr txBox="1"/>
            <p:nvPr/>
          </p:nvSpPr>
          <p:spPr>
            <a:xfrm>
              <a:off x="868408" y="3550530"/>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0" name="文本框 19"/>
            <p:cNvSpPr txBox="1"/>
            <p:nvPr/>
          </p:nvSpPr>
          <p:spPr>
            <a:xfrm>
              <a:off x="3109721" y="437650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grpSp>
        <p:nvGrpSpPr>
          <p:cNvPr id="31" name="组合 30"/>
          <p:cNvGrpSpPr/>
          <p:nvPr/>
        </p:nvGrpSpPr>
        <p:grpSpPr>
          <a:xfrm>
            <a:off x="9314191" y="5290671"/>
            <a:ext cx="2631203" cy="1224756"/>
            <a:chOff x="9314191" y="4801643"/>
            <a:chExt cx="2631203" cy="1224756"/>
          </a:xfrm>
        </p:grpSpPr>
        <p:pic>
          <p:nvPicPr>
            <p:cNvPr id="21" name="图片 20" descr="文本&#10;&#10;中度可信度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5531" y="4801643"/>
              <a:ext cx="1944961" cy="1110232"/>
            </a:xfrm>
            <a:prstGeom prst="rect">
              <a:avLst/>
            </a:prstGeom>
          </p:spPr>
        </p:pic>
        <p:sp>
          <p:nvSpPr>
            <p:cNvPr id="22" name="文本框 21"/>
            <p:cNvSpPr txBox="1"/>
            <p:nvPr/>
          </p:nvSpPr>
          <p:spPr>
            <a:xfrm>
              <a:off x="11555504" y="4801643"/>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3" name="文本框 22"/>
            <p:cNvSpPr txBox="1"/>
            <p:nvPr/>
          </p:nvSpPr>
          <p:spPr>
            <a:xfrm>
              <a:off x="9314191" y="5627619"/>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3′</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4" name="文本框 23"/>
            <p:cNvSpPr txBox="1"/>
            <p:nvPr/>
          </p:nvSpPr>
          <p:spPr>
            <a:xfrm>
              <a:off x="9314191" y="4801643"/>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25" name="文本框 24"/>
            <p:cNvSpPr txBox="1"/>
            <p:nvPr/>
          </p:nvSpPr>
          <p:spPr>
            <a:xfrm>
              <a:off x="11555504" y="5627619"/>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grpSp>
        <p:nvGrpSpPr>
          <p:cNvPr id="28" name="组合 27"/>
          <p:cNvGrpSpPr/>
          <p:nvPr/>
        </p:nvGrpSpPr>
        <p:grpSpPr>
          <a:xfrm>
            <a:off x="4697104" y="5218198"/>
            <a:ext cx="3684033" cy="1313255"/>
            <a:chOff x="4697104" y="4729170"/>
            <a:chExt cx="3684033" cy="1313255"/>
          </a:xfrm>
        </p:grpSpPr>
        <p:pic>
          <p:nvPicPr>
            <p:cNvPr id="26" name="图片 25"/>
            <p:cNvPicPr>
              <a:picLocks noChangeAspect="1"/>
            </p:cNvPicPr>
            <p:nvPr/>
          </p:nvPicPr>
          <p:blipFill rotWithShape="1">
            <a:blip r:embed="rId4" cstate="print">
              <a:extLst>
                <a:ext uri="{28A0092B-C50C-407E-A947-70E740481C1C}">
                  <a14:useLocalDpi xmlns:a14="http://schemas.microsoft.com/office/drawing/2010/main" val="0"/>
                </a:ext>
              </a:extLst>
            </a:blip>
            <a:srcRect l="56359" t="12670" b="25189"/>
            <a:stretch>
              <a:fillRect/>
            </a:stretch>
          </p:blipFill>
          <p:spPr>
            <a:xfrm>
              <a:off x="4965016" y="4729170"/>
              <a:ext cx="3240184" cy="1255179"/>
            </a:xfrm>
            <a:prstGeom prst="rect">
              <a:avLst/>
            </a:prstGeom>
          </p:spPr>
        </p:pic>
        <p:sp>
          <p:nvSpPr>
            <p:cNvPr id="29" name="文本框 28"/>
            <p:cNvSpPr txBox="1"/>
            <p:nvPr/>
          </p:nvSpPr>
          <p:spPr>
            <a:xfrm>
              <a:off x="4697104" y="478857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30" name="文本框 29"/>
            <p:cNvSpPr txBox="1"/>
            <p:nvPr/>
          </p:nvSpPr>
          <p:spPr>
            <a:xfrm>
              <a:off x="6491659" y="4788576"/>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32" name="文本框 31"/>
            <p:cNvSpPr txBox="1"/>
            <p:nvPr/>
          </p:nvSpPr>
          <p:spPr>
            <a:xfrm>
              <a:off x="6248013" y="5643645"/>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sp>
          <p:nvSpPr>
            <p:cNvPr id="33" name="文本框 32"/>
            <p:cNvSpPr txBox="1"/>
            <p:nvPr/>
          </p:nvSpPr>
          <p:spPr>
            <a:xfrm>
              <a:off x="7991247" y="5619953"/>
              <a:ext cx="389890" cy="39878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Times New Roman" panose="02020603050405020304" pitchFamily="18" charset="0"/>
                </a:rPr>
                <a:t>5′</a:t>
              </a:r>
              <a:endParaRPr lang="zh-CN" altLang="en-US" sz="2000" b="1" dirty="0">
                <a:latin typeface="微软雅黑" panose="020B0503020204020204" charset="-122"/>
                <a:ea typeface="微软雅黑" panose="020B0503020204020204" charset="-122"/>
                <a:cs typeface="Times New Roman" panose="02020603050405020304" pitchFamily="18" charset="0"/>
              </a:endParaRPr>
            </a:p>
          </p:txBody>
        </p:sp>
      </p:grpSp>
      <p:cxnSp>
        <p:nvCxnSpPr>
          <p:cNvPr id="34" name="直接箭头连接符 33"/>
          <p:cNvCxnSpPr/>
          <p:nvPr/>
        </p:nvCxnSpPr>
        <p:spPr>
          <a:xfrm>
            <a:off x="8165309" y="5801348"/>
            <a:ext cx="1234610" cy="0"/>
          </a:xfrm>
          <a:prstGeom prst="straightConnector1">
            <a:avLst/>
          </a:prstGeom>
          <a:ln w="101600">
            <a:gradFill>
              <a:gsLst>
                <a:gs pos="0">
                  <a:schemeClr val="accent1">
                    <a:lumMod val="5000"/>
                    <a:lumOff val="95000"/>
                  </a:schemeClr>
                </a:gs>
                <a:gs pos="45000">
                  <a:schemeClr val="accent1">
                    <a:lumMod val="20000"/>
                    <a:lumOff val="80000"/>
                  </a:schemeClr>
                </a:gs>
                <a:gs pos="100000">
                  <a:schemeClr val="accent1">
                    <a:lumMod val="30000"/>
                    <a:lumOff val="70000"/>
                  </a:schemeClr>
                </a:gs>
              </a:gsLst>
              <a:lin ang="0" scaled="0"/>
            </a:gradFill>
            <a:tailEnd type="triangle"/>
          </a:ln>
        </p:spPr>
        <p:style>
          <a:lnRef idx="1">
            <a:schemeClr val="dk1"/>
          </a:lnRef>
          <a:fillRef idx="0">
            <a:schemeClr val="dk1"/>
          </a:fillRef>
          <a:effectRef idx="0">
            <a:schemeClr val="dk1"/>
          </a:effectRef>
          <a:fontRef idx="minor">
            <a:schemeClr val="tx1"/>
          </a:fontRef>
        </p:style>
      </p:cxnSp>
      <p:sp>
        <p:nvSpPr>
          <p:cNvPr id="35" name="文本框 34"/>
          <p:cNvSpPr txBox="1"/>
          <p:nvPr/>
        </p:nvSpPr>
        <p:spPr>
          <a:xfrm>
            <a:off x="8254877" y="5099733"/>
            <a:ext cx="1081405" cy="645160"/>
          </a:xfrm>
          <a:prstGeom prst="rect">
            <a:avLst/>
          </a:prstGeom>
          <a:noFill/>
        </p:spPr>
        <p:txBody>
          <a:bodyPr wrap="none" rtlCol="0">
            <a:spAutoFit/>
          </a:bodyPr>
          <a:lstStyle/>
          <a:p>
            <a:r>
              <a:rPr lang="en-US" altLang="zh-CN" b="1" dirty="0">
                <a:solidFill>
                  <a:srgbClr val="00B050"/>
                </a:solidFill>
                <a:latin typeface="微软雅黑" panose="020B0503020204020204" charset="-122"/>
                <a:ea typeface="微软雅黑" panose="020B0503020204020204" charset="-122"/>
                <a:cs typeface="微软雅黑" panose="020B0503020204020204" charset="-122"/>
              </a:rPr>
              <a:t>T4 DNA</a:t>
            </a:r>
            <a:endParaRPr lang="en-US" altLang="zh-CN" b="1" dirty="0">
              <a:solidFill>
                <a:srgbClr val="00B050"/>
              </a:solidFill>
              <a:latin typeface="微软雅黑" panose="020B0503020204020204" charset="-122"/>
              <a:ea typeface="微软雅黑" panose="020B0503020204020204" charset="-122"/>
              <a:cs typeface="微软雅黑" panose="020B0503020204020204" charset="-122"/>
            </a:endParaRPr>
          </a:p>
          <a:p>
            <a:r>
              <a:rPr lang="zh-CN" altLang="en-US" b="1" dirty="0">
                <a:solidFill>
                  <a:srgbClr val="00B050"/>
                </a:solidFill>
                <a:latin typeface="微软雅黑" panose="020B0503020204020204" charset="-122"/>
                <a:ea typeface="微软雅黑" panose="020B0503020204020204" charset="-122"/>
                <a:cs typeface="微软雅黑" panose="020B0503020204020204" charset="-122"/>
              </a:rPr>
              <a:t>连接酶</a:t>
            </a:r>
            <a:endParaRPr lang="zh-CN" altLang="en-US" b="1" dirty="0">
              <a:solidFill>
                <a:srgbClr val="00B050"/>
              </a:solidFill>
              <a:latin typeface="微软雅黑" panose="020B0503020204020204" charset="-122"/>
              <a:ea typeface="微软雅黑" panose="020B0503020204020204" charset="-122"/>
              <a:cs typeface="微软雅黑" panose="020B0503020204020204" charset="-122"/>
            </a:endParaRPr>
          </a:p>
        </p:txBody>
      </p:sp>
      <p:cxnSp>
        <p:nvCxnSpPr>
          <p:cNvPr id="36" name="直接箭头连接符 35"/>
          <p:cNvCxnSpPr/>
          <p:nvPr/>
        </p:nvCxnSpPr>
        <p:spPr>
          <a:xfrm>
            <a:off x="1954202" y="4361008"/>
            <a:ext cx="0" cy="876631"/>
          </a:xfrm>
          <a:prstGeom prst="straightConnector1">
            <a:avLst/>
          </a:prstGeom>
          <a:ln w="101600">
            <a:gradFill>
              <a:gsLst>
                <a:gs pos="0">
                  <a:schemeClr val="accent1">
                    <a:lumMod val="5000"/>
                    <a:lumOff val="95000"/>
                  </a:schemeClr>
                </a:gs>
                <a:gs pos="45000">
                  <a:schemeClr val="accent1">
                    <a:lumMod val="20000"/>
                    <a:lumOff val="80000"/>
                  </a:schemeClr>
                </a:gs>
                <a:gs pos="100000">
                  <a:schemeClr val="accent1">
                    <a:lumMod val="30000"/>
                    <a:lumOff val="70000"/>
                  </a:schemeClr>
                </a:gs>
              </a:gsLst>
              <a:lin ang="5400000" scaled="0"/>
            </a:gradFill>
            <a:tailEnd type="triangle"/>
          </a:ln>
        </p:spPr>
        <p:style>
          <a:lnRef idx="1">
            <a:schemeClr val="dk1"/>
          </a:lnRef>
          <a:fillRef idx="0">
            <a:schemeClr val="dk1"/>
          </a:fillRef>
          <a:effectRef idx="0">
            <a:schemeClr val="dk1"/>
          </a:effectRef>
          <a:fontRef idx="minor">
            <a:schemeClr val="tx1"/>
          </a:fontRef>
        </p:style>
      </p:cxnSp>
      <p:sp>
        <p:nvSpPr>
          <p:cNvPr id="37" name="文本框 36"/>
          <p:cNvSpPr txBox="1"/>
          <p:nvPr/>
        </p:nvSpPr>
        <p:spPr>
          <a:xfrm>
            <a:off x="200659" y="4495136"/>
            <a:ext cx="1767205" cy="368300"/>
          </a:xfrm>
          <a:prstGeom prst="rect">
            <a:avLst/>
          </a:prstGeom>
          <a:noFill/>
        </p:spPr>
        <p:txBody>
          <a:bodyPr wrap="none" rtlCol="0">
            <a:spAutoFit/>
          </a:bodyPr>
          <a:lstStyle/>
          <a:p>
            <a:r>
              <a:rPr lang="en-US" altLang="zh-CN" b="1" dirty="0">
                <a:solidFill>
                  <a:srgbClr val="00B050"/>
                </a:solidFill>
                <a:latin typeface="微软雅黑" panose="020B0503020204020204" charset="-122"/>
                <a:ea typeface="微软雅黑" panose="020B0503020204020204" charset="-122"/>
                <a:cs typeface="微软雅黑" panose="020B0503020204020204" charset="-122"/>
              </a:rPr>
              <a:t>T4 DNA</a:t>
            </a:r>
            <a:r>
              <a:rPr lang="zh-CN" altLang="en-US" b="1" dirty="0">
                <a:solidFill>
                  <a:srgbClr val="00B050"/>
                </a:solidFill>
                <a:latin typeface="微软雅黑" panose="020B0503020204020204" charset="-122"/>
                <a:ea typeface="微软雅黑" panose="020B0503020204020204" charset="-122"/>
                <a:cs typeface="微软雅黑" panose="020B0503020204020204" charset="-122"/>
              </a:rPr>
              <a:t>连接酶</a:t>
            </a:r>
            <a:endParaRPr lang="zh-CN" altLang="en-US" b="1" dirty="0">
              <a:solidFill>
                <a:srgbClr val="00B050"/>
              </a:solidFill>
              <a:latin typeface="微软雅黑" panose="020B0503020204020204" charset="-122"/>
              <a:ea typeface="微软雅黑" panose="020B0503020204020204" charset="-122"/>
              <a:cs typeface="微软雅黑" panose="020B0503020204020204" charset="-122"/>
            </a:endParaRPr>
          </a:p>
        </p:txBody>
      </p:sp>
      <p:sp>
        <p:nvSpPr>
          <p:cNvPr id="38" name="文本框 37"/>
          <p:cNvSpPr txBox="1"/>
          <p:nvPr/>
        </p:nvSpPr>
        <p:spPr>
          <a:xfrm>
            <a:off x="2015604" y="4487992"/>
            <a:ext cx="1973580" cy="368300"/>
          </a:xfrm>
          <a:prstGeom prst="rect">
            <a:avLst/>
          </a:prstGeom>
          <a:noFill/>
        </p:spPr>
        <p:txBody>
          <a:bodyPr wrap="none" rtlCol="0">
            <a:spAutoFit/>
          </a:bodyPr>
          <a:lstStyle/>
          <a:p>
            <a:r>
              <a:rPr lang="en-US" altLang="zh-CN" b="1" i="1" dirty="0">
                <a:solidFill>
                  <a:srgbClr val="0000FA"/>
                </a:solidFill>
                <a:latin typeface="微软雅黑" panose="020B0503020204020204" charset="-122"/>
                <a:ea typeface="微软雅黑" panose="020B0503020204020204" charset="-122"/>
                <a:cs typeface="微软雅黑" panose="020B0503020204020204" charset="-122"/>
              </a:rPr>
              <a:t>E.coli </a:t>
            </a:r>
            <a:r>
              <a:rPr lang="en-US" altLang="zh-CN" b="1" dirty="0">
                <a:solidFill>
                  <a:srgbClr val="0000FA"/>
                </a:solidFill>
                <a:latin typeface="微软雅黑" panose="020B0503020204020204" charset="-122"/>
                <a:ea typeface="微软雅黑" panose="020B0503020204020204" charset="-122"/>
                <a:cs typeface="微软雅黑" panose="020B0503020204020204" charset="-122"/>
              </a:rPr>
              <a:t>DNA</a:t>
            </a:r>
            <a:r>
              <a:rPr lang="zh-CN" altLang="en-US" b="1" dirty="0">
                <a:solidFill>
                  <a:srgbClr val="0000FA"/>
                </a:solidFill>
                <a:latin typeface="微软雅黑" panose="020B0503020204020204" charset="-122"/>
                <a:ea typeface="微软雅黑" panose="020B0503020204020204" charset="-122"/>
                <a:cs typeface="微软雅黑" panose="020B0503020204020204" charset="-122"/>
              </a:rPr>
              <a:t>连接酶</a:t>
            </a:r>
            <a:endParaRPr lang="zh-CN" altLang="en-US" b="1" dirty="0">
              <a:solidFill>
                <a:srgbClr val="0000FA"/>
              </a:solidFill>
              <a:latin typeface="微软雅黑" panose="020B0503020204020204" charset="-122"/>
              <a:ea typeface="微软雅黑" panose="020B0503020204020204" charset="-122"/>
              <a:cs typeface="微软雅黑" panose="020B0503020204020204" charset="-122"/>
            </a:endParaRPr>
          </a:p>
        </p:txBody>
      </p:sp>
      <p:sp>
        <p:nvSpPr>
          <p:cNvPr id="5" name="剪去单角的矩形 4"/>
          <p:cNvSpPr/>
          <p:nvPr>
            <p:custDataLst>
              <p:tags r:id="rId5"/>
            </p:custDataLst>
          </p:nvPr>
        </p:nvSpPr>
        <p:spPr>
          <a:xfrm>
            <a:off x="0" y="709295"/>
            <a:ext cx="572325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二、</a:t>
            </a:r>
            <a:r>
              <a:rPr lang="en-US" altLang="zh-CN" sz="2800" b="1">
                <a:solidFill>
                  <a:schemeClr val="bg1"/>
                </a:solidFill>
                <a:latin typeface="微软雅黑" panose="020B0503020204020204" charset="-122"/>
                <a:ea typeface="微软雅黑" panose="020B0503020204020204" charset="-122"/>
              </a:rPr>
              <a:t>DNA</a:t>
            </a:r>
            <a:r>
              <a:rPr lang="zh-CN" altLang="en-US" sz="2800" b="1">
                <a:solidFill>
                  <a:schemeClr val="bg1"/>
                </a:solidFill>
                <a:latin typeface="微软雅黑" panose="020B0503020204020204" charset="-122"/>
                <a:ea typeface="微软雅黑" panose="020B0503020204020204" charset="-122"/>
              </a:rPr>
              <a:t>连接酶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分子缝合针</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6" name="组合 5"/>
          <p:cNvGrpSpPr/>
          <p:nvPr/>
        </p:nvGrpSpPr>
        <p:grpSpPr>
          <a:xfrm>
            <a:off x="4083050" y="1320800"/>
            <a:ext cx="7999730" cy="3615055"/>
            <a:chOff x="-4727444" y="1088055"/>
            <a:chExt cx="10615295" cy="6531935"/>
          </a:xfrm>
        </p:grpSpPr>
        <p:sp>
          <p:nvSpPr>
            <p:cNvPr id="7" name="矩形: 圆角 15"/>
            <p:cNvSpPr/>
            <p:nvPr/>
          </p:nvSpPr>
          <p:spPr>
            <a:xfrm>
              <a:off x="-4727444" y="1414612"/>
              <a:ext cx="10615295" cy="6205378"/>
            </a:xfrm>
            <a:prstGeom prst="roundRect">
              <a:avLst>
                <a:gd name="adj" fmla="val 5874"/>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84124" y="1088055"/>
              <a:ext cx="1528654" cy="94313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种  类</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39" name="文本框 38"/>
          <p:cNvSpPr txBox="1"/>
          <p:nvPr/>
        </p:nvSpPr>
        <p:spPr>
          <a:xfrm>
            <a:off x="4027170" y="1701165"/>
            <a:ext cx="8204835" cy="3192780"/>
          </a:xfrm>
          <a:prstGeom prst="rect">
            <a:avLst/>
          </a:prstGeom>
          <a:noFill/>
        </p:spPr>
        <p:txBody>
          <a:bodyPr wrap="square" rtlCol="0">
            <a:spAutoFit/>
          </a:bodyPr>
          <a:lstStyle/>
          <a:p>
            <a:pPr marL="342900" indent="-342900">
              <a:lnSpc>
                <a:spcPct val="120000"/>
              </a:lnSpc>
              <a:buFont typeface="Wingdings" panose="05000000000000000000" pitchFamily="2" charset="2"/>
              <a:buChar char="n"/>
            </a:pPr>
            <a:r>
              <a:rPr lang="en-US" altLang="zh-CN" sz="2400" b="1" i="1">
                <a:solidFill>
                  <a:srgbClr val="0000FA"/>
                </a:solidFill>
                <a:latin typeface="微软雅黑" panose="020B0503020204020204" charset="-122"/>
                <a:ea typeface="微软雅黑" panose="020B0503020204020204" charset="-122"/>
                <a:cs typeface="微软雅黑" panose="020B0503020204020204" charset="-122"/>
              </a:rPr>
              <a:t>E·coli </a:t>
            </a:r>
            <a:r>
              <a:rPr lang="en-US" altLang="zh-CN" sz="2400" b="1">
                <a:solidFill>
                  <a:srgbClr val="0000FA"/>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连接酶：</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来源：</a:t>
            </a:r>
            <a:r>
              <a:rPr lang="zh-CN" altLang="en-US" sz="2400" b="1">
                <a:latin typeface="微软雅黑" panose="020B0503020204020204" charset="-122"/>
                <a:ea typeface="微软雅黑" panose="020B0503020204020204" charset="-122"/>
                <a:cs typeface="微软雅黑" panose="020B0503020204020204" charset="-122"/>
              </a:rPr>
              <a:t>从</a:t>
            </a:r>
            <a:r>
              <a:rPr lang="zh-CN" altLang="en-US" sz="2400" b="1" u="sng">
                <a:solidFill>
                  <a:srgbClr val="C00000"/>
                </a:solidFill>
                <a:latin typeface="微软雅黑" panose="020B0503020204020204" charset="-122"/>
                <a:ea typeface="微软雅黑" panose="020B0503020204020204" charset="-122"/>
                <a:cs typeface="微软雅黑" panose="020B0503020204020204" charset="-122"/>
              </a:rPr>
              <a:t>大肠杆菌</a:t>
            </a:r>
            <a:r>
              <a:rPr lang="zh-CN" altLang="en-US" sz="2400" b="1">
                <a:latin typeface="微软雅黑" panose="020B0503020204020204" charset="-122"/>
                <a:ea typeface="微软雅黑" panose="020B0503020204020204" charset="-122"/>
                <a:cs typeface="微软雅黑" panose="020B0503020204020204" charset="-122"/>
              </a:rPr>
              <a:t>中分离得到的</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作用：</a:t>
            </a:r>
            <a:r>
              <a:rPr lang="zh-CN" altLang="en-US" sz="2400" b="1">
                <a:latin typeface="微软雅黑" panose="020B0503020204020204" charset="-122"/>
                <a:ea typeface="微软雅黑" panose="020B0503020204020204" charset="-122"/>
                <a:cs typeface="微软雅黑" panose="020B0503020204020204" charset="-122"/>
              </a:rPr>
              <a:t>能将具有互补</a:t>
            </a:r>
            <a:r>
              <a:rPr lang="zh-CN" altLang="en-US" sz="2400" b="1" u="sng">
                <a:solidFill>
                  <a:srgbClr val="00B050"/>
                </a:solidFill>
                <a:latin typeface="微软雅黑" panose="020B0503020204020204" charset="-122"/>
                <a:ea typeface="微软雅黑" panose="020B0503020204020204" charset="-122"/>
                <a:cs typeface="微软雅黑" panose="020B0503020204020204" charset="-122"/>
              </a:rPr>
              <a:t>黏性末端</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片段连接起来。</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nSpc>
                <a:spcPct val="120000"/>
              </a:lnSpc>
              <a:buFont typeface="Wingdings" panose="05000000000000000000" pitchFamily="2" charset="2"/>
              <a:buChar char="n"/>
            </a:pPr>
            <a:r>
              <a:rPr lang="en-US" altLang="zh-CN" sz="2400" b="1">
                <a:solidFill>
                  <a:srgbClr val="00B050"/>
                </a:solidFill>
                <a:latin typeface="微软雅黑" panose="020B0503020204020204" charset="-122"/>
                <a:ea typeface="微软雅黑" panose="020B0503020204020204" charset="-122"/>
                <a:cs typeface="微软雅黑" panose="020B0503020204020204" charset="-122"/>
              </a:rPr>
              <a:t>T4DNA</a:t>
            </a:r>
            <a:r>
              <a:rPr lang="zh-CN" altLang="en-US" sz="2400" b="1">
                <a:solidFill>
                  <a:srgbClr val="00B050"/>
                </a:solidFill>
                <a:latin typeface="微软雅黑" panose="020B0503020204020204" charset="-122"/>
                <a:ea typeface="微软雅黑" panose="020B0503020204020204" charset="-122"/>
                <a:cs typeface="微软雅黑" panose="020B0503020204020204" charset="-122"/>
              </a:rPr>
              <a:t>连接酶：</a:t>
            </a:r>
            <a:endParaRPr lang="en-US" altLang="zh-CN" sz="2400" b="1">
              <a:solidFill>
                <a:srgbClr val="00B050"/>
              </a:solidFill>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来源：</a:t>
            </a:r>
            <a:r>
              <a:rPr lang="zh-CN" altLang="en-US" sz="2400" b="1">
                <a:latin typeface="微软雅黑" panose="020B0503020204020204" charset="-122"/>
                <a:ea typeface="微软雅黑" panose="020B0503020204020204" charset="-122"/>
                <a:cs typeface="微软雅黑" panose="020B0503020204020204" charset="-122"/>
              </a:rPr>
              <a:t>从</a:t>
            </a:r>
            <a:r>
              <a:rPr lang="en-US" altLang="zh-CN" sz="2400" b="1" u="sng">
                <a:solidFill>
                  <a:srgbClr val="C00000"/>
                </a:solidFill>
                <a:latin typeface="微软雅黑" panose="020B0503020204020204" charset="-122"/>
                <a:ea typeface="微软雅黑" panose="020B0503020204020204" charset="-122"/>
                <a:cs typeface="微软雅黑" panose="020B0503020204020204" charset="-122"/>
              </a:rPr>
              <a:t>T4</a:t>
            </a:r>
            <a:r>
              <a:rPr lang="zh-CN" altLang="en-US" sz="2400" b="1" u="sng">
                <a:solidFill>
                  <a:srgbClr val="C00000"/>
                </a:solidFill>
                <a:latin typeface="微软雅黑" panose="020B0503020204020204" charset="-122"/>
                <a:ea typeface="微软雅黑" panose="020B0503020204020204" charset="-122"/>
                <a:cs typeface="微软雅黑" panose="020B0503020204020204" charset="-122"/>
              </a:rPr>
              <a:t>噬菌体</a:t>
            </a:r>
            <a:r>
              <a:rPr lang="zh-CN" altLang="en-US" sz="2400" b="1">
                <a:latin typeface="微软雅黑" panose="020B0503020204020204" charset="-122"/>
                <a:ea typeface="微软雅黑" panose="020B0503020204020204" charset="-122"/>
                <a:cs typeface="微软雅黑" panose="020B0503020204020204" charset="-122"/>
              </a:rPr>
              <a:t>中分离出来的</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54330">
              <a:lnSpc>
                <a:spcPct val="120000"/>
              </a:lnSpc>
              <a:buFont typeface="Wingdings" panose="05000000000000000000" pitchFamily="2" charset="2"/>
              <a:buChar char="l"/>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作用：</a:t>
            </a:r>
            <a:r>
              <a:rPr lang="zh-CN" altLang="en-US" sz="2400" b="1">
                <a:latin typeface="微软雅黑" panose="020B0503020204020204" charset="-122"/>
                <a:ea typeface="微软雅黑" panose="020B0503020204020204" charset="-122"/>
                <a:cs typeface="微软雅黑" panose="020B0503020204020204" charset="-122"/>
              </a:rPr>
              <a:t>可以“缝合”双链</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片段互补的</a:t>
            </a:r>
            <a:r>
              <a:rPr lang="zh-CN" altLang="en-US" sz="2400" b="1" u="sng">
                <a:solidFill>
                  <a:srgbClr val="0000FA"/>
                </a:solidFill>
                <a:latin typeface="微软雅黑" panose="020B0503020204020204" charset="-122"/>
                <a:ea typeface="微软雅黑" panose="020B0503020204020204" charset="-122"/>
                <a:cs typeface="微软雅黑" panose="020B0503020204020204" charset="-122"/>
              </a:rPr>
              <a:t>黏性末端</a:t>
            </a:r>
            <a:r>
              <a:rPr lang="zh-CN" altLang="en-US" sz="2400" b="1">
                <a:latin typeface="微软雅黑" panose="020B0503020204020204" charset="-122"/>
                <a:ea typeface="微软雅黑" panose="020B0503020204020204" charset="-122"/>
                <a:cs typeface="微软雅黑" panose="020B0503020204020204" charset="-122"/>
              </a:rPr>
              <a:t>和</a:t>
            </a:r>
            <a:r>
              <a:rPr lang="zh-CN" altLang="en-US" sz="2400" b="1" u="sng">
                <a:solidFill>
                  <a:srgbClr val="0000FA"/>
                </a:solidFill>
                <a:latin typeface="微软雅黑" panose="020B0503020204020204" charset="-122"/>
                <a:ea typeface="微软雅黑" panose="020B0503020204020204" charset="-122"/>
                <a:cs typeface="微软雅黑" panose="020B0503020204020204" charset="-122"/>
              </a:rPr>
              <a:t>平末端</a:t>
            </a:r>
            <a:r>
              <a:rPr lang="zh-CN" altLang="en-US" sz="2400" b="1">
                <a:latin typeface="微软雅黑" panose="020B0503020204020204" charset="-122"/>
                <a:ea typeface="微软雅黑" panose="020B0503020204020204" charset="-122"/>
                <a:cs typeface="微软雅黑" panose="020B0503020204020204" charset="-122"/>
              </a:rPr>
              <a:t>，但连接平末端的效率相对较低。</a:t>
            </a:r>
            <a:endParaRPr lang="zh-CN" altLang="en-US" sz="2400" b="1">
              <a:latin typeface="微软雅黑" panose="020B0503020204020204" charset="-122"/>
              <a:ea typeface="微软雅黑" panose="020B0503020204020204" charset="-122"/>
              <a:cs typeface="微软雅黑" panose="020B0503020204020204" charset="-122"/>
            </a:endParaRPr>
          </a:p>
        </p:txBody>
      </p:sp>
      <p:cxnSp>
        <p:nvCxnSpPr>
          <p:cNvPr id="40" name="直接连接符 39"/>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
                                            <p:txEl>
                                              <p:pRg st="0" end="0"/>
                                            </p:txEl>
                                          </p:spTgt>
                                        </p:tgtEl>
                                        <p:attrNameLst>
                                          <p:attrName>style.visibility</p:attrName>
                                        </p:attrNameLst>
                                      </p:cBhvr>
                                      <p:to>
                                        <p:strVal val="visible"/>
                                      </p:to>
                                    </p:set>
                                    <p:animEffect transition="in" filter="wipe(left)">
                                      <p:cBhvr>
                                        <p:cTn id="12" dur="500"/>
                                        <p:tgtEl>
                                          <p:spTgt spid="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
                                            <p:txEl>
                                              <p:pRg st="1" end="1"/>
                                            </p:txEl>
                                          </p:spTgt>
                                        </p:tgtEl>
                                        <p:attrNameLst>
                                          <p:attrName>style.visibility</p:attrName>
                                        </p:attrNameLst>
                                      </p:cBhvr>
                                      <p:to>
                                        <p:strVal val="visible"/>
                                      </p:to>
                                    </p:set>
                                    <p:animEffect transition="in" filter="wipe(left)">
                                      <p:cBhvr>
                                        <p:cTn id="17" dur="500"/>
                                        <p:tgtEl>
                                          <p:spTgt spid="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9">
                                            <p:txEl>
                                              <p:pRg st="2" end="2"/>
                                            </p:txEl>
                                          </p:spTgt>
                                        </p:tgtEl>
                                        <p:attrNameLst>
                                          <p:attrName>style.visibility</p:attrName>
                                        </p:attrNameLst>
                                      </p:cBhvr>
                                      <p:to>
                                        <p:strVal val="visible"/>
                                      </p:to>
                                    </p:set>
                                    <p:animEffect transition="in" filter="wipe(left)">
                                      <p:cBhvr>
                                        <p:cTn id="22" dur="500"/>
                                        <p:tgtEl>
                                          <p:spTgt spid="3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up)">
                                      <p:cBhvr>
                                        <p:cTn id="32" dur="500"/>
                                        <p:tgtEl>
                                          <p:spTgt spid="36"/>
                                        </p:tgtEl>
                                      </p:cBhvr>
                                    </p:animEffect>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up)">
                                      <p:cBhvr>
                                        <p:cTn id="36" dur="500"/>
                                        <p:tgtEl>
                                          <p:spTgt spid="2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left)">
                                      <p:cBhvr>
                                        <p:cTn id="40" dur="500"/>
                                        <p:tgtEl>
                                          <p:spTgt spid="3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9">
                                            <p:txEl>
                                              <p:pRg st="3" end="3"/>
                                            </p:txEl>
                                          </p:spTgt>
                                        </p:tgtEl>
                                        <p:attrNameLst>
                                          <p:attrName>style.visibility</p:attrName>
                                        </p:attrNameLst>
                                      </p:cBhvr>
                                      <p:to>
                                        <p:strVal val="visible"/>
                                      </p:to>
                                    </p:set>
                                    <p:animEffect transition="in" filter="wipe(left)">
                                      <p:cBhvr>
                                        <p:cTn id="45" dur="500"/>
                                        <p:tgtEl>
                                          <p:spTgt spid="39">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9">
                                            <p:txEl>
                                              <p:pRg st="4" end="4"/>
                                            </p:txEl>
                                          </p:spTgt>
                                        </p:tgtEl>
                                        <p:attrNameLst>
                                          <p:attrName>style.visibility</p:attrName>
                                        </p:attrNameLst>
                                      </p:cBhvr>
                                      <p:to>
                                        <p:strVal val="visible"/>
                                      </p:to>
                                    </p:set>
                                    <p:animEffect transition="in" filter="wipe(left)">
                                      <p:cBhvr>
                                        <p:cTn id="50" dur="500"/>
                                        <p:tgtEl>
                                          <p:spTgt spid="39">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9">
                                            <p:txEl>
                                              <p:pRg st="5" end="5"/>
                                            </p:txEl>
                                          </p:spTgt>
                                        </p:tgtEl>
                                        <p:attrNameLst>
                                          <p:attrName>style.visibility</p:attrName>
                                        </p:attrNameLst>
                                      </p:cBhvr>
                                      <p:to>
                                        <p:strVal val="visible"/>
                                      </p:to>
                                    </p:set>
                                    <p:animEffect transition="in" filter="wipe(left)">
                                      <p:cBhvr>
                                        <p:cTn id="55" dur="500"/>
                                        <p:tgtEl>
                                          <p:spTgt spid="39">
                                            <p:txEl>
                                              <p:pRg st="5" end="5"/>
                                            </p:txEl>
                                          </p:spTgt>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ipe(left)">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wipe(left)">
                                      <p:cBhvr>
                                        <p:cTn id="69" dur="500"/>
                                        <p:tgtEl>
                                          <p:spTgt spid="34"/>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wipe(left)">
                                      <p:cBhvr>
                                        <p:cTn id="73" dur="500"/>
                                        <p:tgtEl>
                                          <p:spTgt spid="31"/>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wipe(left)">
                                      <p:cBhvr>
                                        <p:cTn id="7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P spid="38" grpId="0"/>
      <p:bldP spid="39"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pic>
        <p:nvPicPr>
          <p:cNvPr id="42" name="图片 41" hidden="1"/>
          <p:cNvPicPr>
            <a:picLocks noChangeAspect="1"/>
          </p:cNvPicPr>
          <p:nvPr>
            <p:custDataLst>
              <p:tags r:id="rId2"/>
            </p:custDataLst>
          </p:nvPr>
        </p:nvPicPr>
        <p:blipFill>
          <a:blip r:embed="rId3"/>
          <a:stretch>
            <a:fillRect/>
          </a:stretch>
        </p:blipFill>
        <p:spPr>
          <a:xfrm>
            <a:off x="-46979" y="1665565"/>
            <a:ext cx="12449111" cy="768163"/>
          </a:xfrm>
          <a:prstGeom prst="rect">
            <a:avLst/>
          </a:prstGeom>
        </p:spPr>
      </p:pic>
      <p:sp>
        <p:nvSpPr>
          <p:cNvPr id="25" name="文本框 24"/>
          <p:cNvSpPr txBox="1"/>
          <p:nvPr>
            <p:custDataLst>
              <p:tags r:id="rId4"/>
            </p:custDataLst>
          </p:nvPr>
        </p:nvSpPr>
        <p:spPr>
          <a:xfrm>
            <a:off x="264010" y="999071"/>
            <a:ext cx="2288848" cy="645160"/>
          </a:xfrm>
          <a:prstGeom prst="rect">
            <a:avLst/>
          </a:prstGeom>
          <a:noFill/>
        </p:spPr>
        <p:txBody>
          <a:bodyPr wrap="square">
            <a:spAutoFit/>
          </a:bodyPr>
          <a:lstStyle/>
          <a:p>
            <a:r>
              <a:rPr lang="zh-CN" altLang="en-US" sz="3600">
                <a:latin typeface="黑体" panose="02010609060101010101" pitchFamily="49" charset="-122"/>
                <a:ea typeface="黑体" panose="02010609060101010101" pitchFamily="49" charset="-122"/>
                <a:sym typeface="黑体" panose="02010609060101010101" pitchFamily="49" charset="-122"/>
              </a:rPr>
              <a:t>DNA连接酶</a:t>
            </a:r>
            <a:r>
              <a:rPr lang="en-US" altLang="zh-CN" sz="3600">
                <a:latin typeface="黑体" panose="02010609060101010101" pitchFamily="49" charset="-122"/>
                <a:ea typeface="黑体" panose="02010609060101010101" pitchFamily="49" charset="-122"/>
                <a:sym typeface="黑体" panose="02010609060101010101" pitchFamily="49" charset="-122"/>
              </a:rPr>
              <a:t>:</a:t>
            </a:r>
            <a:endParaRPr lang="en-US" altLang="zh-CN" sz="3600">
              <a:latin typeface="黑体" panose="02010609060101010101" pitchFamily="49" charset="-122"/>
              <a:ea typeface="黑体" panose="02010609060101010101" pitchFamily="49" charset="-122"/>
              <a:sym typeface="黑体" panose="02010609060101010101" pitchFamily="49" charset="-122"/>
            </a:endParaRPr>
          </a:p>
        </p:txBody>
      </p:sp>
      <p:sp>
        <p:nvSpPr>
          <p:cNvPr id="54" name="文本框 53"/>
          <p:cNvSpPr txBox="1"/>
          <p:nvPr>
            <p:custDataLst>
              <p:tags r:id="rId5"/>
            </p:custDataLst>
          </p:nvPr>
        </p:nvSpPr>
        <p:spPr>
          <a:xfrm>
            <a:off x="912495" y="1712595"/>
            <a:ext cx="1892935" cy="521970"/>
          </a:xfrm>
          <a:prstGeom prst="rect">
            <a:avLst/>
          </a:prstGeom>
          <a:noFill/>
        </p:spPr>
        <p:txBody>
          <a:bodyPr wrap="square">
            <a:spAutoFit/>
          </a:bodyPr>
          <a:lstStyle/>
          <a:p>
            <a:r>
              <a:rPr lang="en-US" altLang="zh-CN" sz="2800">
                <a:latin typeface="黑体" panose="02010609060101010101" pitchFamily="49" charset="-122"/>
                <a:ea typeface="黑体" panose="02010609060101010101" pitchFamily="49" charset="-122"/>
              </a:rPr>
              <a:t>1</a:t>
            </a:r>
            <a:r>
              <a:rPr lang="zh-CN" altLang="en-US" sz="2800">
                <a:latin typeface="黑体" panose="02010609060101010101" pitchFamily="49" charset="-122"/>
                <a:ea typeface="黑体" panose="02010609060101010101" pitchFamily="49" charset="-122"/>
              </a:rPr>
              <a:t>、作用：</a:t>
            </a:r>
            <a:endParaRPr lang="zh-CN" altLang="en-US" sz="2800"/>
          </a:p>
        </p:txBody>
      </p:sp>
      <p:sp>
        <p:nvSpPr>
          <p:cNvPr id="20" name="文本框 19"/>
          <p:cNvSpPr txBox="1"/>
          <p:nvPr>
            <p:custDataLst>
              <p:tags r:id="rId6"/>
            </p:custDataLst>
          </p:nvPr>
        </p:nvSpPr>
        <p:spPr>
          <a:xfrm>
            <a:off x="890905" y="2687320"/>
            <a:ext cx="1892935" cy="521970"/>
          </a:xfrm>
          <a:prstGeom prst="rect">
            <a:avLst/>
          </a:prstGeom>
          <a:noFill/>
        </p:spPr>
        <p:txBody>
          <a:bodyPr wrap="square">
            <a:spAutoFit/>
          </a:bodyPr>
          <a:lstStyle/>
          <a:p>
            <a:r>
              <a:rPr lang="en-US" altLang="zh-CN" sz="2800">
                <a:latin typeface="黑体" panose="02010609060101010101" pitchFamily="49" charset="-122"/>
                <a:ea typeface="黑体" panose="02010609060101010101" pitchFamily="49" charset="-122"/>
              </a:rPr>
              <a:t>2</a:t>
            </a:r>
            <a:r>
              <a:rPr lang="zh-CN" altLang="en-US" sz="2800">
                <a:latin typeface="黑体" panose="02010609060101010101" pitchFamily="49" charset="-122"/>
                <a:ea typeface="黑体" panose="02010609060101010101" pitchFamily="49" charset="-122"/>
              </a:rPr>
              <a:t>、种类：</a:t>
            </a:r>
            <a:endParaRPr lang="zh-CN" altLang="en-US" sz="2800"/>
          </a:p>
        </p:txBody>
      </p:sp>
      <p:sp>
        <p:nvSpPr>
          <p:cNvPr id="14" name="文本1"/>
          <p:cNvSpPr txBox="1"/>
          <p:nvPr>
            <p:custDataLst>
              <p:tags r:id="rId7"/>
            </p:custDataLst>
          </p:nvPr>
        </p:nvSpPr>
        <p:spPr>
          <a:xfrm>
            <a:off x="2484755" y="1645920"/>
            <a:ext cx="6922770" cy="1315085"/>
          </a:xfrm>
          <a:prstGeom prst="rect">
            <a:avLst/>
          </a:prstGeom>
          <a:noFill/>
        </p:spPr>
        <p:txBody>
          <a:bodyPr anchor="t"/>
          <a:lstStyle/>
          <a:p>
            <a:pPr marL="0" algn="l">
              <a:lnSpc>
                <a:spcPts val="4000"/>
              </a:lnSpc>
            </a:pPr>
            <a:r>
              <a:rPr lang="zh-CN" altLang="en-US" sz="2800" b="1" i="0">
                <a:solidFill>
                  <a:srgbClr val="000000">
                    <a:alpha val="100000"/>
                  </a:srgbClr>
                </a:solidFill>
                <a:latin typeface="楷体" panose="02010609060101010101" pitchFamily="49" charset="-122"/>
                <a:ea typeface="楷体" panose="02010609060101010101" pitchFamily="49" charset="-122"/>
              </a:rPr>
              <a:t>将双链</a:t>
            </a:r>
            <a:r>
              <a:rPr lang="zh-CN" altLang="en-US" sz="2800" b="1" i="0">
                <a:solidFill>
                  <a:srgbClr val="C00000">
                    <a:alpha val="100000"/>
                  </a:srgbClr>
                </a:solidFill>
                <a:latin typeface="Times New Roman" panose="02020603050405020304"/>
                <a:ea typeface="Times New Roman" panose="02020603050405020304"/>
              </a:rPr>
              <a:t>DNA</a:t>
            </a:r>
            <a:r>
              <a:rPr lang="zh-CN" altLang="en-US" sz="2800" b="1" i="0">
                <a:solidFill>
                  <a:srgbClr val="C00000">
                    <a:alpha val="100000"/>
                  </a:srgbClr>
                </a:solidFill>
                <a:latin typeface="楷体" panose="02010609060101010101" pitchFamily="49" charset="-122"/>
                <a:ea typeface="楷体" panose="02010609060101010101" pitchFamily="49" charset="-122"/>
              </a:rPr>
              <a:t>片段</a:t>
            </a:r>
            <a:r>
              <a:rPr lang="zh-CN" altLang="en-US" sz="2800" b="1" i="0">
                <a:solidFill>
                  <a:srgbClr val="000000">
                    <a:alpha val="100000"/>
                  </a:srgbClr>
                </a:solidFill>
                <a:latin typeface="Times New Roman" panose="02020603050405020304"/>
                <a:ea typeface="Times New Roman" panose="02020603050405020304"/>
              </a:rPr>
              <a:t>“</a:t>
            </a:r>
            <a:r>
              <a:rPr lang="zh-CN" altLang="en-US" sz="2800" b="1" i="0">
                <a:solidFill>
                  <a:srgbClr val="000000">
                    <a:alpha val="100000"/>
                  </a:srgbClr>
                </a:solidFill>
                <a:latin typeface="楷体" panose="02010609060101010101" pitchFamily="49" charset="-122"/>
                <a:ea typeface="楷体" panose="02010609060101010101" pitchFamily="49" charset="-122"/>
              </a:rPr>
              <a:t>缝合</a:t>
            </a:r>
            <a:r>
              <a:rPr lang="zh-CN" altLang="en-US" sz="2800" b="1" i="0">
                <a:solidFill>
                  <a:srgbClr val="000000">
                    <a:alpha val="100000"/>
                  </a:srgbClr>
                </a:solidFill>
                <a:latin typeface="Times New Roman" panose="02020603050405020304"/>
                <a:ea typeface="Times New Roman" panose="02020603050405020304"/>
              </a:rPr>
              <a:t>”</a:t>
            </a:r>
            <a:r>
              <a:rPr lang="zh-CN" altLang="en-US" sz="2800" b="1" i="0">
                <a:solidFill>
                  <a:srgbClr val="000000">
                    <a:alpha val="100000"/>
                  </a:srgbClr>
                </a:solidFill>
                <a:latin typeface="楷体" panose="02010609060101010101" pitchFamily="49" charset="-122"/>
                <a:ea typeface="楷体" panose="02010609060101010101" pitchFamily="49" charset="-122"/>
              </a:rPr>
              <a:t>起来，</a:t>
            </a:r>
            <a:r>
              <a:rPr lang="zh-CN" altLang="en-US" sz="2800" b="1" i="0">
                <a:solidFill>
                  <a:srgbClr val="C00000">
                    <a:alpha val="100000"/>
                  </a:srgbClr>
                </a:solidFill>
                <a:latin typeface="楷体" panose="02010609060101010101" pitchFamily="49" charset="-122"/>
                <a:ea typeface="楷体" panose="02010609060101010101" pitchFamily="49" charset="-122"/>
              </a:rPr>
              <a:t>恢复</a:t>
            </a:r>
            <a:r>
              <a:rPr lang="zh-CN" altLang="en-US" sz="2800" b="1" i="0">
                <a:solidFill>
                  <a:srgbClr val="000000">
                    <a:alpha val="100000"/>
                  </a:srgbClr>
                </a:solidFill>
                <a:latin typeface="楷体" panose="02010609060101010101" pitchFamily="49" charset="-122"/>
                <a:ea typeface="楷体" panose="02010609060101010101" pitchFamily="49" charset="-122"/>
              </a:rPr>
              <a:t>被限制酶切开的两个核苷酸之间的</a:t>
            </a:r>
            <a:r>
              <a:rPr lang="zh-CN" altLang="en-US" sz="2800" b="1" i="0">
                <a:solidFill>
                  <a:srgbClr val="C00000">
                    <a:alpha val="100000"/>
                  </a:srgbClr>
                </a:solidFill>
                <a:latin typeface="楷体" panose="02010609060101010101" pitchFamily="49" charset="-122"/>
                <a:ea typeface="楷体" panose="02010609060101010101" pitchFamily="49" charset="-122"/>
              </a:rPr>
              <a:t>磷酸二酯键</a:t>
            </a:r>
            <a:r>
              <a:rPr lang="zh-CN" altLang="en-US" sz="2800" b="1" i="0">
                <a:solidFill>
                  <a:srgbClr val="000000">
                    <a:alpha val="100000"/>
                  </a:srgbClr>
                </a:solidFill>
                <a:latin typeface="楷体" panose="02010609060101010101" pitchFamily="49" charset="-122"/>
                <a:ea typeface="楷体" panose="02010609060101010101" pitchFamily="49" charset="-122"/>
              </a:rPr>
              <a:t>。</a:t>
            </a:r>
            <a:endParaRPr lang="zh-CN" altLang="en-US" sz="2800" b="1" i="0">
              <a:solidFill>
                <a:srgbClr val="000000">
                  <a:alpha val="100000"/>
                </a:srgbClr>
              </a:solidFill>
              <a:latin typeface="楷体" panose="02010609060101010101" pitchFamily="49" charset="-122"/>
              <a:ea typeface="楷体" panose="02010609060101010101" pitchFamily="49" charset="-122"/>
            </a:endParaRPr>
          </a:p>
        </p:txBody>
      </p:sp>
      <p:sp>
        <p:nvSpPr>
          <p:cNvPr id="4" name="文本框 3"/>
          <p:cNvSpPr txBox="1"/>
          <p:nvPr>
            <p:custDataLst>
              <p:tags r:id="rId8"/>
            </p:custDataLst>
          </p:nvPr>
        </p:nvSpPr>
        <p:spPr>
          <a:xfrm>
            <a:off x="2536348" y="1012241"/>
            <a:ext cx="7589168" cy="646331"/>
          </a:xfrm>
          <a:prstGeom prst="rect">
            <a:avLst/>
          </a:prstGeom>
          <a:noFill/>
        </p:spPr>
        <p:txBody>
          <a:bodyPr wrap="square">
            <a:spAutoFit/>
          </a:bodyPr>
          <a:lstStyle/>
          <a:p>
            <a:r>
              <a:rPr lang="zh-CN" altLang="en-US" sz="3200">
                <a:latin typeface="华文楷体" panose="02010600040101010101" pitchFamily="2" charset="-122"/>
                <a:ea typeface="华文楷体" panose="02010600040101010101" pitchFamily="2" charset="-122"/>
                <a:sym typeface="华文楷体" panose="02010600040101010101" pitchFamily="2" charset="-122"/>
              </a:rPr>
              <a:t>一种能够将</a:t>
            </a:r>
            <a:r>
              <a:rPr lang="zh-CN" altLang="en-US" sz="3600">
                <a:solidFill>
                  <a:srgbClr val="FF0000"/>
                </a:solidFill>
                <a:latin typeface="黑体" panose="02010609060101010101" pitchFamily="49" charset="-122"/>
                <a:ea typeface="黑体" panose="02010609060101010101" pitchFamily="49" charset="-122"/>
                <a:sym typeface="华文楷体" panose="02010600040101010101" pitchFamily="2" charset="-122"/>
              </a:rPr>
              <a:t>两个</a:t>
            </a:r>
            <a:r>
              <a:rPr lang="en-US" altLang="zh-CN" sz="3600">
                <a:solidFill>
                  <a:srgbClr val="FF0000"/>
                </a:solidFill>
                <a:latin typeface="黑体" panose="02010609060101010101" pitchFamily="49" charset="-122"/>
                <a:ea typeface="黑体" panose="02010609060101010101" pitchFamily="49" charset="-122"/>
                <a:sym typeface="华文楷体" panose="02010600040101010101" pitchFamily="2" charset="-122"/>
              </a:rPr>
              <a:t>DNA</a:t>
            </a:r>
            <a:r>
              <a:rPr lang="zh-CN" altLang="en-US" sz="3600">
                <a:solidFill>
                  <a:srgbClr val="FF0000"/>
                </a:solidFill>
                <a:latin typeface="黑体" panose="02010609060101010101" pitchFamily="49" charset="-122"/>
                <a:ea typeface="黑体" panose="02010609060101010101" pitchFamily="49" charset="-122"/>
                <a:sym typeface="华文楷体" panose="02010600040101010101" pitchFamily="2" charset="-122"/>
              </a:rPr>
              <a:t>片段</a:t>
            </a:r>
            <a:r>
              <a:rPr lang="zh-CN" altLang="en-US" sz="3200">
                <a:latin typeface="华文楷体" panose="02010600040101010101" pitchFamily="2" charset="-122"/>
                <a:ea typeface="华文楷体" panose="02010600040101010101" pitchFamily="2" charset="-122"/>
                <a:sym typeface="华文楷体" panose="02010600040101010101" pitchFamily="2" charset="-122"/>
              </a:rPr>
              <a:t>连接起来的酶</a:t>
            </a:r>
            <a:endParaRPr lang="zh-CN" altLang="en-US" sz="3200">
              <a:latin typeface="华文楷体" panose="02010600040101010101" pitchFamily="2" charset="-122"/>
              <a:ea typeface="华文楷体" panose="02010600040101010101" pitchFamily="2" charset="-122"/>
              <a:sym typeface="华文楷体" panose="02010600040101010101" pitchFamily="2" charset="-122"/>
            </a:endParaRPr>
          </a:p>
        </p:txBody>
      </p:sp>
      <p:grpSp>
        <p:nvGrpSpPr>
          <p:cNvPr id="22" name="组合4"/>
          <p:cNvGrpSpPr/>
          <p:nvPr>
            <p:custDataLst>
              <p:tags r:id="rId9"/>
            </p:custDataLst>
          </p:nvPr>
        </p:nvGrpSpPr>
        <p:grpSpPr>
          <a:xfrm>
            <a:off x="6165215" y="116840"/>
            <a:ext cx="4523740" cy="939165"/>
            <a:chOff x="-491262" y="-3717"/>
            <a:chExt cx="6855475" cy="610870"/>
          </a:xfrm>
        </p:grpSpPr>
        <p:sp>
          <p:nvSpPr>
            <p:cNvPr id="5" name="形状6"/>
            <p:cNvSpPr txBox="1"/>
            <p:nvPr>
              <p:custDataLst>
                <p:tags r:id="rId10"/>
              </p:custDataLst>
            </p:nvPr>
          </p:nvSpPr>
          <p:spPr>
            <a:xfrm>
              <a:off x="-491262" y="-3717"/>
              <a:ext cx="6813864" cy="607153"/>
            </a:xfrm>
            <a:custGeom>
              <a:avLst/>
              <a:gdLst/>
              <a:ahLst/>
              <a:cxnLst/>
              <a:rect l="l" t="t" r="r" b="b"/>
              <a:pathLst>
                <a:path w="5766649" h="1077218" extrusionOk="0">
                  <a:moveTo>
                    <a:pt x="0" y="0"/>
                  </a:moveTo>
                  <a:cubicBezTo>
                    <a:pt x="183720" y="-24512"/>
                    <a:pt x="235766" y="25000"/>
                    <a:pt x="461332" y="0"/>
                  </a:cubicBezTo>
                  <a:cubicBezTo>
                    <a:pt x="686898" y="-25000"/>
                    <a:pt x="781118" y="31196"/>
                    <a:pt x="1095663" y="0"/>
                  </a:cubicBezTo>
                  <a:cubicBezTo>
                    <a:pt x="1410208" y="-31196"/>
                    <a:pt x="1411639" y="34774"/>
                    <a:pt x="1614662" y="0"/>
                  </a:cubicBezTo>
                  <a:cubicBezTo>
                    <a:pt x="1817685" y="-34774"/>
                    <a:pt x="1892478" y="43003"/>
                    <a:pt x="2018327" y="0"/>
                  </a:cubicBezTo>
                  <a:cubicBezTo>
                    <a:pt x="2144176" y="-43003"/>
                    <a:pt x="2475312" y="82388"/>
                    <a:pt x="2710325" y="0"/>
                  </a:cubicBezTo>
                  <a:cubicBezTo>
                    <a:pt x="2945338" y="-82388"/>
                    <a:pt x="3180185" y="33060"/>
                    <a:pt x="3344656" y="0"/>
                  </a:cubicBezTo>
                  <a:cubicBezTo>
                    <a:pt x="3509127" y="-33060"/>
                    <a:pt x="3639970" y="23926"/>
                    <a:pt x="3805988" y="0"/>
                  </a:cubicBezTo>
                  <a:cubicBezTo>
                    <a:pt x="3972006" y="-23926"/>
                    <a:pt x="4290177" y="58534"/>
                    <a:pt x="4497986" y="0"/>
                  </a:cubicBezTo>
                  <a:cubicBezTo>
                    <a:pt x="4705795" y="-58534"/>
                    <a:pt x="4823625" y="42239"/>
                    <a:pt x="5016985" y="0"/>
                  </a:cubicBezTo>
                  <a:cubicBezTo>
                    <a:pt x="5210345" y="-42239"/>
                    <a:pt x="5514744" y="836"/>
                    <a:pt x="5766649" y="0"/>
                  </a:cubicBezTo>
                  <a:cubicBezTo>
                    <a:pt x="5793040" y="224909"/>
                    <a:pt x="5715960" y="325579"/>
                    <a:pt x="5766649" y="506292"/>
                  </a:cubicBezTo>
                  <a:cubicBezTo>
                    <a:pt x="5817338" y="687005"/>
                    <a:pt x="5729816" y="800595"/>
                    <a:pt x="5766649" y="1077218"/>
                  </a:cubicBezTo>
                  <a:cubicBezTo>
                    <a:pt x="5624198" y="1119378"/>
                    <a:pt x="5371659" y="1051732"/>
                    <a:pt x="5247651" y="1077218"/>
                  </a:cubicBezTo>
                  <a:cubicBezTo>
                    <a:pt x="5123643" y="1102704"/>
                    <a:pt x="4971480" y="1064370"/>
                    <a:pt x="4786319" y="1077218"/>
                  </a:cubicBezTo>
                  <a:cubicBezTo>
                    <a:pt x="4601158" y="1090066"/>
                    <a:pt x="4443880" y="1067209"/>
                    <a:pt x="4324987" y="1077218"/>
                  </a:cubicBezTo>
                  <a:cubicBezTo>
                    <a:pt x="4206094" y="1087227"/>
                    <a:pt x="4088683" y="1042685"/>
                    <a:pt x="3921321" y="1077218"/>
                  </a:cubicBezTo>
                  <a:cubicBezTo>
                    <a:pt x="3753959" y="1111751"/>
                    <a:pt x="3473565" y="1015594"/>
                    <a:pt x="3344656" y="1077218"/>
                  </a:cubicBezTo>
                  <a:cubicBezTo>
                    <a:pt x="3215748" y="1138842"/>
                    <a:pt x="3092718" y="1066698"/>
                    <a:pt x="2883325" y="1077218"/>
                  </a:cubicBezTo>
                  <a:cubicBezTo>
                    <a:pt x="2673932" y="1087738"/>
                    <a:pt x="2535096" y="1042983"/>
                    <a:pt x="2191327" y="1077218"/>
                  </a:cubicBezTo>
                  <a:cubicBezTo>
                    <a:pt x="1847558" y="1111453"/>
                    <a:pt x="1851153" y="1006763"/>
                    <a:pt x="1556995" y="1077218"/>
                  </a:cubicBezTo>
                  <a:cubicBezTo>
                    <a:pt x="1262837" y="1147673"/>
                    <a:pt x="1077905" y="1076454"/>
                    <a:pt x="922664" y="1077218"/>
                  </a:cubicBezTo>
                  <a:cubicBezTo>
                    <a:pt x="767423" y="1077982"/>
                    <a:pt x="354624" y="1060128"/>
                    <a:pt x="0" y="1077218"/>
                  </a:cubicBezTo>
                  <a:cubicBezTo>
                    <a:pt x="-43265" y="922016"/>
                    <a:pt x="45537" y="734172"/>
                    <a:pt x="0" y="527837"/>
                  </a:cubicBezTo>
                  <a:cubicBezTo>
                    <a:pt x="-45537" y="321502"/>
                    <a:pt x="63204" y="116868"/>
                    <a:pt x="0" y="0"/>
                  </a:cubicBezTo>
                </a:path>
              </a:pathLst>
            </a:custGeom>
            <a:solidFill>
              <a:srgbClr val="FFFFFF">
                <a:alpha val="0"/>
              </a:srgbClr>
            </a:solidFill>
            <a:ln w="38100">
              <a:solidFill>
                <a:srgbClr val="008000">
                  <a:alpha val="100000"/>
                </a:srgbClr>
              </a:solidFill>
              <a:prstDash val="solid"/>
              <a:headEnd type="none" w="med" len="med"/>
              <a:tailEnd type="none" w="med" len="med"/>
            </a:ln>
          </p:spPr>
          <p:txBody>
            <a:bodyPr anchor="ctr"/>
            <a:lstStyle/>
            <a:p>
              <a:pPr marL="0" algn="ctr"/>
            </a:p>
          </p:txBody>
        </p:sp>
        <p:sp>
          <p:nvSpPr>
            <p:cNvPr id="6" name="文本11"/>
            <p:cNvSpPr txBox="1"/>
            <p:nvPr>
              <p:custDataLst>
                <p:tags r:id="rId11"/>
              </p:custDataLst>
            </p:nvPr>
          </p:nvSpPr>
          <p:spPr>
            <a:xfrm>
              <a:off x="-486061" y="-3717"/>
              <a:ext cx="6850274" cy="610870"/>
            </a:xfrm>
            <a:prstGeom prst="rect">
              <a:avLst/>
            </a:prstGeom>
            <a:noFill/>
          </p:spPr>
          <p:txBody>
            <a:bodyPr anchor="t"/>
            <a:lstStyle/>
            <a:p>
              <a:pPr marL="0" algn="ctr">
                <a:lnSpc>
                  <a:spcPts val="3300"/>
                </a:lnSpc>
              </a:pPr>
              <a:r>
                <a:rPr lang="zh-CN" altLang="en-US" sz="2800" b="1" i="0">
                  <a:solidFill>
                    <a:srgbClr val="FF0000">
                      <a:alpha val="100000"/>
                    </a:srgbClr>
                  </a:solidFill>
                  <a:highlight>
                    <a:srgbClr val="FFFF00"/>
                  </a:highlight>
                  <a:latin typeface="楷体" panose="02010609060101010101" pitchFamily="49" charset="-122"/>
                  <a:ea typeface="楷体" panose="02010609060101010101" pitchFamily="49" charset="-122"/>
                </a:rPr>
                <a:t>前提</a:t>
              </a:r>
              <a:r>
                <a:rPr lang="en-US" altLang="zh-CN" sz="2800" b="1" i="0">
                  <a:solidFill>
                    <a:srgbClr val="FF0000">
                      <a:alpha val="100000"/>
                    </a:srgbClr>
                  </a:solidFill>
                  <a:highlight>
                    <a:srgbClr val="FFFF00"/>
                  </a:highlight>
                  <a:latin typeface="楷体" panose="02010609060101010101" pitchFamily="49" charset="-122"/>
                  <a:ea typeface="楷体" panose="02010609060101010101" pitchFamily="49" charset="-122"/>
                </a:rPr>
                <a:t>:</a:t>
              </a:r>
              <a:r>
                <a:rPr lang="zh-CN" altLang="en-US" sz="2800" b="1" i="0">
                  <a:solidFill>
                    <a:srgbClr val="FF0000">
                      <a:alpha val="100000"/>
                    </a:srgbClr>
                  </a:solidFill>
                  <a:highlight>
                    <a:srgbClr val="FFFF00"/>
                  </a:highlight>
                  <a:latin typeface="楷体" panose="02010609060101010101" pitchFamily="49" charset="-122"/>
                  <a:ea typeface="楷体" panose="02010609060101010101" pitchFamily="49" charset="-122"/>
                </a:rPr>
                <a:t>两个</a:t>
              </a:r>
              <a:r>
                <a:rPr lang="en-US" altLang="zh-CN" sz="2800" b="1" i="0">
                  <a:solidFill>
                    <a:srgbClr val="FF0000">
                      <a:alpha val="100000"/>
                    </a:srgbClr>
                  </a:solidFill>
                  <a:highlight>
                    <a:srgbClr val="FFFF00"/>
                  </a:highlight>
                  <a:latin typeface="楷体" panose="02010609060101010101" pitchFamily="49" charset="-122"/>
                  <a:ea typeface="楷体" panose="02010609060101010101" pitchFamily="49" charset="-122"/>
                </a:rPr>
                <a:t>DNA</a:t>
              </a:r>
              <a:r>
                <a:rPr lang="zh-CN" altLang="en-US" sz="2800" b="1" i="0">
                  <a:solidFill>
                    <a:srgbClr val="FF0000">
                      <a:alpha val="100000"/>
                    </a:srgbClr>
                  </a:solidFill>
                  <a:highlight>
                    <a:srgbClr val="FFFF00"/>
                  </a:highlight>
                  <a:latin typeface="楷体" panose="02010609060101010101" pitchFamily="49" charset="-122"/>
                  <a:ea typeface="楷体" panose="02010609060101010101" pitchFamily="49" charset="-122"/>
                </a:rPr>
                <a:t>片段具有相同的末端即可，</a:t>
              </a:r>
              <a:r>
                <a:rPr lang="zh-CN" altLang="en-US" sz="2800" b="1" i="0">
                  <a:solidFill>
                    <a:srgbClr val="7030A0">
                      <a:alpha val="100000"/>
                    </a:srgbClr>
                  </a:solidFill>
                  <a:highlight>
                    <a:srgbClr val="FFFF00"/>
                  </a:highlight>
                  <a:latin typeface="楷体" panose="02010609060101010101" pitchFamily="49" charset="-122"/>
                  <a:ea typeface="楷体" panose="02010609060101010101" pitchFamily="49" charset="-122"/>
                </a:rPr>
                <a:t>不具有专一性</a:t>
              </a:r>
              <a:endParaRPr lang="zh-CN" altLang="en-US" sz="2800" b="1" i="0">
                <a:solidFill>
                  <a:srgbClr val="7030A0">
                    <a:alpha val="100000"/>
                  </a:srgbClr>
                </a:solidFill>
                <a:highlight>
                  <a:srgbClr val="FFFF00"/>
                </a:highlight>
                <a:latin typeface="楷体" panose="02010609060101010101" pitchFamily="49" charset="-122"/>
                <a:ea typeface="楷体" panose="02010609060101010101" pitchFamily="49" charset="-122"/>
              </a:endParaRPr>
            </a:p>
          </p:txBody>
        </p:sp>
      </p:grpSp>
      <p:graphicFrame>
        <p:nvGraphicFramePr>
          <p:cNvPr id="15" name="表格1"/>
          <p:cNvGraphicFramePr>
            <a:graphicFrameLocks noGrp="1"/>
          </p:cNvGraphicFramePr>
          <p:nvPr>
            <p:custDataLst>
              <p:tags r:id="rId12"/>
            </p:custDataLst>
          </p:nvPr>
        </p:nvGraphicFramePr>
        <p:xfrm>
          <a:off x="300990" y="3355975"/>
          <a:ext cx="11537315" cy="3181985"/>
        </p:xfrm>
        <a:graphic>
          <a:graphicData uri="http://schemas.openxmlformats.org/drawingml/2006/table">
            <a:tbl>
              <a:tblPr firstRow="1" bandRow="1">
                <a:tableStyleId>{5C22544A-7EE6-4342-B048-85BDC9FD1C3A}</a:tableStyleId>
              </a:tblPr>
              <a:tblGrid>
                <a:gridCol w="1275715"/>
                <a:gridCol w="4899025"/>
                <a:gridCol w="5362575"/>
              </a:tblGrid>
              <a:tr h="751205">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类型</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BE4D4">
                        <a:alpha val="100000"/>
                      </a:srgbClr>
                    </a:solidFill>
                  </a:tcPr>
                </a:tc>
                <a:tc>
                  <a:txBody>
                    <a:bodyPr wrap="square"/>
                    <a:lstStyle/>
                    <a:p>
                      <a:pPr marL="0" algn="ctr">
                        <a:lnSpc>
                          <a:spcPts val="3300"/>
                        </a:lnSpc>
                      </a:pPr>
                      <a:r>
                        <a:rPr lang="zh-CN" altLang="en-US" sz="2800" b="1" i="1">
                          <a:solidFill>
                            <a:srgbClr val="000000">
                              <a:alpha val="100000"/>
                            </a:srgbClr>
                          </a:solidFill>
                          <a:latin typeface="Times New Roman" panose="02020603050405020304"/>
                          <a:ea typeface="Times New Roman" panose="02020603050405020304"/>
                        </a:rPr>
                        <a:t>E.coli</a:t>
                      </a:r>
                      <a:r>
                        <a:rPr lang="zh-CN" altLang="en-US" sz="2800" b="1" i="0">
                          <a:solidFill>
                            <a:srgbClr val="000000">
                              <a:alpha val="100000"/>
                            </a:srgbClr>
                          </a:solidFill>
                          <a:latin typeface="Times New Roman" panose="02020603050405020304"/>
                          <a:ea typeface="Times New Roman" panose="02020603050405020304"/>
                        </a:rPr>
                        <a:t> DNA</a:t>
                      </a:r>
                      <a:r>
                        <a:rPr lang="zh-CN" altLang="en-US" sz="2800" b="1" i="0">
                          <a:solidFill>
                            <a:srgbClr val="000000">
                              <a:alpha val="100000"/>
                            </a:srgbClr>
                          </a:solidFill>
                          <a:latin typeface="楷体" panose="02010609060101010101" pitchFamily="49" charset="-122"/>
                          <a:ea typeface="楷体" panose="02010609060101010101" pitchFamily="49" charset="-122"/>
                        </a:rPr>
                        <a:t>连接酶</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BE4D4">
                        <a:alpha val="100000"/>
                      </a:srgbClr>
                    </a:solidFill>
                  </a:tcPr>
                </a:tc>
                <a:tc>
                  <a:txBody>
                    <a:bodyPr wrap="square"/>
                    <a:lstStyle/>
                    <a:p>
                      <a:pPr marL="0" algn="ctr">
                        <a:lnSpc>
                          <a:spcPts val="4400"/>
                        </a:lnSpc>
                      </a:pPr>
                      <a:r>
                        <a:rPr lang="zh-CN" altLang="en-US" sz="2800" b="1" i="0">
                          <a:solidFill>
                            <a:srgbClr val="000000">
                              <a:alpha val="100000"/>
                            </a:srgbClr>
                          </a:solidFill>
                          <a:latin typeface="Times New Roman" panose="02020603050405020304"/>
                          <a:ea typeface="Times New Roman" panose="02020603050405020304"/>
                        </a:rPr>
                        <a:t>T4</a:t>
                      </a:r>
                      <a:r>
                        <a:rPr lang="zh-CN" altLang="en-US" sz="3725" b="1" i="0" baseline="-25000">
                          <a:solidFill>
                            <a:srgbClr val="000000">
                              <a:alpha val="100000"/>
                            </a:srgbClr>
                          </a:solidFill>
                          <a:latin typeface="Times New Roman" panose="02020603050405020304"/>
                          <a:ea typeface="Times New Roman" panose="02020603050405020304"/>
                        </a:rPr>
                        <a:t> </a:t>
                      </a: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楷体" panose="02010609060101010101" pitchFamily="49" charset="-122"/>
                          <a:ea typeface="楷体" panose="02010609060101010101" pitchFamily="49" charset="-122"/>
                        </a:rPr>
                        <a:t>连接酶</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BE4D4">
                        <a:alpha val="100000"/>
                      </a:srgbClr>
                    </a:solidFill>
                  </a:tcPr>
                </a:tc>
              </a:tr>
              <a:tr h="750570">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来源</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DDEAF6">
                        <a:alpha val="10000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r>
              <a:tr h="916940">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功能</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DDEAF6">
                        <a:alpha val="100000"/>
                      </a:srgbClr>
                    </a:solidFill>
                  </a:tcPr>
                </a:tc>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缝合</a:t>
                      </a:r>
                      <a:r>
                        <a:rPr lang="zh-CN" altLang="en-US" sz="2800" b="1" i="0">
                          <a:solidFill>
                            <a:srgbClr val="000000">
                              <a:alpha val="100000"/>
                            </a:srgbClr>
                          </a:solidFill>
                          <a:latin typeface="Times New Roman" panose="02020603050405020304"/>
                          <a:ea typeface="Times New Roman" panose="02020603050405020304"/>
                        </a:rPr>
                        <a:t>____________</a:t>
                      </a:r>
                      <a:r>
                        <a:rPr lang="zh-CN" altLang="en-US" sz="2800" b="1">
                          <a:solidFill>
                            <a:srgbClr val="000000">
                              <a:alpha val="100000"/>
                            </a:srgbClr>
                          </a:solidFill>
                          <a:latin typeface="楷体" panose="02010609060101010101" pitchFamily="49" charset="-122"/>
                          <a:ea typeface="楷体" panose="02010609060101010101" pitchFamily="49" charset="-122"/>
                          <a:sym typeface="+mn-ea"/>
                        </a:rPr>
                        <a:t>和</a:t>
                      </a:r>
                      <a:r>
                        <a:rPr lang="zh-CN" altLang="en-US" sz="2800" b="1">
                          <a:solidFill>
                            <a:srgbClr val="000000">
                              <a:alpha val="100000"/>
                            </a:srgbClr>
                          </a:solidFill>
                          <a:latin typeface="Times New Roman" panose="02020603050405020304"/>
                          <a:ea typeface="Times New Roman" panose="02020603050405020304"/>
                          <a:sym typeface="+mn-ea"/>
                        </a:rPr>
                        <a:t>_______________</a:t>
                      </a:r>
                      <a:endParaRPr lang="zh-CN" altLang="en-US" sz="2800" b="1" i="0">
                        <a:solidFill>
                          <a:srgbClr val="000000">
                            <a:alpha val="100000"/>
                          </a:srgbClr>
                        </a:solidFill>
                        <a:latin typeface="Times New Roman" panose="02020603050405020304"/>
                        <a:ea typeface="Times New Roman" panose="02020603050405020304"/>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缝合</a:t>
                      </a:r>
                      <a:r>
                        <a:rPr lang="zh-CN" altLang="en-US" sz="2800" b="1" i="0">
                          <a:solidFill>
                            <a:srgbClr val="000000">
                              <a:alpha val="100000"/>
                            </a:srgbClr>
                          </a:solidFill>
                          <a:latin typeface="Times New Roman" panose="02020603050405020304"/>
                          <a:ea typeface="Times New Roman" panose="02020603050405020304"/>
                        </a:rPr>
                        <a:t>__________</a:t>
                      </a:r>
                      <a:r>
                        <a:rPr lang="zh-CN" altLang="en-US" sz="2800" b="1" i="0">
                          <a:solidFill>
                            <a:srgbClr val="000000">
                              <a:alpha val="100000"/>
                            </a:srgbClr>
                          </a:solidFill>
                          <a:latin typeface="楷体" panose="02010609060101010101" pitchFamily="49" charset="-122"/>
                          <a:ea typeface="楷体" panose="02010609060101010101" pitchFamily="49" charset="-122"/>
                        </a:rPr>
                        <a:t>和</a:t>
                      </a:r>
                      <a:r>
                        <a:rPr lang="zh-CN" altLang="en-US" sz="2800" b="1" i="0">
                          <a:solidFill>
                            <a:srgbClr val="000000">
                              <a:alpha val="100000"/>
                            </a:srgbClr>
                          </a:solidFill>
                          <a:latin typeface="Times New Roman" panose="02020603050405020304"/>
                          <a:ea typeface="Times New Roman" panose="02020603050405020304"/>
                        </a:rPr>
                        <a:t>_________</a:t>
                      </a:r>
                      <a:endParaRPr lang="zh-CN" altLang="en-US" sz="2800" b="1" i="0">
                        <a:solidFill>
                          <a:srgbClr val="000000">
                            <a:alpha val="100000"/>
                          </a:srgbClr>
                        </a:solidFill>
                        <a:latin typeface="Times New Roman" panose="02020603050405020304"/>
                        <a:ea typeface="Times New Roman" panose="02020603050405020304"/>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r>
              <a:tr h="750570">
                <a:tc>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结果</a:t>
                      </a:r>
                      <a:endParaRPr lang="zh-CN" altLang="en-US" sz="2800" b="1" i="0">
                        <a:solidFill>
                          <a:srgbClr val="000000">
                            <a:alpha val="100000"/>
                          </a:srgbClr>
                        </a:solidFill>
                        <a:latin typeface="楷体" panose="02010609060101010101" pitchFamily="49" charset="-122"/>
                        <a:ea typeface="楷体" panose="02010609060101010101" pitchFamily="49"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DDEAF6">
                        <a:alpha val="100000"/>
                      </a:srgbClr>
                    </a:solidFill>
                  </a:tcPr>
                </a:tc>
                <a:tc gridSpan="2">
                  <a:txBody>
                    <a:bodyPr wrap="square"/>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恢复被限制酶切开的两个核苷酸之间的</a:t>
                      </a:r>
                      <a:r>
                        <a:rPr lang="zh-CN" altLang="en-US" sz="2800" b="1" i="0">
                          <a:solidFill>
                            <a:srgbClr val="000000">
                              <a:alpha val="100000"/>
                            </a:srgbClr>
                          </a:solidFill>
                          <a:latin typeface="Times New Roman" panose="02020603050405020304"/>
                          <a:ea typeface="Times New Roman" panose="02020603050405020304"/>
                        </a:rPr>
                        <a:t>_________________</a:t>
                      </a:r>
                      <a:endParaRPr lang="zh-CN" altLang="en-US" sz="2800" b="1" i="0">
                        <a:solidFill>
                          <a:srgbClr val="000000">
                            <a:alpha val="100000"/>
                          </a:srgbClr>
                        </a:solidFill>
                        <a:latin typeface="Times New Roman" panose="02020603050405020304"/>
                        <a:ea typeface="Times New Roman" panose="02020603050405020304"/>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D865">
                        <a:alpha val="100000"/>
                      </a:srgbClr>
                    </a:solidFill>
                  </a:tcPr>
                </a:tc>
                <a:tc hMerge="1">
                  <a:tcP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bl>
          </a:graphicData>
        </a:graphic>
      </p:graphicFrame>
      <p:sp>
        <p:nvSpPr>
          <p:cNvPr id="16" name="文本2"/>
          <p:cNvSpPr txBox="1"/>
          <p:nvPr>
            <p:custDataLst>
              <p:tags r:id="rId13"/>
            </p:custDataLst>
          </p:nvPr>
        </p:nvSpPr>
        <p:spPr>
          <a:xfrm>
            <a:off x="2826970" y="4205143"/>
            <a:ext cx="2257747"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大肠杆菌</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7" name="文本3"/>
          <p:cNvSpPr txBox="1"/>
          <p:nvPr>
            <p:custDataLst>
              <p:tags r:id="rId14"/>
            </p:custDataLst>
          </p:nvPr>
        </p:nvSpPr>
        <p:spPr>
          <a:xfrm>
            <a:off x="8447834" y="4248203"/>
            <a:ext cx="2327148" cy="712470"/>
          </a:xfrm>
          <a:prstGeom prst="rect">
            <a:avLst/>
          </a:prstGeom>
          <a:noFill/>
        </p:spPr>
        <p:txBody>
          <a:bodyPr anchor="t"/>
          <a:lstStyle/>
          <a:p>
            <a:pPr marL="0" algn="l">
              <a:lnSpc>
                <a:spcPts val="3300"/>
              </a:lnSpc>
            </a:pPr>
            <a:r>
              <a:rPr lang="zh-CN" altLang="en-US" sz="2800" b="1" i="0">
                <a:solidFill>
                  <a:srgbClr val="C00000">
                    <a:alpha val="100000"/>
                  </a:srgbClr>
                </a:solidFill>
                <a:latin typeface="Times New Roman" panose="02020603050405020304"/>
                <a:ea typeface="Times New Roman" panose="02020603050405020304"/>
              </a:rPr>
              <a:t>T4</a:t>
            </a:r>
            <a:r>
              <a:rPr lang="zh-CN" altLang="en-US" sz="2800" b="1" i="0">
                <a:solidFill>
                  <a:srgbClr val="C00000">
                    <a:alpha val="100000"/>
                  </a:srgbClr>
                </a:solidFill>
                <a:latin typeface="楷体" panose="02010609060101010101" pitchFamily="49" charset="-122"/>
                <a:ea typeface="楷体" panose="02010609060101010101" pitchFamily="49" charset="-122"/>
              </a:rPr>
              <a:t>噬菌体</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8" name="文本4"/>
          <p:cNvSpPr txBox="1"/>
          <p:nvPr>
            <p:custDataLst>
              <p:tags r:id="rId15"/>
            </p:custDataLst>
          </p:nvPr>
        </p:nvSpPr>
        <p:spPr>
          <a:xfrm>
            <a:off x="3352614" y="4846233"/>
            <a:ext cx="2041525"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黏性末端</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19" name="文本5"/>
          <p:cNvSpPr txBox="1"/>
          <p:nvPr>
            <p:custDataLst>
              <p:tags r:id="rId16"/>
            </p:custDataLst>
          </p:nvPr>
        </p:nvSpPr>
        <p:spPr>
          <a:xfrm>
            <a:off x="7747727" y="5083278"/>
            <a:ext cx="2223516"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黏性末端</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8" name="文本7"/>
          <p:cNvSpPr txBox="1"/>
          <p:nvPr>
            <p:custDataLst>
              <p:tags r:id="rId17"/>
            </p:custDataLst>
          </p:nvPr>
        </p:nvSpPr>
        <p:spPr>
          <a:xfrm>
            <a:off x="8760498" y="5949234"/>
            <a:ext cx="2568341"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磷酸二酯键</a:t>
            </a:r>
            <a:endParaRPr lang="zh-CN" altLang="en-US" sz="2800" b="1" i="0">
              <a:solidFill>
                <a:srgbClr val="C00000">
                  <a:alpha val="100000"/>
                </a:srgbClr>
              </a:solidFill>
              <a:latin typeface="楷体" panose="02010609060101010101" pitchFamily="49" charset="-122"/>
              <a:ea typeface="楷体" panose="02010609060101010101" pitchFamily="49" charset="-122"/>
            </a:endParaRPr>
          </a:p>
        </p:txBody>
      </p:sp>
      <p:sp>
        <p:nvSpPr>
          <p:cNvPr id="9" name="文本6"/>
          <p:cNvSpPr txBox="1"/>
          <p:nvPr>
            <p:custDataLst>
              <p:tags r:id="rId18"/>
            </p:custDataLst>
          </p:nvPr>
        </p:nvSpPr>
        <p:spPr>
          <a:xfrm>
            <a:off x="2665730" y="5301615"/>
            <a:ext cx="2656840" cy="712470"/>
          </a:xfrm>
          <a:prstGeom prst="rect">
            <a:avLst/>
          </a:prstGeom>
          <a:noFill/>
        </p:spPr>
        <p:txBody>
          <a:bodyPr anchor="t"/>
          <a:lstStyle/>
          <a:p>
            <a:pPr marL="0" algn="l">
              <a:lnSpc>
                <a:spcPts val="3300"/>
              </a:lnSpc>
            </a:pPr>
            <a:r>
              <a:rPr lang="zh-CN" altLang="en-US" sz="2800" b="1" i="0">
                <a:solidFill>
                  <a:srgbClr val="C00000">
                    <a:alpha val="100000"/>
                  </a:srgbClr>
                </a:solidFill>
                <a:highlight>
                  <a:srgbClr val="FFFF00"/>
                </a:highlight>
                <a:latin typeface="楷体" panose="02010609060101010101" pitchFamily="49" charset="-122"/>
                <a:ea typeface="楷体" panose="02010609060101010101" pitchFamily="49" charset="-122"/>
              </a:rPr>
              <a:t>平末端</a:t>
            </a:r>
            <a:r>
              <a:rPr lang="zh-CN" altLang="en-US" sz="2800" b="1" i="0">
                <a:solidFill>
                  <a:srgbClr val="C00000">
                    <a:alpha val="100000"/>
                  </a:srgbClr>
                </a:solidFill>
                <a:highlight>
                  <a:srgbClr val="FFFF00"/>
                </a:highlight>
                <a:latin typeface="Times New Roman" panose="02020603050405020304"/>
                <a:ea typeface="Times New Roman" panose="02020603050405020304"/>
              </a:rPr>
              <a:t>(</a:t>
            </a:r>
            <a:r>
              <a:rPr lang="zh-CN" altLang="en-US" sz="2800" b="1" i="0">
                <a:solidFill>
                  <a:srgbClr val="C00000">
                    <a:alpha val="100000"/>
                  </a:srgbClr>
                </a:solidFill>
                <a:highlight>
                  <a:srgbClr val="FFFF00"/>
                </a:highlight>
                <a:latin typeface="楷体" panose="02010609060101010101" pitchFamily="49" charset="-122"/>
                <a:ea typeface="楷体" panose="02010609060101010101" pitchFamily="49" charset="-122"/>
              </a:rPr>
              <a:t>效率低</a:t>
            </a:r>
            <a:r>
              <a:rPr lang="zh-CN" altLang="en-US" sz="2800" b="1" i="0">
                <a:solidFill>
                  <a:srgbClr val="C00000">
                    <a:alpha val="100000"/>
                  </a:srgbClr>
                </a:solidFill>
                <a:highlight>
                  <a:srgbClr val="FFFF00"/>
                </a:highlight>
                <a:latin typeface="Times New Roman" panose="02020603050405020304"/>
                <a:ea typeface="Times New Roman" panose="02020603050405020304"/>
              </a:rPr>
              <a:t>)</a:t>
            </a:r>
            <a:endParaRPr lang="zh-CN" altLang="en-US" sz="2800" b="1" i="0">
              <a:solidFill>
                <a:srgbClr val="C00000">
                  <a:alpha val="100000"/>
                </a:srgbClr>
              </a:solidFill>
              <a:highlight>
                <a:srgbClr val="FFFF00"/>
              </a:highlight>
              <a:latin typeface="Times New Roman" panose="02020603050405020304"/>
              <a:ea typeface="Times New Roman" panose="02020603050405020304"/>
            </a:endParaRPr>
          </a:p>
        </p:txBody>
      </p:sp>
      <p:sp>
        <p:nvSpPr>
          <p:cNvPr id="10" name="文本6"/>
          <p:cNvSpPr txBox="1"/>
          <p:nvPr>
            <p:custDataLst>
              <p:tags r:id="rId19"/>
            </p:custDataLst>
          </p:nvPr>
        </p:nvSpPr>
        <p:spPr>
          <a:xfrm>
            <a:off x="9879330" y="5077460"/>
            <a:ext cx="1304290" cy="712470"/>
          </a:xfrm>
          <a:prstGeom prst="rect">
            <a:avLst/>
          </a:prstGeom>
          <a:noFill/>
        </p:spPr>
        <p:txBody>
          <a:bodyPr anchor="t"/>
          <a:lstStyle/>
          <a:p>
            <a:pPr marL="0" algn="l">
              <a:lnSpc>
                <a:spcPts val="3300"/>
              </a:lnSpc>
            </a:pPr>
            <a:r>
              <a:rPr lang="zh-CN" altLang="en-US" sz="2800" b="1" i="0">
                <a:solidFill>
                  <a:srgbClr val="C00000">
                    <a:alpha val="100000"/>
                  </a:srgbClr>
                </a:solidFill>
                <a:latin typeface="楷体" panose="02010609060101010101" pitchFamily="49" charset="-122"/>
                <a:ea typeface="楷体" panose="02010609060101010101" pitchFamily="49" charset="-122"/>
              </a:rPr>
              <a:t>平末端</a:t>
            </a:r>
            <a:endParaRPr lang="zh-CN" altLang="en-US" sz="2800" b="1" i="0">
              <a:solidFill>
                <a:srgbClr val="C00000">
                  <a:alpha val="100000"/>
                </a:srgbClr>
              </a:solidFill>
              <a:latin typeface="Times New Roman" panose="02020603050405020304"/>
              <a:ea typeface="Times New Roman" panose="02020603050405020304"/>
            </a:endParaRPr>
          </a:p>
        </p:txBody>
      </p:sp>
      <p:sp>
        <p:nvSpPr>
          <p:cNvPr id="7" name="文本11"/>
          <p:cNvSpPr txBox="1"/>
          <p:nvPr>
            <p:custDataLst>
              <p:tags r:id="rId20"/>
            </p:custDataLst>
          </p:nvPr>
        </p:nvSpPr>
        <p:spPr>
          <a:xfrm>
            <a:off x="9291320" y="1913255"/>
            <a:ext cx="2948940" cy="939165"/>
          </a:xfrm>
          <a:prstGeom prst="rect">
            <a:avLst/>
          </a:prstGeom>
          <a:noFill/>
        </p:spPr>
        <p:txBody>
          <a:bodyPr anchor="t"/>
          <a:lstStyle/>
          <a:p>
            <a:pPr marL="0" algn="ctr">
              <a:lnSpc>
                <a:spcPts val="3300"/>
              </a:lnSpc>
            </a:pPr>
            <a:r>
              <a:rPr lang="zh-CN" altLang="en-US" sz="2800" b="1" i="0">
                <a:solidFill>
                  <a:srgbClr val="990033">
                    <a:alpha val="100000"/>
                  </a:srgbClr>
                </a:solidFill>
                <a:latin typeface="楷体" panose="02010609060101010101" pitchFamily="49" charset="-122"/>
                <a:ea typeface="楷体" panose="02010609060101010101" pitchFamily="49" charset="-122"/>
              </a:rPr>
              <a:t>注意</a:t>
            </a:r>
            <a:r>
              <a:rPr lang="en-US" altLang="zh-CN" sz="2800" b="1" i="0">
                <a:solidFill>
                  <a:srgbClr val="990033">
                    <a:alpha val="100000"/>
                  </a:srgbClr>
                </a:solidFill>
                <a:latin typeface="楷体" panose="02010609060101010101" pitchFamily="49" charset="-122"/>
                <a:ea typeface="楷体" panose="02010609060101010101" pitchFamily="49" charset="-122"/>
              </a:rPr>
              <a:t>:</a:t>
            </a:r>
            <a:r>
              <a:rPr lang="zh-CN" altLang="en-US" sz="2800" b="1" i="0">
                <a:solidFill>
                  <a:srgbClr val="990033">
                    <a:alpha val="100000"/>
                  </a:srgbClr>
                </a:solidFill>
                <a:latin typeface="楷体" panose="02010609060101010101" pitchFamily="49" charset="-122"/>
                <a:ea typeface="楷体" panose="02010609060101010101" pitchFamily="49" charset="-122"/>
              </a:rPr>
              <a:t>氢键的形成不需要酶的催化</a:t>
            </a:r>
            <a:endParaRPr lang="zh-CN" altLang="en-US" sz="2800" b="1" i="0">
              <a:solidFill>
                <a:srgbClr val="990033">
                  <a:alpha val="100000"/>
                </a:srgbClr>
              </a:solidFill>
              <a:latin typeface="楷体" panose="02010609060101010101" pitchFamily="49" charset="-122"/>
              <a:ea typeface="楷体" panose="02010609060101010101" pitchFamily="49" charset="-122"/>
            </a:endParaRPr>
          </a:p>
        </p:txBody>
      </p:sp>
      <p:sp>
        <p:nvSpPr>
          <p:cNvPr id="11" name="剪去单角的矩形 10"/>
          <p:cNvSpPr/>
          <p:nvPr>
            <p:custDataLst>
              <p:tags r:id="rId21"/>
            </p:custDataLst>
          </p:nvPr>
        </p:nvSpPr>
        <p:spPr>
          <a:xfrm>
            <a:off x="46990" y="390525"/>
            <a:ext cx="572325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二、</a:t>
            </a:r>
            <a:r>
              <a:rPr lang="en-US" altLang="zh-CN" sz="2800" b="1">
                <a:solidFill>
                  <a:schemeClr val="bg1"/>
                </a:solidFill>
                <a:latin typeface="微软雅黑" panose="020B0503020204020204" charset="-122"/>
                <a:ea typeface="微软雅黑" panose="020B0503020204020204" charset="-122"/>
              </a:rPr>
              <a:t>DNA</a:t>
            </a:r>
            <a:r>
              <a:rPr lang="zh-CN" altLang="en-US" sz="2800" b="1">
                <a:solidFill>
                  <a:schemeClr val="bg1"/>
                </a:solidFill>
                <a:latin typeface="微软雅黑" panose="020B0503020204020204" charset="-122"/>
                <a:ea typeface="微软雅黑" panose="020B0503020204020204" charset="-122"/>
              </a:rPr>
              <a:t>连接酶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分子缝合针</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5"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linds(horizontal)">
                                      <p:cBhvr>
                                        <p:cTn id="42" dur="500"/>
                                        <p:tgtEl>
                                          <p:spTgt spid="18"/>
                                        </p:tgtEl>
                                      </p:cBhvr>
                                    </p:animEffect>
                                  </p:childTnLst>
                                </p:cTn>
                              </p:par>
                              <p:par>
                                <p:cTn id="43" presetID="3" presetClass="entr" presetSubtype="5"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linds(horizontal)">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5"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linds(horizontal)">
                                      <p:cBhvr>
                                        <p:cTn id="50" dur="500"/>
                                        <p:tgtEl>
                                          <p:spTgt spid="19"/>
                                        </p:tgtEl>
                                      </p:cBhvr>
                                    </p:animEffect>
                                  </p:childTnLst>
                                </p:cTn>
                              </p:par>
                              <p:par>
                                <p:cTn id="51" presetID="3" presetClass="entr" presetSubtype="5"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linds(horizontal)">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5"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blinds(horizontal)">
                                      <p:cBhvr>
                                        <p:cTn id="5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20" grpId="0"/>
      <p:bldP spid="14" grpId="0" animBg="1"/>
      <p:bldP spid="22" grpId="0" bldLvl="0" animBg="1"/>
      <p:bldP spid="15" grpId="0" animBg="1"/>
      <p:bldP spid="16" grpId="0" animBg="1"/>
      <p:bldP spid="17" grpId="0" animBg="1"/>
      <p:bldP spid="18" grpId="0" animBg="1"/>
      <p:bldP spid="19"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572325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二、</a:t>
            </a:r>
            <a:r>
              <a:rPr lang="en-US" altLang="zh-CN" sz="2800" b="1">
                <a:solidFill>
                  <a:schemeClr val="bg1"/>
                </a:solidFill>
                <a:latin typeface="微软雅黑" panose="020B0503020204020204" charset="-122"/>
                <a:ea typeface="微软雅黑" panose="020B0503020204020204" charset="-122"/>
              </a:rPr>
              <a:t>DNA</a:t>
            </a:r>
            <a:r>
              <a:rPr lang="zh-CN" altLang="en-US" sz="2800" b="1">
                <a:solidFill>
                  <a:schemeClr val="bg1"/>
                </a:solidFill>
                <a:latin typeface="微软雅黑" panose="020B0503020204020204" charset="-122"/>
                <a:ea typeface="微软雅黑" panose="020B0503020204020204" charset="-122"/>
              </a:rPr>
              <a:t>连接酶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分子缝合针</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sp>
        <p:nvSpPr>
          <p:cNvPr id="2" name="文本框 1"/>
          <p:cNvSpPr txBox="1"/>
          <p:nvPr/>
        </p:nvSpPr>
        <p:spPr>
          <a:xfrm>
            <a:off x="3349535" y="1162143"/>
            <a:ext cx="7727175" cy="1370965"/>
          </a:xfrm>
          <a:prstGeom prst="rect">
            <a:avLst/>
          </a:prstGeom>
          <a:noFill/>
        </p:spPr>
        <p:txBody>
          <a:bodyPr wrap="square" rtlCol="0">
            <a:spAutoFit/>
          </a:bodyPr>
          <a:lstStyle/>
          <a:p>
            <a:pPr algn="just">
              <a:lnSpc>
                <a:spcPct val="130000"/>
              </a:lnSpc>
            </a:pPr>
            <a:r>
              <a:rPr lang="en-US" altLang="zh-CN"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        DNA</a:t>
            </a: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连接酶与</a:t>
            </a:r>
            <a:r>
              <a:rPr lang="en-US" altLang="zh-CN"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DNA</a:t>
            </a: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聚合酶是一回事吗？为什么？</a:t>
            </a:r>
            <a:endPar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sp>
        <p:nvSpPr>
          <p:cNvPr id="10" name="矩形: 圆角 9"/>
          <p:cNvSpPr/>
          <p:nvPr/>
        </p:nvSpPr>
        <p:spPr>
          <a:xfrm>
            <a:off x="926586" y="2463464"/>
            <a:ext cx="10515600" cy="4154264"/>
          </a:xfrm>
          <a:prstGeom prst="roundRect">
            <a:avLst>
              <a:gd name="adj" fmla="val 411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1" name="文本框 10"/>
          <p:cNvSpPr txBox="1"/>
          <p:nvPr/>
        </p:nvSpPr>
        <p:spPr>
          <a:xfrm>
            <a:off x="1056357" y="2480932"/>
            <a:ext cx="10300854" cy="4078605"/>
          </a:xfrm>
          <a:prstGeom prst="rect">
            <a:avLst/>
          </a:prstGeom>
          <a:no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不是一回事。虽然</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连接酶和</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聚合酶都是催化磷酸二酯键形成的酶，但两者存在显著的区别。</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聚合酶只能催化单个核苷酸加到已有的核酸片段</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3'</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末端的羟基上，形成磷酸二酯键；而</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连接酶是催化两个</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片段之间形成磷酸二酯键，不是催化单个核苷酸与</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片段之间形成磷酸二酯键。</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2</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聚合酶以一条</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链为模板，催化形成与模板链互补的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链；而</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连接酶催化具有互补黏性末端或平末端的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片段连接起来，它不需要模板。</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此外，两者虽然都是蛋白质，但它们的组成和性质各不相同。</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17" name="组合 16"/>
          <p:cNvGrpSpPr/>
          <p:nvPr/>
        </p:nvGrpSpPr>
        <p:grpSpPr>
          <a:xfrm>
            <a:off x="926586" y="1295576"/>
            <a:ext cx="2075815" cy="1094105"/>
            <a:chOff x="930630" y="3738535"/>
            <a:chExt cx="2075815" cy="1094105"/>
          </a:xfrm>
        </p:grpSpPr>
        <p:sp>
          <p:nvSpPr>
            <p:cNvPr id="18" name="文本框 17"/>
            <p:cNvSpPr txBox="1"/>
            <p:nvPr/>
          </p:nvSpPr>
          <p:spPr>
            <a:xfrm>
              <a:off x="1854758" y="4086220"/>
              <a:ext cx="1006596" cy="583565"/>
            </a:xfrm>
            <a:prstGeom prst="rect">
              <a:avLst/>
            </a:prstGeom>
            <a:noFill/>
          </p:spPr>
          <p:txBody>
            <a:bodyPr wrap="square" rtlCol="0">
              <a:spAutoFit/>
            </a:bodyPr>
            <a:lstStyle/>
            <a:p>
              <a:pPr algn="dist"/>
              <a:r>
                <a:rPr lang="zh-CN" altLang="en-US" sz="3200" b="1" dirty="0">
                  <a:solidFill>
                    <a:srgbClr val="7030A0"/>
                  </a:solidFill>
                  <a:effectLst>
                    <a:glow rad="38100">
                      <a:schemeClr val="bg1"/>
                    </a:glow>
                  </a:effectLst>
                  <a:latin typeface="微软雅黑" panose="020B0503020204020204" charset="-122"/>
                  <a:ea typeface="微软雅黑" panose="020B0503020204020204" charset="-122"/>
                </a:rPr>
                <a:t>思考</a:t>
              </a:r>
              <a:endParaRPr lang="zh-CN" altLang="en-US" sz="3200" b="1" dirty="0">
                <a:solidFill>
                  <a:srgbClr val="7030A0"/>
                </a:solidFill>
                <a:effectLst>
                  <a:glow rad="38100">
                    <a:schemeClr val="bg1"/>
                  </a:glow>
                </a:effectLst>
                <a:latin typeface="微软雅黑" panose="020B0503020204020204" charset="-122"/>
                <a:ea typeface="微软雅黑" panose="020B0503020204020204" charset="-122"/>
              </a:endParaRPr>
            </a:p>
          </p:txBody>
        </p:sp>
        <p:sp>
          <p:nvSpPr>
            <p:cNvPr id="21" name="文本框 20"/>
            <p:cNvSpPr txBox="1"/>
            <p:nvPr/>
          </p:nvSpPr>
          <p:spPr>
            <a:xfrm>
              <a:off x="1845030" y="4526570"/>
              <a:ext cx="1161415" cy="306070"/>
            </a:xfrm>
            <a:prstGeom prst="rect">
              <a:avLst/>
            </a:prstGeom>
            <a:noFill/>
          </p:spPr>
          <p:txBody>
            <a:bodyPr wrap="square">
              <a:noAutofit/>
            </a:bodyPr>
            <a:lstStyle/>
            <a:p>
              <a:r>
                <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rPr>
                <a:t>Thinking</a:t>
              </a:r>
              <a:endPar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endParaRPr>
            </a:p>
          </p:txBody>
        </p:sp>
        <p:pic>
          <p:nvPicPr>
            <p:cNvPr id="2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4231" y1="85824" x2="64231" y2="86590"/>
                          <a14:foregroundMark x1="56923" y1="84291" x2="64615" y2="83908"/>
                          <a14:foregroundMark x1="67692" y1="83908" x2="69231" y2="83908"/>
                          <a14:foregroundMark x1="32692" y1="84674" x2="45385" y2="82759"/>
                          <a14:foregroundMark x1="38846" y1="66284" x2="38846" y2="66284"/>
                          <a14:backgroundMark x1="38846" y1="67050" x2="38846" y2="67050"/>
                          <a14:backgroundMark x1="38846" y1="66284" x2="38846" y2="66284"/>
                        </a14:backgroundRemoval>
                      </a14:imgEffect>
                    </a14:imgLayer>
                  </a14:imgProps>
                </a:ext>
                <a:ext uri="{28A0092B-C50C-407E-A947-70E740481C1C}">
                  <a14:useLocalDpi xmlns:a14="http://schemas.microsoft.com/office/drawing/2010/main" val="0"/>
                </a:ext>
              </a:extLst>
            </a:blip>
            <a:srcRect l="19772" t="19455" r="19500" b="9886"/>
            <a:stretch>
              <a:fillRect/>
            </a:stretch>
          </p:blipFill>
          <p:spPr bwMode="auto">
            <a:xfrm>
              <a:off x="930630" y="3738535"/>
              <a:ext cx="914400" cy="106801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wipe(left)">
                                      <p:cBhvr>
                                        <p:cTn id="20" dur="500"/>
                                        <p:tgtEl>
                                          <p:spTgt spid="1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wipe(left)">
                                      <p:cBhvr>
                                        <p:cTn id="25" dur="500"/>
                                        <p:tgtEl>
                                          <p:spTgt spid="11">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xEl>
                                              <p:pRg st="2" end="2"/>
                                            </p:txEl>
                                          </p:spTgt>
                                        </p:tgtEl>
                                        <p:attrNameLst>
                                          <p:attrName>style.visibility</p:attrName>
                                        </p:attrNameLst>
                                      </p:cBhvr>
                                      <p:to>
                                        <p:strVal val="visible"/>
                                      </p:to>
                                    </p:set>
                                    <p:animEffect transition="in" filter="wipe(left)">
                                      <p:cBhvr>
                                        <p:cTn id="30" dur="500"/>
                                        <p:tgtEl>
                                          <p:spTgt spid="11">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Effect transition="in" filter="wipe(left)">
                                      <p:cBhvr>
                                        <p:cTn id="3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839377" y="188640"/>
            <a:ext cx="5009385"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DNA</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连接酶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分子缝合针”</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pic>
        <p:nvPicPr>
          <p:cNvPr id="5" name="图片 4"/>
          <p:cNvPicPr>
            <a:picLocks noChangeAspect="1"/>
          </p:cNvPicPr>
          <p:nvPr>
            <p:custDataLst>
              <p:tags r:id="rId5"/>
            </p:custDataLst>
          </p:nvPr>
        </p:nvPicPr>
        <p:blipFill>
          <a:blip r:embed="rId6"/>
          <a:stretch>
            <a:fillRect/>
          </a:stretch>
        </p:blipFill>
        <p:spPr>
          <a:xfrm>
            <a:off x="694856" y="924432"/>
            <a:ext cx="4393938" cy="1687125"/>
          </a:xfrm>
          <a:prstGeom prst="rect">
            <a:avLst/>
          </a:prstGeom>
        </p:spPr>
      </p:pic>
      <p:sp>
        <p:nvSpPr>
          <p:cNvPr id="6" name="文本框 5"/>
          <p:cNvSpPr txBox="1"/>
          <p:nvPr>
            <p:custDataLst>
              <p:tags r:id="rId7"/>
            </p:custDataLst>
          </p:nvPr>
        </p:nvSpPr>
        <p:spPr>
          <a:xfrm>
            <a:off x="1623078" y="3023618"/>
            <a:ext cx="2288848" cy="584775"/>
          </a:xfrm>
          <a:prstGeom prst="rect">
            <a:avLst/>
          </a:prstGeom>
          <a:noFill/>
        </p:spPr>
        <p:txBody>
          <a:bodyPr wrap="square">
            <a:spAutoFit/>
          </a:bodyPr>
          <a:lstStyle/>
          <a:p>
            <a:r>
              <a:rPr lang="zh-CN" altLang="en-US" sz="3200">
                <a:latin typeface="黑体" panose="02010609060101010101" pitchFamily="49" charset="-122"/>
                <a:ea typeface="黑体" panose="02010609060101010101" pitchFamily="49" charset="-122"/>
                <a:sym typeface="黑体" panose="02010609060101010101" pitchFamily="49" charset="-122"/>
              </a:rPr>
              <a:t>DNA连接酶</a:t>
            </a:r>
            <a:r>
              <a:rPr lang="en-US" altLang="zh-CN" sz="3200">
                <a:latin typeface="黑体" panose="02010609060101010101" pitchFamily="49" charset="-122"/>
                <a:ea typeface="黑体" panose="02010609060101010101" pitchFamily="49" charset="-122"/>
                <a:sym typeface="黑体" panose="02010609060101010101" pitchFamily="49" charset="-122"/>
              </a:rPr>
              <a:t>:</a:t>
            </a:r>
            <a:endParaRPr lang="zh-CN" altLang="en-US" sz="3200">
              <a:latin typeface="黑体" panose="02010609060101010101" pitchFamily="49" charset="-122"/>
              <a:ea typeface="黑体" panose="02010609060101010101" pitchFamily="49" charset="-122"/>
              <a:sym typeface="黑体" panose="02010609060101010101" pitchFamily="49" charset="-122"/>
            </a:endParaRPr>
          </a:p>
        </p:txBody>
      </p:sp>
      <p:sp>
        <p:nvSpPr>
          <p:cNvPr id="7" name="文本框 6"/>
          <p:cNvSpPr txBox="1"/>
          <p:nvPr>
            <p:custDataLst>
              <p:tags r:id="rId8"/>
            </p:custDataLst>
          </p:nvPr>
        </p:nvSpPr>
        <p:spPr>
          <a:xfrm>
            <a:off x="1991899" y="3500771"/>
            <a:ext cx="7589168" cy="584775"/>
          </a:xfrm>
          <a:prstGeom prst="rect">
            <a:avLst/>
          </a:prstGeom>
          <a:noFill/>
        </p:spPr>
        <p:txBody>
          <a:bodyPr wrap="square">
            <a:spAutoFit/>
          </a:bodyPr>
          <a:lstStyle/>
          <a:p>
            <a:r>
              <a:rPr lang="zh-CN" altLang="en-US" sz="2800">
                <a:latin typeface="华文楷体" panose="02010600040101010101" pitchFamily="2" charset="-122"/>
                <a:ea typeface="华文楷体" panose="02010600040101010101" pitchFamily="2" charset="-122"/>
                <a:sym typeface="华文楷体" panose="02010600040101010101" pitchFamily="2" charset="-122"/>
              </a:rPr>
              <a:t>一种能够将</a:t>
            </a:r>
            <a:r>
              <a:rPr lang="zh-CN" altLang="en-US" sz="3200">
                <a:solidFill>
                  <a:srgbClr val="FF0000"/>
                </a:solidFill>
                <a:latin typeface="黑体" panose="02010609060101010101" pitchFamily="49" charset="-122"/>
                <a:ea typeface="黑体" panose="02010609060101010101" pitchFamily="49" charset="-122"/>
                <a:sym typeface="华文楷体" panose="02010600040101010101" pitchFamily="2" charset="-122"/>
              </a:rPr>
              <a:t>两个</a:t>
            </a:r>
            <a:r>
              <a:rPr lang="en-US" altLang="zh-CN" sz="3200">
                <a:solidFill>
                  <a:srgbClr val="FF0000"/>
                </a:solidFill>
                <a:latin typeface="黑体" panose="02010609060101010101" pitchFamily="49" charset="-122"/>
                <a:ea typeface="黑体" panose="02010609060101010101" pitchFamily="49" charset="-122"/>
                <a:sym typeface="华文楷体" panose="02010600040101010101" pitchFamily="2" charset="-122"/>
              </a:rPr>
              <a:t>DNA</a:t>
            </a:r>
            <a:r>
              <a:rPr lang="zh-CN" altLang="en-US" sz="3200">
                <a:solidFill>
                  <a:srgbClr val="FF0000"/>
                </a:solidFill>
                <a:latin typeface="黑体" panose="02010609060101010101" pitchFamily="49" charset="-122"/>
                <a:ea typeface="黑体" panose="02010609060101010101" pitchFamily="49" charset="-122"/>
                <a:sym typeface="华文楷体" panose="02010600040101010101" pitchFamily="2" charset="-122"/>
              </a:rPr>
              <a:t>片段</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连接起来的酶</a:t>
            </a:r>
            <a:endParaRPr lang="zh-CN" altLang="en-US" sz="2800">
              <a:latin typeface="华文楷体" panose="02010600040101010101" pitchFamily="2" charset="-122"/>
              <a:ea typeface="华文楷体" panose="02010600040101010101" pitchFamily="2" charset="-122"/>
              <a:sym typeface="华文楷体" panose="02010600040101010101" pitchFamily="2" charset="-122"/>
            </a:endParaRPr>
          </a:p>
        </p:txBody>
      </p:sp>
      <p:sp>
        <p:nvSpPr>
          <p:cNvPr id="8" name="文本框 7"/>
          <p:cNvSpPr txBox="1"/>
          <p:nvPr>
            <p:custDataLst>
              <p:tags r:id="rId9"/>
            </p:custDataLst>
          </p:nvPr>
        </p:nvSpPr>
        <p:spPr>
          <a:xfrm>
            <a:off x="1623078" y="4206239"/>
            <a:ext cx="2288848" cy="584775"/>
          </a:xfrm>
          <a:prstGeom prst="rect">
            <a:avLst/>
          </a:prstGeom>
          <a:noFill/>
        </p:spPr>
        <p:txBody>
          <a:bodyPr wrap="square">
            <a:spAutoFit/>
          </a:bodyPr>
          <a:lstStyle/>
          <a:p>
            <a:r>
              <a:rPr lang="zh-CN" altLang="en-US" sz="3200">
                <a:latin typeface="黑体" panose="02010609060101010101" pitchFamily="49" charset="-122"/>
                <a:ea typeface="黑体" panose="02010609060101010101" pitchFamily="49" charset="-122"/>
                <a:sym typeface="黑体" panose="02010609060101010101" pitchFamily="49" charset="-122"/>
              </a:rPr>
              <a:t>DNA聚合酶</a:t>
            </a:r>
            <a:r>
              <a:rPr lang="en-US" altLang="zh-CN" sz="3200">
                <a:latin typeface="黑体" panose="02010609060101010101" pitchFamily="49" charset="-122"/>
                <a:ea typeface="黑体" panose="02010609060101010101" pitchFamily="49" charset="-122"/>
                <a:sym typeface="黑体" panose="02010609060101010101" pitchFamily="49" charset="-122"/>
              </a:rPr>
              <a:t>:</a:t>
            </a:r>
            <a:endParaRPr lang="zh-CN" altLang="en-US" sz="3200">
              <a:latin typeface="黑体" panose="02010609060101010101" pitchFamily="49" charset="-122"/>
              <a:ea typeface="黑体" panose="02010609060101010101" pitchFamily="49" charset="-122"/>
              <a:sym typeface="黑体" panose="02010609060101010101" pitchFamily="49" charset="-122"/>
            </a:endParaRPr>
          </a:p>
        </p:txBody>
      </p:sp>
      <p:sp>
        <p:nvSpPr>
          <p:cNvPr id="4" name="文本框 3"/>
          <p:cNvSpPr txBox="1"/>
          <p:nvPr>
            <p:custDataLst>
              <p:tags r:id="rId10"/>
            </p:custDataLst>
          </p:nvPr>
        </p:nvSpPr>
        <p:spPr>
          <a:xfrm>
            <a:off x="2134235" y="4867910"/>
            <a:ext cx="6953885" cy="583565"/>
          </a:xfrm>
          <a:prstGeom prst="rect">
            <a:avLst/>
          </a:prstGeom>
          <a:noFill/>
        </p:spPr>
        <p:txBody>
          <a:bodyPr wrap="square">
            <a:spAutoFit/>
          </a:bodyPr>
          <a:lstStyle/>
          <a:p>
            <a:r>
              <a:rPr lang="zh-CN" altLang="en-US" sz="2800">
                <a:latin typeface="华文楷体" panose="02010600040101010101" pitchFamily="2" charset="-122"/>
                <a:ea typeface="华文楷体" panose="02010600040101010101" pitchFamily="2" charset="-122"/>
                <a:sym typeface="华文楷体" panose="02010600040101010101" pitchFamily="2" charset="-122"/>
              </a:rPr>
              <a:t>连接的是游离的</a:t>
            </a:r>
            <a:r>
              <a:rPr lang="zh-CN" altLang="en-US" sz="3200">
                <a:solidFill>
                  <a:srgbClr val="FF0000"/>
                </a:solidFill>
                <a:latin typeface="黑体" panose="02010609060101010101" pitchFamily="49" charset="-122"/>
                <a:ea typeface="黑体" panose="02010609060101010101" pitchFamily="49" charset="-122"/>
                <a:sym typeface="华文楷体" panose="02010600040101010101" pitchFamily="2" charset="-122"/>
              </a:rPr>
              <a:t>脱氧核苷酸</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，需要模板</a:t>
            </a:r>
            <a:endParaRPr lang="zh-CN" altLang="en-US" sz="2800">
              <a:latin typeface="华文楷体" panose="02010600040101010101" pitchFamily="2" charset="-122"/>
              <a:ea typeface="华文楷体" panose="02010600040101010101" pitchFamily="2" charset="-122"/>
              <a:sym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11132" y="116885"/>
            <a:ext cx="5009385"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DNA</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连接酶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分子缝合针”</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graphicFrame>
        <p:nvGraphicFramePr>
          <p:cNvPr id="9" name="表格1"/>
          <p:cNvGraphicFramePr>
            <a:graphicFrameLocks noGrp="1"/>
          </p:cNvGraphicFramePr>
          <p:nvPr>
            <p:custDataLst>
              <p:tags r:id="rId5"/>
            </p:custDataLst>
          </p:nvPr>
        </p:nvGraphicFramePr>
        <p:xfrm>
          <a:off x="408818" y="1197804"/>
          <a:ext cx="11050906" cy="4982845"/>
        </p:xfrm>
        <a:graphic>
          <a:graphicData uri="http://schemas.openxmlformats.org/drawingml/2006/table">
            <a:tbl>
              <a:tblPr firstRow="1" bandRow="1">
                <a:tableStyleId>{5C22544A-7EE6-4342-B048-85BDC9FD1C3A}</a:tableStyleId>
              </a:tblPr>
              <a:tblGrid>
                <a:gridCol w="1499235"/>
                <a:gridCol w="1812291"/>
                <a:gridCol w="3747770"/>
                <a:gridCol w="3991610"/>
              </a:tblGrid>
              <a:tr h="518160">
                <a:tc gridSpan="2">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hMerge="1">
                  <a:tcPr>
                    <a:lnL w="12700" cap="flat" cmpd="sng" algn="ctr">
                      <a:solidFill>
                        <a:srgbClr val="000000"/>
                      </a:solidFill>
                      <a:prstDash val="solid"/>
                      <a:round/>
                      <a:headEnd type="none" w="med" len="med"/>
                      <a:tailEnd type="none" w="med" len="med"/>
                    </a:lnL>
                    <a:lnR w="12700" cap="flat">
                      <a:solidFill>
                        <a:srgbClr val="000000">
                          <a:alpha val="100000"/>
                        </a:srgbClr>
                      </a:solidFill>
                    </a:lnR>
                    <a:lnT w="12700" cap="flat">
                      <a:solidFill>
                        <a:srgbClr val="000000">
                          <a:alpha val="100000"/>
                        </a:srgbClr>
                      </a:solidFill>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ctr">
                        <a:lnSpc>
                          <a:spcPts val="3300"/>
                        </a:lnSpc>
                      </a:pPr>
                      <a:r>
                        <a:rPr lang="zh-CN" altLang="en-US" sz="2800" b="1" i="0">
                          <a:solidFill>
                            <a:srgbClr val="0000FF">
                              <a:alpha val="100000"/>
                            </a:srgbClr>
                          </a:solidFill>
                          <a:latin typeface="Times New Roman" panose="02020603050405020304"/>
                          <a:ea typeface="Times New Roman" panose="02020603050405020304"/>
                        </a:rPr>
                        <a:t>DNA</a:t>
                      </a:r>
                      <a:r>
                        <a:rPr lang="zh-CN" altLang="en-US" sz="2800" b="1" i="0">
                          <a:solidFill>
                            <a:srgbClr val="0000FF">
                              <a:alpha val="100000"/>
                            </a:srgbClr>
                          </a:solidFill>
                          <a:latin typeface="微软雅黑" panose="020B0503020204020204" charset="-122"/>
                          <a:ea typeface="微软雅黑" panose="020B0503020204020204" charset="-122"/>
                        </a:rPr>
                        <a:t>连接酶</a:t>
                      </a:r>
                      <a:endParaRPr lang="zh-CN" altLang="en-US" sz="2800" b="1" i="0">
                        <a:solidFill>
                          <a:srgbClr val="0000FF">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FF0000">
                              <a:alpha val="100000"/>
                            </a:srgbClr>
                          </a:solidFill>
                          <a:latin typeface="Times New Roman" panose="02020603050405020304"/>
                          <a:ea typeface="Times New Roman" panose="02020603050405020304"/>
                        </a:rPr>
                        <a:t>DNA</a:t>
                      </a:r>
                      <a:r>
                        <a:rPr lang="zh-CN" altLang="en-US" sz="2800" b="1" i="0">
                          <a:solidFill>
                            <a:srgbClr val="FF0000">
                              <a:alpha val="100000"/>
                            </a:srgbClr>
                          </a:solidFill>
                          <a:latin typeface="微软雅黑" panose="020B0503020204020204" charset="-122"/>
                          <a:ea typeface="微软雅黑" panose="020B0503020204020204" charset="-122"/>
                        </a:rPr>
                        <a:t>聚合酶</a:t>
                      </a:r>
                      <a:endParaRPr lang="zh-CN" altLang="en-US" sz="2800" b="1" i="0">
                        <a:solidFill>
                          <a:srgbClr val="FF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544195">
                <a:tc rowSpan="2">
                  <a:txBody>
                    <a:bodyPr wrap="square"/>
                    <a:lstStyle/>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相同点</a:t>
                      </a:r>
                      <a:endParaRPr lang="zh-CN" altLang="en-US" sz="2800" b="1" i="0">
                        <a:solidFill>
                          <a:srgbClr val="FF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作用实质</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cmpd="sng" algn="ctr">
                      <a:solidFill>
                        <a:srgbClr val="000000"/>
                      </a:solidFill>
                      <a:prstDash val="solid"/>
                      <a:round/>
                      <a:headEnd type="none" w="med" len="med"/>
                      <a:tailEnd type="none" w="med" len="med"/>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gridSpan="2">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hMerge="1">
                  <a:tcPr>
                    <a:lnL w="0" cap="flat">
                      <a:solidFill>
                        <a:srgbClr val="FFFFFF">
                          <a:alpha val="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r>
              <a:tr h="518160">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化学本质</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gridSpan="2">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hMerge="1">
                  <a:tcPr>
                    <a:lnL w="0" cap="flat">
                      <a:solidFill>
                        <a:srgbClr val="FFFFFF">
                          <a:alpha val="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r>
              <a:tr h="629920">
                <a:tc rowSpan="4">
                  <a:txBody>
                    <a:bodyPr wrap="square"/>
                    <a:lstStyle/>
                    <a:p>
                      <a:pPr marL="0" algn="ctr"/>
                    </a:p>
                    <a:p>
                      <a:pPr marL="0" algn="ctr"/>
                    </a:p>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不</a:t>
                      </a:r>
                      <a:endParaRPr lang="zh-CN" altLang="en-US" sz="2800" b="1" i="0">
                        <a:solidFill>
                          <a:srgbClr val="FF0000">
                            <a:alpha val="100000"/>
                          </a:srgbClr>
                        </a:solidFill>
                        <a:latin typeface="微软雅黑" panose="020B0503020204020204" charset="-122"/>
                        <a:ea typeface="微软雅黑" panose="020B0503020204020204" charset="-122"/>
                      </a:endParaRPr>
                    </a:p>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同</a:t>
                      </a:r>
                      <a:endParaRPr lang="zh-CN" altLang="en-US" sz="2800" b="1" i="0">
                        <a:solidFill>
                          <a:srgbClr val="FF0000">
                            <a:alpha val="100000"/>
                          </a:srgbClr>
                        </a:solidFill>
                        <a:latin typeface="微软雅黑" panose="020B0503020204020204" charset="-122"/>
                        <a:ea typeface="微软雅黑" panose="020B0503020204020204" charset="-122"/>
                      </a:endParaRPr>
                    </a:p>
                    <a:p>
                      <a:pPr marL="0" algn="ctr">
                        <a:lnSpc>
                          <a:spcPts val="3300"/>
                        </a:lnSpc>
                      </a:pPr>
                      <a:r>
                        <a:rPr lang="zh-CN" altLang="en-US" sz="2800" b="1" i="0">
                          <a:solidFill>
                            <a:srgbClr val="FF0000">
                              <a:alpha val="100000"/>
                            </a:srgbClr>
                          </a:solidFill>
                          <a:latin typeface="微软雅黑" panose="020B0503020204020204" charset="-122"/>
                          <a:ea typeface="微软雅黑" panose="020B0503020204020204" charset="-122"/>
                        </a:rPr>
                        <a:t>点</a:t>
                      </a:r>
                      <a:endParaRPr lang="zh-CN" altLang="en-US" sz="2800" b="1" i="0">
                        <a:solidFill>
                          <a:srgbClr val="FF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模板</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cmpd="sng" algn="ctr">
                      <a:solidFill>
                        <a:srgbClr val="000000"/>
                      </a:solidFill>
                      <a:prstDash val="solid"/>
                      <a:round/>
                      <a:headEnd type="none" w="med" len="med"/>
                      <a:tailEnd type="none" w="med" len="med"/>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1251585">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作用对象</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944880">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作用结果</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575945">
                <a:tc vMerge="1">
                  <a:tcPr>
                    <a:lnL w="12700" cap="flat">
                      <a:solidFill>
                        <a:srgbClr val="000000">
                          <a:alpha val="100000"/>
                        </a:srgbClr>
                      </a:solidFill>
                    </a:lnL>
                    <a:lnR w="12700" cap="flat">
                      <a:solidFill>
                        <a:srgbClr val="000000">
                          <a:alpha val="100000"/>
                        </a:srgbClr>
                      </a:solidFill>
                    </a:lnR>
                    <a:lnT w="0" cap="flat">
                      <a:solidFill>
                        <a:srgbClr val="FFFFFF">
                          <a:alpha val="0"/>
                        </a:srgbClr>
                      </a:solidFill>
                    </a:lnT>
                    <a:lnB w="12700" cap="flat">
                      <a:solidFill>
                        <a:srgbClr val="000000">
                          <a:alpha val="100000"/>
                        </a:srgbClr>
                      </a:solidFill>
                    </a:lnB>
                    <a:solidFill>
                      <a:srgbClr val="FFFFFF">
                        <a:alpha val="0"/>
                      </a:srgbClr>
                    </a:solidFill>
                  </a:tcPr>
                </a:tc>
                <a:tc>
                  <a:txBody>
                    <a:bodyPr wrap="square"/>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用途</a:t>
                      </a:r>
                      <a:endParaRPr lang="zh-CN" altLang="en-US" sz="2800" b="1" i="0">
                        <a:solidFill>
                          <a:srgbClr val="000000">
                            <a:alpha val="100000"/>
                          </a:srgbClr>
                        </a:solidFill>
                        <a:latin typeface="微软雅黑" panose="020B0503020204020204" charset="-122"/>
                        <a:ea typeface="微软雅黑" panose="020B0503020204020204" charset="-122"/>
                      </a:endParaRPr>
                    </a:p>
                  </a:txBody>
                  <a:tcPr vert="horz">
                    <a:lnL w="12700" cap="flat">
                      <a:solidFill>
                        <a:srgbClr val="000000">
                          <a:alpha val="100000"/>
                        </a:srgbClr>
                      </a:solidFill>
                    </a:lnL>
                    <a:lnR w="12700" cap="flat">
                      <a:solidFill>
                        <a:srgbClr val="000000">
                          <a:alpha val="100000"/>
                        </a:srgbClr>
                      </a:solidFill>
                    </a:lnR>
                    <a:lnT w="12700" cap="flat" cmpd="sng" algn="ctr">
                      <a:solidFill>
                        <a:srgbClr val="000000"/>
                      </a:solidFill>
                      <a:prstDash val="solid"/>
                      <a:round/>
                      <a:headEnd type="none" w="med" len="med"/>
                      <a:tailEnd type="none" w="med" len="med"/>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bl>
          </a:graphicData>
        </a:graphic>
      </p:graphicFrame>
      <p:sp>
        <p:nvSpPr>
          <p:cNvPr id="10" name="文本1"/>
          <p:cNvSpPr txBox="1"/>
          <p:nvPr>
            <p:custDataLst>
              <p:tags r:id="rId6"/>
            </p:custDataLst>
          </p:nvPr>
        </p:nvSpPr>
        <p:spPr>
          <a:xfrm>
            <a:off x="4100383" y="1714608"/>
            <a:ext cx="7494770" cy="1143635"/>
          </a:xfrm>
          <a:prstGeom prst="rect">
            <a:avLst/>
          </a:prstGeom>
          <a:noFill/>
        </p:spPr>
        <p:txBody>
          <a:bodyPr anchor="t"/>
          <a:lstStyle/>
          <a:p>
            <a:pPr marL="0" algn="ctr">
              <a:lnSpc>
                <a:spcPts val="3300"/>
              </a:lnSpc>
            </a:pPr>
            <a:r>
              <a:rPr lang="zh-CN" altLang="en-US" sz="2800" b="1" i="0" u="sng">
                <a:solidFill>
                  <a:srgbClr val="C00000">
                    <a:alpha val="100000"/>
                  </a:srgbClr>
                </a:solidFill>
                <a:latin typeface="微软雅黑" panose="020B0503020204020204" charset="-122"/>
                <a:ea typeface="微软雅黑" panose="020B0503020204020204" charset="-122"/>
              </a:rPr>
              <a:t>催化两个脱氧核苷酸之间形成磷酸二酯键</a:t>
            </a:r>
            <a:endParaRPr lang="zh-CN" altLang="en-US" sz="2800" b="1" i="0">
              <a:solidFill>
                <a:srgbClr val="C00000">
                  <a:alpha val="100000"/>
                </a:srgbClr>
              </a:solidFill>
              <a:latin typeface="微软雅黑" panose="020B0503020204020204" charset="-122"/>
              <a:ea typeface="微软雅黑" panose="020B0503020204020204" charset="-122"/>
            </a:endParaRPr>
          </a:p>
          <a:p>
            <a:pPr marL="0" algn="ctr"/>
            <a:endParaRPr lang="zh-CN" altLang="en-US" sz="2800" b="1" i="0">
              <a:solidFill>
                <a:srgbClr val="C00000">
                  <a:alpha val="100000"/>
                </a:srgbClr>
              </a:solidFill>
              <a:latin typeface="微软雅黑" panose="020B0503020204020204" charset="-122"/>
              <a:ea typeface="微软雅黑" panose="020B0503020204020204" charset="-122"/>
            </a:endParaRPr>
          </a:p>
        </p:txBody>
      </p:sp>
      <p:sp>
        <p:nvSpPr>
          <p:cNvPr id="11" name="文本2"/>
          <p:cNvSpPr txBox="1"/>
          <p:nvPr>
            <p:custDataLst>
              <p:tags r:id="rId7"/>
            </p:custDataLst>
          </p:nvPr>
        </p:nvSpPr>
        <p:spPr>
          <a:xfrm>
            <a:off x="4091761" y="2217088"/>
            <a:ext cx="7529264" cy="712470"/>
          </a:xfrm>
          <a:prstGeom prst="rect">
            <a:avLst/>
          </a:prstGeom>
          <a:noFill/>
        </p:spPr>
        <p:txBody>
          <a:bodyPr anchor="t"/>
          <a:lstStyle/>
          <a:p>
            <a:pPr marL="0" algn="ctr">
              <a:lnSpc>
                <a:spcPts val="3300"/>
              </a:lnSpc>
            </a:pPr>
            <a:r>
              <a:rPr lang="zh-CN" altLang="en-US" sz="2800" b="1" i="0" u="sng">
                <a:solidFill>
                  <a:srgbClr val="C00000">
                    <a:alpha val="100000"/>
                  </a:srgbClr>
                </a:solidFill>
                <a:latin typeface="微软雅黑" panose="020B0503020204020204" charset="-122"/>
                <a:ea typeface="微软雅黑" panose="020B0503020204020204" charset="-122"/>
              </a:rPr>
              <a:t>都是蛋白质</a:t>
            </a:r>
            <a:endParaRPr lang="zh-CN" altLang="en-US" sz="2800" b="1" i="0" u="sng">
              <a:solidFill>
                <a:srgbClr val="C00000">
                  <a:alpha val="100000"/>
                </a:srgbClr>
              </a:solidFill>
              <a:latin typeface="微软雅黑" panose="020B0503020204020204" charset="-122"/>
              <a:ea typeface="微软雅黑" panose="020B0503020204020204" charset="-122"/>
            </a:endParaRPr>
          </a:p>
        </p:txBody>
      </p:sp>
      <p:sp>
        <p:nvSpPr>
          <p:cNvPr id="12" name="文本3"/>
          <p:cNvSpPr txBox="1"/>
          <p:nvPr>
            <p:custDataLst>
              <p:tags r:id="rId8"/>
            </p:custDataLst>
          </p:nvPr>
        </p:nvSpPr>
        <p:spPr>
          <a:xfrm>
            <a:off x="3787297" y="2803961"/>
            <a:ext cx="3708968"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不需要</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3" name="文本4"/>
          <p:cNvSpPr txBox="1"/>
          <p:nvPr>
            <p:custDataLst>
              <p:tags r:id="rId9"/>
            </p:custDataLst>
          </p:nvPr>
        </p:nvSpPr>
        <p:spPr>
          <a:xfrm>
            <a:off x="7356352" y="2869910"/>
            <a:ext cx="4366191" cy="626110"/>
          </a:xfrm>
          <a:prstGeom prst="rect">
            <a:avLst/>
          </a:prstGeom>
          <a:noFill/>
        </p:spPr>
        <p:txBody>
          <a:bodyPr anchor="t"/>
          <a:lstStyle/>
          <a:p>
            <a:pPr marL="0" algn="ctr">
              <a:lnSpc>
                <a:spcPts val="2700"/>
              </a:lnSpc>
            </a:pPr>
            <a:r>
              <a:rPr lang="zh-CN" altLang="en-US" sz="2700" b="1" i="0" u="sng">
                <a:solidFill>
                  <a:srgbClr val="C00000">
                    <a:alpha val="100000"/>
                  </a:srgbClr>
                </a:solidFill>
                <a:latin typeface="微软雅黑" panose="020B0503020204020204" charset="-122"/>
                <a:ea typeface="微软雅黑" panose="020B0503020204020204" charset="-122"/>
              </a:rPr>
              <a:t>需要</a:t>
            </a:r>
            <a:r>
              <a:rPr lang="zh-CN" altLang="en-US" sz="2700" b="1" i="0">
                <a:solidFill>
                  <a:srgbClr val="000000">
                    <a:alpha val="100000"/>
                  </a:srgbClr>
                </a:solidFill>
                <a:latin typeface="Times New Roman" panose="02020603050405020304"/>
                <a:ea typeface="Times New Roman" panose="02020603050405020304"/>
              </a:rPr>
              <a:t>DNA</a:t>
            </a:r>
            <a:r>
              <a:rPr lang="zh-CN" altLang="en-US" sz="2700" b="1" i="0">
                <a:solidFill>
                  <a:srgbClr val="000000">
                    <a:alpha val="100000"/>
                  </a:srgbClr>
                </a:solidFill>
                <a:latin typeface="微软雅黑" panose="020B0503020204020204" charset="-122"/>
                <a:ea typeface="微软雅黑" panose="020B0503020204020204" charset="-122"/>
              </a:rPr>
              <a:t>的一条链作</a:t>
            </a:r>
            <a:r>
              <a:rPr lang="zh-CN" altLang="en-US" sz="2700" b="1" i="0" u="sng">
                <a:solidFill>
                  <a:srgbClr val="C00000">
                    <a:alpha val="100000"/>
                  </a:srgbClr>
                </a:solidFill>
                <a:latin typeface="微软雅黑" panose="020B0503020204020204" charset="-122"/>
                <a:ea typeface="微软雅黑" panose="020B0503020204020204" charset="-122"/>
              </a:rPr>
              <a:t>模板</a:t>
            </a:r>
            <a:endParaRPr lang="zh-CN" altLang="en-US" sz="2700" b="1" i="0" u="sng">
              <a:solidFill>
                <a:srgbClr val="C00000">
                  <a:alpha val="100000"/>
                </a:srgbClr>
              </a:solidFill>
              <a:latin typeface="微软雅黑" panose="020B0503020204020204" charset="-122"/>
              <a:ea typeface="微软雅黑" panose="020B0503020204020204" charset="-122"/>
            </a:endParaRPr>
          </a:p>
        </p:txBody>
      </p:sp>
      <p:sp>
        <p:nvSpPr>
          <p:cNvPr id="14" name="文本5"/>
          <p:cNvSpPr txBox="1"/>
          <p:nvPr>
            <p:custDataLst>
              <p:tags r:id="rId10"/>
            </p:custDataLst>
          </p:nvPr>
        </p:nvSpPr>
        <p:spPr>
          <a:xfrm>
            <a:off x="4576445" y="4627245"/>
            <a:ext cx="2665730" cy="1143635"/>
          </a:xfrm>
          <a:prstGeom prst="rect">
            <a:avLst/>
          </a:prstGeom>
          <a:noFill/>
        </p:spPr>
        <p:txBody>
          <a:bodyPr anchor="t"/>
          <a:lstStyle/>
          <a:p>
            <a:pPr marL="0" algn="l">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形成完整的重组</a:t>
            </a: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微软雅黑" panose="020B0503020204020204" charset="-122"/>
                <a:ea typeface="微软雅黑" panose="020B0503020204020204" charset="-122"/>
              </a:rPr>
              <a:t>分子</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5" name="文本6"/>
          <p:cNvSpPr txBox="1"/>
          <p:nvPr>
            <p:custDataLst>
              <p:tags r:id="rId11"/>
            </p:custDataLst>
          </p:nvPr>
        </p:nvSpPr>
        <p:spPr>
          <a:xfrm>
            <a:off x="7761142" y="4860891"/>
            <a:ext cx="3726213"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形成</a:t>
            </a: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微软雅黑" panose="020B0503020204020204" charset="-122"/>
                <a:ea typeface="微软雅黑" panose="020B0503020204020204" charset="-122"/>
              </a:rPr>
              <a:t>的一条链</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6" name="文本7"/>
          <p:cNvSpPr txBox="1"/>
          <p:nvPr>
            <p:custDataLst>
              <p:tags r:id="rId12"/>
            </p:custDataLst>
          </p:nvPr>
        </p:nvSpPr>
        <p:spPr>
          <a:xfrm>
            <a:off x="3911097" y="5618605"/>
            <a:ext cx="3596860"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微软雅黑" panose="020B0503020204020204" charset="-122"/>
                <a:ea typeface="微软雅黑" panose="020B0503020204020204" charset="-122"/>
              </a:rPr>
              <a:t>基因工程</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7" name="文本8"/>
          <p:cNvSpPr txBox="1"/>
          <p:nvPr>
            <p:custDataLst>
              <p:tags r:id="rId13"/>
            </p:custDataLst>
          </p:nvPr>
        </p:nvSpPr>
        <p:spPr>
          <a:xfrm>
            <a:off x="7868940" y="5661645"/>
            <a:ext cx="3726213" cy="712470"/>
          </a:xfrm>
          <a:prstGeom prst="rect">
            <a:avLst/>
          </a:prstGeom>
          <a:noFill/>
        </p:spPr>
        <p:txBody>
          <a:bodyPr anchor="t"/>
          <a:lstStyle/>
          <a:p>
            <a:pPr marL="0" algn="ctr">
              <a:lnSpc>
                <a:spcPts val="3300"/>
              </a:lnSpc>
            </a:pPr>
            <a:r>
              <a:rPr lang="zh-CN" altLang="en-US" sz="2800" b="1" i="0">
                <a:solidFill>
                  <a:srgbClr val="000000">
                    <a:alpha val="100000"/>
                  </a:srgbClr>
                </a:solidFill>
                <a:latin typeface="Times New Roman" panose="02020603050405020304"/>
                <a:ea typeface="Times New Roman" panose="02020603050405020304"/>
              </a:rPr>
              <a:t>DNA</a:t>
            </a:r>
            <a:r>
              <a:rPr lang="zh-CN" altLang="en-US" sz="2800" b="1" i="0">
                <a:solidFill>
                  <a:srgbClr val="000000">
                    <a:alpha val="100000"/>
                  </a:srgbClr>
                </a:solidFill>
                <a:latin typeface="微软雅黑" panose="020B0503020204020204" charset="-122"/>
                <a:ea typeface="微软雅黑" panose="020B0503020204020204" charset="-122"/>
              </a:rPr>
              <a:t>复制</a:t>
            </a:r>
            <a:endParaRPr lang="zh-CN" altLang="en-US" sz="2800" b="1" i="0">
              <a:solidFill>
                <a:srgbClr val="000000">
                  <a:alpha val="100000"/>
                </a:srgbClr>
              </a:solidFill>
              <a:latin typeface="微软雅黑" panose="020B0503020204020204" charset="-122"/>
              <a:ea typeface="微软雅黑" panose="020B0503020204020204" charset="-122"/>
            </a:endParaRPr>
          </a:p>
        </p:txBody>
      </p:sp>
      <p:sp>
        <p:nvSpPr>
          <p:cNvPr id="18" name="文本9"/>
          <p:cNvSpPr txBox="1"/>
          <p:nvPr>
            <p:custDataLst>
              <p:tags r:id="rId14"/>
            </p:custDataLst>
          </p:nvPr>
        </p:nvSpPr>
        <p:spPr>
          <a:xfrm>
            <a:off x="7623527" y="3429026"/>
            <a:ext cx="3869943" cy="1574165"/>
          </a:xfrm>
          <a:prstGeom prst="rect">
            <a:avLst/>
          </a:prstGeom>
          <a:noFill/>
        </p:spPr>
        <p:txBody>
          <a:bodyPr anchor="t"/>
          <a:lstStyle/>
          <a:p>
            <a:pPr marL="0" algn="ctr">
              <a:lnSpc>
                <a:spcPts val="3300"/>
              </a:lnSpc>
            </a:pP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将单个脱氧核苷酸连接到已有的</a:t>
            </a:r>
            <a:r>
              <a:rPr lang="zh-CN" altLang="en-US" sz="2800" b="1" i="0" u="sng">
                <a:solidFill>
                  <a:srgbClr val="C00000">
                    <a:alpha val="100000"/>
                  </a:srgbClr>
                </a:solidFill>
                <a:highlight>
                  <a:srgbClr val="FFFF00"/>
                </a:highlight>
                <a:latin typeface="Times New Roman" panose="02020603050405020304"/>
                <a:ea typeface="Times New Roman" panose="02020603050405020304"/>
              </a:rPr>
              <a:t>DNA</a:t>
            </a: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片段上</a:t>
            </a:r>
            <a:endPar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endParaRPr>
          </a:p>
        </p:txBody>
      </p:sp>
      <p:sp>
        <p:nvSpPr>
          <p:cNvPr id="19" name="文本10"/>
          <p:cNvSpPr txBox="1"/>
          <p:nvPr>
            <p:custDataLst>
              <p:tags r:id="rId15"/>
            </p:custDataLst>
          </p:nvPr>
        </p:nvSpPr>
        <p:spPr>
          <a:xfrm>
            <a:off x="3932749" y="3483934"/>
            <a:ext cx="3566151" cy="1143635"/>
          </a:xfrm>
          <a:prstGeom prst="rect">
            <a:avLst/>
          </a:prstGeom>
          <a:noFill/>
        </p:spPr>
        <p:txBody>
          <a:bodyPr anchor="t"/>
          <a:lstStyle/>
          <a:p>
            <a:pPr marL="0" algn="ctr">
              <a:lnSpc>
                <a:spcPts val="3300"/>
              </a:lnSpc>
            </a:pP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连接两个</a:t>
            </a:r>
            <a:r>
              <a:rPr lang="zh-CN" altLang="en-US" sz="2800" b="1" i="0" u="sng">
                <a:solidFill>
                  <a:srgbClr val="C00000">
                    <a:alpha val="100000"/>
                  </a:srgbClr>
                </a:solidFill>
                <a:highlight>
                  <a:srgbClr val="FFFF00"/>
                </a:highlight>
                <a:latin typeface="Times New Roman" panose="02020603050405020304"/>
                <a:ea typeface="Times New Roman" panose="02020603050405020304"/>
              </a:rPr>
              <a:t>DNA</a:t>
            </a:r>
            <a:r>
              <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rPr>
              <a:t>片段</a:t>
            </a:r>
            <a:endParaRPr lang="zh-CN" altLang="en-US" sz="2800" b="1" i="0" u="sng">
              <a:solidFill>
                <a:srgbClr val="C00000">
                  <a:alpha val="100000"/>
                </a:srgbClr>
              </a:solidFill>
              <a:highlight>
                <a:srgbClr val="FFFF00"/>
              </a:highlight>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5"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5"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linds(horizont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5"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5"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linds(horizont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5"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5"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blinds(horizontal)">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5"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linds(horizont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5"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blinds(horizontal)">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9"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二</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sp>
        <p:nvSpPr>
          <p:cNvPr id="3" name="PA-形状 120"/>
          <p:cNvSpPr/>
          <p:nvPr>
            <p:custDataLst>
              <p:tags r:id="rId2"/>
            </p:custDataLst>
          </p:nvPr>
        </p:nvSpPr>
        <p:spPr>
          <a:xfrm>
            <a:off x="911132" y="188640"/>
            <a:ext cx="5009385" cy="430887"/>
          </a:xfrm>
          <a:prstGeom prst="rect">
            <a:avLst/>
          </a:prstGeom>
          <a:noFill/>
          <a:ln w="12700" cap="flat">
            <a:noFill/>
            <a:miter lim="400000"/>
          </a:ln>
          <a:effectLst/>
        </p:spPr>
        <p:txBody>
          <a:bodyPr wrap="none" lIns="0" tIns="0" rIns="0" bIns="0" numCol="1" anchor="t">
            <a:spAutoFit/>
          </a:bodyPr>
          <a:lstStyle>
            <a:lvl1pPr>
              <a:defRPr b="1">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b="0">
                <a:solidFill>
                  <a:srgbClr val="000000"/>
                </a:solidFill>
              </a:defRPr>
            </a:pP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DNA</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连接酶 </a:t>
            </a:r>
            <a:r>
              <a:rPr kumimoji="0" lang="en-US" altLang="zh-CN"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 “</a:t>
            </a: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rPr>
              <a:t>分子缝合针”</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42" name="图片 41" hidden="1"/>
          <p:cNvPicPr>
            <a:picLocks noChangeAspect="1"/>
          </p:cNvPicPr>
          <p:nvPr>
            <p:custDataLst>
              <p:tags r:id="rId3"/>
            </p:custDataLst>
          </p:nvPr>
        </p:nvPicPr>
        <p:blipFill>
          <a:blip r:embed="rId4"/>
          <a:stretch>
            <a:fillRect/>
          </a:stretch>
        </p:blipFill>
        <p:spPr>
          <a:xfrm>
            <a:off x="-46979" y="1665565"/>
            <a:ext cx="12449111" cy="768163"/>
          </a:xfrm>
          <a:prstGeom prst="rect">
            <a:avLst/>
          </a:prstGeom>
        </p:spPr>
      </p:pic>
      <p:graphicFrame>
        <p:nvGraphicFramePr>
          <p:cNvPr id="26" name="表格 25"/>
          <p:cNvGraphicFramePr>
            <a:graphicFrameLocks noGrp="1"/>
          </p:cNvGraphicFramePr>
          <p:nvPr>
            <p:custDataLst>
              <p:tags r:id="rId5"/>
            </p:custDataLst>
          </p:nvPr>
        </p:nvGraphicFramePr>
        <p:xfrm>
          <a:off x="467995" y="1871300"/>
          <a:ext cx="11256010" cy="4597400"/>
        </p:xfrm>
        <a:graphic>
          <a:graphicData uri="http://schemas.openxmlformats.org/drawingml/2006/table">
            <a:tbl>
              <a:tblPr/>
              <a:tblGrid>
                <a:gridCol w="2199640"/>
                <a:gridCol w="2585085"/>
                <a:gridCol w="6471285"/>
              </a:tblGrid>
              <a:tr h="45974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kern="100">
                          <a:solidFill>
                            <a:srgbClr val="0000FF"/>
                          </a:solidFill>
                          <a:effectLst/>
                          <a:latin typeface="微软雅黑" panose="020B0503020204020204" charset="-122"/>
                          <a:ea typeface="微软雅黑" panose="020B0503020204020204" charset="-122"/>
                          <a:sym typeface="微软雅黑" panose="020B0503020204020204" charset="-122"/>
                        </a:rPr>
                        <a:t>名称</a:t>
                      </a:r>
                      <a:endParaRPr lang="zh-CN" sz="2600" b="1" kern="100">
                        <a:solidFill>
                          <a:srgbClr val="0000FF"/>
                        </a:solidFill>
                        <a:effectLst/>
                        <a:latin typeface="微软雅黑" panose="020B0503020204020204" charset="-122"/>
                        <a:ea typeface="微软雅黑" panose="020B0503020204020204" charset="-122"/>
                        <a:sym typeface="微软雅黑" panose="020B0503020204020204"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kern="100">
                          <a:solidFill>
                            <a:srgbClr val="0000FF"/>
                          </a:solidFill>
                          <a:effectLst/>
                          <a:latin typeface="微软雅黑" panose="020B0503020204020204" charset="-122"/>
                          <a:ea typeface="微软雅黑" panose="020B0503020204020204" charset="-122"/>
                          <a:sym typeface="微软雅黑" panose="020B0503020204020204" charset="-122"/>
                        </a:rPr>
                        <a:t>作用部位</a:t>
                      </a:r>
                      <a:endParaRPr lang="zh-CN" sz="2600" b="1" kern="100">
                        <a:solidFill>
                          <a:srgbClr val="0000FF"/>
                        </a:solidFill>
                        <a:effectLst/>
                        <a:latin typeface="微软雅黑" panose="020B0503020204020204" charset="-122"/>
                        <a:ea typeface="微软雅黑" panose="020B0503020204020204" charset="-122"/>
                        <a:sym typeface="微软雅黑" panose="020B0503020204020204"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kern="100">
                          <a:solidFill>
                            <a:srgbClr val="0000FF"/>
                          </a:solidFill>
                          <a:effectLst/>
                          <a:latin typeface="微软雅黑" panose="020B0503020204020204" charset="-122"/>
                          <a:ea typeface="微软雅黑" panose="020B0503020204020204" charset="-122"/>
                          <a:sym typeface="微软雅黑" panose="020B0503020204020204" charset="-122"/>
                        </a:rPr>
                        <a:t>作用结果</a:t>
                      </a:r>
                      <a:endParaRPr lang="zh-CN" sz="2600" b="1" kern="100">
                        <a:solidFill>
                          <a:srgbClr val="0000FF"/>
                        </a:solidFill>
                        <a:effectLst/>
                        <a:latin typeface="微软雅黑" panose="020B0503020204020204" charset="-122"/>
                        <a:ea typeface="微软雅黑" panose="020B0503020204020204" charset="-122"/>
                        <a:sym typeface="微软雅黑" panose="020B0503020204020204"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45974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限制酶</a:t>
                      </a:r>
                      <a:endParaRPr lang="zh-CN" sz="2600" b="1"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r>
                        <a:rPr lang="en-US" altLang="zh-CN" sz="2400" kern="100">
                          <a:effectLst/>
                        </a:rPr>
                        <a:t>  </a:t>
                      </a: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en-US"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DNA</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连接酶</a:t>
                      </a:r>
                      <a:endParaRPr lang="zh-CN" sz="2600" b="1" u="sng" kern="100">
                        <a:solidFill>
                          <a:schemeClr val="tx1"/>
                        </a:solidFill>
                        <a:effectLst/>
                        <a:latin typeface="黑体" panose="02010609060101010101" pitchFamily="49" charset="-122"/>
                        <a:ea typeface="黑体" panose="02010609060101010101" pitchFamily="49" charset="-122"/>
                        <a:cs typeface="楷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en-US"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DNA</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聚合酶</a:t>
                      </a:r>
                      <a:endParaRPr lang="zh-CN" sz="2600" b="1" u="sng" kern="100">
                        <a:solidFill>
                          <a:schemeClr val="tx1"/>
                        </a:solidFill>
                        <a:effectLst/>
                        <a:latin typeface="黑体" panose="02010609060101010101" pitchFamily="49" charset="-122"/>
                        <a:ea typeface="黑体" panose="02010609060101010101" pitchFamily="49" charset="-122"/>
                        <a:cs typeface="楷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en-US"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DNA(</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水解</a:t>
                      </a:r>
                      <a:r>
                        <a:rPr lang="en-US" alt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a:t>
                      </a:r>
                      <a:r>
                        <a:rPr lang="zh-CN" sz="2600"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酶</a:t>
                      </a:r>
                      <a:endParaRPr lang="zh-CN" sz="2600" b="1" u="sng" kern="100">
                        <a:solidFill>
                          <a:schemeClr val="tx1"/>
                        </a:solidFill>
                        <a:effectLst/>
                        <a:latin typeface="黑体" panose="02010609060101010101" pitchFamily="49" charset="-122"/>
                        <a:ea typeface="黑体" panose="02010609060101010101" pitchFamily="49" charset="-122"/>
                        <a:cs typeface="楷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r h="919480">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ctr">
                        <a:lnSpc>
                          <a:spcPct val="100000"/>
                        </a:lnSpc>
                        <a:spcAft>
                          <a:spcPct val="0"/>
                        </a:spcAft>
                        <a:tabLst>
                          <a:tab pos="2430780" algn="l"/>
                        </a:tabLst>
                      </a:pPr>
                      <a:r>
                        <a:rPr lang="zh-CN" sz="2600" b="1"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rPr>
                        <a:t>解旋酶</a:t>
                      </a:r>
                      <a:endParaRPr lang="zh-CN" sz="2600" b="1" u="sng" kern="100">
                        <a:solidFill>
                          <a:schemeClr val="tx1"/>
                        </a:solidFill>
                        <a:effectLst/>
                        <a:latin typeface="黑体" panose="02010609060101010101" pitchFamily="49" charset="-122"/>
                        <a:ea typeface="黑体" panose="02010609060101010101" pitchFamily="49" charset="-122"/>
                        <a:sym typeface="黑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c>
                  <a:txBody>
                    <a:bodyPr wrap="square"/>
                    <a:lstStyle>
                      <a:lvl1pPr marL="0" algn="l" defTabSz="914400" rtl="0" eaLnBrk="1" latinLnBrk="0" hangingPunct="1">
                        <a:defRPr sz="1800" kern="1200">
                          <a:solidFill>
                            <a:schemeClr val="dk1"/>
                          </a:solidFill>
                          <a:latin typeface="Calibri" panose="020F0502020204030204"/>
                          <a:ea typeface="Arial" panose="020B0604020202020204"/>
                          <a:cs typeface="Arial" panose="020B0604020202020204"/>
                        </a:defRPr>
                      </a:lvl1pPr>
                      <a:lvl2pPr marL="457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2pPr>
                      <a:lvl3pPr marL="914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3pPr>
                      <a:lvl4pPr marL="1371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4pPr>
                      <a:lvl5pPr marL="18288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5pPr>
                      <a:lvl6pPr marL="22860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6pPr>
                      <a:lvl7pPr marL="27432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7pPr>
                      <a:lvl8pPr marL="32004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8pPr>
                      <a:lvl9pPr marL="3657600" algn="l" defTabSz="914400" rtl="0" eaLnBrk="1" latinLnBrk="0" hangingPunct="1">
                        <a:defRPr sz="1800" kern="1200">
                          <a:solidFill>
                            <a:schemeClr val="dk1"/>
                          </a:solidFill>
                          <a:latin typeface="Calibri" panose="020F0502020204030204"/>
                          <a:ea typeface="Arial" panose="020B0604020202020204"/>
                          <a:cs typeface="Arial" panose="020B0604020202020204"/>
                        </a:defRPr>
                      </a:lvl9pPr>
                    </a:lstStyle>
                    <a:p>
                      <a:pPr marL="0" algn="l">
                        <a:lnSpc>
                          <a:spcPct val="100000"/>
                        </a:lnSpc>
                        <a:spcAft>
                          <a:spcPct val="0"/>
                        </a:spcAft>
                        <a:tabLst>
                          <a:tab pos="2430780" algn="l"/>
                        </a:tabLst>
                      </a:pPr>
                      <a:endParaRPr lang="zh-CN" sz="2400" b="0" kern="100">
                        <a:effectLst/>
                        <a:latin typeface="Times New Roman" panose="02020603050405020304"/>
                        <a:ea typeface="仿宋" panose="02010609060101010101" pitchFamily="49" charset="-122"/>
                        <a:cs typeface="楷体" panose="02010609060101010101" pitchFamily="49" charset="-122"/>
                      </a:endParaRPr>
                    </a:p>
                  </a:txBody>
                  <a:tcPr marL="34006" marR="34006" marT="0" marB="0" vert="horz" anchor="ctr">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rgbClr val="70AD47">
                        <a:tint val="20000"/>
                      </a:srgbClr>
                    </a:solidFill>
                  </a:tcPr>
                </a:tc>
              </a:tr>
            </a:tbl>
          </a:graphicData>
        </a:graphic>
      </p:graphicFrame>
      <p:sp>
        <p:nvSpPr>
          <p:cNvPr id="27" name="文本框 26"/>
          <p:cNvSpPr txBox="1"/>
          <p:nvPr>
            <p:custDataLst>
              <p:tags r:id="rId6"/>
            </p:custDataLst>
          </p:nvPr>
        </p:nvSpPr>
        <p:spPr>
          <a:xfrm>
            <a:off x="3164672" y="2349409"/>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solidFill>
                  <a:srgbClr val="FF0000"/>
                </a:solidFill>
                <a:effectLst/>
                <a:sym typeface="+mn-ea"/>
              </a:rPr>
              <a:t>磷酸二酯键</a:t>
            </a:r>
            <a:endParaRPr lang="zh-CN" altLang="en-US" sz="2400" kern="100">
              <a:solidFill>
                <a:srgbClr val="FF0000"/>
              </a:solidFill>
              <a:effectLst/>
              <a:sym typeface="+mn-ea"/>
            </a:endParaRPr>
          </a:p>
        </p:txBody>
      </p:sp>
      <p:sp>
        <p:nvSpPr>
          <p:cNvPr id="28" name="文本框 27"/>
          <p:cNvSpPr txBox="1"/>
          <p:nvPr>
            <p:custDataLst>
              <p:tags r:id="rId7"/>
            </p:custDataLst>
          </p:nvPr>
        </p:nvSpPr>
        <p:spPr>
          <a:xfrm>
            <a:off x="2643337" y="5770154"/>
            <a:ext cx="2626360" cy="460375"/>
          </a:xfrm>
          <a:prstGeom prst="rect">
            <a:avLst/>
          </a:prstGeom>
          <a:noFill/>
        </p:spPr>
        <p:txBody>
          <a:bodyPr wrap="none" rtlCol="0" anchor="t">
            <a:spAutoFit/>
          </a:bodyPr>
          <a:lstStyle/>
          <a:p>
            <a:pPr algn="l">
              <a:lnSpc>
                <a:spcPct val="100000"/>
              </a:lnSpc>
              <a:spcAft>
                <a:spcPct val="0"/>
              </a:spcAft>
              <a:tabLst>
                <a:tab pos="2430780" algn="l"/>
              </a:tabLst>
            </a:pPr>
            <a:r>
              <a:rPr lang="zh-CN" sz="2400" b="1" u="sng" kern="100">
                <a:solidFill>
                  <a:srgbClr val="FF0000"/>
                </a:solidFill>
                <a:effectLst/>
                <a:sym typeface="+mn-ea"/>
              </a:rPr>
              <a:t>碱基对之间的氢键</a:t>
            </a:r>
            <a:endParaRPr lang="zh-CN" altLang="en-US" sz="2400" b="1" u="sng" kern="100">
              <a:solidFill>
                <a:srgbClr val="FF0000"/>
              </a:solidFill>
              <a:effectLst/>
              <a:sym typeface="+mn-ea"/>
            </a:endParaRPr>
          </a:p>
        </p:txBody>
      </p:sp>
      <p:sp>
        <p:nvSpPr>
          <p:cNvPr id="29" name="文本框 28"/>
          <p:cNvSpPr txBox="1"/>
          <p:nvPr>
            <p:custDataLst>
              <p:tags r:id="rId8"/>
            </p:custDataLst>
          </p:nvPr>
        </p:nvSpPr>
        <p:spPr>
          <a:xfrm>
            <a:off x="5447030" y="2341880"/>
            <a:ext cx="6558280" cy="460375"/>
          </a:xfrm>
          <a:prstGeom prst="rect">
            <a:avLst/>
          </a:prstGeom>
          <a:noFill/>
        </p:spPr>
        <p:txBody>
          <a:bodyPr wrap="square" rtlCol="0" anchor="t">
            <a:spAutoFit/>
          </a:bodyPr>
          <a:lstStyle/>
          <a:p>
            <a:pPr algn="l">
              <a:lnSpc>
                <a:spcPct val="100000"/>
              </a:lnSpc>
              <a:spcAft>
                <a:spcPct val="0"/>
              </a:spcAft>
              <a:tabLst>
                <a:tab pos="2430780" algn="l"/>
              </a:tabLst>
            </a:pPr>
            <a:r>
              <a:rPr lang="zh-CN" sz="2400" kern="100">
                <a:effectLst/>
                <a:sym typeface="+mn-ea"/>
              </a:rPr>
              <a:t>将</a:t>
            </a:r>
            <a:r>
              <a:rPr lang="en-US" sz="2400" kern="100">
                <a:effectLst/>
                <a:sym typeface="+mn-ea"/>
              </a:rPr>
              <a:t>DNA</a:t>
            </a:r>
            <a:r>
              <a:rPr lang="zh-CN" sz="2400" kern="100">
                <a:effectLst/>
                <a:sym typeface="+mn-ea"/>
              </a:rPr>
              <a:t>切成两个片段</a:t>
            </a:r>
            <a:r>
              <a:rPr lang="en-US" altLang="zh-CN" sz="2400" kern="100">
                <a:effectLst/>
                <a:sym typeface="+mn-ea"/>
              </a:rPr>
              <a:t>,</a:t>
            </a:r>
            <a:r>
              <a:rPr lang="zh-CN" altLang="en-US" sz="2400"/>
              <a:t>形成黏性末端或平末端</a:t>
            </a:r>
            <a:endParaRPr lang="zh-CN" altLang="en-US" sz="2400"/>
          </a:p>
        </p:txBody>
      </p:sp>
      <p:sp>
        <p:nvSpPr>
          <p:cNvPr id="30" name="文本框 29"/>
          <p:cNvSpPr txBox="1"/>
          <p:nvPr>
            <p:custDataLst>
              <p:tags r:id="rId9"/>
            </p:custDataLst>
          </p:nvPr>
        </p:nvSpPr>
        <p:spPr>
          <a:xfrm>
            <a:off x="3180547" y="3032034"/>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solidFill>
                  <a:srgbClr val="FF0000"/>
                </a:solidFill>
                <a:effectLst/>
                <a:sym typeface="+mn-ea"/>
              </a:rPr>
              <a:t>磷酸二酯键</a:t>
            </a:r>
            <a:endParaRPr lang="zh-CN" altLang="en-US" sz="2400" kern="100">
              <a:solidFill>
                <a:srgbClr val="FF0000"/>
              </a:solidFill>
              <a:effectLst/>
              <a:sym typeface="+mn-ea"/>
            </a:endParaRPr>
          </a:p>
        </p:txBody>
      </p:sp>
      <p:sp>
        <p:nvSpPr>
          <p:cNvPr id="31" name="文本框 30"/>
          <p:cNvSpPr txBox="1"/>
          <p:nvPr>
            <p:custDataLst>
              <p:tags r:id="rId10"/>
            </p:custDataLst>
          </p:nvPr>
        </p:nvSpPr>
        <p:spPr>
          <a:xfrm>
            <a:off x="5446862" y="3056164"/>
            <a:ext cx="4961890" cy="460375"/>
          </a:xfrm>
          <a:prstGeom prst="rect">
            <a:avLst/>
          </a:prstGeom>
          <a:noFill/>
        </p:spPr>
        <p:txBody>
          <a:bodyPr wrap="none" rtlCol="0" anchor="t">
            <a:spAutoFit/>
          </a:bodyPr>
          <a:lstStyle/>
          <a:p>
            <a:pPr algn="l">
              <a:lnSpc>
                <a:spcPct val="100000"/>
              </a:lnSpc>
              <a:spcAft>
                <a:spcPct val="0"/>
              </a:spcAft>
              <a:tabLst>
                <a:tab pos="2430780" algn="l"/>
              </a:tabLst>
            </a:pPr>
            <a:r>
              <a:rPr lang="zh-CN" sz="2400" kern="100">
                <a:effectLst/>
                <a:sym typeface="+mn-ea"/>
              </a:rPr>
              <a:t>将两个DNA</a:t>
            </a:r>
            <a:r>
              <a:rPr lang="zh-CN" sz="2400" kern="100">
                <a:solidFill>
                  <a:srgbClr val="FF0000"/>
                </a:solidFill>
                <a:effectLst/>
                <a:sym typeface="+mn-ea"/>
              </a:rPr>
              <a:t>片段</a:t>
            </a:r>
            <a:r>
              <a:rPr lang="zh-CN" sz="2400" kern="100">
                <a:effectLst/>
                <a:sym typeface="+mn-ea"/>
              </a:rPr>
              <a:t>连接为一个</a:t>
            </a:r>
            <a:r>
              <a:rPr lang="en-US" sz="2400" kern="100">
                <a:effectLst/>
                <a:sym typeface="+mn-ea"/>
              </a:rPr>
              <a:t>DNA</a:t>
            </a:r>
            <a:r>
              <a:rPr lang="zh-CN" sz="2400" kern="100">
                <a:effectLst/>
                <a:sym typeface="+mn-ea"/>
              </a:rPr>
              <a:t>分子</a:t>
            </a:r>
            <a:endParaRPr lang="zh-CN" altLang="en-US" sz="2400"/>
          </a:p>
        </p:txBody>
      </p:sp>
      <p:sp>
        <p:nvSpPr>
          <p:cNvPr id="32" name="文本框 31"/>
          <p:cNvSpPr txBox="1"/>
          <p:nvPr>
            <p:custDataLst>
              <p:tags r:id="rId11"/>
            </p:custDataLst>
          </p:nvPr>
        </p:nvSpPr>
        <p:spPr>
          <a:xfrm>
            <a:off x="3148797" y="3968659"/>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u="sng" kern="100">
                <a:solidFill>
                  <a:srgbClr val="FF0000"/>
                </a:solidFill>
                <a:effectLst/>
                <a:sym typeface="+mn-ea"/>
              </a:rPr>
              <a:t>磷酸二酯键</a:t>
            </a:r>
            <a:endParaRPr lang="zh-CN" altLang="en-US" sz="2400" u="sng" kern="100">
              <a:solidFill>
                <a:srgbClr val="FF0000"/>
              </a:solidFill>
              <a:effectLst/>
              <a:sym typeface="+mn-ea"/>
            </a:endParaRPr>
          </a:p>
        </p:txBody>
      </p:sp>
      <p:sp>
        <p:nvSpPr>
          <p:cNvPr id="33" name="文本框 32"/>
          <p:cNvSpPr txBox="1"/>
          <p:nvPr>
            <p:custDataLst>
              <p:tags r:id="rId12"/>
            </p:custDataLst>
          </p:nvPr>
        </p:nvSpPr>
        <p:spPr>
          <a:xfrm>
            <a:off x="5446862" y="3968659"/>
            <a:ext cx="5364480" cy="460375"/>
          </a:xfrm>
          <a:prstGeom prst="rect">
            <a:avLst/>
          </a:prstGeom>
          <a:noFill/>
        </p:spPr>
        <p:txBody>
          <a:bodyPr wrap="none" rtlCol="0" anchor="t">
            <a:spAutoFit/>
          </a:bodyPr>
          <a:lstStyle/>
          <a:p>
            <a:pPr algn="l">
              <a:lnSpc>
                <a:spcPct val="100000"/>
              </a:lnSpc>
              <a:spcAft>
                <a:spcPct val="0"/>
              </a:spcAft>
              <a:tabLst>
                <a:tab pos="2430780" algn="l"/>
              </a:tabLst>
            </a:pPr>
            <a:r>
              <a:rPr lang="zh-CN" sz="2400" kern="100">
                <a:effectLst/>
                <a:sym typeface="+mn-ea"/>
              </a:rPr>
              <a:t>将</a:t>
            </a:r>
            <a:r>
              <a:rPr lang="zh-CN" sz="2400" kern="100">
                <a:solidFill>
                  <a:srgbClr val="FF0000"/>
                </a:solidFill>
                <a:effectLst/>
                <a:sym typeface="+mn-ea"/>
              </a:rPr>
              <a:t>单个</a:t>
            </a:r>
            <a:r>
              <a:rPr lang="zh-CN" sz="2400" kern="100">
                <a:effectLst/>
                <a:sym typeface="+mn-ea"/>
              </a:rPr>
              <a:t>脱氧核苷酸依次连接到单链末端</a:t>
            </a:r>
            <a:endParaRPr lang="zh-CN" altLang="en-US" sz="2400"/>
          </a:p>
        </p:txBody>
      </p:sp>
      <p:sp>
        <p:nvSpPr>
          <p:cNvPr id="34" name="文本框 33"/>
          <p:cNvSpPr txBox="1"/>
          <p:nvPr>
            <p:custDataLst>
              <p:tags r:id="rId13"/>
            </p:custDataLst>
          </p:nvPr>
        </p:nvSpPr>
        <p:spPr>
          <a:xfrm>
            <a:off x="3117047" y="4825909"/>
            <a:ext cx="1706880"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solidFill>
                  <a:srgbClr val="FF0000"/>
                </a:solidFill>
                <a:effectLst/>
                <a:sym typeface="+mn-ea"/>
              </a:rPr>
              <a:t>磷酸二酯键</a:t>
            </a:r>
            <a:endParaRPr lang="zh-CN" altLang="en-US" sz="2400" kern="100">
              <a:solidFill>
                <a:srgbClr val="FF0000"/>
              </a:solidFill>
              <a:effectLst/>
              <a:sym typeface="+mn-ea"/>
            </a:endParaRPr>
          </a:p>
        </p:txBody>
      </p:sp>
      <p:sp>
        <p:nvSpPr>
          <p:cNvPr id="35" name="文本框 34"/>
          <p:cNvSpPr txBox="1"/>
          <p:nvPr>
            <p:custDataLst>
              <p:tags r:id="rId14"/>
            </p:custDataLst>
          </p:nvPr>
        </p:nvSpPr>
        <p:spPr>
          <a:xfrm>
            <a:off x="5446545" y="4825909"/>
            <a:ext cx="4705985" cy="460375"/>
          </a:xfrm>
          <a:prstGeom prst="rect">
            <a:avLst/>
          </a:prstGeom>
          <a:noFill/>
        </p:spPr>
        <p:txBody>
          <a:bodyPr wrap="none" rtlCol="0" anchor="t">
            <a:spAutoFit/>
          </a:bodyPr>
          <a:lstStyle/>
          <a:p>
            <a:pPr algn="ctr">
              <a:lnSpc>
                <a:spcPct val="100000"/>
              </a:lnSpc>
              <a:spcAft>
                <a:spcPct val="0"/>
              </a:spcAft>
              <a:tabLst>
                <a:tab pos="2430780" algn="l"/>
              </a:tabLst>
            </a:pPr>
            <a:r>
              <a:rPr lang="zh-CN" sz="2400" kern="100">
                <a:effectLst/>
                <a:sym typeface="+mn-ea"/>
              </a:rPr>
              <a:t>将</a:t>
            </a:r>
            <a:r>
              <a:rPr lang="en-US" sz="2400" kern="100">
                <a:effectLst/>
                <a:sym typeface="+mn-ea"/>
              </a:rPr>
              <a:t>DNA</a:t>
            </a:r>
            <a:r>
              <a:rPr lang="zh-CN" sz="2400" kern="100">
                <a:effectLst/>
                <a:sym typeface="+mn-ea"/>
              </a:rPr>
              <a:t>片段水解为单个脱氧核苷酸</a:t>
            </a:r>
            <a:endParaRPr lang="zh-CN" altLang="en-US" sz="2400" kern="100">
              <a:effectLst/>
              <a:sym typeface="+mn-ea"/>
            </a:endParaRPr>
          </a:p>
        </p:txBody>
      </p:sp>
      <p:sp>
        <p:nvSpPr>
          <p:cNvPr id="36" name="文本框 35"/>
          <p:cNvSpPr txBox="1"/>
          <p:nvPr>
            <p:custDataLst>
              <p:tags r:id="rId15"/>
            </p:custDataLst>
          </p:nvPr>
        </p:nvSpPr>
        <p:spPr>
          <a:xfrm>
            <a:off x="5446862" y="5770154"/>
            <a:ext cx="4401185" cy="460375"/>
          </a:xfrm>
          <a:prstGeom prst="rect">
            <a:avLst/>
          </a:prstGeom>
          <a:noFill/>
        </p:spPr>
        <p:txBody>
          <a:bodyPr wrap="none" rtlCol="0" anchor="t">
            <a:spAutoFit/>
          </a:bodyPr>
          <a:lstStyle/>
          <a:p>
            <a:pPr algn="l">
              <a:lnSpc>
                <a:spcPct val="100000"/>
              </a:lnSpc>
              <a:spcAft>
                <a:spcPct val="0"/>
              </a:spcAft>
              <a:tabLst>
                <a:tab pos="2430780" algn="l"/>
              </a:tabLst>
            </a:pPr>
            <a:r>
              <a:rPr lang="zh-CN" sz="2400" kern="100">
                <a:effectLst/>
                <a:sym typeface="+mn-ea"/>
              </a:rPr>
              <a:t>将双链</a:t>
            </a:r>
            <a:r>
              <a:rPr lang="en-US" sz="2400" kern="100">
                <a:effectLst/>
                <a:sym typeface="+mn-ea"/>
              </a:rPr>
              <a:t>DNA</a:t>
            </a:r>
            <a:r>
              <a:rPr lang="zh-CN" sz="2400" kern="100">
                <a:effectLst/>
                <a:sym typeface="+mn-ea"/>
              </a:rPr>
              <a:t>分子局部解旋为单链</a:t>
            </a:r>
            <a:endParaRPr lang="zh-CN" altLang="en-US" sz="2400"/>
          </a:p>
        </p:txBody>
      </p:sp>
      <p:sp>
        <p:nvSpPr>
          <p:cNvPr id="37" name="矩形 36"/>
          <p:cNvSpPr/>
          <p:nvPr>
            <p:custDataLst>
              <p:tags r:id="rId16"/>
            </p:custDataLst>
          </p:nvPr>
        </p:nvSpPr>
        <p:spPr>
          <a:xfrm>
            <a:off x="3429503" y="1087554"/>
            <a:ext cx="4698722" cy="584775"/>
          </a:xfrm>
          <a:prstGeom prst="rect">
            <a:avLst/>
          </a:prstGeom>
        </p:spPr>
        <p:txBody>
          <a:bodyPr wrap="none" rtlCol="0">
            <a:spAutoFit/>
          </a:bodyPr>
          <a:lstStyle/>
          <a:p>
            <a:pPr marL="342900" lvl="0" indent="-342900" algn="l">
              <a:spcBef>
                <a:spcPct val="35000"/>
              </a:spcBef>
              <a:buClrTx/>
              <a:buSzTx/>
              <a:buFontTx/>
            </a:pPr>
            <a:r>
              <a:rPr lang="zh-CN" altLang="en-US" sz="3200" b="1">
                <a:latin typeface="微软雅黑" panose="020B0503020204020204" charset="-122"/>
                <a:ea typeface="微软雅黑" panose="020B0503020204020204" charset="-122"/>
                <a:sym typeface="微软雅黑" panose="020B0503020204020204" charset="-122"/>
              </a:rPr>
              <a:t>小结：</a:t>
            </a:r>
            <a:r>
              <a:rPr lang="en-US" sz="3200" b="1" err="1">
                <a:latin typeface="微软雅黑" panose="020B0503020204020204" charset="-122"/>
                <a:ea typeface="微软雅黑" panose="020B0503020204020204" charset="-122"/>
                <a:sym typeface="微软雅黑" panose="020B0503020204020204" charset="-122"/>
              </a:rPr>
              <a:t>几种相关酶的比较</a:t>
            </a:r>
            <a:endParaRPr lang="en-US" sz="3200" b="1">
              <a:latin typeface="微软雅黑" panose="020B0503020204020204" charset="-122"/>
              <a:ea typeface="微软雅黑" panose="020B0503020204020204" charset="-122"/>
              <a:sym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left)">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left)">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left)">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3" grpId="0"/>
      <p:bldP spid="34" grpId="0"/>
      <p:bldP spid="35" grpId="0"/>
      <p:bldP spid="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13946"/>
            <a:ext cx="10515600" cy="1140621"/>
            <a:chOff x="-4727444" y="1090673"/>
            <a:chExt cx="10515600" cy="1416858"/>
          </a:xfrm>
        </p:grpSpPr>
        <p:sp>
          <p:nvSpPr>
            <p:cNvPr id="56" name="矩形: 圆角 55"/>
            <p:cNvSpPr/>
            <p:nvPr/>
          </p:nvSpPr>
          <p:spPr>
            <a:xfrm>
              <a:off x="-4727444" y="1414560"/>
              <a:ext cx="10515600" cy="1092971"/>
            </a:xfrm>
            <a:prstGeom prst="roundRect">
              <a:avLst>
                <a:gd name="adj" fmla="val 14620"/>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7" name="文本框 56"/>
            <p:cNvSpPr txBox="1"/>
            <p:nvPr/>
          </p:nvSpPr>
          <p:spPr>
            <a:xfrm>
              <a:off x="-37599" y="1090673"/>
              <a:ext cx="1162734" cy="648381"/>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作  用</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8" name="文本框 57"/>
          <p:cNvSpPr txBox="1"/>
          <p:nvPr/>
        </p:nvSpPr>
        <p:spPr>
          <a:xfrm>
            <a:off x="1090161" y="1805121"/>
            <a:ext cx="10038503" cy="53403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cs typeface="Times New Roman" panose="02020603050405020304" pitchFamily="18" charset="0"/>
              </a:rPr>
              <a:t>将外源基因送入细胞</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3" name="组合 2"/>
          <p:cNvGrpSpPr/>
          <p:nvPr/>
        </p:nvGrpSpPr>
        <p:grpSpPr>
          <a:xfrm>
            <a:off x="838199" y="2788045"/>
            <a:ext cx="10515600" cy="3770928"/>
            <a:chOff x="-4727445" y="1076015"/>
            <a:chExt cx="10515600" cy="4684178"/>
          </a:xfrm>
        </p:grpSpPr>
        <p:sp>
          <p:nvSpPr>
            <p:cNvPr id="2" name="矩形: 圆角 4"/>
            <p:cNvSpPr/>
            <p:nvPr/>
          </p:nvSpPr>
          <p:spPr>
            <a:xfrm>
              <a:off x="-4727445" y="1414560"/>
              <a:ext cx="10515600" cy="4345633"/>
            </a:xfrm>
            <a:prstGeom prst="roundRect">
              <a:avLst>
                <a:gd name="adj" fmla="val 4696"/>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8" name="文本框 7"/>
            <p:cNvSpPr txBox="1"/>
            <p:nvPr/>
          </p:nvSpPr>
          <p:spPr>
            <a:xfrm>
              <a:off x="-37599" y="1076015"/>
              <a:ext cx="1162734" cy="648382"/>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种  类</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9" name="文本框 8"/>
          <p:cNvSpPr txBox="1"/>
          <p:nvPr/>
        </p:nvSpPr>
        <p:spPr>
          <a:xfrm>
            <a:off x="4266812" y="5478597"/>
            <a:ext cx="6611770" cy="97726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它们的来源不同，在大小、结构、复制方式以及可以插入外源</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片段的大小上也有很大差别。</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6" name="矩形: 圆角 5"/>
          <p:cNvSpPr/>
          <p:nvPr/>
        </p:nvSpPr>
        <p:spPr>
          <a:xfrm>
            <a:off x="2127423" y="3984415"/>
            <a:ext cx="2482281" cy="665433"/>
          </a:xfrm>
          <a:prstGeom prst="roundRect">
            <a:avLst>
              <a:gd name="adj" fmla="val 50000"/>
            </a:avLst>
          </a:prstGeom>
          <a:solidFill>
            <a:srgbClr val="4ABA9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微软雅黑" panose="020B0503020204020204" charset="-122"/>
                <a:ea typeface="微软雅黑" panose="020B0503020204020204" charset="-122"/>
                <a:cs typeface="Times New Roman" panose="02020603050405020304" pitchFamily="18" charset="0"/>
              </a:rPr>
              <a:t>载体的种类</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10" name="矩形: 圆角 6"/>
          <p:cNvSpPr/>
          <p:nvPr/>
        </p:nvSpPr>
        <p:spPr>
          <a:xfrm>
            <a:off x="5414505" y="3529903"/>
            <a:ext cx="4170913" cy="665433"/>
          </a:xfrm>
          <a:prstGeom prst="roundRect">
            <a:avLst>
              <a:gd name="adj" fmla="val 50000"/>
            </a:avLst>
          </a:prstGeom>
          <a:solidFill>
            <a:srgbClr val="F18E43"/>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微软雅黑" panose="020B0503020204020204" charset="-122"/>
                <a:ea typeface="微软雅黑" panose="020B0503020204020204" charset="-122"/>
                <a:cs typeface="Times New Roman" panose="02020603050405020304" pitchFamily="18" charset="0"/>
              </a:rPr>
              <a:t>质粒（常用）</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11" name="矩形: 圆角 9"/>
          <p:cNvSpPr/>
          <p:nvPr/>
        </p:nvSpPr>
        <p:spPr>
          <a:xfrm>
            <a:off x="5414505" y="4476059"/>
            <a:ext cx="4170913" cy="665434"/>
          </a:xfrm>
          <a:prstGeom prst="roundRect">
            <a:avLst>
              <a:gd name="adj" fmla="val 50000"/>
            </a:avLst>
          </a:prstGeom>
          <a:solidFill>
            <a:srgbClr val="D12E78"/>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latin typeface="微软雅黑" panose="020B0503020204020204" charset="-122"/>
                <a:ea typeface="微软雅黑" panose="020B0503020204020204" charset="-122"/>
                <a:cs typeface="Times New Roman" panose="02020603050405020304" pitchFamily="18" charset="0"/>
              </a:rPr>
              <a:t>噬菌体、动植物病毒等</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12" name="左大括号 11"/>
          <p:cNvSpPr/>
          <p:nvPr/>
        </p:nvSpPr>
        <p:spPr>
          <a:xfrm>
            <a:off x="4609704" y="3856427"/>
            <a:ext cx="804801" cy="956775"/>
          </a:xfrm>
          <a:prstGeom prst="leftBrace">
            <a:avLst>
              <a:gd name="adj1" fmla="val 0"/>
              <a:gd name="adj2" fmla="val 50000"/>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3" name="箭头: 下 13"/>
          <p:cNvSpPr/>
          <p:nvPr/>
        </p:nvSpPr>
        <p:spPr>
          <a:xfrm>
            <a:off x="7229797" y="5152060"/>
            <a:ext cx="685800" cy="315970"/>
          </a:xfrm>
          <a:prstGeom prst="downArrow">
            <a:avLst/>
          </a:prstGeom>
          <a:solidFill>
            <a:srgbClr val="608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pic>
        <p:nvPicPr>
          <p:cNvPr id="15" name="图片 14"/>
          <p:cNvPicPr>
            <a:picLocks noChangeAspect="1"/>
          </p:cNvPicPr>
          <p:nvPr/>
        </p:nvPicPr>
        <p:blipFill>
          <a:blip r:embed="rId2"/>
          <a:stretch>
            <a:fillRect/>
          </a:stretch>
        </p:blipFill>
        <p:spPr>
          <a:xfrm>
            <a:off x="984250" y="4940935"/>
            <a:ext cx="2985770" cy="156654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childTnLst>
                          </p:cTn>
                        </p:par>
                        <p:par>
                          <p:cTn id="39" fill="hold">
                            <p:stCondLst>
                              <p:cond delay="500"/>
                            </p:stCondLst>
                            <p:childTnLst>
                              <p:par>
                                <p:cTn id="40" presetID="16" presetClass="entr" presetSubtype="37"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outVertical)">
                                      <p:cBhvr>
                                        <p:cTn id="42" dur="500"/>
                                        <p:tgtEl>
                                          <p:spTgt spid="9"/>
                                        </p:tgtEl>
                                      </p:cBhvr>
                                    </p:animEffect>
                                  </p:childTnLst>
                                </p:cTn>
                              </p:par>
                            </p:childTnLst>
                          </p:cTn>
                        </p:par>
                        <p:par>
                          <p:cTn id="43" fill="hold">
                            <p:stCondLst>
                              <p:cond delay="1000"/>
                            </p:stCondLst>
                            <p:childTnLst>
                              <p:par>
                                <p:cTn id="44" presetID="22" presetClass="entr" presetSubtype="2"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right)">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P spid="9" grpId="0"/>
      <p:bldP spid="6" grpId="0" bldLvl="0" animBg="1"/>
      <p:bldP spid="10" grpId="0" bldLvl="0" animBg="1"/>
      <p:bldP spid="11" grpId="0" bldLvl="0" animBg="1"/>
      <p:bldP spid="12" grpId="0" bldLvl="0" animBg="1"/>
      <p:bldP spid="13"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custDataLst>
              <p:tags r:id="rId1"/>
            </p:custDataLst>
          </p:nvPr>
        </p:nvGrpSpPr>
        <p:grpSpPr>
          <a:xfrm>
            <a:off x="670867" y="1129428"/>
            <a:ext cx="7524078" cy="552450"/>
            <a:chOff x="670867" y="2466575"/>
            <a:chExt cx="7524078" cy="552450"/>
          </a:xfrm>
        </p:grpSpPr>
        <p:sp>
          <p:nvSpPr>
            <p:cNvPr id="6" name="文本框 5"/>
            <p:cNvSpPr txBox="1"/>
            <p:nvPr>
              <p:custDataLst>
                <p:tags r:id="rId2"/>
              </p:custDataLst>
            </p:nvPr>
          </p:nvSpPr>
          <p:spPr>
            <a:xfrm>
              <a:off x="1210169" y="2481978"/>
              <a:ext cx="6984776" cy="523220"/>
            </a:xfrm>
            <a:prstGeom prst="rect">
              <a:avLst/>
            </a:prstGeom>
            <a:noFill/>
          </p:spPr>
          <p:txBody>
            <a:bodyPr wrap="square" rtlCol="0">
              <a:spAutoFit/>
            </a:bodyPr>
            <a:lstStyle/>
            <a:p>
              <a:pPr algn="l"/>
              <a:r>
                <a:rPr lang="zh-CN" altLang="en-US" sz="2800"/>
                <a:t>为什么不能直接将外源基因送入细胞呢？</a:t>
              </a:r>
              <a:endParaRPr lang="zh-CN" altLang="en-US" sz="2800"/>
            </a:p>
          </p:txBody>
        </p:sp>
        <p:pic>
          <p:nvPicPr>
            <p:cNvPr id="8" name="图形 7"/>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0867" y="2466575"/>
              <a:ext cx="800100" cy="552450"/>
            </a:xfrm>
            <a:prstGeom prst="rect">
              <a:avLst/>
            </a:prstGeom>
          </p:spPr>
        </p:pic>
      </p:grpSp>
      <p:sp>
        <p:nvSpPr>
          <p:cNvPr id="11" name="文本框 10"/>
          <p:cNvSpPr txBox="1"/>
          <p:nvPr>
            <p:custDataLst>
              <p:tags r:id="rId6"/>
            </p:custDataLst>
          </p:nvPr>
        </p:nvSpPr>
        <p:spPr>
          <a:xfrm>
            <a:off x="749881" y="1704319"/>
            <a:ext cx="10923541" cy="2584450"/>
          </a:xfrm>
          <a:prstGeom prst="rect">
            <a:avLst/>
          </a:prstGeom>
          <a:noFill/>
        </p:spPr>
        <p:txBody>
          <a:bodyPr wrap="square">
            <a:spAutoFit/>
          </a:bodyPr>
          <a:lstStyle/>
          <a:p>
            <a:r>
              <a:rPr lang="en-US" altLang="zh-CN" sz="2700">
                <a:solidFill>
                  <a:srgbClr val="C00000"/>
                </a:solidFill>
              </a:rPr>
              <a:t>      </a:t>
            </a:r>
            <a:r>
              <a:rPr lang="zh-CN" altLang="en-US" sz="2700">
                <a:solidFill>
                  <a:srgbClr val="C00000"/>
                </a:solidFill>
              </a:rPr>
              <a:t>游离的DNA片段</a:t>
            </a:r>
            <a:r>
              <a:rPr lang="zh-CN" altLang="en-US" sz="2700">
                <a:solidFill>
                  <a:schemeClr val="tx1"/>
                </a:solidFill>
              </a:rPr>
              <a:t>进入受体细胞，</a:t>
            </a:r>
            <a:r>
              <a:rPr lang="zh-CN" altLang="en-US" sz="2700">
                <a:solidFill>
                  <a:srgbClr val="C00000"/>
                </a:solidFill>
              </a:rPr>
              <a:t>一般会直接被分解</a:t>
            </a:r>
            <a:r>
              <a:rPr lang="zh-CN" altLang="en-US" sz="2700">
                <a:solidFill>
                  <a:schemeClr val="tx1"/>
                </a:solidFill>
              </a:rPr>
              <a:t>，就算可以进行转录并翻译成蛋白质、游离的DNA片段也</a:t>
            </a:r>
            <a:r>
              <a:rPr lang="zh-CN" altLang="en-US" sz="2700">
                <a:solidFill>
                  <a:srgbClr val="C00000"/>
                </a:solidFill>
              </a:rPr>
              <a:t>无法随着细胞分裂而进行复制</a:t>
            </a:r>
            <a:r>
              <a:rPr lang="zh-CN" altLang="en-US" sz="2700">
                <a:solidFill>
                  <a:schemeClr val="tx1"/>
                </a:solidFill>
              </a:rPr>
              <a:t>，导致子代细胞中不再含有目的基因。</a:t>
            </a:r>
            <a:endParaRPr lang="zh-CN" altLang="en-US" sz="2700">
              <a:solidFill>
                <a:schemeClr val="tx1"/>
              </a:solidFill>
            </a:endParaRPr>
          </a:p>
          <a:p>
            <a:r>
              <a:rPr lang="zh-CN" altLang="en-US" sz="2700">
                <a:solidFill>
                  <a:schemeClr val="tx1"/>
                </a:solidFill>
              </a:rPr>
              <a:t> </a:t>
            </a:r>
            <a:r>
              <a:rPr lang="en-US" altLang="zh-CN" sz="2700">
                <a:solidFill>
                  <a:schemeClr val="tx1"/>
                </a:solidFill>
              </a:rPr>
              <a:t>     </a:t>
            </a:r>
            <a:r>
              <a:rPr lang="zh-CN" altLang="en-US" sz="2700">
                <a:solidFill>
                  <a:schemeClr val="tx1"/>
                </a:solidFill>
              </a:rPr>
              <a:t>若将目的基因插入载体，由于</a:t>
            </a:r>
            <a:r>
              <a:rPr lang="zh-CN" altLang="en-US" sz="2700">
                <a:solidFill>
                  <a:srgbClr val="C00000"/>
                </a:solidFill>
              </a:rPr>
              <a:t>载体可以在细胞内复制</a:t>
            </a:r>
            <a:r>
              <a:rPr lang="zh-CN" altLang="en-US" sz="2700">
                <a:solidFill>
                  <a:schemeClr val="tx1"/>
                </a:solidFill>
              </a:rPr>
              <a:t>，</a:t>
            </a:r>
            <a:r>
              <a:rPr lang="zh-CN" altLang="en-US" sz="2700">
                <a:solidFill>
                  <a:srgbClr val="C00000"/>
                </a:solidFill>
              </a:rPr>
              <a:t>随着细胞分裂</a:t>
            </a:r>
            <a:r>
              <a:rPr lang="zh-CN" altLang="en-US" sz="2700">
                <a:solidFill>
                  <a:schemeClr val="tx1"/>
                </a:solidFill>
              </a:rPr>
              <a:t>，载体会带着目的基因存在于每个子代细胞中。这样，基因工程才有意义。</a:t>
            </a:r>
            <a:endParaRPr lang="zh-CN" altLang="en-US" sz="2700">
              <a:solidFill>
                <a:schemeClr val="tx1"/>
              </a:solidFill>
            </a:endParaRPr>
          </a:p>
        </p:txBody>
      </p:sp>
      <p:grpSp>
        <p:nvGrpSpPr>
          <p:cNvPr id="16" name="组合 15"/>
          <p:cNvGrpSpPr/>
          <p:nvPr>
            <p:custDataLst>
              <p:tags r:id="rId7"/>
            </p:custDataLst>
          </p:nvPr>
        </p:nvGrpSpPr>
        <p:grpSpPr>
          <a:xfrm>
            <a:off x="2193925" y="5589270"/>
            <a:ext cx="7468235" cy="827405"/>
            <a:chOff x="3808" y="6872"/>
            <a:chExt cx="11761" cy="1303"/>
          </a:xfrm>
        </p:grpSpPr>
        <p:sp>
          <p:nvSpPr>
            <p:cNvPr id="7" name="文本框 6"/>
            <p:cNvSpPr txBox="1"/>
            <p:nvPr>
              <p:custDataLst>
                <p:tags r:id="rId8"/>
              </p:custDataLst>
            </p:nvPr>
          </p:nvSpPr>
          <p:spPr>
            <a:xfrm>
              <a:off x="3808" y="7100"/>
              <a:ext cx="11761" cy="1075"/>
            </a:xfrm>
            <a:prstGeom prst="rect">
              <a:avLst/>
            </a:prstGeom>
            <a:noFill/>
          </p:spPr>
          <p:txBody>
            <a:bodyPr wrap="square" rtlCol="0">
              <a:noAutofit/>
            </a:bodyPr>
            <a:lstStyle/>
            <a:p>
              <a:pPr algn="l"/>
              <a:r>
                <a:rPr lang="zh-CN" altLang="en-US" sz="2800">
                  <a:latin typeface="华文楷体" panose="02010600040101010101" pitchFamily="2" charset="-122"/>
                  <a:ea typeface="华文楷体" panose="02010600040101010101" pitchFamily="2" charset="-122"/>
                  <a:sym typeface="华文楷体" panose="02010600040101010101" pitchFamily="2" charset="-122"/>
                </a:rPr>
                <a:t>通常是利用</a:t>
              </a:r>
              <a:r>
                <a:rPr lang="zh-CN" altLang="en-US" sz="2800">
                  <a:solidFill>
                    <a:srgbClr val="FF0000"/>
                  </a:solidFill>
                  <a:latin typeface="黑体" panose="02010609060101010101" pitchFamily="49" charset="-122"/>
                  <a:ea typeface="黑体" panose="02010609060101010101" pitchFamily="49" charset="-122"/>
                  <a:sym typeface="华文楷体" panose="02010600040101010101" pitchFamily="2" charset="-122"/>
                </a:rPr>
                <a:t>质粒</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作为</a:t>
              </a:r>
              <a:r>
                <a:rPr lang="zh-CN" altLang="en-US" sz="2800">
                  <a:solidFill>
                    <a:srgbClr val="FF0000"/>
                  </a:solidFill>
                  <a:latin typeface="黑体" panose="02010609060101010101" pitchFamily="49" charset="-122"/>
                  <a:ea typeface="黑体" panose="02010609060101010101" pitchFamily="49" charset="-122"/>
                  <a:sym typeface="华文楷体" panose="02010600040101010101" pitchFamily="2" charset="-122"/>
                </a:rPr>
                <a:t>载体</a:t>
              </a:r>
              <a:r>
                <a:rPr lang="zh-CN" altLang="en-US" sz="2800">
                  <a:latin typeface="华文楷体" panose="02010600040101010101" pitchFamily="2" charset="-122"/>
                  <a:ea typeface="华文楷体" panose="02010600040101010101" pitchFamily="2" charset="-122"/>
                  <a:sym typeface="华文楷体" panose="02010600040101010101" pitchFamily="2" charset="-122"/>
                </a:rPr>
                <a:t>，将基因送入细胞。</a:t>
              </a:r>
              <a:endParaRPr lang="zh-CN" altLang="en-US" sz="2800">
                <a:latin typeface="华文楷体" panose="02010600040101010101" pitchFamily="2" charset="-122"/>
                <a:ea typeface="华文楷体" panose="02010600040101010101" pitchFamily="2" charset="-122"/>
                <a:sym typeface="华文楷体" panose="02010600040101010101" pitchFamily="2" charset="-122"/>
              </a:endParaRPr>
            </a:p>
          </p:txBody>
        </p:sp>
        <p:sp>
          <p:nvSpPr>
            <p:cNvPr id="5" name="形状6"/>
            <p:cNvSpPr txBox="1"/>
            <p:nvPr>
              <p:custDataLst>
                <p:tags r:id="rId9"/>
              </p:custDataLst>
            </p:nvPr>
          </p:nvSpPr>
          <p:spPr>
            <a:xfrm>
              <a:off x="3819" y="6872"/>
              <a:ext cx="11239" cy="1249"/>
            </a:xfrm>
            <a:custGeom>
              <a:avLst/>
              <a:gdLst/>
              <a:ahLst/>
              <a:cxnLst/>
              <a:rect l="l" t="t" r="r" b="b"/>
              <a:pathLst>
                <a:path w="5766649" h="1077218" extrusionOk="0">
                  <a:moveTo>
                    <a:pt x="0" y="0"/>
                  </a:moveTo>
                  <a:cubicBezTo>
                    <a:pt x="183720" y="-24512"/>
                    <a:pt x="235766" y="25000"/>
                    <a:pt x="461332" y="0"/>
                  </a:cubicBezTo>
                  <a:cubicBezTo>
                    <a:pt x="686898" y="-25000"/>
                    <a:pt x="781118" y="31196"/>
                    <a:pt x="1095663" y="0"/>
                  </a:cubicBezTo>
                  <a:cubicBezTo>
                    <a:pt x="1410208" y="-31196"/>
                    <a:pt x="1411639" y="34774"/>
                    <a:pt x="1614662" y="0"/>
                  </a:cubicBezTo>
                  <a:cubicBezTo>
                    <a:pt x="1817685" y="-34774"/>
                    <a:pt x="1892478" y="43003"/>
                    <a:pt x="2018327" y="0"/>
                  </a:cubicBezTo>
                  <a:cubicBezTo>
                    <a:pt x="2144176" y="-43003"/>
                    <a:pt x="2475312" y="82388"/>
                    <a:pt x="2710325" y="0"/>
                  </a:cubicBezTo>
                  <a:cubicBezTo>
                    <a:pt x="2945338" y="-82388"/>
                    <a:pt x="3180185" y="33060"/>
                    <a:pt x="3344656" y="0"/>
                  </a:cubicBezTo>
                  <a:cubicBezTo>
                    <a:pt x="3509127" y="-33060"/>
                    <a:pt x="3639970" y="23926"/>
                    <a:pt x="3805988" y="0"/>
                  </a:cubicBezTo>
                  <a:cubicBezTo>
                    <a:pt x="3972006" y="-23926"/>
                    <a:pt x="4290177" y="58534"/>
                    <a:pt x="4497986" y="0"/>
                  </a:cubicBezTo>
                  <a:cubicBezTo>
                    <a:pt x="4705795" y="-58534"/>
                    <a:pt x="4823625" y="42239"/>
                    <a:pt x="5016985" y="0"/>
                  </a:cubicBezTo>
                  <a:cubicBezTo>
                    <a:pt x="5210345" y="-42239"/>
                    <a:pt x="5514744" y="836"/>
                    <a:pt x="5766649" y="0"/>
                  </a:cubicBezTo>
                  <a:cubicBezTo>
                    <a:pt x="5793040" y="224909"/>
                    <a:pt x="5715960" y="325579"/>
                    <a:pt x="5766649" y="506292"/>
                  </a:cubicBezTo>
                  <a:cubicBezTo>
                    <a:pt x="5817338" y="687005"/>
                    <a:pt x="5729816" y="800595"/>
                    <a:pt x="5766649" y="1077218"/>
                  </a:cubicBezTo>
                  <a:cubicBezTo>
                    <a:pt x="5624198" y="1119378"/>
                    <a:pt x="5371659" y="1051732"/>
                    <a:pt x="5247651" y="1077218"/>
                  </a:cubicBezTo>
                  <a:cubicBezTo>
                    <a:pt x="5123643" y="1102704"/>
                    <a:pt x="4971480" y="1064370"/>
                    <a:pt x="4786319" y="1077218"/>
                  </a:cubicBezTo>
                  <a:cubicBezTo>
                    <a:pt x="4601158" y="1090066"/>
                    <a:pt x="4443880" y="1067209"/>
                    <a:pt x="4324987" y="1077218"/>
                  </a:cubicBezTo>
                  <a:cubicBezTo>
                    <a:pt x="4206094" y="1087227"/>
                    <a:pt x="4088683" y="1042685"/>
                    <a:pt x="3921321" y="1077218"/>
                  </a:cubicBezTo>
                  <a:cubicBezTo>
                    <a:pt x="3753959" y="1111751"/>
                    <a:pt x="3473565" y="1015594"/>
                    <a:pt x="3344656" y="1077218"/>
                  </a:cubicBezTo>
                  <a:cubicBezTo>
                    <a:pt x="3215748" y="1138842"/>
                    <a:pt x="3092718" y="1066698"/>
                    <a:pt x="2883325" y="1077218"/>
                  </a:cubicBezTo>
                  <a:cubicBezTo>
                    <a:pt x="2673932" y="1087738"/>
                    <a:pt x="2535096" y="1042983"/>
                    <a:pt x="2191327" y="1077218"/>
                  </a:cubicBezTo>
                  <a:cubicBezTo>
                    <a:pt x="1847558" y="1111453"/>
                    <a:pt x="1851153" y="1006763"/>
                    <a:pt x="1556995" y="1077218"/>
                  </a:cubicBezTo>
                  <a:cubicBezTo>
                    <a:pt x="1262837" y="1147673"/>
                    <a:pt x="1077905" y="1076454"/>
                    <a:pt x="922664" y="1077218"/>
                  </a:cubicBezTo>
                  <a:cubicBezTo>
                    <a:pt x="767423" y="1077982"/>
                    <a:pt x="354624" y="1060128"/>
                    <a:pt x="0" y="1077218"/>
                  </a:cubicBezTo>
                  <a:cubicBezTo>
                    <a:pt x="-43265" y="922016"/>
                    <a:pt x="45537" y="734172"/>
                    <a:pt x="0" y="527837"/>
                  </a:cubicBezTo>
                  <a:cubicBezTo>
                    <a:pt x="-45537" y="321502"/>
                    <a:pt x="63204" y="116868"/>
                    <a:pt x="0" y="0"/>
                  </a:cubicBezTo>
                </a:path>
              </a:pathLst>
            </a:custGeom>
            <a:solidFill>
              <a:srgbClr val="FFFFFF">
                <a:alpha val="0"/>
              </a:srgbClr>
            </a:solidFill>
            <a:ln w="38100">
              <a:solidFill>
                <a:srgbClr val="008000">
                  <a:alpha val="100000"/>
                </a:srgbClr>
              </a:solidFill>
              <a:prstDash val="solid"/>
              <a:headEnd type="none" w="med" len="med"/>
              <a:tailEnd type="none" w="med" len="med"/>
            </a:ln>
          </p:spPr>
          <p:txBody>
            <a:bodyPr anchor="ctr"/>
            <a:lstStyle/>
            <a:p>
              <a:pPr marL="0" algn="ctr"/>
            </a:p>
          </p:txBody>
        </p:sp>
      </p:grpSp>
      <p:grpSp>
        <p:nvGrpSpPr>
          <p:cNvPr id="17" name="组合2"/>
          <p:cNvGrpSpPr/>
          <p:nvPr>
            <p:custDataLst>
              <p:tags r:id="rId10"/>
            </p:custDataLst>
          </p:nvPr>
        </p:nvGrpSpPr>
        <p:grpSpPr>
          <a:xfrm>
            <a:off x="769127" y="4440530"/>
            <a:ext cx="2094831" cy="712469"/>
            <a:chOff x="0" y="0"/>
            <a:chExt cx="2094831" cy="712469"/>
          </a:xfrm>
        </p:grpSpPr>
        <p:sp>
          <p:nvSpPr>
            <p:cNvPr id="18" name="形状5"/>
            <p:cNvSpPr txBox="1"/>
            <p:nvPr>
              <p:custDataLst>
                <p:tags r:id="rId11"/>
              </p:custDataLst>
            </p:nvPr>
          </p:nvSpPr>
          <p:spPr>
            <a:xfrm>
              <a:off x="0" y="21293"/>
              <a:ext cx="1592884" cy="578444"/>
            </a:xfrm>
            <a:prstGeom prst="roundRect">
              <a:avLst/>
            </a:prstGeom>
            <a:solidFill>
              <a:srgbClr val="FFFFFF">
                <a:alpha val="0"/>
              </a:srgbClr>
            </a:solidFill>
            <a:ln w="9525">
              <a:solidFill>
                <a:srgbClr val="FFFFFF">
                  <a:alpha val="0"/>
                </a:srgbClr>
              </a:solidFill>
            </a:ln>
          </p:spPr>
          <p:txBody>
            <a:bodyPr anchor="ctr"/>
            <a:lstStyle/>
            <a:p>
              <a:pPr marL="0" algn="ctr"/>
            </a:p>
          </p:txBody>
        </p:sp>
        <p:sp>
          <p:nvSpPr>
            <p:cNvPr id="19" name="文本8"/>
            <p:cNvSpPr txBox="1"/>
            <p:nvPr>
              <p:custDataLst>
                <p:tags r:id="rId12"/>
              </p:custDataLst>
            </p:nvPr>
          </p:nvSpPr>
          <p:spPr>
            <a:xfrm>
              <a:off x="311447" y="0"/>
              <a:ext cx="1783384" cy="712469"/>
            </a:xfrm>
            <a:prstGeom prst="rect">
              <a:avLst/>
            </a:prstGeom>
            <a:noFill/>
          </p:spPr>
          <p:txBody>
            <a:bodyPr anchor="t"/>
            <a:lstStyle/>
            <a:p>
              <a:pPr marL="0" algn="l">
                <a:lnSpc>
                  <a:spcPts val="3300"/>
                </a:lnSpc>
              </a:pPr>
              <a:r>
                <a:rPr lang="zh-CN" altLang="en-US" sz="2800" b="1" i="0">
                  <a:solidFill>
                    <a:srgbClr val="1E4E79">
                      <a:alpha val="100000"/>
                    </a:srgbClr>
                  </a:solidFill>
                  <a:latin typeface="楷体" panose="02010609060101010101" pitchFamily="49" charset="-122"/>
                  <a:ea typeface="楷体" panose="02010609060101010101" pitchFamily="49" charset="-122"/>
                </a:rPr>
                <a:t>作用：</a:t>
              </a:r>
              <a:endParaRPr lang="zh-CN" altLang="en-US" sz="2800" b="1" i="0">
                <a:solidFill>
                  <a:srgbClr val="1E4E79">
                    <a:alpha val="100000"/>
                  </a:srgbClr>
                </a:solidFill>
                <a:latin typeface="楷体" panose="02010609060101010101" pitchFamily="49" charset="-122"/>
                <a:ea typeface="楷体" panose="02010609060101010101" pitchFamily="49" charset="-122"/>
              </a:endParaRPr>
            </a:p>
          </p:txBody>
        </p:sp>
      </p:grpSp>
      <p:sp>
        <p:nvSpPr>
          <p:cNvPr id="20" name="文本2"/>
          <p:cNvSpPr txBox="1"/>
          <p:nvPr>
            <p:custDataLst>
              <p:tags r:id="rId13"/>
            </p:custDataLst>
          </p:nvPr>
        </p:nvSpPr>
        <p:spPr>
          <a:xfrm>
            <a:off x="2063115" y="4368165"/>
            <a:ext cx="9309735" cy="1229360"/>
          </a:xfrm>
          <a:prstGeom prst="rect">
            <a:avLst/>
          </a:prstGeom>
          <a:noFill/>
        </p:spPr>
        <p:txBody>
          <a:bodyPr anchor="t"/>
          <a:lstStyle/>
          <a:p>
            <a:pPr marL="0" algn="l">
              <a:lnSpc>
                <a:spcPts val="3700"/>
              </a:lnSpc>
            </a:pPr>
            <a:r>
              <a:rPr lang="zh-CN" altLang="en-US" sz="2800" b="1" i="0">
                <a:solidFill>
                  <a:srgbClr val="000000">
                    <a:alpha val="100000"/>
                  </a:srgbClr>
                </a:solidFill>
                <a:latin typeface="楷体" panose="02010609060101010101" pitchFamily="49" charset="-122"/>
                <a:ea typeface="楷体" panose="02010609060101010101" pitchFamily="49" charset="-122"/>
              </a:rPr>
              <a:t>将目的基因</a:t>
            </a:r>
            <a:r>
              <a:rPr lang="zh-CN" altLang="en-US" sz="2800" b="1" i="0">
                <a:solidFill>
                  <a:srgbClr val="C00000">
                    <a:alpha val="100000"/>
                  </a:srgbClr>
                </a:solidFill>
                <a:latin typeface="楷体" panose="02010609060101010101" pitchFamily="49" charset="-122"/>
                <a:ea typeface="楷体" panose="02010609060101010101" pitchFamily="49" charset="-122"/>
              </a:rPr>
              <a:t>转入</a:t>
            </a:r>
            <a:r>
              <a:rPr lang="zh-CN" altLang="en-US" sz="2800" b="1" i="0">
                <a:solidFill>
                  <a:srgbClr val="000000">
                    <a:alpha val="100000"/>
                  </a:srgbClr>
                </a:solidFill>
                <a:latin typeface="楷体" panose="02010609060101010101" pitchFamily="49" charset="-122"/>
                <a:ea typeface="楷体" panose="02010609060101010101" pitchFamily="49" charset="-122"/>
              </a:rPr>
              <a:t>受体细胞，在受体细胞内对目的基因进行</a:t>
            </a:r>
            <a:r>
              <a:rPr lang="zh-CN" altLang="en-US" sz="2800" b="1" i="0">
                <a:solidFill>
                  <a:srgbClr val="C00000">
                    <a:alpha val="100000"/>
                  </a:srgbClr>
                </a:solidFill>
                <a:latin typeface="楷体" panose="02010609060101010101" pitchFamily="49" charset="-122"/>
                <a:ea typeface="楷体" panose="02010609060101010101" pitchFamily="49" charset="-122"/>
              </a:rPr>
              <a:t>大量复制</a:t>
            </a:r>
            <a:r>
              <a:rPr lang="zh-CN" altLang="en-US" sz="2800" b="1" i="0">
                <a:solidFill>
                  <a:srgbClr val="000000">
                    <a:alpha val="100000"/>
                  </a:srgbClr>
                </a:solidFill>
                <a:latin typeface="楷体" panose="02010609060101010101" pitchFamily="49" charset="-122"/>
                <a:ea typeface="楷体" panose="02010609060101010101" pitchFamily="49" charset="-122"/>
              </a:rPr>
              <a:t>。</a:t>
            </a:r>
            <a:endParaRPr lang="zh-CN" altLang="en-US" sz="2800" b="1" i="0">
              <a:solidFill>
                <a:srgbClr val="000000">
                  <a:alpha val="100000"/>
                </a:srgbClr>
              </a:solidFill>
              <a:latin typeface="楷体" panose="02010609060101010101" pitchFamily="49" charset="-122"/>
              <a:ea typeface="楷体" panose="02010609060101010101" pitchFamily="49" charset="-122"/>
            </a:endParaRPr>
          </a:p>
        </p:txBody>
      </p:sp>
      <p:sp>
        <p:nvSpPr>
          <p:cNvPr id="4" name="剪去单角的矩形 3"/>
          <p:cNvSpPr/>
          <p:nvPr>
            <p:custDataLst>
              <p:tags r:id="rId14"/>
            </p:custDataLst>
          </p:nvPr>
        </p:nvSpPr>
        <p:spPr>
          <a:xfrm>
            <a:off x="46990" y="6286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图片 75" descr="图表&#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50240" y="-3906403"/>
            <a:ext cx="9411513" cy="7425854"/>
          </a:xfrm>
          <a:prstGeom prst="rect">
            <a:avLst/>
          </a:prstGeom>
        </p:spPr>
      </p:pic>
      <p:grpSp>
        <p:nvGrpSpPr>
          <p:cNvPr id="2" name="组合 1"/>
          <p:cNvGrpSpPr/>
          <p:nvPr/>
        </p:nvGrpSpPr>
        <p:grpSpPr>
          <a:xfrm>
            <a:off x="9771380" y="823595"/>
            <a:ext cx="2132965" cy="2313940"/>
            <a:chOff x="15388" y="1297"/>
            <a:chExt cx="3359" cy="3644"/>
          </a:xfrm>
        </p:grpSpPr>
        <p:sp>
          <p:nvSpPr>
            <p:cNvPr id="47" name="文本框 46"/>
            <p:cNvSpPr txBox="1"/>
            <p:nvPr/>
          </p:nvSpPr>
          <p:spPr>
            <a:xfrm>
              <a:off x="15921" y="1889"/>
              <a:ext cx="2827"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1977</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，桑格等科学家发明了</a:t>
              </a:r>
              <a:r>
                <a:rPr lang="en-US" altLang="zh-CN" b="1" dirty="0">
                  <a:latin typeface="Times New Roman" panose="02020603050405020304" pitchFamily="18" charset="0"/>
                </a:rPr>
                <a:t>DNA</a:t>
              </a:r>
              <a:r>
                <a:rPr lang="zh-CN" altLang="en-US" b="1" dirty="0">
                  <a:latin typeface="Times New Roman" panose="02020603050405020304" pitchFamily="18" charset="0"/>
                </a:rPr>
                <a:t>序列分析的方法，为基因序列图的绘制提供了可能。</a:t>
              </a:r>
              <a:endParaRPr lang="en-US" altLang="zh-CN" b="1" dirty="0">
                <a:latin typeface="Times New Roman" panose="02020603050405020304" pitchFamily="18" charset="0"/>
              </a:endParaRPr>
            </a:p>
          </p:txBody>
        </p:sp>
        <p:sp>
          <p:nvSpPr>
            <p:cNvPr id="51" name="椭圆 50"/>
            <p:cNvSpPr/>
            <p:nvPr/>
          </p:nvSpPr>
          <p:spPr>
            <a:xfrm>
              <a:off x="15388" y="1297"/>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52" name="直接连接符 51"/>
            <p:cNvCxnSpPr/>
            <p:nvPr/>
          </p:nvCxnSpPr>
          <p:spPr>
            <a:xfrm flipH="1" flipV="1">
              <a:off x="15474" y="1383"/>
              <a:ext cx="1713" cy="302"/>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53" name="直接连接符 52"/>
            <p:cNvCxnSpPr/>
            <p:nvPr/>
          </p:nvCxnSpPr>
          <p:spPr>
            <a:xfrm flipH="1">
              <a:off x="15946" y="1679"/>
              <a:ext cx="2482"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3" name="组合 2"/>
          <p:cNvGrpSpPr/>
          <p:nvPr/>
        </p:nvGrpSpPr>
        <p:grpSpPr>
          <a:xfrm>
            <a:off x="6880860" y="548640"/>
            <a:ext cx="2590800" cy="2348865"/>
            <a:chOff x="10836" y="864"/>
            <a:chExt cx="4080" cy="3699"/>
          </a:xfrm>
        </p:grpSpPr>
        <p:sp>
          <p:nvSpPr>
            <p:cNvPr id="43" name="文本框 42"/>
            <p:cNvSpPr txBox="1"/>
            <p:nvPr/>
          </p:nvSpPr>
          <p:spPr>
            <a:xfrm>
              <a:off x="10836" y="864"/>
              <a:ext cx="4081"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1982</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，第一个基因工程药物</a:t>
              </a:r>
              <a:r>
                <a:rPr lang="en-US" altLang="zh-CN" b="1" dirty="0">
                  <a:latin typeface="Times New Roman" panose="02020603050405020304" pitchFamily="18" charset="0"/>
                </a:rPr>
                <a:t>——</a:t>
              </a:r>
              <a:r>
                <a:rPr lang="zh-CN" altLang="en-US" b="1" dirty="0">
                  <a:latin typeface="Times New Roman" panose="02020603050405020304" pitchFamily="18" charset="0"/>
                </a:rPr>
                <a:t>重组人胰岛素被批准上市。基因工程药物成为世界各国研究和投资开发的热点。</a:t>
              </a:r>
              <a:endParaRPr lang="en-US" altLang="zh-CN" b="1" dirty="0">
                <a:latin typeface="Times New Roman" panose="02020603050405020304" pitchFamily="18" charset="0"/>
              </a:endParaRPr>
            </a:p>
          </p:txBody>
        </p:sp>
        <p:cxnSp>
          <p:nvCxnSpPr>
            <p:cNvPr id="55" name="直接连接符 54"/>
            <p:cNvCxnSpPr/>
            <p:nvPr/>
          </p:nvCxnSpPr>
          <p:spPr>
            <a:xfrm flipH="1">
              <a:off x="10989" y="3448"/>
              <a:ext cx="3675"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56" name="直接连接符 55"/>
            <p:cNvCxnSpPr/>
            <p:nvPr/>
          </p:nvCxnSpPr>
          <p:spPr>
            <a:xfrm flipH="1" flipV="1">
              <a:off x="12877" y="3459"/>
              <a:ext cx="1799" cy="973"/>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57" name="椭圆 56"/>
            <p:cNvSpPr/>
            <p:nvPr/>
          </p:nvSpPr>
          <p:spPr>
            <a:xfrm>
              <a:off x="14647" y="4391"/>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grpSp>
      <p:grpSp>
        <p:nvGrpSpPr>
          <p:cNvPr id="4" name="组合 3"/>
          <p:cNvGrpSpPr/>
          <p:nvPr/>
        </p:nvGrpSpPr>
        <p:grpSpPr>
          <a:xfrm>
            <a:off x="8868410" y="3055620"/>
            <a:ext cx="2689860" cy="2790825"/>
            <a:chOff x="13966" y="4812"/>
            <a:chExt cx="4236" cy="4395"/>
          </a:xfrm>
        </p:grpSpPr>
        <p:sp>
          <p:nvSpPr>
            <p:cNvPr id="44" name="文本框 43"/>
            <p:cNvSpPr txBox="1"/>
            <p:nvPr/>
          </p:nvSpPr>
          <p:spPr>
            <a:xfrm>
              <a:off x="14858" y="6155"/>
              <a:ext cx="3344"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，科学家采用农杆菌转化法培育出世界上第一例转基因烟草。此后，基因工程进入了迅速发展的阶段。</a:t>
              </a:r>
              <a:endParaRPr lang="en-US" altLang="zh-CN" b="1" dirty="0">
                <a:latin typeface="Times New Roman" panose="02020603050405020304" pitchFamily="18" charset="0"/>
              </a:endParaRPr>
            </a:p>
          </p:txBody>
        </p:sp>
        <p:sp>
          <p:nvSpPr>
            <p:cNvPr id="54" name="椭圆 53"/>
            <p:cNvSpPr/>
            <p:nvPr/>
          </p:nvSpPr>
          <p:spPr>
            <a:xfrm>
              <a:off x="13966" y="4812"/>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58" name="直接连接符 57"/>
            <p:cNvCxnSpPr/>
            <p:nvPr/>
          </p:nvCxnSpPr>
          <p:spPr>
            <a:xfrm flipH="1">
              <a:off x="14819" y="5841"/>
              <a:ext cx="3153" cy="35"/>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59" name="直接连接符 58"/>
            <p:cNvCxnSpPr/>
            <p:nvPr/>
          </p:nvCxnSpPr>
          <p:spPr>
            <a:xfrm flipH="1" flipV="1">
              <a:off x="14029" y="4887"/>
              <a:ext cx="2455" cy="944"/>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5" name="组合 4"/>
          <p:cNvGrpSpPr/>
          <p:nvPr/>
        </p:nvGrpSpPr>
        <p:grpSpPr>
          <a:xfrm>
            <a:off x="6960235" y="2884170"/>
            <a:ext cx="2061210" cy="2585720"/>
            <a:chOff x="10961" y="4542"/>
            <a:chExt cx="3246" cy="4072"/>
          </a:xfrm>
        </p:grpSpPr>
        <p:sp>
          <p:nvSpPr>
            <p:cNvPr id="45" name="文本框 44"/>
            <p:cNvSpPr txBox="1"/>
            <p:nvPr/>
          </p:nvSpPr>
          <p:spPr>
            <a:xfrm>
              <a:off x="10961" y="6048"/>
              <a:ext cx="3246"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1984</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，我国科学家朱作言（</a:t>
              </a:r>
              <a:r>
                <a:rPr lang="en-US" altLang="zh-CN" b="1" dirty="0">
                  <a:latin typeface="Times New Roman" panose="02020603050405020304" pitchFamily="18" charset="0"/>
                </a:rPr>
                <a:t>1941-</a:t>
              </a:r>
              <a:r>
                <a:rPr lang="zh-CN" altLang="en-US" b="1" dirty="0">
                  <a:latin typeface="Times New Roman" panose="02020603050405020304" pitchFamily="18" charset="0"/>
                </a:rPr>
                <a:t>）领导的团队</a:t>
              </a:r>
              <a:r>
                <a:rPr lang="zh-CN" altLang="en-US" b="1" dirty="0"/>
                <a:t>培育出设计上第一条转基因鱼。</a:t>
              </a:r>
              <a:endParaRPr lang="en-US" altLang="zh-CN" b="1" dirty="0"/>
            </a:p>
          </p:txBody>
        </p:sp>
        <p:sp>
          <p:nvSpPr>
            <p:cNvPr id="60" name="椭圆 59"/>
            <p:cNvSpPr/>
            <p:nvPr/>
          </p:nvSpPr>
          <p:spPr>
            <a:xfrm>
              <a:off x="12919" y="4542"/>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61" name="直接连接符 60"/>
            <p:cNvCxnSpPr/>
            <p:nvPr/>
          </p:nvCxnSpPr>
          <p:spPr>
            <a:xfrm flipH="1">
              <a:off x="10973" y="5920"/>
              <a:ext cx="3056" cy="2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62" name="直接连接符 61"/>
            <p:cNvCxnSpPr/>
            <p:nvPr/>
          </p:nvCxnSpPr>
          <p:spPr>
            <a:xfrm flipV="1">
              <a:off x="12584" y="4659"/>
              <a:ext cx="421" cy="120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6" name="组合 5"/>
          <p:cNvGrpSpPr/>
          <p:nvPr/>
        </p:nvGrpSpPr>
        <p:grpSpPr>
          <a:xfrm>
            <a:off x="4649470" y="2787015"/>
            <a:ext cx="3041015" cy="3386455"/>
            <a:chOff x="7322" y="4389"/>
            <a:chExt cx="4789" cy="5333"/>
          </a:xfrm>
        </p:grpSpPr>
        <p:sp>
          <p:nvSpPr>
            <p:cNvPr id="46" name="文本框 45"/>
            <p:cNvSpPr txBox="1"/>
            <p:nvPr/>
          </p:nvSpPr>
          <p:spPr>
            <a:xfrm>
              <a:off x="7322" y="6670"/>
              <a:ext cx="3071" cy="305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1985</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，穆里斯（</a:t>
              </a:r>
              <a:r>
                <a:rPr lang="en-US" altLang="zh-CN" b="1" dirty="0">
                  <a:latin typeface="Times New Roman" panose="02020603050405020304" pitchFamily="18" charset="0"/>
                </a:rPr>
                <a:t>K. Mullis</a:t>
              </a:r>
              <a:r>
                <a:rPr lang="zh-CN" altLang="en-US" b="1" dirty="0">
                  <a:latin typeface="Times New Roman" panose="02020603050405020304" pitchFamily="18" charset="0"/>
                </a:rPr>
                <a:t>，</a:t>
              </a:r>
              <a:r>
                <a:rPr lang="en-US" altLang="zh-CN" b="1" dirty="0">
                  <a:latin typeface="Times New Roman" panose="02020603050405020304" pitchFamily="18" charset="0"/>
                </a:rPr>
                <a:t>1944-</a:t>
              </a:r>
              <a:r>
                <a:rPr lang="zh-CN" altLang="en-US" b="1" dirty="0">
                  <a:latin typeface="Times New Roman" panose="02020603050405020304" pitchFamily="18" charset="0"/>
                </a:rPr>
                <a:t>）等人发明了</a:t>
              </a:r>
              <a:r>
                <a:rPr lang="en-US" altLang="zh-CN" b="1" dirty="0">
                  <a:latin typeface="Times New Roman" panose="02020603050405020304" pitchFamily="18" charset="0"/>
                </a:rPr>
                <a:t>PCR</a:t>
              </a:r>
              <a:r>
                <a:rPr lang="zh-CN" altLang="en-US" b="1" dirty="0">
                  <a:latin typeface="Times New Roman" panose="02020603050405020304" pitchFamily="18" charset="0"/>
                </a:rPr>
                <a:t>，为获取目的基因提供了有效手段。</a:t>
              </a:r>
              <a:endParaRPr lang="en-US" altLang="zh-CN" b="1" dirty="0">
                <a:latin typeface="Times New Roman" panose="02020603050405020304" pitchFamily="18" charset="0"/>
              </a:endParaRPr>
            </a:p>
          </p:txBody>
        </p:sp>
        <p:cxnSp>
          <p:nvCxnSpPr>
            <p:cNvPr id="63" name="直接连接符 62"/>
            <p:cNvCxnSpPr/>
            <p:nvPr/>
          </p:nvCxnSpPr>
          <p:spPr>
            <a:xfrm flipH="1">
              <a:off x="7384" y="6594"/>
              <a:ext cx="2702"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64" name="椭圆 63"/>
            <p:cNvSpPr/>
            <p:nvPr/>
          </p:nvSpPr>
          <p:spPr>
            <a:xfrm>
              <a:off x="11939" y="438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65" name="直接连接符 64"/>
            <p:cNvCxnSpPr/>
            <p:nvPr/>
          </p:nvCxnSpPr>
          <p:spPr>
            <a:xfrm flipH="1">
              <a:off x="8698" y="4474"/>
              <a:ext cx="3317" cy="212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7" name="组合 6"/>
          <p:cNvGrpSpPr/>
          <p:nvPr/>
        </p:nvGrpSpPr>
        <p:grpSpPr>
          <a:xfrm>
            <a:off x="4239260" y="662940"/>
            <a:ext cx="2319655" cy="2233295"/>
            <a:chOff x="6676" y="1044"/>
            <a:chExt cx="3653" cy="3517"/>
          </a:xfrm>
        </p:grpSpPr>
        <p:sp>
          <p:nvSpPr>
            <p:cNvPr id="48" name="文本框 47"/>
            <p:cNvSpPr txBox="1"/>
            <p:nvPr/>
          </p:nvSpPr>
          <p:spPr>
            <a:xfrm>
              <a:off x="6676" y="1044"/>
              <a:ext cx="3409" cy="2082"/>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1990</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，人类基因组计划启动。</a:t>
              </a:r>
              <a:r>
                <a:rPr lang="en-US" altLang="zh-CN" b="1" dirty="0">
                  <a:latin typeface="Times New Roman" panose="02020603050405020304" pitchFamily="18" charset="0"/>
                </a:rPr>
                <a:t>2003</a:t>
              </a:r>
              <a:r>
                <a:rPr lang="zh-CN" altLang="en-US" b="1" dirty="0">
                  <a:latin typeface="Times New Roman" panose="02020603050405020304" pitchFamily="18" charset="0"/>
                </a:rPr>
                <a:t>年该计划的测序任务顺利完成。</a:t>
              </a:r>
              <a:endParaRPr lang="en-US" altLang="zh-CN" b="1" dirty="0">
                <a:latin typeface="Times New Roman" panose="02020603050405020304" pitchFamily="18" charset="0"/>
              </a:endParaRPr>
            </a:p>
          </p:txBody>
        </p:sp>
        <p:cxnSp>
          <p:nvCxnSpPr>
            <p:cNvPr id="67" name="直接连接符 66"/>
            <p:cNvCxnSpPr/>
            <p:nvPr/>
          </p:nvCxnSpPr>
          <p:spPr>
            <a:xfrm>
              <a:off x="8631" y="3262"/>
              <a:ext cx="1698" cy="1282"/>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68" name="直接连接符 67"/>
            <p:cNvCxnSpPr/>
            <p:nvPr/>
          </p:nvCxnSpPr>
          <p:spPr>
            <a:xfrm flipH="1">
              <a:off x="6775" y="3262"/>
              <a:ext cx="3149"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69" name="椭圆 68"/>
            <p:cNvSpPr/>
            <p:nvPr/>
          </p:nvSpPr>
          <p:spPr>
            <a:xfrm>
              <a:off x="10153" y="438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grpSp>
      <p:grpSp>
        <p:nvGrpSpPr>
          <p:cNvPr id="9" name="组合 8"/>
          <p:cNvGrpSpPr/>
          <p:nvPr/>
        </p:nvGrpSpPr>
        <p:grpSpPr>
          <a:xfrm>
            <a:off x="547370" y="823595"/>
            <a:ext cx="3030855" cy="3592195"/>
            <a:chOff x="862" y="1297"/>
            <a:chExt cx="4773" cy="5657"/>
          </a:xfrm>
        </p:grpSpPr>
        <p:sp>
          <p:nvSpPr>
            <p:cNvPr id="50" name="文本框 49"/>
            <p:cNvSpPr txBox="1"/>
            <p:nvPr/>
          </p:nvSpPr>
          <p:spPr>
            <a:xfrm>
              <a:off x="862" y="1297"/>
              <a:ext cx="3551" cy="5475"/>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2013</a:t>
              </a:r>
              <a:r>
                <a:rPr lang="zh-CN" altLang="en-US" b="1" dirty="0">
                  <a:solidFill>
                    <a:srgbClr val="FF0000"/>
                  </a:solidFill>
                  <a:latin typeface="Times New Roman" panose="02020603050405020304" pitchFamily="18" charset="0"/>
                </a:rPr>
                <a:t>年</a:t>
              </a:r>
              <a:r>
                <a:rPr lang="zh-CN" altLang="en-US" b="1" dirty="0">
                  <a:latin typeface="Times New Roman" panose="02020603050405020304" pitchFamily="18" charset="0"/>
                </a:rPr>
                <a:t>，华人科学家张锋（</a:t>
              </a:r>
              <a:r>
                <a:rPr lang="en-US" altLang="zh-CN" b="1" dirty="0">
                  <a:latin typeface="Times New Roman" panose="02020603050405020304" pitchFamily="18" charset="0"/>
                </a:rPr>
                <a:t>1982-</a:t>
              </a:r>
              <a:r>
                <a:rPr lang="zh-CN" altLang="en-US" b="1" dirty="0">
                  <a:latin typeface="Times New Roman" panose="02020603050405020304" pitchFamily="18" charset="0"/>
                </a:rPr>
                <a:t>）及其团队首次报道了利用最新的基因编辑技术</a:t>
              </a:r>
              <a:r>
                <a:rPr lang="en-US" altLang="zh-CN" b="1" dirty="0">
                  <a:latin typeface="Times New Roman" panose="02020603050405020304" pitchFamily="18" charset="0"/>
                </a:rPr>
                <a:t>——CRISPR</a:t>
              </a:r>
              <a:r>
                <a:rPr lang="zh-CN" altLang="en-US" b="1" dirty="0">
                  <a:latin typeface="Times New Roman" panose="02020603050405020304" pitchFamily="18" charset="0"/>
                </a:rPr>
                <a:t>（成簇规律间隔短回文重复）技术编辑了哺乳动物基因组。该技术可以实现对特定基因的定点插入、敲除或替换。</a:t>
              </a:r>
              <a:endParaRPr lang="en-US" altLang="zh-CN" b="1" dirty="0">
                <a:latin typeface="Times New Roman" panose="02020603050405020304" pitchFamily="18" charset="0"/>
              </a:endParaRPr>
            </a:p>
          </p:txBody>
        </p:sp>
        <p:cxnSp>
          <p:nvCxnSpPr>
            <p:cNvPr id="72" name="直接连接符 71"/>
            <p:cNvCxnSpPr/>
            <p:nvPr/>
          </p:nvCxnSpPr>
          <p:spPr>
            <a:xfrm>
              <a:off x="4454" y="1382"/>
              <a:ext cx="11" cy="5572"/>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sp>
          <p:nvSpPr>
            <p:cNvPr id="73" name="椭圆 72"/>
            <p:cNvSpPr/>
            <p:nvPr/>
          </p:nvSpPr>
          <p:spPr>
            <a:xfrm>
              <a:off x="5463" y="5159"/>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74" name="直接连接符 73"/>
            <p:cNvCxnSpPr/>
            <p:nvPr/>
          </p:nvCxnSpPr>
          <p:spPr>
            <a:xfrm>
              <a:off x="4453" y="5265"/>
              <a:ext cx="1001"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grpSp>
        <p:nvGrpSpPr>
          <p:cNvPr id="8" name="组合 7"/>
          <p:cNvGrpSpPr/>
          <p:nvPr/>
        </p:nvGrpSpPr>
        <p:grpSpPr>
          <a:xfrm>
            <a:off x="1446530" y="3197860"/>
            <a:ext cx="3695700" cy="3286760"/>
            <a:chOff x="2278" y="5036"/>
            <a:chExt cx="5820" cy="5176"/>
          </a:xfrm>
        </p:grpSpPr>
        <p:sp>
          <p:nvSpPr>
            <p:cNvPr id="49" name="文本框 48"/>
            <p:cNvSpPr txBox="1"/>
            <p:nvPr/>
          </p:nvSpPr>
          <p:spPr>
            <a:xfrm>
              <a:off x="2278" y="7645"/>
              <a:ext cx="4311" cy="2567"/>
            </a:xfrm>
            <a:prstGeom prst="rect">
              <a:avLst/>
            </a:prstGeom>
            <a:noFill/>
          </p:spPr>
          <p:txBody>
            <a:bodyPr wrap="square" rtlCol="0">
              <a:spAutoFit/>
            </a:bodyPr>
            <a:lstStyle/>
            <a:p>
              <a:pPr>
                <a:lnSpc>
                  <a:spcPts val="2400"/>
                </a:lnSpc>
              </a:pPr>
              <a:r>
                <a:rPr lang="en-US" altLang="zh-CN" b="1" dirty="0">
                  <a:solidFill>
                    <a:srgbClr val="FF0000"/>
                  </a:solidFill>
                  <a:latin typeface="Times New Roman" panose="02020603050405020304" pitchFamily="18" charset="0"/>
                </a:rPr>
                <a:t>21</a:t>
              </a:r>
              <a:r>
                <a:rPr lang="zh-CN" altLang="en-US" b="1" dirty="0">
                  <a:solidFill>
                    <a:srgbClr val="FF0000"/>
                  </a:solidFill>
                  <a:latin typeface="Times New Roman" panose="02020603050405020304" pitchFamily="18" charset="0"/>
                </a:rPr>
                <a:t>世纪以来</a:t>
              </a:r>
              <a:r>
                <a:rPr lang="zh-CN" altLang="en-US" b="1" dirty="0">
                  <a:latin typeface="Times New Roman" panose="02020603050405020304" pitchFamily="18" charset="0"/>
                </a:rPr>
                <a:t>，科学家发明了多种高通量测序技术，可以实现低成本测定大量核酸序列，加速了人们对基因组序列的了解。</a:t>
              </a:r>
              <a:endParaRPr lang="en-US" altLang="zh-CN" b="1" dirty="0">
                <a:latin typeface="Times New Roman" panose="02020603050405020304" pitchFamily="18" charset="0"/>
              </a:endParaRPr>
            </a:p>
          </p:txBody>
        </p:sp>
        <p:sp>
          <p:nvSpPr>
            <p:cNvPr id="66" name="椭圆 65"/>
            <p:cNvSpPr/>
            <p:nvPr/>
          </p:nvSpPr>
          <p:spPr>
            <a:xfrm>
              <a:off x="7926" y="5036"/>
              <a:ext cx="172" cy="172"/>
            </a:xfrm>
            <a:prstGeom prst="ellipse">
              <a:avLst/>
            </a:prstGeom>
            <a:solidFill>
              <a:schemeClr val="tx1"/>
            </a:solidFill>
            <a:ln w="19050">
              <a:noFill/>
              <a:tailEnd type="none"/>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b="1"/>
            </a:p>
          </p:txBody>
        </p:sp>
        <p:cxnSp>
          <p:nvCxnSpPr>
            <p:cNvPr id="70" name="直接连接符 69"/>
            <p:cNvCxnSpPr/>
            <p:nvPr/>
          </p:nvCxnSpPr>
          <p:spPr>
            <a:xfrm flipV="1">
              <a:off x="4620" y="5067"/>
              <a:ext cx="3430" cy="2486"/>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cxnSp>
          <p:nvCxnSpPr>
            <p:cNvPr id="75" name="直接连接符 74"/>
            <p:cNvCxnSpPr/>
            <p:nvPr/>
          </p:nvCxnSpPr>
          <p:spPr>
            <a:xfrm flipH="1">
              <a:off x="2388" y="7561"/>
              <a:ext cx="3895" cy="0"/>
            </a:xfrm>
            <a:prstGeom prst="line">
              <a:avLst/>
            </a:prstGeom>
            <a:ln w="9525">
              <a:solidFill>
                <a:schemeClr val="tx1"/>
              </a:solidFill>
              <a:prstDash val="sysDash"/>
              <a:tailEnd type="none"/>
            </a:ln>
          </p:spPr>
          <p:style>
            <a:lnRef idx="1">
              <a:schemeClr val="dk1"/>
            </a:lnRef>
            <a:fillRef idx="0">
              <a:schemeClr val="dk1"/>
            </a:fillRef>
            <a:effectRef idx="0">
              <a:schemeClr val="dk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up)">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44792"/>
            <a:ext cx="6393873" cy="5139414"/>
            <a:chOff x="-4727444" y="1084818"/>
            <a:chExt cx="6393873" cy="6508228"/>
          </a:xfrm>
        </p:grpSpPr>
        <p:sp>
          <p:nvSpPr>
            <p:cNvPr id="56" name="矩形: 圆角 55"/>
            <p:cNvSpPr/>
            <p:nvPr/>
          </p:nvSpPr>
          <p:spPr>
            <a:xfrm>
              <a:off x="-4727444" y="1414559"/>
              <a:ext cx="6393873" cy="6178487"/>
            </a:xfrm>
            <a:prstGeom prst="roundRect">
              <a:avLst>
                <a:gd name="adj" fmla="val 4175"/>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57" name="文本框 56"/>
            <p:cNvSpPr txBox="1"/>
            <p:nvPr/>
          </p:nvSpPr>
          <p:spPr>
            <a:xfrm>
              <a:off x="-2555925" y="1084818"/>
              <a:ext cx="2094976" cy="660990"/>
            </a:xfrm>
            <a:prstGeom prst="rect">
              <a:avLst/>
            </a:prstGeom>
            <a:solidFill>
              <a:srgbClr val="DAE0EF"/>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rPr>
                <a:t>质粒的定义</a:t>
              </a:r>
              <a:endParaRPr kumimoji="0" lang="zh-CN" altLang="en-US" sz="2800" b="1" i="0" u="none" strike="noStrike" kern="1200" cap="none" spc="0" normalizeH="0" baseline="0" noProof="0" dirty="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endParaRPr>
            </a:p>
          </p:txBody>
        </p:sp>
      </p:grpSp>
      <p:sp>
        <p:nvSpPr>
          <p:cNvPr id="58" name="文本框 57"/>
          <p:cNvSpPr txBox="1"/>
          <p:nvPr/>
        </p:nvSpPr>
        <p:spPr>
          <a:xfrm>
            <a:off x="1090161" y="1840681"/>
            <a:ext cx="5934093" cy="4521835"/>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质粒是一种裸露的、结构简单、独立于真核细胞细胞核或原核细胞拟核</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之外，并具有自我复制能力的环状双链</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分子。</a:t>
            </a:r>
            <a:endPar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n"/>
              <a:defRPr/>
            </a:pPr>
            <a:r>
              <a:rPr kumimoji="0" lang="zh-CN" altLang="en-US"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rPr>
              <a:t>特点：</a:t>
            </a:r>
            <a:endParaRPr kumimoji="0" lang="en-US" altLang="zh-CN"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endParaRPr>
          </a:p>
          <a:p>
            <a:pPr marL="363220" marR="0" lvl="1"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裸露的、结构简单、具有自我复制能力</a:t>
            </a:r>
            <a:endPar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n"/>
              <a:defRPr/>
            </a:pPr>
            <a:r>
              <a:rPr kumimoji="0" lang="zh-CN" altLang="en-US"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rPr>
              <a:t>位置：</a:t>
            </a:r>
            <a:endParaRPr kumimoji="0" lang="en-US" altLang="zh-CN"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endParaRPr>
          </a:p>
          <a:p>
            <a:pPr marL="363855" marR="0" lvl="1"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真核细胞细胞核或原核细胞拟核</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之外</a:t>
            </a:r>
            <a:endPar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n"/>
              <a:defRPr/>
            </a:pPr>
            <a:r>
              <a:rPr kumimoji="0" lang="zh-CN" altLang="en-US"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rPr>
              <a:t>本质：</a:t>
            </a:r>
            <a:endParaRPr kumimoji="0" lang="en-US" altLang="zh-CN" sz="2400" b="1" i="0" u="none" strike="noStrike" kern="1200" cap="none" spc="0" normalizeH="0" baseline="0" noProof="0">
              <a:ln>
                <a:noFill/>
              </a:ln>
              <a:solidFill>
                <a:srgbClr val="0070C0"/>
              </a:solidFill>
              <a:effectLst/>
              <a:uLnTx/>
              <a:uFillTx/>
              <a:latin typeface="微软雅黑" panose="020B0503020204020204" charset="-122"/>
              <a:ea typeface="微软雅黑" panose="020B0503020204020204" charset="-122"/>
              <a:cs typeface="微软雅黑" panose="020B0503020204020204" charset="-122"/>
            </a:endParaRPr>
          </a:p>
          <a:p>
            <a:pPr marL="363855" marR="0" lvl="1" indent="0" algn="just"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环状双链</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分子</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26" name="组合 25"/>
          <p:cNvGrpSpPr/>
          <p:nvPr/>
        </p:nvGrpSpPr>
        <p:grpSpPr>
          <a:xfrm>
            <a:off x="7977299" y="1540243"/>
            <a:ext cx="3588357" cy="4948103"/>
            <a:chOff x="1960274" y="1378110"/>
            <a:chExt cx="3588357" cy="4948103"/>
          </a:xfrm>
        </p:grpSpPr>
        <p:pic>
          <p:nvPicPr>
            <p:cNvPr id="27" name="图片 26"/>
            <p:cNvPicPr/>
            <p:nvPr/>
          </p:nvPicPr>
          <p:blipFill rotWithShape="1">
            <a:blip r:embed="rId2"/>
            <a:srcRect l="7078" t="8691" r="29288"/>
            <a:stretch>
              <a:fillRect/>
            </a:stretch>
          </p:blipFill>
          <p:spPr>
            <a:xfrm>
              <a:off x="1963882" y="1705878"/>
              <a:ext cx="2968967" cy="4620335"/>
            </a:xfrm>
            <a:prstGeom prst="rect">
              <a:avLst/>
            </a:prstGeom>
          </p:spPr>
        </p:pic>
        <p:sp>
          <p:nvSpPr>
            <p:cNvPr id="28" name="文本框 27"/>
            <p:cNvSpPr txBox="1"/>
            <p:nvPr/>
          </p:nvSpPr>
          <p:spPr>
            <a:xfrm>
              <a:off x="2584609" y="1382147"/>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拟核</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29" name="文本框 28"/>
            <p:cNvSpPr txBox="1"/>
            <p:nvPr/>
          </p:nvSpPr>
          <p:spPr>
            <a:xfrm>
              <a:off x="3773634" y="1378110"/>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质粒</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0" name="文本框 29"/>
            <p:cNvSpPr txBox="1"/>
            <p:nvPr/>
          </p:nvSpPr>
          <p:spPr>
            <a:xfrm>
              <a:off x="2049296" y="3603967"/>
              <a:ext cx="89722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大肠杆菌细胞</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2" name="文本框 31"/>
            <p:cNvSpPr txBox="1"/>
            <p:nvPr/>
          </p:nvSpPr>
          <p:spPr>
            <a:xfrm>
              <a:off x="1960274" y="4796966"/>
              <a:ext cx="897226" cy="9220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氨苄青霉素抗性基因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3" name="文本框 32"/>
            <p:cNvSpPr txBox="1"/>
            <p:nvPr/>
          </p:nvSpPr>
          <p:spPr>
            <a:xfrm>
              <a:off x="4888734" y="4228733"/>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目的基因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4" name="文本框 33"/>
            <p:cNvSpPr txBox="1"/>
            <p:nvPr/>
          </p:nvSpPr>
          <p:spPr>
            <a:xfrm>
              <a:off x="4888734" y="5569995"/>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复制起点</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8">
                                            <p:txEl>
                                              <p:pRg st="1" end="1"/>
                                            </p:txEl>
                                          </p:spTgt>
                                        </p:tgtEl>
                                        <p:attrNameLst>
                                          <p:attrName>style.visibility</p:attrName>
                                        </p:attrNameLst>
                                      </p:cBhvr>
                                      <p:to>
                                        <p:strVal val="visible"/>
                                      </p:to>
                                    </p:set>
                                    <p:animEffect transition="in" filter="wipe(left)">
                                      <p:cBhvr>
                                        <p:cTn id="21" dur="500"/>
                                        <p:tgtEl>
                                          <p:spTgt spid="5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8">
                                            <p:txEl>
                                              <p:pRg st="2" end="2"/>
                                            </p:txEl>
                                          </p:spTgt>
                                        </p:tgtEl>
                                        <p:attrNameLst>
                                          <p:attrName>style.visibility</p:attrName>
                                        </p:attrNameLst>
                                      </p:cBhvr>
                                      <p:to>
                                        <p:strVal val="visible"/>
                                      </p:to>
                                    </p:set>
                                    <p:animEffect transition="in" filter="wipe(left)">
                                      <p:cBhvr>
                                        <p:cTn id="26" dur="500"/>
                                        <p:tgtEl>
                                          <p:spTgt spid="5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8">
                                            <p:txEl>
                                              <p:pRg st="3" end="3"/>
                                            </p:txEl>
                                          </p:spTgt>
                                        </p:tgtEl>
                                        <p:attrNameLst>
                                          <p:attrName>style.visibility</p:attrName>
                                        </p:attrNameLst>
                                      </p:cBhvr>
                                      <p:to>
                                        <p:strVal val="visible"/>
                                      </p:to>
                                    </p:set>
                                    <p:animEffect transition="in" filter="wipe(left)">
                                      <p:cBhvr>
                                        <p:cTn id="31" dur="500"/>
                                        <p:tgtEl>
                                          <p:spTgt spid="58">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8">
                                            <p:txEl>
                                              <p:pRg st="4" end="4"/>
                                            </p:txEl>
                                          </p:spTgt>
                                        </p:tgtEl>
                                        <p:attrNameLst>
                                          <p:attrName>style.visibility</p:attrName>
                                        </p:attrNameLst>
                                      </p:cBhvr>
                                      <p:to>
                                        <p:strVal val="visible"/>
                                      </p:to>
                                    </p:set>
                                    <p:animEffect transition="in" filter="wipe(left)">
                                      <p:cBhvr>
                                        <p:cTn id="36" dur="500"/>
                                        <p:tgtEl>
                                          <p:spTgt spid="58">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8">
                                            <p:txEl>
                                              <p:pRg st="5" end="5"/>
                                            </p:txEl>
                                          </p:spTgt>
                                        </p:tgtEl>
                                        <p:attrNameLst>
                                          <p:attrName>style.visibility</p:attrName>
                                        </p:attrNameLst>
                                      </p:cBhvr>
                                      <p:to>
                                        <p:strVal val="visible"/>
                                      </p:to>
                                    </p:set>
                                    <p:animEffect transition="in" filter="wipe(left)">
                                      <p:cBhvr>
                                        <p:cTn id="41" dur="500"/>
                                        <p:tgtEl>
                                          <p:spTgt spid="58">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8">
                                            <p:txEl>
                                              <p:pRg st="6" end="6"/>
                                            </p:txEl>
                                          </p:spTgt>
                                        </p:tgtEl>
                                        <p:attrNameLst>
                                          <p:attrName>style.visibility</p:attrName>
                                        </p:attrNameLst>
                                      </p:cBhvr>
                                      <p:to>
                                        <p:strVal val="visible"/>
                                      </p:to>
                                    </p:set>
                                    <p:animEffect transition="in" filter="wipe(left)">
                                      <p:cBhvr>
                                        <p:cTn id="46" dur="500"/>
                                        <p:tgtEl>
                                          <p:spTgt spid="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55" name="组合 54"/>
          <p:cNvGrpSpPr/>
          <p:nvPr/>
        </p:nvGrpSpPr>
        <p:grpSpPr>
          <a:xfrm>
            <a:off x="838200" y="1384194"/>
            <a:ext cx="6393873" cy="5135572"/>
            <a:chOff x="-4727444" y="1089685"/>
            <a:chExt cx="6393873" cy="6503361"/>
          </a:xfrm>
        </p:grpSpPr>
        <p:sp>
          <p:nvSpPr>
            <p:cNvPr id="56" name="矩形: 圆角 55"/>
            <p:cNvSpPr/>
            <p:nvPr/>
          </p:nvSpPr>
          <p:spPr>
            <a:xfrm>
              <a:off x="-4727444" y="1414559"/>
              <a:ext cx="6393873" cy="6178487"/>
            </a:xfrm>
            <a:prstGeom prst="roundRect">
              <a:avLst>
                <a:gd name="adj" fmla="val 4175"/>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57" name="文本框 56"/>
            <p:cNvSpPr txBox="1"/>
            <p:nvPr/>
          </p:nvSpPr>
          <p:spPr>
            <a:xfrm>
              <a:off x="-3818390" y="1089685"/>
              <a:ext cx="4575763" cy="660990"/>
            </a:xfrm>
            <a:prstGeom prst="rect">
              <a:avLst/>
            </a:prstGeom>
            <a:solidFill>
              <a:srgbClr val="DAE0EF"/>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rPr>
                <a:t>质粒作为载体应具备的条件</a:t>
              </a:r>
              <a:endParaRPr kumimoji="0" lang="zh-CN" altLang="en-US" sz="2800" b="1" i="0" u="none" strike="noStrike" kern="1200" cap="none" spc="0" normalizeH="0" baseline="0" noProof="0" dirty="0">
                <a:ln>
                  <a:noFill/>
                </a:ln>
                <a:solidFill>
                  <a:srgbClr val="C00000"/>
                </a:solidFill>
                <a:effectLst>
                  <a:glow rad="76200">
                    <a:prstClr val="white">
                      <a:alpha val="85000"/>
                    </a:prstClr>
                  </a:glow>
                </a:effectLst>
                <a:uLnTx/>
                <a:uFillTx/>
                <a:latin typeface="微软雅黑" panose="020B0503020204020204" charset="-122"/>
                <a:ea typeface="微软雅黑" panose="020B0503020204020204" charset="-122"/>
                <a:cs typeface="Times New Roman" panose="02020603050405020304" pitchFamily="18" charset="0"/>
              </a:endParaRPr>
            </a:p>
          </p:txBody>
        </p:sp>
      </p:grpSp>
      <p:sp>
        <p:nvSpPr>
          <p:cNvPr id="58" name="文本框 57"/>
          <p:cNvSpPr txBox="1"/>
          <p:nvPr/>
        </p:nvSpPr>
        <p:spPr>
          <a:xfrm>
            <a:off x="765175" y="1844675"/>
            <a:ext cx="6556375" cy="4817745"/>
          </a:xfrm>
          <a:prstGeom prst="rect">
            <a:avLst/>
          </a:prstGeom>
          <a:noFill/>
        </p:spPr>
        <p:txBody>
          <a:bodyPr wrap="square" rtlCol="0">
            <a:noAutofit/>
          </a:bodyPr>
          <a:lstStyle/>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1.</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有一个至多个限制酶切割位点，供外源</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片段（基因）插入其中。</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2.</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携带外源</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片段的质粒进入受体细胞后，能在细胞中进行自我复制，或整合到受体</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上，随受体</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同步复制。</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3.</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常有特殊的标记基因，如四环素抗性基因、氨苄青霉素抗性基因等，便于重组</a:t>
            </a:r>
            <a:r>
              <a:rPr kumimoji="0" lang="en-US" altLang="zh-CN"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DNA</a:t>
            </a: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分子的筛选。</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lang="zh-CN" altLang="en-US" sz="2400" b="1"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4.对受体细胞无害、易分离。</a:t>
            </a:r>
            <a:endParaRPr lang="zh-CN" altLang="en-US" sz="2400" b="1" i="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（基因工程用作载体的质粒是在天然质粒的基础上进行过人工改造的）</a:t>
            </a:r>
            <a:endParaRPr kumimoji="0" lang="zh-CN" altLang="en-US" sz="24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26" name="组合 25"/>
          <p:cNvGrpSpPr/>
          <p:nvPr/>
        </p:nvGrpSpPr>
        <p:grpSpPr>
          <a:xfrm>
            <a:off x="7977299" y="1540243"/>
            <a:ext cx="3588357" cy="4872990"/>
            <a:chOff x="1960274" y="1378110"/>
            <a:chExt cx="3588357" cy="4872990"/>
          </a:xfrm>
        </p:grpSpPr>
        <p:pic>
          <p:nvPicPr>
            <p:cNvPr id="27" name="图片 26"/>
            <p:cNvPicPr/>
            <p:nvPr/>
          </p:nvPicPr>
          <p:blipFill rotWithShape="1">
            <a:blip r:embed="rId2"/>
            <a:srcRect l="7078" t="8691" r="29288"/>
            <a:stretch>
              <a:fillRect/>
            </a:stretch>
          </p:blipFill>
          <p:spPr>
            <a:xfrm>
              <a:off x="1960909" y="1750220"/>
              <a:ext cx="2969260" cy="4500880"/>
            </a:xfrm>
            <a:prstGeom prst="rect">
              <a:avLst/>
            </a:prstGeom>
          </p:spPr>
        </p:pic>
        <p:sp>
          <p:nvSpPr>
            <p:cNvPr id="28" name="文本框 27"/>
            <p:cNvSpPr txBox="1"/>
            <p:nvPr/>
          </p:nvSpPr>
          <p:spPr>
            <a:xfrm>
              <a:off x="2584609" y="1382147"/>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拟核</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29" name="文本框 28"/>
            <p:cNvSpPr txBox="1"/>
            <p:nvPr/>
          </p:nvSpPr>
          <p:spPr>
            <a:xfrm>
              <a:off x="3773634" y="1378110"/>
              <a:ext cx="6400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质粒</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0" name="文本框 29"/>
            <p:cNvSpPr txBox="1"/>
            <p:nvPr/>
          </p:nvSpPr>
          <p:spPr>
            <a:xfrm>
              <a:off x="2049296" y="3603967"/>
              <a:ext cx="89722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大肠杆菌细胞</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2" name="文本框 31"/>
            <p:cNvSpPr txBox="1"/>
            <p:nvPr/>
          </p:nvSpPr>
          <p:spPr>
            <a:xfrm>
              <a:off x="1960274" y="4796966"/>
              <a:ext cx="897226" cy="9220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氨苄青霉素抗性基因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3" name="文本框 32"/>
            <p:cNvSpPr txBox="1"/>
            <p:nvPr/>
          </p:nvSpPr>
          <p:spPr>
            <a:xfrm>
              <a:off x="4888734" y="4228733"/>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目的基因</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34" name="文本框 33"/>
            <p:cNvSpPr txBox="1"/>
            <p:nvPr/>
          </p:nvSpPr>
          <p:spPr>
            <a:xfrm>
              <a:off x="4888734" y="5569995"/>
              <a:ext cx="659897"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rPr>
                <a:t>复制起点</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
                                            <p:txEl>
                                              <p:pRg st="0" end="0"/>
                                            </p:txEl>
                                          </p:spTgt>
                                        </p:tgtEl>
                                        <p:attrNameLst>
                                          <p:attrName>style.visibility</p:attrName>
                                        </p:attrNameLst>
                                      </p:cBhvr>
                                      <p:to>
                                        <p:strVal val="visible"/>
                                      </p:to>
                                    </p:set>
                                    <p:animEffect transition="in" filter="wipe(left)">
                                      <p:cBhvr>
                                        <p:cTn id="12" dur="500"/>
                                        <p:tgtEl>
                                          <p:spTgt spid="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
                                            <p:txEl>
                                              <p:pRg st="1" end="1"/>
                                            </p:txEl>
                                          </p:spTgt>
                                        </p:tgtEl>
                                        <p:attrNameLst>
                                          <p:attrName>style.visibility</p:attrName>
                                        </p:attrNameLst>
                                      </p:cBhvr>
                                      <p:to>
                                        <p:strVal val="visible"/>
                                      </p:to>
                                    </p:set>
                                    <p:animEffect transition="in" filter="wipe(left)">
                                      <p:cBhvr>
                                        <p:cTn id="17" dur="500"/>
                                        <p:tgtEl>
                                          <p:spTgt spid="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8">
                                            <p:txEl>
                                              <p:pRg st="2" end="2"/>
                                            </p:txEl>
                                          </p:spTgt>
                                        </p:tgtEl>
                                        <p:attrNameLst>
                                          <p:attrName>style.visibility</p:attrName>
                                        </p:attrNameLst>
                                      </p:cBhvr>
                                      <p:to>
                                        <p:strVal val="visible"/>
                                      </p:to>
                                    </p:set>
                                    <p:animEffect transition="in" filter="wipe(left)">
                                      <p:cBhvr>
                                        <p:cTn id="22" dur="500"/>
                                        <p:tgtEl>
                                          <p:spTgt spid="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8">
                                            <p:txEl>
                                              <p:pRg st="3" end="3"/>
                                            </p:txEl>
                                          </p:spTgt>
                                        </p:tgtEl>
                                        <p:attrNameLst>
                                          <p:attrName>style.visibility</p:attrName>
                                        </p:attrNameLst>
                                      </p:cBhvr>
                                      <p:to>
                                        <p:strVal val="visible"/>
                                      </p:to>
                                    </p:set>
                                    <p:animEffect transition="in" filter="wipe(left)">
                                      <p:cBhvr>
                                        <p:cTn id="27" dur="500"/>
                                        <p:tgtEl>
                                          <p:spTgt spid="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8">
                                            <p:txEl>
                                              <p:pRg st="4" end="4"/>
                                            </p:txEl>
                                          </p:spTgt>
                                        </p:tgtEl>
                                        <p:attrNameLst>
                                          <p:attrName>style.visibility</p:attrName>
                                        </p:attrNameLst>
                                      </p:cBhvr>
                                      <p:to>
                                        <p:strVal val="visible"/>
                                      </p:to>
                                    </p:set>
                                    <p:animEffect transition="in" filter="wipe(left)">
                                      <p:cBhvr>
                                        <p:cTn id="32" dur="500"/>
                                        <p:tgtEl>
                                          <p:spTgt spid="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五边形 1"/>
          <p:cNvSpPr/>
          <p:nvPr>
            <p:custDataLst>
              <p:tags r:id="rId1"/>
            </p:custDataLst>
          </p:nvPr>
        </p:nvSpPr>
        <p:spPr>
          <a:xfrm>
            <a:off x="125283" y="334586"/>
            <a:ext cx="569573" cy="553996"/>
          </a:xfrm>
          <a:prstGeom prst="homePlate">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ctr">
            <a:spAutoFit/>
          </a:bodyPr>
          <a:lstStyle/>
          <a:p>
            <a:pPr marL="0" marR="0" lvl="0" indent="0" algn="ctr" defTabSz="914400" rtl="0" eaLnBrk="1" fontAlgn="auto" latinLnBrk="1"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rPr>
              <a:t>三</a:t>
            </a:r>
            <a:endParaRPr kumimoji="0" lang="zh-CN" altLang="en-US" sz="2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宋体" panose="02010600030101010101" pitchFamily="2" charset="-122"/>
              <a:sym typeface="Segoe Print" panose="02000600000000000000" charset="0"/>
            </a:endParaRPr>
          </a:p>
        </p:txBody>
      </p:sp>
      <p:pic>
        <p:nvPicPr>
          <p:cNvPr id="42" name="图片 41" hidden="1"/>
          <p:cNvPicPr>
            <a:picLocks noChangeAspect="1"/>
          </p:cNvPicPr>
          <p:nvPr>
            <p:custDataLst>
              <p:tags r:id="rId2"/>
            </p:custDataLst>
          </p:nvPr>
        </p:nvPicPr>
        <p:blipFill>
          <a:blip r:embed="rId3"/>
          <a:stretch>
            <a:fillRect/>
          </a:stretch>
        </p:blipFill>
        <p:spPr>
          <a:xfrm>
            <a:off x="-46979" y="1665565"/>
            <a:ext cx="12449111" cy="768163"/>
          </a:xfrm>
          <a:prstGeom prst="rect">
            <a:avLst/>
          </a:prstGeom>
        </p:spPr>
      </p:pic>
      <p:sp>
        <p:nvSpPr>
          <p:cNvPr id="6" name="文本框 5"/>
          <p:cNvSpPr txBox="1"/>
          <p:nvPr>
            <p:custDataLst>
              <p:tags r:id="rId4"/>
            </p:custDataLst>
          </p:nvPr>
        </p:nvSpPr>
        <p:spPr>
          <a:xfrm>
            <a:off x="5010113" y="1086927"/>
            <a:ext cx="1942856" cy="584775"/>
          </a:xfrm>
          <a:prstGeom prst="rect">
            <a:avLst/>
          </a:prstGeom>
          <a:noFill/>
        </p:spPr>
        <p:txBody>
          <a:bodyPr wrap="square" rtlCol="0">
            <a:spAutoFit/>
          </a:bodyPr>
          <a:lstStyle/>
          <a:p>
            <a:pPr algn="l"/>
            <a:r>
              <a:rPr lang="zh-CN" altLang="en-US" sz="3200">
                <a:latin typeface="黑体" panose="02010609060101010101" pitchFamily="49" charset="-122"/>
                <a:ea typeface="黑体" panose="02010609060101010101" pitchFamily="49" charset="-122"/>
                <a:sym typeface="黑体" panose="02010609060101010101" pitchFamily="49" charset="-122"/>
              </a:rPr>
              <a:t>载体种类</a:t>
            </a:r>
            <a:endParaRPr lang="zh-CN" altLang="en-US" sz="3200">
              <a:latin typeface="黑体" panose="02010609060101010101" pitchFamily="49" charset="-122"/>
              <a:ea typeface="黑体" panose="02010609060101010101" pitchFamily="49" charset="-122"/>
              <a:sym typeface="黑体" panose="02010609060101010101" pitchFamily="49" charset="-122"/>
            </a:endParaRPr>
          </a:p>
        </p:txBody>
      </p:sp>
      <p:sp>
        <p:nvSpPr>
          <p:cNvPr id="7" name="左大括号 6"/>
          <p:cNvSpPr/>
          <p:nvPr>
            <p:custDataLst>
              <p:tags r:id="rId5"/>
            </p:custDataLst>
          </p:nvPr>
        </p:nvSpPr>
        <p:spPr>
          <a:xfrm rot="5400000">
            <a:off x="5860815" y="-3158231"/>
            <a:ext cx="241453" cy="9965646"/>
          </a:xfrm>
          <a:prstGeom prst="leftBrace">
            <a:avLst>
              <a:gd name="adj1" fmla="val 63028"/>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Rectangle 9"/>
          <p:cNvSpPr>
            <a:spLocks noChangeArrowheads="1"/>
          </p:cNvSpPr>
          <p:nvPr>
            <p:custDataLst>
              <p:tags r:id="rId6"/>
            </p:custDataLst>
          </p:nvPr>
        </p:nvSpPr>
        <p:spPr bwMode="auto">
          <a:xfrm>
            <a:off x="694856" y="2009644"/>
            <a:ext cx="1729316" cy="521970"/>
          </a:xfrm>
          <a:prstGeom prst="rect">
            <a:avLst/>
          </a:prstGeom>
          <a:noFill/>
          <a:ln w="9525">
            <a:noFill/>
            <a:miter lim="800000"/>
          </a:ln>
        </p:spPr>
        <p:txBody>
          <a:bodyPr>
            <a:spAutoFit/>
          </a:bodyPr>
          <a:lstStyle/>
          <a:p>
            <a:r>
              <a:rPr lang="zh-CN" altLang="en-US" sz="2800">
                <a:solidFill>
                  <a:srgbClr val="FF0000"/>
                </a:solidFill>
                <a:latin typeface="黑体" panose="02010609060101010101" pitchFamily="49" charset="-122"/>
                <a:ea typeface="黑体" panose="02010609060101010101" pitchFamily="49" charset="-122"/>
                <a:cs typeface="Arial" panose="020B0604020202020204"/>
                <a:sym typeface="黑体" panose="02010609060101010101" pitchFamily="49" charset="-122"/>
              </a:rPr>
              <a:t>质粒</a:t>
            </a:r>
            <a:endParaRPr lang="zh-CN" altLang="en-US" sz="2800">
              <a:solidFill>
                <a:srgbClr val="FF0000"/>
              </a:solidFill>
              <a:latin typeface="黑体" panose="02010609060101010101" pitchFamily="49" charset="-122"/>
              <a:ea typeface="黑体" panose="02010609060101010101" pitchFamily="49" charset="-122"/>
              <a:cs typeface="Arial" panose="020B0604020202020204"/>
              <a:sym typeface="黑体" panose="02010609060101010101" pitchFamily="49" charset="-122"/>
            </a:endParaRPr>
          </a:p>
        </p:txBody>
      </p:sp>
      <p:sp>
        <p:nvSpPr>
          <p:cNvPr id="9" name="矩形 8"/>
          <p:cNvSpPr/>
          <p:nvPr>
            <p:custDataLst>
              <p:tags r:id="rId7"/>
            </p:custDataLst>
          </p:nvPr>
        </p:nvSpPr>
        <p:spPr>
          <a:xfrm>
            <a:off x="9666368" y="2009644"/>
            <a:ext cx="1988045" cy="523220"/>
          </a:xfrm>
          <a:prstGeom prst="rect">
            <a:avLst/>
          </a:prstGeom>
        </p:spPr>
        <p:txBody>
          <a:bodyPr wrap="none">
            <a:spAutoFit/>
          </a:bodyPr>
          <a:lstStyle/>
          <a:p>
            <a:r>
              <a:rPr lang="zh-CN" altLang="en-US" sz="2800">
                <a:solidFill>
                  <a:prstClr val="black"/>
                </a:solidFill>
                <a:latin typeface="黑体" panose="02010609060101010101" pitchFamily="49" charset="-122"/>
                <a:ea typeface="黑体" panose="02010609060101010101" pitchFamily="49" charset="-122"/>
                <a:cs typeface="Arial" panose="020B0604020202020204"/>
                <a:sym typeface="黑体" panose="02010609060101010101" pitchFamily="49" charset="-122"/>
              </a:rPr>
              <a:t>动植物病毒</a:t>
            </a:r>
            <a:endParaRPr lang="zh-CN" altLang="en-US" sz="2800">
              <a:solidFill>
                <a:prstClr val="black"/>
              </a:solidFill>
              <a:latin typeface="黑体" panose="02010609060101010101" pitchFamily="49" charset="-122"/>
              <a:ea typeface="黑体" panose="02010609060101010101" pitchFamily="49" charset="-122"/>
              <a:cs typeface="Arial" panose="020B0604020202020204"/>
              <a:sym typeface="黑体" panose="02010609060101010101" pitchFamily="49" charset="-122"/>
            </a:endParaRPr>
          </a:p>
        </p:txBody>
      </p:sp>
      <p:sp>
        <p:nvSpPr>
          <p:cNvPr id="10" name="矩形 9"/>
          <p:cNvSpPr/>
          <p:nvPr>
            <p:custDataLst>
              <p:tags r:id="rId8"/>
            </p:custDataLst>
          </p:nvPr>
        </p:nvSpPr>
        <p:spPr>
          <a:xfrm>
            <a:off x="5297133" y="2009644"/>
            <a:ext cx="1266693" cy="523220"/>
          </a:xfrm>
          <a:prstGeom prst="rect">
            <a:avLst/>
          </a:prstGeom>
        </p:spPr>
        <p:txBody>
          <a:bodyPr wrap="none">
            <a:spAutoFit/>
          </a:bodyPr>
          <a:lstStyle/>
          <a:p>
            <a:r>
              <a:rPr lang="zh-CN" altLang="en-US" sz="2800">
                <a:solidFill>
                  <a:prstClr val="black"/>
                </a:solidFill>
                <a:latin typeface="黑体" panose="02010609060101010101" pitchFamily="49" charset="-122"/>
                <a:ea typeface="黑体" panose="02010609060101010101" pitchFamily="49" charset="-122"/>
                <a:cs typeface="微软雅黑" panose="020B0503020204020204" charset="-122"/>
                <a:sym typeface="黑体" panose="02010609060101010101" pitchFamily="49" charset="-122"/>
              </a:rPr>
              <a:t>噬菌体</a:t>
            </a:r>
            <a:endParaRPr lang="zh-CN" altLang="en-US" sz="2800">
              <a:solidFill>
                <a:prstClr val="black"/>
              </a:solidFill>
              <a:latin typeface="黑体" panose="02010609060101010101" pitchFamily="49" charset="-122"/>
              <a:ea typeface="黑体" panose="02010609060101010101" pitchFamily="49" charset="-122"/>
              <a:cs typeface="微软雅黑" panose="020B0503020204020204" charset="-122"/>
              <a:sym typeface="黑体" panose="02010609060101010101" pitchFamily="49" charset="-122"/>
            </a:endParaRPr>
          </a:p>
        </p:txBody>
      </p:sp>
      <p:sp>
        <p:nvSpPr>
          <p:cNvPr id="12" name="文本框 11"/>
          <p:cNvSpPr txBox="1"/>
          <p:nvPr>
            <p:custDataLst>
              <p:tags r:id="rId9"/>
            </p:custDataLst>
          </p:nvPr>
        </p:nvSpPr>
        <p:spPr>
          <a:xfrm>
            <a:off x="336082" y="2531614"/>
            <a:ext cx="2736848" cy="1506855"/>
          </a:xfrm>
          <a:prstGeom prst="rect">
            <a:avLst/>
          </a:prstGeom>
          <a:noFill/>
        </p:spPr>
        <p:txBody>
          <a:bodyPr wrap="square">
            <a:spAutoFit/>
          </a:bodyPr>
          <a:lstStyle/>
          <a:p>
            <a:r>
              <a:rPr lang="zh-CN" altLang="en-US" sz="2800"/>
              <a:t>一种常用载体</a:t>
            </a:r>
            <a:r>
              <a:rPr lang="en-US" altLang="zh-CN" sz="2800"/>
              <a:t>,</a:t>
            </a:r>
            <a:r>
              <a:rPr lang="zh-CN" altLang="en-US" sz="2800"/>
              <a:t>大多数质粒的</a:t>
            </a:r>
            <a:r>
              <a:rPr lang="zh-CN" altLang="en-US" sz="3200" b="1">
                <a:solidFill>
                  <a:schemeClr val="tx1"/>
                </a:solidFill>
              </a:rPr>
              <a:t>受体细胞是</a:t>
            </a:r>
            <a:r>
              <a:rPr lang="zh-CN" altLang="en-US" sz="3200" b="1" u="sng">
                <a:solidFill>
                  <a:srgbClr val="C00000"/>
                </a:solidFill>
              </a:rPr>
              <a:t>细菌</a:t>
            </a:r>
            <a:r>
              <a:rPr lang="zh-CN" altLang="en-US" sz="2800"/>
              <a:t>。</a:t>
            </a:r>
            <a:endParaRPr lang="zh-CN" altLang="en-US" sz="2800"/>
          </a:p>
        </p:txBody>
      </p:sp>
      <p:sp>
        <p:nvSpPr>
          <p:cNvPr id="13" name="文本框 12"/>
          <p:cNvSpPr txBox="1"/>
          <p:nvPr>
            <p:custDataLst>
              <p:tags r:id="rId10"/>
            </p:custDataLst>
          </p:nvPr>
        </p:nvSpPr>
        <p:spPr>
          <a:xfrm>
            <a:off x="4938395" y="2531745"/>
            <a:ext cx="2296795" cy="1076325"/>
          </a:xfrm>
          <a:prstGeom prst="rect">
            <a:avLst/>
          </a:prstGeom>
          <a:noFill/>
        </p:spPr>
        <p:txBody>
          <a:bodyPr wrap="square">
            <a:spAutoFit/>
          </a:bodyPr>
          <a:lstStyle/>
          <a:p>
            <a:r>
              <a:rPr lang="zh-CN" altLang="en-US" sz="3200" b="1">
                <a:solidFill>
                  <a:schemeClr val="tx1"/>
                </a:solidFill>
              </a:rPr>
              <a:t>受体细胞是</a:t>
            </a:r>
            <a:endParaRPr lang="zh-CN" altLang="en-US" sz="3200" b="1" u="sng">
              <a:solidFill>
                <a:schemeClr val="tx1"/>
              </a:solidFill>
            </a:endParaRPr>
          </a:p>
          <a:p>
            <a:r>
              <a:rPr lang="zh-CN" altLang="en-US" sz="3200" b="1" u="sng">
                <a:solidFill>
                  <a:srgbClr val="C00000"/>
                </a:solidFill>
              </a:rPr>
              <a:t>细菌</a:t>
            </a:r>
            <a:endParaRPr lang="zh-CN" altLang="en-US" sz="3200" b="1" u="sng">
              <a:solidFill>
                <a:srgbClr val="C00000"/>
              </a:solidFill>
            </a:endParaRPr>
          </a:p>
        </p:txBody>
      </p:sp>
      <p:sp>
        <p:nvSpPr>
          <p:cNvPr id="14" name="文本框 13"/>
          <p:cNvSpPr txBox="1"/>
          <p:nvPr>
            <p:custDataLst>
              <p:tags r:id="rId11"/>
            </p:custDataLst>
          </p:nvPr>
        </p:nvSpPr>
        <p:spPr>
          <a:xfrm>
            <a:off x="9276080" y="2531745"/>
            <a:ext cx="2545715" cy="1076325"/>
          </a:xfrm>
          <a:prstGeom prst="rect">
            <a:avLst/>
          </a:prstGeom>
          <a:noFill/>
        </p:spPr>
        <p:txBody>
          <a:bodyPr wrap="square">
            <a:spAutoFit/>
          </a:bodyPr>
          <a:lstStyle/>
          <a:p>
            <a:r>
              <a:rPr lang="zh-CN" altLang="en-US" sz="3200" b="1">
                <a:solidFill>
                  <a:schemeClr val="tx1"/>
                </a:solidFill>
              </a:rPr>
              <a:t>受体细胞是</a:t>
            </a:r>
            <a:endParaRPr lang="zh-CN" altLang="en-US" sz="3200" b="1" u="sng">
              <a:solidFill>
                <a:srgbClr val="C00000"/>
              </a:solidFill>
            </a:endParaRPr>
          </a:p>
          <a:p>
            <a:r>
              <a:rPr lang="zh-CN" altLang="en-US" sz="3200" b="1" u="sng">
                <a:solidFill>
                  <a:srgbClr val="C00000"/>
                </a:solidFill>
              </a:rPr>
              <a:t>动植物细胞</a:t>
            </a:r>
            <a:endParaRPr lang="zh-CN" altLang="en-US" sz="3200" b="1" u="sng">
              <a:solidFill>
                <a:srgbClr val="C00000"/>
              </a:solidFill>
            </a:endParaRPr>
          </a:p>
        </p:txBody>
      </p:sp>
      <p:sp>
        <p:nvSpPr>
          <p:cNvPr id="5" name="剪去单角的矩形 4"/>
          <p:cNvSpPr/>
          <p:nvPr>
            <p:custDataLst>
              <p:tags r:id="rId12"/>
            </p:custDataLst>
          </p:nvPr>
        </p:nvSpPr>
        <p:spPr>
          <a:xfrm>
            <a:off x="46990" y="85090"/>
            <a:ext cx="75780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三、</a:t>
            </a:r>
            <a:r>
              <a:rPr lang="zh-CN" sz="2800" b="1">
                <a:solidFill>
                  <a:schemeClr val="bg1"/>
                </a:solidFill>
                <a:latin typeface="微软雅黑" panose="020B0503020204020204" charset="-122"/>
                <a:ea typeface="微软雅黑" panose="020B0503020204020204" charset="-122"/>
              </a:rPr>
              <a:t>基因进入受体细胞的载体</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分子运输车</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hidden="1"/>
          <p:cNvPicPr>
            <a:picLocks noChangeAspect="1"/>
          </p:cNvPicPr>
          <p:nvPr>
            <p:custDataLst>
              <p:tags r:id="rId1"/>
            </p:custDataLst>
          </p:nvPr>
        </p:nvPicPr>
        <p:blipFill>
          <a:blip r:embed="rId2"/>
          <a:stretch>
            <a:fillRect/>
          </a:stretch>
        </p:blipFill>
        <p:spPr>
          <a:xfrm>
            <a:off x="-46979" y="1665565"/>
            <a:ext cx="12449111" cy="768163"/>
          </a:xfrm>
          <a:prstGeom prst="rect">
            <a:avLst/>
          </a:prstGeom>
        </p:spPr>
      </p:pic>
      <p:pic>
        <p:nvPicPr>
          <p:cNvPr id="2" name="图片1"/>
          <p:cNvPicPr>
            <a:picLocks noChangeAspect="1"/>
          </p:cNvPicPr>
          <p:nvPr>
            <p:custDataLst>
              <p:tags r:id="rId3"/>
            </p:custDataLst>
          </p:nvPr>
        </p:nvPicPr>
        <p:blipFill>
          <a:blip r:embed="rId4" r:link="rId5"/>
          <a:stretch>
            <a:fillRect/>
          </a:stretch>
        </p:blipFill>
        <p:spPr>
          <a:xfrm>
            <a:off x="838200" y="365125"/>
            <a:ext cx="9525" cy="9525"/>
          </a:xfrm>
          <a:prstGeom prst="rect">
            <a:avLst/>
          </a:prstGeom>
        </p:spPr>
      </p:pic>
      <p:grpSp>
        <p:nvGrpSpPr>
          <p:cNvPr id="8" name="组合1"/>
          <p:cNvGrpSpPr/>
          <p:nvPr>
            <p:custDataLst>
              <p:tags r:id="rId6"/>
            </p:custDataLst>
          </p:nvPr>
        </p:nvGrpSpPr>
        <p:grpSpPr>
          <a:xfrm>
            <a:off x="327009" y="178251"/>
            <a:ext cx="711870" cy="654750"/>
            <a:chOff x="0" y="0"/>
            <a:chExt cx="711870" cy="654750"/>
          </a:xfrm>
        </p:grpSpPr>
        <p:sp>
          <p:nvSpPr>
            <p:cNvPr id="9" name="形状1"/>
            <p:cNvSpPr txBox="1"/>
            <p:nvPr>
              <p:custDataLst>
                <p:tags r:id="rId7"/>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10" name="形状2"/>
            <p:cNvSpPr txBox="1"/>
            <p:nvPr>
              <p:custDataLst>
                <p:tags r:id="rId8"/>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11" name="形状3"/>
            <p:cNvSpPr txBox="1"/>
            <p:nvPr>
              <p:custDataLst>
                <p:tags r:id="rId9"/>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12" name="形状4"/>
            <p:cNvSpPr txBox="1"/>
            <p:nvPr>
              <p:custDataLst>
                <p:tags r:id="rId10"/>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13" name="形状5"/>
            <p:cNvSpPr txBox="1"/>
            <p:nvPr>
              <p:custDataLst>
                <p:tags r:id="rId11"/>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4" name="形状6"/>
            <p:cNvSpPr txBox="1"/>
            <p:nvPr>
              <p:custDataLst>
                <p:tags r:id="rId12"/>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5" name="形状7"/>
            <p:cNvSpPr txBox="1"/>
            <p:nvPr>
              <p:custDataLst>
                <p:tags r:id="rId13"/>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6" name="形状8"/>
            <p:cNvSpPr txBox="1"/>
            <p:nvPr>
              <p:custDataLst>
                <p:tags r:id="rId14"/>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7" name="形状9"/>
            <p:cNvSpPr txBox="1"/>
            <p:nvPr>
              <p:custDataLst>
                <p:tags r:id="rId15"/>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18" name="形状10"/>
            <p:cNvSpPr txBox="1"/>
            <p:nvPr>
              <p:custDataLst>
                <p:tags r:id="rId16"/>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19" name="文本5"/>
          <p:cNvSpPr txBox="1"/>
          <p:nvPr>
            <p:custDataLst>
              <p:tags r:id="rId17"/>
            </p:custDataLst>
          </p:nvPr>
        </p:nvSpPr>
        <p:spPr>
          <a:xfrm>
            <a:off x="1097280" y="217805"/>
            <a:ext cx="1845945" cy="704215"/>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思考讨论</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
        <p:nvSpPr>
          <p:cNvPr id="21" name="文本2"/>
          <p:cNvSpPr txBox="1"/>
          <p:nvPr>
            <p:custDataLst>
              <p:tags r:id="rId18"/>
            </p:custDataLst>
          </p:nvPr>
        </p:nvSpPr>
        <p:spPr>
          <a:xfrm>
            <a:off x="47625" y="822960"/>
            <a:ext cx="7137400" cy="2058035"/>
          </a:xfrm>
          <a:prstGeom prst="rect">
            <a:avLst/>
          </a:prstGeom>
          <a:noFill/>
        </p:spPr>
        <p:txBody>
          <a:bodyPr anchor="t"/>
          <a:lstStyle/>
          <a:p>
            <a:pPr marL="0" algn="l">
              <a:lnSpc>
                <a:spcPts val="3300"/>
              </a:lnSpc>
            </a:pPr>
            <a:r>
              <a:rPr lang="zh-CN" altLang="en-US" sz="2800" b="1" i="0">
                <a:solidFill>
                  <a:srgbClr val="0000FF">
                    <a:alpha val="100000"/>
                  </a:srgbClr>
                </a:solidFill>
                <a:latin typeface="楷体" panose="02010609060101010101" pitchFamily="49" charset="-122"/>
                <a:ea typeface="楷体" panose="02010609060101010101" pitchFamily="49" charset="-122"/>
              </a:rPr>
              <a:t>思考：</a:t>
            </a:r>
            <a:r>
              <a:rPr lang="zh-CN" altLang="en-US" sz="2800" b="1" i="0">
                <a:solidFill>
                  <a:srgbClr val="000000">
                    <a:alpha val="100000"/>
                  </a:srgbClr>
                </a:solidFill>
                <a:latin typeface="华文楷体" panose="02010600040101010101" pitchFamily="2" charset="-122"/>
                <a:ea typeface="华文楷体" panose="02010600040101010101" pitchFamily="2" charset="-122"/>
              </a:rPr>
              <a:t>如果</a:t>
            </a:r>
            <a:r>
              <a:rPr lang="zh-CN" altLang="en-US" sz="2800" b="1" i="0" u="sng">
                <a:solidFill>
                  <a:srgbClr val="000000">
                    <a:alpha val="100000"/>
                  </a:srgbClr>
                </a:solidFill>
                <a:latin typeface="华文楷体" panose="02010600040101010101" pitchFamily="2" charset="-122"/>
                <a:ea typeface="华文楷体" panose="02010600040101010101" pitchFamily="2" charset="-122"/>
              </a:rPr>
              <a:t>用一种限制酶分别切割目的基因和质粒，再用DNA连接酶处理后会出现几种产物？(只考虑两两结合)</a:t>
            </a:r>
            <a:endParaRPr lang="zh-CN" altLang="en-US" sz="2800" b="1" i="0" u="sng">
              <a:solidFill>
                <a:srgbClr val="000000">
                  <a:alpha val="100000"/>
                </a:srgbClr>
              </a:solidFill>
              <a:latin typeface="华文楷体" panose="02010600040101010101" pitchFamily="2" charset="-122"/>
              <a:ea typeface="华文楷体" panose="02010600040101010101" pitchFamily="2" charset="-122"/>
            </a:endParaRPr>
          </a:p>
        </p:txBody>
      </p:sp>
      <p:pic>
        <p:nvPicPr>
          <p:cNvPr id="7" name="图片2"/>
          <p:cNvPicPr>
            <a:picLocks noChangeAspect="1"/>
          </p:cNvPicPr>
          <p:nvPr>
            <p:custDataLst>
              <p:tags r:id="rId19"/>
            </p:custDataLst>
          </p:nvPr>
        </p:nvPicPr>
        <p:blipFill>
          <a:blip r:embed="rId20"/>
          <a:stretch>
            <a:fillRect/>
          </a:stretch>
        </p:blipFill>
        <p:spPr>
          <a:xfrm>
            <a:off x="7247890" y="260350"/>
            <a:ext cx="4497070" cy="5968365"/>
          </a:xfrm>
          <a:prstGeom prst="rect">
            <a:avLst/>
          </a:prstGeom>
        </p:spPr>
      </p:pic>
      <p:sp>
        <p:nvSpPr>
          <p:cNvPr id="22" name="文本3"/>
          <p:cNvSpPr txBox="1"/>
          <p:nvPr>
            <p:custDataLst>
              <p:tags r:id="rId21"/>
            </p:custDataLst>
          </p:nvPr>
        </p:nvSpPr>
        <p:spPr>
          <a:xfrm>
            <a:off x="1116774" y="2237267"/>
            <a:ext cx="4665040" cy="628618"/>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Times New Roman" panose="02020603050405020304"/>
              </a:rPr>
              <a:t>①目的基因-目的基因连接</a:t>
            </a:r>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3" name="文本4"/>
          <p:cNvSpPr txBox="1"/>
          <p:nvPr>
            <p:custDataLst>
              <p:tags r:id="rId22"/>
            </p:custDataLst>
          </p:nvPr>
        </p:nvSpPr>
        <p:spPr>
          <a:xfrm>
            <a:off x="1116965" y="3345815"/>
            <a:ext cx="5958840" cy="628650"/>
          </a:xfrm>
          <a:prstGeom prst="rect">
            <a:avLst/>
          </a:prstGeom>
          <a:noFill/>
        </p:spPr>
        <p:txBody>
          <a:bodyPr anchor="t"/>
          <a:lstStyle/>
          <a:p>
            <a:pPr marL="0" algn="l"/>
            <a:r>
              <a:rPr lang="zh-CN" altLang="en-US" sz="3000" b="1" i="0" u="sng">
                <a:solidFill>
                  <a:srgbClr val="C72727">
                    <a:alpha val="100000"/>
                  </a:srgbClr>
                </a:solidFill>
                <a:latin typeface="Times New Roman" panose="02020603050405020304"/>
                <a:ea typeface="Times New Roman" panose="02020603050405020304"/>
              </a:rPr>
              <a:t>③目的基因-质粒连接（正向连接）</a:t>
            </a:r>
            <a:endParaRPr lang="zh-CN" altLang="en-US" sz="3000" b="1" i="0" u="sng">
              <a:solidFill>
                <a:srgbClr val="C72727">
                  <a:alpha val="100000"/>
                </a:srgbClr>
              </a:solidFill>
              <a:latin typeface="Times New Roman" panose="02020603050405020304"/>
              <a:ea typeface="Times New Roman" panose="02020603050405020304"/>
            </a:endParaRPr>
          </a:p>
        </p:txBody>
      </p:sp>
      <p:sp>
        <p:nvSpPr>
          <p:cNvPr id="24" name="文本5"/>
          <p:cNvSpPr txBox="1"/>
          <p:nvPr>
            <p:custDataLst>
              <p:tags r:id="rId23"/>
            </p:custDataLst>
          </p:nvPr>
        </p:nvSpPr>
        <p:spPr>
          <a:xfrm>
            <a:off x="1116489" y="2786726"/>
            <a:ext cx="3931615" cy="628618"/>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Times New Roman" panose="02020603050405020304"/>
              </a:rPr>
              <a:t>②</a:t>
            </a:r>
            <a:r>
              <a:rPr lang="zh-CN" altLang="en-US" sz="3000" i="0" u="sng">
                <a:solidFill>
                  <a:srgbClr val="C72727">
                    <a:alpha val="100000"/>
                  </a:srgbClr>
                </a:solidFill>
                <a:latin typeface="Times New Roman" panose="02020603050405020304"/>
                <a:ea typeface="Times New Roman" panose="02020603050405020304"/>
              </a:rPr>
              <a:t>质粒</a:t>
            </a:r>
            <a:r>
              <a:rPr lang="zh-CN" altLang="en-US" sz="3000" b="0" i="0" u="sng">
                <a:solidFill>
                  <a:srgbClr val="C72727">
                    <a:alpha val="100000"/>
                  </a:srgbClr>
                </a:solidFill>
                <a:latin typeface="Times New Roman" panose="02020603050405020304"/>
                <a:ea typeface="Times New Roman" panose="02020603050405020304"/>
              </a:rPr>
              <a:t>-</a:t>
            </a:r>
            <a:r>
              <a:rPr lang="zh-CN" altLang="en-US" sz="3000" i="0" u="sng">
                <a:solidFill>
                  <a:srgbClr val="C72727">
                    <a:alpha val="100000"/>
                  </a:srgbClr>
                </a:solidFill>
                <a:latin typeface="Times New Roman" panose="02020603050405020304"/>
                <a:ea typeface="Times New Roman" panose="02020603050405020304"/>
              </a:rPr>
              <a:t>质粒</a:t>
            </a:r>
            <a:r>
              <a:rPr lang="zh-CN" altLang="en-US" sz="3000" b="0" i="0" u="sng">
                <a:solidFill>
                  <a:srgbClr val="C72727">
                    <a:alpha val="100000"/>
                  </a:srgbClr>
                </a:solidFill>
                <a:latin typeface="Times New Roman" panose="02020603050405020304"/>
                <a:ea typeface="Times New Roman" panose="02020603050405020304"/>
              </a:rPr>
              <a:t>连接</a:t>
            </a:r>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5" name="文本6"/>
          <p:cNvSpPr txBox="1"/>
          <p:nvPr>
            <p:custDataLst>
              <p:tags r:id="rId24"/>
            </p:custDataLst>
          </p:nvPr>
        </p:nvSpPr>
        <p:spPr>
          <a:xfrm>
            <a:off x="1125855" y="3973830"/>
            <a:ext cx="5805805" cy="628650"/>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Times New Roman" panose="02020603050405020304"/>
              </a:rPr>
              <a:t>④</a:t>
            </a:r>
            <a:r>
              <a:rPr lang="zh-CN" altLang="en-US" sz="3000" u="sng">
                <a:solidFill>
                  <a:srgbClr val="C72727">
                    <a:alpha val="100000"/>
                  </a:srgbClr>
                </a:solidFill>
                <a:latin typeface="Times New Roman" panose="02020603050405020304"/>
                <a:ea typeface="Times New Roman" panose="02020603050405020304"/>
                <a:sym typeface="+mn-ea"/>
              </a:rPr>
              <a:t>目的基因-质粒连接（反向连接）</a:t>
            </a:r>
            <a:endParaRPr lang="zh-CN" altLang="en-US" sz="3000" b="1" i="0" u="sng">
              <a:solidFill>
                <a:srgbClr val="C72727">
                  <a:alpha val="100000"/>
                </a:srgbClr>
              </a:solidFill>
              <a:latin typeface="Times New Roman" panose="02020603050405020304"/>
              <a:ea typeface="Times New Roman" panose="02020603050405020304"/>
            </a:endParaRPr>
          </a:p>
          <a:p>
            <a:pPr marL="0" algn="l"/>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6" name="文本7"/>
          <p:cNvSpPr txBox="1"/>
          <p:nvPr>
            <p:custDataLst>
              <p:tags r:id="rId25"/>
            </p:custDataLst>
          </p:nvPr>
        </p:nvSpPr>
        <p:spPr>
          <a:xfrm>
            <a:off x="551180" y="4615815"/>
            <a:ext cx="4488180" cy="644525"/>
          </a:xfrm>
          <a:prstGeom prst="rect">
            <a:avLst/>
          </a:prstGeom>
          <a:noFill/>
        </p:spPr>
        <p:txBody>
          <a:bodyPr anchor="t"/>
          <a:lstStyle/>
          <a:p>
            <a:pPr marL="0" algn="l"/>
            <a:r>
              <a:rPr lang="zh-CN" altLang="en-US" sz="3000">
                <a:solidFill>
                  <a:srgbClr val="C72727">
                    <a:alpha val="100000"/>
                  </a:srgbClr>
                </a:solidFill>
                <a:latin typeface="Times New Roman" panose="02020603050405020304"/>
                <a:ea typeface="Times New Roman" panose="02020603050405020304"/>
                <a:sym typeface="+mn-ea"/>
              </a:rPr>
              <a:t>（</a:t>
            </a:r>
            <a:r>
              <a:rPr lang="en-US" altLang="zh-CN" sz="3000" u="sng">
                <a:solidFill>
                  <a:srgbClr val="C72727">
                    <a:alpha val="100000"/>
                  </a:srgbClr>
                </a:solidFill>
                <a:latin typeface="Times New Roman" panose="02020603050405020304"/>
                <a:ea typeface="Times New Roman" panose="02020603050405020304"/>
                <a:sym typeface="+mn-ea"/>
              </a:rPr>
              <a:t>5</a:t>
            </a:r>
            <a:r>
              <a:rPr lang="zh-CN" altLang="en-US" sz="3000" u="sng">
                <a:solidFill>
                  <a:srgbClr val="C72727">
                    <a:alpha val="100000"/>
                  </a:srgbClr>
                </a:solidFill>
                <a:latin typeface="Times New Roman" panose="02020603050405020304"/>
                <a:ea typeface="Times New Roman" panose="02020603050405020304"/>
                <a:sym typeface="+mn-ea"/>
              </a:rPr>
              <a:t>）目的基因自身环化</a:t>
            </a:r>
            <a:endParaRPr lang="zh-CN" altLang="en-US" sz="3000" b="0" i="0" u="sng">
              <a:solidFill>
                <a:srgbClr val="C72727">
                  <a:alpha val="100000"/>
                </a:srgbClr>
              </a:solidFill>
              <a:latin typeface="Times New Roman" panose="02020603050405020304"/>
              <a:ea typeface="Times New Roman" panose="02020603050405020304"/>
            </a:endParaRPr>
          </a:p>
        </p:txBody>
      </p:sp>
      <p:sp>
        <p:nvSpPr>
          <p:cNvPr id="27" name="形状1"/>
          <p:cNvSpPr txBox="1"/>
          <p:nvPr>
            <p:custDataLst>
              <p:tags r:id="rId26"/>
            </p:custDataLst>
          </p:nvPr>
        </p:nvSpPr>
        <p:spPr>
          <a:xfrm>
            <a:off x="406130" y="5274266"/>
            <a:ext cx="7768095" cy="1294352"/>
          </a:xfrm>
          <a:custGeom>
            <a:avLst/>
            <a:gdLst>
              <a:gd name="connsiteX0" fmla="*/ 215725 w 7768095"/>
              <a:gd name="connsiteY0" fmla="*/ 0 h 1294352"/>
              <a:gd name="connsiteX1" fmla="*/ 7552369 w 7768095"/>
              <a:gd name="connsiteY1" fmla="*/ 0 h 1294352"/>
              <a:gd name="connsiteX2" fmla="*/ 7671511 w 7768095"/>
              <a:gd name="connsiteY2" fmla="*/ 0 h 1294352"/>
              <a:gd name="connsiteX3" fmla="*/ 7768094 w 7768095"/>
              <a:gd name="connsiteY3" fmla="*/ 1078627 h 1294352"/>
              <a:gd name="connsiteX4" fmla="*/ 7768094 w 7768095"/>
              <a:gd name="connsiteY4" fmla="*/ 1197769 h 1294352"/>
              <a:gd name="connsiteX5" fmla="*/ 215725 w 7768095"/>
              <a:gd name="connsiteY5" fmla="*/ 1294352 h 1294352"/>
              <a:gd name="connsiteX6" fmla="*/ 96584 w 7768095"/>
              <a:gd name="connsiteY6" fmla="*/ 1294352 h 1294352"/>
              <a:gd name="connsiteX7" fmla="*/ 0 w 7768095"/>
              <a:gd name="connsiteY7" fmla="*/ 215725 h 1294352"/>
              <a:gd name="connsiteX8" fmla="*/ 0 w 7768095"/>
              <a:gd name="connsiteY8" fmla="*/ 96584 h 129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8094" h="1294352">
                <a:moveTo>
                  <a:pt x="215725" y="0"/>
                </a:moveTo>
                <a:lnTo>
                  <a:pt x="7552369" y="0"/>
                </a:lnTo>
                <a:cubicBezTo>
                  <a:pt x="7671511" y="0"/>
                  <a:pt x="7768094" y="96584"/>
                  <a:pt x="7768094" y="215725"/>
                </a:cubicBezTo>
                <a:lnTo>
                  <a:pt x="7768094" y="1078627"/>
                </a:lnTo>
                <a:cubicBezTo>
                  <a:pt x="7768094" y="1197769"/>
                  <a:pt x="7671511" y="1294352"/>
                  <a:pt x="7552369" y="1294352"/>
                </a:cubicBezTo>
                <a:lnTo>
                  <a:pt x="215725" y="1294352"/>
                </a:lnTo>
                <a:cubicBezTo>
                  <a:pt x="96584" y="1294352"/>
                  <a:pt x="0" y="1197769"/>
                  <a:pt x="0" y="1078627"/>
                </a:cubicBezTo>
                <a:lnTo>
                  <a:pt x="0" y="215725"/>
                </a:lnTo>
                <a:cubicBezTo>
                  <a:pt x="0" y="96584"/>
                  <a:pt x="96584" y="0"/>
                  <a:pt x="215725" y="0"/>
                </a:cubicBezTo>
                <a:close/>
              </a:path>
            </a:pathLst>
          </a:custGeom>
          <a:solidFill>
            <a:srgbClr val="FFFFFF">
              <a:alpha val="0"/>
            </a:srgbClr>
          </a:solidFill>
          <a:ln w="9525">
            <a:solidFill>
              <a:srgbClr val="FFFFFF">
                <a:alpha val="0"/>
              </a:srgbClr>
            </a:solidFill>
          </a:ln>
        </p:spPr>
        <p:txBody>
          <a:bodyPr anchor="ctr"/>
          <a:lstStyle/>
          <a:p>
            <a:pPr marL="0" algn="l"/>
            <a:r>
              <a:rPr lang="zh-CN" altLang="en-US" sz="3300" b="1" i="0">
                <a:solidFill>
                  <a:srgbClr val="FF0000">
                    <a:alpha val="100000"/>
                  </a:srgbClr>
                </a:solidFill>
                <a:latin typeface="微软雅黑" panose="020B0503020204020204" charset="-122"/>
                <a:ea typeface="微软雅黑" panose="020B0503020204020204" charset="-122"/>
              </a:rPr>
              <a:t>   结论：</a:t>
            </a:r>
            <a:r>
              <a:rPr lang="zh-CN" altLang="en-US" sz="3100" b="0" i="0">
                <a:solidFill>
                  <a:srgbClr val="000000">
                    <a:alpha val="100000"/>
                  </a:srgbClr>
                </a:solidFill>
                <a:latin typeface="宋体" panose="02010600030101010101" pitchFamily="2" charset="-122"/>
                <a:ea typeface="宋体" panose="02010600030101010101" pitchFamily="2" charset="-122"/>
              </a:rPr>
              <a:t>为避免目的基因和质粒的自身环化及目的基因与质粒的反向连接，可使用</a:t>
            </a:r>
            <a:r>
              <a:rPr lang="zh-CN" altLang="en-US" sz="3100" b="1" i="0">
                <a:solidFill>
                  <a:srgbClr val="000000">
                    <a:alpha val="100000"/>
                  </a:srgbClr>
                </a:solidFill>
                <a:latin typeface="宋体" panose="02010600030101010101" pitchFamily="2" charset="-122"/>
                <a:ea typeface="宋体" panose="02010600030101010101" pitchFamily="2" charset="-122"/>
              </a:rPr>
              <a:t>两种不同的限制酶切割目的基因和质粒</a:t>
            </a:r>
            <a:endParaRPr lang="zh-CN" altLang="en-US" sz="3100" b="1" i="0">
              <a:solidFill>
                <a:srgbClr val="000000">
                  <a:alpha val="100000"/>
                </a:srgbClr>
              </a:solidFill>
              <a:latin typeface="宋体" panose="02010600030101010101" pitchFamily="2" charset="-122"/>
              <a:ea typeface="宋体" panose="02010600030101010101" pitchFamily="2" charset="-122"/>
            </a:endParaRPr>
          </a:p>
        </p:txBody>
      </p:sp>
      <p:sp>
        <p:nvSpPr>
          <p:cNvPr id="28" name="文本8"/>
          <p:cNvSpPr txBox="1"/>
          <p:nvPr>
            <p:custDataLst>
              <p:tags r:id="rId27"/>
            </p:custDataLst>
          </p:nvPr>
        </p:nvSpPr>
        <p:spPr>
          <a:xfrm>
            <a:off x="6601460" y="6228715"/>
            <a:ext cx="2426335" cy="619125"/>
          </a:xfrm>
          <a:prstGeom prst="rect">
            <a:avLst/>
          </a:prstGeom>
          <a:noFill/>
        </p:spPr>
        <p:txBody>
          <a:bodyPr anchor="t"/>
          <a:lstStyle/>
          <a:p>
            <a:pPr marL="0" algn="l">
              <a:lnSpc>
                <a:spcPts val="3300"/>
              </a:lnSpc>
            </a:pPr>
            <a:r>
              <a:rPr lang="zh-CN" altLang="en-US" sz="3600" b="1" i="0">
                <a:solidFill>
                  <a:srgbClr val="C00000">
                    <a:alpha val="100000"/>
                  </a:srgbClr>
                </a:solidFill>
                <a:latin typeface="楷体" panose="02010609060101010101" pitchFamily="49" charset="-122"/>
                <a:ea typeface="楷体" panose="02010609060101010101" pitchFamily="49" charset="-122"/>
              </a:rPr>
              <a:t>双酶切法</a:t>
            </a:r>
            <a:endParaRPr lang="zh-CN" altLang="en-US" sz="3600" b="1" i="0">
              <a:solidFill>
                <a:srgbClr val="C00000">
                  <a:alpha val="100000"/>
                </a:srgbClr>
              </a:solidFill>
              <a:latin typeface="楷体" panose="02010609060101010101" pitchFamily="49" charset="-122"/>
              <a:ea typeface="楷体" panose="02010609060101010101" pitchFamily="49" charset="-122"/>
            </a:endParaRPr>
          </a:p>
        </p:txBody>
      </p:sp>
      <p:sp>
        <p:nvSpPr>
          <p:cNvPr id="3" name="文本6"/>
          <p:cNvSpPr txBox="1"/>
          <p:nvPr>
            <p:custDataLst>
              <p:tags r:id="rId28"/>
            </p:custDataLst>
          </p:nvPr>
        </p:nvSpPr>
        <p:spPr>
          <a:xfrm>
            <a:off x="4655820" y="4602480"/>
            <a:ext cx="4188460" cy="628650"/>
          </a:xfrm>
          <a:prstGeom prst="rect">
            <a:avLst/>
          </a:prstGeom>
          <a:noFill/>
        </p:spPr>
        <p:txBody>
          <a:bodyPr anchor="t"/>
          <a:lstStyle/>
          <a:p>
            <a:pPr marL="0" algn="l"/>
            <a:r>
              <a:rPr lang="zh-CN" altLang="en-US" sz="3000" b="0" i="0" u="sng">
                <a:solidFill>
                  <a:srgbClr val="C72727">
                    <a:alpha val="100000"/>
                  </a:srgbClr>
                </a:solidFill>
                <a:latin typeface="Times New Roman" panose="02020603050405020304"/>
                <a:ea typeface="宋体" panose="02010600030101010101" pitchFamily="2" charset="-122"/>
              </a:rPr>
              <a:t>（</a:t>
            </a:r>
            <a:r>
              <a:rPr lang="en-US" altLang="zh-CN" sz="3000" b="0" i="0" u="sng">
                <a:solidFill>
                  <a:srgbClr val="C72727">
                    <a:alpha val="100000"/>
                  </a:srgbClr>
                </a:solidFill>
                <a:latin typeface="Times New Roman" panose="02020603050405020304"/>
                <a:ea typeface="宋体" panose="02010600030101010101" pitchFamily="2" charset="-122"/>
              </a:rPr>
              <a:t>6</a:t>
            </a:r>
            <a:r>
              <a:rPr lang="zh-CN" altLang="en-US" sz="3000" b="0" i="0" u="sng">
                <a:solidFill>
                  <a:srgbClr val="C72727">
                    <a:alpha val="100000"/>
                  </a:srgbClr>
                </a:solidFill>
                <a:latin typeface="Times New Roman" panose="02020603050405020304"/>
                <a:ea typeface="宋体" panose="02010600030101010101" pitchFamily="2" charset="-122"/>
              </a:rPr>
              <a:t>）</a:t>
            </a:r>
            <a:r>
              <a:rPr lang="zh-CN" altLang="en-US" sz="3000" u="sng">
                <a:solidFill>
                  <a:srgbClr val="C72727">
                    <a:alpha val="100000"/>
                  </a:srgbClr>
                </a:solidFill>
                <a:latin typeface="Times New Roman" panose="02020603050405020304"/>
                <a:ea typeface="Times New Roman" panose="02020603050405020304"/>
                <a:sym typeface="+mn-ea"/>
              </a:rPr>
              <a:t>质粒自身环化</a:t>
            </a:r>
            <a:endParaRPr lang="zh-CN" altLang="en-US" sz="3000" b="0" i="0" u="sng">
              <a:solidFill>
                <a:srgbClr val="C72727">
                  <a:alpha val="100000"/>
                </a:srgbClr>
              </a:solidFill>
              <a:latin typeface="Times New Roman" panose="02020603050405020304"/>
              <a:ea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ppt_x"/>
                                          </p:val>
                                        </p:tav>
                                        <p:tav tm="100000">
                                          <p:val>
                                            <p:strVal val="#ppt_x"/>
                                          </p:val>
                                        </p:tav>
                                      </p:tavLst>
                                    </p:anim>
                                    <p:anim calcmode="lin" valueType="num">
                                      <p:cBhvr additive="base">
                                        <p:cTn id="5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3" grpId="0"/>
      <p:bldP spid="23" grpId="0"/>
      <p:bldP spid="25" grpId="0"/>
      <p:bldP spid="27" grpId="0" bldLvl="0" animBg="1"/>
      <p:bldP spid="28" grpId="0"/>
      <p:bldP spid="24"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2" name="图片1"/>
          <p:cNvPicPr>
            <a:picLocks noChangeAspect="1"/>
          </p:cNvPicPr>
          <p:nvPr>
            <p:custDataLst>
              <p:tags r:id="rId1"/>
            </p:custDataLst>
          </p:nvPr>
        </p:nvPicPr>
        <p:blipFill>
          <a:blip r:embed="rId2" r:link="rId3"/>
          <a:stretch>
            <a:fillRect/>
          </a:stretch>
        </p:blipFill>
        <p:spPr>
          <a:xfrm>
            <a:off x="838200" y="365125"/>
            <a:ext cx="9525" cy="9525"/>
          </a:xfrm>
          <a:prstGeom prst="rect">
            <a:avLst/>
          </a:prstGeom>
        </p:spPr>
      </p:pic>
      <p:grpSp>
        <p:nvGrpSpPr>
          <p:cNvPr id="3" name="组合1"/>
          <p:cNvGrpSpPr/>
          <p:nvPr>
            <p:custDataLst>
              <p:tags r:id="rId4"/>
            </p:custDataLst>
          </p:nvPr>
        </p:nvGrpSpPr>
        <p:grpSpPr>
          <a:xfrm>
            <a:off x="1834089" y="911649"/>
            <a:ext cx="2776634" cy="5324058"/>
            <a:chOff x="0" y="0"/>
            <a:chExt cx="2776634" cy="5324058"/>
          </a:xfrm>
        </p:grpSpPr>
        <p:sp>
          <p:nvSpPr>
            <p:cNvPr id="4" name="形状1"/>
            <p:cNvSpPr txBox="1"/>
            <p:nvPr>
              <p:custDataLst>
                <p:tags r:id="rId5"/>
              </p:custDataLst>
            </p:nvPr>
          </p:nvSpPr>
          <p:spPr>
            <a:xfrm>
              <a:off x="0" y="85308"/>
              <a:ext cx="370421" cy="5238750"/>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5" name="文本3"/>
            <p:cNvSpPr txBox="1"/>
            <p:nvPr>
              <p:custDataLst>
                <p:tags r:id="rId6"/>
              </p:custDataLst>
            </p:nvPr>
          </p:nvSpPr>
          <p:spPr>
            <a:xfrm>
              <a:off x="496783" y="0"/>
              <a:ext cx="1457193" cy="71372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限制酶</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6" name="文本4"/>
            <p:cNvSpPr txBox="1"/>
            <p:nvPr>
              <p:custDataLst>
                <p:tags r:id="rId7"/>
              </p:custDataLst>
            </p:nvPr>
          </p:nvSpPr>
          <p:spPr>
            <a:xfrm>
              <a:off x="393905" y="1846628"/>
              <a:ext cx="2382729" cy="712470"/>
            </a:xfrm>
            <a:prstGeom prst="rect">
              <a:avLst/>
            </a:prstGeom>
            <a:noFill/>
          </p:spPr>
          <p:txBody>
            <a:bodyPr anchor="t"/>
            <a:lstStyle/>
            <a:p>
              <a:pPr marL="0" algn="l">
                <a:lnSpc>
                  <a:spcPts val="3300"/>
                </a:lnSpc>
              </a:pPr>
              <a:r>
                <a:rPr lang="zh-CN" altLang="en-US" sz="2800" b="1" i="0">
                  <a:solidFill>
                    <a:srgbClr val="833C0B">
                      <a:alpha val="100000"/>
                    </a:srgbClr>
                  </a:solidFill>
                  <a:latin typeface="Times New Roman" panose="02020603050405020304"/>
                  <a:ea typeface="Times New Roman" panose="02020603050405020304"/>
                </a:rPr>
                <a:t>DNA</a:t>
              </a:r>
              <a:r>
                <a:rPr lang="zh-CN" altLang="en-US" sz="2800" b="1" i="0">
                  <a:solidFill>
                    <a:srgbClr val="833C0B">
                      <a:alpha val="100000"/>
                    </a:srgbClr>
                  </a:solidFill>
                  <a:latin typeface="楷体" panose="02010609060101010101" pitchFamily="49" charset="-122"/>
                  <a:ea typeface="楷体" panose="02010609060101010101" pitchFamily="49" charset="-122"/>
                </a:rPr>
                <a:t>连接酶</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sp>
          <p:nvSpPr>
            <p:cNvPr id="7" name="文本5"/>
            <p:cNvSpPr txBox="1"/>
            <p:nvPr>
              <p:custDataLst>
                <p:tags r:id="rId8"/>
              </p:custDataLst>
            </p:nvPr>
          </p:nvSpPr>
          <p:spPr>
            <a:xfrm>
              <a:off x="366611" y="4255353"/>
              <a:ext cx="1088390" cy="712470"/>
            </a:xfrm>
            <a:prstGeom prst="rect">
              <a:avLst/>
            </a:prstGeom>
            <a:noFill/>
          </p:spPr>
          <p:txBody>
            <a:bodyPr anchor="t"/>
            <a:lstStyle/>
            <a:p>
              <a:pPr marL="0" algn="l">
                <a:lnSpc>
                  <a:spcPts val="3300"/>
                </a:lnSpc>
              </a:pPr>
              <a:r>
                <a:rPr lang="zh-CN" altLang="en-US" sz="2800" b="1" i="0">
                  <a:solidFill>
                    <a:srgbClr val="375623">
                      <a:alpha val="100000"/>
                    </a:srgbClr>
                  </a:solidFill>
                  <a:latin typeface="楷体" panose="02010609060101010101" pitchFamily="49" charset="-122"/>
                  <a:ea typeface="楷体" panose="02010609060101010101" pitchFamily="49" charset="-122"/>
                </a:rPr>
                <a:t>载体</a:t>
              </a:r>
              <a:endParaRPr lang="zh-CN" altLang="en-US" sz="2800" b="1" i="0">
                <a:solidFill>
                  <a:srgbClr val="375623">
                    <a:alpha val="100000"/>
                  </a:srgbClr>
                </a:solidFill>
                <a:latin typeface="楷体" panose="02010609060101010101" pitchFamily="49" charset="-122"/>
                <a:ea typeface="楷体" panose="02010609060101010101" pitchFamily="49" charset="-122"/>
              </a:endParaRPr>
            </a:p>
          </p:txBody>
        </p:sp>
      </p:grpSp>
      <p:grpSp>
        <p:nvGrpSpPr>
          <p:cNvPr id="8" name="组合2"/>
          <p:cNvGrpSpPr/>
          <p:nvPr>
            <p:custDataLst>
              <p:tags r:id="rId9"/>
            </p:custDataLst>
          </p:nvPr>
        </p:nvGrpSpPr>
        <p:grpSpPr>
          <a:xfrm>
            <a:off x="5193239" y="3723648"/>
            <a:ext cx="6286467" cy="2128996"/>
            <a:chOff x="0" y="0"/>
            <a:chExt cx="6286467" cy="2128996"/>
          </a:xfrm>
        </p:grpSpPr>
        <p:sp>
          <p:nvSpPr>
            <p:cNvPr id="9" name="形状3"/>
            <p:cNvSpPr txBox="1"/>
            <p:nvPr>
              <p:custDataLst>
                <p:tags r:id="rId10"/>
              </p:custDataLst>
            </p:nvPr>
          </p:nvSpPr>
          <p:spPr>
            <a:xfrm>
              <a:off x="280740" y="49530"/>
              <a:ext cx="6005727" cy="2040255"/>
            </a:xfrm>
            <a:prstGeom prst="rect">
              <a:avLst/>
            </a:prstGeom>
            <a:solidFill>
              <a:srgbClr val="FFFFFF">
                <a:alpha val="100000"/>
              </a:srgbClr>
            </a:solidFill>
            <a:ln w="9525">
              <a:solidFill>
                <a:srgbClr val="FFFFFF">
                  <a:alpha val="0"/>
                </a:srgbClr>
              </a:solidFill>
            </a:ln>
          </p:spPr>
          <p:txBody>
            <a:bodyPr anchor="ctr"/>
            <a:lstStyle/>
            <a:p>
              <a:pPr marL="0" algn="ctr"/>
            </a:p>
          </p:txBody>
        </p:sp>
        <p:sp>
          <p:nvSpPr>
            <p:cNvPr id="10" name="文本6"/>
            <p:cNvSpPr txBox="1"/>
            <p:nvPr>
              <p:custDataLst>
                <p:tags r:id="rId11"/>
              </p:custDataLst>
            </p:nvPr>
          </p:nvSpPr>
          <p:spPr>
            <a:xfrm>
              <a:off x="276930" y="0"/>
              <a:ext cx="6005727" cy="2128996"/>
            </a:xfrm>
            <a:prstGeom prst="rect">
              <a:avLst/>
            </a:prstGeom>
            <a:noFill/>
          </p:spPr>
          <p:txBody>
            <a:bodyPr anchor="t"/>
            <a:lstStyle/>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①对受体细胞无害；</a:t>
              </a:r>
              <a:endParaRPr lang="zh-CN" altLang="en-US" sz="2400" b="1" i="0">
                <a:solidFill>
                  <a:srgbClr val="375623">
                    <a:alpha val="100000"/>
                  </a:srgbClr>
                </a:solidFill>
                <a:latin typeface="楷体" panose="02010609060101010101" pitchFamily="49" charset="-122"/>
                <a:ea typeface="楷体" panose="02010609060101010101" pitchFamily="49" charset="-122"/>
              </a:endParaRPr>
            </a:p>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②有一个至多个限制酶切割位点；</a:t>
              </a:r>
              <a:endParaRPr lang="zh-CN" altLang="en-US" sz="2400" b="1" i="0">
                <a:solidFill>
                  <a:srgbClr val="375623">
                    <a:alpha val="100000"/>
                  </a:srgbClr>
                </a:solidFill>
                <a:latin typeface="楷体" panose="02010609060101010101" pitchFamily="49" charset="-122"/>
                <a:ea typeface="楷体" panose="02010609060101010101" pitchFamily="49" charset="-122"/>
              </a:endParaRPr>
            </a:p>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③有特殊的标记基因；</a:t>
              </a:r>
              <a:endParaRPr lang="zh-CN" altLang="en-US" sz="2400" b="1" i="0">
                <a:solidFill>
                  <a:srgbClr val="375623">
                    <a:alpha val="100000"/>
                  </a:srgbClr>
                </a:solidFill>
                <a:latin typeface="楷体" panose="02010609060101010101" pitchFamily="49" charset="-122"/>
                <a:ea typeface="楷体" panose="02010609060101010101" pitchFamily="49" charset="-122"/>
              </a:endParaRPr>
            </a:p>
            <a:p>
              <a:pPr marL="0" algn="l">
                <a:lnSpc>
                  <a:spcPts val="3800"/>
                </a:lnSpc>
              </a:pPr>
              <a:r>
                <a:rPr lang="zh-CN" altLang="en-US" sz="2400" b="1" i="0">
                  <a:solidFill>
                    <a:srgbClr val="375623">
                      <a:alpha val="100000"/>
                    </a:srgbClr>
                  </a:solidFill>
                  <a:latin typeface="楷体" panose="02010609060101010101" pitchFamily="49" charset="-122"/>
                  <a:ea typeface="楷体" panose="02010609060101010101" pitchFamily="49" charset="-122"/>
                </a:rPr>
                <a:t>④能自我复制或能整合到宿主</a:t>
              </a:r>
              <a:r>
                <a:rPr lang="zh-CN" altLang="en-US" sz="2400" b="1" i="0">
                  <a:solidFill>
                    <a:srgbClr val="375623">
                      <a:alpha val="100000"/>
                    </a:srgbClr>
                  </a:solidFill>
                  <a:latin typeface="Times New Roman" panose="02020603050405020304"/>
                  <a:ea typeface="Times New Roman" panose="02020603050405020304"/>
                </a:rPr>
                <a:t>DNA</a:t>
              </a:r>
              <a:r>
                <a:rPr lang="zh-CN" altLang="en-US" sz="2400" b="1" i="0">
                  <a:solidFill>
                    <a:srgbClr val="375623">
                      <a:alpha val="100000"/>
                    </a:srgbClr>
                  </a:solidFill>
                  <a:latin typeface="楷体" panose="02010609060101010101" pitchFamily="49" charset="-122"/>
                  <a:ea typeface="楷体" panose="02010609060101010101" pitchFamily="49" charset="-122"/>
                </a:rPr>
                <a:t>上。</a:t>
              </a:r>
              <a:endParaRPr lang="zh-CN" altLang="en-US" sz="2400" b="1" i="0">
                <a:solidFill>
                  <a:srgbClr val="375623">
                    <a:alpha val="100000"/>
                  </a:srgbClr>
                </a:solidFill>
                <a:latin typeface="楷体" panose="02010609060101010101" pitchFamily="49" charset="-122"/>
                <a:ea typeface="楷体" panose="02010609060101010101" pitchFamily="49" charset="-122"/>
              </a:endParaRPr>
            </a:p>
          </p:txBody>
        </p:sp>
        <p:sp>
          <p:nvSpPr>
            <p:cNvPr id="11" name="形状2"/>
            <p:cNvSpPr txBox="1"/>
            <p:nvPr>
              <p:custDataLst>
                <p:tags r:id="rId12"/>
              </p:custDataLst>
            </p:nvPr>
          </p:nvSpPr>
          <p:spPr>
            <a:xfrm>
              <a:off x="0" y="327342"/>
              <a:ext cx="280740" cy="1592262"/>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grpSp>
      <p:grpSp>
        <p:nvGrpSpPr>
          <p:cNvPr id="12" name="组合3"/>
          <p:cNvGrpSpPr/>
          <p:nvPr>
            <p:custDataLst>
              <p:tags r:id="rId13"/>
            </p:custDataLst>
          </p:nvPr>
        </p:nvGrpSpPr>
        <p:grpSpPr>
          <a:xfrm>
            <a:off x="5000198" y="5882648"/>
            <a:ext cx="6476419" cy="565941"/>
            <a:chOff x="0" y="0"/>
            <a:chExt cx="6476419" cy="565941"/>
          </a:xfrm>
        </p:grpSpPr>
        <p:sp>
          <p:nvSpPr>
            <p:cNvPr id="13" name="形状4"/>
            <p:cNvSpPr txBox="1"/>
            <p:nvPr>
              <p:custDataLst>
                <p:tags r:id="rId14"/>
              </p:custDataLst>
            </p:nvPr>
          </p:nvSpPr>
          <p:spPr>
            <a:xfrm>
              <a:off x="3810" y="49530"/>
              <a:ext cx="6472609" cy="460375"/>
            </a:xfrm>
            <a:prstGeom prst="rect">
              <a:avLst/>
            </a:prstGeom>
            <a:solidFill>
              <a:srgbClr val="FFFFFF">
                <a:alpha val="100000"/>
              </a:srgbClr>
            </a:solidFill>
            <a:ln w="9525">
              <a:solidFill>
                <a:srgbClr val="FFFFFF">
                  <a:alpha val="0"/>
                </a:srgbClr>
              </a:solidFill>
            </a:ln>
          </p:spPr>
          <p:txBody>
            <a:bodyPr anchor="ctr"/>
            <a:lstStyle/>
            <a:p>
              <a:pPr marL="0" algn="ctr"/>
            </a:p>
          </p:txBody>
        </p:sp>
        <p:sp>
          <p:nvSpPr>
            <p:cNvPr id="14" name="文本7"/>
            <p:cNvSpPr txBox="1"/>
            <p:nvPr>
              <p:custDataLst>
                <p:tags r:id="rId15"/>
              </p:custDataLst>
            </p:nvPr>
          </p:nvSpPr>
          <p:spPr>
            <a:xfrm>
              <a:off x="0" y="0"/>
              <a:ext cx="6472609" cy="565941"/>
            </a:xfrm>
            <a:prstGeom prst="rect">
              <a:avLst/>
            </a:prstGeom>
            <a:noFill/>
          </p:spPr>
          <p:txBody>
            <a:bodyPr anchor="t"/>
            <a:lstStyle/>
            <a:p>
              <a:pPr marL="0" algn="l">
                <a:lnSpc>
                  <a:spcPts val="2800"/>
                </a:lnSpc>
              </a:pPr>
              <a:r>
                <a:rPr lang="zh-CN" altLang="en-US" sz="2400" b="1" i="0">
                  <a:solidFill>
                    <a:srgbClr val="FF0000">
                      <a:alpha val="100000"/>
                    </a:srgbClr>
                  </a:solidFill>
                  <a:latin typeface="楷体" panose="02010609060101010101" pitchFamily="49" charset="-122"/>
                  <a:ea typeface="楷体" panose="02010609060101010101" pitchFamily="49" charset="-122"/>
                </a:rPr>
                <a:t>质粒、噬菌体</a:t>
              </a:r>
              <a:r>
                <a:rPr lang="zh-CN" altLang="en-US" sz="2400" b="1" i="0">
                  <a:solidFill>
                    <a:srgbClr val="FF0000">
                      <a:alpha val="100000"/>
                    </a:srgbClr>
                  </a:solidFill>
                  <a:latin typeface="Times New Roman" panose="02020603050405020304"/>
                  <a:ea typeface="Times New Roman" panose="02020603050405020304"/>
                </a:rPr>
                <a:t> </a:t>
              </a:r>
              <a:r>
                <a:rPr lang="zh-CN" altLang="en-US" sz="2400" b="1" i="0">
                  <a:solidFill>
                    <a:srgbClr val="FF0000">
                      <a:alpha val="100000"/>
                    </a:srgbClr>
                  </a:solidFill>
                  <a:latin typeface="楷体" panose="02010609060101010101" pitchFamily="49" charset="-122"/>
                  <a:ea typeface="楷体" panose="02010609060101010101" pitchFamily="49" charset="-122"/>
                </a:rPr>
                <a:t>、动植物病毒</a:t>
              </a:r>
              <a:endParaRPr lang="zh-CN" altLang="en-US" sz="2400" b="1" i="0">
                <a:solidFill>
                  <a:srgbClr val="FF0000">
                    <a:alpha val="100000"/>
                  </a:srgbClr>
                </a:solidFill>
                <a:latin typeface="楷体" panose="02010609060101010101" pitchFamily="49" charset="-122"/>
                <a:ea typeface="楷体" panose="02010609060101010101" pitchFamily="49" charset="-122"/>
              </a:endParaRPr>
            </a:p>
          </p:txBody>
        </p:sp>
      </p:grpSp>
      <p:grpSp>
        <p:nvGrpSpPr>
          <p:cNvPr id="15" name="组合4"/>
          <p:cNvGrpSpPr/>
          <p:nvPr>
            <p:custDataLst>
              <p:tags r:id="rId16"/>
            </p:custDataLst>
          </p:nvPr>
        </p:nvGrpSpPr>
        <p:grpSpPr>
          <a:xfrm>
            <a:off x="1047993" y="1539468"/>
            <a:ext cx="655718" cy="4047622"/>
            <a:chOff x="0" y="0"/>
            <a:chExt cx="655718" cy="4047622"/>
          </a:xfrm>
        </p:grpSpPr>
        <p:sp>
          <p:nvSpPr>
            <p:cNvPr id="16" name="形状5"/>
            <p:cNvSpPr txBox="1"/>
            <p:nvPr>
              <p:custDataLst>
                <p:tags r:id="rId17"/>
              </p:custDataLst>
            </p:nvPr>
          </p:nvSpPr>
          <p:spPr>
            <a:xfrm>
              <a:off x="3810" y="49530"/>
              <a:ext cx="651908" cy="3969385"/>
            </a:xfrm>
            <a:prstGeom prst="rect">
              <a:avLst/>
            </a:prstGeom>
            <a:solidFill>
              <a:srgbClr val="FFFFFF">
                <a:alpha val="0"/>
              </a:srgbClr>
            </a:solidFill>
            <a:ln w="19050">
              <a:solidFill>
                <a:srgbClr val="FFFFFF">
                  <a:alpha val="100000"/>
                </a:srgbClr>
              </a:solidFill>
              <a:prstDash val="solid"/>
            </a:ln>
          </p:spPr>
          <p:txBody>
            <a:bodyPr anchor="ctr"/>
            <a:lstStyle/>
            <a:p>
              <a:pPr marL="0" algn="ctr"/>
            </a:p>
          </p:txBody>
        </p:sp>
        <p:sp>
          <p:nvSpPr>
            <p:cNvPr id="17" name="文本8"/>
            <p:cNvSpPr txBox="1"/>
            <p:nvPr>
              <p:custDataLst>
                <p:tags r:id="rId18"/>
              </p:custDataLst>
            </p:nvPr>
          </p:nvSpPr>
          <p:spPr>
            <a:xfrm>
              <a:off x="0" y="0"/>
              <a:ext cx="651908" cy="4047622"/>
            </a:xfrm>
            <a:prstGeom prst="rect">
              <a:avLst/>
            </a:prstGeom>
            <a:noFill/>
          </p:spPr>
          <p:txBody>
            <a:bodyPr anchor="t"/>
            <a:lstStyle/>
            <a:p>
              <a:pPr marL="0" algn="ctr">
                <a:lnSpc>
                  <a:spcPts val="3300"/>
                </a:lnSpc>
              </a:pPr>
              <a:r>
                <a:rPr lang="zh-CN" altLang="en-US" sz="2800" b="1" i="0">
                  <a:solidFill>
                    <a:srgbClr val="000000">
                      <a:alpha val="100000"/>
                    </a:srgbClr>
                  </a:solidFill>
                  <a:latin typeface="楷体" panose="02010609060101010101" pitchFamily="49" charset="-122"/>
                  <a:ea typeface="楷体" panose="02010609060101010101" pitchFamily="49" charset="-122"/>
                </a:rPr>
                <a:t>基因工程的基本工具</a:t>
              </a:r>
              <a:endParaRPr lang="zh-CN" altLang="en-US" sz="2800" b="1" i="0">
                <a:solidFill>
                  <a:srgbClr val="000000">
                    <a:alpha val="100000"/>
                  </a:srgbClr>
                </a:solidFill>
                <a:latin typeface="楷体" panose="02010609060101010101" pitchFamily="49" charset="-122"/>
                <a:ea typeface="楷体" panose="02010609060101010101" pitchFamily="49" charset="-122"/>
              </a:endParaRPr>
            </a:p>
          </p:txBody>
        </p:sp>
      </p:grpSp>
      <p:grpSp>
        <p:nvGrpSpPr>
          <p:cNvPr id="18" name="组合5"/>
          <p:cNvGrpSpPr/>
          <p:nvPr>
            <p:custDataLst>
              <p:tags r:id="rId19"/>
            </p:custDataLst>
          </p:nvPr>
        </p:nvGrpSpPr>
        <p:grpSpPr>
          <a:xfrm>
            <a:off x="3178595" y="4256925"/>
            <a:ext cx="2201545" cy="2307396"/>
            <a:chOff x="0" y="0"/>
            <a:chExt cx="2201545" cy="2307396"/>
          </a:xfrm>
        </p:grpSpPr>
        <p:sp>
          <p:nvSpPr>
            <p:cNvPr id="19" name="文本9"/>
            <p:cNvSpPr txBox="1"/>
            <p:nvPr>
              <p:custDataLst>
                <p:tags r:id="rId20"/>
              </p:custDataLst>
            </p:nvPr>
          </p:nvSpPr>
          <p:spPr>
            <a:xfrm>
              <a:off x="198120" y="0"/>
              <a:ext cx="2003425" cy="1143635"/>
            </a:xfrm>
            <a:prstGeom prst="rect">
              <a:avLst/>
            </a:prstGeom>
            <a:noFill/>
          </p:spPr>
          <p:txBody>
            <a:bodyPr anchor="t"/>
            <a:lstStyle/>
            <a:p>
              <a:pPr marL="0" algn="ctr">
                <a:lnSpc>
                  <a:spcPts val="3300"/>
                </a:lnSpc>
              </a:pPr>
              <a:r>
                <a:rPr lang="zh-CN" altLang="en-US" sz="2800" b="1" i="0">
                  <a:solidFill>
                    <a:srgbClr val="375623">
                      <a:alpha val="100000"/>
                    </a:srgbClr>
                  </a:solidFill>
                  <a:latin typeface="楷体" panose="02010609060101010101" pitchFamily="49" charset="-122"/>
                  <a:ea typeface="楷体" panose="02010609060101010101" pitchFamily="49" charset="-122"/>
                </a:rPr>
                <a:t>作为载体的条件</a:t>
              </a:r>
              <a:endParaRPr lang="zh-CN" altLang="en-US" sz="2800" b="1" i="0">
                <a:solidFill>
                  <a:srgbClr val="375623">
                    <a:alpha val="100000"/>
                  </a:srgbClr>
                </a:solidFill>
                <a:latin typeface="楷体" panose="02010609060101010101" pitchFamily="49" charset="-122"/>
                <a:ea typeface="楷体" panose="02010609060101010101" pitchFamily="49" charset="-122"/>
              </a:endParaRPr>
            </a:p>
          </p:txBody>
        </p:sp>
        <p:sp>
          <p:nvSpPr>
            <p:cNvPr id="20" name="形状6"/>
            <p:cNvSpPr txBox="1"/>
            <p:nvPr>
              <p:custDataLst>
                <p:tags r:id="rId21"/>
              </p:custDataLst>
            </p:nvPr>
          </p:nvSpPr>
          <p:spPr>
            <a:xfrm>
              <a:off x="0" y="461132"/>
              <a:ext cx="350624" cy="1517650"/>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21" name="文本10"/>
            <p:cNvSpPr txBox="1"/>
            <p:nvPr>
              <p:custDataLst>
                <p:tags r:id="rId22"/>
              </p:custDataLst>
            </p:nvPr>
          </p:nvSpPr>
          <p:spPr>
            <a:xfrm>
              <a:off x="480877" y="1594926"/>
              <a:ext cx="1438233" cy="712470"/>
            </a:xfrm>
            <a:prstGeom prst="rect">
              <a:avLst/>
            </a:prstGeom>
            <a:noFill/>
          </p:spPr>
          <p:txBody>
            <a:bodyPr anchor="t"/>
            <a:lstStyle/>
            <a:p>
              <a:pPr marL="0" algn="l">
                <a:lnSpc>
                  <a:spcPts val="3300"/>
                </a:lnSpc>
              </a:pPr>
              <a:r>
                <a:rPr lang="zh-CN" altLang="en-US" sz="2800" b="1" i="0">
                  <a:solidFill>
                    <a:srgbClr val="375623">
                      <a:alpha val="100000"/>
                    </a:srgbClr>
                  </a:solidFill>
                  <a:latin typeface="楷体" panose="02010609060101010101" pitchFamily="49" charset="-122"/>
                  <a:ea typeface="楷体" panose="02010609060101010101" pitchFamily="49" charset="-122"/>
                </a:rPr>
                <a:t>种类</a:t>
              </a:r>
              <a:r>
                <a:rPr lang="zh-CN" altLang="en-US" sz="2800" b="1" i="0">
                  <a:solidFill>
                    <a:srgbClr val="375623">
                      <a:alpha val="100000"/>
                    </a:srgbClr>
                  </a:solidFill>
                  <a:latin typeface="Times New Roman" panose="02020603050405020304"/>
                  <a:ea typeface="Times New Roman" panose="02020603050405020304"/>
                </a:rPr>
                <a:t>:</a:t>
              </a:r>
              <a:endParaRPr lang="zh-CN" altLang="en-US" sz="2800" b="1" i="0">
                <a:solidFill>
                  <a:srgbClr val="375623">
                    <a:alpha val="100000"/>
                  </a:srgbClr>
                </a:solidFill>
                <a:latin typeface="Times New Roman" panose="02020603050405020304"/>
                <a:ea typeface="Times New Roman" panose="02020603050405020304"/>
              </a:endParaRPr>
            </a:p>
          </p:txBody>
        </p:sp>
      </p:grpSp>
      <p:grpSp>
        <p:nvGrpSpPr>
          <p:cNvPr id="22" name="组合6"/>
          <p:cNvGrpSpPr/>
          <p:nvPr>
            <p:custDataLst>
              <p:tags r:id="rId23"/>
            </p:custDataLst>
          </p:nvPr>
        </p:nvGrpSpPr>
        <p:grpSpPr>
          <a:xfrm>
            <a:off x="3621744" y="261139"/>
            <a:ext cx="6592570" cy="2141852"/>
            <a:chOff x="0" y="0"/>
            <a:chExt cx="6592570" cy="2141852"/>
          </a:xfrm>
        </p:grpSpPr>
        <p:sp>
          <p:nvSpPr>
            <p:cNvPr id="23" name="文本11"/>
            <p:cNvSpPr txBox="1"/>
            <p:nvPr>
              <p:custDataLst>
                <p:tags r:id="rId24"/>
              </p:custDataLst>
            </p:nvPr>
          </p:nvSpPr>
          <p:spPr>
            <a:xfrm>
              <a:off x="2274058" y="944567"/>
              <a:ext cx="4295958" cy="666115"/>
            </a:xfrm>
            <a:prstGeom prst="rect">
              <a:avLst/>
            </a:prstGeom>
            <a:noFill/>
          </p:spPr>
          <p:txBody>
            <a:bodyPr anchor="t"/>
            <a:lstStyle/>
            <a:p>
              <a:pPr marL="0" algn="l">
                <a:lnSpc>
                  <a:spcPts val="3000"/>
                </a:lnSpc>
              </a:pPr>
              <a:r>
                <a:rPr lang="zh-CN" altLang="en-US" sz="2800" b="1" i="0">
                  <a:solidFill>
                    <a:srgbClr val="0033CC">
                      <a:alpha val="100000"/>
                    </a:srgbClr>
                  </a:solidFill>
                  <a:latin typeface="楷体" panose="02010609060101010101" pitchFamily="49" charset="-122"/>
                  <a:ea typeface="楷体" panose="02010609060101010101" pitchFamily="49" charset="-122"/>
                </a:rPr>
                <a:t>磷酸二酯键</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4" name="形状7"/>
            <p:cNvSpPr txBox="1"/>
            <p:nvPr>
              <p:custDataLst>
                <p:tags r:id="rId25"/>
              </p:custDataLst>
            </p:nvPr>
          </p:nvSpPr>
          <p:spPr>
            <a:xfrm>
              <a:off x="0" y="207791"/>
              <a:ext cx="401999" cy="1467015"/>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25" name="文本12"/>
            <p:cNvSpPr txBox="1"/>
            <p:nvPr>
              <p:custDataLst>
                <p:tags r:id="rId26"/>
              </p:custDataLst>
            </p:nvPr>
          </p:nvSpPr>
          <p:spPr>
            <a:xfrm>
              <a:off x="506390" y="0"/>
              <a:ext cx="2127888"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来源：</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6" name="文本13"/>
            <p:cNvSpPr txBox="1"/>
            <p:nvPr>
              <p:custDataLst>
                <p:tags r:id="rId27"/>
              </p:custDataLst>
            </p:nvPr>
          </p:nvSpPr>
          <p:spPr>
            <a:xfrm>
              <a:off x="2255938" y="0"/>
              <a:ext cx="4257692"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主要来源于原核生物</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7" name="文本14"/>
            <p:cNvSpPr txBox="1"/>
            <p:nvPr>
              <p:custDataLst>
                <p:tags r:id="rId28"/>
              </p:custDataLst>
            </p:nvPr>
          </p:nvSpPr>
          <p:spPr>
            <a:xfrm>
              <a:off x="465772" y="485185"/>
              <a:ext cx="2044456"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特点：</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8" name="文本15"/>
            <p:cNvSpPr txBox="1"/>
            <p:nvPr>
              <p:custDataLst>
                <p:tags r:id="rId29"/>
              </p:custDataLst>
            </p:nvPr>
          </p:nvSpPr>
          <p:spPr>
            <a:xfrm>
              <a:off x="438724" y="968955"/>
              <a:ext cx="2633014"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作用部位：</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29" name="文本16"/>
            <p:cNvSpPr txBox="1"/>
            <p:nvPr>
              <p:custDataLst>
                <p:tags r:id="rId30"/>
              </p:custDataLst>
            </p:nvPr>
          </p:nvSpPr>
          <p:spPr>
            <a:xfrm>
              <a:off x="2253557" y="475348"/>
              <a:ext cx="4305181"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具有专一性</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30" name="文本17"/>
            <p:cNvSpPr txBox="1"/>
            <p:nvPr>
              <p:custDataLst>
                <p:tags r:id="rId31"/>
              </p:custDataLst>
            </p:nvPr>
          </p:nvSpPr>
          <p:spPr>
            <a:xfrm>
              <a:off x="455725" y="1429382"/>
              <a:ext cx="2122167"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结果：</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sp>
          <p:nvSpPr>
            <p:cNvPr id="31" name="文本18"/>
            <p:cNvSpPr txBox="1"/>
            <p:nvPr>
              <p:custDataLst>
                <p:tags r:id="rId32"/>
              </p:custDataLst>
            </p:nvPr>
          </p:nvSpPr>
          <p:spPr>
            <a:xfrm>
              <a:off x="2269338" y="1410228"/>
              <a:ext cx="4323232" cy="712470"/>
            </a:xfrm>
            <a:prstGeom prst="rect">
              <a:avLst/>
            </a:prstGeom>
            <a:noFill/>
          </p:spPr>
          <p:txBody>
            <a:bodyPr anchor="t"/>
            <a:lstStyle/>
            <a:p>
              <a:pPr marL="0" algn="l">
                <a:lnSpc>
                  <a:spcPts val="3300"/>
                </a:lnSpc>
              </a:pPr>
              <a:r>
                <a:rPr lang="zh-CN" altLang="en-US" sz="2800" b="1" i="0">
                  <a:solidFill>
                    <a:srgbClr val="0033CC">
                      <a:alpha val="100000"/>
                    </a:srgbClr>
                  </a:solidFill>
                  <a:latin typeface="楷体" panose="02010609060101010101" pitchFamily="49" charset="-122"/>
                  <a:ea typeface="楷体" panose="02010609060101010101" pitchFamily="49" charset="-122"/>
                </a:rPr>
                <a:t>形成黏性末端或平末端</a:t>
              </a:r>
              <a:endParaRPr lang="zh-CN" altLang="en-US" sz="2800" b="1" i="0">
                <a:solidFill>
                  <a:srgbClr val="0033CC">
                    <a:alpha val="100000"/>
                  </a:srgbClr>
                </a:solidFill>
                <a:latin typeface="楷体" panose="02010609060101010101" pitchFamily="49" charset="-122"/>
                <a:ea typeface="楷体" panose="02010609060101010101" pitchFamily="49" charset="-122"/>
              </a:endParaRPr>
            </a:p>
          </p:txBody>
        </p:sp>
      </p:grpSp>
      <p:grpSp>
        <p:nvGrpSpPr>
          <p:cNvPr id="32" name="组合7"/>
          <p:cNvGrpSpPr/>
          <p:nvPr>
            <p:custDataLst>
              <p:tags r:id="rId33"/>
            </p:custDataLst>
          </p:nvPr>
        </p:nvGrpSpPr>
        <p:grpSpPr>
          <a:xfrm>
            <a:off x="4261417" y="2177128"/>
            <a:ext cx="7513320" cy="1778635"/>
            <a:chOff x="0" y="0"/>
            <a:chExt cx="7513320" cy="1778635"/>
          </a:xfrm>
        </p:grpSpPr>
        <p:sp>
          <p:nvSpPr>
            <p:cNvPr id="33" name="文本19"/>
            <p:cNvSpPr txBox="1"/>
            <p:nvPr>
              <p:custDataLst>
                <p:tags r:id="rId34"/>
              </p:custDataLst>
            </p:nvPr>
          </p:nvSpPr>
          <p:spPr>
            <a:xfrm>
              <a:off x="331818" y="586401"/>
              <a:ext cx="4706374" cy="712470"/>
            </a:xfrm>
            <a:prstGeom prst="rect">
              <a:avLst/>
            </a:prstGeom>
            <a:noFill/>
          </p:spPr>
          <p:txBody>
            <a:bodyPr anchor="t"/>
            <a:lstStyle/>
            <a:p>
              <a:pPr marL="0" algn="l">
                <a:lnSpc>
                  <a:spcPts val="3300"/>
                </a:lnSpc>
              </a:pPr>
              <a:r>
                <a:rPr lang="zh-CN" altLang="en-US" sz="2800" b="1" i="0">
                  <a:solidFill>
                    <a:srgbClr val="833C0B">
                      <a:alpha val="100000"/>
                    </a:srgbClr>
                  </a:solidFill>
                  <a:latin typeface="楷体" panose="02010609060101010101" pitchFamily="49" charset="-122"/>
                  <a:ea typeface="楷体" panose="02010609060101010101" pitchFamily="49" charset="-122"/>
                </a:rPr>
                <a:t>连接部位：磷酸二酯键</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sp>
          <p:nvSpPr>
            <p:cNvPr id="34" name="文本20"/>
            <p:cNvSpPr txBox="1"/>
            <p:nvPr>
              <p:custDataLst>
                <p:tags r:id="rId35"/>
              </p:custDataLst>
            </p:nvPr>
          </p:nvSpPr>
          <p:spPr>
            <a:xfrm>
              <a:off x="380365" y="1066165"/>
              <a:ext cx="7132955" cy="712470"/>
            </a:xfrm>
            <a:prstGeom prst="rect">
              <a:avLst/>
            </a:prstGeom>
            <a:noFill/>
          </p:spPr>
          <p:txBody>
            <a:bodyPr anchor="t"/>
            <a:lstStyle/>
            <a:p>
              <a:pPr marL="0" algn="l">
                <a:lnSpc>
                  <a:spcPts val="4400"/>
                </a:lnSpc>
              </a:pPr>
              <a:r>
                <a:rPr lang="zh-CN" altLang="en-US" sz="2800" b="1" i="0">
                  <a:solidFill>
                    <a:srgbClr val="833C0B">
                      <a:alpha val="100000"/>
                    </a:srgbClr>
                  </a:solidFill>
                  <a:latin typeface="楷体" panose="02010609060101010101" pitchFamily="49" charset="-122"/>
                  <a:ea typeface="楷体" panose="02010609060101010101" pitchFamily="49" charset="-122"/>
                </a:rPr>
                <a:t>种类：</a:t>
              </a:r>
              <a:r>
                <a:rPr lang="zh-CN" altLang="en-US" sz="2800" b="1" i="0">
                  <a:solidFill>
                    <a:srgbClr val="833C0B">
                      <a:alpha val="100000"/>
                    </a:srgbClr>
                  </a:solidFill>
                  <a:latin typeface="Times New Roman" panose="02020603050405020304"/>
                  <a:ea typeface="Times New Roman" panose="02020603050405020304"/>
                </a:rPr>
                <a:t> E.coliDNA</a:t>
              </a:r>
              <a:r>
                <a:rPr lang="zh-CN" altLang="en-US" sz="2800" b="1" i="0">
                  <a:solidFill>
                    <a:srgbClr val="833C0B">
                      <a:alpha val="100000"/>
                    </a:srgbClr>
                  </a:solidFill>
                  <a:latin typeface="楷体" panose="02010609060101010101" pitchFamily="49" charset="-122"/>
                  <a:ea typeface="楷体" panose="02010609060101010101" pitchFamily="49" charset="-122"/>
                </a:rPr>
                <a:t>连接酶、</a:t>
              </a:r>
              <a:r>
                <a:rPr lang="zh-CN" altLang="en-US" sz="2800" b="1" i="0">
                  <a:solidFill>
                    <a:srgbClr val="833C0B">
                      <a:alpha val="100000"/>
                    </a:srgbClr>
                  </a:solidFill>
                  <a:latin typeface="Times New Roman" panose="02020603050405020304"/>
                  <a:ea typeface="Times New Roman" panose="02020603050405020304"/>
                </a:rPr>
                <a:t>T</a:t>
              </a:r>
              <a:r>
                <a:rPr lang="zh-CN" altLang="en-US" sz="3725" b="1" i="0" baseline="-25000">
                  <a:solidFill>
                    <a:srgbClr val="833C0B">
                      <a:alpha val="100000"/>
                    </a:srgbClr>
                  </a:solidFill>
                  <a:latin typeface="Times New Roman" panose="02020603050405020304"/>
                  <a:ea typeface="Times New Roman" panose="02020603050405020304"/>
                </a:rPr>
                <a:t>4</a:t>
              </a:r>
              <a:r>
                <a:rPr lang="zh-CN" altLang="en-US" sz="2800" b="1" i="0">
                  <a:solidFill>
                    <a:srgbClr val="833C0B">
                      <a:alpha val="100000"/>
                    </a:srgbClr>
                  </a:solidFill>
                  <a:latin typeface="Times New Roman" panose="02020603050405020304"/>
                  <a:ea typeface="Times New Roman" panose="02020603050405020304"/>
                </a:rPr>
                <a:t> DNA</a:t>
              </a:r>
              <a:r>
                <a:rPr lang="zh-CN" altLang="en-US" sz="2800" b="1" i="0">
                  <a:solidFill>
                    <a:srgbClr val="833C0B">
                      <a:alpha val="100000"/>
                    </a:srgbClr>
                  </a:solidFill>
                  <a:latin typeface="楷体" panose="02010609060101010101" pitchFamily="49" charset="-122"/>
                  <a:ea typeface="楷体" panose="02010609060101010101" pitchFamily="49" charset="-122"/>
                </a:rPr>
                <a:t>连接酶</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sp>
          <p:nvSpPr>
            <p:cNvPr id="35" name="形状8"/>
            <p:cNvSpPr txBox="1"/>
            <p:nvPr>
              <p:custDataLst>
                <p:tags r:id="rId36"/>
              </p:custDataLst>
            </p:nvPr>
          </p:nvSpPr>
          <p:spPr>
            <a:xfrm>
              <a:off x="0" y="391942"/>
              <a:ext cx="313732" cy="973138"/>
            </a:xfrm>
            <a:prstGeom prst="leftBrace">
              <a:avLst/>
            </a:prstGeom>
            <a:solidFill>
              <a:srgbClr val="FFFFFF">
                <a:alpha val="0"/>
              </a:srgbClr>
            </a:solidFill>
            <a:ln w="38100">
              <a:solidFill>
                <a:srgbClr val="FF3300">
                  <a:alpha val="100000"/>
                </a:srgbClr>
              </a:solidFill>
              <a:prstDash val="solid"/>
              <a:headEnd type="none" w="med" len="med"/>
              <a:tailEnd type="none" w="med" len="med"/>
            </a:ln>
          </p:spPr>
          <p:txBody>
            <a:bodyPr anchor="ctr"/>
            <a:lstStyle/>
            <a:p>
              <a:pPr marL="0" algn="ctr"/>
            </a:p>
          </p:txBody>
        </p:sp>
        <p:sp>
          <p:nvSpPr>
            <p:cNvPr id="36" name="文本21"/>
            <p:cNvSpPr txBox="1"/>
            <p:nvPr>
              <p:custDataLst>
                <p:tags r:id="rId37"/>
              </p:custDataLst>
            </p:nvPr>
          </p:nvSpPr>
          <p:spPr>
            <a:xfrm>
              <a:off x="380406" y="0"/>
              <a:ext cx="6966349" cy="795409"/>
            </a:xfrm>
            <a:prstGeom prst="rect">
              <a:avLst/>
            </a:prstGeom>
            <a:noFill/>
          </p:spPr>
          <p:txBody>
            <a:bodyPr anchor="t"/>
            <a:lstStyle/>
            <a:p>
              <a:pPr marL="0" algn="l">
                <a:lnSpc>
                  <a:spcPts val="4500"/>
                </a:lnSpc>
              </a:pPr>
              <a:r>
                <a:rPr lang="zh-CN" altLang="en-US" sz="2800" b="1" i="0">
                  <a:solidFill>
                    <a:srgbClr val="833C0B">
                      <a:alpha val="100000"/>
                    </a:srgbClr>
                  </a:solidFill>
                  <a:latin typeface="楷体" panose="02010609060101010101" pitchFamily="49" charset="-122"/>
                  <a:ea typeface="楷体" panose="02010609060101010101" pitchFamily="49" charset="-122"/>
                </a:rPr>
                <a:t>作用：把两条双链</a:t>
              </a:r>
              <a:r>
                <a:rPr lang="zh-CN" altLang="en-US" sz="2800" b="1" i="0">
                  <a:solidFill>
                    <a:srgbClr val="833C0B">
                      <a:alpha val="100000"/>
                    </a:srgbClr>
                  </a:solidFill>
                  <a:latin typeface="Times New Roman" panose="02020603050405020304"/>
                  <a:ea typeface="Times New Roman" panose="02020603050405020304"/>
                </a:rPr>
                <a:t>DNA</a:t>
              </a:r>
              <a:r>
                <a:rPr lang="zh-CN" altLang="en-US" sz="2800" b="1" i="0">
                  <a:solidFill>
                    <a:srgbClr val="833C0B">
                      <a:alpha val="100000"/>
                    </a:srgbClr>
                  </a:solidFill>
                  <a:latin typeface="楷体" panose="02010609060101010101" pitchFamily="49" charset="-122"/>
                  <a:ea typeface="楷体" panose="02010609060101010101" pitchFamily="49" charset="-122"/>
                </a:rPr>
                <a:t>片段拼接起来</a:t>
              </a:r>
              <a:endParaRPr lang="zh-CN" altLang="en-US" sz="2800" b="1" i="0">
                <a:solidFill>
                  <a:srgbClr val="833C0B">
                    <a:alpha val="100000"/>
                  </a:srgbClr>
                </a:solidFill>
                <a:latin typeface="楷体" panose="02010609060101010101" pitchFamily="49" charset="-122"/>
                <a:ea typeface="楷体" panose="02010609060101010101" pitchFamily="49" charset="-122"/>
              </a:endParaRPr>
            </a:p>
          </p:txBody>
        </p:sp>
      </p:grpSp>
      <p:sp>
        <p:nvSpPr>
          <p:cNvPr id="37" name="文本1"/>
          <p:cNvSpPr txBox="1"/>
          <p:nvPr>
            <p:custDataLst>
              <p:tags r:id="rId38"/>
            </p:custDataLst>
          </p:nvPr>
        </p:nvSpPr>
        <p:spPr>
          <a:xfrm>
            <a:off x="6148168" y="3262707"/>
            <a:ext cx="413741" cy="712470"/>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 </a:t>
            </a:r>
            <a:endParaRPr lang="zh-CN" altLang="en-US" sz="2800" b="1" i="0">
              <a:solidFill>
                <a:srgbClr val="000000">
                  <a:alpha val="100000"/>
                </a:srgbClr>
              </a:solidFill>
              <a:latin typeface="Times New Roman" panose="02020603050405020304"/>
              <a:ea typeface="Times New Roman" panose="02020603050405020304"/>
            </a:endParaRPr>
          </a:p>
        </p:txBody>
      </p:sp>
      <p:grpSp>
        <p:nvGrpSpPr>
          <p:cNvPr id="38" name="组合8"/>
          <p:cNvGrpSpPr/>
          <p:nvPr>
            <p:custDataLst>
              <p:tags r:id="rId39"/>
            </p:custDataLst>
          </p:nvPr>
        </p:nvGrpSpPr>
        <p:grpSpPr>
          <a:xfrm>
            <a:off x="430514" y="196031"/>
            <a:ext cx="711870" cy="654750"/>
            <a:chOff x="0" y="0"/>
            <a:chExt cx="711870" cy="654750"/>
          </a:xfrm>
        </p:grpSpPr>
        <p:sp>
          <p:nvSpPr>
            <p:cNvPr id="39" name="形状9"/>
            <p:cNvSpPr txBox="1"/>
            <p:nvPr>
              <p:custDataLst>
                <p:tags r:id="rId40"/>
              </p:custDataLst>
            </p:nvPr>
          </p:nvSpPr>
          <p:spPr>
            <a:xfrm>
              <a:off x="637613" y="94250"/>
              <a:ext cx="74257" cy="67832"/>
            </a:xfrm>
            <a:custGeom>
              <a:avLst/>
              <a:gdLst/>
              <a:ahLst/>
              <a:cxnLst/>
              <a:rect l="l" t="t" r="r" b="b"/>
              <a:pathLst>
                <a:path w="44" h="40">
                  <a:moveTo>
                    <a:pt x="28" y="11"/>
                  </a:moveTo>
                  <a:cubicBezTo>
                    <a:pt x="13" y="0"/>
                    <a:pt x="0" y="18"/>
                    <a:pt x="0" y="18"/>
                  </a:cubicBezTo>
                  <a:cubicBezTo>
                    <a:pt x="31" y="40"/>
                    <a:pt x="31" y="40"/>
                    <a:pt x="31" y="40"/>
                  </a:cubicBezTo>
                  <a:cubicBezTo>
                    <a:pt x="31" y="40"/>
                    <a:pt x="44" y="22"/>
                    <a:pt x="28" y="11"/>
                  </a:cubicBezTo>
                </a:path>
              </a:pathLst>
            </a:custGeom>
            <a:solidFill>
              <a:srgbClr val="70AD47">
                <a:alpha val="100000"/>
              </a:srgbClr>
            </a:solidFill>
            <a:ln w="9525">
              <a:solidFill>
                <a:srgbClr val="FFFFFF">
                  <a:alpha val="0"/>
                </a:srgbClr>
              </a:solidFill>
            </a:ln>
          </p:spPr>
          <p:txBody>
            <a:bodyPr anchor="ctr"/>
            <a:lstStyle/>
            <a:p>
              <a:pPr marL="0" algn="ctr"/>
            </a:p>
          </p:txBody>
        </p:sp>
        <p:sp>
          <p:nvSpPr>
            <p:cNvPr id="40" name="形状10"/>
            <p:cNvSpPr txBox="1"/>
            <p:nvPr>
              <p:custDataLst>
                <p:tags r:id="rId41"/>
              </p:custDataLst>
            </p:nvPr>
          </p:nvSpPr>
          <p:spPr>
            <a:xfrm>
              <a:off x="451970" y="138518"/>
              <a:ext cx="227770" cy="281321"/>
            </a:xfrm>
            <a:custGeom>
              <a:avLst/>
              <a:gdLst/>
              <a:ahLst/>
              <a:cxnLst/>
              <a:rect l="l" t="t"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path>
              </a:pathLst>
            </a:custGeom>
            <a:solidFill>
              <a:srgbClr val="70AD47">
                <a:alpha val="100000"/>
              </a:srgbClr>
            </a:solidFill>
            <a:ln w="9525">
              <a:solidFill>
                <a:srgbClr val="FFFFFF">
                  <a:alpha val="0"/>
                </a:srgbClr>
              </a:solidFill>
            </a:ln>
          </p:spPr>
          <p:txBody>
            <a:bodyPr anchor="ctr"/>
            <a:lstStyle/>
            <a:p>
              <a:pPr marL="0" algn="ctr"/>
            </a:p>
          </p:txBody>
        </p:sp>
        <p:sp>
          <p:nvSpPr>
            <p:cNvPr id="41" name="形状11"/>
            <p:cNvSpPr txBox="1"/>
            <p:nvPr>
              <p:custDataLst>
                <p:tags r:id="rId42"/>
              </p:custDataLst>
            </p:nvPr>
          </p:nvSpPr>
          <p:spPr>
            <a:xfrm>
              <a:off x="0" y="0"/>
              <a:ext cx="563356" cy="654750"/>
            </a:xfrm>
            <a:custGeom>
              <a:avLst/>
              <a:gdLst/>
              <a:ahLst/>
              <a:cxnLst/>
              <a:rect l="l" t="t"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path>
              </a:pathLst>
            </a:custGeom>
            <a:solidFill>
              <a:srgbClr val="7F7F7F">
                <a:alpha val="100000"/>
              </a:srgbClr>
            </a:solidFill>
            <a:ln w="9525">
              <a:solidFill>
                <a:srgbClr val="FFFFFF">
                  <a:alpha val="0"/>
                </a:srgbClr>
              </a:solidFill>
            </a:ln>
          </p:spPr>
          <p:txBody>
            <a:bodyPr anchor="ctr"/>
            <a:lstStyle/>
            <a:p>
              <a:pPr marL="0" algn="ctr"/>
            </a:p>
          </p:txBody>
        </p:sp>
        <p:sp>
          <p:nvSpPr>
            <p:cNvPr id="42" name="形状12"/>
            <p:cNvSpPr txBox="1"/>
            <p:nvPr>
              <p:custDataLst>
                <p:tags r:id="rId43"/>
              </p:custDataLst>
            </p:nvPr>
          </p:nvSpPr>
          <p:spPr>
            <a:xfrm>
              <a:off x="426979" y="396278"/>
              <a:ext cx="67117" cy="76400"/>
            </a:xfrm>
            <a:custGeom>
              <a:avLst/>
              <a:gdLst/>
              <a:ahLst/>
              <a:cxnLst/>
              <a:rect l="l" t="t" r="r" b="b"/>
              <a:pathLst>
                <a:path w="94" h="107">
                  <a:moveTo>
                    <a:pt x="21" y="0"/>
                  </a:moveTo>
                  <a:lnTo>
                    <a:pt x="0" y="107"/>
                  </a:lnTo>
                  <a:lnTo>
                    <a:pt x="94" y="52"/>
                  </a:lnTo>
                  <a:lnTo>
                    <a:pt x="21" y="0"/>
                  </a:lnTo>
                </a:path>
              </a:pathLst>
            </a:custGeom>
            <a:solidFill>
              <a:srgbClr val="70AD47">
                <a:alpha val="100000"/>
              </a:srgbClr>
            </a:solidFill>
            <a:ln w="9525">
              <a:solidFill>
                <a:srgbClr val="FFFFFF">
                  <a:alpha val="0"/>
                </a:srgbClr>
              </a:solidFill>
            </a:ln>
          </p:spPr>
          <p:txBody>
            <a:bodyPr anchor="ctr"/>
            <a:lstStyle/>
            <a:p>
              <a:pPr marL="0" algn="ctr"/>
            </a:p>
          </p:txBody>
        </p:sp>
        <p:sp>
          <p:nvSpPr>
            <p:cNvPr id="43" name="形状13"/>
            <p:cNvSpPr txBox="1"/>
            <p:nvPr>
              <p:custDataLst>
                <p:tags r:id="rId44"/>
              </p:custDataLst>
            </p:nvPr>
          </p:nvSpPr>
          <p:spPr>
            <a:xfrm>
              <a:off x="84254" y="522658"/>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4" name="形状14"/>
            <p:cNvSpPr txBox="1"/>
            <p:nvPr>
              <p:custDataLst>
                <p:tags r:id="rId45"/>
              </p:custDataLst>
            </p:nvPr>
          </p:nvSpPr>
          <p:spPr>
            <a:xfrm>
              <a:off x="84254" y="4469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5" name="形状15"/>
            <p:cNvSpPr txBox="1"/>
            <p:nvPr>
              <p:custDataLst>
                <p:tags r:id="rId46"/>
              </p:custDataLst>
            </p:nvPr>
          </p:nvSpPr>
          <p:spPr>
            <a:xfrm>
              <a:off x="84254" y="374144"/>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6" name="形状16"/>
            <p:cNvSpPr txBox="1"/>
            <p:nvPr>
              <p:custDataLst>
                <p:tags r:id="rId47"/>
              </p:custDataLst>
            </p:nvPr>
          </p:nvSpPr>
          <p:spPr>
            <a:xfrm>
              <a:off x="84254" y="298458"/>
              <a:ext cx="226342" cy="32131"/>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7" name="形状17"/>
            <p:cNvSpPr txBox="1"/>
            <p:nvPr>
              <p:custDataLst>
                <p:tags r:id="rId48"/>
              </p:custDataLst>
            </p:nvPr>
          </p:nvSpPr>
          <p:spPr>
            <a:xfrm>
              <a:off x="84254" y="222772"/>
              <a:ext cx="226342" cy="33558"/>
            </a:xfrm>
            <a:prstGeom prst="rect">
              <a:avLst/>
            </a:prstGeom>
            <a:solidFill>
              <a:srgbClr val="70AD47">
                <a:alpha val="100000"/>
              </a:srgbClr>
            </a:solidFill>
            <a:ln w="9525">
              <a:solidFill>
                <a:srgbClr val="FFFFFF">
                  <a:alpha val="0"/>
                </a:srgbClr>
              </a:solidFill>
            </a:ln>
          </p:spPr>
          <p:txBody>
            <a:bodyPr anchor="ctr"/>
            <a:lstStyle/>
            <a:p>
              <a:pPr marL="0" algn="ctr"/>
            </a:p>
          </p:txBody>
        </p:sp>
        <p:sp>
          <p:nvSpPr>
            <p:cNvPr id="48" name="形状18"/>
            <p:cNvSpPr txBox="1"/>
            <p:nvPr>
              <p:custDataLst>
                <p:tags r:id="rId49"/>
              </p:custDataLst>
            </p:nvPr>
          </p:nvSpPr>
          <p:spPr>
            <a:xfrm>
              <a:off x="84254" y="146373"/>
              <a:ext cx="226342" cy="34272"/>
            </a:xfrm>
            <a:prstGeom prst="rect">
              <a:avLst/>
            </a:prstGeom>
            <a:solidFill>
              <a:srgbClr val="70AD47">
                <a:alpha val="100000"/>
              </a:srgbClr>
            </a:solidFill>
            <a:ln w="9525">
              <a:solidFill>
                <a:srgbClr val="FFFFFF">
                  <a:alpha val="0"/>
                </a:srgbClr>
              </a:solidFill>
            </a:ln>
          </p:spPr>
          <p:txBody>
            <a:bodyPr anchor="ctr"/>
            <a:lstStyle/>
            <a:p>
              <a:pPr marL="0" algn="ctr"/>
            </a:p>
          </p:txBody>
        </p:sp>
      </p:grpSp>
      <p:sp>
        <p:nvSpPr>
          <p:cNvPr id="49" name="文本2"/>
          <p:cNvSpPr txBox="1"/>
          <p:nvPr>
            <p:custDataLst>
              <p:tags r:id="rId50"/>
            </p:custDataLst>
          </p:nvPr>
        </p:nvSpPr>
        <p:spPr>
          <a:xfrm>
            <a:off x="1200785" y="235585"/>
            <a:ext cx="1845945" cy="704215"/>
          </a:xfrm>
          <a:prstGeom prst="rect">
            <a:avLst/>
          </a:prstGeom>
          <a:noFill/>
        </p:spPr>
        <p:txBody>
          <a:bodyPr anchor="t"/>
          <a:lstStyle/>
          <a:p>
            <a:pPr marL="0" algn="ctr">
              <a:lnSpc>
                <a:spcPts val="3300"/>
              </a:lnSpc>
            </a:pPr>
            <a:r>
              <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rPr>
              <a:t>课堂小结</a:t>
            </a:r>
            <a:endParaRPr lang="zh-CN" altLang="en-US" sz="2800" b="1" i="0">
              <a:ln w="4950">
                <a:solidFill>
                  <a:srgbClr val="C0504D">
                    <a:alpha val="100000"/>
                  </a:srgbClr>
                </a:solidFill>
              </a:ln>
              <a:solidFill>
                <a:srgbClr val="FFFFFF">
                  <a:alpha val="100000"/>
                </a:srgbClr>
              </a:solidFill>
              <a:effectLst>
                <a:outerShdw dist="38100" dir="2700000" rotWithShape="0">
                  <a:srgbClr val="C0504D">
                    <a:alpha val="100000"/>
                  </a:srgbClr>
                </a:outerShdw>
              </a:effectLst>
              <a:latin typeface="微软雅黑" panose="020B0503020204020204" charset="-122"/>
              <a:ea typeface="微软雅黑" panose="020B0503020204020204" charset="-122"/>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482092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思考</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讨论</a:t>
            </a:r>
            <a:r>
              <a:rPr lang="en-US" altLang="zh-CN" sz="2800" b="1">
                <a:solidFill>
                  <a:srgbClr val="FFFF00"/>
                </a:solidFill>
                <a:latin typeface="微软雅黑" panose="020B0503020204020204" charset="-122"/>
                <a:sym typeface="+mn-ea"/>
              </a:rPr>
              <a:t>】</a:t>
            </a:r>
            <a:r>
              <a:rPr lang="zh-CN" altLang="en-US" sz="2800" b="1">
                <a:solidFill>
                  <a:schemeClr val="bg1"/>
                </a:solidFill>
                <a:latin typeface="微软雅黑" panose="020B0503020204020204" charset="-122"/>
                <a:sym typeface="+mn-ea"/>
              </a:rPr>
              <a:t>重组</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分子</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9" name="组合 8"/>
          <p:cNvGrpSpPr/>
          <p:nvPr/>
        </p:nvGrpSpPr>
        <p:grpSpPr>
          <a:xfrm>
            <a:off x="1420269" y="2021491"/>
            <a:ext cx="9247909" cy="1062452"/>
            <a:chOff x="1420269" y="1665891"/>
            <a:chExt cx="9247909" cy="1062452"/>
          </a:xfrm>
        </p:grpSpPr>
        <p:sp>
          <p:nvSpPr>
            <p:cNvPr id="13" name="矩形: 圆角 5"/>
            <p:cNvSpPr/>
            <p:nvPr/>
          </p:nvSpPr>
          <p:spPr>
            <a:xfrm>
              <a:off x="1420269" y="1665891"/>
              <a:ext cx="9247909" cy="106245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16" name="文本框 15"/>
            <p:cNvSpPr txBox="1"/>
            <p:nvPr/>
          </p:nvSpPr>
          <p:spPr>
            <a:xfrm>
              <a:off x="1637252" y="1784657"/>
              <a:ext cx="8917495" cy="829945"/>
            </a:xfrm>
            <a:prstGeom prst="rect">
              <a:avLst/>
            </a:prstGeom>
            <a:noFill/>
          </p:spPr>
          <p:txBody>
            <a:bodyPr wrap="square" rtlCol="0">
              <a:spAutoFit/>
            </a:bodyPr>
            <a:lstStyle/>
            <a:p>
              <a:pPr algn="dist"/>
              <a:r>
                <a:rPr lang="en-US" altLang="zh-CN" sz="2400" dirty="0">
                  <a:latin typeface="微软雅黑" panose="020B0503020204020204" charset="-122"/>
                  <a:ea typeface="微软雅黑" panose="020B0503020204020204" charset="-122"/>
                  <a:cs typeface="Times New Roman" panose="02020603050405020304" pitchFamily="18" charset="0"/>
                </a:rPr>
                <a:t>5′-ATTGCATGCTATCCATGAATTCGGCATAC-3′</a:t>
              </a:r>
              <a:endParaRPr lang="en-US" altLang="zh-CN" sz="2400" dirty="0">
                <a:latin typeface="微软雅黑" panose="020B0503020204020204" charset="-122"/>
                <a:ea typeface="微软雅黑" panose="020B0503020204020204" charset="-122"/>
                <a:cs typeface="Times New Roman" panose="02020603050405020304" pitchFamily="18" charset="0"/>
              </a:endParaRPr>
            </a:p>
            <a:p>
              <a:pPr algn="dist"/>
              <a:r>
                <a:rPr lang="en-US" altLang="zh-CN" sz="2400" dirty="0">
                  <a:latin typeface="微软雅黑" panose="020B0503020204020204" charset="-122"/>
                  <a:ea typeface="微软雅黑" panose="020B0503020204020204" charset="-122"/>
                  <a:cs typeface="Times New Roman" panose="02020603050405020304" pitchFamily="18" charset="0"/>
                </a:rPr>
                <a:t>3′-TATCGTACGATAGGTACTTAAGCCGTATG-5′</a:t>
              </a:r>
              <a:endParaRPr lang="zh-CN" altLang="en-US" sz="2400" dirty="0">
                <a:latin typeface="微软雅黑" panose="020B0503020204020204" charset="-122"/>
                <a:ea typeface="微软雅黑" panose="020B0503020204020204" charset="-122"/>
                <a:cs typeface="Times New Roman" panose="02020603050405020304" pitchFamily="18" charset="0"/>
              </a:endParaRPr>
            </a:p>
          </p:txBody>
        </p:sp>
      </p:grpSp>
      <p:grpSp>
        <p:nvGrpSpPr>
          <p:cNvPr id="17" name="组合 16"/>
          <p:cNvGrpSpPr/>
          <p:nvPr/>
        </p:nvGrpSpPr>
        <p:grpSpPr>
          <a:xfrm>
            <a:off x="1420269" y="3378387"/>
            <a:ext cx="9247909" cy="1062452"/>
            <a:chOff x="1420269" y="3022787"/>
            <a:chExt cx="9247909" cy="1062452"/>
          </a:xfrm>
        </p:grpSpPr>
        <p:sp>
          <p:nvSpPr>
            <p:cNvPr id="20" name="矩形: 圆角 6"/>
            <p:cNvSpPr/>
            <p:nvPr/>
          </p:nvSpPr>
          <p:spPr>
            <a:xfrm>
              <a:off x="1420269" y="3022787"/>
              <a:ext cx="9247909" cy="1062452"/>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3" name="文本框 22"/>
            <p:cNvSpPr txBox="1"/>
            <p:nvPr/>
          </p:nvSpPr>
          <p:spPr>
            <a:xfrm>
              <a:off x="1646773" y="3132957"/>
              <a:ext cx="8917495" cy="829945"/>
            </a:xfrm>
            <a:prstGeom prst="rect">
              <a:avLst/>
            </a:prstGeom>
            <a:noFill/>
          </p:spPr>
          <p:txBody>
            <a:bodyPr wrap="square" rtlCol="0">
              <a:spAutoFit/>
            </a:bodyPr>
            <a:lstStyle/>
            <a:p>
              <a:pPr algn="dist"/>
              <a:r>
                <a:rPr lang="en-US" altLang="zh-CN" sz="2400" dirty="0">
                  <a:latin typeface="微软雅黑" panose="020B0503020204020204" charset="-122"/>
                  <a:ea typeface="微软雅黑" panose="020B0503020204020204" charset="-122"/>
                  <a:cs typeface="Times New Roman" panose="02020603050405020304" pitchFamily="18" charset="0"/>
                </a:rPr>
                <a:t>5′-TCCTAGAATTCTCGGTATGAATTCCATAC-3′</a:t>
              </a:r>
              <a:endParaRPr lang="en-US" altLang="zh-CN" sz="2400" dirty="0">
                <a:latin typeface="微软雅黑" panose="020B0503020204020204" charset="-122"/>
                <a:ea typeface="微软雅黑" panose="020B0503020204020204" charset="-122"/>
                <a:cs typeface="Times New Roman" panose="02020603050405020304" pitchFamily="18" charset="0"/>
              </a:endParaRPr>
            </a:p>
            <a:p>
              <a:pPr algn="dist"/>
              <a:r>
                <a:rPr lang="en-US" altLang="zh-CN" sz="2400" dirty="0">
                  <a:latin typeface="微软雅黑" panose="020B0503020204020204" charset="-122"/>
                  <a:ea typeface="微软雅黑" panose="020B0503020204020204" charset="-122"/>
                  <a:cs typeface="Times New Roman" panose="02020603050405020304" pitchFamily="18" charset="0"/>
                </a:rPr>
                <a:t>3′-AGGATCTTAAGAGCCATACTTAAGGTATG-5′</a:t>
              </a:r>
              <a:endParaRPr lang="zh-CN" altLang="en-US" sz="2400" dirty="0">
                <a:latin typeface="微软雅黑" panose="020B0503020204020204" charset="-122"/>
                <a:ea typeface="微软雅黑" panose="020B0503020204020204" charset="-122"/>
                <a:cs typeface="Times New Roman" panose="02020603050405020304" pitchFamily="18" charset="0"/>
              </a:endParaRPr>
            </a:p>
          </p:txBody>
        </p:sp>
      </p:grpSp>
      <p:sp>
        <p:nvSpPr>
          <p:cNvPr id="25" name="文本框 24"/>
          <p:cNvSpPr txBox="1"/>
          <p:nvPr/>
        </p:nvSpPr>
        <p:spPr>
          <a:xfrm>
            <a:off x="765464" y="1334817"/>
            <a:ext cx="6025515" cy="460375"/>
          </a:xfrm>
          <a:prstGeom prst="rect">
            <a:avLst/>
          </a:prstGeom>
          <a:noFill/>
        </p:spPr>
        <p:txBody>
          <a:bodyPr wrap="none" rtlCol="0">
            <a:spAutoFit/>
          </a:bodyPr>
          <a:lstStyle/>
          <a:p>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请在两张纸上分别写上下列两段</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序列：</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947303" y="4735283"/>
            <a:ext cx="10297391" cy="186372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请你根据前面学过的相关信息找到两条片段上</a:t>
            </a:r>
            <a:r>
              <a:rPr lang="en-US" altLang="zh-CN" sz="2400" b="1" i="1">
                <a:latin typeface="微软雅黑" panose="020B0503020204020204" charset="-122"/>
                <a:ea typeface="微软雅黑" panose="020B0503020204020204" charset="-122"/>
                <a:cs typeface="微软雅黑" panose="020B0503020204020204" charset="-122"/>
              </a:rPr>
              <a:t>Eco</a:t>
            </a:r>
            <a:r>
              <a:rPr lang="en-US" altLang="zh-CN" sz="2400" b="1">
                <a:latin typeface="微软雅黑" panose="020B0503020204020204" charset="-122"/>
                <a:ea typeface="微软雅黑" panose="020B0503020204020204" charset="-122"/>
                <a:cs typeface="微软雅黑" panose="020B0503020204020204" charset="-122"/>
              </a:rPr>
              <a:t>RⅠ</a:t>
            </a:r>
            <a:r>
              <a:rPr lang="zh-CN" altLang="en-US" sz="2400" b="1">
                <a:latin typeface="微软雅黑" panose="020B0503020204020204" charset="-122"/>
                <a:ea typeface="微软雅黑" panose="020B0503020204020204" charset="-122"/>
                <a:cs typeface="微软雅黑" panose="020B0503020204020204" charset="-122"/>
              </a:rPr>
              <a:t>的识别序列和切割位点。然后，用剪刀进行“切割”。待切割位点全部切开后，将从下面那条</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链上切下的片段重组到上面那条</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链的切口处，并用透明胶条将切口粘连起来。</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482092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思考</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讨论</a:t>
            </a:r>
            <a:r>
              <a:rPr lang="en-US" altLang="zh-CN" sz="2800" b="1">
                <a:solidFill>
                  <a:srgbClr val="FFFF00"/>
                </a:solidFill>
                <a:latin typeface="微软雅黑" panose="020B0503020204020204" charset="-122"/>
                <a:sym typeface="+mn-ea"/>
              </a:rPr>
              <a:t>】</a:t>
            </a:r>
            <a:r>
              <a:rPr lang="zh-CN" altLang="en-US" sz="2800" b="1">
                <a:solidFill>
                  <a:schemeClr val="bg1"/>
                </a:solidFill>
                <a:latin typeface="微软雅黑" panose="020B0503020204020204" charset="-122"/>
                <a:sym typeface="+mn-ea"/>
              </a:rPr>
              <a:t>重组</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分子</a:t>
            </a:r>
            <a:endParaRPr lang="zh-CN" altLang="en-US" sz="2800" b="1">
              <a:solidFill>
                <a:schemeClr val="bg1"/>
              </a:solidFill>
              <a:latin typeface="微软雅黑" panose="020B0503020204020204" charset="-122"/>
              <a:ea typeface="微软雅黑" panose="020B0503020204020204" charset="-122"/>
              <a:sym typeface="+mn-ea"/>
            </a:endParaRPr>
          </a:p>
        </p:txBody>
      </p:sp>
      <p:sp>
        <p:nvSpPr>
          <p:cNvPr id="9" name="矩形: 圆角 8"/>
          <p:cNvSpPr/>
          <p:nvPr/>
        </p:nvSpPr>
        <p:spPr>
          <a:xfrm>
            <a:off x="838200" y="2308092"/>
            <a:ext cx="10515600" cy="1028868"/>
          </a:xfrm>
          <a:prstGeom prst="roundRect">
            <a:avLst>
              <a:gd name="adj" fmla="val 912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 name="文本框 1"/>
          <p:cNvSpPr txBox="1"/>
          <p:nvPr/>
        </p:nvSpPr>
        <p:spPr>
          <a:xfrm>
            <a:off x="987136" y="2325560"/>
            <a:ext cx="10300854" cy="977265"/>
          </a:xfrm>
          <a:prstGeom prst="rect">
            <a:avLst/>
          </a:prstGeom>
          <a:noFill/>
        </p:spPr>
        <p:txBody>
          <a:bodyPr wrap="square" rtlCol="0">
            <a:spAutoFit/>
          </a:bodyPr>
          <a:lstStyle/>
          <a:p>
            <a:pPr marL="342900" indent="-342900">
              <a:lnSpc>
                <a:spcPct val="120000"/>
              </a:lnSpc>
              <a:buFont typeface="Wingdings" panose="05000000000000000000" pitchFamily="2" charset="2"/>
              <a:buChar char="n"/>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剪刀代表限制酶；</a:t>
            </a:r>
            <a:endParaRPr lang="en-US" altLang="zh-CN" sz="2400" b="1">
              <a:solidFill>
                <a:schemeClr val="bg1"/>
              </a:solidFill>
              <a:latin typeface="微软雅黑" panose="020B0503020204020204" charset="-122"/>
              <a:ea typeface="微软雅黑" panose="020B0503020204020204" charset="-122"/>
              <a:cs typeface="微软雅黑" panose="020B0503020204020204" charset="-122"/>
            </a:endParaRPr>
          </a:p>
          <a:p>
            <a:pPr marL="342900" indent="-342900">
              <a:lnSpc>
                <a:spcPct val="120000"/>
              </a:lnSpc>
              <a:buFont typeface="Wingdings" panose="05000000000000000000" pitchFamily="2" charset="2"/>
              <a:buChar char="n"/>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透明胶条代表</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连接酶。</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16" name="组合 15"/>
          <p:cNvGrpSpPr/>
          <p:nvPr/>
        </p:nvGrpSpPr>
        <p:grpSpPr>
          <a:xfrm>
            <a:off x="838200" y="4354297"/>
            <a:ext cx="10515600" cy="1028868"/>
            <a:chOff x="838201" y="3013364"/>
            <a:chExt cx="10515600" cy="1028868"/>
          </a:xfrm>
          <a:solidFill>
            <a:srgbClr val="0070C0"/>
          </a:solidFill>
        </p:grpSpPr>
        <p:sp>
          <p:nvSpPr>
            <p:cNvPr id="17" name="矩形: 圆角 16"/>
            <p:cNvSpPr/>
            <p:nvPr/>
          </p:nvSpPr>
          <p:spPr>
            <a:xfrm>
              <a:off x="838201" y="3013364"/>
              <a:ext cx="10515600" cy="1028868"/>
            </a:xfrm>
            <a:prstGeom prst="roundRect">
              <a:avLst>
                <a:gd name="adj" fmla="val 912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8" name="文本框 17"/>
            <p:cNvSpPr txBox="1"/>
            <p:nvPr/>
          </p:nvSpPr>
          <p:spPr>
            <a:xfrm>
              <a:off x="987137" y="3030832"/>
              <a:ext cx="10300854" cy="97726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rgbClr val="FFFF00"/>
                  </a:solidFill>
                  <a:latin typeface="微软雅黑" panose="020B0503020204020204" charset="-122"/>
                  <a:ea typeface="微软雅黑" panose="020B0503020204020204" charset="-122"/>
                  <a:cs typeface="Times New Roman" panose="02020603050405020304" pitchFamily="18" charset="0"/>
                </a:rPr>
                <a:t>提示</a:t>
              </a: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rPr>
                <a:t>根据学生实际操作的情况进行指导。如果制作的黏性末端的碱基不能互补配对可能是剪切位点或连接位点选得不对，也可能是其他原因。</a:t>
              </a:r>
              <a:endPar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endParaRPr>
            </a:p>
          </p:txBody>
        </p:sp>
      </p:grpSp>
      <p:grpSp>
        <p:nvGrpSpPr>
          <p:cNvPr id="19" name="组合 18"/>
          <p:cNvGrpSpPr/>
          <p:nvPr/>
        </p:nvGrpSpPr>
        <p:grpSpPr>
          <a:xfrm>
            <a:off x="786489" y="1220693"/>
            <a:ext cx="10614328" cy="460375"/>
            <a:chOff x="6333409" y="1517893"/>
            <a:chExt cx="10614328" cy="460375"/>
          </a:xfrm>
        </p:grpSpPr>
        <p:sp>
          <p:nvSpPr>
            <p:cNvPr id="20" name="文本框 19"/>
            <p:cNvSpPr txBox="1"/>
            <p:nvPr/>
          </p:nvSpPr>
          <p:spPr>
            <a:xfrm>
              <a:off x="6333409" y="1517893"/>
              <a:ext cx="792480" cy="460375"/>
            </a:xfrm>
            <a:prstGeom prst="rect">
              <a:avLst/>
            </a:prstGeom>
            <a:noFill/>
          </p:spPr>
          <p:txBody>
            <a:bodyPr wrap="none" rtlCol="0" anchor="ctr">
              <a:spAutoFit/>
            </a:bodyPr>
            <a:lstStyle/>
            <a:p>
              <a:r>
                <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讨论</a:t>
              </a:r>
              <a:endPar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21" name="组合 20"/>
            <p:cNvGrpSpPr/>
            <p:nvPr/>
          </p:nvGrpSpPr>
          <p:grpSpPr>
            <a:xfrm>
              <a:off x="6351240" y="1974037"/>
              <a:ext cx="10596497" cy="0"/>
              <a:chOff x="7484784" y="1647059"/>
              <a:chExt cx="10596497" cy="0"/>
            </a:xfrm>
          </p:grpSpPr>
          <p:cxnSp>
            <p:nvCxnSpPr>
              <p:cNvPr id="22" name="直接连接符 21"/>
              <p:cNvCxnSpPr/>
              <p:nvPr/>
            </p:nvCxnSpPr>
            <p:spPr>
              <a:xfrm>
                <a:off x="7484784" y="1647059"/>
                <a:ext cx="7326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8217477" y="1647059"/>
                <a:ext cx="98638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4" name="文本框 23"/>
          <p:cNvSpPr txBox="1"/>
          <p:nvPr/>
        </p:nvSpPr>
        <p:spPr>
          <a:xfrm>
            <a:off x="792962" y="1710753"/>
            <a:ext cx="10411901"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1. </a:t>
            </a:r>
            <a:r>
              <a:rPr lang="zh-CN" altLang="en-US" sz="2400" b="1">
                <a:latin typeface="微软雅黑" panose="020B0503020204020204" charset="-122"/>
                <a:ea typeface="微软雅黑" panose="020B0503020204020204" charset="-122"/>
                <a:cs typeface="微软雅黑" panose="020B0503020204020204" charset="-122"/>
              </a:rPr>
              <a:t>剪刀和透明胶条分别代表哪种“分子工具”？</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792962" y="3354428"/>
            <a:ext cx="10411901" cy="977265"/>
          </a:xfrm>
          <a:prstGeom prst="rect">
            <a:avLst/>
          </a:prstGeom>
          <a:noFill/>
        </p:spPr>
        <p:txBody>
          <a:bodyPr wrap="square" rtlCol="0">
            <a:spAutoFit/>
          </a:bodyPr>
          <a:lstStyle/>
          <a:p>
            <a:pPr marL="354330" indent="-354330" algn="just">
              <a:lnSpc>
                <a:spcPct val="120000"/>
              </a:lnSpc>
              <a:buFont typeface="+mj-lt"/>
              <a:buAutoNum type="arabicPeriod" startAt="2"/>
            </a:pPr>
            <a:r>
              <a:rPr lang="zh-CN" altLang="en-US" sz="2400" b="1">
                <a:latin typeface="微软雅黑" panose="020B0503020204020204" charset="-122"/>
                <a:ea typeface="微软雅黑" panose="020B0503020204020204" charset="-122"/>
                <a:cs typeface="Times New Roman" panose="02020603050405020304" pitchFamily="18" charset="0"/>
              </a:rPr>
              <a:t>你制作的黏性末端的碱基能不能互补配对？如果不能，可能是什么原因造成的？</a:t>
            </a:r>
            <a:endParaRPr lang="zh-CN" altLang="en-US" sz="2400" b="1" dirty="0">
              <a:latin typeface="微软雅黑" panose="020B0503020204020204" charset="-122"/>
              <a:ea typeface="微软雅黑" panose="020B0503020204020204" charset="-122"/>
              <a:cs typeface="Times New Roman" panose="02020603050405020304" pitchFamily="18" charset="0"/>
            </a:endParaRPr>
          </a:p>
        </p:txBody>
      </p:sp>
      <p:grpSp>
        <p:nvGrpSpPr>
          <p:cNvPr id="27" name="组合 26"/>
          <p:cNvGrpSpPr/>
          <p:nvPr/>
        </p:nvGrpSpPr>
        <p:grpSpPr>
          <a:xfrm>
            <a:off x="838200" y="5985241"/>
            <a:ext cx="10515600" cy="618868"/>
            <a:chOff x="838201" y="3013364"/>
            <a:chExt cx="10515600" cy="618868"/>
          </a:xfrm>
          <a:solidFill>
            <a:srgbClr val="0070C0"/>
          </a:solidFill>
        </p:grpSpPr>
        <p:sp>
          <p:nvSpPr>
            <p:cNvPr id="28" name="矩形: 圆角 27"/>
            <p:cNvSpPr/>
            <p:nvPr/>
          </p:nvSpPr>
          <p:spPr>
            <a:xfrm>
              <a:off x="838201" y="3013364"/>
              <a:ext cx="10515600" cy="618868"/>
            </a:xfrm>
            <a:prstGeom prst="roundRect">
              <a:avLst>
                <a:gd name="adj" fmla="val 1698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9" name="文本框 28"/>
            <p:cNvSpPr txBox="1"/>
            <p:nvPr/>
          </p:nvSpPr>
          <p:spPr>
            <a:xfrm>
              <a:off x="987137" y="3030832"/>
              <a:ext cx="10300854" cy="53403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不能，因为基因的长度一般在</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100</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个碱基对以上。</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30" name="文本框 29"/>
          <p:cNvSpPr txBox="1"/>
          <p:nvPr/>
        </p:nvSpPr>
        <p:spPr>
          <a:xfrm>
            <a:off x="786489" y="5440581"/>
            <a:ext cx="10411901"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你插入的</a:t>
            </a:r>
            <a:r>
              <a:rPr lang="en-US" altLang="zh-CN" sz="2400" b="1">
                <a:latin typeface="微软雅黑" panose="020B0503020204020204" charset="-122"/>
                <a:ea typeface="微软雅黑" panose="020B0503020204020204" charset="-122"/>
                <a:cs typeface="微软雅黑" panose="020B0503020204020204" charset="-122"/>
              </a:rPr>
              <a:t>DNA </a:t>
            </a:r>
            <a:r>
              <a:rPr lang="zh-CN" altLang="en-US" sz="2400" b="1">
                <a:latin typeface="微软雅黑" panose="020B0503020204020204" charset="-122"/>
                <a:ea typeface="微软雅黑" panose="020B0503020204020204" charset="-122"/>
                <a:cs typeface="微软雅黑" panose="020B0503020204020204" charset="-122"/>
              </a:rPr>
              <a:t>片段能称得上一个基因吗？</a:t>
            </a:r>
            <a:endParaRPr lang="zh-CN" altLang="en-US" sz="2400" b="1"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wipe(left)">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wipe(left)">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left)">
                                      <p:cBhvr>
                                        <p:cTn id="25" dur="5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wipe(left)">
                                      <p:cBhvr>
                                        <p:cTn id="30" dur="500"/>
                                        <p:tgtEl>
                                          <p:spTgt spid="2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0">
                                            <p:txEl>
                                              <p:pRg st="0" end="0"/>
                                            </p:txEl>
                                          </p:spTgt>
                                        </p:tgtEl>
                                        <p:attrNameLst>
                                          <p:attrName>style.visibility</p:attrName>
                                        </p:attrNameLst>
                                      </p:cBhvr>
                                      <p:to>
                                        <p:strVal val="visible"/>
                                      </p:to>
                                    </p:set>
                                    <p:animEffect transition="in" filter="wipe(left)">
                                      <p:cBhvr>
                                        <p:cTn id="40" dur="500"/>
                                        <p:tgtEl>
                                          <p:spTgt spid="30">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 grpId="0" uiExpand="1" build="p"/>
      <p:bldP spid="24" grpId="0" uiExpand="1" build="p"/>
      <p:bldP spid="26" grpId="0" uiExpand="1" build="p"/>
      <p:bldP spid="30"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到社会中去</a:t>
            </a:r>
            <a:endParaRPr lang="zh-CN" altLang="zh-CN" sz="2800" b="1">
              <a:solidFill>
                <a:schemeClr val="bg1"/>
              </a:solidFill>
              <a:latin typeface="微软雅黑" panose="020B0503020204020204" charset="-122"/>
              <a:ea typeface="微软雅黑" panose="020B0503020204020204"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3" name="文本框 2"/>
          <p:cNvSpPr txBox="1"/>
          <p:nvPr/>
        </p:nvSpPr>
        <p:spPr>
          <a:xfrm>
            <a:off x="765464" y="1192577"/>
            <a:ext cx="6893865" cy="3192780"/>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随着生物技术的飞速发展，生产和销售“分子工具”的公司大量涌现。感兴趣的话，你可以登录这些公司的网站，查询和了解相关产品的特点、价格和使用说明等。有些这样的公司已成功上市，你还可以通过分析公司的股票价格走势，大致了解公司的经营状况以及投资者目前对该行业的认可程度。</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9" name="组合 8"/>
          <p:cNvGrpSpPr/>
          <p:nvPr/>
        </p:nvGrpSpPr>
        <p:grpSpPr>
          <a:xfrm>
            <a:off x="765464" y="4449100"/>
            <a:ext cx="6893865" cy="1539727"/>
            <a:chOff x="838201" y="3013363"/>
            <a:chExt cx="6893865" cy="1539727"/>
          </a:xfrm>
          <a:solidFill>
            <a:srgbClr val="0070C0"/>
          </a:solidFill>
        </p:grpSpPr>
        <p:sp>
          <p:nvSpPr>
            <p:cNvPr id="10" name="矩形: 圆角 9"/>
            <p:cNvSpPr/>
            <p:nvPr/>
          </p:nvSpPr>
          <p:spPr>
            <a:xfrm>
              <a:off x="838201" y="3013363"/>
              <a:ext cx="6893865" cy="1539727"/>
            </a:xfrm>
            <a:prstGeom prst="roundRect">
              <a:avLst>
                <a:gd name="adj" fmla="val 978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1" name="文本框 10"/>
            <p:cNvSpPr txBox="1"/>
            <p:nvPr/>
          </p:nvSpPr>
          <p:spPr>
            <a:xfrm>
              <a:off x="987137" y="3050496"/>
              <a:ext cx="6617110" cy="142049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rgbClr val="FFFF00"/>
                  </a:solidFill>
                  <a:latin typeface="微软雅黑" panose="020B0503020204020204" charset="-122"/>
                  <a:ea typeface="微软雅黑" panose="020B0503020204020204" charset="-122"/>
                  <a:cs typeface="Times New Roman" panose="02020603050405020304" pitchFamily="18" charset="0"/>
                </a:rPr>
                <a:t>提示</a:t>
              </a:r>
              <a:r>
                <a:rPr lang="en-US" altLang="zh-CN" sz="2400" b="1">
                  <a:solidFill>
                    <a:srgbClr val="FFFF00"/>
                  </a:solidFill>
                  <a:latin typeface="微软雅黑" panose="020B0503020204020204" charset="-122"/>
                  <a:ea typeface="微软雅黑" panose="020B0503020204020204" charset="-122"/>
                  <a:cs typeface="Times New Roman" panose="02020603050405020304" pitchFamily="18" charset="0"/>
                </a:rPr>
                <a:t>】</a:t>
              </a:r>
              <a:r>
                <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rPr>
                <a:t>在调查中需要了解企业的生产技术、产品的种类和产量、销售渠道和销售情况等，这样才有可能对企业的经营状况进行正确的判断。</a:t>
              </a:r>
              <a:endParaRPr lang="zh-CN" altLang="en-US" sz="2400" b="1">
                <a:solidFill>
                  <a:schemeClr val="bg1"/>
                </a:solidFill>
                <a:latin typeface="微软雅黑" panose="020B0503020204020204" charset="-122"/>
                <a:ea typeface="微软雅黑" panose="020B0503020204020204" charset="-122"/>
                <a:cs typeface="Times New Roman" panose="02020603050405020304" pitchFamily="18" charset="0"/>
              </a:endParaRPr>
            </a:p>
          </p:txBody>
        </p:sp>
      </p:grpSp>
      <p:grpSp>
        <p:nvGrpSpPr>
          <p:cNvPr id="19" name="组合 18"/>
          <p:cNvGrpSpPr/>
          <p:nvPr/>
        </p:nvGrpSpPr>
        <p:grpSpPr>
          <a:xfrm>
            <a:off x="8194688" y="1170032"/>
            <a:ext cx="3231848" cy="5205378"/>
            <a:chOff x="8194688" y="956672"/>
            <a:chExt cx="3231848" cy="5205378"/>
          </a:xfrm>
        </p:grpSpPr>
        <p:pic>
          <p:nvPicPr>
            <p:cNvPr id="16" name="图片 15"/>
            <p:cNvPicPr>
              <a:picLocks noChangeAspect="1"/>
            </p:cNvPicPr>
            <p:nvPr/>
          </p:nvPicPr>
          <p:blipFill rotWithShape="1">
            <a:blip r:embed="rId1"/>
            <a:srcRect l="2483" t="13333" r="2321" b="29706"/>
            <a:stretch>
              <a:fillRect/>
            </a:stretch>
          </p:blipFill>
          <p:spPr>
            <a:xfrm>
              <a:off x="8194688" y="956672"/>
              <a:ext cx="3231848" cy="1933783"/>
            </a:xfrm>
            <a:prstGeom prst="rect">
              <a:avLst/>
            </a:prstGeom>
          </p:spPr>
        </p:pic>
        <p:pic>
          <p:nvPicPr>
            <p:cNvPr id="17" name="图片 16"/>
            <p:cNvPicPr>
              <a:picLocks noChangeAspect="1"/>
            </p:cNvPicPr>
            <p:nvPr/>
          </p:nvPicPr>
          <p:blipFill rotWithShape="1">
            <a:blip r:embed="rId2"/>
            <a:srcRect l="27526" t="4507" r="25048" b="8827"/>
            <a:stretch>
              <a:fillRect/>
            </a:stretch>
          </p:blipFill>
          <p:spPr>
            <a:xfrm>
              <a:off x="8831123" y="2995715"/>
              <a:ext cx="2310278" cy="3166335"/>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58654"/>
            <a:ext cx="10563781" cy="522595"/>
            <a:chOff x="1023205" y="1207342"/>
            <a:chExt cx="10563781" cy="522595"/>
          </a:xfrm>
        </p:grpSpPr>
        <p:sp>
          <p:nvSpPr>
            <p:cNvPr id="5" name="文本框 4"/>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实验原理</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6" name="直接连接符 5"/>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文本框 8"/>
          <p:cNvSpPr txBox="1"/>
          <p:nvPr/>
        </p:nvSpPr>
        <p:spPr>
          <a:xfrm>
            <a:off x="743316" y="1697172"/>
            <a:ext cx="10639098" cy="36360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提取：</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RNA</a:t>
            </a:r>
            <a:r>
              <a:rPr lang="zh-CN" altLang="en-US" sz="2400" b="1">
                <a:latin typeface="微软雅黑" panose="020B0503020204020204" charset="-122"/>
                <a:ea typeface="微软雅黑" panose="020B0503020204020204" charset="-122"/>
                <a:cs typeface="微软雅黑" panose="020B0503020204020204" charset="-122"/>
              </a:rPr>
              <a:t>、蛋白质和脂质等在物理和化学性质方面存在差异，可以利用这些差异，选用适当的物理或化学方法对它们进行提取。例如：</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63855" algn="just">
              <a:lnSpc>
                <a:spcPct val="120000"/>
              </a:lnSpc>
              <a:buFont typeface="Wingdings" panose="05000000000000000000" pitchFamily="2" charset="2"/>
              <a:buChar char="l"/>
            </a:pP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不溶于酒精</a:t>
            </a:r>
            <a:r>
              <a:rPr lang="zh-CN" altLang="en-US" sz="2400" b="1">
                <a:latin typeface="微软雅黑" panose="020B0503020204020204" charset="-122"/>
                <a:ea typeface="微软雅黑" panose="020B0503020204020204" charset="-122"/>
                <a:cs typeface="微软雅黑" panose="020B0503020204020204" charset="-122"/>
              </a:rPr>
              <a:t>，但某些蛋白质溶于酒精，利用这一原理，可以初步分离</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与蛋白质。</a:t>
            </a:r>
            <a:endParaRPr lang="en-US" altLang="zh-CN" sz="2400" b="1">
              <a:latin typeface="微软雅黑" panose="020B0503020204020204" charset="-122"/>
              <a:ea typeface="微软雅黑" panose="020B0503020204020204" charset="-122"/>
              <a:cs typeface="微软雅黑" panose="020B0503020204020204" charset="-122"/>
            </a:endParaRPr>
          </a:p>
          <a:p>
            <a:pPr marL="717550" lvl="1" indent="-363855" algn="just">
              <a:lnSpc>
                <a:spcPct val="120000"/>
              </a:lnSpc>
              <a:buFont typeface="Wingdings" panose="05000000000000000000" pitchFamily="2" charset="2"/>
              <a:buChar char="l"/>
            </a:pP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在不同浓度的</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溶液中溶解度不同，它能溶于</a:t>
            </a:r>
            <a:r>
              <a:rPr lang="en-US" altLang="zh-CN" sz="2400" b="1">
                <a:latin typeface="微软雅黑" panose="020B0503020204020204" charset="-122"/>
                <a:ea typeface="微软雅黑" panose="020B0503020204020204" charset="-122"/>
                <a:cs typeface="微软雅黑" panose="020B0503020204020204" charset="-122"/>
              </a:rPr>
              <a:t>2 mol/L</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NaCl </a:t>
            </a:r>
            <a:r>
              <a:rPr lang="zh-CN" altLang="en-US" sz="2400" b="1">
                <a:latin typeface="微软雅黑" panose="020B0503020204020204" charset="-122"/>
                <a:ea typeface="微软雅黑" panose="020B0503020204020204" charset="-122"/>
                <a:cs typeface="微软雅黑" panose="020B0503020204020204" charset="-122"/>
              </a:rPr>
              <a:t>溶液。</a:t>
            </a:r>
            <a:endParaRPr lang="en-US" altLang="zh-CN"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分离：</a:t>
            </a:r>
            <a:r>
              <a:rPr lang="zh-CN" altLang="en-US" sz="2400" b="1">
                <a:latin typeface="微软雅黑" panose="020B0503020204020204" charset="-122"/>
                <a:ea typeface="微软雅黑" panose="020B0503020204020204" charset="-122"/>
                <a:cs typeface="微软雅黑" panose="020B0503020204020204" charset="-122"/>
              </a:rPr>
              <a:t>在一定温度下，</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DNA</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遇二苯胺试剂会呈现蓝色</a:t>
            </a:r>
            <a:r>
              <a:rPr lang="zh-CN" altLang="en-US" sz="2400" b="1">
                <a:latin typeface="微软雅黑" panose="020B0503020204020204" charset="-122"/>
                <a:ea typeface="微软雅黑" panose="020B0503020204020204" charset="-122"/>
                <a:cs typeface="微软雅黑" panose="020B0503020204020204" charset="-122"/>
              </a:rPr>
              <a:t>，因此二苯胺试剂可以作为鉴定</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的试剂。</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11" name="组合 10"/>
          <p:cNvGrpSpPr/>
          <p:nvPr/>
        </p:nvGrpSpPr>
        <p:grpSpPr>
          <a:xfrm>
            <a:off x="743316" y="5203033"/>
            <a:ext cx="10563781" cy="522595"/>
            <a:chOff x="1023205" y="1207342"/>
            <a:chExt cx="10563781" cy="522595"/>
          </a:xfrm>
        </p:grpSpPr>
        <p:sp>
          <p:nvSpPr>
            <p:cNvPr id="12" name="文本框 1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目的要求</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13" name="直接连接符 12"/>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p:nvSpPr>
        <p:spPr>
          <a:xfrm>
            <a:off x="798736" y="5671129"/>
            <a:ext cx="10639098" cy="9772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680" indent="-360680" algn="just">
              <a:lnSpc>
                <a:spcPct val="120000"/>
              </a:lnSpc>
              <a:buFont typeface="+mj-lt"/>
              <a:buAutoNum type="arabicPeriod"/>
            </a:pPr>
            <a:r>
              <a:rPr lang="zh-CN" altLang="en-US" sz="2400" b="1">
                <a:latin typeface="微软雅黑" panose="020B0503020204020204" charset="-122"/>
                <a:ea typeface="微软雅黑" panose="020B0503020204020204" charset="-122"/>
                <a:cs typeface="微软雅黑" panose="020B0503020204020204" charset="-122"/>
              </a:rPr>
              <a:t>了解</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的物理和化学性质，理解</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粗提取和鉴定的原理。</a:t>
            </a:r>
            <a:endParaRPr lang="zh-CN" altLang="en-US" sz="2400" b="1">
              <a:latin typeface="微软雅黑" panose="020B0503020204020204" charset="-122"/>
              <a:ea typeface="微软雅黑" panose="020B0503020204020204" charset="-122"/>
              <a:cs typeface="微软雅黑" panose="020B0503020204020204" charset="-122"/>
            </a:endParaRPr>
          </a:p>
          <a:p>
            <a:pPr marL="360680" indent="-360680" algn="just">
              <a:lnSpc>
                <a:spcPct val="120000"/>
              </a:lnSpc>
              <a:buFont typeface="+mj-lt"/>
              <a:buAutoNum type="arabicPeriod"/>
            </a:pPr>
            <a:r>
              <a:rPr lang="zh-CN" altLang="en-US" sz="2400" b="1">
                <a:latin typeface="微软雅黑" panose="020B0503020204020204" charset="-122"/>
                <a:ea typeface="微软雅黑" panose="020B0503020204020204" charset="-122"/>
                <a:cs typeface="微软雅黑" panose="020B0503020204020204" charset="-122"/>
              </a:rPr>
              <a:t>学会</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粗提取的方法以及用二苯胺试剂对</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进行鉴定。</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left)">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left)">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wipe(left)">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wipe(left)">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wipe(left)">
                                      <p:cBhvr>
                                        <p:cTn id="37" dur="500"/>
                                        <p:tgtEl>
                                          <p:spTgt spid="1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
                                            <p:txEl>
                                              <p:pRg st="1" end="1"/>
                                            </p:txEl>
                                          </p:spTgt>
                                        </p:tgtEl>
                                        <p:attrNameLst>
                                          <p:attrName>style.visibility</p:attrName>
                                        </p:attrNameLst>
                                      </p:cBhvr>
                                      <p:to>
                                        <p:strVal val="visible"/>
                                      </p:to>
                                    </p:set>
                                    <p:animEffect transition="in" filter="wipe(left)">
                                      <p:cBhvr>
                                        <p:cTn id="4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6"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58654"/>
            <a:ext cx="10563781" cy="522595"/>
            <a:chOff x="1023205" y="1207342"/>
            <a:chExt cx="10563781" cy="522595"/>
          </a:xfrm>
        </p:grpSpPr>
        <p:sp>
          <p:nvSpPr>
            <p:cNvPr id="2" name="文本框 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材料用具</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743316" y="1839412"/>
            <a:ext cx="10639098" cy="274955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材料：</a:t>
            </a:r>
            <a:r>
              <a:rPr lang="zh-CN" altLang="en-US" sz="2400" b="1">
                <a:latin typeface="微软雅黑" panose="020B0503020204020204" charset="-122"/>
                <a:ea typeface="微软雅黑" panose="020B0503020204020204" charset="-122"/>
                <a:cs typeface="微软雅黑" panose="020B0503020204020204" charset="-122"/>
              </a:rPr>
              <a:t>新鲜洋葱（也可以选择香蕉、菠菜、菜花和猪肝等作为实验材料，提取</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的方法可能稍有不同）、研磨液、体积分数为</a:t>
            </a:r>
            <a:r>
              <a:rPr lang="en-US" altLang="zh-CN" sz="2400" b="1">
                <a:latin typeface="微软雅黑" panose="020B0503020204020204" charset="-122"/>
                <a:ea typeface="微软雅黑" panose="020B0503020204020204" charset="-122"/>
                <a:cs typeface="微软雅黑" panose="020B0503020204020204" charset="-122"/>
              </a:rPr>
              <a:t>95%</a:t>
            </a:r>
            <a:r>
              <a:rPr lang="zh-CN" altLang="en-US" sz="2400" b="1">
                <a:latin typeface="微软雅黑" panose="020B0503020204020204" charset="-122"/>
                <a:ea typeface="微软雅黑" panose="020B0503020204020204" charset="-122"/>
                <a:cs typeface="微软雅黑" panose="020B0503020204020204" charset="-122"/>
              </a:rPr>
              <a:t>的酒精、</a:t>
            </a:r>
            <a:r>
              <a:rPr lang="en-US" altLang="zh-CN" sz="2400" b="1">
                <a:latin typeface="微软雅黑" panose="020B0503020204020204" charset="-122"/>
                <a:ea typeface="微软雅黑" panose="020B0503020204020204" charset="-122"/>
                <a:cs typeface="微软雅黑" panose="020B0503020204020204" charset="-122"/>
              </a:rPr>
              <a:t>2mol/L</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溶液、二苯胺试剂和蒸馏水等。研磨液和二苯胺试剂的配制方法参见教材附录</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用具：</a:t>
            </a:r>
            <a:r>
              <a:rPr lang="zh-CN" altLang="en-US" sz="2400" b="1">
                <a:latin typeface="微软雅黑" panose="020B0503020204020204" charset="-122"/>
                <a:ea typeface="微软雅黑" panose="020B0503020204020204" charset="-122"/>
                <a:cs typeface="微软雅黑" panose="020B0503020204020204" charset="-122"/>
              </a:rPr>
              <a:t>烧杯、量筒、玻璃棒、研钵、纱布、漏斗、试管、试管架、试管夹、酒精灯、石棉网、三脚架、火柴、刀片和天平等。</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6321584" y="3537585"/>
            <a:ext cx="4430395" cy="1270000"/>
          </a:xfrm>
        </p:spPr>
        <p:txBody>
          <a:bodyPr vert="horz" wrap="square" lIns="91440" tIns="45720" rIns="91440" bIns="45720" numCol="1" anchor="b" anchorCtr="0" compatLnSpc="1">
            <a:noAutofit/>
          </a:bodyPr>
          <a:lstStyle/>
          <a:p>
            <a:pPr lvl="0" algn="ctr" eaLnBrk="1" fontAlgn="base" hangingPunct="1">
              <a:lnSpc>
                <a:spcPct val="100000"/>
              </a:lnSpc>
            </a:pPr>
            <a:r>
              <a:rPr lang="en-US" altLang="en-US" sz="4000" b="1" strike="noStrike" noProof="1">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第1节</a:t>
            </a:r>
            <a:br>
              <a:rPr lang="en-US" altLang="zh-CN"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b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重组DNA技术</a:t>
            </a:r>
            <a:r>
              <a:rPr lang="zh-CN" altLang="en-US"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的</a:t>
            </a:r>
            <a:r>
              <a:rPr lang="zh-CN" altLang="en-US" sz="4000" b="1" dirty="0">
                <a:solidFill>
                  <a:srgbClr val="0000FA"/>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基本工具</a:t>
            </a:r>
            <a:endParaRPr lang="zh-CN" altLang="en-US" sz="4000" b="1" dirty="0">
              <a:solidFill>
                <a:srgbClr val="0000FA"/>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endParaRPr>
          </a:p>
        </p:txBody>
      </p:sp>
      <p:sp>
        <p:nvSpPr>
          <p:cNvPr id="4" name="TextBox 3"/>
          <p:cNvSpPr txBox="1"/>
          <p:nvPr/>
        </p:nvSpPr>
        <p:spPr>
          <a:xfrm>
            <a:off x="6340475" y="631190"/>
            <a:ext cx="4392613" cy="1445260"/>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第三章</a:t>
            </a:r>
            <a:endParaRPr kumimoji="0" lang="zh-CN" altLang="zh-CN"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基因工程</a:t>
            </a:r>
            <a:endPar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p:txBody>
      </p:sp>
      <p:pic>
        <p:nvPicPr>
          <p:cNvPr id="339970" name="图片 339969" descr="E:\生物教学唐海\新教材学习\选择性必修三《生物技术与工程》\第3章基因工程\第1节重组DNA技术的基本工具\图片1.png图片1"/>
          <p:cNvPicPr>
            <a:picLocks noChangeAspect="1"/>
          </p:cNvPicPr>
          <p:nvPr>
            <p:custDataLst>
              <p:tags r:id="rId1"/>
            </p:custDataLst>
          </p:nvPr>
        </p:nvPicPr>
        <p:blipFill>
          <a:blip r:embed="rId2"/>
          <a:srcRect t="42058" b="17942"/>
          <a:stretch>
            <a:fillRect/>
          </a:stretch>
        </p:blipFill>
        <p:spPr>
          <a:xfrm>
            <a:off x="204470" y="2976880"/>
            <a:ext cx="5731510" cy="3216275"/>
          </a:xfrm>
          <a:prstGeom prst="rect">
            <a:avLst/>
          </a:prstGeom>
          <a:noFill/>
          <a:ln w="63500">
            <a:solidFill>
              <a:schemeClr val="bg1"/>
            </a:solidFill>
          </a:ln>
        </p:spPr>
      </p:pic>
      <p:pic>
        <p:nvPicPr>
          <p:cNvPr id="7" name="图片 6" descr="E:\生物教学唐海\新教材学习\选择性必修三《生物技术与工程》\第3章基因工程\第1节重组DNA技术的基本工具\图片12.png图片12"/>
          <p:cNvPicPr>
            <a:picLocks noChangeAspect="1"/>
          </p:cNvPicPr>
          <p:nvPr/>
        </p:nvPicPr>
        <p:blipFill rotWithShape="1">
          <a:blip r:embed="rId3"/>
          <a:srcRect/>
          <a:stretch>
            <a:fillRect/>
          </a:stretch>
        </p:blipFill>
        <p:spPr>
          <a:xfrm>
            <a:off x="352108" y="189548"/>
            <a:ext cx="2327275" cy="2735580"/>
          </a:xfrm>
          <a:prstGeom prst="rect">
            <a:avLst/>
          </a:prstGeom>
          <a:effectLst>
            <a:softEdge rad="50800"/>
          </a:effectLst>
        </p:spPr>
      </p:pic>
      <p:sp>
        <p:nvSpPr>
          <p:cNvPr id="3" name="文本框 2"/>
          <p:cNvSpPr txBox="1"/>
          <p:nvPr/>
        </p:nvSpPr>
        <p:spPr>
          <a:xfrm>
            <a:off x="264160" y="2937510"/>
            <a:ext cx="5614670" cy="3322955"/>
          </a:xfrm>
          <a:prstGeom prst="rect">
            <a:avLst/>
          </a:prstGeom>
          <a:noFill/>
        </p:spPr>
        <p:txBody>
          <a:bodyPr wrap="square" rtlCol="0">
            <a:spAutoFit/>
          </a:bodyPr>
          <a:lstStyle/>
          <a:p>
            <a:pPr indent="625475">
              <a:lnSpc>
                <a:spcPts val="3600"/>
              </a:lnSpc>
            </a:pPr>
            <a:r>
              <a:rPr lang="zh-CN" altLang="en-US" sz="2800" b="1" u="sng" dirty="0">
                <a:ln w="6600">
                  <a:solidFill>
                    <a:schemeClr val="accent2"/>
                  </a:solidFill>
                  <a:prstDash val="solid"/>
                </a:ln>
                <a:solidFill>
                  <a:srgbClr val="FF0000"/>
                </a:solidFill>
                <a:effectLst/>
                <a:latin typeface="微软雅黑" panose="020B0503020204020204" charset="-122"/>
                <a:ea typeface="微软雅黑" panose="020B0503020204020204" charset="-122"/>
                <a:cs typeface="微软雅黑" panose="020B0503020204020204" charset="-122"/>
                <a:sym typeface="+mn-ea"/>
              </a:rPr>
              <a:t>基因工程</a:t>
            </a:r>
            <a:r>
              <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是指按照人们的愿望，通过转基因等技术，赋予生物新的遗传特性，创造出更符合人们需要的新的生物类型和生物产品。从技术操作层面看，由于基因工程是在</a:t>
            </a:r>
            <a:r>
              <a:rPr lang="en-US" altLang="zh-CN"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DNA</a:t>
            </a:r>
            <a:r>
              <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分子水平上进行设计和施工的，因此又叫作重组</a:t>
            </a:r>
            <a:r>
              <a:rPr lang="en-US" altLang="zh-CN"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DNA</a:t>
            </a:r>
            <a:r>
              <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rPr>
              <a:t>技术。</a:t>
            </a:r>
            <a:r>
              <a:rPr lang="en-US" altLang="zh-CN" sz="2400" b="1">
                <a:solidFill>
                  <a:srgbClr val="C00000"/>
                </a:solidFill>
                <a:highlight>
                  <a:srgbClr val="00FF00"/>
                </a:highlight>
                <a:sym typeface="+mn-ea"/>
              </a:rPr>
              <a:t>(</a:t>
            </a:r>
            <a:r>
              <a:rPr lang="zh-CN" altLang="en-US" sz="2400" b="1" u="sng">
                <a:solidFill>
                  <a:srgbClr val="C00000"/>
                </a:solidFill>
                <a:highlight>
                  <a:srgbClr val="00FF00"/>
                </a:highlight>
                <a:sym typeface="+mn-ea"/>
              </a:rPr>
              <a:t>基因重组</a:t>
            </a:r>
            <a:r>
              <a:rPr lang="en-US" altLang="zh-CN" sz="2400" b="1">
                <a:solidFill>
                  <a:srgbClr val="C00000"/>
                </a:solidFill>
                <a:highlight>
                  <a:srgbClr val="00FF00"/>
                </a:highlight>
                <a:sym typeface="+mn-ea"/>
              </a:rPr>
              <a:t>) </a:t>
            </a:r>
            <a:endParaRPr lang="zh-CN" altLang="en-US" sz="2400" b="1" dirty="0">
              <a:ln w="6600">
                <a:solidFill>
                  <a:schemeClr val="accent2"/>
                </a:solidFill>
                <a:prstDash val="solid"/>
              </a:ln>
              <a:solidFill>
                <a:srgbClr val="FFFF00"/>
              </a:solidFill>
              <a:effectLst/>
              <a:latin typeface="微软雅黑" panose="020B0503020204020204" charset="-122"/>
              <a:ea typeface="微软雅黑" panose="020B0503020204020204" charset="-122"/>
              <a:cs typeface="微软雅黑" panose="020B0503020204020204" charset="-122"/>
              <a:sym typeface="+mn-ea"/>
            </a:endParaRPr>
          </a:p>
        </p:txBody>
      </p:sp>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l="2269" t="1943" r="4062" b="5483"/>
          <a:stretch>
            <a:fillRect/>
          </a:stretch>
        </p:blipFill>
        <p:spPr>
          <a:xfrm>
            <a:off x="3000462" y="296983"/>
            <a:ext cx="2702699" cy="2378819"/>
          </a:xfrm>
          <a:prstGeom prst="rect">
            <a:avLst/>
          </a:prstGeom>
          <a:effectLst>
            <a:softEdge rad="88900"/>
          </a:effectLst>
        </p:spPr>
      </p:pic>
      <p:sp>
        <p:nvSpPr>
          <p:cNvPr id="6" name="文本框 5"/>
          <p:cNvSpPr txBox="1"/>
          <p:nvPr>
            <p:custDataLst>
              <p:tags r:id="rId5"/>
            </p:custDataLst>
          </p:nvPr>
        </p:nvSpPr>
        <p:spPr>
          <a:xfrm>
            <a:off x="6096000" y="5085080"/>
            <a:ext cx="4954905" cy="796290"/>
          </a:xfrm>
          <a:prstGeom prst="rect">
            <a:avLst/>
          </a:prstGeom>
          <a:noFill/>
        </p:spPr>
        <p:txBody>
          <a:bodyPr wrap="square" rtlCol="0" anchor="t">
            <a:noAutofit/>
          </a:bodyPr>
          <a:lstStyle/>
          <a:p>
            <a:pPr marL="0" algn="l">
              <a:lnSpc>
                <a:spcPts val="3600"/>
              </a:lnSpc>
            </a:pPr>
            <a:r>
              <a:rPr lang="zh-CN" altLang="en-US" sz="2400" b="1">
                <a:solidFill>
                  <a:srgbClr val="FF0000">
                    <a:alpha val="100000"/>
                  </a:srgbClr>
                </a:solidFill>
                <a:highlight>
                  <a:srgbClr val="00FF00"/>
                </a:highlight>
                <a:latin typeface="楷体" panose="02010609060101010101" pitchFamily="49" charset="-122"/>
                <a:ea typeface="楷体" panose="02010609060101010101" pitchFamily="49" charset="-122"/>
                <a:sym typeface="+mn-ea"/>
              </a:rPr>
              <a:t>意义：</a:t>
            </a:r>
            <a:r>
              <a:rPr lang="zh-CN" altLang="en-US" sz="2400" b="1">
                <a:solidFill>
                  <a:srgbClr val="FF0000"/>
                </a:solidFill>
                <a:sym typeface="+mn-ea"/>
              </a:rPr>
              <a:t>定向改造生物性状；克服远缘杂交不亲和障碍</a:t>
            </a:r>
            <a:endParaRPr lang="zh-CN" altLang="en-US" sz="2400" b="1" smtClean="0">
              <a:solidFill>
                <a:srgbClr val="FF0000"/>
              </a:solidFill>
              <a:latin typeface="楷体" panose="02010609060101010101" pitchFamily="49" charset="-122"/>
              <a:ea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23094"/>
            <a:ext cx="10563781" cy="522595"/>
            <a:chOff x="1023205" y="1207342"/>
            <a:chExt cx="10563781" cy="522595"/>
          </a:xfrm>
        </p:grpSpPr>
        <p:sp>
          <p:nvSpPr>
            <p:cNvPr id="2" name="文本框 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方法步骤</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743585" y="1804035"/>
            <a:ext cx="8312150" cy="23063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1950" indent="-361950" algn="just">
              <a:lnSpc>
                <a:spcPct val="120000"/>
              </a:lnSpc>
              <a:buFont typeface="+mj-lt"/>
              <a:buAutoNum type="arabicPeriod"/>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取材、研磨：</a:t>
            </a:r>
            <a:r>
              <a:rPr lang="zh-CN" altLang="en-US" sz="2400" b="1">
                <a:latin typeface="微软雅黑" panose="020B0503020204020204" charset="-122"/>
                <a:ea typeface="微软雅黑" panose="020B0503020204020204" charset="-122"/>
                <a:cs typeface="微软雅黑" panose="020B0503020204020204" charset="-122"/>
              </a:rPr>
              <a:t>约</a:t>
            </a:r>
            <a:r>
              <a:rPr lang="en-US" altLang="zh-CN" sz="2400" b="1">
                <a:latin typeface="微软雅黑" panose="020B0503020204020204" charset="-122"/>
                <a:ea typeface="微软雅黑" panose="020B0503020204020204" charset="-122"/>
                <a:cs typeface="微软雅黑" panose="020B0503020204020204" charset="-122"/>
              </a:rPr>
              <a:t>30g</a:t>
            </a:r>
            <a:r>
              <a:rPr lang="zh-CN" altLang="en-US" sz="2400" b="1">
                <a:latin typeface="微软雅黑" panose="020B0503020204020204" charset="-122"/>
                <a:ea typeface="微软雅黑" panose="020B0503020204020204" charset="-122"/>
                <a:cs typeface="微软雅黑" panose="020B0503020204020204" charset="-122"/>
              </a:rPr>
              <a:t>洋葱、切碎</a:t>
            </a:r>
            <a:r>
              <a:rPr lang="en-US" altLang="zh-CN" sz="2400" b="1">
                <a:latin typeface="微软雅黑" panose="020B0503020204020204" charset="-122"/>
                <a:ea typeface="微软雅黑" panose="020B0503020204020204" charset="-122"/>
                <a:cs typeface="微软雅黑" panose="020B0503020204020204" charset="-122"/>
              </a:rPr>
              <a:t>+</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10mL</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研磨液</a:t>
            </a:r>
            <a:r>
              <a:rPr lang="zh-CN" altLang="en-US" sz="2400" b="1">
                <a:latin typeface="微软雅黑" panose="020B0503020204020204" charset="-122"/>
                <a:ea typeface="微软雅黑" panose="020B0503020204020204" charset="-122"/>
                <a:cs typeface="微软雅黑" panose="020B0503020204020204" charset="-122"/>
              </a:rPr>
              <a:t>，充分研磨。</a:t>
            </a:r>
            <a:endParaRPr lang="zh-CN" altLang="en-US" sz="2400" b="1">
              <a:latin typeface="微软雅黑" panose="020B0503020204020204" charset="-122"/>
              <a:ea typeface="微软雅黑" panose="020B0503020204020204" charset="-122"/>
              <a:cs typeface="微软雅黑" panose="020B0503020204020204" charset="-122"/>
            </a:endParaRPr>
          </a:p>
          <a:p>
            <a:pPr marL="361950" indent="-361950" algn="just">
              <a:lnSpc>
                <a:spcPct val="120000"/>
              </a:lnSpc>
              <a:buFont typeface="+mj-lt"/>
              <a:buAutoNum type="arabicPeriod"/>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过滤、离心：</a:t>
            </a:r>
            <a:r>
              <a:rPr lang="zh-CN" altLang="en-US" sz="2400" b="1">
                <a:latin typeface="微软雅黑" panose="020B0503020204020204" charset="-122"/>
                <a:ea typeface="微软雅黑" panose="020B0503020204020204" charset="-122"/>
                <a:cs typeface="微软雅黑" panose="020B0503020204020204" charset="-122"/>
              </a:rPr>
              <a:t>漏斗垫</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纱布</a:t>
            </a:r>
            <a:r>
              <a:rPr lang="zh-CN" altLang="en-US" sz="2400" b="1">
                <a:latin typeface="微软雅黑" panose="020B0503020204020204" charset="-122"/>
                <a:ea typeface="微软雅黑" panose="020B0503020204020204" charset="-122"/>
                <a:cs typeface="微软雅黑" panose="020B0503020204020204" charset="-122"/>
              </a:rPr>
              <a:t>，将研磨液过滤到烧杯中，</a:t>
            </a:r>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冰箱中放置几分钟，取上清液。也可直接将研磨液倒入塑料离心管，</a:t>
            </a:r>
            <a:r>
              <a:rPr lang="en-US" altLang="zh-CN" sz="2400" b="1">
                <a:latin typeface="微软雅黑" panose="020B0503020204020204" charset="-122"/>
                <a:ea typeface="微软雅黑" panose="020B0503020204020204" charset="-122"/>
                <a:cs typeface="微软雅黑" panose="020B0503020204020204" charset="-122"/>
              </a:rPr>
              <a:t>1500r/min</a:t>
            </a:r>
            <a:r>
              <a:rPr lang="zh-CN" altLang="en-US" sz="2400" b="1">
                <a:latin typeface="微软雅黑" panose="020B0503020204020204" charset="-122"/>
                <a:ea typeface="微软雅黑" panose="020B0503020204020204" charset="-122"/>
                <a:cs typeface="微软雅黑" panose="020B0503020204020204" charset="-122"/>
              </a:rPr>
              <a:t>转速离心</a:t>
            </a:r>
            <a:r>
              <a:rPr lang="en-US" altLang="zh-CN" sz="2400" b="1">
                <a:latin typeface="微软雅黑" panose="020B0503020204020204" charset="-122"/>
                <a:ea typeface="微软雅黑" panose="020B0503020204020204" charset="-122"/>
                <a:cs typeface="微软雅黑" panose="020B0503020204020204" charset="-122"/>
              </a:rPr>
              <a:t>5min</a:t>
            </a:r>
            <a:r>
              <a:rPr lang="zh-CN" altLang="en-US" sz="2400" b="1">
                <a:latin typeface="微软雅黑" panose="020B0503020204020204" charset="-122"/>
                <a:ea typeface="微软雅黑" panose="020B0503020204020204" charset="-122"/>
                <a:cs typeface="微软雅黑" panose="020B0503020204020204" charset="-122"/>
              </a:rPr>
              <a:t>，取上清液放入烧杯。</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743585" y="3964305"/>
            <a:ext cx="8205470" cy="274955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3855" indent="-363855" algn="just">
              <a:lnSpc>
                <a:spcPct val="120000"/>
              </a:lnSpc>
              <a:buFont typeface="+mj-lt"/>
              <a:buAutoNum type="arabicPeriod" startAt="3"/>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粗提取：</a:t>
            </a:r>
            <a:r>
              <a:rPr lang="zh-CN" altLang="en-US" sz="2400" b="1">
                <a:latin typeface="微软雅黑" panose="020B0503020204020204" charset="-122"/>
                <a:ea typeface="微软雅黑" panose="020B0503020204020204" charset="-122"/>
                <a:cs typeface="微软雅黑" panose="020B0503020204020204" charset="-122"/>
              </a:rPr>
              <a:t>上清液加入体积相等、预冷的酒精溶液（体积分数为</a:t>
            </a:r>
            <a:r>
              <a:rPr lang="en-US" altLang="zh-CN" sz="2400" b="1">
                <a:latin typeface="微软雅黑" panose="020B0503020204020204" charset="-122"/>
                <a:ea typeface="微软雅黑" panose="020B0503020204020204" charset="-122"/>
                <a:cs typeface="微软雅黑" panose="020B0503020204020204" charset="-122"/>
              </a:rPr>
              <a:t>95%</a:t>
            </a:r>
            <a:r>
              <a:rPr lang="zh-CN" altLang="en-US" sz="2400" b="1">
                <a:latin typeface="微软雅黑" panose="020B0503020204020204" charset="-122"/>
                <a:ea typeface="微软雅黑" panose="020B0503020204020204" charset="-122"/>
                <a:cs typeface="微软雅黑" panose="020B0503020204020204" charset="-122"/>
              </a:rPr>
              <a:t>），静置</a:t>
            </a:r>
            <a:r>
              <a:rPr lang="en-US" altLang="zh-CN" sz="2400" b="1">
                <a:latin typeface="微软雅黑" panose="020B0503020204020204" charset="-122"/>
                <a:ea typeface="微软雅黑" panose="020B0503020204020204" charset="-122"/>
                <a:cs typeface="微软雅黑" panose="020B0503020204020204" charset="-122"/>
              </a:rPr>
              <a:t>2~3min</a:t>
            </a:r>
            <a:r>
              <a:rPr lang="zh-CN" altLang="en-US" sz="2400" b="1">
                <a:latin typeface="微软雅黑" panose="020B0503020204020204" charset="-122"/>
                <a:ea typeface="微软雅黑" panose="020B0503020204020204" charset="-122"/>
                <a:cs typeface="微软雅黑" panose="020B0503020204020204" charset="-122"/>
              </a:rPr>
              <a:t>，溶液中出现的白色丝状物就是粗提取的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。用玻璃棒沿一个方向搅拌，卷起丝状物，并用滤纸吸去上面的水分；或将溶液倒入塑料离心管中，</a:t>
            </a:r>
            <a:r>
              <a:rPr lang="en-US" altLang="zh-CN" sz="2400" b="1">
                <a:latin typeface="微软雅黑" panose="020B0503020204020204" charset="-122"/>
                <a:ea typeface="微软雅黑" panose="020B0503020204020204" charset="-122"/>
                <a:cs typeface="微软雅黑" panose="020B0503020204020204" charset="-122"/>
              </a:rPr>
              <a:t>10000r/min</a:t>
            </a:r>
            <a:r>
              <a:rPr lang="zh-CN" altLang="en-US" sz="2400" b="1">
                <a:latin typeface="微软雅黑" panose="020B0503020204020204" charset="-122"/>
                <a:ea typeface="微软雅黑" panose="020B0503020204020204" charset="-122"/>
                <a:cs typeface="微软雅黑" panose="020B0503020204020204" charset="-122"/>
              </a:rPr>
              <a:t>转速下离心</a:t>
            </a:r>
            <a:r>
              <a:rPr lang="en-US" altLang="zh-CN" sz="2400" b="1">
                <a:latin typeface="微软雅黑" panose="020B0503020204020204" charset="-122"/>
                <a:ea typeface="微软雅黑" panose="020B0503020204020204" charset="-122"/>
                <a:cs typeface="微软雅黑" panose="020B0503020204020204" charset="-122"/>
              </a:rPr>
              <a:t>5min</a:t>
            </a:r>
            <a:r>
              <a:rPr lang="zh-CN" altLang="en-US" sz="2400" b="1">
                <a:latin typeface="微软雅黑" panose="020B0503020204020204" charset="-122"/>
                <a:ea typeface="微软雅黑" panose="020B0503020204020204" charset="-122"/>
                <a:cs typeface="微软雅黑" panose="020B0503020204020204" charset="-122"/>
              </a:rPr>
              <a:t>，弃上清液，将管底的沉淀物（粗提取的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）晾干。</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9" name="组合 8"/>
          <p:cNvGrpSpPr/>
          <p:nvPr/>
        </p:nvGrpSpPr>
        <p:grpSpPr>
          <a:xfrm>
            <a:off x="9327323" y="1739793"/>
            <a:ext cx="1717099" cy="1986567"/>
            <a:chOff x="9589997" y="1492524"/>
            <a:chExt cx="1717099" cy="1986567"/>
          </a:xfrm>
        </p:grpSpPr>
        <p:pic>
          <p:nvPicPr>
            <p:cNvPr id="11" name="图片 10"/>
            <p:cNvPicPr/>
            <p:nvPr/>
          </p:nvPicPr>
          <p:blipFill rotWithShape="1">
            <a:blip r:embed="rId2"/>
            <a:srcRect t="6321" r="2611" b="1747"/>
            <a:stretch>
              <a:fillRect/>
            </a:stretch>
          </p:blipFill>
          <p:spPr>
            <a:xfrm>
              <a:off x="9589997" y="1492524"/>
              <a:ext cx="1717099" cy="1693510"/>
            </a:xfrm>
            <a:prstGeom prst="rect">
              <a:avLst/>
            </a:prstGeom>
          </p:spPr>
        </p:pic>
        <p:sp>
          <p:nvSpPr>
            <p:cNvPr id="13" name="文本框 12"/>
            <p:cNvSpPr txBox="1"/>
            <p:nvPr/>
          </p:nvSpPr>
          <p:spPr>
            <a:xfrm>
              <a:off x="9940819" y="3141906"/>
              <a:ext cx="995680" cy="337185"/>
            </a:xfrm>
            <a:prstGeom prst="rect">
              <a:avLst/>
            </a:prstGeom>
            <a:noFill/>
          </p:spPr>
          <p:txBody>
            <a:bodyPr wrap="none" rtlCol="0">
              <a:spAutoFit/>
            </a:bodyPr>
            <a:lstStyle/>
            <a:p>
              <a:r>
                <a:rPr lang="zh-CN" altLang="en-US" sz="1600" b="1">
                  <a:solidFill>
                    <a:srgbClr val="FF0000"/>
                  </a:solidFill>
                  <a:latin typeface="微软雅黑" panose="020B0503020204020204" charset="-122"/>
                  <a:ea typeface="微软雅黑" panose="020B0503020204020204" charset="-122"/>
                </a:rPr>
                <a:t>研磨洋葱</a:t>
              </a:r>
              <a:endParaRPr lang="zh-CN" altLang="en-US" sz="1600" b="1">
                <a:solidFill>
                  <a:srgbClr val="FF0000"/>
                </a:solidFill>
                <a:latin typeface="微软雅黑" panose="020B0503020204020204" charset="-122"/>
                <a:ea typeface="微软雅黑" panose="020B0503020204020204" charset="-122"/>
              </a:endParaRPr>
            </a:p>
          </p:txBody>
        </p:sp>
      </p:grpSp>
      <p:grpSp>
        <p:nvGrpSpPr>
          <p:cNvPr id="17" name="组合 16"/>
          <p:cNvGrpSpPr/>
          <p:nvPr/>
        </p:nvGrpSpPr>
        <p:grpSpPr>
          <a:xfrm>
            <a:off x="9114361" y="3780298"/>
            <a:ext cx="2334324" cy="2913739"/>
            <a:chOff x="9217589" y="3615153"/>
            <a:chExt cx="2334324" cy="2913739"/>
          </a:xfrm>
        </p:grpSpPr>
        <p:pic>
          <p:nvPicPr>
            <p:cNvPr id="15" name="图片 14"/>
            <p:cNvPicPr/>
            <p:nvPr/>
          </p:nvPicPr>
          <p:blipFill>
            <a:blip r:embed="rId3"/>
            <a:stretch>
              <a:fillRect/>
            </a:stretch>
          </p:blipFill>
          <p:spPr>
            <a:xfrm>
              <a:off x="9462405" y="3615153"/>
              <a:ext cx="1844692" cy="2571853"/>
            </a:xfrm>
            <a:prstGeom prst="rect">
              <a:avLst/>
            </a:prstGeom>
          </p:spPr>
        </p:pic>
        <p:sp>
          <p:nvSpPr>
            <p:cNvPr id="16" name="文本框 15"/>
            <p:cNvSpPr txBox="1"/>
            <p:nvPr/>
          </p:nvSpPr>
          <p:spPr>
            <a:xfrm>
              <a:off x="9217589" y="6191707"/>
              <a:ext cx="2334324" cy="337185"/>
            </a:xfrm>
            <a:prstGeom prst="rect">
              <a:avLst/>
            </a:prstGeom>
            <a:noFill/>
          </p:spPr>
          <p:txBody>
            <a:bodyPr wrap="square" rtlCol="0">
              <a:spAutoFit/>
            </a:bodyPr>
            <a:lstStyle/>
            <a:p>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用冷却的酒精析出</a:t>
              </a:r>
              <a:r>
                <a:rPr lang="en-US" altLang="zh-CN" sz="1600" b="1">
                  <a:solidFill>
                    <a:srgbClr val="FF0000"/>
                  </a:solidFill>
                  <a:latin typeface="微软雅黑" panose="020B0503020204020204" charset="-122"/>
                  <a:ea typeface="微软雅黑" panose="020B0503020204020204" charset="-122"/>
                  <a:cs typeface="微软雅黑" panose="020B0503020204020204" charset="-122"/>
                </a:rPr>
                <a:t>DNA</a:t>
              </a:r>
              <a:endParaRPr lang="en-US" altLang="zh-CN" sz="1600" b="1">
                <a:solidFill>
                  <a:srgbClr val="FF0000"/>
                </a:solidFill>
                <a:latin typeface="微软雅黑" panose="020B0503020204020204" charset="-122"/>
                <a:ea typeface="微软雅黑" panose="020B0503020204020204" charset="-122"/>
                <a:cs typeface="微软雅黑" panose="020B0503020204020204" charset="-122"/>
              </a:endParaRPr>
            </a:p>
          </p:txBody>
        </p:sp>
      </p:grpSp>
      <p:graphicFrame>
        <p:nvGraphicFramePr>
          <p:cNvPr id="18" name="表格 3"/>
          <p:cNvGraphicFramePr>
            <a:graphicFrameLocks noGrp="1"/>
          </p:cNvGraphicFramePr>
          <p:nvPr>
            <p:custDataLst>
              <p:tags r:id="rId4"/>
            </p:custDataLst>
          </p:nvPr>
        </p:nvGraphicFramePr>
        <p:xfrm>
          <a:off x="8355330" y="709295"/>
          <a:ext cx="3836670" cy="1463040"/>
        </p:xfrm>
        <a:graphic>
          <a:graphicData uri="http://schemas.openxmlformats.org/drawingml/2006/table">
            <a:tbl>
              <a:tblPr firstRow="1" bandRow="1">
                <a:tableStyleId>{5C22544A-7EE6-4342-B048-85BDC9FD1C3A}</a:tableStyleId>
              </a:tblPr>
              <a:tblGrid>
                <a:gridCol w="2075815"/>
                <a:gridCol w="1760855"/>
              </a:tblGrid>
              <a:tr h="365760">
                <a:tc>
                  <a:txBody>
                    <a:bodyPr/>
                    <a:lstStyle/>
                    <a:p>
                      <a:pPr algn="ctr"/>
                      <a:r>
                        <a:rPr lang="zh-CN" altLang="en-US" sz="1800" b="1" baseline="0" dirty="0">
                          <a:latin typeface="微软雅黑" panose="020B0503020204020204" charset="-122"/>
                          <a:ea typeface="微软雅黑" panose="020B0503020204020204" charset="-122"/>
                        </a:rPr>
                        <a:t>研磨液成分</a:t>
                      </a:r>
                      <a:endParaRPr lang="zh-CN" altLang="en-US" sz="1800" b="1" baseline="0" dirty="0">
                        <a:latin typeface="微软雅黑" panose="020B0503020204020204" charset="-122"/>
                        <a:ea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rPr>
                        <a:t>作用</a:t>
                      </a:r>
                      <a:endParaRPr lang="zh-CN" altLang="en-US" sz="1800" b="1" baseline="0" dirty="0">
                        <a:latin typeface="微软雅黑" panose="020B0503020204020204" charset="-122"/>
                        <a:ea typeface="微软雅黑" panose="020B0503020204020204" charset="-122"/>
                      </a:endParaRPr>
                    </a:p>
                  </a:txBody>
                  <a:tcPr/>
                </a:tc>
              </a:tr>
              <a:tr h="365760">
                <a:tc>
                  <a:txBody>
                    <a:bodyPr/>
                    <a:lstStyle/>
                    <a:p>
                      <a:pPr algn="ctr"/>
                      <a:r>
                        <a:rPr lang="en-US" altLang="zh-CN" sz="1800" b="1" baseline="0" dirty="0">
                          <a:latin typeface="微软雅黑" panose="020B0503020204020204" charset="-122"/>
                          <a:ea typeface="微软雅黑" panose="020B0503020204020204" charset="-122"/>
                        </a:rPr>
                        <a:t>SDS</a:t>
                      </a:r>
                      <a:endParaRPr lang="en-US" altLang="zh-CN" sz="1800" b="1" baseline="0" dirty="0">
                        <a:latin typeface="微软雅黑" panose="020B0503020204020204" charset="-122"/>
                        <a:ea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rPr>
                        <a:t>使蛋白质变性</a:t>
                      </a:r>
                      <a:endParaRPr lang="zh-CN" altLang="en-US" sz="1800" b="1" baseline="0" dirty="0">
                        <a:latin typeface="微软雅黑" panose="020B0503020204020204" charset="-122"/>
                        <a:ea typeface="微软雅黑" panose="020B0503020204020204" charset="-122"/>
                      </a:endParaRPr>
                    </a:p>
                  </a:txBody>
                  <a:tcPr/>
                </a:tc>
              </a:tr>
              <a:tr h="365760">
                <a:tc>
                  <a:txBody>
                    <a:bodyPr/>
                    <a:lstStyle/>
                    <a:p>
                      <a:pPr algn="ctr"/>
                      <a:r>
                        <a:rPr lang="en-US" altLang="zh-CN" sz="1800" b="1" baseline="0" dirty="0">
                          <a:latin typeface="微软雅黑" panose="020B0503020204020204" charset="-122"/>
                          <a:ea typeface="微软雅黑" panose="020B0503020204020204" charset="-122"/>
                        </a:rPr>
                        <a:t>EDTA</a:t>
                      </a:r>
                      <a:endParaRPr lang="en-US" altLang="zh-CN" sz="1800" b="1" baseline="0" dirty="0">
                        <a:latin typeface="微软雅黑" panose="020B0503020204020204" charset="-122"/>
                        <a:ea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cs typeface="微软雅黑" panose="020B0503020204020204" charset="-122"/>
                        </a:rPr>
                        <a:t>抑制</a:t>
                      </a:r>
                      <a:r>
                        <a:rPr lang="en-US" altLang="zh-CN" sz="1800" b="1" baseline="0" dirty="0">
                          <a:latin typeface="微软雅黑" panose="020B0503020204020204" charset="-122"/>
                          <a:ea typeface="微软雅黑" panose="020B0503020204020204" charset="-122"/>
                          <a:cs typeface="微软雅黑" panose="020B0503020204020204" charset="-122"/>
                        </a:rPr>
                        <a:t>DNA</a:t>
                      </a:r>
                      <a:r>
                        <a:rPr lang="zh-CN" altLang="en-US" sz="1800" b="1" baseline="0" dirty="0">
                          <a:latin typeface="微软雅黑" panose="020B0503020204020204" charset="-122"/>
                          <a:ea typeface="微软雅黑" panose="020B0503020204020204" charset="-122"/>
                          <a:cs typeface="微软雅黑" panose="020B0503020204020204" charset="-122"/>
                        </a:rPr>
                        <a:t>酶</a:t>
                      </a:r>
                      <a:endParaRPr lang="zh-CN" altLang="en-US" sz="1800" b="1" baseline="0" dirty="0">
                        <a:latin typeface="微软雅黑" panose="020B0503020204020204" charset="-122"/>
                        <a:ea typeface="微软雅黑" panose="020B0503020204020204" charset="-122"/>
                        <a:cs typeface="微软雅黑" panose="020B0503020204020204" charset="-122"/>
                      </a:endParaRPr>
                    </a:p>
                  </a:txBody>
                  <a:tcPr/>
                </a:tc>
              </a:tr>
              <a:tr h="365760">
                <a:tc>
                  <a:txBody>
                    <a:bodyPr/>
                    <a:lstStyle/>
                    <a:p>
                      <a:pPr algn="ctr"/>
                      <a:r>
                        <a:rPr lang="en-US" altLang="zh-CN" sz="1800" b="1" baseline="0" dirty="0">
                          <a:latin typeface="微软雅黑" panose="020B0503020204020204" charset="-122"/>
                          <a:ea typeface="微软雅黑" panose="020B0503020204020204" charset="-122"/>
                          <a:cs typeface="微软雅黑" panose="020B0503020204020204" charset="-122"/>
                        </a:rPr>
                        <a:t>Tris-HCl</a:t>
                      </a:r>
                      <a:r>
                        <a:rPr lang="zh-CN" altLang="en-US" sz="1800" b="1" baseline="0" dirty="0">
                          <a:latin typeface="微软雅黑" panose="020B0503020204020204" charset="-122"/>
                          <a:ea typeface="微软雅黑" panose="020B0503020204020204" charset="-122"/>
                          <a:cs typeface="微软雅黑" panose="020B0503020204020204" charset="-122"/>
                        </a:rPr>
                        <a:t>缓冲液</a:t>
                      </a:r>
                      <a:endParaRPr lang="zh-CN" altLang="en-US" sz="1800" b="1" baseline="0" dirty="0">
                        <a:latin typeface="微软雅黑" panose="020B0503020204020204" charset="-122"/>
                        <a:ea typeface="微软雅黑" panose="020B0503020204020204" charset="-122"/>
                        <a:cs typeface="微软雅黑" panose="020B0503020204020204" charset="-122"/>
                      </a:endParaRPr>
                    </a:p>
                  </a:txBody>
                  <a:tcPr/>
                </a:tc>
                <a:tc>
                  <a:txBody>
                    <a:bodyPr/>
                    <a:lstStyle/>
                    <a:p>
                      <a:pPr algn="ctr"/>
                      <a:r>
                        <a:rPr lang="zh-CN" altLang="en-US" sz="1800" b="1" baseline="0" dirty="0">
                          <a:latin typeface="微软雅黑" panose="020B0503020204020204" charset="-122"/>
                          <a:ea typeface="微软雅黑" panose="020B0503020204020204" charset="-122"/>
                          <a:cs typeface="微软雅黑" panose="020B0503020204020204" charset="-122"/>
                        </a:rPr>
                        <a:t>稳定</a:t>
                      </a:r>
                      <a:r>
                        <a:rPr lang="en-US" altLang="zh-CN" sz="1800" b="1" baseline="0" dirty="0">
                          <a:latin typeface="微软雅黑" panose="020B0503020204020204" charset="-122"/>
                          <a:ea typeface="微软雅黑" panose="020B0503020204020204" charset="-122"/>
                          <a:cs typeface="微软雅黑" panose="020B0503020204020204" charset="-122"/>
                        </a:rPr>
                        <a:t>DNA</a:t>
                      </a:r>
                      <a:endParaRPr lang="en-US" altLang="zh-CN" sz="1800" b="1" baseline="0" dirty="0">
                        <a:latin typeface="微软雅黑" panose="020B0503020204020204" charset="-122"/>
                        <a:ea typeface="微软雅黑" panose="020B0503020204020204" charset="-122"/>
                        <a:cs typeface="微软雅黑" panose="020B0503020204020204" charset="-122"/>
                      </a:endParaRPr>
                    </a:p>
                  </a:txBody>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wipe(left)">
                                      <p:cBhvr>
                                        <p:cTn id="24" dur="500"/>
                                        <p:tgtEl>
                                          <p:spTgt spid="8">
                                            <p:txEl>
                                              <p:pRg st="1" end="1"/>
                                            </p:txEl>
                                          </p:spTgt>
                                        </p:tgtEl>
                                      </p:cBhvr>
                                    </p:animEffect>
                                  </p:childTnLst>
                                </p:cTn>
                              </p:par>
                            </p:childTnLst>
                          </p:cTn>
                        </p:par>
                        <p:par>
                          <p:cTn id="25" fill="hold">
                            <p:stCondLst>
                              <p:cond delay="500"/>
                            </p:stCondLst>
                            <p:childTnLst>
                              <p:par>
                                <p:cTn id="26" presetID="53" presetClass="entr" presetSubtype="16"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animEffect transition="in" filter="wipe(up)">
                                      <p:cBhvr>
                                        <p:cTn id="35" dur="500"/>
                                        <p:tgtEl>
                                          <p:spTgt spid="1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2"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3" name="组合 2"/>
          <p:cNvGrpSpPr/>
          <p:nvPr/>
        </p:nvGrpSpPr>
        <p:grpSpPr>
          <a:xfrm>
            <a:off x="743316" y="1223094"/>
            <a:ext cx="10563781" cy="522595"/>
            <a:chOff x="1023205" y="1207342"/>
            <a:chExt cx="10563781" cy="522595"/>
          </a:xfrm>
        </p:grpSpPr>
        <p:sp>
          <p:nvSpPr>
            <p:cNvPr id="2" name="文本框 1"/>
            <p:cNvSpPr txBox="1"/>
            <p:nvPr/>
          </p:nvSpPr>
          <p:spPr>
            <a:xfrm>
              <a:off x="1023205" y="1207342"/>
              <a:ext cx="16052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方法步骤</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4810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603522" y="1729937"/>
              <a:ext cx="898346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743585" y="1804035"/>
            <a:ext cx="5025390" cy="36360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3855" indent="-363855" algn="just">
              <a:lnSpc>
                <a:spcPct val="120000"/>
              </a:lnSpc>
              <a:buFont typeface="+mj-lt"/>
              <a:buAutoNum type="arabicPeriod" startAt="4"/>
            </a:pPr>
            <a:r>
              <a:rPr lang="zh-CN" altLang="en-US" sz="2400" b="1">
                <a:solidFill>
                  <a:srgbClr val="0070C0"/>
                </a:solidFill>
                <a:latin typeface="微软雅黑" panose="020B0503020204020204" charset="-122"/>
                <a:ea typeface="微软雅黑" panose="020B0503020204020204" charset="-122"/>
                <a:cs typeface="微软雅黑" panose="020B0503020204020204" charset="-122"/>
              </a:rPr>
              <a:t>鉴定：</a:t>
            </a:r>
            <a:r>
              <a:rPr lang="zh-CN" altLang="en-US" sz="2400" b="1">
                <a:latin typeface="微软雅黑" panose="020B0503020204020204" charset="-122"/>
                <a:ea typeface="微软雅黑" panose="020B0503020204020204" charset="-122"/>
                <a:cs typeface="微软雅黑" panose="020B0503020204020204" charset="-122"/>
              </a:rPr>
              <a:t>取两支</a:t>
            </a:r>
            <a:r>
              <a:rPr lang="en-US" altLang="zh-CN" sz="2400" b="1">
                <a:latin typeface="微软雅黑" panose="020B0503020204020204" charset="-122"/>
                <a:ea typeface="微软雅黑" panose="020B0503020204020204" charset="-122"/>
                <a:cs typeface="微软雅黑" panose="020B0503020204020204" charset="-122"/>
              </a:rPr>
              <a:t>20mL</a:t>
            </a:r>
            <a:r>
              <a:rPr lang="zh-CN" altLang="en-US" sz="2400" b="1">
                <a:latin typeface="微软雅黑" panose="020B0503020204020204" charset="-122"/>
                <a:ea typeface="微软雅黑" panose="020B0503020204020204" charset="-122"/>
                <a:cs typeface="微软雅黑" panose="020B0503020204020204" charset="-122"/>
              </a:rPr>
              <a:t>的试管，各加入</a:t>
            </a:r>
            <a:r>
              <a:rPr lang="en-US" altLang="zh-CN" sz="2400" b="1">
                <a:latin typeface="微软雅黑" panose="020B0503020204020204" charset="-122"/>
                <a:ea typeface="微软雅黑" panose="020B0503020204020204" charset="-122"/>
                <a:cs typeface="微软雅黑" panose="020B0503020204020204" charset="-122"/>
              </a:rPr>
              <a:t>2mol/L</a:t>
            </a:r>
            <a:r>
              <a:rPr lang="zh-CN" altLang="en-US" sz="2400" b="1">
                <a:latin typeface="微软雅黑" panose="020B0503020204020204" charset="-122"/>
                <a:ea typeface="微软雅黑" panose="020B0503020204020204" charset="-122"/>
                <a:cs typeface="微软雅黑" panose="020B0503020204020204" charset="-122"/>
              </a:rPr>
              <a:t>的</a:t>
            </a:r>
            <a:r>
              <a:rPr lang="en-US" altLang="zh-CN" sz="2400" b="1">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a:t>
            </a:r>
            <a:r>
              <a:rPr lang="en-US" altLang="zh-CN" sz="2400" b="1">
                <a:latin typeface="微软雅黑" panose="020B0503020204020204" charset="-122"/>
                <a:ea typeface="微软雅黑" panose="020B0503020204020204" charset="-122"/>
                <a:cs typeface="微软雅黑" panose="020B0503020204020204" charset="-122"/>
              </a:rPr>
              <a:t>5mL</a:t>
            </a:r>
            <a:r>
              <a:rPr lang="zh-CN" altLang="en-US" sz="2400" b="1">
                <a:latin typeface="微软雅黑" panose="020B0503020204020204" charset="-122"/>
                <a:ea typeface="微软雅黑" panose="020B0503020204020204" charset="-122"/>
                <a:cs typeface="微软雅黑" panose="020B0503020204020204" charset="-122"/>
              </a:rPr>
              <a:t>。将丝状物或沉淀物溶于其中一支试管的</a:t>
            </a:r>
            <a:r>
              <a:rPr lang="en-US" altLang="zh-CN" sz="2400" b="1">
                <a:latin typeface="微软雅黑" panose="020B0503020204020204" charset="-122"/>
                <a:ea typeface="微软雅黑" panose="020B0503020204020204" charset="-122"/>
                <a:cs typeface="微软雅黑" panose="020B0503020204020204" charset="-122"/>
              </a:rPr>
              <a:t>NaCl</a:t>
            </a:r>
            <a:r>
              <a:rPr lang="zh-CN" altLang="en-US" sz="2400" b="1">
                <a:latin typeface="微软雅黑" panose="020B0503020204020204" charset="-122"/>
                <a:ea typeface="微软雅黑" panose="020B0503020204020204" charset="-122"/>
                <a:cs typeface="微软雅黑" panose="020B0503020204020204" charset="-122"/>
              </a:rPr>
              <a:t>溶液中。然后，向两支试管中各加入</a:t>
            </a:r>
            <a:r>
              <a:rPr lang="en-US" altLang="zh-CN" sz="2400" b="1">
                <a:latin typeface="微软雅黑" panose="020B0503020204020204" charset="-122"/>
                <a:ea typeface="微软雅黑" panose="020B0503020204020204" charset="-122"/>
                <a:cs typeface="微软雅黑" panose="020B0503020204020204" charset="-122"/>
              </a:rPr>
              <a:t>4mL</a:t>
            </a:r>
            <a:r>
              <a:rPr lang="zh-CN" altLang="en-US" sz="2400" b="1">
                <a:latin typeface="微软雅黑" panose="020B0503020204020204" charset="-122"/>
                <a:ea typeface="微软雅黑" panose="020B0503020204020204" charset="-122"/>
                <a:cs typeface="微软雅黑" panose="020B0503020204020204" charset="-122"/>
              </a:rPr>
              <a:t>的二苯胺试剂。混合均匀后，将试管置于沸水中加热</a:t>
            </a:r>
            <a:r>
              <a:rPr lang="en-US" altLang="zh-CN" sz="2400" b="1">
                <a:latin typeface="微软雅黑" panose="020B0503020204020204" charset="-122"/>
                <a:ea typeface="微软雅黑" panose="020B0503020204020204" charset="-122"/>
                <a:cs typeface="微软雅黑" panose="020B0503020204020204" charset="-122"/>
              </a:rPr>
              <a:t>5min</a:t>
            </a:r>
            <a:r>
              <a:rPr lang="zh-CN" altLang="en-US" sz="2400" b="1">
                <a:latin typeface="微软雅黑" panose="020B0503020204020204" charset="-122"/>
                <a:ea typeface="微软雅黑" panose="020B0503020204020204" charset="-122"/>
                <a:cs typeface="微软雅黑" panose="020B0503020204020204" charset="-122"/>
              </a:rPr>
              <a:t>。待试管冷却后，比较两支试管中溶液颜色的变化。</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2" name="组合 21"/>
          <p:cNvGrpSpPr/>
          <p:nvPr/>
        </p:nvGrpSpPr>
        <p:grpSpPr>
          <a:xfrm>
            <a:off x="5847935" y="1818426"/>
            <a:ext cx="5520819" cy="4465994"/>
            <a:chOff x="5847935" y="1425649"/>
            <a:chExt cx="5520819" cy="4465994"/>
          </a:xfrm>
        </p:grpSpPr>
        <p:pic>
          <p:nvPicPr>
            <p:cNvPr id="19" name="图片 18"/>
            <p:cNvPicPr/>
            <p:nvPr/>
          </p:nvPicPr>
          <p:blipFill>
            <a:blip r:embed="rId2"/>
            <a:srcRect/>
            <a:stretch>
              <a:fillRect/>
            </a:stretch>
          </p:blipFill>
          <p:spPr>
            <a:xfrm>
              <a:off x="5847935" y="1425649"/>
              <a:ext cx="5520819" cy="4465994"/>
            </a:xfrm>
            <a:prstGeom prst="rect">
              <a:avLst/>
            </a:prstGeom>
          </p:spPr>
        </p:pic>
        <p:sp>
          <p:nvSpPr>
            <p:cNvPr id="20" name="文本框 19"/>
            <p:cNvSpPr txBox="1"/>
            <p:nvPr/>
          </p:nvSpPr>
          <p:spPr>
            <a:xfrm>
              <a:off x="6473536" y="4563980"/>
              <a:ext cx="1135380" cy="368300"/>
            </a:xfrm>
            <a:prstGeom prst="rect">
              <a:avLst/>
            </a:prstGeom>
            <a:noFill/>
          </p:spPr>
          <p:txBody>
            <a:bodyPr wrap="none" rtlCol="0">
              <a:spAutoFit/>
            </a:bodyPr>
            <a:lstStyle/>
            <a:p>
              <a:r>
                <a:rPr lang="zh-CN" altLang="en-US" b="1">
                  <a:latin typeface="微软雅黑" panose="020B0503020204020204" charset="-122"/>
                  <a:ea typeface="微软雅黑" panose="020B0503020204020204" charset="-122"/>
                  <a:cs typeface="微软雅黑" panose="020B0503020204020204" charset="-122"/>
                </a:rPr>
                <a:t>鉴定</a:t>
              </a:r>
              <a:r>
                <a:rPr lang="en-US" altLang="zh-CN" b="1">
                  <a:latin typeface="微软雅黑" panose="020B0503020204020204" charset="-122"/>
                  <a:ea typeface="微软雅黑" panose="020B0503020204020204" charset="-122"/>
                  <a:cs typeface="微软雅黑" panose="020B0503020204020204" charset="-122"/>
                </a:rPr>
                <a:t>DNA</a:t>
              </a:r>
              <a:endParaRPr lang="zh-CN" altLang="en-US" b="1">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nvSpPr>
          <p:spPr>
            <a:xfrm>
              <a:off x="9071263" y="2038989"/>
              <a:ext cx="1097280" cy="368300"/>
            </a:xfrm>
            <a:prstGeom prst="rect">
              <a:avLst/>
            </a:prstGeom>
            <a:noFill/>
          </p:spPr>
          <p:txBody>
            <a:bodyPr wrap="none" rtlCol="0">
              <a:spAutoFit/>
            </a:bodyPr>
            <a:lstStyle/>
            <a:p>
              <a:r>
                <a:rPr lang="zh-CN" altLang="en-US" b="1">
                  <a:latin typeface="微软雅黑" panose="020B0503020204020204" charset="-122"/>
                  <a:ea typeface="微软雅黑" panose="020B0503020204020204" charset="-122"/>
                  <a:cs typeface="Times New Roman" panose="02020603050405020304" pitchFamily="18" charset="0"/>
                </a:rPr>
                <a:t>鉴定结果</a:t>
              </a:r>
              <a:endParaRPr lang="zh-CN" altLang="en-US" b="1">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500"/>
                                        <p:tgtEl>
                                          <p:spTgt spid="8">
                                            <p:txEl>
                                              <p:pRg st="0" end="0"/>
                                            </p:txEl>
                                          </p:spTgt>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22" t="1694" r="9262" b="3428"/>
          <a:stretch>
            <a:fillRect/>
          </a:stretch>
        </p:blipFill>
        <p:spPr bwMode="auto">
          <a:xfrm>
            <a:off x="1709420" y="1219835"/>
            <a:ext cx="8653780" cy="5507355"/>
          </a:xfrm>
          <a:prstGeom prst="rect">
            <a:avLst/>
          </a:prstGeom>
          <a:noFill/>
          <a:extLst>
            <a:ext uri="{909E8E84-426E-40DD-AFC4-6F175D3DCCD1}">
              <a14:hiddenFill xmlns:a14="http://schemas.microsoft.com/office/drawing/2010/main">
                <a:solidFill>
                  <a:srgbClr val="FFFFFF"/>
                </a:solidFill>
              </a14:hiddenFill>
            </a:ext>
          </a:extLst>
        </p:spPr>
      </p:pic>
      <p:pic>
        <p:nvPicPr>
          <p:cNvPr id="9" name="DNA粗提取">
            <a:hlinkClick r:id="" action="ppaction://media"/>
          </p:cNvPr>
          <p:cNvPicPr/>
          <p:nvPr>
            <a:videoFile r:link="rId3"/>
            <p:extLst>
              <p:ext uri="{DAA4B4D4-6D71-4841-9C94-3DE7FCFB9230}">
                <p14:media xmlns:p14="http://schemas.microsoft.com/office/powerpoint/2010/main" r:embed="rId4"/>
              </p:ext>
            </p:extLst>
          </p:nvPr>
        </p:nvPicPr>
        <p:blipFill>
          <a:blip r:embed="rId5"/>
          <a:srcRect l="3212" t="33654" r="2676" b="33695"/>
          <a:stretch>
            <a:fillRect/>
          </a:stretch>
        </p:blipFill>
        <p:spPr>
          <a:xfrm>
            <a:off x="1922145" y="1440815"/>
            <a:ext cx="8229600" cy="4634865"/>
          </a:xfrm>
          <a:prstGeom prst="rect">
            <a:avLst/>
          </a:prstGeom>
        </p:spPr>
      </p:pic>
    </p:spTree>
  </p:cSld>
  <p:clrMapOvr>
    <a:masterClrMapping/>
  </p:clrMapOvr>
  <p:transition/>
  <p:timing>
    <p:tnLst>
      <p:par>
        <p:cTn id="1" dur="indefinite" restart="never" nodeType="tmRoot">
          <p:childTnLst>
            <p:video>
              <p:cMediaNode>
                <p:cTn id="2" fill="hold" display="1">
                  <p:stCondLst>
                    <p:cond delay="indefinite"/>
                  </p:stCondLst>
                </p:cTn>
                <p:tgtEl>
                  <p:spTgt spid="9"/>
                </p:tgtEl>
              </p:cMediaNode>
            </p:vide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15" name="组合 14"/>
          <p:cNvGrpSpPr/>
          <p:nvPr/>
        </p:nvGrpSpPr>
        <p:grpSpPr>
          <a:xfrm>
            <a:off x="883438" y="2469113"/>
            <a:ext cx="10515600" cy="1552815"/>
            <a:chOff x="883438" y="2077953"/>
            <a:chExt cx="10515600" cy="1552815"/>
          </a:xfrm>
          <a:solidFill>
            <a:srgbClr val="00B050"/>
          </a:solidFill>
        </p:grpSpPr>
        <p:sp>
          <p:nvSpPr>
            <p:cNvPr id="9" name="矩形: 圆角 8"/>
            <p:cNvSpPr/>
            <p:nvPr/>
          </p:nvSpPr>
          <p:spPr>
            <a:xfrm>
              <a:off x="883438" y="2077953"/>
              <a:ext cx="10515600" cy="1552815"/>
            </a:xfrm>
            <a:prstGeom prst="roundRect">
              <a:avLst>
                <a:gd name="adj" fmla="val 912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 name="文本框 1"/>
            <p:cNvSpPr txBox="1"/>
            <p:nvPr/>
          </p:nvSpPr>
          <p:spPr>
            <a:xfrm>
              <a:off x="990811" y="2117815"/>
              <a:ext cx="10300854" cy="1420495"/>
            </a:xfrm>
            <a:prstGeom prst="rect">
              <a:avLst/>
            </a:prstGeom>
            <a:grpFill/>
          </p:spPr>
          <p:txBody>
            <a:bodyPr wrap="square" rtlCol="0">
              <a:spAutoFit/>
            </a:bodyPr>
            <a:lstStyle/>
            <a:p>
              <a:pPr algn="just">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观察提取的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的颜色，如果不是白色丝状物，说明</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中的杂质较多。二苯胺试剂鉴定呈现蓝色说明实验基本成功；如果不呈现蓝色，可能的原因有所提取的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含量低，或者在实验操作过程中出现了失误等。</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16" name="组合 15"/>
          <p:cNvGrpSpPr/>
          <p:nvPr/>
        </p:nvGrpSpPr>
        <p:grpSpPr>
          <a:xfrm>
            <a:off x="883438" y="4598755"/>
            <a:ext cx="10515600" cy="603979"/>
            <a:chOff x="838201" y="3013364"/>
            <a:chExt cx="10515600" cy="603979"/>
          </a:xfrm>
          <a:solidFill>
            <a:srgbClr val="00B050"/>
          </a:solidFill>
        </p:grpSpPr>
        <p:sp>
          <p:nvSpPr>
            <p:cNvPr id="17" name="矩形: 圆角 16"/>
            <p:cNvSpPr/>
            <p:nvPr/>
          </p:nvSpPr>
          <p:spPr>
            <a:xfrm>
              <a:off x="838201" y="3013364"/>
              <a:ext cx="10515600" cy="603979"/>
            </a:xfrm>
            <a:prstGeom prst="roundRect">
              <a:avLst>
                <a:gd name="adj" fmla="val 1772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8" name="文本框 17"/>
            <p:cNvSpPr txBox="1"/>
            <p:nvPr/>
          </p:nvSpPr>
          <p:spPr>
            <a:xfrm>
              <a:off x="987137" y="3030832"/>
              <a:ext cx="10300854" cy="53403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本实验粗提取的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可能仍然含有核蛋白、多糖等杂质。</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24" name="文本框 23"/>
          <p:cNvSpPr txBox="1"/>
          <p:nvPr/>
        </p:nvSpPr>
        <p:spPr>
          <a:xfrm>
            <a:off x="786488" y="1912442"/>
            <a:ext cx="10411901"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1. </a:t>
            </a:r>
            <a:r>
              <a:rPr lang="zh-CN" altLang="en-US" sz="2400" b="1">
                <a:latin typeface="微软雅黑" panose="020B0503020204020204" charset="-122"/>
                <a:ea typeface="微软雅黑" panose="020B0503020204020204" charset="-122"/>
                <a:cs typeface="微软雅黑" panose="020B0503020204020204" charset="-122"/>
              </a:rPr>
              <a:t>你提取出白色丝状物或沉淀物了吗？用二苯胺试剂鉴定的结果如何？</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792962" y="4051434"/>
            <a:ext cx="10411901" cy="534035"/>
          </a:xfrm>
          <a:prstGeom prst="rect">
            <a:avLst/>
          </a:prstGeom>
          <a:noFill/>
        </p:spPr>
        <p:txBody>
          <a:bodyPr wrap="square" rtlCol="0">
            <a:spAutoFit/>
          </a:bodyPr>
          <a:lstStyle/>
          <a:p>
            <a:pPr marL="354330" indent="-354330" algn="just">
              <a:lnSpc>
                <a:spcPct val="120000"/>
              </a:lnSpc>
              <a:buFont typeface="+mj-lt"/>
              <a:buAutoNum type="arabicPeriod" startAt="2"/>
            </a:pPr>
            <a:r>
              <a:rPr lang="zh-CN" altLang="en-US" sz="2400" b="1">
                <a:latin typeface="微软雅黑" panose="020B0503020204020204" charset="-122"/>
                <a:ea typeface="微软雅黑" panose="020B0503020204020204" charset="-122"/>
                <a:cs typeface="微软雅黑" panose="020B0503020204020204" charset="-122"/>
              </a:rPr>
              <a:t>你能分析出粗提取的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中可能含有哪些杂质吗？</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743316" y="1294214"/>
            <a:ext cx="10563781" cy="522595"/>
            <a:chOff x="1023205" y="1207342"/>
            <a:chExt cx="10563781" cy="522595"/>
          </a:xfrm>
        </p:grpSpPr>
        <p:sp>
          <p:nvSpPr>
            <p:cNvPr id="5" name="文本框 4"/>
            <p:cNvSpPr txBox="1"/>
            <p:nvPr/>
          </p:nvSpPr>
          <p:spPr>
            <a:xfrm>
              <a:off x="1023205" y="1207342"/>
              <a:ext cx="26720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结果分析与评价</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6" name="直接连接符 5"/>
            <p:cNvCxnSpPr/>
            <p:nvPr/>
          </p:nvCxnSpPr>
          <p:spPr>
            <a:xfrm>
              <a:off x="1089475" y="1729937"/>
              <a:ext cx="249472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584198" y="1729937"/>
              <a:ext cx="800278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wipe(left)">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6">
                                            <p:txEl>
                                              <p:pRg st="0" end="0"/>
                                            </p:txEl>
                                          </p:spTgt>
                                        </p:tgtEl>
                                        <p:attrNameLst>
                                          <p:attrName>style.visibility</p:attrName>
                                        </p:attrNameLst>
                                      </p:cBhvr>
                                      <p:to>
                                        <p:strVal val="visible"/>
                                      </p:to>
                                    </p:set>
                                    <p:animEffect transition="in" filter="wipe(left)">
                                      <p:cBhvr>
                                        <p:cTn id="21" dur="500"/>
                                        <p:tgtEl>
                                          <p:spTgt spid="2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6"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27" name="组合 26"/>
          <p:cNvGrpSpPr/>
          <p:nvPr/>
        </p:nvGrpSpPr>
        <p:grpSpPr>
          <a:xfrm>
            <a:off x="883438" y="2892220"/>
            <a:ext cx="10515600" cy="1886559"/>
            <a:chOff x="838201" y="3013363"/>
            <a:chExt cx="10515600" cy="1886559"/>
          </a:xfrm>
          <a:solidFill>
            <a:srgbClr val="00B050"/>
          </a:solidFill>
        </p:grpSpPr>
        <p:sp>
          <p:nvSpPr>
            <p:cNvPr id="28" name="矩形: 圆角 27"/>
            <p:cNvSpPr/>
            <p:nvPr/>
          </p:nvSpPr>
          <p:spPr>
            <a:xfrm>
              <a:off x="838201" y="3013363"/>
              <a:ext cx="10515600" cy="1886559"/>
            </a:xfrm>
            <a:prstGeom prst="roundRect">
              <a:avLst>
                <a:gd name="adj" fmla="val 761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9" name="文本框 28"/>
            <p:cNvSpPr txBox="1"/>
            <p:nvPr/>
          </p:nvSpPr>
          <p:spPr>
            <a:xfrm>
              <a:off x="987137" y="3030832"/>
              <a:ext cx="10300854" cy="1863725"/>
            </a:xfrm>
            <a:prstGeom prst="rect">
              <a:avLst/>
            </a:prstGeom>
            <a:grpFill/>
          </p:spPr>
          <p:txBody>
            <a:bodyPr wrap="square" rtlCol="0">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本实验可以采取分组的方式进行。可以选取不同的实验材料；也可以查阅资料了解其他提取</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的方法，对同种材料采用不同的方法。最后从多方面比较实验结果，如</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的纯度、</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的颜色、二苯胺试剂显色的深浅等，看看哪种实验材料、哪种提取方法的效果更好。</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30" name="文本框 29"/>
          <p:cNvSpPr txBox="1"/>
          <p:nvPr/>
        </p:nvSpPr>
        <p:spPr>
          <a:xfrm>
            <a:off x="838200" y="1879781"/>
            <a:ext cx="10411901" cy="97726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与其他同学提取的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进行比较，看看实验结果有何不同，分析产生差异的原因。</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743316" y="1294214"/>
            <a:ext cx="10563781" cy="522595"/>
            <a:chOff x="1023205" y="1207342"/>
            <a:chExt cx="10563781" cy="522595"/>
          </a:xfrm>
        </p:grpSpPr>
        <p:sp>
          <p:nvSpPr>
            <p:cNvPr id="2" name="文本框 1"/>
            <p:cNvSpPr txBox="1"/>
            <p:nvPr/>
          </p:nvSpPr>
          <p:spPr>
            <a:xfrm>
              <a:off x="1023205" y="1207342"/>
              <a:ext cx="26720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结果分析与评价</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249472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3584198" y="1729937"/>
              <a:ext cx="800278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wipe(left)">
                                      <p:cBhvr>
                                        <p:cTn id="7" dur="5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剪去单角的矩形 9"/>
          <p:cNvSpPr/>
          <p:nvPr>
            <p:custDataLst>
              <p:tags r:id="rId1"/>
            </p:custDataLst>
          </p:nvPr>
        </p:nvSpPr>
        <p:spPr>
          <a:xfrm>
            <a:off x="0" y="709295"/>
            <a:ext cx="5812790"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探究</a:t>
            </a:r>
            <a:r>
              <a:rPr lang="en-US" altLang="zh-CN" sz="2800" b="1">
                <a:solidFill>
                  <a:srgbClr val="FFFF00"/>
                </a:solidFill>
                <a:latin typeface="微软雅黑" panose="020B0503020204020204" charset="-122"/>
                <a:sym typeface="+mn-ea"/>
              </a:rPr>
              <a:t>.</a:t>
            </a:r>
            <a:r>
              <a:rPr lang="zh-CN" sz="2800" b="1">
                <a:solidFill>
                  <a:srgbClr val="FFFF00"/>
                </a:solidFill>
                <a:latin typeface="微软雅黑" panose="020B0503020204020204" charset="-122"/>
                <a:sym typeface="+mn-ea"/>
              </a:rPr>
              <a:t>实践</a:t>
            </a:r>
            <a:r>
              <a:rPr lang="en-US" altLang="zh-CN" sz="2800" b="1">
                <a:solidFill>
                  <a:srgbClr val="FFFF00"/>
                </a:solidFill>
                <a:latin typeface="微软雅黑" panose="020B0503020204020204" charset="-122"/>
                <a:sym typeface="+mn-ea"/>
              </a:rPr>
              <a:t>】</a:t>
            </a:r>
            <a:r>
              <a:rPr lang="en-US" altLang="zh-CN" sz="2800" b="1">
                <a:solidFill>
                  <a:schemeClr val="bg1"/>
                </a:solidFill>
                <a:latin typeface="微软雅黑" panose="020B0503020204020204" charset="-122"/>
                <a:sym typeface="+mn-ea"/>
              </a:rPr>
              <a:t>DNA</a:t>
            </a:r>
            <a:r>
              <a:rPr lang="zh-CN" altLang="en-US" sz="2800" b="1">
                <a:solidFill>
                  <a:schemeClr val="bg1"/>
                </a:solidFill>
                <a:latin typeface="微软雅黑" panose="020B0503020204020204" charset="-122"/>
                <a:sym typeface="+mn-ea"/>
              </a:rPr>
              <a:t>的粗提取与鉴定</a:t>
            </a:r>
            <a:endParaRPr lang="zh-CN" altLang="en-US" sz="2800" b="1">
              <a:solidFill>
                <a:schemeClr val="bg1"/>
              </a:solidFill>
              <a:latin typeface="微软雅黑" panose="020B0503020204020204" charset="-122"/>
              <a:ea typeface="微软雅黑" panose="020B0503020204020204" charset="-122"/>
              <a:sym typeface="+mn-ea"/>
            </a:endParaRPr>
          </a:p>
        </p:txBody>
      </p:sp>
      <p:grpSp>
        <p:nvGrpSpPr>
          <p:cNvPr id="27" name="组合 26"/>
          <p:cNvGrpSpPr/>
          <p:nvPr/>
        </p:nvGrpSpPr>
        <p:grpSpPr>
          <a:xfrm>
            <a:off x="838200" y="2938721"/>
            <a:ext cx="10515600" cy="3676532"/>
            <a:chOff x="838201" y="3013363"/>
            <a:chExt cx="10515600" cy="3676532"/>
          </a:xfrm>
          <a:solidFill>
            <a:srgbClr val="00B050"/>
          </a:solidFill>
        </p:grpSpPr>
        <p:sp>
          <p:nvSpPr>
            <p:cNvPr id="28" name="矩形: 圆角 27"/>
            <p:cNvSpPr/>
            <p:nvPr/>
          </p:nvSpPr>
          <p:spPr>
            <a:xfrm>
              <a:off x="838201" y="3013363"/>
              <a:ext cx="10515600" cy="3676532"/>
            </a:xfrm>
            <a:prstGeom prst="roundRect">
              <a:avLst>
                <a:gd name="adj" fmla="val 592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29" name="文本框 28"/>
            <p:cNvSpPr txBox="1"/>
            <p:nvPr/>
          </p:nvSpPr>
          <p:spPr>
            <a:xfrm>
              <a:off x="987137" y="3030832"/>
              <a:ext cx="10300854" cy="3636010"/>
            </a:xfrm>
            <a:prstGeom prst="rect">
              <a:avLst/>
            </a:prstGeom>
            <a:noFill/>
          </p:spPr>
          <p:txBody>
            <a:bodyPr wrap="square" rtlCol="0">
              <a:spAutoFit/>
            </a:bodyPr>
            <a:lstStyle/>
            <a:p>
              <a:pPr algn="just">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实验室提取纯度较高的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的方法有不少。例如，可以先添加质量分数为</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25%</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SDS</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溶液，使蛋白质变性后与</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分开；随后，加入氯仿</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异丙醇混合液（体积比为</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24:1</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通过离心将蛋白质及其他杂质除去，取上清液；可重复上述操作几次，直至上清液变成透明的黏稠液体。此外由于苯酚可以迅速使蛋白质变性，抑制核酸酶的活性，因此还可以先用苯酚处理，然后离心分层，这时</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溶于上层水相，蛋白质变性后存在于酚层中，用吸管、微量移液器等实验用具就可以将两者分开。教师可以根据学校的条件让学生自己设计实验方案，比较实验结果。</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30" name="文本框 29"/>
          <p:cNvSpPr txBox="1"/>
          <p:nvPr/>
        </p:nvSpPr>
        <p:spPr>
          <a:xfrm>
            <a:off x="751840" y="1844040"/>
            <a:ext cx="10711815" cy="97726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本实验只是对</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进行了粗提取，请查阅资料，了解实验室提取纯度较高的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的一种方法，并与本实验中所使用的方法进行比较，总结两种方法的异同。</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743316" y="1258654"/>
            <a:ext cx="10563781" cy="522595"/>
            <a:chOff x="1023205" y="1207342"/>
            <a:chExt cx="10563781" cy="522595"/>
          </a:xfrm>
        </p:grpSpPr>
        <p:sp>
          <p:nvSpPr>
            <p:cNvPr id="2" name="文本框 1"/>
            <p:cNvSpPr txBox="1"/>
            <p:nvPr/>
          </p:nvSpPr>
          <p:spPr>
            <a:xfrm>
              <a:off x="1023205" y="1207342"/>
              <a:ext cx="1960880" cy="521970"/>
            </a:xfrm>
            <a:prstGeom prst="rect">
              <a:avLst/>
            </a:prstGeom>
            <a:noFill/>
          </p:spPr>
          <p:txBody>
            <a:bodyPr wrap="none" rtlCol="0" anchor="ctr">
              <a:spAutoFit/>
            </a:bodyPr>
            <a:lstStyle/>
            <a:p>
              <a:r>
                <a:rPr kumimoji="1" lang="zh-CN" altLang="en-US" sz="2800" b="1">
                  <a:solidFill>
                    <a:srgbClr val="FF0000"/>
                  </a:solidFill>
                  <a:latin typeface="微软雅黑" panose="020B0503020204020204" charset="-122"/>
                  <a:ea typeface="微软雅黑" panose="020B0503020204020204" charset="-122"/>
                  <a:cs typeface="微软雅黑" panose="020B0503020204020204" charset="-122"/>
                </a:rPr>
                <a:t>进一步探究</a:t>
              </a:r>
              <a:endParaRPr kumimoji="1" lang="zh-CN" altLang="en-US" sz="2800" b="1" dirty="0">
                <a:solidFill>
                  <a:srgbClr val="FF0000"/>
                </a:solidFill>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1089475" y="1729937"/>
              <a:ext cx="178814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888007" y="1729937"/>
              <a:ext cx="869897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animEffect transition="in" filter="wipe(left)">
                                      <p:cBhvr>
                                        <p:cTn id="11" dur="500"/>
                                        <p:tgtEl>
                                          <p:spTgt spid="3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
        <p:nvSpPr>
          <p:cNvPr id="4" name="文本框 3"/>
          <p:cNvSpPr txBox="1"/>
          <p:nvPr/>
        </p:nvSpPr>
        <p:spPr>
          <a:xfrm>
            <a:off x="552450" y="1169035"/>
            <a:ext cx="11460480" cy="5447030"/>
          </a:xfrm>
          <a:prstGeom prst="rect">
            <a:avLst/>
          </a:prstGeom>
          <a:noFill/>
          <a:ln w="9525">
            <a:noFill/>
          </a:ln>
        </p:spPr>
        <p:txBody>
          <a:bodyPr wrap="square">
            <a:spAutoFit/>
          </a:bodyPr>
          <a:lstStyle/>
          <a:p>
            <a:pPr indent="0">
              <a:lnSpc>
                <a:spcPct val="130000"/>
              </a:lnSpc>
              <a:spcBef>
                <a:spcPts val="0"/>
              </a:spcBef>
              <a:spcAft>
                <a:spcPts val="0"/>
              </a:spcAft>
            </a:pPr>
            <a:r>
              <a:rPr sz="2800" b="1">
                <a:solidFill>
                  <a:srgbClr val="FF0000"/>
                </a:solidFill>
                <a:latin typeface="微软雅黑" panose="020B0503020204020204" charset="-122"/>
                <a:ea typeface="微软雅黑" panose="020B0503020204020204" charset="-122"/>
                <a:cs typeface="黑体" panose="02010609060101010101" pitchFamily="49" charset="-122"/>
              </a:rPr>
              <a:t>一、概念检测</a:t>
            </a:r>
            <a:endParaRPr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1. DNA连接酶是重组DNA技术常用的一种工具酶。下列相关叙述正确的是  （</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A.能连接DNA分子双链碱基对之间的氢键</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B. 能将单个脱氧核苷酸加到DNA片段的末端，形成磷酸二酯键</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能连接用同种限制酶切开的两条DNA片段，重新形成磷酸二酯键</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D. 只能连接双链DNA片段互补的黏性末端，不能连接双链DNA片段的平末端</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2.在重组DNA技术中，将外源基因送入受体细胞的载体可以是  （</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latin typeface="微软雅黑" panose="020B0503020204020204" charset="-122"/>
                <a:ea typeface="微软雅黑" panose="020B0503020204020204" charset="-122"/>
                <a:cs typeface="黑体" panose="02010609060101010101" pitchFamily="49" charset="-122"/>
                <a:sym typeface="+mn-ea"/>
              </a:rPr>
              <a:t>A.</a:t>
            </a:r>
            <a:r>
              <a:rPr sz="2400">
                <a:solidFill>
                  <a:schemeClr val="tx1"/>
                </a:solidFill>
                <a:latin typeface="微软雅黑" panose="020B0503020204020204" charset="-122"/>
                <a:ea typeface="微软雅黑" panose="020B0503020204020204" charset="-122"/>
                <a:cs typeface="黑体" panose="02010609060101010101" pitchFamily="49" charset="-122"/>
              </a:rPr>
              <a:t>大肠杆菌的质粒</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B. 切割DNA分子的酶</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DNA片段的黏性末端</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D. 用来识别特定基因的DNA探针</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11208385" y="1701165"/>
            <a:ext cx="573405" cy="706755"/>
          </a:xfrm>
          <a:prstGeom prst="rect">
            <a:avLst/>
          </a:prstGeom>
          <a:noFill/>
        </p:spPr>
        <p:txBody>
          <a:bodyPr wrap="square" rtlCol="0">
            <a:spAutoFit/>
          </a:bodyPr>
          <a:lstStyle/>
          <a:p>
            <a:pPr algn="l"/>
            <a:r>
              <a:rPr lang="en-US" altLang="zh-CN" sz="4000">
                <a:solidFill>
                  <a:srgbClr val="FF0000"/>
                </a:solidFill>
              </a:rPr>
              <a:t>C</a:t>
            </a:r>
            <a:endParaRPr lang="en-US" altLang="zh-CN" sz="4000">
              <a:solidFill>
                <a:srgbClr val="FF0000"/>
              </a:solidFill>
            </a:endParaRPr>
          </a:p>
        </p:txBody>
      </p:sp>
      <p:sp>
        <p:nvSpPr>
          <p:cNvPr id="8" name="文本框 7"/>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3" name="文本框 2"/>
          <p:cNvSpPr txBox="1"/>
          <p:nvPr/>
        </p:nvSpPr>
        <p:spPr>
          <a:xfrm>
            <a:off x="9515475" y="4076700"/>
            <a:ext cx="573405" cy="706755"/>
          </a:xfrm>
          <a:prstGeom prst="rect">
            <a:avLst/>
          </a:prstGeom>
          <a:noFill/>
        </p:spPr>
        <p:txBody>
          <a:bodyPr wrap="square" rtlCol="0">
            <a:spAutoFit/>
          </a:bodyPr>
          <a:lstStyle/>
          <a:p>
            <a:pPr algn="l"/>
            <a:r>
              <a:rPr lang="en-US" altLang="zh-CN" sz="4000">
                <a:solidFill>
                  <a:srgbClr val="FF0000"/>
                </a:solidFill>
              </a:rPr>
              <a:t>A</a:t>
            </a:r>
            <a:endParaRPr lang="en-US" altLang="zh-CN" sz="40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34645" y="1270000"/>
            <a:ext cx="11633200" cy="5259070"/>
          </a:xfrm>
          <a:prstGeom prst="rect">
            <a:avLst/>
          </a:prstGeom>
          <a:noFill/>
          <a:ln w="9525">
            <a:noFill/>
          </a:ln>
        </p:spPr>
        <p:txBody>
          <a:bodyPr wrap="square">
            <a:spAutoFit/>
          </a:bodyPr>
          <a:lstStyle/>
          <a:p>
            <a:pPr indent="0">
              <a:lnSpc>
                <a:spcPct val="12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二、拓展应用</a:t>
            </a:r>
            <a:endParaRPr lang="zh-CN"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lang="zh-CN" sz="2800" b="1">
                <a:solidFill>
                  <a:srgbClr val="0000FA"/>
                </a:solidFill>
                <a:latin typeface="微软雅黑" panose="020B0503020204020204" charset="-122"/>
                <a:ea typeface="微软雅黑" panose="020B0503020204020204" charset="-122"/>
                <a:cs typeface="黑体" panose="02010609060101010101" pitchFamily="49" charset="-122"/>
              </a:rPr>
              <a:t>1.想一想，为什么限制酶不切割细菌本身的DNA分子？</a:t>
            </a:r>
            <a:endParaRPr lang="zh-CN" sz="28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800">
                <a:solidFill>
                  <a:srgbClr val="00B050"/>
                </a:solidFill>
                <a:latin typeface="微软雅黑" panose="020B0503020204020204" charset="-122"/>
                <a:ea typeface="微软雅黑" panose="020B0503020204020204" charset="-122"/>
                <a:cs typeface="黑体" panose="02010609060101010101" pitchFamily="49" charset="-122"/>
              </a:rPr>
              <a:t>迄今为止，在基因工程操作中使用的限制酶绝大部分都是从细菌或霉菌中提取出来的，它们可以识别DNA上特定的碱基序列并使特定部位的磷酸二酯键断开。微生物在长期的进化过程中形成了一套完善的防御机制，可以将外源入侵的DNA降解。细菌中限制酶之所以不切割自身的DNA，是因为含有某种限制酶的细胞的DNA分子或者不具备这种限制酶的识别序列，或者通过甲基化酶将甲基转移到了限制酶所识别序列的碱基上，使限制酶不能将其切开。这样，尽管细菌中含有某种限制酶，也不会使自身的DNA被切断，并且可以防止外源DNA入侵。</a:t>
            </a:r>
            <a:endParaRPr lang="zh-CN" sz="28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92405" y="1305560"/>
            <a:ext cx="11960225" cy="5367655"/>
          </a:xfrm>
          <a:prstGeom prst="rect">
            <a:avLst/>
          </a:prstGeom>
          <a:noFill/>
          <a:ln w="9525">
            <a:noFill/>
          </a:ln>
        </p:spPr>
        <p:txBody>
          <a:bodyPr wrap="square">
            <a:spAutoFit/>
          </a:bodyPr>
          <a:lstStyle/>
          <a:p>
            <a:pPr indent="0">
              <a:lnSpc>
                <a:spcPct val="110000"/>
              </a:lnSpc>
              <a:spcBef>
                <a:spcPts val="0"/>
              </a:spcBef>
              <a:spcAft>
                <a:spcPts val="0"/>
              </a:spcAft>
            </a:pPr>
            <a:r>
              <a:rPr lang="zh-CN" sz="2400" b="1">
                <a:solidFill>
                  <a:srgbClr val="0000FA"/>
                </a:solidFill>
                <a:latin typeface="微软雅黑" panose="020B0503020204020204" charset="-122"/>
                <a:ea typeface="微软雅黑" panose="020B0503020204020204" charset="-122"/>
                <a:cs typeface="黑体" panose="02010609060101010101" pitchFamily="49" charset="-122"/>
              </a:rPr>
              <a:t>2. 有2个不同来源的DNA片段A和B，A片段用限制酶切speⅠ进行切割，B片段分别用限制酶HindⅢ , XbaⅠ、EcoRⅤ和XhoⅠ进行切割。各限制酶的识别序列和切割位点如下。</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endParaRPr lang="zh-CN" sz="2400" b="1">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(1)哪种限制酶切割B片段产生的DNA片段能与限制酶</a:t>
            </a:r>
            <a:br>
              <a:rPr lang="zh-CN" sz="2400">
                <a:solidFill>
                  <a:schemeClr val="tx1"/>
                </a:solidFill>
                <a:latin typeface="微软雅黑" panose="020B0503020204020204" charset="-122"/>
                <a:ea typeface="微软雅黑" panose="020B0503020204020204" charset="-122"/>
                <a:cs typeface="黑体" panose="02010609060101010101" pitchFamily="49" charset="-122"/>
              </a:rPr>
            </a:br>
            <a:r>
              <a:rPr lang="zh-CN" sz="2400">
                <a:solidFill>
                  <a:schemeClr val="tx1"/>
                </a:solidFill>
                <a:latin typeface="微软雅黑" panose="020B0503020204020204" charset="-122"/>
                <a:ea typeface="微软雅黑" panose="020B0503020204020204" charset="-122"/>
                <a:cs typeface="黑体" panose="02010609060101010101" pitchFamily="49" charset="-122"/>
              </a:rPr>
              <a:t>speⅠ切割A片段产生的DNA片段相连接？为什么？</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400">
                <a:solidFill>
                  <a:srgbClr val="00B050"/>
                </a:solidFill>
                <a:latin typeface="微软雅黑" panose="020B0503020204020204" charset="-122"/>
                <a:ea typeface="微软雅黑" panose="020B0503020204020204" charset="-122"/>
                <a:cs typeface="黑体" panose="02010609060101010101" pitchFamily="49" charset="-122"/>
              </a:rPr>
              <a:t>XbaⅠ。因为XbaⅠ与SpeⅠ切割产生了相同的黏性末端。</a:t>
            </a: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(2)不同的限制酶切割可能产生相同的黏性末端，这在基因工程操作中有什么意义？</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400">
                <a:solidFill>
                  <a:srgbClr val="00B050"/>
                </a:solidFill>
                <a:latin typeface="微软雅黑" panose="020B0503020204020204" charset="-122"/>
                <a:ea typeface="微软雅黑" panose="020B0503020204020204" charset="-122"/>
                <a:cs typeface="黑体" panose="02010609060101010101" pitchFamily="49" charset="-122"/>
              </a:rPr>
              <a:t>识别DNA分子中不同核苷酸序列，但能切割产生相同黏性末端的限制酶被称为同尾酶。同尾酶使构建载体时，切割位点的选择范围扩大。例如，我们选择了用某种限制酶切割载体，如果目的基因的核苷酸序列中恰好含有该限制酶的识别序列，那么用该限制酶切割含有目的基因的DNA片段时，目的基因就很可能被切断；这时可以考虑用合适的同尾酶(目的基因的核苷酸序列中不能有它的识别序列)来获取目的基因。</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grpSp>
        <p:nvGrpSpPr>
          <p:cNvPr id="2" name="组合 1"/>
          <p:cNvGrpSpPr/>
          <p:nvPr/>
        </p:nvGrpSpPr>
        <p:grpSpPr>
          <a:xfrm>
            <a:off x="7536815" y="2132965"/>
            <a:ext cx="4590415" cy="2062480"/>
            <a:chOff x="11869" y="3359"/>
            <a:chExt cx="7229" cy="3248"/>
          </a:xfrm>
        </p:grpSpPr>
        <p:pic>
          <p:nvPicPr>
            <p:cNvPr id="23" name="图片 31" descr="IMG_286"/>
            <p:cNvPicPr>
              <a:picLocks noChangeAspect="1"/>
            </p:cNvPicPr>
            <p:nvPr/>
          </p:nvPicPr>
          <p:blipFill>
            <a:blip r:embed="rId1"/>
            <a:stretch>
              <a:fillRect/>
            </a:stretch>
          </p:blipFill>
          <p:spPr>
            <a:xfrm>
              <a:off x="15876" y="3359"/>
              <a:ext cx="3222" cy="3249"/>
            </a:xfrm>
            <a:prstGeom prst="rect">
              <a:avLst/>
            </a:prstGeom>
            <a:noFill/>
            <a:ln w="9525">
              <a:noFill/>
            </a:ln>
          </p:spPr>
        </p:pic>
        <p:pic>
          <p:nvPicPr>
            <p:cNvPr id="24" name="图片 32" descr="IMG_287"/>
            <p:cNvPicPr>
              <a:picLocks noChangeAspect="1"/>
            </p:cNvPicPr>
            <p:nvPr/>
          </p:nvPicPr>
          <p:blipFill>
            <a:blip r:embed="rId2"/>
            <a:stretch>
              <a:fillRect/>
            </a:stretch>
          </p:blipFill>
          <p:spPr>
            <a:xfrm>
              <a:off x="11869" y="3472"/>
              <a:ext cx="4007" cy="2503"/>
            </a:xfrm>
            <a:prstGeom prst="rect">
              <a:avLst/>
            </a:prstGeom>
            <a:noFill/>
            <a:ln w="9525">
              <a:noFill/>
            </a:ln>
          </p:spPr>
        </p:pic>
      </p:grpSp>
      <p:sp>
        <p:nvSpPr>
          <p:cNvPr id="5" name="剪去单角的矩形 4"/>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0">
                                            <p:txEl>
                                              <p:pRg st="2" end="2"/>
                                            </p:txEl>
                                          </p:spTgt>
                                        </p:tgtEl>
                                        <p:attrNameLst>
                                          <p:attrName>style.visibility</p:attrName>
                                        </p:attrNameLst>
                                      </p:cBhvr>
                                      <p:to>
                                        <p:strVal val="visible"/>
                                      </p:to>
                                    </p:set>
                                    <p:animEffect transition="in" filter="wipe(left)">
                                      <p:cBhvr>
                                        <p:cTn id="16" dur="500"/>
                                        <p:tgtEl>
                                          <p:spTgt spid="100">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0">
                                            <p:txEl>
                                              <p:pRg st="3" end="3"/>
                                            </p:txEl>
                                          </p:spTgt>
                                        </p:tgtEl>
                                        <p:attrNameLst>
                                          <p:attrName>style.visibility</p:attrName>
                                        </p:attrNameLst>
                                      </p:cBhvr>
                                      <p:to>
                                        <p:strVal val="visible"/>
                                      </p:to>
                                    </p:set>
                                    <p:animEffect transition="in" filter="wipe(left)">
                                      <p:cBhvr>
                                        <p:cTn id="21" dur="500"/>
                                        <p:tgtEl>
                                          <p:spTgt spid="100">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0">
                                            <p:txEl>
                                              <p:pRg st="4" end="4"/>
                                            </p:txEl>
                                          </p:spTgt>
                                        </p:tgtEl>
                                        <p:attrNameLst>
                                          <p:attrName>style.visibility</p:attrName>
                                        </p:attrNameLst>
                                      </p:cBhvr>
                                      <p:to>
                                        <p:strVal val="visible"/>
                                      </p:to>
                                    </p:set>
                                    <p:animEffect transition="in" filter="wipe(left)">
                                      <p:cBhvr>
                                        <p:cTn id="26" dur="500"/>
                                        <p:tgtEl>
                                          <p:spTgt spid="100">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0">
                                            <p:txEl>
                                              <p:pRg st="5" end="5"/>
                                            </p:txEl>
                                          </p:spTgt>
                                        </p:tgtEl>
                                        <p:attrNameLst>
                                          <p:attrName>style.visibility</p:attrName>
                                        </p:attrNameLst>
                                      </p:cBhvr>
                                      <p:to>
                                        <p:strVal val="visible"/>
                                      </p:to>
                                    </p:set>
                                    <p:animEffect transition="in" filter="wipe(left)">
                                      <p:cBhvr>
                                        <p:cTn id="31" dur="500"/>
                                        <p:tgtEl>
                                          <p:spTgt spid="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2886710" y="1266825"/>
            <a:ext cx="6659880" cy="645160"/>
          </a:xfrm>
          <a:prstGeom prst="rect">
            <a:avLst/>
          </a:prstGeom>
          <a:noFill/>
        </p:spPr>
        <p:txBody>
          <a:bodyPr wrap="none" rtlCol="0">
            <a:spAutoFit/>
          </a:bodyPr>
          <a:lstStyle/>
          <a:p>
            <a:pPr algn="l"/>
            <a:r>
              <a:rPr lang="zh-CN" altLang="en-US" sz="3600" b="1">
                <a:solidFill>
                  <a:srgbClr val="C00000"/>
                </a:solidFill>
              </a:rPr>
              <a:t>第一节重组</a:t>
            </a:r>
            <a:r>
              <a:rPr lang="zh-CN" altLang="en-US" sz="3600" b="1">
                <a:solidFill>
                  <a:srgbClr val="C00000"/>
                </a:solidFill>
                <a:latin typeface="Times New Roman" panose="02020603050405020304" pitchFamily="18" charset="0"/>
                <a:cs typeface="Times New Roman" panose="02020603050405020304" pitchFamily="18" charset="0"/>
              </a:rPr>
              <a:t>DNA</a:t>
            </a:r>
            <a:r>
              <a:rPr lang="zh-CN" altLang="en-US" sz="3600" b="1">
                <a:solidFill>
                  <a:srgbClr val="C00000"/>
                </a:solidFill>
              </a:rPr>
              <a:t>技术的基本工具</a:t>
            </a:r>
            <a:endParaRPr lang="zh-CN" altLang="en-US" sz="3600" b="1">
              <a:solidFill>
                <a:srgbClr val="C00000"/>
              </a:solidFill>
            </a:endParaRPr>
          </a:p>
        </p:txBody>
      </p:sp>
      <p:sp>
        <p:nvSpPr>
          <p:cNvPr id="4" name="文本框 3"/>
          <p:cNvSpPr txBox="1"/>
          <p:nvPr/>
        </p:nvSpPr>
        <p:spPr>
          <a:xfrm>
            <a:off x="1200150" y="2416810"/>
            <a:ext cx="9908540" cy="3415030"/>
          </a:xfrm>
          <a:prstGeom prst="rect">
            <a:avLst/>
          </a:prstGeom>
          <a:solidFill>
            <a:schemeClr val="bg2">
              <a:lumMod val="60000"/>
              <a:lumOff val="40000"/>
            </a:schemeClr>
          </a:solidFill>
          <a:ln w="76200" cmpd="tri">
            <a:solidFill>
              <a:schemeClr val="accent1">
                <a:shade val="50000"/>
              </a:schemeClr>
            </a:solidFill>
            <a:prstDash val="solid"/>
          </a:ln>
        </p:spPr>
        <p:txBody>
          <a:bodyPr wrap="square" rtlCol="0" anchor="t">
            <a:spAutoFit/>
          </a:bodyPr>
          <a:lstStyle/>
          <a:p>
            <a:pPr>
              <a:lnSpc>
                <a:spcPct val="15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1.阐明</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重组DNA技术</a:t>
            </a:r>
            <a:r>
              <a:rPr lang="zh-CN" altLang="en-US" sz="3600">
                <a:latin typeface="微软雅黑" panose="020B0503020204020204" charset="-122"/>
                <a:ea typeface="微软雅黑" panose="020B0503020204020204" charset="-122"/>
                <a:cs typeface="微软雅黑" panose="020B0503020204020204" charset="-122"/>
              </a:rPr>
              <a:t>所需的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三种基本工具</a:t>
            </a:r>
            <a:r>
              <a:rPr lang="zh-CN" altLang="en-US" sz="3600">
                <a:latin typeface="微软雅黑" panose="020B0503020204020204" charset="-122"/>
                <a:ea typeface="微软雅黑" panose="020B0503020204020204" charset="-122"/>
                <a:cs typeface="微软雅黑" panose="020B0503020204020204" charset="-122"/>
              </a:rPr>
              <a:t>的作用。</a:t>
            </a:r>
            <a:endParaRPr lang="zh-CN" altLang="en-US" sz="3600">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2.认同</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基因工程</a:t>
            </a:r>
            <a:r>
              <a:rPr lang="zh-CN" altLang="en-US" sz="3600">
                <a:latin typeface="微软雅黑" panose="020B0503020204020204" charset="-122"/>
                <a:ea typeface="微软雅黑" panose="020B0503020204020204" charset="-122"/>
                <a:cs typeface="微软雅黑" panose="020B0503020204020204" charset="-122"/>
              </a:rPr>
              <a:t>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诞生和发展</a:t>
            </a:r>
            <a:r>
              <a:rPr lang="zh-CN" altLang="en-US" sz="3600">
                <a:latin typeface="微软雅黑" panose="020B0503020204020204" charset="-122"/>
                <a:ea typeface="微软雅黑" panose="020B0503020204020204" charset="-122"/>
                <a:cs typeface="微软雅黑" panose="020B0503020204020204" charset="-122"/>
              </a:rPr>
              <a:t>离不开理论研究和技术创新。</a:t>
            </a:r>
            <a:endParaRPr lang="zh-CN" altLang="en-US" sz="3600">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3.进行</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DNA的粗提取与鉴定</a:t>
            </a:r>
            <a:r>
              <a:rPr lang="zh-CN" altLang="en-US" sz="3600">
                <a:latin typeface="微软雅黑" panose="020B0503020204020204" charset="-122"/>
                <a:ea typeface="微软雅黑" panose="020B0503020204020204" charset="-122"/>
                <a:cs typeface="微软雅黑" panose="020B0503020204020204" charset="-122"/>
              </a:rPr>
              <a:t>。</a:t>
            </a:r>
            <a:endParaRPr lang="zh-CN" altLang="en-US" sz="3600">
              <a:latin typeface="微软雅黑" panose="020B0503020204020204" charset="-122"/>
              <a:ea typeface="微软雅黑" panose="020B0503020204020204" charset="-122"/>
              <a:cs typeface="微软雅黑" panose="020B0503020204020204" charset="-122"/>
            </a:endParaRPr>
          </a:p>
        </p:txBody>
      </p:sp>
      <p:sp>
        <p:nvSpPr>
          <p:cNvPr id="48" name="文本框 47"/>
          <p:cNvSpPr txBox="1"/>
          <p:nvPr/>
        </p:nvSpPr>
        <p:spPr>
          <a:xfrm>
            <a:off x="4706620" y="45720"/>
            <a:ext cx="3625215" cy="583565"/>
          </a:xfrm>
          <a:prstGeom prst="rect">
            <a:avLst/>
          </a:prstGeom>
          <a:noFill/>
          <a:effectLst>
            <a:glow rad="1244600">
              <a:srgbClr val="E119D1">
                <a:alpha val="100000"/>
              </a:srgbClr>
            </a:glow>
            <a:softEdge rad="12700"/>
          </a:effectLst>
        </p:spPr>
        <p:txBody>
          <a:bodyPr wrap="square" rtlCol="0" anchor="t">
            <a:spAutoFit/>
          </a:bodyPr>
          <a:lstStyle/>
          <a:p>
            <a:pPr algn="dist"/>
            <a:r>
              <a:rPr lang="zh-CN" altLang="en-US" sz="3200" b="1">
                <a:solidFill>
                  <a:srgbClr val="FFFF00"/>
                </a:solidFill>
                <a:effectLst>
                  <a:outerShdw blurRad="38100" dist="38100" dir="2700000" algn="tl">
                    <a:srgbClr val="000000">
                      <a:alpha val="43137"/>
                    </a:srgbClr>
                  </a:outerShdw>
                </a:effectLst>
                <a:sym typeface="+mn-ea"/>
              </a:rPr>
              <a:t>基因工程</a:t>
            </a:r>
            <a:endParaRPr lang="zh-CN" altLang="en-US" sz="3200" b="1">
              <a:solidFill>
                <a:srgbClr val="FFFF00"/>
              </a:solidFill>
              <a:effectLst>
                <a:outerShdw blurRad="38100" dist="38100" dir="2700000" algn="tl">
                  <a:srgbClr val="000000">
                    <a:alpha val="43137"/>
                  </a:srgbClr>
                </a:outerShdw>
              </a:effectLst>
              <a:sym typeface="+mn-ea"/>
            </a:endParaRPr>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第三章</a:t>
            </a:r>
            <a:endParaRPr lang="zh-CN" altLang="en-US" sz="3200" b="1">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从社会中来</a:t>
            </a:r>
            <a:endParaRPr lang="zh-CN" altLang="zh-CN" sz="2800" b="1">
              <a:solidFill>
                <a:schemeClr val="bg1"/>
              </a:solidFill>
              <a:latin typeface="微软雅黑" panose="020B0503020204020204" charset="-122"/>
              <a:ea typeface="微软雅黑" panose="020B0503020204020204"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sp>
        <p:nvSpPr>
          <p:cNvPr id="33" name="矩形 32"/>
          <p:cNvSpPr/>
          <p:nvPr/>
        </p:nvSpPr>
        <p:spPr>
          <a:xfrm>
            <a:off x="744855" y="1108075"/>
            <a:ext cx="7315200" cy="3636010"/>
          </a:xfrm>
          <a:prstGeom prst="rect">
            <a:avLst/>
          </a:prstGeom>
        </p:spPr>
        <p:txBody>
          <a:bodyPr wrap="square">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番木瓜容易受番木瓜环斑病毒的侵袭。当番木瓜被这种病毒感染后，产量会大大下降。科学家通过精心设计，用“分子工具”培育出了转基因番木瓜，它可以抵御番木瓜环斑病毒。</a:t>
            </a:r>
            <a:endParaRPr lang="zh-CN" altLang="en-US" sz="2400" b="1">
              <a:latin typeface="微软雅黑" panose="020B0503020204020204" charset="-122"/>
              <a:ea typeface="微软雅黑" panose="020B0503020204020204" charset="-122"/>
              <a:cs typeface="微软雅黑" panose="020B0503020204020204" charset="-122"/>
            </a:endParaRPr>
          </a:p>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        DNA</a:t>
            </a:r>
            <a:r>
              <a:rPr lang="zh-CN" altLang="en-US" sz="2400" b="1">
                <a:latin typeface="微软雅黑" panose="020B0503020204020204" charset="-122"/>
                <a:ea typeface="微软雅黑" panose="020B0503020204020204" charset="-122"/>
                <a:cs typeface="微软雅黑" panose="020B0503020204020204" charset="-122"/>
              </a:rPr>
              <a:t>双螺旋的直径只有</a:t>
            </a:r>
            <a:r>
              <a:rPr lang="en-US" altLang="zh-CN" sz="2400" b="1">
                <a:latin typeface="微软雅黑" panose="020B0503020204020204" charset="-122"/>
                <a:ea typeface="微软雅黑" panose="020B0503020204020204" charset="-122"/>
                <a:cs typeface="微软雅黑" panose="020B0503020204020204" charset="-122"/>
              </a:rPr>
              <a:t>2nm</a:t>
            </a:r>
            <a:r>
              <a:rPr lang="zh-CN" altLang="en-US" sz="2400" b="1">
                <a:latin typeface="微软雅黑" panose="020B0503020204020204" charset="-122"/>
                <a:ea typeface="微软雅黑" panose="020B0503020204020204" charset="-122"/>
                <a:cs typeface="微软雅黑" panose="020B0503020204020204" charset="-122"/>
              </a:rPr>
              <a:t>，对如此微小的分子进行操作，是一项非常精细的工作，更需要专门的“分子工具”。那么，科学家究竟用到了哪些“分子工具”？这些“分子工具”各具有什么特征呢？</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8134815" y="1248880"/>
            <a:ext cx="3214871" cy="3525658"/>
            <a:chOff x="8134815" y="1023392"/>
            <a:chExt cx="3214871" cy="3525658"/>
          </a:xfrm>
        </p:grpSpPr>
        <p:sp>
          <p:nvSpPr>
            <p:cNvPr id="5" name="文本框 4"/>
            <p:cNvSpPr txBox="1"/>
            <p:nvPr/>
          </p:nvSpPr>
          <p:spPr>
            <a:xfrm>
              <a:off x="8495755" y="3903890"/>
              <a:ext cx="2480310" cy="645160"/>
            </a:xfrm>
            <a:prstGeom prst="rect">
              <a:avLst/>
            </a:prstGeom>
            <a:noFill/>
          </p:spPr>
          <p:txBody>
            <a:bodyPr wrap="none" rtlCol="0">
              <a:spAutoFit/>
            </a:bodyPr>
            <a:lstStyle/>
            <a:p>
              <a:r>
                <a:rPr lang="zh-CN" altLang="en-US" b="1">
                  <a:solidFill>
                    <a:srgbClr val="FF0000"/>
                  </a:solidFill>
                  <a:latin typeface="微软雅黑" panose="020B0503020204020204" charset="-122"/>
                  <a:ea typeface="微软雅黑" panose="020B0503020204020204" charset="-122"/>
                </a:rPr>
                <a:t>转基因番木瓜（左）与</a:t>
              </a:r>
              <a:endParaRPr lang="en-US" altLang="zh-CN" b="1">
                <a:solidFill>
                  <a:srgbClr val="FF0000"/>
                </a:solidFill>
                <a:latin typeface="微软雅黑" panose="020B0503020204020204" charset="-122"/>
                <a:ea typeface="微软雅黑" panose="020B0503020204020204" charset="-122"/>
              </a:endParaRPr>
            </a:p>
            <a:p>
              <a:pPr algn="ctr"/>
              <a:r>
                <a:rPr lang="zh-CN" altLang="en-US" b="1">
                  <a:solidFill>
                    <a:srgbClr val="FF0000"/>
                  </a:solidFill>
                  <a:latin typeface="微软雅黑" panose="020B0503020204020204" charset="-122"/>
                  <a:ea typeface="微软雅黑" panose="020B0503020204020204" charset="-122"/>
                </a:rPr>
                <a:t>非转基因番木瓜（右）</a:t>
              </a:r>
              <a:endParaRPr lang="zh-CN" altLang="en-US" b="1" dirty="0">
                <a:solidFill>
                  <a:srgbClr val="FF0000"/>
                </a:solidFill>
                <a:latin typeface="微软雅黑" panose="020B0503020204020204" charset="-122"/>
                <a:ea typeface="微软雅黑" panose="020B0503020204020204" charset="-122"/>
              </a:endParaRPr>
            </a:p>
          </p:txBody>
        </p:sp>
        <p:pic>
          <p:nvPicPr>
            <p:cNvPr id="10" name="图片 9"/>
            <p:cNvPicPr/>
            <p:nvPr/>
          </p:nvPicPr>
          <p:blipFill rotWithShape="1">
            <a:blip r:embed="rId1">
              <a:clrChange>
                <a:clrFrom>
                  <a:srgbClr val="FFFFFF"/>
                </a:clrFrom>
                <a:clrTo>
                  <a:srgbClr val="FFFFFF">
                    <a:alpha val="0"/>
                  </a:srgbClr>
                </a:clrTo>
              </a:clrChange>
            </a:blip>
            <a:srcRect l="758" t="1264" r="953" b="690"/>
            <a:stretch>
              <a:fillRect/>
            </a:stretch>
          </p:blipFill>
          <p:spPr>
            <a:xfrm>
              <a:off x="8134815" y="1023392"/>
              <a:ext cx="3214871" cy="2939008"/>
            </a:xfrm>
            <a:prstGeom prst="rect">
              <a:avLst/>
            </a:prstGeom>
          </p:spPr>
        </p:pic>
      </p:grpSp>
      <p:grpSp>
        <p:nvGrpSpPr>
          <p:cNvPr id="8" name="组合 7"/>
          <p:cNvGrpSpPr/>
          <p:nvPr/>
        </p:nvGrpSpPr>
        <p:grpSpPr>
          <a:xfrm>
            <a:off x="744597" y="4753570"/>
            <a:ext cx="10631997" cy="1858297"/>
            <a:chOff x="744597" y="4640826"/>
            <a:chExt cx="10631997" cy="1858297"/>
          </a:xfrm>
          <a:solidFill>
            <a:schemeClr val="accent1"/>
          </a:solidFill>
        </p:grpSpPr>
        <p:sp>
          <p:nvSpPr>
            <p:cNvPr id="11" name="圆角矩形 67"/>
            <p:cNvSpPr/>
            <p:nvPr/>
          </p:nvSpPr>
          <p:spPr>
            <a:xfrm>
              <a:off x="744597" y="4640826"/>
              <a:ext cx="10631997" cy="1858297"/>
            </a:xfrm>
            <a:prstGeom prst="roundRect">
              <a:avLst>
                <a:gd name="adj" fmla="val 8557"/>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2" name="文本框 11"/>
            <p:cNvSpPr txBox="1"/>
            <p:nvPr/>
          </p:nvSpPr>
          <p:spPr>
            <a:xfrm>
              <a:off x="987149" y="4767575"/>
              <a:ext cx="10146891" cy="1641475"/>
            </a:xfrm>
            <a:prstGeom prst="rect">
              <a:avLst/>
            </a:prstGeom>
            <a:grpFill/>
          </p:spPr>
          <p:txBody>
            <a:bodyPr wrap="square" rtlCol="0">
              <a:spAutoFit/>
            </a:bodyPr>
            <a:lstStyle/>
            <a:p>
              <a:pPr algn="just">
                <a:lnSpc>
                  <a:spcPct val="120000"/>
                </a:lnSpc>
              </a:pP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      </a:t>
              </a:r>
              <a:r>
                <a:rPr lang="en-US" altLang="zh-CN"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 </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在培育转基因番木瓜时，首先要在体外对含有所需要基因的</a:t>
              </a:r>
              <a:r>
                <a:rPr lang="en-US" altLang="zh-CN"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DNA</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分子进行“</a:t>
              </a:r>
              <a:r>
                <a:rPr lang="zh-CN" altLang="en-US" sz="2800" b="1">
                  <a:solidFill>
                    <a:srgbClr val="C00000"/>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切割</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”、改造和“</a:t>
              </a:r>
              <a:r>
                <a:rPr lang="zh-CN" altLang="en-US" sz="2800" b="1">
                  <a:solidFill>
                    <a:srgbClr val="C00000"/>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拼接</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”；然后，将重组</a:t>
              </a:r>
              <a:r>
                <a:rPr lang="en-US" altLang="zh-CN"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DNA</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分子</a:t>
              </a:r>
              <a:r>
                <a:rPr lang="zh-CN" altLang="en-US" sz="2800" b="1">
                  <a:solidFill>
                    <a:srgbClr val="C00000"/>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导入</a:t>
              </a: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rPr>
                <a:t>番木瓜体细胞内，并使其在细胞中表达。</a:t>
              </a:r>
              <a:endPar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custDataLst>
              <p:tags r:id="rId1"/>
            </p:custDataLst>
          </p:nvPr>
        </p:nvSpPr>
        <p:spPr bwMode="auto">
          <a:xfrm>
            <a:off x="2160134" y="1166327"/>
            <a:ext cx="2087563"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lang="zh-CN" altLang="en-US" sz="2800" noProof="0">
                <a:ln>
                  <a:noFill/>
                </a:ln>
                <a:solidFill>
                  <a:prstClr val="black"/>
                </a:solidFill>
                <a:effectLst/>
                <a:uLnTx/>
                <a:uFillTx/>
                <a:latin typeface="+mn-ea"/>
                <a:ea typeface="+mn-ea"/>
                <a:sym typeface="+mn-ea"/>
              </a:rPr>
              <a:t>环斑病毒</a:t>
            </a:r>
            <a:endParaRPr kumimoji="0" lang="zh-CN" altLang="en-US" sz="2800" i="0" u="none" strike="noStrike" kern="1200" cap="none" spc="0" normalizeH="0" baseline="0" noProof="0">
              <a:ln>
                <a:noFill/>
              </a:ln>
              <a:solidFill>
                <a:prstClr val="black"/>
              </a:solidFill>
              <a:effectLst/>
              <a:uLnTx/>
              <a:uFillTx/>
              <a:latin typeface="+mn-ea"/>
              <a:ea typeface="+mn-ea"/>
              <a:cs typeface="+mn-cs"/>
            </a:endParaRPr>
          </a:p>
        </p:txBody>
      </p:sp>
      <p:grpSp>
        <p:nvGrpSpPr>
          <p:cNvPr id="15363" name="Group 3"/>
          <p:cNvGrpSpPr/>
          <p:nvPr>
            <p:custDataLst>
              <p:tags r:id="rId2"/>
            </p:custDataLst>
          </p:nvPr>
        </p:nvGrpSpPr>
        <p:grpSpPr>
          <a:xfrm>
            <a:off x="2136321" y="1745766"/>
            <a:ext cx="2432049" cy="1098550"/>
            <a:chOff x="2154" y="709"/>
            <a:chExt cx="1532" cy="692"/>
          </a:xfrm>
        </p:grpSpPr>
        <p:sp>
          <p:nvSpPr>
            <p:cNvPr id="43025" name="Line 4"/>
            <p:cNvSpPr>
              <a:spLocks noChangeShapeType="1"/>
            </p:cNvSpPr>
            <p:nvPr>
              <p:custDataLst>
                <p:tags r:id="rId3"/>
              </p:custDataLst>
            </p:nvPr>
          </p:nvSpPr>
          <p:spPr bwMode="auto">
            <a:xfrm flipH="1">
              <a:off x="2789" y="709"/>
              <a:ext cx="0" cy="363"/>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26" name="Text Box 5"/>
            <p:cNvSpPr txBox="1">
              <a:spLocks noChangeArrowheads="1"/>
            </p:cNvSpPr>
            <p:nvPr>
              <p:custDataLst>
                <p:tags r:id="rId4"/>
              </p:custDataLst>
            </p:nvPr>
          </p:nvSpPr>
          <p:spPr bwMode="auto">
            <a:xfrm>
              <a:off x="2154" y="1072"/>
              <a:ext cx="1532"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cs typeface="+mn-cs"/>
                </a:rPr>
                <a:t>外壳蛋白</a:t>
              </a:r>
              <a:r>
                <a:rPr kumimoji="0" lang="zh-CN" altLang="en-US" sz="2800" i="0" u="none" strike="noStrike" kern="1200" cap="none" spc="0" normalizeH="0" baseline="0" noProof="0">
                  <a:ln>
                    <a:noFill/>
                  </a:ln>
                  <a:solidFill>
                    <a:prstClr val="black"/>
                  </a:solidFill>
                  <a:effectLst/>
                  <a:uLnTx/>
                  <a:uFillTx/>
                  <a:latin typeface="+mn-ea"/>
                  <a:ea typeface="+mn-ea"/>
                  <a:cs typeface="+mn-cs"/>
                </a:rPr>
                <a:t>基因</a:t>
              </a:r>
              <a:endParaRPr kumimoji="0" lang="zh-CN" altLang="en-US" sz="2800" i="0" u="none" strike="noStrike" kern="1200" cap="none" spc="0" normalizeH="0" baseline="0" noProof="0">
                <a:ln>
                  <a:noFill/>
                </a:ln>
                <a:solidFill>
                  <a:prstClr val="black"/>
                </a:solidFill>
                <a:effectLst/>
                <a:uLnTx/>
                <a:uFillTx/>
                <a:latin typeface="+mn-ea"/>
                <a:ea typeface="+mn-ea"/>
                <a:cs typeface="+mn-cs"/>
              </a:endParaRPr>
            </a:p>
          </p:txBody>
        </p:sp>
      </p:grpSp>
      <p:grpSp>
        <p:nvGrpSpPr>
          <p:cNvPr id="15366" name="Group 6"/>
          <p:cNvGrpSpPr/>
          <p:nvPr>
            <p:custDataLst>
              <p:tags r:id="rId5"/>
            </p:custDataLst>
          </p:nvPr>
        </p:nvGrpSpPr>
        <p:grpSpPr>
          <a:xfrm>
            <a:off x="2423659" y="2825266"/>
            <a:ext cx="1816101" cy="1155700"/>
            <a:chOff x="2335" y="1389"/>
            <a:chExt cx="1144" cy="728"/>
          </a:xfrm>
        </p:grpSpPr>
        <p:sp>
          <p:nvSpPr>
            <p:cNvPr id="43023" name="Line 7"/>
            <p:cNvSpPr>
              <a:spLocks noChangeShapeType="1"/>
            </p:cNvSpPr>
            <p:nvPr>
              <p:custDataLst>
                <p:tags r:id="rId6"/>
              </p:custDataLst>
            </p:nvPr>
          </p:nvSpPr>
          <p:spPr bwMode="auto">
            <a:xfrm flipH="1">
              <a:off x="2789" y="1389"/>
              <a:ext cx="0" cy="363"/>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24" name="Text Box 8"/>
            <p:cNvSpPr txBox="1">
              <a:spLocks noChangeArrowheads="1"/>
            </p:cNvSpPr>
            <p:nvPr>
              <p:custDataLst>
                <p:tags r:id="rId7"/>
              </p:custDataLst>
            </p:nvPr>
          </p:nvSpPr>
          <p:spPr bwMode="auto">
            <a:xfrm>
              <a:off x="2335" y="1788"/>
              <a:ext cx="1144"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cs typeface="+mn-cs"/>
                </a:rPr>
                <a:t>外壳蛋白</a:t>
              </a:r>
              <a:endParaRPr kumimoji="0" lang="zh-CN" altLang="en-US" sz="2800" i="0" u="none" strike="noStrike" kern="1200" cap="none" spc="0" normalizeH="0" baseline="0" noProof="0">
                <a:ln>
                  <a:noFill/>
                </a:ln>
                <a:solidFill>
                  <a:prstClr val="black"/>
                </a:solidFill>
                <a:effectLst/>
                <a:uLnTx/>
                <a:uFillTx/>
                <a:latin typeface="+mn-ea"/>
                <a:ea typeface="+mn-ea"/>
                <a:cs typeface="+mn-cs"/>
              </a:endParaRPr>
            </a:p>
          </p:txBody>
        </p:sp>
      </p:grpSp>
      <p:grpSp>
        <p:nvGrpSpPr>
          <p:cNvPr id="15369" name="Group 9"/>
          <p:cNvGrpSpPr/>
          <p:nvPr>
            <p:custDataLst>
              <p:tags r:id="rId8"/>
            </p:custDataLst>
          </p:nvPr>
        </p:nvGrpSpPr>
        <p:grpSpPr>
          <a:xfrm>
            <a:off x="2423457" y="5373582"/>
            <a:ext cx="3818269" cy="953117"/>
            <a:chOff x="2835" y="2895"/>
            <a:chExt cx="1782" cy="10807"/>
          </a:xfrm>
        </p:grpSpPr>
        <p:sp>
          <p:nvSpPr>
            <p:cNvPr id="43021" name="Line 10"/>
            <p:cNvSpPr>
              <a:spLocks noChangeShapeType="1"/>
            </p:cNvSpPr>
            <p:nvPr>
              <p:custDataLst>
                <p:tags r:id="rId9"/>
              </p:custDataLst>
            </p:nvPr>
          </p:nvSpPr>
          <p:spPr bwMode="auto">
            <a:xfrm>
              <a:off x="2835" y="5341"/>
              <a:ext cx="678" cy="173"/>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22" name="Text Box 11"/>
            <p:cNvSpPr txBox="1">
              <a:spLocks noChangeArrowheads="1"/>
            </p:cNvSpPr>
            <p:nvPr>
              <p:custDataLst>
                <p:tags r:id="rId10"/>
              </p:custDataLst>
            </p:nvPr>
          </p:nvSpPr>
          <p:spPr bwMode="auto">
            <a:xfrm>
              <a:off x="3473" y="2895"/>
              <a:ext cx="1144" cy="10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cs typeface="+mn-cs"/>
                </a:rPr>
                <a:t>切断病毒复制</a:t>
              </a:r>
              <a:r>
                <a:rPr kumimoji="0" lang="en-US" altLang="zh-CN" sz="2800" i="0" u="none" strike="noStrike" kern="1200" cap="none" spc="0" normalizeH="0" baseline="0" noProof="0">
                  <a:ln>
                    <a:noFill/>
                  </a:ln>
                  <a:solidFill>
                    <a:prstClr val="black"/>
                  </a:solidFill>
                  <a:effectLst/>
                  <a:uLnTx/>
                  <a:uFillTx/>
                  <a:latin typeface="+mn-ea"/>
                  <a:ea typeface="+mn-ea"/>
                  <a:cs typeface="+mn-cs"/>
                </a:rPr>
                <a:t>“</a:t>
              </a:r>
              <a:r>
                <a:rPr kumimoji="0" lang="zh-CN" altLang="en-US" sz="2800" i="0" u="none" strike="noStrike" kern="1200" cap="none" spc="0" normalizeH="0" baseline="0" noProof="0">
                  <a:ln>
                    <a:noFill/>
                  </a:ln>
                  <a:solidFill>
                    <a:prstClr val="black"/>
                  </a:solidFill>
                  <a:effectLst/>
                  <a:uLnTx/>
                  <a:uFillTx/>
                  <a:latin typeface="+mn-ea"/>
                  <a:ea typeface="+mn-ea"/>
                  <a:cs typeface="+mn-cs"/>
                </a:rPr>
                <a:t>生产线</a:t>
              </a:r>
              <a:r>
                <a:rPr kumimoji="0" lang="en-US" altLang="zh-CN" sz="2800" i="0" u="none" strike="noStrike" kern="1200" cap="none" spc="0" normalizeH="0" baseline="0" noProof="0">
                  <a:ln>
                    <a:noFill/>
                  </a:ln>
                  <a:solidFill>
                    <a:prstClr val="black"/>
                  </a:solidFill>
                  <a:effectLst/>
                  <a:uLnTx/>
                  <a:uFillTx/>
                  <a:latin typeface="+mn-ea"/>
                  <a:ea typeface="+mn-ea"/>
                  <a:cs typeface="+mn-cs"/>
                </a:rPr>
                <a:t>”</a:t>
              </a:r>
              <a:endParaRPr kumimoji="0" lang="en-US" altLang="zh-CN" sz="2800" i="0" u="none" strike="noStrike" kern="1200" cap="none" spc="0" normalizeH="0" baseline="0" noProof="0">
                <a:ln>
                  <a:noFill/>
                </a:ln>
                <a:solidFill>
                  <a:prstClr val="black"/>
                </a:solidFill>
                <a:effectLst/>
                <a:uLnTx/>
                <a:uFillTx/>
                <a:latin typeface="+mn-ea"/>
                <a:ea typeface="+mn-ea"/>
                <a:cs typeface="+mn-cs"/>
              </a:endParaRPr>
            </a:p>
          </p:txBody>
        </p:sp>
      </p:grpSp>
      <p:sp>
        <p:nvSpPr>
          <p:cNvPr id="15372" name="Text Box 12"/>
          <p:cNvSpPr txBox="1">
            <a:spLocks noChangeArrowheads="1"/>
          </p:cNvSpPr>
          <p:nvPr>
            <p:custDataLst>
              <p:tags r:id="rId11"/>
            </p:custDataLst>
          </p:nvPr>
        </p:nvSpPr>
        <p:spPr bwMode="auto">
          <a:xfrm>
            <a:off x="119380" y="5229225"/>
            <a:ext cx="2208530" cy="1383665"/>
          </a:xfrm>
          <a:prstGeom prst="rect">
            <a:avLst/>
          </a:prstGeom>
          <a:noFill/>
          <a:ln w="28575">
            <a:solidFill>
              <a:srgbClr val="FF0000"/>
            </a:solidFill>
            <a:prstDash val="sysDash"/>
          </a:ln>
        </p:spPr>
        <p:style>
          <a:lnRef idx="2">
            <a:schemeClr val="dk1"/>
          </a:lnRef>
          <a:fillRef idx="1">
            <a:schemeClr val="lt1"/>
          </a:fillRef>
          <a:effectRef idx="0">
            <a:schemeClr val="dk1"/>
          </a:effectRef>
          <a:fontRef idx="minor">
            <a:schemeClr val="dk1"/>
          </a:fontRef>
        </p:style>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rPr>
              <a:t>番木瓜细胞启动交叉保护</a:t>
            </a:r>
            <a:r>
              <a:rPr kumimoji="0" lang="zh-CN" altLang="en-US" sz="2800" i="0" u="none" strike="noStrike" kern="1200" cap="none" spc="0" normalizeH="0" baseline="0" noProof="0">
                <a:ln>
                  <a:noFill/>
                </a:ln>
                <a:solidFill>
                  <a:prstClr val="black"/>
                </a:solidFill>
                <a:effectLst/>
                <a:uLnTx/>
                <a:uFillTx/>
                <a:latin typeface="+mn-ea"/>
                <a:ea typeface="+mn-ea"/>
              </a:rPr>
              <a:t>反应</a:t>
            </a:r>
            <a:endParaRPr kumimoji="0" lang="zh-CN" altLang="en-US" sz="2800" i="0" u="none" strike="noStrike" kern="1200" cap="none" spc="0" normalizeH="0" baseline="0" noProof="0">
              <a:ln>
                <a:noFill/>
              </a:ln>
              <a:solidFill>
                <a:prstClr val="black"/>
              </a:solidFill>
              <a:effectLst/>
              <a:uLnTx/>
              <a:uFillTx/>
              <a:latin typeface="+mn-ea"/>
              <a:ea typeface="+mn-ea"/>
            </a:endParaRPr>
          </a:p>
        </p:txBody>
      </p:sp>
      <p:sp>
        <p:nvSpPr>
          <p:cNvPr id="15374" name="Line 14"/>
          <p:cNvSpPr>
            <a:spLocks noChangeShapeType="1"/>
          </p:cNvSpPr>
          <p:nvPr>
            <p:custDataLst>
              <p:tags r:id="rId12"/>
            </p:custDataLst>
          </p:nvPr>
        </p:nvSpPr>
        <p:spPr bwMode="auto">
          <a:xfrm flipH="1">
            <a:off x="1509395" y="4076700"/>
            <a:ext cx="1337310" cy="1171575"/>
          </a:xfrm>
          <a:prstGeom prst="line">
            <a:avLst/>
          </a:prstGeom>
          <a:noFill/>
          <a:ln w="44450" cmpd="sng">
            <a:solidFill>
              <a:schemeClr val="accent1">
                <a:shade val="50000"/>
              </a:schemeClr>
            </a:solidFill>
            <a:prstDash val="solid"/>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i="0" u="none" strike="noStrike" kern="1200" cap="none" spc="0" normalizeH="0" baseline="0" noProof="0">
              <a:ln>
                <a:noFill/>
              </a:ln>
              <a:solidFill>
                <a:prstClr val="black"/>
              </a:solidFill>
              <a:effectLst/>
              <a:uLnTx/>
              <a:uFillTx/>
              <a:latin typeface="+mn-ea"/>
              <a:cs typeface="+mn-cs"/>
            </a:endParaRPr>
          </a:p>
        </p:txBody>
      </p:sp>
      <p:sp>
        <p:nvSpPr>
          <p:cNvPr id="43017" name="Text Box 15"/>
          <p:cNvSpPr txBox="1">
            <a:spLocks noChangeArrowheads="1"/>
          </p:cNvSpPr>
          <p:nvPr>
            <p:custDataLst>
              <p:tags r:id="rId13"/>
            </p:custDataLst>
          </p:nvPr>
        </p:nvSpPr>
        <p:spPr bwMode="auto">
          <a:xfrm>
            <a:off x="263525" y="188595"/>
            <a:ext cx="3611245" cy="521970"/>
          </a:xfrm>
          <a:prstGeom prst="rect">
            <a:avLst/>
          </a:prstGeom>
          <a:solidFill>
            <a:schemeClr val="accent6">
              <a:lumMod val="20000"/>
              <a:lumOff val="80000"/>
            </a:schemeClr>
          </a:solidFill>
          <a:ln w="28575">
            <a:solidFill>
              <a:srgbClr val="FF0000"/>
            </a:solidFill>
            <a:miter lim="800000"/>
          </a:ln>
          <a:effec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rPr>
              <a:t>转基因番木</a:t>
            </a:r>
            <a:r>
              <a:rPr kumimoji="0" lang="zh-CN" altLang="en-US" sz="2800" i="0" u="none" strike="noStrike" kern="1200" cap="none" spc="0" normalizeH="0" baseline="0" noProof="0">
                <a:ln>
                  <a:noFill/>
                </a:ln>
                <a:solidFill>
                  <a:prstClr val="black"/>
                </a:solidFill>
                <a:effectLst/>
                <a:uLnTx/>
                <a:uFillTx/>
                <a:latin typeface="+mn-ea"/>
                <a:ea typeface="+mn-ea"/>
              </a:rPr>
              <a:t>瓜的培育</a:t>
            </a:r>
            <a:endParaRPr kumimoji="0" lang="zh-CN" altLang="en-US" sz="2800" i="0" u="none" strike="noStrike" kern="1200" cap="none" spc="0" normalizeH="0" baseline="0" noProof="0">
              <a:ln>
                <a:noFill/>
              </a:ln>
              <a:solidFill>
                <a:prstClr val="black"/>
              </a:solidFill>
              <a:effectLst/>
              <a:uLnTx/>
              <a:uFillTx/>
              <a:latin typeface="+mn-ea"/>
              <a:ea typeface="+mn-ea"/>
            </a:endParaRPr>
          </a:p>
        </p:txBody>
      </p:sp>
      <p:sp>
        <p:nvSpPr>
          <p:cNvPr id="3" name="Text Box 15"/>
          <p:cNvSpPr txBox="1">
            <a:spLocks noChangeArrowheads="1"/>
          </p:cNvSpPr>
          <p:nvPr>
            <p:custDataLst>
              <p:tags r:id="rId14"/>
            </p:custDataLst>
          </p:nvPr>
        </p:nvSpPr>
        <p:spPr bwMode="auto">
          <a:xfrm>
            <a:off x="5880100" y="188595"/>
            <a:ext cx="1851660" cy="521970"/>
          </a:xfrm>
          <a:prstGeom prst="rect">
            <a:avLst/>
          </a:prstGeom>
          <a:solidFill>
            <a:schemeClr val="accent6">
              <a:lumMod val="20000"/>
              <a:lumOff val="80000"/>
            </a:schemeClr>
          </a:solidFill>
          <a:ln w="28575">
            <a:solidFill>
              <a:srgbClr val="FF0000"/>
            </a:solidFill>
            <a:miter lim="800000"/>
          </a:ln>
          <a:effectLst/>
        </p:spPr>
        <p:txBody>
          <a:bodyPr wrap="square">
            <a:spAutoFit/>
          </a:bodyPr>
          <a:lstStyle>
            <a:lvl1pPr>
              <a:spcBef>
                <a:spcPct val="20000"/>
              </a:spcBef>
              <a:buChar char="•"/>
              <a:defRPr sz="3200">
                <a:solidFill>
                  <a:schemeClr val="tx1"/>
                </a:solidFill>
                <a:latin typeface="Times New Roman" panose="02020603050405020304"/>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mn-ea"/>
                <a:ea typeface="+mn-ea"/>
              </a:rPr>
              <a:t>理论基础</a:t>
            </a:r>
            <a:endParaRPr kumimoji="0" lang="zh-CN" altLang="en-US" sz="2800" i="0" u="none" strike="noStrike" kern="1200" cap="none" spc="0" normalizeH="0" baseline="0" noProof="0">
              <a:ln>
                <a:noFill/>
              </a:ln>
              <a:solidFill>
                <a:prstClr val="black"/>
              </a:solidFill>
              <a:effectLst/>
              <a:uLnTx/>
              <a:uFillTx/>
              <a:latin typeface="+mn-ea"/>
              <a:ea typeface="+mn-ea"/>
            </a:endParaRPr>
          </a:p>
        </p:txBody>
      </p:sp>
      <p:sp>
        <p:nvSpPr>
          <p:cNvPr id="10" name="文本框 9"/>
          <p:cNvSpPr txBox="1"/>
          <p:nvPr>
            <p:custDataLst>
              <p:tags r:id="rId15"/>
            </p:custDataLst>
          </p:nvPr>
        </p:nvSpPr>
        <p:spPr>
          <a:xfrm>
            <a:off x="5702935" y="1773555"/>
            <a:ext cx="6405880" cy="1437640"/>
          </a:xfrm>
          <a:prstGeom prst="rect">
            <a:avLst/>
          </a:prstGeom>
          <a:noFill/>
          <a:ln w="19050" cmpd="sng">
            <a:solidFill>
              <a:srgbClr val="FF0000"/>
            </a:solidFill>
            <a:prstDash val="sysDash"/>
          </a:ln>
        </p:spPr>
        <p:txBody>
          <a:bodyPr wrap="square">
            <a:spAutoFit/>
          </a:bodyPr>
          <a:lstStyle/>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1.DNA</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的基本组成单位相同</a:t>
            </a: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四种脱氧核苷酸</a:t>
            </a: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a:t>
            </a:r>
            <a:endPar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2.</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都遵循碱基互补配对原则</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3.DNA</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分子的空间结构都是规则的双螺旋结构</a:t>
            </a:r>
            <a:r>
              <a:rPr kumimoji="0" lang="zh-CN" altLang="en-US" sz="2400" i="0" u="sng" strike="noStrike" kern="1200" cap="none" spc="0" normalizeH="0" baseline="0" noProof="1">
                <a:ln>
                  <a:noFill/>
                </a:ln>
                <a:effectLst/>
                <a:uLnTx/>
                <a:uFillTx/>
                <a:latin typeface="黑体" panose="02010609060101010101" pitchFamily="49" charset="-122"/>
                <a:ea typeface="黑体" panose="02010609060101010101" pitchFamily="49" charset="-122"/>
              </a:rPr>
              <a:t> </a:t>
            </a:r>
            <a:endParaRPr kumimoji="0" lang="zh-CN" altLang="en-US" sz="2400" i="0" u="sng" strike="noStrike" kern="1200" cap="none" spc="0" normalizeH="0" baseline="0" noProof="1">
              <a:ln>
                <a:noFill/>
              </a:ln>
              <a:effectLst/>
              <a:uLnTx/>
              <a:uFillTx/>
              <a:latin typeface="黑体" panose="02010609060101010101" pitchFamily="49" charset="-122"/>
              <a:ea typeface="黑体" panose="02010609060101010101" pitchFamily="49" charset="-122"/>
            </a:endParaRPr>
          </a:p>
        </p:txBody>
      </p:sp>
      <p:sp>
        <p:nvSpPr>
          <p:cNvPr id="22" name="文本框 21"/>
          <p:cNvSpPr txBox="1"/>
          <p:nvPr>
            <p:custDataLst>
              <p:tags r:id="rId16"/>
            </p:custDataLst>
          </p:nvPr>
        </p:nvSpPr>
        <p:spPr>
          <a:xfrm>
            <a:off x="6256020" y="4293235"/>
            <a:ext cx="5789930" cy="1437640"/>
          </a:xfrm>
          <a:prstGeom prst="rect">
            <a:avLst/>
          </a:prstGeom>
          <a:noFill/>
          <a:ln w="19050" cmpd="sng">
            <a:solidFill>
              <a:srgbClr val="FF0000"/>
            </a:solidFill>
            <a:prstDash val="sysDash"/>
          </a:ln>
        </p:spPr>
        <p:txBody>
          <a:bodyPr wrap="square">
            <a:spAutoFit/>
          </a:bodyPr>
          <a:lstStyle/>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1.</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基因是控制生物性状的结构与功能单位</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2.</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遗传信息传递都遵循中心法则</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ts val="3500"/>
              </a:lnSpc>
              <a:spcBef>
                <a:spcPct val="0"/>
              </a:spcBef>
              <a:spcAft>
                <a:spcPct val="0"/>
              </a:spcAft>
              <a:buClrTx/>
              <a:buSzTx/>
              <a:buFontTx/>
              <a:buNone/>
              <a:defRPr/>
            </a:pPr>
            <a:r>
              <a:rPr kumimoji="0" lang="en-US" altLang="zh-CN"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3.</a:t>
            </a:r>
            <a:r>
              <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rPr>
              <a:t>生物界几乎共用一套遗传密码</a:t>
            </a:r>
            <a:endParaRPr kumimoji="0" lang="zh-CN" altLang="en-US" sz="2400" i="0" u="none" strike="noStrike" kern="1200" cap="none" spc="0" normalizeH="0" baseline="0" noProof="1">
              <a:ln>
                <a:noFill/>
              </a:ln>
              <a:effectLst/>
              <a:uLnTx/>
              <a:uFillTx/>
              <a:latin typeface="黑体" panose="02010609060101010101" pitchFamily="49" charset="-122"/>
              <a:ea typeface="黑体" panose="02010609060101010101" pitchFamily="49" charset="-122"/>
            </a:endParaRPr>
          </a:p>
        </p:txBody>
      </p:sp>
      <p:sp>
        <p:nvSpPr>
          <p:cNvPr id="2" name="文本1"/>
          <p:cNvSpPr txBox="1"/>
          <p:nvPr>
            <p:custDataLst>
              <p:tags r:id="rId17"/>
            </p:custDataLst>
          </p:nvPr>
        </p:nvSpPr>
        <p:spPr>
          <a:xfrm>
            <a:off x="5883710" y="586946"/>
            <a:ext cx="7002951" cy="1296797"/>
          </a:xfrm>
          <a:prstGeom prst="rect">
            <a:avLst/>
          </a:prstGeom>
          <a:noFill/>
        </p:spPr>
        <p:txBody>
          <a:bodyPr anchor="ctr"/>
          <a:lstStyle/>
          <a:p>
            <a:pPr marL="0" algn="l"/>
            <a:r>
              <a:rPr lang="zh-CN" altLang="en-US" sz="2800" b="0" i="0">
                <a:solidFill>
                  <a:srgbClr val="000000">
                    <a:alpha val="100000"/>
                  </a:srgbClr>
                </a:solidFill>
                <a:latin typeface="微软雅黑" panose="020B0503020204020204" charset="-122"/>
                <a:ea typeface="微软雅黑" panose="020B0503020204020204" charset="-122"/>
              </a:rPr>
              <a:t>①不同生物的</a:t>
            </a:r>
            <a:r>
              <a:rPr lang="zh-CN" altLang="en-US" sz="2800" b="1" i="1">
                <a:solidFill>
                  <a:srgbClr val="000000">
                    <a:alpha val="100000"/>
                  </a:srgbClr>
                </a:solidFill>
                <a:latin typeface="Times New Roman" panose="02020603050405020304"/>
                <a:ea typeface="Times New Roman" panose="02020603050405020304"/>
              </a:rPr>
              <a:t>DNA</a:t>
            </a:r>
            <a:r>
              <a:rPr lang="zh-CN" altLang="en-US" sz="2800" b="0" i="0">
                <a:solidFill>
                  <a:srgbClr val="000000">
                    <a:alpha val="100000"/>
                  </a:srgbClr>
                </a:solidFill>
                <a:latin typeface="微软雅黑" panose="020B0503020204020204" charset="-122"/>
                <a:ea typeface="微软雅黑" panose="020B0503020204020204" charset="-122"/>
              </a:rPr>
              <a:t>能够进行拼接吗？ </a:t>
            </a:r>
            <a:endParaRPr lang="zh-CN" altLang="en-US" sz="2800" b="0" i="0">
              <a:solidFill>
                <a:srgbClr val="000000">
                  <a:alpha val="100000"/>
                </a:srgbClr>
              </a:solidFill>
              <a:latin typeface="微软雅黑" panose="020B0503020204020204" charset="-122"/>
              <a:ea typeface="微软雅黑" panose="020B0503020204020204" charset="-122"/>
            </a:endParaRPr>
          </a:p>
        </p:txBody>
      </p:sp>
      <p:sp>
        <p:nvSpPr>
          <p:cNvPr id="7" name="文本2"/>
          <p:cNvSpPr txBox="1"/>
          <p:nvPr>
            <p:custDataLst>
              <p:tags r:id="rId18"/>
            </p:custDataLst>
          </p:nvPr>
        </p:nvSpPr>
        <p:spPr>
          <a:xfrm>
            <a:off x="5752522" y="3498993"/>
            <a:ext cx="6964851" cy="743648"/>
          </a:xfrm>
          <a:prstGeom prst="rect">
            <a:avLst/>
          </a:prstGeom>
          <a:noFill/>
        </p:spPr>
        <p:txBody>
          <a:bodyPr anchor="ctr">
            <a:noAutofit/>
          </a:bodyPr>
          <a:lstStyle/>
          <a:p>
            <a:pPr lvl="0" algn="l">
              <a:buClrTx/>
              <a:buSzTx/>
              <a:buFontTx/>
            </a:pPr>
            <a:r>
              <a:rPr lang="zh-CN" altLang="en-US" sz="2800">
                <a:solidFill>
                  <a:srgbClr val="000000">
                    <a:alpha val="100000"/>
                  </a:srgbClr>
                </a:solidFill>
                <a:latin typeface="微软雅黑" panose="020B0503020204020204" charset="-122"/>
                <a:ea typeface="微软雅黑" panose="020B0503020204020204" charset="-122"/>
                <a:sym typeface="+mn-ea"/>
              </a:rPr>
              <a:t>②病毒基因在番木</a:t>
            </a:r>
            <a:r>
              <a:rPr lang="zh-CN" altLang="en-US" sz="2800">
                <a:solidFill>
                  <a:srgbClr val="000000">
                    <a:alpha val="100000"/>
                  </a:srgbClr>
                </a:solidFill>
                <a:latin typeface="微软雅黑" panose="020B0503020204020204" charset="-122"/>
                <a:ea typeface="微软雅黑" panose="020B0503020204020204" charset="-122"/>
                <a:sym typeface="+mn-ea"/>
              </a:rPr>
              <a:t>瓜细胞中能够表达？</a:t>
            </a:r>
            <a:endParaRPr lang="zh-CN" altLang="en-US" sz="2800">
              <a:solidFill>
                <a:srgbClr val="000000">
                  <a:alpha val="100000"/>
                </a:srgbClr>
              </a:solidFill>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22" grpId="0" bldLvl="0" animBg="1"/>
      <p:bldP spid="3" grpId="0" bldLvl="0" animBg="1"/>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 name="剪去单角的矩形 1"/>
          <p:cNvSpPr/>
          <p:nvPr>
            <p:custDataLst>
              <p:tags r:id="rId1"/>
            </p:custDataLst>
          </p:nvPr>
        </p:nvSpPr>
        <p:spPr>
          <a:xfrm>
            <a:off x="0" y="709295"/>
            <a:ext cx="430847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rgbClr val="FFFF00"/>
                </a:solidFill>
                <a:latin typeface="微软雅黑" panose="020B0503020204020204" charset="-122"/>
                <a:ea typeface="微软雅黑" panose="020B0503020204020204" charset="-122"/>
              </a:rPr>
              <a:t>重组</a:t>
            </a:r>
            <a:r>
              <a:rPr lang="en-US" altLang="zh-CN" sz="2800" b="1">
                <a:solidFill>
                  <a:srgbClr val="FFFF00"/>
                </a:solidFill>
                <a:latin typeface="微软雅黑" panose="020B0503020204020204" charset="-122"/>
                <a:ea typeface="微软雅黑" panose="020B0503020204020204" charset="-122"/>
              </a:rPr>
              <a:t>DNA</a:t>
            </a:r>
            <a:r>
              <a:rPr lang="zh-CN" altLang="en-US" sz="2800" b="1">
                <a:solidFill>
                  <a:srgbClr val="FFFF00"/>
                </a:solidFill>
                <a:latin typeface="微软雅黑" panose="020B0503020204020204" charset="-122"/>
                <a:ea typeface="微软雅黑" panose="020B0503020204020204" charset="-122"/>
              </a:rPr>
              <a:t>技术的基本工具</a:t>
            </a:r>
            <a:endParaRPr lang="zh-CN" altLang="en-US" sz="2800" b="1">
              <a:solidFill>
                <a:srgbClr val="FFFF00"/>
              </a:solidFill>
              <a:latin typeface="微软雅黑" panose="020B0503020204020204" charset="-122"/>
              <a:ea typeface="微软雅黑" panose="020B0503020204020204" charset="-122"/>
            </a:endParaRPr>
          </a:p>
        </p:txBody>
      </p:sp>
      <p:sp>
        <p:nvSpPr>
          <p:cNvPr id="5" name="矩形: 圆角 2"/>
          <p:cNvSpPr/>
          <p:nvPr/>
        </p:nvSpPr>
        <p:spPr>
          <a:xfrm>
            <a:off x="838200" y="2157485"/>
            <a:ext cx="2424024" cy="932510"/>
          </a:xfrm>
          <a:prstGeom prst="roundRect">
            <a:avLst>
              <a:gd name="adj" fmla="val 50000"/>
            </a:avLst>
          </a:prstGeom>
          <a:solidFill>
            <a:srgbClr val="6088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重组</a:t>
            </a:r>
            <a:r>
              <a:rPr lang="en-US" altLang="zh-CN" sz="2400" b="1">
                <a:latin typeface="微软雅黑" panose="020B0503020204020204" charset="-122"/>
                <a:ea typeface="微软雅黑" panose="020B0503020204020204" charset="-122"/>
                <a:cs typeface="微软雅黑" panose="020B0503020204020204" charset="-122"/>
              </a:rPr>
              <a:t>DNA </a:t>
            </a:r>
            <a:r>
              <a:rPr lang="zh-CN" altLang="en-US" sz="2400" b="1">
                <a:latin typeface="微软雅黑" panose="020B0503020204020204" charset="-122"/>
                <a:ea typeface="微软雅黑" panose="020B0503020204020204" charset="-122"/>
                <a:cs typeface="微软雅黑" panose="020B0503020204020204" charset="-122"/>
              </a:rPr>
              <a:t>技术的基本工具</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8" name="矩形: 圆角 3"/>
          <p:cNvSpPr/>
          <p:nvPr/>
        </p:nvSpPr>
        <p:spPr>
          <a:xfrm>
            <a:off x="4078287" y="2292564"/>
            <a:ext cx="7233290" cy="662353"/>
          </a:xfrm>
          <a:prstGeom prst="roundRect">
            <a:avLst>
              <a:gd name="adj" fmla="val 50000"/>
            </a:avLst>
          </a:prstGeom>
          <a:solidFill>
            <a:srgbClr val="4ABA9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将</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片段连接起来的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“分子缝合针”</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0" name="矩形: 圆角 4"/>
          <p:cNvSpPr/>
          <p:nvPr/>
        </p:nvSpPr>
        <p:spPr>
          <a:xfrm>
            <a:off x="4078288" y="1345066"/>
            <a:ext cx="7229858" cy="662352"/>
          </a:xfrm>
          <a:prstGeom prst="roundRect">
            <a:avLst>
              <a:gd name="adj" fmla="val 50000"/>
            </a:avLst>
          </a:prstGeom>
          <a:solidFill>
            <a:srgbClr val="F18E43"/>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切割</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分子的</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“分子手术刀”</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 name="矩形: 圆角 5"/>
          <p:cNvSpPr/>
          <p:nvPr/>
        </p:nvSpPr>
        <p:spPr>
          <a:xfrm>
            <a:off x="4078287" y="3240063"/>
            <a:ext cx="7233290" cy="662353"/>
          </a:xfrm>
          <a:prstGeom prst="roundRect">
            <a:avLst>
              <a:gd name="adj" fmla="val 50000"/>
            </a:avLst>
          </a:prstGeom>
          <a:solidFill>
            <a:srgbClr val="D12E78"/>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将体外重组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分子导入受体细胞的</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“分子运输车”</a:t>
            </a:r>
            <a:endParaRPr lang="zh-CN" altLang="en-US" sz="2400" b="1">
              <a:solidFill>
                <a:srgbClr val="0000FA"/>
              </a:solidFill>
              <a:latin typeface="微软雅黑" panose="020B0503020204020204" charset="-122"/>
              <a:ea typeface="微软雅黑" panose="020B0503020204020204" charset="-122"/>
              <a:cs typeface="微软雅黑" panose="020B0503020204020204" charset="-122"/>
            </a:endParaRPr>
          </a:p>
        </p:txBody>
      </p:sp>
      <p:grpSp>
        <p:nvGrpSpPr>
          <p:cNvPr id="12" name="组合 11"/>
          <p:cNvGrpSpPr/>
          <p:nvPr/>
        </p:nvGrpSpPr>
        <p:grpSpPr>
          <a:xfrm rot="16200000">
            <a:off x="2716410" y="2231218"/>
            <a:ext cx="1909701" cy="804801"/>
            <a:chOff x="2726966" y="2284059"/>
            <a:chExt cx="6895418" cy="932509"/>
          </a:xfrm>
        </p:grpSpPr>
        <p:sp>
          <p:nvSpPr>
            <p:cNvPr id="13" name="左大括号 12"/>
            <p:cNvSpPr/>
            <p:nvPr/>
          </p:nvSpPr>
          <p:spPr>
            <a:xfrm rot="5400000">
              <a:off x="5708420" y="-697395"/>
              <a:ext cx="932509" cy="6895418"/>
            </a:xfrm>
            <a:prstGeom prst="leftBrace">
              <a:avLst>
                <a:gd name="adj1" fmla="val 0"/>
                <a:gd name="adj2" fmla="val 50000"/>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charset="-122"/>
                <a:ea typeface="微软雅黑" panose="020B0503020204020204" charset="-122"/>
              </a:endParaRPr>
            </a:p>
          </p:txBody>
        </p:sp>
        <p:cxnSp>
          <p:nvCxnSpPr>
            <p:cNvPr id="15" name="直接连接符 14"/>
            <p:cNvCxnSpPr/>
            <p:nvPr/>
          </p:nvCxnSpPr>
          <p:spPr>
            <a:xfrm flipH="1">
              <a:off x="6169528" y="2284661"/>
              <a:ext cx="3431" cy="92421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p:nvSpPr>
        <p:spPr>
          <a:xfrm>
            <a:off x="7885813" y="4390227"/>
            <a:ext cx="3422333" cy="2158365"/>
          </a:xfrm>
          <a:prstGeom prst="rect">
            <a:avLst/>
          </a:prstGeom>
          <a:noFill/>
        </p:spPr>
        <p:txBody>
          <a:bodyPr wrap="square" rtlCol="0">
            <a:spAutoFit/>
          </a:bodyPr>
          <a:lstStyle/>
          <a:p>
            <a:pPr algn="just">
              <a:lnSpc>
                <a:spcPct val="120000"/>
              </a:lnSpc>
            </a:pPr>
            <a:r>
              <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Times New Roman" panose="02020603050405020304" pitchFamily="18" charset="0"/>
              </a:rPr>
              <a:t>科学家正是靠这三种必需的工具，才使培育转基因番木瓜这一奇妙构想变成了现实。</a:t>
            </a:r>
            <a:endParaRPr lang="zh-CN" altLang="en-US" sz="2800" b="1">
              <a:solidFill>
                <a:prstClr val="black"/>
              </a:solidFill>
              <a:effectLst>
                <a:glow rad="76200">
                  <a:prstClr val="white">
                    <a:alpha val="85000"/>
                  </a:prstClr>
                </a:glow>
              </a:effectLst>
              <a:latin typeface="微软雅黑" panose="020B0503020204020204" charset="-122"/>
              <a:ea typeface="微软雅黑" panose="020B0503020204020204" charset="-122"/>
              <a:cs typeface="Times New Roman" panose="02020603050405020304" pitchFamily="18" charset="0"/>
            </a:endParaRPr>
          </a:p>
        </p:txBody>
      </p:sp>
      <p:grpSp>
        <p:nvGrpSpPr>
          <p:cNvPr id="32" name="组合 31"/>
          <p:cNvGrpSpPr/>
          <p:nvPr/>
        </p:nvGrpSpPr>
        <p:grpSpPr>
          <a:xfrm>
            <a:off x="5942400" y="5189255"/>
            <a:ext cx="1872160" cy="1342077"/>
            <a:chOff x="6006920" y="5118265"/>
            <a:chExt cx="1872160" cy="1342077"/>
          </a:xfrm>
        </p:grpSpPr>
        <p:pic>
          <p:nvPicPr>
            <p:cNvPr id="24" name="图片 23"/>
            <p:cNvPicPr/>
            <p:nvPr/>
          </p:nvPicPr>
          <p:blipFill rotWithShape="1">
            <a:blip r:embed="rId2"/>
            <a:srcRect l="1271" t="54835" r="75749" b="7635"/>
            <a:stretch>
              <a:fillRect/>
            </a:stretch>
          </p:blipFill>
          <p:spPr>
            <a:xfrm>
              <a:off x="6006920" y="5118265"/>
              <a:ext cx="1686297" cy="973777"/>
            </a:xfrm>
            <a:prstGeom prst="rect">
              <a:avLst/>
            </a:prstGeom>
          </p:spPr>
        </p:pic>
        <p:sp>
          <p:nvSpPr>
            <p:cNvPr id="27" name="文本框 26"/>
            <p:cNvSpPr txBox="1"/>
            <p:nvPr/>
          </p:nvSpPr>
          <p:spPr>
            <a:xfrm>
              <a:off x="6096000" y="6092042"/>
              <a:ext cx="1783080" cy="368300"/>
            </a:xfrm>
            <a:prstGeom prst="rect">
              <a:avLst/>
            </a:prstGeom>
            <a:noFill/>
          </p:spPr>
          <p:txBody>
            <a:bodyPr wrap="none" rtlCol="0">
              <a:spAutoFit/>
            </a:bodyPr>
            <a:lstStyle/>
            <a:p>
              <a:r>
                <a:rPr lang="zh-CN" altLang="en-US" b="1">
                  <a:solidFill>
                    <a:srgbClr val="0000FA"/>
                  </a:solidFill>
                  <a:latin typeface="微软雅黑" panose="020B0503020204020204" charset="-122"/>
                  <a:ea typeface="微软雅黑" panose="020B0503020204020204" charset="-122"/>
                  <a:cs typeface="微软雅黑" panose="020B0503020204020204" charset="-122"/>
                </a:rPr>
                <a:t>“分子运输车”</a:t>
              </a:r>
              <a:endParaRPr lang="zh-CN" altLang="en-US" b="1">
                <a:solidFill>
                  <a:srgbClr val="0000FA"/>
                </a:solidFill>
                <a:latin typeface="微软雅黑" panose="020B0503020204020204" charset="-122"/>
                <a:ea typeface="微软雅黑" panose="020B0503020204020204" charset="-122"/>
                <a:cs typeface="微软雅黑" panose="020B0503020204020204" charset="-122"/>
              </a:endParaRPr>
            </a:p>
          </p:txBody>
        </p:sp>
      </p:grpSp>
      <p:grpSp>
        <p:nvGrpSpPr>
          <p:cNvPr id="31" name="组合 30"/>
          <p:cNvGrpSpPr/>
          <p:nvPr/>
        </p:nvGrpSpPr>
        <p:grpSpPr>
          <a:xfrm>
            <a:off x="883854" y="3942345"/>
            <a:ext cx="2125683" cy="2588987"/>
            <a:chOff x="3372592" y="3871355"/>
            <a:chExt cx="2125683" cy="2588987"/>
          </a:xfrm>
        </p:grpSpPr>
        <p:pic>
          <p:nvPicPr>
            <p:cNvPr id="25" name="图片 24"/>
            <p:cNvPicPr/>
            <p:nvPr/>
          </p:nvPicPr>
          <p:blipFill rotWithShape="1">
            <a:blip r:embed="rId2"/>
            <a:srcRect l="33962" t="6778" r="37071" b="7635"/>
            <a:stretch>
              <a:fillRect/>
            </a:stretch>
          </p:blipFill>
          <p:spPr>
            <a:xfrm>
              <a:off x="3372592" y="3871355"/>
              <a:ext cx="2125683" cy="2220687"/>
            </a:xfrm>
            <a:prstGeom prst="rect">
              <a:avLst/>
            </a:prstGeom>
          </p:spPr>
        </p:pic>
        <p:sp>
          <p:nvSpPr>
            <p:cNvPr id="28" name="文本框 27"/>
            <p:cNvSpPr txBox="1"/>
            <p:nvPr/>
          </p:nvSpPr>
          <p:spPr>
            <a:xfrm>
              <a:off x="3481325" y="6092042"/>
              <a:ext cx="1783080" cy="368300"/>
            </a:xfrm>
            <a:prstGeom prst="rect">
              <a:avLst/>
            </a:prstGeom>
            <a:noFill/>
          </p:spPr>
          <p:txBody>
            <a:bodyPr wrap="none" rtlCol="0">
              <a:spAutoFit/>
            </a:bodyPr>
            <a:lstStyle/>
            <a:p>
              <a:pPr algn="ctr"/>
              <a:r>
                <a:rPr lang="zh-CN" altLang="en-US" b="1">
                  <a:latin typeface="微软雅黑" panose="020B0503020204020204" charset="-122"/>
                  <a:ea typeface="微软雅黑" panose="020B0503020204020204" charset="-122"/>
                  <a:cs typeface="微软雅黑" panose="020B0503020204020204" charset="-122"/>
                </a:rPr>
                <a:t>“分子手术刀”</a:t>
              </a:r>
              <a:endParaRPr lang="zh-CN" altLang="en-US" b="1">
                <a:latin typeface="微软雅黑" panose="020B0503020204020204" charset="-122"/>
                <a:ea typeface="微软雅黑" panose="020B0503020204020204" charset="-122"/>
                <a:cs typeface="微软雅黑" panose="020B0503020204020204" charset="-122"/>
              </a:endParaRPr>
            </a:p>
          </p:txBody>
        </p:sp>
      </p:grpSp>
      <p:grpSp>
        <p:nvGrpSpPr>
          <p:cNvPr id="30" name="组合 29"/>
          <p:cNvGrpSpPr/>
          <p:nvPr/>
        </p:nvGrpSpPr>
        <p:grpSpPr>
          <a:xfrm>
            <a:off x="3413127" y="4276814"/>
            <a:ext cx="2125683" cy="2254518"/>
            <a:chOff x="987370" y="4205824"/>
            <a:chExt cx="2125683" cy="2254518"/>
          </a:xfrm>
        </p:grpSpPr>
        <p:pic>
          <p:nvPicPr>
            <p:cNvPr id="26" name="图片 25"/>
            <p:cNvPicPr/>
            <p:nvPr/>
          </p:nvPicPr>
          <p:blipFill rotWithShape="1">
            <a:blip r:embed="rId2"/>
            <a:srcRect l="71033" t="21013" b="4003"/>
            <a:stretch>
              <a:fillRect/>
            </a:stretch>
          </p:blipFill>
          <p:spPr>
            <a:xfrm>
              <a:off x="987370" y="4205824"/>
              <a:ext cx="2125683" cy="1945594"/>
            </a:xfrm>
            <a:prstGeom prst="rect">
              <a:avLst/>
            </a:prstGeom>
          </p:spPr>
        </p:pic>
        <p:sp>
          <p:nvSpPr>
            <p:cNvPr id="29" name="文本框 28"/>
            <p:cNvSpPr txBox="1"/>
            <p:nvPr/>
          </p:nvSpPr>
          <p:spPr>
            <a:xfrm>
              <a:off x="1160623" y="6092042"/>
              <a:ext cx="1783080" cy="368300"/>
            </a:xfrm>
            <a:prstGeom prst="rect">
              <a:avLst/>
            </a:prstGeom>
            <a:noFill/>
          </p:spPr>
          <p:txBody>
            <a:bodyPr wrap="none" rtlCol="0">
              <a:spAutoFit/>
            </a:bodyPr>
            <a:lstStyle/>
            <a:p>
              <a:pPr algn="ctr"/>
              <a:r>
                <a:rPr lang="zh-CN" altLang="en-US" b="1">
                  <a:solidFill>
                    <a:srgbClr val="FF0000"/>
                  </a:solidFill>
                  <a:latin typeface="微软雅黑" panose="020B0503020204020204" charset="-122"/>
                  <a:ea typeface="微软雅黑" panose="020B0503020204020204" charset="-122"/>
                  <a:cs typeface="微软雅黑" panose="020B0503020204020204" charset="-122"/>
                </a:rPr>
                <a:t>“分子缝合针”</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tgtEl>
                                          <p:spTgt spid="31"/>
                                        </p:tgtEl>
                                        <p:attrNameLst>
                                          <p:attrName>ppt_w</p:attrName>
                                        </p:attrNameLst>
                                      </p:cBhvr>
                                      <p:tavLst>
                                        <p:tav tm="0">
                                          <p:val>
                                            <p:fltVal val="0"/>
                                          </p:val>
                                        </p:tav>
                                        <p:tav tm="100000">
                                          <p:val>
                                            <p:strVal val="#ppt_w"/>
                                          </p:val>
                                        </p:tav>
                                      </p:tavLst>
                                    </p:anim>
                                    <p:anim calcmode="lin" valueType="num">
                                      <p:cBhvr>
                                        <p:cTn id="23" dur="500" fill="hold"/>
                                        <p:tgtEl>
                                          <p:spTgt spid="31"/>
                                        </p:tgtEl>
                                        <p:attrNameLst>
                                          <p:attrName>ppt_h</p:attrName>
                                        </p:attrNameLst>
                                      </p:cBhvr>
                                      <p:tavLst>
                                        <p:tav tm="0">
                                          <p:val>
                                            <p:fltVal val="0"/>
                                          </p:val>
                                        </p:tav>
                                        <p:tav tm="100000">
                                          <p:val>
                                            <p:strVal val="#ppt_h"/>
                                          </p:val>
                                        </p:tav>
                                      </p:tavLst>
                                    </p:anim>
                                    <p:animEffect transition="in" filter="fade">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p:cTn id="33" dur="500" fill="hold"/>
                                        <p:tgtEl>
                                          <p:spTgt spid="30"/>
                                        </p:tgtEl>
                                        <p:attrNameLst>
                                          <p:attrName>ppt_w</p:attrName>
                                        </p:attrNameLst>
                                      </p:cBhvr>
                                      <p:tavLst>
                                        <p:tav tm="0">
                                          <p:val>
                                            <p:fltVal val="0"/>
                                          </p:val>
                                        </p:tav>
                                        <p:tav tm="100000">
                                          <p:val>
                                            <p:strVal val="#ppt_w"/>
                                          </p:val>
                                        </p:tav>
                                      </p:tavLst>
                                    </p:anim>
                                    <p:anim calcmode="lin" valueType="num">
                                      <p:cBhvr>
                                        <p:cTn id="34" dur="500" fill="hold"/>
                                        <p:tgtEl>
                                          <p:spTgt spid="30"/>
                                        </p:tgtEl>
                                        <p:attrNameLst>
                                          <p:attrName>ppt_h</p:attrName>
                                        </p:attrNameLst>
                                      </p:cBhvr>
                                      <p:tavLst>
                                        <p:tav tm="0">
                                          <p:val>
                                            <p:fltVal val="0"/>
                                          </p:val>
                                        </p:tav>
                                        <p:tav tm="100000">
                                          <p:val>
                                            <p:strVal val="#ppt_h"/>
                                          </p:val>
                                        </p:tav>
                                      </p:tavLst>
                                    </p:anim>
                                    <p:animEffect transition="in" filter="fade">
                                      <p:cBhvr>
                                        <p:cTn id="35" dur="500"/>
                                        <p:tgtEl>
                                          <p:spTgt spid="3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par>
                          <p:cTn id="41" fill="hold">
                            <p:stCondLst>
                              <p:cond delay="500"/>
                            </p:stCondLst>
                            <p:childTnLst>
                              <p:par>
                                <p:cTn id="42" presetID="53" presetClass="entr" presetSubtype="16" fill="hold" nodeType="after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p:cTn id="44" dur="500" fill="hold"/>
                                        <p:tgtEl>
                                          <p:spTgt spid="32"/>
                                        </p:tgtEl>
                                        <p:attrNameLst>
                                          <p:attrName>ppt_w</p:attrName>
                                        </p:attrNameLst>
                                      </p:cBhvr>
                                      <p:tavLst>
                                        <p:tav tm="0">
                                          <p:val>
                                            <p:fltVal val="0"/>
                                          </p:val>
                                        </p:tav>
                                        <p:tav tm="100000">
                                          <p:val>
                                            <p:strVal val="#ppt_w"/>
                                          </p:val>
                                        </p:tav>
                                      </p:tavLst>
                                    </p:anim>
                                    <p:anim calcmode="lin" valueType="num">
                                      <p:cBhvr>
                                        <p:cTn id="45" dur="500" fill="hold"/>
                                        <p:tgtEl>
                                          <p:spTgt spid="32"/>
                                        </p:tgtEl>
                                        <p:attrNameLst>
                                          <p:attrName>ppt_h</p:attrName>
                                        </p:attrNameLst>
                                      </p:cBhvr>
                                      <p:tavLst>
                                        <p:tav tm="0">
                                          <p:val>
                                            <p:fltVal val="0"/>
                                          </p:val>
                                        </p:tav>
                                        <p:tav tm="100000">
                                          <p:val>
                                            <p:strVal val="#ppt_h"/>
                                          </p:val>
                                        </p:tav>
                                      </p:tavLst>
                                    </p:anim>
                                    <p:animEffect transition="in" filter="fade">
                                      <p:cBhvr>
                                        <p:cTn id="46" dur="5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up)">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10" grpId="0" bldLvl="0" animBg="1"/>
      <p:bldP spid="11" grpId="0" bldLvl="0" animBg="1"/>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202749" y="53340"/>
            <a:ext cx="4979035" cy="583565"/>
          </a:xfrm>
          <a:prstGeom prst="rect">
            <a:avLst/>
          </a:prstGeom>
          <a:noFill/>
        </p:spPr>
        <p:txBody>
          <a:bodyPr wrap="none" rtlCol="0" anchor="t">
            <a:spAutoFit/>
          </a:bodyPr>
          <a:lstStyle/>
          <a:p>
            <a:pPr algn="ctr"/>
            <a:r>
              <a:rPr lang="zh-CN" altLang="en-US" sz="3200" b="1">
                <a:solidFill>
                  <a:srgbClr val="FFFF00"/>
                </a:solidFill>
                <a:sym typeface="+mn-ea"/>
              </a:rPr>
              <a:t>    重组DNA技术的基本工具</a:t>
            </a:r>
            <a:endParaRPr lang="zh-CN" altLang="en-US" sz="3200" b="1">
              <a:solidFill>
                <a:srgbClr val="FFFF00"/>
              </a:solidFill>
              <a:sym typeface="+mn-ea"/>
            </a:endParaRPr>
          </a:p>
        </p:txBody>
      </p:sp>
      <p:cxnSp>
        <p:nvCxnSpPr>
          <p:cNvPr id="14" name="直接连接符 13"/>
          <p:cNvCxnSpPr/>
          <p:nvPr/>
        </p:nvCxnSpPr>
        <p:spPr>
          <a:xfrm>
            <a:off x="-7620" y="126809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 name="剪去单角的矩形 4"/>
          <p:cNvSpPr/>
          <p:nvPr>
            <p:custDataLst>
              <p:tags r:id="rId1"/>
            </p:custDataLst>
          </p:nvPr>
        </p:nvSpPr>
        <p:spPr>
          <a:xfrm>
            <a:off x="0" y="709295"/>
            <a:ext cx="6565265" cy="53975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chemeClr val="bg1"/>
                </a:solidFill>
                <a:latin typeface="微软雅黑" panose="020B0503020204020204" charset="-122"/>
                <a:ea typeface="微软雅黑" panose="020B0503020204020204" charset="-122"/>
              </a:rPr>
              <a:t>一、限制性内切核酸酶</a:t>
            </a:r>
            <a:r>
              <a:rPr lang="en-US" altLang="zh-CN" sz="2800" b="1">
                <a:solidFill>
                  <a:schemeClr val="bg1"/>
                </a:solidFill>
                <a:latin typeface="微软雅黑" panose="020B0503020204020204" charset="-122"/>
                <a:ea typeface="微软雅黑" panose="020B0503020204020204" charset="-122"/>
              </a:rPr>
              <a:t>---“</a:t>
            </a:r>
            <a:r>
              <a:rPr lang="zh-CN" altLang="en-US" sz="2800" b="1">
                <a:solidFill>
                  <a:schemeClr val="bg1"/>
                </a:solidFill>
                <a:latin typeface="微软雅黑" panose="020B0503020204020204" charset="-122"/>
                <a:ea typeface="微软雅黑" panose="020B0503020204020204" charset="-122"/>
              </a:rPr>
              <a:t>分子手术刀</a:t>
            </a:r>
            <a:r>
              <a:rPr lang="en-US" altLang="zh-CN" sz="2800" b="1">
                <a:solidFill>
                  <a:schemeClr val="bg1"/>
                </a:solidFill>
                <a:latin typeface="微软雅黑" panose="020B0503020204020204" charset="-122"/>
                <a:ea typeface="微软雅黑" panose="020B0503020204020204" charset="-122"/>
              </a:rPr>
              <a:t>”</a:t>
            </a:r>
            <a:endParaRPr lang="en-US" altLang="zh-CN" sz="2800" b="1">
              <a:solidFill>
                <a:schemeClr val="bg1"/>
              </a:solidFill>
              <a:latin typeface="微软雅黑" panose="020B0503020204020204" charset="-122"/>
              <a:ea typeface="微软雅黑" panose="020B0503020204020204" charset="-122"/>
            </a:endParaRPr>
          </a:p>
        </p:txBody>
      </p:sp>
      <p:grpSp>
        <p:nvGrpSpPr>
          <p:cNvPr id="47" name="组合 46"/>
          <p:cNvGrpSpPr/>
          <p:nvPr/>
        </p:nvGrpSpPr>
        <p:grpSpPr>
          <a:xfrm>
            <a:off x="838201" y="1369790"/>
            <a:ext cx="4949536" cy="1091460"/>
            <a:chOff x="-4727444" y="1104619"/>
            <a:chExt cx="4949536" cy="1355791"/>
          </a:xfrm>
        </p:grpSpPr>
        <p:sp>
          <p:nvSpPr>
            <p:cNvPr id="48" name="矩形: 圆角 47"/>
            <p:cNvSpPr/>
            <p:nvPr/>
          </p:nvSpPr>
          <p:spPr>
            <a:xfrm>
              <a:off x="-4727444" y="1414560"/>
              <a:ext cx="4949536" cy="1045850"/>
            </a:xfrm>
            <a:prstGeom prst="roundRect">
              <a:avLst>
                <a:gd name="adj" fmla="val 12872"/>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49" name="文本框 48"/>
            <p:cNvSpPr txBox="1"/>
            <p:nvPr/>
          </p:nvSpPr>
          <p:spPr>
            <a:xfrm>
              <a:off x="-2834364" y="1104619"/>
              <a:ext cx="1162734" cy="648381"/>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简  称</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0" name="文本框 49"/>
          <p:cNvSpPr txBox="1"/>
          <p:nvPr/>
        </p:nvSpPr>
        <p:spPr>
          <a:xfrm>
            <a:off x="972641" y="1850982"/>
            <a:ext cx="4680014" cy="53403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rPr>
              <a:t>限制酶</a:t>
            </a:r>
            <a:endParaRPr lang="zh-CN" altLang="en-US" sz="2400" b="1" dirty="0">
              <a:latin typeface="微软雅黑" panose="020B0503020204020204" charset="-122"/>
              <a:ea typeface="微软雅黑" panose="020B0503020204020204" charset="-122"/>
            </a:endParaRPr>
          </a:p>
        </p:txBody>
      </p:sp>
      <p:grpSp>
        <p:nvGrpSpPr>
          <p:cNvPr id="51" name="组合 50"/>
          <p:cNvGrpSpPr/>
          <p:nvPr/>
        </p:nvGrpSpPr>
        <p:grpSpPr>
          <a:xfrm>
            <a:off x="6002720" y="1369321"/>
            <a:ext cx="5351080" cy="1091924"/>
            <a:chOff x="-4727444" y="1104043"/>
            <a:chExt cx="5351080" cy="1356367"/>
          </a:xfrm>
        </p:grpSpPr>
        <p:sp>
          <p:nvSpPr>
            <p:cNvPr id="52" name="矩形: 圆角 51"/>
            <p:cNvSpPr/>
            <p:nvPr/>
          </p:nvSpPr>
          <p:spPr>
            <a:xfrm>
              <a:off x="-4727444" y="1414560"/>
              <a:ext cx="5351080" cy="1045850"/>
            </a:xfrm>
            <a:prstGeom prst="roundRect">
              <a:avLst>
                <a:gd name="adj" fmla="val 12872"/>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53" name="文本框 52"/>
            <p:cNvSpPr txBox="1"/>
            <p:nvPr/>
          </p:nvSpPr>
          <p:spPr>
            <a:xfrm>
              <a:off x="-2633271" y="1104043"/>
              <a:ext cx="1162734" cy="648381"/>
            </a:xfrm>
            <a:prstGeom prst="rect">
              <a:avLst/>
            </a:prstGeom>
            <a:solidFill>
              <a:srgbClr val="DAE0EF"/>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来  源</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54" name="文本框 53"/>
          <p:cNvSpPr txBox="1"/>
          <p:nvPr/>
        </p:nvSpPr>
        <p:spPr>
          <a:xfrm>
            <a:off x="6137159" y="1850976"/>
            <a:ext cx="5112731" cy="534035"/>
          </a:xfrm>
          <a:prstGeom prst="rect">
            <a:avLst/>
          </a:prstGeom>
          <a:noFill/>
        </p:spPr>
        <p:txBody>
          <a:bodyPr wrap="square" rtlCol="0">
            <a:spAutoFit/>
          </a:bodyPr>
          <a:lstStyle/>
          <a:p>
            <a:pPr algn="ctr">
              <a:lnSpc>
                <a:spcPct val="120000"/>
              </a:lnSpc>
            </a:pPr>
            <a:r>
              <a:rPr lang="zh-CN" altLang="en-US" sz="2400" b="1">
                <a:latin typeface="微软雅黑" panose="020B0503020204020204" charset="-122"/>
                <a:ea typeface="微软雅黑" panose="020B0503020204020204" charset="-122"/>
              </a:rPr>
              <a:t>主要是从</a:t>
            </a:r>
            <a:r>
              <a:rPr lang="zh-CN" altLang="en-US" sz="2400" b="1">
                <a:solidFill>
                  <a:srgbClr val="0000FA"/>
                </a:solidFill>
                <a:latin typeface="微软雅黑" panose="020B0503020204020204" charset="-122"/>
                <a:ea typeface="微软雅黑" panose="020B0503020204020204" charset="-122"/>
              </a:rPr>
              <a:t>原核生物</a:t>
            </a:r>
            <a:r>
              <a:rPr lang="zh-CN" altLang="en-US" sz="2400" b="1">
                <a:latin typeface="微软雅黑" panose="020B0503020204020204" charset="-122"/>
                <a:ea typeface="微软雅黑" panose="020B0503020204020204" charset="-122"/>
              </a:rPr>
              <a:t>中分离纯化出来的</a:t>
            </a:r>
            <a:endParaRPr lang="zh-CN" altLang="en-US" sz="2400" b="1" dirty="0">
              <a:latin typeface="微软雅黑" panose="020B0503020204020204" charset="-122"/>
              <a:ea typeface="微软雅黑" panose="020B0503020204020204" charset="-122"/>
            </a:endParaRPr>
          </a:p>
        </p:txBody>
      </p:sp>
      <p:grpSp>
        <p:nvGrpSpPr>
          <p:cNvPr id="78" name="组合 77"/>
          <p:cNvGrpSpPr/>
          <p:nvPr/>
        </p:nvGrpSpPr>
        <p:grpSpPr>
          <a:xfrm>
            <a:off x="972640" y="3056483"/>
            <a:ext cx="2033905" cy="1132840"/>
            <a:chOff x="930630" y="3738535"/>
            <a:chExt cx="2033905" cy="1132840"/>
          </a:xfrm>
        </p:grpSpPr>
        <p:sp>
          <p:nvSpPr>
            <p:cNvPr id="79" name="文本框 78"/>
            <p:cNvSpPr txBox="1"/>
            <p:nvPr/>
          </p:nvSpPr>
          <p:spPr>
            <a:xfrm>
              <a:off x="1854758" y="4086220"/>
              <a:ext cx="1006596" cy="583565"/>
            </a:xfrm>
            <a:prstGeom prst="rect">
              <a:avLst/>
            </a:prstGeom>
            <a:noFill/>
          </p:spPr>
          <p:txBody>
            <a:bodyPr wrap="square" rtlCol="0">
              <a:spAutoFit/>
            </a:bodyPr>
            <a:lstStyle/>
            <a:p>
              <a:pPr algn="dist"/>
              <a:r>
                <a:rPr lang="zh-CN" altLang="en-US" sz="3200" b="1" dirty="0">
                  <a:solidFill>
                    <a:srgbClr val="7030A0"/>
                  </a:solidFill>
                  <a:effectLst>
                    <a:glow rad="38100">
                      <a:schemeClr val="bg1"/>
                    </a:glow>
                  </a:effectLst>
                  <a:latin typeface="微软雅黑" panose="020B0503020204020204" charset="-122"/>
                  <a:ea typeface="微软雅黑" panose="020B0503020204020204" charset="-122"/>
                </a:rPr>
                <a:t>思考</a:t>
              </a:r>
              <a:endParaRPr lang="zh-CN" altLang="en-US" sz="3200" b="1" dirty="0">
                <a:solidFill>
                  <a:srgbClr val="7030A0"/>
                </a:solidFill>
                <a:effectLst>
                  <a:glow rad="38100">
                    <a:schemeClr val="bg1"/>
                  </a:glow>
                </a:effectLst>
                <a:latin typeface="微软雅黑" panose="020B0503020204020204" charset="-122"/>
                <a:ea typeface="微软雅黑" panose="020B0503020204020204" charset="-122"/>
              </a:endParaRPr>
            </a:p>
          </p:txBody>
        </p:sp>
        <p:sp>
          <p:nvSpPr>
            <p:cNvPr id="80" name="文本框 79"/>
            <p:cNvSpPr txBox="1"/>
            <p:nvPr/>
          </p:nvSpPr>
          <p:spPr>
            <a:xfrm>
              <a:off x="1845030" y="4526570"/>
              <a:ext cx="1119505" cy="344805"/>
            </a:xfrm>
            <a:prstGeom prst="rect">
              <a:avLst/>
            </a:prstGeom>
            <a:noFill/>
          </p:spPr>
          <p:txBody>
            <a:bodyPr wrap="square">
              <a:noAutofit/>
            </a:bodyPr>
            <a:lstStyle/>
            <a:p>
              <a:r>
                <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rPr>
                <a:t>Thinking</a:t>
              </a:r>
              <a:endParaRPr lang="en-US" altLang="zh-CN" sz="1600" b="1" dirty="0">
                <a:effectLst>
                  <a:glow rad="127000">
                    <a:schemeClr val="bg1"/>
                  </a:glow>
                </a:effectLst>
                <a:latin typeface="微软雅黑" panose="020B0503020204020204" charset="-122"/>
                <a:ea typeface="微软雅黑" panose="020B0503020204020204" charset="-122"/>
                <a:cs typeface="Times New Roman" panose="02020603050405020304" pitchFamily="18" charset="0"/>
              </a:endParaRPr>
            </a:p>
          </p:txBody>
        </p:sp>
        <p:pic>
          <p:nvPicPr>
            <p:cNvPr id="81"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4231" y1="85824" x2="64231" y2="86590"/>
                          <a14:foregroundMark x1="56923" y1="84291" x2="64615" y2="83908"/>
                          <a14:foregroundMark x1="67692" y1="83908" x2="69231" y2="83908"/>
                          <a14:foregroundMark x1="32692" y1="84674" x2="45385" y2="82759"/>
                          <a14:foregroundMark x1="38846" y1="66284" x2="38846" y2="66284"/>
                          <a14:backgroundMark x1="38846" y1="67050" x2="38846" y2="67050"/>
                          <a14:backgroundMark x1="38846" y1="66284" x2="38846" y2="66284"/>
                        </a14:backgroundRemoval>
                      </a14:imgEffect>
                    </a14:imgLayer>
                  </a14:imgProps>
                </a:ext>
                <a:ext uri="{28A0092B-C50C-407E-A947-70E740481C1C}">
                  <a14:useLocalDpi xmlns:a14="http://schemas.microsoft.com/office/drawing/2010/main" val="0"/>
                </a:ext>
              </a:extLst>
            </a:blip>
            <a:srcRect l="19772" t="19455" r="19500" b="9886"/>
            <a:stretch>
              <a:fillRect/>
            </a:stretch>
          </p:blipFill>
          <p:spPr bwMode="auto">
            <a:xfrm>
              <a:off x="930630" y="3738535"/>
              <a:ext cx="914400" cy="106801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82" name="文本框 81"/>
          <p:cNvSpPr txBox="1"/>
          <p:nvPr/>
        </p:nvSpPr>
        <p:spPr>
          <a:xfrm>
            <a:off x="3424322" y="2911299"/>
            <a:ext cx="7825567" cy="1370965"/>
          </a:xfrm>
          <a:prstGeom prst="rect">
            <a:avLst/>
          </a:prstGeom>
          <a:noFill/>
        </p:spPr>
        <p:txBody>
          <a:bodyPr wrap="square" rtlCol="0">
            <a:spAutoFit/>
          </a:bodyPr>
          <a:lstStyle/>
          <a:p>
            <a:pPr algn="just">
              <a:lnSpc>
                <a:spcPct val="130000"/>
              </a:lnSpc>
            </a:pPr>
            <a:r>
              <a:rPr lang="zh-CN" altLang="en-US" sz="3200" b="1">
                <a:effectLst>
                  <a:glow rad="38100">
                    <a:schemeClr val="bg1"/>
                  </a:glow>
                </a:effectLst>
                <a:latin typeface="微软雅黑" panose="020B0503020204020204" charset="-122"/>
                <a:ea typeface="微软雅黑" panose="020B0503020204020204" charset="-122"/>
                <a:cs typeface="微软雅黑" panose="020B0503020204020204" charset="-122"/>
              </a:rPr>
              <a:t>      你能根据所掌握的知识，推测限制酶存在于原核生物中的主要作用是什么吗？</a:t>
            </a:r>
            <a:endParaRPr lang="zh-CN" altLang="en-US" sz="3200" b="1" dirty="0">
              <a:effectLst>
                <a:glow rad="38100">
                  <a:schemeClr val="bg1"/>
                </a:glow>
              </a:effectLst>
              <a:latin typeface="微软雅黑" panose="020B0503020204020204" charset="-122"/>
              <a:ea typeface="微软雅黑" panose="020B0503020204020204" charset="-122"/>
              <a:cs typeface="微软雅黑" panose="020B0503020204020204" charset="-122"/>
            </a:endParaRPr>
          </a:p>
        </p:txBody>
      </p:sp>
      <p:grpSp>
        <p:nvGrpSpPr>
          <p:cNvPr id="83" name="组合 82"/>
          <p:cNvGrpSpPr/>
          <p:nvPr/>
        </p:nvGrpSpPr>
        <p:grpSpPr>
          <a:xfrm>
            <a:off x="838200" y="4552337"/>
            <a:ext cx="10515600" cy="1932237"/>
            <a:chOff x="703760" y="2386404"/>
            <a:chExt cx="10515600" cy="1932237"/>
          </a:xfrm>
          <a:solidFill>
            <a:srgbClr val="0070C0"/>
          </a:solidFill>
        </p:grpSpPr>
        <p:sp>
          <p:nvSpPr>
            <p:cNvPr id="84" name="矩形: 圆角 83"/>
            <p:cNvSpPr/>
            <p:nvPr/>
          </p:nvSpPr>
          <p:spPr>
            <a:xfrm>
              <a:off x="703760" y="2386404"/>
              <a:ext cx="10515600" cy="1932237"/>
            </a:xfrm>
            <a:prstGeom prst="roundRect">
              <a:avLst>
                <a:gd name="adj" fmla="val 79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85" name="文本框 84"/>
            <p:cNvSpPr txBox="1"/>
            <p:nvPr/>
          </p:nvSpPr>
          <p:spPr>
            <a:xfrm>
              <a:off x="838200" y="2399823"/>
              <a:ext cx="10277249" cy="1863725"/>
            </a:xfrm>
            <a:prstGeom prst="rect">
              <a:avLst/>
            </a:prstGeom>
            <a:grpFill/>
          </p:spPr>
          <p:txBody>
            <a:bodyPr wrap="square">
              <a:spAutoFit/>
            </a:bodyPr>
            <a:lstStyle/>
            <a:p>
              <a:pPr algn="just">
                <a:lnSpc>
                  <a:spcPct val="120000"/>
                </a:lnSpc>
              </a:pP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原核生物容易受到自然界外源</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的入侵，所以它在长期的进化过程中形成了一套完善的防御机制。限制酶就是它的一种防御性工具。当外源</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入侵时，它会利用限制酶来切割外源</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DNA</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，使之失效，以保证自身的安全。</a:t>
              </a:r>
              <a:endParaRPr lang="zh-CN" altLang="en-US" sz="24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up)">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left)">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wipe(up)">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left)">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82"/>
                                        </p:tgtEl>
                                        <p:attrNameLst>
                                          <p:attrName>style.visibility</p:attrName>
                                        </p:attrNameLst>
                                      </p:cBhvr>
                                      <p:to>
                                        <p:strVal val="visible"/>
                                      </p:to>
                                    </p:set>
                                    <p:animEffect transition="in" filter="wipe(left)">
                                      <p:cBhvr>
                                        <p:cTn id="33" dur="500"/>
                                        <p:tgtEl>
                                          <p:spTgt spid="82"/>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83"/>
                                        </p:tgtEl>
                                        <p:attrNameLst>
                                          <p:attrName>style.visibility</p:attrName>
                                        </p:attrNameLst>
                                      </p:cBhvr>
                                      <p:to>
                                        <p:strVal val="visible"/>
                                      </p:to>
                                    </p:set>
                                    <p:anim calcmode="lin" valueType="num">
                                      <p:cBhvr>
                                        <p:cTn id="38" dur="500" fill="hold"/>
                                        <p:tgtEl>
                                          <p:spTgt spid="83"/>
                                        </p:tgtEl>
                                        <p:attrNameLst>
                                          <p:attrName>ppt_w</p:attrName>
                                        </p:attrNameLst>
                                      </p:cBhvr>
                                      <p:tavLst>
                                        <p:tav tm="0">
                                          <p:val>
                                            <p:fltVal val="0"/>
                                          </p:val>
                                        </p:tav>
                                        <p:tav tm="100000">
                                          <p:val>
                                            <p:strVal val="#ppt_w"/>
                                          </p:val>
                                        </p:tav>
                                      </p:tavLst>
                                    </p:anim>
                                    <p:anim calcmode="lin" valueType="num">
                                      <p:cBhvr>
                                        <p:cTn id="39" dur="500" fill="hold"/>
                                        <p:tgtEl>
                                          <p:spTgt spid="83"/>
                                        </p:tgtEl>
                                        <p:attrNameLst>
                                          <p:attrName>ppt_h</p:attrName>
                                        </p:attrNameLst>
                                      </p:cBhvr>
                                      <p:tavLst>
                                        <p:tav tm="0">
                                          <p:val>
                                            <p:fltVal val="0"/>
                                          </p:val>
                                        </p:tav>
                                        <p:tav tm="100000">
                                          <p:val>
                                            <p:strVal val="#ppt_h"/>
                                          </p:val>
                                        </p:tav>
                                      </p:tavLst>
                                    </p:anim>
                                    <p:animEffect transition="in" filter="fade">
                                      <p:cBhvr>
                                        <p:cTn id="4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4" grpId="0"/>
      <p:bldP spid="82"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AS_UNIQUEID" val="11536"/>
</p:tagLst>
</file>

<file path=ppt/tags/tag101.xml><?xml version="1.0" encoding="utf-8"?>
<p:tagLst xmlns:p="http://schemas.openxmlformats.org/presentationml/2006/main">
  <p:tag name="AS_UNIQUEID" val="11537"/>
</p:tagLst>
</file>

<file path=ppt/tags/tag102.xml><?xml version="1.0" encoding="utf-8"?>
<p:tagLst xmlns:p="http://schemas.openxmlformats.org/presentationml/2006/main">
  <p:tag name="AS_UNIQUEID" val="11538"/>
</p:tagLst>
</file>

<file path=ppt/tags/tag103.xml><?xml version="1.0" encoding="utf-8"?>
<p:tagLst xmlns:p="http://schemas.openxmlformats.org/presentationml/2006/main">
  <p:tag name="AS_UNIQUEID" val="11539"/>
</p:tagLst>
</file>

<file path=ppt/tags/tag104.xml><?xml version="1.0" encoding="utf-8"?>
<p:tagLst xmlns:p="http://schemas.openxmlformats.org/presentationml/2006/main">
  <p:tag name="AS_UNIQUEID" val="11540"/>
</p:tagLst>
</file>

<file path=ppt/tags/tag105.xml><?xml version="1.0" encoding="utf-8"?>
<p:tagLst xmlns:p="http://schemas.openxmlformats.org/presentationml/2006/main">
  <p:tag name="AS_UNIQUEID" val="11541"/>
</p:tagLst>
</file>

<file path=ppt/tags/tag106.xml><?xml version="1.0" encoding="utf-8"?>
<p:tagLst xmlns:p="http://schemas.openxmlformats.org/presentationml/2006/main">
  <p:tag name="AS_UNIQUEID" val="11533"/>
</p:tagLst>
</file>

<file path=ppt/tags/tag107.xml><?xml version="1.0" encoding="utf-8"?>
<p:tagLst xmlns:p="http://schemas.openxmlformats.org/presentationml/2006/main">
  <p:tag name="AS_UNIQUEID" val="11534"/>
</p:tagLst>
</file>

<file path=ppt/tags/tag108.xml><?xml version="1.0" encoding="utf-8"?>
<p:tagLst xmlns:p="http://schemas.openxmlformats.org/presentationml/2006/main">
  <p:tag name="AS_UNIQUEID" val="11165"/>
  <p:tag name="BEFORENAME" val="PA-五边形 1"/>
  <p:tag name="PA" val="v5.2.11"/>
</p:tagLst>
</file>

<file path=ppt/tags/tag109.xml><?xml version="1.0" encoding="utf-8"?>
<p:tagLst xmlns:p="http://schemas.openxmlformats.org/presentationml/2006/main">
  <p:tag name="AS_UNIQUEID" val="11166"/>
  <p:tag name="BEFORENAME" val="PA-形状 120"/>
  <p:tag name="PA" val="v5.2.1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AS_UNIQUEID" val="11544"/>
</p:tagLst>
</file>

<file path=ppt/tags/tag111.xml><?xml version="1.0" encoding="utf-8"?>
<p:tagLst xmlns:p="http://schemas.openxmlformats.org/presentationml/2006/main">
  <p:tag name="AS_UNIQUEID" val="11545"/>
</p:tagLst>
</file>

<file path=ppt/tags/tag112.xml><?xml version="1.0" encoding="utf-8"?>
<p:tagLst xmlns:p="http://schemas.openxmlformats.org/presentationml/2006/main">
  <p:tag name="AS_UNIQUEID" val="11546"/>
</p:tagLst>
</file>

<file path=ppt/tags/tag113.xml><?xml version="1.0" encoding="utf-8"?>
<p:tagLst xmlns:p="http://schemas.openxmlformats.org/presentationml/2006/main">
  <p:tag name="AS_UNIQUEID" val="11547"/>
</p:tagLst>
</file>

<file path=ppt/tags/tag114.xml><?xml version="1.0" encoding="utf-8"?>
<p:tagLst xmlns:p="http://schemas.openxmlformats.org/presentationml/2006/main">
  <p:tag name="AS_UNIQUEID" val="11548"/>
</p:tagLst>
</file>

<file path=ppt/tags/tag115.xml><?xml version="1.0" encoding="utf-8"?>
<p:tagLst xmlns:p="http://schemas.openxmlformats.org/presentationml/2006/main">
  <p:tag name="AS_UNIQUEID" val="11549"/>
</p:tagLst>
</file>

<file path=ppt/tags/tag116.xml><?xml version="1.0" encoding="utf-8"?>
<p:tagLst xmlns:p="http://schemas.openxmlformats.org/presentationml/2006/main">
  <p:tag name="AS_UNIQUEID" val="11550"/>
</p:tagLst>
</file>

<file path=ppt/tags/tag117.xml><?xml version="1.0" encoding="utf-8"?>
<p:tagLst xmlns:p="http://schemas.openxmlformats.org/presentationml/2006/main">
  <p:tag name="AS_UNIQUEID" val="11551"/>
</p:tagLst>
</file>

<file path=ppt/tags/tag118.xml><?xml version="1.0" encoding="utf-8"?>
<p:tagLst xmlns:p="http://schemas.openxmlformats.org/presentationml/2006/main">
  <p:tag name="AS_UNIQUEID" val="11552"/>
</p:tagLst>
</file>

<file path=ppt/tags/tag119.xml><?xml version="1.0" encoding="utf-8"?>
<p:tagLst xmlns:p="http://schemas.openxmlformats.org/presentationml/2006/main">
  <p:tag name="AS_UNIQUEID" val="11553"/>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AS_UNIQUEID" val="11554"/>
</p:tagLst>
</file>

<file path=ppt/tags/tag121.xml><?xml version="1.0" encoding="utf-8"?>
<p:tagLst xmlns:p="http://schemas.openxmlformats.org/presentationml/2006/main">
  <p:tag name="AS_UNIQUEID" val="11555"/>
</p:tagLst>
</file>

<file path=ppt/tags/tag122.xml><?xml version="1.0" encoding="utf-8"?>
<p:tagLst xmlns:p="http://schemas.openxmlformats.org/presentationml/2006/main">
  <p:tag name="AS_UNIQUEID" val="11556"/>
</p:tagLst>
</file>

<file path=ppt/tags/tag123.xml><?xml version="1.0" encoding="utf-8"?>
<p:tagLst xmlns:p="http://schemas.openxmlformats.org/presentationml/2006/main">
  <p:tag name="AS_UNIQUEID" val="11557"/>
</p:tagLst>
</file>

<file path=ppt/tags/tag124.xml><?xml version="1.0" encoding="utf-8"?>
<p:tagLst xmlns:p="http://schemas.openxmlformats.org/presentationml/2006/main">
  <p:tag name="AS_UNIQUEID" val="11558"/>
</p:tagLst>
</file>

<file path=ppt/tags/tag125.xml><?xml version="1.0" encoding="utf-8"?>
<p:tagLst xmlns:p="http://schemas.openxmlformats.org/presentationml/2006/main">
  <p:tag name="AS_UNIQUEID" val="11559"/>
</p:tagLst>
</file>

<file path=ppt/tags/tag126.xml><?xml version="1.0" encoding="utf-8"?>
<p:tagLst xmlns:p="http://schemas.openxmlformats.org/presentationml/2006/main">
  <p:tag name="AS_UNIQUEID" val="11560"/>
</p:tagLst>
</file>

<file path=ppt/tags/tag127.xml><?xml version="1.0" encoding="utf-8"?>
<p:tagLst xmlns:p="http://schemas.openxmlformats.org/presentationml/2006/main">
  <p:tag name="AS_UNIQUEID" val="11561"/>
</p:tagLst>
</file>

<file path=ppt/tags/tag128.xml><?xml version="1.0" encoding="utf-8"?>
<p:tagLst xmlns:p="http://schemas.openxmlformats.org/presentationml/2006/main">
  <p:tag name="AS_UNIQUEID" val="11562"/>
</p:tagLst>
</file>

<file path=ppt/tags/tag129.xml><?xml version="1.0" encoding="utf-8"?>
<p:tagLst xmlns:p="http://schemas.openxmlformats.org/presentationml/2006/main">
  <p:tag name="AS_UNIQUEID" val="11563"/>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AS_UNIQUEID" val="11564"/>
</p:tagLst>
</file>

<file path=ppt/tags/tag131.xml><?xml version="1.0" encoding="utf-8"?>
<p:tagLst xmlns:p="http://schemas.openxmlformats.org/presentationml/2006/main">
  <p:tag name="AS_UNIQUEID" val="11565"/>
</p:tagLst>
</file>

<file path=ppt/tags/tag132.xml><?xml version="1.0" encoding="utf-8"?>
<p:tagLst xmlns:p="http://schemas.openxmlformats.org/presentationml/2006/main">
  <p:tag name="AS_UNIQUEID" val="11566"/>
</p:tagLst>
</file>

<file path=ppt/tags/tag133.xml><?xml version="1.0" encoding="utf-8"?>
<p:tagLst xmlns:p="http://schemas.openxmlformats.org/presentationml/2006/main">
  <p:tag name="AS_UNIQUEID" val="11567"/>
</p:tagLst>
</file>

<file path=ppt/tags/tag134.xml><?xml version="1.0" encoding="utf-8"?>
<p:tagLst xmlns:p="http://schemas.openxmlformats.org/presentationml/2006/main">
  <p:tag name="AS_UNIQUEID" val="11568"/>
</p:tagLst>
</file>

<file path=ppt/tags/tag135.xml><?xml version="1.0" encoding="utf-8"?>
<p:tagLst xmlns:p="http://schemas.openxmlformats.org/presentationml/2006/main">
  <p:tag name="AS_UNIQUEID" val="11569"/>
</p:tagLst>
</file>

<file path=ppt/tags/tag136.xml><?xml version="1.0" encoding="utf-8"?>
<p:tagLst xmlns:p="http://schemas.openxmlformats.org/presentationml/2006/main">
  <p:tag name="AS_UNIQUEID" val="11570"/>
</p:tagLst>
</file>

<file path=ppt/tags/tag137.xml><?xml version="1.0" encoding="utf-8"?>
<p:tagLst xmlns:p="http://schemas.openxmlformats.org/presentationml/2006/main">
  <p:tag name="AS_UNIQUEID" val="11571"/>
</p:tagLst>
</file>

<file path=ppt/tags/tag138.xml><?xml version="1.0" encoding="utf-8"?>
<p:tagLst xmlns:p="http://schemas.openxmlformats.org/presentationml/2006/main">
  <p:tag name="AS_UNIQUEID" val="11572"/>
</p:tagLst>
</file>

<file path=ppt/tags/tag139.xml><?xml version="1.0" encoding="utf-8"?>
<p:tagLst xmlns:p="http://schemas.openxmlformats.org/presentationml/2006/main">
  <p:tag name="AS_UNIQUEID" val="11573"/>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AS_UNIQUEID" val="11574"/>
</p:tagLst>
</file>

<file path=ppt/tags/tag141.xml><?xml version="1.0" encoding="utf-8"?>
<p:tagLst xmlns:p="http://schemas.openxmlformats.org/presentationml/2006/main">
  <p:tag name="AS_UNIQUEID" val="11575"/>
</p:tagLst>
</file>

<file path=ppt/tags/tag142.xml><?xml version="1.0" encoding="utf-8"?>
<p:tagLst xmlns:p="http://schemas.openxmlformats.org/presentationml/2006/main">
  <p:tag name="AS_UNIQUEID" val="11576"/>
</p:tagLst>
</file>

<file path=ppt/tags/tag143.xml><?xml version="1.0" encoding="utf-8"?>
<p:tagLst xmlns:p="http://schemas.openxmlformats.org/presentationml/2006/main">
  <p:tag name="AS_UNIQUEID" val="11577"/>
</p:tagLst>
</file>

<file path=ppt/tags/tag144.xml><?xml version="1.0" encoding="utf-8"?>
<p:tagLst xmlns:p="http://schemas.openxmlformats.org/presentationml/2006/main">
  <p:tag name="AS_UNIQUEID" val="11578"/>
</p:tagLst>
</file>

<file path=ppt/tags/tag145.xml><?xml version="1.0" encoding="utf-8"?>
<p:tagLst xmlns:p="http://schemas.openxmlformats.org/presentationml/2006/main">
  <p:tag name="AS_UNIQUEID" val="11579"/>
</p:tagLst>
</file>

<file path=ppt/tags/tag146.xml><?xml version="1.0" encoding="utf-8"?>
<p:tagLst xmlns:p="http://schemas.openxmlformats.org/presentationml/2006/main">
  <p:tag name="AS_UNIQUEID" val="11580"/>
</p:tagLst>
</file>

<file path=ppt/tags/tag147.xml><?xml version="1.0" encoding="utf-8"?>
<p:tagLst xmlns:p="http://schemas.openxmlformats.org/presentationml/2006/main">
  <p:tag name="AS_UNIQUEID" val="11581"/>
</p:tagLst>
</file>

<file path=ppt/tags/tag148.xml><?xml version="1.0" encoding="utf-8"?>
<p:tagLst xmlns:p="http://schemas.openxmlformats.org/presentationml/2006/main">
  <p:tag name="AS_UNIQUEID" val="11582"/>
</p:tagLst>
</file>

<file path=ppt/tags/tag149.xml><?xml version="1.0" encoding="utf-8"?>
<p:tagLst xmlns:p="http://schemas.openxmlformats.org/presentationml/2006/main">
  <p:tag name="AS_UNIQUEID" val="11583"/>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AS_UNIQUEID" val="11584"/>
</p:tagLst>
</file>

<file path=ppt/tags/tag151.xml><?xml version="1.0" encoding="utf-8"?>
<p:tagLst xmlns:p="http://schemas.openxmlformats.org/presentationml/2006/main">
  <p:tag name="AS_UNIQUEID" val="11255"/>
  <p:tag name="BEFORENAME" val="PA-五边形 1"/>
  <p:tag name="PA" val="v5.2.11"/>
</p:tagLst>
</file>

<file path=ppt/tags/tag152.xml><?xml version="1.0" encoding="utf-8"?>
<p:tagLst xmlns:p="http://schemas.openxmlformats.org/presentationml/2006/main">
  <p:tag name="AS_UNIQUEID" val="11256"/>
  <p:tag name="BEFORENAME" val="PA-形状 120"/>
  <p:tag name="PA" val="v5.2.11"/>
</p:tagLst>
</file>

<file path=ppt/tags/tag153.xml><?xml version="1.0" encoding="utf-8"?>
<p:tagLst xmlns:p="http://schemas.openxmlformats.org/presentationml/2006/main">
  <p:tag name="AS_UNIQUEID" val="11257"/>
</p:tagLst>
</file>

<file path=ppt/tags/tag154.xml><?xml version="1.0" encoding="utf-8"?>
<p:tagLst xmlns:p="http://schemas.openxmlformats.org/presentationml/2006/main">
  <p:tag name="AS_UNIQUEID" val="11258"/>
</p:tagLst>
</file>

<file path=ppt/tags/tag155.xml><?xml version="1.0" encoding="utf-8"?>
<p:tagLst xmlns:p="http://schemas.openxmlformats.org/presentationml/2006/main">
  <p:tag name="AS_UNIQUEID" val="11259"/>
</p:tagLst>
</file>

<file path=ppt/tags/tag156.xml><?xml version="1.0" encoding="utf-8"?>
<p:tagLst xmlns:p="http://schemas.openxmlformats.org/presentationml/2006/main">
  <p:tag name="AS_UNIQUEID" val="11260"/>
</p:tagLst>
</file>

<file path=ppt/tags/tag157.xml><?xml version="1.0" encoding="utf-8"?>
<p:tagLst xmlns:p="http://schemas.openxmlformats.org/presentationml/2006/main">
  <p:tag name="AS_UNIQUEID" val="11261"/>
</p:tagLst>
</file>

<file path=ppt/tags/tag158.xml><?xml version="1.0" encoding="utf-8"?>
<p:tagLst xmlns:p="http://schemas.openxmlformats.org/presentationml/2006/main">
  <p:tag name="AS_UNIQUEID" val="11262"/>
</p:tagLst>
</file>

<file path=ppt/tags/tag159.xml><?xml version="1.0" encoding="utf-8"?>
<p:tagLst xmlns:p="http://schemas.openxmlformats.org/presentationml/2006/main">
  <p:tag name="AS_UNIQUEID" val="11263"/>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AS_UNIQUEID" val="11264"/>
</p:tagLst>
</file>

<file path=ppt/tags/tag161.xml><?xml version="1.0" encoding="utf-8"?>
<p:tagLst xmlns:p="http://schemas.openxmlformats.org/presentationml/2006/main">
  <p:tag name="AS_UNIQUEID" val="11265"/>
</p:tagLst>
</file>

<file path=ppt/tags/tag162.xml><?xml version="1.0" encoding="utf-8"?>
<p:tagLst xmlns:p="http://schemas.openxmlformats.org/presentationml/2006/main">
  <p:tag name="AS_UNIQUEID" val="11266"/>
</p:tagLst>
</file>

<file path=ppt/tags/tag163.xml><?xml version="1.0" encoding="utf-8"?>
<p:tagLst xmlns:p="http://schemas.openxmlformats.org/presentationml/2006/main">
  <p:tag name="AS_UNIQUEID" val="11267"/>
</p:tagLst>
</file>

<file path=ppt/tags/tag164.xml><?xml version="1.0" encoding="utf-8"?>
<p:tagLst xmlns:p="http://schemas.openxmlformats.org/presentationml/2006/main">
  <p:tag name="AS_UNIQUEID" val="11268"/>
</p:tagLst>
</file>

<file path=ppt/tags/tag165.xml><?xml version="1.0" encoding="utf-8"?>
<p:tagLst xmlns:p="http://schemas.openxmlformats.org/presentationml/2006/main">
  <p:tag name="AS_UNIQUEID" val="11269"/>
</p:tagLst>
</file>

<file path=ppt/tags/tag166.xml><?xml version="1.0" encoding="utf-8"?>
<p:tagLst xmlns:p="http://schemas.openxmlformats.org/presentationml/2006/main">
  <p:tag name="AS_UNIQUEID" val="11270"/>
</p:tagLst>
</file>

<file path=ppt/tags/tag167.xml><?xml version="1.0" encoding="utf-8"?>
<p:tagLst xmlns:p="http://schemas.openxmlformats.org/presentationml/2006/main">
  <p:tag name="AS_UNIQUEID" val="11271"/>
</p:tagLst>
</file>

<file path=ppt/tags/tag168.xml><?xml version="1.0" encoding="utf-8"?>
<p:tagLst xmlns:p="http://schemas.openxmlformats.org/presentationml/2006/main">
  <p:tag name="AS_UNIQUEID" val="11272"/>
</p:tagLst>
</file>

<file path=ppt/tags/tag169.xml><?xml version="1.0" encoding="utf-8"?>
<p:tagLst xmlns:p="http://schemas.openxmlformats.org/presentationml/2006/main">
  <p:tag name="AS_UNIQUEID" val="11273"/>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AS_UNIQUEID" val="11274"/>
</p:tagLst>
</file>

<file path=ppt/tags/tag171.xml><?xml version="1.0" encoding="utf-8"?>
<p:tagLst xmlns:p="http://schemas.openxmlformats.org/presentationml/2006/main">
  <p:tag name="AS_UNIQUEID" val="11275"/>
</p:tagLst>
</file>

<file path=ppt/tags/tag172.xml><?xml version="1.0" encoding="utf-8"?>
<p:tagLst xmlns:p="http://schemas.openxmlformats.org/presentationml/2006/main">
  <p:tag name="AS_UNIQUEID" val="11276"/>
</p:tagLst>
</file>

<file path=ppt/tags/tag173.xml><?xml version="1.0" encoding="utf-8"?>
<p:tagLst xmlns:p="http://schemas.openxmlformats.org/presentationml/2006/main">
  <p:tag name="AS_UNIQUEID" val="11277"/>
</p:tagLst>
</file>

<file path=ppt/tags/tag174.xml><?xml version="1.0" encoding="utf-8"?>
<p:tagLst xmlns:p="http://schemas.openxmlformats.org/presentationml/2006/main">
  <p:tag name="AS_UNIQUEID" val="11278"/>
</p:tagLst>
</file>

<file path=ppt/tags/tag175.xml><?xml version="1.0" encoding="utf-8"?>
<p:tagLst xmlns:p="http://schemas.openxmlformats.org/presentationml/2006/main">
  <p:tag name="AS_UNIQUEID" val="11279"/>
</p:tagLst>
</file>

<file path=ppt/tags/tag176.xml><?xml version="1.0" encoding="utf-8"?>
<p:tagLst xmlns:p="http://schemas.openxmlformats.org/presentationml/2006/main">
  <p:tag name="AS_UNIQUEID" val="11280"/>
</p:tagLst>
</file>

<file path=ppt/tags/tag177.xml><?xml version="1.0" encoding="utf-8"?>
<p:tagLst xmlns:p="http://schemas.openxmlformats.org/presentationml/2006/main">
  <p:tag name="AS_UNIQUEID" val="11281"/>
</p:tagLst>
</file>

<file path=ppt/tags/tag178.xml><?xml version="1.0" encoding="utf-8"?>
<p:tagLst xmlns:p="http://schemas.openxmlformats.org/presentationml/2006/main">
  <p:tag name="AS_UNIQUEID" val="11589"/>
</p:tagLst>
</file>

<file path=ppt/tags/tag179.xml><?xml version="1.0" encoding="utf-8"?>
<p:tagLst xmlns:p="http://schemas.openxmlformats.org/presentationml/2006/main">
  <p:tag name="AS_UNIQUEID" val="11590"/>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AS_UNIQUEID" val="11591"/>
</p:tagLst>
</file>

<file path=ppt/tags/tag181.xml><?xml version="1.0" encoding="utf-8"?>
<p:tagLst xmlns:p="http://schemas.openxmlformats.org/presentationml/2006/main">
  <p:tag name="AS_UNIQUEID" val="11592"/>
</p:tagLst>
</file>

<file path=ppt/tags/tag182.xml><?xml version="1.0" encoding="utf-8"?>
<p:tagLst xmlns:p="http://schemas.openxmlformats.org/presentationml/2006/main">
  <p:tag name="AS_UNIQUEID" val="11593"/>
</p:tagLst>
</file>

<file path=ppt/tags/tag183.xml><?xml version="1.0" encoding="utf-8"?>
<p:tagLst xmlns:p="http://schemas.openxmlformats.org/presentationml/2006/main">
  <p:tag name="AS_UNIQUEID" val="11594"/>
</p:tagLst>
</file>

<file path=ppt/tags/tag184.xml><?xml version="1.0" encoding="utf-8"?>
<p:tagLst xmlns:p="http://schemas.openxmlformats.org/presentationml/2006/main">
  <p:tag name="AS_UNIQUEID" val="11595"/>
</p:tagLst>
</file>

<file path=ppt/tags/tag185.xml><?xml version="1.0" encoding="utf-8"?>
<p:tagLst xmlns:p="http://schemas.openxmlformats.org/presentationml/2006/main">
  <p:tag name="AS_UNIQUEID" val="11596"/>
</p:tagLst>
</file>

<file path=ppt/tags/tag186.xml><?xml version="1.0" encoding="utf-8"?>
<p:tagLst xmlns:p="http://schemas.openxmlformats.org/presentationml/2006/main">
  <p:tag name="AS_UNIQUEID" val="11597"/>
</p:tagLst>
</file>

<file path=ppt/tags/tag187.xml><?xml version="1.0" encoding="utf-8"?>
<p:tagLst xmlns:p="http://schemas.openxmlformats.org/presentationml/2006/main">
  <p:tag name="AS_UNIQUEID" val="11598"/>
</p:tagLst>
</file>

<file path=ppt/tags/tag188.xml><?xml version="1.0" encoding="utf-8"?>
<p:tagLst xmlns:p="http://schemas.openxmlformats.org/presentationml/2006/main">
  <p:tag name="AS_UNIQUEID" val="11599"/>
</p:tagLst>
</file>

<file path=ppt/tags/tag189.xml><?xml version="1.0" encoding="utf-8"?>
<p:tagLst xmlns:p="http://schemas.openxmlformats.org/presentationml/2006/main">
  <p:tag name="AS_UNIQUEID" val="11600"/>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AS_UNIQUEID" val="11601"/>
</p:tagLst>
</file>

<file path=ppt/tags/tag191.xml><?xml version="1.0" encoding="utf-8"?>
<p:tagLst xmlns:p="http://schemas.openxmlformats.org/presentationml/2006/main">
  <p:tag name="AS_UNIQUEID" val="11602"/>
</p:tagLst>
</file>

<file path=ppt/tags/tag192.xml><?xml version="1.0" encoding="utf-8"?>
<p:tagLst xmlns:p="http://schemas.openxmlformats.org/presentationml/2006/main">
  <p:tag name="AS_UNIQUEID" val="11255"/>
  <p:tag name="BEFORENAME" val="PA-五边形 1"/>
  <p:tag name="PA" val="v5.2.11"/>
</p:tagLst>
</file>

<file path=ppt/tags/tag193.xml><?xml version="1.0" encoding="utf-8"?>
<p:tagLst xmlns:p="http://schemas.openxmlformats.org/presentationml/2006/main">
  <p:tag name="AS_UNIQUEID" val="11256"/>
  <p:tag name="BEFORENAME" val="PA-形状 120"/>
  <p:tag name="PA" val="v5.2.11"/>
</p:tagLst>
</file>

<file path=ppt/tags/tag194.xml><?xml version="1.0" encoding="utf-8"?>
<p:tagLst xmlns:p="http://schemas.openxmlformats.org/presentationml/2006/main">
  <p:tag name="AS_UNIQUEID" val="11269"/>
</p:tagLst>
</file>

<file path=ppt/tags/tag195.xml><?xml version="1.0" encoding="utf-8"?>
<p:tagLst xmlns:p="http://schemas.openxmlformats.org/presentationml/2006/main">
  <p:tag name="AS_UNIQUEID" val="11604"/>
</p:tagLst>
</file>

<file path=ppt/tags/tag196.xml><?xml version="1.0" encoding="utf-8"?>
<p:tagLst xmlns:p="http://schemas.openxmlformats.org/presentationml/2006/main">
  <p:tag name="AS_UNIQUEID" val="11605"/>
</p:tagLst>
</file>

<file path=ppt/tags/tag197.xml><?xml version="1.0" encoding="utf-8"?>
<p:tagLst xmlns:p="http://schemas.openxmlformats.org/presentationml/2006/main">
  <p:tag name="AS_UNIQUEID" val="11606"/>
</p:tagLst>
</file>

<file path=ppt/tags/tag198.xml><?xml version="1.0" encoding="utf-8"?>
<p:tagLst xmlns:p="http://schemas.openxmlformats.org/presentationml/2006/main">
  <p:tag name="AS_UNIQUEID" val="11607"/>
</p:tagLst>
</file>

<file path=ppt/tags/tag199.xml><?xml version="1.0" encoding="utf-8"?>
<p:tagLst xmlns:p="http://schemas.openxmlformats.org/presentationml/2006/main">
  <p:tag name="AS_UNIQUEID" val="11608"/>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AS_UNIQUEID" val="11609"/>
</p:tagLst>
</file>

<file path=ppt/tags/tag201.xml><?xml version="1.0" encoding="utf-8"?>
<p:tagLst xmlns:p="http://schemas.openxmlformats.org/presentationml/2006/main">
  <p:tag name="AS_UNIQUEID" val="11610"/>
</p:tagLst>
</file>

<file path=ppt/tags/tag202.xml><?xml version="1.0" encoding="utf-8"?>
<p:tagLst xmlns:p="http://schemas.openxmlformats.org/presentationml/2006/main">
  <p:tag name="AS_UNIQUEID" val="11611"/>
</p:tagLst>
</file>

<file path=ppt/tags/tag203.xml><?xml version="1.0" encoding="utf-8"?>
<p:tagLst xmlns:p="http://schemas.openxmlformats.org/presentationml/2006/main">
  <p:tag name="AS_UNIQUEID" val="11612"/>
</p:tagLst>
</file>

<file path=ppt/tags/tag204.xml><?xml version="1.0" encoding="utf-8"?>
<p:tagLst xmlns:p="http://schemas.openxmlformats.org/presentationml/2006/main">
  <p:tag name="AS_UNIQUEID" val="11613"/>
</p:tagLst>
</file>

<file path=ppt/tags/tag205.xml><?xml version="1.0" encoding="utf-8"?>
<p:tagLst xmlns:p="http://schemas.openxmlformats.org/presentationml/2006/main">
  <p:tag name="AS_UNIQUEID" val="11614"/>
</p:tagLst>
</file>

<file path=ppt/tags/tag206.xml><?xml version="1.0" encoding="utf-8"?>
<p:tagLst xmlns:p="http://schemas.openxmlformats.org/presentationml/2006/main">
  <p:tag name="AS_UNIQUEID" val="11615"/>
</p:tagLst>
</file>

<file path=ppt/tags/tag207.xml><?xml version="1.0" encoding="utf-8"?>
<p:tagLst xmlns:p="http://schemas.openxmlformats.org/presentationml/2006/main">
  <p:tag name="AS_UNIQUEID" val="11616"/>
</p:tagLst>
</file>

<file path=ppt/tags/tag208.xml><?xml version="1.0" encoding="utf-8"?>
<p:tagLst xmlns:p="http://schemas.openxmlformats.org/presentationml/2006/main">
  <p:tag name="AS_UNIQUEID" val="11617"/>
</p:tagLst>
</file>

<file path=ppt/tags/tag209.xml><?xml version="1.0" encoding="utf-8"?>
<p:tagLst xmlns:p="http://schemas.openxmlformats.org/presentationml/2006/main">
  <p:tag name="AS_UNIQUEID" val="11618"/>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AS_UNIQUEID" val="11619"/>
</p:tagLst>
</file>

<file path=ppt/tags/tag211.xml><?xml version="1.0" encoding="utf-8"?>
<p:tagLst xmlns:p="http://schemas.openxmlformats.org/presentationml/2006/main">
  <p:tag name="AS_UNIQUEID" val="11620"/>
</p:tagLst>
</file>

<file path=ppt/tags/tag212.xml><?xml version="1.0" encoding="utf-8"?>
<p:tagLst xmlns:p="http://schemas.openxmlformats.org/presentationml/2006/main">
  <p:tag name="AS_UNIQUEID" val="11621"/>
</p:tagLst>
</file>

<file path=ppt/tags/tag213.xml><?xml version="1.0" encoding="utf-8"?>
<p:tagLst xmlns:p="http://schemas.openxmlformats.org/presentationml/2006/main">
  <p:tag name="AS_UNIQUEID" val="11622"/>
</p:tagLst>
</file>

<file path=ppt/tags/tag214.xml><?xml version="1.0" encoding="utf-8"?>
<p:tagLst xmlns:p="http://schemas.openxmlformats.org/presentationml/2006/main">
  <p:tag name="AS_UNIQUEID" val="11623"/>
</p:tagLst>
</file>

<file path=ppt/tags/tag215.xml><?xml version="1.0" encoding="utf-8"?>
<p:tagLst xmlns:p="http://schemas.openxmlformats.org/presentationml/2006/main">
  <p:tag name="AS_UNIQUEID" val="11624"/>
</p:tagLst>
</file>

<file path=ppt/tags/tag216.xml><?xml version="1.0" encoding="utf-8"?>
<p:tagLst xmlns:p="http://schemas.openxmlformats.org/presentationml/2006/main">
  <p:tag name="AS_UNIQUEID" val="11625"/>
</p:tagLst>
</file>

<file path=ppt/tags/tag217.xml><?xml version="1.0" encoding="utf-8"?>
<p:tagLst xmlns:p="http://schemas.openxmlformats.org/presentationml/2006/main">
  <p:tag name="AS_UNIQUEID" val="11255"/>
  <p:tag name="BEFORENAME" val="PA-五边形 1"/>
  <p:tag name="PA" val="v5.2.11"/>
</p:tagLst>
</file>

<file path=ppt/tags/tag218.xml><?xml version="1.0" encoding="utf-8"?>
<p:tagLst xmlns:p="http://schemas.openxmlformats.org/presentationml/2006/main">
  <p:tag name="AS_UNIQUEID" val="11256"/>
  <p:tag name="BEFORENAME" val="PA-形状 120"/>
  <p:tag name="PA" val="v5.2.11"/>
</p:tagLst>
</file>

<file path=ppt/tags/tag219.xml><?xml version="1.0" encoding="utf-8"?>
<p:tagLst xmlns:p="http://schemas.openxmlformats.org/presentationml/2006/main">
  <p:tag name="AS_UNIQUEID" val="11269"/>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AS_UNIQUEID" val="11627"/>
</p:tagLst>
</file>

<file path=ppt/tags/tag221.xml><?xml version="1.0" encoding="utf-8"?>
<p:tagLst xmlns:p="http://schemas.openxmlformats.org/presentationml/2006/main">
  <p:tag name="AS_UNIQUEID" val="11628"/>
</p:tagLst>
</file>

<file path=ppt/tags/tag222.xml><?xml version="1.0" encoding="utf-8"?>
<p:tagLst xmlns:p="http://schemas.openxmlformats.org/presentationml/2006/main">
  <p:tag name="AS_UNIQUEID" val="11629"/>
</p:tagLst>
</file>

<file path=ppt/tags/tag223.xml><?xml version="1.0" encoding="utf-8"?>
<p:tagLst xmlns:p="http://schemas.openxmlformats.org/presentationml/2006/main">
  <p:tag name="AS_UNIQUEID" val="11630"/>
</p:tagLst>
</file>

<file path=ppt/tags/tag224.xml><?xml version="1.0" encoding="utf-8"?>
<p:tagLst xmlns:p="http://schemas.openxmlformats.org/presentationml/2006/main">
  <p:tag name="AS_UNIQUEID" val="11631"/>
</p:tagLst>
</file>

<file path=ppt/tags/tag225.xml><?xml version="1.0" encoding="utf-8"?>
<p:tagLst xmlns:p="http://schemas.openxmlformats.org/presentationml/2006/main">
  <p:tag name="AS_UNIQUEID" val="11632"/>
</p:tagLst>
</file>

<file path=ppt/tags/tag226.xml><?xml version="1.0" encoding="utf-8"?>
<p:tagLst xmlns:p="http://schemas.openxmlformats.org/presentationml/2006/main">
  <p:tag name="AS_UNIQUEID" val="11633"/>
</p:tagLst>
</file>

<file path=ppt/tags/tag227.xml><?xml version="1.0" encoding="utf-8"?>
<p:tagLst xmlns:p="http://schemas.openxmlformats.org/presentationml/2006/main">
  <p:tag name="AS_UNIQUEID" val="11634"/>
</p:tagLst>
</file>

<file path=ppt/tags/tag228.xml><?xml version="1.0" encoding="utf-8"?>
<p:tagLst xmlns:p="http://schemas.openxmlformats.org/presentationml/2006/main">
  <p:tag name="AS_UNIQUEID" val="11635"/>
</p:tagLst>
</file>

<file path=ppt/tags/tag229.xml><?xml version="1.0" encoding="utf-8"?>
<p:tagLst xmlns:p="http://schemas.openxmlformats.org/presentationml/2006/main">
  <p:tag name="AS_UNIQUEID" val="1163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AS_UNIQUEID" val="11637"/>
</p:tagLst>
</file>

<file path=ppt/tags/tag231.xml><?xml version="1.0" encoding="utf-8"?>
<p:tagLst xmlns:p="http://schemas.openxmlformats.org/presentationml/2006/main">
  <p:tag name="AS_UNIQUEID" val="11638"/>
</p:tagLst>
</file>

<file path=ppt/tags/tag232.xml><?xml version="1.0" encoding="utf-8"?>
<p:tagLst xmlns:p="http://schemas.openxmlformats.org/presentationml/2006/main">
  <p:tag name="AS_UNIQUEID" val="11639"/>
</p:tagLst>
</file>

<file path=ppt/tags/tag233.xml><?xml version="1.0" encoding="utf-8"?>
<p:tagLst xmlns:p="http://schemas.openxmlformats.org/presentationml/2006/main">
  <p:tag name="AS_UNIQUEID" val="11640"/>
</p:tagLst>
</file>

<file path=ppt/tags/tag234.xml><?xml version="1.0" encoding="utf-8"?>
<p:tagLst xmlns:p="http://schemas.openxmlformats.org/presentationml/2006/main">
  <p:tag name="AS_UNIQUEID" val="11641"/>
</p:tagLst>
</file>

<file path=ppt/tags/tag235.xml><?xml version="1.0" encoding="utf-8"?>
<p:tagLst xmlns:p="http://schemas.openxmlformats.org/presentationml/2006/main">
  <p:tag name="AS_UNIQUEID" val="11642"/>
</p:tagLst>
</file>

<file path=ppt/tags/tag236.xml><?xml version="1.0" encoding="utf-8"?>
<p:tagLst xmlns:p="http://schemas.openxmlformats.org/presentationml/2006/main">
  <p:tag name="AS_UNIQUEID" val="11255"/>
  <p:tag name="BEFORENAME" val="PA-五边形 1"/>
  <p:tag name="PA" val="v5.2.11"/>
</p:tagLst>
</file>

<file path=ppt/tags/tag237.xml><?xml version="1.0" encoding="utf-8"?>
<p:tagLst xmlns:p="http://schemas.openxmlformats.org/presentationml/2006/main">
  <p:tag name="AS_UNIQUEID" val="11256"/>
  <p:tag name="BEFORENAME" val="PA-形状 120"/>
  <p:tag name="PA" val="v5.2.11"/>
</p:tagLst>
</file>

<file path=ppt/tags/tag238.xml><?xml version="1.0" encoding="utf-8"?>
<p:tagLst xmlns:p="http://schemas.openxmlformats.org/presentationml/2006/main">
  <p:tag name="AS_UNIQUEID" val="11269"/>
</p:tagLst>
</file>

<file path=ppt/tags/tag239.xml><?xml version="1.0" encoding="utf-8"?>
<p:tagLst xmlns:p="http://schemas.openxmlformats.org/presentationml/2006/main">
  <p:tag name="AS_UNIQUEID" val="11644"/>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AS_UNIQUEID" val="11645"/>
</p:tagLst>
</file>

<file path=ppt/tags/tag241.xml><?xml version="1.0" encoding="utf-8"?>
<p:tagLst xmlns:p="http://schemas.openxmlformats.org/presentationml/2006/main">
  <p:tag name="AS_UNIQUEID" val="11646"/>
</p:tagLst>
</file>

<file path=ppt/tags/tag242.xml><?xml version="1.0" encoding="utf-8"?>
<p:tagLst xmlns:p="http://schemas.openxmlformats.org/presentationml/2006/main">
  <p:tag name="AS_UNIQUEID" val="11647"/>
</p:tagLst>
</file>

<file path=ppt/tags/tag243.xml><?xml version="1.0" encoding="utf-8"?>
<p:tagLst xmlns:p="http://schemas.openxmlformats.org/presentationml/2006/main">
  <p:tag name="AS_UNIQUEID" val="11648"/>
</p:tagLst>
</file>

<file path=ppt/tags/tag244.xml><?xml version="1.0" encoding="utf-8"?>
<p:tagLst xmlns:p="http://schemas.openxmlformats.org/presentationml/2006/main">
  <p:tag name="AS_UNIQUEID" val="11649"/>
</p:tagLst>
</file>

<file path=ppt/tags/tag245.xml><?xml version="1.0" encoding="utf-8"?>
<p:tagLst xmlns:p="http://schemas.openxmlformats.org/presentationml/2006/main">
  <p:tag name="AS_UNIQUEID" val="11650"/>
</p:tagLst>
</file>

<file path=ppt/tags/tag246.xml><?xml version="1.0" encoding="utf-8"?>
<p:tagLst xmlns:p="http://schemas.openxmlformats.org/presentationml/2006/main">
  <p:tag name="AS_UNIQUEID" val="11651"/>
</p:tagLst>
</file>

<file path=ppt/tags/tag247.xml><?xml version="1.0" encoding="utf-8"?>
<p:tagLst xmlns:p="http://schemas.openxmlformats.org/presentationml/2006/main">
  <p:tag name="AS_UNIQUEID" val="11652"/>
</p:tagLst>
</file>

<file path=ppt/tags/tag248.xml><?xml version="1.0" encoding="utf-8"?>
<p:tagLst xmlns:p="http://schemas.openxmlformats.org/presentationml/2006/main">
  <p:tag name="AS_UNIQUEID" val="11653"/>
</p:tagLst>
</file>

<file path=ppt/tags/tag249.xml><?xml version="1.0" encoding="utf-8"?>
<p:tagLst xmlns:p="http://schemas.openxmlformats.org/presentationml/2006/main">
  <p:tag name="AS_UNIQUEID" val="11654"/>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AS_UNIQUEID" val="11655"/>
</p:tagLst>
</file>

<file path=ppt/tags/tag251.xml><?xml version="1.0" encoding="utf-8"?>
<p:tagLst xmlns:p="http://schemas.openxmlformats.org/presentationml/2006/main">
  <p:tag name="AS_UNIQUEID" val="11656"/>
</p:tagLst>
</file>

<file path=ppt/tags/tag252.xml><?xml version="1.0" encoding="utf-8"?>
<p:tagLst xmlns:p="http://schemas.openxmlformats.org/presentationml/2006/main">
  <p:tag name="AS_UNIQUEID" val="11657"/>
</p:tagLst>
</file>

<file path=ppt/tags/tag253.xml><?xml version="1.0" encoding="utf-8"?>
<p:tagLst xmlns:p="http://schemas.openxmlformats.org/presentationml/2006/main">
  <p:tag name="KSO_WM_FULL_TEXT_BEAUTIFY_COPY_ID" val="18"/>
</p:tagLst>
</file>

<file path=ppt/tags/tag254.xml><?xml version="1.0" encoding="utf-8"?>
<p:tagLst xmlns:p="http://schemas.openxmlformats.org/presentationml/2006/main">
  <p:tag name="KSO_WM_FULL_TEXT_BEAUTIFY_COPY_ID" val="18"/>
</p:tagLst>
</file>

<file path=ppt/tags/tag255.xml><?xml version="1.0" encoding="utf-8"?>
<p:tagLst xmlns:p="http://schemas.openxmlformats.org/presentationml/2006/main">
  <p:tag name="AS_UNIQUEID" val="9718"/>
  <p:tag name="BEFORENAME" val="PA-五边形 1"/>
  <p:tag name="PA" val="v5.2.11"/>
</p:tagLst>
</file>

<file path=ppt/tags/tag256.xml><?xml version="1.0" encoding="utf-8"?>
<p:tagLst xmlns:p="http://schemas.openxmlformats.org/presentationml/2006/main">
  <p:tag name="AS_UNIQUEID" val="9720"/>
</p:tagLst>
</file>

<file path=ppt/tags/tag257.xml><?xml version="1.0" encoding="utf-8"?>
<p:tagLst xmlns:p="http://schemas.openxmlformats.org/presentationml/2006/main">
  <p:tag name="AS_UNIQUEID" val="9728"/>
</p:tagLst>
</file>

<file path=ppt/tags/tag258.xml><?xml version="1.0" encoding="utf-8"?>
<p:tagLst xmlns:p="http://schemas.openxmlformats.org/presentationml/2006/main">
  <p:tag name="AS_UNIQUEID" val="10021"/>
</p:tagLst>
</file>

<file path=ppt/tags/tag259.xml><?xml version="1.0" encoding="utf-8"?>
<p:tagLst xmlns:p="http://schemas.openxmlformats.org/presentationml/2006/main">
  <p:tag name="AS_UNIQUEID" val="1002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AS_UNIQUEID" val="11671"/>
</p:tagLst>
</file>

<file path=ppt/tags/tag261.xml><?xml version="1.0" encoding="utf-8"?>
<p:tagLst xmlns:p="http://schemas.openxmlformats.org/presentationml/2006/main">
  <p:tag name="AS_UNIQUEID" val="9729"/>
</p:tagLst>
</file>

<file path=ppt/tags/tag262.xml><?xml version="1.0" encoding="utf-8"?>
<p:tagLst xmlns:p="http://schemas.openxmlformats.org/presentationml/2006/main">
  <p:tag name="AS_UNIQUEID" val="11672"/>
</p:tagLst>
</file>

<file path=ppt/tags/tag263.xml><?xml version="1.0" encoding="utf-8"?>
<p:tagLst xmlns:p="http://schemas.openxmlformats.org/presentationml/2006/main">
  <p:tag name="AS_UNIQUEID" val="11673"/>
</p:tagLst>
</file>

<file path=ppt/tags/tag264.xml><?xml version="1.0" encoding="utf-8"?>
<p:tagLst xmlns:p="http://schemas.openxmlformats.org/presentationml/2006/main">
  <p:tag name="AS_UNIQUEID" val="11674"/>
</p:tagLst>
</file>

<file path=ppt/tags/tag265.xml><?xml version="1.0" encoding="utf-8"?>
<p:tagLst xmlns:p="http://schemas.openxmlformats.org/presentationml/2006/main">
  <p:tag name="AS_UNIQUEID" val="11675"/>
</p:tagLst>
</file>

<file path=ppt/tags/tag266.xml><?xml version="1.0" encoding="utf-8"?>
<p:tagLst xmlns:p="http://schemas.openxmlformats.org/presentationml/2006/main">
  <p:tag name="AS_UNIQUEID" val="11676"/>
</p:tagLst>
</file>

<file path=ppt/tags/tag267.xml><?xml version="1.0" encoding="utf-8"?>
<p:tagLst xmlns:p="http://schemas.openxmlformats.org/presentationml/2006/main">
  <p:tag name="AS_UNIQUEID" val="11677"/>
</p:tagLst>
</file>

<file path=ppt/tags/tag268.xml><?xml version="1.0" encoding="utf-8"?>
<p:tagLst xmlns:p="http://schemas.openxmlformats.org/presentationml/2006/main">
  <p:tag name="AS_UNIQUEID" val="11678"/>
</p:tagLst>
</file>

<file path=ppt/tags/tag269.xml><?xml version="1.0" encoding="utf-8"?>
<p:tagLst xmlns:p="http://schemas.openxmlformats.org/presentationml/2006/main">
  <p:tag name="AS_UNIQUEID" val="11679"/>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AS_UNIQUEID" val="11680"/>
</p:tagLst>
</file>

<file path=ppt/tags/tag271.xml><?xml version="1.0" encoding="utf-8"?>
<p:tagLst xmlns:p="http://schemas.openxmlformats.org/presentationml/2006/main">
  <p:tag name="AS_UNIQUEID" val="11681"/>
</p:tagLst>
</file>

<file path=ppt/tags/tag272.xml><?xml version="1.0" encoding="utf-8"?>
<p:tagLst xmlns:p="http://schemas.openxmlformats.org/presentationml/2006/main">
  <p:tag name="AS_UNIQUEID" val="11682"/>
</p:tagLst>
</file>

<file path=ppt/tags/tag273.xml><?xml version="1.0" encoding="utf-8"?>
<p:tagLst xmlns:p="http://schemas.openxmlformats.org/presentationml/2006/main">
  <p:tag name="AS_UNIQUEID" val="11683"/>
</p:tagLst>
</file>

<file path=ppt/tags/tag274.xml><?xml version="1.0" encoding="utf-8"?>
<p:tagLst xmlns:p="http://schemas.openxmlformats.org/presentationml/2006/main">
  <p:tag name="KSO_WM_FULL_TEXT_BEAUTIFY_COPY_ID" val="18"/>
</p:tagLst>
</file>

<file path=ppt/tags/tag275.xml><?xml version="1.0" encoding="utf-8"?>
<p:tagLst xmlns:p="http://schemas.openxmlformats.org/presentationml/2006/main">
  <p:tag name="AS_UNIQUEID" val="9714"/>
</p:tagLst>
</file>

<file path=ppt/tags/tag276.xml><?xml version="1.0" encoding="utf-8"?>
<p:tagLst xmlns:p="http://schemas.openxmlformats.org/presentationml/2006/main">
  <p:tag name="AS_UNIQUEID" val="9715"/>
</p:tagLst>
</file>

<file path=ppt/tags/tag277.xml><?xml version="1.0" encoding="utf-8"?>
<p:tagLst xmlns:p="http://schemas.openxmlformats.org/presentationml/2006/main">
  <p:tag name="AS_UNIQUEID" val="9716"/>
</p:tagLst>
</file>

<file path=ppt/tags/tag278.xml><?xml version="1.0" encoding="utf-8"?>
<p:tagLst xmlns:p="http://schemas.openxmlformats.org/presentationml/2006/main">
  <p:tag name="KSO_WM_FULL_TEXT_BEAUTIFY_COPY_ID" val="18"/>
</p:tagLst>
</file>

<file path=ppt/tags/tag279.xml><?xml version="1.0" encoding="utf-8"?>
<p:tagLst xmlns:p="http://schemas.openxmlformats.org/presentationml/2006/main">
  <p:tag name="AS_UNIQUEID" val="10224"/>
  <p:tag name="BEFORENAME" val="PA-五边形 1"/>
  <p:tag name="PA" val="v5.2.1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AS_UNIQUEID" val="10225"/>
  <p:tag name="BEFORENAME" val="PA-形状 120"/>
  <p:tag name="PA" val="v5.2.11"/>
</p:tagLst>
</file>

<file path=ppt/tags/tag281.xml><?xml version="1.0" encoding="utf-8"?>
<p:tagLst xmlns:p="http://schemas.openxmlformats.org/presentationml/2006/main">
  <p:tag name="AS_UNIQUEID" val="10226"/>
</p:tagLst>
</file>

<file path=ppt/tags/tag282.xml><?xml version="1.0" encoding="utf-8"?>
<p:tagLst xmlns:p="http://schemas.openxmlformats.org/presentationml/2006/main">
  <p:tag name="AS_UNIQUEID" val="10227"/>
</p:tagLst>
</file>

<file path=ppt/tags/tag283.xml><?xml version="1.0" encoding="utf-8"?>
<p:tagLst xmlns:p="http://schemas.openxmlformats.org/presentationml/2006/main">
  <p:tag name="AS_UNIQUEID" val="10228"/>
  <p:tag name="KSO_WM_DIAGRAM_VIRTUALLY_FRAME" val="{&quot;height&quot;:366.06984251968504,&quot;left&quot;:127.80141732283468,&quot;top&quot;:68.83015748031497,&quot;width&quot;:876.1133070866142}"/>
</p:tagLst>
</file>

<file path=ppt/tags/tag284.xml><?xml version="1.0" encoding="utf-8"?>
<p:tagLst xmlns:p="http://schemas.openxmlformats.org/presentationml/2006/main">
  <p:tag name="AS_UNIQUEID" val="10229"/>
  <p:tag name="KSO_WM_DIAGRAM_VIRTUALLY_FRAME" val="{&quot;height&quot;:366.06984251968504,&quot;left&quot;:127.80141732283468,&quot;top&quot;:68.83015748031497,&quot;width&quot;:876.1133070866142}"/>
</p:tagLst>
</file>

<file path=ppt/tags/tag285.xml><?xml version="1.0" encoding="utf-8"?>
<p:tagLst xmlns:p="http://schemas.openxmlformats.org/presentationml/2006/main">
  <p:tag name="AS_UNIQUEID" val="10230"/>
  <p:tag name="KSO_WM_DIAGRAM_VIRTUALLY_FRAME" val="{&quot;height&quot;:366.06984251968504,&quot;left&quot;:127.80141732283468,&quot;top&quot;:68.83015748031497,&quot;width&quot;:876.1133070866142}"/>
</p:tagLst>
</file>

<file path=ppt/tags/tag286.xml><?xml version="1.0" encoding="utf-8"?>
<p:tagLst xmlns:p="http://schemas.openxmlformats.org/presentationml/2006/main">
  <p:tag name="AS_UNIQUEID" val="10232"/>
  <p:tag name="KSO_WM_DIAGRAM_VIRTUALLY_FRAME" val="{&quot;height&quot;:366.06984251968504,&quot;left&quot;:127.80141732283468,&quot;top&quot;:68.83015748031497,&quot;width&quot;:876.1133070866142}"/>
</p:tagLst>
</file>

<file path=ppt/tags/tag287.xml><?xml version="1.0" encoding="utf-8"?>
<p:tagLst xmlns:p="http://schemas.openxmlformats.org/presentationml/2006/main">
  <p:tag name="AS_UNIQUEID" val="10224"/>
  <p:tag name="BEFORENAME" val="PA-五边形 1"/>
  <p:tag name="PA" val="v5.2.11"/>
</p:tagLst>
</file>

<file path=ppt/tags/tag288.xml><?xml version="1.0" encoding="utf-8"?>
<p:tagLst xmlns:p="http://schemas.openxmlformats.org/presentationml/2006/main">
  <p:tag name="AS_UNIQUEID" val="10225"/>
  <p:tag name="BEFORENAME" val="PA-形状 120"/>
  <p:tag name="PA" val="v5.2.11"/>
</p:tagLst>
</file>

<file path=ppt/tags/tag289.xml><?xml version="1.0" encoding="utf-8"?>
<p:tagLst xmlns:p="http://schemas.openxmlformats.org/presentationml/2006/main">
  <p:tag name="AS_UNIQUEID" val="10226"/>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AS_UNIQUEID" val="11710"/>
</p:tagLst>
</file>

<file path=ppt/tags/tag291.xml><?xml version="1.0" encoding="utf-8"?>
<p:tagLst xmlns:p="http://schemas.openxmlformats.org/presentationml/2006/main">
  <p:tag name="AS_UNIQUEID" val="11711"/>
</p:tagLst>
</file>

<file path=ppt/tags/tag292.xml><?xml version="1.0" encoding="utf-8"?>
<p:tagLst xmlns:p="http://schemas.openxmlformats.org/presentationml/2006/main">
  <p:tag name="AS_UNIQUEID" val="11712"/>
</p:tagLst>
</file>

<file path=ppt/tags/tag293.xml><?xml version="1.0" encoding="utf-8"?>
<p:tagLst xmlns:p="http://schemas.openxmlformats.org/presentationml/2006/main">
  <p:tag name="AS_UNIQUEID" val="11713"/>
</p:tagLst>
</file>

<file path=ppt/tags/tag294.xml><?xml version="1.0" encoding="utf-8"?>
<p:tagLst xmlns:p="http://schemas.openxmlformats.org/presentationml/2006/main">
  <p:tag name="AS_UNIQUEID" val="11714"/>
</p:tagLst>
</file>

<file path=ppt/tags/tag295.xml><?xml version="1.0" encoding="utf-8"?>
<p:tagLst xmlns:p="http://schemas.openxmlformats.org/presentationml/2006/main">
  <p:tag name="AS_UNIQUEID" val="11715"/>
</p:tagLst>
</file>

<file path=ppt/tags/tag296.xml><?xml version="1.0" encoding="utf-8"?>
<p:tagLst xmlns:p="http://schemas.openxmlformats.org/presentationml/2006/main">
  <p:tag name="AS_UNIQUEID" val="11716"/>
</p:tagLst>
</file>

<file path=ppt/tags/tag297.xml><?xml version="1.0" encoding="utf-8"?>
<p:tagLst xmlns:p="http://schemas.openxmlformats.org/presentationml/2006/main">
  <p:tag name="AS_UNIQUEID" val="11717"/>
</p:tagLst>
</file>

<file path=ppt/tags/tag298.xml><?xml version="1.0" encoding="utf-8"?>
<p:tagLst xmlns:p="http://schemas.openxmlformats.org/presentationml/2006/main">
  <p:tag name="AS_UNIQUEID" val="11718"/>
</p:tagLst>
</file>

<file path=ppt/tags/tag299.xml><?xml version="1.0" encoding="utf-8"?>
<p:tagLst xmlns:p="http://schemas.openxmlformats.org/presentationml/2006/main">
  <p:tag name="AS_UNIQUEID" val="11719"/>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AS_UNIQUEID" val="11720"/>
</p:tagLst>
</file>

<file path=ppt/tags/tag301.xml><?xml version="1.0" encoding="utf-8"?>
<p:tagLst xmlns:p="http://schemas.openxmlformats.org/presentationml/2006/main">
  <p:tag name="AS_UNIQUEID" val="10312"/>
  <p:tag name="BEFORENAME" val="PA-五边形 1"/>
  <p:tag name="PA" val="v5.2.11"/>
</p:tagLst>
</file>

<file path=ppt/tags/tag302.xml><?xml version="1.0" encoding="utf-8"?>
<p:tagLst xmlns:p="http://schemas.openxmlformats.org/presentationml/2006/main">
  <p:tag name="AS_UNIQUEID" val="10313"/>
  <p:tag name="BEFORENAME" val="PA-形状 120"/>
  <p:tag name="PA" val="v5.2.11"/>
</p:tagLst>
</file>

<file path=ppt/tags/tag303.xml><?xml version="1.0" encoding="utf-8"?>
<p:tagLst xmlns:p="http://schemas.openxmlformats.org/presentationml/2006/main">
  <p:tag name="AS_UNIQUEID" val="10314"/>
</p:tagLst>
</file>

<file path=ppt/tags/tag304.xml><?xml version="1.0" encoding="utf-8"?>
<p:tagLst xmlns:p="http://schemas.openxmlformats.org/presentationml/2006/main">
  <p:tag name="AS_UNIQUEID" val="1132"/>
  <p:tag name="KSO_WM_UNIT_TABLE_BEAUTIFY" val="smartTable{0c14c2e9-f083-43fa-8a16-7a46376edbab}"/>
  <p:tag name="TABLE_COLOR_RGB" val="0x000000*0xFFFFFF*0x212121*0xFFFFFF*0x03A9F5*0x00BCD5*0x009788*0x4CB050*0x8CC34B*0xCDDC39"/>
  <p:tag name="TABLE_COLORIDX" val="2"/>
  <p:tag name="TABLE_EMPHASIZE_COLOR" val="240117"/>
  <p:tag name="TABLE_ENDDRAG_ORIGIN_RECT" val="863*362"/>
  <p:tag name="TABLE_ENDDRAG_RECT" val="41*107*863*362"/>
  <p:tag name="TABLE_SKINIDX" val="0"/>
</p:tagLst>
</file>

<file path=ppt/tags/tag305.xml><?xml version="1.0" encoding="utf-8"?>
<p:tagLst xmlns:p="http://schemas.openxmlformats.org/presentationml/2006/main">
  <p:tag name="AS_UNIQUEID" val="7701"/>
  <p:tag name="KSO_WM_DIAGRAM_VIRTUALLY_FRAME" val="{&quot;height&quot;:306.19999999999993,&quot;left&quot;:208.1367716535433,&quot;top&quot;:184.3928346456693,&quot;width&quot;:737.1632283464567}"/>
</p:tagLst>
</file>

<file path=ppt/tags/tag306.xml><?xml version="1.0" encoding="utf-8"?>
<p:tagLst xmlns:p="http://schemas.openxmlformats.org/presentationml/2006/main">
  <p:tag name="AS_UNIQUEID" val="7702"/>
  <p:tag name="KSO_WM_DIAGRAM_VIRTUALLY_FRAME" val="{&quot;height&quot;:306.19999999999993,&quot;left&quot;:208.1367716535433,&quot;top&quot;:184.3928346456693,&quot;width&quot;:737.1632283464567}"/>
</p:tagLst>
</file>

<file path=ppt/tags/tag307.xml><?xml version="1.0" encoding="utf-8"?>
<p:tagLst xmlns:p="http://schemas.openxmlformats.org/presentationml/2006/main">
  <p:tag name="AS_UNIQUEID" val="7703"/>
  <p:tag name="KSO_WM_DIAGRAM_VIRTUALLY_FRAME" val="{&quot;height&quot;:306.19999999999993,&quot;left&quot;:208.1367716535433,&quot;top&quot;:184.3928346456693,&quot;width&quot;:737.1632283464567}"/>
</p:tagLst>
</file>

<file path=ppt/tags/tag308.xml><?xml version="1.0" encoding="utf-8"?>
<p:tagLst xmlns:p="http://schemas.openxmlformats.org/presentationml/2006/main">
  <p:tag name="AS_UNIQUEID" val="7704"/>
  <p:tag name="KSO_WM_DIAGRAM_VIRTUALLY_FRAME" val="{&quot;height&quot;:306.19999999999993,&quot;left&quot;:208.1367716535433,&quot;top&quot;:184.3928346456693,&quot;width&quot;:737.1632283464567}"/>
</p:tagLst>
</file>

<file path=ppt/tags/tag309.xml><?xml version="1.0" encoding="utf-8"?>
<p:tagLst xmlns:p="http://schemas.openxmlformats.org/presentationml/2006/main">
  <p:tag name="AS_UNIQUEID" val="7705"/>
  <p:tag name="KSO_WM_DIAGRAM_VIRTUALLY_FRAME" val="{&quot;height&quot;:306.19999999999993,&quot;left&quot;:208.1367716535433,&quot;top&quot;:184.3928346456693,&quot;width&quot;:737.1632283464567}"/>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AS_UNIQUEID" val="7706"/>
  <p:tag name="KSO_WM_DIAGRAM_VIRTUALLY_FRAME" val="{&quot;height&quot;:306.19999999999993,&quot;left&quot;:208.1367716535433,&quot;top&quot;:184.3928346456693,&quot;width&quot;:737.1632283464567}"/>
</p:tagLst>
</file>

<file path=ppt/tags/tag311.xml><?xml version="1.0" encoding="utf-8"?>
<p:tagLst xmlns:p="http://schemas.openxmlformats.org/presentationml/2006/main">
  <p:tag name="AS_UNIQUEID" val="7707"/>
  <p:tag name="KSO_WM_DIAGRAM_VIRTUALLY_FRAME" val="{&quot;height&quot;:306.19999999999993,&quot;left&quot;:208.1367716535433,&quot;top&quot;:184.3928346456693,&quot;width&quot;:737.1632283464567}"/>
</p:tagLst>
</file>

<file path=ppt/tags/tag312.xml><?xml version="1.0" encoding="utf-8"?>
<p:tagLst xmlns:p="http://schemas.openxmlformats.org/presentationml/2006/main">
  <p:tag name="AS_UNIQUEID" val="7708"/>
  <p:tag name="KSO_WM_DIAGRAM_VIRTUALLY_FRAME" val="{&quot;height&quot;:306.19999999999993,&quot;left&quot;:208.1367716535433,&quot;top&quot;:184.3928346456693,&quot;width&quot;:737.1632283464567}"/>
</p:tagLst>
</file>

<file path=ppt/tags/tag313.xml><?xml version="1.0" encoding="utf-8"?>
<p:tagLst xmlns:p="http://schemas.openxmlformats.org/presentationml/2006/main">
  <p:tag name="AS_UNIQUEID" val="7709"/>
  <p:tag name="KSO_WM_DIAGRAM_VIRTUALLY_FRAME" val="{&quot;height&quot;:306.19999999999993,&quot;left&quot;:208.1367716535433,&quot;top&quot;:184.3928346456693,&quot;width&quot;:737.1632283464567}"/>
</p:tagLst>
</file>

<file path=ppt/tags/tag314.xml><?xml version="1.0" encoding="utf-8"?>
<p:tagLst xmlns:p="http://schemas.openxmlformats.org/presentationml/2006/main">
  <p:tag name="AS_UNIQUEID" val="7710"/>
  <p:tag name="KSO_WM_DIAGRAM_VIRTUALLY_FRAME" val="{&quot;height&quot;:306.19999999999993,&quot;left&quot;:208.1367716535433,&quot;top&quot;:184.3928346456693,&quot;width&quot;:737.1632283464567}"/>
</p:tagLst>
</file>

<file path=ppt/tags/tag315.xml><?xml version="1.0" encoding="utf-8"?>
<p:tagLst xmlns:p="http://schemas.openxmlformats.org/presentationml/2006/main">
  <p:tag name="AS_UNIQUEID" val="3628"/>
</p:tagLst>
</file>

<file path=ppt/tags/tag316.xml><?xml version="1.0" encoding="utf-8"?>
<p:tagLst xmlns:p="http://schemas.openxmlformats.org/presentationml/2006/main">
  <p:tag name="KSO_WM_FULL_TEXT_BEAUTIFY_COPY_ID" val="18"/>
</p:tagLst>
</file>

<file path=ppt/tags/tag317.xml><?xml version="1.0" encoding="utf-8"?>
<p:tagLst xmlns:p="http://schemas.openxmlformats.org/presentationml/2006/main">
  <p:tag name="AS_UNIQUEID" val="10332"/>
</p:tagLst>
</file>

<file path=ppt/tags/tag318.xml><?xml version="1.0" encoding="utf-8"?>
<p:tagLst xmlns:p="http://schemas.openxmlformats.org/presentationml/2006/main">
  <p:tag name="AS_UNIQUEID" val="10333"/>
</p:tagLst>
</file>

<file path=ppt/tags/tag319.xml><?xml version="1.0" encoding="utf-8"?>
<p:tagLst xmlns:p="http://schemas.openxmlformats.org/presentationml/2006/main">
  <p:tag name="AS_UNIQUEID" val="10334"/>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AS_UNIQUEID" val="10335"/>
</p:tagLst>
</file>

<file path=ppt/tags/tag321.xml><?xml version="1.0" encoding="utf-8"?>
<p:tagLst xmlns:p="http://schemas.openxmlformats.org/presentationml/2006/main">
  <p:tag name="AS_UNIQUEID" val="11726"/>
</p:tagLst>
</file>

<file path=ppt/tags/tag322.xml><?xml version="1.0" encoding="utf-8"?>
<p:tagLst xmlns:p="http://schemas.openxmlformats.org/presentationml/2006/main">
  <p:tag name="AS_UNIQUEID" val="10331"/>
</p:tagLst>
</file>

<file path=ppt/tags/tag323.xml><?xml version="1.0" encoding="utf-8"?>
<p:tagLst xmlns:p="http://schemas.openxmlformats.org/presentationml/2006/main">
  <p:tag name="AS_UNIQUEID" val="11727"/>
</p:tagLst>
</file>

<file path=ppt/tags/tag324.xml><?xml version="1.0" encoding="utf-8"?>
<p:tagLst xmlns:p="http://schemas.openxmlformats.org/presentationml/2006/main">
  <p:tag name="AS_UNIQUEID" val="11728"/>
</p:tagLst>
</file>

<file path=ppt/tags/tag325.xml><?xml version="1.0" encoding="utf-8"?>
<p:tagLst xmlns:p="http://schemas.openxmlformats.org/presentationml/2006/main">
  <p:tag name="AS_UNIQUEID" val="11729"/>
</p:tagLst>
</file>

<file path=ppt/tags/tag326.xml><?xml version="1.0" encoding="utf-8"?>
<p:tagLst xmlns:p="http://schemas.openxmlformats.org/presentationml/2006/main">
  <p:tag name="AS_UNIQUEID" val="11730"/>
</p:tagLst>
</file>

<file path=ppt/tags/tag327.xml><?xml version="1.0" encoding="utf-8"?>
<p:tagLst xmlns:p="http://schemas.openxmlformats.org/presentationml/2006/main">
  <p:tag name="AS_UNIQUEID" val="11731"/>
</p:tagLst>
</file>

<file path=ppt/tags/tag328.xml><?xml version="1.0" encoding="utf-8"?>
<p:tagLst xmlns:p="http://schemas.openxmlformats.org/presentationml/2006/main">
  <p:tag name="KSO_WM_FULL_TEXT_BEAUTIFY_COPY_ID" val="18"/>
</p:tagLst>
</file>

<file path=ppt/tags/tag329.xml><?xml version="1.0" encoding="utf-8"?>
<p:tagLst xmlns:p="http://schemas.openxmlformats.org/presentationml/2006/main">
  <p:tag name="KSO_WM_FULL_TEXT_BEAUTIFY_COPY_ID" val="18"/>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FULL_TEXT_BEAUTIFY_COPY_ID" val="18"/>
</p:tagLst>
</file>

<file path=ppt/tags/tag331.xml><?xml version="1.0" encoding="utf-8"?>
<p:tagLst xmlns:p="http://schemas.openxmlformats.org/presentationml/2006/main">
  <p:tag name="AS_UNIQUEID" val="10513"/>
  <p:tag name="BEFORENAME" val="PA-五边形 1"/>
  <p:tag name="PA" val="v5.2.11"/>
</p:tagLst>
</file>

<file path=ppt/tags/tag332.xml><?xml version="1.0" encoding="utf-8"?>
<p:tagLst xmlns:p="http://schemas.openxmlformats.org/presentationml/2006/main">
  <p:tag name="AS_UNIQUEID" val="10515"/>
</p:tagLst>
</file>

<file path=ppt/tags/tag333.xml><?xml version="1.0" encoding="utf-8"?>
<p:tagLst xmlns:p="http://schemas.openxmlformats.org/presentationml/2006/main">
  <p:tag name="AS_UNIQUEID" val="10516"/>
</p:tagLst>
</file>

<file path=ppt/tags/tag334.xml><?xml version="1.0" encoding="utf-8"?>
<p:tagLst xmlns:p="http://schemas.openxmlformats.org/presentationml/2006/main">
  <p:tag name="AS_UNIQUEID" val="10517"/>
</p:tagLst>
</file>

<file path=ppt/tags/tag335.xml><?xml version="1.0" encoding="utf-8"?>
<p:tagLst xmlns:p="http://schemas.openxmlformats.org/presentationml/2006/main">
  <p:tag name="AS_UNIQUEID" val="1091"/>
</p:tagLst>
</file>

<file path=ppt/tags/tag336.xml><?xml version="1.0" encoding="utf-8"?>
<p:tagLst xmlns:p="http://schemas.openxmlformats.org/presentationml/2006/main">
  <p:tag name="AS_UNIQUEID" val="1094"/>
</p:tagLst>
</file>

<file path=ppt/tags/tag337.xml><?xml version="1.0" encoding="utf-8"?>
<p:tagLst xmlns:p="http://schemas.openxmlformats.org/presentationml/2006/main">
  <p:tag name="AS_UNIQUEID" val="1095"/>
</p:tagLst>
</file>

<file path=ppt/tags/tag338.xml><?xml version="1.0" encoding="utf-8"?>
<p:tagLst xmlns:p="http://schemas.openxmlformats.org/presentationml/2006/main">
  <p:tag name="AS_UNIQUEID" val="10518"/>
</p:tagLst>
</file>

<file path=ppt/tags/tag339.xml><?xml version="1.0" encoding="utf-8"?>
<p:tagLst xmlns:p="http://schemas.openxmlformats.org/presentationml/2006/main">
  <p:tag name="AS_UNIQUEID" val="10519"/>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AS_UNIQUEID" val="10520"/>
</p:tagLst>
</file>

<file path=ppt/tags/tag341.xml><?xml version="1.0" encoding="utf-8"?>
<p:tagLst xmlns:p="http://schemas.openxmlformats.org/presentationml/2006/main">
  <p:tag name="KSO_WM_FULL_TEXT_BEAUTIFY_COPY_ID" val="18"/>
</p:tagLst>
</file>

<file path=ppt/tags/tag342.xml><?xml version="1.0" encoding="utf-8"?>
<p:tagLst xmlns:p="http://schemas.openxmlformats.org/presentationml/2006/main">
  <p:tag name="AS_UNIQUEID" val="11269"/>
</p:tagLst>
</file>

<file path=ppt/tags/tag343.xml><?xml version="1.0" encoding="utf-8"?>
<p:tagLst xmlns:p="http://schemas.openxmlformats.org/presentationml/2006/main">
  <p:tag name="AS_UNIQUEID" val="11795"/>
</p:tagLst>
</file>

<file path=ppt/tags/tag344.xml><?xml version="1.0" encoding="utf-8"?>
<p:tagLst xmlns:p="http://schemas.openxmlformats.org/presentationml/2006/main">
  <p:tag name="AS_UNIQUEID" val="11796"/>
</p:tagLst>
</file>

<file path=ppt/tags/tag345.xml><?xml version="1.0" encoding="utf-8"?>
<p:tagLst xmlns:p="http://schemas.openxmlformats.org/presentationml/2006/main">
  <p:tag name="AS_UNIQUEID" val="11797"/>
</p:tagLst>
</file>

<file path=ppt/tags/tag346.xml><?xml version="1.0" encoding="utf-8"?>
<p:tagLst xmlns:p="http://schemas.openxmlformats.org/presentationml/2006/main">
  <p:tag name="AS_UNIQUEID" val="11798"/>
</p:tagLst>
</file>

<file path=ppt/tags/tag347.xml><?xml version="1.0" encoding="utf-8"?>
<p:tagLst xmlns:p="http://schemas.openxmlformats.org/presentationml/2006/main">
  <p:tag name="AS_UNIQUEID" val="11799"/>
</p:tagLst>
</file>

<file path=ppt/tags/tag348.xml><?xml version="1.0" encoding="utf-8"?>
<p:tagLst xmlns:p="http://schemas.openxmlformats.org/presentationml/2006/main">
  <p:tag name="AS_UNIQUEID" val="11800"/>
</p:tagLst>
</file>

<file path=ppt/tags/tag349.xml><?xml version="1.0" encoding="utf-8"?>
<p:tagLst xmlns:p="http://schemas.openxmlformats.org/presentationml/2006/main">
  <p:tag name="AS_UNIQUEID" val="1180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AS_UNIQUEID" val="11802"/>
</p:tagLst>
</file>

<file path=ppt/tags/tag351.xml><?xml version="1.0" encoding="utf-8"?>
<p:tagLst xmlns:p="http://schemas.openxmlformats.org/presentationml/2006/main">
  <p:tag name="AS_UNIQUEID" val="11803"/>
</p:tagLst>
</file>

<file path=ppt/tags/tag352.xml><?xml version="1.0" encoding="utf-8"?>
<p:tagLst xmlns:p="http://schemas.openxmlformats.org/presentationml/2006/main">
  <p:tag name="AS_UNIQUEID" val="11804"/>
</p:tagLst>
</file>

<file path=ppt/tags/tag353.xml><?xml version="1.0" encoding="utf-8"?>
<p:tagLst xmlns:p="http://schemas.openxmlformats.org/presentationml/2006/main">
  <p:tag name="AS_UNIQUEID" val="11805"/>
</p:tagLst>
</file>

<file path=ppt/tags/tag354.xml><?xml version="1.0" encoding="utf-8"?>
<p:tagLst xmlns:p="http://schemas.openxmlformats.org/presentationml/2006/main">
  <p:tag name="AS_UNIQUEID" val="11806"/>
</p:tagLst>
</file>

<file path=ppt/tags/tag355.xml><?xml version="1.0" encoding="utf-8"?>
<p:tagLst xmlns:p="http://schemas.openxmlformats.org/presentationml/2006/main">
  <p:tag name="AS_UNIQUEID" val="11807"/>
</p:tagLst>
</file>

<file path=ppt/tags/tag356.xml><?xml version="1.0" encoding="utf-8"?>
<p:tagLst xmlns:p="http://schemas.openxmlformats.org/presentationml/2006/main">
  <p:tag name="AS_UNIQUEID" val="11808"/>
</p:tagLst>
</file>

<file path=ppt/tags/tag357.xml><?xml version="1.0" encoding="utf-8"?>
<p:tagLst xmlns:p="http://schemas.openxmlformats.org/presentationml/2006/main">
  <p:tag name="AS_UNIQUEID" val="11809"/>
</p:tagLst>
</file>

<file path=ppt/tags/tag358.xml><?xml version="1.0" encoding="utf-8"?>
<p:tagLst xmlns:p="http://schemas.openxmlformats.org/presentationml/2006/main">
  <p:tag name="AS_UNIQUEID" val="11810"/>
</p:tagLst>
</file>

<file path=ppt/tags/tag359.xml><?xml version="1.0" encoding="utf-8"?>
<p:tagLst xmlns:p="http://schemas.openxmlformats.org/presentationml/2006/main">
  <p:tag name="AS_UNIQUEID" val="1181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AS_UNIQUEID" val="11812"/>
</p:tagLst>
</file>

<file path=ppt/tags/tag361.xml><?xml version="1.0" encoding="utf-8"?>
<p:tagLst xmlns:p="http://schemas.openxmlformats.org/presentationml/2006/main">
  <p:tag name="AS_UNIQUEID" val="11813"/>
</p:tagLst>
</file>

<file path=ppt/tags/tag362.xml><?xml version="1.0" encoding="utf-8"?>
<p:tagLst xmlns:p="http://schemas.openxmlformats.org/presentationml/2006/main">
  <p:tag name="AS_UNIQUEID" val="11814"/>
</p:tagLst>
</file>

<file path=ppt/tags/tag363.xml><?xml version="1.0" encoding="utf-8"?>
<p:tagLst xmlns:p="http://schemas.openxmlformats.org/presentationml/2006/main">
  <p:tag name="AS_UNIQUEID" val="11815"/>
</p:tagLst>
</file>

<file path=ppt/tags/tag364.xml><?xml version="1.0" encoding="utf-8"?>
<p:tagLst xmlns:p="http://schemas.openxmlformats.org/presentationml/2006/main">
  <p:tag name="AS_UNIQUEID" val="11816"/>
</p:tagLst>
</file>

<file path=ppt/tags/tag365.xml><?xml version="1.0" encoding="utf-8"?>
<p:tagLst xmlns:p="http://schemas.openxmlformats.org/presentationml/2006/main">
  <p:tag name="AS_UNIQUEID" val="11817"/>
</p:tagLst>
</file>

<file path=ppt/tags/tag366.xml><?xml version="1.0" encoding="utf-8"?>
<p:tagLst xmlns:p="http://schemas.openxmlformats.org/presentationml/2006/main">
  <p:tag name="AS_UNIQUEID" val="11857"/>
</p:tagLst>
</file>

<file path=ppt/tags/tag367.xml><?xml version="1.0" encoding="utf-8"?>
<p:tagLst xmlns:p="http://schemas.openxmlformats.org/presentationml/2006/main">
  <p:tag name="AS_UNIQUEID" val="11858"/>
</p:tagLst>
</file>

<file path=ppt/tags/tag368.xml><?xml version="1.0" encoding="utf-8"?>
<p:tagLst xmlns:p="http://schemas.openxmlformats.org/presentationml/2006/main">
  <p:tag name="AS_UNIQUEID" val="11859"/>
</p:tagLst>
</file>

<file path=ppt/tags/tag369.xml><?xml version="1.0" encoding="utf-8"?>
<p:tagLst xmlns:p="http://schemas.openxmlformats.org/presentationml/2006/main">
  <p:tag name="AS_UNIQUEID" val="11860"/>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AS_UNIQUEID" val="11861"/>
</p:tagLst>
</file>

<file path=ppt/tags/tag371.xml><?xml version="1.0" encoding="utf-8"?>
<p:tagLst xmlns:p="http://schemas.openxmlformats.org/presentationml/2006/main">
  <p:tag name="AS_UNIQUEID" val="11862"/>
</p:tagLst>
</file>

<file path=ppt/tags/tag372.xml><?xml version="1.0" encoding="utf-8"?>
<p:tagLst xmlns:p="http://schemas.openxmlformats.org/presentationml/2006/main">
  <p:tag name="AS_UNIQUEID" val="11863"/>
</p:tagLst>
</file>

<file path=ppt/tags/tag373.xml><?xml version="1.0" encoding="utf-8"?>
<p:tagLst xmlns:p="http://schemas.openxmlformats.org/presentationml/2006/main">
  <p:tag name="AS_UNIQUEID" val="11864"/>
</p:tagLst>
</file>

<file path=ppt/tags/tag374.xml><?xml version="1.0" encoding="utf-8"?>
<p:tagLst xmlns:p="http://schemas.openxmlformats.org/presentationml/2006/main">
  <p:tag name="AS_UNIQUEID" val="11865"/>
</p:tagLst>
</file>

<file path=ppt/tags/tag375.xml><?xml version="1.0" encoding="utf-8"?>
<p:tagLst xmlns:p="http://schemas.openxmlformats.org/presentationml/2006/main">
  <p:tag name="AS_UNIQUEID" val="11866"/>
</p:tagLst>
</file>

<file path=ppt/tags/tag376.xml><?xml version="1.0" encoding="utf-8"?>
<p:tagLst xmlns:p="http://schemas.openxmlformats.org/presentationml/2006/main">
  <p:tag name="AS_UNIQUEID" val="11867"/>
</p:tagLst>
</file>

<file path=ppt/tags/tag377.xml><?xml version="1.0" encoding="utf-8"?>
<p:tagLst xmlns:p="http://schemas.openxmlformats.org/presentationml/2006/main">
  <p:tag name="AS_UNIQUEID" val="11868"/>
</p:tagLst>
</file>

<file path=ppt/tags/tag378.xml><?xml version="1.0" encoding="utf-8"?>
<p:tagLst xmlns:p="http://schemas.openxmlformats.org/presentationml/2006/main">
  <p:tag name="AS_UNIQUEID" val="11869"/>
</p:tagLst>
</file>

<file path=ppt/tags/tag379.xml><?xml version="1.0" encoding="utf-8"?>
<p:tagLst xmlns:p="http://schemas.openxmlformats.org/presentationml/2006/main">
  <p:tag name="AS_UNIQUEID" val="11870"/>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AS_UNIQUEID" val="11871"/>
</p:tagLst>
</file>

<file path=ppt/tags/tag381.xml><?xml version="1.0" encoding="utf-8"?>
<p:tagLst xmlns:p="http://schemas.openxmlformats.org/presentationml/2006/main">
  <p:tag name="AS_UNIQUEID" val="11872"/>
</p:tagLst>
</file>

<file path=ppt/tags/tag382.xml><?xml version="1.0" encoding="utf-8"?>
<p:tagLst xmlns:p="http://schemas.openxmlformats.org/presentationml/2006/main">
  <p:tag name="AS_UNIQUEID" val="11873"/>
</p:tagLst>
</file>

<file path=ppt/tags/tag383.xml><?xml version="1.0" encoding="utf-8"?>
<p:tagLst xmlns:p="http://schemas.openxmlformats.org/presentationml/2006/main">
  <p:tag name="AS_UNIQUEID" val="11874"/>
</p:tagLst>
</file>

<file path=ppt/tags/tag384.xml><?xml version="1.0" encoding="utf-8"?>
<p:tagLst xmlns:p="http://schemas.openxmlformats.org/presentationml/2006/main">
  <p:tag name="AS_UNIQUEID" val="11875"/>
</p:tagLst>
</file>

<file path=ppt/tags/tag385.xml><?xml version="1.0" encoding="utf-8"?>
<p:tagLst xmlns:p="http://schemas.openxmlformats.org/presentationml/2006/main">
  <p:tag name="AS_UNIQUEID" val="11876"/>
</p:tagLst>
</file>

<file path=ppt/tags/tag386.xml><?xml version="1.0" encoding="utf-8"?>
<p:tagLst xmlns:p="http://schemas.openxmlformats.org/presentationml/2006/main">
  <p:tag name="AS_UNIQUEID" val="11877"/>
</p:tagLst>
</file>

<file path=ppt/tags/tag387.xml><?xml version="1.0" encoding="utf-8"?>
<p:tagLst xmlns:p="http://schemas.openxmlformats.org/presentationml/2006/main">
  <p:tag name="AS_UNIQUEID" val="11878"/>
</p:tagLst>
</file>

<file path=ppt/tags/tag388.xml><?xml version="1.0" encoding="utf-8"?>
<p:tagLst xmlns:p="http://schemas.openxmlformats.org/presentationml/2006/main">
  <p:tag name="AS_UNIQUEID" val="11879"/>
</p:tagLst>
</file>

<file path=ppt/tags/tag389.xml><?xml version="1.0" encoding="utf-8"?>
<p:tagLst xmlns:p="http://schemas.openxmlformats.org/presentationml/2006/main">
  <p:tag name="AS_UNIQUEID" val="11880"/>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AS_UNIQUEID" val="11881"/>
</p:tagLst>
</file>

<file path=ppt/tags/tag391.xml><?xml version="1.0" encoding="utf-8"?>
<p:tagLst xmlns:p="http://schemas.openxmlformats.org/presentationml/2006/main">
  <p:tag name="AS_UNIQUEID" val="11882"/>
</p:tagLst>
</file>

<file path=ppt/tags/tag392.xml><?xml version="1.0" encoding="utf-8"?>
<p:tagLst xmlns:p="http://schemas.openxmlformats.org/presentationml/2006/main">
  <p:tag name="AS_UNIQUEID" val="11883"/>
</p:tagLst>
</file>

<file path=ppt/tags/tag393.xml><?xml version="1.0" encoding="utf-8"?>
<p:tagLst xmlns:p="http://schemas.openxmlformats.org/presentationml/2006/main">
  <p:tag name="AS_UNIQUEID" val="11884"/>
</p:tagLst>
</file>

<file path=ppt/tags/tag394.xml><?xml version="1.0" encoding="utf-8"?>
<p:tagLst xmlns:p="http://schemas.openxmlformats.org/presentationml/2006/main">
  <p:tag name="AS_UNIQUEID" val="11885"/>
</p:tagLst>
</file>

<file path=ppt/tags/tag395.xml><?xml version="1.0" encoding="utf-8"?>
<p:tagLst xmlns:p="http://schemas.openxmlformats.org/presentationml/2006/main">
  <p:tag name="AS_UNIQUEID" val="11886"/>
</p:tagLst>
</file>

<file path=ppt/tags/tag396.xml><?xml version="1.0" encoding="utf-8"?>
<p:tagLst xmlns:p="http://schemas.openxmlformats.org/presentationml/2006/main">
  <p:tag name="AS_UNIQUEID" val="11887"/>
</p:tagLst>
</file>

<file path=ppt/tags/tag397.xml><?xml version="1.0" encoding="utf-8"?>
<p:tagLst xmlns:p="http://schemas.openxmlformats.org/presentationml/2006/main">
  <p:tag name="AS_UNIQUEID" val="11888"/>
</p:tagLst>
</file>

<file path=ppt/tags/tag398.xml><?xml version="1.0" encoding="utf-8"?>
<p:tagLst xmlns:p="http://schemas.openxmlformats.org/presentationml/2006/main">
  <p:tag name="AS_UNIQUEID" val="11889"/>
</p:tagLst>
</file>

<file path=ppt/tags/tag399.xml><?xml version="1.0" encoding="utf-8"?>
<p:tagLst xmlns:p="http://schemas.openxmlformats.org/presentationml/2006/main">
  <p:tag name="AS_UNIQUEID" val="1189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AS_UNIQUEID" val="11891"/>
</p:tagLst>
</file>

<file path=ppt/tags/tag401.xml><?xml version="1.0" encoding="utf-8"?>
<p:tagLst xmlns:p="http://schemas.openxmlformats.org/presentationml/2006/main">
  <p:tag name="AS_UNIQUEID" val="11892"/>
</p:tagLst>
</file>

<file path=ppt/tags/tag402.xml><?xml version="1.0" encoding="utf-8"?>
<p:tagLst xmlns:p="http://schemas.openxmlformats.org/presentationml/2006/main">
  <p:tag name="AS_UNIQUEID" val="11893"/>
</p:tagLst>
</file>

<file path=ppt/tags/tag403.xml><?xml version="1.0" encoding="utf-8"?>
<p:tagLst xmlns:p="http://schemas.openxmlformats.org/presentationml/2006/main">
  <p:tag name="AS_UNIQUEID" val="11894"/>
</p:tagLst>
</file>

<file path=ppt/tags/tag404.xml><?xml version="1.0" encoding="utf-8"?>
<p:tagLst xmlns:p="http://schemas.openxmlformats.org/presentationml/2006/main">
  <p:tag name="AS_UNIQUEID" val="11895"/>
</p:tagLst>
</file>

<file path=ppt/tags/tag405.xml><?xml version="1.0" encoding="utf-8"?>
<p:tagLst xmlns:p="http://schemas.openxmlformats.org/presentationml/2006/main">
  <p:tag name="AS_UNIQUEID" val="11896"/>
</p:tagLst>
</file>

<file path=ppt/tags/tag406.xml><?xml version="1.0" encoding="utf-8"?>
<p:tagLst xmlns:p="http://schemas.openxmlformats.org/presentationml/2006/main">
  <p:tag name="AS_UNIQUEID" val="11897"/>
</p:tagLst>
</file>

<file path=ppt/tags/tag407.xml><?xml version="1.0" encoding="utf-8"?>
<p:tagLst xmlns:p="http://schemas.openxmlformats.org/presentationml/2006/main">
  <p:tag name="AS_UNIQUEID" val="11898"/>
</p:tagLst>
</file>

<file path=ppt/tags/tag408.xml><?xml version="1.0" encoding="utf-8"?>
<p:tagLst xmlns:p="http://schemas.openxmlformats.org/presentationml/2006/main">
  <p:tag name="AS_UNIQUEID" val="11899"/>
</p:tagLst>
</file>

<file path=ppt/tags/tag409.xml><?xml version="1.0" encoding="utf-8"?>
<p:tagLst xmlns:p="http://schemas.openxmlformats.org/presentationml/2006/main">
  <p:tag name="AS_UNIQUEID" val="11900"/>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AS_UNIQUEID" val="11901"/>
</p:tagLst>
</file>

<file path=ppt/tags/tag411.xml><?xml version="1.0" encoding="utf-8"?>
<p:tagLst xmlns:p="http://schemas.openxmlformats.org/presentationml/2006/main">
  <p:tag name="AS_UNIQUEID" val="11902"/>
</p:tagLst>
</file>

<file path=ppt/tags/tag412.xml><?xml version="1.0" encoding="utf-8"?>
<p:tagLst xmlns:p="http://schemas.openxmlformats.org/presentationml/2006/main">
  <p:tag name="AS_UNIQUEID" val="11903"/>
</p:tagLst>
</file>

<file path=ppt/tags/tag413.xml><?xml version="1.0" encoding="utf-8"?>
<p:tagLst xmlns:p="http://schemas.openxmlformats.org/presentationml/2006/main">
  <p:tag name="AS_UNIQUEID" val="11904"/>
</p:tagLst>
</file>

<file path=ppt/tags/tag414.xml><?xml version="1.0" encoding="utf-8"?>
<p:tagLst xmlns:p="http://schemas.openxmlformats.org/presentationml/2006/main">
  <p:tag name="KSO_WM_FULL_TEXT_BEAUTIFY_COPY_ID" val="18"/>
</p:tagLst>
</file>

<file path=ppt/tags/tag415.xml><?xml version="1.0" encoding="utf-8"?>
<p:tagLst xmlns:p="http://schemas.openxmlformats.org/presentationml/2006/main">
  <p:tag name="KSO_WM_FULL_TEXT_BEAUTIFY_COPY_ID" val="18"/>
</p:tagLst>
</file>

<file path=ppt/tags/tag416.xml><?xml version="1.0" encoding="utf-8"?>
<p:tagLst xmlns:p="http://schemas.openxmlformats.org/presentationml/2006/main">
  <p:tag name="KSO_WM_FULL_TEXT_BEAUTIFY_COPY_ID" val="18"/>
</p:tagLst>
</file>

<file path=ppt/tags/tag417.xml><?xml version="1.0" encoding="utf-8"?>
<p:tagLst xmlns:p="http://schemas.openxmlformats.org/presentationml/2006/main">
  <p:tag name="KSO_WM_FULL_TEXT_BEAUTIFY_COPY_ID" val="18"/>
</p:tagLst>
</file>

<file path=ppt/tags/tag418.xml><?xml version="1.0" encoding="utf-8"?>
<p:tagLst xmlns:p="http://schemas.openxmlformats.org/presentationml/2006/main">
  <p:tag name="KSO_WM_FULL_TEXT_BEAUTIFY_COPY_ID" val="18"/>
</p:tagLst>
</file>

<file path=ppt/tags/tag419.xml><?xml version="1.0" encoding="utf-8"?>
<p:tagLst xmlns:p="http://schemas.openxmlformats.org/presentationml/2006/main">
  <p:tag name="KSO_WM_UNIT_TABLE_BEAUTIFY" val="smartTable{b8854968-c19f-48e6-b45c-86da4ef54390}"/>
  <p:tag name="TABLE_ENDDRAG_ORIGIN_RECT" val="302*100"/>
  <p:tag name="TABLE_ENDDRAG_RECT" val="657*55*302*100"/>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FULL_TEXT_BEAUTIFY_COPY_ID" val="18"/>
</p:tagLst>
</file>

<file path=ppt/tags/tag421.xml><?xml version="1.0" encoding="utf-8"?>
<p:tagLst xmlns:p="http://schemas.openxmlformats.org/presentationml/2006/main">
  <p:tag name="KSO_WM_FULL_TEXT_BEAUTIFY_COPY_ID" val="18"/>
</p:tagLst>
</file>

<file path=ppt/tags/tag422.xml><?xml version="1.0" encoding="utf-8"?>
<p:tagLst xmlns:p="http://schemas.openxmlformats.org/presentationml/2006/main">
  <p:tag name="KSO_WM_FULL_TEXT_BEAUTIFY_COPY_ID" val="18"/>
</p:tagLst>
</file>

<file path=ppt/tags/tag423.xml><?xml version="1.0" encoding="utf-8"?>
<p:tagLst xmlns:p="http://schemas.openxmlformats.org/presentationml/2006/main">
  <p:tag name="KSO_WM_FULL_TEXT_BEAUTIFY_COPY_ID" val="18"/>
</p:tagLst>
</file>

<file path=ppt/tags/tag424.xml><?xml version="1.0" encoding="utf-8"?>
<p:tagLst xmlns:p="http://schemas.openxmlformats.org/presentationml/2006/main">
  <p:tag name="KSO_WM_FULL_TEXT_BEAUTIFY_COPY_ID" val="18"/>
</p:tagLst>
</file>

<file path=ppt/tags/tag425.xml><?xml version="1.0" encoding="utf-8"?>
<p:tagLst xmlns:p="http://schemas.openxmlformats.org/presentationml/2006/main">
  <p:tag name="COMMONDATA" val="eyJoZGlkIjoiNGYxODY0ZjM5ODRiMzYwMjk4ZmJhMTg4MDdkNmU1ZDYifQ=="/>
  <p:tag name="KSO_WPP_MARK_KEY" val="e32da480-e4f5-4e6a-8ad6-7393a6e201ea"/>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9.xml><?xml version="1.0" encoding="utf-8"?>
<p:tagLst xmlns:p="http://schemas.openxmlformats.org/presentationml/2006/main">
  <p:tag name="KSO_WM_UNIT_PLACING_PICTURE_USER_VIEWPORT" val="{&quot;height&quot;:4904,&quot;width&quot;:891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AS_UNIQUEID" val="11463"/>
</p:tagLst>
</file>

<file path=ppt/tags/tag71.xml><?xml version="1.0" encoding="utf-8"?>
<p:tagLst xmlns:p="http://schemas.openxmlformats.org/presentationml/2006/main">
  <p:tag name="AS_UNIQUEID" val="11465"/>
</p:tagLst>
</file>

<file path=ppt/tags/tag72.xml><?xml version="1.0" encoding="utf-8"?>
<p:tagLst xmlns:p="http://schemas.openxmlformats.org/presentationml/2006/main">
  <p:tag name="AS_UNIQUEID" val="11466"/>
</p:tagLst>
</file>

<file path=ppt/tags/tag73.xml><?xml version="1.0" encoding="utf-8"?>
<p:tagLst xmlns:p="http://schemas.openxmlformats.org/presentationml/2006/main">
  <p:tag name="AS_UNIQUEID" val="11467"/>
</p:tagLst>
</file>

<file path=ppt/tags/tag74.xml><?xml version="1.0" encoding="utf-8"?>
<p:tagLst xmlns:p="http://schemas.openxmlformats.org/presentationml/2006/main">
  <p:tag name="AS_UNIQUEID" val="11468"/>
</p:tagLst>
</file>

<file path=ppt/tags/tag75.xml><?xml version="1.0" encoding="utf-8"?>
<p:tagLst xmlns:p="http://schemas.openxmlformats.org/presentationml/2006/main">
  <p:tag name="AS_UNIQUEID" val="11469"/>
</p:tagLst>
</file>

<file path=ppt/tags/tag76.xml><?xml version="1.0" encoding="utf-8"?>
<p:tagLst xmlns:p="http://schemas.openxmlformats.org/presentationml/2006/main">
  <p:tag name="AS_UNIQUEID" val="11470"/>
</p:tagLst>
</file>

<file path=ppt/tags/tag77.xml><?xml version="1.0" encoding="utf-8"?>
<p:tagLst xmlns:p="http://schemas.openxmlformats.org/presentationml/2006/main">
  <p:tag name="AS_UNIQUEID" val="11471"/>
</p:tagLst>
</file>

<file path=ppt/tags/tag78.xml><?xml version="1.0" encoding="utf-8"?>
<p:tagLst xmlns:p="http://schemas.openxmlformats.org/presentationml/2006/main">
  <p:tag name="AS_UNIQUEID" val="11472"/>
</p:tagLst>
</file>

<file path=ppt/tags/tag79.xml><?xml version="1.0" encoding="utf-8"?>
<p:tagLst xmlns:p="http://schemas.openxmlformats.org/presentationml/2006/main">
  <p:tag name="AS_UNIQUEID" val="11473"/>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AS_UNIQUEID" val="11474"/>
</p:tagLst>
</file>

<file path=ppt/tags/tag81.xml><?xml version="1.0" encoding="utf-8"?>
<p:tagLst xmlns:p="http://schemas.openxmlformats.org/presentationml/2006/main">
  <p:tag name="AS_UNIQUEID" val="11475"/>
</p:tagLst>
</file>

<file path=ppt/tags/tag82.xml><?xml version="1.0" encoding="utf-8"?>
<p:tagLst xmlns:p="http://schemas.openxmlformats.org/presentationml/2006/main">
  <p:tag name="AS_UNIQUEID" val="11477"/>
</p:tagLst>
</file>

<file path=ppt/tags/tag83.xml><?xml version="1.0" encoding="utf-8"?>
<p:tagLst xmlns:p="http://schemas.openxmlformats.org/presentationml/2006/main">
  <p:tag name="AS_UNIQUEID" val="11478"/>
</p:tagLst>
</file>

<file path=ppt/tags/tag84.xml><?xml version="1.0" encoding="utf-8"?>
<p:tagLst xmlns:p="http://schemas.openxmlformats.org/presentationml/2006/main">
  <p:tag name="AS_UNIQUEID" val="11479"/>
</p:tagLst>
</file>

<file path=ppt/tags/tag85.xml><?xml version="1.0" encoding="utf-8"?>
<p:tagLst xmlns:p="http://schemas.openxmlformats.org/presentationml/2006/main">
  <p:tag name="AS_UNIQUEID" val="11480"/>
</p:tagLst>
</file>

<file path=ppt/tags/tag86.xml><?xml version="1.0" encoding="utf-8"?>
<p:tagLst xmlns:p="http://schemas.openxmlformats.org/presentationml/2006/main">
  <p:tag name="AS_UNIQUEID" val="11481"/>
</p:tagLst>
</file>

<file path=ppt/tags/tag87.xml><?xml version="1.0" encoding="utf-8"?>
<p:tagLst xmlns:p="http://schemas.openxmlformats.org/presentationml/2006/main">
  <p:tag name="AS_UNIQUEID" val="11482"/>
</p:tagLst>
</file>

<file path=ppt/tags/tag88.xml><?xml version="1.0" encoding="utf-8"?>
<p:tagLst xmlns:p="http://schemas.openxmlformats.org/presentationml/2006/main">
  <p:tag name="AS_UNIQUEID" val="11483"/>
</p:tagLst>
</file>

<file path=ppt/tags/tag89.xml><?xml version="1.0" encoding="utf-8"?>
<p:tagLst xmlns:p="http://schemas.openxmlformats.org/presentationml/2006/main">
  <p:tag name="KSO_WM_FULL_TEXT_BEAUTIFY_COPY_ID" val="18"/>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FULL_TEXT_BEAUTIFY_COPY_ID" val="18"/>
</p:tagLst>
</file>

<file path=ppt/tags/tag91.xml><?xml version="1.0" encoding="utf-8"?>
<p:tagLst xmlns:p="http://schemas.openxmlformats.org/presentationml/2006/main">
  <p:tag name="KSO_WM_FULL_TEXT_BEAUTIFY_COPY_ID" val="18"/>
</p:tagLst>
</file>

<file path=ppt/tags/tag92.xml><?xml version="1.0" encoding="utf-8"?>
<p:tagLst xmlns:p="http://schemas.openxmlformats.org/presentationml/2006/main">
  <p:tag name="KSO_WM_FULL_TEXT_BEAUTIFY_COPY_ID" val="18"/>
</p:tagLst>
</file>

<file path=ppt/tags/tag93.xml><?xml version="1.0" encoding="utf-8"?>
<p:tagLst xmlns:p="http://schemas.openxmlformats.org/presentationml/2006/main">
  <p:tag name="KSO_WM_FULL_TEXT_BEAUTIFY_COPY_ID" val="18"/>
</p:tagLst>
</file>

<file path=ppt/tags/tag94.xml><?xml version="1.0" encoding="utf-8"?>
<p:tagLst xmlns:p="http://schemas.openxmlformats.org/presentationml/2006/main">
  <p:tag name="KSO_WM_FULL_TEXT_BEAUTIFY_COPY_ID" val="18"/>
</p:tagLst>
</file>

<file path=ppt/tags/tag95.xml><?xml version="1.0" encoding="utf-8"?>
<p:tagLst xmlns:p="http://schemas.openxmlformats.org/presentationml/2006/main">
  <p:tag name="KSO_WM_FULL_TEXT_BEAUTIFY_COPY_ID" val="18"/>
</p:tagLst>
</file>

<file path=ppt/tags/tag96.xml><?xml version="1.0" encoding="utf-8"?>
<p:tagLst xmlns:p="http://schemas.openxmlformats.org/presentationml/2006/main">
  <p:tag name="AS_UNIQUEID" val="1791"/>
</p:tagLst>
</file>

<file path=ppt/tags/tag97.xml><?xml version="1.0" encoding="utf-8"?>
<p:tagLst xmlns:p="http://schemas.openxmlformats.org/presentationml/2006/main">
  <p:tag name="AS_UNIQUEID" val="11164"/>
</p:tagLst>
</file>

<file path=ppt/tags/tag98.xml><?xml version="1.0" encoding="utf-8"?>
<p:tagLst xmlns:p="http://schemas.openxmlformats.org/presentationml/2006/main">
  <p:tag name="AS_UNIQUEID" val="11165"/>
  <p:tag name="BEFORENAME" val="PA-五边形 1"/>
  <p:tag name="PA" val="v5.2.11"/>
</p:tagLst>
</file>

<file path=ppt/tags/tag99.xml><?xml version="1.0" encoding="utf-8"?>
<p:tagLst xmlns:p="http://schemas.openxmlformats.org/presentationml/2006/main">
  <p:tag name="AS_UNIQUEID" val="11166"/>
  <p:tag name="BEFORENAME" val="PA-形状 120"/>
  <p:tag name="PA" val="v5.2.11"/>
</p:tagLst>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2">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主题1">
  <a:themeElements>
    <a:clrScheme name="自定义 1">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94C600"/>
      </a:hlink>
      <a:folHlink>
        <a:srgbClr val="FFA94A"/>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奥斯汀">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10486</Words>
  <Application>WPS 演示</Application>
  <PresentationFormat>宽屏</PresentationFormat>
  <Paragraphs>1070</Paragraphs>
  <Slides>48</Slides>
  <Notes>2</Notes>
  <HiddenSlides>0</HiddenSlides>
  <MMClips>3</MMClips>
  <ScaleCrop>false</ScaleCrop>
  <HeadingPairs>
    <vt:vector size="6" baseType="variant">
      <vt:variant>
        <vt:lpstr>已用的字体</vt:lpstr>
      </vt:variant>
      <vt:variant>
        <vt:i4>19</vt:i4>
      </vt:variant>
      <vt:variant>
        <vt:lpstr>主题</vt:lpstr>
      </vt:variant>
      <vt:variant>
        <vt:i4>4</vt:i4>
      </vt:variant>
      <vt:variant>
        <vt:lpstr>幻灯片标题</vt:lpstr>
      </vt:variant>
      <vt:variant>
        <vt:i4>48</vt:i4>
      </vt:variant>
    </vt:vector>
  </HeadingPairs>
  <TitlesOfParts>
    <vt:vector size="71" baseType="lpstr">
      <vt:lpstr>Arial</vt:lpstr>
      <vt:lpstr>宋体</vt:lpstr>
      <vt:lpstr>Wingdings</vt:lpstr>
      <vt:lpstr>Century Gothic</vt:lpstr>
      <vt:lpstr>幼圆</vt:lpstr>
      <vt:lpstr>微软雅黑</vt:lpstr>
      <vt:lpstr>Wingdings</vt:lpstr>
      <vt:lpstr>Wingdings 2</vt:lpstr>
      <vt:lpstr>Times New Roman</vt:lpstr>
      <vt:lpstr>楷体</vt:lpstr>
      <vt:lpstr>Times New Roman</vt:lpstr>
      <vt:lpstr>黑体</vt:lpstr>
      <vt:lpstr>Calibri</vt:lpstr>
      <vt:lpstr>Arial Unicode MS</vt:lpstr>
      <vt:lpstr>Segoe Print</vt:lpstr>
      <vt:lpstr>华文楷体</vt:lpstr>
      <vt:lpstr>Calibri</vt:lpstr>
      <vt:lpstr>Arial</vt:lpstr>
      <vt:lpstr>仿宋</vt:lpstr>
      <vt:lpstr>Office 主题</vt:lpstr>
      <vt:lpstr>2_自定义设计方案</vt:lpstr>
      <vt:lpstr>1_2</vt:lpstr>
      <vt:lpstr>2_主题1</vt:lpstr>
      <vt:lpstr>PowerPoint 演示文稿</vt:lpstr>
      <vt:lpstr>PowerPoint 演示文稿</vt:lpstr>
      <vt:lpstr>PowerPoint 演示文稿</vt:lpstr>
      <vt:lpstr>第1节 重组DNA技术的基本工具</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龙强</cp:lastModifiedBy>
  <cp:revision>486</cp:revision>
  <dcterms:created xsi:type="dcterms:W3CDTF">2020-08-28T12:17:00Z</dcterms:created>
  <dcterms:modified xsi:type="dcterms:W3CDTF">2026-03-23T13:15:37Z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0CE453B506B340E396B7A401259BC5A4</vt:lpwstr>
  </property>
</Properties>
</file>