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8" r:id="rId3"/>
    <p:sldMasterId id="2147483670" r:id="rId4"/>
    <p:sldMasterId id="2147483671" r:id="rId5"/>
  </p:sldMasterIdLst>
  <p:notesMasterIdLst>
    <p:notesMasterId r:id="rId28"/>
  </p:notesMasterIdLst>
  <p:handoutMasterIdLst>
    <p:handoutMasterId r:id="rId29"/>
  </p:handoutMasterIdLst>
  <p:sldIdLst>
    <p:sldId id="659" r:id="rId6"/>
    <p:sldId id="259" r:id="rId7"/>
    <p:sldId id="548" r:id="rId8"/>
    <p:sldId id="1132" r:id="rId9"/>
    <p:sldId id="1133" r:id="rId10"/>
    <p:sldId id="1134" r:id="rId11"/>
    <p:sldId id="1106" r:id="rId12"/>
    <p:sldId id="1135" r:id="rId13"/>
    <p:sldId id="1139" r:id="rId14"/>
    <p:sldId id="1136" r:id="rId15"/>
    <p:sldId id="1141" r:id="rId16"/>
    <p:sldId id="1142" r:id="rId17"/>
    <p:sldId id="1143" r:id="rId18"/>
    <p:sldId id="1144" r:id="rId19"/>
    <p:sldId id="1145" r:id="rId20"/>
    <p:sldId id="1059" r:id="rId21"/>
    <p:sldId id="710" r:id="rId22"/>
    <p:sldId id="916" r:id="rId23"/>
    <p:sldId id="1124" r:id="rId24"/>
    <p:sldId id="1125" r:id="rId25"/>
    <p:sldId id="1126" r:id="rId26"/>
    <p:sldId id="1127" r:id="rId27"/>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7" userDrawn="1">
          <p15:clr>
            <a:srgbClr val="A4A3A4"/>
          </p15:clr>
        </p15:guide>
        <p15:guide id="2" pos="38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刘 永生" initials="刘"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FA"/>
    <a:srgbClr val="00B050"/>
    <a:srgbClr val="617BDB"/>
    <a:srgbClr val="7030A0"/>
    <a:srgbClr val="E119D1"/>
    <a:srgbClr val="4472C4"/>
    <a:srgbClr val="F7C3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91" d="100"/>
          <a:sy n="91" d="100"/>
        </p:scale>
        <p:origin x="76" y="388"/>
      </p:cViewPr>
      <p:guideLst>
        <p:guide orient="horz" pos="2237"/>
        <p:guide pos="386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4" Type="http://schemas.openxmlformats.org/officeDocument/2006/relationships/tags" Target="tags/tag71.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handoutMaster" Target="handoutMasters/handoutMaster1.xml"/><Relationship Id="rId28" Type="http://schemas.openxmlformats.org/officeDocument/2006/relationships/notesMaster" Target="notesMasters/notesMaster1.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16087" y="6656705"/>
            <a:ext cx="12240000" cy="216000"/>
          </a:xfrm>
          <a:prstGeom prst="rect">
            <a:avLst/>
          </a:prstGeom>
          <a:solidFill>
            <a:schemeClr val="accent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45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1800" u="none" strike="noStrike" kern="1200" cap="none" spc="200" normalizeH="0" baseline="0">
                <a:solidFill>
                  <a:schemeClr val="tx1">
                    <a:lumMod val="65000"/>
                    <a:lumOff val="35000"/>
                  </a:schemeClr>
                </a:solidFill>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3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1714500" indent="0">
              <a:buNone/>
              <a:defRPr/>
            </a:lvl6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33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35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171450" indent="-171450" eaLnBrk="1" fontAlgn="auto" latinLnBrk="0" hangingPunct="1">
              <a:lnSpc>
                <a:spcPct val="130000"/>
              </a:lnSpc>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2pPr>
            <a:lvl3pPr marL="857250" indent="-171450" eaLnBrk="1" fontAlgn="auto" latinLnBrk="0" hangingPunct="1">
              <a:lnSpc>
                <a:spcPct val="120000"/>
              </a:lnSpc>
              <a:buFont typeface="Arial" panose="020B0604020202020204" pitchFamily="34" charset="0"/>
              <a:buChar char="●"/>
              <a:defRPr sz="120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3pPr>
            <a:lvl4pPr marL="1200150" indent="-171450" eaLnBrk="1" fontAlgn="auto" latinLnBrk="0" hangingPunct="1">
              <a:lnSpc>
                <a:spcPct val="120000"/>
              </a:lnSpc>
              <a:buFont typeface="Wingdings" panose="05000000000000000000" charset="0"/>
              <a:buChar char=""/>
              <a:defRPr sz="1050" u="none" strike="noStrike" kern="1200" cap="none" spc="150" normalizeH="0" baseline="0">
                <a:solidFill>
                  <a:schemeClr val="tx1">
                    <a:lumMod val="65000"/>
                    <a:lumOff val="35000"/>
                  </a:schemeClr>
                </a:solidFill>
                <a:latin typeface="Arial" panose="020B0604020202020204" pitchFamily="34" charset="0"/>
                <a:ea typeface="微软雅黑" panose="020B0503020204020204" charset="-122"/>
              </a:defRPr>
            </a:lvl4pPr>
            <a:lvl5pPr eaLnBrk="1" fontAlgn="auto" latinLnBrk="0" hangingPunct="1">
              <a:lnSpc>
                <a:spcPct val="120000"/>
              </a:lnSpc>
              <a:defRPr sz="1050" u="none" strike="noStrike" kern="1200" cap="none" spc="150" normalizeH="0">
                <a:solidFill>
                  <a:schemeClr val="tx1">
                    <a:lumMod val="65000"/>
                    <a:lumOff val="3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15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1"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1" y="1854000"/>
            <a:ext cx="5342400" cy="439560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857250" marR="0" lvl="2" indent="-17145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200150" marR="0" lvl="3" indent="-17145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1543050" marR="0" lvl="4" indent="-17145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05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rgbClr val="FFFFFF"/>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27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bg>
      <p:bgPr>
        <a:solidFill>
          <a:srgbClr val="FFFFFF"/>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rgbClr val="FFFFFF"/>
        </a:solidFill>
        <a:effectLst/>
      </p:bgPr>
    </p:bg>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2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342900" indent="0" defTabSz="914400" eaLnBrk="1" fontAlgn="auto" latinLnBrk="0" hangingPunct="1">
              <a:buFont typeface="Arial" panose="020B0604020202020204" pitchFamily="34" charset="0"/>
              <a:buNone/>
              <a:tabLst>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2pPr>
            <a:lvl3pPr eaLnBrk="1" fontAlgn="auto" latinLnBrk="0" hangingPunct="1">
              <a:buFont typeface="Arial" panose="020B0604020202020204" pitchFamily="34" charset="0"/>
              <a:buChar char="●"/>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rgbClr val="FFFFFF"/>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1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171450" indent="-17145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171450" indent="-17145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514350" indent="-17145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8572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200150" indent="-17145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1543050" indent="-17145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userDrawn="1">
  <p:cSld name="自定义版式">
    <p:bg>
      <p:bgPr>
        <a:no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 name="矩形 9"/>
          <p:cNvSpPr/>
          <p:nvPr userDrawn="1"/>
        </p:nvSpPr>
        <p:spPr>
          <a:xfrm>
            <a:off x="-35560" y="0"/>
            <a:ext cx="12240000" cy="1080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rgbClr val="FFFFFF"/>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45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18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userDrawn="1"/>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userDrawn="1"/>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userDrawn="1"/>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userDrawn="1"/>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DA5FA75E-8169-498E-8DAF-73CA513A7600}"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节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8193" y="2900829"/>
            <a:ext cx="8849957" cy="1362075"/>
          </a:xfrm>
        </p:spPr>
        <p:txBody>
          <a:bodyPr/>
          <a:lstStyle>
            <a:lvl1pPr algn="l">
              <a:defRPr sz="4000" b="0" cap="none" baseline="0"/>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678193" y="4267200"/>
            <a:ext cx="8849956" cy="1520413"/>
          </a:xfrm>
        </p:spPr>
        <p:txBody>
          <a:bodyPr/>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zh-CN" altLang="en-US" strike="noStrike" noProof="1"/>
              <a:t>单击此处编辑母版文本样式</a:t>
            </a:r>
            <a:endParaRPr lang="zh-CN" alt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91717DDC-7994-4224-A9DB-F5C6CE2447A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4"/>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10E08A-81BD-46DB-B30E-FB2196B73668}"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5"/>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比较">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zh-CN" altLang="en-US" strike="noStrike" noProof="1"/>
              <a:t>单击此处编辑母版标题样式</a:t>
            </a:r>
            <a:endParaRPr lang="en-US" strike="noStrike" noProof="1"/>
          </a:p>
        </p:txBody>
      </p:sp>
      <p:sp>
        <p:nvSpPr>
          <p:cNvPr id="3" name="Text Placeholder 2"/>
          <p:cNvSpPr>
            <a:spLocks noGrp="1"/>
          </p:cNvSpPr>
          <p:nvPr>
            <p:ph type="body" idx="1"/>
          </p:nvPr>
        </p:nvSpPr>
        <p:spPr>
          <a:xfrm>
            <a:off x="1882815" y="2316009"/>
            <a:ext cx="407619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4" name="Content Placeholder 3"/>
          <p:cNvSpPr>
            <a:spLocks noGrp="1"/>
          </p:cNvSpPr>
          <p:nvPr>
            <p:ph sz="half" idx="2"/>
          </p:nvPr>
        </p:nvSpPr>
        <p:spPr>
          <a:xfrm>
            <a:off x="1388961"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Text Placeholder 4"/>
          <p:cNvSpPr>
            <a:spLocks noGrp="1"/>
          </p:cNvSpPr>
          <p:nvPr>
            <p:ph type="body" sz="quarter" idx="3"/>
          </p:nvPr>
        </p:nvSpPr>
        <p:spPr>
          <a:xfrm>
            <a:off x="6682449" y="2316010"/>
            <a:ext cx="4074289"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a:t>单击此处编辑母版文本样式</a:t>
            </a:r>
            <a:endParaRPr lang="zh-CN" altLang="en-US" strike="noStrike" noProof="1"/>
          </a:p>
        </p:txBody>
      </p:sp>
      <p:sp>
        <p:nvSpPr>
          <p:cNvPr id="6" name="Content Placeholder 5"/>
          <p:cNvSpPr>
            <a:spLocks noGrp="1"/>
          </p:cNvSpPr>
          <p:nvPr>
            <p:ph sz="quarter" idx="4"/>
          </p:nvPr>
        </p:nvSpPr>
        <p:spPr>
          <a:xfrm>
            <a:off x="6193536" y="2974694"/>
            <a:ext cx="4559808"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6"/>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EA5CB396-E9F3-411D-BDA5-4066CECD144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7"/>
          <p:cNvSpPr>
            <a:spLocks noGrp="1"/>
          </p:cNvSpPr>
          <p:nvPr>
            <p:ph type="ftr" sz="quarter" idx="1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8"/>
          <p:cNvSpPr>
            <a:spLocks noGrp="1"/>
          </p:cNvSpPr>
          <p:nvPr>
            <p:ph type="sldNum" sz="quarter" idx="1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48" name="Date Placeholder 2"/>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AC41DF8-3C44-4AA7-AE4C-3F18256D1667}"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3"/>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4"/>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空白">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48" name="Date Placeholder 1"/>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5B5A7E5C-8AA7-43F1-8876-AE8BB0E05112}"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2"/>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3"/>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showMasterSp="0">
  <p:cSld name="内容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1266" name="Group 43"/>
          <p:cNvGrpSpPr/>
          <p:nvPr/>
        </p:nvGrpSpPr>
        <p:grpSpPr>
          <a:xfrm>
            <a:off x="-510116" y="0"/>
            <a:ext cx="13243983" cy="6858000"/>
            <a:chOff x="-382404" y="0"/>
            <a:chExt cx="9932332" cy="6858000"/>
          </a:xfrm>
        </p:grpSpPr>
        <p:grpSp>
          <p:nvGrpSpPr>
            <p:cNvPr id="11267" name="Group 44"/>
            <p:cNvGrpSpPr/>
            <p:nvPr/>
          </p:nvGrpSpPr>
          <p:grpSpPr>
            <a:xfrm>
              <a:off x="159" y="0"/>
              <a:ext cx="9143396" cy="6858000"/>
              <a:chOff x="159" y="0"/>
              <a:chExt cx="9143396" cy="6858000"/>
            </a:xfrm>
          </p:grpSpPr>
          <p:grpSp>
            <p:nvGrpSpPr>
              <p:cNvPr id="11268" name="Group 4"/>
              <p:cNvGrpSpPr/>
              <p:nvPr/>
            </p:nvGrpSpPr>
            <p:grpSpPr>
              <a:xfrm>
                <a:off x="159" y="0"/>
                <a:ext cx="2514434" cy="6858000"/>
                <a:chOff x="159" y="0"/>
                <a:chExt cx="2514434" cy="6858000"/>
              </a:xfrm>
            </p:grpSpPr>
            <p:sp>
              <p:nvSpPr>
                <p:cNvPr id="103" name="Rectangle 83"/>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2" name="Group 5"/>
              <p:cNvGrpSpPr/>
              <p:nvPr/>
            </p:nvGrpSpPr>
            <p:grpSpPr>
              <a:xfrm>
                <a:off x="422406" y="0"/>
                <a:ext cx="2514434" cy="6858000"/>
                <a:chOff x="-504" y="0"/>
                <a:chExt cx="2514434" cy="6858000"/>
              </a:xfrm>
            </p:grpSpPr>
            <p:sp>
              <p:nvSpPr>
                <p:cNvPr id="94" name="Rectangle 80"/>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1"/>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2"/>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1276"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79"/>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6"/>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9"/>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0"/>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1"/>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2"/>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3"/>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4"/>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5"/>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8"/>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9"/>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1"/>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2"/>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3"/>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4"/>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5"/>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6"/>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7"/>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8"/>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9"/>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0"/>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56"/>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57"/>
          <p:cNvSpPr/>
          <p:nvPr/>
        </p:nvSpPr>
        <p:spPr>
          <a:xfrm>
            <a:off x="1206500" y="601663"/>
            <a:ext cx="4749800" cy="564832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60"/>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3" name="Content Placeholder 2"/>
          <p:cNvSpPr>
            <a:spLocks noGrp="1"/>
          </p:cNvSpPr>
          <p:nvPr>
            <p:ph idx="1"/>
          </p:nvPr>
        </p:nvSpPr>
        <p:spPr>
          <a:xfrm>
            <a:off x="1527859" y="856527"/>
            <a:ext cx="4120587"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2" name="Title 1"/>
          <p:cNvSpPr>
            <a:spLocks noGrp="1"/>
          </p:cNvSpPr>
          <p:nvPr>
            <p:ph type="title"/>
          </p:nvPr>
        </p:nvSpPr>
        <p:spPr>
          <a:xfrm>
            <a:off x="6319777" y="2657434"/>
            <a:ext cx="4406096" cy="1463153"/>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4" name="Text Placeholder 3"/>
          <p:cNvSpPr>
            <a:spLocks noGrp="1"/>
          </p:cNvSpPr>
          <p:nvPr>
            <p:ph type="body" sz="half" idx="2"/>
          </p:nvPr>
        </p:nvSpPr>
        <p:spPr>
          <a:xfrm>
            <a:off x="6315456" y="4136994"/>
            <a:ext cx="4398379"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4B3BBA87-7FEE-418E-BFFB-E78901B9C7C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
        <p:nvSpPr>
          <p:cNvPr id="124"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showMasterSp="0">
  <p:cSld name="图片与标题">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12290" name="Group 43"/>
          <p:cNvGrpSpPr/>
          <p:nvPr/>
        </p:nvGrpSpPr>
        <p:grpSpPr>
          <a:xfrm>
            <a:off x="-510116" y="0"/>
            <a:ext cx="13243983" cy="6858000"/>
            <a:chOff x="-382404" y="0"/>
            <a:chExt cx="9932332" cy="6858000"/>
          </a:xfrm>
        </p:grpSpPr>
        <p:grpSp>
          <p:nvGrpSpPr>
            <p:cNvPr id="12291" name="Group 44"/>
            <p:cNvGrpSpPr/>
            <p:nvPr/>
          </p:nvGrpSpPr>
          <p:grpSpPr>
            <a:xfrm>
              <a:off x="159" y="0"/>
              <a:ext cx="9143396" cy="6858000"/>
              <a:chOff x="159" y="0"/>
              <a:chExt cx="9143396" cy="6858000"/>
            </a:xfrm>
          </p:grpSpPr>
          <p:grpSp>
            <p:nvGrpSpPr>
              <p:cNvPr id="12292" name="Group 4"/>
              <p:cNvGrpSpPr/>
              <p:nvPr/>
            </p:nvGrpSpPr>
            <p:grpSpPr>
              <a:xfrm>
                <a:off x="159" y="0"/>
                <a:ext cx="2514434" cy="6858000"/>
                <a:chOff x="159" y="0"/>
                <a:chExt cx="2514434" cy="6858000"/>
              </a:xfrm>
            </p:grpSpPr>
            <p:sp>
              <p:nvSpPr>
                <p:cNvPr id="103" name="Rectangle 86"/>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296" name="Group 5"/>
              <p:cNvGrpSpPr/>
              <p:nvPr/>
            </p:nvGrpSpPr>
            <p:grpSpPr>
              <a:xfrm>
                <a:off x="422406" y="0"/>
                <a:ext cx="2514434" cy="6858000"/>
                <a:chOff x="-504" y="0"/>
                <a:chExt cx="2514434" cy="6858000"/>
              </a:xfrm>
            </p:grpSpPr>
            <p:sp>
              <p:nvSpPr>
                <p:cNvPr id="94" name="Rectangle 83"/>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4"/>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85"/>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12300" name="Group 9"/>
              <p:cNvGrpSpPr/>
              <p:nvPr/>
            </p:nvGrpSpPr>
            <p:grpSpPr>
              <a:xfrm rot="10800000">
                <a:off x="6629121" y="0"/>
                <a:ext cx="2514434" cy="6858000"/>
                <a:chOff x="445" y="0"/>
                <a:chExt cx="2514434" cy="6858000"/>
              </a:xfrm>
            </p:grpSpPr>
            <p:sp>
              <p:nvSpPr>
                <p:cNvPr id="91" name="Rectangle 80"/>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81"/>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2"/>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7"/>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8"/>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9"/>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5"/>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6"/>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7"/>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48"/>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49"/>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0"/>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1"/>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9"/>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60"/>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61"/>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62"/>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63"/>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64"/>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5"/>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6"/>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7"/>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8"/>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9"/>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70"/>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71"/>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72"/>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73"/>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93"/>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100"/>
          <p:cNvSpPr/>
          <p:nvPr/>
        </p:nvSpPr>
        <p:spPr>
          <a:xfrm>
            <a:off x="6199717" y="-22225"/>
            <a:ext cx="4673600" cy="6238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101"/>
          <p:cNvSpPr/>
          <p:nvPr/>
        </p:nvSpPr>
        <p:spPr>
          <a:xfrm>
            <a:off x="1206500" y="601663"/>
            <a:ext cx="4749800" cy="564832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104"/>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title"/>
          </p:nvPr>
        </p:nvSpPr>
        <p:spPr>
          <a:xfrm>
            <a:off x="6312565" y="2660904"/>
            <a:ext cx="4401312" cy="1463040"/>
          </a:xfrm>
        </p:spPr>
        <p:txBody>
          <a:bodyPr>
            <a:normAutofit/>
          </a:bodyPr>
          <a:lstStyle>
            <a:lvl1pPr algn="l">
              <a:defRPr sz="2800" b="0"/>
            </a:lvl1pPr>
          </a:lstStyle>
          <a:p>
            <a:pPr fontAlgn="base"/>
            <a:r>
              <a:rPr lang="zh-CN" altLang="en-US" strike="noStrike" noProof="1"/>
              <a:t>单击此处编辑母版标题样式</a:t>
            </a:r>
            <a:endParaRPr lang="en-US" strike="noStrike" noProof="1"/>
          </a:p>
        </p:txBody>
      </p:sp>
      <p:sp>
        <p:nvSpPr>
          <p:cNvPr id="3" name="Picture Placeholder 2"/>
          <p:cNvSpPr>
            <a:spLocks noGrp="1"/>
          </p:cNvSpPr>
          <p:nvPr>
            <p:ph type="pic" idx="1"/>
          </p:nvPr>
        </p:nvSpPr>
        <p:spPr>
          <a:xfrm>
            <a:off x="1340277" y="693795"/>
            <a:ext cx="4479497" cy="5468112"/>
          </a:xfrm>
        </p:spPr>
        <p:txBody>
          <a:bodyPr vert="horz" wrap="square" lIns="91440" tIns="45720" rIns="91440" bIns="45720" numCol="1" rtlCol="0" anchor="t" anchorCtr="0" compatLnSpc="1">
            <a:normAutofit/>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accent1"/>
              </a:buClr>
              <a:buSzPct val="76000"/>
              <a:buFont typeface="Wingdings 2" panose="05020102010507070707" pitchFamily="18" charset="2"/>
              <a:buNone/>
              <a:defRPr/>
            </a:pPr>
            <a:r>
              <a:rPr kumimoji="0" lang="zh-CN" altLang="en-US" sz="3200" b="0" i="0" u="none" strike="noStrike" kern="1200" cap="none" spc="0" normalizeH="0" baseline="0" noProof="0">
                <a:ln>
                  <a:noFill/>
                </a:ln>
                <a:solidFill>
                  <a:schemeClr val="accent1"/>
                </a:solidFill>
                <a:effectLst/>
                <a:uLnTx/>
                <a:uFillTx/>
                <a:latin typeface="+mn-lt"/>
                <a:ea typeface="+mn-ea"/>
                <a:cs typeface="+mn-cs"/>
              </a:rPr>
              <a:t>单击图标添加图片</a:t>
            </a:r>
            <a:endParaRPr kumimoji="0" lang="en-US" sz="3200" b="0" i="0" u="none" strike="noStrike" kern="1200" cap="none" spc="0" normalizeH="0" baseline="0" noProof="0" dirty="0">
              <a:ln>
                <a:noFill/>
              </a:ln>
              <a:solidFill>
                <a:schemeClr val="accent1"/>
              </a:solidFill>
              <a:effectLst/>
              <a:uLnTx/>
              <a:uFillTx/>
              <a:latin typeface="+mn-lt"/>
              <a:ea typeface="+mn-ea"/>
              <a:cs typeface="+mn-cs"/>
            </a:endParaRPr>
          </a:p>
        </p:txBody>
      </p:sp>
      <p:sp>
        <p:nvSpPr>
          <p:cNvPr id="4" name="Text Placeholder 3"/>
          <p:cNvSpPr>
            <a:spLocks noGrp="1"/>
          </p:cNvSpPr>
          <p:nvPr>
            <p:ph type="body" sz="half" idx="2"/>
          </p:nvPr>
        </p:nvSpPr>
        <p:spPr>
          <a:xfrm>
            <a:off x="6312840" y="4133088"/>
            <a:ext cx="4400764"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a:t>单击此处编辑母版文本样式</a:t>
            </a:r>
            <a:endParaRPr lang="zh-CN" altLang="en-US" strike="noStrike" noProof="1"/>
          </a:p>
        </p:txBody>
      </p:sp>
      <p:sp>
        <p:nvSpPr>
          <p:cNvPr id="122" name="Date Placeholder 4"/>
          <p:cNvSpPr>
            <a:spLocks noGrp="1"/>
          </p:cNvSpPr>
          <p:nvPr>
            <p:ph type="dt" sz="half" idx="1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6F7F20D9-CA5A-489C-8BAC-1718670762B1}"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5"/>
          <p:cNvSpPr>
            <a:spLocks noGrp="1"/>
          </p:cNvSpPr>
          <p:nvPr>
            <p:ph type="ftr" sz="quarter" idx="3"/>
          </p:nvPr>
        </p:nvSpPr>
        <p:spPr>
          <a:xfrm>
            <a:off x="6189133" y="5724525"/>
            <a:ext cx="465666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6"/>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Content Placeholder 2"/>
          <p:cNvSpPr>
            <a:spLocks noGrp="1"/>
          </p:cNvSpPr>
          <p:nvPr>
            <p:ph idx="1"/>
          </p:nvPr>
        </p:nvSpPr>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 name="Date Placeholder 3"/>
          <p:cNvSpPr>
            <a:spLocks noGrp="1"/>
          </p:cNvSpPr>
          <p:nvPr>
            <p:ph type="dt" sz="half" idx="10"/>
          </p:nvPr>
        </p:nvSpPr>
        <p:spPr>
          <a:xfrm>
            <a:off x="7996767" y="223838"/>
            <a:ext cx="2844800" cy="365125"/>
          </a:xfrm>
          <a:prstGeom prst="rect">
            <a:avLst/>
          </a:prstGeom>
        </p:spPr>
        <p:txBody>
          <a:bodyPr vert="horz" lIns="91440" tIns="45720" rIns="91440" bIns="45720" rtlCol="0" anchor="ctr"/>
          <a:lstStyle>
            <a:lvl1pPr>
              <a:defRPr/>
            </a:lvl1pPr>
          </a:lstStyle>
          <a:p>
            <a:pPr>
              <a:defRPr/>
            </a:pPr>
            <a:fld id="{7442FD76-EA54-43F1-80A0-9DB67C4DA758}" type="datetimeFigureOut">
              <a:rPr lang="zh-CN" altLang="en-US" noProof="1">
                <a:latin typeface="+mn-lt"/>
                <a:ea typeface="+mn-ea"/>
                <a:cs typeface="+mn-ea"/>
              </a:rPr>
            </a:fld>
            <a:endParaRPr lang="zh-CN" altLang="en-US" noProof="1"/>
          </a:p>
        </p:txBody>
      </p:sp>
      <p:sp>
        <p:nvSpPr>
          <p:cNvPr id="5" name="Footer Placeholder 4"/>
          <p:cNvSpPr>
            <a:spLocks noGrp="1"/>
          </p:cNvSpPr>
          <p:nvPr>
            <p:ph type="ftr" sz="quarter" idx="11"/>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6" name="Slide Number Placeholder 5"/>
          <p:cNvSpPr>
            <a:spLocks noGrp="1"/>
          </p:cNvSpPr>
          <p:nvPr>
            <p:ph type="sldNum" sz="quarter" idx="12"/>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A765B031-8F35-4AEF-A38E-D3962C007746}"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5FE7E6D-F950-4653-8B95-6CF039446274}"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030147"/>
            <a:ext cx="1979271" cy="4780344"/>
          </a:xfrm>
        </p:spPr>
        <p:txBody>
          <a:bodyPr vert="eaVert" anchor="ctr"/>
          <a:lstStyle/>
          <a:p>
            <a:pPr fontAlgn="base"/>
            <a:r>
              <a:rPr lang="zh-CN" altLang="en-US" strike="noStrike" noProof="1"/>
              <a:t>单击此处编辑母版标题样式</a:t>
            </a:r>
            <a:endParaRPr lang="en-US" strike="noStrike" noProof="1"/>
          </a:p>
        </p:txBody>
      </p:sp>
      <p:sp>
        <p:nvSpPr>
          <p:cNvPr id="3" name="Vertical Text Placeholder 2"/>
          <p:cNvSpPr>
            <a:spLocks noGrp="1"/>
          </p:cNvSpPr>
          <p:nvPr>
            <p:ph type="body" orient="vert" idx="1"/>
          </p:nvPr>
        </p:nvSpPr>
        <p:spPr>
          <a:xfrm>
            <a:off x="1404395" y="1030147"/>
            <a:ext cx="7231605" cy="4780344"/>
          </a:xfrm>
        </p:spPr>
        <p:txBody>
          <a:bodyPr vert="eaVert"/>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48"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37B75103-4EF2-4F78-987B-A3A9358E38E3}"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1"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62" name="Slide Number Placeholder 5"/>
          <p:cNvSpPr>
            <a:spLocks noGrp="1"/>
          </p:cNvSpPr>
          <p:nvPr>
            <p:ph type="sldNum" sz="quarter" idx="4"/>
          </p:nvPr>
        </p:nvSpPr>
        <p:spPr>
          <a:xfrm>
            <a:off x="6199717" y="223838"/>
            <a:ext cx="1775884"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latin typeface="Century Gothic" panose="020B0502020202020204" charset="0"/>
                <a:ea typeface="幼圆" panose="02010509060101010101" pitchFamily="49" charset="-122"/>
                <a:cs typeface="+mn-ea"/>
              </a:rPr>
            </a:fld>
            <a:endParaRPr lang="zh-CN" altLang="en-US" strike="noStrike" noProof="1">
              <a:latin typeface="Century Gothic" panose="020B0502020202020204" charset="0"/>
              <a:ea typeface="幼圆" panose="02010509060101010101" pitchFamily="49" charset="-122"/>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4" name="页脚占位符 3"/>
          <p:cNvSpPr>
            <a:spLocks noGrp="1"/>
          </p:cNvSpPr>
          <p:nvPr>
            <p:ph type="ftr"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zh-CN" altLang="en-US" strike="noStrike" noProof="1"/>
              <a:t>单击此处编辑母版标题样式</a:t>
            </a:r>
            <a:endParaRPr lang="en-US" strike="noStrike" noProof="1"/>
          </a:p>
        </p:txBody>
      </p:sp>
      <p:sp>
        <p:nvSpPr>
          <p:cNvPr id="9" name="Content Placeholder 8"/>
          <p:cNvSpPr>
            <a:spLocks noGrp="1"/>
          </p:cNvSpPr>
          <p:nvPr>
            <p:ph sz="quarter" idx="13"/>
          </p:nvPr>
        </p:nvSpPr>
        <p:spPr>
          <a:xfrm>
            <a:off x="1389888" y="2313432"/>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11" name="Content Placeholder 10"/>
          <p:cNvSpPr>
            <a:spLocks noGrp="1"/>
          </p:cNvSpPr>
          <p:nvPr>
            <p:ph sz="quarter" idx="14"/>
          </p:nvPr>
        </p:nvSpPr>
        <p:spPr>
          <a:xfrm>
            <a:off x="6193536" y="2313431"/>
            <a:ext cx="4559808" cy="349300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en-US" strike="noStrike" noProof="1"/>
          </a:p>
        </p:txBody>
      </p:sp>
      <p:sp>
        <p:nvSpPr>
          <p:cNvPr id="5" name="Date Placeholder 4"/>
          <p:cNvSpPr>
            <a:spLocks noGrp="1"/>
          </p:cNvSpPr>
          <p:nvPr>
            <p:ph type="dt" sz="half" idx="15"/>
          </p:nvPr>
        </p:nvSpPr>
        <p:spPr>
          <a:xfrm>
            <a:off x="7996767" y="223838"/>
            <a:ext cx="2844800" cy="365125"/>
          </a:xfrm>
          <a:prstGeom prst="rect">
            <a:avLst/>
          </a:prstGeom>
        </p:spPr>
        <p:txBody>
          <a:bodyPr vert="horz" lIns="91440" tIns="45720" rIns="91440" bIns="45720" rtlCol="0" anchor="ctr"/>
          <a:lstStyle>
            <a:lvl1pPr>
              <a:defRPr/>
            </a:lvl1pPr>
          </a:lstStyle>
          <a:p>
            <a:pPr>
              <a:defRPr/>
            </a:pPr>
            <a:fld id="{6731EA53-882E-4CD8-8DD5-8B90474D9798}" type="datetimeFigureOut">
              <a:rPr lang="zh-CN" altLang="en-US" noProof="1">
                <a:latin typeface="+mn-lt"/>
                <a:ea typeface="+mn-ea"/>
                <a:cs typeface="+mn-ea"/>
              </a:rPr>
            </a:fld>
            <a:endParaRPr lang="zh-CN" altLang="en-US" noProof="1"/>
          </a:p>
        </p:txBody>
      </p:sp>
      <p:sp>
        <p:nvSpPr>
          <p:cNvPr id="6" name="Footer Placeholder 5"/>
          <p:cNvSpPr>
            <a:spLocks noGrp="1"/>
          </p:cNvSpPr>
          <p:nvPr>
            <p:ph type="ftr" sz="quarter" idx="16"/>
          </p:nvPr>
        </p:nvSpPr>
        <p:spPr>
          <a:xfrm>
            <a:off x="6189133" y="5851525"/>
            <a:ext cx="4669367" cy="365125"/>
          </a:xfrm>
          <a:prstGeom prst="rect">
            <a:avLst/>
          </a:prstGeom>
        </p:spPr>
        <p:txBody>
          <a:bodyPr vert="horz" lIns="91440" tIns="45720" rIns="91440" bIns="45720" rtlCol="0" anchor="ctr"/>
          <a:lstStyle>
            <a:lvl1pPr>
              <a:defRPr/>
            </a:lvl1pPr>
          </a:lstStyle>
          <a:p>
            <a:pPr>
              <a:defRPr/>
            </a:pPr>
            <a:endParaRPr lang="zh-CN" altLang="en-US" noProof="1"/>
          </a:p>
        </p:txBody>
      </p:sp>
      <p:sp>
        <p:nvSpPr>
          <p:cNvPr id="7" name="Slide Number Placeholder 6"/>
          <p:cNvSpPr>
            <a:spLocks noGrp="1"/>
          </p:cNvSpPr>
          <p:nvPr>
            <p:ph type="sldNum" sz="quarter" idx="17"/>
          </p:nvPr>
        </p:nvSpPr>
        <p:spPr>
          <a:xfrm>
            <a:off x="6199717" y="223838"/>
            <a:ext cx="1775884" cy="365125"/>
          </a:xfrm>
        </p:spPr>
        <p:txBody>
          <a:bodyPr/>
          <a:lstStyle>
            <a:lvl1pPr fontAlgn="auto">
              <a:spcBef>
                <a:spcPts val="0"/>
              </a:spcBef>
              <a:spcAft>
                <a:spcPts val="0"/>
              </a:spcAft>
              <a:defRPr>
                <a:latin typeface="+mn-lt"/>
                <a:ea typeface="+mn-ea"/>
              </a:defRPr>
            </a:lvl1pPr>
          </a:lstStyle>
          <a:p>
            <a:pPr fontAlgn="auto">
              <a:defRPr/>
            </a:pPr>
            <a:fld id="{16769A5F-230F-4385-B171-C6D0A5C10BA2}" type="slidenum">
              <a:rPr lang="zh-CN" altLang="en-US" strike="noStrike" noProof="1">
                <a:latin typeface="+mn-lt"/>
                <a:ea typeface="+mn-ea"/>
                <a:cs typeface="+mn-ea"/>
              </a:rPr>
            </a:fld>
            <a:endParaRPr lang="zh-CN" altLang="en-US" strike="noStrike" noProof="1"/>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文本占位符 2"/>
          <p:cNvSpPr>
            <a:spLocks noGrp="1"/>
          </p:cNvSpPr>
          <p:nvPr>
            <p:ph type="body"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日期占位符 5"/>
          <p:cNvSpPr>
            <a:spLocks noGrp="1"/>
          </p:cNvSpPr>
          <p:nvPr>
            <p:ph type="dt" sz="half" idx="10"/>
          </p:nvPr>
        </p:nvSpPr>
        <p:spPr/>
        <p:txBody>
          <a:bodyPr/>
          <a:lstStyle/>
          <a:p>
            <a:pPr lvl="0"/>
            <a:endParaRPr lang="zh-CN" altLang="en-US" dirty="0"/>
          </a:p>
        </p:txBody>
      </p:sp>
      <p:sp>
        <p:nvSpPr>
          <p:cNvPr id="8" name="灯片编号占位符 7"/>
          <p:cNvSpPr>
            <a:spLocks noGrp="1"/>
          </p:cNvSpPr>
          <p:nvPr>
            <p:ph type="sldNum" sz="quarter" idx="12"/>
          </p:nvPr>
        </p:nvSpPr>
        <p:spPr>
          <a:xfrm>
            <a:off x="8737600" y="6245225"/>
            <a:ext cx="2844800" cy="476250"/>
          </a:xfrm>
        </p:spPr>
        <p:txBody>
          <a:bodyPr/>
          <a:lstStyle/>
          <a:p>
            <a:pPr lvl="0"/>
            <a:fld id="{9A0DB2DC-4C9A-4742-B13C-FB6460FD3503}" type="slidenum">
              <a:rPr lang="en-US" altLang="zh-CN"/>
            </a:fld>
            <a:endParaRPr lang="zh-CN"/>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fontAlgn="base"/>
            <a:r>
              <a:rPr lang="zh-CN" altLang="en-US" strike="noStrike" noProof="1"/>
              <a:t>单击此处编辑母版文本样式</a:t>
            </a:r>
            <a:endParaRPr lang="zh-CN" altLang="en-US" strike="noStrike" noProof="1"/>
          </a:p>
          <a:p>
            <a:pPr lvl="1" fontAlgn="base"/>
            <a:r>
              <a:rPr lang="zh-CN" altLang="en-US" strike="noStrike" noProof="1"/>
              <a:t>第二级</a:t>
            </a:r>
            <a:endParaRPr lang="zh-CN" altLang="en-US" strike="noStrike" noProof="1"/>
          </a:p>
          <a:p>
            <a:pPr lvl="2" fontAlgn="base"/>
            <a:r>
              <a:rPr lang="zh-CN" altLang="en-US" strike="noStrike" noProof="1"/>
              <a:t>第三级</a:t>
            </a:r>
            <a:endParaRPr lang="zh-CN" altLang="en-US" strike="noStrike" noProof="1"/>
          </a:p>
          <a:p>
            <a:pPr lvl="3" fontAlgn="base"/>
            <a:r>
              <a:rPr lang="zh-CN" altLang="en-US" strike="noStrike" noProof="1"/>
              <a:t>第四级</a:t>
            </a:r>
            <a:endParaRPr lang="zh-CN" altLang="en-US" strike="noStrike" noProof="1"/>
          </a:p>
          <a:p>
            <a:pPr lvl="4" fontAlgn="base"/>
            <a:r>
              <a:rPr lang="zh-CN" altLang="en-US" strike="noStrike" noProof="1"/>
              <a:t>第五级</a:t>
            </a:r>
            <a:endParaRPr lang="zh-CN" altLang="en-US" strike="noStrike" noProof="1"/>
          </a:p>
        </p:txBody>
      </p:sp>
      <p:sp>
        <p:nvSpPr>
          <p:cNvPr id="3" name="日期占位符 2"/>
          <p:cNvSpPr>
            <a:spLocks noGrp="1"/>
          </p:cNvSpPr>
          <p:nvPr>
            <p:ph type="dt" sz="half" idx="10"/>
          </p:nvPr>
        </p:nvSpPr>
        <p:spPr/>
        <p:txBody>
          <a:bodyPr/>
          <a:lstStyle/>
          <a:p>
            <a:pPr fontAlgn="auto">
              <a:defRPr/>
            </a:pPr>
            <a:fld id="{D48123D7-575D-4B92-BA40-CE6E8237D63E}" type="datetimeFigureOut">
              <a:rPr lang="zh-CN" altLang="en-US" strike="noStrike" noProof="1">
                <a:latin typeface="+mn-lt"/>
                <a:ea typeface="+mn-ea"/>
                <a:cs typeface="+mn-ea"/>
              </a:rPr>
            </a:fld>
            <a:endParaRPr lang="zh-CN" altLang="en-US" strike="noStrike" noProof="1"/>
          </a:p>
        </p:txBody>
      </p:sp>
      <p:sp>
        <p:nvSpPr>
          <p:cNvPr id="4" name="页脚占位符 3"/>
          <p:cNvSpPr>
            <a:spLocks noGrp="1"/>
          </p:cNvSpPr>
          <p:nvPr>
            <p:ph type="ftr" sz="quarter" idx="11"/>
          </p:nvPr>
        </p:nvSpPr>
        <p:spPr/>
        <p:txBody>
          <a:bodyPr/>
          <a:lstStyle/>
          <a:p>
            <a:pPr fontAlgn="auto">
              <a:defRPr/>
            </a:pPr>
            <a:endParaRPr lang="zh-CN" altLang="en-US" strike="noStrike" noProof="1"/>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endParaRPr lang="zh-CN" altLang="en-US" dirty="0"/>
          </a:p>
        </p:txBody>
      </p:sp>
      <p:sp>
        <p:nvSpPr>
          <p:cNvPr id="5" name="页脚占位符 4"/>
          <p:cNvSpPr>
            <a:spLocks noGrp="1"/>
          </p:cNvSpPr>
          <p:nvPr>
            <p:ph type="ftr" sz="quarter" idx="11"/>
          </p:nvPr>
        </p:nvSpPr>
        <p:spPr/>
        <p:txBody>
          <a:bodyPr/>
          <a:lstStyle/>
          <a:p>
            <a:pPr lvl="0"/>
            <a:endParaRPr lang="zh-CN" dirty="0"/>
          </a:p>
        </p:txBody>
      </p:sp>
      <p:sp>
        <p:nvSpPr>
          <p:cNvPr id="6" name="灯片编号占位符 5"/>
          <p:cNvSpPr>
            <a:spLocks noGrp="1"/>
          </p:cNvSpPr>
          <p:nvPr>
            <p:ph type="sldNum" sz="quarter" idx="12"/>
          </p:nvPr>
        </p:nvSpPr>
        <p:spPr>
          <a:xfrm>
            <a:off x="8737600" y="6245225"/>
            <a:ext cx="2844800" cy="476250"/>
          </a:xfrm>
        </p:spPr>
        <p:txBody>
          <a:bodyPr/>
          <a:lstStyle/>
          <a:p>
            <a:pPr lvl="0"/>
            <a:fld id="{9A0DB2DC-4C9A-4742-B13C-FB6460FD3503}" type="slidenum">
              <a:rPr lang="en-US" altLang="zh-CN" dirty="0"/>
            </a:fld>
            <a:endParaRPr lang="zh-CN"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p:txBody>
          <a:bodyPr/>
          <a:lstStyle/>
          <a:p>
            <a:r>
              <a:rPr lang="zh-CN" altLang="en-US"/>
              <a:t>单击此处编辑母版标题样式</a:t>
            </a:r>
            <a:endParaRPr lang="zh-CN" altLang="en-US"/>
          </a:p>
        </p:txBody>
      </p:sp>
      <p:sp>
        <p:nvSpPr>
          <p:cNvPr id="3" name="内容占位符 2"/>
          <p:cNvSpPr>
            <a:spLocks noGrp="1"/>
          </p:cNvSpPr>
          <p:nvPr>
            <p:ph sz="quarter" idx="1"/>
          </p:nvPr>
        </p:nvSpPr>
        <p:spPr>
          <a:xfrm>
            <a:off x="838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quarter" idx="2"/>
          </p:nvPr>
        </p:nvSpPr>
        <p:spPr>
          <a:xfrm>
            <a:off x="6172200" y="1825625"/>
            <a:ext cx="5181600" cy="2098675"/>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内容占位符 4"/>
          <p:cNvSpPr>
            <a:spLocks noGrp="1"/>
          </p:cNvSpPr>
          <p:nvPr>
            <p:ph sz="quarter" idx="3"/>
          </p:nvPr>
        </p:nvSpPr>
        <p:spPr>
          <a:xfrm>
            <a:off x="838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内容占位符 5"/>
          <p:cNvSpPr>
            <a:spLocks noGrp="1"/>
          </p:cNvSpPr>
          <p:nvPr>
            <p:ph sz="quarter" idx="4"/>
          </p:nvPr>
        </p:nvSpPr>
        <p:spPr>
          <a:xfrm>
            <a:off x="6172200" y="4076700"/>
            <a:ext cx="5181600" cy="2100263"/>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gradFill rotWithShape="0">
          <a:gsLst>
            <a:gs pos="0">
              <a:srgbClr val="C2F35F">
                <a:alpha val="100000"/>
              </a:srgbClr>
            </a:gs>
            <a:gs pos="62000">
              <a:srgbClr val="92BE3F">
                <a:alpha val="100000"/>
              </a:srgbClr>
            </a:gs>
            <a:gs pos="100000">
              <a:srgbClr val="80A33D">
                <a:alpha val="100000"/>
              </a:srgbClr>
            </a:gs>
          </a:gsLst>
          <a:lin ang="5400000"/>
          <a:tileRect/>
        </a:gradFill>
        <a:effectLst/>
      </p:bgPr>
    </p:bg>
    <p:spTree>
      <p:nvGrpSpPr>
        <p:cNvPr id="1" name=""/>
        <p:cNvGrpSpPr/>
        <p:nvPr/>
      </p:nvGrpSpPr>
      <p:grpSpPr>
        <a:xfrm>
          <a:off x="0" y="0"/>
          <a:ext cx="0" cy="0"/>
          <a:chOff x="0" y="0"/>
          <a:chExt cx="0" cy="0"/>
        </a:xfrm>
      </p:grpSpPr>
      <p:grpSp>
        <p:nvGrpSpPr>
          <p:cNvPr id="4098" name="Group 42"/>
          <p:cNvGrpSpPr/>
          <p:nvPr/>
        </p:nvGrpSpPr>
        <p:grpSpPr>
          <a:xfrm>
            <a:off x="-510116" y="0"/>
            <a:ext cx="13243983" cy="6858000"/>
            <a:chOff x="-382404" y="0"/>
            <a:chExt cx="9932332" cy="6858000"/>
          </a:xfrm>
        </p:grpSpPr>
        <p:grpSp>
          <p:nvGrpSpPr>
            <p:cNvPr id="4099" name="Group 44"/>
            <p:cNvGrpSpPr/>
            <p:nvPr/>
          </p:nvGrpSpPr>
          <p:grpSpPr>
            <a:xfrm>
              <a:off x="159" y="0"/>
              <a:ext cx="9143396" cy="6858000"/>
              <a:chOff x="159" y="0"/>
              <a:chExt cx="9143396" cy="6858000"/>
            </a:xfrm>
          </p:grpSpPr>
          <p:grpSp>
            <p:nvGrpSpPr>
              <p:cNvPr id="4100" name="Group 4"/>
              <p:cNvGrpSpPr/>
              <p:nvPr/>
            </p:nvGrpSpPr>
            <p:grpSpPr>
              <a:xfrm>
                <a:off x="159" y="0"/>
                <a:ext cx="2514434" cy="6858000"/>
                <a:chOff x="159" y="0"/>
                <a:chExt cx="2514434" cy="6858000"/>
              </a:xfrm>
            </p:grpSpPr>
            <p:sp>
              <p:nvSpPr>
                <p:cNvPr id="103" name="Rectangle 114"/>
                <p:cNvSpPr/>
                <p:nvPr/>
              </p:nvSpPr>
              <p:spPr>
                <a:xfrm>
                  <a:off x="914499"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6" name="Rectangle 2"/>
                <p:cNvSpPr/>
                <p:nvPr/>
              </p:nvSpPr>
              <p:spPr>
                <a:xfrm>
                  <a:off x="159"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7" name="Rectangle 3"/>
                <p:cNvSpPr/>
                <p:nvPr/>
              </p:nvSpPr>
              <p:spPr>
                <a:xfrm>
                  <a:off x="228744"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4" name="Group 5"/>
              <p:cNvGrpSpPr/>
              <p:nvPr/>
            </p:nvGrpSpPr>
            <p:grpSpPr>
              <a:xfrm>
                <a:off x="422406" y="0"/>
                <a:ext cx="2514434" cy="6858000"/>
                <a:chOff x="-504" y="0"/>
                <a:chExt cx="2514434" cy="6858000"/>
              </a:xfrm>
            </p:grpSpPr>
            <p:sp>
              <p:nvSpPr>
                <p:cNvPr id="94" name="Rectangle 84"/>
                <p:cNvSpPr/>
                <p:nvPr/>
              </p:nvSpPr>
              <p:spPr>
                <a:xfrm>
                  <a:off x="913836"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1" name="Rectangle 85"/>
                <p:cNvSpPr/>
                <p:nvPr/>
              </p:nvSpPr>
              <p:spPr>
                <a:xfrm>
                  <a:off x="-504"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02" name="Rectangle 113"/>
                <p:cNvSpPr/>
                <p:nvPr/>
              </p:nvSpPr>
              <p:spPr>
                <a:xfrm>
                  <a:off x="228081"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grpSp>
            <p:nvGrpSpPr>
              <p:cNvPr id="4108" name="Group 9"/>
              <p:cNvGrpSpPr/>
              <p:nvPr/>
            </p:nvGrpSpPr>
            <p:grpSpPr>
              <a:xfrm rot="10800000">
                <a:off x="6629121" y="0"/>
                <a:ext cx="2514434" cy="6858000"/>
                <a:chOff x="445" y="0"/>
                <a:chExt cx="2514434" cy="6858000"/>
              </a:xfrm>
            </p:grpSpPr>
            <p:sp>
              <p:nvSpPr>
                <p:cNvPr id="91" name="Rectangle 77"/>
                <p:cNvSpPr/>
                <p:nvPr/>
              </p:nvSpPr>
              <p:spPr>
                <a:xfrm>
                  <a:off x="914785" y="0"/>
                  <a:ext cx="160009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2" name="Rectangle 78"/>
                <p:cNvSpPr/>
                <p:nvPr/>
              </p:nvSpPr>
              <p:spPr>
                <a:xfrm>
                  <a:off x="445"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3" name="Rectangle 80"/>
                <p:cNvSpPr/>
                <p:nvPr/>
              </p:nvSpPr>
              <p:spPr>
                <a:xfrm>
                  <a:off x="229030"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88" name="Rectangle 74"/>
              <p:cNvSpPr/>
              <p:nvPr/>
            </p:nvSpPr>
            <p:spPr>
              <a:xfrm>
                <a:off x="3809907" y="0"/>
                <a:ext cx="2819214"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9" name="Rectangle 75"/>
              <p:cNvSpPr/>
              <p:nvPr/>
            </p:nvSpPr>
            <p:spPr>
              <a:xfrm>
                <a:off x="2895568" y="0"/>
                <a:ext cx="45717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90" name="Rectangle 76"/>
              <p:cNvSpPr/>
              <p:nvPr/>
            </p:nvSpPr>
            <p:spPr>
              <a:xfrm>
                <a:off x="3124153" y="0"/>
                <a:ext cx="76195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62" name="Freeform 44"/>
            <p:cNvSpPr/>
            <p:nvPr/>
          </p:nvSpPr>
          <p:spPr>
            <a:xfrm>
              <a:off x="-12540" y="5035550"/>
              <a:ext cx="9144984" cy="1174750"/>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1" fmla="*/ 0 w 9144000"/>
                <a:gd name="connsiteY0-2" fmla="*/ 1270659 h 1330035"/>
                <a:gd name="connsiteX1-3" fmla="*/ 1674420 w 9144000"/>
                <a:gd name="connsiteY1-4" fmla="*/ 1318160 h 1330035"/>
                <a:gd name="connsiteX2-5" fmla="*/ 4120737 w 9144000"/>
                <a:gd name="connsiteY2-6" fmla="*/ 1199407 h 1330035"/>
                <a:gd name="connsiteX3-7" fmla="*/ 7172696 w 9144000"/>
                <a:gd name="connsiteY3-8" fmla="*/ 760020 h 1330035"/>
                <a:gd name="connsiteX4-9" fmla="*/ 9144000 w 9144000"/>
                <a:gd name="connsiteY4-10" fmla="*/ 0 h 1330035"/>
                <a:gd name="connsiteX0-11" fmla="*/ 0 w 9144000"/>
                <a:gd name="connsiteY0-12" fmla="*/ 1270659 h 1330035"/>
                <a:gd name="connsiteX1-13" fmla="*/ 1674420 w 9144000"/>
                <a:gd name="connsiteY1-14" fmla="*/ 1318160 h 1330035"/>
                <a:gd name="connsiteX2-15" fmla="*/ 4120737 w 9144000"/>
                <a:gd name="connsiteY2-16" fmla="*/ 1199407 h 1330035"/>
                <a:gd name="connsiteX3-17" fmla="*/ 7172696 w 9144000"/>
                <a:gd name="connsiteY3-18" fmla="*/ 760020 h 1330035"/>
                <a:gd name="connsiteX4-19" fmla="*/ 9144000 w 9144000"/>
                <a:gd name="connsiteY4-20" fmla="*/ 0 h 1330035"/>
                <a:gd name="connsiteX0-21" fmla="*/ 0 w 9144000"/>
                <a:gd name="connsiteY0-22" fmla="*/ 1270659 h 1330035"/>
                <a:gd name="connsiteX1-23" fmla="*/ 1674420 w 9144000"/>
                <a:gd name="connsiteY1-24" fmla="*/ 1318160 h 1330035"/>
                <a:gd name="connsiteX2-25" fmla="*/ 4120737 w 9144000"/>
                <a:gd name="connsiteY2-26" fmla="*/ 1199407 h 1330035"/>
                <a:gd name="connsiteX3-27" fmla="*/ 7172696 w 9144000"/>
                <a:gd name="connsiteY3-28" fmla="*/ 760020 h 1330035"/>
                <a:gd name="connsiteX4-29" fmla="*/ 9144000 w 9144000"/>
                <a:gd name="connsiteY4-30" fmla="*/ 0 h 1330035"/>
                <a:gd name="connsiteX0-31" fmla="*/ 0 w 9144000"/>
                <a:gd name="connsiteY0-32" fmla="*/ 1116279 h 1175655"/>
                <a:gd name="connsiteX1-33" fmla="*/ 1674420 w 9144000"/>
                <a:gd name="connsiteY1-34" fmla="*/ 1163780 h 1175655"/>
                <a:gd name="connsiteX2-35" fmla="*/ 4120737 w 9144000"/>
                <a:gd name="connsiteY2-36" fmla="*/ 1045027 h 1175655"/>
                <a:gd name="connsiteX3-37" fmla="*/ 7172696 w 9144000"/>
                <a:gd name="connsiteY3-38" fmla="*/ 605640 h 1175655"/>
                <a:gd name="connsiteX4-39" fmla="*/ 9144000 w 9144000"/>
                <a:gd name="connsiteY4-40" fmla="*/ 0 h 11756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3" name="Freeform 47"/>
            <p:cNvSpPr/>
            <p:nvPr/>
          </p:nvSpPr>
          <p:spPr>
            <a:xfrm>
              <a:off x="-12540" y="3467100"/>
              <a:ext cx="9144984" cy="890588"/>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4" name="Freeform 48"/>
            <p:cNvSpPr/>
            <p:nvPr/>
          </p:nvSpPr>
          <p:spPr>
            <a:xfrm>
              <a:off x="-23653" y="5640388"/>
              <a:ext cx="3004940" cy="1211262"/>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5" name="Freeform 50"/>
            <p:cNvSpPr/>
            <p:nvPr/>
          </p:nvSpPr>
          <p:spPr>
            <a:xfrm>
              <a:off x="-12540" y="5284788"/>
              <a:ext cx="9144984" cy="1477962"/>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7" name="Freeform 51"/>
            <p:cNvSpPr/>
            <p:nvPr/>
          </p:nvSpPr>
          <p:spPr>
            <a:xfrm>
              <a:off x="2136793" y="5132388"/>
              <a:ext cx="6982952" cy="171926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68" name="Hexagon 52"/>
            <p:cNvSpPr/>
            <p:nvPr/>
          </p:nvSpPr>
          <p:spPr>
            <a:xfrm rot="1800000">
              <a:off x="2995574" y="2859088"/>
              <a:ext cx="1601681"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69" name="Hexagon 53"/>
            <p:cNvSpPr/>
            <p:nvPr/>
          </p:nvSpPr>
          <p:spPr>
            <a:xfrm rot="1800000">
              <a:off x="3719426"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0" name="Hexagon 54"/>
            <p:cNvSpPr/>
            <p:nvPr/>
          </p:nvSpPr>
          <p:spPr>
            <a:xfrm rot="1800000">
              <a:off x="3728950" y="15922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1" name="Hexagon 55"/>
            <p:cNvSpPr/>
            <p:nvPr/>
          </p:nvSpPr>
          <p:spPr>
            <a:xfrm rot="1800000">
              <a:off x="2976525" y="325438"/>
              <a:ext cx="1601681" cy="1389062"/>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2" name="Hexagon 56"/>
            <p:cNvSpPr/>
            <p:nvPr/>
          </p:nvSpPr>
          <p:spPr>
            <a:xfrm rot="1800000">
              <a:off x="4462327" y="5383213"/>
              <a:ext cx="1601681" cy="1389062"/>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3" name="Freeform 57"/>
            <p:cNvSpPr/>
            <p:nvPr/>
          </p:nvSpPr>
          <p:spPr>
            <a:xfrm rot="1800000">
              <a:off x="-382404" y="4202113"/>
              <a:ext cx="126198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261499"/>
                <a:gd name="connsiteY0-2" fmla="*/ 105098 h 1388236"/>
                <a:gd name="connsiteX1-3" fmla="*/ 56357 w 1261499"/>
                <a:gd name="connsiteY1-4" fmla="*/ 0 h 1388236"/>
                <a:gd name="connsiteX2-5" fmla="*/ 865241 w 1261499"/>
                <a:gd name="connsiteY2-6" fmla="*/ 0 h 1388236"/>
                <a:gd name="connsiteX3-7" fmla="*/ 1261499 w 1261499"/>
                <a:gd name="connsiteY3-8" fmla="*/ 694118 h 1388236"/>
                <a:gd name="connsiteX4-9" fmla="*/ 865241 w 1261499"/>
                <a:gd name="connsiteY4-10" fmla="*/ 1388236 h 1388236"/>
                <a:gd name="connsiteX5-11" fmla="*/ 56357 w 1261499"/>
                <a:gd name="connsiteY5-12" fmla="*/ 1388236 h 1388236"/>
                <a:gd name="connsiteX6-13" fmla="*/ 0 w 1261499"/>
                <a:gd name="connsiteY6-14" fmla="*/ 105098 h 1388236"/>
                <a:gd name="connsiteX0-15" fmla="*/ 0 w 1261499"/>
                <a:gd name="connsiteY0-16" fmla="*/ 105098 h 1388236"/>
                <a:gd name="connsiteX1-17" fmla="*/ 56357 w 1261499"/>
                <a:gd name="connsiteY1-18" fmla="*/ 0 h 1388236"/>
                <a:gd name="connsiteX2-19" fmla="*/ 865241 w 1261499"/>
                <a:gd name="connsiteY2-20" fmla="*/ 0 h 1388236"/>
                <a:gd name="connsiteX3-21" fmla="*/ 1261499 w 1261499"/>
                <a:gd name="connsiteY3-22" fmla="*/ 694118 h 1388236"/>
                <a:gd name="connsiteX4-23" fmla="*/ 865241 w 1261499"/>
                <a:gd name="connsiteY4-24" fmla="*/ 1388236 h 1388236"/>
                <a:gd name="connsiteX5-25" fmla="*/ 744578 w 1261499"/>
                <a:gd name="connsiteY5-26" fmla="*/ 1387893 h 1388236"/>
                <a:gd name="connsiteX6-27" fmla="*/ 0 w 1261499"/>
                <a:gd name="connsiteY6-28" fmla="*/ 10509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4" name="Hexagon 58"/>
            <p:cNvSpPr/>
            <p:nvPr/>
          </p:nvSpPr>
          <p:spPr>
            <a:xfrm rot="1800000">
              <a:off x="23970" y="540226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5" name="Hexagon 59"/>
            <p:cNvSpPr/>
            <p:nvPr/>
          </p:nvSpPr>
          <p:spPr>
            <a:xfrm rot="1800000">
              <a:off x="52543" y="2849563"/>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6" name="Hexagon 60"/>
            <p:cNvSpPr/>
            <p:nvPr/>
          </p:nvSpPr>
          <p:spPr>
            <a:xfrm rot="1800000">
              <a:off x="776395" y="4125913"/>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7" name="Hexagon 61"/>
            <p:cNvSpPr/>
            <p:nvPr/>
          </p:nvSpPr>
          <p:spPr>
            <a:xfrm rot="1800000">
              <a:off x="1509772" y="54117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8" name="Hexagon 62"/>
            <p:cNvSpPr/>
            <p:nvPr/>
          </p:nvSpPr>
          <p:spPr>
            <a:xfrm rot="1800000">
              <a:off x="1528821" y="2859088"/>
              <a:ext cx="1601681"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79" name="Hexagon 63"/>
            <p:cNvSpPr/>
            <p:nvPr/>
          </p:nvSpPr>
          <p:spPr>
            <a:xfrm rot="1800000">
              <a:off x="795444" y="1563688"/>
              <a:ext cx="1601681"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0" name="Hexagon 64"/>
            <p:cNvSpPr/>
            <p:nvPr/>
          </p:nvSpPr>
          <p:spPr>
            <a:xfrm rot="1800000">
              <a:off x="6806909" y="4144963"/>
              <a:ext cx="1600094" cy="1389062"/>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1" name="Hexagon 65"/>
            <p:cNvSpPr/>
            <p:nvPr/>
          </p:nvSpPr>
          <p:spPr>
            <a:xfrm rot="1800000">
              <a:off x="7549810" y="5421313"/>
              <a:ext cx="1600094" cy="1389062"/>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2" name="Hexagon 66"/>
            <p:cNvSpPr/>
            <p:nvPr/>
          </p:nvSpPr>
          <p:spPr>
            <a:xfrm rot="1800000">
              <a:off x="7549810" y="2868613"/>
              <a:ext cx="1600094" cy="1389062"/>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3" name="Freeform 67"/>
            <p:cNvSpPr/>
            <p:nvPr/>
          </p:nvSpPr>
          <p:spPr>
            <a:xfrm rot="1800000">
              <a:off x="8306998" y="4056063"/>
              <a:ext cx="1242930" cy="1387475"/>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118 h 1388236"/>
                <a:gd name="connsiteX1-3" fmla="*/ 396258 w 1601400"/>
                <a:gd name="connsiteY1-4" fmla="*/ 0 h 1388236"/>
                <a:gd name="connsiteX2-5" fmla="*/ 474029 w 1601400"/>
                <a:gd name="connsiteY2-6" fmla="*/ 4016 h 1388236"/>
                <a:gd name="connsiteX3-7" fmla="*/ 1601400 w 1601400"/>
                <a:gd name="connsiteY3-8" fmla="*/ 694118 h 1388236"/>
                <a:gd name="connsiteX4-9" fmla="*/ 1205142 w 1601400"/>
                <a:gd name="connsiteY4-10" fmla="*/ 1388236 h 1388236"/>
                <a:gd name="connsiteX5-11" fmla="*/ 396258 w 1601400"/>
                <a:gd name="connsiteY5-12" fmla="*/ 1388236 h 1388236"/>
                <a:gd name="connsiteX6-13" fmla="*/ 0 w 1601400"/>
                <a:gd name="connsiteY6-14" fmla="*/ 694118 h 1388236"/>
                <a:gd name="connsiteX0-15" fmla="*/ 0 w 1243407"/>
                <a:gd name="connsiteY0-16" fmla="*/ 694118 h 1388236"/>
                <a:gd name="connsiteX1-17" fmla="*/ 396258 w 1243407"/>
                <a:gd name="connsiteY1-18" fmla="*/ 0 h 1388236"/>
                <a:gd name="connsiteX2-19" fmla="*/ 474029 w 1243407"/>
                <a:gd name="connsiteY2-20" fmla="*/ 4016 h 1388236"/>
                <a:gd name="connsiteX3-21" fmla="*/ 1243407 w 1243407"/>
                <a:gd name="connsiteY3-22" fmla="*/ 1325983 h 1388236"/>
                <a:gd name="connsiteX4-23" fmla="*/ 1205142 w 1243407"/>
                <a:gd name="connsiteY4-24" fmla="*/ 1388236 h 1388236"/>
                <a:gd name="connsiteX5-25" fmla="*/ 396258 w 1243407"/>
                <a:gd name="connsiteY5-26" fmla="*/ 1388236 h 1388236"/>
                <a:gd name="connsiteX6-27" fmla="*/ 0 w 1243407"/>
                <a:gd name="connsiteY6-28" fmla="*/ 694118 h 138823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84" name="Freeform 68"/>
            <p:cNvSpPr/>
            <p:nvPr/>
          </p:nvSpPr>
          <p:spPr>
            <a:xfrm rot="1800000">
              <a:off x="8306998" y="1511300"/>
              <a:ext cx="1241343" cy="1389063"/>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1" fmla="*/ 0 w 1601400"/>
                <a:gd name="connsiteY0-2" fmla="*/ 694704 h 1388822"/>
                <a:gd name="connsiteX1-3" fmla="*/ 396258 w 1601400"/>
                <a:gd name="connsiteY1-4" fmla="*/ 586 h 1388822"/>
                <a:gd name="connsiteX2-5" fmla="*/ 482002 w 1601400"/>
                <a:gd name="connsiteY2-6" fmla="*/ 0 h 1388822"/>
                <a:gd name="connsiteX3-7" fmla="*/ 1601400 w 1601400"/>
                <a:gd name="connsiteY3-8" fmla="*/ 694704 h 1388822"/>
                <a:gd name="connsiteX4-9" fmla="*/ 1205142 w 1601400"/>
                <a:gd name="connsiteY4-10" fmla="*/ 1388822 h 1388822"/>
                <a:gd name="connsiteX5-11" fmla="*/ 396258 w 1601400"/>
                <a:gd name="connsiteY5-12" fmla="*/ 1388822 h 1388822"/>
                <a:gd name="connsiteX6-13" fmla="*/ 0 w 1601400"/>
                <a:gd name="connsiteY6-14" fmla="*/ 694704 h 1388822"/>
                <a:gd name="connsiteX0-15" fmla="*/ 0 w 1241871"/>
                <a:gd name="connsiteY0-16" fmla="*/ 694704 h 1388822"/>
                <a:gd name="connsiteX1-17" fmla="*/ 396258 w 1241871"/>
                <a:gd name="connsiteY1-18" fmla="*/ 586 h 1388822"/>
                <a:gd name="connsiteX2-19" fmla="*/ 482002 w 1241871"/>
                <a:gd name="connsiteY2-20" fmla="*/ 0 h 1388822"/>
                <a:gd name="connsiteX3-21" fmla="*/ 1241871 w 1241871"/>
                <a:gd name="connsiteY3-22" fmla="*/ 1323912 h 1388822"/>
                <a:gd name="connsiteX4-23" fmla="*/ 1205142 w 1241871"/>
                <a:gd name="connsiteY4-24" fmla="*/ 1388822 h 1388822"/>
                <a:gd name="connsiteX5-25" fmla="*/ 396258 w 1241871"/>
                <a:gd name="connsiteY5-26" fmla="*/ 1388822 h 1388822"/>
                <a:gd name="connsiteX6-27" fmla="*/ 0 w 1241871"/>
                <a:gd name="connsiteY6-28" fmla="*/ 694704 h 13888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grpSp>
      <p:sp>
        <p:nvSpPr>
          <p:cNvPr id="118" name="Rectangle 45"/>
          <p:cNvSpPr/>
          <p:nvPr/>
        </p:nvSpPr>
        <p:spPr>
          <a:xfrm>
            <a:off x="6081184" y="-22225"/>
            <a:ext cx="4906433" cy="6272213"/>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19" name="Rectangle 46"/>
          <p:cNvSpPr/>
          <p:nvPr/>
        </p:nvSpPr>
        <p:spPr>
          <a:xfrm>
            <a:off x="6199717" y="-22225"/>
            <a:ext cx="4673600" cy="23129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0" name="Rectangle 49"/>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121" name="Rectangle 88"/>
          <p:cNvSpPr/>
          <p:nvPr/>
        </p:nvSpPr>
        <p:spPr>
          <a:xfrm>
            <a:off x="6201833" y="6088063"/>
            <a:ext cx="4673600" cy="82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defRPr/>
            </a:pPr>
            <a:endParaRPr kumimoji="0" lang="en-US" sz="1800" b="0" i="0" u="none" strike="noStrike" kern="1200" cap="none" spc="0" normalizeH="0" baseline="0" noProof="1">
              <a:ln>
                <a:noFill/>
              </a:ln>
              <a:solidFill>
                <a:schemeClr val="lt1"/>
              </a:solidFill>
              <a:effectLst/>
              <a:uLnTx/>
              <a:uFillTx/>
              <a:latin typeface="+mn-lt"/>
              <a:ea typeface="+mn-ea"/>
              <a:cs typeface="+mn-cs"/>
            </a:endParaRPr>
          </a:p>
        </p:txBody>
      </p:sp>
      <p:sp>
        <p:nvSpPr>
          <p:cNvPr id="2" name="Title 1"/>
          <p:cNvSpPr>
            <a:spLocks noGrp="1"/>
          </p:cNvSpPr>
          <p:nvPr>
            <p:ph type="ctrTitle"/>
          </p:nvPr>
        </p:nvSpPr>
        <p:spPr>
          <a:xfrm>
            <a:off x="6311153" y="2708476"/>
            <a:ext cx="4417807" cy="1702160"/>
          </a:xfrm>
        </p:spPr>
        <p:txBody>
          <a:bodyPr>
            <a:normAutofit/>
          </a:bodyPr>
          <a:lstStyle>
            <a:lvl1pPr>
              <a:defRPr sz="3600"/>
            </a:lvl1pPr>
          </a:lstStyle>
          <a:p>
            <a:pPr fontAlgn="base"/>
            <a:r>
              <a:rPr lang="zh-CN" altLang="en-US" strike="noStrike" noProof="1"/>
              <a:t>单击此处编辑母版标题样式</a:t>
            </a:r>
            <a:endParaRPr lang="en-US" strike="noStrike" noProof="1"/>
          </a:p>
        </p:txBody>
      </p:sp>
      <p:sp>
        <p:nvSpPr>
          <p:cNvPr id="3" name="Subtitle 2"/>
          <p:cNvSpPr>
            <a:spLocks noGrp="1"/>
          </p:cNvSpPr>
          <p:nvPr>
            <p:ph type="subTitle" idx="1"/>
          </p:nvPr>
        </p:nvSpPr>
        <p:spPr>
          <a:xfrm>
            <a:off x="6311153" y="4421080"/>
            <a:ext cx="4413071"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zh-CN" altLang="en-US" strike="noStrike" noProof="1"/>
              <a:t>单击此处编辑母版副标题样式</a:t>
            </a:r>
            <a:endParaRPr lang="en-US" strike="noStrike" noProof="1"/>
          </a:p>
        </p:txBody>
      </p:sp>
      <p:sp>
        <p:nvSpPr>
          <p:cNvPr id="122" name="Date Placeholder 3"/>
          <p:cNvSpPr>
            <a:spLocks noGrp="1"/>
          </p:cNvSpPr>
          <p:nvPr>
            <p:ph type="dt" sz="half" idx="2"/>
          </p:nvPr>
        </p:nvSpPr>
        <p:spPr>
          <a:xfrm>
            <a:off x="6318251" y="1516063"/>
            <a:ext cx="2844800" cy="752475"/>
          </a:xfrm>
          <a:prstGeom prst="rect">
            <a:avLst/>
          </a:prstGeom>
        </p:spPr>
        <p:txBody>
          <a:bodyPr vert="horz" wrap="square" lIns="91440" tIns="45720" rIns="91440" bIns="45720" numCol="1" anchor="b" anchorCtr="0" compatLnSpc="1"/>
          <a:lstStyle>
            <a:lvl1pPr algn="l">
              <a:defRPr sz="2400"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fld id="{7E359FA8-F739-4896-8D82-0C16953F7BFD}" type="datetime1">
              <a:rPr kumimoji="0" lang="zh-CN" altLang="en-US" b="0" i="0" kern="1200" cap="none" spc="0" normalizeH="0" baseline="0" noProof="0">
                <a:latin typeface="Century Gothic" panose="020B0502020202020204" charset="0"/>
                <a:ea typeface="幼圆" panose="02010509060101010101" pitchFamily="49" charset="-122"/>
                <a:cs typeface="+mn-cs"/>
              </a:rPr>
            </a:fld>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3" name="Footer Placeholder 4"/>
          <p:cNvSpPr>
            <a:spLocks noGrp="1"/>
          </p:cNvSpPr>
          <p:nvPr>
            <p:ph type="ftr" sz="quarter" idx="3"/>
          </p:nvPr>
        </p:nvSpPr>
        <p:spPr>
          <a:xfrm>
            <a:off x="7071784" y="5719763"/>
            <a:ext cx="3774017" cy="365125"/>
          </a:xfrm>
          <a:prstGeom prst="rect">
            <a:avLst/>
          </a:prstGeom>
        </p:spPr>
        <p:txBody>
          <a:bodyPr vert="horz" wrap="square" lIns="91440" tIns="45720" rIns="91440" bIns="45720" numCol="1" anchor="ctr" anchorCtr="0" compatLnSpc="1">
            <a:normAutofit/>
          </a:bodyPr>
          <a:lstStyle>
            <a:lvl1pPr>
              <a:defRPr smtClean="0"/>
            </a:lvl1pPr>
          </a:lstStyle>
          <a:p>
            <a:pPr marL="0" marR="0" indent="0"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kern="1200" cap="none" spc="0" normalizeH="0" baseline="0" noProof="0">
              <a:latin typeface="Century Gothic" panose="020B0502020202020204" charset="0"/>
              <a:ea typeface="幼圆" panose="02010509060101010101" pitchFamily="49" charset="-122"/>
              <a:cs typeface="+mn-cs"/>
            </a:endParaRPr>
          </a:p>
        </p:txBody>
      </p:sp>
      <p:sp>
        <p:nvSpPr>
          <p:cNvPr id="124" name="Slide Number Placeholder 5"/>
          <p:cNvSpPr>
            <a:spLocks noGrp="1"/>
          </p:cNvSpPr>
          <p:nvPr>
            <p:ph type="sldNum" sz="quarter" idx="4"/>
          </p:nvPr>
        </p:nvSpPr>
        <p:spPr>
          <a:xfrm>
            <a:off x="6199717" y="5719763"/>
            <a:ext cx="857251" cy="365125"/>
          </a:xfrm>
        </p:spPr>
        <p:txBody>
          <a:bodyPr vert="horz" wrap="square" lIns="91440" tIns="45720" rIns="91440" bIns="45720" numCol="1" anchor="t" anchorCtr="0" compatLnSpc="1"/>
          <a:lstStyle/>
          <a:p>
            <a:pPr lvl="0" eaLnBrk="1" fontAlgn="base" hangingPunct="1"/>
            <a:fld id="{9A0DB2DC-4C9A-4742-B13C-FB6460FD3503}" type="slidenum">
              <a:rPr lang="zh-CN" altLang="en-US" strike="noStrike" noProof="1" dirty="0">
                <a:solidFill>
                  <a:schemeClr val="accent1"/>
                </a:solidFill>
                <a:latin typeface="Century Gothic" panose="020B0502020202020204" charset="0"/>
                <a:ea typeface="幼圆" panose="02010509060101010101" pitchFamily="49" charset="-122"/>
                <a:cs typeface="+mn-ea"/>
              </a:rPr>
            </a:fld>
            <a:endParaRPr lang="zh-CN" altLang="en-US" strike="noStrike" noProof="1">
              <a:solidFill>
                <a:schemeClr val="accent1"/>
              </a:solidFill>
              <a:latin typeface="Century Gothic" panose="020B0502020202020204" charset="0"/>
              <a:ea typeface="幼圆" panose="02010509060101010101" pitchFamily="49" charset="-122"/>
            </a:endParaRPr>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1.png"/><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slideLayout" Target="../slideLayouts/slideLayout17.xml"/><Relationship Id="rId7" Type="http://schemas.openxmlformats.org/officeDocument/2006/relationships/slideLayout" Target="../slideLayouts/slideLayout16.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3" Type="http://schemas.openxmlformats.org/officeDocument/2006/relationships/slideLayout" Target="../slideLayouts/slideLayout12.xml"/><Relationship Id="rId2" Type="http://schemas.openxmlformats.org/officeDocument/2006/relationships/slideLayout" Target="../slideLayouts/slideLayout11.xml"/><Relationship Id="rId19" Type="http://schemas.openxmlformats.org/officeDocument/2006/relationships/theme" Target="../theme/theme2.xml"/><Relationship Id="rId18" Type="http://schemas.openxmlformats.org/officeDocument/2006/relationships/tags" Target="../tags/tag62.xml"/><Relationship Id="rId17" Type="http://schemas.openxmlformats.org/officeDocument/2006/relationships/image" Target="../media/image1.png"/><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29.xml"/><Relationship Id="rId8" Type="http://schemas.openxmlformats.org/officeDocument/2006/relationships/slideLayout" Target="../slideLayouts/slideLayout28.xml"/><Relationship Id="rId7" Type="http://schemas.openxmlformats.org/officeDocument/2006/relationships/slideLayout" Target="../slideLayouts/slideLayout27.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3" Type="http://schemas.openxmlformats.org/officeDocument/2006/relationships/slideLayout" Target="../slideLayouts/slideLayout23.xml"/><Relationship Id="rId2" Type="http://schemas.openxmlformats.org/officeDocument/2006/relationships/slideLayout" Target="../slideLayouts/slideLayout22.xml"/><Relationship Id="rId14" Type="http://schemas.openxmlformats.org/officeDocument/2006/relationships/theme" Target="../theme/theme4.xml"/><Relationship Id="rId13" Type="http://schemas.openxmlformats.org/officeDocument/2006/relationships/image" Target="../media/image1.png"/><Relationship Id="rId12" Type="http://schemas.openxmlformats.org/officeDocument/2006/relationships/slideLayout" Target="../slideLayouts/slideLayout32.xml"/><Relationship Id="rId11" Type="http://schemas.openxmlformats.org/officeDocument/2006/relationships/slideLayout" Target="../slideLayouts/slideLayout31.xml"/><Relationship Id="rId10" Type="http://schemas.openxmlformats.org/officeDocument/2006/relationships/slideLayout" Target="../slideLayouts/slideLayout30.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
        <p:nvSpPr>
          <p:cNvPr id="7" name="矩形 6"/>
          <p:cNvSpPr/>
          <p:nvPr userDrawn="1"/>
        </p:nvSpPr>
        <p:spPr>
          <a:xfrm>
            <a:off x="11853" y="12700"/>
            <a:ext cx="12167447" cy="677545"/>
          </a:xfrm>
          <a:prstGeom prst="rect">
            <a:avLst/>
          </a:prstGeom>
          <a:solidFill>
            <a:schemeClr val="accent6">
              <a:lumMod val="60000"/>
              <a:lumOff val="40000"/>
            </a:schemeClr>
          </a:solidFill>
          <a:ln w="28575" cmpd="sng">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圆角矩形 7"/>
          <p:cNvSpPr/>
          <p:nvPr userDrawn="1"/>
        </p:nvSpPr>
        <p:spPr>
          <a:xfrm>
            <a:off x="638387" y="99060"/>
            <a:ext cx="1622213" cy="504000"/>
          </a:xfrm>
          <a:prstGeom prst="roundRect">
            <a:avLst/>
          </a:prstGeom>
          <a:solidFill>
            <a:srgbClr val="00B050"/>
          </a:solidFill>
          <a:ln>
            <a:noFill/>
          </a:ln>
          <a:effectLst>
            <a:glow rad="889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 name="圆角矩形 8"/>
          <p:cNvSpPr/>
          <p:nvPr userDrawn="1"/>
        </p:nvSpPr>
        <p:spPr>
          <a:xfrm>
            <a:off x="3358727" y="99472"/>
            <a:ext cx="7023947" cy="504000"/>
          </a:xfrm>
          <a:prstGeom prst="roundRect">
            <a:avLst/>
          </a:prstGeom>
          <a:solidFill>
            <a:srgbClr val="00B05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FF0000"/>
              </a:solidFill>
            </a:endParaRPr>
          </a:p>
        </p:txBody>
      </p:sp>
      <p:sp>
        <p:nvSpPr>
          <p:cNvPr id="12" name="燕尾形 11"/>
          <p:cNvSpPr/>
          <p:nvPr userDrawn="1"/>
        </p:nvSpPr>
        <p:spPr>
          <a:xfrm>
            <a:off x="1928707" y="33655"/>
            <a:ext cx="671407" cy="648000"/>
          </a:xfrm>
          <a:prstGeom prst="chevron">
            <a:avLst/>
          </a:prstGeom>
          <a:solidFill>
            <a:srgbClr val="00B050"/>
          </a:solidFill>
          <a:ln w="28575" cmpd="sng">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0">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pic>
        <p:nvPicPr>
          <p:cNvPr id="10" name="图片 9"/>
          <p:cNvPicPr>
            <a:picLocks noChangeAspect="1"/>
          </p:cNvPicPr>
          <p:nvPr userDrawn="1"/>
        </p:nvPicPr>
        <p:blipFill rotWithShape="1">
          <a:blip r:embed="rId17">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18"/>
    </p:custData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3"/>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latin typeface="Arial" panose="020B0604020202020204" pitchFamily="34" charset="0"/>
                <a:ea typeface="微软雅黑" panose="020B050302020402020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latin typeface="Arial" panose="020B0604020202020204" pitchFamily="34" charset="0"/>
                <a:ea typeface="微软雅黑" panose="020B0503020204020204" charset="-122"/>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10" name="矩形 9"/>
          <p:cNvSpPr/>
          <p:nvPr userDrawn="1"/>
        </p:nvSpPr>
        <p:spPr>
          <a:xfrm>
            <a:off x="-35560" y="0"/>
            <a:ext cx="12240000" cy="10800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userDrawn="1"/>
        </p:nvSpPr>
        <p:spPr>
          <a:xfrm>
            <a:off x="-22860" y="139700"/>
            <a:ext cx="7502313" cy="48387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燕尾形 7"/>
          <p:cNvSpPr/>
          <p:nvPr userDrawn="1"/>
        </p:nvSpPr>
        <p:spPr>
          <a:xfrm>
            <a:off x="11712787"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燕尾形 10"/>
          <p:cNvSpPr/>
          <p:nvPr userDrawn="1"/>
        </p:nvSpPr>
        <p:spPr>
          <a:xfrm>
            <a:off x="11313160" y="139700"/>
            <a:ext cx="479213" cy="467995"/>
          </a:xfrm>
          <a:prstGeom prst="chevro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p:cNvPicPr>
            <a:picLocks noChangeAspect="1"/>
          </p:cNvPicPr>
          <p:nvPr userDrawn="1"/>
        </p:nvPicPr>
        <p:blipFill rotWithShape="1">
          <a:blip r:embed="rId6">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ustDataLst>
      <p:tags r:id="rId7"/>
    </p:custDataLst>
  </p:cSld>
  <p:clrMap bg1="lt1" tx1="dk1" bg2="lt2" tx2="dk2" accent1="accent1" accent2="accent2" accent3="accent3" accent4="accent4" accent5="accent5" accent6="accent6" hlink="hlink" folHlink="folHlink"/>
  <p:transition/>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2090" name="Title Placeholder 1"/>
          <p:cNvSpPr>
            <a:spLocks noGrp="1"/>
          </p:cNvSpPr>
          <p:nvPr>
            <p:ph type="title"/>
          </p:nvPr>
        </p:nvSpPr>
        <p:spPr>
          <a:xfrm>
            <a:off x="1390651" y="1027113"/>
            <a:ext cx="9366249" cy="1143000"/>
          </a:xfrm>
          <a:prstGeom prst="rect">
            <a:avLst/>
          </a:prstGeom>
          <a:noFill/>
          <a:ln w="9525">
            <a:noFill/>
          </a:ln>
        </p:spPr>
        <p:txBody>
          <a:bodyPr anchor="b"/>
          <a:lstStyle/>
          <a:p>
            <a:pPr lvl="0"/>
            <a:r>
              <a:rPr lang="zh-CN" altLang="en-US" dirty="0"/>
              <a:t>单击此处编辑母版标题样式</a:t>
            </a:r>
            <a:endParaRPr lang="en-US" altLang="zh-CN" dirty="0"/>
          </a:p>
        </p:txBody>
      </p:sp>
      <p:sp>
        <p:nvSpPr>
          <p:cNvPr id="2091" name="Text Placeholder 2"/>
          <p:cNvSpPr>
            <a:spLocks noGrp="1"/>
          </p:cNvSpPr>
          <p:nvPr>
            <p:ph type="body"/>
          </p:nvPr>
        </p:nvSpPr>
        <p:spPr>
          <a:xfrm>
            <a:off x="1390651" y="2324100"/>
            <a:ext cx="9036049" cy="3508375"/>
          </a:xfrm>
          <a:prstGeom prst="rect">
            <a:avLst/>
          </a:prstGeom>
          <a:noFill/>
          <a:ln w="9525">
            <a:noFill/>
          </a:ln>
        </p:spPr>
        <p:txBody>
          <a:bodyPr anchor="t"/>
          <a:lstStyle/>
          <a:p>
            <a:pPr lvl="0" indent="-273050"/>
            <a:r>
              <a:rPr lang="zh-CN" altLang="en-US" dirty="0"/>
              <a:t>单击此处编辑母版文本样式</a:t>
            </a:r>
            <a:endParaRPr lang="zh-CN" altLang="en-US" dirty="0"/>
          </a:p>
          <a:p>
            <a:pPr lvl="1" indent="-2730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en-US" altLang="zh-CN" dirty="0"/>
          </a:p>
        </p:txBody>
      </p:sp>
      <p:sp>
        <p:nvSpPr>
          <p:cNvPr id="4" name="Date Placeholder 3"/>
          <p:cNvSpPr>
            <a:spLocks noGrp="1"/>
          </p:cNvSpPr>
          <p:nvPr>
            <p:ph type="dt" sz="half" idx="2"/>
          </p:nvPr>
        </p:nvSpPr>
        <p:spPr>
          <a:xfrm>
            <a:off x="7996767" y="223838"/>
            <a:ext cx="2844800"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rgbClr val="FEFEFE"/>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95388552-074B-4368-994B-9A1DB5CB414C}" type="datetime1">
              <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rPr>
            </a:fld>
            <a:endParaRPr kumimoji="0" lang="zh-CN" altLang="en-US" sz="1200" b="0" i="0" u="none" strike="noStrike" kern="1200" cap="none" spc="0" normalizeH="0" baseline="0" noProof="0">
              <a:ln>
                <a:noFill/>
              </a:ln>
              <a:solidFill>
                <a:srgbClr val="FEFEFE"/>
              </a:solidFill>
              <a:effectLst/>
              <a:uLnTx/>
              <a:uFillTx/>
              <a:latin typeface="Century Gothic" panose="020B0502020202020204" charset="0"/>
              <a:ea typeface="幼圆" panose="02010509060101010101" pitchFamily="49" charset="-122"/>
              <a:cs typeface="+mn-cs"/>
            </a:endParaRPr>
          </a:p>
        </p:txBody>
      </p:sp>
      <p:sp>
        <p:nvSpPr>
          <p:cNvPr id="5" name="Footer Placeholder 4"/>
          <p:cNvSpPr>
            <a:spLocks noGrp="1"/>
          </p:cNvSpPr>
          <p:nvPr>
            <p:ph type="ftr" sz="quarter" idx="3"/>
          </p:nvPr>
        </p:nvSpPr>
        <p:spPr>
          <a:xfrm>
            <a:off x="6189133" y="5851525"/>
            <a:ext cx="4669367" cy="365125"/>
          </a:xfrm>
          <a:prstGeom prst="rect">
            <a:avLst/>
          </a:prstGeom>
        </p:spPr>
        <p:txBody>
          <a:bodyPr vert="horz" wrap="square" lIns="91440" tIns="45720" rIns="91440" bIns="45720" numCol="1" anchor="ctr" anchorCtr="0" compatLnSpc="1"/>
          <a:lstStyle>
            <a:lvl1pPr algn="r">
              <a:buFont typeface="Arial" panose="020B0604020202020204" pitchFamily="34" charset="0"/>
              <a:buNone/>
              <a:defRPr sz="1200" smtClean="0">
                <a:solidFill>
                  <a:schemeClr val="accent1"/>
                </a:solidFill>
                <a:latin typeface="Century Gothic" panose="020B0502020202020204" charset="0"/>
                <a:ea typeface="幼圆" panose="02010509060101010101" pitchFamily="49" charset="-122"/>
              </a:defRPr>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accent1"/>
              </a:solidFill>
              <a:effectLst/>
              <a:uLnTx/>
              <a:uFillTx/>
              <a:latin typeface="Century Gothic" panose="020B0502020202020204" charset="0"/>
              <a:ea typeface="幼圆" panose="02010509060101010101" pitchFamily="49" charset="-122"/>
              <a:cs typeface="+mn-cs"/>
            </a:endParaRPr>
          </a:p>
        </p:txBody>
      </p:sp>
      <p:sp>
        <p:nvSpPr>
          <p:cNvPr id="2" name="矩形 1"/>
          <p:cNvSpPr/>
          <p:nvPr userDrawn="1"/>
        </p:nvSpPr>
        <p:spPr>
          <a:xfrm>
            <a:off x="383540" y="189230"/>
            <a:ext cx="11472333" cy="65157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rotWithShape="1">
          <a:blip r:embed="rId13">
            <a:extLst>
              <a:ext uri="{28A0092B-C50C-407E-A947-70E740481C1C}">
                <a14:useLocalDpi xmlns:a14="http://schemas.microsoft.com/office/drawing/2010/main" val="0"/>
              </a:ext>
            </a:extLst>
          </a:blip>
          <a:srcRect l="8906" t="16562" r="2501" b="20156"/>
          <a:stretch>
            <a:fillRect/>
          </a:stretch>
        </p:blipFill>
        <p:spPr>
          <a:xfrm>
            <a:off x="10382885" y="66687"/>
            <a:ext cx="1728000" cy="925722"/>
          </a:xfrm>
          <a:prstGeom prst="rect">
            <a:avLst/>
          </a:prstGeom>
        </p:spPr>
      </p:pic>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hf sldNum="0" hdr="0" ftr="0" dt="0"/>
  <p:txStyles>
    <p:titleStyle>
      <a:lvl1pPr algn="l" rtl="0" eaLnBrk="0" fontAlgn="base" hangingPunct="0">
        <a:spcBef>
          <a:spcPct val="0"/>
        </a:spcBef>
        <a:spcAft>
          <a:spcPct val="0"/>
        </a:spcAft>
        <a:defRPr sz="4000" kern="1200">
          <a:solidFill>
            <a:schemeClr val="accent1"/>
          </a:solidFill>
          <a:latin typeface="+mj-lt"/>
          <a:ea typeface="+mj-ea"/>
          <a:cs typeface="+mj-cs"/>
        </a:defRPr>
      </a:lvl1pPr>
      <a:lvl2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2pPr>
      <a:lvl3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3pPr>
      <a:lvl4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4pPr>
      <a:lvl5pPr algn="l" rtl="0" eaLnBrk="0" fontAlgn="base" hangingPunct="0">
        <a:spcBef>
          <a:spcPct val="0"/>
        </a:spcBef>
        <a:spcAft>
          <a:spcPct val="0"/>
        </a:spcAft>
        <a:defRPr sz="4000">
          <a:solidFill>
            <a:schemeClr val="accent1"/>
          </a:solidFill>
          <a:latin typeface="Century Gothic" panose="020B0502020202020204" charset="0"/>
          <a:ea typeface="幼圆" panose="02010509060101010101" pitchFamily="49" charset="-122"/>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anose="05020102010507070707"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anose="05020102010507070707" pitchFamily="18" charset="2"/>
        <a:buChar char=""/>
        <a:defRPr sz="2000"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anose="05020102010507070707" pitchFamily="18" charset="2"/>
        <a:buChar char=""/>
        <a:defRPr sz="1600" kern="1200">
          <a:solidFill>
            <a:schemeClr val="tx2"/>
          </a:solidFill>
          <a:latin typeface="+mn-lt"/>
          <a:ea typeface="+mn-ea"/>
          <a:cs typeface="+mn-cs"/>
        </a:defRPr>
      </a:lvl5pPr>
      <a:lvl6pPr marL="151765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6pPr>
      <a:lvl7pPr marL="171894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8pPr>
      <a:lvl9pPr marL="2121535" indent="-228600" algn="l" defTabSz="914400" rtl="0" eaLnBrk="1" latinLnBrk="0" hangingPunct="1">
        <a:spcBef>
          <a:spcPct val="20000"/>
        </a:spcBef>
        <a:buClr>
          <a:schemeClr val="accent1"/>
        </a:buClr>
        <a:buSzPct val="76000"/>
        <a:buFont typeface="Wingdings 2" panose="050201020105070707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9.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5.jpe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17.jpeg"/><Relationship Id="rId3" Type="http://schemas.openxmlformats.org/officeDocument/2006/relationships/tags" Target="../tags/tag70.xml"/><Relationship Id="rId2" Type="http://schemas.openxmlformats.org/officeDocument/2006/relationships/image" Target="../media/image16.jpeg"/><Relationship Id="rId1" Type="http://schemas.openxmlformats.org/officeDocument/2006/relationships/tags" Target="../tags/tag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9.jpeg"/><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0.emf"/></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11.png"/><Relationship Id="rId2" Type="http://schemas.microsoft.com/office/2007/relationships/media" Target="../media/media1.mp4"/><Relationship Id="rId1" Type="http://schemas.openxmlformats.org/officeDocument/2006/relationships/video" Target="../media/media1.mp4"/></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生物教学唐海\新教材学习\选择性必修三《生物技术与工程》\第4章生物技术的安全性与伦理问题\第3节禁止生物武器\图片11.png图片11"/>
          <p:cNvPicPr>
            <a:picLocks noChangeAspect="1" noChangeArrowheads="1"/>
          </p:cNvPicPr>
          <p:nvPr/>
        </p:nvPicPr>
        <p:blipFill rotWithShape="1">
          <a:blip r:embed="rId1"/>
          <a:srcRect/>
          <a:stretch>
            <a:fillRect/>
          </a:stretch>
        </p:blipFill>
        <p:spPr bwMode="auto">
          <a:xfrm>
            <a:off x="518160" y="189230"/>
            <a:ext cx="2293620" cy="27578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pic>
        <p:nvPicPr>
          <p:cNvPr id="5" name="图片 4" descr="图片1"/>
          <p:cNvPicPr>
            <a:picLocks noChangeAspect="1"/>
          </p:cNvPicPr>
          <p:nvPr/>
        </p:nvPicPr>
        <p:blipFill>
          <a:blip r:embed="rId2"/>
          <a:srcRect t="57361" b="4102"/>
          <a:stretch>
            <a:fillRect/>
          </a:stretch>
        </p:blipFill>
        <p:spPr>
          <a:xfrm>
            <a:off x="191770" y="3108325"/>
            <a:ext cx="5659755" cy="3114675"/>
          </a:xfrm>
          <a:prstGeom prst="rect">
            <a:avLst/>
          </a:prstGeom>
          <a:ln w="41275" cmpd="sng">
            <a:solidFill>
              <a:schemeClr val="bg1"/>
            </a:solidFill>
            <a:prstDash val="solid"/>
          </a:ln>
        </p:spPr>
      </p:pic>
      <p:sp>
        <p:nvSpPr>
          <p:cNvPr id="2" name="标题 1"/>
          <p:cNvSpPr>
            <a:spLocks noGrp="1"/>
          </p:cNvSpPr>
          <p:nvPr>
            <p:ph type="ctrTitle"/>
          </p:nvPr>
        </p:nvSpPr>
        <p:spPr>
          <a:xfrm>
            <a:off x="6022975" y="3143885"/>
            <a:ext cx="5049520" cy="1270000"/>
          </a:xfrm>
        </p:spPr>
        <p:txBody>
          <a:bodyPr vert="horz" wrap="square" lIns="91440" tIns="45720" rIns="91440" bIns="45720" numCol="1" anchor="b" anchorCtr="0" compatLnSpc="1">
            <a:noAutofit/>
          </a:bodyPr>
          <a:lstStyle/>
          <a:p>
            <a:pPr lvl="0" algn="ctr" eaLnBrk="1" fontAlgn="base" hangingPunct="1">
              <a:lnSpc>
                <a:spcPct val="120000"/>
              </a:lnSpc>
              <a:spcBef>
                <a:spcPts val="0"/>
              </a:spcBef>
              <a:spcAft>
                <a:spcPts val="0"/>
              </a:spcAft>
            </a:pPr>
            <a:r>
              <a:rPr lang="en-US" altLang="en-US" sz="4000" b="1" strike="noStrike" noProof="1">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第3节</a:t>
            </a:r>
            <a:b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b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禁</a:t>
            </a:r>
            <a: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止</a:t>
            </a:r>
            <a:r>
              <a:rPr lang="en-US" altLang="zh-CN" sz="4000" b="1" dirty="0">
                <a:solidFill>
                  <a:srgbClr val="00B05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生</a:t>
            </a:r>
            <a:r>
              <a:rPr lang="en-US" altLang="zh-CN"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物</a:t>
            </a:r>
            <a:r>
              <a:rPr lang="en-US" altLang="zh-CN"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武</a:t>
            </a:r>
            <a:r>
              <a:rPr lang="en-US" altLang="zh-CN"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 </a:t>
            </a:r>
            <a:r>
              <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rPr>
              <a:t>器</a:t>
            </a:r>
            <a:endParaRPr lang="zh-CN" altLang="en-US" sz="4000" b="1" dirty="0">
              <a:solidFill>
                <a:srgbClr val="FF0000"/>
              </a:solidFill>
              <a:effectLst>
                <a:outerShdw blurRad="38100" dist="38100" dir="2700000">
                  <a:srgbClr val="FFFFFF"/>
                </a:outerShdw>
              </a:effectLst>
              <a:latin typeface="微软雅黑" panose="020B0503020204020204" charset="-122"/>
              <a:ea typeface="微软雅黑" panose="020B0503020204020204" charset="-122"/>
              <a:cs typeface="微软雅黑" panose="020B0503020204020204" charset="-122"/>
            </a:endParaRPr>
          </a:p>
        </p:txBody>
      </p:sp>
      <p:sp>
        <p:nvSpPr>
          <p:cNvPr id="4" name="TextBox 3"/>
          <p:cNvSpPr txBox="1"/>
          <p:nvPr/>
        </p:nvSpPr>
        <p:spPr>
          <a:xfrm>
            <a:off x="6355080" y="97790"/>
            <a:ext cx="4392613" cy="2122805"/>
          </a:xfrm>
          <a:prstGeom prst="rect">
            <a:avLst/>
          </a:prstGeom>
          <a:noFill/>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第四章</a:t>
            </a:r>
            <a:endParaRPr kumimoji="0" lang="zh-CN" altLang="zh-CN"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rPr>
              <a:t>生物技术的安全性与伦理问题</a:t>
            </a:r>
            <a:endParaRPr kumimoji="0" lang="zh-CN" altLang="en-US" sz="4400" b="1" i="0" u="none" strike="noStrike" kern="1200" cap="none" spc="0" normalizeH="0" baseline="0" noProof="1">
              <a:ln>
                <a:noFill/>
              </a:ln>
              <a:solidFill>
                <a:schemeClr val="bg1"/>
              </a:solidFill>
              <a:effectLst>
                <a:outerShdw blurRad="38100" dist="38100" dir="2700000" algn="tl">
                  <a:srgbClr val="000000"/>
                </a:outerShdw>
              </a:effectLst>
              <a:uLnTx/>
              <a:uFillTx/>
              <a:latin typeface="微软雅黑" panose="020B0503020204020204" charset="-122"/>
              <a:ea typeface="微软雅黑" panose="020B0503020204020204" charset="-122"/>
              <a:cs typeface="+mn-cs"/>
            </a:endParaRPr>
          </a:p>
        </p:txBody>
      </p:sp>
      <p:sp>
        <p:nvSpPr>
          <p:cNvPr id="3" name="文本框 2"/>
          <p:cNvSpPr txBox="1"/>
          <p:nvPr/>
        </p:nvSpPr>
        <p:spPr>
          <a:xfrm>
            <a:off x="352425" y="4147185"/>
            <a:ext cx="5443220" cy="1938020"/>
          </a:xfrm>
          <a:prstGeom prst="rect">
            <a:avLst/>
          </a:prstGeom>
          <a:noFill/>
        </p:spPr>
        <p:txBody>
          <a:bodyPr wrap="square" rtlCol="0">
            <a:spAutoFit/>
          </a:bodyPr>
          <a:lstStyle/>
          <a:p>
            <a:pPr indent="625475">
              <a:lnSpc>
                <a:spcPts val="3600"/>
              </a:lnSpc>
            </a:pPr>
            <a:r>
              <a:rPr lang="zh-CN" altLang="en-US" sz="3200" b="1">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在人类社会中，伦，是指人与人之间的关系；理，是道德和规则。伦理特指人与人之间的道德准则。</a:t>
            </a:r>
            <a:endParaRPr lang="zh-CN" altLang="en-US" sz="3200" b="1" dirty="0">
              <a:ln w="6600">
                <a:solidFill>
                  <a:schemeClr val="accent2"/>
                </a:solidFill>
                <a:prstDash val="solid"/>
              </a:ln>
              <a:solidFill>
                <a:srgbClr val="FFFF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endParaRPr>
          </a:p>
        </p:txBody>
      </p:sp>
      <p:pic>
        <p:nvPicPr>
          <p:cNvPr id="30" name="图片 29" descr="D:\生物教学唐海\新教材学习\选择性必修三《生物技术与工程》\第4章生物技术的安全性与伦理问题\第3节禁止生物武器\图片8.png图片8"/>
          <p:cNvPicPr>
            <a:picLocks noChangeAspect="1"/>
          </p:cNvPicPr>
          <p:nvPr/>
        </p:nvPicPr>
        <p:blipFill>
          <a:blip r:embed="rId3"/>
          <a:srcRect/>
          <a:stretch>
            <a:fillRect/>
          </a:stretch>
        </p:blipFill>
        <p:spPr>
          <a:xfrm>
            <a:off x="3179445" y="490220"/>
            <a:ext cx="2807970" cy="1923415"/>
          </a:xfrm>
          <a:prstGeom prst="ellipse">
            <a:avLst/>
          </a:prstGeom>
          <a:effectLst>
            <a:glow rad="114300">
              <a:schemeClr val="accent6">
                <a:satMod val="175000"/>
                <a:alpha val="77000"/>
              </a:schemeClr>
            </a:glow>
          </a:effec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575945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对生物武器的威胁，不能掉以轻心</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圆角 7"/>
          <p:cNvSpPr/>
          <p:nvPr/>
        </p:nvSpPr>
        <p:spPr>
          <a:xfrm>
            <a:off x="838200" y="1387043"/>
            <a:ext cx="10515600" cy="5094022"/>
          </a:xfrm>
          <a:prstGeom prst="roundRect">
            <a:avLst>
              <a:gd name="adj" fmla="val 4519"/>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 name="文本框 1"/>
          <p:cNvSpPr txBox="1"/>
          <p:nvPr/>
        </p:nvSpPr>
        <p:spPr>
          <a:xfrm>
            <a:off x="1049472" y="1527448"/>
            <a:ext cx="10133640" cy="4887595"/>
          </a:xfrm>
          <a:prstGeom prst="rect">
            <a:avLst/>
          </a:prstGeom>
          <a:noFill/>
        </p:spPr>
        <p:txBody>
          <a:bodyPr wrap="square" rtlCol="0">
            <a:spAutoFit/>
          </a:bodyPr>
          <a:lstStyle/>
          <a:p>
            <a:pPr marL="357505" indent="-357505" algn="just">
              <a:lnSpc>
                <a:spcPct val="13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在报纸上，有时可以看到某些国家以科学研究为名，进行细菌武器、生化毒剂等的研究和储存，如生产和储存传染性极强、致死率极高的炭疽杆菌。</a:t>
            </a:r>
            <a:endParaRPr lang="zh-CN" altLang="en-US" sz="2400" b="1">
              <a:latin typeface="微软雅黑" panose="020B0503020204020204" charset="-122"/>
              <a:ea typeface="微软雅黑" panose="020B0503020204020204" charset="-122"/>
              <a:cs typeface="微软雅黑" panose="020B0503020204020204" charset="-122"/>
            </a:endParaRPr>
          </a:p>
          <a:p>
            <a:pPr marL="363855" lvl="1" algn="just">
              <a:lnSpc>
                <a:spcPct val="130000"/>
              </a:lnSpc>
            </a:pPr>
            <a:r>
              <a:rPr lang="zh-CN" altLang="en-US" sz="2400" b="1">
                <a:latin typeface="微软雅黑" panose="020B0503020204020204" charset="-122"/>
                <a:ea typeface="微软雅黑" panose="020B0503020204020204" charset="-122"/>
                <a:cs typeface="微软雅黑" panose="020B0503020204020204" charset="-122"/>
              </a:rPr>
              <a:t>举例：</a:t>
            </a:r>
            <a:r>
              <a:rPr lang="en-US" altLang="zh-CN" sz="2400" b="1">
                <a:latin typeface="微软雅黑" panose="020B0503020204020204" charset="-122"/>
                <a:ea typeface="微软雅黑" panose="020B0503020204020204" charset="-122"/>
                <a:cs typeface="微软雅黑" panose="020B0503020204020204" charset="-122"/>
              </a:rPr>
              <a:t>1978</a:t>
            </a:r>
            <a:r>
              <a:rPr lang="zh-CN" altLang="en-US" sz="2400" b="1">
                <a:latin typeface="微软雅黑" panose="020B0503020204020204" charset="-122"/>
                <a:ea typeface="微软雅黑" panose="020B0503020204020204" charset="-122"/>
                <a:cs typeface="微软雅黑" panose="020B0503020204020204" charset="-122"/>
              </a:rPr>
              <a:t>年，天花就已经在地球上消失，但是某些国家至今仍然保存着天花病毒毒株。今天，在年轻人普遍都没有接种天花疫苗的情况下，如果有人用天花病毒或某些动物的痘病毒作为生物武器，后果将不堪设想！</a:t>
            </a:r>
            <a:endParaRPr lang="zh-CN" altLang="en-US" sz="2400" b="1">
              <a:latin typeface="微软雅黑" panose="020B0503020204020204" charset="-122"/>
              <a:ea typeface="微软雅黑" panose="020B0503020204020204" charset="-122"/>
              <a:cs typeface="微软雅黑" panose="020B0503020204020204" charset="-122"/>
            </a:endParaRPr>
          </a:p>
          <a:p>
            <a:pPr marL="357505" indent="-357505" algn="just">
              <a:lnSpc>
                <a:spcPct val="130000"/>
              </a:lnSpc>
              <a:buFont typeface="+mj-lt"/>
              <a:buAutoNum type="arabicPeriod"/>
            </a:pPr>
            <a:r>
              <a:rPr lang="zh-CN" altLang="en-US" sz="2400" b="1">
                <a:latin typeface="微软雅黑" panose="020B0503020204020204" charset="-122"/>
                <a:ea typeface="微软雅黑" panose="020B0503020204020204" charset="-122"/>
                <a:cs typeface="微软雅黑" panose="020B0503020204020204" charset="-122"/>
              </a:rPr>
              <a:t>一些恐怖组织或个人在试图寻找各种大规模杀伤性武器，而生物武器相对容易获得，也便于携带和施放，一旦被他们利用，产生的危害将是极大的。</a:t>
            </a:r>
            <a:endParaRPr lang="zh-CN" altLang="en-US" sz="2400" b="1">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left)">
                                      <p:cBhvr>
                                        <p:cTn id="16" dur="5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wipe(left)">
                                      <p:cBhvr>
                                        <p:cTn id="21"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575945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对生物武器的威胁，不能掉以轻心</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圆角 7"/>
          <p:cNvSpPr/>
          <p:nvPr/>
        </p:nvSpPr>
        <p:spPr>
          <a:xfrm>
            <a:off x="838200" y="1387043"/>
            <a:ext cx="10515600" cy="5094022"/>
          </a:xfrm>
          <a:prstGeom prst="roundRect">
            <a:avLst>
              <a:gd name="adj" fmla="val 4519"/>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 name="文本框 1"/>
          <p:cNvSpPr txBox="1"/>
          <p:nvPr/>
        </p:nvSpPr>
        <p:spPr>
          <a:xfrm>
            <a:off x="1049472" y="1527448"/>
            <a:ext cx="10042200" cy="2489200"/>
          </a:xfrm>
          <a:prstGeom prst="rect">
            <a:avLst/>
          </a:prstGeom>
          <a:noFill/>
        </p:spPr>
        <p:txBody>
          <a:bodyPr wrap="square" rtlCol="0">
            <a:spAutoFit/>
          </a:bodyPr>
          <a:lstStyle/>
          <a:p>
            <a:pPr marL="357505" indent="-357505" algn="just">
              <a:lnSpc>
                <a:spcPct val="130000"/>
              </a:lnSpc>
              <a:buFont typeface="+mj-lt"/>
              <a:buAutoNum type="arabicPeriod" startAt="3"/>
            </a:pPr>
            <a:r>
              <a:rPr lang="zh-CN" altLang="en-US" sz="2400" b="1">
                <a:latin typeface="Times New Roman" panose="02020603050405020304" pitchFamily="18" charset="0"/>
                <a:cs typeface="Times New Roman" panose="02020603050405020304" pitchFamily="18" charset="0"/>
              </a:rPr>
              <a:t>转基因技术出现后，使得利用这一技术制造各种新型的致病菌成为可能。</a:t>
            </a:r>
            <a:endParaRPr lang="zh-CN" altLang="en-US"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威胁：这些人类从来没有接触过的致病菌，可能让大批受感染者突然发病，而又无药可医，这样施放者便可以造成敌方公众的极度恐慌，致使受害国一切活动瘫痪，轻而易举地达到不战而胜的目的。</a:t>
            </a:r>
            <a:endParaRPr lang="zh-CN" altLang="en-US"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举例：</a:t>
            </a:r>
            <a:endParaRPr lang="zh-CN" altLang="en-US" sz="2400" b="1">
              <a:latin typeface="Times New Roman" panose="02020603050405020304" pitchFamily="18" charset="0"/>
              <a:cs typeface="Times New Roman" panose="02020603050405020304" pitchFamily="18" charset="0"/>
            </a:endParaRPr>
          </a:p>
        </p:txBody>
      </p:sp>
      <p:sp>
        <p:nvSpPr>
          <p:cNvPr id="6" name="文本框 5"/>
          <p:cNvSpPr txBox="1"/>
          <p:nvPr/>
        </p:nvSpPr>
        <p:spPr>
          <a:xfrm>
            <a:off x="1049472" y="3840262"/>
            <a:ext cx="7935082" cy="2489200"/>
          </a:xfrm>
          <a:prstGeom prst="rect">
            <a:avLst/>
          </a:prstGeom>
          <a:noFill/>
        </p:spPr>
        <p:txBody>
          <a:bodyPr wrap="square" rtlCol="0">
            <a:spAutoFit/>
          </a:bodyPr>
          <a:lstStyle/>
          <a:p>
            <a:pPr marL="713105" lvl="1" indent="-355600" algn="just">
              <a:lnSpc>
                <a:spcPct val="130000"/>
              </a:lnSpc>
              <a:buFont typeface="Wingdings" panose="05000000000000000000" pitchFamily="2" charset="2"/>
              <a:buChar char="l"/>
            </a:pPr>
            <a:r>
              <a:rPr lang="zh-CN" altLang="en-US" sz="2400" b="1">
                <a:latin typeface="Times New Roman" panose="02020603050405020304" pitchFamily="18" charset="0"/>
                <a:cs typeface="Times New Roman" panose="02020603050405020304" pitchFamily="18" charset="0"/>
              </a:rPr>
              <a:t>有报道称，有的国家已经研制出新型的鼠痘病毒，由于人类目前还没有找到相应的有效治疗药物来对抗这种病毒，因此感染者必死无疑；</a:t>
            </a:r>
            <a:endParaRPr lang="zh-CN" altLang="en-US" sz="2400" b="1">
              <a:latin typeface="Times New Roman" panose="02020603050405020304" pitchFamily="18" charset="0"/>
              <a:cs typeface="Times New Roman" panose="02020603050405020304" pitchFamily="18" charset="0"/>
            </a:endParaRPr>
          </a:p>
          <a:p>
            <a:pPr marL="713105" lvl="1" indent="-355600" algn="just">
              <a:lnSpc>
                <a:spcPct val="130000"/>
              </a:lnSpc>
              <a:buFont typeface="Wingdings" panose="05000000000000000000" pitchFamily="2" charset="2"/>
              <a:buChar char="l"/>
            </a:pPr>
            <a:r>
              <a:rPr lang="zh-CN" altLang="en-US" sz="2400" b="1">
                <a:latin typeface="Times New Roman" panose="02020603050405020304" pitchFamily="18" charset="0"/>
                <a:cs typeface="Times New Roman" panose="02020603050405020304" pitchFamily="18" charset="0"/>
              </a:rPr>
              <a:t>在实验室里，有人通过转基因技术把蜡状杆菌改造成像炭疽杆菌一样的致病菌；</a:t>
            </a:r>
            <a:endParaRPr lang="zh-CN" altLang="en-US" sz="2400" b="1">
              <a:latin typeface="Times New Roman" panose="02020603050405020304" pitchFamily="18" charset="0"/>
              <a:cs typeface="Times New Roman" panose="02020603050405020304" pitchFamily="18" charset="0"/>
            </a:endParaRPr>
          </a:p>
        </p:txBody>
      </p:sp>
      <p:grpSp>
        <p:nvGrpSpPr>
          <p:cNvPr id="9" name="组合 8"/>
          <p:cNvGrpSpPr/>
          <p:nvPr/>
        </p:nvGrpSpPr>
        <p:grpSpPr>
          <a:xfrm>
            <a:off x="9246682" y="3593086"/>
            <a:ext cx="1738830" cy="2816572"/>
            <a:chOff x="9246682" y="3201926"/>
            <a:chExt cx="1738830" cy="2816572"/>
          </a:xfrm>
        </p:grpSpPr>
        <p:pic>
          <p:nvPicPr>
            <p:cNvPr id="11" name="Picture 5" descr="E:\我的文档\基因工程校本教材\书稿\pic\8\炭疽病.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246682" y="3201926"/>
              <a:ext cx="1738830" cy="2448272"/>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11"/>
            <p:cNvSpPr txBox="1"/>
            <p:nvPr/>
          </p:nvSpPr>
          <p:spPr>
            <a:xfrm>
              <a:off x="9499763" y="5650198"/>
              <a:ext cx="1325880" cy="368300"/>
            </a:xfrm>
            <a:prstGeom prst="rect">
              <a:avLst/>
            </a:prstGeom>
            <a:noFill/>
          </p:spPr>
          <p:txBody>
            <a:bodyPr wrap="none" rtlCol="0">
              <a:spAutoFit/>
            </a:bodyPr>
            <a:lstStyle/>
            <a:p>
              <a:r>
                <a:rPr lang="zh-CN" altLang="en-US" b="1"/>
                <a:t>炭疽病患者</a:t>
              </a:r>
              <a:endParaRPr lang="zh-CN" altLang="en-US" b="1"/>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left)">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left)">
                                      <p:cBhvr>
                                        <p:cTn id="27" dur="500"/>
                                        <p:tgtEl>
                                          <p:spTgt spid="6">
                                            <p:txEl>
                                              <p:pRg st="1" end="1"/>
                                            </p:txEl>
                                          </p:spTgt>
                                        </p:tgtEl>
                                      </p:cBhvr>
                                    </p:animEffect>
                                  </p:childTnLst>
                                </p:cTn>
                              </p:par>
                            </p:childTnLst>
                          </p:cTn>
                        </p:par>
                        <p:par>
                          <p:cTn id="28" fill="hold">
                            <p:stCondLst>
                              <p:cond delay="500"/>
                            </p:stCondLst>
                            <p:childTnLst>
                              <p:par>
                                <p:cTn id="29" presetID="53" presetClass="entr" presetSubtype="16"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575945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对生物武器的威胁，不能掉以轻心</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矩形: 圆角 7"/>
          <p:cNvSpPr/>
          <p:nvPr/>
        </p:nvSpPr>
        <p:spPr>
          <a:xfrm>
            <a:off x="838200" y="1387043"/>
            <a:ext cx="10515600" cy="5094022"/>
          </a:xfrm>
          <a:prstGeom prst="roundRect">
            <a:avLst>
              <a:gd name="adj" fmla="val 4519"/>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2" name="文本框 1"/>
          <p:cNvSpPr txBox="1"/>
          <p:nvPr/>
        </p:nvSpPr>
        <p:spPr>
          <a:xfrm>
            <a:off x="1049472" y="1527448"/>
            <a:ext cx="10042200" cy="2489200"/>
          </a:xfrm>
          <a:prstGeom prst="rect">
            <a:avLst/>
          </a:prstGeom>
          <a:noFill/>
        </p:spPr>
        <p:txBody>
          <a:bodyPr wrap="square" rtlCol="0">
            <a:spAutoFit/>
          </a:bodyPr>
          <a:lstStyle/>
          <a:p>
            <a:pPr marL="357505" indent="-357505" algn="just">
              <a:lnSpc>
                <a:spcPct val="130000"/>
              </a:lnSpc>
              <a:buFont typeface="+mj-lt"/>
              <a:buAutoNum type="arabicPeriod" startAt="3"/>
            </a:pPr>
            <a:r>
              <a:rPr lang="zh-CN" altLang="en-US" sz="2400" b="1">
                <a:latin typeface="Times New Roman" panose="02020603050405020304" pitchFamily="18" charset="0"/>
                <a:cs typeface="Times New Roman" panose="02020603050405020304" pitchFamily="18" charset="0"/>
              </a:rPr>
              <a:t>转基因技术出现后，使得利用这一技术制造各种新型的致病菌成为可能。</a:t>
            </a:r>
            <a:endParaRPr lang="zh-CN" altLang="en-US"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威胁：这些人类从来没有接触过的致病菌，可能让大批受感染者突然发病，而又无药可医，这样施放者便可以造成敌方公众的极度恐慌，致使受害国一切活动瘫痪，轻而易举地达到不战而胜的目的。</a:t>
            </a:r>
            <a:endParaRPr lang="zh-CN" altLang="en-US" sz="2400" b="1">
              <a:latin typeface="Times New Roman" panose="02020603050405020304" pitchFamily="18" charset="0"/>
              <a:cs typeface="Times New Roman" panose="02020603050405020304" pitchFamily="18" charset="0"/>
            </a:endParaRPr>
          </a:p>
          <a:p>
            <a:pPr marL="342900" indent="-342900" algn="just">
              <a:lnSpc>
                <a:spcPct val="130000"/>
              </a:lnSpc>
              <a:buFont typeface="Wingdings" panose="05000000000000000000" pitchFamily="2" charset="2"/>
              <a:buChar char="n"/>
            </a:pPr>
            <a:r>
              <a:rPr lang="zh-CN" altLang="en-US" sz="2400" b="1">
                <a:latin typeface="Times New Roman" panose="02020603050405020304" pitchFamily="18" charset="0"/>
                <a:cs typeface="Times New Roman" panose="02020603050405020304" pitchFamily="18" charset="0"/>
              </a:rPr>
              <a:t>举例：</a:t>
            </a:r>
            <a:endParaRPr lang="zh-CN" altLang="en-US" sz="2400" b="1">
              <a:latin typeface="Times New Roman" panose="02020603050405020304" pitchFamily="18" charset="0"/>
              <a:cs typeface="Times New Roman" panose="02020603050405020304" pitchFamily="18" charset="0"/>
            </a:endParaRPr>
          </a:p>
        </p:txBody>
      </p:sp>
      <p:sp>
        <p:nvSpPr>
          <p:cNvPr id="6" name="文本框 5"/>
          <p:cNvSpPr txBox="1"/>
          <p:nvPr/>
        </p:nvSpPr>
        <p:spPr>
          <a:xfrm>
            <a:off x="1049472" y="3840262"/>
            <a:ext cx="10042200" cy="2009775"/>
          </a:xfrm>
          <a:prstGeom prst="rect">
            <a:avLst/>
          </a:prstGeom>
          <a:noFill/>
        </p:spPr>
        <p:txBody>
          <a:bodyPr wrap="square" rtlCol="0">
            <a:spAutoFit/>
          </a:bodyPr>
          <a:lstStyle/>
          <a:p>
            <a:pPr marL="713105" lvl="1" indent="-355600" algn="just">
              <a:lnSpc>
                <a:spcPct val="130000"/>
              </a:lnSpc>
              <a:buFont typeface="Wingdings" panose="05000000000000000000" pitchFamily="2" charset="2"/>
              <a:buChar char="l"/>
            </a:pPr>
            <a:r>
              <a:rPr lang="zh-CN" altLang="en-US" sz="2400" b="1">
                <a:latin typeface="Times New Roman" panose="02020603050405020304" pitchFamily="18" charset="0"/>
                <a:cs typeface="Times New Roman" panose="02020603050405020304" pitchFamily="18" charset="0"/>
              </a:rPr>
              <a:t>有人将生物毒素分子的基因与流感病毒的基因拼接在一起，然后再用基因工程的方法进行批量生产；</a:t>
            </a:r>
            <a:endParaRPr lang="zh-CN" altLang="en-US" sz="2400" b="1">
              <a:latin typeface="Times New Roman" panose="02020603050405020304" pitchFamily="18" charset="0"/>
              <a:cs typeface="Times New Roman" panose="02020603050405020304" pitchFamily="18" charset="0"/>
            </a:endParaRPr>
          </a:p>
          <a:p>
            <a:pPr marL="713105" lvl="1" indent="-355600" algn="just">
              <a:lnSpc>
                <a:spcPct val="130000"/>
              </a:lnSpc>
              <a:buFont typeface="Wingdings" panose="05000000000000000000" pitchFamily="2" charset="2"/>
              <a:buChar char="l"/>
            </a:pPr>
            <a:r>
              <a:rPr lang="zh-CN" altLang="en-US" sz="2400" b="1">
                <a:latin typeface="Times New Roman" panose="02020603050405020304" pitchFamily="18" charset="0"/>
                <a:cs typeface="Times New Roman" panose="02020603050405020304" pitchFamily="18" charset="0"/>
              </a:rPr>
              <a:t>也有人对流感病毒基因进行改造，以使具有某种易感基因的民族感染上这种病毒，而施放国的人却不易感染。</a:t>
            </a:r>
            <a:endParaRPr lang="zh-CN" altLang="en-US" sz="2400" b="1">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195326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相关信息</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2" name="组合 1"/>
          <p:cNvGrpSpPr/>
          <p:nvPr/>
        </p:nvGrpSpPr>
        <p:grpSpPr>
          <a:xfrm>
            <a:off x="838200" y="1280363"/>
            <a:ext cx="10515600" cy="2672108"/>
            <a:chOff x="838200" y="995883"/>
            <a:chExt cx="10515600" cy="2672108"/>
          </a:xfrm>
        </p:grpSpPr>
        <p:sp>
          <p:nvSpPr>
            <p:cNvPr id="8" name="矩形: 圆角 7"/>
            <p:cNvSpPr/>
            <p:nvPr/>
          </p:nvSpPr>
          <p:spPr>
            <a:xfrm>
              <a:off x="838200" y="995883"/>
              <a:ext cx="10515600" cy="2672108"/>
            </a:xfrm>
            <a:prstGeom prst="roundRect">
              <a:avLst>
                <a:gd name="adj" fmla="val 7630"/>
              </a:avLst>
            </a:prstGeom>
            <a:solidFill>
              <a:srgbClr val="7030A0">
                <a:alpha val="9000"/>
              </a:srgbClr>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p>
          </p:txBody>
        </p:sp>
        <p:sp>
          <p:nvSpPr>
            <p:cNvPr id="6" name="文本框 5"/>
            <p:cNvSpPr txBox="1"/>
            <p:nvPr/>
          </p:nvSpPr>
          <p:spPr>
            <a:xfrm>
              <a:off x="1080645" y="1084333"/>
              <a:ext cx="10042200" cy="2489200"/>
            </a:xfrm>
            <a:prstGeom prst="rect">
              <a:avLst/>
            </a:prstGeom>
            <a:noFill/>
          </p:spPr>
          <p:txBody>
            <a:bodyPr wrap="square" rtlCol="0">
              <a:spAutoFit/>
            </a:bodyPr>
            <a:lstStyle/>
            <a:p>
              <a:pPr algn="just">
                <a:lnSpc>
                  <a:spcPct val="130000"/>
                </a:lnSpc>
              </a:pPr>
              <a:r>
                <a:rPr lang="zh-CN" altLang="en-US" sz="2400" b="1">
                  <a:latin typeface="Times New Roman" panose="02020603050405020304" pitchFamily="18" charset="0"/>
                  <a:cs typeface="Times New Roman" panose="02020603050405020304" pitchFamily="18" charset="0"/>
                </a:rPr>
                <a:t>        生物安全是指国家有效防范和应对危险生物因子及相关因素威胁，生物技术能够稳定健康发展，人民生命健康和生态系统相对处于没有危险和不受威胁的状态，生物领域具备维护国家安全和持续发展的能力。做好现代口岸核生化有害因子（核放射性物质、生物战剂、化学毒剂等）的防控工作，可以有力保障国门生物安全。</a:t>
              </a:r>
              <a:endParaRPr lang="zh-CN" altLang="en-US" sz="2400" b="1">
                <a:latin typeface="Times New Roman" panose="02020603050405020304" pitchFamily="18" charset="0"/>
                <a:cs typeface="Times New Roman" panose="02020603050405020304" pitchFamily="18" charset="0"/>
              </a:endParaRPr>
            </a:p>
          </p:txBody>
        </p:sp>
      </p:grpSp>
      <p:pic>
        <p:nvPicPr>
          <p:cNvPr id="9" name="图片 8"/>
          <p:cNvPicPr/>
          <p:nvPr/>
        </p:nvPicPr>
        <p:blipFill rotWithShape="1">
          <a:blip r:embed="rId1">
            <a:clrChange>
              <a:clrFrom>
                <a:srgbClr val="FFFFFF"/>
              </a:clrFrom>
              <a:clrTo>
                <a:srgbClr val="FFFFFF">
                  <a:alpha val="0"/>
                </a:srgbClr>
              </a:clrTo>
            </a:clrChange>
          </a:blip>
          <a:srcRect t="11821" r="3439" b="3564"/>
          <a:stretch>
            <a:fillRect/>
          </a:stretch>
        </p:blipFill>
        <p:spPr>
          <a:xfrm>
            <a:off x="6892925" y="3561715"/>
            <a:ext cx="4702810" cy="306324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575945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对生物武器的威胁，不能掉以轻心</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93161" y="3598730"/>
            <a:ext cx="6478804" cy="2306320"/>
          </a:xfrm>
          <a:prstGeom prst="rect">
            <a:avLst/>
          </a:prstGeom>
          <a:noFill/>
        </p:spPr>
        <p:txBody>
          <a:bodyPr wrap="square">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       1972</a:t>
            </a:r>
            <a:r>
              <a:rPr lang="zh-CN" altLang="en-US" sz="2400" b="1">
                <a:latin typeface="微软雅黑" panose="020B0503020204020204" charset="-122"/>
                <a:ea typeface="微软雅黑" panose="020B0503020204020204" charset="-122"/>
                <a:cs typeface="微软雅黑" panose="020B0503020204020204" charset="-122"/>
              </a:rPr>
              <a:t>年</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月，苏联、美国、英国分别在其首都签署了</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禁止试制、生产和储存并销毁细菌（生物）和毒剂武器公约</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（简称</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禁止生物武器公约</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），该公约于</a:t>
            </a:r>
            <a:r>
              <a:rPr lang="en-US" altLang="zh-CN" sz="2400" b="1">
                <a:latin typeface="微软雅黑" panose="020B0503020204020204" charset="-122"/>
                <a:ea typeface="微软雅黑" panose="020B0503020204020204" charset="-122"/>
                <a:cs typeface="微软雅黑" panose="020B0503020204020204" charset="-122"/>
              </a:rPr>
              <a:t>1975</a:t>
            </a:r>
            <a:r>
              <a:rPr lang="zh-CN" altLang="en-US" sz="2400" b="1">
                <a:latin typeface="微软雅黑" panose="020B0503020204020204" charset="-122"/>
                <a:ea typeface="微软雅黑" panose="020B0503020204020204" charset="-122"/>
                <a:cs typeface="微软雅黑" panose="020B0503020204020204" charset="-122"/>
              </a:rPr>
              <a:t>年</a:t>
            </a:r>
            <a:r>
              <a:rPr lang="en-US"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月生效。</a:t>
            </a:r>
            <a:r>
              <a:rPr lang="en-US" altLang="zh-CN" sz="2400" b="1">
                <a:latin typeface="微软雅黑" panose="020B0503020204020204" charset="-122"/>
                <a:ea typeface="微软雅黑" panose="020B0503020204020204" charset="-122"/>
                <a:cs typeface="微软雅黑" panose="020B0503020204020204" charset="-122"/>
              </a:rPr>
              <a:t>1984</a:t>
            </a:r>
            <a:r>
              <a:rPr lang="zh-CN" altLang="en-US" sz="2400" b="1">
                <a:latin typeface="微软雅黑" panose="020B0503020204020204" charset="-122"/>
                <a:ea typeface="微软雅黑" panose="020B0503020204020204" charset="-122"/>
                <a:cs typeface="微软雅黑" panose="020B0503020204020204" charset="-122"/>
              </a:rPr>
              <a:t>年</a:t>
            </a:r>
            <a:r>
              <a:rPr lang="en-US" altLang="zh-CN" sz="2400" b="1">
                <a:latin typeface="微软雅黑" panose="020B0503020204020204" charset="-122"/>
                <a:ea typeface="微软雅黑" panose="020B0503020204020204" charset="-122"/>
                <a:cs typeface="微软雅黑" panose="020B0503020204020204" charset="-122"/>
              </a:rPr>
              <a:t>11</a:t>
            </a:r>
            <a:r>
              <a:rPr lang="zh-CN" altLang="en-US" sz="2400" b="1">
                <a:latin typeface="微软雅黑" panose="020B0503020204020204" charset="-122"/>
                <a:ea typeface="微软雅黑" panose="020B0503020204020204" charset="-122"/>
                <a:cs typeface="微软雅黑" panose="020B0503020204020204" charset="-122"/>
              </a:rPr>
              <a:t>月，我国也加入了这一公约。</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3113526"/>
            <a:ext cx="6788727" cy="2860785"/>
            <a:chOff x="10493799" y="1035247"/>
            <a:chExt cx="6788727" cy="2860785"/>
          </a:xfrm>
        </p:grpSpPr>
        <p:sp>
          <p:nvSpPr>
            <p:cNvPr id="8" name="矩形: 圆角 4"/>
            <p:cNvSpPr/>
            <p:nvPr/>
          </p:nvSpPr>
          <p:spPr>
            <a:xfrm>
              <a:off x="10493799" y="1296857"/>
              <a:ext cx="6788727" cy="2599175"/>
            </a:xfrm>
            <a:prstGeom prst="roundRect">
              <a:avLst>
                <a:gd name="adj" fmla="val 6893"/>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3373973" y="1035247"/>
              <a:ext cx="1063578"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法 规</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sp>
        <p:nvSpPr>
          <p:cNvPr id="18" name="文本框 17"/>
          <p:cNvSpPr txBox="1"/>
          <p:nvPr/>
        </p:nvSpPr>
        <p:spPr>
          <a:xfrm>
            <a:off x="717535" y="1243956"/>
            <a:ext cx="7127601" cy="1568450"/>
          </a:xfrm>
          <a:prstGeom prst="rect">
            <a:avLst/>
          </a:prstGeom>
          <a:noFill/>
        </p:spPr>
        <p:txBody>
          <a:bodyPr wrap="square" rtlCol="0">
            <a:spAutoFit/>
          </a:bodyPr>
          <a:lstStyle/>
          <a:p>
            <a:pPr>
              <a:lnSpc>
                <a:spcPct val="150000"/>
              </a:lnSpc>
            </a:pPr>
            <a:r>
              <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rPr>
              <a:t>       彻底销毁生物武器是全世界爱好和平的人民的共同期望。</a:t>
            </a:r>
            <a:endParaRPr lang="zh-CN" altLang="en-US" sz="3200" b="1">
              <a:effectLst>
                <a:glow rad="76200">
                  <a:schemeClr val="bg1">
                    <a:alpha val="85000"/>
                  </a:schemeClr>
                </a:glow>
              </a:effectLst>
              <a:latin typeface="微软雅黑" panose="020B0503020204020204" charset="-122"/>
              <a:ea typeface="微软雅黑" panose="020B0503020204020204" charset="-122"/>
              <a:cs typeface="微软雅黑" panose="020B0503020204020204" charset="-122"/>
            </a:endParaRPr>
          </a:p>
        </p:txBody>
      </p:sp>
      <p:grpSp>
        <p:nvGrpSpPr>
          <p:cNvPr id="20" name="组合 19"/>
          <p:cNvGrpSpPr/>
          <p:nvPr/>
        </p:nvGrpSpPr>
        <p:grpSpPr>
          <a:xfrm>
            <a:off x="8063345" y="1368370"/>
            <a:ext cx="3290455" cy="4647379"/>
            <a:chOff x="8063345" y="1119450"/>
            <a:chExt cx="3290455" cy="4647379"/>
          </a:xfrm>
        </p:grpSpPr>
        <p:pic>
          <p:nvPicPr>
            <p:cNvPr id="17" name="图片 16"/>
            <p:cNvPicPr/>
            <p:nvPr/>
          </p:nvPicPr>
          <p:blipFill>
            <a:blip r:embed="rId1"/>
            <a:stretch>
              <a:fillRect/>
            </a:stretch>
          </p:blipFill>
          <p:spPr>
            <a:xfrm>
              <a:off x="8063345" y="1119450"/>
              <a:ext cx="3290455" cy="3999705"/>
            </a:xfrm>
            <a:prstGeom prst="rect">
              <a:avLst/>
            </a:prstGeom>
          </p:spPr>
        </p:pic>
        <p:sp>
          <p:nvSpPr>
            <p:cNvPr id="19" name="文本框 18"/>
            <p:cNvSpPr txBox="1"/>
            <p:nvPr/>
          </p:nvSpPr>
          <p:spPr>
            <a:xfrm>
              <a:off x="8466858" y="5121669"/>
              <a:ext cx="2483427" cy="645160"/>
            </a:xfrm>
            <a:prstGeom prst="rect">
              <a:avLst/>
            </a:prstGeom>
            <a:noFill/>
          </p:spPr>
          <p:txBody>
            <a:bodyPr wrap="square" rtlCol="0">
              <a:spAutoFit/>
            </a:bodyPr>
            <a:lstStyle/>
            <a:p>
              <a:pPr algn="ctr"/>
              <a:r>
                <a:rPr lang="zh-CN" altLang="en-US" b="1">
                  <a:solidFill>
                    <a:srgbClr val="FF0000"/>
                  </a:solidFill>
                  <a:latin typeface="微软雅黑" panose="020B0503020204020204" charset="-122"/>
                  <a:ea typeface="微软雅黑" panose="020B0503020204020204" charset="-122"/>
                </a:rPr>
                <a:t>身穿防生化服的人员在调查炭疽杆菌的污染</a:t>
              </a:r>
              <a:endParaRPr lang="zh-CN" altLang="en-US" b="1">
                <a:solidFill>
                  <a:srgbClr val="FF0000"/>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ppt_w</p:attrName>
                                        </p:attrNameLst>
                                      </p:cBhvr>
                                      <p:tavLst>
                                        <p:tav tm="0">
                                          <p:val>
                                            <p:fltVal val="0"/>
                                          </p:val>
                                        </p:tav>
                                        <p:tav tm="100000">
                                          <p:val>
                                            <p:strVal val="#ppt_w"/>
                                          </p:val>
                                        </p:tav>
                                      </p:tavLst>
                                    </p:anim>
                                    <p:anim calcmode="lin" valueType="num">
                                      <p:cBhvr>
                                        <p:cTn id="14" dur="500" fill="hold"/>
                                        <p:tgtEl>
                                          <p:spTgt spid="20"/>
                                        </p:tgtEl>
                                        <p:attrNameLst>
                                          <p:attrName>ppt_h</p:attrName>
                                        </p:attrNameLst>
                                      </p:cBhvr>
                                      <p:tavLst>
                                        <p:tav tm="0">
                                          <p:val>
                                            <p:fltVal val="0"/>
                                          </p:val>
                                        </p:tav>
                                        <p:tav tm="100000">
                                          <p:val>
                                            <p:strVal val="#ppt_h"/>
                                          </p:val>
                                        </p:tav>
                                      </p:tavLst>
                                    </p:anim>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5759450"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对生物武器的威胁，不能掉以轻心</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81710" y="1665538"/>
            <a:ext cx="6019128" cy="4965065"/>
          </a:xfrm>
          <a:prstGeom prst="rect">
            <a:avLst/>
          </a:prstGeom>
          <a:noFill/>
        </p:spPr>
        <p:txBody>
          <a:bodyPr wrap="square">
            <a:spAutoFit/>
          </a:bodyPr>
          <a:lstStyle/>
          <a:p>
            <a:pPr marL="363855" indent="-363855" algn="just">
              <a:lnSpc>
                <a:spcPct val="120000"/>
              </a:lnSpc>
              <a:buFont typeface="+mj-lt"/>
              <a:buAutoNum type="arabicPeriod"/>
            </a:pPr>
            <a:r>
              <a:rPr lang="en-US" altLang="zh-CN" sz="2400" b="1">
                <a:latin typeface="微软雅黑" panose="020B0503020204020204" charset="-122"/>
                <a:ea typeface="微软雅黑" panose="020B0503020204020204" charset="-122"/>
                <a:cs typeface="微软雅黑" panose="020B0503020204020204" charset="-122"/>
              </a:rPr>
              <a:t>1998</a:t>
            </a:r>
            <a:r>
              <a:rPr lang="zh-CN" altLang="en-US" sz="2400" b="1">
                <a:latin typeface="微软雅黑" panose="020B0503020204020204" charset="-122"/>
                <a:ea typeface="微软雅黑" panose="020B0503020204020204" charset="-122"/>
                <a:cs typeface="微软雅黑" panose="020B0503020204020204" charset="-122"/>
              </a:rPr>
              <a:t>年</a:t>
            </a:r>
            <a:r>
              <a:rPr lang="en-US" altLang="zh-CN" sz="2400" b="1">
                <a:latin typeface="微软雅黑" panose="020B0503020204020204" charset="-122"/>
                <a:ea typeface="微软雅黑" panose="020B0503020204020204" charset="-122"/>
                <a:cs typeface="微软雅黑" panose="020B0503020204020204" charset="-122"/>
              </a:rPr>
              <a:t>6</a:t>
            </a:r>
            <a:r>
              <a:rPr lang="zh-CN" altLang="en-US" sz="2400" b="1">
                <a:latin typeface="微软雅黑" panose="020B0503020204020204" charset="-122"/>
                <a:ea typeface="微软雅黑" panose="020B0503020204020204" charset="-122"/>
                <a:cs typeface="微软雅黑" panose="020B0503020204020204" charset="-122"/>
              </a:rPr>
              <a:t>月，中美两国元首在关于</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禁止生物武器公约</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议定书的联合声明中，重申了在任何情况下不发展、不生产、不储存生物武器，并反对生物武器及其技术和设备的扩散。</a:t>
            </a:r>
            <a:endParaRPr lang="zh-CN" altLang="en-US" sz="2400" b="1">
              <a:latin typeface="微软雅黑" panose="020B0503020204020204" charset="-122"/>
              <a:ea typeface="微软雅黑" panose="020B0503020204020204" charset="-122"/>
              <a:cs typeface="微软雅黑" panose="020B0503020204020204" charset="-122"/>
            </a:endParaRPr>
          </a:p>
          <a:p>
            <a:pPr marL="363855" indent="-363855" algn="just">
              <a:lnSpc>
                <a:spcPct val="120000"/>
              </a:lnSpc>
              <a:buFont typeface="+mj-lt"/>
              <a:buAutoNum type="arabicPeriod"/>
            </a:pPr>
            <a:r>
              <a:rPr lang="en-US" altLang="zh-CN" sz="2400" b="1">
                <a:latin typeface="微软雅黑" panose="020B0503020204020204" charset="-122"/>
                <a:ea typeface="微软雅黑" panose="020B0503020204020204" charset="-122"/>
                <a:cs typeface="微软雅黑" panose="020B0503020204020204" charset="-122"/>
              </a:rPr>
              <a:t>2010</a:t>
            </a:r>
            <a:r>
              <a:rPr lang="zh-CN" altLang="en-US" sz="2400" b="1">
                <a:latin typeface="微软雅黑" panose="020B0503020204020204" charset="-122"/>
                <a:ea typeface="微软雅黑" panose="020B0503020204020204" charset="-122"/>
                <a:cs typeface="微软雅黑" panose="020B0503020204020204" charset="-122"/>
              </a:rPr>
              <a:t>年，在第</a:t>
            </a:r>
            <a:r>
              <a:rPr lang="en-US" altLang="zh-CN" sz="2400" b="1">
                <a:latin typeface="微软雅黑" panose="020B0503020204020204" charset="-122"/>
                <a:ea typeface="微软雅黑" panose="020B0503020204020204" charset="-122"/>
                <a:cs typeface="微软雅黑" panose="020B0503020204020204" charset="-122"/>
              </a:rPr>
              <a:t>65</a:t>
            </a:r>
            <a:r>
              <a:rPr lang="zh-CN" altLang="en-US" sz="2400" b="1">
                <a:latin typeface="微软雅黑" panose="020B0503020204020204" charset="-122"/>
                <a:ea typeface="微软雅黑" panose="020B0503020204020204" charset="-122"/>
                <a:cs typeface="微软雅黑" panose="020B0503020204020204" charset="-122"/>
              </a:rPr>
              <a:t>届联合国大会上，我国政府重申支持</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禁止生物武器公约</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的宗旨和目标，全面、严格履行公约义务，支持不断加强公约的约束力，并主张全面禁止和彻底销毁生物武器等各类大规模杀伤性武器。 </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738318" y="1197084"/>
            <a:ext cx="6275546" cy="5455407"/>
            <a:chOff x="10390167" y="1035248"/>
            <a:chExt cx="6275546" cy="5455407"/>
          </a:xfrm>
        </p:grpSpPr>
        <p:sp>
          <p:nvSpPr>
            <p:cNvPr id="9" name="矩形: 圆角 8"/>
            <p:cNvSpPr/>
            <p:nvPr/>
          </p:nvSpPr>
          <p:spPr>
            <a:xfrm>
              <a:off x="10390167" y="1296857"/>
              <a:ext cx="6275546" cy="5193798"/>
            </a:xfrm>
            <a:prstGeom prst="roundRect">
              <a:avLst>
                <a:gd name="adj" fmla="val 6556"/>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6" name="文本框 5"/>
            <p:cNvSpPr txBox="1"/>
            <p:nvPr/>
          </p:nvSpPr>
          <p:spPr>
            <a:xfrm>
              <a:off x="12711272" y="1035248"/>
              <a:ext cx="1663702"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我国态度</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5" name="组合 14"/>
          <p:cNvGrpSpPr/>
          <p:nvPr/>
        </p:nvGrpSpPr>
        <p:grpSpPr>
          <a:xfrm>
            <a:off x="7576490" y="1867552"/>
            <a:ext cx="3661064" cy="4433167"/>
            <a:chOff x="7576490" y="1511952"/>
            <a:chExt cx="3661064" cy="4433167"/>
          </a:xfrm>
        </p:grpSpPr>
        <p:pic>
          <p:nvPicPr>
            <p:cNvPr id="5124" name="Picture 4"/>
            <p:cNvPicPr>
              <a:picLocks noChangeAspect="1" noChangeArrowheads="1"/>
            </p:cNvPicPr>
            <p:nvPr/>
          </p:nvPicPr>
          <p:blipFill>
            <a:blip r:embed="rId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6490" y="1511952"/>
              <a:ext cx="3661064" cy="3661064"/>
            </a:xfrm>
            <a:prstGeom prst="ellipse">
              <a:avLst/>
            </a:prstGeom>
            <a:noFill/>
            <a:ln w="127000">
              <a:solidFill>
                <a:schemeClr val="tx1"/>
              </a:solidFill>
            </a:ln>
            <a:extLst>
              <a:ext uri="{909E8E84-426E-40DD-AFC4-6F175D3DCCD1}">
                <a14:hiddenFill xmlns:a14="http://schemas.microsoft.com/office/drawing/2010/main">
                  <a:solidFill>
                    <a:srgbClr val="FFFFFF"/>
                  </a:solidFill>
                </a14:hiddenFill>
              </a:ext>
            </a:extLst>
          </p:spPr>
        </p:pic>
        <p:sp>
          <p:nvSpPr>
            <p:cNvPr id="11" name="文本框 10"/>
            <p:cNvSpPr txBox="1"/>
            <p:nvPr/>
          </p:nvSpPr>
          <p:spPr>
            <a:xfrm>
              <a:off x="8401182" y="5484744"/>
              <a:ext cx="2011680" cy="460375"/>
            </a:xfrm>
            <a:prstGeom prst="rect">
              <a:avLst/>
            </a:prstGeom>
            <a:noFill/>
          </p:spPr>
          <p:txBody>
            <a:bodyPr wrap="none" rtlCol="0">
              <a:spAutoFit/>
            </a:bodyPr>
            <a:lstStyle/>
            <a:p>
              <a:pPr algn="ctr"/>
              <a:r>
                <a:rPr lang="zh-CN" altLang="en-US" sz="2400" b="1">
                  <a:solidFill>
                    <a:srgbClr val="FF0000"/>
                  </a:solidFill>
                  <a:latin typeface="微软雅黑" panose="020B0503020204020204" charset="-122"/>
                  <a:ea typeface="微软雅黑" panose="020B0503020204020204" charset="-122"/>
                </a:rPr>
                <a:t>生物武器标识</a:t>
              </a:r>
              <a:endParaRPr lang="zh-CN" altLang="en-US" sz="2400" b="1">
                <a:solidFill>
                  <a:srgbClr val="FF0000"/>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up)">
                                      <p:cBhvr>
                                        <p:cTn id="12" dur="500"/>
                                        <p:tgtEl>
                                          <p:spTgt spid="2">
                                            <p:txEl>
                                              <p:pRg st="0" end="0"/>
                                            </p:txEl>
                                          </p:spTgt>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ppt_w</p:attrName>
                                        </p:attrNameLst>
                                      </p:cBhvr>
                                      <p:tavLst>
                                        <p:tav tm="0">
                                          <p:val>
                                            <p:fltVal val="0"/>
                                          </p:val>
                                        </p:tav>
                                        <p:tav tm="100000">
                                          <p:val>
                                            <p:strVal val="#ppt_w"/>
                                          </p:val>
                                        </p:tav>
                                      </p:tavLst>
                                    </p:anim>
                                    <p:anim calcmode="lin" valueType="num">
                                      <p:cBhvr>
                                        <p:cTn id="17" dur="500" fill="hold"/>
                                        <p:tgtEl>
                                          <p:spTgt spid="15"/>
                                        </p:tgtEl>
                                        <p:attrNameLst>
                                          <p:attrName>ppt_h</p:attrName>
                                        </p:attrNameLst>
                                      </p:cBhvr>
                                      <p:tavLst>
                                        <p:tav tm="0">
                                          <p:val>
                                            <p:fltVal val="0"/>
                                          </p:val>
                                        </p:tav>
                                        <p:tav tm="100000">
                                          <p:val>
                                            <p:strVal val="#ppt_h"/>
                                          </p:val>
                                        </p:tav>
                                      </p:tavLst>
                                    </p:anim>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wipe(up)">
                                      <p:cBhvr>
                                        <p:cTn id="23"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到社会中去</a:t>
            </a:r>
            <a:endParaRPr lang="zh-CN" altLang="zh-CN" sz="2800" b="1">
              <a:solidFill>
                <a:schemeClr val="bg1"/>
              </a:solidFill>
              <a:latin typeface="微软雅黑" panose="020B0503020204020204" charset="-122"/>
              <a:ea typeface="微软雅黑" panose="020B0503020204020204" charset="-122"/>
            </a:endParaRPr>
          </a:p>
        </p:txBody>
      </p:sp>
      <p:sp>
        <p:nvSpPr>
          <p:cNvPr id="3" name="文本框 2"/>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4" name="文本框 3"/>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pic>
        <p:nvPicPr>
          <p:cNvPr id="2056" name="Picture 8"/>
          <p:cNvPicPr>
            <a:picLocks noChangeAspect="1" noChangeArrowheads="1"/>
          </p:cNvPicPr>
          <p:nvPr>
            <p:custDataLst>
              <p:tags r:id="rId1"/>
            </p:custDataLst>
          </p:nvPr>
        </p:nvPicPr>
        <p:blipFill rotWithShape="1">
          <a:blip r:embed="rId2">
            <a:extLst>
              <a:ext uri="{28A0092B-C50C-407E-A947-70E740481C1C}">
                <a14:useLocalDpi xmlns:a14="http://schemas.microsoft.com/office/drawing/2010/main" val="0"/>
              </a:ext>
            </a:extLst>
          </a:blip>
          <a:srcRect t="14145" b="18734"/>
          <a:stretch>
            <a:fillRect/>
          </a:stretch>
        </p:blipFill>
        <p:spPr bwMode="auto">
          <a:xfrm>
            <a:off x="0" y="2041468"/>
            <a:ext cx="12192000" cy="4603172"/>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0" y="1206500"/>
            <a:ext cx="12192000" cy="3075940"/>
          </a:xfrm>
          <a:prstGeom prst="rect">
            <a:avLst/>
          </a:prstGeom>
          <a:gradFill>
            <a:gsLst>
              <a:gs pos="45000">
                <a:srgbClr val="FFE7E7">
                  <a:alpha val="100000"/>
                </a:srgbClr>
              </a:gs>
              <a:gs pos="0">
                <a:srgbClr val="FFE7E7"/>
              </a:gs>
              <a:gs pos="100000">
                <a:srgbClr val="FFE7E7">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 name="文本框 4"/>
          <p:cNvSpPr txBox="1"/>
          <p:nvPr/>
        </p:nvSpPr>
        <p:spPr>
          <a:xfrm>
            <a:off x="664079" y="1081769"/>
            <a:ext cx="10689721" cy="2306320"/>
          </a:xfrm>
          <a:prstGeom prst="rect">
            <a:avLst/>
          </a:prstGeom>
          <a:noFill/>
        </p:spPr>
        <p:txBody>
          <a:bodyPr wrap="square" rtlCol="0">
            <a:spAutoFit/>
          </a:bodyPr>
          <a:lstStyle/>
          <a:p>
            <a:pPr algn="just">
              <a:lnSpc>
                <a:spcPct val="120000"/>
              </a:lnSpc>
            </a:pPr>
            <a:r>
              <a:rPr lang="zh-CN" altLang="en-US" sz="2400" b="1">
                <a:latin typeface="Times New Roman" panose="02020603050405020304" pitchFamily="18" charset="0"/>
                <a:cs typeface="Times New Roman" panose="02020603050405020304" pitchFamily="18" charset="0"/>
              </a:rPr>
              <a:t>        第二次世界大战期间，日本侵略者在我国许多地方使用过细菌武器。至今，在我国的浙江等地还有一些健在的日本细菌战受害者遭受着</a:t>
            </a:r>
            <a:r>
              <a:rPr lang="zh-CN" altLang="en-US" sz="2400" b="1">
                <a:solidFill>
                  <a:srgbClr val="FF0000"/>
                </a:solidFill>
                <a:latin typeface="Times New Roman" panose="02020603050405020304" pitchFamily="18" charset="0"/>
                <a:cs typeface="Times New Roman" panose="02020603050405020304" pitchFamily="18" charset="0"/>
              </a:rPr>
              <a:t>“烂脚病”</a:t>
            </a:r>
            <a:r>
              <a:rPr lang="zh-CN" altLang="en-US" sz="2400" b="1">
                <a:latin typeface="Times New Roman" panose="02020603050405020304" pitchFamily="18" charset="0"/>
                <a:cs typeface="Times New Roman" panose="02020603050405020304" pitchFamily="18" charset="0"/>
              </a:rPr>
              <a:t>等疾病的折磨。请你搜集相关资料，进一步了解细菌战给我国人民带来的苦难。有条件的学校，可组织学生参观军事博物馆或抗日战争纪念馆，了解更为具体的情况。</a:t>
            </a:r>
            <a:endParaRPr lang="zh-CN" altLang="en-US" sz="2400" b="1">
              <a:latin typeface="Times New Roman" panose="02020603050405020304" pitchFamily="18" charset="0"/>
              <a:cs typeface="Times New Roman" panose="02020603050405020304" pitchFamily="18" charset="0"/>
            </a:endParaRPr>
          </a:p>
        </p:txBody>
      </p:sp>
      <p:pic>
        <p:nvPicPr>
          <p:cNvPr id="9" name="图片 8" descr="u=3370750612,3396194739&amp;fm=253&amp;fmt=auto&amp;app=120&amp;f=JPEG.webp"/>
          <p:cNvPicPr>
            <a:picLocks noChangeAspect="1"/>
          </p:cNvPicPr>
          <p:nvPr>
            <p:custDataLst>
              <p:tags r:id="rId3"/>
            </p:custDataLst>
          </p:nvPr>
        </p:nvPicPr>
        <p:blipFill>
          <a:blip r:embed="rId4"/>
          <a:stretch>
            <a:fillRect/>
          </a:stretch>
        </p:blipFill>
        <p:spPr>
          <a:xfrm>
            <a:off x="8107045" y="2853055"/>
            <a:ext cx="2641600" cy="1593215"/>
          </a:xfrm>
          <a:prstGeom prst="rect">
            <a:avLst/>
          </a:prstGeom>
          <a:effectLst>
            <a:softEdge rad="63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056"/>
                                        </p:tgtEl>
                                        <p:attrNameLst>
                                          <p:attrName>style.visibility</p:attrName>
                                        </p:attrNameLst>
                                      </p:cBhvr>
                                      <p:to>
                                        <p:strVal val="visible"/>
                                      </p:to>
                                    </p:set>
                                    <p:animEffect transition="in" filter="wipe(down)">
                                      <p:cBhvr>
                                        <p:cTn id="11" dur="500"/>
                                        <p:tgtEl>
                                          <p:spTgt spid="205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剪去单角的矩形 1"/>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
        <p:nvSpPr>
          <p:cNvPr id="4" name="文本框 3"/>
          <p:cNvSpPr txBox="1"/>
          <p:nvPr/>
        </p:nvSpPr>
        <p:spPr>
          <a:xfrm>
            <a:off x="551815" y="1196975"/>
            <a:ext cx="11460480" cy="5333365"/>
          </a:xfrm>
          <a:prstGeom prst="rect">
            <a:avLst/>
          </a:prstGeom>
          <a:noFill/>
          <a:ln w="9525">
            <a:noFill/>
          </a:ln>
        </p:spPr>
        <p:txBody>
          <a:bodyPr wrap="square">
            <a:spAutoFit/>
          </a:bodyPr>
          <a:lstStyle/>
          <a:p>
            <a:pPr indent="0">
              <a:lnSpc>
                <a:spcPct val="120000"/>
              </a:lnSpc>
              <a:spcBef>
                <a:spcPts val="0"/>
              </a:spcBef>
              <a:spcAft>
                <a:spcPts val="0"/>
              </a:spcAft>
            </a:pPr>
            <a:r>
              <a:rPr sz="3200" b="1">
                <a:solidFill>
                  <a:srgbClr val="FF0000"/>
                </a:solidFill>
                <a:latin typeface="微软雅黑" panose="020B0503020204020204" charset="-122"/>
                <a:ea typeface="微软雅黑" panose="020B0503020204020204" charset="-122"/>
                <a:cs typeface="黑体" panose="02010609060101010101" pitchFamily="49" charset="-122"/>
              </a:rPr>
              <a:t>一、概念检测</a:t>
            </a:r>
            <a:endParaRPr sz="32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b="1">
                <a:solidFill>
                  <a:srgbClr val="0000FA"/>
                </a:solidFill>
                <a:latin typeface="微软雅黑" panose="020B0503020204020204" charset="-122"/>
                <a:ea typeface="微软雅黑" panose="020B0503020204020204" charset="-122"/>
                <a:cs typeface="黑体" panose="02010609060101010101" pitchFamily="49" charset="-122"/>
              </a:rPr>
              <a:t>1. 生物武器种类多样，下列不太可能用于制造生物武器的是    （</a:t>
            </a:r>
            <a:r>
              <a:rPr lang="en-US" sz="2800" b="1">
                <a:solidFill>
                  <a:srgbClr val="0000FA"/>
                </a:solidFill>
                <a:latin typeface="微软雅黑" panose="020B0503020204020204" charset="-122"/>
                <a:ea typeface="微软雅黑" panose="020B0503020204020204" charset="-122"/>
                <a:cs typeface="黑体" panose="02010609060101010101" pitchFamily="49" charset="-122"/>
              </a:rPr>
              <a:t>      </a:t>
            </a:r>
            <a:r>
              <a:rPr sz="2800" b="1">
                <a:solidFill>
                  <a:srgbClr val="0000FA"/>
                </a:solidFill>
                <a:latin typeface="微软雅黑" panose="020B0503020204020204" charset="-122"/>
                <a:ea typeface="微软雅黑" panose="020B0503020204020204" charset="-122"/>
                <a:cs typeface="黑体" panose="02010609060101010101" pitchFamily="49" charset="-122"/>
              </a:rPr>
              <a:t>）</a:t>
            </a:r>
            <a:endParaRPr sz="28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A.病毒          B.毒品   </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C.致病菌       D.生化毒剂</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b="1">
                <a:solidFill>
                  <a:srgbClr val="0000FA"/>
                </a:solidFill>
                <a:latin typeface="微软雅黑" panose="020B0503020204020204" charset="-122"/>
                <a:ea typeface="微软雅黑" panose="020B0503020204020204" charset="-122"/>
                <a:cs typeface="黑体" panose="02010609060101010101" pitchFamily="49" charset="-122"/>
              </a:rPr>
              <a:t>2. 利用转基因技术制造的新型致病菌具有极大的危害性，其原因不包括    （</a:t>
            </a:r>
            <a:r>
              <a:rPr lang="en-US" sz="2800" b="1">
                <a:solidFill>
                  <a:srgbClr val="0000FA"/>
                </a:solidFill>
                <a:latin typeface="微软雅黑" panose="020B0503020204020204" charset="-122"/>
                <a:ea typeface="微软雅黑" panose="020B0503020204020204" charset="-122"/>
                <a:cs typeface="黑体" panose="02010609060101010101" pitchFamily="49" charset="-122"/>
              </a:rPr>
              <a:t>      </a:t>
            </a:r>
            <a:r>
              <a:rPr sz="2800" b="1">
                <a:solidFill>
                  <a:srgbClr val="0000FA"/>
                </a:solidFill>
                <a:latin typeface="微软雅黑" panose="020B0503020204020204" charset="-122"/>
                <a:ea typeface="微软雅黑" panose="020B0503020204020204" charset="-122"/>
                <a:cs typeface="黑体" panose="02010609060101010101" pitchFamily="49" charset="-122"/>
              </a:rPr>
              <a:t>）</a:t>
            </a:r>
            <a:endParaRPr sz="28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A. 人体不会对它们产生免疫反应</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B. 它们可能具有超强的传染性和致病性</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C. 它们可能使具有某种易感基因的民族感染，而施放国的人却不易感染</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120000"/>
              </a:lnSpc>
              <a:spcBef>
                <a:spcPts val="0"/>
              </a:spcBef>
              <a:spcAft>
                <a:spcPts val="0"/>
              </a:spcAft>
            </a:pPr>
            <a:r>
              <a:rPr sz="2800">
                <a:solidFill>
                  <a:schemeClr val="tx1"/>
                </a:solidFill>
                <a:latin typeface="微软雅黑" panose="020B0503020204020204" charset="-122"/>
                <a:ea typeface="微软雅黑" panose="020B0503020204020204" charset="-122"/>
                <a:cs typeface="黑体" panose="02010609060101010101" pitchFamily="49" charset="-122"/>
              </a:rPr>
              <a:t>D. 人类从没接触过它们，这可能让大批受感染者突然发病而又无药可医</a:t>
            </a:r>
            <a:endParaRPr sz="2800">
              <a:solidFill>
                <a:schemeClr val="tx1"/>
              </a:solidFill>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10811510" y="1772285"/>
            <a:ext cx="573405" cy="706755"/>
          </a:xfrm>
          <a:prstGeom prst="rect">
            <a:avLst/>
          </a:prstGeom>
          <a:noFill/>
        </p:spPr>
        <p:txBody>
          <a:bodyPr wrap="square" rtlCol="0">
            <a:spAutoFit/>
          </a:bodyPr>
          <a:lstStyle/>
          <a:p>
            <a:pPr algn="l"/>
            <a:r>
              <a:rPr lang="en-US" altLang="zh-CN" sz="4000">
                <a:solidFill>
                  <a:srgbClr val="FF0000"/>
                </a:solidFill>
              </a:rPr>
              <a:t>B</a:t>
            </a:r>
            <a:endParaRPr lang="en-US" altLang="zh-CN" sz="4000">
              <a:solidFill>
                <a:srgbClr val="FF0000"/>
              </a:solidFill>
            </a:endParaRPr>
          </a:p>
        </p:txBody>
      </p:sp>
      <p:sp>
        <p:nvSpPr>
          <p:cNvPr id="3" name="文本框 2"/>
          <p:cNvSpPr txBox="1"/>
          <p:nvPr/>
        </p:nvSpPr>
        <p:spPr>
          <a:xfrm>
            <a:off x="1847850" y="3824605"/>
            <a:ext cx="573405" cy="706755"/>
          </a:xfrm>
          <a:prstGeom prst="rect">
            <a:avLst/>
          </a:prstGeom>
          <a:noFill/>
        </p:spPr>
        <p:txBody>
          <a:bodyPr wrap="square" rtlCol="0">
            <a:spAutoFit/>
          </a:bodyPr>
          <a:lstStyle/>
          <a:p>
            <a:pPr algn="l"/>
            <a:r>
              <a:rPr lang="en-US" altLang="zh-CN" sz="4000">
                <a:solidFill>
                  <a:srgbClr val="FF0000"/>
                </a:solidFill>
              </a:rPr>
              <a:t>A</a:t>
            </a:r>
            <a:endParaRPr lang="en-US" altLang="zh-CN" sz="4000">
              <a:solidFill>
                <a:srgbClr val="FF0000"/>
              </a:solidFill>
            </a:endParaRPr>
          </a:p>
        </p:txBody>
      </p:sp>
      <p:sp>
        <p:nvSpPr>
          <p:cNvPr id="6" name="文本框 5"/>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8" name="文本框 7"/>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341120"/>
            <a:ext cx="11527790" cy="5262245"/>
          </a:xfrm>
          <a:prstGeom prst="rect">
            <a:avLst/>
          </a:prstGeom>
          <a:noFill/>
          <a:ln w="9525">
            <a:noFill/>
          </a:ln>
        </p:spPr>
        <p:txBody>
          <a:bodyPr wrap="square">
            <a:spAutoFit/>
          </a:bodyPr>
          <a:lstStyle/>
          <a:p>
            <a:pPr indent="0">
              <a:lnSpc>
                <a:spcPct val="10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二、拓展应用</a:t>
            </a:r>
            <a:endParaRPr lang="zh-CN" sz="28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800" b="1">
                <a:solidFill>
                  <a:srgbClr val="0000FA"/>
                </a:solidFill>
                <a:latin typeface="微软雅黑" panose="020B0503020204020204" charset="-122"/>
                <a:ea typeface="微软雅黑" panose="020B0503020204020204" charset="-122"/>
                <a:cs typeface="黑体" panose="02010609060101010101" pitchFamily="49" charset="-122"/>
              </a:rPr>
              <a:t>在2018年世界卫生组织公布的可能导致全球公共卫生危机的疾病中，有一种神秘的“X疾 病（Disease X ）”，它是由未知病原体造成的大规模流行性疾病，一旦暴发可能导致数百万人死亡。你认为这种未知病原体的来源可能有哪些？如果它被恐怖分子用来制造生物武器，将会带来哪些严重的后果？我们能采取哪些措施防患于未然？</a:t>
            </a:r>
            <a:endParaRPr lang="zh-CN" sz="28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00000"/>
              </a:lnSpc>
              <a:spcBef>
                <a:spcPts val="0"/>
              </a:spcBef>
              <a:spcAft>
                <a:spcPts val="0"/>
              </a:spcAft>
            </a:pPr>
            <a:r>
              <a:rPr lang="zh-CN" sz="28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800">
                <a:solidFill>
                  <a:srgbClr val="00B050"/>
                </a:solidFill>
                <a:latin typeface="微软雅黑" panose="020B0503020204020204" charset="-122"/>
                <a:ea typeface="微软雅黑" panose="020B0503020204020204" charset="-122"/>
                <a:cs typeface="黑体" panose="02010609060101010101" pitchFamily="49" charset="-122"/>
              </a:rPr>
              <a:t>这种未知病原体可能来自其他动物或者拥有高科技的实验室、由某些科学家制造出来,还有可能是在自然界中经过突变产生的。由于该疾病是新发疾病，人体对这种未知病原体没有免疫力，如果它被用来制造生物武器，传播的速度可能会非常快，带来的后果将是非常严重的，所以人类应该加强医疗体系的应变能力，这样在新疾病暴发时，能够尽早找到诊断方式并开始研究治疗方法、研制疫苗等。</a:t>
            </a:r>
            <a:endParaRPr lang="zh-CN" sz="28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5" name="剪去单角的矩形 4"/>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练习与应用</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376680"/>
            <a:ext cx="11527790" cy="5352415"/>
          </a:xfrm>
          <a:prstGeom prst="rect">
            <a:avLst/>
          </a:prstGeom>
          <a:noFill/>
          <a:ln w="9525">
            <a:noFill/>
          </a:ln>
        </p:spPr>
        <p:txBody>
          <a:bodyPr wrap="square">
            <a:spAutoFit/>
          </a:bodyPr>
          <a:lstStyle/>
          <a:p>
            <a:pPr indent="0">
              <a:lnSpc>
                <a:spcPct val="95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1. 科学家在培育转基因植物时，常通过农杆菌的转化作用使目的基因进入受体细胞。据报道，有科学家检测了291种没有经过人工转基因操作的栽培番薯，发现这些番薯都含有农杆菌的部分基因，并且在番薯的根、茎、叶等器官中都检测到了相关基因的表达。但是，科学家在番薯的近缘野生种中却没有发现这些基因，于是他们推测，在人类驯化番薯的过程中，这些“天然” 转入的农杆菌基因促进了一些性状的产生。这一事实，对我们认识有关转基因食品的安全性有什么启示？</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这一事实提示我们，转基因事件，即打破生殖隔离、进行物种间基因转移的现象在自然界中原本就是存在的。转基因技术只是人类利用聪明才智发明出来的、对作物进行更有预见性和更准确的定向改造，其实是对自然界中生物进化规律的学习和模仿。</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3" name="剪去单角的矩形 2"/>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复习与提高</a:t>
            </a:r>
            <a:endParaRPr lang="zh-CN" altLang="zh-CN" sz="3200" b="1">
              <a:latin typeface="微软雅黑" panose="020B0503020204020204" charset="-122"/>
              <a:ea typeface="微软雅黑" panose="020B0503020204020204" charset="-122"/>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pic>
        <p:nvPicPr>
          <p:cNvPr id="7" name="图片 12" descr="IMG_267"/>
          <p:cNvPicPr>
            <a:picLocks noChangeAspect="1"/>
          </p:cNvPicPr>
          <p:nvPr/>
        </p:nvPicPr>
        <p:blipFill>
          <a:blip r:embed="rId1"/>
          <a:stretch>
            <a:fillRect/>
          </a:stretch>
        </p:blipFill>
        <p:spPr>
          <a:xfrm>
            <a:off x="8724265" y="3176588"/>
            <a:ext cx="2914650" cy="208597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00">
                                            <p:txEl>
                                              <p:pRg st="6" end="6"/>
                                            </p:txEl>
                                          </p:spTgt>
                                        </p:tgtEl>
                                        <p:attrNameLst>
                                          <p:attrName>style.visibility</p:attrName>
                                        </p:attrNameLst>
                                      </p:cBhvr>
                                      <p:to>
                                        <p:strVal val="visible"/>
                                      </p:to>
                                    </p:set>
                                    <p:animEffect transition="in" filter="wipe(left)">
                                      <p:cBhvr>
                                        <p:cTn id="16" dur="500"/>
                                        <p:tgtEl>
                                          <p:spTgt spid="10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663950" y="1160145"/>
            <a:ext cx="4869815" cy="706755"/>
          </a:xfrm>
          <a:prstGeom prst="rect">
            <a:avLst/>
          </a:prstGeom>
          <a:noFill/>
        </p:spPr>
        <p:txBody>
          <a:bodyPr wrap="none" rtlCol="0">
            <a:spAutoFit/>
          </a:bodyPr>
          <a:lstStyle/>
          <a:p>
            <a:pPr algn="l"/>
            <a:r>
              <a:rPr lang="zh-CN" altLang="en-US" sz="4000" b="1">
                <a:solidFill>
                  <a:srgbClr val="C00000"/>
                </a:solidFill>
              </a:rPr>
              <a:t>第三节 禁止生物武器</a:t>
            </a:r>
            <a:endParaRPr lang="zh-CN" altLang="en-US" sz="4000" b="1">
              <a:solidFill>
                <a:srgbClr val="C00000"/>
              </a:solidFill>
            </a:endParaRPr>
          </a:p>
        </p:txBody>
      </p:sp>
      <p:sp>
        <p:nvSpPr>
          <p:cNvPr id="4" name="文本框 3"/>
          <p:cNvSpPr txBox="1"/>
          <p:nvPr/>
        </p:nvSpPr>
        <p:spPr>
          <a:xfrm>
            <a:off x="986790" y="2273300"/>
            <a:ext cx="10224135" cy="3691890"/>
          </a:xfrm>
          <a:prstGeom prst="rect">
            <a:avLst/>
          </a:prstGeom>
          <a:solidFill>
            <a:schemeClr val="bg2">
              <a:lumMod val="60000"/>
              <a:lumOff val="40000"/>
            </a:schemeClr>
          </a:solidFill>
          <a:ln w="76200" cmpd="tri">
            <a:solidFill>
              <a:schemeClr val="accent1">
                <a:shade val="50000"/>
              </a:schemeClr>
            </a:solidFill>
            <a:prstDash val="solid"/>
          </a:ln>
        </p:spPr>
        <p:txBody>
          <a:bodyPr wrap="square" rtlCol="0" anchor="t">
            <a:spAutoFit/>
          </a:bodyPr>
          <a:lstStyle/>
          <a:p>
            <a:pPr>
              <a:lnSpc>
                <a:spcPct val="13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1. 说明</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生物武器</a:t>
            </a:r>
            <a:r>
              <a:rPr lang="zh-CN" altLang="en-US" sz="3600">
                <a:latin typeface="微软雅黑" panose="020B0503020204020204" charset="-122"/>
                <a:ea typeface="微软雅黑" panose="020B0503020204020204" charset="-122"/>
                <a:cs typeface="微软雅黑" panose="020B0503020204020204" charset="-122"/>
              </a:rPr>
              <a:t>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种类和特点</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3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2. 举例说明</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生物武器</a:t>
            </a:r>
            <a:r>
              <a:rPr lang="zh-CN" altLang="en-US" sz="3600">
                <a:latin typeface="微软雅黑" panose="020B0503020204020204" charset="-122"/>
                <a:ea typeface="微软雅黑" panose="020B0503020204020204" charset="-122"/>
                <a:cs typeface="微软雅黑" panose="020B0503020204020204" charset="-122"/>
              </a:rPr>
              <a:t>对人类造成了严重的</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威胁与伤害</a:t>
            </a:r>
            <a:r>
              <a:rPr lang="zh-CN" altLang="en-US" sz="3600">
                <a:latin typeface="微软雅黑" panose="020B0503020204020204" charset="-122"/>
                <a:ea typeface="微软雅黑" panose="020B0503020204020204" charset="-122"/>
                <a:cs typeface="微软雅黑" panose="020B0503020204020204" charset="-122"/>
              </a:rPr>
              <a:t>。</a:t>
            </a:r>
            <a:endParaRPr lang="zh-CN" altLang="en-US" sz="3600">
              <a:latin typeface="微软雅黑" panose="020B0503020204020204" charset="-122"/>
              <a:ea typeface="微软雅黑" panose="020B0503020204020204" charset="-122"/>
              <a:cs typeface="微软雅黑" panose="020B0503020204020204" charset="-122"/>
            </a:endParaRPr>
          </a:p>
          <a:p>
            <a:pPr>
              <a:lnSpc>
                <a:spcPct val="130000"/>
              </a:lnSpc>
              <a:spcBef>
                <a:spcPts val="0"/>
              </a:spcBef>
              <a:spcAft>
                <a:spcPts val="0"/>
              </a:spcAft>
            </a:pPr>
            <a:r>
              <a:rPr lang="zh-CN" altLang="en-US" sz="3600">
                <a:latin typeface="微软雅黑" panose="020B0503020204020204" charset="-122"/>
                <a:ea typeface="微软雅黑" panose="020B0503020204020204" charset="-122"/>
                <a:cs typeface="微软雅黑" panose="020B0503020204020204" charset="-122"/>
              </a:rPr>
              <a:t>3. 认同我国反对</a:t>
            </a:r>
            <a:r>
              <a:rPr lang="zh-CN" altLang="en-US" sz="3600">
                <a:solidFill>
                  <a:srgbClr val="FF0000"/>
                </a:solidFill>
                <a:latin typeface="微软雅黑" panose="020B0503020204020204" charset="-122"/>
                <a:ea typeface="微软雅黑" panose="020B0503020204020204" charset="-122"/>
                <a:cs typeface="微软雅黑" panose="020B0503020204020204" charset="-122"/>
              </a:rPr>
              <a:t>生物武器</a:t>
            </a:r>
            <a:r>
              <a:rPr lang="zh-CN" altLang="en-US" sz="3600">
                <a:latin typeface="微软雅黑" panose="020B0503020204020204" charset="-122"/>
                <a:ea typeface="微软雅黑" panose="020B0503020204020204" charset="-122"/>
                <a:cs typeface="微软雅黑" panose="020B0503020204020204" charset="-122"/>
              </a:rPr>
              <a:t>及其</a:t>
            </a:r>
            <a:r>
              <a:rPr lang="zh-CN" altLang="en-US" sz="3600">
                <a:solidFill>
                  <a:srgbClr val="0000FA"/>
                </a:solidFill>
                <a:latin typeface="微软雅黑" panose="020B0503020204020204" charset="-122"/>
                <a:ea typeface="微软雅黑" panose="020B0503020204020204" charset="-122"/>
                <a:cs typeface="微软雅黑" panose="020B0503020204020204" charset="-122"/>
              </a:rPr>
              <a:t>技术和设备</a:t>
            </a:r>
            <a:r>
              <a:rPr lang="zh-CN" altLang="en-US" sz="3600">
                <a:latin typeface="微软雅黑" panose="020B0503020204020204" charset="-122"/>
                <a:ea typeface="微软雅黑" panose="020B0503020204020204" charset="-122"/>
                <a:cs typeface="微软雅黑" panose="020B0503020204020204" charset="-122"/>
              </a:rPr>
              <a:t>扩散的立场。</a:t>
            </a:r>
            <a:endParaRPr lang="zh-CN" altLang="en-US" sz="3600">
              <a:latin typeface="微软雅黑" panose="020B0503020204020204" charset="-122"/>
              <a:ea typeface="微软雅黑" panose="020B0503020204020204" charset="-122"/>
              <a:cs typeface="微软雅黑" panose="020B0503020204020204" charset="-122"/>
            </a:endParaRPr>
          </a:p>
        </p:txBody>
      </p:sp>
      <p:sp>
        <p:nvSpPr>
          <p:cNvPr id="47" name="文本框 46"/>
          <p:cNvSpPr txBox="1"/>
          <p:nvPr/>
        </p:nvSpPr>
        <p:spPr>
          <a:xfrm>
            <a:off x="615315" y="45720"/>
            <a:ext cx="1402080" cy="583565"/>
          </a:xfrm>
          <a:prstGeom prst="rect">
            <a:avLst/>
          </a:prstGeom>
          <a:noFill/>
        </p:spPr>
        <p:txBody>
          <a:bodyPr wrap="none" rtlCol="0" anchor="t">
            <a:spAutoFit/>
          </a:bodyPr>
          <a:lstStyle/>
          <a:p>
            <a:pPr algn="ctr"/>
            <a:r>
              <a:rPr lang="zh-CN" altLang="en-US" sz="3200" b="1">
                <a:solidFill>
                  <a:schemeClr val="bg1"/>
                </a:solidFill>
              </a:rPr>
              <a:t>第四章</a:t>
            </a:r>
            <a:endParaRPr lang="zh-CN" altLang="en-US" sz="3200" b="1">
              <a:solidFill>
                <a:schemeClr val="bg1"/>
              </a:solidFill>
            </a:endParaRPr>
          </a:p>
        </p:txBody>
      </p:sp>
      <p:sp>
        <p:nvSpPr>
          <p:cNvPr id="48" name="文本框 47"/>
          <p:cNvSpPr txBox="1"/>
          <p:nvPr/>
        </p:nvSpPr>
        <p:spPr>
          <a:xfrm>
            <a:off x="4219575" y="45720"/>
            <a:ext cx="5478145" cy="583565"/>
          </a:xfrm>
          <a:prstGeom prst="rect">
            <a:avLst/>
          </a:prstGeom>
          <a:noFill/>
          <a:effectLst>
            <a:glow rad="1244600">
              <a:srgbClr val="E119D1">
                <a:alpha val="100000"/>
              </a:srgbClr>
            </a:glow>
            <a:softEdge rad="12700"/>
          </a:effectLst>
        </p:spPr>
        <p:txBody>
          <a:bodyPr wrap="square" rtlCol="0" anchor="t">
            <a:spAutoFit/>
          </a:bodyPr>
          <a:lstStyle/>
          <a:p>
            <a:pPr algn="l"/>
            <a:r>
              <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rPr>
              <a:t>生物技术的安全性与伦理问题</a:t>
            </a:r>
            <a:endParaRPr lang="zh-CN" altLang="en-US" sz="3200" b="1">
              <a:ln>
                <a:noFill/>
              </a:ln>
              <a:solidFill>
                <a:srgbClr val="FFFF00"/>
              </a:solidFill>
              <a:effectLst>
                <a:outerShdw blurRad="38100" dist="38100" dir="2700000" algn="tl">
                  <a:srgbClr val="000000">
                    <a:alpha val="43137"/>
                  </a:srgbClr>
                </a:outerShdw>
              </a:effectLst>
              <a:uLnTx/>
              <a:uFillTx/>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341120"/>
            <a:ext cx="11527790" cy="5352415"/>
          </a:xfrm>
          <a:prstGeom prst="rect">
            <a:avLst/>
          </a:prstGeom>
          <a:noFill/>
          <a:ln w="9525">
            <a:noFill/>
          </a:ln>
        </p:spPr>
        <p:txBody>
          <a:bodyPr wrap="square">
            <a:spAutoFit/>
          </a:bodyPr>
          <a:lstStyle/>
          <a:p>
            <a:pPr indent="0">
              <a:lnSpc>
                <a:spcPct val="95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2. 科学家用电融合的方法诱导母羊的乳腺上皮细胞与另一只羊的去核卵母细胞融合，然后将重构胚移植到代孕母羊的体内，最终培育出了克隆羊多莉。下表是科学家获得的部分实验数据, 请仔细阅读并回答问题。</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(1) 根据实验数据综合评价，哪一组实验的成功率最高？为什么？</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综合评价，第2组和第3组实验的成功率相近，远比第1组的成功率高；第2组和第3组实验相比，从部分阶段的成功率来看,第3组的成功率比第2组的高，这可能是因为胚胎细胞分化程度越低，恢复其全能性相对越容易。</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(2) 科学家进行第2组和第3组实验的目的是什么？</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一方面是为了证明操作技术的可行性，另一方面这两组作为第1组的对照，证明了高度分化的乳腺上皮细胞也可以恢复全能性，同时还可以比较不同分化程度的胚胎细胞表达全能性的差异。</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a:solidFill>
                  <a:schemeClr val="tx1"/>
                </a:solidFill>
                <a:latin typeface="微软雅黑" panose="020B0503020204020204" charset="-122"/>
                <a:ea typeface="微软雅黑" panose="020B0503020204020204" charset="-122"/>
                <a:cs typeface="黑体" panose="02010609060101010101" pitchFamily="49" charset="-122"/>
              </a:rPr>
              <a:t>(3) 基于该实验数据，如果用克隆羊的方法来克隆人，存在的伦理问题是什么？</a:t>
            </a:r>
            <a:endParaRPr lang="zh-CN" sz="24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5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400">
                <a:solidFill>
                  <a:srgbClr val="00B050"/>
                </a:solidFill>
                <a:latin typeface="微软雅黑" panose="020B0503020204020204" charset="-122"/>
                <a:ea typeface="微软雅黑" panose="020B0503020204020204" charset="-122"/>
                <a:cs typeface="黑体" panose="02010609060101010101" pitchFamily="49" charset="-122"/>
              </a:rPr>
              <a:t>该数据说明，目前克隆技术还不成熟，成功率相当低，所以如果用来克隆人的话，可能会孕育出有严重生理缺陷的克隆人(提示：克隆人面临的伦理问题有很多，但基于该实验数据这样回答即可)。</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4" name="剪去单角的矩形 3"/>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复习与提高</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0">
                                            <p:txEl>
                                              <p:pRg st="5" end="5"/>
                                            </p:txEl>
                                          </p:spTgt>
                                        </p:tgtEl>
                                        <p:attrNameLst>
                                          <p:attrName>style.visibility</p:attrName>
                                        </p:attrNameLst>
                                      </p:cBhvr>
                                      <p:to>
                                        <p:strVal val="visible"/>
                                      </p:to>
                                    </p:set>
                                    <p:animEffect transition="in" filter="wipe(left)">
                                      <p:cBhvr>
                                        <p:cTn id="32" dur="500"/>
                                        <p:tgtEl>
                                          <p:spTgt spid="1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0">
                                            <p:txEl>
                                              <p:pRg st="6" end="6"/>
                                            </p:txEl>
                                          </p:spTgt>
                                        </p:tgtEl>
                                        <p:attrNameLst>
                                          <p:attrName>style.visibility</p:attrName>
                                        </p:attrNameLst>
                                      </p:cBhvr>
                                      <p:to>
                                        <p:strVal val="visible"/>
                                      </p:to>
                                    </p:set>
                                    <p:animEffect transition="in" filter="wipe(left)">
                                      <p:cBhvr>
                                        <p:cTn id="37" dur="500"/>
                                        <p:tgtEl>
                                          <p:spTgt spid="10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341120"/>
            <a:ext cx="11527790" cy="5354320"/>
          </a:xfrm>
          <a:prstGeom prst="rect">
            <a:avLst/>
          </a:prstGeom>
          <a:noFill/>
          <a:ln w="9525">
            <a:noFill/>
          </a:ln>
        </p:spPr>
        <p:txBody>
          <a:bodyPr wrap="square">
            <a:spAutoFit/>
          </a:bodyPr>
          <a:lstStyle/>
          <a:p>
            <a:pPr indent="0">
              <a:lnSpc>
                <a:spcPct val="90000"/>
              </a:lnSpc>
              <a:spcBef>
                <a:spcPts val="0"/>
              </a:spcBef>
              <a:spcAft>
                <a:spcPts val="0"/>
              </a:spcAft>
            </a:pPr>
            <a:r>
              <a:rPr lang="zh-CN" sz="2000" b="1">
                <a:solidFill>
                  <a:srgbClr val="0000FA"/>
                </a:solidFill>
                <a:latin typeface="微软雅黑" panose="020B0503020204020204" charset="-122"/>
                <a:ea typeface="微软雅黑" panose="020B0503020204020204" charset="-122"/>
                <a:cs typeface="黑体" panose="02010609060101010101" pitchFamily="49" charset="-122"/>
              </a:rPr>
              <a:t>3. 2017年8月，科学家运用基因组编辑技术在人类的早期胚胎中部分修正了与肥厚型心肌病发生相关的基因M7BPC3的突变。这项研究在攻克用基因组编辑技术治疗人类遗传病的若干技术问题的同时，也引起了一些伦理方面的争论。请分析回答下列问题。</a:t>
            </a:r>
            <a:endParaRPr lang="zh-CN" sz="20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a:solidFill>
                  <a:schemeClr val="tx1"/>
                </a:solidFill>
                <a:latin typeface="微软雅黑" panose="020B0503020204020204" charset="-122"/>
                <a:ea typeface="微软雅黑" panose="020B0503020204020204" charset="-122"/>
                <a:cs typeface="黑体" panose="02010609060101010101" pitchFamily="49" charset="-122"/>
              </a:rPr>
              <a:t>(1) 在治疗遗传病方面，与对成年个体进行基因组编辑相比，对胚胎进行基因组编辑有什么优势？</a:t>
            </a:r>
            <a:endParaRPr lang="zh-CN" sz="20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000">
                <a:solidFill>
                  <a:srgbClr val="00B050"/>
                </a:solidFill>
                <a:latin typeface="微软雅黑" panose="020B0503020204020204" charset="-122"/>
                <a:ea typeface="微软雅黑" panose="020B0503020204020204" charset="-122"/>
                <a:cs typeface="黑体" panose="02010609060101010101" pitchFamily="49" charset="-122"/>
              </a:rPr>
              <a:t>优势在于编辑少量细胞就可以对遗传病患者进行治疗，治疗的结果还可以遗传给后代。</a:t>
            </a:r>
            <a:endParaRPr lang="zh-CN" sz="20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a:solidFill>
                  <a:schemeClr val="tx1"/>
                </a:solidFill>
                <a:latin typeface="微软雅黑" panose="020B0503020204020204" charset="-122"/>
                <a:ea typeface="微软雅黑" panose="020B0503020204020204" charset="-122"/>
                <a:cs typeface="黑体" panose="02010609060101010101" pitchFamily="49" charset="-122"/>
              </a:rPr>
              <a:t>(2) 对人类胚胎进行基因组编辑会带来哪些伦理问题？</a:t>
            </a:r>
            <a:endParaRPr lang="zh-CN" sz="20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b="1">
                <a:solidFill>
                  <a:srgbClr val="FF0000"/>
                </a:solidFill>
                <a:latin typeface="微软雅黑" panose="020B0503020204020204" charset="-122"/>
                <a:ea typeface="微软雅黑" panose="020B0503020204020204" charset="-122"/>
                <a:cs typeface="黑体" panose="02010609060101010101" pitchFamily="49" charset="-122"/>
              </a:rPr>
              <a:t>【答案】</a:t>
            </a:r>
            <a:r>
              <a:rPr lang="zh-CN" sz="2000">
                <a:solidFill>
                  <a:srgbClr val="00B050"/>
                </a:solidFill>
                <a:latin typeface="微软雅黑" panose="020B0503020204020204" charset="-122"/>
                <a:ea typeface="微软雅黑" panose="020B0503020204020204" charset="-122"/>
                <a:cs typeface="黑体" panose="02010609060101010101" pitchFamily="49" charset="-122"/>
              </a:rPr>
              <a:t>对人类胚胎进行基因组编辑会带来非常多的伦理问题。从技术层面及人类对基因的认知来看,这一技术潜藏着难以预测的、巨大的不确定性和风险，一旦失去控制，可能导致携带新的致病基因、具有严重生理缺陷等的个体产生。从权利、责任等层面来看，对人类胚胎进行基因组编辑存在权利由谁行使和责任由進承担等问题。从社会公平层面来看，这一技术可能诱发一些不公平现象，如基因歧视、由少数人控制人类等。除此之外，还存在如果这一技术发展成熟，可能会被某些集团或个人滥用如“设计完美婴儿”，从而破坏人的自然本质；可能改写人类的进化方向，违背后代的自决权等诸多伦理问题。</a:t>
            </a:r>
            <a:endParaRPr lang="zh-CN" sz="2000">
              <a:solidFill>
                <a:srgbClr val="00B050"/>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a:solidFill>
                  <a:schemeClr val="tx1"/>
                </a:solidFill>
                <a:latin typeface="微软雅黑" panose="020B0503020204020204" charset="-122"/>
                <a:ea typeface="微软雅黑" panose="020B0503020204020204" charset="-122"/>
                <a:cs typeface="黑体" panose="02010609060101010101" pitchFamily="49" charset="-122"/>
              </a:rPr>
              <a:t>(3) 你认为该不该允许对人类胚胎进行基因组编辑的相关研究？请说出你的理由。</a:t>
            </a:r>
            <a:endParaRPr lang="zh-CN" sz="2000">
              <a:solidFill>
                <a:schemeClr val="tx1"/>
              </a:solidFill>
              <a:latin typeface="微软雅黑" panose="020B0503020204020204" charset="-122"/>
              <a:ea typeface="微软雅黑" panose="020B0503020204020204" charset="-122"/>
              <a:cs typeface="黑体" panose="02010609060101010101" pitchFamily="49" charset="-122"/>
            </a:endParaRPr>
          </a:p>
          <a:p>
            <a:pPr indent="0">
              <a:lnSpc>
                <a:spcPct val="90000"/>
              </a:lnSpc>
              <a:spcBef>
                <a:spcPts val="0"/>
              </a:spcBef>
              <a:spcAft>
                <a:spcPts val="0"/>
              </a:spcAft>
            </a:pPr>
            <a:r>
              <a:rPr lang="zh-CN" sz="20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000">
                <a:solidFill>
                  <a:srgbClr val="00B050"/>
                </a:solidFill>
                <a:latin typeface="微软雅黑" panose="020B0503020204020204" charset="-122"/>
                <a:ea typeface="微软雅黑" panose="020B0503020204020204" charset="-122"/>
                <a:cs typeface="黑体" panose="02010609060101010101" pitchFamily="49" charset="-122"/>
              </a:rPr>
              <a:t>学生在讨论这一问题时，应该明确以下内容。对人类胚胎进行基因组编辑为治疗人类遗传病提供了新的路径，具有一定的发展前景与应用空间，对探索生命奥秘和促进医学发展是有好处的。但是，由于目前该技术存在一系列安全风险和伦理问题，大多数国家研究人员的共识是：鼓励开展基因组编辑技术的基础研究、临床前研究以及在体细胞层面的临床研究，但禁止将对胚胎细胞进行基因组编辑的技术应用于临床。</a:t>
            </a:r>
            <a:endParaRPr lang="zh-CN" sz="20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4" name="剪去单角的矩形 3"/>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复习与提高</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1" end="1"/>
                                            </p:txEl>
                                          </p:spTgt>
                                        </p:tgtEl>
                                        <p:attrNameLst>
                                          <p:attrName>style.visibility</p:attrName>
                                        </p:attrNameLst>
                                      </p:cBhvr>
                                      <p:to>
                                        <p:strVal val="visible"/>
                                      </p:to>
                                    </p:set>
                                    <p:animEffect transition="in" filter="wipe(left)">
                                      <p:cBhvr>
                                        <p:cTn id="12" dur="500"/>
                                        <p:tgtEl>
                                          <p:spTgt spid="10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0">
                                            <p:txEl>
                                              <p:pRg st="2" end="2"/>
                                            </p:txEl>
                                          </p:spTgt>
                                        </p:tgtEl>
                                        <p:attrNameLst>
                                          <p:attrName>style.visibility</p:attrName>
                                        </p:attrNameLst>
                                      </p:cBhvr>
                                      <p:to>
                                        <p:strVal val="visible"/>
                                      </p:to>
                                    </p:set>
                                    <p:animEffect transition="in" filter="wipe(left)">
                                      <p:cBhvr>
                                        <p:cTn id="17" dur="500"/>
                                        <p:tgtEl>
                                          <p:spTgt spid="10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0">
                                            <p:txEl>
                                              <p:pRg st="3" end="3"/>
                                            </p:txEl>
                                          </p:spTgt>
                                        </p:tgtEl>
                                        <p:attrNameLst>
                                          <p:attrName>style.visibility</p:attrName>
                                        </p:attrNameLst>
                                      </p:cBhvr>
                                      <p:to>
                                        <p:strVal val="visible"/>
                                      </p:to>
                                    </p:set>
                                    <p:animEffect transition="in" filter="wipe(left)">
                                      <p:cBhvr>
                                        <p:cTn id="22" dur="500"/>
                                        <p:tgtEl>
                                          <p:spTgt spid="10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0">
                                            <p:txEl>
                                              <p:pRg st="4" end="4"/>
                                            </p:txEl>
                                          </p:spTgt>
                                        </p:tgtEl>
                                        <p:attrNameLst>
                                          <p:attrName>style.visibility</p:attrName>
                                        </p:attrNameLst>
                                      </p:cBhvr>
                                      <p:to>
                                        <p:strVal val="visible"/>
                                      </p:to>
                                    </p:set>
                                    <p:animEffect transition="in" filter="wipe(left)">
                                      <p:cBhvr>
                                        <p:cTn id="27" dur="500"/>
                                        <p:tgtEl>
                                          <p:spTgt spid="10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0">
                                            <p:txEl>
                                              <p:pRg st="5" end="5"/>
                                            </p:txEl>
                                          </p:spTgt>
                                        </p:tgtEl>
                                        <p:attrNameLst>
                                          <p:attrName>style.visibility</p:attrName>
                                        </p:attrNameLst>
                                      </p:cBhvr>
                                      <p:to>
                                        <p:strVal val="visible"/>
                                      </p:to>
                                    </p:set>
                                    <p:animEffect transition="in" filter="wipe(left)">
                                      <p:cBhvr>
                                        <p:cTn id="32" dur="500"/>
                                        <p:tgtEl>
                                          <p:spTgt spid="10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0">
                                            <p:txEl>
                                              <p:pRg st="6" end="6"/>
                                            </p:txEl>
                                          </p:spTgt>
                                        </p:tgtEl>
                                        <p:attrNameLst>
                                          <p:attrName>style.visibility</p:attrName>
                                        </p:attrNameLst>
                                      </p:cBhvr>
                                      <p:to>
                                        <p:strVal val="visible"/>
                                      </p:to>
                                    </p:set>
                                    <p:animEffect transition="in" filter="wipe(left)">
                                      <p:cBhvr>
                                        <p:cTn id="37" dur="500"/>
                                        <p:tgtEl>
                                          <p:spTgt spid="10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69570" y="1341120"/>
            <a:ext cx="11527790" cy="4523105"/>
          </a:xfrm>
          <a:prstGeom prst="rect">
            <a:avLst/>
          </a:prstGeom>
          <a:noFill/>
          <a:ln w="9525">
            <a:noFill/>
          </a:ln>
        </p:spPr>
        <p:txBody>
          <a:bodyPr wrap="square">
            <a:spAutoFit/>
          </a:bodyPr>
          <a:lstStyle/>
          <a:p>
            <a:pPr indent="0">
              <a:lnSpc>
                <a:spcPct val="150000"/>
              </a:lnSpc>
              <a:spcBef>
                <a:spcPts val="0"/>
              </a:spcBef>
              <a:spcAft>
                <a:spcPts val="0"/>
              </a:spcAft>
            </a:pPr>
            <a:r>
              <a:rPr lang="zh-CN" sz="2400" b="1">
                <a:solidFill>
                  <a:srgbClr val="0000FA"/>
                </a:solidFill>
                <a:latin typeface="微软雅黑" panose="020B0503020204020204" charset="-122"/>
                <a:ea typeface="微软雅黑" panose="020B0503020204020204" charset="-122"/>
                <a:cs typeface="黑体" panose="02010609060101010101" pitchFamily="49" charset="-122"/>
              </a:rPr>
              <a:t>4. 1918年，流感大流行使至少2000万人丧生。研究人员从保存的受感染的人体中分离了该病毒，测得它的基因组序列，然后进行了重新构建。重构病毒的传染性是现在流感病毒的39000倍。了解重构病毒的致病机制能够帮助我们更好地抵御流感。但是，也有人担心：该病毒一旦泄露，可能会造成新的流感大流行；公布的病毒基因组序列和制造病毒的方法可能被某些不法分子用于犯罪。你认为，这项研究是让我们更安全了，还是更不安全了？</a:t>
            </a:r>
            <a:endParaRPr lang="zh-CN" sz="2400" b="1">
              <a:solidFill>
                <a:srgbClr val="0000FA"/>
              </a:solidFill>
              <a:latin typeface="微软雅黑" panose="020B0503020204020204" charset="-122"/>
              <a:ea typeface="微软雅黑" panose="020B0503020204020204" charset="-122"/>
              <a:cs typeface="黑体" panose="02010609060101010101" pitchFamily="49" charset="-122"/>
            </a:endParaRPr>
          </a:p>
          <a:p>
            <a:pPr indent="0">
              <a:lnSpc>
                <a:spcPct val="150000"/>
              </a:lnSpc>
              <a:spcBef>
                <a:spcPts val="0"/>
              </a:spcBef>
              <a:spcAft>
                <a:spcPts val="0"/>
              </a:spcAft>
            </a:pPr>
            <a:endParaRPr lang="zh-CN" sz="2400" b="1">
              <a:solidFill>
                <a:srgbClr val="FF0000"/>
              </a:solidFill>
              <a:latin typeface="微软雅黑" panose="020B0503020204020204" charset="-122"/>
              <a:ea typeface="微软雅黑" panose="020B0503020204020204" charset="-122"/>
              <a:cs typeface="黑体" panose="02010609060101010101" pitchFamily="49" charset="-122"/>
            </a:endParaRPr>
          </a:p>
          <a:p>
            <a:pPr indent="0">
              <a:lnSpc>
                <a:spcPct val="150000"/>
              </a:lnSpc>
              <a:spcBef>
                <a:spcPts val="0"/>
              </a:spcBef>
              <a:spcAft>
                <a:spcPts val="0"/>
              </a:spcAft>
            </a:pPr>
            <a:r>
              <a:rPr lang="zh-CN" sz="2400" b="1">
                <a:solidFill>
                  <a:srgbClr val="FF0000"/>
                </a:solidFill>
                <a:latin typeface="微软雅黑" panose="020B0503020204020204" charset="-122"/>
                <a:ea typeface="微软雅黑" panose="020B0503020204020204" charset="-122"/>
                <a:cs typeface="黑体" panose="02010609060101010101" pitchFamily="49" charset="-122"/>
              </a:rPr>
              <a:t>【提示】</a:t>
            </a:r>
            <a:r>
              <a:rPr lang="zh-CN" sz="2400">
                <a:solidFill>
                  <a:srgbClr val="00B050"/>
                </a:solidFill>
                <a:latin typeface="微软雅黑" panose="020B0503020204020204" charset="-122"/>
                <a:ea typeface="微软雅黑" panose="020B0503020204020204" charset="-122"/>
                <a:cs typeface="黑体" panose="02010609060101010101" pitchFamily="49" charset="-122"/>
              </a:rPr>
              <a:t>本题具有开放性，学生可以发表不同的观点，但发表的观点必须有证据支持。</a:t>
            </a:r>
            <a:endParaRPr lang="zh-CN" sz="2400">
              <a:solidFill>
                <a:srgbClr val="00B050"/>
              </a:solidFill>
              <a:latin typeface="微软雅黑" panose="020B0503020204020204" charset="-122"/>
              <a:ea typeface="微软雅黑" panose="020B0503020204020204" charset="-122"/>
              <a:cs typeface="黑体" panose="02010609060101010101" pitchFamily="49" charset="-122"/>
            </a:endParaRPr>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4" name="剪去单角的矩形 3"/>
          <p:cNvSpPr/>
          <p:nvPr/>
        </p:nvSpPr>
        <p:spPr>
          <a:xfrm>
            <a:off x="5080" y="681990"/>
            <a:ext cx="2268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3200" b="1">
                <a:latin typeface="微软雅黑" panose="020B0503020204020204" charset="-122"/>
                <a:ea typeface="微软雅黑" panose="020B0503020204020204" charset="-122"/>
              </a:rPr>
              <a:t>复习与提高</a:t>
            </a:r>
            <a:endParaRPr lang="zh-CN" altLang="zh-CN" sz="32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animEffect transition="in" filter="wipe(left)">
                                      <p:cBhvr>
                                        <p:cTn id="7" dur="500"/>
                                        <p:tgtEl>
                                          <p:spTgt spid="10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xEl>
                                              <p:pRg st="2" end="2"/>
                                            </p:txEl>
                                          </p:spTgt>
                                        </p:tgtEl>
                                        <p:attrNameLst>
                                          <p:attrName>style.visibility</p:attrName>
                                        </p:attrNameLst>
                                      </p:cBhvr>
                                      <p:to>
                                        <p:strVal val="visible"/>
                                      </p:to>
                                    </p:set>
                                    <p:animEffect transition="in" filter="wipe(left)">
                                      <p:cBhvr>
                                        <p:cTn id="12" dur="500"/>
                                        <p:tgtEl>
                                          <p:spTgt spid="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剪去单角的矩形 17"/>
          <p:cNvSpPr/>
          <p:nvPr/>
        </p:nvSpPr>
        <p:spPr>
          <a:xfrm>
            <a:off x="8255" y="688975"/>
            <a:ext cx="2016000" cy="504000"/>
          </a:xfrm>
          <a:prstGeom prst="snip1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sz="2800" b="1">
                <a:solidFill>
                  <a:schemeClr val="bg1"/>
                </a:solidFill>
                <a:latin typeface="微软雅黑" panose="020B0503020204020204" charset="-122"/>
                <a:ea typeface="微软雅黑" panose="020B0503020204020204" charset="-122"/>
              </a:rPr>
              <a:t>从社会中来</a:t>
            </a:r>
            <a:endParaRPr lang="zh-CN" altLang="zh-CN" sz="2800" b="1">
              <a:solidFill>
                <a:schemeClr val="bg1"/>
              </a:solidFill>
              <a:latin typeface="微软雅黑" panose="020B0503020204020204" charset="-122"/>
              <a:ea typeface="微软雅黑" panose="020B0503020204020204" charset="-122"/>
            </a:endParaRPr>
          </a:p>
        </p:txBody>
      </p:sp>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5" name="文本框 4"/>
          <p:cNvSpPr txBox="1"/>
          <p:nvPr/>
        </p:nvSpPr>
        <p:spPr>
          <a:xfrm>
            <a:off x="832119" y="1216545"/>
            <a:ext cx="6528802" cy="3448685"/>
          </a:xfrm>
          <a:prstGeom prst="rect">
            <a:avLst/>
          </a:prstGeom>
          <a:noFill/>
        </p:spPr>
        <p:txBody>
          <a:bodyPr wrap="square" rtlCol="0">
            <a:spAutoFit/>
          </a:bodyPr>
          <a:lstStyle/>
          <a:p>
            <a:pPr algn="just">
              <a:lnSpc>
                <a:spcPct val="130000"/>
              </a:lnSpc>
            </a:pPr>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2001</a:t>
            </a:r>
            <a:r>
              <a:rPr lang="zh-CN" altLang="en-US" sz="2400" b="1">
                <a:latin typeface="微软雅黑" panose="020B0503020204020204" charset="-122"/>
                <a:ea typeface="微软雅黑" panose="020B0503020204020204" charset="-122"/>
                <a:cs typeface="微软雅黑" panose="020B0503020204020204" charset="-122"/>
              </a:rPr>
              <a:t>年秋，恐怖分子把含有炭疽杆菌粉末的信件邮寄给某国的多个新闻媒体办公室以及两名参议员，结果导致至少</a:t>
            </a:r>
            <a:r>
              <a:rPr lang="en-US" altLang="zh-CN" sz="2400" b="1">
                <a:latin typeface="微软雅黑" panose="020B0503020204020204" charset="-122"/>
                <a:ea typeface="微软雅黑" panose="020B0503020204020204" charset="-122"/>
                <a:cs typeface="微软雅黑" panose="020B0503020204020204" charset="-122"/>
              </a:rPr>
              <a:t>22</a:t>
            </a:r>
            <a:r>
              <a:rPr lang="zh-CN" altLang="en-US" sz="2400" b="1">
                <a:latin typeface="微软雅黑" panose="020B0503020204020204" charset="-122"/>
                <a:ea typeface="微软雅黑" panose="020B0503020204020204" charset="-122"/>
                <a:cs typeface="微软雅黑" panose="020B0503020204020204" charset="-122"/>
              </a:rPr>
              <a:t>人被感染（其中</a:t>
            </a:r>
            <a:r>
              <a:rPr lang="en-US" altLang="zh-CN" sz="2400" b="1">
                <a:latin typeface="微软雅黑" panose="020B0503020204020204" charset="-122"/>
                <a:ea typeface="微软雅黑" panose="020B0503020204020204" charset="-122"/>
                <a:cs typeface="微软雅黑" panose="020B0503020204020204" charset="-122"/>
              </a:rPr>
              <a:t>5</a:t>
            </a:r>
            <a:r>
              <a:rPr lang="zh-CN" altLang="en-US" sz="2400" b="1">
                <a:latin typeface="微软雅黑" panose="020B0503020204020204" charset="-122"/>
                <a:ea typeface="微软雅黑" panose="020B0503020204020204" charset="-122"/>
                <a:cs typeface="微软雅黑" panose="020B0503020204020204" charset="-122"/>
              </a:rPr>
              <a:t>人死亡）的严重后果。有生物学家指出，这些粉末是“武器级”的，它使整个国家乃至全世界陷入了一种莫名的恐慌之中。为什么生物武器让人恐慌呢？</a:t>
            </a:r>
            <a:endParaRPr lang="zh-CN" altLang="en-US" sz="2400" b="1" dirty="0">
              <a:latin typeface="微软雅黑" panose="020B0503020204020204" charset="-122"/>
              <a:ea typeface="微软雅黑" panose="020B0503020204020204" charset="-122"/>
              <a:cs typeface="微软雅黑" panose="020B0503020204020204" charset="-122"/>
            </a:endParaRPr>
          </a:p>
        </p:txBody>
      </p:sp>
      <p:grpSp>
        <p:nvGrpSpPr>
          <p:cNvPr id="11" name="组合 10"/>
          <p:cNvGrpSpPr/>
          <p:nvPr/>
        </p:nvGrpSpPr>
        <p:grpSpPr>
          <a:xfrm>
            <a:off x="7610966" y="1278891"/>
            <a:ext cx="3687784" cy="3103221"/>
            <a:chOff x="7610966" y="920374"/>
            <a:chExt cx="3687784" cy="3103221"/>
          </a:xfrm>
        </p:grpSpPr>
        <p:sp>
          <p:nvSpPr>
            <p:cNvPr id="12" name="文本框 11"/>
            <p:cNvSpPr txBox="1"/>
            <p:nvPr/>
          </p:nvSpPr>
          <p:spPr>
            <a:xfrm>
              <a:off x="8532968" y="3655295"/>
              <a:ext cx="2240280" cy="368300"/>
            </a:xfrm>
            <a:prstGeom prst="rect">
              <a:avLst/>
            </a:prstGeom>
            <a:noFill/>
          </p:spPr>
          <p:txBody>
            <a:bodyPr wrap="none" rtlCol="0">
              <a:spAutoFit/>
            </a:bodyPr>
            <a:lstStyle/>
            <a:p>
              <a:r>
                <a:rPr lang="zh-CN" altLang="en-US" b="1">
                  <a:solidFill>
                    <a:srgbClr val="FF0000"/>
                  </a:solidFill>
                  <a:latin typeface="微软雅黑" panose="020B0503020204020204" charset="-122"/>
                  <a:ea typeface="微软雅黑" panose="020B0503020204020204" charset="-122"/>
                </a:rPr>
                <a:t>关于生物武器的作品</a:t>
              </a:r>
              <a:endParaRPr lang="zh-CN" altLang="en-US" b="1">
                <a:solidFill>
                  <a:srgbClr val="FF0000"/>
                </a:solidFill>
                <a:latin typeface="微软雅黑" panose="020B0503020204020204" charset="-122"/>
                <a:ea typeface="微软雅黑" panose="020B0503020204020204" charset="-122"/>
              </a:endParaRPr>
            </a:p>
          </p:txBody>
        </p:sp>
        <p:pic>
          <p:nvPicPr>
            <p:cNvPr id="13" name="图片 12"/>
            <p:cNvPicPr/>
            <p:nvPr/>
          </p:nvPicPr>
          <p:blipFill rotWithShape="1">
            <a:blip r:embed="rId1">
              <a:clrChange>
                <a:clrFrom>
                  <a:srgbClr val="FFFFFF"/>
                </a:clrFrom>
                <a:clrTo>
                  <a:srgbClr val="FFFFFF">
                    <a:alpha val="0"/>
                  </a:srgbClr>
                </a:clrTo>
              </a:clrChange>
            </a:blip>
            <a:srcRect l="1422" t="4326" r="980" b="2954"/>
            <a:stretch>
              <a:fillRect/>
            </a:stretch>
          </p:blipFill>
          <p:spPr>
            <a:xfrm>
              <a:off x="7610966" y="920374"/>
              <a:ext cx="3687784" cy="2696444"/>
            </a:xfrm>
            <a:prstGeom prst="rect">
              <a:avLst/>
            </a:prstGeom>
          </p:spPr>
        </p:pic>
      </p:grpSp>
      <p:grpSp>
        <p:nvGrpSpPr>
          <p:cNvPr id="14" name="组合 13"/>
          <p:cNvGrpSpPr/>
          <p:nvPr/>
        </p:nvGrpSpPr>
        <p:grpSpPr>
          <a:xfrm>
            <a:off x="832118" y="4826926"/>
            <a:ext cx="10574443" cy="1491577"/>
            <a:chOff x="1153707" y="5596962"/>
            <a:chExt cx="6935002" cy="1491577"/>
          </a:xfrm>
          <a:solidFill>
            <a:srgbClr val="00B050"/>
          </a:solidFill>
        </p:grpSpPr>
        <p:sp>
          <p:nvSpPr>
            <p:cNvPr id="15" name="矩形: 圆角 14"/>
            <p:cNvSpPr/>
            <p:nvPr/>
          </p:nvSpPr>
          <p:spPr>
            <a:xfrm>
              <a:off x="1153707" y="5596962"/>
              <a:ext cx="6935002" cy="1491577"/>
            </a:xfrm>
            <a:prstGeom prst="roundRect">
              <a:avLst>
                <a:gd name="adj" fmla="val 10805"/>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6" name="文本框 15"/>
            <p:cNvSpPr txBox="1"/>
            <p:nvPr/>
          </p:nvSpPr>
          <p:spPr>
            <a:xfrm>
              <a:off x="1209746" y="5614638"/>
              <a:ext cx="6819878" cy="1420495"/>
            </a:xfrm>
            <a:prstGeom prst="rect">
              <a:avLst/>
            </a:prstGeom>
            <a:grpFill/>
          </p:spPr>
          <p:txBody>
            <a:bodyPr wrap="square">
              <a:spAutoFit/>
            </a:bodyPr>
            <a:lstStyle/>
            <a:p>
              <a:pPr algn="just">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       因为生物武器的传染性极强，传播途径多、速度快</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危害强、时间长，杀伤范围大，它便于携带和施放，不容易被人发觉，而且难防难治，所以它对人的心理震慑作用大，容易制造恐慌。</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生物武器</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981593" y="1689146"/>
            <a:ext cx="6371014" cy="1529715"/>
          </a:xfrm>
          <a:prstGeom prst="rect">
            <a:avLst/>
          </a:prstGeom>
          <a:noFill/>
        </p:spPr>
        <p:txBody>
          <a:bodyPr wrap="square">
            <a:spAutoFit/>
          </a:bodyPr>
          <a:lstStyle/>
          <a:p>
            <a:pPr>
              <a:lnSpc>
                <a:spcPct val="130000"/>
              </a:lnSpc>
            </a:pPr>
            <a:r>
              <a:rPr lang="zh-CN" altLang="en-US" sz="2400" b="1">
                <a:latin typeface="微软雅黑" panose="020B0503020204020204" charset="-122"/>
                <a:ea typeface="微软雅黑" panose="020B0503020204020204" charset="-122"/>
                <a:cs typeface="微软雅黑" panose="020B0503020204020204" charset="-122"/>
              </a:rPr>
              <a:t>       生物武器包括致病菌类、病毒类和生化毒剂类等，例如，天花病毒、波特淋菌、霍乱弧菌和炭疽杆菌都可以用来制造生物武器。</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838200" y="1220692"/>
            <a:ext cx="6560127" cy="2109756"/>
            <a:chOff x="10390167" y="1035248"/>
            <a:chExt cx="6560127" cy="2109756"/>
          </a:xfrm>
        </p:grpSpPr>
        <p:sp>
          <p:nvSpPr>
            <p:cNvPr id="8" name="矩形: 圆角 4"/>
            <p:cNvSpPr/>
            <p:nvPr/>
          </p:nvSpPr>
          <p:spPr>
            <a:xfrm>
              <a:off x="10390167" y="1296858"/>
              <a:ext cx="6560127" cy="1848146"/>
            </a:xfrm>
            <a:prstGeom prst="roundRect">
              <a:avLst>
                <a:gd name="adj" fmla="val 816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209684" y="1035248"/>
              <a:ext cx="2810256"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生物武器的种类</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21" name="组合 20"/>
          <p:cNvGrpSpPr/>
          <p:nvPr/>
        </p:nvGrpSpPr>
        <p:grpSpPr>
          <a:xfrm>
            <a:off x="7754112" y="1371389"/>
            <a:ext cx="3560064" cy="3767911"/>
            <a:chOff x="7754112" y="1122469"/>
            <a:chExt cx="3560064" cy="3767911"/>
          </a:xfrm>
        </p:grpSpPr>
        <p:pic>
          <p:nvPicPr>
            <p:cNvPr id="11" name="图片 10"/>
            <p:cNvPicPr/>
            <p:nvPr/>
          </p:nvPicPr>
          <p:blipFill>
            <a:blip r:embed="rId1"/>
            <a:stretch>
              <a:fillRect/>
            </a:stretch>
          </p:blipFill>
          <p:spPr>
            <a:xfrm>
              <a:off x="7754112" y="1122469"/>
              <a:ext cx="3560064" cy="3056874"/>
            </a:xfrm>
            <a:prstGeom prst="rect">
              <a:avLst/>
            </a:prstGeom>
          </p:spPr>
        </p:pic>
        <p:sp>
          <p:nvSpPr>
            <p:cNvPr id="12" name="文本框 11"/>
            <p:cNvSpPr txBox="1"/>
            <p:nvPr/>
          </p:nvSpPr>
          <p:spPr>
            <a:xfrm>
              <a:off x="8165592" y="4245220"/>
              <a:ext cx="2962655" cy="645160"/>
            </a:xfrm>
            <a:prstGeom prst="rect">
              <a:avLst/>
            </a:prstGeom>
            <a:noFill/>
          </p:spPr>
          <p:txBody>
            <a:bodyPr wrap="square" rtlCol="0">
              <a:spAutoFit/>
            </a:bodyPr>
            <a:lstStyle/>
            <a:p>
              <a:pPr algn="ctr"/>
              <a:r>
                <a:rPr lang="zh-CN" altLang="en-US" b="1">
                  <a:solidFill>
                    <a:srgbClr val="FF0000"/>
                  </a:solidFill>
                  <a:latin typeface="微软雅黑" panose="020B0503020204020204" charset="-122"/>
                  <a:ea typeface="微软雅黑" panose="020B0503020204020204" charset="-122"/>
                </a:rPr>
                <a:t>电镜下的炭疽杆菌</a:t>
              </a:r>
              <a:endParaRPr lang="en-US" altLang="zh-CN" b="1">
                <a:solidFill>
                  <a:srgbClr val="FF0000"/>
                </a:solidFill>
                <a:latin typeface="微软雅黑" panose="020B0503020204020204" charset="-122"/>
                <a:ea typeface="微软雅黑" panose="020B0503020204020204" charset="-122"/>
              </a:endParaRPr>
            </a:p>
            <a:p>
              <a:pPr algn="ctr"/>
              <a:r>
                <a:rPr lang="zh-CN" altLang="en-US" b="1">
                  <a:solidFill>
                    <a:srgbClr val="FF0000"/>
                  </a:solidFill>
                  <a:latin typeface="微软雅黑" panose="020B0503020204020204" charset="-122"/>
                  <a:ea typeface="微软雅黑" panose="020B0503020204020204" charset="-122"/>
                </a:rPr>
                <a:t>（照片经后期人工上色处理）</a:t>
              </a:r>
              <a:endParaRPr lang="zh-CN" altLang="en-US" b="1">
                <a:solidFill>
                  <a:srgbClr val="FF0000"/>
                </a:solidFill>
                <a:latin typeface="微软雅黑" panose="020B0503020204020204" charset="-122"/>
                <a:ea typeface="微软雅黑" panose="020B0503020204020204" charset="-122"/>
              </a:endParaRPr>
            </a:p>
          </p:txBody>
        </p:sp>
      </p:grpSp>
      <p:sp>
        <p:nvSpPr>
          <p:cNvPr id="13" name="文本框 12"/>
          <p:cNvSpPr txBox="1"/>
          <p:nvPr/>
        </p:nvSpPr>
        <p:spPr>
          <a:xfrm>
            <a:off x="1027313" y="4054934"/>
            <a:ext cx="5995280" cy="570865"/>
          </a:xfrm>
          <a:prstGeom prst="rect">
            <a:avLst/>
          </a:prstGeom>
          <a:noFill/>
        </p:spPr>
        <p:txBody>
          <a:bodyPr wrap="square">
            <a:spAutoFit/>
          </a:bodyPr>
          <a:lstStyle/>
          <a:p>
            <a:pPr algn="ctr">
              <a:lnSpc>
                <a:spcPct val="130000"/>
              </a:lnSpc>
            </a:pPr>
            <a:r>
              <a:rPr lang="zh-CN" altLang="en-US" sz="2400" b="1">
                <a:latin typeface="微软雅黑" panose="020B0503020204020204" charset="-122"/>
                <a:ea typeface="微软雅黑" panose="020B0503020204020204" charset="-122"/>
                <a:cs typeface="Times New Roman" panose="02020603050405020304" pitchFamily="18" charset="0"/>
              </a:rPr>
              <a:t>生物武器的致病能力强、攻击范围广。</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15" name="组合 14"/>
          <p:cNvGrpSpPr/>
          <p:nvPr/>
        </p:nvGrpSpPr>
        <p:grpSpPr>
          <a:xfrm>
            <a:off x="838200" y="3586480"/>
            <a:ext cx="6560127" cy="1133856"/>
            <a:chOff x="10390167" y="1035248"/>
            <a:chExt cx="6560127" cy="1133856"/>
          </a:xfrm>
        </p:grpSpPr>
        <p:sp>
          <p:nvSpPr>
            <p:cNvPr id="16" name="矩形: 圆角 14"/>
            <p:cNvSpPr/>
            <p:nvPr/>
          </p:nvSpPr>
          <p:spPr>
            <a:xfrm>
              <a:off x="10390167" y="1296858"/>
              <a:ext cx="6560127" cy="872246"/>
            </a:xfrm>
            <a:prstGeom prst="roundRect">
              <a:avLst>
                <a:gd name="adj" fmla="val 1445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7" name="文本框 16"/>
            <p:cNvSpPr txBox="1"/>
            <p:nvPr/>
          </p:nvSpPr>
          <p:spPr>
            <a:xfrm>
              <a:off x="12209684" y="1035248"/>
              <a:ext cx="2810256"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生物武器的特点</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
        <p:nvSpPr>
          <p:cNvPr id="19" name="文本框 18"/>
          <p:cNvSpPr txBox="1"/>
          <p:nvPr/>
        </p:nvSpPr>
        <p:spPr>
          <a:xfrm>
            <a:off x="972448" y="5517485"/>
            <a:ext cx="10286864" cy="1050290"/>
          </a:xfrm>
          <a:prstGeom prst="rect">
            <a:avLst/>
          </a:prstGeom>
          <a:noFill/>
        </p:spPr>
        <p:txBody>
          <a:bodyPr wrap="square">
            <a:spAutoFit/>
          </a:bodyPr>
          <a:lstStyle/>
          <a:p>
            <a:pPr algn="just">
              <a:lnSpc>
                <a:spcPct val="130000"/>
              </a:lnSpc>
            </a:pPr>
            <a:r>
              <a:rPr lang="zh-CN" altLang="en-US" sz="2400" b="1">
                <a:latin typeface="微软雅黑" panose="020B0503020204020204" charset="-122"/>
                <a:ea typeface="微软雅黑" panose="020B0503020204020204" charset="-122"/>
                <a:cs typeface="Times New Roman" panose="02020603050405020304" pitchFamily="18" charset="0"/>
              </a:rPr>
              <a:t>它可以直接或者通过食物、生活必需品和带菌昆虫等散布，经由呼吸道、消化道和皮肤等侵入人、畜体内，造成大规模伤亡，也能大量损害植物。</a:t>
            </a:r>
            <a:endParaRPr lang="zh-CN" altLang="en-US" sz="2400" b="1">
              <a:latin typeface="微软雅黑" panose="020B0503020204020204" charset="-122"/>
              <a:ea typeface="微软雅黑" panose="020B0503020204020204" charset="-122"/>
              <a:cs typeface="Times New Roman" panose="02020603050405020304" pitchFamily="18" charset="0"/>
            </a:endParaRPr>
          </a:p>
        </p:txBody>
      </p:sp>
      <p:grpSp>
        <p:nvGrpSpPr>
          <p:cNvPr id="20" name="组合 19"/>
          <p:cNvGrpSpPr/>
          <p:nvPr/>
        </p:nvGrpSpPr>
        <p:grpSpPr>
          <a:xfrm>
            <a:off x="838200" y="5046748"/>
            <a:ext cx="10515600" cy="1548107"/>
            <a:chOff x="10390167" y="1032965"/>
            <a:chExt cx="10515600" cy="1548107"/>
          </a:xfrm>
        </p:grpSpPr>
        <p:sp>
          <p:nvSpPr>
            <p:cNvPr id="22" name="矩形: 圆角 18"/>
            <p:cNvSpPr/>
            <p:nvPr/>
          </p:nvSpPr>
          <p:spPr>
            <a:xfrm>
              <a:off x="10390167" y="1296857"/>
              <a:ext cx="10515600" cy="1284215"/>
            </a:xfrm>
            <a:prstGeom prst="roundRect">
              <a:avLst>
                <a:gd name="adj" fmla="val 14454"/>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3" name="文本框 22"/>
            <p:cNvSpPr txBox="1"/>
            <p:nvPr/>
          </p:nvSpPr>
          <p:spPr>
            <a:xfrm>
              <a:off x="13928825" y="1032965"/>
              <a:ext cx="3438283" cy="521970"/>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生物武器的使用方法</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left)">
                                      <p:cBhvr>
                                        <p:cTn id="12" dur="500"/>
                                        <p:tgtEl>
                                          <p:spTgt spid="2">
                                            <p:txEl>
                                              <p:pRg st="0" end="0"/>
                                            </p:txEl>
                                          </p:spTgt>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 calcmode="lin" valueType="num">
                                      <p:cBhvr>
                                        <p:cTn id="16" dur="500" fill="hold"/>
                                        <p:tgtEl>
                                          <p:spTgt spid="21"/>
                                        </p:tgtEl>
                                        <p:attrNameLst>
                                          <p:attrName>ppt_w</p:attrName>
                                        </p:attrNameLst>
                                      </p:cBhvr>
                                      <p:tavLst>
                                        <p:tav tm="0">
                                          <p:val>
                                            <p:fltVal val="0"/>
                                          </p:val>
                                        </p:tav>
                                        <p:tav tm="100000">
                                          <p:val>
                                            <p:strVal val="#ppt_w"/>
                                          </p:val>
                                        </p:tav>
                                      </p:tavLst>
                                    </p:anim>
                                    <p:anim calcmode="lin" valueType="num">
                                      <p:cBhvr>
                                        <p:cTn id="17" dur="500" fill="hold"/>
                                        <p:tgtEl>
                                          <p:spTgt spid="21"/>
                                        </p:tgtEl>
                                        <p:attrNameLst>
                                          <p:attrName>ppt_h</p:attrName>
                                        </p:attrNameLst>
                                      </p:cBhvr>
                                      <p:tavLst>
                                        <p:tav tm="0">
                                          <p:val>
                                            <p:fltVal val="0"/>
                                          </p:val>
                                        </p:tav>
                                        <p:tav tm="100000">
                                          <p:val>
                                            <p:strVal val="#ppt_h"/>
                                          </p:val>
                                        </p:tav>
                                      </p:tavLst>
                                    </p:anim>
                                    <p:animEffect transition="in" filter="fade">
                                      <p:cBhvr>
                                        <p:cTn id="18" dur="5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wipe(left)">
                                      <p:cBhvr>
                                        <p:cTn id="28" dur="500"/>
                                        <p:tgtEl>
                                          <p:spTgt spid="13">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Effect transition="in" filter="wipe(left)">
                                      <p:cBhvr>
                                        <p:cTn id="38"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P spid="13" grpId="0" bldLvl="2" uiExpand="1" build="p"/>
      <p:bldP spid="19" grpId="0" bldLvl="2"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生物武器</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81710" y="1689146"/>
            <a:ext cx="6297031" cy="4965065"/>
          </a:xfrm>
          <a:prstGeom prst="rect">
            <a:avLst/>
          </a:prstGeom>
          <a:noFill/>
        </p:spPr>
        <p:txBody>
          <a:bodyPr wrap="square">
            <a:spAutoFit/>
          </a:bodyPr>
          <a:lstStyle/>
          <a:p>
            <a:pPr>
              <a:lnSpc>
                <a:spcPct val="120000"/>
              </a:lnSpc>
            </a:pPr>
            <a:r>
              <a:rPr lang="zh-CN" altLang="en-US" sz="2400" b="1">
                <a:latin typeface="微软雅黑" panose="020B0503020204020204" charset="-122"/>
                <a:ea typeface="微软雅黑" panose="020B0503020204020204" charset="-122"/>
                <a:cs typeface="微软雅黑" panose="020B0503020204020204" charset="-122"/>
              </a:rPr>
              <a:t>       早在第二次世界大战中，侵华日军就组建了从事细菌战的</a:t>
            </a:r>
            <a:r>
              <a:rPr lang="en-US" altLang="zh-CN" sz="2400" b="1">
                <a:latin typeface="微软雅黑" panose="020B0503020204020204" charset="-122"/>
                <a:ea typeface="微软雅黑" panose="020B0503020204020204" charset="-122"/>
                <a:cs typeface="微软雅黑" panose="020B0503020204020204" charset="-122"/>
              </a:rPr>
              <a:t>731</a:t>
            </a:r>
            <a:r>
              <a:rPr lang="zh-CN" altLang="en-US" sz="2400" b="1">
                <a:latin typeface="微软雅黑" panose="020B0503020204020204" charset="-122"/>
                <a:ea typeface="微软雅黑" panose="020B0503020204020204" charset="-122"/>
                <a:cs typeface="微软雅黑" panose="020B0503020204020204" charset="-122"/>
              </a:rPr>
              <a:t>部队和</a:t>
            </a:r>
            <a:r>
              <a:rPr lang="en-US" altLang="zh-CN" sz="2400" b="1">
                <a:latin typeface="微软雅黑" panose="020B0503020204020204" charset="-122"/>
                <a:ea typeface="微软雅黑" panose="020B0503020204020204" charset="-122"/>
                <a:cs typeface="微软雅黑" panose="020B0503020204020204" charset="-122"/>
              </a:rPr>
              <a:t>100</a:t>
            </a:r>
            <a:r>
              <a:rPr lang="zh-CN" altLang="en-US" sz="2400" b="1">
                <a:latin typeface="微软雅黑" panose="020B0503020204020204" charset="-122"/>
                <a:ea typeface="微软雅黑" panose="020B0503020204020204" charset="-122"/>
                <a:cs typeface="微软雅黑" panose="020B0503020204020204" charset="-122"/>
              </a:rPr>
              <a:t>部队，并在我国领土上修建了几十座细菌武器工厂，大量培养鼠疫、霍乱、伤寒和炭疽等一系列致命的传染性疾病的病原体。为了检验生产出来的细菌武器的效能，侵华日军曾用数千名中国人做实验。他们还曾在我国</a:t>
            </a:r>
            <a:r>
              <a:rPr lang="en-US" altLang="zh-CN" sz="2400" b="1">
                <a:latin typeface="微软雅黑" panose="020B0503020204020204" charset="-122"/>
                <a:ea typeface="微软雅黑" panose="020B0503020204020204" charset="-122"/>
                <a:cs typeface="微软雅黑" panose="020B0503020204020204" charset="-122"/>
              </a:rPr>
              <a:t>20</a:t>
            </a:r>
            <a:r>
              <a:rPr lang="zh-CN" altLang="en-US" sz="2400" b="1">
                <a:latin typeface="微软雅黑" panose="020B0503020204020204" charset="-122"/>
                <a:ea typeface="微软雅黑" panose="020B0503020204020204" charset="-122"/>
                <a:cs typeface="微软雅黑" panose="020B0503020204020204" charset="-122"/>
              </a:rPr>
              <a:t>多个地区使用了细菌武器，造成几十万老百姓死亡。日本战败投降时，侵华日军又一次把培养的细菌释放出来，在我国造成传染病大流行。他们的种种暴行遭到国际舆论的一致谴责。</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38505" y="1221740"/>
            <a:ext cx="6560185" cy="5400675"/>
            <a:chOff x="10390167" y="1036538"/>
            <a:chExt cx="6560127" cy="5464314"/>
          </a:xfrm>
        </p:grpSpPr>
        <p:sp>
          <p:nvSpPr>
            <p:cNvPr id="8" name="矩形: 圆角 4"/>
            <p:cNvSpPr/>
            <p:nvPr/>
          </p:nvSpPr>
          <p:spPr>
            <a:xfrm>
              <a:off x="10390167" y="1296858"/>
              <a:ext cx="6560127" cy="5203994"/>
            </a:xfrm>
            <a:prstGeom prst="roundRect">
              <a:avLst>
                <a:gd name="adj" fmla="val 4087"/>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2835011" y="1036538"/>
              <a:ext cx="1694125" cy="528121"/>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历史背景</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22" name="组合 21"/>
          <p:cNvGrpSpPr/>
          <p:nvPr/>
        </p:nvGrpSpPr>
        <p:grpSpPr>
          <a:xfrm>
            <a:off x="7541719" y="3945730"/>
            <a:ext cx="3768571" cy="2761343"/>
            <a:chOff x="7541719" y="3767930"/>
            <a:chExt cx="3768571" cy="2761343"/>
          </a:xfrm>
        </p:grpSpPr>
        <p:pic>
          <p:nvPicPr>
            <p:cNvPr id="11" name="Picture 3" descr="E:\我的文档\基因工程校本教材\书稿\pic\8\日本731部队骇人的活体实验.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541719" y="3767930"/>
              <a:ext cx="3768571" cy="2393043"/>
            </a:xfrm>
            <a:prstGeom prst="rect">
              <a:avLst/>
            </a:prstGeom>
            <a:noFill/>
            <a:extLst>
              <a:ext uri="{909E8E84-426E-40DD-AFC4-6F175D3DCCD1}">
                <a14:hiddenFill xmlns:a14="http://schemas.microsoft.com/office/drawing/2010/main">
                  <a:solidFill>
                    <a:srgbClr val="FFFFFF"/>
                  </a:solidFill>
                </a14:hiddenFill>
              </a:ext>
            </a:extLst>
          </p:spPr>
        </p:pic>
        <p:sp>
          <p:nvSpPr>
            <p:cNvPr id="12" name="文本框 11"/>
            <p:cNvSpPr txBox="1"/>
            <p:nvPr/>
          </p:nvSpPr>
          <p:spPr>
            <a:xfrm>
              <a:off x="7905814" y="6160973"/>
              <a:ext cx="3040380" cy="368300"/>
            </a:xfrm>
            <a:prstGeom prst="rect">
              <a:avLst/>
            </a:prstGeom>
            <a:noFill/>
          </p:spPr>
          <p:txBody>
            <a:bodyPr wrap="none" rtlCol="0">
              <a:spAutoFit/>
            </a:bodyPr>
            <a:lstStyle/>
            <a:p>
              <a:pPr algn="ctr"/>
              <a:r>
                <a:rPr lang="zh-CN" altLang="en-US" b="1">
                  <a:solidFill>
                    <a:srgbClr val="FF0000"/>
                  </a:solidFill>
                  <a:latin typeface="微软雅黑" panose="020B0503020204020204" charset="-122"/>
                  <a:ea typeface="微软雅黑" panose="020B0503020204020204" charset="-122"/>
                  <a:cs typeface="微软雅黑" panose="020B0503020204020204" charset="-122"/>
                </a:rPr>
                <a:t>日本</a:t>
              </a:r>
              <a:r>
                <a:rPr lang="en-US" altLang="zh-CN" b="1">
                  <a:solidFill>
                    <a:srgbClr val="FF0000"/>
                  </a:solidFill>
                  <a:latin typeface="微软雅黑" panose="020B0503020204020204" charset="-122"/>
                  <a:ea typeface="微软雅黑" panose="020B0503020204020204" charset="-122"/>
                  <a:cs typeface="微软雅黑" panose="020B0503020204020204" charset="-122"/>
                </a:rPr>
                <a:t>731</a:t>
              </a:r>
              <a:r>
                <a:rPr lang="zh-CN" altLang="en-US" b="1">
                  <a:solidFill>
                    <a:srgbClr val="FF0000"/>
                  </a:solidFill>
                  <a:latin typeface="微软雅黑" panose="020B0503020204020204" charset="-122"/>
                  <a:ea typeface="微软雅黑" panose="020B0503020204020204" charset="-122"/>
                  <a:cs typeface="微软雅黑" panose="020B0503020204020204" charset="-122"/>
                </a:rPr>
                <a:t>部队骇人的活体实验</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p:txBody>
        </p:sp>
      </p:grpSp>
      <p:grpSp>
        <p:nvGrpSpPr>
          <p:cNvPr id="23" name="组合 22"/>
          <p:cNvGrpSpPr/>
          <p:nvPr/>
        </p:nvGrpSpPr>
        <p:grpSpPr>
          <a:xfrm>
            <a:off x="7541719" y="1394428"/>
            <a:ext cx="3768571" cy="2558567"/>
            <a:chOff x="7541719" y="1145508"/>
            <a:chExt cx="3768571" cy="2558567"/>
          </a:xfrm>
        </p:grpSpPr>
        <p:pic>
          <p:nvPicPr>
            <p:cNvPr id="13" name="Picture 2" descr="E:\我的文档\基因工程校本教材\书稿\pic\8\131193705_11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1719" y="1145508"/>
              <a:ext cx="3768571" cy="2192052"/>
            </a:xfrm>
            <a:prstGeom prst="rect">
              <a:avLst/>
            </a:prstGeom>
            <a:noFill/>
            <a:extLst>
              <a:ext uri="{909E8E84-426E-40DD-AFC4-6F175D3DCCD1}">
                <a14:hiddenFill xmlns:a14="http://schemas.microsoft.com/office/drawing/2010/main">
                  <a:solidFill>
                    <a:srgbClr val="FFFFFF"/>
                  </a:solidFill>
                </a14:hiddenFill>
              </a:ext>
            </a:extLst>
          </p:spPr>
        </p:pic>
        <p:sp>
          <p:nvSpPr>
            <p:cNvPr id="15" name="文本框 14"/>
            <p:cNvSpPr txBox="1"/>
            <p:nvPr/>
          </p:nvSpPr>
          <p:spPr>
            <a:xfrm>
              <a:off x="8248713" y="3335775"/>
              <a:ext cx="2354580" cy="368300"/>
            </a:xfrm>
            <a:prstGeom prst="rect">
              <a:avLst/>
            </a:prstGeom>
            <a:noFill/>
          </p:spPr>
          <p:txBody>
            <a:bodyPr wrap="none" rtlCol="0">
              <a:spAutoFit/>
            </a:bodyPr>
            <a:lstStyle/>
            <a:p>
              <a:pPr algn="ctr"/>
              <a:r>
                <a:rPr lang="zh-CN" altLang="en-US" b="1">
                  <a:solidFill>
                    <a:srgbClr val="FF0000"/>
                  </a:solidFill>
                  <a:latin typeface="微软雅黑" panose="020B0503020204020204" charset="-122"/>
                  <a:ea typeface="微软雅黑" panose="020B0503020204020204" charset="-122"/>
                  <a:cs typeface="微软雅黑" panose="020B0503020204020204" charset="-122"/>
                </a:rPr>
                <a:t>侵华日军</a:t>
              </a:r>
              <a:r>
                <a:rPr lang="en-US" altLang="zh-CN" b="1">
                  <a:solidFill>
                    <a:srgbClr val="FF0000"/>
                  </a:solidFill>
                  <a:latin typeface="微软雅黑" panose="020B0503020204020204" charset="-122"/>
                  <a:ea typeface="微软雅黑" panose="020B0503020204020204" charset="-122"/>
                  <a:cs typeface="微软雅黑" panose="020B0503020204020204" charset="-122"/>
                </a:rPr>
                <a:t>731</a:t>
              </a:r>
              <a:r>
                <a:rPr lang="zh-CN" altLang="en-US" b="1">
                  <a:solidFill>
                    <a:srgbClr val="FF0000"/>
                  </a:solidFill>
                  <a:latin typeface="微软雅黑" panose="020B0503020204020204" charset="-122"/>
                  <a:ea typeface="微软雅黑" panose="020B0503020204020204" charset="-122"/>
                  <a:cs typeface="微软雅黑" panose="020B0503020204020204" charset="-122"/>
                </a:rPr>
                <a:t>部队遗址</a:t>
              </a:r>
              <a:endParaRPr lang="zh-CN" altLang="en-US" b="1">
                <a:solidFill>
                  <a:srgbClr val="FF0000"/>
                </a:solidFill>
                <a:latin typeface="微软雅黑" panose="020B0503020204020204" charset="-122"/>
                <a:ea typeface="微软雅黑" panose="020B0503020204020204" charset="-122"/>
                <a:cs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up)">
                                      <p:cBhvr>
                                        <p:cTn id="12" dur="500"/>
                                        <p:tgtEl>
                                          <p:spTgt spid="2">
                                            <p:txEl>
                                              <p:pRg st="0" end="0"/>
                                            </p:txEl>
                                          </p:spTgt>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 calcmode="lin" valueType="num">
                                      <p:cBhvr>
                                        <p:cTn id="16" dur="500" fill="hold"/>
                                        <p:tgtEl>
                                          <p:spTgt spid="23"/>
                                        </p:tgtEl>
                                        <p:attrNameLst>
                                          <p:attrName>ppt_w</p:attrName>
                                        </p:attrNameLst>
                                      </p:cBhvr>
                                      <p:tavLst>
                                        <p:tav tm="0">
                                          <p:val>
                                            <p:fltVal val="0"/>
                                          </p:val>
                                        </p:tav>
                                        <p:tav tm="100000">
                                          <p:val>
                                            <p:strVal val="#ppt_w"/>
                                          </p:val>
                                        </p:tav>
                                      </p:tavLst>
                                    </p:anim>
                                    <p:anim calcmode="lin" valueType="num">
                                      <p:cBhvr>
                                        <p:cTn id="17" dur="500" fill="hold"/>
                                        <p:tgtEl>
                                          <p:spTgt spid="23"/>
                                        </p:tgtEl>
                                        <p:attrNameLst>
                                          <p:attrName>ppt_h</p:attrName>
                                        </p:attrNameLst>
                                      </p:cBhvr>
                                      <p:tavLst>
                                        <p:tav tm="0">
                                          <p:val>
                                            <p:fltVal val="0"/>
                                          </p:val>
                                        </p:tav>
                                        <p:tav tm="100000">
                                          <p:val>
                                            <p:strVal val="#ppt_h"/>
                                          </p:val>
                                        </p:tav>
                                      </p:tavLst>
                                    </p:anim>
                                    <p:animEffect transition="in" filter="fade">
                                      <p:cBhvr>
                                        <p:cTn id="18" dur="500"/>
                                        <p:tgtEl>
                                          <p:spTgt spid="23"/>
                                        </p:tgtEl>
                                      </p:cBhvr>
                                    </p:animEffect>
                                  </p:childTnLst>
                                </p:cTn>
                              </p:par>
                            </p:childTnLst>
                          </p:cTn>
                        </p:par>
                        <p:par>
                          <p:cTn id="19" fill="hold">
                            <p:stCondLst>
                              <p:cond delay="1000"/>
                            </p:stCondLst>
                            <p:childTnLst>
                              <p:par>
                                <p:cTn id="20" presetID="53" presetClass="entr" presetSubtype="16"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 calcmode="lin" valueType="num">
                                      <p:cBhvr>
                                        <p:cTn id="22" dur="500" fill="hold"/>
                                        <p:tgtEl>
                                          <p:spTgt spid="22"/>
                                        </p:tgtEl>
                                        <p:attrNameLst>
                                          <p:attrName>ppt_w</p:attrName>
                                        </p:attrNameLst>
                                      </p:cBhvr>
                                      <p:tavLst>
                                        <p:tav tm="0">
                                          <p:val>
                                            <p:fltVal val="0"/>
                                          </p:val>
                                        </p:tav>
                                        <p:tav tm="100000">
                                          <p:val>
                                            <p:strVal val="#ppt_w"/>
                                          </p:val>
                                        </p:tav>
                                      </p:tavLst>
                                    </p:anim>
                                    <p:anim calcmode="lin" valueType="num">
                                      <p:cBhvr>
                                        <p:cTn id="23" dur="500" fill="hold"/>
                                        <p:tgtEl>
                                          <p:spTgt spid="22"/>
                                        </p:tgtEl>
                                        <p:attrNameLst>
                                          <p:attrName>ppt_h</p:attrName>
                                        </p:attrNameLst>
                                      </p:cBhvr>
                                      <p:tavLst>
                                        <p:tav tm="0">
                                          <p:val>
                                            <p:fltVal val="0"/>
                                          </p:val>
                                        </p:tav>
                                        <p:tav tm="100000">
                                          <p:val>
                                            <p:strVal val="#ppt_h"/>
                                          </p:val>
                                        </p:tav>
                                      </p:tavLst>
                                    </p:anim>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087120" y="72453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生物武器</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文本框 1"/>
          <p:cNvSpPr txBox="1"/>
          <p:nvPr/>
        </p:nvSpPr>
        <p:spPr>
          <a:xfrm>
            <a:off x="881710" y="1689146"/>
            <a:ext cx="10374554" cy="4760595"/>
          </a:xfrm>
          <a:prstGeom prst="rect">
            <a:avLst/>
          </a:prstGeom>
          <a:noFill/>
        </p:spPr>
        <p:txBody>
          <a:bodyPr wrap="square">
            <a:spAutoFit/>
          </a:bodyPr>
          <a:lstStyle/>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       第二次世界大战后，在日本细菌战战犯的帮助下，美国获得了细菌武器。</a:t>
            </a:r>
            <a:r>
              <a:rPr lang="en-US" altLang="zh-CN" sz="2300" b="1">
                <a:latin typeface="微软雅黑" panose="020B0503020204020204" charset="-122"/>
                <a:ea typeface="微软雅黑" panose="020B0503020204020204" charset="-122"/>
                <a:cs typeface="微软雅黑" panose="020B0503020204020204" charset="-122"/>
              </a:rPr>
              <a:t>1950</a:t>
            </a:r>
            <a:r>
              <a:rPr lang="zh-CN" altLang="en-US" sz="2300" b="1">
                <a:latin typeface="微软雅黑" panose="020B0503020204020204" charset="-122"/>
                <a:ea typeface="微软雅黑" panose="020B0503020204020204" charset="-122"/>
                <a:cs typeface="微软雅黑" panose="020B0503020204020204" charset="-122"/>
              </a:rPr>
              <a:t>年</a:t>
            </a:r>
            <a:r>
              <a:rPr lang="en-US" altLang="zh-CN" sz="2300" b="1">
                <a:latin typeface="微软雅黑" panose="020B0503020204020204" charset="-122"/>
                <a:ea typeface="微软雅黑" panose="020B0503020204020204" charset="-122"/>
                <a:cs typeface="微软雅黑" panose="020B0503020204020204" charset="-122"/>
              </a:rPr>
              <a:t>12</a:t>
            </a:r>
            <a:r>
              <a:rPr lang="zh-CN" altLang="en-US" sz="2300" b="1">
                <a:latin typeface="微软雅黑" panose="020B0503020204020204" charset="-122"/>
                <a:ea typeface="微软雅黑" panose="020B0503020204020204" charset="-122"/>
                <a:cs typeface="微软雅黑" panose="020B0503020204020204" charset="-122"/>
              </a:rPr>
              <a:t>月至</a:t>
            </a:r>
            <a:r>
              <a:rPr lang="en-US" altLang="zh-CN" sz="2300" b="1">
                <a:latin typeface="微软雅黑" panose="020B0503020204020204" charset="-122"/>
                <a:ea typeface="微软雅黑" panose="020B0503020204020204" charset="-122"/>
                <a:cs typeface="微软雅黑" panose="020B0503020204020204" charset="-122"/>
              </a:rPr>
              <a:t>1951</a:t>
            </a:r>
            <a:r>
              <a:rPr lang="zh-CN" altLang="en-US" sz="2300" b="1">
                <a:latin typeface="微软雅黑" panose="020B0503020204020204" charset="-122"/>
                <a:ea typeface="微软雅黑" panose="020B0503020204020204" charset="-122"/>
                <a:cs typeface="微软雅黑" panose="020B0503020204020204" charset="-122"/>
              </a:rPr>
              <a:t>年</a:t>
            </a:r>
            <a:r>
              <a:rPr lang="en-US" altLang="zh-CN" sz="2300" b="1">
                <a:latin typeface="微软雅黑" panose="020B0503020204020204" charset="-122"/>
                <a:ea typeface="微软雅黑" panose="020B0503020204020204" charset="-122"/>
                <a:cs typeface="微软雅黑" panose="020B0503020204020204" charset="-122"/>
              </a:rPr>
              <a:t>1</a:t>
            </a:r>
            <a:r>
              <a:rPr lang="zh-CN" altLang="en-US" sz="2300" b="1">
                <a:latin typeface="微软雅黑" panose="020B0503020204020204" charset="-122"/>
                <a:ea typeface="微软雅黑" panose="020B0503020204020204" charset="-122"/>
                <a:cs typeface="微软雅黑" panose="020B0503020204020204" charset="-122"/>
              </a:rPr>
              <a:t>月，在中国人民志愿军的打击下，美军从“三八线”南撤。在此过程中，他们散布了大量的天花病毒，使约</a:t>
            </a:r>
            <a:r>
              <a:rPr lang="en-US" altLang="zh-CN" sz="2300" b="1">
                <a:latin typeface="微软雅黑" panose="020B0503020204020204" charset="-122"/>
                <a:ea typeface="微软雅黑" panose="020B0503020204020204" charset="-122"/>
                <a:cs typeface="微软雅黑" panose="020B0503020204020204" charset="-122"/>
              </a:rPr>
              <a:t>3500</a:t>
            </a:r>
            <a:r>
              <a:rPr lang="zh-CN" altLang="en-US" sz="2300" b="1">
                <a:latin typeface="微软雅黑" panose="020B0503020204020204" charset="-122"/>
                <a:ea typeface="微软雅黑" panose="020B0503020204020204" charset="-122"/>
                <a:cs typeface="微软雅黑" panose="020B0503020204020204" charset="-122"/>
              </a:rPr>
              <a:t>人患上天花，约</a:t>
            </a:r>
            <a:r>
              <a:rPr lang="en-US" altLang="zh-CN" sz="2300" b="1">
                <a:latin typeface="微软雅黑" panose="020B0503020204020204" charset="-122"/>
                <a:ea typeface="微软雅黑" panose="020B0503020204020204" charset="-122"/>
                <a:cs typeface="微软雅黑" panose="020B0503020204020204" charset="-122"/>
              </a:rPr>
              <a:t>350</a:t>
            </a:r>
            <a:r>
              <a:rPr lang="zh-CN" altLang="en-US" sz="2300" b="1">
                <a:latin typeface="微软雅黑" panose="020B0503020204020204" charset="-122"/>
                <a:ea typeface="微软雅黑" panose="020B0503020204020204" charset="-122"/>
                <a:cs typeface="微软雅黑" panose="020B0503020204020204" charset="-122"/>
              </a:rPr>
              <a:t>人死亡。</a:t>
            </a:r>
            <a:r>
              <a:rPr lang="en-US" altLang="zh-CN" sz="2300" b="1">
                <a:latin typeface="微软雅黑" panose="020B0503020204020204" charset="-122"/>
                <a:ea typeface="微软雅黑" panose="020B0503020204020204" charset="-122"/>
                <a:cs typeface="微软雅黑" panose="020B0503020204020204" charset="-122"/>
              </a:rPr>
              <a:t>1952</a:t>
            </a:r>
            <a:r>
              <a:rPr lang="zh-CN" altLang="en-US" sz="2300" b="1">
                <a:latin typeface="微软雅黑" panose="020B0503020204020204" charset="-122"/>
                <a:ea typeface="微软雅黑" panose="020B0503020204020204" charset="-122"/>
                <a:cs typeface="微软雅黑" panose="020B0503020204020204" charset="-122"/>
              </a:rPr>
              <a:t>年初，美军又在志愿军控制区投下了细菌弹，散布了大量苍蝇、跳蚤等昆虫。经我国军事医学专家鉴定，这些昆虫带有</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可引起鼠疫、霍乱、伤寒、痢疾、脑膜炎和回归热等疾</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病的</a:t>
            </a:r>
            <a:r>
              <a:rPr lang="en-US" altLang="zh-CN" sz="2300" b="1">
                <a:latin typeface="微软雅黑" panose="020B0503020204020204" charset="-122"/>
                <a:ea typeface="微软雅黑" panose="020B0503020204020204" charset="-122"/>
                <a:cs typeface="微软雅黑" panose="020B0503020204020204" charset="-122"/>
              </a:rPr>
              <a:t>10</a:t>
            </a:r>
            <a:r>
              <a:rPr lang="zh-CN" altLang="en-US" sz="2300" b="1">
                <a:latin typeface="微软雅黑" panose="020B0503020204020204" charset="-122"/>
                <a:ea typeface="微软雅黑" panose="020B0503020204020204" charset="-122"/>
                <a:cs typeface="微软雅黑" panose="020B0503020204020204" charset="-122"/>
              </a:rPr>
              <a:t>多种致病菌。随后，美军又将细菌战扩大到我国</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东北的抚顺、安东、凤城、宽甸和临江等地。在反细菌</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战战争中，由于中国人民志愿军采取了一系列有力的应</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对措施，才避免了军民的重大伤亡。同时，我国政府也</a:t>
            </a:r>
            <a:endParaRPr lang="zh-CN" altLang="en-US" sz="2300" b="1">
              <a:latin typeface="微软雅黑" panose="020B0503020204020204" charset="-122"/>
              <a:ea typeface="微软雅黑" panose="020B0503020204020204" charset="-122"/>
              <a:cs typeface="微软雅黑" panose="020B0503020204020204" charset="-122"/>
            </a:endParaRPr>
          </a:p>
          <a:p>
            <a:pPr algn="just">
              <a:lnSpc>
                <a:spcPct val="120000"/>
              </a:lnSpc>
            </a:pPr>
            <a:r>
              <a:rPr lang="zh-CN" altLang="en-US" sz="2300" b="1">
                <a:latin typeface="微软雅黑" panose="020B0503020204020204" charset="-122"/>
                <a:ea typeface="微软雅黑" panose="020B0503020204020204" charset="-122"/>
                <a:cs typeface="微软雅黑" panose="020B0503020204020204" charset="-122"/>
              </a:rPr>
              <a:t>向全世界控诉美军使用细菌武器的反人类罪行。</a:t>
            </a:r>
            <a:endParaRPr lang="zh-CN" altLang="en-US" sz="2300" b="1">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nvGrpSpPr>
        <p:grpSpPr>
          <a:xfrm>
            <a:off x="738505" y="1220470"/>
            <a:ext cx="10718800" cy="5390515"/>
            <a:chOff x="10390167" y="1035248"/>
            <a:chExt cx="10719114" cy="5465604"/>
          </a:xfrm>
        </p:grpSpPr>
        <p:sp>
          <p:nvSpPr>
            <p:cNvPr id="8" name="矩形: 圆角 4"/>
            <p:cNvSpPr/>
            <p:nvPr/>
          </p:nvSpPr>
          <p:spPr>
            <a:xfrm>
              <a:off x="10390167" y="1296858"/>
              <a:ext cx="10719114" cy="5203994"/>
            </a:xfrm>
            <a:prstGeom prst="roundRect">
              <a:avLst>
                <a:gd name="adj" fmla="val 4087"/>
              </a:avLst>
            </a:prstGeom>
            <a:noFill/>
            <a:ln>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9" name="文本框 8"/>
            <p:cNvSpPr txBox="1"/>
            <p:nvPr/>
          </p:nvSpPr>
          <p:spPr>
            <a:xfrm>
              <a:off x="14874771" y="1035248"/>
              <a:ext cx="1746155" cy="529241"/>
            </a:xfrm>
            <a:prstGeom prst="rect">
              <a:avLst/>
            </a:prstGeom>
            <a:solidFill>
              <a:srgbClr val="FFE7E7"/>
            </a:solidFill>
            <a:ln>
              <a:noFill/>
            </a:ln>
          </p:spPr>
          <p:txBody>
            <a:bodyPr wrap="square" rtlCol="0">
              <a:spAutoFit/>
            </a:bodyPr>
            <a:lstStyle/>
            <a:p>
              <a:pPr algn="ctr"/>
              <a:r>
                <a:rPr lang="zh-CN" altLang="en-US" sz="2800" b="1">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rPr>
                <a:t>历史背景</a:t>
              </a:r>
              <a:endParaRPr lang="zh-CN" altLang="en-US" sz="2800" b="1" dirty="0">
                <a:solidFill>
                  <a:srgbClr val="C00000"/>
                </a:solidFill>
                <a:effectLst>
                  <a:glow rad="76200">
                    <a:schemeClr val="bg1">
                      <a:alpha val="85000"/>
                    </a:schemeClr>
                  </a:glow>
                </a:effectLst>
                <a:latin typeface="微软雅黑" panose="020B0503020204020204" charset="-122"/>
                <a:ea typeface="微软雅黑" panose="020B0503020204020204" charset="-122"/>
                <a:cs typeface="Times New Roman" panose="02020603050405020304" pitchFamily="18" charset="0"/>
              </a:endParaRPr>
            </a:p>
          </p:txBody>
        </p:sp>
      </p:grpSp>
      <p:grpSp>
        <p:nvGrpSpPr>
          <p:cNvPr id="16" name="组合 15"/>
          <p:cNvGrpSpPr/>
          <p:nvPr/>
        </p:nvGrpSpPr>
        <p:grpSpPr>
          <a:xfrm>
            <a:off x="8316976" y="3430069"/>
            <a:ext cx="2980944" cy="3183282"/>
            <a:chOff x="8372856" y="1755567"/>
            <a:chExt cx="2980944" cy="3183282"/>
          </a:xfrm>
        </p:grpSpPr>
        <p:pic>
          <p:nvPicPr>
            <p:cNvPr id="12" name="图片 11"/>
            <p:cNvPicPr>
              <a:picLocks noChangeAspect="1"/>
            </p:cNvPicPr>
            <p:nvPr/>
          </p:nvPicPr>
          <p:blipFill>
            <a:blip r:embed="rId1"/>
            <a:stretch>
              <a:fillRect/>
            </a:stretch>
          </p:blipFill>
          <p:spPr>
            <a:xfrm>
              <a:off x="8372856" y="1755567"/>
              <a:ext cx="2980944" cy="2538122"/>
            </a:xfrm>
            <a:prstGeom prst="rect">
              <a:avLst/>
            </a:prstGeom>
          </p:spPr>
        </p:pic>
        <p:sp>
          <p:nvSpPr>
            <p:cNvPr id="15" name="文本框 14"/>
            <p:cNvSpPr txBox="1"/>
            <p:nvPr/>
          </p:nvSpPr>
          <p:spPr>
            <a:xfrm>
              <a:off x="8710699" y="4293689"/>
              <a:ext cx="2468880" cy="645160"/>
            </a:xfrm>
            <a:prstGeom prst="rect">
              <a:avLst/>
            </a:prstGeom>
            <a:noFill/>
          </p:spPr>
          <p:txBody>
            <a:bodyPr wrap="none" rtlCol="0">
              <a:spAutoFit/>
            </a:bodyPr>
            <a:lstStyle/>
            <a:p>
              <a:r>
                <a:rPr lang="zh-CN" altLang="en-US" b="1">
                  <a:solidFill>
                    <a:srgbClr val="FF0000"/>
                  </a:solidFill>
                  <a:latin typeface="微软雅黑" panose="020B0503020204020204" charset="-122"/>
                  <a:ea typeface="微软雅黑" panose="020B0503020204020204" charset="-122"/>
                </a:rPr>
                <a:t>志愿军在清理细菌战污</a:t>
              </a:r>
              <a:endParaRPr lang="zh-CN" altLang="en-US" b="1">
                <a:solidFill>
                  <a:srgbClr val="FF0000"/>
                </a:solidFill>
                <a:latin typeface="微软雅黑" panose="020B0503020204020204" charset="-122"/>
                <a:ea typeface="微软雅黑" panose="020B0503020204020204" charset="-122"/>
              </a:endParaRPr>
            </a:p>
            <a:p>
              <a:r>
                <a:rPr lang="zh-CN" altLang="en-US" b="1">
                  <a:solidFill>
                    <a:srgbClr val="FF0000"/>
                  </a:solidFill>
                  <a:latin typeface="微软雅黑" panose="020B0503020204020204" charset="-122"/>
                  <a:ea typeface="微软雅黑" panose="020B0503020204020204" charset="-122"/>
                </a:rPr>
                <a:t>染地（左下为细菌弹）</a:t>
              </a:r>
              <a:endParaRPr lang="zh-CN" altLang="en-US" b="1">
                <a:solidFill>
                  <a:srgbClr val="FF0000"/>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2"/>
    </p:bld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矩形 3"/>
          <p:cNvSpPr/>
          <p:nvPr/>
        </p:nvSpPr>
        <p:spPr>
          <a:xfrm>
            <a:off x="946785" y="1304925"/>
            <a:ext cx="10259695" cy="53282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6" name="文本框 5"/>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pic>
        <p:nvPicPr>
          <p:cNvPr id="15" name="比核弹厉害百倍的武器-基因武器">
            <a:hlinkClick r:id="" action="ppaction://media"/>
          </p:cNvPr>
          <p:cNvPicPr/>
          <p:nvPr>
            <a:videoFile r:link="rId1"/>
            <p:extLst>
              <p:ext uri="{DAA4B4D4-6D71-4841-9C94-3DE7FCFB9230}">
                <p14:media xmlns:p14="http://schemas.microsoft.com/office/powerpoint/2010/main" r:embed="rId2"/>
              </p:ext>
            </p:extLst>
          </p:nvPr>
        </p:nvPicPr>
        <p:blipFill>
          <a:blip r:embed="rId3"/>
          <a:stretch>
            <a:fillRect/>
          </a:stretch>
        </p:blipFill>
        <p:spPr>
          <a:xfrm>
            <a:off x="971550" y="1341120"/>
            <a:ext cx="10201910" cy="5277485"/>
          </a:xfrm>
          <a:prstGeom prst="rect">
            <a:avLst/>
          </a:prstGeom>
        </p:spPr>
      </p:pic>
      <p:sp>
        <p:nvSpPr>
          <p:cNvPr id="3" name="标题 1"/>
          <p:cNvSpPr>
            <a:spLocks noGrp="1"/>
          </p:cNvSpPr>
          <p:nvPr/>
        </p:nvSpPr>
        <p:spPr>
          <a:xfrm>
            <a:off x="1087120" y="72453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FF0000"/>
                </a:solidFill>
                <a:latin typeface="微软雅黑" panose="020B0503020204020204" charset="-122"/>
              </a:rPr>
              <a:t>生物武器</a:t>
            </a:r>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6" name="半闭框 15"/>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p:transition/>
  <p:timing>
    <p:tnLst>
      <p:par>
        <p:cTn id="1" dur="indefinite" restart="never" nodeType="tmRoot">
          <p:childTnLst>
            <p:video>
              <p:cMediaNode>
                <p:cTn id="2" fill="hold" display="1">
                  <p:stCondLst>
                    <p:cond delay="indefinite"/>
                  </p:stCondLst>
                </p:cTn>
                <p:tgtEl>
                  <p:spTgt spid="15"/>
                </p:tgtEl>
              </p:cMediaNode>
            </p:video>
            <p:seq concurrent="1" nextAc="seek">
              <p:cTn id="3" restart="whenNotActive" fill="hold" evtFilter="cancelBubble" nodeType="interactiveSeq">
                <p:stCondLst>
                  <p:cond evt="onClick" delay="0">
                    <p:tgtEl>
                      <p:spTgt spid="15"/>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5"/>
                                        </p:tgtEl>
                                      </p:cBhvr>
                                    </p:cmd>
                                  </p:childTnLst>
                                </p:cTn>
                              </p:par>
                            </p:childTnLst>
                          </p:cTn>
                        </p:par>
                      </p:childTnLst>
                    </p:cTn>
                  </p:par>
                </p:childTnLst>
              </p:cTn>
              <p:nextCondLst>
                <p:cond evt="onClick" delay="0">
                  <p:tgtEl>
                    <p:spTgt spid="1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163955" y="231457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标题 1"/>
          <p:cNvSpPr>
            <a:spLocks noGrp="1"/>
          </p:cNvSpPr>
          <p:nvPr/>
        </p:nvSpPr>
        <p:spPr>
          <a:xfrm>
            <a:off x="838200" y="724535"/>
            <a:ext cx="56622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sym typeface="+mn-ea"/>
              </a:rPr>
              <a:t>生物武器危害的特点</a:t>
            </a:r>
            <a:endParaRPr sz="2800">
              <a:solidFill>
                <a:srgbClr val="FF0000"/>
              </a:solidFill>
              <a:latin typeface="微软雅黑" panose="020B0503020204020204" charset="-122"/>
            </a:endParaRPr>
          </a:p>
        </p:txBody>
      </p:sp>
      <p:sp>
        <p:nvSpPr>
          <p:cNvPr id="6" name="文本框 5"/>
          <p:cNvSpPr txBox="1"/>
          <p:nvPr/>
        </p:nvSpPr>
        <p:spPr>
          <a:xfrm>
            <a:off x="689907" y="2006561"/>
            <a:ext cx="10515600"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1. </a:t>
            </a:r>
            <a:r>
              <a:rPr lang="zh-CN" altLang="en-US" sz="2400" b="1">
                <a:latin typeface="微软雅黑" panose="020B0503020204020204" charset="-122"/>
                <a:ea typeface="微软雅黑" panose="020B0503020204020204" charset="-122"/>
                <a:cs typeface="微软雅黑" panose="020B0503020204020204" charset="-122"/>
              </a:rPr>
              <a:t>从传播的角度来看，与枪炮、导弹等常规武器相比，生物武器有什么特点？</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8" name="组合 7"/>
          <p:cNvGrpSpPr/>
          <p:nvPr/>
        </p:nvGrpSpPr>
        <p:grpSpPr>
          <a:xfrm>
            <a:off x="779357" y="2533711"/>
            <a:ext cx="10574443" cy="4096280"/>
            <a:chOff x="1153707" y="5596963"/>
            <a:chExt cx="6935002" cy="4096280"/>
          </a:xfrm>
          <a:solidFill>
            <a:srgbClr val="00B050"/>
          </a:solidFill>
        </p:grpSpPr>
        <p:sp>
          <p:nvSpPr>
            <p:cNvPr id="9" name="矩形: 圆角 4"/>
            <p:cNvSpPr/>
            <p:nvPr/>
          </p:nvSpPr>
          <p:spPr>
            <a:xfrm>
              <a:off x="1153707" y="5596963"/>
              <a:ext cx="6935002" cy="4070193"/>
            </a:xfrm>
            <a:prstGeom prst="roundRect">
              <a:avLst>
                <a:gd name="adj" fmla="val 509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11" name="文本框 10"/>
            <p:cNvSpPr txBox="1"/>
            <p:nvPr/>
          </p:nvSpPr>
          <p:spPr>
            <a:xfrm>
              <a:off x="1209746" y="5614638"/>
              <a:ext cx="6819878" cy="4078605"/>
            </a:xfrm>
            <a:prstGeom prst="rect">
              <a:avLst/>
            </a:prstGeom>
            <a:noFill/>
          </p:spPr>
          <p:txBody>
            <a:bodyPr wrap="square">
              <a:spAutoFit/>
            </a:bodyPr>
            <a:lstStyle/>
            <a:p>
              <a:pPr algn="just">
                <a:lnSpc>
                  <a:spcPct val="120000"/>
                </a:lnSpc>
              </a:pPr>
              <a:r>
                <a:rPr lang="zh-CN" altLang="en-US" sz="2400" b="1">
                  <a:solidFill>
                    <a:schemeClr val="bg1"/>
                  </a:solidFill>
                  <a:latin typeface="微软雅黑" panose="020B0503020204020204" charset="-122"/>
                  <a:ea typeface="微软雅黑" panose="020B0503020204020204" charset="-122"/>
                </a:rPr>
                <a:t>与常规武器相比，生物武器的传播具有如下特点：</a:t>
              </a:r>
              <a:endParaRPr lang="en-US" altLang="zh-CN" sz="2400" b="1">
                <a:solidFill>
                  <a:schemeClr val="bg1"/>
                </a:solidFill>
                <a:latin typeface="微软雅黑" panose="020B0503020204020204" charset="-122"/>
                <a:ea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rPr>
                <a:t>传播途径多；</a:t>
              </a:r>
              <a:endParaRPr lang="en-US" altLang="zh-CN" sz="2400" b="1">
                <a:solidFill>
                  <a:schemeClr val="bg1"/>
                </a:solidFill>
                <a:latin typeface="微软雅黑" panose="020B0503020204020204" charset="-122"/>
                <a:ea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rPr>
                <a:t>传播方法简单，使用方便；</a:t>
              </a:r>
              <a:endParaRPr lang="en-US" altLang="zh-CN" sz="2400" b="1">
                <a:solidFill>
                  <a:schemeClr val="bg1"/>
                </a:solidFill>
                <a:latin typeface="微软雅黑" panose="020B0503020204020204" charset="-122"/>
                <a:ea typeface="微软雅黑" panose="020B0503020204020204" charset="-122"/>
              </a:endParaRPr>
            </a:p>
            <a:p>
              <a:pPr marL="342900" indent="-342900" algn="just">
                <a:lnSpc>
                  <a:spcPct val="120000"/>
                </a:lnSpc>
                <a:buFont typeface="Wingdings" panose="05000000000000000000" pitchFamily="2" charset="2"/>
                <a:buChar char="n"/>
              </a:pPr>
              <a:r>
                <a:rPr lang="zh-CN" altLang="en-US" sz="2400" b="1">
                  <a:solidFill>
                    <a:schemeClr val="bg1"/>
                  </a:solidFill>
                  <a:latin typeface="微软雅黑" panose="020B0503020204020204" charset="-122"/>
                  <a:ea typeface="微软雅黑" panose="020B0503020204020204" charset="-122"/>
                </a:rPr>
                <a:t>传播时具有潜伏期。</a:t>
              </a:r>
              <a:endParaRPr lang="en-US" altLang="zh-CN" sz="2400" b="1">
                <a:solidFill>
                  <a:schemeClr val="bg1"/>
                </a:solidFill>
                <a:latin typeface="微软雅黑" panose="020B0503020204020204" charset="-122"/>
                <a:ea typeface="微软雅黑" panose="020B0503020204020204" charset="-122"/>
              </a:endParaRPr>
            </a:p>
            <a:p>
              <a:pPr algn="just">
                <a:lnSpc>
                  <a:spcPct val="120000"/>
                </a:lnSpc>
              </a:pPr>
              <a:r>
                <a:rPr lang="zh-CN" altLang="en-US" sz="2400" b="1">
                  <a:solidFill>
                    <a:schemeClr val="bg1"/>
                  </a:solidFill>
                  <a:latin typeface="微软雅黑" panose="020B0503020204020204" charset="-122"/>
                  <a:ea typeface="微软雅黑" panose="020B0503020204020204" charset="-122"/>
                </a:rPr>
                <a:t>生物武器可以通过向目标地散播苍蝇、跳蚤、蚊子等携带病原菌的动物使人感染，或直接污染水源、食物，或通过信件等传播。生物武器可以随身携带，使用时不需要其他相关设备和装置，使用后一般也不会留下痕迹。多数生物武器传播的是传染病，传染病一般具有潜伏期，早期不易被发现，所以更容易大面积暴发。</a:t>
              </a:r>
              <a:endParaRPr lang="zh-CN" altLang="en-US" sz="2400" b="1" dirty="0">
                <a:solidFill>
                  <a:schemeClr val="bg1"/>
                </a:solidFill>
                <a:latin typeface="微软雅黑" panose="020B0503020204020204" charset="-122"/>
                <a:ea typeface="微软雅黑" panose="020B0503020204020204" charset="-122"/>
              </a:endParaRPr>
            </a:p>
          </p:txBody>
        </p:sp>
      </p:grpSp>
      <p:grpSp>
        <p:nvGrpSpPr>
          <p:cNvPr id="12" name="组合 11"/>
          <p:cNvGrpSpPr/>
          <p:nvPr/>
        </p:nvGrpSpPr>
        <p:grpSpPr>
          <a:xfrm>
            <a:off x="689907" y="1527867"/>
            <a:ext cx="10622568" cy="460375"/>
            <a:chOff x="6333409" y="1517893"/>
            <a:chExt cx="10622568" cy="460375"/>
          </a:xfrm>
        </p:grpSpPr>
        <p:sp>
          <p:nvSpPr>
            <p:cNvPr id="13" name="文本框 12"/>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5" name="组合 14"/>
            <p:cNvGrpSpPr/>
            <p:nvPr/>
          </p:nvGrpSpPr>
          <p:grpSpPr>
            <a:xfrm>
              <a:off x="6351240" y="1974037"/>
              <a:ext cx="10604737" cy="0"/>
              <a:chOff x="7484784" y="1647059"/>
              <a:chExt cx="10604737" cy="0"/>
            </a:xfrm>
          </p:grpSpPr>
          <p:cxnSp>
            <p:nvCxnSpPr>
              <p:cNvPr id="16" name="直接连接符 15"/>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8217477" y="1647059"/>
                <a:ext cx="98720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 name="文本框 17"/>
          <p:cNvSpPr txBox="1"/>
          <p:nvPr/>
        </p:nvSpPr>
        <p:spPr>
          <a:xfrm>
            <a:off x="689907" y="1179164"/>
            <a:ext cx="9326880" cy="460375"/>
          </a:xfrm>
          <a:prstGeom prst="rect">
            <a:avLst/>
          </a:prstGeom>
          <a:noFill/>
        </p:spPr>
        <p:txBody>
          <a:bodyPr wrap="none" rtlCol="0">
            <a:spAutoFit/>
          </a:bodyPr>
          <a:lstStyle/>
          <a:p>
            <a:r>
              <a:rPr lang="zh-CN" altLang="en-US" sz="2400" b="1">
                <a:latin typeface="微软雅黑" panose="020B0503020204020204" charset="-122"/>
                <a:ea typeface="微软雅黑" panose="020B0503020204020204" charset="-122"/>
              </a:rPr>
              <a:t>结合上文，搜集历史上使用生物武器的资料，思考并讨论以下问题。</a:t>
            </a:r>
            <a:endParaRPr lang="zh-CN" altLang="en-US" sz="2400" b="1">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50875" y="53340"/>
            <a:ext cx="1402080" cy="583565"/>
          </a:xfrm>
          <a:prstGeom prst="rect">
            <a:avLst/>
          </a:prstGeom>
          <a:noFill/>
        </p:spPr>
        <p:txBody>
          <a:bodyPr wrap="none" rtlCol="0" anchor="t">
            <a:spAutoFit/>
          </a:bodyPr>
          <a:lstStyle/>
          <a:p>
            <a:pPr algn="ctr"/>
            <a:r>
              <a:rPr lang="zh-CN" altLang="en-US" sz="3200" b="1">
                <a:solidFill>
                  <a:schemeClr val="bg1"/>
                </a:solidFill>
              </a:rPr>
              <a:t>第三节</a:t>
            </a:r>
            <a:endParaRPr lang="zh-CN" altLang="en-US" sz="3200" b="1">
              <a:solidFill>
                <a:schemeClr val="bg1"/>
              </a:solidFill>
            </a:endParaRPr>
          </a:p>
        </p:txBody>
      </p:sp>
      <p:sp>
        <p:nvSpPr>
          <p:cNvPr id="7" name="文本框 6"/>
          <p:cNvSpPr txBox="1"/>
          <p:nvPr/>
        </p:nvSpPr>
        <p:spPr>
          <a:xfrm>
            <a:off x="5151439" y="53340"/>
            <a:ext cx="3081655" cy="583565"/>
          </a:xfrm>
          <a:prstGeom prst="rect">
            <a:avLst/>
          </a:prstGeom>
          <a:noFill/>
        </p:spPr>
        <p:txBody>
          <a:bodyPr wrap="none" rtlCol="0" anchor="t">
            <a:spAutoFit/>
          </a:bodyPr>
          <a:lstStyle/>
          <a:p>
            <a:pPr algn="ctr"/>
            <a:r>
              <a:rPr lang="zh-CN" altLang="en-US" sz="3200" b="1">
                <a:solidFill>
                  <a:srgbClr val="FFFF00"/>
                </a:solidFill>
                <a:sym typeface="+mn-ea"/>
              </a:rPr>
              <a:t>     禁止生物武器</a:t>
            </a:r>
            <a:endParaRPr lang="zh-CN" altLang="en-US" sz="3200" b="1">
              <a:solidFill>
                <a:srgbClr val="FFFF00"/>
              </a:solidFill>
              <a:sym typeface="+mn-ea"/>
            </a:endParaRPr>
          </a:p>
        </p:txBody>
      </p:sp>
      <p:sp>
        <p:nvSpPr>
          <p:cNvPr id="3" name="标题 1"/>
          <p:cNvSpPr>
            <a:spLocks noGrp="1"/>
          </p:cNvSpPr>
          <p:nvPr/>
        </p:nvSpPr>
        <p:spPr>
          <a:xfrm>
            <a:off x="1163955" y="2314575"/>
            <a:ext cx="182816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endParaRPr sz="2800">
              <a:solidFill>
                <a:srgbClr val="FF0000"/>
              </a:solidFill>
              <a:latin typeface="微软雅黑" panose="020B0503020204020204" charset="-122"/>
            </a:endParaRPr>
          </a:p>
        </p:txBody>
      </p:sp>
      <p:sp>
        <p:nvSpPr>
          <p:cNvPr id="5" name="流程图: 手动输入 4"/>
          <p:cNvSpPr/>
          <p:nvPr/>
        </p:nvSpPr>
        <p:spPr>
          <a:xfrm rot="5400000" flipH="1">
            <a:off x="287195" y="425850"/>
            <a:ext cx="486000" cy="1044000"/>
          </a:xfrm>
          <a:prstGeom prst="flowChartManualInp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7620" y="1196975"/>
            <a:ext cx="12207240" cy="0"/>
          </a:xfrm>
          <a:prstGeom prst="line">
            <a:avLst/>
          </a:prstGeom>
          <a:ln w="19050">
            <a:solidFill>
              <a:srgbClr val="00B050"/>
            </a:solidFill>
            <a:prstDash val="sysDash"/>
          </a:ln>
        </p:spPr>
        <p:style>
          <a:lnRef idx="1">
            <a:schemeClr val="accent1"/>
          </a:lnRef>
          <a:fillRef idx="0">
            <a:schemeClr val="accent1"/>
          </a:fillRef>
          <a:effectRef idx="0">
            <a:schemeClr val="accent1"/>
          </a:effectRef>
          <a:fontRef idx="minor">
            <a:schemeClr val="tx1"/>
          </a:fontRef>
        </p:style>
      </p:cxnSp>
      <p:sp>
        <p:nvSpPr>
          <p:cNvPr id="10" name="半闭框 9"/>
          <p:cNvSpPr/>
          <p:nvPr/>
        </p:nvSpPr>
        <p:spPr>
          <a:xfrm rot="5400000">
            <a:off x="11708540" y="726660"/>
            <a:ext cx="504000" cy="468000"/>
          </a:xfrm>
          <a:prstGeom prst="halfFram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 name="标题 1"/>
          <p:cNvSpPr>
            <a:spLocks noGrp="1"/>
          </p:cNvSpPr>
          <p:nvPr/>
        </p:nvSpPr>
        <p:spPr>
          <a:xfrm>
            <a:off x="838200" y="724535"/>
            <a:ext cx="5662295" cy="5422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zh-CN" altLang="en-US" sz="2400" kern="1200" dirty="0">
                <a:solidFill>
                  <a:srgbClr val="0070C0"/>
                </a:solidFill>
                <a:latin typeface="Times New Roman" panose="02020603050405020304" pitchFamily="18" charset="0"/>
                <a:ea typeface="微软雅黑" panose="020B0503020204020204" charset="-122"/>
                <a:cs typeface="Times New Roman" panose="02020603050405020304" pitchFamily="18" charset="0"/>
              </a:defRPr>
            </a:lvl1pPr>
          </a:lstStyle>
          <a:p>
            <a:r>
              <a:rPr sz="2800">
                <a:solidFill>
                  <a:srgbClr val="0000FA"/>
                </a:solidFill>
                <a:latin typeface="微软雅黑" panose="020B0503020204020204" charset="-122"/>
              </a:rPr>
              <a:t>【思考讨论】</a:t>
            </a:r>
            <a:r>
              <a:rPr sz="2800">
                <a:solidFill>
                  <a:srgbClr val="FF0000"/>
                </a:solidFill>
                <a:latin typeface="微软雅黑" panose="020B0503020204020204" charset="-122"/>
                <a:sym typeface="+mn-ea"/>
              </a:rPr>
              <a:t>生物武器危害的特点</a:t>
            </a:r>
            <a:endParaRPr sz="2800">
              <a:solidFill>
                <a:srgbClr val="FF0000"/>
              </a:solidFill>
              <a:latin typeface="微软雅黑" panose="020B0503020204020204" charset="-122"/>
            </a:endParaRPr>
          </a:p>
        </p:txBody>
      </p:sp>
      <p:grpSp>
        <p:nvGrpSpPr>
          <p:cNvPr id="12" name="组合 11"/>
          <p:cNvGrpSpPr/>
          <p:nvPr/>
        </p:nvGrpSpPr>
        <p:grpSpPr>
          <a:xfrm>
            <a:off x="689907" y="1527867"/>
            <a:ext cx="10622568" cy="460375"/>
            <a:chOff x="6333409" y="1517893"/>
            <a:chExt cx="10622568" cy="460375"/>
          </a:xfrm>
        </p:grpSpPr>
        <p:sp>
          <p:nvSpPr>
            <p:cNvPr id="13" name="文本框 12"/>
            <p:cNvSpPr txBox="1"/>
            <p:nvPr/>
          </p:nvSpPr>
          <p:spPr>
            <a:xfrm>
              <a:off x="6333409" y="1517893"/>
              <a:ext cx="792480" cy="460375"/>
            </a:xfrm>
            <a:prstGeom prst="rect">
              <a:avLst/>
            </a:prstGeom>
            <a:noFill/>
          </p:spPr>
          <p:txBody>
            <a:bodyPr wrap="none" rtlCol="0" anchor="ctr">
              <a:spAutoFit/>
            </a:bodyPr>
            <a:lstStyle/>
            <a:p>
              <a:r>
                <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讨论</a:t>
              </a:r>
              <a:endParaRPr kumimoji="1"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grpSp>
          <p:nvGrpSpPr>
            <p:cNvPr id="15" name="组合 14"/>
            <p:cNvGrpSpPr/>
            <p:nvPr/>
          </p:nvGrpSpPr>
          <p:grpSpPr>
            <a:xfrm>
              <a:off x="6351240" y="1974037"/>
              <a:ext cx="10604737" cy="0"/>
              <a:chOff x="7484784" y="1647059"/>
              <a:chExt cx="10604737" cy="0"/>
            </a:xfrm>
          </p:grpSpPr>
          <p:cxnSp>
            <p:nvCxnSpPr>
              <p:cNvPr id="16" name="直接连接符 15"/>
              <p:cNvCxnSpPr/>
              <p:nvPr/>
            </p:nvCxnSpPr>
            <p:spPr>
              <a:xfrm>
                <a:off x="7484784" y="1647059"/>
                <a:ext cx="73269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8217477" y="1647059"/>
                <a:ext cx="987204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 name="文本框 17"/>
          <p:cNvSpPr txBox="1"/>
          <p:nvPr/>
        </p:nvSpPr>
        <p:spPr>
          <a:xfrm>
            <a:off x="689907" y="1179164"/>
            <a:ext cx="9326880" cy="460375"/>
          </a:xfrm>
          <a:prstGeom prst="rect">
            <a:avLst/>
          </a:prstGeom>
          <a:noFill/>
        </p:spPr>
        <p:txBody>
          <a:bodyPr wrap="none" rtlCol="0">
            <a:spAutoFit/>
          </a:bodyPr>
          <a:lstStyle/>
          <a:p>
            <a:r>
              <a:rPr lang="zh-CN" altLang="en-US" sz="2400" b="1">
                <a:latin typeface="微软雅黑" panose="020B0503020204020204" charset="-122"/>
                <a:ea typeface="微软雅黑" panose="020B0503020204020204" charset="-122"/>
              </a:rPr>
              <a:t>结合上文，搜集历史上使用生物武器的资料，思考并讨论以下问题。</a:t>
            </a:r>
            <a:endParaRPr lang="zh-CN" altLang="en-US" sz="2400" b="1">
              <a:latin typeface="微软雅黑" panose="020B0503020204020204" charset="-122"/>
              <a:ea typeface="微软雅黑" panose="020B0503020204020204" charset="-122"/>
            </a:endParaRPr>
          </a:p>
        </p:txBody>
      </p:sp>
      <p:sp>
        <p:nvSpPr>
          <p:cNvPr id="19" name="文本框 18"/>
          <p:cNvSpPr txBox="1"/>
          <p:nvPr/>
        </p:nvSpPr>
        <p:spPr>
          <a:xfrm>
            <a:off x="689907" y="1899881"/>
            <a:ext cx="10515600" cy="53403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2. </a:t>
            </a:r>
            <a:r>
              <a:rPr lang="zh-CN" altLang="en-US" sz="2400" b="1">
                <a:latin typeface="微软雅黑" panose="020B0503020204020204" charset="-122"/>
                <a:ea typeface="微软雅黑" panose="020B0503020204020204" charset="-122"/>
                <a:cs typeface="微软雅黑" panose="020B0503020204020204" charset="-122"/>
              </a:rPr>
              <a:t>生物武器和常规武器的危害有什么本质差别？</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0" name="组合 19"/>
          <p:cNvGrpSpPr/>
          <p:nvPr/>
        </p:nvGrpSpPr>
        <p:grpSpPr>
          <a:xfrm>
            <a:off x="779357" y="2427032"/>
            <a:ext cx="10574443" cy="1485584"/>
            <a:chOff x="1153707" y="5596964"/>
            <a:chExt cx="6935002" cy="1485584"/>
          </a:xfrm>
          <a:solidFill>
            <a:srgbClr val="00B050"/>
          </a:solidFill>
        </p:grpSpPr>
        <p:sp>
          <p:nvSpPr>
            <p:cNvPr id="21" name="矩形: 圆角 4"/>
            <p:cNvSpPr/>
            <p:nvPr/>
          </p:nvSpPr>
          <p:spPr>
            <a:xfrm>
              <a:off x="1153707" y="5596964"/>
              <a:ext cx="6935002" cy="1485584"/>
            </a:xfrm>
            <a:prstGeom prst="roundRect">
              <a:avLst>
                <a:gd name="adj" fmla="val 81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2" name="文本框 21"/>
            <p:cNvSpPr txBox="1"/>
            <p:nvPr/>
          </p:nvSpPr>
          <p:spPr>
            <a:xfrm>
              <a:off x="1209746" y="5614638"/>
              <a:ext cx="6819878" cy="1420495"/>
            </a:xfrm>
            <a:prstGeom prst="rect">
              <a:avLst/>
            </a:prstGeom>
            <a:grpFill/>
          </p:spPr>
          <p:txBody>
            <a:bodyPr wrap="square">
              <a:spAutoFit/>
            </a:bodyPr>
            <a:lstStyle/>
            <a:p>
              <a:pPr algn="just">
                <a:lnSpc>
                  <a:spcPct val="120000"/>
                </a:lnSpc>
              </a:pP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用于制造生物武器的致病菌、病毒等本质上是生物，可以进行大量的自我复制。一个人受到这些生物武器伤害后，可以传染很多人，其危害程度难以估量</a:t>
              </a:r>
              <a:r>
                <a:rPr lang="en-US" altLang="zh-CN" sz="2400" b="1">
                  <a:solidFill>
                    <a:schemeClr val="bg1"/>
                  </a:solidFill>
                  <a:latin typeface="微软雅黑" panose="020B0503020204020204" charset="-122"/>
                  <a:ea typeface="微软雅黑" panose="020B0503020204020204" charset="-122"/>
                  <a:cs typeface="微软雅黑" panose="020B0503020204020204" charset="-122"/>
                </a:rPr>
                <a:t>;</a:t>
              </a:r>
              <a:r>
                <a:rPr lang="zh-CN" altLang="en-US" sz="2400" b="1">
                  <a:solidFill>
                    <a:schemeClr val="bg1"/>
                  </a:solidFill>
                  <a:latin typeface="微软雅黑" panose="020B0503020204020204" charset="-122"/>
                  <a:ea typeface="微软雅黑" panose="020B0503020204020204" charset="-122"/>
                  <a:cs typeface="微软雅黑" panose="020B0503020204020204" charset="-122"/>
                </a:rPr>
                <a:t>生物武器更容易伤害大量平民等。</a:t>
              </a:r>
              <a:endParaRPr lang="zh-CN" altLang="en-US" sz="2400" b="1" dirty="0">
                <a:solidFill>
                  <a:schemeClr val="bg1"/>
                </a:solidFill>
                <a:latin typeface="微软雅黑" panose="020B0503020204020204" charset="-122"/>
                <a:ea typeface="微软雅黑" panose="020B0503020204020204" charset="-122"/>
                <a:cs typeface="微软雅黑" panose="020B0503020204020204" charset="-122"/>
              </a:endParaRPr>
            </a:p>
          </p:txBody>
        </p:sp>
      </p:grpSp>
      <p:sp>
        <p:nvSpPr>
          <p:cNvPr id="23" name="文本框 22"/>
          <p:cNvSpPr txBox="1"/>
          <p:nvPr/>
        </p:nvSpPr>
        <p:spPr>
          <a:xfrm>
            <a:off x="689907" y="3784561"/>
            <a:ext cx="10515600" cy="977265"/>
          </a:xfrm>
          <a:prstGeom prst="rect">
            <a:avLst/>
          </a:prstGeom>
          <a:noFill/>
        </p:spPr>
        <p:txBody>
          <a:bodyPr wrap="square" rtlCol="0">
            <a:spAutoFit/>
          </a:bodyPr>
          <a:lstStyle/>
          <a:p>
            <a:pPr algn="just">
              <a:lnSpc>
                <a:spcPct val="120000"/>
              </a:lnSpc>
            </a:pPr>
            <a:r>
              <a:rPr lang="en-US" altLang="zh-CN" sz="2400" b="1">
                <a:latin typeface="微软雅黑" panose="020B0503020204020204" charset="-122"/>
                <a:ea typeface="微软雅黑" panose="020B0503020204020204" charset="-122"/>
                <a:cs typeface="微软雅黑" panose="020B0503020204020204" charset="-122"/>
              </a:rPr>
              <a:t>3. </a:t>
            </a:r>
            <a:r>
              <a:rPr lang="zh-CN" altLang="en-US" sz="2400" b="1">
                <a:latin typeface="微软雅黑" panose="020B0503020204020204" charset="-122"/>
                <a:ea typeface="微软雅黑" panose="020B0503020204020204" charset="-122"/>
                <a:cs typeface="微软雅黑" panose="020B0503020204020204" charset="-122"/>
              </a:rPr>
              <a:t>生物武器的杀伤力一定大于常规武器吗？为什么许多国家禁止研发生物武器而不禁止研发常规武器呢？</a:t>
            </a:r>
            <a:endParaRPr lang="zh-CN" altLang="en-US" sz="2400" b="1">
              <a:latin typeface="微软雅黑" panose="020B0503020204020204" charset="-122"/>
              <a:ea typeface="微软雅黑" panose="020B0503020204020204" charset="-122"/>
              <a:cs typeface="微软雅黑" panose="020B0503020204020204" charset="-122"/>
            </a:endParaRPr>
          </a:p>
        </p:txBody>
      </p:sp>
      <p:grpSp>
        <p:nvGrpSpPr>
          <p:cNvPr id="24" name="组合 23"/>
          <p:cNvGrpSpPr/>
          <p:nvPr/>
        </p:nvGrpSpPr>
        <p:grpSpPr>
          <a:xfrm>
            <a:off x="779357" y="4693728"/>
            <a:ext cx="10574443" cy="1924496"/>
            <a:chOff x="1153707" y="5596964"/>
            <a:chExt cx="6935002" cy="1924496"/>
          </a:xfrm>
          <a:solidFill>
            <a:srgbClr val="00B050"/>
          </a:solidFill>
        </p:grpSpPr>
        <p:sp>
          <p:nvSpPr>
            <p:cNvPr id="25" name="矩形: 圆角 4"/>
            <p:cNvSpPr/>
            <p:nvPr/>
          </p:nvSpPr>
          <p:spPr>
            <a:xfrm>
              <a:off x="1153707" y="5596964"/>
              <a:ext cx="6935002" cy="1924496"/>
            </a:xfrm>
            <a:prstGeom prst="roundRect">
              <a:avLst>
                <a:gd name="adj" fmla="val 81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latin typeface="微软雅黑" panose="020B0503020204020204" charset="-122"/>
                <a:ea typeface="微软雅黑" panose="020B0503020204020204" charset="-122"/>
              </a:endParaRPr>
            </a:p>
          </p:txBody>
        </p:sp>
        <p:sp>
          <p:nvSpPr>
            <p:cNvPr id="26" name="文本框 25"/>
            <p:cNvSpPr txBox="1"/>
            <p:nvPr/>
          </p:nvSpPr>
          <p:spPr>
            <a:xfrm>
              <a:off x="1209746" y="5614638"/>
              <a:ext cx="6819878" cy="1863725"/>
            </a:xfrm>
            <a:prstGeom prst="rect">
              <a:avLst/>
            </a:prstGeom>
            <a:grpFill/>
          </p:spPr>
          <p:txBody>
            <a:bodyPr wrap="square">
              <a:spAutoFit/>
            </a:bodyPr>
            <a:lstStyle/>
            <a:p>
              <a:pPr algn="just">
                <a:lnSpc>
                  <a:spcPct val="120000"/>
                </a:lnSpc>
              </a:pPr>
              <a:r>
                <a:rPr lang="zh-CN" altLang="en-US" sz="2400" b="1">
                  <a:solidFill>
                    <a:schemeClr val="bg1"/>
                  </a:solidFill>
                  <a:latin typeface="微软雅黑" panose="020B0503020204020204" charset="-122"/>
                  <a:ea typeface="微软雅黑" panose="020B0503020204020204" charset="-122"/>
                </a:rPr>
                <a:t>对这两类武器的杀伤力不应进行简单的量化比较，有些常规武器的杀伤力也特别大。生物武器容易被恐怖主义势力掌握，也容易伤及无辜平民，违反人道主义精神，有时连使用者都无法控制其传播疾病的范围，所以许多国家禁止研发生物武器。</a:t>
              </a:r>
              <a:endParaRPr lang="zh-CN" altLang="en-US" sz="2400" b="1" dirty="0">
                <a:solidFill>
                  <a:schemeClr val="bg1"/>
                </a:solidFill>
                <a:latin typeface="微软雅黑" panose="020B0503020204020204" charset="-122"/>
                <a:ea typeface="微软雅黑" panose="020B050302020402020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left)">
                                      <p:cBhvr>
                                        <p:cTn id="12" dur="500"/>
                                        <p:tgtEl>
                                          <p:spTgt spid="20"/>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ipe(left)">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3"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xml><?xml version="1.0" encoding="utf-8"?>
<p:tagLst xmlns:p="http://schemas.openxmlformats.org/presentationml/2006/main">
  <p:tag name="KSO_WM_UNIT_PLACING_PICTURE_USER_VIEWPORT" val="{&quot;height&quot;:7249.089763779528,&quot;width&quot;:19200}"/>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PLACING_PICTURE_USER_VIEWPORT" val="{&quot;height&quot;:4139,&quot;width&quot;:5230}"/>
</p:tagLst>
</file>

<file path=ppt/tags/tag71.xml><?xml version="1.0" encoding="utf-8"?>
<p:tagLst xmlns:p="http://schemas.openxmlformats.org/presentationml/2006/main">
  <p:tag name="KSO_WPP_MARK_KEY" val="1f755057-6d3c-4418-b04a-2cbef2d86a81"/>
  <p:tag name="COMMONDATA" val="eyJoZGlkIjoiNGYxODY0ZjM5ODRiMzYwMjk4ZmJhMTg4MDdkNmU1ZDY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自定义设计方案">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2">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主题1">
  <a:themeElements>
    <a:clrScheme name="自定义 1">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94C600"/>
      </a:hlink>
      <a:folHlink>
        <a:srgbClr val="FFA94A"/>
      </a:folHlink>
    </a:clrScheme>
    <a:fontScheme name="奥斯汀">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奥斯汀">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5822</Words>
  <Application>WPS 演示</Application>
  <PresentationFormat>宽屏</PresentationFormat>
  <Paragraphs>288</Paragraphs>
  <Slides>22</Slides>
  <Notes>0</Notes>
  <HiddenSlides>0</HiddenSlides>
  <MMClips>1</MMClips>
  <ScaleCrop>false</ScaleCrop>
  <HeadingPairs>
    <vt:vector size="6" baseType="variant">
      <vt:variant>
        <vt:lpstr>已用的字体</vt:lpstr>
      </vt:variant>
      <vt:variant>
        <vt:i4>12</vt:i4>
      </vt:variant>
      <vt:variant>
        <vt:lpstr>主题</vt:lpstr>
      </vt:variant>
      <vt:variant>
        <vt:i4>4</vt:i4>
      </vt:variant>
      <vt:variant>
        <vt:lpstr>幻灯片标题</vt:lpstr>
      </vt:variant>
      <vt:variant>
        <vt:i4>22</vt:i4>
      </vt:variant>
    </vt:vector>
  </HeadingPairs>
  <TitlesOfParts>
    <vt:vector size="38" baseType="lpstr">
      <vt:lpstr>Arial</vt:lpstr>
      <vt:lpstr>宋体</vt:lpstr>
      <vt:lpstr>Wingdings</vt:lpstr>
      <vt:lpstr>Century Gothic</vt:lpstr>
      <vt:lpstr>幼圆</vt:lpstr>
      <vt:lpstr>微软雅黑</vt:lpstr>
      <vt:lpstr>Wingdings</vt:lpstr>
      <vt:lpstr>Wingdings 2</vt:lpstr>
      <vt:lpstr>Times New Roman</vt:lpstr>
      <vt:lpstr>Calibri</vt:lpstr>
      <vt:lpstr>Arial Unicode MS</vt:lpstr>
      <vt:lpstr>黑体</vt:lpstr>
      <vt:lpstr>Office 主题</vt:lpstr>
      <vt:lpstr>2_自定义设计方案</vt:lpstr>
      <vt:lpstr>1_2</vt:lpstr>
      <vt:lpstr>2_主题1</vt:lpstr>
      <vt:lpstr>第3节  禁 止 生 物 武 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第3节  禁 止 生 物 武 器</dc:title>
  <dc:creator/>
  <cp:lastModifiedBy>龙强</cp:lastModifiedBy>
  <cp:revision>537</cp:revision>
  <dcterms:created xsi:type="dcterms:W3CDTF">2020-08-28T12:17:00Z</dcterms:created>
  <dcterms:modified xsi:type="dcterms:W3CDTF">2026-04-07T02:26:39Z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0CE453B506B340E396B7A401259BC5A4</vt:lpwstr>
  </property>
</Properties>
</file>