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heme/theme3.xml" ContentType="application/vnd.openxmlformats-officedocument.theme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notesSlides/notesSlide1.xml" ContentType="application/vnd.openxmlformats-officedocument.presentationml.notesSlide+xml"/>
  <Override PartName="/ppt/tags/tag72.xml" ContentType="application/vnd.openxmlformats-officedocument.presentationml.tags+xml"/>
  <Override PartName="/ppt/notesSlides/notesSlide2.xml" ContentType="application/vnd.openxmlformats-officedocument.presentationml.notesSlide+xml"/>
  <Override PartName="/ppt/tags/tag73.xml" ContentType="application/vnd.openxmlformats-officedocument.presentationml.tags+xml"/>
  <Override PartName="/ppt/notesSlides/notesSlide3.xml" ContentType="application/vnd.openxmlformats-officedocument.presentationml.notesSlide+xml"/>
  <Override PartName="/ppt/tags/tag74.xml" ContentType="application/vnd.openxmlformats-officedocument.presentationml.tags+xml"/>
  <Override PartName="/ppt/notesSlides/notesSlide4.xml" ContentType="application/vnd.openxmlformats-officedocument.presentationml.notesSlide+xml"/>
  <Override PartName="/ppt/tags/tag75.xml" ContentType="application/vnd.openxmlformats-officedocument.presentationml.tags+xml"/>
  <Override PartName="/ppt/notesSlides/notesSlide5.xml" ContentType="application/vnd.openxmlformats-officedocument.presentationml.notesSlide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notesSlides/notesSlide6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ags/tag78.xml" ContentType="application/vnd.openxmlformats-officedocument.presentationml.tags+xml"/>
  <Override PartName="/ppt/notesSlides/notesSlide7.xml" ContentType="application/vnd.openxmlformats-officedocument.presentationml.notesSlide+xml"/>
  <Override PartName="/ppt/tags/tag79.xml" ContentType="application/vnd.openxmlformats-officedocument.presentationml.tags+xml"/>
  <Override PartName="/ppt/notesSlides/notesSlide8.xml" ContentType="application/vnd.openxmlformats-officedocument.presentationml.notesSlide+xml"/>
  <Override PartName="/ppt/tags/tag80.xml" ContentType="application/vnd.openxmlformats-officedocument.presentationml.tags+xml"/>
  <Override PartName="/ppt/notesSlides/notesSlide9.xml" ContentType="application/vnd.openxmlformats-officedocument.presentationml.notesSlide+xml"/>
  <Override PartName="/ppt/tags/tag81.xml" ContentType="application/vnd.openxmlformats-officedocument.presentationml.tags+xml"/>
  <Override PartName="/ppt/notesSlides/notesSlide10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1.xml" ContentType="application/vnd.openxmlformats-officedocument.drawingml.chartshapes+xml"/>
  <Override PartName="/ppt/tags/tag82.xml" ContentType="application/vnd.openxmlformats-officedocument.presentationml.tags+xml"/>
  <Override PartName="/ppt/notesSlides/notesSlide11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drawings/drawing2.xml" ContentType="application/vnd.openxmlformats-officedocument.drawingml.chartshapes+xml"/>
  <Override PartName="/ppt/tags/tag83.xml" ContentType="application/vnd.openxmlformats-officedocument.presentationml.tags+xml"/>
  <Override PartName="/ppt/notesSlides/notesSlide12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drawings/drawing3.xml" ContentType="application/vnd.openxmlformats-officedocument.drawingml.chartshapes+xml"/>
  <Override PartName="/ppt/tags/tag84.xml" ContentType="application/vnd.openxmlformats-officedocument.presentationml.tags+xml"/>
  <Override PartName="/ppt/notesSlides/notesSlide13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drawings/drawing4.xml" ContentType="application/vnd.openxmlformats-officedocument.drawingml.chartshapes+xml"/>
  <Override PartName="/ppt/tags/tag85.xml" ContentType="application/vnd.openxmlformats-officedocument.presentationml.tags+xml"/>
  <Override PartName="/ppt/notesSlides/notesSlide14.xml" ContentType="application/vnd.openxmlformats-officedocument.presentationml.notesSlide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notesSlides/notesSlide15.xml" ContentType="application/vnd.openxmlformats-officedocument.presentationml.notesSlide+xml"/>
  <Override PartName="/ppt/tags/tag106.xml" ContentType="application/vnd.openxmlformats-officedocument.presentationml.tags+xml"/>
  <Override PartName="/ppt/notesSlides/notesSlide16.xml" ContentType="application/vnd.openxmlformats-officedocument.presentationml.notesSlide+xml"/>
  <Override PartName="/ppt/tags/tag107.xml" ContentType="application/vnd.openxmlformats-officedocument.presentationml.tags+xml"/>
  <Override PartName="/ppt/notesSlides/notesSlide17.xml" ContentType="application/vnd.openxmlformats-officedocument.presentationml.notesSlide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notesSlides/notesSlide18.xml" ContentType="application/vnd.openxmlformats-officedocument.presentationml.notesSlide+xml"/>
  <Override PartName="/ppt/tags/tag115.xml" ContentType="application/vnd.openxmlformats-officedocument.presentationml.tags+xml"/>
  <Override PartName="/ppt/notesSlides/notesSlide19.xml" ContentType="application/vnd.openxmlformats-officedocument.presentationml.notesSlide+xml"/>
  <Override PartName="/ppt/tags/tag116.xml" ContentType="application/vnd.openxmlformats-officedocument.presentationml.tags+xml"/>
  <Override PartName="/ppt/notesSlides/notesSlide20.xml" ContentType="application/vnd.openxmlformats-officedocument.presentationml.notesSlide+xml"/>
  <Override PartName="/ppt/tags/tag117.xml" ContentType="application/vnd.openxmlformats-officedocument.presentationml.tags+xml"/>
  <Override PartName="/ppt/notesSlides/notesSlide21.xml" ContentType="application/vnd.openxmlformats-officedocument.presentationml.notesSlide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notesSlides/notesSlide22.xml" ContentType="application/vnd.openxmlformats-officedocument.presentationml.notesSlide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notesSlides/notesSlide23.xml" ContentType="application/vnd.openxmlformats-officedocument.presentationml.notesSlide+xml"/>
  <Override PartName="/ppt/tags/tag160.xml" ContentType="application/vnd.openxmlformats-officedocument.presentationml.tags+xml"/>
  <Override PartName="/ppt/notesSlides/notesSlide24.xml" ContentType="application/vnd.openxmlformats-officedocument.presentationml.notesSlide+xml"/>
  <Override PartName="/ppt/tags/tag161.xml" ContentType="application/vnd.openxmlformats-officedocument.presentationml.tags+xml"/>
  <Override PartName="/ppt/notesSlides/notesSlide25.xml" ContentType="application/vnd.openxmlformats-officedocument.presentationml.notesSlide+xml"/>
  <Override PartName="/ppt/tags/tag162.xml" ContentType="application/vnd.openxmlformats-officedocument.presentationml.tags+xml"/>
  <Override PartName="/ppt/notesSlides/notesSlide26.xml" ContentType="application/vnd.openxmlformats-officedocument.presentationml.notesSlide+xml"/>
  <Override PartName="/ppt/tags/tag163.xml" ContentType="application/vnd.openxmlformats-officedocument.presentationml.tags+xml"/>
  <Override PartName="/ppt/notesSlides/notesSlide27.xml" ContentType="application/vnd.openxmlformats-officedocument.presentationml.notesSlide+xml"/>
  <Override PartName="/ppt/tags/tag164.xml" ContentType="application/vnd.openxmlformats-officedocument.presentationml.tags+xml"/>
  <Override PartName="/ppt/notesSlides/notesSlide28.xml" ContentType="application/vnd.openxmlformats-officedocument.presentationml.notesSlide+xml"/>
  <Override PartName="/ppt/tags/tag165.xml" ContentType="application/vnd.openxmlformats-officedocument.presentationml.tags+xml"/>
  <Override PartName="/ppt/notesSlides/notesSlide29.xml" ContentType="application/vnd.openxmlformats-officedocument.presentationml.notesSlide+xml"/>
  <Override PartName="/ppt/tags/tag166.xml" ContentType="application/vnd.openxmlformats-officedocument.presentationml.tags+xml"/>
  <Override PartName="/ppt/notesSlides/notesSlide30.xml" ContentType="application/vnd.openxmlformats-officedocument.presentationml.notesSlide+xml"/>
  <Override PartName="/ppt/tags/tag167.xml" ContentType="application/vnd.openxmlformats-officedocument.presentationml.tags+xml"/>
  <Override PartName="/ppt/notesSlides/notesSlide31.xml" ContentType="application/vnd.openxmlformats-officedocument.presentationml.notesSlide+xml"/>
  <Override PartName="/ppt/tags/tag168.xml" ContentType="application/vnd.openxmlformats-officedocument.presentationml.tags+xml"/>
  <Override PartName="/ppt/notesSlides/notesSlide32.xml" ContentType="application/vnd.openxmlformats-officedocument.presentationml.notesSlide+xml"/>
  <Override PartName="/ppt/tags/tag169.xml" ContentType="application/vnd.openxmlformats-officedocument.presentationml.tags+xml"/>
  <Override PartName="/ppt/notesSlides/notesSlide33.xml" ContentType="application/vnd.openxmlformats-officedocument.presentationml.notesSlide+xml"/>
  <Override PartName="/ppt/tags/tag170.xml" ContentType="application/vnd.openxmlformats-officedocument.presentationml.tags+xml"/>
  <Override PartName="/ppt/notesSlides/notesSlide34.xml" ContentType="application/vnd.openxmlformats-officedocument.presentationml.notesSlide+xml"/>
  <Override PartName="/ppt/tags/tag171.xml" ContentType="application/vnd.openxmlformats-officedocument.presentationml.tags+xml"/>
  <Override PartName="/ppt/notesSlides/notesSlide35.xml" ContentType="application/vnd.openxmlformats-officedocument.presentationml.notesSlide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notesSlides/notesSlide36.xml" ContentType="application/vnd.openxmlformats-officedocument.presentationml.notesSlide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  <p:sldMasterId id="2147483657" r:id="rId2"/>
    <p:sldMasterId id="2147483669" r:id="rId3"/>
    <p:sldMasterId id="2147483670" r:id="rId4"/>
  </p:sldMasterIdLst>
  <p:notesMasterIdLst>
    <p:notesMasterId r:id="rId49"/>
  </p:notesMasterIdLst>
  <p:handoutMasterIdLst>
    <p:handoutMasterId r:id="rId50"/>
  </p:handoutMasterIdLst>
  <p:sldIdLst>
    <p:sldId id="374" r:id="rId5"/>
    <p:sldId id="259" r:id="rId6"/>
    <p:sldId id="593" r:id="rId7"/>
    <p:sldId id="758" r:id="rId8"/>
    <p:sldId id="759" r:id="rId9"/>
    <p:sldId id="760" r:id="rId10"/>
    <p:sldId id="761" r:id="rId11"/>
    <p:sldId id="762" r:id="rId12"/>
    <p:sldId id="763" r:id="rId13"/>
    <p:sldId id="764" r:id="rId14"/>
    <p:sldId id="796" r:id="rId15"/>
    <p:sldId id="765" r:id="rId16"/>
    <p:sldId id="772" r:id="rId17"/>
    <p:sldId id="773" r:id="rId18"/>
    <p:sldId id="775" r:id="rId19"/>
    <p:sldId id="776" r:id="rId20"/>
    <p:sldId id="798" r:id="rId21"/>
    <p:sldId id="778" r:id="rId22"/>
    <p:sldId id="779" r:id="rId23"/>
    <p:sldId id="777" r:id="rId24"/>
    <p:sldId id="799" r:id="rId25"/>
    <p:sldId id="780" r:id="rId26"/>
    <p:sldId id="771" r:id="rId27"/>
    <p:sldId id="781" r:id="rId28"/>
    <p:sldId id="803" r:id="rId29"/>
    <p:sldId id="804" r:id="rId30"/>
    <p:sldId id="805" r:id="rId31"/>
    <p:sldId id="782" r:id="rId32"/>
    <p:sldId id="784" r:id="rId33"/>
    <p:sldId id="783" r:id="rId34"/>
    <p:sldId id="786" r:id="rId35"/>
    <p:sldId id="787" r:id="rId36"/>
    <p:sldId id="788" r:id="rId37"/>
    <p:sldId id="790" r:id="rId38"/>
    <p:sldId id="791" r:id="rId39"/>
    <p:sldId id="792" r:id="rId40"/>
    <p:sldId id="789" r:id="rId41"/>
    <p:sldId id="793" r:id="rId42"/>
    <p:sldId id="794" r:id="rId43"/>
    <p:sldId id="795" r:id="rId44"/>
    <p:sldId id="806" r:id="rId45"/>
    <p:sldId id="629" r:id="rId46"/>
    <p:sldId id="287" r:id="rId47"/>
    <p:sldId id="592" r:id="rId48"/>
  </p:sldIdLst>
  <p:sldSz cx="12192000" cy="6858000"/>
  <p:notesSz cx="6858000" cy="9144000"/>
  <p:embeddedFontLst>
    <p:embeddedFont>
      <p:font typeface="Century Gothic" panose="020B0502020202020204" pitchFamily="34" charset="0"/>
      <p:regular r:id="rId51"/>
      <p:bold r:id="rId52"/>
      <p:italic r:id="rId53"/>
      <p:boldItalic r:id="rId54"/>
    </p:embeddedFont>
    <p:embeddedFont>
      <p:font typeface="Wingdings 2" panose="05020102010507070707" pitchFamily="18" charset="2"/>
      <p:regular r:id="rId55"/>
    </p:embeddedFont>
    <p:embeddedFont>
      <p:font typeface="黑体" panose="02010609060101010101" pitchFamily="49" charset="-122"/>
      <p:regular r:id="rId56"/>
    </p:embeddedFont>
    <p:embeddedFont>
      <p:font typeface="微软雅黑" panose="020B0503020204020204" pitchFamily="34" charset="-122"/>
      <p:regular r:id="rId57"/>
      <p:bold r:id="rId58"/>
    </p:embeddedFont>
  </p:embeddedFontLst>
  <p:custDataLst>
    <p:tags r:id="rId59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10">
          <p15:clr>
            <a:srgbClr val="A4A3A4"/>
          </p15:clr>
        </p15:guide>
        <p15:guide id="2" pos="37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A"/>
    <a:srgbClr val="E119D1"/>
    <a:srgbClr val="4472C4"/>
    <a:srgbClr val="F7C39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中度样式 2 - 强调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howGuides="1">
      <p:cViewPr varScale="1">
        <p:scale>
          <a:sx n="110" d="100"/>
          <a:sy n="110" d="100"/>
        </p:scale>
        <p:origin x="372" y="108"/>
      </p:cViewPr>
      <p:guideLst>
        <p:guide orient="horz" pos="2310"/>
        <p:guide pos="37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handoutMaster" Target="handoutMasters/handoutMaster1.xml"/><Relationship Id="rId55" Type="http://schemas.openxmlformats.org/officeDocument/2006/relationships/font" Target="fonts/font5.fntdata"/><Relationship Id="rId63" Type="http://schemas.openxmlformats.org/officeDocument/2006/relationships/tableStyles" Target="tableStyles.xml"/><Relationship Id="rId7" Type="http://schemas.openxmlformats.org/officeDocument/2006/relationships/slide" Target="slides/slide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font" Target="fonts/font3.fntdata"/><Relationship Id="rId58" Type="http://schemas.openxmlformats.org/officeDocument/2006/relationships/font" Target="fonts/font8.fntdata"/><Relationship Id="rId5" Type="http://schemas.openxmlformats.org/officeDocument/2006/relationships/slide" Target="slides/slide1.xml"/><Relationship Id="rId61" Type="http://schemas.openxmlformats.org/officeDocument/2006/relationships/viewProps" Target="viewProps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font" Target="fonts/font6.fntdata"/><Relationship Id="rId8" Type="http://schemas.openxmlformats.org/officeDocument/2006/relationships/slide" Target="slides/slide4.xml"/><Relationship Id="rId51" Type="http://schemas.openxmlformats.org/officeDocument/2006/relationships/font" Target="fonts/font1.fntdata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tags" Target="tags/tag1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font" Target="fonts/font4.fntdata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notesMaster" Target="notesMasters/notesMaster1.xml"/><Relationship Id="rId57" Type="http://schemas.openxmlformats.org/officeDocument/2006/relationships/font" Target="fonts/font7.fntdata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font" Target="fonts/font2.fntdata"/><Relationship Id="rId60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chartUserShapes" Target="../drawings/drawing2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chartUserShapes" Target="../drawings/drawing3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chartUserShapes" Target="../drawings/drawing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0565786829312999"/>
          <c:y val="3.87423367017318E-2"/>
          <c:w val="0.74740241490058801"/>
          <c:h val="0.75809854291830703"/>
        </c:manualLayout>
      </c:layout>
      <c:scatterChart>
        <c:scatterStyle val="smoothMarker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种群数量/个</c:v>
                </c:pt>
              </c:strCache>
            </c:strRef>
          </c:tx>
          <c:spPr>
            <a:ln w="19050" cap="rnd">
              <a:solidFill>
                <a:srgbClr val="0070C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0070C0"/>
              </a:solidFill>
              <a:ln w="9525">
                <a:solidFill>
                  <a:srgbClr val="0070C0"/>
                </a:solidFill>
              </a:ln>
              <a:effectLst/>
            </c:spPr>
          </c:marker>
          <c:xVal>
            <c:numRef>
              <c:f>Sheet1!$A$2:$A$12</c:f>
              <c:numCache>
                <c:formatCode>General</c:formatCode>
                <c:ptCount val="11"/>
                <c:pt idx="0">
                  <c:v>0</c:v>
                </c:pt>
                <c:pt idx="1">
                  <c:v>20</c:v>
                </c:pt>
                <c:pt idx="2">
                  <c:v>40</c:v>
                </c:pt>
                <c:pt idx="3">
                  <c:v>60</c:v>
                </c:pt>
                <c:pt idx="4">
                  <c:v>80</c:v>
                </c:pt>
                <c:pt idx="5">
                  <c:v>100</c:v>
                </c:pt>
                <c:pt idx="6">
                  <c:v>120</c:v>
                </c:pt>
                <c:pt idx="7">
                  <c:v>140</c:v>
                </c:pt>
                <c:pt idx="8">
                  <c:v>160</c:v>
                </c:pt>
                <c:pt idx="9">
                  <c:v>180</c:v>
                </c:pt>
              </c:numCache>
            </c:numRef>
          </c:xVal>
          <c:yVal>
            <c:numRef>
              <c:f>Sheet1!$B$2:$B$12</c:f>
              <c:numCache>
                <c:formatCode>General</c:formatCode>
                <c:ptCount val="11"/>
                <c:pt idx="0">
                  <c:v>1</c:v>
                </c:pt>
                <c:pt idx="1">
                  <c:v>2</c:v>
                </c:pt>
                <c:pt idx="2">
                  <c:v>4</c:v>
                </c:pt>
                <c:pt idx="3">
                  <c:v>8</c:v>
                </c:pt>
                <c:pt idx="4">
                  <c:v>16</c:v>
                </c:pt>
                <c:pt idx="5">
                  <c:v>32</c:v>
                </c:pt>
                <c:pt idx="6">
                  <c:v>64</c:v>
                </c:pt>
                <c:pt idx="7">
                  <c:v>128</c:v>
                </c:pt>
                <c:pt idx="8">
                  <c:v>256</c:v>
                </c:pt>
                <c:pt idx="9">
                  <c:v>512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2289-4096-B940-EE66A9FA17C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113634271"/>
        <c:axId val="1113633855"/>
      </c:scatterChart>
      <c:valAx>
        <c:axId val="1113634271"/>
        <c:scaling>
          <c:orientation val="minMax"/>
        </c:scaling>
        <c:delete val="1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1113633855"/>
        <c:crosses val="autoZero"/>
        <c:crossBetween val="midCat"/>
        <c:majorUnit val="20"/>
      </c:valAx>
      <c:valAx>
        <c:axId val="1113633855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1113634271"/>
        <c:crosses val="autoZero"/>
        <c:crossBetween val="midCat"/>
        <c:majorUnit val="100"/>
      </c:valAx>
      <c:spPr>
        <a:noFill/>
        <a:ln w="25400"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lang="zh-CN"/>
      </a:pPr>
      <a:endParaRPr lang="zh-CN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2894840982829601"/>
          <c:y val="3.1038105773509801E-2"/>
          <c:w val="0.74070902983301401"/>
          <c:h val="0.70090552618254198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种群数量/只</c:v>
                </c:pt>
              </c:strCache>
            </c:strRef>
          </c:tx>
          <c:spPr>
            <a:ln w="19050" cap="rnd">
              <a:solidFill>
                <a:srgbClr val="C0000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C00000"/>
              </a:solidFill>
              <a:ln w="19050">
                <a:solidFill>
                  <a:srgbClr val="C00000"/>
                </a:solidFill>
              </a:ln>
              <a:effectLst/>
            </c:spPr>
          </c:marker>
          <c:trendline>
            <c:spPr>
              <a:ln w="19050" cap="rnd">
                <a:solidFill>
                  <a:srgbClr val="0070C0"/>
                </a:solidFill>
                <a:prstDash val="dash"/>
              </a:ln>
              <a:effectLst/>
            </c:spPr>
            <c:trendlineType val="exp"/>
            <c:dispRSqr val="0"/>
            <c:dispEq val="0"/>
          </c:trendline>
          <c:cat>
            <c:strRef>
              <c:f>Sheet1!$A$2:$A$13</c:f>
              <c:strCache>
                <c:ptCount val="12"/>
                <c:pt idx="0">
                  <c:v>1937春</c:v>
                </c:pt>
                <c:pt idx="1">
                  <c:v>1937秋</c:v>
                </c:pt>
                <c:pt idx="2">
                  <c:v>1938春</c:v>
                </c:pt>
                <c:pt idx="3">
                  <c:v>1938秋</c:v>
                </c:pt>
                <c:pt idx="4">
                  <c:v>1939春</c:v>
                </c:pt>
                <c:pt idx="5">
                  <c:v>1939秋</c:v>
                </c:pt>
                <c:pt idx="6">
                  <c:v>1940春</c:v>
                </c:pt>
                <c:pt idx="7">
                  <c:v>1940秋</c:v>
                </c:pt>
                <c:pt idx="8">
                  <c:v>1941春</c:v>
                </c:pt>
                <c:pt idx="9">
                  <c:v>1941秋</c:v>
                </c:pt>
                <c:pt idx="10">
                  <c:v>1942春</c:v>
                </c:pt>
                <c:pt idx="11">
                  <c:v>1942秋</c:v>
                </c:pt>
              </c:strCache>
            </c:strRef>
          </c:cat>
          <c:val>
            <c:numRef>
              <c:f>Sheet1!$B$2:$B$13</c:f>
              <c:numCache>
                <c:formatCode>General</c:formatCode>
                <c:ptCount val="12"/>
                <c:pt idx="0">
                  <c:v>8</c:v>
                </c:pt>
                <c:pt idx="1">
                  <c:v>40</c:v>
                </c:pt>
                <c:pt idx="2">
                  <c:v>30</c:v>
                </c:pt>
                <c:pt idx="3">
                  <c:v>100</c:v>
                </c:pt>
                <c:pt idx="4">
                  <c:v>81</c:v>
                </c:pt>
                <c:pt idx="5">
                  <c:v>426</c:v>
                </c:pt>
                <c:pt idx="6">
                  <c:v>282</c:v>
                </c:pt>
                <c:pt idx="7">
                  <c:v>844</c:v>
                </c:pt>
                <c:pt idx="8">
                  <c:v>705</c:v>
                </c:pt>
                <c:pt idx="9">
                  <c:v>1540</c:v>
                </c:pt>
                <c:pt idx="10">
                  <c:v>1325</c:v>
                </c:pt>
                <c:pt idx="11">
                  <c:v>1898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9425-452E-A96D-BECDF96047C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98166175"/>
        <c:axId val="1398169087"/>
      </c:lineChart>
      <c:catAx>
        <c:axId val="1398166175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398169087"/>
        <c:crosses val="autoZero"/>
        <c:auto val="1"/>
        <c:lblAlgn val="ctr"/>
        <c:lblOffset val="100"/>
        <c:noMultiLvlLbl val="0"/>
      </c:catAx>
      <c:valAx>
        <c:axId val="1398169087"/>
        <c:scaling>
          <c:orientation val="minMax"/>
          <c:max val="1750"/>
          <c:min val="0"/>
        </c:scaling>
        <c:delete val="1"/>
        <c:axPos val="l"/>
        <c:numFmt formatCode="General" sourceLinked="1"/>
        <c:majorTickMark val="none"/>
        <c:minorTickMark val="none"/>
        <c:tickLblPos val="nextTo"/>
        <c:crossAx val="1398166175"/>
        <c:crosses val="autoZero"/>
        <c:crossBetween val="between"/>
        <c:majorUnit val="500"/>
      </c:valAx>
      <c:spPr>
        <a:solidFill>
          <a:srgbClr val="E6DCF4"/>
        </a:solidFill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lang="zh-CN" sz="1600">
          <a:latin typeface="Times New Roman" panose="02020603050405020304" pitchFamily="18" charset="0"/>
          <a:cs typeface="Times New Roman" panose="02020603050405020304" pitchFamily="18" charset="0"/>
        </a:defRPr>
      </a:pPr>
      <a:endParaRPr lang="zh-CN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2894840982829601"/>
          <c:y val="3.1038105773509801E-2"/>
          <c:w val="0.74070902983301401"/>
          <c:h val="0.70090552618254198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种群数量/只</c:v>
                </c:pt>
              </c:strCache>
            </c:strRef>
          </c:tx>
          <c:spPr>
            <a:ln w="19050" cap="rnd">
              <a:solidFill>
                <a:srgbClr val="C0000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C00000"/>
              </a:solidFill>
              <a:ln w="19050">
                <a:solidFill>
                  <a:srgbClr val="C00000"/>
                </a:solidFill>
              </a:ln>
              <a:effectLst/>
            </c:spPr>
          </c:marker>
          <c:trendline>
            <c:spPr>
              <a:ln w="19050" cap="rnd">
                <a:solidFill>
                  <a:srgbClr val="0070C0"/>
                </a:solidFill>
                <a:prstDash val="dash"/>
              </a:ln>
              <a:effectLst/>
            </c:spPr>
            <c:trendlineType val="exp"/>
            <c:dispRSqr val="0"/>
            <c:dispEq val="0"/>
          </c:trendline>
          <c:cat>
            <c:strRef>
              <c:f>Sheet1!$A$2:$A$13</c:f>
              <c:strCache>
                <c:ptCount val="12"/>
                <c:pt idx="0">
                  <c:v>1937春</c:v>
                </c:pt>
                <c:pt idx="1">
                  <c:v>1937秋</c:v>
                </c:pt>
                <c:pt idx="2">
                  <c:v>1938春</c:v>
                </c:pt>
                <c:pt idx="3">
                  <c:v>1938秋</c:v>
                </c:pt>
                <c:pt idx="4">
                  <c:v>1939春</c:v>
                </c:pt>
                <c:pt idx="5">
                  <c:v>1939秋</c:v>
                </c:pt>
                <c:pt idx="6">
                  <c:v>1940春</c:v>
                </c:pt>
                <c:pt idx="7">
                  <c:v>1940秋</c:v>
                </c:pt>
                <c:pt idx="8">
                  <c:v>1941春</c:v>
                </c:pt>
                <c:pt idx="9">
                  <c:v>1941秋</c:v>
                </c:pt>
                <c:pt idx="10">
                  <c:v>1942春</c:v>
                </c:pt>
                <c:pt idx="11">
                  <c:v>1942秋</c:v>
                </c:pt>
              </c:strCache>
            </c:strRef>
          </c:cat>
          <c:val>
            <c:numRef>
              <c:f>Sheet1!$B$2:$B$13</c:f>
              <c:numCache>
                <c:formatCode>General</c:formatCode>
                <c:ptCount val="12"/>
                <c:pt idx="0">
                  <c:v>8</c:v>
                </c:pt>
                <c:pt idx="1">
                  <c:v>40</c:v>
                </c:pt>
                <c:pt idx="2">
                  <c:v>30</c:v>
                </c:pt>
                <c:pt idx="3">
                  <c:v>100</c:v>
                </c:pt>
                <c:pt idx="4">
                  <c:v>81</c:v>
                </c:pt>
                <c:pt idx="5">
                  <c:v>426</c:v>
                </c:pt>
                <c:pt idx="6">
                  <c:v>282</c:v>
                </c:pt>
                <c:pt idx="7">
                  <c:v>844</c:v>
                </c:pt>
                <c:pt idx="8">
                  <c:v>705</c:v>
                </c:pt>
                <c:pt idx="9">
                  <c:v>1540</c:v>
                </c:pt>
                <c:pt idx="10">
                  <c:v>1325</c:v>
                </c:pt>
                <c:pt idx="11">
                  <c:v>1898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C16C-49A1-88E9-CDC520118FF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98166175"/>
        <c:axId val="1398169087"/>
      </c:lineChart>
      <c:catAx>
        <c:axId val="1398166175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398169087"/>
        <c:crosses val="autoZero"/>
        <c:auto val="1"/>
        <c:lblAlgn val="ctr"/>
        <c:lblOffset val="100"/>
        <c:noMultiLvlLbl val="0"/>
      </c:catAx>
      <c:valAx>
        <c:axId val="1398169087"/>
        <c:scaling>
          <c:orientation val="minMax"/>
          <c:max val="1750"/>
          <c:min val="0"/>
        </c:scaling>
        <c:delete val="1"/>
        <c:axPos val="l"/>
        <c:numFmt formatCode="General" sourceLinked="1"/>
        <c:majorTickMark val="none"/>
        <c:minorTickMark val="none"/>
        <c:tickLblPos val="nextTo"/>
        <c:crossAx val="1398166175"/>
        <c:crosses val="autoZero"/>
        <c:crossBetween val="between"/>
        <c:majorUnit val="500"/>
      </c:valAx>
      <c:spPr>
        <a:solidFill>
          <a:srgbClr val="E6DCF4"/>
        </a:solidFill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lang="zh-CN" sz="1600">
          <a:latin typeface="Times New Roman" panose="02020603050405020304" pitchFamily="18" charset="0"/>
          <a:cs typeface="Times New Roman" panose="02020603050405020304" pitchFamily="18" charset="0"/>
        </a:defRPr>
      </a:pPr>
      <a:endParaRPr lang="zh-CN"/>
    </a:p>
  </c:txPr>
  <c:externalData r:id="rId3">
    <c:autoUpdate val="0"/>
  </c:externalData>
  <c:userShapes r:id="rId4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2894840982829601"/>
          <c:y val="3.1038105773509801E-2"/>
          <c:w val="0.74070902983301401"/>
          <c:h val="0.70090552618254198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种群数量/只</c:v>
                </c:pt>
              </c:strCache>
            </c:strRef>
          </c:tx>
          <c:spPr>
            <a:ln w="19050" cap="rnd">
              <a:solidFill>
                <a:srgbClr val="C0000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C00000"/>
              </a:solidFill>
              <a:ln w="19050">
                <a:solidFill>
                  <a:srgbClr val="C00000"/>
                </a:solidFill>
              </a:ln>
              <a:effectLst/>
            </c:spPr>
          </c:marker>
          <c:trendline>
            <c:spPr>
              <a:ln w="19050" cap="rnd">
                <a:solidFill>
                  <a:srgbClr val="0070C0"/>
                </a:solidFill>
                <a:prstDash val="dash"/>
              </a:ln>
              <a:effectLst/>
            </c:spPr>
            <c:trendlineType val="exp"/>
            <c:dispRSqr val="0"/>
            <c:dispEq val="0"/>
          </c:trendline>
          <c:cat>
            <c:strRef>
              <c:f>Sheet1!$A$2:$A$13</c:f>
              <c:strCache>
                <c:ptCount val="12"/>
                <c:pt idx="0">
                  <c:v>1937春</c:v>
                </c:pt>
                <c:pt idx="1">
                  <c:v>1937秋</c:v>
                </c:pt>
                <c:pt idx="2">
                  <c:v>1938春</c:v>
                </c:pt>
                <c:pt idx="3">
                  <c:v>1938秋</c:v>
                </c:pt>
                <c:pt idx="4">
                  <c:v>1939春</c:v>
                </c:pt>
                <c:pt idx="5">
                  <c:v>1939秋</c:v>
                </c:pt>
                <c:pt idx="6">
                  <c:v>1940春</c:v>
                </c:pt>
                <c:pt idx="7">
                  <c:v>1940秋</c:v>
                </c:pt>
                <c:pt idx="8">
                  <c:v>1941春</c:v>
                </c:pt>
                <c:pt idx="9">
                  <c:v>1941秋</c:v>
                </c:pt>
                <c:pt idx="10">
                  <c:v>1942春</c:v>
                </c:pt>
                <c:pt idx="11">
                  <c:v>1942秋</c:v>
                </c:pt>
              </c:strCache>
            </c:strRef>
          </c:cat>
          <c:val>
            <c:numRef>
              <c:f>Sheet1!$B$2:$B$13</c:f>
              <c:numCache>
                <c:formatCode>General</c:formatCode>
                <c:ptCount val="12"/>
                <c:pt idx="0">
                  <c:v>8</c:v>
                </c:pt>
                <c:pt idx="1">
                  <c:v>40</c:v>
                </c:pt>
                <c:pt idx="2">
                  <c:v>30</c:v>
                </c:pt>
                <c:pt idx="3">
                  <c:v>100</c:v>
                </c:pt>
                <c:pt idx="4">
                  <c:v>81</c:v>
                </c:pt>
                <c:pt idx="5">
                  <c:v>426</c:v>
                </c:pt>
                <c:pt idx="6">
                  <c:v>282</c:v>
                </c:pt>
                <c:pt idx="7">
                  <c:v>844</c:v>
                </c:pt>
                <c:pt idx="8">
                  <c:v>705</c:v>
                </c:pt>
                <c:pt idx="9">
                  <c:v>1540</c:v>
                </c:pt>
                <c:pt idx="10">
                  <c:v>1325</c:v>
                </c:pt>
                <c:pt idx="11">
                  <c:v>1898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3D81-4838-9D02-A4F129118EF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98166175"/>
        <c:axId val="1398169087"/>
      </c:lineChart>
      <c:catAx>
        <c:axId val="1398166175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398169087"/>
        <c:crosses val="autoZero"/>
        <c:auto val="1"/>
        <c:lblAlgn val="ctr"/>
        <c:lblOffset val="100"/>
        <c:noMultiLvlLbl val="0"/>
      </c:catAx>
      <c:valAx>
        <c:axId val="1398169087"/>
        <c:scaling>
          <c:orientation val="minMax"/>
          <c:max val="1750"/>
          <c:min val="0"/>
        </c:scaling>
        <c:delete val="1"/>
        <c:axPos val="l"/>
        <c:numFmt formatCode="General" sourceLinked="1"/>
        <c:majorTickMark val="none"/>
        <c:minorTickMark val="none"/>
        <c:tickLblPos val="nextTo"/>
        <c:crossAx val="1398166175"/>
        <c:crosses val="autoZero"/>
        <c:crossBetween val="between"/>
        <c:majorUnit val="500"/>
      </c:valAx>
      <c:spPr>
        <a:solidFill>
          <a:srgbClr val="E6DCF4"/>
        </a:solidFill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lang="zh-CN" sz="1600">
          <a:latin typeface="Times New Roman" panose="02020603050405020304" pitchFamily="18" charset="0"/>
          <a:cs typeface="Times New Roman" panose="02020603050405020304" pitchFamily="18" charset="0"/>
        </a:defRPr>
      </a:pPr>
      <a:endParaRPr lang="zh-CN"/>
    </a:p>
  </c:txPr>
  <c:externalData r:id="rId3">
    <c:autoUpdate val="0"/>
  </c:externalData>
  <c:userShapes r:id="rId4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2894840982829601"/>
          <c:y val="3.1038105773509801E-2"/>
          <c:w val="0.74070902983301401"/>
          <c:h val="0.70090552618254198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种群数量/只</c:v>
                </c:pt>
              </c:strCache>
            </c:strRef>
          </c:tx>
          <c:spPr>
            <a:ln w="19050" cap="rnd">
              <a:solidFill>
                <a:srgbClr val="C0000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C00000"/>
              </a:solidFill>
              <a:ln w="19050">
                <a:solidFill>
                  <a:srgbClr val="C00000"/>
                </a:solidFill>
              </a:ln>
              <a:effectLst/>
            </c:spPr>
          </c:marker>
          <c:trendline>
            <c:spPr>
              <a:ln w="19050" cap="rnd">
                <a:solidFill>
                  <a:srgbClr val="0070C0"/>
                </a:solidFill>
                <a:prstDash val="dash"/>
              </a:ln>
              <a:effectLst/>
            </c:spPr>
            <c:trendlineType val="exp"/>
            <c:dispRSqr val="0"/>
            <c:dispEq val="0"/>
          </c:trendline>
          <c:cat>
            <c:strRef>
              <c:f>Sheet1!$A$2:$A$13</c:f>
              <c:strCache>
                <c:ptCount val="12"/>
                <c:pt idx="0">
                  <c:v>1937春</c:v>
                </c:pt>
                <c:pt idx="1">
                  <c:v>1937秋</c:v>
                </c:pt>
                <c:pt idx="2">
                  <c:v>1938春</c:v>
                </c:pt>
                <c:pt idx="3">
                  <c:v>1938秋</c:v>
                </c:pt>
                <c:pt idx="4">
                  <c:v>1939春</c:v>
                </c:pt>
                <c:pt idx="5">
                  <c:v>1939秋</c:v>
                </c:pt>
                <c:pt idx="6">
                  <c:v>1940春</c:v>
                </c:pt>
                <c:pt idx="7">
                  <c:v>1940秋</c:v>
                </c:pt>
                <c:pt idx="8">
                  <c:v>1941春</c:v>
                </c:pt>
                <c:pt idx="9">
                  <c:v>1941秋</c:v>
                </c:pt>
                <c:pt idx="10">
                  <c:v>1942春</c:v>
                </c:pt>
                <c:pt idx="11">
                  <c:v>1942秋</c:v>
                </c:pt>
              </c:strCache>
            </c:strRef>
          </c:cat>
          <c:val>
            <c:numRef>
              <c:f>Sheet1!$B$2:$B$13</c:f>
              <c:numCache>
                <c:formatCode>General</c:formatCode>
                <c:ptCount val="12"/>
                <c:pt idx="0">
                  <c:v>8</c:v>
                </c:pt>
                <c:pt idx="1">
                  <c:v>40</c:v>
                </c:pt>
                <c:pt idx="2">
                  <c:v>30</c:v>
                </c:pt>
                <c:pt idx="3">
                  <c:v>100</c:v>
                </c:pt>
                <c:pt idx="4">
                  <c:v>81</c:v>
                </c:pt>
                <c:pt idx="5">
                  <c:v>426</c:v>
                </c:pt>
                <c:pt idx="6">
                  <c:v>282</c:v>
                </c:pt>
                <c:pt idx="7">
                  <c:v>844</c:v>
                </c:pt>
                <c:pt idx="8">
                  <c:v>705</c:v>
                </c:pt>
                <c:pt idx="9">
                  <c:v>1540</c:v>
                </c:pt>
                <c:pt idx="10">
                  <c:v>1325</c:v>
                </c:pt>
                <c:pt idx="11">
                  <c:v>1898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1DAA-437D-9332-512517275B4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98166175"/>
        <c:axId val="1398169087"/>
      </c:lineChart>
      <c:catAx>
        <c:axId val="1398166175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398169087"/>
        <c:crosses val="autoZero"/>
        <c:auto val="1"/>
        <c:lblAlgn val="ctr"/>
        <c:lblOffset val="100"/>
        <c:noMultiLvlLbl val="0"/>
      </c:catAx>
      <c:valAx>
        <c:axId val="1398169087"/>
        <c:scaling>
          <c:orientation val="minMax"/>
          <c:max val="1750"/>
          <c:min val="0"/>
        </c:scaling>
        <c:delete val="1"/>
        <c:axPos val="l"/>
        <c:numFmt formatCode="General" sourceLinked="1"/>
        <c:majorTickMark val="none"/>
        <c:minorTickMark val="none"/>
        <c:tickLblPos val="nextTo"/>
        <c:crossAx val="1398166175"/>
        <c:crosses val="autoZero"/>
        <c:crossBetween val="between"/>
        <c:majorUnit val="500"/>
      </c:valAx>
      <c:spPr>
        <a:solidFill>
          <a:srgbClr val="E6DCF4"/>
        </a:solidFill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lang="zh-CN" sz="1600">
          <a:latin typeface="Times New Roman" panose="02020603050405020304" pitchFamily="18" charset="0"/>
          <a:cs typeface="Times New Roman" panose="02020603050405020304" pitchFamily="18" charset="0"/>
        </a:defRPr>
      </a:pPr>
      <a:endParaRPr lang="zh-CN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withinLinearReversed" id="25">
  <a:schemeClr val="accent5"/>
</cs:colorStyle>
</file>

<file path=ppt/charts/colors2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5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5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5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5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5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5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5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5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5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5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5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5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0.22445</cdr:x>
      <cdr:y>0.7331</cdr:y>
    </cdr:from>
    <cdr:to>
      <cdr:x>0.99816</cdr:x>
      <cdr:y>0.7331</cdr:y>
    </cdr:to>
    <cdr:cxnSp macro="">
      <cdr:nvCxnSpPr>
        <cdr:cNvPr id="2" name="直接箭头连接符 1">
          <a:extLst xmlns:a="http://schemas.openxmlformats.org/drawingml/2006/main">
            <a:ext uri="{FF2B5EF4-FFF2-40B4-BE49-F238E27FC236}">
              <a16:creationId xmlns:a16="http://schemas.microsoft.com/office/drawing/2014/main" id="{52074D49-7107-FCE1-4E35-CD20653CE46F}"/>
            </a:ext>
          </a:extLst>
        </cdr:cNvPr>
        <cdr:cNvCxnSpPr/>
      </cdr:nvCxnSpPr>
      <cdr:spPr>
        <a:xfrm xmlns:a="http://schemas.openxmlformats.org/drawingml/2006/main">
          <a:off x="1033389" y="3299624"/>
          <a:ext cx="3562233" cy="0"/>
        </a:xfrm>
        <a:prstGeom xmlns:a="http://schemas.openxmlformats.org/drawingml/2006/main" prst="straightConnector1">
          <a:avLst/>
        </a:prstGeom>
        <a:ln xmlns:a="http://schemas.openxmlformats.org/drawingml/2006/main" w="19050">
          <a:solidFill>
            <a:schemeClr val="tx1"/>
          </a:solidFill>
          <a:tailEnd type="stealth" w="lg" len="lg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0.22499</cdr:x>
      <cdr:y>0.00478</cdr:y>
    </cdr:from>
    <cdr:to>
      <cdr:x>0.22499</cdr:x>
      <cdr:y>0.73473</cdr:y>
    </cdr:to>
    <cdr:cxnSp macro="">
      <cdr:nvCxnSpPr>
        <cdr:cNvPr id="3" name="直接箭头连接符 2">
          <a:extLst xmlns:a="http://schemas.openxmlformats.org/drawingml/2006/main">
            <a:ext uri="{FF2B5EF4-FFF2-40B4-BE49-F238E27FC236}">
              <a16:creationId xmlns:a16="http://schemas.microsoft.com/office/drawing/2014/main" id="{3DAAA1AB-A83A-574C-2185-5D8B3BFA73EA}"/>
            </a:ext>
          </a:extLst>
        </cdr:cNvPr>
        <cdr:cNvCxnSpPr/>
      </cdr:nvCxnSpPr>
      <cdr:spPr>
        <a:xfrm xmlns:a="http://schemas.openxmlformats.org/drawingml/2006/main" flipV="1">
          <a:off x="1035889" y="21525"/>
          <a:ext cx="0" cy="3285446"/>
        </a:xfrm>
        <a:prstGeom xmlns:a="http://schemas.openxmlformats.org/drawingml/2006/main" prst="straightConnector1">
          <a:avLst/>
        </a:prstGeom>
        <a:ln xmlns:a="http://schemas.openxmlformats.org/drawingml/2006/main" w="19050">
          <a:solidFill>
            <a:schemeClr val="tx1"/>
          </a:solidFill>
          <a:tailEnd type="stealth" w="lg" len="lg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0.22445</cdr:x>
      <cdr:y>0.7331</cdr:y>
    </cdr:from>
    <cdr:to>
      <cdr:x>0.99816</cdr:x>
      <cdr:y>0.7331</cdr:y>
    </cdr:to>
    <cdr:cxnSp macro="">
      <cdr:nvCxnSpPr>
        <cdr:cNvPr id="2" name="直接箭头连接符 1">
          <a:extLst xmlns:a="http://schemas.openxmlformats.org/drawingml/2006/main">
            <a:ext uri="{FF2B5EF4-FFF2-40B4-BE49-F238E27FC236}">
              <a16:creationId xmlns:a16="http://schemas.microsoft.com/office/drawing/2014/main" id="{EE0EDA88-C98B-A5AE-1301-46EEAF7A3A2F}"/>
            </a:ext>
          </a:extLst>
        </cdr:cNvPr>
        <cdr:cNvCxnSpPr/>
      </cdr:nvCxnSpPr>
      <cdr:spPr>
        <a:xfrm xmlns:a="http://schemas.openxmlformats.org/drawingml/2006/main">
          <a:off x="1033389" y="3299624"/>
          <a:ext cx="3562233" cy="0"/>
        </a:xfrm>
        <a:prstGeom xmlns:a="http://schemas.openxmlformats.org/drawingml/2006/main" prst="straightConnector1">
          <a:avLst/>
        </a:prstGeom>
        <a:ln xmlns:a="http://schemas.openxmlformats.org/drawingml/2006/main" w="19050">
          <a:solidFill>
            <a:schemeClr val="tx1"/>
          </a:solidFill>
          <a:tailEnd type="stealth" w="lg" len="lg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0.22499</cdr:x>
      <cdr:y>0.00478</cdr:y>
    </cdr:from>
    <cdr:to>
      <cdr:x>0.22499</cdr:x>
      <cdr:y>0.73473</cdr:y>
    </cdr:to>
    <cdr:cxnSp macro="">
      <cdr:nvCxnSpPr>
        <cdr:cNvPr id="3" name="直接箭头连接符 2">
          <a:extLst xmlns:a="http://schemas.openxmlformats.org/drawingml/2006/main">
            <a:ext uri="{FF2B5EF4-FFF2-40B4-BE49-F238E27FC236}">
              <a16:creationId xmlns:a16="http://schemas.microsoft.com/office/drawing/2014/main" id="{E549D393-4E80-B9E3-638F-16008FF78239}"/>
            </a:ext>
          </a:extLst>
        </cdr:cNvPr>
        <cdr:cNvCxnSpPr/>
      </cdr:nvCxnSpPr>
      <cdr:spPr>
        <a:xfrm xmlns:a="http://schemas.openxmlformats.org/drawingml/2006/main" flipV="1">
          <a:off x="1035889" y="21525"/>
          <a:ext cx="0" cy="3285446"/>
        </a:xfrm>
        <a:prstGeom xmlns:a="http://schemas.openxmlformats.org/drawingml/2006/main" prst="straightConnector1">
          <a:avLst/>
        </a:prstGeom>
        <a:ln xmlns:a="http://schemas.openxmlformats.org/drawingml/2006/main" w="19050">
          <a:solidFill>
            <a:schemeClr val="tx1"/>
          </a:solidFill>
          <a:tailEnd type="stealth" w="lg" len="lg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0.22445</cdr:x>
      <cdr:y>0.7331</cdr:y>
    </cdr:from>
    <cdr:to>
      <cdr:x>0.99816</cdr:x>
      <cdr:y>0.7331</cdr:y>
    </cdr:to>
    <cdr:cxnSp macro="">
      <cdr:nvCxnSpPr>
        <cdr:cNvPr id="2" name="直接箭头连接符 1">
          <a:extLst xmlns:a="http://schemas.openxmlformats.org/drawingml/2006/main">
            <a:ext uri="{FF2B5EF4-FFF2-40B4-BE49-F238E27FC236}">
              <a16:creationId xmlns:a16="http://schemas.microsoft.com/office/drawing/2014/main" id="{34B0FB24-811F-B678-902E-B4D0F8FB52C4}"/>
            </a:ext>
          </a:extLst>
        </cdr:cNvPr>
        <cdr:cNvCxnSpPr/>
      </cdr:nvCxnSpPr>
      <cdr:spPr>
        <a:xfrm xmlns:a="http://schemas.openxmlformats.org/drawingml/2006/main">
          <a:off x="1033389" y="3299624"/>
          <a:ext cx="3562233" cy="0"/>
        </a:xfrm>
        <a:prstGeom xmlns:a="http://schemas.openxmlformats.org/drawingml/2006/main" prst="straightConnector1">
          <a:avLst/>
        </a:prstGeom>
        <a:ln xmlns:a="http://schemas.openxmlformats.org/drawingml/2006/main" w="19050">
          <a:solidFill>
            <a:schemeClr val="tx1"/>
          </a:solidFill>
          <a:tailEnd type="stealth" w="lg" len="lg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0.22499</cdr:x>
      <cdr:y>0.00478</cdr:y>
    </cdr:from>
    <cdr:to>
      <cdr:x>0.22499</cdr:x>
      <cdr:y>0.73473</cdr:y>
    </cdr:to>
    <cdr:cxnSp macro="">
      <cdr:nvCxnSpPr>
        <cdr:cNvPr id="3" name="直接箭头连接符 2">
          <a:extLst xmlns:a="http://schemas.openxmlformats.org/drawingml/2006/main">
            <a:ext uri="{FF2B5EF4-FFF2-40B4-BE49-F238E27FC236}">
              <a16:creationId xmlns:a16="http://schemas.microsoft.com/office/drawing/2014/main" id="{BB126AF5-8193-FFC8-2791-D9F041A00D49}"/>
            </a:ext>
          </a:extLst>
        </cdr:cNvPr>
        <cdr:cNvCxnSpPr/>
      </cdr:nvCxnSpPr>
      <cdr:spPr>
        <a:xfrm xmlns:a="http://schemas.openxmlformats.org/drawingml/2006/main" flipV="1">
          <a:off x="1035889" y="21525"/>
          <a:ext cx="0" cy="3285446"/>
        </a:xfrm>
        <a:prstGeom xmlns:a="http://schemas.openxmlformats.org/drawingml/2006/main" prst="straightConnector1">
          <a:avLst/>
        </a:prstGeom>
        <a:ln xmlns:a="http://schemas.openxmlformats.org/drawingml/2006/main" w="19050">
          <a:solidFill>
            <a:schemeClr val="tx1"/>
          </a:solidFill>
          <a:tailEnd type="stealth" w="lg" len="lg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0.22445</cdr:x>
      <cdr:y>0.7331</cdr:y>
    </cdr:from>
    <cdr:to>
      <cdr:x>0.99816</cdr:x>
      <cdr:y>0.7331</cdr:y>
    </cdr:to>
    <cdr:cxnSp macro="">
      <cdr:nvCxnSpPr>
        <cdr:cNvPr id="2" name="直接箭头连接符 1">
          <a:extLst xmlns:a="http://schemas.openxmlformats.org/drawingml/2006/main">
            <a:ext uri="{FF2B5EF4-FFF2-40B4-BE49-F238E27FC236}">
              <a16:creationId xmlns:a16="http://schemas.microsoft.com/office/drawing/2014/main" id="{B290E741-E423-4A82-0D2F-E51C52C9BE0D}"/>
            </a:ext>
          </a:extLst>
        </cdr:cNvPr>
        <cdr:cNvCxnSpPr/>
      </cdr:nvCxnSpPr>
      <cdr:spPr>
        <a:xfrm xmlns:a="http://schemas.openxmlformats.org/drawingml/2006/main">
          <a:off x="1033411" y="3299637"/>
          <a:ext cx="3562216" cy="0"/>
        </a:xfrm>
        <a:prstGeom xmlns:a="http://schemas.openxmlformats.org/drawingml/2006/main" prst="straightConnector1">
          <a:avLst/>
        </a:prstGeom>
        <a:ln xmlns:a="http://schemas.openxmlformats.org/drawingml/2006/main" w="19050">
          <a:solidFill>
            <a:schemeClr val="tx1"/>
          </a:solidFill>
          <a:tailEnd type="stealth" w="lg" len="lg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0.22783</cdr:x>
      <cdr:y>0.00188</cdr:y>
    </cdr:from>
    <cdr:to>
      <cdr:x>0.22783</cdr:x>
      <cdr:y>0.73183</cdr:y>
    </cdr:to>
    <cdr:cxnSp macro="">
      <cdr:nvCxnSpPr>
        <cdr:cNvPr id="3" name="直接箭头连接符 2">
          <a:extLst xmlns:a="http://schemas.openxmlformats.org/drawingml/2006/main">
            <a:ext uri="{FF2B5EF4-FFF2-40B4-BE49-F238E27FC236}">
              <a16:creationId xmlns:a16="http://schemas.microsoft.com/office/drawing/2014/main" id="{C87466BD-0133-001C-462A-D4C32ADE5F18}"/>
            </a:ext>
          </a:extLst>
        </cdr:cNvPr>
        <cdr:cNvCxnSpPr/>
      </cdr:nvCxnSpPr>
      <cdr:spPr>
        <a:xfrm xmlns:a="http://schemas.openxmlformats.org/drawingml/2006/main" flipV="1">
          <a:off x="1048966" y="8467"/>
          <a:ext cx="0" cy="3285460"/>
        </a:xfrm>
        <a:prstGeom xmlns:a="http://schemas.openxmlformats.org/drawingml/2006/main" prst="straightConnector1">
          <a:avLst/>
        </a:prstGeom>
        <a:ln xmlns:a="http://schemas.openxmlformats.org/drawingml/2006/main" w="19050">
          <a:solidFill>
            <a:schemeClr val="tx1"/>
          </a:solidFill>
          <a:tailEnd type="stealth" w="lg" len="lg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  <a:t>2025/12/15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  <a:t>2025/12/15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tags" Target="../tags/tag15.xml"/><Relationship Id="rId2" Type="http://schemas.openxmlformats.org/officeDocument/2006/relationships/tags" Target="../tags/tag14.xml"/><Relationship Id="rId1" Type="http://schemas.openxmlformats.org/officeDocument/2006/relationships/tags" Target="../tags/tag13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17.xml"/><Relationship Id="rId4" Type="http://schemas.openxmlformats.org/officeDocument/2006/relationships/tags" Target="../tags/tag16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20.xml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22.xml"/><Relationship Id="rId4" Type="http://schemas.openxmlformats.org/officeDocument/2006/relationships/tags" Target="../tags/tag2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tags" Target="../tags/tag25.xml"/><Relationship Id="rId7" Type="http://schemas.openxmlformats.org/officeDocument/2006/relationships/slideMaster" Target="../slideMasters/slideMaster2.xml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6" Type="http://schemas.openxmlformats.org/officeDocument/2006/relationships/tags" Target="../tags/tag28.xml"/><Relationship Id="rId5" Type="http://schemas.openxmlformats.org/officeDocument/2006/relationships/tags" Target="../tags/tag27.xml"/><Relationship Id="rId4" Type="http://schemas.openxmlformats.org/officeDocument/2006/relationships/tags" Target="../tags/tag26.xml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tags" Target="../tags/tag36.xml"/><Relationship Id="rId3" Type="http://schemas.openxmlformats.org/officeDocument/2006/relationships/tags" Target="../tags/tag31.xml"/><Relationship Id="rId7" Type="http://schemas.openxmlformats.org/officeDocument/2006/relationships/tags" Target="../tags/tag35.xml"/><Relationship Id="rId2" Type="http://schemas.openxmlformats.org/officeDocument/2006/relationships/tags" Target="../tags/tag30.xml"/><Relationship Id="rId1" Type="http://schemas.openxmlformats.org/officeDocument/2006/relationships/tags" Target="../tags/tag29.xml"/><Relationship Id="rId6" Type="http://schemas.openxmlformats.org/officeDocument/2006/relationships/tags" Target="../tags/tag34.xml"/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9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tags" Target="../tags/tag39.xml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5" Type="http://schemas.openxmlformats.org/officeDocument/2006/relationships/slideMaster" Target="../slideMasters/slideMaster2.xml"/><Relationship Id="rId4" Type="http://schemas.openxmlformats.org/officeDocument/2006/relationships/tags" Target="../tags/tag40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tags" Target="../tags/tag43.xml"/><Relationship Id="rId2" Type="http://schemas.openxmlformats.org/officeDocument/2006/relationships/tags" Target="../tags/tag42.xml"/><Relationship Id="rId1" Type="http://schemas.openxmlformats.org/officeDocument/2006/relationships/tags" Target="../tags/tag41.xml"/><Relationship Id="rId4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tags" Target="../tags/tag46.xml"/><Relationship Id="rId7" Type="http://schemas.openxmlformats.org/officeDocument/2006/relationships/slideMaster" Target="../slideMasters/slideMaster2.xml"/><Relationship Id="rId2" Type="http://schemas.openxmlformats.org/officeDocument/2006/relationships/tags" Target="../tags/tag45.xml"/><Relationship Id="rId1" Type="http://schemas.openxmlformats.org/officeDocument/2006/relationships/tags" Target="../tags/tag44.xml"/><Relationship Id="rId6" Type="http://schemas.openxmlformats.org/officeDocument/2006/relationships/tags" Target="../tags/tag49.xml"/><Relationship Id="rId5" Type="http://schemas.openxmlformats.org/officeDocument/2006/relationships/tags" Target="../tags/tag48.xml"/><Relationship Id="rId4" Type="http://schemas.openxmlformats.org/officeDocument/2006/relationships/tags" Target="../tags/tag47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tags" Target="../tags/tag52.xml"/><Relationship Id="rId2" Type="http://schemas.openxmlformats.org/officeDocument/2006/relationships/tags" Target="../tags/tag51.xml"/><Relationship Id="rId1" Type="http://schemas.openxmlformats.org/officeDocument/2006/relationships/tags" Target="../tags/tag50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54.xml"/><Relationship Id="rId4" Type="http://schemas.openxmlformats.org/officeDocument/2006/relationships/tags" Target="../tags/tag53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tags" Target="../tags/tag57.xml"/><Relationship Id="rId2" Type="http://schemas.openxmlformats.org/officeDocument/2006/relationships/tags" Target="../tags/tag56.xml"/><Relationship Id="rId1" Type="http://schemas.openxmlformats.org/officeDocument/2006/relationships/tags" Target="../tags/tag55.xml"/><Relationship Id="rId5" Type="http://schemas.openxmlformats.org/officeDocument/2006/relationships/slideMaster" Target="../slideMasters/slideMaster2.xml"/><Relationship Id="rId4" Type="http://schemas.openxmlformats.org/officeDocument/2006/relationships/tags" Target="../tags/tag58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tags" Target="../tags/tag61.xml"/><Relationship Id="rId2" Type="http://schemas.openxmlformats.org/officeDocument/2006/relationships/tags" Target="../tags/tag60.xml"/><Relationship Id="rId1" Type="http://schemas.openxmlformats.org/officeDocument/2006/relationships/tags" Target="../tags/tag59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63.xml"/><Relationship Id="rId4" Type="http://schemas.openxmlformats.org/officeDocument/2006/relationships/tags" Target="../tags/tag6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tags" Target="../tags/tag10.xml"/><Relationship Id="rId2" Type="http://schemas.openxmlformats.org/officeDocument/2006/relationships/tags" Target="../tags/tag9.xml"/><Relationship Id="rId1" Type="http://schemas.openxmlformats.org/officeDocument/2006/relationships/tags" Target="../tags/tag8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12.xml"/><Relationship Id="rId4" Type="http://schemas.openxmlformats.org/officeDocument/2006/relationships/tags" Target="../tags/tag1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2025/12/15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0" name="矩形 9"/>
          <p:cNvSpPr/>
          <p:nvPr userDrawn="1"/>
        </p:nvSpPr>
        <p:spPr>
          <a:xfrm>
            <a:off x="-43180" y="6692265"/>
            <a:ext cx="12258887" cy="179705"/>
          </a:xfrm>
          <a:prstGeom prst="rect">
            <a:avLst/>
          </a:prstGeom>
          <a:solidFill>
            <a:srgbClr val="4472C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>
      <p:transition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700" b="1" i="0" u="none" strike="noStrike" kern="1200" cap="none" spc="3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>
            <a:lvl1pPr marL="171450" marR="0" lvl="0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●"/>
              <a:defRPr kumimoji="0" lang="zh-CN" altLang="en-US" sz="135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514350" marR="0" lvl="1" indent="-1714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</a:tabLst>
              <a:defRPr kumimoji="0" lang="zh-CN" altLang="en-US" sz="12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2pPr>
            <a:lvl3pPr marL="857250" marR="0" lvl="2" indent="-1714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lang="zh-CN" altLang="en-US" sz="12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3pPr>
            <a:lvl4pPr marL="1200150" marR="0" lvl="3" indent="-1714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kumimoji="0" lang="zh-CN" altLang="en-US" sz="105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4pPr>
            <a:lvl5pPr marL="1543050" marR="0" lvl="4" indent="-1714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kumimoji="0" lang="zh-CN" altLang="en-US" sz="105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5pPr>
            <a:lvl6pPr marL="1714500" indent="0">
              <a:buNone/>
              <a:defRPr/>
            </a:lvl6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2025/12/15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>
      <p:transition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3300" b="1" i="0" u="none" strike="noStrike" kern="1200" cap="none" spc="300" normalizeH="0" baseline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uFillTx/>
              </a:defRPr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 eaLnBrk="1" fontAlgn="auto" latinLnBrk="0" hangingPunct="1">
              <a:lnSpc>
                <a:spcPct val="130000"/>
              </a:lnSpc>
              <a:buNone/>
              <a:defRPr kumimoji="0" lang="zh-CN" altLang="en-US" sz="1350" b="0" i="0" u="none" strike="noStrike" kern="1200" cap="none" spc="150" normalizeH="0" baseline="0" noProof="1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2025/12/15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>
      <p:transition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700" b="1" i="0" u="none" strike="noStrike" kern="1200" cap="none" spc="3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>
            <a:lvl1pPr marL="171450" marR="0" lvl="0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lang="zh-CN" altLang="en-US" sz="12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514350" marR="0" lvl="1" indent="-1714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</a:tabLst>
              <a:defRPr kumimoji="0" lang="zh-CN" altLang="en-US" sz="12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2pPr>
            <a:lvl3pPr marL="857250" marR="0" lvl="2" indent="-1714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lang="zh-CN" altLang="en-US" sz="12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3pPr>
            <a:lvl4pPr marL="1200150" marR="0" lvl="3" indent="-1714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kumimoji="0" lang="zh-CN" altLang="en-US" sz="105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4pPr>
            <a:lvl5pPr marL="1543050" marR="0" lvl="4" indent="-1714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kumimoji="0" lang="zh-CN" altLang="en-US" sz="105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>
            <a:lvl1pPr marL="171450" indent="-171450" eaLnBrk="1" fontAlgn="auto" latinLnBrk="0" hangingPunct="1">
              <a:lnSpc>
                <a:spcPct val="130000"/>
              </a:lnSpc>
              <a:spcAft>
                <a:spcPts val="600"/>
              </a:spcAft>
              <a:buFont typeface="Arial" panose="020B0604020202020204" pitchFamily="34" charset="0"/>
              <a:buChar char="●"/>
              <a:defRPr sz="12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 marL="514350" indent="-171450" defTabSz="914400" eaLnBrk="1" fontAlgn="auto" latinLnBrk="0" hangingPunct="1">
              <a:lnSpc>
                <a:spcPct val="120000"/>
              </a:lnSpc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sz="12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 marL="857250" indent="-171450" eaLnBrk="1" fontAlgn="auto" latinLnBrk="0" hangingPunct="1">
              <a:lnSpc>
                <a:spcPct val="120000"/>
              </a:lnSpc>
              <a:buFont typeface="Arial" panose="020B0604020202020204" pitchFamily="34" charset="0"/>
              <a:buChar char="●"/>
              <a:defRPr sz="12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 marL="1200150" indent="-171450" eaLnBrk="1" fontAlgn="auto" latinLnBrk="0" hangingPunct="1">
              <a:lnSpc>
                <a:spcPct val="120000"/>
              </a:lnSpc>
              <a:buFont typeface="Wingdings" panose="05000000000000000000" charset="0"/>
              <a:buChar char=""/>
              <a:defRPr sz="105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 eaLnBrk="1" fontAlgn="auto" latinLnBrk="0" hangingPunct="1">
              <a:lnSpc>
                <a:spcPct val="120000"/>
              </a:lnSpc>
              <a:defRPr sz="1050" u="none" strike="noStrike" kern="1200" cap="none" spc="150" normalizeH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2025/12/15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>
      <p:transition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700" b="1" i="0" u="none" strike="noStrike" kern="1200" cap="none" spc="3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sz="1500" b="1" u="none" strike="noStrike" kern="1200" cap="none" spc="200" normalizeH="0" baseline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dirty="0"/>
              <a:t>单击此处编辑文本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>
            <a:lvl1pPr marL="171450" marR="0" lvl="0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lang="zh-CN" altLang="en-US" sz="12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514350" marR="0" lvl="1" indent="-1714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</a:tabLst>
              <a:defRPr kumimoji="0" lang="zh-CN" altLang="en-US" sz="12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2pPr>
            <a:lvl3pPr marL="857250" marR="0" lvl="2" indent="-1714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lang="zh-CN" altLang="en-US" sz="12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3pPr>
            <a:lvl4pPr marL="1200150" marR="0" lvl="3" indent="-1714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kumimoji="0" lang="zh-CN" altLang="en-US" sz="105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4pPr>
            <a:lvl5pPr marL="1543050" marR="0" lvl="4" indent="-1714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kumimoji="0" lang="zh-CN" altLang="en-US" sz="105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4"/>
            </p:custDataLst>
          </p:nvPr>
        </p:nvSpPr>
        <p:spPr>
          <a:xfrm>
            <a:off x="6235751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kumimoji="0" lang="zh-CN" altLang="en-US" sz="1500" b="1" i="0" u="none" strike="noStrike" kern="1200" cap="none" spc="20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>
                <a:sym typeface="+mn-ea"/>
              </a:rPr>
              <a:t>单击此处编辑文本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235751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>
            <a:lvl1pPr marL="171450" marR="0" lvl="0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lang="zh-CN" altLang="en-US" sz="12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514350" marR="0" lvl="1" indent="-1714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</a:tabLst>
              <a:defRPr kumimoji="0" lang="zh-CN" altLang="en-US" sz="12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2pPr>
            <a:lvl3pPr marL="857250" marR="0" lvl="2" indent="-1714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lang="zh-CN" altLang="en-US" sz="12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3pPr>
            <a:lvl4pPr marL="1200150" marR="0" lvl="3" indent="-1714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kumimoji="0" lang="zh-CN" altLang="en-US" sz="105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4pPr>
            <a:lvl5pPr marL="1543050" marR="0" lvl="4" indent="-1714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kumimoji="0" lang="zh-CN" altLang="en-US" sz="105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2025/12/15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>
      <p:transition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700" b="1" i="0" u="none" strike="noStrike" kern="1200" cap="none" spc="3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2025/12/15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>
      <p:transition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2025/12/15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>
      <p:transition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1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200" b="0" i="0" u="none" strike="noStrike" kern="1200" cap="none" spc="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514350" marR="0" lvl="1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857250" marR="0" lvl="2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200150" marR="0" lvl="3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1543050" marR="0" lvl="4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endParaRPr dirty="0"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2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kumimoji="0" lang="zh-CN" altLang="en-US" sz="12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342900" indent="0" defTabSz="914400" eaLnBrk="1" fontAlgn="auto" latinLnBrk="0" hangingPunct="1">
              <a:buFont typeface="Arial" panose="020B0604020202020204" pitchFamily="34" charset="0"/>
              <a:buNone/>
              <a:tabLst>
                <a:tab pos="1609725" algn="l"/>
                <a:tab pos="1609725" algn="l"/>
                <a:tab pos="1609725" algn="l"/>
                <a:tab pos="1609725" algn="l"/>
              </a:tabLst>
              <a:defRPr u="none" strike="noStrike" kern="1200" cap="none" spc="150" normalizeH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2pPr>
            <a:lvl3pPr eaLnBrk="1" fontAlgn="auto" latinLnBrk="0" hangingPunct="1">
              <a:buFont typeface="Arial" panose="020B0604020202020204" pitchFamily="34" charset="0"/>
              <a:buChar char="●"/>
              <a:defRPr u="none" strike="noStrike" kern="1200" cap="none" spc="150" normalizeH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3pPr>
            <a:lvl4pPr eaLnBrk="1" fontAlgn="auto" latinLnBrk="0" hangingPunct="1">
              <a:defRPr u="none" strike="noStrike" kern="1200" cap="none" spc="150" normalizeH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4pPr>
            <a:lvl5pPr eaLnBrk="1" fontAlgn="auto" latinLnBrk="0" hangingPunct="1">
              <a:defRPr u="none" strike="noStrike" kern="1200" cap="none" spc="150" normalizeH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  <a:t>2025/12/15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zh-CN" altLang="en-US"/>
              <a:t>单击此处编辑母版标题样式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>
      <p:transition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1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kumimoji="0" lang="zh-CN" altLang="en-US" sz="2100" b="1" i="0" u="none" strike="noStrike" kern="1200" cap="none" spc="3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单击此处编辑标题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171450" indent="-171450" eaLnBrk="1" fontAlgn="auto" latinLnBrk="0" hangingPunct="1">
              <a:lnSpc>
                <a:spcPct val="130000"/>
              </a:lnSpc>
              <a:spcAft>
                <a:spcPts val="1000"/>
              </a:spcAft>
              <a:buFont typeface="Arial" panose="020B0604020202020204" pitchFamily="34" charset="0"/>
              <a:buChar char="●"/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1pPr>
            <a:lvl2pPr marL="514350" indent="-171450" defTabSz="914400" eaLnBrk="1" fontAlgn="auto" latinLnBrk="0" hangingPunct="1">
              <a:lnSpc>
                <a:spcPct val="120000"/>
              </a:lnSpc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2pPr>
            <a:lvl3pPr marL="857250" indent="-171450" eaLnBrk="1" fontAlgn="auto" latinLnBrk="0" hangingPunct="1">
              <a:lnSpc>
                <a:spcPct val="120000"/>
              </a:lnSpc>
              <a:spcAft>
                <a:spcPts val="600"/>
              </a:spcAft>
              <a:buFont typeface="Arial" panose="020B0604020202020204" pitchFamily="34" charset="0"/>
              <a:buChar char="●"/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3pPr>
            <a:lvl4pPr marL="1200150" indent="-171450" eaLnBrk="1" fontAlgn="auto" latinLnBrk="0" hangingPunct="1">
              <a:lnSpc>
                <a:spcPct val="120000"/>
              </a:lnSpc>
              <a:spcAft>
                <a:spcPts val="300"/>
              </a:spcAft>
              <a:buFont typeface="Wingdings" panose="05000000000000000000" charset="0"/>
              <a:buChar char=""/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4pPr>
            <a:lvl5pPr marL="1543050" indent="-171450" eaLnBrk="1" fontAlgn="auto" latinLnBrk="0" hangingPunct="1">
              <a:lnSpc>
                <a:spcPct val="120000"/>
              </a:lnSpc>
              <a:spcAft>
                <a:spcPts val="300"/>
              </a:spcAft>
              <a:buFont typeface="Arial" panose="020B0604020202020204" pitchFamily="34" charset="0"/>
              <a:buChar char="•"/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2025/12/15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>
      <p:transition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2025/12/15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>
            <a:lvl1pPr marL="171450" indent="-171450" eaLnBrk="1" fontAlgn="auto" latinLnBrk="0" hangingPunct="1">
              <a:lnSpc>
                <a:spcPct val="130000"/>
              </a:lnSpc>
              <a:buFont typeface="Arial" panose="020B0604020202020204" pitchFamily="34" charset="0"/>
              <a:buChar char="●"/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1pPr>
            <a:lvl2pPr marL="514350" indent="-171450" defTabSz="914400" eaLnBrk="1" fontAlgn="auto" latinLnBrk="0" hangingPunct="1">
              <a:lnSpc>
                <a:spcPct val="120000"/>
              </a:lnSpc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2pPr>
            <a:lvl3pPr marL="857250" indent="-171450" eaLnBrk="1" fontAlgn="auto" latinLnBrk="0" hangingPunct="1">
              <a:lnSpc>
                <a:spcPct val="120000"/>
              </a:lnSpc>
              <a:buFont typeface="Arial" panose="020B0604020202020204" pitchFamily="34" charset="0"/>
              <a:buChar char="●"/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3pPr>
            <a:lvl4pPr marL="1200150" indent="-171450" eaLnBrk="1" fontAlgn="auto" latinLnBrk="0" hangingPunct="1">
              <a:lnSpc>
                <a:spcPct val="120000"/>
              </a:lnSpc>
              <a:buFont typeface="Wingdings" panose="05000000000000000000" charset="0"/>
              <a:buChar char=""/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4pPr>
            <a:lvl5pPr marL="1543050" indent="-171450" eaLnBrk="1" fontAlgn="auto" latinLnBrk="0" hangingPunct="1">
              <a:lnSpc>
                <a:spcPct val="120000"/>
              </a:lnSpc>
              <a:buFont typeface="Arial" panose="020B0604020202020204" pitchFamily="34" charset="0"/>
              <a:buChar char="•"/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>
      <p:transition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2025/12/15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marL="0" marR="0" algn="ctr" defTabSz="914400" rtl="0" eaLnBrk="1" fontAlgn="auto" latinLnBrk="0" hangingPunct="1">
              <a:lnSpc>
                <a:spcPct val="100000"/>
              </a:lnSpc>
              <a:buNone/>
              <a:defRPr kumimoji="0" lang="zh-CN" altLang="en-US" sz="4500" b="1" i="0" u="none" strike="noStrike" kern="1200" cap="none" spc="3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uFillTx/>
                <a:latin typeface="Arial" panose="020B060402020202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单击此处编辑标题</a:t>
            </a:r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5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1800" spc="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自定义版式"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2025/12/15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0" name="矩形 9"/>
          <p:cNvSpPr/>
          <p:nvPr userDrawn="1"/>
        </p:nvSpPr>
        <p:spPr>
          <a:xfrm>
            <a:off x="-35560" y="0"/>
            <a:ext cx="12240000" cy="108000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矩形 6"/>
          <p:cNvSpPr/>
          <p:nvPr userDrawn="1"/>
        </p:nvSpPr>
        <p:spPr>
          <a:xfrm>
            <a:off x="-22860" y="139700"/>
            <a:ext cx="7502313" cy="483870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燕尾形 7"/>
          <p:cNvSpPr/>
          <p:nvPr userDrawn="1"/>
        </p:nvSpPr>
        <p:spPr>
          <a:xfrm>
            <a:off x="11712787" y="139700"/>
            <a:ext cx="479213" cy="467995"/>
          </a:xfrm>
          <a:prstGeom prst="chevron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燕尾形 10"/>
          <p:cNvSpPr/>
          <p:nvPr userDrawn="1"/>
        </p:nvSpPr>
        <p:spPr>
          <a:xfrm>
            <a:off x="11313160" y="139700"/>
            <a:ext cx="479213" cy="467995"/>
          </a:xfrm>
          <a:prstGeom prst="chevron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17A61E2A-3374-15A9-BDD5-8C573EBF9E6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06" t="16562" r="2501" b="20156"/>
          <a:stretch>
            <a:fillRect/>
          </a:stretch>
        </p:blipFill>
        <p:spPr>
          <a:xfrm>
            <a:off x="10236200" y="76212"/>
            <a:ext cx="1728000" cy="92572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>
      <p:transition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bg>
      <p:bgPr>
        <a:gradFill rotWithShape="0">
          <a:gsLst>
            <a:gs pos="0">
              <a:srgbClr val="C2F35F">
                <a:alpha val="100000"/>
              </a:srgbClr>
            </a:gs>
            <a:gs pos="62000">
              <a:srgbClr val="92BE3F">
                <a:alpha val="100000"/>
              </a:srgbClr>
            </a:gs>
            <a:gs pos="100000">
              <a:srgbClr val="80A33D">
                <a:alpha val="100000"/>
              </a:srgbClr>
            </a:gs>
          </a:gsLst>
          <a:lin ang="540000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8" name="Group 42"/>
          <p:cNvGrpSpPr/>
          <p:nvPr/>
        </p:nvGrpSpPr>
        <p:grpSpPr>
          <a:xfrm>
            <a:off x="-510116" y="0"/>
            <a:ext cx="13243983" cy="6858000"/>
            <a:chOff x="-382404" y="0"/>
            <a:chExt cx="9932332" cy="6858000"/>
          </a:xfrm>
        </p:grpSpPr>
        <p:grpSp>
          <p:nvGrpSpPr>
            <p:cNvPr id="4099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410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40" name="Rectangle 114"/>
                <p:cNvSpPr/>
                <p:nvPr/>
              </p:nvSpPr>
              <p:spPr>
                <a:xfrm>
                  <a:off x="914499" y="0"/>
                  <a:ext cx="1600094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trike="noStrike" noProof="1"/>
                </a:p>
              </p:txBody>
            </p:sp>
            <p:sp>
              <p:nvSpPr>
                <p:cNvPr id="41" name="Rectangle 2"/>
                <p:cNvSpPr/>
                <p:nvPr/>
              </p:nvSpPr>
              <p:spPr>
                <a:xfrm>
                  <a:off x="159" y="0"/>
                  <a:ext cx="45717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trike="noStrike" noProof="1"/>
                </a:p>
              </p:txBody>
            </p:sp>
            <p:sp>
              <p:nvSpPr>
                <p:cNvPr id="42" name="Rectangle 3"/>
                <p:cNvSpPr/>
                <p:nvPr/>
              </p:nvSpPr>
              <p:spPr>
                <a:xfrm>
                  <a:off x="228744" y="0"/>
                  <a:ext cx="76195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trike="noStrike" noProof="1"/>
                </a:p>
              </p:txBody>
            </p:sp>
          </p:grpSp>
          <p:grpSp>
            <p:nvGrpSpPr>
              <p:cNvPr id="4104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37" name="Rectangle 84"/>
                <p:cNvSpPr/>
                <p:nvPr/>
              </p:nvSpPr>
              <p:spPr>
                <a:xfrm>
                  <a:off x="913836" y="0"/>
                  <a:ext cx="1600094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trike="noStrike" noProof="1"/>
                </a:p>
              </p:txBody>
            </p:sp>
            <p:sp>
              <p:nvSpPr>
                <p:cNvPr id="38" name="Rectangle 85"/>
                <p:cNvSpPr/>
                <p:nvPr/>
              </p:nvSpPr>
              <p:spPr>
                <a:xfrm>
                  <a:off x="-504" y="0"/>
                  <a:ext cx="45717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trike="noStrike" noProof="1"/>
                </a:p>
              </p:txBody>
            </p:sp>
            <p:sp>
              <p:nvSpPr>
                <p:cNvPr id="39" name="Rectangle 113"/>
                <p:cNvSpPr/>
                <p:nvPr/>
              </p:nvSpPr>
              <p:spPr>
                <a:xfrm>
                  <a:off x="228081" y="0"/>
                  <a:ext cx="76195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trike="noStrike" noProof="1"/>
                </a:p>
              </p:txBody>
            </p:sp>
          </p:grpSp>
          <p:grpSp>
            <p:nvGrpSpPr>
              <p:cNvPr id="4108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34" name="Rectangle 77"/>
                <p:cNvSpPr/>
                <p:nvPr/>
              </p:nvSpPr>
              <p:spPr>
                <a:xfrm>
                  <a:off x="914785" y="0"/>
                  <a:ext cx="1600094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trike="noStrike" noProof="1"/>
                </a:p>
              </p:txBody>
            </p:sp>
            <p:sp>
              <p:nvSpPr>
                <p:cNvPr id="35" name="Rectangle 78"/>
                <p:cNvSpPr/>
                <p:nvPr/>
              </p:nvSpPr>
              <p:spPr>
                <a:xfrm>
                  <a:off x="445" y="0"/>
                  <a:ext cx="45717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trike="noStrike" noProof="1"/>
                </a:p>
              </p:txBody>
            </p:sp>
            <p:sp>
              <p:nvSpPr>
                <p:cNvPr id="36" name="Rectangle 80"/>
                <p:cNvSpPr/>
                <p:nvPr/>
              </p:nvSpPr>
              <p:spPr>
                <a:xfrm>
                  <a:off x="229030" y="0"/>
                  <a:ext cx="76195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trike="noStrike" noProof="1"/>
                </a:p>
              </p:txBody>
            </p:sp>
          </p:grpSp>
          <p:sp>
            <p:nvSpPr>
              <p:cNvPr id="31" name="Rectangle 74"/>
              <p:cNvSpPr/>
              <p:nvPr/>
            </p:nvSpPr>
            <p:spPr>
              <a:xfrm>
                <a:off x="3809907" y="0"/>
                <a:ext cx="2819214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trike="noStrike" noProof="1"/>
              </a:p>
            </p:txBody>
          </p:sp>
          <p:sp>
            <p:nvSpPr>
              <p:cNvPr id="32" name="Rectangle 75"/>
              <p:cNvSpPr/>
              <p:nvPr/>
            </p:nvSpPr>
            <p:spPr>
              <a:xfrm>
                <a:off x="2895568" y="0"/>
                <a:ext cx="45717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trike="noStrike" noProof="1"/>
              </a:p>
            </p:txBody>
          </p:sp>
          <p:sp>
            <p:nvSpPr>
              <p:cNvPr id="33" name="Rectangle 76"/>
              <p:cNvSpPr/>
              <p:nvPr/>
            </p:nvSpPr>
            <p:spPr>
              <a:xfrm>
                <a:off x="3124153" y="0"/>
                <a:ext cx="76195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trike="noStrike" noProof="1"/>
              </a:p>
            </p:txBody>
          </p:sp>
        </p:grpSp>
        <p:sp>
          <p:nvSpPr>
            <p:cNvPr id="6" name="Freeform 44"/>
            <p:cNvSpPr/>
            <p:nvPr/>
          </p:nvSpPr>
          <p:spPr>
            <a:xfrm>
              <a:off x="-12540" y="5035550"/>
              <a:ext cx="9144984" cy="1174750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-1" fmla="*/ 0 w 9144000"/>
                <a:gd name="connsiteY0-2" fmla="*/ 1270659 h 1330035"/>
                <a:gd name="connsiteX1-3" fmla="*/ 1674420 w 9144000"/>
                <a:gd name="connsiteY1-4" fmla="*/ 1318160 h 1330035"/>
                <a:gd name="connsiteX2-5" fmla="*/ 4120737 w 9144000"/>
                <a:gd name="connsiteY2-6" fmla="*/ 1199407 h 1330035"/>
                <a:gd name="connsiteX3-7" fmla="*/ 7172696 w 9144000"/>
                <a:gd name="connsiteY3-8" fmla="*/ 760020 h 1330035"/>
                <a:gd name="connsiteX4-9" fmla="*/ 9144000 w 9144000"/>
                <a:gd name="connsiteY4-10" fmla="*/ 0 h 1330035"/>
                <a:gd name="connsiteX0-11" fmla="*/ 0 w 9144000"/>
                <a:gd name="connsiteY0-12" fmla="*/ 1270659 h 1330035"/>
                <a:gd name="connsiteX1-13" fmla="*/ 1674420 w 9144000"/>
                <a:gd name="connsiteY1-14" fmla="*/ 1318160 h 1330035"/>
                <a:gd name="connsiteX2-15" fmla="*/ 4120737 w 9144000"/>
                <a:gd name="connsiteY2-16" fmla="*/ 1199407 h 1330035"/>
                <a:gd name="connsiteX3-17" fmla="*/ 7172696 w 9144000"/>
                <a:gd name="connsiteY3-18" fmla="*/ 760020 h 1330035"/>
                <a:gd name="connsiteX4-19" fmla="*/ 9144000 w 9144000"/>
                <a:gd name="connsiteY4-20" fmla="*/ 0 h 1330035"/>
                <a:gd name="connsiteX0-21" fmla="*/ 0 w 9144000"/>
                <a:gd name="connsiteY0-22" fmla="*/ 1270659 h 1330035"/>
                <a:gd name="connsiteX1-23" fmla="*/ 1674420 w 9144000"/>
                <a:gd name="connsiteY1-24" fmla="*/ 1318160 h 1330035"/>
                <a:gd name="connsiteX2-25" fmla="*/ 4120737 w 9144000"/>
                <a:gd name="connsiteY2-26" fmla="*/ 1199407 h 1330035"/>
                <a:gd name="connsiteX3-27" fmla="*/ 7172696 w 9144000"/>
                <a:gd name="connsiteY3-28" fmla="*/ 760020 h 1330035"/>
                <a:gd name="connsiteX4-29" fmla="*/ 9144000 w 9144000"/>
                <a:gd name="connsiteY4-30" fmla="*/ 0 h 1330035"/>
                <a:gd name="connsiteX0-31" fmla="*/ 0 w 9144000"/>
                <a:gd name="connsiteY0-32" fmla="*/ 1116279 h 1175655"/>
                <a:gd name="connsiteX1-33" fmla="*/ 1674420 w 9144000"/>
                <a:gd name="connsiteY1-34" fmla="*/ 1163780 h 1175655"/>
                <a:gd name="connsiteX2-35" fmla="*/ 4120737 w 9144000"/>
                <a:gd name="connsiteY2-36" fmla="*/ 1045027 h 1175655"/>
                <a:gd name="connsiteX3-37" fmla="*/ 7172696 w 9144000"/>
                <a:gd name="connsiteY3-38" fmla="*/ 605640 h 1175655"/>
                <a:gd name="connsiteX4-39" fmla="*/ 9144000 w 9144000"/>
                <a:gd name="connsiteY4-40" fmla="*/ 0 h 1175655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trike="noStrike" noProof="1"/>
            </a:p>
          </p:txBody>
        </p:sp>
        <p:sp>
          <p:nvSpPr>
            <p:cNvPr id="7" name="Freeform 47"/>
            <p:cNvSpPr/>
            <p:nvPr/>
          </p:nvSpPr>
          <p:spPr>
            <a:xfrm>
              <a:off x="-12540" y="3467100"/>
              <a:ext cx="9144984" cy="890588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trike="noStrike" noProof="1"/>
            </a:p>
          </p:txBody>
        </p:sp>
        <p:sp>
          <p:nvSpPr>
            <p:cNvPr id="8" name="Freeform 48"/>
            <p:cNvSpPr/>
            <p:nvPr/>
          </p:nvSpPr>
          <p:spPr>
            <a:xfrm>
              <a:off x="-23653" y="5640388"/>
              <a:ext cx="3004940" cy="1211262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trike="noStrike" noProof="1"/>
            </a:p>
          </p:txBody>
        </p:sp>
        <p:sp>
          <p:nvSpPr>
            <p:cNvPr id="9" name="Freeform 50"/>
            <p:cNvSpPr/>
            <p:nvPr/>
          </p:nvSpPr>
          <p:spPr>
            <a:xfrm>
              <a:off x="-12540" y="5284788"/>
              <a:ext cx="9144984" cy="1477962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trike="noStrike" noProof="1"/>
            </a:p>
          </p:txBody>
        </p:sp>
        <p:sp>
          <p:nvSpPr>
            <p:cNvPr id="10" name="Freeform 51"/>
            <p:cNvSpPr/>
            <p:nvPr/>
          </p:nvSpPr>
          <p:spPr>
            <a:xfrm>
              <a:off x="2136793" y="5132388"/>
              <a:ext cx="6982952" cy="171926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trike="noStrike" noProof="1"/>
            </a:p>
          </p:txBody>
        </p:sp>
        <p:sp>
          <p:nvSpPr>
            <p:cNvPr id="11" name="Hexagon 52"/>
            <p:cNvSpPr/>
            <p:nvPr/>
          </p:nvSpPr>
          <p:spPr>
            <a:xfrm rot="1800000">
              <a:off x="2995574" y="285908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trike="noStrike" noProof="1"/>
            </a:p>
          </p:txBody>
        </p:sp>
        <p:sp>
          <p:nvSpPr>
            <p:cNvPr id="12" name="Hexagon 53"/>
            <p:cNvSpPr/>
            <p:nvPr/>
          </p:nvSpPr>
          <p:spPr>
            <a:xfrm rot="1800000">
              <a:off x="3719426" y="412591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trike="noStrike" noProof="1"/>
            </a:p>
          </p:txBody>
        </p:sp>
        <p:sp>
          <p:nvSpPr>
            <p:cNvPr id="13" name="Hexagon 54"/>
            <p:cNvSpPr/>
            <p:nvPr/>
          </p:nvSpPr>
          <p:spPr>
            <a:xfrm rot="1800000">
              <a:off x="3728950" y="159226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trike="noStrike" noProof="1"/>
            </a:p>
          </p:txBody>
        </p:sp>
        <p:sp>
          <p:nvSpPr>
            <p:cNvPr id="14" name="Hexagon 55"/>
            <p:cNvSpPr/>
            <p:nvPr/>
          </p:nvSpPr>
          <p:spPr>
            <a:xfrm rot="1800000">
              <a:off x="2976525" y="32543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trike="noStrike" noProof="1"/>
            </a:p>
          </p:txBody>
        </p:sp>
        <p:sp>
          <p:nvSpPr>
            <p:cNvPr id="15" name="Hexagon 56"/>
            <p:cNvSpPr/>
            <p:nvPr/>
          </p:nvSpPr>
          <p:spPr>
            <a:xfrm rot="1800000">
              <a:off x="4462327" y="538321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trike="noStrike" noProof="1"/>
            </a:p>
          </p:txBody>
        </p:sp>
        <p:sp>
          <p:nvSpPr>
            <p:cNvPr id="16" name="Freeform 57"/>
            <p:cNvSpPr/>
            <p:nvPr/>
          </p:nvSpPr>
          <p:spPr>
            <a:xfrm rot="1800000">
              <a:off x="-382404" y="4202113"/>
              <a:ext cx="1261980" cy="1387475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-1" fmla="*/ 0 w 1261499"/>
                <a:gd name="connsiteY0-2" fmla="*/ 105098 h 1388236"/>
                <a:gd name="connsiteX1-3" fmla="*/ 56357 w 1261499"/>
                <a:gd name="connsiteY1-4" fmla="*/ 0 h 1388236"/>
                <a:gd name="connsiteX2-5" fmla="*/ 865241 w 1261499"/>
                <a:gd name="connsiteY2-6" fmla="*/ 0 h 1388236"/>
                <a:gd name="connsiteX3-7" fmla="*/ 1261499 w 1261499"/>
                <a:gd name="connsiteY3-8" fmla="*/ 694118 h 1388236"/>
                <a:gd name="connsiteX4-9" fmla="*/ 865241 w 1261499"/>
                <a:gd name="connsiteY4-10" fmla="*/ 1388236 h 1388236"/>
                <a:gd name="connsiteX5-11" fmla="*/ 56357 w 1261499"/>
                <a:gd name="connsiteY5-12" fmla="*/ 1388236 h 1388236"/>
                <a:gd name="connsiteX6-13" fmla="*/ 0 w 1261499"/>
                <a:gd name="connsiteY6-14" fmla="*/ 105098 h 1388236"/>
                <a:gd name="connsiteX0-15" fmla="*/ 0 w 1261499"/>
                <a:gd name="connsiteY0-16" fmla="*/ 105098 h 1388236"/>
                <a:gd name="connsiteX1-17" fmla="*/ 56357 w 1261499"/>
                <a:gd name="connsiteY1-18" fmla="*/ 0 h 1388236"/>
                <a:gd name="connsiteX2-19" fmla="*/ 865241 w 1261499"/>
                <a:gd name="connsiteY2-20" fmla="*/ 0 h 1388236"/>
                <a:gd name="connsiteX3-21" fmla="*/ 1261499 w 1261499"/>
                <a:gd name="connsiteY3-22" fmla="*/ 694118 h 1388236"/>
                <a:gd name="connsiteX4-23" fmla="*/ 865241 w 1261499"/>
                <a:gd name="connsiteY4-24" fmla="*/ 1388236 h 1388236"/>
                <a:gd name="connsiteX5-25" fmla="*/ 744578 w 1261499"/>
                <a:gd name="connsiteY5-26" fmla="*/ 1387893 h 1388236"/>
                <a:gd name="connsiteX6-27" fmla="*/ 0 w 1261499"/>
                <a:gd name="connsiteY6-28" fmla="*/ 105098 h 138823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trike="noStrike" noProof="1"/>
            </a:p>
          </p:txBody>
        </p:sp>
        <p:sp>
          <p:nvSpPr>
            <p:cNvPr id="17" name="Hexagon 58"/>
            <p:cNvSpPr/>
            <p:nvPr/>
          </p:nvSpPr>
          <p:spPr>
            <a:xfrm rot="1800000">
              <a:off x="23970" y="540226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trike="noStrike" noProof="1"/>
            </a:p>
          </p:txBody>
        </p:sp>
        <p:sp>
          <p:nvSpPr>
            <p:cNvPr id="18" name="Hexagon 59"/>
            <p:cNvSpPr/>
            <p:nvPr/>
          </p:nvSpPr>
          <p:spPr>
            <a:xfrm rot="1800000">
              <a:off x="52543" y="284956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trike="noStrike" noProof="1"/>
            </a:p>
          </p:txBody>
        </p:sp>
        <p:sp>
          <p:nvSpPr>
            <p:cNvPr id="19" name="Hexagon 60"/>
            <p:cNvSpPr/>
            <p:nvPr/>
          </p:nvSpPr>
          <p:spPr>
            <a:xfrm rot="1800000">
              <a:off x="776395" y="412591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trike="noStrike" noProof="1"/>
            </a:p>
          </p:txBody>
        </p:sp>
        <p:sp>
          <p:nvSpPr>
            <p:cNvPr id="20" name="Hexagon 61"/>
            <p:cNvSpPr/>
            <p:nvPr/>
          </p:nvSpPr>
          <p:spPr>
            <a:xfrm rot="1800000">
              <a:off x="1509772" y="541178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trike="noStrike" noProof="1"/>
            </a:p>
          </p:txBody>
        </p:sp>
        <p:sp>
          <p:nvSpPr>
            <p:cNvPr id="21" name="Hexagon 62"/>
            <p:cNvSpPr/>
            <p:nvPr/>
          </p:nvSpPr>
          <p:spPr>
            <a:xfrm rot="1800000">
              <a:off x="1528821" y="285908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trike="noStrike" noProof="1"/>
            </a:p>
          </p:txBody>
        </p:sp>
        <p:sp>
          <p:nvSpPr>
            <p:cNvPr id="22" name="Hexagon 63"/>
            <p:cNvSpPr/>
            <p:nvPr/>
          </p:nvSpPr>
          <p:spPr>
            <a:xfrm rot="1800000">
              <a:off x="795444" y="156368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trike="noStrike" noProof="1"/>
            </a:p>
          </p:txBody>
        </p:sp>
        <p:sp>
          <p:nvSpPr>
            <p:cNvPr id="23" name="Hexagon 64"/>
            <p:cNvSpPr/>
            <p:nvPr/>
          </p:nvSpPr>
          <p:spPr>
            <a:xfrm rot="1800000">
              <a:off x="6806909" y="4144963"/>
              <a:ext cx="1600094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trike="noStrike" noProof="1"/>
            </a:p>
          </p:txBody>
        </p:sp>
        <p:sp>
          <p:nvSpPr>
            <p:cNvPr id="24" name="Hexagon 65"/>
            <p:cNvSpPr/>
            <p:nvPr/>
          </p:nvSpPr>
          <p:spPr>
            <a:xfrm rot="1800000">
              <a:off x="7549810" y="5421313"/>
              <a:ext cx="1600094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trike="noStrike" noProof="1"/>
            </a:p>
          </p:txBody>
        </p:sp>
        <p:sp>
          <p:nvSpPr>
            <p:cNvPr id="25" name="Hexagon 66"/>
            <p:cNvSpPr/>
            <p:nvPr/>
          </p:nvSpPr>
          <p:spPr>
            <a:xfrm rot="1800000">
              <a:off x="7549810" y="2868613"/>
              <a:ext cx="1600094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trike="noStrike" noProof="1"/>
            </a:p>
          </p:txBody>
        </p:sp>
        <p:sp>
          <p:nvSpPr>
            <p:cNvPr id="26" name="Freeform 67"/>
            <p:cNvSpPr/>
            <p:nvPr/>
          </p:nvSpPr>
          <p:spPr>
            <a:xfrm rot="1800000">
              <a:off x="8306998" y="4056063"/>
              <a:ext cx="1242930" cy="1387475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-1" fmla="*/ 0 w 1601400"/>
                <a:gd name="connsiteY0-2" fmla="*/ 694118 h 1388236"/>
                <a:gd name="connsiteX1-3" fmla="*/ 396258 w 1601400"/>
                <a:gd name="connsiteY1-4" fmla="*/ 0 h 1388236"/>
                <a:gd name="connsiteX2-5" fmla="*/ 474029 w 1601400"/>
                <a:gd name="connsiteY2-6" fmla="*/ 4016 h 1388236"/>
                <a:gd name="connsiteX3-7" fmla="*/ 1601400 w 1601400"/>
                <a:gd name="connsiteY3-8" fmla="*/ 694118 h 1388236"/>
                <a:gd name="connsiteX4-9" fmla="*/ 1205142 w 1601400"/>
                <a:gd name="connsiteY4-10" fmla="*/ 1388236 h 1388236"/>
                <a:gd name="connsiteX5-11" fmla="*/ 396258 w 1601400"/>
                <a:gd name="connsiteY5-12" fmla="*/ 1388236 h 1388236"/>
                <a:gd name="connsiteX6-13" fmla="*/ 0 w 1601400"/>
                <a:gd name="connsiteY6-14" fmla="*/ 694118 h 1388236"/>
                <a:gd name="connsiteX0-15" fmla="*/ 0 w 1243407"/>
                <a:gd name="connsiteY0-16" fmla="*/ 694118 h 1388236"/>
                <a:gd name="connsiteX1-17" fmla="*/ 396258 w 1243407"/>
                <a:gd name="connsiteY1-18" fmla="*/ 0 h 1388236"/>
                <a:gd name="connsiteX2-19" fmla="*/ 474029 w 1243407"/>
                <a:gd name="connsiteY2-20" fmla="*/ 4016 h 1388236"/>
                <a:gd name="connsiteX3-21" fmla="*/ 1243407 w 1243407"/>
                <a:gd name="connsiteY3-22" fmla="*/ 1325983 h 1388236"/>
                <a:gd name="connsiteX4-23" fmla="*/ 1205142 w 1243407"/>
                <a:gd name="connsiteY4-24" fmla="*/ 1388236 h 1388236"/>
                <a:gd name="connsiteX5-25" fmla="*/ 396258 w 1243407"/>
                <a:gd name="connsiteY5-26" fmla="*/ 1388236 h 1388236"/>
                <a:gd name="connsiteX6-27" fmla="*/ 0 w 1243407"/>
                <a:gd name="connsiteY6-28" fmla="*/ 694118 h 138823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trike="noStrike" noProof="1"/>
            </a:p>
          </p:txBody>
        </p:sp>
        <p:sp>
          <p:nvSpPr>
            <p:cNvPr id="27" name="Freeform 68"/>
            <p:cNvSpPr/>
            <p:nvPr/>
          </p:nvSpPr>
          <p:spPr>
            <a:xfrm rot="1800000">
              <a:off x="8306998" y="1511300"/>
              <a:ext cx="1241343" cy="1389063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-1" fmla="*/ 0 w 1601400"/>
                <a:gd name="connsiteY0-2" fmla="*/ 694704 h 1388822"/>
                <a:gd name="connsiteX1-3" fmla="*/ 396258 w 1601400"/>
                <a:gd name="connsiteY1-4" fmla="*/ 586 h 1388822"/>
                <a:gd name="connsiteX2-5" fmla="*/ 482002 w 1601400"/>
                <a:gd name="connsiteY2-6" fmla="*/ 0 h 1388822"/>
                <a:gd name="connsiteX3-7" fmla="*/ 1601400 w 1601400"/>
                <a:gd name="connsiteY3-8" fmla="*/ 694704 h 1388822"/>
                <a:gd name="connsiteX4-9" fmla="*/ 1205142 w 1601400"/>
                <a:gd name="connsiteY4-10" fmla="*/ 1388822 h 1388822"/>
                <a:gd name="connsiteX5-11" fmla="*/ 396258 w 1601400"/>
                <a:gd name="connsiteY5-12" fmla="*/ 1388822 h 1388822"/>
                <a:gd name="connsiteX6-13" fmla="*/ 0 w 1601400"/>
                <a:gd name="connsiteY6-14" fmla="*/ 694704 h 1388822"/>
                <a:gd name="connsiteX0-15" fmla="*/ 0 w 1241871"/>
                <a:gd name="connsiteY0-16" fmla="*/ 694704 h 1388822"/>
                <a:gd name="connsiteX1-17" fmla="*/ 396258 w 1241871"/>
                <a:gd name="connsiteY1-18" fmla="*/ 586 h 1388822"/>
                <a:gd name="connsiteX2-19" fmla="*/ 482002 w 1241871"/>
                <a:gd name="connsiteY2-20" fmla="*/ 0 h 1388822"/>
                <a:gd name="connsiteX3-21" fmla="*/ 1241871 w 1241871"/>
                <a:gd name="connsiteY3-22" fmla="*/ 1323912 h 1388822"/>
                <a:gd name="connsiteX4-23" fmla="*/ 1205142 w 1241871"/>
                <a:gd name="connsiteY4-24" fmla="*/ 1388822 h 1388822"/>
                <a:gd name="connsiteX5-25" fmla="*/ 396258 w 1241871"/>
                <a:gd name="connsiteY5-26" fmla="*/ 1388822 h 1388822"/>
                <a:gd name="connsiteX6-27" fmla="*/ 0 w 1241871"/>
                <a:gd name="connsiteY6-28" fmla="*/ 694704 h 1388822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trike="noStrike" noProof="1"/>
            </a:p>
          </p:txBody>
        </p:sp>
      </p:grpSp>
      <p:sp>
        <p:nvSpPr>
          <p:cNvPr id="43" name="Rectangle 45"/>
          <p:cNvSpPr/>
          <p:nvPr/>
        </p:nvSpPr>
        <p:spPr>
          <a:xfrm>
            <a:off x="6081184" y="-22225"/>
            <a:ext cx="4906433" cy="6272213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trike="noStrike" noProof="1"/>
          </a:p>
        </p:txBody>
      </p:sp>
      <p:sp>
        <p:nvSpPr>
          <p:cNvPr id="44" name="Rectangle 46"/>
          <p:cNvSpPr/>
          <p:nvPr/>
        </p:nvSpPr>
        <p:spPr>
          <a:xfrm>
            <a:off x="6199717" y="-22225"/>
            <a:ext cx="4673600" cy="23129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trike="noStrike" noProof="1"/>
          </a:p>
        </p:txBody>
      </p:sp>
      <p:sp>
        <p:nvSpPr>
          <p:cNvPr id="45" name="Rectangle 49"/>
          <p:cNvSpPr/>
          <p:nvPr/>
        </p:nvSpPr>
        <p:spPr>
          <a:xfrm>
            <a:off x="6201833" y="6088063"/>
            <a:ext cx="4673600" cy="825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trike="noStrike" noProof="1"/>
          </a:p>
        </p:txBody>
      </p:sp>
      <p:sp>
        <p:nvSpPr>
          <p:cNvPr id="46" name="Rectangle 88"/>
          <p:cNvSpPr/>
          <p:nvPr/>
        </p:nvSpPr>
        <p:spPr>
          <a:xfrm>
            <a:off x="6201833" y="6088063"/>
            <a:ext cx="4673600" cy="825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trike="noStrike" noProof="1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311153" y="2708476"/>
            <a:ext cx="4417807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  <a:endParaRPr lang="en-US" strike="noStrike" noProof="1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311153" y="4421080"/>
            <a:ext cx="4413071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fontAlgn="base"/>
            <a:r>
              <a:rPr lang="zh-CN" altLang="en-US" strike="noStrike" noProof="1"/>
              <a:t>单击此处编辑母版副标题样式</a:t>
            </a:r>
            <a:endParaRPr lang="en-US" strike="noStrike" noProof="1"/>
          </a:p>
        </p:txBody>
      </p:sp>
      <p:sp>
        <p:nvSpPr>
          <p:cNvPr id="47" name="Date Placeholder 3"/>
          <p:cNvSpPr>
            <a:spLocks noGrp="1"/>
          </p:cNvSpPr>
          <p:nvPr>
            <p:ph type="dt" sz="half" idx="10"/>
          </p:nvPr>
        </p:nvSpPr>
        <p:spPr>
          <a:xfrm>
            <a:off x="6318251" y="1516063"/>
            <a:ext cx="2844800" cy="752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2400"/>
            </a:lvl1pPr>
          </a:lstStyle>
          <a:p>
            <a:pPr>
              <a:defRPr/>
            </a:pPr>
            <a:fld id="{0187234B-4175-42E6-A7E9-2DD37F1C22B5}" type="datetimeFigureOut">
              <a:rPr lang="zh-CN" altLang="en-US" noProof="1">
                <a:latin typeface="+mn-lt"/>
                <a:ea typeface="+mn-ea"/>
                <a:cs typeface="+mn-ea"/>
              </a:rPr>
              <a:t>2025/12/15</a:t>
            </a:fld>
            <a:endParaRPr lang="zh-CN" altLang="en-US" noProof="1"/>
          </a:p>
        </p:txBody>
      </p:sp>
      <p:sp>
        <p:nvSpPr>
          <p:cNvPr id="4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071784" y="5719763"/>
            <a:ext cx="3774017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endParaRPr lang="zh-CN" altLang="en-US" noProof="1"/>
          </a:p>
        </p:txBody>
      </p:sp>
      <p:sp>
        <p:nvSpPr>
          <p:cNvPr id="4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199717" y="5719763"/>
            <a:ext cx="857251" cy="365125"/>
          </a:xfr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schemeClr val="accent1"/>
                </a:solidFill>
                <a:latin typeface="+mn-lt"/>
                <a:ea typeface="+mn-ea"/>
              </a:defRPr>
            </a:lvl1pPr>
          </a:lstStyle>
          <a:p>
            <a:pPr fontAlgn="auto">
              <a:defRPr/>
            </a:pPr>
            <a:fld id="{0DF41F9F-1376-46D1-88C1-D97BB390BF90}" type="slidenum">
              <a:rPr lang="zh-CN" altLang="en-US" strike="noStrike" noProof="1">
                <a:latin typeface="+mn-lt"/>
                <a:ea typeface="+mn-ea"/>
                <a:cs typeface="+mn-ea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>
      <p:transition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bg>
      <p:bgPr>
        <a:gradFill rotWithShape="0">
          <a:gsLst>
            <a:gs pos="0">
              <a:srgbClr val="C2F35F">
                <a:alpha val="100000"/>
              </a:srgbClr>
            </a:gs>
            <a:gs pos="62000">
              <a:srgbClr val="92BE3F">
                <a:alpha val="100000"/>
              </a:srgbClr>
            </a:gs>
            <a:gs pos="100000">
              <a:srgbClr val="80A33D">
                <a:alpha val="100000"/>
              </a:srgbClr>
            </a:gs>
          </a:gsLst>
          <a:lin ang="540000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  <a:endParaRPr lang="en-US" strike="noStrike" noProof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  <a:endParaRPr lang="en-US" strike="noStrike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96767" y="223838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>
              <a:defRPr/>
            </a:pPr>
            <a:fld id="{7442FD76-EA54-43F1-80A0-9DB67C4DA758}" type="datetimeFigureOut">
              <a:rPr lang="zh-CN" altLang="en-US" noProof="1">
                <a:latin typeface="+mn-lt"/>
                <a:ea typeface="+mn-ea"/>
                <a:cs typeface="+mn-ea"/>
              </a:rPr>
              <a:t>2025/12/15</a:t>
            </a:fld>
            <a:endParaRPr lang="zh-CN" altLang="en-US" noProof="1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189133" y="5851525"/>
            <a:ext cx="46693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>
              <a:defRPr/>
            </a:pPr>
            <a:endParaRPr lang="zh-CN" altLang="en-US" noProof="1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199717" y="223838"/>
            <a:ext cx="1775884" cy="365125"/>
          </a:xfr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 fontAlgn="auto">
              <a:defRPr/>
            </a:pPr>
            <a:fld id="{A765B031-8F35-4AEF-A38E-D3962C007746}" type="slidenum">
              <a:rPr lang="zh-CN" altLang="en-US" strike="noStrike" noProof="1">
                <a:latin typeface="+mn-lt"/>
                <a:ea typeface="+mn-ea"/>
                <a:cs typeface="+mn-ea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>
      <p:transition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bg>
      <p:bgPr>
        <a:gradFill rotWithShape="0">
          <a:gsLst>
            <a:gs pos="0">
              <a:srgbClr val="C2F35F">
                <a:alpha val="100000"/>
              </a:srgbClr>
            </a:gs>
            <a:gs pos="62000">
              <a:srgbClr val="92BE3F">
                <a:alpha val="100000"/>
              </a:srgbClr>
            </a:gs>
            <a:gs pos="100000">
              <a:srgbClr val="80A33D">
                <a:alpha val="100000"/>
              </a:srgbClr>
            </a:gs>
          </a:gsLst>
          <a:lin ang="540000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8193" y="2900829"/>
            <a:ext cx="8849957" cy="1362075"/>
          </a:xfrm>
        </p:spPr>
        <p:txBody>
          <a:bodyPr/>
          <a:lstStyle>
            <a:lvl1pPr algn="l">
              <a:defRPr sz="4000" b="0" cap="none" baseline="0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  <a:endParaRPr lang="en-US" strike="noStrike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8193" y="4267200"/>
            <a:ext cx="8849956" cy="1520413"/>
          </a:xfrm>
        </p:spPr>
        <p:txBody>
          <a:bodyPr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96767" y="223838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>
              <a:defRPr/>
            </a:pPr>
            <a:fld id="{C1A0D1E8-EBE1-4D19-BD31-0CB62C490C14}" type="datetimeFigureOut">
              <a:rPr lang="zh-CN" altLang="en-US" noProof="1">
                <a:latin typeface="+mn-lt"/>
                <a:ea typeface="+mn-ea"/>
                <a:cs typeface="+mn-ea"/>
              </a:rPr>
              <a:t>2025/12/15</a:t>
            </a:fld>
            <a:endParaRPr lang="zh-CN" altLang="en-US" noProof="1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189133" y="5851525"/>
            <a:ext cx="46693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>
              <a:defRPr/>
            </a:pPr>
            <a:endParaRPr lang="zh-CN" altLang="en-US" noProof="1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199717" y="223838"/>
            <a:ext cx="1775884" cy="365125"/>
          </a:xfr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 fontAlgn="auto">
              <a:defRPr/>
            </a:pPr>
            <a:fld id="{DDD6A3A4-4C59-49B2-9135-8FB674DA99B9}" type="slidenum">
              <a:rPr lang="zh-CN" altLang="en-US" strike="noStrike" noProof="1">
                <a:latin typeface="+mn-lt"/>
                <a:ea typeface="+mn-ea"/>
                <a:cs typeface="+mn-ea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>
      <p:transition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bg>
      <p:bgPr>
        <a:gradFill rotWithShape="0">
          <a:gsLst>
            <a:gs pos="0">
              <a:srgbClr val="C2F35F">
                <a:alpha val="100000"/>
              </a:srgbClr>
            </a:gs>
            <a:gs pos="62000">
              <a:srgbClr val="92BE3F">
                <a:alpha val="100000"/>
              </a:srgbClr>
            </a:gs>
            <a:gs pos="100000">
              <a:srgbClr val="80A33D">
                <a:alpha val="100000"/>
              </a:srgbClr>
            </a:gs>
          </a:gsLst>
          <a:lin ang="540000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  <a:endParaRPr lang="en-US" strike="noStrike" noProof="1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389888" y="2313432"/>
            <a:ext cx="4559808" cy="3493008"/>
          </a:xfr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  <a:endParaRPr lang="en-US" strike="noStrike" noProof="1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6193536" y="2313431"/>
            <a:ext cx="4559808" cy="3493008"/>
          </a:xfr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  <a:endParaRPr lang="en-US" strike="noStrike" noProof="1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5"/>
          </p:nvPr>
        </p:nvSpPr>
        <p:spPr>
          <a:xfrm>
            <a:off x="7996767" y="223838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>
              <a:defRPr/>
            </a:pPr>
            <a:fld id="{6731EA53-882E-4CD8-8DD5-8B90474D9798}" type="datetimeFigureOut">
              <a:rPr lang="zh-CN" altLang="en-US" noProof="1">
                <a:latin typeface="+mn-lt"/>
                <a:ea typeface="+mn-ea"/>
                <a:cs typeface="+mn-ea"/>
              </a:rPr>
              <a:t>2025/12/15</a:t>
            </a:fld>
            <a:endParaRPr lang="zh-CN" altLang="en-US" noProof="1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6"/>
          </p:nvPr>
        </p:nvSpPr>
        <p:spPr>
          <a:xfrm>
            <a:off x="6189133" y="5851525"/>
            <a:ext cx="46693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>
              <a:defRPr/>
            </a:pPr>
            <a:endParaRPr lang="zh-CN" altLang="en-US" noProof="1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7"/>
          </p:nvPr>
        </p:nvSpPr>
        <p:spPr>
          <a:xfrm>
            <a:off x="6199717" y="223838"/>
            <a:ext cx="1775884" cy="365125"/>
          </a:xfr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 fontAlgn="auto">
              <a:defRPr/>
            </a:pPr>
            <a:fld id="{16769A5F-230F-4385-B171-C6D0A5C10BA2}" type="slidenum">
              <a:rPr lang="zh-CN" altLang="en-US" strike="noStrike" noProof="1">
                <a:latin typeface="+mn-lt"/>
                <a:ea typeface="+mn-ea"/>
                <a:cs typeface="+mn-ea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>
      <p:transition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bg>
      <p:bgPr>
        <a:gradFill rotWithShape="0">
          <a:gsLst>
            <a:gs pos="0">
              <a:srgbClr val="C2F35F">
                <a:alpha val="100000"/>
              </a:srgbClr>
            </a:gs>
            <a:gs pos="62000">
              <a:srgbClr val="92BE3F">
                <a:alpha val="100000"/>
              </a:srgbClr>
            </a:gs>
            <a:gs pos="100000">
              <a:srgbClr val="80A33D">
                <a:alpha val="100000"/>
              </a:srgbClr>
            </a:gs>
          </a:gsLst>
          <a:lin ang="540000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  <a:endParaRPr lang="en-US" strike="noStrike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82815" y="2316009"/>
            <a:ext cx="407619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88961" y="2974694"/>
            <a:ext cx="4559808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  <a:endParaRPr lang="en-US" strike="noStrike" noProof="1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82449" y="2316010"/>
            <a:ext cx="4074289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536" y="2974694"/>
            <a:ext cx="4559808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  <a:endParaRPr lang="en-US" strike="noStrike" noProof="1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7996767" y="223838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>
              <a:defRPr/>
            </a:pPr>
            <a:fld id="{CCFAC1B1-2CCE-40C6-A97C-CD13101D958F}" type="datetimeFigureOut">
              <a:rPr lang="zh-CN" altLang="en-US" noProof="1">
                <a:latin typeface="+mn-lt"/>
                <a:ea typeface="+mn-ea"/>
                <a:cs typeface="+mn-ea"/>
              </a:rPr>
              <a:t>2025/12/15</a:t>
            </a:fld>
            <a:endParaRPr lang="zh-CN" altLang="en-US" noProof="1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6189133" y="5851525"/>
            <a:ext cx="46693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>
              <a:defRPr/>
            </a:pPr>
            <a:endParaRPr lang="zh-CN" altLang="en-US" noProof="1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199717" y="223838"/>
            <a:ext cx="1775884" cy="365125"/>
          </a:xfr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 fontAlgn="auto">
              <a:defRPr/>
            </a:pPr>
            <a:fld id="{954CC501-3518-4B1B-825A-D8CE025754CC}" type="slidenum">
              <a:rPr lang="zh-CN" altLang="en-US" strike="noStrike" noProof="1">
                <a:latin typeface="+mn-lt"/>
                <a:ea typeface="+mn-ea"/>
                <a:cs typeface="+mn-ea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>
      <p:transition/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bg>
      <p:bgPr>
        <a:gradFill rotWithShape="0">
          <a:gsLst>
            <a:gs pos="0">
              <a:srgbClr val="C2F35F">
                <a:alpha val="100000"/>
              </a:srgbClr>
            </a:gs>
            <a:gs pos="62000">
              <a:srgbClr val="92BE3F">
                <a:alpha val="100000"/>
              </a:srgbClr>
            </a:gs>
            <a:gs pos="100000">
              <a:srgbClr val="80A33D">
                <a:alpha val="100000"/>
              </a:srgbClr>
            </a:gs>
          </a:gsLst>
          <a:lin ang="540000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  <a:endParaRPr lang="en-US" strike="noStrike" noProof="1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7996767" y="223838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>
              <a:defRPr/>
            </a:pPr>
            <a:fld id="{27171CBC-EEA7-40EB-A088-0D0D91862AA7}" type="datetimeFigureOut">
              <a:rPr lang="zh-CN" altLang="en-US" noProof="1">
                <a:latin typeface="+mn-lt"/>
                <a:ea typeface="+mn-ea"/>
                <a:cs typeface="+mn-ea"/>
              </a:rPr>
              <a:t>2025/12/15</a:t>
            </a:fld>
            <a:endParaRPr lang="zh-CN" altLang="en-US" noProof="1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6189133" y="5851525"/>
            <a:ext cx="46693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>
              <a:defRPr/>
            </a:pPr>
            <a:endParaRPr lang="zh-CN" altLang="en-US" noProof="1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199717" y="223838"/>
            <a:ext cx="1775884" cy="365125"/>
          </a:xfr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 fontAlgn="auto">
              <a:defRPr/>
            </a:pPr>
            <a:fld id="{97CB629F-685D-4251-A129-A78C7D7FE24A}" type="slidenum">
              <a:rPr lang="zh-CN" altLang="en-US" strike="noStrike" noProof="1">
                <a:latin typeface="+mn-lt"/>
                <a:ea typeface="+mn-ea"/>
                <a:cs typeface="+mn-ea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>
      <p:transition/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gradFill rotWithShape="0">
          <a:gsLst>
            <a:gs pos="0">
              <a:srgbClr val="C2F35F">
                <a:alpha val="100000"/>
              </a:srgbClr>
            </a:gs>
            <a:gs pos="62000">
              <a:srgbClr val="92BE3F">
                <a:alpha val="100000"/>
              </a:srgbClr>
            </a:gs>
            <a:gs pos="100000">
              <a:srgbClr val="80A33D">
                <a:alpha val="100000"/>
              </a:srgbClr>
            </a:gs>
          </a:gsLst>
          <a:lin ang="540000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7996767" y="223838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>
              <a:defRPr/>
            </a:pPr>
            <a:fld id="{B50BFB49-10CF-4D59-AE03-94351F1E0CB9}" type="datetimeFigureOut">
              <a:rPr lang="zh-CN" altLang="en-US" noProof="1">
                <a:latin typeface="+mn-lt"/>
                <a:ea typeface="+mn-ea"/>
                <a:cs typeface="+mn-ea"/>
              </a:rPr>
              <a:t>2025/12/15</a:t>
            </a:fld>
            <a:endParaRPr lang="zh-CN" altLang="en-US" noProof="1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6189133" y="5851525"/>
            <a:ext cx="46693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>
              <a:defRPr/>
            </a:pPr>
            <a:endParaRPr lang="zh-CN" altLang="en-US" noProof="1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199717" y="223838"/>
            <a:ext cx="1775884" cy="365125"/>
          </a:xfr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 fontAlgn="auto">
              <a:defRPr/>
            </a:pPr>
            <a:fld id="{A18FD7D1-E13D-4E7C-BBCD-B4D35D58AAF1}" type="slidenum">
              <a:rPr lang="zh-CN" altLang="en-US" strike="noStrike" noProof="1">
                <a:latin typeface="+mn-lt"/>
                <a:ea typeface="+mn-ea"/>
                <a:cs typeface="+mn-ea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>
      <p:transition/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bg>
      <p:bgPr>
        <a:gradFill rotWithShape="0">
          <a:gsLst>
            <a:gs pos="0">
              <a:srgbClr val="C2F35F">
                <a:alpha val="100000"/>
              </a:srgbClr>
            </a:gs>
            <a:gs pos="62000">
              <a:srgbClr val="92BE3F">
                <a:alpha val="100000"/>
              </a:srgbClr>
            </a:gs>
            <a:gs pos="100000">
              <a:srgbClr val="80A33D">
                <a:alpha val="100000"/>
              </a:srgbClr>
            </a:gs>
          </a:gsLst>
          <a:lin ang="540000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66" name="Group 43"/>
          <p:cNvGrpSpPr/>
          <p:nvPr/>
        </p:nvGrpSpPr>
        <p:grpSpPr>
          <a:xfrm>
            <a:off x="-510116" y="0"/>
            <a:ext cx="13243983" cy="6858000"/>
            <a:chOff x="-382404" y="0"/>
            <a:chExt cx="9932332" cy="6858000"/>
          </a:xfrm>
        </p:grpSpPr>
        <p:grpSp>
          <p:nvGrpSpPr>
            <p:cNvPr id="11267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1268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41" name="Rectangle 83"/>
                <p:cNvSpPr/>
                <p:nvPr/>
              </p:nvSpPr>
              <p:spPr>
                <a:xfrm>
                  <a:off x="914499" y="0"/>
                  <a:ext cx="1600094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trike="noStrike" noProof="1"/>
                </a:p>
              </p:txBody>
            </p:sp>
            <p:sp>
              <p:nvSpPr>
                <p:cNvPr id="42" name="Rectangle 2"/>
                <p:cNvSpPr/>
                <p:nvPr/>
              </p:nvSpPr>
              <p:spPr>
                <a:xfrm>
                  <a:off x="159" y="0"/>
                  <a:ext cx="45717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trike="noStrike" noProof="1"/>
                </a:p>
              </p:txBody>
            </p:sp>
            <p:sp>
              <p:nvSpPr>
                <p:cNvPr id="43" name="Rectangle 3"/>
                <p:cNvSpPr/>
                <p:nvPr/>
              </p:nvSpPr>
              <p:spPr>
                <a:xfrm>
                  <a:off x="228744" y="0"/>
                  <a:ext cx="76195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trike="noStrike" noProof="1"/>
                </a:p>
              </p:txBody>
            </p:sp>
          </p:grpSp>
          <p:grpSp>
            <p:nvGrpSpPr>
              <p:cNvPr id="1127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38" name="Rectangle 80"/>
                <p:cNvSpPr/>
                <p:nvPr/>
              </p:nvSpPr>
              <p:spPr>
                <a:xfrm>
                  <a:off x="913836" y="0"/>
                  <a:ext cx="1600094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trike="noStrike" noProof="1"/>
                </a:p>
              </p:txBody>
            </p:sp>
            <p:sp>
              <p:nvSpPr>
                <p:cNvPr id="39" name="Rectangle 81"/>
                <p:cNvSpPr/>
                <p:nvPr/>
              </p:nvSpPr>
              <p:spPr>
                <a:xfrm>
                  <a:off x="-504" y="0"/>
                  <a:ext cx="45717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trike="noStrike" noProof="1"/>
                </a:p>
              </p:txBody>
            </p:sp>
            <p:sp>
              <p:nvSpPr>
                <p:cNvPr id="40" name="Rectangle 82"/>
                <p:cNvSpPr/>
                <p:nvPr/>
              </p:nvSpPr>
              <p:spPr>
                <a:xfrm>
                  <a:off x="228081" y="0"/>
                  <a:ext cx="76195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trike="noStrike" noProof="1"/>
                </a:p>
              </p:txBody>
            </p:sp>
          </p:grpSp>
          <p:grpSp>
            <p:nvGrpSpPr>
              <p:cNvPr id="11276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35" name="Rectangle 77"/>
                <p:cNvSpPr/>
                <p:nvPr/>
              </p:nvSpPr>
              <p:spPr>
                <a:xfrm>
                  <a:off x="914785" y="0"/>
                  <a:ext cx="1600094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trike="noStrike" noProof="1"/>
                </a:p>
              </p:txBody>
            </p:sp>
            <p:sp>
              <p:nvSpPr>
                <p:cNvPr id="36" name="Rectangle 78"/>
                <p:cNvSpPr/>
                <p:nvPr/>
              </p:nvSpPr>
              <p:spPr>
                <a:xfrm>
                  <a:off x="445" y="0"/>
                  <a:ext cx="45717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trike="noStrike" noProof="1"/>
                </a:p>
              </p:txBody>
            </p:sp>
            <p:sp>
              <p:nvSpPr>
                <p:cNvPr id="37" name="Rectangle 79"/>
                <p:cNvSpPr/>
                <p:nvPr/>
              </p:nvSpPr>
              <p:spPr>
                <a:xfrm>
                  <a:off x="229030" y="0"/>
                  <a:ext cx="76195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trike="noStrike" noProof="1"/>
                </a:p>
              </p:txBody>
            </p:sp>
          </p:grpSp>
          <p:sp>
            <p:nvSpPr>
              <p:cNvPr id="32" name="Rectangle 74"/>
              <p:cNvSpPr/>
              <p:nvPr/>
            </p:nvSpPr>
            <p:spPr>
              <a:xfrm>
                <a:off x="3809907" y="0"/>
                <a:ext cx="2819214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trike="noStrike" noProof="1"/>
              </a:p>
            </p:txBody>
          </p:sp>
          <p:sp>
            <p:nvSpPr>
              <p:cNvPr id="33" name="Rectangle 75"/>
              <p:cNvSpPr/>
              <p:nvPr/>
            </p:nvSpPr>
            <p:spPr>
              <a:xfrm>
                <a:off x="2895568" y="0"/>
                <a:ext cx="45717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trike="noStrike" noProof="1"/>
              </a:p>
            </p:txBody>
          </p:sp>
          <p:sp>
            <p:nvSpPr>
              <p:cNvPr id="34" name="Rectangle 76"/>
              <p:cNvSpPr/>
              <p:nvPr/>
            </p:nvSpPr>
            <p:spPr>
              <a:xfrm>
                <a:off x="3124153" y="0"/>
                <a:ext cx="76195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trike="noStrike" noProof="1"/>
              </a:p>
            </p:txBody>
          </p:sp>
        </p:grpSp>
        <p:sp>
          <p:nvSpPr>
            <p:cNvPr id="7" name="Freeform 46"/>
            <p:cNvSpPr/>
            <p:nvPr/>
          </p:nvSpPr>
          <p:spPr>
            <a:xfrm>
              <a:off x="-12540" y="5035550"/>
              <a:ext cx="9144984" cy="1174750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-1" fmla="*/ 0 w 9144000"/>
                <a:gd name="connsiteY0-2" fmla="*/ 1270659 h 1330035"/>
                <a:gd name="connsiteX1-3" fmla="*/ 1674420 w 9144000"/>
                <a:gd name="connsiteY1-4" fmla="*/ 1318160 h 1330035"/>
                <a:gd name="connsiteX2-5" fmla="*/ 4120737 w 9144000"/>
                <a:gd name="connsiteY2-6" fmla="*/ 1199407 h 1330035"/>
                <a:gd name="connsiteX3-7" fmla="*/ 7172696 w 9144000"/>
                <a:gd name="connsiteY3-8" fmla="*/ 760020 h 1330035"/>
                <a:gd name="connsiteX4-9" fmla="*/ 9144000 w 9144000"/>
                <a:gd name="connsiteY4-10" fmla="*/ 0 h 1330035"/>
                <a:gd name="connsiteX0-11" fmla="*/ 0 w 9144000"/>
                <a:gd name="connsiteY0-12" fmla="*/ 1270659 h 1330035"/>
                <a:gd name="connsiteX1-13" fmla="*/ 1674420 w 9144000"/>
                <a:gd name="connsiteY1-14" fmla="*/ 1318160 h 1330035"/>
                <a:gd name="connsiteX2-15" fmla="*/ 4120737 w 9144000"/>
                <a:gd name="connsiteY2-16" fmla="*/ 1199407 h 1330035"/>
                <a:gd name="connsiteX3-17" fmla="*/ 7172696 w 9144000"/>
                <a:gd name="connsiteY3-18" fmla="*/ 760020 h 1330035"/>
                <a:gd name="connsiteX4-19" fmla="*/ 9144000 w 9144000"/>
                <a:gd name="connsiteY4-20" fmla="*/ 0 h 1330035"/>
                <a:gd name="connsiteX0-21" fmla="*/ 0 w 9144000"/>
                <a:gd name="connsiteY0-22" fmla="*/ 1270659 h 1330035"/>
                <a:gd name="connsiteX1-23" fmla="*/ 1674420 w 9144000"/>
                <a:gd name="connsiteY1-24" fmla="*/ 1318160 h 1330035"/>
                <a:gd name="connsiteX2-25" fmla="*/ 4120737 w 9144000"/>
                <a:gd name="connsiteY2-26" fmla="*/ 1199407 h 1330035"/>
                <a:gd name="connsiteX3-27" fmla="*/ 7172696 w 9144000"/>
                <a:gd name="connsiteY3-28" fmla="*/ 760020 h 1330035"/>
                <a:gd name="connsiteX4-29" fmla="*/ 9144000 w 9144000"/>
                <a:gd name="connsiteY4-30" fmla="*/ 0 h 1330035"/>
                <a:gd name="connsiteX0-31" fmla="*/ 0 w 9144000"/>
                <a:gd name="connsiteY0-32" fmla="*/ 1116279 h 1175655"/>
                <a:gd name="connsiteX1-33" fmla="*/ 1674420 w 9144000"/>
                <a:gd name="connsiteY1-34" fmla="*/ 1163780 h 1175655"/>
                <a:gd name="connsiteX2-35" fmla="*/ 4120737 w 9144000"/>
                <a:gd name="connsiteY2-36" fmla="*/ 1045027 h 1175655"/>
                <a:gd name="connsiteX3-37" fmla="*/ 7172696 w 9144000"/>
                <a:gd name="connsiteY3-38" fmla="*/ 605640 h 1175655"/>
                <a:gd name="connsiteX4-39" fmla="*/ 9144000 w 9144000"/>
                <a:gd name="connsiteY4-40" fmla="*/ 0 h 1175655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trike="noStrike" noProof="1"/>
            </a:p>
          </p:txBody>
        </p:sp>
        <p:sp>
          <p:nvSpPr>
            <p:cNvPr id="8" name="Freeform 47"/>
            <p:cNvSpPr/>
            <p:nvPr/>
          </p:nvSpPr>
          <p:spPr>
            <a:xfrm>
              <a:off x="-12540" y="3467100"/>
              <a:ext cx="9144984" cy="890588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trike="noStrike" noProof="1"/>
            </a:p>
          </p:txBody>
        </p:sp>
        <p:sp>
          <p:nvSpPr>
            <p:cNvPr id="9" name="Freeform 48"/>
            <p:cNvSpPr/>
            <p:nvPr/>
          </p:nvSpPr>
          <p:spPr>
            <a:xfrm>
              <a:off x="-23653" y="5640388"/>
              <a:ext cx="3004940" cy="1211262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trike="noStrike" noProof="1"/>
            </a:p>
          </p:txBody>
        </p:sp>
        <p:sp>
          <p:nvSpPr>
            <p:cNvPr id="10" name="Freeform 49"/>
            <p:cNvSpPr/>
            <p:nvPr/>
          </p:nvSpPr>
          <p:spPr>
            <a:xfrm>
              <a:off x="-12540" y="5284788"/>
              <a:ext cx="9144984" cy="1477962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trike="noStrike" noProof="1"/>
            </a:p>
          </p:txBody>
        </p:sp>
        <p:sp>
          <p:nvSpPr>
            <p:cNvPr id="11" name="Freeform 50"/>
            <p:cNvSpPr/>
            <p:nvPr/>
          </p:nvSpPr>
          <p:spPr>
            <a:xfrm>
              <a:off x="2136793" y="5132388"/>
              <a:ext cx="6982952" cy="171926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trike="noStrike" noProof="1"/>
            </a:p>
          </p:txBody>
        </p:sp>
        <p:sp>
          <p:nvSpPr>
            <p:cNvPr id="12" name="Hexagon 51"/>
            <p:cNvSpPr/>
            <p:nvPr/>
          </p:nvSpPr>
          <p:spPr>
            <a:xfrm rot="1800000">
              <a:off x="2995574" y="285908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trike="noStrike" noProof="1"/>
            </a:p>
          </p:txBody>
        </p:sp>
        <p:sp>
          <p:nvSpPr>
            <p:cNvPr id="13" name="Hexagon 52"/>
            <p:cNvSpPr/>
            <p:nvPr/>
          </p:nvSpPr>
          <p:spPr>
            <a:xfrm rot="1800000">
              <a:off x="3719426" y="412591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trike="noStrike" noProof="1"/>
            </a:p>
          </p:txBody>
        </p:sp>
        <p:sp>
          <p:nvSpPr>
            <p:cNvPr id="14" name="Hexagon 53"/>
            <p:cNvSpPr/>
            <p:nvPr/>
          </p:nvSpPr>
          <p:spPr>
            <a:xfrm rot="1800000">
              <a:off x="3728950" y="159226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trike="noStrike" noProof="1"/>
            </a:p>
          </p:txBody>
        </p:sp>
        <p:sp>
          <p:nvSpPr>
            <p:cNvPr id="15" name="Hexagon 54"/>
            <p:cNvSpPr/>
            <p:nvPr/>
          </p:nvSpPr>
          <p:spPr>
            <a:xfrm rot="1800000">
              <a:off x="2976525" y="32543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trike="noStrike" noProof="1"/>
            </a:p>
          </p:txBody>
        </p:sp>
        <p:sp>
          <p:nvSpPr>
            <p:cNvPr id="16" name="Hexagon 55"/>
            <p:cNvSpPr/>
            <p:nvPr/>
          </p:nvSpPr>
          <p:spPr>
            <a:xfrm rot="1800000">
              <a:off x="4462327" y="538321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trike="noStrike" noProof="1"/>
            </a:p>
          </p:txBody>
        </p:sp>
        <p:sp>
          <p:nvSpPr>
            <p:cNvPr id="17" name="Freeform 58"/>
            <p:cNvSpPr/>
            <p:nvPr/>
          </p:nvSpPr>
          <p:spPr>
            <a:xfrm rot="1800000">
              <a:off x="-382404" y="4202113"/>
              <a:ext cx="1261980" cy="1387475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-1" fmla="*/ 0 w 1261499"/>
                <a:gd name="connsiteY0-2" fmla="*/ 105098 h 1388236"/>
                <a:gd name="connsiteX1-3" fmla="*/ 56357 w 1261499"/>
                <a:gd name="connsiteY1-4" fmla="*/ 0 h 1388236"/>
                <a:gd name="connsiteX2-5" fmla="*/ 865241 w 1261499"/>
                <a:gd name="connsiteY2-6" fmla="*/ 0 h 1388236"/>
                <a:gd name="connsiteX3-7" fmla="*/ 1261499 w 1261499"/>
                <a:gd name="connsiteY3-8" fmla="*/ 694118 h 1388236"/>
                <a:gd name="connsiteX4-9" fmla="*/ 865241 w 1261499"/>
                <a:gd name="connsiteY4-10" fmla="*/ 1388236 h 1388236"/>
                <a:gd name="connsiteX5-11" fmla="*/ 56357 w 1261499"/>
                <a:gd name="connsiteY5-12" fmla="*/ 1388236 h 1388236"/>
                <a:gd name="connsiteX6-13" fmla="*/ 0 w 1261499"/>
                <a:gd name="connsiteY6-14" fmla="*/ 105098 h 1388236"/>
                <a:gd name="connsiteX0-15" fmla="*/ 0 w 1261499"/>
                <a:gd name="connsiteY0-16" fmla="*/ 105098 h 1388236"/>
                <a:gd name="connsiteX1-17" fmla="*/ 56357 w 1261499"/>
                <a:gd name="connsiteY1-18" fmla="*/ 0 h 1388236"/>
                <a:gd name="connsiteX2-19" fmla="*/ 865241 w 1261499"/>
                <a:gd name="connsiteY2-20" fmla="*/ 0 h 1388236"/>
                <a:gd name="connsiteX3-21" fmla="*/ 1261499 w 1261499"/>
                <a:gd name="connsiteY3-22" fmla="*/ 694118 h 1388236"/>
                <a:gd name="connsiteX4-23" fmla="*/ 865241 w 1261499"/>
                <a:gd name="connsiteY4-24" fmla="*/ 1388236 h 1388236"/>
                <a:gd name="connsiteX5-25" fmla="*/ 744578 w 1261499"/>
                <a:gd name="connsiteY5-26" fmla="*/ 1387893 h 1388236"/>
                <a:gd name="connsiteX6-27" fmla="*/ 0 w 1261499"/>
                <a:gd name="connsiteY6-28" fmla="*/ 105098 h 138823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trike="noStrike" noProof="1"/>
            </a:p>
          </p:txBody>
        </p:sp>
        <p:sp>
          <p:nvSpPr>
            <p:cNvPr id="18" name="Hexagon 59"/>
            <p:cNvSpPr/>
            <p:nvPr/>
          </p:nvSpPr>
          <p:spPr>
            <a:xfrm rot="1800000">
              <a:off x="23970" y="540226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trike="noStrike" noProof="1"/>
            </a:p>
          </p:txBody>
        </p:sp>
        <p:sp>
          <p:nvSpPr>
            <p:cNvPr id="19" name="Hexagon 61"/>
            <p:cNvSpPr/>
            <p:nvPr/>
          </p:nvSpPr>
          <p:spPr>
            <a:xfrm rot="1800000">
              <a:off x="52543" y="284956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trike="noStrike" noProof="1"/>
            </a:p>
          </p:txBody>
        </p:sp>
        <p:sp>
          <p:nvSpPr>
            <p:cNvPr id="20" name="Hexagon 62"/>
            <p:cNvSpPr/>
            <p:nvPr/>
          </p:nvSpPr>
          <p:spPr>
            <a:xfrm rot="1800000">
              <a:off x="776395" y="412591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trike="noStrike" noProof="1"/>
            </a:p>
          </p:txBody>
        </p:sp>
        <p:sp>
          <p:nvSpPr>
            <p:cNvPr id="21" name="Hexagon 63"/>
            <p:cNvSpPr/>
            <p:nvPr/>
          </p:nvSpPr>
          <p:spPr>
            <a:xfrm rot="1800000">
              <a:off x="1509772" y="541178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trike="noStrike" noProof="1"/>
            </a:p>
          </p:txBody>
        </p:sp>
        <p:sp>
          <p:nvSpPr>
            <p:cNvPr id="22" name="Hexagon 64"/>
            <p:cNvSpPr/>
            <p:nvPr/>
          </p:nvSpPr>
          <p:spPr>
            <a:xfrm rot="1800000">
              <a:off x="1528821" y="285908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trike="noStrike" noProof="1"/>
            </a:p>
          </p:txBody>
        </p:sp>
        <p:sp>
          <p:nvSpPr>
            <p:cNvPr id="23" name="Hexagon 65"/>
            <p:cNvSpPr/>
            <p:nvPr/>
          </p:nvSpPr>
          <p:spPr>
            <a:xfrm rot="1800000">
              <a:off x="795444" y="156368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trike="noStrike" noProof="1"/>
            </a:p>
          </p:txBody>
        </p:sp>
        <p:sp>
          <p:nvSpPr>
            <p:cNvPr id="24" name="Hexagon 66"/>
            <p:cNvSpPr/>
            <p:nvPr/>
          </p:nvSpPr>
          <p:spPr>
            <a:xfrm rot="1800000">
              <a:off x="6806909" y="4144963"/>
              <a:ext cx="1600094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trike="noStrike" noProof="1"/>
            </a:p>
          </p:txBody>
        </p:sp>
        <p:sp>
          <p:nvSpPr>
            <p:cNvPr id="25" name="Hexagon 67"/>
            <p:cNvSpPr/>
            <p:nvPr/>
          </p:nvSpPr>
          <p:spPr>
            <a:xfrm rot="1800000">
              <a:off x="7549810" y="5421313"/>
              <a:ext cx="1600094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trike="noStrike" noProof="1"/>
            </a:p>
          </p:txBody>
        </p:sp>
        <p:sp>
          <p:nvSpPr>
            <p:cNvPr id="26" name="Hexagon 68"/>
            <p:cNvSpPr/>
            <p:nvPr/>
          </p:nvSpPr>
          <p:spPr>
            <a:xfrm rot="1800000">
              <a:off x="7549810" y="2868613"/>
              <a:ext cx="1600094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trike="noStrike" noProof="1"/>
            </a:p>
          </p:txBody>
        </p:sp>
        <p:sp>
          <p:nvSpPr>
            <p:cNvPr id="27" name="Freeform 69"/>
            <p:cNvSpPr/>
            <p:nvPr/>
          </p:nvSpPr>
          <p:spPr>
            <a:xfrm rot="1800000">
              <a:off x="8306998" y="4056063"/>
              <a:ext cx="1242930" cy="1387475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-1" fmla="*/ 0 w 1601400"/>
                <a:gd name="connsiteY0-2" fmla="*/ 694118 h 1388236"/>
                <a:gd name="connsiteX1-3" fmla="*/ 396258 w 1601400"/>
                <a:gd name="connsiteY1-4" fmla="*/ 0 h 1388236"/>
                <a:gd name="connsiteX2-5" fmla="*/ 474029 w 1601400"/>
                <a:gd name="connsiteY2-6" fmla="*/ 4016 h 1388236"/>
                <a:gd name="connsiteX3-7" fmla="*/ 1601400 w 1601400"/>
                <a:gd name="connsiteY3-8" fmla="*/ 694118 h 1388236"/>
                <a:gd name="connsiteX4-9" fmla="*/ 1205142 w 1601400"/>
                <a:gd name="connsiteY4-10" fmla="*/ 1388236 h 1388236"/>
                <a:gd name="connsiteX5-11" fmla="*/ 396258 w 1601400"/>
                <a:gd name="connsiteY5-12" fmla="*/ 1388236 h 1388236"/>
                <a:gd name="connsiteX6-13" fmla="*/ 0 w 1601400"/>
                <a:gd name="connsiteY6-14" fmla="*/ 694118 h 1388236"/>
                <a:gd name="connsiteX0-15" fmla="*/ 0 w 1243407"/>
                <a:gd name="connsiteY0-16" fmla="*/ 694118 h 1388236"/>
                <a:gd name="connsiteX1-17" fmla="*/ 396258 w 1243407"/>
                <a:gd name="connsiteY1-18" fmla="*/ 0 h 1388236"/>
                <a:gd name="connsiteX2-19" fmla="*/ 474029 w 1243407"/>
                <a:gd name="connsiteY2-20" fmla="*/ 4016 h 1388236"/>
                <a:gd name="connsiteX3-21" fmla="*/ 1243407 w 1243407"/>
                <a:gd name="connsiteY3-22" fmla="*/ 1325983 h 1388236"/>
                <a:gd name="connsiteX4-23" fmla="*/ 1205142 w 1243407"/>
                <a:gd name="connsiteY4-24" fmla="*/ 1388236 h 1388236"/>
                <a:gd name="connsiteX5-25" fmla="*/ 396258 w 1243407"/>
                <a:gd name="connsiteY5-26" fmla="*/ 1388236 h 1388236"/>
                <a:gd name="connsiteX6-27" fmla="*/ 0 w 1243407"/>
                <a:gd name="connsiteY6-28" fmla="*/ 694118 h 138823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trike="noStrike" noProof="1"/>
            </a:p>
          </p:txBody>
        </p:sp>
        <p:sp>
          <p:nvSpPr>
            <p:cNvPr id="28" name="Freeform 70"/>
            <p:cNvSpPr/>
            <p:nvPr/>
          </p:nvSpPr>
          <p:spPr>
            <a:xfrm rot="1800000">
              <a:off x="8306998" y="1511300"/>
              <a:ext cx="1241343" cy="1389063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-1" fmla="*/ 0 w 1601400"/>
                <a:gd name="connsiteY0-2" fmla="*/ 694704 h 1388822"/>
                <a:gd name="connsiteX1-3" fmla="*/ 396258 w 1601400"/>
                <a:gd name="connsiteY1-4" fmla="*/ 586 h 1388822"/>
                <a:gd name="connsiteX2-5" fmla="*/ 482002 w 1601400"/>
                <a:gd name="connsiteY2-6" fmla="*/ 0 h 1388822"/>
                <a:gd name="connsiteX3-7" fmla="*/ 1601400 w 1601400"/>
                <a:gd name="connsiteY3-8" fmla="*/ 694704 h 1388822"/>
                <a:gd name="connsiteX4-9" fmla="*/ 1205142 w 1601400"/>
                <a:gd name="connsiteY4-10" fmla="*/ 1388822 h 1388822"/>
                <a:gd name="connsiteX5-11" fmla="*/ 396258 w 1601400"/>
                <a:gd name="connsiteY5-12" fmla="*/ 1388822 h 1388822"/>
                <a:gd name="connsiteX6-13" fmla="*/ 0 w 1601400"/>
                <a:gd name="connsiteY6-14" fmla="*/ 694704 h 1388822"/>
                <a:gd name="connsiteX0-15" fmla="*/ 0 w 1241871"/>
                <a:gd name="connsiteY0-16" fmla="*/ 694704 h 1388822"/>
                <a:gd name="connsiteX1-17" fmla="*/ 396258 w 1241871"/>
                <a:gd name="connsiteY1-18" fmla="*/ 586 h 1388822"/>
                <a:gd name="connsiteX2-19" fmla="*/ 482002 w 1241871"/>
                <a:gd name="connsiteY2-20" fmla="*/ 0 h 1388822"/>
                <a:gd name="connsiteX3-21" fmla="*/ 1241871 w 1241871"/>
                <a:gd name="connsiteY3-22" fmla="*/ 1323912 h 1388822"/>
                <a:gd name="connsiteX4-23" fmla="*/ 1205142 w 1241871"/>
                <a:gd name="connsiteY4-24" fmla="*/ 1388822 h 1388822"/>
                <a:gd name="connsiteX5-25" fmla="*/ 396258 w 1241871"/>
                <a:gd name="connsiteY5-26" fmla="*/ 1388822 h 1388822"/>
                <a:gd name="connsiteX6-27" fmla="*/ 0 w 1241871"/>
                <a:gd name="connsiteY6-28" fmla="*/ 694704 h 1388822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trike="noStrike" noProof="1"/>
            </a:p>
          </p:txBody>
        </p:sp>
      </p:grpSp>
      <p:sp>
        <p:nvSpPr>
          <p:cNvPr id="44" name="Rectangle 45"/>
          <p:cNvSpPr/>
          <p:nvPr/>
        </p:nvSpPr>
        <p:spPr>
          <a:xfrm>
            <a:off x="6081184" y="-22225"/>
            <a:ext cx="4906433" cy="6272213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trike="noStrike" noProof="1"/>
          </a:p>
        </p:txBody>
      </p:sp>
      <p:sp>
        <p:nvSpPr>
          <p:cNvPr id="45" name="Rectangle 56"/>
          <p:cNvSpPr/>
          <p:nvPr/>
        </p:nvSpPr>
        <p:spPr>
          <a:xfrm>
            <a:off x="6199717" y="-22225"/>
            <a:ext cx="4673600" cy="6238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trike="noStrike" noProof="1"/>
          </a:p>
        </p:txBody>
      </p:sp>
      <p:sp>
        <p:nvSpPr>
          <p:cNvPr id="46" name="Rectangle 57"/>
          <p:cNvSpPr/>
          <p:nvPr/>
        </p:nvSpPr>
        <p:spPr>
          <a:xfrm>
            <a:off x="1206500" y="601663"/>
            <a:ext cx="4749800" cy="564832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trike="noStrike" noProof="1"/>
          </a:p>
        </p:txBody>
      </p:sp>
      <p:sp>
        <p:nvSpPr>
          <p:cNvPr id="47" name="Rectangle 60"/>
          <p:cNvSpPr/>
          <p:nvPr/>
        </p:nvSpPr>
        <p:spPr>
          <a:xfrm>
            <a:off x="6201833" y="6088063"/>
            <a:ext cx="4673600" cy="825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trike="noStrike" noProof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7859" y="856527"/>
            <a:ext cx="4120587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  <a:endParaRPr lang="en-US" strike="noStrike" noProof="1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19777" y="2657434"/>
            <a:ext cx="4406096" cy="1463153"/>
          </a:xfrm>
        </p:spPr>
        <p:txBody>
          <a:bodyPr>
            <a:normAutofit/>
          </a:bodyPr>
          <a:lstStyle>
            <a:lvl1pPr algn="l">
              <a:defRPr sz="2800" b="0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  <a:endParaRPr lang="en-US" strike="noStrike" noProof="1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15456" y="4136994"/>
            <a:ext cx="4398379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48" name="Date Placeholder 4"/>
          <p:cNvSpPr>
            <a:spLocks noGrp="1"/>
          </p:cNvSpPr>
          <p:nvPr>
            <p:ph type="dt" sz="half" idx="10"/>
          </p:nvPr>
        </p:nvSpPr>
        <p:spPr>
          <a:xfrm>
            <a:off x="7996767" y="223838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>
              <a:defRPr/>
            </a:pPr>
            <a:fld id="{EA9EE108-CAF2-4CBD-AEBA-85B9712351FC}" type="datetimeFigureOut">
              <a:rPr lang="zh-CN" altLang="en-US" noProof="1">
                <a:latin typeface="+mn-lt"/>
                <a:ea typeface="+mn-ea"/>
                <a:cs typeface="+mn-ea"/>
              </a:rPr>
              <a:t>2025/12/15</a:t>
            </a:fld>
            <a:endParaRPr lang="zh-CN" altLang="en-US" noProof="1"/>
          </a:p>
        </p:txBody>
      </p:sp>
      <p:sp>
        <p:nvSpPr>
          <p:cNvPr id="49" name="Slide Number Placeholder 6"/>
          <p:cNvSpPr>
            <a:spLocks noGrp="1"/>
          </p:cNvSpPr>
          <p:nvPr>
            <p:ph type="sldNum" sz="quarter" idx="11"/>
          </p:nvPr>
        </p:nvSpPr>
        <p:spPr>
          <a:xfrm>
            <a:off x="6199717" y="223838"/>
            <a:ext cx="1775884" cy="365125"/>
          </a:xfr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 fontAlgn="auto">
              <a:defRPr/>
            </a:pPr>
            <a:fld id="{776C8084-03FE-436D-AA42-86EF02034EBC}" type="slidenum">
              <a:rPr lang="zh-CN" altLang="en-US" strike="noStrike" noProof="1">
                <a:latin typeface="+mn-lt"/>
                <a:ea typeface="+mn-ea"/>
                <a:cs typeface="+mn-ea"/>
              </a:rPr>
              <a:t>‹#›</a:t>
            </a:fld>
            <a:endParaRPr lang="zh-CN" altLang="en-US" strike="noStrike" noProof="1"/>
          </a:p>
        </p:txBody>
      </p:sp>
      <p:sp>
        <p:nvSpPr>
          <p:cNvPr id="50" name="Footer Placeholder 5"/>
          <p:cNvSpPr>
            <a:spLocks noGrp="1"/>
          </p:cNvSpPr>
          <p:nvPr>
            <p:ph type="ftr" sz="quarter" idx="12"/>
          </p:nvPr>
        </p:nvSpPr>
        <p:spPr>
          <a:xfrm>
            <a:off x="6189133" y="5724525"/>
            <a:ext cx="4656667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/>
            </a:lvl1pPr>
          </a:lstStyle>
          <a:p>
            <a:pPr>
              <a:defRPr/>
            </a:pPr>
            <a:endParaRPr lang="zh-CN" altLang="en-US" noProof="1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>
      <p:transition/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bg>
      <p:bgPr>
        <a:gradFill rotWithShape="0">
          <a:gsLst>
            <a:gs pos="0">
              <a:srgbClr val="C2F35F">
                <a:alpha val="100000"/>
              </a:srgbClr>
            </a:gs>
            <a:gs pos="62000">
              <a:srgbClr val="92BE3F">
                <a:alpha val="100000"/>
              </a:srgbClr>
            </a:gs>
            <a:gs pos="100000">
              <a:srgbClr val="80A33D">
                <a:alpha val="100000"/>
              </a:srgbClr>
            </a:gs>
          </a:gsLst>
          <a:lin ang="540000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90" name="Group 43"/>
          <p:cNvGrpSpPr/>
          <p:nvPr/>
        </p:nvGrpSpPr>
        <p:grpSpPr>
          <a:xfrm>
            <a:off x="-510116" y="0"/>
            <a:ext cx="13243983" cy="6858000"/>
            <a:chOff x="-382404" y="0"/>
            <a:chExt cx="9932332" cy="6858000"/>
          </a:xfrm>
        </p:grpSpPr>
        <p:grpSp>
          <p:nvGrpSpPr>
            <p:cNvPr id="12291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229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41" name="Rectangle 86"/>
                <p:cNvSpPr/>
                <p:nvPr/>
              </p:nvSpPr>
              <p:spPr>
                <a:xfrm>
                  <a:off x="914499" y="0"/>
                  <a:ext cx="1600094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trike="noStrike" noProof="1"/>
                </a:p>
              </p:txBody>
            </p:sp>
            <p:sp>
              <p:nvSpPr>
                <p:cNvPr id="42" name="Rectangle 2"/>
                <p:cNvSpPr/>
                <p:nvPr/>
              </p:nvSpPr>
              <p:spPr>
                <a:xfrm>
                  <a:off x="159" y="0"/>
                  <a:ext cx="45717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trike="noStrike" noProof="1"/>
                </a:p>
              </p:txBody>
            </p:sp>
            <p:sp>
              <p:nvSpPr>
                <p:cNvPr id="43" name="Rectangle 3"/>
                <p:cNvSpPr/>
                <p:nvPr/>
              </p:nvSpPr>
              <p:spPr>
                <a:xfrm>
                  <a:off x="228744" y="0"/>
                  <a:ext cx="76195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trike="noStrike" noProof="1"/>
                </a:p>
              </p:txBody>
            </p:sp>
          </p:grpSp>
          <p:grpSp>
            <p:nvGrpSpPr>
              <p:cNvPr id="1229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38" name="Rectangle 83"/>
                <p:cNvSpPr/>
                <p:nvPr/>
              </p:nvSpPr>
              <p:spPr>
                <a:xfrm>
                  <a:off x="913836" y="0"/>
                  <a:ext cx="1600094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trike="noStrike" noProof="1"/>
                </a:p>
              </p:txBody>
            </p:sp>
            <p:sp>
              <p:nvSpPr>
                <p:cNvPr id="39" name="Rectangle 84"/>
                <p:cNvSpPr/>
                <p:nvPr/>
              </p:nvSpPr>
              <p:spPr>
                <a:xfrm>
                  <a:off x="-504" y="0"/>
                  <a:ext cx="45717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trike="noStrike" noProof="1"/>
                </a:p>
              </p:txBody>
            </p:sp>
            <p:sp>
              <p:nvSpPr>
                <p:cNvPr id="40" name="Rectangle 85"/>
                <p:cNvSpPr/>
                <p:nvPr/>
              </p:nvSpPr>
              <p:spPr>
                <a:xfrm>
                  <a:off x="228081" y="0"/>
                  <a:ext cx="76195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trike="noStrike" noProof="1"/>
                </a:p>
              </p:txBody>
            </p:sp>
          </p:grpSp>
          <p:grpSp>
            <p:nvGrpSpPr>
              <p:cNvPr id="12300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35" name="Rectangle 80"/>
                <p:cNvSpPr/>
                <p:nvPr/>
              </p:nvSpPr>
              <p:spPr>
                <a:xfrm>
                  <a:off x="914785" y="0"/>
                  <a:ext cx="1600094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trike="noStrike" noProof="1"/>
                </a:p>
              </p:txBody>
            </p:sp>
            <p:sp>
              <p:nvSpPr>
                <p:cNvPr id="36" name="Rectangle 81"/>
                <p:cNvSpPr/>
                <p:nvPr/>
              </p:nvSpPr>
              <p:spPr>
                <a:xfrm>
                  <a:off x="445" y="0"/>
                  <a:ext cx="45717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trike="noStrike" noProof="1"/>
                </a:p>
              </p:txBody>
            </p:sp>
            <p:sp>
              <p:nvSpPr>
                <p:cNvPr id="37" name="Rectangle 82"/>
                <p:cNvSpPr/>
                <p:nvPr/>
              </p:nvSpPr>
              <p:spPr>
                <a:xfrm>
                  <a:off x="229030" y="0"/>
                  <a:ext cx="76195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trike="noStrike" noProof="1"/>
                </a:p>
              </p:txBody>
            </p:sp>
          </p:grpSp>
          <p:sp>
            <p:nvSpPr>
              <p:cNvPr id="32" name="Rectangle 77"/>
              <p:cNvSpPr/>
              <p:nvPr/>
            </p:nvSpPr>
            <p:spPr>
              <a:xfrm>
                <a:off x="3809907" y="0"/>
                <a:ext cx="2819214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trike="noStrike" noProof="1"/>
              </a:p>
            </p:txBody>
          </p:sp>
          <p:sp>
            <p:nvSpPr>
              <p:cNvPr id="33" name="Rectangle 78"/>
              <p:cNvSpPr/>
              <p:nvPr/>
            </p:nvSpPr>
            <p:spPr>
              <a:xfrm>
                <a:off x="2895568" y="0"/>
                <a:ext cx="45717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trike="noStrike" noProof="1"/>
              </a:p>
            </p:txBody>
          </p:sp>
          <p:sp>
            <p:nvSpPr>
              <p:cNvPr id="34" name="Rectangle 79"/>
              <p:cNvSpPr/>
              <p:nvPr/>
            </p:nvSpPr>
            <p:spPr>
              <a:xfrm>
                <a:off x="3124153" y="0"/>
                <a:ext cx="76195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trike="noStrike" noProof="1"/>
              </a:p>
            </p:txBody>
          </p:sp>
        </p:grpSp>
        <p:sp>
          <p:nvSpPr>
            <p:cNvPr id="7" name="Freeform 45"/>
            <p:cNvSpPr/>
            <p:nvPr/>
          </p:nvSpPr>
          <p:spPr>
            <a:xfrm>
              <a:off x="-12540" y="5035550"/>
              <a:ext cx="9144984" cy="1174750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-1" fmla="*/ 0 w 9144000"/>
                <a:gd name="connsiteY0-2" fmla="*/ 1270659 h 1330035"/>
                <a:gd name="connsiteX1-3" fmla="*/ 1674420 w 9144000"/>
                <a:gd name="connsiteY1-4" fmla="*/ 1318160 h 1330035"/>
                <a:gd name="connsiteX2-5" fmla="*/ 4120737 w 9144000"/>
                <a:gd name="connsiteY2-6" fmla="*/ 1199407 h 1330035"/>
                <a:gd name="connsiteX3-7" fmla="*/ 7172696 w 9144000"/>
                <a:gd name="connsiteY3-8" fmla="*/ 760020 h 1330035"/>
                <a:gd name="connsiteX4-9" fmla="*/ 9144000 w 9144000"/>
                <a:gd name="connsiteY4-10" fmla="*/ 0 h 1330035"/>
                <a:gd name="connsiteX0-11" fmla="*/ 0 w 9144000"/>
                <a:gd name="connsiteY0-12" fmla="*/ 1270659 h 1330035"/>
                <a:gd name="connsiteX1-13" fmla="*/ 1674420 w 9144000"/>
                <a:gd name="connsiteY1-14" fmla="*/ 1318160 h 1330035"/>
                <a:gd name="connsiteX2-15" fmla="*/ 4120737 w 9144000"/>
                <a:gd name="connsiteY2-16" fmla="*/ 1199407 h 1330035"/>
                <a:gd name="connsiteX3-17" fmla="*/ 7172696 w 9144000"/>
                <a:gd name="connsiteY3-18" fmla="*/ 760020 h 1330035"/>
                <a:gd name="connsiteX4-19" fmla="*/ 9144000 w 9144000"/>
                <a:gd name="connsiteY4-20" fmla="*/ 0 h 1330035"/>
                <a:gd name="connsiteX0-21" fmla="*/ 0 w 9144000"/>
                <a:gd name="connsiteY0-22" fmla="*/ 1270659 h 1330035"/>
                <a:gd name="connsiteX1-23" fmla="*/ 1674420 w 9144000"/>
                <a:gd name="connsiteY1-24" fmla="*/ 1318160 h 1330035"/>
                <a:gd name="connsiteX2-25" fmla="*/ 4120737 w 9144000"/>
                <a:gd name="connsiteY2-26" fmla="*/ 1199407 h 1330035"/>
                <a:gd name="connsiteX3-27" fmla="*/ 7172696 w 9144000"/>
                <a:gd name="connsiteY3-28" fmla="*/ 760020 h 1330035"/>
                <a:gd name="connsiteX4-29" fmla="*/ 9144000 w 9144000"/>
                <a:gd name="connsiteY4-30" fmla="*/ 0 h 1330035"/>
                <a:gd name="connsiteX0-31" fmla="*/ 0 w 9144000"/>
                <a:gd name="connsiteY0-32" fmla="*/ 1116279 h 1175655"/>
                <a:gd name="connsiteX1-33" fmla="*/ 1674420 w 9144000"/>
                <a:gd name="connsiteY1-34" fmla="*/ 1163780 h 1175655"/>
                <a:gd name="connsiteX2-35" fmla="*/ 4120737 w 9144000"/>
                <a:gd name="connsiteY2-36" fmla="*/ 1045027 h 1175655"/>
                <a:gd name="connsiteX3-37" fmla="*/ 7172696 w 9144000"/>
                <a:gd name="connsiteY3-38" fmla="*/ 605640 h 1175655"/>
                <a:gd name="connsiteX4-39" fmla="*/ 9144000 w 9144000"/>
                <a:gd name="connsiteY4-40" fmla="*/ 0 h 1175655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trike="noStrike" noProof="1"/>
            </a:p>
          </p:txBody>
        </p:sp>
        <p:sp>
          <p:nvSpPr>
            <p:cNvPr id="8" name="Freeform 46"/>
            <p:cNvSpPr/>
            <p:nvPr/>
          </p:nvSpPr>
          <p:spPr>
            <a:xfrm>
              <a:off x="-12540" y="3467100"/>
              <a:ext cx="9144984" cy="890588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trike="noStrike" noProof="1"/>
            </a:p>
          </p:txBody>
        </p:sp>
        <p:sp>
          <p:nvSpPr>
            <p:cNvPr id="9" name="Freeform 47"/>
            <p:cNvSpPr/>
            <p:nvPr/>
          </p:nvSpPr>
          <p:spPr>
            <a:xfrm>
              <a:off x="-23653" y="5640388"/>
              <a:ext cx="3004940" cy="1211262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trike="noStrike" noProof="1"/>
            </a:p>
          </p:txBody>
        </p:sp>
        <p:sp>
          <p:nvSpPr>
            <p:cNvPr id="10" name="Freeform 48"/>
            <p:cNvSpPr/>
            <p:nvPr/>
          </p:nvSpPr>
          <p:spPr>
            <a:xfrm>
              <a:off x="-12540" y="5284788"/>
              <a:ext cx="9144984" cy="1477962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trike="noStrike" noProof="1"/>
            </a:p>
          </p:txBody>
        </p:sp>
        <p:sp>
          <p:nvSpPr>
            <p:cNvPr id="11" name="Freeform 49"/>
            <p:cNvSpPr/>
            <p:nvPr/>
          </p:nvSpPr>
          <p:spPr>
            <a:xfrm>
              <a:off x="2136793" y="5132388"/>
              <a:ext cx="6982952" cy="171926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trike="noStrike" noProof="1"/>
            </a:p>
          </p:txBody>
        </p:sp>
        <p:sp>
          <p:nvSpPr>
            <p:cNvPr id="12" name="Hexagon 50"/>
            <p:cNvSpPr/>
            <p:nvPr/>
          </p:nvSpPr>
          <p:spPr>
            <a:xfrm rot="1800000">
              <a:off x="2995574" y="285908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trike="noStrike" noProof="1"/>
            </a:p>
          </p:txBody>
        </p:sp>
        <p:sp>
          <p:nvSpPr>
            <p:cNvPr id="13" name="Hexagon 51"/>
            <p:cNvSpPr/>
            <p:nvPr/>
          </p:nvSpPr>
          <p:spPr>
            <a:xfrm rot="1800000">
              <a:off x="3719426" y="412591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trike="noStrike" noProof="1"/>
            </a:p>
          </p:txBody>
        </p:sp>
        <p:sp>
          <p:nvSpPr>
            <p:cNvPr id="14" name="Hexagon 59"/>
            <p:cNvSpPr/>
            <p:nvPr/>
          </p:nvSpPr>
          <p:spPr>
            <a:xfrm rot="1800000">
              <a:off x="3728950" y="159226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trike="noStrike" noProof="1"/>
            </a:p>
          </p:txBody>
        </p:sp>
        <p:sp>
          <p:nvSpPr>
            <p:cNvPr id="15" name="Hexagon 60"/>
            <p:cNvSpPr/>
            <p:nvPr/>
          </p:nvSpPr>
          <p:spPr>
            <a:xfrm rot="1800000">
              <a:off x="2976525" y="32543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trike="noStrike" noProof="1"/>
            </a:p>
          </p:txBody>
        </p:sp>
        <p:sp>
          <p:nvSpPr>
            <p:cNvPr id="16" name="Hexagon 61"/>
            <p:cNvSpPr/>
            <p:nvPr/>
          </p:nvSpPr>
          <p:spPr>
            <a:xfrm rot="1800000">
              <a:off x="4462327" y="538321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trike="noStrike" noProof="1"/>
            </a:p>
          </p:txBody>
        </p:sp>
        <p:sp>
          <p:nvSpPr>
            <p:cNvPr id="17" name="Freeform 62"/>
            <p:cNvSpPr/>
            <p:nvPr/>
          </p:nvSpPr>
          <p:spPr>
            <a:xfrm rot="1800000">
              <a:off x="-382404" y="4202113"/>
              <a:ext cx="1261980" cy="1387475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-1" fmla="*/ 0 w 1261499"/>
                <a:gd name="connsiteY0-2" fmla="*/ 105098 h 1388236"/>
                <a:gd name="connsiteX1-3" fmla="*/ 56357 w 1261499"/>
                <a:gd name="connsiteY1-4" fmla="*/ 0 h 1388236"/>
                <a:gd name="connsiteX2-5" fmla="*/ 865241 w 1261499"/>
                <a:gd name="connsiteY2-6" fmla="*/ 0 h 1388236"/>
                <a:gd name="connsiteX3-7" fmla="*/ 1261499 w 1261499"/>
                <a:gd name="connsiteY3-8" fmla="*/ 694118 h 1388236"/>
                <a:gd name="connsiteX4-9" fmla="*/ 865241 w 1261499"/>
                <a:gd name="connsiteY4-10" fmla="*/ 1388236 h 1388236"/>
                <a:gd name="connsiteX5-11" fmla="*/ 56357 w 1261499"/>
                <a:gd name="connsiteY5-12" fmla="*/ 1388236 h 1388236"/>
                <a:gd name="connsiteX6-13" fmla="*/ 0 w 1261499"/>
                <a:gd name="connsiteY6-14" fmla="*/ 105098 h 1388236"/>
                <a:gd name="connsiteX0-15" fmla="*/ 0 w 1261499"/>
                <a:gd name="connsiteY0-16" fmla="*/ 105098 h 1388236"/>
                <a:gd name="connsiteX1-17" fmla="*/ 56357 w 1261499"/>
                <a:gd name="connsiteY1-18" fmla="*/ 0 h 1388236"/>
                <a:gd name="connsiteX2-19" fmla="*/ 865241 w 1261499"/>
                <a:gd name="connsiteY2-20" fmla="*/ 0 h 1388236"/>
                <a:gd name="connsiteX3-21" fmla="*/ 1261499 w 1261499"/>
                <a:gd name="connsiteY3-22" fmla="*/ 694118 h 1388236"/>
                <a:gd name="connsiteX4-23" fmla="*/ 865241 w 1261499"/>
                <a:gd name="connsiteY4-24" fmla="*/ 1388236 h 1388236"/>
                <a:gd name="connsiteX5-25" fmla="*/ 744578 w 1261499"/>
                <a:gd name="connsiteY5-26" fmla="*/ 1387893 h 1388236"/>
                <a:gd name="connsiteX6-27" fmla="*/ 0 w 1261499"/>
                <a:gd name="connsiteY6-28" fmla="*/ 105098 h 138823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trike="noStrike" noProof="1"/>
            </a:p>
          </p:txBody>
        </p:sp>
        <p:sp>
          <p:nvSpPr>
            <p:cNvPr id="18" name="Hexagon 63"/>
            <p:cNvSpPr/>
            <p:nvPr/>
          </p:nvSpPr>
          <p:spPr>
            <a:xfrm rot="1800000">
              <a:off x="23970" y="540226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trike="noStrike" noProof="1"/>
            </a:p>
          </p:txBody>
        </p:sp>
        <p:sp>
          <p:nvSpPr>
            <p:cNvPr id="19" name="Hexagon 64"/>
            <p:cNvSpPr/>
            <p:nvPr/>
          </p:nvSpPr>
          <p:spPr>
            <a:xfrm rot="1800000">
              <a:off x="52543" y="284956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trike="noStrike" noProof="1"/>
            </a:p>
          </p:txBody>
        </p:sp>
        <p:sp>
          <p:nvSpPr>
            <p:cNvPr id="20" name="Hexagon 65"/>
            <p:cNvSpPr/>
            <p:nvPr/>
          </p:nvSpPr>
          <p:spPr>
            <a:xfrm rot="1800000">
              <a:off x="776395" y="412591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trike="noStrike" noProof="1"/>
            </a:p>
          </p:txBody>
        </p:sp>
        <p:sp>
          <p:nvSpPr>
            <p:cNvPr id="21" name="Hexagon 66"/>
            <p:cNvSpPr/>
            <p:nvPr/>
          </p:nvSpPr>
          <p:spPr>
            <a:xfrm rot="1800000">
              <a:off x="1509772" y="541178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trike="noStrike" noProof="1"/>
            </a:p>
          </p:txBody>
        </p:sp>
        <p:sp>
          <p:nvSpPr>
            <p:cNvPr id="22" name="Hexagon 67"/>
            <p:cNvSpPr/>
            <p:nvPr/>
          </p:nvSpPr>
          <p:spPr>
            <a:xfrm rot="1800000">
              <a:off x="1528821" y="285908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trike="noStrike" noProof="1"/>
            </a:p>
          </p:txBody>
        </p:sp>
        <p:sp>
          <p:nvSpPr>
            <p:cNvPr id="23" name="Hexagon 68"/>
            <p:cNvSpPr/>
            <p:nvPr/>
          </p:nvSpPr>
          <p:spPr>
            <a:xfrm rot="1800000">
              <a:off x="795444" y="156368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trike="noStrike" noProof="1"/>
            </a:p>
          </p:txBody>
        </p:sp>
        <p:sp>
          <p:nvSpPr>
            <p:cNvPr id="24" name="Hexagon 69"/>
            <p:cNvSpPr/>
            <p:nvPr/>
          </p:nvSpPr>
          <p:spPr>
            <a:xfrm rot="1800000">
              <a:off x="6806909" y="4144963"/>
              <a:ext cx="1600094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trike="noStrike" noProof="1"/>
            </a:p>
          </p:txBody>
        </p:sp>
        <p:sp>
          <p:nvSpPr>
            <p:cNvPr id="25" name="Hexagon 70"/>
            <p:cNvSpPr/>
            <p:nvPr/>
          </p:nvSpPr>
          <p:spPr>
            <a:xfrm rot="1800000">
              <a:off x="7549810" y="5421313"/>
              <a:ext cx="1600094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trike="noStrike" noProof="1"/>
            </a:p>
          </p:txBody>
        </p:sp>
        <p:sp>
          <p:nvSpPr>
            <p:cNvPr id="26" name="Hexagon 71"/>
            <p:cNvSpPr/>
            <p:nvPr/>
          </p:nvSpPr>
          <p:spPr>
            <a:xfrm rot="1800000">
              <a:off x="7549810" y="2868613"/>
              <a:ext cx="1600094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trike="noStrike" noProof="1"/>
            </a:p>
          </p:txBody>
        </p:sp>
        <p:sp>
          <p:nvSpPr>
            <p:cNvPr id="27" name="Freeform 72"/>
            <p:cNvSpPr/>
            <p:nvPr/>
          </p:nvSpPr>
          <p:spPr>
            <a:xfrm rot="1800000">
              <a:off x="8306998" y="4056063"/>
              <a:ext cx="1242930" cy="1387475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-1" fmla="*/ 0 w 1601400"/>
                <a:gd name="connsiteY0-2" fmla="*/ 694118 h 1388236"/>
                <a:gd name="connsiteX1-3" fmla="*/ 396258 w 1601400"/>
                <a:gd name="connsiteY1-4" fmla="*/ 0 h 1388236"/>
                <a:gd name="connsiteX2-5" fmla="*/ 474029 w 1601400"/>
                <a:gd name="connsiteY2-6" fmla="*/ 4016 h 1388236"/>
                <a:gd name="connsiteX3-7" fmla="*/ 1601400 w 1601400"/>
                <a:gd name="connsiteY3-8" fmla="*/ 694118 h 1388236"/>
                <a:gd name="connsiteX4-9" fmla="*/ 1205142 w 1601400"/>
                <a:gd name="connsiteY4-10" fmla="*/ 1388236 h 1388236"/>
                <a:gd name="connsiteX5-11" fmla="*/ 396258 w 1601400"/>
                <a:gd name="connsiteY5-12" fmla="*/ 1388236 h 1388236"/>
                <a:gd name="connsiteX6-13" fmla="*/ 0 w 1601400"/>
                <a:gd name="connsiteY6-14" fmla="*/ 694118 h 1388236"/>
                <a:gd name="connsiteX0-15" fmla="*/ 0 w 1243407"/>
                <a:gd name="connsiteY0-16" fmla="*/ 694118 h 1388236"/>
                <a:gd name="connsiteX1-17" fmla="*/ 396258 w 1243407"/>
                <a:gd name="connsiteY1-18" fmla="*/ 0 h 1388236"/>
                <a:gd name="connsiteX2-19" fmla="*/ 474029 w 1243407"/>
                <a:gd name="connsiteY2-20" fmla="*/ 4016 h 1388236"/>
                <a:gd name="connsiteX3-21" fmla="*/ 1243407 w 1243407"/>
                <a:gd name="connsiteY3-22" fmla="*/ 1325983 h 1388236"/>
                <a:gd name="connsiteX4-23" fmla="*/ 1205142 w 1243407"/>
                <a:gd name="connsiteY4-24" fmla="*/ 1388236 h 1388236"/>
                <a:gd name="connsiteX5-25" fmla="*/ 396258 w 1243407"/>
                <a:gd name="connsiteY5-26" fmla="*/ 1388236 h 1388236"/>
                <a:gd name="connsiteX6-27" fmla="*/ 0 w 1243407"/>
                <a:gd name="connsiteY6-28" fmla="*/ 694118 h 138823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trike="noStrike" noProof="1"/>
            </a:p>
          </p:txBody>
        </p:sp>
        <p:sp>
          <p:nvSpPr>
            <p:cNvPr id="28" name="Freeform 73"/>
            <p:cNvSpPr/>
            <p:nvPr/>
          </p:nvSpPr>
          <p:spPr>
            <a:xfrm rot="1800000">
              <a:off x="8306998" y="1511300"/>
              <a:ext cx="1241343" cy="1389063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-1" fmla="*/ 0 w 1601400"/>
                <a:gd name="connsiteY0-2" fmla="*/ 694704 h 1388822"/>
                <a:gd name="connsiteX1-3" fmla="*/ 396258 w 1601400"/>
                <a:gd name="connsiteY1-4" fmla="*/ 586 h 1388822"/>
                <a:gd name="connsiteX2-5" fmla="*/ 482002 w 1601400"/>
                <a:gd name="connsiteY2-6" fmla="*/ 0 h 1388822"/>
                <a:gd name="connsiteX3-7" fmla="*/ 1601400 w 1601400"/>
                <a:gd name="connsiteY3-8" fmla="*/ 694704 h 1388822"/>
                <a:gd name="connsiteX4-9" fmla="*/ 1205142 w 1601400"/>
                <a:gd name="connsiteY4-10" fmla="*/ 1388822 h 1388822"/>
                <a:gd name="connsiteX5-11" fmla="*/ 396258 w 1601400"/>
                <a:gd name="connsiteY5-12" fmla="*/ 1388822 h 1388822"/>
                <a:gd name="connsiteX6-13" fmla="*/ 0 w 1601400"/>
                <a:gd name="connsiteY6-14" fmla="*/ 694704 h 1388822"/>
                <a:gd name="connsiteX0-15" fmla="*/ 0 w 1241871"/>
                <a:gd name="connsiteY0-16" fmla="*/ 694704 h 1388822"/>
                <a:gd name="connsiteX1-17" fmla="*/ 396258 w 1241871"/>
                <a:gd name="connsiteY1-18" fmla="*/ 586 h 1388822"/>
                <a:gd name="connsiteX2-19" fmla="*/ 482002 w 1241871"/>
                <a:gd name="connsiteY2-20" fmla="*/ 0 h 1388822"/>
                <a:gd name="connsiteX3-21" fmla="*/ 1241871 w 1241871"/>
                <a:gd name="connsiteY3-22" fmla="*/ 1323912 h 1388822"/>
                <a:gd name="connsiteX4-23" fmla="*/ 1205142 w 1241871"/>
                <a:gd name="connsiteY4-24" fmla="*/ 1388822 h 1388822"/>
                <a:gd name="connsiteX5-25" fmla="*/ 396258 w 1241871"/>
                <a:gd name="connsiteY5-26" fmla="*/ 1388822 h 1388822"/>
                <a:gd name="connsiteX6-27" fmla="*/ 0 w 1241871"/>
                <a:gd name="connsiteY6-28" fmla="*/ 694704 h 1388822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trike="noStrike" noProof="1"/>
            </a:p>
          </p:txBody>
        </p:sp>
      </p:grpSp>
      <p:sp>
        <p:nvSpPr>
          <p:cNvPr id="44" name="Rectangle 93"/>
          <p:cNvSpPr/>
          <p:nvPr/>
        </p:nvSpPr>
        <p:spPr>
          <a:xfrm>
            <a:off x="6081184" y="-22225"/>
            <a:ext cx="4906433" cy="6272213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trike="noStrike" noProof="1"/>
          </a:p>
        </p:txBody>
      </p:sp>
      <p:sp>
        <p:nvSpPr>
          <p:cNvPr id="45" name="Rectangle 100"/>
          <p:cNvSpPr/>
          <p:nvPr/>
        </p:nvSpPr>
        <p:spPr>
          <a:xfrm>
            <a:off x="6199717" y="-22225"/>
            <a:ext cx="4673600" cy="6238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trike="noStrike" noProof="1"/>
          </a:p>
        </p:txBody>
      </p:sp>
      <p:sp>
        <p:nvSpPr>
          <p:cNvPr id="46" name="Rectangle 101"/>
          <p:cNvSpPr/>
          <p:nvPr/>
        </p:nvSpPr>
        <p:spPr>
          <a:xfrm>
            <a:off x="1206500" y="601663"/>
            <a:ext cx="4749800" cy="564832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trike="noStrike" noProof="1"/>
          </a:p>
        </p:txBody>
      </p:sp>
      <p:sp>
        <p:nvSpPr>
          <p:cNvPr id="47" name="Rectangle 104"/>
          <p:cNvSpPr/>
          <p:nvPr/>
        </p:nvSpPr>
        <p:spPr>
          <a:xfrm>
            <a:off x="6201833" y="6088063"/>
            <a:ext cx="4673600" cy="825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trike="noStrike" noProof="1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12565" y="2660904"/>
            <a:ext cx="4401312" cy="1463040"/>
          </a:xfrm>
        </p:spPr>
        <p:txBody>
          <a:bodyPr>
            <a:normAutofit/>
          </a:bodyPr>
          <a:lstStyle>
            <a:lvl1pPr algn="l">
              <a:defRPr sz="2800" b="0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  <a:endParaRPr lang="en-US" strike="noStrike" noProof="1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0277" y="693795"/>
            <a:ext cx="4479497" cy="5468112"/>
          </a:xfrm>
        </p:spPr>
        <p:txBody>
          <a:bodyPr rtlCol="0">
            <a:normAutofit/>
          </a:bodyPr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 fontAlgn="base"/>
            <a:r>
              <a:rPr lang="zh-CN" altLang="en-US" strike="noStrike" noProof="0"/>
              <a:t>单击图标添加图片</a:t>
            </a:r>
            <a:endParaRPr lang="en-US" strike="noStrike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12840" y="4133088"/>
            <a:ext cx="4400764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48" name="Date Placeholder 4"/>
          <p:cNvSpPr>
            <a:spLocks noGrp="1"/>
          </p:cNvSpPr>
          <p:nvPr>
            <p:ph type="dt" sz="half" idx="10"/>
          </p:nvPr>
        </p:nvSpPr>
        <p:spPr>
          <a:xfrm>
            <a:off x="7996767" y="223838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>
              <a:defRPr/>
            </a:pPr>
            <a:fld id="{90254412-73AC-447C-9942-96FDF3942B3A}" type="datetimeFigureOut">
              <a:rPr lang="zh-CN" altLang="en-US" noProof="1">
                <a:latin typeface="+mn-lt"/>
                <a:ea typeface="+mn-ea"/>
                <a:cs typeface="+mn-ea"/>
              </a:rPr>
              <a:t>2025/12/15</a:t>
            </a:fld>
            <a:endParaRPr lang="zh-CN" altLang="en-US" noProof="1"/>
          </a:p>
        </p:txBody>
      </p:sp>
      <p:sp>
        <p:nvSpPr>
          <p:cNvPr id="49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189133" y="5724525"/>
            <a:ext cx="4656667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/>
            </a:lvl1pPr>
          </a:lstStyle>
          <a:p>
            <a:pPr>
              <a:defRPr/>
            </a:pPr>
            <a:endParaRPr lang="zh-CN" altLang="en-US" noProof="1"/>
          </a:p>
        </p:txBody>
      </p:sp>
      <p:sp>
        <p:nvSpPr>
          <p:cNvPr id="50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199717" y="223838"/>
            <a:ext cx="1775884" cy="365125"/>
          </a:xfr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 fontAlgn="auto">
              <a:defRPr/>
            </a:pPr>
            <a:fld id="{5A7EB1E1-3173-4D49-88FF-EAB206B6AB3B}" type="slidenum">
              <a:rPr lang="zh-CN" altLang="en-US" strike="noStrike" noProof="1">
                <a:latin typeface="+mn-lt"/>
                <a:ea typeface="+mn-ea"/>
                <a:cs typeface="+mn-ea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>
      <p:transition/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bg>
      <p:bgPr>
        <a:gradFill rotWithShape="0">
          <a:gsLst>
            <a:gs pos="0">
              <a:srgbClr val="C2F35F">
                <a:alpha val="100000"/>
              </a:srgbClr>
            </a:gs>
            <a:gs pos="62000">
              <a:srgbClr val="92BE3F">
                <a:alpha val="100000"/>
              </a:srgbClr>
            </a:gs>
            <a:gs pos="100000">
              <a:srgbClr val="80A33D">
                <a:alpha val="100000"/>
              </a:srgbClr>
            </a:gs>
          </a:gsLst>
          <a:lin ang="540000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  <a:endParaRPr lang="en-US" strike="noStrike" noProof="1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  <a:endParaRPr lang="en-US" strike="noStrike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96767" y="223838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>
              <a:defRPr/>
            </a:pPr>
            <a:fld id="{401D4CE8-D21B-4084-9496-258C918E741F}" type="datetimeFigureOut">
              <a:rPr lang="zh-CN" altLang="en-US" noProof="1">
                <a:latin typeface="+mn-lt"/>
                <a:ea typeface="+mn-ea"/>
                <a:cs typeface="+mn-ea"/>
              </a:rPr>
              <a:t>2025/12/15</a:t>
            </a:fld>
            <a:endParaRPr lang="zh-CN" altLang="en-US" noProof="1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189133" y="5851525"/>
            <a:ext cx="46693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>
              <a:defRPr/>
            </a:pPr>
            <a:endParaRPr lang="zh-CN" altLang="en-US" noProof="1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199717" y="223838"/>
            <a:ext cx="1775884" cy="365125"/>
          </a:xfr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 fontAlgn="auto">
              <a:defRPr/>
            </a:pPr>
            <a:fld id="{97A39103-0D33-41EE-A4CC-C114E5EEDB7F}" type="slidenum">
              <a:rPr lang="zh-CN" altLang="en-US" strike="noStrike" noProof="1">
                <a:latin typeface="+mn-lt"/>
                <a:ea typeface="+mn-ea"/>
                <a:cs typeface="+mn-ea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bg>
      <p:bgPr>
        <a:gradFill rotWithShape="0">
          <a:gsLst>
            <a:gs pos="0">
              <a:srgbClr val="C2F35F">
                <a:alpha val="100000"/>
              </a:srgbClr>
            </a:gs>
            <a:gs pos="62000">
              <a:srgbClr val="92BE3F">
                <a:alpha val="100000"/>
              </a:srgbClr>
            </a:gs>
            <a:gs pos="100000">
              <a:srgbClr val="80A33D">
                <a:alpha val="100000"/>
              </a:srgbClr>
            </a:gs>
          </a:gsLst>
          <a:lin ang="540000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  <a:endParaRPr lang="en-US" strike="noStrike" noProof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  <a:endParaRPr lang="en-US" strike="noStrike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96767" y="223838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>
              <a:defRPr/>
            </a:pPr>
            <a:fld id="{7442FD76-EA54-43F1-80A0-9DB67C4DA758}" type="datetimeFigureOut">
              <a:rPr lang="zh-CN" altLang="en-US" noProof="1">
                <a:latin typeface="+mn-lt"/>
                <a:ea typeface="+mn-ea"/>
                <a:cs typeface="+mn-ea"/>
              </a:rPr>
              <a:t>2025/12/15</a:t>
            </a:fld>
            <a:endParaRPr lang="zh-CN" altLang="en-US" noProof="1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189133" y="5851525"/>
            <a:ext cx="46693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>
              <a:defRPr/>
            </a:pPr>
            <a:endParaRPr lang="zh-CN" altLang="en-US" noProof="1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199717" y="223838"/>
            <a:ext cx="1775884" cy="365125"/>
          </a:xfr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 fontAlgn="auto">
              <a:defRPr/>
            </a:pPr>
            <a:fld id="{A765B031-8F35-4AEF-A38E-D3962C007746}" type="slidenum">
              <a:rPr lang="zh-CN" altLang="en-US" strike="noStrike" noProof="1">
                <a:latin typeface="+mn-lt"/>
                <a:ea typeface="+mn-ea"/>
                <a:cs typeface="+mn-ea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>
      <p:transition/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bg>
      <p:bgPr>
        <a:gradFill rotWithShape="0">
          <a:gsLst>
            <a:gs pos="0">
              <a:srgbClr val="C2F35F">
                <a:alpha val="100000"/>
              </a:srgbClr>
            </a:gs>
            <a:gs pos="62000">
              <a:srgbClr val="92BE3F">
                <a:alpha val="100000"/>
              </a:srgbClr>
            </a:gs>
            <a:gs pos="100000">
              <a:srgbClr val="80A33D">
                <a:alpha val="100000"/>
              </a:srgbClr>
            </a:gs>
          </a:gsLst>
          <a:lin ang="540000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1030147"/>
            <a:ext cx="1979271" cy="4780344"/>
          </a:xfrm>
        </p:spPr>
        <p:txBody>
          <a:bodyPr vert="eaVert" anchor="ctr"/>
          <a:lstStyle/>
          <a:p>
            <a:pPr fontAlgn="base"/>
            <a:r>
              <a:rPr lang="zh-CN" altLang="en-US" strike="noStrike" noProof="1"/>
              <a:t>单击此处编辑母版标题样式</a:t>
            </a:r>
            <a:endParaRPr lang="en-US" strike="noStrike" noProof="1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04395" y="1030147"/>
            <a:ext cx="7231605" cy="4780344"/>
          </a:xfrm>
        </p:spPr>
        <p:txBody>
          <a:bodyPr vert="eaVert"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  <a:endParaRPr lang="en-US" strike="noStrike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96767" y="223838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>
              <a:defRPr/>
            </a:pPr>
            <a:fld id="{601B439B-FE11-4C57-A68E-ABE21B80004F}" type="datetimeFigureOut">
              <a:rPr lang="zh-CN" altLang="en-US" noProof="1">
                <a:latin typeface="+mn-lt"/>
                <a:ea typeface="+mn-ea"/>
                <a:cs typeface="+mn-ea"/>
              </a:rPr>
              <a:t>2025/12/15</a:t>
            </a:fld>
            <a:endParaRPr lang="zh-CN" altLang="en-US" noProof="1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189133" y="5851525"/>
            <a:ext cx="46693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>
              <a:defRPr/>
            </a:pPr>
            <a:endParaRPr lang="zh-CN" altLang="en-US" noProof="1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199717" y="223838"/>
            <a:ext cx="1775884" cy="365125"/>
          </a:xfr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 fontAlgn="auto">
              <a:defRPr/>
            </a:pPr>
            <a:fld id="{9C1ED359-4575-4506-80B6-A1E209D9A901}" type="slidenum">
              <a:rPr lang="zh-CN" altLang="en-US" strike="noStrike" noProof="1">
                <a:latin typeface="+mn-lt"/>
                <a:ea typeface="+mn-ea"/>
                <a:cs typeface="+mn-ea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>
      <p:transition/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838200" y="365125"/>
            <a:ext cx="10515600" cy="5811838"/>
          </a:xfr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>
              <a:defRPr/>
            </a:pPr>
            <a:fld id="{D48123D7-575D-4B92-BA40-CE6E8237D63E}" type="datetimeFigureOut">
              <a:rPr lang="zh-CN" altLang="en-US" strike="noStrike" noProof="1">
                <a:latin typeface="+mn-lt"/>
                <a:ea typeface="+mn-ea"/>
                <a:cs typeface="+mn-ea"/>
              </a:rPr>
              <a:t>2025/12/15</a:t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>
              <a:defRPr/>
            </a:pPr>
            <a:endParaRPr lang="zh-CN" altLang="en-US" strike="noStrike" noProof="1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>
      <p:transition/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标题，文本与两项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quarter" idx="2"/>
          </p:nvPr>
        </p:nvSpPr>
        <p:spPr>
          <a:xfrm>
            <a:off x="6172200" y="1825625"/>
            <a:ext cx="5181600" cy="2098675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内容占位符 4"/>
          <p:cNvSpPr>
            <a:spLocks noGrp="1"/>
          </p:cNvSpPr>
          <p:nvPr>
            <p:ph sz="quarter" idx="3"/>
          </p:nvPr>
        </p:nvSpPr>
        <p:spPr>
          <a:xfrm>
            <a:off x="6172200" y="4076700"/>
            <a:ext cx="5181600" cy="2100263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日期占位符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 dirty="0"/>
          </a:p>
        </p:txBody>
      </p:sp>
      <p:sp>
        <p:nvSpPr>
          <p:cNvPr id="8" name="灯片编号占位符 7"/>
          <p:cNvSpPr>
            <a:spLocks noGrp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</p:spPr>
        <p:txBody>
          <a:bodyPr/>
          <a:lstStyle/>
          <a:p>
            <a:pPr lvl="0"/>
            <a:fld id="{9A0DB2DC-4C9A-4742-B13C-FB6460FD3503}" type="slidenum">
              <a:rPr lang="en-US" altLang="zh-CN"/>
              <a:t>‹#›</a:t>
            </a:fld>
            <a:endParaRPr lang="zh-CN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>
      <p:transition/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标题和四项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sz="quarter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>
          <a:xfrm>
            <a:off x="838200" y="1825625"/>
            <a:ext cx="5181600" cy="2098675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quarter" idx="2"/>
          </p:nvPr>
        </p:nvSpPr>
        <p:spPr>
          <a:xfrm>
            <a:off x="6172200" y="1825625"/>
            <a:ext cx="5181600" cy="2098675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内容占位符 4"/>
          <p:cNvSpPr>
            <a:spLocks noGrp="1"/>
          </p:cNvSpPr>
          <p:nvPr>
            <p:ph sz="quarter" idx="3"/>
          </p:nvPr>
        </p:nvSpPr>
        <p:spPr>
          <a:xfrm>
            <a:off x="838200" y="4076700"/>
            <a:ext cx="5181600" cy="2100263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4076700"/>
            <a:ext cx="5181600" cy="2100263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>
      <p:transition/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标题和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表格占位符 2"/>
          <p:cNvSpPr>
            <a:spLocks noGrp="1"/>
          </p:cNvSpPr>
          <p:nvPr>
            <p:ph type="tbl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</p:spPr>
        <p:txBody>
          <a:bodyPr/>
          <a:lstStyle/>
          <a:p>
            <a:pPr lvl="0"/>
            <a:fld id="{9A0DB2DC-4C9A-4742-B13C-FB6460FD3503}" type="slidenum">
              <a:rPr lang="en-US" altLang="zh-CN" dirty="0"/>
              <a:t>‹#›</a:t>
            </a:fld>
            <a:endParaRPr lang="zh-CN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>
      <p:transition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bg>
      <p:bgPr>
        <a:gradFill rotWithShape="0">
          <a:gsLst>
            <a:gs pos="0">
              <a:srgbClr val="C2F35F">
                <a:alpha val="100000"/>
              </a:srgbClr>
            </a:gs>
            <a:gs pos="62000">
              <a:srgbClr val="92BE3F">
                <a:alpha val="100000"/>
              </a:srgbClr>
            </a:gs>
            <a:gs pos="100000">
              <a:srgbClr val="80A33D">
                <a:alpha val="100000"/>
              </a:srgbClr>
            </a:gs>
          </a:gsLst>
          <a:lin ang="540000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  <a:endParaRPr lang="en-US" strike="noStrike" noProof="1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389888" y="2313432"/>
            <a:ext cx="4559808" cy="3493008"/>
          </a:xfr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  <a:endParaRPr lang="en-US" strike="noStrike" noProof="1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6193536" y="2313431"/>
            <a:ext cx="4559808" cy="3493008"/>
          </a:xfr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  <a:endParaRPr lang="en-US" strike="noStrike" noProof="1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5"/>
          </p:nvPr>
        </p:nvSpPr>
        <p:spPr>
          <a:xfrm>
            <a:off x="7996767" y="223838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>
              <a:defRPr/>
            </a:pPr>
            <a:fld id="{6731EA53-882E-4CD8-8DD5-8B90474D9798}" type="datetimeFigureOut">
              <a:rPr lang="zh-CN" altLang="en-US" noProof="1">
                <a:latin typeface="+mn-lt"/>
                <a:ea typeface="+mn-ea"/>
                <a:cs typeface="+mn-ea"/>
              </a:rPr>
              <a:t>2025/12/15</a:t>
            </a:fld>
            <a:endParaRPr lang="zh-CN" altLang="en-US" noProof="1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6"/>
          </p:nvPr>
        </p:nvSpPr>
        <p:spPr>
          <a:xfrm>
            <a:off x="6189133" y="5851525"/>
            <a:ext cx="46693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>
              <a:defRPr/>
            </a:pPr>
            <a:endParaRPr lang="zh-CN" altLang="en-US" noProof="1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7"/>
          </p:nvPr>
        </p:nvSpPr>
        <p:spPr>
          <a:xfrm>
            <a:off x="6199717" y="223838"/>
            <a:ext cx="1775884" cy="365125"/>
          </a:xfr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 fontAlgn="auto">
              <a:defRPr/>
            </a:pPr>
            <a:fld id="{16769A5F-230F-4385-B171-C6D0A5C10BA2}" type="slidenum">
              <a:rPr lang="zh-CN" altLang="en-US" strike="noStrike" noProof="1">
                <a:latin typeface="+mn-lt"/>
                <a:ea typeface="+mn-ea"/>
                <a:cs typeface="+mn-ea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标题，文本与两项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quarter" idx="2"/>
          </p:nvPr>
        </p:nvSpPr>
        <p:spPr>
          <a:xfrm>
            <a:off x="6172200" y="1825625"/>
            <a:ext cx="5181600" cy="2098675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内容占位符 4"/>
          <p:cNvSpPr>
            <a:spLocks noGrp="1"/>
          </p:cNvSpPr>
          <p:nvPr>
            <p:ph sz="quarter" idx="3"/>
          </p:nvPr>
        </p:nvSpPr>
        <p:spPr>
          <a:xfrm>
            <a:off x="6172200" y="4076700"/>
            <a:ext cx="5181600" cy="2100263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日期占位符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 dirty="0"/>
          </a:p>
        </p:txBody>
      </p:sp>
      <p:sp>
        <p:nvSpPr>
          <p:cNvPr id="8" name="灯片编号占位符 7"/>
          <p:cNvSpPr>
            <a:spLocks noGrp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</p:spPr>
        <p:txBody>
          <a:bodyPr/>
          <a:lstStyle/>
          <a:p>
            <a:pPr lvl="0"/>
            <a:fld id="{9A0DB2DC-4C9A-4742-B13C-FB6460FD3503}" type="slidenum">
              <a:rPr lang="en-US" altLang="zh-CN"/>
              <a:t>‹#›</a:t>
            </a:fld>
            <a:endParaRPr lang="zh-CN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>
      <p:transition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838200" y="365125"/>
            <a:ext cx="10515600" cy="5811838"/>
          </a:xfr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>
              <a:defRPr/>
            </a:pPr>
            <a:fld id="{D48123D7-575D-4B92-BA40-CE6E8237D63E}" type="datetimeFigureOut">
              <a:rPr lang="zh-CN" altLang="en-US" strike="noStrike" noProof="1">
                <a:latin typeface="+mn-lt"/>
                <a:ea typeface="+mn-ea"/>
                <a:cs typeface="+mn-ea"/>
              </a:rPr>
              <a:t>2025/12/15</a:t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>
              <a:defRPr/>
            </a:pPr>
            <a:endParaRPr lang="zh-CN" altLang="en-US" strike="noStrike" noProof="1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>
      <p:transition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标题和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表格占位符 2"/>
          <p:cNvSpPr>
            <a:spLocks noGrp="1"/>
          </p:cNvSpPr>
          <p:nvPr>
            <p:ph type="tbl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</p:spPr>
        <p:txBody>
          <a:bodyPr/>
          <a:lstStyle/>
          <a:p>
            <a:pPr lvl="0"/>
            <a:fld id="{9A0DB2DC-4C9A-4742-B13C-FB6460FD3503}" type="slidenum">
              <a:rPr lang="en-US" altLang="zh-CN" dirty="0"/>
              <a:t>‹#›</a:t>
            </a:fld>
            <a:endParaRPr lang="zh-CN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>
      <p:transition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标题和四项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sz="quarter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>
          <a:xfrm>
            <a:off x="838200" y="1825625"/>
            <a:ext cx="5181600" cy="2098675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quarter" idx="2"/>
          </p:nvPr>
        </p:nvSpPr>
        <p:spPr>
          <a:xfrm>
            <a:off x="6172200" y="1825625"/>
            <a:ext cx="5181600" cy="2098675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内容占位符 4"/>
          <p:cNvSpPr>
            <a:spLocks noGrp="1"/>
          </p:cNvSpPr>
          <p:nvPr>
            <p:ph sz="quarter" idx="3"/>
          </p:nvPr>
        </p:nvSpPr>
        <p:spPr>
          <a:xfrm>
            <a:off x="838200" y="4076700"/>
            <a:ext cx="5181600" cy="2100263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4076700"/>
            <a:ext cx="5181600" cy="2100263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>
      <p:transition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1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4500" b="1" i="0" spc="300" baseline="0">
                <a:solidFill>
                  <a:schemeClr val="tx1">
                    <a:lumMod val="85000"/>
                    <a:lumOff val="15000"/>
                  </a:schemeClr>
                </a:solidFill>
                <a:effectLst/>
              </a:defRPr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2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 eaLnBrk="1" fontAlgn="auto" latinLnBrk="0" hangingPunct="1">
              <a:lnSpc>
                <a:spcPct val="110000"/>
              </a:lnSpc>
              <a:buNone/>
              <a:defRPr sz="1800" u="none" strike="noStrike" kern="1200" cap="none" spc="20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 dirty="0"/>
              <a:t>单击此处编辑副标题</a:t>
            </a:r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2025/12/15</a:t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.xml"/><Relationship Id="rId13" Type="http://schemas.openxmlformats.org/officeDocument/2006/relationships/tags" Target="../tags/tag2.xml"/><Relationship Id="rId18" Type="http://schemas.openxmlformats.org/officeDocument/2006/relationships/tags" Target="../tags/tag7.xml"/><Relationship Id="rId3" Type="http://schemas.openxmlformats.org/officeDocument/2006/relationships/slideLayout" Target="../slideLayouts/slideLayout11.xml"/><Relationship Id="rId7" Type="http://schemas.openxmlformats.org/officeDocument/2006/relationships/slideLayout" Target="../slideLayouts/slideLayout15.xml"/><Relationship Id="rId12" Type="http://schemas.openxmlformats.org/officeDocument/2006/relationships/theme" Target="../theme/theme2.xml"/><Relationship Id="rId17" Type="http://schemas.openxmlformats.org/officeDocument/2006/relationships/tags" Target="../tags/tag6.xml"/><Relationship Id="rId2" Type="http://schemas.openxmlformats.org/officeDocument/2006/relationships/slideLayout" Target="../slideLayouts/slideLayout10.xml"/><Relationship Id="rId16" Type="http://schemas.openxmlformats.org/officeDocument/2006/relationships/tags" Target="../tags/tag5.xml"/><Relationship Id="rId1" Type="http://schemas.openxmlformats.org/officeDocument/2006/relationships/slideLayout" Target="../slideLayouts/slideLayout9.xml"/><Relationship Id="rId6" Type="http://schemas.openxmlformats.org/officeDocument/2006/relationships/slideLayout" Target="../slideLayouts/slideLayout14.xml"/><Relationship Id="rId11" Type="http://schemas.openxmlformats.org/officeDocument/2006/relationships/slideLayout" Target="../slideLayouts/slideLayout19.xml"/><Relationship Id="rId5" Type="http://schemas.openxmlformats.org/officeDocument/2006/relationships/slideLayout" Target="../slideLayouts/slideLayout13.xml"/><Relationship Id="rId15" Type="http://schemas.openxmlformats.org/officeDocument/2006/relationships/tags" Target="../tags/tag4.xml"/><Relationship Id="rId10" Type="http://schemas.openxmlformats.org/officeDocument/2006/relationships/slideLayout" Target="../slideLayouts/slideLayout18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12.xml"/><Relationship Id="rId9" Type="http://schemas.openxmlformats.org/officeDocument/2006/relationships/slideLayout" Target="../slideLayouts/slideLayout17.xml"/><Relationship Id="rId14" Type="http://schemas.openxmlformats.org/officeDocument/2006/relationships/tags" Target="../tags/tag3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tags" Target="../tags/tag65.xml"/><Relationship Id="rId7" Type="http://schemas.openxmlformats.org/officeDocument/2006/relationships/tags" Target="../tags/tag69.xml"/><Relationship Id="rId2" Type="http://schemas.openxmlformats.org/officeDocument/2006/relationships/tags" Target="../tags/tag64.xml"/><Relationship Id="rId1" Type="http://schemas.openxmlformats.org/officeDocument/2006/relationships/theme" Target="../theme/theme3.xml"/><Relationship Id="rId6" Type="http://schemas.openxmlformats.org/officeDocument/2006/relationships/tags" Target="../tags/tag68.xml"/><Relationship Id="rId5" Type="http://schemas.openxmlformats.org/officeDocument/2006/relationships/tags" Target="../tags/tag67.xml"/><Relationship Id="rId4" Type="http://schemas.openxmlformats.org/officeDocument/2006/relationships/tags" Target="../tags/tag66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.xml"/><Relationship Id="rId13" Type="http://schemas.openxmlformats.org/officeDocument/2006/relationships/slideLayout" Target="../slideLayouts/slideLayout32.xml"/><Relationship Id="rId3" Type="http://schemas.openxmlformats.org/officeDocument/2006/relationships/slideLayout" Target="../slideLayouts/slideLayout22.xml"/><Relationship Id="rId7" Type="http://schemas.openxmlformats.org/officeDocument/2006/relationships/slideLayout" Target="../slideLayouts/slideLayout26.xml"/><Relationship Id="rId12" Type="http://schemas.openxmlformats.org/officeDocument/2006/relationships/slideLayout" Target="../slideLayouts/slideLayout31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1.xml"/><Relationship Id="rId16" Type="http://schemas.openxmlformats.org/officeDocument/2006/relationships/theme" Target="../theme/theme4.xml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11" Type="http://schemas.openxmlformats.org/officeDocument/2006/relationships/slideLayout" Target="../slideLayouts/slideLayout30.xml"/><Relationship Id="rId5" Type="http://schemas.openxmlformats.org/officeDocument/2006/relationships/slideLayout" Target="../slideLayouts/slideLayout24.xml"/><Relationship Id="rId15" Type="http://schemas.openxmlformats.org/officeDocument/2006/relationships/slideLayout" Target="../slideLayouts/slideLayout34.xml"/><Relationship Id="rId10" Type="http://schemas.openxmlformats.org/officeDocument/2006/relationships/slideLayout" Target="../slideLayouts/slideLayout29.xml"/><Relationship Id="rId4" Type="http://schemas.openxmlformats.org/officeDocument/2006/relationships/slideLayout" Target="../slideLayouts/slideLayout23.xml"/><Relationship Id="rId9" Type="http://schemas.openxmlformats.org/officeDocument/2006/relationships/slideLayout" Target="../slideLayouts/slideLayout28.xml"/><Relationship Id="rId14" Type="http://schemas.openxmlformats.org/officeDocument/2006/relationships/slideLayout" Target="../slideLayouts/slideLayout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  <a:t>2025/12/15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矩形 6"/>
          <p:cNvSpPr/>
          <p:nvPr userDrawn="1"/>
        </p:nvSpPr>
        <p:spPr>
          <a:xfrm>
            <a:off x="11853" y="12700"/>
            <a:ext cx="12167447" cy="67754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28575" cmpd="sng">
            <a:solidFill>
              <a:schemeClr val="accent1">
                <a:shade val="5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圆角矩形 7"/>
          <p:cNvSpPr/>
          <p:nvPr userDrawn="1"/>
        </p:nvSpPr>
        <p:spPr>
          <a:xfrm>
            <a:off x="638387" y="99060"/>
            <a:ext cx="1622213" cy="504000"/>
          </a:xfrm>
          <a:prstGeom prst="roundRect">
            <a:avLst/>
          </a:prstGeom>
          <a:solidFill>
            <a:schemeClr val="accent5"/>
          </a:solidFill>
          <a:ln>
            <a:noFill/>
          </a:ln>
          <a:effectLst>
            <a:glow rad="88900">
              <a:schemeClr val="bg1"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/>
          </a:p>
        </p:txBody>
      </p:sp>
      <p:sp>
        <p:nvSpPr>
          <p:cNvPr id="9" name="圆角矩形 8"/>
          <p:cNvSpPr/>
          <p:nvPr userDrawn="1"/>
        </p:nvSpPr>
        <p:spPr>
          <a:xfrm>
            <a:off x="3358727" y="99472"/>
            <a:ext cx="7023947" cy="504000"/>
          </a:xfrm>
          <a:prstGeom prst="round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800" b="1">
              <a:solidFill>
                <a:srgbClr val="FF0000"/>
              </a:solidFill>
            </a:endParaRPr>
          </a:p>
        </p:txBody>
      </p:sp>
      <p:sp>
        <p:nvSpPr>
          <p:cNvPr id="12" name="燕尾形 11"/>
          <p:cNvSpPr/>
          <p:nvPr userDrawn="1"/>
        </p:nvSpPr>
        <p:spPr>
          <a:xfrm>
            <a:off x="1928707" y="45085"/>
            <a:ext cx="671407" cy="648000"/>
          </a:xfrm>
          <a:prstGeom prst="chevron">
            <a:avLst/>
          </a:prstGeom>
          <a:solidFill>
            <a:srgbClr val="002060"/>
          </a:solidFill>
          <a:ln w="28575" cmpd="sng">
            <a:solidFill>
              <a:schemeClr val="accent1">
                <a:shade val="5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0FE8A473-2300-775E-5798-CA2D47C8EB0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06" t="16562" r="2501" b="20156"/>
          <a:stretch>
            <a:fillRect/>
          </a:stretch>
        </p:blipFill>
        <p:spPr>
          <a:xfrm>
            <a:off x="10236200" y="76212"/>
            <a:ext cx="1728000" cy="925722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</p:sldLayoutIdLst>
  <mc:AlternateContent xmlns:mc="http://schemas.openxmlformats.org/markup-compatibility/2006" xmlns:p14="http://schemas.microsoft.com/office/powerpoint/2010/main">
    <mc:Choice Requires="p14">
      <p:transition/>
    </mc:Choice>
    <mc:Fallback xmlns="">
      <p:transition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4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5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6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75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fld id="{760FBDFE-C587-4B4C-A407-44438C67B59E}" type="datetimeFigureOut">
              <a:rPr lang="zh-CN" altLang="en-US" smtClean="0"/>
              <a:t>2025/12/15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7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75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8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75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8C8CEC64-91DC-9DDB-FCC2-81B26464880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06" t="16562" r="2501" b="20156"/>
          <a:stretch>
            <a:fillRect/>
          </a:stretch>
        </p:blipFill>
        <p:spPr>
          <a:xfrm>
            <a:off x="10236200" y="76212"/>
            <a:ext cx="1728000" cy="925722"/>
          </a:xfrm>
          <a:prstGeom prst="rect">
            <a:avLst/>
          </a:prstGeom>
        </p:spPr>
      </p:pic>
    </p:spTree>
    <p:custDataLst>
      <p:tags r:id="rId13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  <p:sldLayoutId id="2147483659" r:id="rId2"/>
    <p:sldLayoutId id="2147483660" r:id="rId3"/>
    <p:sldLayoutId id="2147483661" r:id="rId4"/>
    <p:sldLayoutId id="2147483662" r:id="rId5"/>
    <p:sldLayoutId id="2147483663" r:id="rId6"/>
    <p:sldLayoutId id="2147483664" r:id="rId7"/>
    <p:sldLayoutId id="2147483665" r:id="rId8"/>
    <p:sldLayoutId id="2147483666" r:id="rId9"/>
    <p:sldLayoutId id="2147483667" r:id="rId10"/>
    <p:sldLayoutId id="2147483668" r:id="rId11"/>
  </p:sldLayoutIdLst>
  <mc:AlternateContent xmlns:mc="http://schemas.openxmlformats.org/markup-compatibility/2006" xmlns:p14="http://schemas.microsoft.com/office/powerpoint/2010/main">
    <mc:Choice Requires="p14">
      <p:transition/>
    </mc:Choice>
    <mc:Fallback xmlns="">
      <p:transition/>
    </mc:Fallback>
  </mc:AlternateContent>
  <p:txStyles>
    <p:titleStyle>
      <a:lvl1pPr algn="l" defTabSz="685800" rtl="0" eaLnBrk="1" fontAlgn="auto" latinLnBrk="0" hangingPunct="1">
        <a:lnSpc>
          <a:spcPct val="100000"/>
        </a:lnSpc>
        <a:spcBef>
          <a:spcPct val="0"/>
        </a:spcBef>
        <a:buNone/>
        <a:defRPr sz="27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j-cs"/>
        </a:defRPr>
      </a:lvl1pPr>
    </p:titleStyle>
    <p:bodyStyle>
      <a:lvl1pPr marL="171450" indent="-171450" algn="l" defTabSz="6858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3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1pPr>
      <a:lvl2pPr marL="514350" indent="-171450" algn="l" defTabSz="6858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207135" algn="l"/>
          <a:tab pos="1207135" algn="l"/>
          <a:tab pos="1207135" algn="l"/>
          <a:tab pos="1207135" algn="l"/>
        </a:tabLst>
        <a:defRPr sz="12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2pPr>
      <a:lvl3pPr marL="857250" indent="-171450" algn="l" defTabSz="6858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2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3pPr>
      <a:lvl4pPr marL="1200150" indent="-171450" algn="l" defTabSz="6858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0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4pPr>
      <a:lvl5pPr marL="1543050" indent="-171450" algn="l" defTabSz="6858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0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4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5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75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fld id="{760FBDFE-C587-4B4C-A407-44438C67B59E}" type="datetimeFigureOut">
              <a:rPr lang="zh-CN" altLang="en-US" smtClean="0"/>
              <a:t>2025/12/15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6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75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7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75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  <p:sp>
        <p:nvSpPr>
          <p:cNvPr id="10" name="矩形 9"/>
          <p:cNvSpPr/>
          <p:nvPr userDrawn="1"/>
        </p:nvSpPr>
        <p:spPr>
          <a:xfrm>
            <a:off x="-35560" y="0"/>
            <a:ext cx="12240000" cy="108000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矩形 6"/>
          <p:cNvSpPr/>
          <p:nvPr userDrawn="1"/>
        </p:nvSpPr>
        <p:spPr>
          <a:xfrm>
            <a:off x="-22860" y="139700"/>
            <a:ext cx="7502313" cy="483870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燕尾形 7"/>
          <p:cNvSpPr/>
          <p:nvPr userDrawn="1"/>
        </p:nvSpPr>
        <p:spPr>
          <a:xfrm>
            <a:off x="11712787" y="139700"/>
            <a:ext cx="479213" cy="467995"/>
          </a:xfrm>
          <a:prstGeom prst="chevron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燕尾形 10"/>
          <p:cNvSpPr/>
          <p:nvPr userDrawn="1"/>
        </p:nvSpPr>
        <p:spPr>
          <a:xfrm>
            <a:off x="11313160" y="139700"/>
            <a:ext cx="479213" cy="467995"/>
          </a:xfrm>
          <a:prstGeom prst="chevron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A41B6BE2-9FF9-F4E0-309D-7AAD6ADF824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06" t="16562" r="2501" b="20156"/>
          <a:stretch>
            <a:fillRect/>
          </a:stretch>
        </p:blipFill>
        <p:spPr>
          <a:xfrm>
            <a:off x="10236200" y="76212"/>
            <a:ext cx="1728000" cy="925722"/>
          </a:xfrm>
          <a:prstGeom prst="rect">
            <a:avLst/>
          </a:prstGeom>
        </p:spPr>
      </p:pic>
    </p:spTree>
    <p:custDataLst>
      <p:tags r:id="rId2"/>
    </p:custDataLst>
  </p:cSld>
  <p:clrMap bg1="lt1" tx1="dk1" bg2="lt2" tx2="dk2" accent1="accent1" accent2="accent2" accent3="accent3" accent4="accent4" accent5="accent5" accent6="accent6" hlink="hlink" folHlink="folHlink"/>
  <mc:AlternateContent xmlns:mc="http://schemas.openxmlformats.org/markup-compatibility/2006" xmlns:p14="http://schemas.microsoft.com/office/powerpoint/2010/main">
    <mc:Choice Requires="p14">
      <p:transition/>
    </mc:Choice>
    <mc:Fallback xmlns="">
      <p:transition/>
    </mc:Fallback>
  </mc:AlternateContent>
  <p:txStyles>
    <p:titleStyle>
      <a:lvl1pPr algn="l" defTabSz="685800" rtl="0" eaLnBrk="1" fontAlgn="auto" latinLnBrk="0" hangingPunct="1">
        <a:lnSpc>
          <a:spcPct val="100000"/>
        </a:lnSpc>
        <a:spcBef>
          <a:spcPct val="0"/>
        </a:spcBef>
        <a:buNone/>
        <a:defRPr sz="27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j-cs"/>
        </a:defRPr>
      </a:lvl1pPr>
    </p:titleStyle>
    <p:bodyStyle>
      <a:lvl1pPr marL="171450" indent="-171450" algn="l" defTabSz="6858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3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1pPr>
      <a:lvl2pPr marL="514350" indent="-171450" algn="l" defTabSz="6858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207135" algn="l"/>
          <a:tab pos="1207135" algn="l"/>
          <a:tab pos="1207135" algn="l"/>
          <a:tab pos="1207135" algn="l"/>
        </a:tabLst>
        <a:defRPr sz="12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2pPr>
      <a:lvl3pPr marL="857250" indent="-171450" algn="l" defTabSz="6858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2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3pPr>
      <a:lvl4pPr marL="1200150" indent="-171450" algn="l" defTabSz="6858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0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4pPr>
      <a:lvl5pPr marL="1543050" indent="-171450" algn="l" defTabSz="6858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0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C2F35F">
                <a:alpha val="100000"/>
              </a:srgbClr>
            </a:gs>
            <a:gs pos="62000">
              <a:srgbClr val="92BE3F">
                <a:alpha val="100000"/>
              </a:srgbClr>
            </a:gs>
            <a:gs pos="100000">
              <a:srgbClr val="80A33D">
                <a:alpha val="100000"/>
              </a:srgbClr>
            </a:gs>
          </a:gsLst>
          <a:lin ang="540000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Group 41"/>
          <p:cNvGrpSpPr/>
          <p:nvPr/>
        </p:nvGrpSpPr>
        <p:grpSpPr>
          <a:xfrm>
            <a:off x="-406400" y="0"/>
            <a:ext cx="13243984" cy="6858000"/>
            <a:chOff x="-382404" y="0"/>
            <a:chExt cx="9932332" cy="6858000"/>
          </a:xfrm>
        </p:grpSpPr>
        <p:grpSp>
          <p:nvGrpSpPr>
            <p:cNvPr id="2051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205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99" y="0"/>
                  <a:ext cx="1600094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trike="noStrike" noProof="1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159" y="0"/>
                  <a:ext cx="45717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trike="noStrike" noProof="1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744" y="0"/>
                  <a:ext cx="76195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trike="noStrike" noProof="1"/>
                </a:p>
              </p:txBody>
            </p:sp>
          </p:grpSp>
          <p:grpSp>
            <p:nvGrpSpPr>
              <p:cNvPr id="205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3836" y="0"/>
                  <a:ext cx="1600094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trike="noStrike" noProof="1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-504" y="0"/>
                  <a:ext cx="45717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trike="noStrike" noProof="1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081" y="0"/>
                  <a:ext cx="76195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trike="noStrike" noProof="1"/>
                </a:p>
              </p:txBody>
            </p:sp>
          </p:grpSp>
          <p:grpSp>
            <p:nvGrpSpPr>
              <p:cNvPr id="2060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785" y="0"/>
                  <a:ext cx="1600094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trike="noStrike" noProof="1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445" y="0"/>
                  <a:ext cx="45717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trike="noStrike" noProof="1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9030" y="0"/>
                  <a:ext cx="76195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trike="noStrike" noProof="1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09907" y="0"/>
                <a:ext cx="2819214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trike="noStrike" noProof="1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568" y="0"/>
                <a:ext cx="45717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trike="noStrike" noProof="1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153" y="0"/>
                <a:ext cx="76195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trike="noStrike" noProof="1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2540" y="5035550"/>
              <a:ext cx="9144983" cy="1174750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-1" fmla="*/ 0 w 9144000"/>
                <a:gd name="connsiteY0-2" fmla="*/ 1270659 h 1330035"/>
                <a:gd name="connsiteX1-3" fmla="*/ 1674420 w 9144000"/>
                <a:gd name="connsiteY1-4" fmla="*/ 1318160 h 1330035"/>
                <a:gd name="connsiteX2-5" fmla="*/ 4120737 w 9144000"/>
                <a:gd name="connsiteY2-6" fmla="*/ 1199407 h 1330035"/>
                <a:gd name="connsiteX3-7" fmla="*/ 7172696 w 9144000"/>
                <a:gd name="connsiteY3-8" fmla="*/ 760020 h 1330035"/>
                <a:gd name="connsiteX4-9" fmla="*/ 9144000 w 9144000"/>
                <a:gd name="connsiteY4-10" fmla="*/ 0 h 1330035"/>
                <a:gd name="connsiteX0-11" fmla="*/ 0 w 9144000"/>
                <a:gd name="connsiteY0-12" fmla="*/ 1270659 h 1330035"/>
                <a:gd name="connsiteX1-13" fmla="*/ 1674420 w 9144000"/>
                <a:gd name="connsiteY1-14" fmla="*/ 1318160 h 1330035"/>
                <a:gd name="connsiteX2-15" fmla="*/ 4120737 w 9144000"/>
                <a:gd name="connsiteY2-16" fmla="*/ 1199407 h 1330035"/>
                <a:gd name="connsiteX3-17" fmla="*/ 7172696 w 9144000"/>
                <a:gd name="connsiteY3-18" fmla="*/ 760020 h 1330035"/>
                <a:gd name="connsiteX4-19" fmla="*/ 9144000 w 9144000"/>
                <a:gd name="connsiteY4-20" fmla="*/ 0 h 1330035"/>
                <a:gd name="connsiteX0-21" fmla="*/ 0 w 9144000"/>
                <a:gd name="connsiteY0-22" fmla="*/ 1270659 h 1330035"/>
                <a:gd name="connsiteX1-23" fmla="*/ 1674420 w 9144000"/>
                <a:gd name="connsiteY1-24" fmla="*/ 1318160 h 1330035"/>
                <a:gd name="connsiteX2-25" fmla="*/ 4120737 w 9144000"/>
                <a:gd name="connsiteY2-26" fmla="*/ 1199407 h 1330035"/>
                <a:gd name="connsiteX3-27" fmla="*/ 7172696 w 9144000"/>
                <a:gd name="connsiteY3-28" fmla="*/ 760020 h 1330035"/>
                <a:gd name="connsiteX4-29" fmla="*/ 9144000 w 9144000"/>
                <a:gd name="connsiteY4-30" fmla="*/ 0 h 1330035"/>
                <a:gd name="connsiteX0-31" fmla="*/ 0 w 9144000"/>
                <a:gd name="connsiteY0-32" fmla="*/ 1116279 h 1175655"/>
                <a:gd name="connsiteX1-33" fmla="*/ 1674420 w 9144000"/>
                <a:gd name="connsiteY1-34" fmla="*/ 1163780 h 1175655"/>
                <a:gd name="connsiteX2-35" fmla="*/ 4120737 w 9144000"/>
                <a:gd name="connsiteY2-36" fmla="*/ 1045027 h 1175655"/>
                <a:gd name="connsiteX3-37" fmla="*/ 7172696 w 9144000"/>
                <a:gd name="connsiteY3-38" fmla="*/ 605640 h 1175655"/>
                <a:gd name="connsiteX4-39" fmla="*/ 9144000 w 9144000"/>
                <a:gd name="connsiteY4-40" fmla="*/ 0 h 1175655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trike="noStrike" noProof="1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2540" y="3467100"/>
              <a:ext cx="9144983" cy="890588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trike="noStrike" noProof="1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653" y="5640388"/>
              <a:ext cx="3004940" cy="1211262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trike="noStrike" noProof="1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2540" y="5284788"/>
              <a:ext cx="9144983" cy="1477962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trike="noStrike" noProof="1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6793" y="5132388"/>
              <a:ext cx="6982951" cy="171926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trike="noStrike" noProof="1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5573" y="2859088"/>
              <a:ext cx="1601682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trike="noStrike" noProof="1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19425" y="4125913"/>
              <a:ext cx="1601682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trike="noStrike" noProof="1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8949" y="1592263"/>
              <a:ext cx="1601682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trike="noStrike" noProof="1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6524" y="325438"/>
              <a:ext cx="1601682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trike="noStrike" noProof="1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2326" y="5383213"/>
              <a:ext cx="1601682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trike="noStrike" noProof="1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2113"/>
              <a:ext cx="1261980" cy="1387475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-1" fmla="*/ 0 w 1261499"/>
                <a:gd name="connsiteY0-2" fmla="*/ 105098 h 1388236"/>
                <a:gd name="connsiteX1-3" fmla="*/ 56357 w 1261499"/>
                <a:gd name="connsiteY1-4" fmla="*/ 0 h 1388236"/>
                <a:gd name="connsiteX2-5" fmla="*/ 865241 w 1261499"/>
                <a:gd name="connsiteY2-6" fmla="*/ 0 h 1388236"/>
                <a:gd name="connsiteX3-7" fmla="*/ 1261499 w 1261499"/>
                <a:gd name="connsiteY3-8" fmla="*/ 694118 h 1388236"/>
                <a:gd name="connsiteX4-9" fmla="*/ 865241 w 1261499"/>
                <a:gd name="connsiteY4-10" fmla="*/ 1388236 h 1388236"/>
                <a:gd name="connsiteX5-11" fmla="*/ 56357 w 1261499"/>
                <a:gd name="connsiteY5-12" fmla="*/ 1388236 h 1388236"/>
                <a:gd name="connsiteX6-13" fmla="*/ 0 w 1261499"/>
                <a:gd name="connsiteY6-14" fmla="*/ 105098 h 1388236"/>
                <a:gd name="connsiteX0-15" fmla="*/ 0 w 1261499"/>
                <a:gd name="connsiteY0-16" fmla="*/ 105098 h 1388236"/>
                <a:gd name="connsiteX1-17" fmla="*/ 56357 w 1261499"/>
                <a:gd name="connsiteY1-18" fmla="*/ 0 h 1388236"/>
                <a:gd name="connsiteX2-19" fmla="*/ 865241 w 1261499"/>
                <a:gd name="connsiteY2-20" fmla="*/ 0 h 1388236"/>
                <a:gd name="connsiteX3-21" fmla="*/ 1261499 w 1261499"/>
                <a:gd name="connsiteY3-22" fmla="*/ 694118 h 1388236"/>
                <a:gd name="connsiteX4-23" fmla="*/ 865241 w 1261499"/>
                <a:gd name="connsiteY4-24" fmla="*/ 1388236 h 1388236"/>
                <a:gd name="connsiteX5-25" fmla="*/ 744578 w 1261499"/>
                <a:gd name="connsiteY5-26" fmla="*/ 1387893 h 1388236"/>
                <a:gd name="connsiteX6-27" fmla="*/ 0 w 1261499"/>
                <a:gd name="connsiteY6-28" fmla="*/ 105098 h 138823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trike="noStrike" noProof="1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3969" y="5402263"/>
              <a:ext cx="1601682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trike="noStrike" noProof="1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542" y="2849563"/>
              <a:ext cx="1601682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trike="noStrike" noProof="1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394" y="4125913"/>
              <a:ext cx="1601682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trike="noStrike" noProof="1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09771" y="5411788"/>
              <a:ext cx="1601682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trike="noStrike" noProof="1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8820" y="2859088"/>
              <a:ext cx="1601682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trike="noStrike" noProof="1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443" y="1563688"/>
              <a:ext cx="1601682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trike="noStrike" noProof="1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909" y="4144963"/>
              <a:ext cx="1600094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trike="noStrike" noProof="1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810" y="5421313"/>
              <a:ext cx="1600094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trike="noStrike" noProof="1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810" y="2868613"/>
              <a:ext cx="1600094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trike="noStrike" noProof="1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997" y="4056063"/>
              <a:ext cx="1242931" cy="1387475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-1" fmla="*/ 0 w 1601400"/>
                <a:gd name="connsiteY0-2" fmla="*/ 694118 h 1388236"/>
                <a:gd name="connsiteX1-3" fmla="*/ 396258 w 1601400"/>
                <a:gd name="connsiteY1-4" fmla="*/ 0 h 1388236"/>
                <a:gd name="connsiteX2-5" fmla="*/ 474029 w 1601400"/>
                <a:gd name="connsiteY2-6" fmla="*/ 4016 h 1388236"/>
                <a:gd name="connsiteX3-7" fmla="*/ 1601400 w 1601400"/>
                <a:gd name="connsiteY3-8" fmla="*/ 694118 h 1388236"/>
                <a:gd name="connsiteX4-9" fmla="*/ 1205142 w 1601400"/>
                <a:gd name="connsiteY4-10" fmla="*/ 1388236 h 1388236"/>
                <a:gd name="connsiteX5-11" fmla="*/ 396258 w 1601400"/>
                <a:gd name="connsiteY5-12" fmla="*/ 1388236 h 1388236"/>
                <a:gd name="connsiteX6-13" fmla="*/ 0 w 1601400"/>
                <a:gd name="connsiteY6-14" fmla="*/ 694118 h 1388236"/>
                <a:gd name="connsiteX0-15" fmla="*/ 0 w 1243407"/>
                <a:gd name="connsiteY0-16" fmla="*/ 694118 h 1388236"/>
                <a:gd name="connsiteX1-17" fmla="*/ 396258 w 1243407"/>
                <a:gd name="connsiteY1-18" fmla="*/ 0 h 1388236"/>
                <a:gd name="connsiteX2-19" fmla="*/ 474029 w 1243407"/>
                <a:gd name="connsiteY2-20" fmla="*/ 4016 h 1388236"/>
                <a:gd name="connsiteX3-21" fmla="*/ 1243407 w 1243407"/>
                <a:gd name="connsiteY3-22" fmla="*/ 1325983 h 1388236"/>
                <a:gd name="connsiteX4-23" fmla="*/ 1205142 w 1243407"/>
                <a:gd name="connsiteY4-24" fmla="*/ 1388236 h 1388236"/>
                <a:gd name="connsiteX5-25" fmla="*/ 396258 w 1243407"/>
                <a:gd name="connsiteY5-26" fmla="*/ 1388236 h 1388236"/>
                <a:gd name="connsiteX6-27" fmla="*/ 0 w 1243407"/>
                <a:gd name="connsiteY6-28" fmla="*/ 694118 h 138823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trike="noStrike" noProof="1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997" y="1511300"/>
              <a:ext cx="1241343" cy="1389063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-1" fmla="*/ 0 w 1601400"/>
                <a:gd name="connsiteY0-2" fmla="*/ 694704 h 1388822"/>
                <a:gd name="connsiteX1-3" fmla="*/ 396258 w 1601400"/>
                <a:gd name="connsiteY1-4" fmla="*/ 586 h 1388822"/>
                <a:gd name="connsiteX2-5" fmla="*/ 482002 w 1601400"/>
                <a:gd name="connsiteY2-6" fmla="*/ 0 h 1388822"/>
                <a:gd name="connsiteX3-7" fmla="*/ 1601400 w 1601400"/>
                <a:gd name="connsiteY3-8" fmla="*/ 694704 h 1388822"/>
                <a:gd name="connsiteX4-9" fmla="*/ 1205142 w 1601400"/>
                <a:gd name="connsiteY4-10" fmla="*/ 1388822 h 1388822"/>
                <a:gd name="connsiteX5-11" fmla="*/ 396258 w 1601400"/>
                <a:gd name="connsiteY5-12" fmla="*/ 1388822 h 1388822"/>
                <a:gd name="connsiteX6-13" fmla="*/ 0 w 1601400"/>
                <a:gd name="connsiteY6-14" fmla="*/ 694704 h 1388822"/>
                <a:gd name="connsiteX0-15" fmla="*/ 0 w 1241871"/>
                <a:gd name="connsiteY0-16" fmla="*/ 694704 h 1388822"/>
                <a:gd name="connsiteX1-17" fmla="*/ 396258 w 1241871"/>
                <a:gd name="connsiteY1-18" fmla="*/ 586 h 1388822"/>
                <a:gd name="connsiteX2-19" fmla="*/ 482002 w 1241871"/>
                <a:gd name="connsiteY2-20" fmla="*/ 0 h 1388822"/>
                <a:gd name="connsiteX3-21" fmla="*/ 1241871 w 1241871"/>
                <a:gd name="connsiteY3-22" fmla="*/ 1323912 h 1388822"/>
                <a:gd name="connsiteX4-23" fmla="*/ 1205142 w 1241871"/>
                <a:gd name="connsiteY4-24" fmla="*/ 1388822 h 1388822"/>
                <a:gd name="connsiteX5-25" fmla="*/ 396258 w 1241871"/>
                <a:gd name="connsiteY5-26" fmla="*/ 1388822 h 1388822"/>
                <a:gd name="connsiteX6-27" fmla="*/ 0 w 1241871"/>
                <a:gd name="connsiteY6-28" fmla="*/ 694704 h 1388822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trike="noStrike" noProof="1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283633" y="225425"/>
            <a:ext cx="11612033" cy="6443663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trike="noStrike" noProof="1"/>
          </a:p>
        </p:txBody>
      </p:sp>
      <p:sp>
        <p:nvSpPr>
          <p:cNvPr id="2090" name="Title Placeholder 1"/>
          <p:cNvSpPr>
            <a:spLocks noGrp="1"/>
          </p:cNvSpPr>
          <p:nvPr>
            <p:ph type="title"/>
          </p:nvPr>
        </p:nvSpPr>
        <p:spPr>
          <a:xfrm>
            <a:off x="1390651" y="1027113"/>
            <a:ext cx="9366249" cy="1143000"/>
          </a:xfrm>
          <a:prstGeom prst="rect">
            <a:avLst/>
          </a:prstGeom>
          <a:noFill/>
          <a:ln w="9525">
            <a:noFill/>
          </a:ln>
        </p:spPr>
        <p:txBody>
          <a:bodyPr wrap="square" lIns="91440" tIns="45720" rIns="91440" bIns="45720" anchor="b"/>
          <a:lstStyle/>
          <a:p>
            <a:pPr lvl="0"/>
            <a:r>
              <a:rPr lang="zh-CN" altLang="en-US"/>
              <a:t>单击此处编辑母版标题样式</a:t>
            </a:r>
            <a:endParaRPr lang="en-US" altLang="zh-CN"/>
          </a:p>
        </p:txBody>
      </p:sp>
      <p:sp>
        <p:nvSpPr>
          <p:cNvPr id="2091" name="Text Placeholder 2"/>
          <p:cNvSpPr>
            <a:spLocks noGrp="1"/>
          </p:cNvSpPr>
          <p:nvPr>
            <p:ph type="body"/>
          </p:nvPr>
        </p:nvSpPr>
        <p:spPr>
          <a:xfrm>
            <a:off x="1390651" y="2324100"/>
            <a:ext cx="9036049" cy="3508375"/>
          </a:xfrm>
          <a:prstGeom prst="rect">
            <a:avLst/>
          </a:prstGeom>
          <a:noFill/>
          <a:ln w="9525">
            <a:noFill/>
          </a:ln>
        </p:spPr>
        <p:txBody>
          <a:bodyPr wrap="square" lIns="91440" tIns="45720" rIns="91440" bIns="45720" anchor="t"/>
          <a:lstStyle/>
          <a:p>
            <a:pPr lvl="0" indent="-273050"/>
            <a:r>
              <a:rPr lang="zh-CN" altLang="en-US"/>
              <a:t>单击此处编辑母版文本样式</a:t>
            </a:r>
          </a:p>
          <a:p>
            <a:pPr lvl="1" indent="-273050"/>
            <a:r>
              <a:rPr lang="zh-CN" altLang="en-US"/>
              <a:t>第二级</a:t>
            </a:r>
          </a:p>
          <a:p>
            <a:pPr lvl="2" indent="-228600"/>
            <a:r>
              <a:rPr lang="zh-CN" altLang="en-US"/>
              <a:t>第三级</a:t>
            </a:r>
          </a:p>
          <a:p>
            <a:pPr lvl="3" indent="-228600"/>
            <a:r>
              <a:rPr lang="zh-CN" altLang="en-US"/>
              <a:t>第四级</a:t>
            </a:r>
          </a:p>
          <a:p>
            <a:pPr lvl="4" indent="-228600"/>
            <a:r>
              <a:rPr lang="zh-CN" altLang="en-US"/>
              <a:t>第五级</a:t>
            </a:r>
            <a:endParaRPr lang="en-US" altLang="zh-C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96767" y="223838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rgbClr val="FEFEFE"/>
                </a:solidFill>
                <a:latin typeface="+mn-lt"/>
                <a:ea typeface="+mn-ea"/>
              </a:defRPr>
            </a:lvl1pPr>
          </a:lstStyle>
          <a:p>
            <a:pPr fontAlgn="auto">
              <a:defRPr/>
            </a:pPr>
            <a:fld id="{D48123D7-575D-4B92-BA40-CE6E8237D63E}" type="datetimeFigureOut">
              <a:rPr lang="zh-CN" altLang="en-US" strike="noStrike" noProof="1">
                <a:latin typeface="+mn-lt"/>
                <a:ea typeface="+mn-ea"/>
                <a:cs typeface="+mn-ea"/>
              </a:rPr>
              <a:t>2025/12/15</a:t>
            </a:fld>
            <a:endParaRPr lang="zh-CN" altLang="en-US" strike="noStrike" noProof="1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189133" y="5851525"/>
            <a:ext cx="46693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accent1"/>
                </a:solidFill>
                <a:latin typeface="+mn-lt"/>
                <a:ea typeface="+mn-ea"/>
              </a:defRPr>
            </a:lvl1pPr>
          </a:lstStyle>
          <a:p>
            <a:pPr fontAlgn="auto">
              <a:defRPr/>
            </a:pPr>
            <a:endParaRPr lang="zh-CN" altLang="en-US" strike="noStrike" noProof="1"/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19C2ED4F-2044-1426-B22F-0085DE597E2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06" t="16562" r="2501" b="20156"/>
          <a:stretch>
            <a:fillRect/>
          </a:stretch>
        </p:blipFill>
        <p:spPr>
          <a:xfrm>
            <a:off x="10236200" y="76212"/>
            <a:ext cx="1728000" cy="925722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  <p:sldLayoutId id="2147483682" r:id="rId12"/>
    <p:sldLayoutId id="2147483683" r:id="rId13"/>
    <p:sldLayoutId id="2147483684" r:id="rId14"/>
    <p:sldLayoutId id="2147483685" r:id="rId15"/>
  </p:sldLayoutIdLst>
  <mc:AlternateContent xmlns:mc="http://schemas.openxmlformats.org/markup-compatibility/2006" xmlns:p14="http://schemas.microsoft.com/office/powerpoint/2010/main">
    <mc:Choice Requires="p14">
      <p:transition/>
    </mc:Choice>
    <mc:Fallback xmlns="">
      <p:transition/>
    </mc:Fallback>
  </mc:AlternateContent>
  <p:hf sldNum="0"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accent1"/>
          </a:solidFill>
          <a:latin typeface="Century Gothic" charset="0"/>
          <a:ea typeface="幼圆" pitchFamily="49" charset="-122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accent1"/>
          </a:solidFill>
          <a:latin typeface="Century Gothic" charset="0"/>
          <a:ea typeface="幼圆" pitchFamily="49" charset="-122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accent1"/>
          </a:solidFill>
          <a:latin typeface="Century Gothic" charset="0"/>
          <a:ea typeface="幼圆" pitchFamily="49" charset="-122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accent1"/>
          </a:solidFill>
          <a:latin typeface="Century Gothic" charset="0"/>
          <a:ea typeface="幼圆" pitchFamily="49" charset="-122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305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76000"/>
        <a:buFont typeface="Wingdings 2" panose="05020102010507070707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305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76000"/>
        <a:buFont typeface="Wingdings 2" panose="05020102010507070707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76000"/>
        <a:buFont typeface="Wingdings 2" panose="05020102010507070707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395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76000"/>
        <a:buFont typeface="Wingdings 2" panose="05020102010507070707" pitchFamily="18" charset="2"/>
        <a:buChar char=""/>
        <a:defRPr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76000"/>
        <a:buFont typeface="Wingdings 2" panose="05020102010507070707" pitchFamily="18" charset="2"/>
        <a:buChar char="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51765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anose="05020102010507070707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8945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anose="05020102010507070707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anose="05020102010507070707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535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anose="05020102010507070707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0.xml"/><Relationship Id="rId1" Type="http://schemas.openxmlformats.org/officeDocument/2006/relationships/tags" Target="../tags/tag70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79.xml"/><Relationship Id="rId5" Type="http://schemas.microsoft.com/office/2007/relationships/hdphoto" Target="../media/hdphoto1.wdp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7" Type="http://schemas.openxmlformats.org/officeDocument/2006/relationships/image" Target="../media/image11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80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81.xml"/><Relationship Id="rId5" Type="http://schemas.openxmlformats.org/officeDocument/2006/relationships/image" Target="../media/image12.png"/><Relationship Id="rId4" Type="http://schemas.openxmlformats.org/officeDocument/2006/relationships/chart" Target="../charts/char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82.xml"/><Relationship Id="rId5" Type="http://schemas.openxmlformats.org/officeDocument/2006/relationships/image" Target="../media/image12.png"/><Relationship Id="rId4" Type="http://schemas.openxmlformats.org/officeDocument/2006/relationships/chart" Target="../charts/char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83.xml"/><Relationship Id="rId5" Type="http://schemas.openxmlformats.org/officeDocument/2006/relationships/image" Target="../media/image12.png"/><Relationship Id="rId4" Type="http://schemas.openxmlformats.org/officeDocument/2006/relationships/chart" Target="../charts/char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84.xml"/><Relationship Id="rId4" Type="http://schemas.openxmlformats.org/officeDocument/2006/relationships/chart" Target="../charts/char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85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tags" Target="../tags/tag93.xml"/><Relationship Id="rId13" Type="http://schemas.openxmlformats.org/officeDocument/2006/relationships/tags" Target="../tags/tag98.xml"/><Relationship Id="rId18" Type="http://schemas.openxmlformats.org/officeDocument/2006/relationships/tags" Target="../tags/tag103.xml"/><Relationship Id="rId3" Type="http://schemas.openxmlformats.org/officeDocument/2006/relationships/tags" Target="../tags/tag88.xml"/><Relationship Id="rId21" Type="http://schemas.openxmlformats.org/officeDocument/2006/relationships/image" Target="../media/image13.png"/><Relationship Id="rId7" Type="http://schemas.openxmlformats.org/officeDocument/2006/relationships/tags" Target="../tags/tag92.xml"/><Relationship Id="rId12" Type="http://schemas.openxmlformats.org/officeDocument/2006/relationships/tags" Target="../tags/tag97.xml"/><Relationship Id="rId17" Type="http://schemas.openxmlformats.org/officeDocument/2006/relationships/tags" Target="../tags/tag102.xml"/><Relationship Id="rId2" Type="http://schemas.openxmlformats.org/officeDocument/2006/relationships/tags" Target="../tags/tag87.xml"/><Relationship Id="rId16" Type="http://schemas.openxmlformats.org/officeDocument/2006/relationships/tags" Target="../tags/tag101.xml"/><Relationship Id="rId20" Type="http://schemas.openxmlformats.org/officeDocument/2006/relationships/slideLayout" Target="../slideLayouts/slideLayout1.xml"/><Relationship Id="rId1" Type="http://schemas.openxmlformats.org/officeDocument/2006/relationships/tags" Target="../tags/tag86.xml"/><Relationship Id="rId6" Type="http://schemas.openxmlformats.org/officeDocument/2006/relationships/tags" Target="../tags/tag91.xml"/><Relationship Id="rId11" Type="http://schemas.openxmlformats.org/officeDocument/2006/relationships/tags" Target="../tags/tag96.xml"/><Relationship Id="rId5" Type="http://schemas.openxmlformats.org/officeDocument/2006/relationships/tags" Target="../tags/tag90.xml"/><Relationship Id="rId15" Type="http://schemas.openxmlformats.org/officeDocument/2006/relationships/tags" Target="../tags/tag100.xml"/><Relationship Id="rId10" Type="http://schemas.openxmlformats.org/officeDocument/2006/relationships/tags" Target="../tags/tag95.xml"/><Relationship Id="rId19" Type="http://schemas.openxmlformats.org/officeDocument/2006/relationships/tags" Target="../tags/tag104.xml"/><Relationship Id="rId4" Type="http://schemas.openxmlformats.org/officeDocument/2006/relationships/tags" Target="../tags/tag89.xml"/><Relationship Id="rId9" Type="http://schemas.openxmlformats.org/officeDocument/2006/relationships/tags" Target="../tags/tag94.xml"/><Relationship Id="rId14" Type="http://schemas.openxmlformats.org/officeDocument/2006/relationships/tags" Target="../tags/tag99.xml"/><Relationship Id="rId22" Type="http://schemas.openxmlformats.org/officeDocument/2006/relationships/image" Target="../media/image1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05.xml"/><Relationship Id="rId5" Type="http://schemas.microsoft.com/office/2007/relationships/hdphoto" Target="../media/hdphoto1.wdp"/><Relationship Id="rId4" Type="http://schemas.openxmlformats.org/officeDocument/2006/relationships/image" Target="../media/image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06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07.xml"/><Relationship Id="rId4" Type="http://schemas.openxmlformats.org/officeDocument/2006/relationships/image" Target="../media/image15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3" Type="http://schemas.openxmlformats.org/officeDocument/2006/relationships/tags" Target="../tags/tag110.xml"/><Relationship Id="rId7" Type="http://schemas.openxmlformats.org/officeDocument/2006/relationships/tags" Target="../tags/tag114.xml"/><Relationship Id="rId2" Type="http://schemas.openxmlformats.org/officeDocument/2006/relationships/tags" Target="../tags/tag109.xml"/><Relationship Id="rId1" Type="http://schemas.openxmlformats.org/officeDocument/2006/relationships/tags" Target="../tags/tag108.xml"/><Relationship Id="rId6" Type="http://schemas.openxmlformats.org/officeDocument/2006/relationships/tags" Target="../tags/tag113.xml"/><Relationship Id="rId5" Type="http://schemas.openxmlformats.org/officeDocument/2006/relationships/tags" Target="../tags/tag112.xml"/><Relationship Id="rId10" Type="http://schemas.openxmlformats.org/officeDocument/2006/relationships/image" Target="../media/image17.png"/><Relationship Id="rId4" Type="http://schemas.openxmlformats.org/officeDocument/2006/relationships/tags" Target="../tags/tag111.xml"/><Relationship Id="rId9" Type="http://schemas.openxmlformats.org/officeDocument/2006/relationships/notesSlide" Target="../notesSlides/notesSlide1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15.xml"/><Relationship Id="rId6" Type="http://schemas.openxmlformats.org/officeDocument/2006/relationships/image" Target="../media/image18.png"/><Relationship Id="rId5" Type="http://schemas.microsoft.com/office/2007/relationships/hdphoto" Target="../media/hdphoto1.wdp"/><Relationship Id="rId4" Type="http://schemas.openxmlformats.org/officeDocument/2006/relationships/image" Target="../media/image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1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17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tags" Target="../tags/tag125.xml"/><Relationship Id="rId13" Type="http://schemas.openxmlformats.org/officeDocument/2006/relationships/tags" Target="../tags/tag130.xml"/><Relationship Id="rId18" Type="http://schemas.openxmlformats.org/officeDocument/2006/relationships/tags" Target="../tags/tag135.xml"/><Relationship Id="rId3" Type="http://schemas.openxmlformats.org/officeDocument/2006/relationships/tags" Target="../tags/tag120.xml"/><Relationship Id="rId21" Type="http://schemas.openxmlformats.org/officeDocument/2006/relationships/image" Target="../media/image17.png"/><Relationship Id="rId7" Type="http://schemas.openxmlformats.org/officeDocument/2006/relationships/tags" Target="../tags/tag124.xml"/><Relationship Id="rId12" Type="http://schemas.openxmlformats.org/officeDocument/2006/relationships/tags" Target="../tags/tag129.xml"/><Relationship Id="rId17" Type="http://schemas.openxmlformats.org/officeDocument/2006/relationships/tags" Target="../tags/tag134.xml"/><Relationship Id="rId2" Type="http://schemas.openxmlformats.org/officeDocument/2006/relationships/tags" Target="../tags/tag119.xml"/><Relationship Id="rId16" Type="http://schemas.openxmlformats.org/officeDocument/2006/relationships/tags" Target="../tags/tag133.xml"/><Relationship Id="rId20" Type="http://schemas.openxmlformats.org/officeDocument/2006/relationships/notesSlide" Target="../notesSlides/notesSlide22.xml"/><Relationship Id="rId1" Type="http://schemas.openxmlformats.org/officeDocument/2006/relationships/tags" Target="../tags/tag118.xml"/><Relationship Id="rId6" Type="http://schemas.openxmlformats.org/officeDocument/2006/relationships/tags" Target="../tags/tag123.xml"/><Relationship Id="rId11" Type="http://schemas.openxmlformats.org/officeDocument/2006/relationships/tags" Target="../tags/tag128.xml"/><Relationship Id="rId5" Type="http://schemas.openxmlformats.org/officeDocument/2006/relationships/tags" Target="../tags/tag122.xml"/><Relationship Id="rId15" Type="http://schemas.openxmlformats.org/officeDocument/2006/relationships/tags" Target="../tags/tag132.xml"/><Relationship Id="rId10" Type="http://schemas.openxmlformats.org/officeDocument/2006/relationships/tags" Target="../tags/tag127.xml"/><Relationship Id="rId19" Type="http://schemas.openxmlformats.org/officeDocument/2006/relationships/slideLayout" Target="../slideLayouts/slideLayout1.xml"/><Relationship Id="rId4" Type="http://schemas.openxmlformats.org/officeDocument/2006/relationships/tags" Target="../tags/tag121.xml"/><Relationship Id="rId9" Type="http://schemas.openxmlformats.org/officeDocument/2006/relationships/tags" Target="../tags/tag126.xml"/><Relationship Id="rId14" Type="http://schemas.openxmlformats.org/officeDocument/2006/relationships/tags" Target="../tags/tag131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tags" Target="../tags/tag143.xml"/><Relationship Id="rId13" Type="http://schemas.openxmlformats.org/officeDocument/2006/relationships/image" Target="../media/image21.jpeg"/><Relationship Id="rId3" Type="http://schemas.openxmlformats.org/officeDocument/2006/relationships/tags" Target="../tags/tag138.xml"/><Relationship Id="rId7" Type="http://schemas.openxmlformats.org/officeDocument/2006/relationships/tags" Target="../tags/tag142.xml"/><Relationship Id="rId12" Type="http://schemas.openxmlformats.org/officeDocument/2006/relationships/image" Target="../media/image20.jpeg"/><Relationship Id="rId17" Type="http://schemas.openxmlformats.org/officeDocument/2006/relationships/image" Target="../media/image25.png"/><Relationship Id="rId2" Type="http://schemas.openxmlformats.org/officeDocument/2006/relationships/tags" Target="../tags/tag137.xml"/><Relationship Id="rId16" Type="http://schemas.openxmlformats.org/officeDocument/2006/relationships/image" Target="../media/image24.jpeg"/><Relationship Id="rId1" Type="http://schemas.openxmlformats.org/officeDocument/2006/relationships/tags" Target="../tags/tag136.xml"/><Relationship Id="rId6" Type="http://schemas.openxmlformats.org/officeDocument/2006/relationships/tags" Target="../tags/tag141.xml"/><Relationship Id="rId11" Type="http://schemas.openxmlformats.org/officeDocument/2006/relationships/image" Target="../media/image19.jpeg"/><Relationship Id="rId5" Type="http://schemas.openxmlformats.org/officeDocument/2006/relationships/tags" Target="../tags/tag140.xml"/><Relationship Id="rId15" Type="http://schemas.openxmlformats.org/officeDocument/2006/relationships/image" Target="../media/image23.jpeg"/><Relationship Id="rId10" Type="http://schemas.openxmlformats.org/officeDocument/2006/relationships/slideLayout" Target="../slideLayouts/slideLayout1.xml"/><Relationship Id="rId4" Type="http://schemas.openxmlformats.org/officeDocument/2006/relationships/tags" Target="../tags/tag139.xml"/><Relationship Id="rId9" Type="http://schemas.openxmlformats.org/officeDocument/2006/relationships/tags" Target="../tags/tag144.xml"/><Relationship Id="rId14" Type="http://schemas.openxmlformats.org/officeDocument/2006/relationships/image" Target="../media/image22.jpe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tags" Target="../tags/tag152.xml"/><Relationship Id="rId13" Type="http://schemas.openxmlformats.org/officeDocument/2006/relationships/tags" Target="../tags/tag157.xml"/><Relationship Id="rId3" Type="http://schemas.openxmlformats.org/officeDocument/2006/relationships/tags" Target="../tags/tag147.xml"/><Relationship Id="rId7" Type="http://schemas.openxmlformats.org/officeDocument/2006/relationships/tags" Target="../tags/tag151.xml"/><Relationship Id="rId12" Type="http://schemas.openxmlformats.org/officeDocument/2006/relationships/tags" Target="../tags/tag156.xml"/><Relationship Id="rId2" Type="http://schemas.openxmlformats.org/officeDocument/2006/relationships/tags" Target="../tags/tag146.xml"/><Relationship Id="rId16" Type="http://schemas.openxmlformats.org/officeDocument/2006/relationships/image" Target="../media/image26.png"/><Relationship Id="rId1" Type="http://schemas.openxmlformats.org/officeDocument/2006/relationships/tags" Target="../tags/tag145.xml"/><Relationship Id="rId6" Type="http://schemas.openxmlformats.org/officeDocument/2006/relationships/tags" Target="../tags/tag150.xml"/><Relationship Id="rId11" Type="http://schemas.openxmlformats.org/officeDocument/2006/relationships/tags" Target="../tags/tag155.xml"/><Relationship Id="rId5" Type="http://schemas.openxmlformats.org/officeDocument/2006/relationships/tags" Target="../tags/tag149.xml"/><Relationship Id="rId15" Type="http://schemas.openxmlformats.org/officeDocument/2006/relationships/slideLayout" Target="../slideLayouts/slideLayout1.xml"/><Relationship Id="rId10" Type="http://schemas.openxmlformats.org/officeDocument/2006/relationships/tags" Target="../tags/tag154.xml"/><Relationship Id="rId4" Type="http://schemas.openxmlformats.org/officeDocument/2006/relationships/tags" Target="../tags/tag148.xml"/><Relationship Id="rId9" Type="http://schemas.openxmlformats.org/officeDocument/2006/relationships/tags" Target="../tags/tag153.xml"/><Relationship Id="rId14" Type="http://schemas.openxmlformats.org/officeDocument/2006/relationships/tags" Target="../tags/tag158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59.xml"/><Relationship Id="rId4" Type="http://schemas.openxmlformats.org/officeDocument/2006/relationships/image" Target="../media/image2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6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71.xml"/><Relationship Id="rId4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5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61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6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62.xml"/><Relationship Id="rId4" Type="http://schemas.openxmlformats.org/officeDocument/2006/relationships/image" Target="../media/image31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7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63.xml"/><Relationship Id="rId4" Type="http://schemas.openxmlformats.org/officeDocument/2006/relationships/image" Target="../media/image32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8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64.xml"/><Relationship Id="rId4" Type="http://schemas.openxmlformats.org/officeDocument/2006/relationships/image" Target="../media/image33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9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65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0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66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67.xml"/><Relationship Id="rId4" Type="http://schemas.openxmlformats.org/officeDocument/2006/relationships/image" Target="../media/image36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2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68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3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69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4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7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72.xml"/><Relationship Id="rId4" Type="http://schemas.openxmlformats.org/officeDocument/2006/relationships/image" Target="../media/image6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5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71.xml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microsoft.com/office/2007/relationships/media" Target="../media/media1.mp4"/><Relationship Id="rId7" Type="http://schemas.openxmlformats.org/officeDocument/2006/relationships/image" Target="../media/image37.png"/><Relationship Id="rId2" Type="http://schemas.openxmlformats.org/officeDocument/2006/relationships/tags" Target="../tags/tag173.xml"/><Relationship Id="rId1" Type="http://schemas.openxmlformats.org/officeDocument/2006/relationships/tags" Target="../tags/tag172.xml"/><Relationship Id="rId6" Type="http://schemas.openxmlformats.org/officeDocument/2006/relationships/notesSlide" Target="../notesSlides/notesSlide36.xml"/><Relationship Id="rId5" Type="http://schemas.openxmlformats.org/officeDocument/2006/relationships/slideLayout" Target="../slideLayouts/slideLayout1.xml"/><Relationship Id="rId4" Type="http://schemas.openxmlformats.org/officeDocument/2006/relationships/video" Target="../media/media1.mp4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175.xml"/><Relationship Id="rId1" Type="http://schemas.openxmlformats.org/officeDocument/2006/relationships/tags" Target="../tags/tag174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73.xml"/><Relationship Id="rId5" Type="http://schemas.microsoft.com/office/2007/relationships/hdphoto" Target="../media/hdphoto1.wdp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7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7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77.xml"/><Relationship Id="rId1" Type="http://schemas.openxmlformats.org/officeDocument/2006/relationships/tags" Target="../tags/tag76.xml"/><Relationship Id="rId5" Type="http://schemas.openxmlformats.org/officeDocument/2006/relationships/chart" Target="../charts/chart1.xml"/><Relationship Id="rId4" Type="http://schemas.openxmlformats.org/officeDocument/2006/relationships/notesSlide" Target="../notesSlides/notesSlide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7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025675" y="3159125"/>
            <a:ext cx="5036820" cy="1270000"/>
          </a:xfrm>
        </p:spPr>
        <p:txBody>
          <a:bodyPr>
            <a:noAutofit/>
          </a:bodyPr>
          <a:lstStyle/>
          <a:p>
            <a:pPr algn="ctr" fontAlgn="base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4400" b="1" strike="noStrike" noProof="1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第</a:t>
            </a:r>
            <a:r>
              <a:rPr lang="en-US" altLang="zh-CN" sz="4400" b="1" strike="noStrike" noProof="1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2</a:t>
            </a:r>
            <a:r>
              <a:rPr lang="zh-CN" altLang="en-US" sz="4400" b="1" strike="noStrike" noProof="1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节</a:t>
            </a:r>
            <a:br>
              <a:rPr lang="en-US" altLang="zh-CN" sz="44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</a:br>
            <a:r>
              <a:rPr lang="zh-CN" altLang="en-US" sz="4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种群</a:t>
            </a:r>
            <a:r>
              <a:rPr lang="zh-CN" altLang="en-US" sz="44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的</a:t>
            </a:r>
            <a:r>
              <a:rPr lang="zh-CN" altLang="en-US" sz="4400" b="1" dirty="0">
                <a:solidFill>
                  <a:srgbClr val="0000F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数量变化</a:t>
            </a:r>
            <a:endParaRPr lang="zh-CN" altLang="en-US" sz="4400" b="1" strike="noStrike" noProof="1">
              <a:solidFill>
                <a:srgbClr val="0000F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347778" y="729298"/>
            <a:ext cx="4392613" cy="14452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/>
            <a:r>
              <a:rPr lang="zh-CN" altLang="en-US" sz="4400" b="1" strike="noStrike" noProof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+mn-ea"/>
              </a:rPr>
              <a:t>第一章</a:t>
            </a:r>
            <a:endParaRPr lang="en-US" altLang="zh-CN" sz="4400" b="1" strike="noStrike" noProof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</a:endParaRPr>
          </a:p>
          <a:p>
            <a:pPr algn="ctr" fontAlgn="base"/>
            <a:r>
              <a:rPr lang="zh-CN" altLang="en-US" sz="4400" b="1" strike="noStrike" noProof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+mn-ea"/>
              </a:rPr>
              <a:t>种群及其动态</a:t>
            </a:r>
          </a:p>
        </p:txBody>
      </p:sp>
      <p:pic>
        <p:nvPicPr>
          <p:cNvPr id="390147" name="图片 390146" descr="D:\生物教学唐海\新教材学习\选择性必修二《生物与环境》\第1章 种群及其动态\第2节 种群数量的变化\图片1.png图片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2423795" y="373380"/>
            <a:ext cx="3387090" cy="2456180"/>
          </a:xfrm>
          <a:prstGeom prst="rect">
            <a:avLst/>
          </a:prstGeom>
          <a:noFill/>
          <a:ln w="76200" cap="flat" cmpd="tri">
            <a:noFill/>
            <a:prstDash val="solid"/>
            <a:miter/>
            <a:headEnd type="none" w="med" len="med"/>
            <a:tailEnd type="none" w="med" len="med"/>
          </a:ln>
          <a:effectLst>
            <a:glow rad="101600">
              <a:schemeClr val="accent3">
                <a:satMod val="175000"/>
                <a:alpha val="83000"/>
              </a:schemeClr>
            </a:glow>
          </a:effectLst>
        </p:spPr>
      </p:pic>
      <p:pic>
        <p:nvPicPr>
          <p:cNvPr id="390156" name="图片 390155" descr="D:\生物教学唐海\新教材学习\选择性必修二《生物与环境》\第1章 种群及其动态\第2节 种群数量的变化\微信图片_20200928091816.png微信图片_20200928091816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299720" y="226695"/>
            <a:ext cx="1951355" cy="2794000"/>
          </a:xfrm>
          <a:prstGeom prst="rect">
            <a:avLst/>
          </a:prstGeom>
          <a:noFill/>
          <a:ln w="76200" cap="flat" cmpd="tri">
            <a:noFill/>
            <a:prstDash val="solid"/>
            <a:miter/>
            <a:headEnd type="none" w="med" len="med"/>
            <a:tailEnd type="none" w="med" len="med"/>
          </a:ln>
          <a:effectLst>
            <a:softEdge rad="127000"/>
          </a:effectLst>
        </p:spPr>
      </p:pic>
      <p:pic>
        <p:nvPicPr>
          <p:cNvPr id="5" name="图片 4" descr="微信图片_20200928091154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rcRect l="1766" t="49028" r="824"/>
          <a:stretch>
            <a:fillRect/>
          </a:stretch>
        </p:blipFill>
        <p:spPr>
          <a:xfrm>
            <a:off x="120015" y="3032760"/>
            <a:ext cx="5883910" cy="320929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728345" y="81280"/>
            <a:ext cx="1249680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ctr"/>
            <a:r>
              <a:rPr lang="zh-CN" altLang="en-US" sz="2800" b="1">
                <a:solidFill>
                  <a:schemeClr val="bg1"/>
                </a:solidFill>
              </a:rPr>
              <a:t>第二节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4816476" y="50483"/>
            <a:ext cx="3395980" cy="58356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ctr"/>
            <a:r>
              <a:rPr lang="zh-CN" altLang="en-US" sz="3200" b="1">
                <a:solidFill>
                  <a:srgbClr val="FFFF00"/>
                </a:solidFill>
                <a:sym typeface="+mn-ea"/>
              </a:rPr>
              <a:t>    种群数量的变化</a:t>
            </a:r>
          </a:p>
        </p:txBody>
      </p:sp>
      <p:sp>
        <p:nvSpPr>
          <p:cNvPr id="69" name="圆角矩形 68"/>
          <p:cNvSpPr/>
          <p:nvPr/>
        </p:nvSpPr>
        <p:spPr>
          <a:xfrm>
            <a:off x="667385" y="1262380"/>
            <a:ext cx="10930255" cy="5400000"/>
          </a:xfrm>
          <a:prstGeom prst="roundRect">
            <a:avLst>
              <a:gd name="adj" fmla="val 3183"/>
            </a:avLst>
          </a:prstGeom>
          <a:noFill/>
          <a:ln w="19050">
            <a:solidFill>
              <a:srgbClr val="4472C4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剪去单角的矩形 2"/>
          <p:cNvSpPr/>
          <p:nvPr>
            <p:custDataLst>
              <p:tags r:id="rId1"/>
            </p:custDataLst>
          </p:nvPr>
        </p:nvSpPr>
        <p:spPr>
          <a:xfrm>
            <a:off x="0" y="709295"/>
            <a:ext cx="2748915" cy="539750"/>
          </a:xfrm>
          <a:prstGeom prst="snip1Rect">
            <a:avLst/>
          </a:prstGeom>
          <a:solidFill>
            <a:srgbClr val="4472C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zh-CN" altLang="en-US" sz="2800" b="1">
                <a:solidFill>
                  <a:srgbClr val="FFFF00"/>
                </a:solidFill>
                <a:latin typeface="微软雅黑" panose="020B0503020204020204" charset="-122"/>
                <a:ea typeface="微软雅黑" panose="020B0503020204020204" charset="-122"/>
              </a:rPr>
              <a:t>种群</a:t>
            </a:r>
            <a:r>
              <a:rPr lang="zh-CN" altLang="en-US" sz="2800" b="1">
                <a:solidFill>
                  <a:srgbClr val="FFFF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数量</a:t>
            </a:r>
            <a:r>
              <a:rPr lang="zh-CN" altLang="en-US" sz="2800" b="1">
                <a:solidFill>
                  <a:srgbClr val="FFFF00"/>
                </a:solidFill>
                <a:latin typeface="微软雅黑" panose="020B0503020204020204" charset="-122"/>
                <a:ea typeface="微软雅黑" panose="020B0503020204020204" charset="-122"/>
              </a:rPr>
              <a:t>的变化</a:t>
            </a:r>
          </a:p>
        </p:txBody>
      </p:sp>
      <p:grpSp>
        <p:nvGrpSpPr>
          <p:cNvPr id="9" name="组合 8"/>
          <p:cNvGrpSpPr/>
          <p:nvPr/>
        </p:nvGrpSpPr>
        <p:grpSpPr>
          <a:xfrm>
            <a:off x="1314125" y="1597150"/>
            <a:ext cx="9634870" cy="2025503"/>
            <a:chOff x="1278565" y="1348230"/>
            <a:chExt cx="9634870" cy="2025503"/>
          </a:xfrm>
        </p:grpSpPr>
        <p:sp>
          <p:nvSpPr>
            <p:cNvPr id="11" name="圆角矩形 67"/>
            <p:cNvSpPr/>
            <p:nvPr/>
          </p:nvSpPr>
          <p:spPr>
            <a:xfrm>
              <a:off x="1278565" y="1348230"/>
              <a:ext cx="9634870" cy="2025503"/>
            </a:xfrm>
            <a:prstGeom prst="roundRect">
              <a:avLst>
                <a:gd name="adj" fmla="val 5076"/>
              </a:avLst>
            </a:prstGeom>
            <a:solidFill>
              <a:srgbClr val="4F81BD">
                <a:alpha val="15000"/>
              </a:srgbClr>
            </a:solidFill>
            <a:ln w="1270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 dirty="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" name="文本框 1"/>
            <p:cNvSpPr txBox="1"/>
            <p:nvPr/>
          </p:nvSpPr>
          <p:spPr>
            <a:xfrm>
              <a:off x="1710095" y="1489124"/>
              <a:ext cx="8903853" cy="15684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zh-CN" altLang="en-US" sz="2800" b="1" dirty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       以上得出的公式和增长曲线，只是对</a:t>
              </a:r>
              <a:r>
                <a:rPr lang="zh-CN" altLang="en-US" sz="3600" b="1" dirty="0">
                  <a:solidFill>
                    <a:srgbClr val="C00000"/>
                  </a:solidFill>
                  <a:effectLst>
                    <a:glow rad="76200">
                      <a:schemeClr val="bg1">
                        <a:alpha val="85000"/>
                      </a:schemeClr>
                    </a:glow>
                  </a:effectLst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理想条件</a:t>
              </a:r>
              <a:r>
                <a:rPr lang="zh-CN" altLang="en-US" sz="2800" b="1" dirty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下的细菌数量增长的推测。</a:t>
              </a:r>
            </a:p>
          </p:txBody>
        </p:sp>
      </p:grpSp>
      <p:grpSp>
        <p:nvGrpSpPr>
          <p:cNvPr id="5" name="组合 4"/>
          <p:cNvGrpSpPr/>
          <p:nvPr/>
        </p:nvGrpSpPr>
        <p:grpSpPr>
          <a:xfrm>
            <a:off x="1405388" y="4436143"/>
            <a:ext cx="2037080" cy="1123315"/>
            <a:chOff x="930630" y="3738535"/>
            <a:chExt cx="2037080" cy="1123315"/>
          </a:xfrm>
        </p:grpSpPr>
        <p:sp>
          <p:nvSpPr>
            <p:cNvPr id="6" name="文本框 5"/>
            <p:cNvSpPr txBox="1"/>
            <p:nvPr/>
          </p:nvSpPr>
          <p:spPr>
            <a:xfrm>
              <a:off x="1854758" y="4086220"/>
              <a:ext cx="1006596" cy="583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lang="zh-CN" altLang="en-US" sz="3200" b="1" dirty="0">
                  <a:solidFill>
                    <a:srgbClr val="7030A0"/>
                  </a:solidFill>
                  <a:effectLst>
                    <a:glow rad="38100">
                      <a:schemeClr val="bg1"/>
                    </a:glow>
                  </a:effectLst>
                  <a:latin typeface="微软雅黑" panose="020B0503020204020204" charset="-122"/>
                  <a:ea typeface="微软雅黑" panose="020B0503020204020204" charset="-122"/>
                </a:rPr>
                <a:t>思考</a:t>
              </a:r>
            </a:p>
          </p:txBody>
        </p:sp>
        <p:sp>
          <p:nvSpPr>
            <p:cNvPr id="8" name="文本框 7"/>
            <p:cNvSpPr txBox="1"/>
            <p:nvPr/>
          </p:nvSpPr>
          <p:spPr>
            <a:xfrm>
              <a:off x="1845030" y="4526570"/>
              <a:ext cx="1122680" cy="335280"/>
            </a:xfrm>
            <a:prstGeom prst="rect">
              <a:avLst/>
            </a:prstGeom>
            <a:noFill/>
          </p:spPr>
          <p:txBody>
            <a:bodyPr wrap="square">
              <a:noAutofit/>
            </a:bodyPr>
            <a:lstStyle/>
            <a:p>
              <a:r>
                <a:rPr lang="en-US" altLang="zh-CN" sz="1600" b="1" dirty="0">
                  <a:effectLst>
                    <a:glow rad="127000">
                      <a:schemeClr val="bg1"/>
                    </a:glow>
                  </a:effectLst>
                  <a:latin typeface="微软雅黑" panose="020B0503020204020204" charset="-122"/>
                  <a:ea typeface="微软雅黑" panose="020B0503020204020204" charset="-122"/>
                  <a:cs typeface="Times New Roman" panose="02020603050405020304" pitchFamily="18" charset="0"/>
                </a:rPr>
                <a:t>Thinking</a:t>
              </a:r>
            </a:p>
          </p:txBody>
        </p:sp>
        <p:pic>
          <p:nvPicPr>
            <p:cNvPr id="10" name="Picture 2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10000" b="90000" l="10000" r="90000">
                          <a14:foregroundMark x1="34231" y1="85824" x2="64231" y2="86590"/>
                          <a14:foregroundMark x1="56923" y1="84291" x2="64615" y2="83908"/>
                          <a14:foregroundMark x1="67692" y1="83908" x2="69231" y2="83908"/>
                          <a14:foregroundMark x1="32692" y1="84674" x2="45385" y2="82759"/>
                          <a14:foregroundMark x1="38846" y1="66284" x2="38846" y2="66284"/>
                          <a14:backgroundMark x1="38846" y1="67050" x2="38846" y2="67050"/>
                          <a14:backgroundMark x1="38846" y1="66284" x2="38846" y2="66284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772" t="19455" r="19500" b="9886"/>
            <a:stretch>
              <a:fillRect/>
            </a:stretch>
          </p:blipFill>
          <p:spPr bwMode="auto">
            <a:xfrm>
              <a:off x="930630" y="3738535"/>
              <a:ext cx="914400" cy="1068018"/>
            </a:xfrm>
            <a:prstGeom prst="rect">
              <a:avLst/>
            </a:prstGeom>
            <a:noFill/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2" name="文本框 11"/>
          <p:cNvSpPr txBox="1"/>
          <p:nvPr/>
        </p:nvSpPr>
        <p:spPr>
          <a:xfrm>
            <a:off x="3905205" y="4436143"/>
            <a:ext cx="6744303" cy="18503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zh-CN" altLang="en-US" sz="4400" b="1" dirty="0">
                <a:effectLst>
                  <a:glow rad="38100">
                    <a:schemeClr val="bg1"/>
                  </a:glo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在</a:t>
            </a:r>
            <a:r>
              <a:rPr lang="zh-CN" altLang="en-US" sz="4400" b="1" dirty="0">
                <a:solidFill>
                  <a:srgbClr val="0070C0"/>
                </a:solidFill>
                <a:effectLst>
                  <a:glow rad="38100">
                    <a:schemeClr val="bg1"/>
                  </a:glo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自然界</a:t>
            </a:r>
            <a:r>
              <a:rPr lang="zh-CN" altLang="en-US" sz="4400" b="1" dirty="0">
                <a:effectLst>
                  <a:glow rad="38100">
                    <a:schemeClr val="bg1"/>
                  </a:glo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中，种群的数量变化是怎样的呢？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728345" y="81280"/>
            <a:ext cx="1249680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ctr"/>
            <a:r>
              <a:rPr lang="zh-CN" altLang="en-US" sz="2800" b="1">
                <a:solidFill>
                  <a:schemeClr val="bg1"/>
                </a:solidFill>
              </a:rPr>
              <a:t>第二节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4816476" y="50483"/>
            <a:ext cx="3395980" cy="58356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ctr"/>
            <a:r>
              <a:rPr lang="zh-CN" altLang="en-US" sz="3200" b="1">
                <a:solidFill>
                  <a:srgbClr val="FFFF00"/>
                </a:solidFill>
                <a:sym typeface="+mn-ea"/>
              </a:rPr>
              <a:t>    种群数量的变化</a:t>
            </a:r>
          </a:p>
        </p:txBody>
      </p:sp>
      <p:sp>
        <p:nvSpPr>
          <p:cNvPr id="69" name="圆角矩形 68"/>
          <p:cNvSpPr/>
          <p:nvPr/>
        </p:nvSpPr>
        <p:spPr>
          <a:xfrm>
            <a:off x="667385" y="1262380"/>
            <a:ext cx="10930255" cy="5400000"/>
          </a:xfrm>
          <a:prstGeom prst="roundRect">
            <a:avLst>
              <a:gd name="adj" fmla="val 3183"/>
            </a:avLst>
          </a:prstGeom>
          <a:noFill/>
          <a:ln w="19050">
            <a:solidFill>
              <a:srgbClr val="4472C4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剪去单角的矩形 14"/>
          <p:cNvSpPr/>
          <p:nvPr>
            <p:custDataLst>
              <p:tags r:id="rId1"/>
            </p:custDataLst>
          </p:nvPr>
        </p:nvSpPr>
        <p:spPr>
          <a:xfrm>
            <a:off x="0" y="709295"/>
            <a:ext cx="6797675" cy="539750"/>
          </a:xfrm>
          <a:prstGeom prst="snip1Rect">
            <a:avLst/>
          </a:prstGeom>
          <a:solidFill>
            <a:srgbClr val="4472C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zh-CN" altLang="en-US" sz="2800" b="1">
                <a:solidFill>
                  <a:srgbClr val="FFFF00"/>
                </a:solidFill>
                <a:latin typeface="微软雅黑" panose="020B0503020204020204" charset="-122"/>
                <a:ea typeface="微软雅黑" panose="020B0503020204020204" charset="-122"/>
              </a:rPr>
              <a:t>【思考</a:t>
            </a:r>
            <a:r>
              <a:rPr lang="en-US" altLang="zh-CN" sz="2800" b="1">
                <a:solidFill>
                  <a:srgbClr val="FFFF00"/>
                </a:solidFill>
                <a:latin typeface="微软雅黑" panose="020B0503020204020204" charset="-122"/>
                <a:ea typeface="微软雅黑" panose="020B0503020204020204" charset="-122"/>
              </a:rPr>
              <a:t>.</a:t>
            </a:r>
            <a:r>
              <a:rPr lang="zh-CN" altLang="en-US" sz="2800" b="1">
                <a:solidFill>
                  <a:srgbClr val="FFFF00"/>
                </a:solidFill>
                <a:latin typeface="微软雅黑" panose="020B0503020204020204" charset="-122"/>
                <a:ea typeface="微软雅黑" panose="020B0503020204020204" charset="-122"/>
              </a:rPr>
              <a:t>讨论】</a:t>
            </a:r>
            <a:r>
              <a:rPr lang="zh-CN" altLang="en-US" sz="2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分析自然界种群增长的实例</a:t>
            </a:r>
            <a:endParaRPr lang="en-US" altLang="zh-CN" sz="28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1351280" y="23812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000"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4000"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4000"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4000"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4000"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4000"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4000"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4000"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4000"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/>
          </a:p>
        </p:txBody>
      </p:sp>
      <p:grpSp>
        <p:nvGrpSpPr>
          <p:cNvPr id="2" name="Group 11"/>
          <p:cNvGrpSpPr/>
          <p:nvPr/>
        </p:nvGrpSpPr>
        <p:grpSpPr bwMode="auto">
          <a:xfrm>
            <a:off x="1351280" y="1768475"/>
            <a:ext cx="9144000" cy="3906838"/>
            <a:chOff x="0" y="1226"/>
            <a:chExt cx="5760" cy="2461"/>
          </a:xfrm>
        </p:grpSpPr>
        <p:pic>
          <p:nvPicPr>
            <p:cNvPr id="5" name="Picture 3" descr="澳大利亚兔灾2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1237"/>
              <a:ext cx="3016" cy="2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" name="Picture 4" descr="澳大利亚兔灾01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89" y="1226"/>
              <a:ext cx="2771" cy="24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0247" name="Text Box 6"/>
          <p:cNvSpPr txBox="1">
            <a:spLocks noChangeArrowheads="1"/>
          </p:cNvSpPr>
          <p:nvPr/>
        </p:nvSpPr>
        <p:spPr bwMode="auto">
          <a:xfrm>
            <a:off x="1361440" y="5896610"/>
            <a:ext cx="4390390" cy="521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4000"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4000"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4000"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4000"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4000"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4000"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4000"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4000"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4000">
                <a:solidFill>
                  <a:srgbClr val="8E163E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l" eaLnBrk="1" hangingPunct="1">
              <a:spcBef>
                <a:spcPct val="0"/>
              </a:spcBef>
            </a:pPr>
            <a:r>
              <a:rPr lang="zh-CN" altLang="zh-CN" sz="2800" b="1">
                <a:solidFill>
                  <a:srgbClr val="0000F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资料</a:t>
            </a:r>
            <a:r>
              <a:rPr lang="en-US" altLang="zh-CN" sz="2800" b="1">
                <a:solidFill>
                  <a:srgbClr val="0000F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</a:t>
            </a:r>
            <a:r>
              <a:rPr lang="en-US" altLang="zh-CN" sz="2800" b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1859</a:t>
            </a:r>
            <a:r>
              <a:rPr lang="zh-CN" altLang="en-US" sz="2800" b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年，</a:t>
            </a:r>
            <a:r>
              <a:rPr lang="en-US" altLang="zh-CN" sz="28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24</a:t>
            </a:r>
            <a:r>
              <a:rPr lang="zh-CN" altLang="en-US" sz="28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只</a:t>
            </a:r>
            <a:r>
              <a:rPr lang="zh-CN" altLang="en-US" sz="2800" b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野兔</a:t>
            </a:r>
          </a:p>
        </p:txBody>
      </p:sp>
      <p:pic>
        <p:nvPicPr>
          <p:cNvPr id="13" name="Picture 2" descr="图片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24" r="16087"/>
          <a:stretch>
            <a:fillRect/>
          </a:stretch>
        </p:blipFill>
        <p:spPr bwMode="auto">
          <a:xfrm>
            <a:off x="6347143" y="1863725"/>
            <a:ext cx="4148137" cy="3608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4" name="组合 13"/>
          <p:cNvGrpSpPr/>
          <p:nvPr/>
        </p:nvGrpSpPr>
        <p:grpSpPr bwMode="auto">
          <a:xfrm>
            <a:off x="5592128" y="5747703"/>
            <a:ext cx="4883150" cy="675639"/>
            <a:chOff x="3411940" y="5897664"/>
            <a:chExt cx="4884085" cy="675904"/>
          </a:xfrm>
        </p:grpSpPr>
        <p:sp>
          <p:nvSpPr>
            <p:cNvPr id="10249" name="Text Box 6"/>
            <p:cNvSpPr txBox="1">
              <a:spLocks noChangeArrowheads="1"/>
            </p:cNvSpPr>
            <p:nvPr/>
          </p:nvSpPr>
          <p:spPr bwMode="auto">
            <a:xfrm>
              <a:off x="5247441" y="6051394"/>
              <a:ext cx="3048584" cy="522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4000">
                  <a:solidFill>
                    <a:srgbClr val="8E163E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4000">
                  <a:solidFill>
                    <a:srgbClr val="8E163E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4000">
                  <a:solidFill>
                    <a:srgbClr val="8E163E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4000">
                  <a:solidFill>
                    <a:srgbClr val="8E163E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4000">
                  <a:solidFill>
                    <a:srgbClr val="8E163E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4000">
                  <a:solidFill>
                    <a:srgbClr val="8E163E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4000">
                  <a:solidFill>
                    <a:srgbClr val="8E163E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4000">
                  <a:solidFill>
                    <a:srgbClr val="8E163E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4000">
                  <a:solidFill>
                    <a:srgbClr val="8E163E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l" eaLnBrk="1" hangingPunct="1">
                <a:spcBef>
                  <a:spcPct val="0"/>
                </a:spcBef>
              </a:pPr>
              <a:r>
                <a:rPr lang="en-US" altLang="zh-CN" sz="2800" b="1">
                  <a:solidFill>
                    <a:srgbClr val="FF0000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6</a:t>
              </a:r>
              <a:r>
                <a:rPr lang="zh-CN" altLang="en-US" sz="2800" b="1">
                  <a:solidFill>
                    <a:srgbClr val="FF0000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亿只以上</a:t>
              </a:r>
              <a:r>
                <a:rPr lang="zh-CN" altLang="en-US" sz="2800" b="1">
                  <a:solidFill>
                    <a:srgbClr val="000000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的野兔</a:t>
              </a:r>
            </a:p>
          </p:txBody>
        </p:sp>
        <p:cxnSp>
          <p:nvCxnSpPr>
            <p:cNvPr id="10250" name="直接箭头连接符 3"/>
            <p:cNvCxnSpPr>
              <a:cxnSpLocks noChangeShapeType="1"/>
            </p:cNvCxnSpPr>
            <p:nvPr/>
          </p:nvCxnSpPr>
          <p:spPr bwMode="auto">
            <a:xfrm>
              <a:off x="3411940" y="6358551"/>
              <a:ext cx="1835686" cy="0"/>
            </a:xfrm>
            <a:prstGeom prst="straightConnector1">
              <a:avLst/>
            </a:prstGeom>
            <a:noFill/>
            <a:ln w="28575" algn="ctr">
              <a:solidFill>
                <a:schemeClr val="tx1"/>
              </a:solidFill>
              <a:rou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0251" name="TextBox 4"/>
            <p:cNvSpPr txBox="1">
              <a:spLocks noChangeArrowheads="1"/>
            </p:cNvSpPr>
            <p:nvPr/>
          </p:nvSpPr>
          <p:spPr bwMode="auto">
            <a:xfrm>
              <a:off x="3464597" y="5897664"/>
              <a:ext cx="1551602" cy="522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4000">
                  <a:solidFill>
                    <a:srgbClr val="8E163E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4000">
                  <a:solidFill>
                    <a:srgbClr val="8E163E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4000">
                  <a:solidFill>
                    <a:srgbClr val="8E163E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4000">
                  <a:solidFill>
                    <a:srgbClr val="8E163E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4000">
                  <a:solidFill>
                    <a:srgbClr val="8E163E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4000">
                  <a:solidFill>
                    <a:srgbClr val="8E163E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4000">
                  <a:solidFill>
                    <a:srgbClr val="8E163E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4000">
                  <a:solidFill>
                    <a:srgbClr val="8E163E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sz="4000">
                  <a:solidFill>
                    <a:srgbClr val="8E163E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2800" b="1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100</a:t>
              </a:r>
              <a:r>
                <a:rPr lang="zh-CN" altLang="en-US" sz="2800" b="1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年后</a:t>
              </a:r>
            </a:p>
          </p:txBody>
        </p:sp>
      </p:grpSp>
      <p:pic>
        <p:nvPicPr>
          <p:cNvPr id="16" name="Picture 2" descr="图片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24" t="2121" r="16087" b="2"/>
          <a:stretch>
            <a:fillRect/>
          </a:stretch>
        </p:blipFill>
        <p:spPr bwMode="auto">
          <a:xfrm>
            <a:off x="6347143" y="1863725"/>
            <a:ext cx="4129087" cy="3608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8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728345" y="81280"/>
            <a:ext cx="1249680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ctr"/>
            <a:r>
              <a:rPr lang="zh-CN" altLang="en-US" sz="2800" b="1">
                <a:solidFill>
                  <a:schemeClr val="bg1"/>
                </a:solidFill>
              </a:rPr>
              <a:t>第二节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4816476" y="50483"/>
            <a:ext cx="3395980" cy="58356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ctr"/>
            <a:r>
              <a:rPr lang="zh-CN" altLang="en-US" sz="3200" b="1">
                <a:solidFill>
                  <a:srgbClr val="FFFF00"/>
                </a:solidFill>
                <a:sym typeface="+mn-ea"/>
              </a:rPr>
              <a:t>    种群数量的变化</a:t>
            </a:r>
          </a:p>
        </p:txBody>
      </p:sp>
      <p:sp>
        <p:nvSpPr>
          <p:cNvPr id="69" name="圆角矩形 68"/>
          <p:cNvSpPr/>
          <p:nvPr/>
        </p:nvSpPr>
        <p:spPr>
          <a:xfrm>
            <a:off x="667385" y="1262380"/>
            <a:ext cx="10930255" cy="5400000"/>
          </a:xfrm>
          <a:prstGeom prst="roundRect">
            <a:avLst>
              <a:gd name="adj" fmla="val 3183"/>
            </a:avLst>
          </a:prstGeom>
          <a:noFill/>
          <a:ln w="19050">
            <a:solidFill>
              <a:srgbClr val="4472C4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剪去单角的矩形 14"/>
          <p:cNvSpPr/>
          <p:nvPr>
            <p:custDataLst>
              <p:tags r:id="rId1"/>
            </p:custDataLst>
          </p:nvPr>
        </p:nvSpPr>
        <p:spPr>
          <a:xfrm>
            <a:off x="0" y="709295"/>
            <a:ext cx="6797675" cy="539750"/>
          </a:xfrm>
          <a:prstGeom prst="snip1Rect">
            <a:avLst/>
          </a:prstGeom>
          <a:solidFill>
            <a:srgbClr val="4472C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zh-CN" altLang="en-US" sz="2800" b="1">
                <a:solidFill>
                  <a:srgbClr val="FFFF00"/>
                </a:solidFill>
                <a:latin typeface="微软雅黑" panose="020B0503020204020204" charset="-122"/>
                <a:ea typeface="微软雅黑" panose="020B0503020204020204" charset="-122"/>
              </a:rPr>
              <a:t>【思考</a:t>
            </a:r>
            <a:r>
              <a:rPr lang="en-US" altLang="zh-CN" sz="2800" b="1">
                <a:solidFill>
                  <a:srgbClr val="FFFF00"/>
                </a:solidFill>
                <a:latin typeface="微软雅黑" panose="020B0503020204020204" charset="-122"/>
                <a:ea typeface="微软雅黑" panose="020B0503020204020204" charset="-122"/>
              </a:rPr>
              <a:t>.</a:t>
            </a:r>
            <a:r>
              <a:rPr lang="zh-CN" altLang="en-US" sz="2800" b="1">
                <a:solidFill>
                  <a:srgbClr val="FFFF00"/>
                </a:solidFill>
                <a:latin typeface="微软雅黑" panose="020B0503020204020204" charset="-122"/>
                <a:ea typeface="微软雅黑" panose="020B0503020204020204" charset="-122"/>
              </a:rPr>
              <a:t>讨论】</a:t>
            </a:r>
            <a:r>
              <a:rPr lang="zh-CN" altLang="en-US" sz="2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分析自然界种群增长的实例</a:t>
            </a:r>
            <a:endParaRPr lang="en-US" altLang="zh-CN" sz="28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32" name="组合 31"/>
          <p:cNvGrpSpPr/>
          <p:nvPr/>
        </p:nvGrpSpPr>
        <p:grpSpPr>
          <a:xfrm>
            <a:off x="809324" y="5175609"/>
            <a:ext cx="10660606" cy="460375"/>
            <a:chOff x="6333409" y="1517893"/>
            <a:chExt cx="10660606" cy="460375"/>
          </a:xfrm>
        </p:grpSpPr>
        <p:sp>
          <p:nvSpPr>
            <p:cNvPr id="33" name="文本框 32"/>
            <p:cNvSpPr txBox="1"/>
            <p:nvPr/>
          </p:nvSpPr>
          <p:spPr>
            <a:xfrm>
              <a:off x="6333409" y="1517893"/>
              <a:ext cx="792480" cy="460375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r>
                <a:rPr kumimoji="1" lang="zh-CN" altLang="en-US" sz="2400" b="1" dirty="0">
                  <a:solidFill>
                    <a:srgbClr val="FF0000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讨论</a:t>
              </a:r>
            </a:p>
          </p:txBody>
        </p:sp>
        <p:grpSp>
          <p:nvGrpSpPr>
            <p:cNvPr id="34" name="组合 33"/>
            <p:cNvGrpSpPr/>
            <p:nvPr/>
          </p:nvGrpSpPr>
          <p:grpSpPr>
            <a:xfrm>
              <a:off x="6351240" y="1974037"/>
              <a:ext cx="10642775" cy="0"/>
              <a:chOff x="7484784" y="1647059"/>
              <a:chExt cx="10642775" cy="0"/>
            </a:xfrm>
          </p:grpSpPr>
          <p:cxnSp>
            <p:nvCxnSpPr>
              <p:cNvPr id="35" name="直接连接符 34"/>
              <p:cNvCxnSpPr/>
              <p:nvPr/>
            </p:nvCxnSpPr>
            <p:spPr>
              <a:xfrm>
                <a:off x="7484784" y="1647059"/>
                <a:ext cx="732693" cy="0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直接连接符 35"/>
              <p:cNvCxnSpPr/>
              <p:nvPr/>
            </p:nvCxnSpPr>
            <p:spPr>
              <a:xfrm>
                <a:off x="8217477" y="1647059"/>
                <a:ext cx="9910082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37" name="文本框 36"/>
          <p:cNvSpPr txBox="1"/>
          <p:nvPr/>
        </p:nvSpPr>
        <p:spPr>
          <a:xfrm>
            <a:off x="756364" y="5652190"/>
            <a:ext cx="10713566" cy="497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71780" indent="-271780" algn="just">
              <a:lnSpc>
                <a:spcPct val="120000"/>
              </a:lnSpc>
              <a:buFont typeface="+mj-lt"/>
              <a:buAutoNum type="arabicPeriod"/>
            </a:pPr>
            <a:r>
              <a:rPr lang="zh-CN" altLang="en-US" sz="2200" b="1" dirty="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这两个资料中的种群增长有什么共同点？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756364" y="1168041"/>
            <a:ext cx="6134320" cy="41503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altLang="zh-CN" sz="2200" b="1" dirty="0">
                <a:solidFill>
                  <a:srgbClr val="0000F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【</a:t>
            </a:r>
            <a:r>
              <a:rPr lang="zh-CN" altLang="en-US" sz="2200" b="1" dirty="0">
                <a:solidFill>
                  <a:srgbClr val="0000F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资料</a:t>
            </a:r>
            <a:r>
              <a:rPr lang="en-US" altLang="zh-CN" sz="2200" b="1" dirty="0">
                <a:solidFill>
                  <a:srgbClr val="0000F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1】</a:t>
            </a:r>
            <a:r>
              <a:rPr lang="en-US" altLang="zh-CN" sz="22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1859</a:t>
            </a:r>
            <a:r>
              <a:rPr lang="zh-CN" altLang="en-US" sz="22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年，一位来到澳大利亚定居的英国人在他的农场中放生了</a:t>
            </a:r>
            <a:r>
              <a:rPr lang="en-US" altLang="zh-CN" sz="22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24</a:t>
            </a:r>
            <a:r>
              <a:rPr lang="zh-CN" altLang="en-US" sz="22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只野兔。让他没有想到的是，一个世纪之后，这</a:t>
            </a:r>
            <a:r>
              <a:rPr lang="en-US" altLang="zh-CN" sz="22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24</a:t>
            </a:r>
            <a:r>
              <a:rPr lang="zh-CN" altLang="en-US" sz="22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只野兔的后代竟超过</a:t>
            </a:r>
            <a:r>
              <a:rPr lang="en-US" altLang="zh-CN" sz="22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6</a:t>
            </a:r>
            <a:r>
              <a:rPr lang="zh-CN" altLang="en-US" sz="22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亿只。漫山遍野的野兔不仅与牛羊争食牧草，还啃啮树皮，造成植被被破坏，导致水土流失。后来，人们引入了黏液瘤病毒才使野兔的数量得到短暂控制。</a:t>
            </a:r>
          </a:p>
          <a:p>
            <a:pPr algn="just">
              <a:lnSpc>
                <a:spcPct val="120000"/>
              </a:lnSpc>
            </a:pPr>
            <a:r>
              <a:rPr lang="en-US" altLang="zh-CN" sz="2200" b="1" dirty="0">
                <a:solidFill>
                  <a:srgbClr val="0000F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【</a:t>
            </a:r>
            <a:r>
              <a:rPr lang="zh-CN" altLang="en-US" sz="2200" b="1" dirty="0">
                <a:solidFill>
                  <a:srgbClr val="0000F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资料</a:t>
            </a:r>
            <a:r>
              <a:rPr lang="en-US" altLang="zh-CN" sz="2200" b="1" dirty="0">
                <a:solidFill>
                  <a:srgbClr val="0000F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2】</a:t>
            </a:r>
            <a:r>
              <a:rPr lang="en-US" altLang="zh-CN" sz="22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20</a:t>
            </a:r>
            <a:r>
              <a:rPr lang="zh-CN" altLang="en-US" sz="22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世纪</a:t>
            </a:r>
            <a:r>
              <a:rPr lang="en-US" altLang="zh-CN" sz="22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30</a:t>
            </a:r>
            <a:r>
              <a:rPr lang="zh-CN" altLang="en-US" sz="22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年代，人们将环颈雉引入某地一个岛屿。</a:t>
            </a:r>
            <a:r>
              <a:rPr lang="en-US" altLang="zh-CN" sz="22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1937~1942</a:t>
            </a:r>
            <a:r>
              <a:rPr lang="zh-CN" altLang="en-US" sz="22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年，这个种群数量的增长如右图所示。</a:t>
            </a:r>
          </a:p>
        </p:txBody>
      </p:sp>
      <p:grpSp>
        <p:nvGrpSpPr>
          <p:cNvPr id="65" name="组合 64"/>
          <p:cNvGrpSpPr/>
          <p:nvPr/>
        </p:nvGrpSpPr>
        <p:grpSpPr>
          <a:xfrm>
            <a:off x="977182" y="6138201"/>
            <a:ext cx="10517596" cy="510540"/>
            <a:chOff x="838200" y="2386404"/>
            <a:chExt cx="10517596" cy="510540"/>
          </a:xfrm>
          <a:solidFill>
            <a:schemeClr val="accent1">
              <a:lumMod val="75000"/>
            </a:schemeClr>
          </a:solidFill>
        </p:grpSpPr>
        <p:sp>
          <p:nvSpPr>
            <p:cNvPr id="66" name="矩形: 圆角 65"/>
            <p:cNvSpPr/>
            <p:nvPr/>
          </p:nvSpPr>
          <p:spPr>
            <a:xfrm>
              <a:off x="838200" y="2386404"/>
              <a:ext cx="10517596" cy="505835"/>
            </a:xfrm>
            <a:prstGeom prst="roundRect">
              <a:avLst>
                <a:gd name="adj" fmla="val 2316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 dirty="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67" name="文本框 66"/>
            <p:cNvSpPr txBox="1"/>
            <p:nvPr/>
          </p:nvSpPr>
          <p:spPr>
            <a:xfrm>
              <a:off x="937895" y="2399739"/>
              <a:ext cx="10288905" cy="49720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zh-CN" altLang="en-US" sz="2200" b="1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cs typeface="Times New Roman" panose="02020603050405020304" pitchFamily="18" charset="0"/>
                </a:rPr>
                <a:t>种群数量增长迅猛，且呈无限增长趋势。</a:t>
              </a:r>
            </a:p>
          </p:txBody>
        </p:sp>
      </p:grpSp>
      <p:grpSp>
        <p:nvGrpSpPr>
          <p:cNvPr id="17" name="组合 16"/>
          <p:cNvGrpSpPr/>
          <p:nvPr/>
        </p:nvGrpSpPr>
        <p:grpSpPr>
          <a:xfrm>
            <a:off x="6890385" y="1264285"/>
            <a:ext cx="4603750" cy="4500880"/>
            <a:chOff x="10851" y="1991"/>
            <a:chExt cx="7250" cy="7088"/>
          </a:xfrm>
        </p:grpSpPr>
        <p:grpSp>
          <p:nvGrpSpPr>
            <p:cNvPr id="68" name="组合 67"/>
            <p:cNvGrpSpPr/>
            <p:nvPr/>
          </p:nvGrpSpPr>
          <p:grpSpPr>
            <a:xfrm>
              <a:off x="10851" y="1991"/>
              <a:ext cx="7251" cy="7088"/>
              <a:chOff x="6890684" y="873247"/>
              <a:chExt cx="4604094" cy="4500919"/>
            </a:xfrm>
          </p:grpSpPr>
          <p:grpSp>
            <p:nvGrpSpPr>
              <p:cNvPr id="6" name="组合 5"/>
              <p:cNvGrpSpPr/>
              <p:nvPr/>
            </p:nvGrpSpPr>
            <p:grpSpPr>
              <a:xfrm>
                <a:off x="6890684" y="873247"/>
                <a:ext cx="4604094" cy="4500919"/>
                <a:chOff x="4940708" y="1903228"/>
                <a:chExt cx="4604094" cy="4500919"/>
              </a:xfrm>
            </p:grpSpPr>
            <p:graphicFrame>
              <p:nvGraphicFramePr>
                <p:cNvPr id="71" name="图表 70"/>
                <p:cNvGraphicFramePr/>
                <p:nvPr/>
              </p:nvGraphicFramePr>
              <p:xfrm>
                <a:off x="4940708" y="1903228"/>
                <a:ext cx="4604094" cy="4500919"/>
              </p:xfrm>
              <a:graphic>
                <a:graphicData uri="http://schemas.openxmlformats.org/drawingml/2006/chart">
                  <c:chart xmlns:c="http://schemas.openxmlformats.org/drawingml/2006/chart" xmlns:r="http://schemas.openxmlformats.org/officeDocument/2006/relationships" r:id="rId4"/>
                </a:graphicData>
              </a:graphic>
            </p:graphicFrame>
            <p:sp>
              <p:nvSpPr>
                <p:cNvPr id="72" name="文本框 71"/>
                <p:cNvSpPr txBox="1"/>
                <p:nvPr/>
              </p:nvSpPr>
              <p:spPr>
                <a:xfrm>
                  <a:off x="5835304" y="5198729"/>
                  <a:ext cx="718820" cy="36830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dirty="0">
                      <a:latin typeface="微软雅黑" panose="020B0503020204020204" charset="-122"/>
                      <a:ea typeface="微软雅黑" panose="020B0503020204020204" charset="-122"/>
                      <a:cs typeface="Times New Roman" panose="02020603050405020304" pitchFamily="18" charset="0"/>
                    </a:rPr>
                    <a:t>1937</a:t>
                  </a:r>
                </a:p>
              </p:txBody>
            </p:sp>
            <p:sp>
              <p:nvSpPr>
                <p:cNvPr id="73" name="文本框 72"/>
                <p:cNvSpPr txBox="1"/>
                <p:nvPr/>
              </p:nvSpPr>
              <p:spPr>
                <a:xfrm>
                  <a:off x="6345667" y="5198729"/>
                  <a:ext cx="718820" cy="36830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dirty="0">
                      <a:latin typeface="微软雅黑" panose="020B0503020204020204" charset="-122"/>
                      <a:ea typeface="微软雅黑" panose="020B0503020204020204" charset="-122"/>
                      <a:cs typeface="Times New Roman" panose="02020603050405020304" pitchFamily="18" charset="0"/>
                    </a:rPr>
                    <a:t>1938</a:t>
                  </a:r>
                </a:p>
              </p:txBody>
            </p:sp>
            <p:sp>
              <p:nvSpPr>
                <p:cNvPr id="74" name="文本框 73"/>
                <p:cNvSpPr txBox="1"/>
                <p:nvPr/>
              </p:nvSpPr>
              <p:spPr>
                <a:xfrm>
                  <a:off x="6969316" y="5198729"/>
                  <a:ext cx="718820" cy="36830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dirty="0">
                      <a:latin typeface="微软雅黑" panose="020B0503020204020204" charset="-122"/>
                      <a:ea typeface="微软雅黑" panose="020B0503020204020204" charset="-122"/>
                      <a:cs typeface="Times New Roman" panose="02020603050405020304" pitchFamily="18" charset="0"/>
                    </a:rPr>
                    <a:t>1939</a:t>
                  </a:r>
                </a:p>
              </p:txBody>
            </p:sp>
            <p:sp>
              <p:nvSpPr>
                <p:cNvPr id="75" name="文本框 74"/>
                <p:cNvSpPr txBox="1"/>
                <p:nvPr/>
              </p:nvSpPr>
              <p:spPr>
                <a:xfrm>
                  <a:off x="7615647" y="5198729"/>
                  <a:ext cx="718820" cy="36830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dirty="0">
                      <a:latin typeface="微软雅黑" panose="020B0503020204020204" charset="-122"/>
                      <a:ea typeface="微软雅黑" panose="020B0503020204020204" charset="-122"/>
                      <a:cs typeface="Times New Roman" panose="02020603050405020304" pitchFamily="18" charset="0"/>
                    </a:rPr>
                    <a:t>1940</a:t>
                  </a:r>
                </a:p>
              </p:txBody>
            </p:sp>
            <p:sp>
              <p:nvSpPr>
                <p:cNvPr id="76" name="文本框 75"/>
                <p:cNvSpPr txBox="1"/>
                <p:nvPr/>
              </p:nvSpPr>
              <p:spPr>
                <a:xfrm>
                  <a:off x="8154363" y="5198729"/>
                  <a:ext cx="718820" cy="36830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dirty="0">
                      <a:latin typeface="微软雅黑" panose="020B0503020204020204" charset="-122"/>
                      <a:ea typeface="微软雅黑" panose="020B0503020204020204" charset="-122"/>
                      <a:cs typeface="Times New Roman" panose="02020603050405020304" pitchFamily="18" charset="0"/>
                    </a:rPr>
                    <a:t>1941</a:t>
                  </a:r>
                </a:p>
              </p:txBody>
            </p:sp>
            <p:sp>
              <p:nvSpPr>
                <p:cNvPr id="77" name="文本框 76"/>
                <p:cNvSpPr txBox="1"/>
                <p:nvPr/>
              </p:nvSpPr>
              <p:spPr>
                <a:xfrm>
                  <a:off x="8693079" y="5198729"/>
                  <a:ext cx="718820" cy="36830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dirty="0">
                      <a:latin typeface="微软雅黑" panose="020B0503020204020204" charset="-122"/>
                      <a:ea typeface="微软雅黑" panose="020B0503020204020204" charset="-122"/>
                      <a:cs typeface="Times New Roman" panose="02020603050405020304" pitchFamily="18" charset="0"/>
                    </a:rPr>
                    <a:t>1942</a:t>
                  </a:r>
                </a:p>
              </p:txBody>
            </p:sp>
            <p:sp>
              <p:nvSpPr>
                <p:cNvPr id="78" name="文本框 77"/>
                <p:cNvSpPr txBox="1"/>
                <p:nvPr/>
              </p:nvSpPr>
              <p:spPr>
                <a:xfrm>
                  <a:off x="5486009" y="4111895"/>
                  <a:ext cx="584835" cy="36830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dirty="0">
                      <a:latin typeface="微软雅黑" panose="020B0503020204020204" charset="-122"/>
                      <a:ea typeface="微软雅黑" panose="020B0503020204020204" charset="-122"/>
                      <a:cs typeface="Times New Roman" panose="02020603050405020304" pitchFamily="18" charset="0"/>
                    </a:rPr>
                    <a:t>500</a:t>
                  </a:r>
                </a:p>
              </p:txBody>
            </p:sp>
            <p:sp>
              <p:nvSpPr>
                <p:cNvPr id="79" name="文本框 78"/>
                <p:cNvSpPr txBox="1"/>
                <p:nvPr/>
              </p:nvSpPr>
              <p:spPr>
                <a:xfrm>
                  <a:off x="5283928" y="3226306"/>
                  <a:ext cx="718820" cy="36830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r"/>
                  <a:r>
                    <a:rPr lang="en-US" altLang="zh-CN" dirty="0">
                      <a:latin typeface="微软雅黑" panose="020B0503020204020204" charset="-122"/>
                      <a:ea typeface="微软雅黑" panose="020B0503020204020204" charset="-122"/>
                      <a:cs typeface="Times New Roman" panose="02020603050405020304" pitchFamily="18" charset="0"/>
                    </a:rPr>
                    <a:t>1000</a:t>
                  </a:r>
                </a:p>
              </p:txBody>
            </p:sp>
            <p:sp>
              <p:nvSpPr>
                <p:cNvPr id="80" name="文本框 79"/>
                <p:cNvSpPr txBox="1"/>
                <p:nvPr/>
              </p:nvSpPr>
              <p:spPr>
                <a:xfrm>
                  <a:off x="5283928" y="2340717"/>
                  <a:ext cx="718820" cy="36830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r"/>
                  <a:r>
                    <a:rPr lang="en-US" altLang="zh-CN" dirty="0">
                      <a:latin typeface="微软雅黑" panose="020B0503020204020204" charset="-122"/>
                      <a:ea typeface="微软雅黑" panose="020B0503020204020204" charset="-122"/>
                      <a:cs typeface="Times New Roman" panose="02020603050405020304" pitchFamily="18" charset="0"/>
                    </a:rPr>
                    <a:t>1500</a:t>
                  </a:r>
                </a:p>
              </p:txBody>
            </p:sp>
            <p:sp>
              <p:nvSpPr>
                <p:cNvPr id="81" name="文本框 80"/>
                <p:cNvSpPr txBox="1"/>
                <p:nvPr/>
              </p:nvSpPr>
              <p:spPr>
                <a:xfrm>
                  <a:off x="7454031" y="5450171"/>
                  <a:ext cx="640080" cy="36830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zh-CN" altLang="en-US" dirty="0">
                      <a:latin typeface="微软雅黑" panose="020B0503020204020204" charset="-122"/>
                      <a:ea typeface="微软雅黑" panose="020B0503020204020204" charset="-122"/>
                    </a:rPr>
                    <a:t>年份</a:t>
                  </a:r>
                </a:p>
              </p:txBody>
            </p:sp>
            <p:sp>
              <p:nvSpPr>
                <p:cNvPr id="82" name="文本框 81"/>
                <p:cNvSpPr txBox="1"/>
                <p:nvPr/>
              </p:nvSpPr>
              <p:spPr>
                <a:xfrm rot="16200000">
                  <a:off x="4568610" y="3410972"/>
                  <a:ext cx="1423670" cy="36830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zh-CN" altLang="en-US" dirty="0">
                      <a:latin typeface="微软雅黑" panose="020B0503020204020204" charset="-122"/>
                      <a:ea typeface="微软雅黑" panose="020B0503020204020204" charset="-122"/>
                      <a:cs typeface="微软雅黑" panose="020B0503020204020204" charset="-122"/>
                    </a:rPr>
                    <a:t>种群数量</a:t>
                  </a:r>
                  <a:r>
                    <a:rPr lang="en-US" altLang="zh-CN" dirty="0">
                      <a:latin typeface="微软雅黑" panose="020B0503020204020204" charset="-122"/>
                      <a:ea typeface="微软雅黑" panose="020B0503020204020204" charset="-122"/>
                      <a:cs typeface="微软雅黑" panose="020B0503020204020204" charset="-122"/>
                    </a:rPr>
                    <a:t>/</a:t>
                  </a:r>
                  <a:r>
                    <a:rPr lang="zh-CN" altLang="en-US" dirty="0">
                      <a:latin typeface="微软雅黑" panose="020B0503020204020204" charset="-122"/>
                      <a:ea typeface="微软雅黑" panose="020B0503020204020204" charset="-122"/>
                      <a:cs typeface="微软雅黑" panose="020B0503020204020204" charset="-122"/>
                    </a:rPr>
                    <a:t>只</a:t>
                  </a:r>
                </a:p>
              </p:txBody>
            </p:sp>
            <p:cxnSp>
              <p:nvCxnSpPr>
                <p:cNvPr id="83" name="直接连接符 82"/>
                <p:cNvCxnSpPr/>
                <p:nvPr/>
              </p:nvCxnSpPr>
              <p:spPr>
                <a:xfrm>
                  <a:off x="6128489" y="5136315"/>
                  <a:ext cx="0" cy="70883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4" name="直接连接符 83"/>
                <p:cNvCxnSpPr/>
                <p:nvPr/>
              </p:nvCxnSpPr>
              <p:spPr>
                <a:xfrm>
                  <a:off x="6702700" y="5136315"/>
                  <a:ext cx="0" cy="70883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5" name="直接连接符 84"/>
                <p:cNvCxnSpPr/>
                <p:nvPr/>
              </p:nvCxnSpPr>
              <p:spPr>
                <a:xfrm>
                  <a:off x="7269487" y="5136315"/>
                  <a:ext cx="0" cy="70883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6" name="直接连接符 85"/>
                <p:cNvCxnSpPr/>
                <p:nvPr/>
              </p:nvCxnSpPr>
              <p:spPr>
                <a:xfrm>
                  <a:off x="7853687" y="5136315"/>
                  <a:ext cx="0" cy="70883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7" name="直接连接符 86"/>
                <p:cNvCxnSpPr/>
                <p:nvPr/>
              </p:nvCxnSpPr>
              <p:spPr>
                <a:xfrm>
                  <a:off x="8420954" y="5136315"/>
                  <a:ext cx="0" cy="70883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8" name="直接连接符 87"/>
                <p:cNvCxnSpPr/>
                <p:nvPr/>
              </p:nvCxnSpPr>
              <p:spPr>
                <a:xfrm>
                  <a:off x="8958588" y="5136315"/>
                  <a:ext cx="0" cy="70883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9" name="直接连接符 88"/>
                <p:cNvCxnSpPr/>
                <p:nvPr/>
              </p:nvCxnSpPr>
              <p:spPr>
                <a:xfrm rot="5400000">
                  <a:off x="6015874" y="4257488"/>
                  <a:ext cx="0" cy="70883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0" name="直接连接符 89"/>
                <p:cNvCxnSpPr/>
                <p:nvPr/>
              </p:nvCxnSpPr>
              <p:spPr>
                <a:xfrm rot="5400000">
                  <a:off x="6015874" y="3387334"/>
                  <a:ext cx="0" cy="70883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1" name="直接连接符 90"/>
                <p:cNvCxnSpPr/>
                <p:nvPr/>
              </p:nvCxnSpPr>
              <p:spPr>
                <a:xfrm rot="5400000">
                  <a:off x="6015874" y="2491965"/>
                  <a:ext cx="0" cy="70883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92" name="文本框 91"/>
                <p:cNvSpPr txBox="1"/>
                <p:nvPr/>
              </p:nvSpPr>
              <p:spPr>
                <a:xfrm>
                  <a:off x="5709090" y="5022532"/>
                  <a:ext cx="316865" cy="36830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dirty="0">
                      <a:latin typeface="微软雅黑" panose="020B0503020204020204" charset="-122"/>
                      <a:ea typeface="微软雅黑" panose="020B0503020204020204" charset="-122"/>
                      <a:cs typeface="Times New Roman" panose="02020603050405020304" pitchFamily="18" charset="0"/>
                    </a:rPr>
                    <a:t>0</a:t>
                  </a:r>
                </a:p>
              </p:txBody>
            </p:sp>
          </p:grpSp>
          <p:sp>
            <p:nvSpPr>
              <p:cNvPr id="70" name="文本框 69"/>
              <p:cNvSpPr txBox="1"/>
              <p:nvPr/>
            </p:nvSpPr>
            <p:spPr>
              <a:xfrm>
                <a:off x="7438057" y="4730513"/>
                <a:ext cx="3992880" cy="39878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zh-CN" altLang="en-US" sz="2000" b="1" dirty="0">
                    <a:solidFill>
                      <a:srgbClr val="FF0000"/>
                    </a:solidFill>
                    <a:latin typeface="微软雅黑" panose="020B0503020204020204" charset="-122"/>
                    <a:ea typeface="微软雅黑" panose="020B0503020204020204" charset="-122"/>
                  </a:rPr>
                  <a:t>某岛屿环颈雉种群数量的增长曲线</a:t>
                </a:r>
              </a:p>
            </p:txBody>
          </p:sp>
        </p:grpSp>
        <p:pic>
          <p:nvPicPr>
            <p:cNvPr id="13" name="图片 12" descr="小鸟&#10;&#10;描述已自动生成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611" y="2793"/>
              <a:ext cx="4080" cy="2745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uiExpand="1" build="p"/>
      <p:bldP spid="3" grpId="0" uiExpand="1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728345" y="81280"/>
            <a:ext cx="1249680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ctr"/>
            <a:r>
              <a:rPr lang="zh-CN" altLang="en-US" sz="2800" b="1">
                <a:solidFill>
                  <a:schemeClr val="bg1"/>
                </a:solidFill>
              </a:rPr>
              <a:t>第二节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4816476" y="50483"/>
            <a:ext cx="3395980" cy="58356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ctr"/>
            <a:r>
              <a:rPr lang="zh-CN" altLang="en-US" sz="3200" b="1">
                <a:solidFill>
                  <a:srgbClr val="FFFF00"/>
                </a:solidFill>
                <a:sym typeface="+mn-ea"/>
              </a:rPr>
              <a:t>    种群数量的变化</a:t>
            </a:r>
          </a:p>
        </p:txBody>
      </p:sp>
      <p:sp>
        <p:nvSpPr>
          <p:cNvPr id="69" name="圆角矩形 68"/>
          <p:cNvSpPr/>
          <p:nvPr/>
        </p:nvSpPr>
        <p:spPr>
          <a:xfrm>
            <a:off x="667385" y="1262380"/>
            <a:ext cx="10930255" cy="5400000"/>
          </a:xfrm>
          <a:prstGeom prst="roundRect">
            <a:avLst>
              <a:gd name="adj" fmla="val 3183"/>
            </a:avLst>
          </a:prstGeom>
          <a:noFill/>
          <a:ln w="19050">
            <a:solidFill>
              <a:srgbClr val="4472C4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剪去单角的矩形 14"/>
          <p:cNvSpPr/>
          <p:nvPr>
            <p:custDataLst>
              <p:tags r:id="rId1"/>
            </p:custDataLst>
          </p:nvPr>
        </p:nvSpPr>
        <p:spPr>
          <a:xfrm>
            <a:off x="0" y="709295"/>
            <a:ext cx="6797675" cy="539750"/>
          </a:xfrm>
          <a:prstGeom prst="snip1Rect">
            <a:avLst/>
          </a:prstGeom>
          <a:solidFill>
            <a:srgbClr val="4472C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zh-CN" altLang="en-US" sz="2800" b="1">
                <a:solidFill>
                  <a:srgbClr val="FFFF00"/>
                </a:solidFill>
                <a:latin typeface="微软雅黑" panose="020B0503020204020204" charset="-122"/>
                <a:ea typeface="微软雅黑" panose="020B0503020204020204" charset="-122"/>
              </a:rPr>
              <a:t>【思考</a:t>
            </a:r>
            <a:r>
              <a:rPr lang="en-US" altLang="zh-CN" sz="2800" b="1">
                <a:solidFill>
                  <a:srgbClr val="FFFF00"/>
                </a:solidFill>
                <a:latin typeface="微软雅黑" panose="020B0503020204020204" charset="-122"/>
                <a:ea typeface="微软雅黑" panose="020B0503020204020204" charset="-122"/>
              </a:rPr>
              <a:t>.</a:t>
            </a:r>
            <a:r>
              <a:rPr lang="zh-CN" altLang="en-US" sz="2800" b="1">
                <a:solidFill>
                  <a:srgbClr val="FFFF00"/>
                </a:solidFill>
                <a:latin typeface="微软雅黑" panose="020B0503020204020204" charset="-122"/>
                <a:ea typeface="微软雅黑" panose="020B0503020204020204" charset="-122"/>
              </a:rPr>
              <a:t>讨论】</a:t>
            </a:r>
            <a:r>
              <a:rPr lang="zh-CN" altLang="en-US" sz="2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分析自然界种群增长的实例</a:t>
            </a:r>
            <a:endParaRPr lang="en-US" altLang="zh-CN" sz="28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32" name="组合 31"/>
          <p:cNvGrpSpPr/>
          <p:nvPr/>
        </p:nvGrpSpPr>
        <p:grpSpPr>
          <a:xfrm>
            <a:off x="809324" y="5175609"/>
            <a:ext cx="10660606" cy="460375"/>
            <a:chOff x="6333409" y="1517893"/>
            <a:chExt cx="10660606" cy="460375"/>
          </a:xfrm>
        </p:grpSpPr>
        <p:sp>
          <p:nvSpPr>
            <p:cNvPr id="33" name="文本框 32"/>
            <p:cNvSpPr txBox="1"/>
            <p:nvPr/>
          </p:nvSpPr>
          <p:spPr>
            <a:xfrm>
              <a:off x="6333409" y="1517893"/>
              <a:ext cx="792480" cy="460375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r>
                <a:rPr kumimoji="1" lang="zh-CN" altLang="en-US" sz="2400" b="1" dirty="0">
                  <a:solidFill>
                    <a:srgbClr val="FF0000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讨论</a:t>
              </a:r>
            </a:p>
          </p:txBody>
        </p:sp>
        <p:grpSp>
          <p:nvGrpSpPr>
            <p:cNvPr id="34" name="组合 33"/>
            <p:cNvGrpSpPr/>
            <p:nvPr/>
          </p:nvGrpSpPr>
          <p:grpSpPr>
            <a:xfrm>
              <a:off x="6351240" y="1974037"/>
              <a:ext cx="10642775" cy="0"/>
              <a:chOff x="7484784" y="1647059"/>
              <a:chExt cx="10642775" cy="0"/>
            </a:xfrm>
          </p:grpSpPr>
          <p:cxnSp>
            <p:nvCxnSpPr>
              <p:cNvPr id="35" name="直接连接符 34"/>
              <p:cNvCxnSpPr/>
              <p:nvPr/>
            </p:nvCxnSpPr>
            <p:spPr>
              <a:xfrm>
                <a:off x="7484784" y="1647059"/>
                <a:ext cx="732693" cy="0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直接连接符 35"/>
              <p:cNvCxnSpPr/>
              <p:nvPr/>
            </p:nvCxnSpPr>
            <p:spPr>
              <a:xfrm>
                <a:off x="8217477" y="1647059"/>
                <a:ext cx="9910082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3" name="文本框 2"/>
          <p:cNvSpPr txBox="1"/>
          <p:nvPr/>
        </p:nvSpPr>
        <p:spPr>
          <a:xfrm>
            <a:off x="756364" y="1168041"/>
            <a:ext cx="6134320" cy="41503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altLang="zh-CN" sz="2200" b="1" dirty="0">
                <a:solidFill>
                  <a:srgbClr val="0000F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【</a:t>
            </a:r>
            <a:r>
              <a:rPr lang="zh-CN" altLang="en-US" sz="2200" b="1" dirty="0">
                <a:solidFill>
                  <a:srgbClr val="0000F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资料</a:t>
            </a:r>
            <a:r>
              <a:rPr lang="en-US" altLang="zh-CN" sz="2200" b="1" dirty="0">
                <a:solidFill>
                  <a:srgbClr val="0000F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1】</a:t>
            </a:r>
            <a:r>
              <a:rPr lang="en-US" altLang="zh-CN" sz="22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1859</a:t>
            </a:r>
            <a:r>
              <a:rPr lang="zh-CN" altLang="en-US" sz="22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年，一位来到澳大利亚定居的英国人在他的农场中放生了</a:t>
            </a:r>
            <a:r>
              <a:rPr lang="en-US" altLang="zh-CN" sz="22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24</a:t>
            </a:r>
            <a:r>
              <a:rPr lang="zh-CN" altLang="en-US" sz="22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只野兔。让他没有想到的是，一个世纪之后，这</a:t>
            </a:r>
            <a:r>
              <a:rPr lang="en-US" altLang="zh-CN" sz="22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24</a:t>
            </a:r>
            <a:r>
              <a:rPr lang="zh-CN" altLang="en-US" sz="22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只野兔的后代竟超过</a:t>
            </a:r>
            <a:r>
              <a:rPr lang="en-US" altLang="zh-CN" sz="22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6</a:t>
            </a:r>
            <a:r>
              <a:rPr lang="zh-CN" altLang="en-US" sz="22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亿只。漫山遍野的野兔不仅与牛羊争食牧草，还啃啮树皮，造成植被被破坏，导致水土流失。后来，人们引入了黏液瘤病毒才使野兔的数量得到短暂控制。</a:t>
            </a:r>
          </a:p>
          <a:p>
            <a:pPr algn="just">
              <a:lnSpc>
                <a:spcPct val="120000"/>
              </a:lnSpc>
            </a:pPr>
            <a:r>
              <a:rPr lang="en-US" altLang="zh-CN" sz="2200" b="1" dirty="0">
                <a:solidFill>
                  <a:srgbClr val="0000F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【</a:t>
            </a:r>
            <a:r>
              <a:rPr lang="zh-CN" altLang="en-US" sz="2200" b="1" dirty="0">
                <a:solidFill>
                  <a:srgbClr val="0000F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资料</a:t>
            </a:r>
            <a:r>
              <a:rPr lang="en-US" altLang="zh-CN" sz="2200" b="1" dirty="0">
                <a:solidFill>
                  <a:srgbClr val="0000F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2】</a:t>
            </a:r>
            <a:r>
              <a:rPr lang="en-US" altLang="zh-CN" sz="22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20</a:t>
            </a:r>
            <a:r>
              <a:rPr lang="zh-CN" altLang="en-US" sz="22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世纪</a:t>
            </a:r>
            <a:r>
              <a:rPr lang="en-US" altLang="zh-CN" sz="22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30</a:t>
            </a:r>
            <a:r>
              <a:rPr lang="zh-CN" altLang="en-US" sz="22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年代，人们将环颈雉引入某地一个岛屿。</a:t>
            </a:r>
            <a:r>
              <a:rPr lang="en-US" altLang="zh-CN" sz="22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1937~1942</a:t>
            </a:r>
            <a:r>
              <a:rPr lang="zh-CN" altLang="en-US" sz="22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年，这个种群数量的增长如右图所示。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756364" y="5616630"/>
            <a:ext cx="10713566" cy="497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5430" indent="-265430" algn="just">
              <a:lnSpc>
                <a:spcPct val="120000"/>
              </a:lnSpc>
              <a:buFont typeface="+mj-lt"/>
              <a:buAutoNum type="arabicPeriod" startAt="2"/>
            </a:pPr>
            <a:r>
              <a:rPr lang="zh-CN" alt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种群出现这种增长的原因是什么？</a:t>
            </a:r>
          </a:p>
        </p:txBody>
      </p:sp>
      <p:grpSp>
        <p:nvGrpSpPr>
          <p:cNvPr id="5" name="组合 4"/>
          <p:cNvGrpSpPr/>
          <p:nvPr/>
        </p:nvGrpSpPr>
        <p:grpSpPr>
          <a:xfrm>
            <a:off x="977182" y="6102641"/>
            <a:ext cx="10517596" cy="510540"/>
            <a:chOff x="838200" y="2386404"/>
            <a:chExt cx="10517596" cy="510540"/>
          </a:xfrm>
          <a:solidFill>
            <a:schemeClr val="accent1">
              <a:lumMod val="75000"/>
            </a:schemeClr>
          </a:solidFill>
        </p:grpSpPr>
        <p:sp>
          <p:nvSpPr>
            <p:cNvPr id="8" name="矩形: 圆角 65"/>
            <p:cNvSpPr/>
            <p:nvPr/>
          </p:nvSpPr>
          <p:spPr>
            <a:xfrm>
              <a:off x="838200" y="2386404"/>
              <a:ext cx="10517596" cy="505835"/>
            </a:xfrm>
            <a:prstGeom prst="roundRect">
              <a:avLst>
                <a:gd name="adj" fmla="val 2316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 dirty="0"/>
            </a:p>
          </p:txBody>
        </p:sp>
        <p:sp>
          <p:nvSpPr>
            <p:cNvPr id="9" name="文本框 8"/>
            <p:cNvSpPr txBox="1"/>
            <p:nvPr/>
          </p:nvSpPr>
          <p:spPr>
            <a:xfrm>
              <a:off x="937895" y="2399739"/>
              <a:ext cx="10205720" cy="497205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zh-CN" altLang="en-US" sz="22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食物充足、缺少天敌等。</a:t>
              </a:r>
            </a:p>
          </p:txBody>
        </p:sp>
      </p:grpSp>
      <p:grpSp>
        <p:nvGrpSpPr>
          <p:cNvPr id="17" name="组合 16"/>
          <p:cNvGrpSpPr/>
          <p:nvPr/>
        </p:nvGrpSpPr>
        <p:grpSpPr>
          <a:xfrm>
            <a:off x="6890385" y="1264285"/>
            <a:ext cx="4603750" cy="4500880"/>
            <a:chOff x="10851" y="1991"/>
            <a:chExt cx="7250" cy="7088"/>
          </a:xfrm>
        </p:grpSpPr>
        <p:grpSp>
          <p:nvGrpSpPr>
            <p:cNvPr id="10" name="组合 9"/>
            <p:cNvGrpSpPr/>
            <p:nvPr/>
          </p:nvGrpSpPr>
          <p:grpSpPr>
            <a:xfrm>
              <a:off x="10851" y="1991"/>
              <a:ext cx="7251" cy="7088"/>
              <a:chOff x="6890684" y="873247"/>
              <a:chExt cx="4604094" cy="4500919"/>
            </a:xfrm>
          </p:grpSpPr>
          <p:grpSp>
            <p:nvGrpSpPr>
              <p:cNvPr id="11" name="组合 10"/>
              <p:cNvGrpSpPr/>
              <p:nvPr/>
            </p:nvGrpSpPr>
            <p:grpSpPr>
              <a:xfrm>
                <a:off x="6890684" y="873247"/>
                <a:ext cx="4604094" cy="4500919"/>
                <a:chOff x="4940708" y="1903228"/>
                <a:chExt cx="4604094" cy="4500919"/>
              </a:xfrm>
            </p:grpSpPr>
            <p:graphicFrame>
              <p:nvGraphicFramePr>
                <p:cNvPr id="12" name="图表 11"/>
                <p:cNvGraphicFramePr/>
                <p:nvPr/>
              </p:nvGraphicFramePr>
              <p:xfrm>
                <a:off x="4940708" y="1903228"/>
                <a:ext cx="4604094" cy="4500919"/>
              </p:xfrm>
              <a:graphic>
                <a:graphicData uri="http://schemas.openxmlformats.org/drawingml/2006/chart">
                  <c:chart xmlns:c="http://schemas.openxmlformats.org/drawingml/2006/chart" xmlns:r="http://schemas.openxmlformats.org/officeDocument/2006/relationships" r:id="rId4"/>
                </a:graphicData>
              </a:graphic>
            </p:graphicFrame>
            <p:sp>
              <p:nvSpPr>
                <p:cNvPr id="13" name="文本框 12"/>
                <p:cNvSpPr txBox="1"/>
                <p:nvPr/>
              </p:nvSpPr>
              <p:spPr>
                <a:xfrm>
                  <a:off x="5835304" y="5198729"/>
                  <a:ext cx="718820" cy="36830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dirty="0">
                      <a:latin typeface="微软雅黑" panose="020B0503020204020204" charset="-122"/>
                      <a:ea typeface="微软雅黑" panose="020B0503020204020204" charset="-122"/>
                      <a:cs typeface="Times New Roman" panose="02020603050405020304" pitchFamily="18" charset="0"/>
                    </a:rPr>
                    <a:t>1937</a:t>
                  </a:r>
                </a:p>
              </p:txBody>
            </p:sp>
            <p:sp>
              <p:nvSpPr>
                <p:cNvPr id="14" name="文本框 13"/>
                <p:cNvSpPr txBox="1"/>
                <p:nvPr/>
              </p:nvSpPr>
              <p:spPr>
                <a:xfrm>
                  <a:off x="6345667" y="5198729"/>
                  <a:ext cx="718820" cy="36830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dirty="0">
                      <a:latin typeface="微软雅黑" panose="020B0503020204020204" charset="-122"/>
                      <a:ea typeface="微软雅黑" panose="020B0503020204020204" charset="-122"/>
                      <a:cs typeface="Times New Roman" panose="02020603050405020304" pitchFamily="18" charset="0"/>
                    </a:rPr>
                    <a:t>1938</a:t>
                  </a:r>
                </a:p>
              </p:txBody>
            </p:sp>
            <p:sp>
              <p:nvSpPr>
                <p:cNvPr id="16" name="文本框 15"/>
                <p:cNvSpPr txBox="1"/>
                <p:nvPr/>
              </p:nvSpPr>
              <p:spPr>
                <a:xfrm>
                  <a:off x="6969316" y="5198729"/>
                  <a:ext cx="718820" cy="36830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dirty="0">
                      <a:latin typeface="微软雅黑" panose="020B0503020204020204" charset="-122"/>
                      <a:ea typeface="微软雅黑" panose="020B0503020204020204" charset="-122"/>
                      <a:cs typeface="Times New Roman" panose="02020603050405020304" pitchFamily="18" charset="0"/>
                    </a:rPr>
                    <a:t>1939</a:t>
                  </a:r>
                </a:p>
              </p:txBody>
            </p:sp>
            <p:sp>
              <p:nvSpPr>
                <p:cNvPr id="18" name="文本框 17"/>
                <p:cNvSpPr txBox="1"/>
                <p:nvPr/>
              </p:nvSpPr>
              <p:spPr>
                <a:xfrm>
                  <a:off x="7615647" y="5198729"/>
                  <a:ext cx="718820" cy="36830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dirty="0">
                      <a:latin typeface="微软雅黑" panose="020B0503020204020204" charset="-122"/>
                      <a:ea typeface="微软雅黑" panose="020B0503020204020204" charset="-122"/>
                      <a:cs typeface="Times New Roman" panose="02020603050405020304" pitchFamily="18" charset="0"/>
                    </a:rPr>
                    <a:t>1940</a:t>
                  </a:r>
                </a:p>
              </p:txBody>
            </p:sp>
            <p:sp>
              <p:nvSpPr>
                <p:cNvPr id="19" name="文本框 18"/>
                <p:cNvSpPr txBox="1"/>
                <p:nvPr/>
              </p:nvSpPr>
              <p:spPr>
                <a:xfrm>
                  <a:off x="8154363" y="5198729"/>
                  <a:ext cx="718820" cy="36830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dirty="0">
                      <a:latin typeface="微软雅黑" panose="020B0503020204020204" charset="-122"/>
                      <a:ea typeface="微软雅黑" panose="020B0503020204020204" charset="-122"/>
                      <a:cs typeface="Times New Roman" panose="02020603050405020304" pitchFamily="18" charset="0"/>
                    </a:rPr>
                    <a:t>1941</a:t>
                  </a:r>
                </a:p>
              </p:txBody>
            </p:sp>
            <p:sp>
              <p:nvSpPr>
                <p:cNvPr id="20" name="文本框 19"/>
                <p:cNvSpPr txBox="1"/>
                <p:nvPr/>
              </p:nvSpPr>
              <p:spPr>
                <a:xfrm>
                  <a:off x="8693079" y="5198729"/>
                  <a:ext cx="718820" cy="36830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dirty="0">
                      <a:latin typeface="微软雅黑" panose="020B0503020204020204" charset="-122"/>
                      <a:ea typeface="微软雅黑" panose="020B0503020204020204" charset="-122"/>
                      <a:cs typeface="Times New Roman" panose="02020603050405020304" pitchFamily="18" charset="0"/>
                    </a:rPr>
                    <a:t>1942</a:t>
                  </a:r>
                </a:p>
              </p:txBody>
            </p:sp>
            <p:sp>
              <p:nvSpPr>
                <p:cNvPr id="21" name="文本框 20"/>
                <p:cNvSpPr txBox="1"/>
                <p:nvPr/>
              </p:nvSpPr>
              <p:spPr>
                <a:xfrm>
                  <a:off x="5486009" y="4111895"/>
                  <a:ext cx="584835" cy="36830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dirty="0">
                      <a:latin typeface="微软雅黑" panose="020B0503020204020204" charset="-122"/>
                      <a:ea typeface="微软雅黑" panose="020B0503020204020204" charset="-122"/>
                      <a:cs typeface="Times New Roman" panose="02020603050405020304" pitchFamily="18" charset="0"/>
                    </a:rPr>
                    <a:t>500</a:t>
                  </a:r>
                </a:p>
              </p:txBody>
            </p:sp>
            <p:sp>
              <p:nvSpPr>
                <p:cNvPr id="22" name="文本框 21"/>
                <p:cNvSpPr txBox="1"/>
                <p:nvPr/>
              </p:nvSpPr>
              <p:spPr>
                <a:xfrm>
                  <a:off x="5283928" y="3226306"/>
                  <a:ext cx="718820" cy="36830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r"/>
                  <a:r>
                    <a:rPr lang="en-US" altLang="zh-CN" dirty="0">
                      <a:latin typeface="微软雅黑" panose="020B0503020204020204" charset="-122"/>
                      <a:ea typeface="微软雅黑" panose="020B0503020204020204" charset="-122"/>
                      <a:cs typeface="Times New Roman" panose="02020603050405020304" pitchFamily="18" charset="0"/>
                    </a:rPr>
                    <a:t>1000</a:t>
                  </a:r>
                </a:p>
              </p:txBody>
            </p:sp>
            <p:sp>
              <p:nvSpPr>
                <p:cNvPr id="23" name="文本框 22"/>
                <p:cNvSpPr txBox="1"/>
                <p:nvPr/>
              </p:nvSpPr>
              <p:spPr>
                <a:xfrm>
                  <a:off x="5283928" y="2340717"/>
                  <a:ext cx="718820" cy="36830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r"/>
                  <a:r>
                    <a:rPr lang="en-US" altLang="zh-CN" dirty="0">
                      <a:latin typeface="微软雅黑" panose="020B0503020204020204" charset="-122"/>
                      <a:ea typeface="微软雅黑" panose="020B0503020204020204" charset="-122"/>
                      <a:cs typeface="Times New Roman" panose="02020603050405020304" pitchFamily="18" charset="0"/>
                    </a:rPr>
                    <a:t>1500</a:t>
                  </a:r>
                </a:p>
              </p:txBody>
            </p:sp>
            <p:sp>
              <p:nvSpPr>
                <p:cNvPr id="24" name="文本框 23"/>
                <p:cNvSpPr txBox="1"/>
                <p:nvPr/>
              </p:nvSpPr>
              <p:spPr>
                <a:xfrm>
                  <a:off x="7454031" y="5450171"/>
                  <a:ext cx="640080" cy="36830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zh-CN" altLang="en-US" dirty="0">
                      <a:latin typeface="微软雅黑" panose="020B0503020204020204" charset="-122"/>
                      <a:ea typeface="微软雅黑" panose="020B0503020204020204" charset="-122"/>
                    </a:rPr>
                    <a:t>年份</a:t>
                  </a:r>
                </a:p>
              </p:txBody>
            </p:sp>
            <p:sp>
              <p:nvSpPr>
                <p:cNvPr id="25" name="文本框 24"/>
                <p:cNvSpPr txBox="1"/>
                <p:nvPr/>
              </p:nvSpPr>
              <p:spPr>
                <a:xfrm rot="16200000">
                  <a:off x="4568610" y="3410972"/>
                  <a:ext cx="1423670" cy="36830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zh-CN" altLang="en-US" dirty="0">
                      <a:latin typeface="微软雅黑" panose="020B0503020204020204" charset="-122"/>
                      <a:ea typeface="微软雅黑" panose="020B0503020204020204" charset="-122"/>
                      <a:cs typeface="微软雅黑" panose="020B0503020204020204" charset="-122"/>
                    </a:rPr>
                    <a:t>种群数量</a:t>
                  </a:r>
                  <a:r>
                    <a:rPr lang="en-US" altLang="zh-CN" dirty="0">
                      <a:latin typeface="微软雅黑" panose="020B0503020204020204" charset="-122"/>
                      <a:ea typeface="微软雅黑" panose="020B0503020204020204" charset="-122"/>
                      <a:cs typeface="微软雅黑" panose="020B0503020204020204" charset="-122"/>
                    </a:rPr>
                    <a:t>/</a:t>
                  </a:r>
                  <a:r>
                    <a:rPr lang="zh-CN" altLang="en-US" dirty="0">
                      <a:latin typeface="微软雅黑" panose="020B0503020204020204" charset="-122"/>
                      <a:ea typeface="微软雅黑" panose="020B0503020204020204" charset="-122"/>
                      <a:cs typeface="微软雅黑" panose="020B0503020204020204" charset="-122"/>
                    </a:rPr>
                    <a:t>只</a:t>
                  </a:r>
                </a:p>
              </p:txBody>
            </p:sp>
            <p:cxnSp>
              <p:nvCxnSpPr>
                <p:cNvPr id="26" name="直接连接符 25"/>
                <p:cNvCxnSpPr/>
                <p:nvPr/>
              </p:nvCxnSpPr>
              <p:spPr>
                <a:xfrm>
                  <a:off x="6128489" y="5136315"/>
                  <a:ext cx="0" cy="70883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7" name="直接连接符 26"/>
                <p:cNvCxnSpPr/>
                <p:nvPr/>
              </p:nvCxnSpPr>
              <p:spPr>
                <a:xfrm>
                  <a:off x="6702700" y="5136315"/>
                  <a:ext cx="0" cy="70883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8" name="直接连接符 27"/>
                <p:cNvCxnSpPr/>
                <p:nvPr/>
              </p:nvCxnSpPr>
              <p:spPr>
                <a:xfrm>
                  <a:off x="7269487" y="5136315"/>
                  <a:ext cx="0" cy="70883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9" name="直接连接符 28"/>
                <p:cNvCxnSpPr/>
                <p:nvPr/>
              </p:nvCxnSpPr>
              <p:spPr>
                <a:xfrm>
                  <a:off x="7853687" y="5136315"/>
                  <a:ext cx="0" cy="70883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" name="直接连接符 29"/>
                <p:cNvCxnSpPr/>
                <p:nvPr/>
              </p:nvCxnSpPr>
              <p:spPr>
                <a:xfrm>
                  <a:off x="8420954" y="5136315"/>
                  <a:ext cx="0" cy="70883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" name="直接连接符 30"/>
                <p:cNvCxnSpPr/>
                <p:nvPr/>
              </p:nvCxnSpPr>
              <p:spPr>
                <a:xfrm>
                  <a:off x="8958588" y="5136315"/>
                  <a:ext cx="0" cy="70883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" name="直接连接符 37"/>
                <p:cNvCxnSpPr/>
                <p:nvPr/>
              </p:nvCxnSpPr>
              <p:spPr>
                <a:xfrm rot="5400000">
                  <a:off x="6015874" y="4257488"/>
                  <a:ext cx="0" cy="70883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" name="直接连接符 38"/>
                <p:cNvCxnSpPr/>
                <p:nvPr/>
              </p:nvCxnSpPr>
              <p:spPr>
                <a:xfrm rot="5400000">
                  <a:off x="6015874" y="3387334"/>
                  <a:ext cx="0" cy="70883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" name="直接连接符 39"/>
                <p:cNvCxnSpPr/>
                <p:nvPr/>
              </p:nvCxnSpPr>
              <p:spPr>
                <a:xfrm rot="5400000">
                  <a:off x="6015874" y="2491965"/>
                  <a:ext cx="0" cy="70883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41" name="文本框 40"/>
                <p:cNvSpPr txBox="1"/>
                <p:nvPr/>
              </p:nvSpPr>
              <p:spPr>
                <a:xfrm>
                  <a:off x="5709090" y="5022532"/>
                  <a:ext cx="316865" cy="36830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dirty="0">
                      <a:latin typeface="微软雅黑" panose="020B0503020204020204" charset="-122"/>
                      <a:ea typeface="微软雅黑" panose="020B0503020204020204" charset="-122"/>
                      <a:cs typeface="Times New Roman" panose="02020603050405020304" pitchFamily="18" charset="0"/>
                    </a:rPr>
                    <a:t>0</a:t>
                  </a:r>
                </a:p>
              </p:txBody>
            </p:sp>
          </p:grpSp>
          <p:sp>
            <p:nvSpPr>
              <p:cNvPr id="42" name="文本框 41"/>
              <p:cNvSpPr txBox="1"/>
              <p:nvPr/>
            </p:nvSpPr>
            <p:spPr>
              <a:xfrm>
                <a:off x="7438057" y="4730513"/>
                <a:ext cx="3992880" cy="39878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zh-CN" altLang="en-US" sz="2000" b="1" dirty="0">
                    <a:solidFill>
                      <a:srgbClr val="FF0000"/>
                    </a:solidFill>
                    <a:latin typeface="微软雅黑" panose="020B0503020204020204" charset="-122"/>
                    <a:ea typeface="微软雅黑" panose="020B0503020204020204" charset="-122"/>
                  </a:rPr>
                  <a:t>某岛屿环颈雉种群数量的增长曲线</a:t>
                </a:r>
              </a:p>
            </p:txBody>
          </p:sp>
        </p:grpSp>
        <p:pic>
          <p:nvPicPr>
            <p:cNvPr id="43" name="图片 42" descr="小鸟&#10;&#10;描述已自动生成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611" y="2793"/>
              <a:ext cx="4080" cy="2745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728345" y="81280"/>
            <a:ext cx="1249680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ctr"/>
            <a:r>
              <a:rPr lang="zh-CN" altLang="en-US" sz="2800" b="1">
                <a:solidFill>
                  <a:schemeClr val="bg1"/>
                </a:solidFill>
              </a:rPr>
              <a:t>第二节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4816476" y="50483"/>
            <a:ext cx="3395980" cy="58356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ctr"/>
            <a:r>
              <a:rPr lang="zh-CN" altLang="en-US" sz="3200" b="1">
                <a:solidFill>
                  <a:srgbClr val="FFFF00"/>
                </a:solidFill>
                <a:sym typeface="+mn-ea"/>
              </a:rPr>
              <a:t>    种群数量的变化</a:t>
            </a:r>
          </a:p>
        </p:txBody>
      </p:sp>
      <p:sp>
        <p:nvSpPr>
          <p:cNvPr id="69" name="圆角矩形 68"/>
          <p:cNvSpPr/>
          <p:nvPr/>
        </p:nvSpPr>
        <p:spPr>
          <a:xfrm>
            <a:off x="667385" y="1262380"/>
            <a:ext cx="10930255" cy="5400000"/>
          </a:xfrm>
          <a:prstGeom prst="roundRect">
            <a:avLst>
              <a:gd name="adj" fmla="val 3183"/>
            </a:avLst>
          </a:prstGeom>
          <a:noFill/>
          <a:ln w="19050">
            <a:solidFill>
              <a:srgbClr val="4472C4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剪去单角的矩形 14"/>
          <p:cNvSpPr/>
          <p:nvPr>
            <p:custDataLst>
              <p:tags r:id="rId1"/>
            </p:custDataLst>
          </p:nvPr>
        </p:nvSpPr>
        <p:spPr>
          <a:xfrm>
            <a:off x="0" y="709295"/>
            <a:ext cx="6797675" cy="539750"/>
          </a:xfrm>
          <a:prstGeom prst="snip1Rect">
            <a:avLst/>
          </a:prstGeom>
          <a:solidFill>
            <a:srgbClr val="4472C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zh-CN" altLang="en-US" sz="2800" b="1">
                <a:solidFill>
                  <a:srgbClr val="FFFF00"/>
                </a:solidFill>
                <a:latin typeface="微软雅黑" panose="020B0503020204020204" charset="-122"/>
                <a:ea typeface="微软雅黑" panose="020B0503020204020204" charset="-122"/>
              </a:rPr>
              <a:t>【思考</a:t>
            </a:r>
            <a:r>
              <a:rPr lang="en-US" altLang="zh-CN" sz="2800" b="1">
                <a:solidFill>
                  <a:srgbClr val="FFFF00"/>
                </a:solidFill>
                <a:latin typeface="微软雅黑" panose="020B0503020204020204" charset="-122"/>
                <a:ea typeface="微软雅黑" panose="020B0503020204020204" charset="-122"/>
              </a:rPr>
              <a:t>.</a:t>
            </a:r>
            <a:r>
              <a:rPr lang="zh-CN" altLang="en-US" sz="2800" b="1">
                <a:solidFill>
                  <a:srgbClr val="FFFF00"/>
                </a:solidFill>
                <a:latin typeface="微软雅黑" panose="020B0503020204020204" charset="-122"/>
                <a:ea typeface="微软雅黑" panose="020B0503020204020204" charset="-122"/>
              </a:rPr>
              <a:t>讨论】</a:t>
            </a:r>
            <a:r>
              <a:rPr lang="zh-CN" altLang="en-US" sz="2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分析自然界种群增长的实例</a:t>
            </a:r>
            <a:endParaRPr lang="en-US" altLang="zh-CN" sz="28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32" name="组合 31"/>
          <p:cNvGrpSpPr/>
          <p:nvPr/>
        </p:nvGrpSpPr>
        <p:grpSpPr>
          <a:xfrm>
            <a:off x="809324" y="5175609"/>
            <a:ext cx="10660606" cy="460375"/>
            <a:chOff x="6333409" y="1517893"/>
            <a:chExt cx="10660606" cy="460375"/>
          </a:xfrm>
        </p:grpSpPr>
        <p:sp>
          <p:nvSpPr>
            <p:cNvPr id="33" name="文本框 32"/>
            <p:cNvSpPr txBox="1"/>
            <p:nvPr/>
          </p:nvSpPr>
          <p:spPr>
            <a:xfrm>
              <a:off x="6333409" y="1517893"/>
              <a:ext cx="792480" cy="460375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r>
                <a:rPr kumimoji="1" lang="zh-CN" altLang="en-US" sz="2400" b="1" dirty="0">
                  <a:solidFill>
                    <a:srgbClr val="FF0000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讨论</a:t>
              </a:r>
            </a:p>
          </p:txBody>
        </p:sp>
        <p:grpSp>
          <p:nvGrpSpPr>
            <p:cNvPr id="34" name="组合 33"/>
            <p:cNvGrpSpPr/>
            <p:nvPr/>
          </p:nvGrpSpPr>
          <p:grpSpPr>
            <a:xfrm>
              <a:off x="6351240" y="1974037"/>
              <a:ext cx="10642775" cy="0"/>
              <a:chOff x="7484784" y="1647059"/>
              <a:chExt cx="10642775" cy="0"/>
            </a:xfrm>
          </p:grpSpPr>
          <p:cxnSp>
            <p:nvCxnSpPr>
              <p:cNvPr id="35" name="直接连接符 34"/>
              <p:cNvCxnSpPr/>
              <p:nvPr/>
            </p:nvCxnSpPr>
            <p:spPr>
              <a:xfrm>
                <a:off x="7484784" y="1647059"/>
                <a:ext cx="732693" cy="0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直接连接符 35"/>
              <p:cNvCxnSpPr/>
              <p:nvPr/>
            </p:nvCxnSpPr>
            <p:spPr>
              <a:xfrm>
                <a:off x="8217477" y="1647059"/>
                <a:ext cx="9910082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3" name="文本框 2"/>
          <p:cNvSpPr txBox="1"/>
          <p:nvPr/>
        </p:nvSpPr>
        <p:spPr>
          <a:xfrm>
            <a:off x="756364" y="1168041"/>
            <a:ext cx="6134320" cy="41503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altLang="zh-CN" sz="2200" b="1" dirty="0">
                <a:solidFill>
                  <a:srgbClr val="0000F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【</a:t>
            </a:r>
            <a:r>
              <a:rPr lang="zh-CN" altLang="en-US" sz="2200" b="1" dirty="0">
                <a:solidFill>
                  <a:srgbClr val="0000F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资料</a:t>
            </a:r>
            <a:r>
              <a:rPr lang="en-US" altLang="zh-CN" sz="2200" b="1" dirty="0">
                <a:solidFill>
                  <a:srgbClr val="0000F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1】</a:t>
            </a:r>
            <a:r>
              <a:rPr lang="en-US" altLang="zh-CN" sz="22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1859</a:t>
            </a:r>
            <a:r>
              <a:rPr lang="zh-CN" altLang="en-US" sz="22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年，一位来到澳大利亚定居的英国人在他的农场中放生了</a:t>
            </a:r>
            <a:r>
              <a:rPr lang="en-US" altLang="zh-CN" sz="22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24</a:t>
            </a:r>
            <a:r>
              <a:rPr lang="zh-CN" altLang="en-US" sz="22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只野兔。让他没有想到的是，一个世纪之后，这</a:t>
            </a:r>
            <a:r>
              <a:rPr lang="en-US" altLang="zh-CN" sz="22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24</a:t>
            </a:r>
            <a:r>
              <a:rPr lang="zh-CN" altLang="en-US" sz="22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只野兔的后代竟超过</a:t>
            </a:r>
            <a:r>
              <a:rPr lang="en-US" altLang="zh-CN" sz="22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6</a:t>
            </a:r>
            <a:r>
              <a:rPr lang="zh-CN" altLang="en-US" sz="22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亿只。漫山遍野的野兔不仅与牛羊争食牧草，还啃啮树皮，造成植被被破坏，导致水土流失。后来，人们引入了黏液瘤病毒才使野兔的数量得到短暂控制。</a:t>
            </a:r>
          </a:p>
          <a:p>
            <a:pPr algn="just">
              <a:lnSpc>
                <a:spcPct val="120000"/>
              </a:lnSpc>
            </a:pPr>
            <a:r>
              <a:rPr lang="en-US" altLang="zh-CN" sz="2200" b="1" dirty="0">
                <a:solidFill>
                  <a:srgbClr val="0000F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【</a:t>
            </a:r>
            <a:r>
              <a:rPr lang="zh-CN" altLang="en-US" sz="2200" b="1" dirty="0">
                <a:solidFill>
                  <a:srgbClr val="0000F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资料</a:t>
            </a:r>
            <a:r>
              <a:rPr lang="en-US" altLang="zh-CN" sz="2200" b="1" dirty="0">
                <a:solidFill>
                  <a:srgbClr val="0000F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2】</a:t>
            </a:r>
            <a:r>
              <a:rPr lang="en-US" altLang="zh-CN" sz="22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20</a:t>
            </a:r>
            <a:r>
              <a:rPr lang="zh-CN" altLang="en-US" sz="22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世纪</a:t>
            </a:r>
            <a:r>
              <a:rPr lang="en-US" altLang="zh-CN" sz="22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30</a:t>
            </a:r>
            <a:r>
              <a:rPr lang="zh-CN" altLang="en-US" sz="22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年代，人们将环颈雉引入某地一个岛屿。</a:t>
            </a:r>
            <a:r>
              <a:rPr lang="en-US" altLang="zh-CN" sz="22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1937~1942</a:t>
            </a:r>
            <a:r>
              <a:rPr lang="zh-CN" altLang="en-US" sz="22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年，这个种群数量的增长如右图所示。</a:t>
            </a:r>
          </a:p>
        </p:txBody>
      </p:sp>
      <p:sp>
        <p:nvSpPr>
          <p:cNvPr id="37" name="文本框 36"/>
          <p:cNvSpPr txBox="1"/>
          <p:nvPr/>
        </p:nvSpPr>
        <p:spPr>
          <a:xfrm>
            <a:off x="756364" y="5616630"/>
            <a:ext cx="10713566" cy="497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5430" indent="-265430" algn="just">
              <a:lnSpc>
                <a:spcPct val="120000"/>
              </a:lnSpc>
              <a:buFont typeface="+mj-lt"/>
              <a:buAutoNum type="arabicPeriod" startAt="3"/>
            </a:pPr>
            <a:r>
              <a:rPr lang="zh-CN" alt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这种种群增长的趋势能不能一直持续下去？为什么？</a:t>
            </a:r>
          </a:p>
        </p:txBody>
      </p:sp>
      <p:grpSp>
        <p:nvGrpSpPr>
          <p:cNvPr id="65" name="组合 64"/>
          <p:cNvGrpSpPr/>
          <p:nvPr/>
        </p:nvGrpSpPr>
        <p:grpSpPr>
          <a:xfrm>
            <a:off x="977182" y="6102641"/>
            <a:ext cx="10517596" cy="510624"/>
            <a:chOff x="838200" y="2386404"/>
            <a:chExt cx="10517596" cy="510624"/>
          </a:xfrm>
          <a:solidFill>
            <a:schemeClr val="accent1">
              <a:lumMod val="75000"/>
            </a:schemeClr>
          </a:solidFill>
        </p:grpSpPr>
        <p:sp>
          <p:nvSpPr>
            <p:cNvPr id="66" name="矩形: 圆角 65"/>
            <p:cNvSpPr/>
            <p:nvPr/>
          </p:nvSpPr>
          <p:spPr>
            <a:xfrm>
              <a:off x="838200" y="2386404"/>
              <a:ext cx="10517596" cy="505835"/>
            </a:xfrm>
            <a:prstGeom prst="roundRect">
              <a:avLst>
                <a:gd name="adj" fmla="val 2316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 dirty="0"/>
            </a:p>
          </p:txBody>
        </p:sp>
        <p:sp>
          <p:nvSpPr>
            <p:cNvPr id="67" name="文本框 66"/>
            <p:cNvSpPr txBox="1"/>
            <p:nvPr/>
          </p:nvSpPr>
          <p:spPr>
            <a:xfrm>
              <a:off x="938078" y="2399823"/>
              <a:ext cx="10417718" cy="49720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zh-CN" altLang="en-US" sz="22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不能。因为资源和空间是有限的。</a:t>
              </a:r>
            </a:p>
          </p:txBody>
        </p:sp>
      </p:grpSp>
      <p:grpSp>
        <p:nvGrpSpPr>
          <p:cNvPr id="17" name="组合 16"/>
          <p:cNvGrpSpPr/>
          <p:nvPr/>
        </p:nvGrpSpPr>
        <p:grpSpPr>
          <a:xfrm>
            <a:off x="6890385" y="1264285"/>
            <a:ext cx="4603750" cy="4500880"/>
            <a:chOff x="10851" y="1991"/>
            <a:chExt cx="7250" cy="7088"/>
          </a:xfrm>
        </p:grpSpPr>
        <p:grpSp>
          <p:nvGrpSpPr>
            <p:cNvPr id="2" name="组合 1"/>
            <p:cNvGrpSpPr/>
            <p:nvPr/>
          </p:nvGrpSpPr>
          <p:grpSpPr>
            <a:xfrm>
              <a:off x="10851" y="1991"/>
              <a:ext cx="7251" cy="7088"/>
              <a:chOff x="6890684" y="873247"/>
              <a:chExt cx="4604094" cy="4500919"/>
            </a:xfrm>
          </p:grpSpPr>
          <p:grpSp>
            <p:nvGrpSpPr>
              <p:cNvPr id="5" name="组合 4"/>
              <p:cNvGrpSpPr/>
              <p:nvPr/>
            </p:nvGrpSpPr>
            <p:grpSpPr>
              <a:xfrm>
                <a:off x="6890684" y="873247"/>
                <a:ext cx="4604094" cy="4500919"/>
                <a:chOff x="4940708" y="1903228"/>
                <a:chExt cx="4604094" cy="4500919"/>
              </a:xfrm>
            </p:grpSpPr>
            <p:graphicFrame>
              <p:nvGraphicFramePr>
                <p:cNvPr id="8" name="图表 7"/>
                <p:cNvGraphicFramePr/>
                <p:nvPr/>
              </p:nvGraphicFramePr>
              <p:xfrm>
                <a:off x="4940708" y="1903228"/>
                <a:ext cx="4604094" cy="4500919"/>
              </p:xfrm>
              <a:graphic>
                <a:graphicData uri="http://schemas.openxmlformats.org/drawingml/2006/chart">
                  <c:chart xmlns:c="http://schemas.openxmlformats.org/drawingml/2006/chart" xmlns:r="http://schemas.openxmlformats.org/officeDocument/2006/relationships" r:id="rId4"/>
                </a:graphicData>
              </a:graphic>
            </p:graphicFrame>
            <p:sp>
              <p:nvSpPr>
                <p:cNvPr id="9" name="文本框 8"/>
                <p:cNvSpPr txBox="1"/>
                <p:nvPr/>
              </p:nvSpPr>
              <p:spPr>
                <a:xfrm>
                  <a:off x="5835304" y="5198729"/>
                  <a:ext cx="718820" cy="36830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dirty="0">
                      <a:latin typeface="微软雅黑" panose="020B0503020204020204" charset="-122"/>
                      <a:ea typeface="微软雅黑" panose="020B0503020204020204" charset="-122"/>
                      <a:cs typeface="Times New Roman" panose="02020603050405020304" pitchFamily="18" charset="0"/>
                    </a:rPr>
                    <a:t>1937</a:t>
                  </a:r>
                </a:p>
              </p:txBody>
            </p:sp>
            <p:sp>
              <p:nvSpPr>
                <p:cNvPr id="10" name="文本框 9"/>
                <p:cNvSpPr txBox="1"/>
                <p:nvPr/>
              </p:nvSpPr>
              <p:spPr>
                <a:xfrm>
                  <a:off x="6345667" y="5198729"/>
                  <a:ext cx="718820" cy="36830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dirty="0">
                      <a:latin typeface="微软雅黑" panose="020B0503020204020204" charset="-122"/>
                      <a:ea typeface="微软雅黑" panose="020B0503020204020204" charset="-122"/>
                      <a:cs typeface="Times New Roman" panose="02020603050405020304" pitchFamily="18" charset="0"/>
                    </a:rPr>
                    <a:t>1938</a:t>
                  </a:r>
                </a:p>
              </p:txBody>
            </p:sp>
            <p:sp>
              <p:nvSpPr>
                <p:cNvPr id="11" name="文本框 10"/>
                <p:cNvSpPr txBox="1"/>
                <p:nvPr/>
              </p:nvSpPr>
              <p:spPr>
                <a:xfrm>
                  <a:off x="6969316" y="5198729"/>
                  <a:ext cx="718820" cy="36830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dirty="0">
                      <a:latin typeface="微软雅黑" panose="020B0503020204020204" charset="-122"/>
                      <a:ea typeface="微软雅黑" panose="020B0503020204020204" charset="-122"/>
                      <a:cs typeface="Times New Roman" panose="02020603050405020304" pitchFamily="18" charset="0"/>
                    </a:rPr>
                    <a:t>1939</a:t>
                  </a:r>
                </a:p>
              </p:txBody>
            </p:sp>
            <p:sp>
              <p:nvSpPr>
                <p:cNvPr id="12" name="文本框 11"/>
                <p:cNvSpPr txBox="1"/>
                <p:nvPr/>
              </p:nvSpPr>
              <p:spPr>
                <a:xfrm>
                  <a:off x="7615647" y="5198729"/>
                  <a:ext cx="718820" cy="36830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dirty="0">
                      <a:latin typeface="微软雅黑" panose="020B0503020204020204" charset="-122"/>
                      <a:ea typeface="微软雅黑" panose="020B0503020204020204" charset="-122"/>
                      <a:cs typeface="Times New Roman" panose="02020603050405020304" pitchFamily="18" charset="0"/>
                    </a:rPr>
                    <a:t>1940</a:t>
                  </a:r>
                </a:p>
              </p:txBody>
            </p:sp>
            <p:sp>
              <p:nvSpPr>
                <p:cNvPr id="13" name="文本框 12"/>
                <p:cNvSpPr txBox="1"/>
                <p:nvPr/>
              </p:nvSpPr>
              <p:spPr>
                <a:xfrm>
                  <a:off x="8154363" y="5198729"/>
                  <a:ext cx="718820" cy="36830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dirty="0">
                      <a:latin typeface="微软雅黑" panose="020B0503020204020204" charset="-122"/>
                      <a:ea typeface="微软雅黑" panose="020B0503020204020204" charset="-122"/>
                      <a:cs typeface="Times New Roman" panose="02020603050405020304" pitchFamily="18" charset="0"/>
                    </a:rPr>
                    <a:t>1941</a:t>
                  </a:r>
                </a:p>
              </p:txBody>
            </p:sp>
            <p:sp>
              <p:nvSpPr>
                <p:cNvPr id="14" name="文本框 13"/>
                <p:cNvSpPr txBox="1"/>
                <p:nvPr/>
              </p:nvSpPr>
              <p:spPr>
                <a:xfrm>
                  <a:off x="8693079" y="5198729"/>
                  <a:ext cx="718820" cy="36830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dirty="0">
                      <a:latin typeface="微软雅黑" panose="020B0503020204020204" charset="-122"/>
                      <a:ea typeface="微软雅黑" panose="020B0503020204020204" charset="-122"/>
                      <a:cs typeface="Times New Roman" panose="02020603050405020304" pitchFamily="18" charset="0"/>
                    </a:rPr>
                    <a:t>1942</a:t>
                  </a:r>
                </a:p>
              </p:txBody>
            </p:sp>
            <p:sp>
              <p:nvSpPr>
                <p:cNvPr id="16" name="文本框 15"/>
                <p:cNvSpPr txBox="1"/>
                <p:nvPr/>
              </p:nvSpPr>
              <p:spPr>
                <a:xfrm>
                  <a:off x="5486009" y="4111895"/>
                  <a:ext cx="584835" cy="36830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dirty="0">
                      <a:latin typeface="微软雅黑" panose="020B0503020204020204" charset="-122"/>
                      <a:ea typeface="微软雅黑" panose="020B0503020204020204" charset="-122"/>
                      <a:cs typeface="Times New Roman" panose="02020603050405020304" pitchFamily="18" charset="0"/>
                    </a:rPr>
                    <a:t>500</a:t>
                  </a:r>
                </a:p>
              </p:txBody>
            </p:sp>
            <p:sp>
              <p:nvSpPr>
                <p:cNvPr id="18" name="文本框 17"/>
                <p:cNvSpPr txBox="1"/>
                <p:nvPr/>
              </p:nvSpPr>
              <p:spPr>
                <a:xfrm>
                  <a:off x="5283928" y="3226306"/>
                  <a:ext cx="718820" cy="36830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r"/>
                  <a:r>
                    <a:rPr lang="en-US" altLang="zh-CN" dirty="0">
                      <a:latin typeface="微软雅黑" panose="020B0503020204020204" charset="-122"/>
                      <a:ea typeface="微软雅黑" panose="020B0503020204020204" charset="-122"/>
                      <a:cs typeface="Times New Roman" panose="02020603050405020304" pitchFamily="18" charset="0"/>
                    </a:rPr>
                    <a:t>1000</a:t>
                  </a:r>
                </a:p>
              </p:txBody>
            </p:sp>
            <p:sp>
              <p:nvSpPr>
                <p:cNvPr id="19" name="文本框 18"/>
                <p:cNvSpPr txBox="1"/>
                <p:nvPr/>
              </p:nvSpPr>
              <p:spPr>
                <a:xfrm>
                  <a:off x="5283928" y="2340717"/>
                  <a:ext cx="718820" cy="36830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r"/>
                  <a:r>
                    <a:rPr lang="en-US" altLang="zh-CN" dirty="0">
                      <a:latin typeface="微软雅黑" panose="020B0503020204020204" charset="-122"/>
                      <a:ea typeface="微软雅黑" panose="020B0503020204020204" charset="-122"/>
                      <a:cs typeface="Times New Roman" panose="02020603050405020304" pitchFamily="18" charset="0"/>
                    </a:rPr>
                    <a:t>1500</a:t>
                  </a:r>
                </a:p>
              </p:txBody>
            </p:sp>
            <p:sp>
              <p:nvSpPr>
                <p:cNvPr id="20" name="文本框 19"/>
                <p:cNvSpPr txBox="1"/>
                <p:nvPr/>
              </p:nvSpPr>
              <p:spPr>
                <a:xfrm>
                  <a:off x="7454031" y="5450171"/>
                  <a:ext cx="640080" cy="36830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zh-CN" altLang="en-US" dirty="0">
                      <a:latin typeface="微软雅黑" panose="020B0503020204020204" charset="-122"/>
                      <a:ea typeface="微软雅黑" panose="020B0503020204020204" charset="-122"/>
                    </a:rPr>
                    <a:t>年份</a:t>
                  </a:r>
                </a:p>
              </p:txBody>
            </p:sp>
            <p:sp>
              <p:nvSpPr>
                <p:cNvPr id="21" name="文本框 20"/>
                <p:cNvSpPr txBox="1"/>
                <p:nvPr/>
              </p:nvSpPr>
              <p:spPr>
                <a:xfrm rot="16200000">
                  <a:off x="4568610" y="3410972"/>
                  <a:ext cx="1423670" cy="36830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zh-CN" altLang="en-US" dirty="0">
                      <a:latin typeface="微软雅黑" panose="020B0503020204020204" charset="-122"/>
                      <a:ea typeface="微软雅黑" panose="020B0503020204020204" charset="-122"/>
                      <a:cs typeface="微软雅黑" panose="020B0503020204020204" charset="-122"/>
                    </a:rPr>
                    <a:t>种群数量</a:t>
                  </a:r>
                  <a:r>
                    <a:rPr lang="en-US" altLang="zh-CN" dirty="0">
                      <a:latin typeface="微软雅黑" panose="020B0503020204020204" charset="-122"/>
                      <a:ea typeface="微软雅黑" panose="020B0503020204020204" charset="-122"/>
                      <a:cs typeface="微软雅黑" panose="020B0503020204020204" charset="-122"/>
                    </a:rPr>
                    <a:t>/</a:t>
                  </a:r>
                  <a:r>
                    <a:rPr lang="zh-CN" altLang="en-US" dirty="0">
                      <a:latin typeface="微软雅黑" panose="020B0503020204020204" charset="-122"/>
                      <a:ea typeface="微软雅黑" panose="020B0503020204020204" charset="-122"/>
                      <a:cs typeface="微软雅黑" panose="020B0503020204020204" charset="-122"/>
                    </a:rPr>
                    <a:t>只</a:t>
                  </a:r>
                </a:p>
              </p:txBody>
            </p:sp>
            <p:cxnSp>
              <p:nvCxnSpPr>
                <p:cNvPr id="22" name="直接连接符 21"/>
                <p:cNvCxnSpPr/>
                <p:nvPr/>
              </p:nvCxnSpPr>
              <p:spPr>
                <a:xfrm>
                  <a:off x="6128489" y="5136315"/>
                  <a:ext cx="0" cy="70883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" name="直接连接符 22"/>
                <p:cNvCxnSpPr/>
                <p:nvPr/>
              </p:nvCxnSpPr>
              <p:spPr>
                <a:xfrm>
                  <a:off x="6702700" y="5136315"/>
                  <a:ext cx="0" cy="70883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" name="直接连接符 23"/>
                <p:cNvCxnSpPr/>
                <p:nvPr/>
              </p:nvCxnSpPr>
              <p:spPr>
                <a:xfrm>
                  <a:off x="7269487" y="5136315"/>
                  <a:ext cx="0" cy="70883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" name="直接连接符 24"/>
                <p:cNvCxnSpPr/>
                <p:nvPr/>
              </p:nvCxnSpPr>
              <p:spPr>
                <a:xfrm>
                  <a:off x="7853687" y="5136315"/>
                  <a:ext cx="0" cy="70883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" name="直接连接符 25"/>
                <p:cNvCxnSpPr/>
                <p:nvPr/>
              </p:nvCxnSpPr>
              <p:spPr>
                <a:xfrm>
                  <a:off x="8420954" y="5136315"/>
                  <a:ext cx="0" cy="70883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7" name="直接连接符 26"/>
                <p:cNvCxnSpPr/>
                <p:nvPr/>
              </p:nvCxnSpPr>
              <p:spPr>
                <a:xfrm>
                  <a:off x="8958588" y="5136315"/>
                  <a:ext cx="0" cy="70883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8" name="直接连接符 27"/>
                <p:cNvCxnSpPr/>
                <p:nvPr/>
              </p:nvCxnSpPr>
              <p:spPr>
                <a:xfrm rot="5400000">
                  <a:off x="6015874" y="4257488"/>
                  <a:ext cx="0" cy="70883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9" name="直接连接符 28"/>
                <p:cNvCxnSpPr/>
                <p:nvPr/>
              </p:nvCxnSpPr>
              <p:spPr>
                <a:xfrm rot="5400000">
                  <a:off x="6015874" y="3387334"/>
                  <a:ext cx="0" cy="70883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" name="直接连接符 29"/>
                <p:cNvCxnSpPr/>
                <p:nvPr/>
              </p:nvCxnSpPr>
              <p:spPr>
                <a:xfrm rot="5400000">
                  <a:off x="6015874" y="2491965"/>
                  <a:ext cx="0" cy="70883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1" name="文本框 30"/>
                <p:cNvSpPr txBox="1"/>
                <p:nvPr/>
              </p:nvSpPr>
              <p:spPr>
                <a:xfrm>
                  <a:off x="5709090" y="5022532"/>
                  <a:ext cx="316865" cy="36830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dirty="0">
                      <a:latin typeface="微软雅黑" panose="020B0503020204020204" charset="-122"/>
                      <a:ea typeface="微软雅黑" panose="020B0503020204020204" charset="-122"/>
                      <a:cs typeface="Times New Roman" panose="02020603050405020304" pitchFamily="18" charset="0"/>
                    </a:rPr>
                    <a:t>0</a:t>
                  </a:r>
                </a:p>
              </p:txBody>
            </p:sp>
          </p:grpSp>
          <p:sp>
            <p:nvSpPr>
              <p:cNvPr id="38" name="文本框 37"/>
              <p:cNvSpPr txBox="1"/>
              <p:nvPr/>
            </p:nvSpPr>
            <p:spPr>
              <a:xfrm>
                <a:off x="7438057" y="4730513"/>
                <a:ext cx="3992880" cy="39878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zh-CN" altLang="en-US" sz="2000" b="1" dirty="0">
                    <a:solidFill>
                      <a:srgbClr val="FF0000"/>
                    </a:solidFill>
                    <a:latin typeface="微软雅黑" panose="020B0503020204020204" charset="-122"/>
                    <a:ea typeface="微软雅黑" panose="020B0503020204020204" charset="-122"/>
                  </a:rPr>
                  <a:t>某岛屿环颈雉种群数量的增长曲线</a:t>
                </a:r>
              </a:p>
            </p:txBody>
          </p:sp>
        </p:grpSp>
        <p:pic>
          <p:nvPicPr>
            <p:cNvPr id="39" name="图片 38" descr="小鸟&#10;&#10;描述已自动生成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611" y="2793"/>
              <a:ext cx="4080" cy="2745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uiExpand="1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728345" y="81280"/>
            <a:ext cx="1249680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ctr"/>
            <a:r>
              <a:rPr lang="zh-CN" altLang="en-US" sz="2800" b="1">
                <a:solidFill>
                  <a:schemeClr val="bg1"/>
                </a:solidFill>
              </a:rPr>
              <a:t>第二节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4816476" y="50483"/>
            <a:ext cx="3395980" cy="58356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ctr"/>
            <a:r>
              <a:rPr lang="zh-CN" altLang="en-US" sz="3200" b="1">
                <a:solidFill>
                  <a:srgbClr val="FFFF00"/>
                </a:solidFill>
                <a:sym typeface="+mn-ea"/>
              </a:rPr>
              <a:t>    种群数量的变化</a:t>
            </a:r>
          </a:p>
        </p:txBody>
      </p:sp>
      <p:sp>
        <p:nvSpPr>
          <p:cNvPr id="69" name="圆角矩形 68"/>
          <p:cNvSpPr/>
          <p:nvPr/>
        </p:nvSpPr>
        <p:spPr>
          <a:xfrm>
            <a:off x="667385" y="1262380"/>
            <a:ext cx="10930255" cy="5400000"/>
          </a:xfrm>
          <a:prstGeom prst="roundRect">
            <a:avLst>
              <a:gd name="adj" fmla="val 3183"/>
            </a:avLst>
          </a:prstGeom>
          <a:noFill/>
          <a:ln w="19050">
            <a:solidFill>
              <a:srgbClr val="4472C4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剪去单角的矩形 16"/>
          <p:cNvSpPr/>
          <p:nvPr>
            <p:custDataLst>
              <p:tags r:id="rId1"/>
            </p:custDataLst>
          </p:nvPr>
        </p:nvSpPr>
        <p:spPr>
          <a:xfrm>
            <a:off x="0" y="709295"/>
            <a:ext cx="3649345" cy="539750"/>
          </a:xfrm>
          <a:prstGeom prst="snip1Rect">
            <a:avLst/>
          </a:prstGeom>
          <a:solidFill>
            <a:srgbClr val="4472C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zh-CN" altLang="en-US" sz="2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二、种群</a:t>
            </a:r>
            <a:r>
              <a:rPr lang="zh-CN" altLang="en-US" sz="2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的</a:t>
            </a:r>
            <a:r>
              <a:rPr lang="en-US" altLang="zh-CN" sz="2800" b="1">
                <a:solidFill>
                  <a:srgbClr val="FFFF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“J”</a:t>
            </a:r>
            <a:r>
              <a:rPr lang="zh-CN" altLang="en-US" sz="2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增长</a:t>
            </a:r>
            <a:endParaRPr lang="en-US" altLang="zh-CN" sz="28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36" name="组合 35"/>
          <p:cNvGrpSpPr/>
          <p:nvPr/>
        </p:nvGrpSpPr>
        <p:grpSpPr>
          <a:xfrm>
            <a:off x="6749706" y="1284295"/>
            <a:ext cx="4604094" cy="4500919"/>
            <a:chOff x="4940708" y="1903228"/>
            <a:chExt cx="4604094" cy="4500919"/>
          </a:xfrm>
        </p:grpSpPr>
        <p:graphicFrame>
          <p:nvGraphicFramePr>
            <p:cNvPr id="5" name="图表 4"/>
            <p:cNvGraphicFramePr/>
            <p:nvPr/>
          </p:nvGraphicFramePr>
          <p:xfrm>
            <a:off x="4940708" y="1903228"/>
            <a:ext cx="4604094" cy="4500919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sp>
          <p:nvSpPr>
            <p:cNvPr id="6" name="文本框 5"/>
            <p:cNvSpPr txBox="1"/>
            <p:nvPr/>
          </p:nvSpPr>
          <p:spPr>
            <a:xfrm>
              <a:off x="5835304" y="5198729"/>
              <a:ext cx="718820" cy="36830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dirty="0">
                  <a:latin typeface="微软雅黑" panose="020B0503020204020204" charset="-122"/>
                  <a:ea typeface="微软雅黑" panose="020B0503020204020204" charset="-122"/>
                  <a:cs typeface="Times New Roman" panose="02020603050405020304" pitchFamily="18" charset="0"/>
                </a:rPr>
                <a:t>1937</a:t>
              </a:r>
            </a:p>
          </p:txBody>
        </p:sp>
        <p:sp>
          <p:nvSpPr>
            <p:cNvPr id="8" name="文本框 7"/>
            <p:cNvSpPr txBox="1"/>
            <p:nvPr/>
          </p:nvSpPr>
          <p:spPr>
            <a:xfrm>
              <a:off x="6345667" y="5198729"/>
              <a:ext cx="718820" cy="36830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dirty="0">
                  <a:latin typeface="微软雅黑" panose="020B0503020204020204" charset="-122"/>
                  <a:ea typeface="微软雅黑" panose="020B0503020204020204" charset="-122"/>
                  <a:cs typeface="Times New Roman" panose="02020603050405020304" pitchFamily="18" charset="0"/>
                </a:rPr>
                <a:t>1938</a:t>
              </a:r>
            </a:p>
          </p:txBody>
        </p:sp>
        <p:sp>
          <p:nvSpPr>
            <p:cNvPr id="9" name="文本框 8"/>
            <p:cNvSpPr txBox="1"/>
            <p:nvPr/>
          </p:nvSpPr>
          <p:spPr>
            <a:xfrm>
              <a:off x="6969316" y="5198729"/>
              <a:ext cx="718820" cy="36830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dirty="0">
                  <a:latin typeface="微软雅黑" panose="020B0503020204020204" charset="-122"/>
                  <a:ea typeface="微软雅黑" panose="020B0503020204020204" charset="-122"/>
                  <a:cs typeface="Times New Roman" panose="02020603050405020304" pitchFamily="18" charset="0"/>
                </a:rPr>
                <a:t>1939</a:t>
              </a:r>
            </a:p>
          </p:txBody>
        </p:sp>
        <p:sp>
          <p:nvSpPr>
            <p:cNvPr id="10" name="文本框 9"/>
            <p:cNvSpPr txBox="1"/>
            <p:nvPr/>
          </p:nvSpPr>
          <p:spPr>
            <a:xfrm>
              <a:off x="7615647" y="5198729"/>
              <a:ext cx="718820" cy="36830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dirty="0">
                  <a:latin typeface="微软雅黑" panose="020B0503020204020204" charset="-122"/>
                  <a:ea typeface="微软雅黑" panose="020B0503020204020204" charset="-122"/>
                  <a:cs typeface="Times New Roman" panose="02020603050405020304" pitchFamily="18" charset="0"/>
                </a:rPr>
                <a:t>1940</a:t>
              </a:r>
            </a:p>
          </p:txBody>
        </p:sp>
        <p:sp>
          <p:nvSpPr>
            <p:cNvPr id="11" name="文本框 10"/>
            <p:cNvSpPr txBox="1"/>
            <p:nvPr/>
          </p:nvSpPr>
          <p:spPr>
            <a:xfrm>
              <a:off x="8154363" y="5198729"/>
              <a:ext cx="718820" cy="36830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dirty="0">
                  <a:latin typeface="微软雅黑" panose="020B0503020204020204" charset="-122"/>
                  <a:ea typeface="微软雅黑" panose="020B0503020204020204" charset="-122"/>
                  <a:cs typeface="Times New Roman" panose="02020603050405020304" pitchFamily="18" charset="0"/>
                </a:rPr>
                <a:t>1941</a:t>
              </a:r>
            </a:p>
          </p:txBody>
        </p:sp>
        <p:sp>
          <p:nvSpPr>
            <p:cNvPr id="12" name="文本框 11"/>
            <p:cNvSpPr txBox="1"/>
            <p:nvPr/>
          </p:nvSpPr>
          <p:spPr>
            <a:xfrm>
              <a:off x="8693079" y="5198729"/>
              <a:ext cx="718820" cy="36830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dirty="0">
                  <a:latin typeface="微软雅黑" panose="020B0503020204020204" charset="-122"/>
                  <a:ea typeface="微软雅黑" panose="020B0503020204020204" charset="-122"/>
                  <a:cs typeface="Times New Roman" panose="02020603050405020304" pitchFamily="18" charset="0"/>
                </a:rPr>
                <a:t>1942</a:t>
              </a:r>
            </a:p>
          </p:txBody>
        </p:sp>
        <p:sp>
          <p:nvSpPr>
            <p:cNvPr id="19" name="文本框 18"/>
            <p:cNvSpPr txBox="1"/>
            <p:nvPr/>
          </p:nvSpPr>
          <p:spPr>
            <a:xfrm>
              <a:off x="5486009" y="4111895"/>
              <a:ext cx="584835" cy="36830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dirty="0">
                  <a:latin typeface="微软雅黑" panose="020B0503020204020204" charset="-122"/>
                  <a:ea typeface="微软雅黑" panose="020B0503020204020204" charset="-122"/>
                  <a:cs typeface="Times New Roman" panose="02020603050405020304" pitchFamily="18" charset="0"/>
                </a:rPr>
                <a:t>500</a:t>
              </a:r>
            </a:p>
          </p:txBody>
        </p:sp>
        <p:sp>
          <p:nvSpPr>
            <p:cNvPr id="20" name="文本框 19"/>
            <p:cNvSpPr txBox="1"/>
            <p:nvPr/>
          </p:nvSpPr>
          <p:spPr>
            <a:xfrm>
              <a:off x="5283928" y="3226306"/>
              <a:ext cx="718820" cy="36830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altLang="zh-CN" dirty="0">
                  <a:latin typeface="微软雅黑" panose="020B0503020204020204" charset="-122"/>
                  <a:ea typeface="微软雅黑" panose="020B0503020204020204" charset="-122"/>
                  <a:cs typeface="Times New Roman" panose="02020603050405020304" pitchFamily="18" charset="0"/>
                </a:rPr>
                <a:t>1000</a:t>
              </a:r>
            </a:p>
          </p:txBody>
        </p:sp>
        <p:sp>
          <p:nvSpPr>
            <p:cNvPr id="21" name="文本框 20"/>
            <p:cNvSpPr txBox="1"/>
            <p:nvPr/>
          </p:nvSpPr>
          <p:spPr>
            <a:xfrm>
              <a:off x="5283928" y="2340717"/>
              <a:ext cx="718820" cy="36830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altLang="zh-CN" dirty="0">
                  <a:latin typeface="微软雅黑" panose="020B0503020204020204" charset="-122"/>
                  <a:ea typeface="微软雅黑" panose="020B0503020204020204" charset="-122"/>
                  <a:cs typeface="Times New Roman" panose="02020603050405020304" pitchFamily="18" charset="0"/>
                </a:rPr>
                <a:t>1500</a:t>
              </a:r>
            </a:p>
          </p:txBody>
        </p:sp>
        <p:sp>
          <p:nvSpPr>
            <p:cNvPr id="22" name="文本框 21"/>
            <p:cNvSpPr txBox="1"/>
            <p:nvPr/>
          </p:nvSpPr>
          <p:spPr>
            <a:xfrm>
              <a:off x="7454031" y="5492703"/>
              <a:ext cx="640080" cy="36830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dirty="0">
                  <a:latin typeface="微软雅黑" panose="020B0503020204020204" charset="-122"/>
                  <a:ea typeface="微软雅黑" panose="020B0503020204020204" charset="-122"/>
                </a:rPr>
                <a:t>年份</a:t>
              </a:r>
            </a:p>
          </p:txBody>
        </p:sp>
        <p:sp>
          <p:nvSpPr>
            <p:cNvPr id="23" name="文本框 22"/>
            <p:cNvSpPr txBox="1"/>
            <p:nvPr/>
          </p:nvSpPr>
          <p:spPr>
            <a:xfrm rot="16200000">
              <a:off x="4568610" y="3410972"/>
              <a:ext cx="1423670" cy="36830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dirty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种群数量</a:t>
              </a:r>
              <a:r>
                <a:rPr lang="en-US" altLang="zh-CN" dirty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/</a:t>
              </a:r>
              <a:r>
                <a:rPr lang="zh-CN" altLang="en-US" dirty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只</a:t>
              </a:r>
            </a:p>
          </p:txBody>
        </p:sp>
        <p:cxnSp>
          <p:nvCxnSpPr>
            <p:cNvPr id="24" name="直接连接符 23"/>
            <p:cNvCxnSpPr/>
            <p:nvPr/>
          </p:nvCxnSpPr>
          <p:spPr>
            <a:xfrm>
              <a:off x="6128489" y="5136315"/>
              <a:ext cx="0" cy="70883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直接连接符 24"/>
            <p:cNvCxnSpPr/>
            <p:nvPr/>
          </p:nvCxnSpPr>
          <p:spPr>
            <a:xfrm>
              <a:off x="6702700" y="5136315"/>
              <a:ext cx="0" cy="70883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直接连接符 25"/>
            <p:cNvCxnSpPr/>
            <p:nvPr/>
          </p:nvCxnSpPr>
          <p:spPr>
            <a:xfrm>
              <a:off x="7269487" y="5136315"/>
              <a:ext cx="0" cy="70883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直接连接符 30"/>
            <p:cNvCxnSpPr/>
            <p:nvPr/>
          </p:nvCxnSpPr>
          <p:spPr>
            <a:xfrm>
              <a:off x="7853687" y="5136315"/>
              <a:ext cx="0" cy="70883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直接连接符 31"/>
            <p:cNvCxnSpPr/>
            <p:nvPr/>
          </p:nvCxnSpPr>
          <p:spPr>
            <a:xfrm>
              <a:off x="8420954" y="5136315"/>
              <a:ext cx="0" cy="70883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直接连接符 32"/>
            <p:cNvCxnSpPr/>
            <p:nvPr/>
          </p:nvCxnSpPr>
          <p:spPr>
            <a:xfrm>
              <a:off x="8958588" y="5136315"/>
              <a:ext cx="0" cy="70883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直接连接符 33"/>
            <p:cNvCxnSpPr/>
            <p:nvPr/>
          </p:nvCxnSpPr>
          <p:spPr>
            <a:xfrm rot="5400000">
              <a:off x="6015874" y="4257488"/>
              <a:ext cx="0" cy="70883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直接连接符 34"/>
            <p:cNvCxnSpPr/>
            <p:nvPr/>
          </p:nvCxnSpPr>
          <p:spPr>
            <a:xfrm rot="5400000">
              <a:off x="6015874" y="3387334"/>
              <a:ext cx="0" cy="70883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直接连接符 36"/>
            <p:cNvCxnSpPr/>
            <p:nvPr/>
          </p:nvCxnSpPr>
          <p:spPr>
            <a:xfrm rot="5400000">
              <a:off x="6015874" y="2491965"/>
              <a:ext cx="0" cy="70883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文本框 37"/>
            <p:cNvSpPr txBox="1"/>
            <p:nvPr/>
          </p:nvSpPr>
          <p:spPr>
            <a:xfrm>
              <a:off x="5709090" y="5022532"/>
              <a:ext cx="316865" cy="36830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dirty="0">
                  <a:latin typeface="微软雅黑" panose="020B0503020204020204" charset="-122"/>
                  <a:ea typeface="微软雅黑" panose="020B0503020204020204" charset="-122"/>
                  <a:cs typeface="Times New Roman" panose="02020603050405020304" pitchFamily="18" charset="0"/>
                </a:rPr>
                <a:t>0</a:t>
              </a:r>
            </a:p>
          </p:txBody>
        </p:sp>
      </p:grpSp>
      <p:grpSp>
        <p:nvGrpSpPr>
          <p:cNvPr id="40" name="组合 39"/>
          <p:cNvGrpSpPr/>
          <p:nvPr/>
        </p:nvGrpSpPr>
        <p:grpSpPr>
          <a:xfrm>
            <a:off x="992918" y="1421969"/>
            <a:ext cx="5500129" cy="3527159"/>
            <a:chOff x="992918" y="1030809"/>
            <a:chExt cx="5500129" cy="3527159"/>
          </a:xfrm>
        </p:grpSpPr>
        <p:sp>
          <p:nvSpPr>
            <p:cNvPr id="39" name="圆角矩形 67"/>
            <p:cNvSpPr/>
            <p:nvPr/>
          </p:nvSpPr>
          <p:spPr>
            <a:xfrm>
              <a:off x="992918" y="1030809"/>
              <a:ext cx="5500129" cy="3527159"/>
            </a:xfrm>
            <a:prstGeom prst="roundRect">
              <a:avLst>
                <a:gd name="adj" fmla="val 5076"/>
              </a:avLst>
            </a:prstGeom>
            <a:solidFill>
              <a:srgbClr val="4F81BD">
                <a:alpha val="15000"/>
              </a:srgbClr>
            </a:solidFill>
            <a:ln w="1270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 dirty="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41" name="文本框 40"/>
            <p:cNvSpPr txBox="1"/>
            <p:nvPr/>
          </p:nvSpPr>
          <p:spPr>
            <a:xfrm>
              <a:off x="1209346" y="1145519"/>
              <a:ext cx="5267709" cy="23069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zh-CN" altLang="en-US" sz="2400" b="1" dirty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通过上述实例可以看出，自然界有类似细菌在理想条件下种群增长的形式，曲线则大致呈“</a:t>
              </a:r>
              <a:r>
                <a:rPr lang="en-US" altLang="zh-CN" sz="2400" b="1" dirty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J</a:t>
              </a:r>
              <a:r>
                <a:rPr lang="zh-CN" altLang="en-US" sz="2400" b="1" dirty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”形。这种类型的种群增长称为</a:t>
              </a:r>
            </a:p>
          </p:txBody>
        </p:sp>
      </p:grpSp>
      <p:sp>
        <p:nvSpPr>
          <p:cNvPr id="42" name="文本框 41"/>
          <p:cNvSpPr txBox="1"/>
          <p:nvPr/>
        </p:nvSpPr>
        <p:spPr>
          <a:xfrm>
            <a:off x="1962047" y="3930112"/>
            <a:ext cx="3430801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4000">
                <a:solidFill>
                  <a:srgbClr val="C00000"/>
                </a:solidFill>
                <a:effectLst>
                  <a:glow rad="76200">
                    <a:schemeClr val="bg1">
                      <a:alpha val="85000"/>
                    </a:schemeClr>
                  </a:glow>
                </a:effectLst>
                <a:latin typeface="Times New Roman" panose="02020603050405020304" pitchFamily="18" charset="0"/>
                <a:ea typeface="方正大标宋简体" panose="03000509000000000000" pitchFamily="65" charset="-122"/>
                <a:cs typeface="Times New Roman" panose="02020603050405020304" pitchFamily="18" charset="0"/>
              </a:defRPr>
            </a:lvl1pPr>
          </a:lstStyle>
          <a:p>
            <a:r>
              <a:rPr lang="zh-CN" altLang="en-US" sz="44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“</a:t>
            </a:r>
            <a:r>
              <a:rPr lang="en-US" altLang="zh-CN" sz="44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J</a:t>
            </a:r>
            <a:r>
              <a:rPr lang="zh-CN" altLang="en-US" sz="44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”形增长</a:t>
            </a:r>
          </a:p>
        </p:txBody>
      </p:sp>
      <p:sp>
        <p:nvSpPr>
          <p:cNvPr id="43" name="文本框 42"/>
          <p:cNvSpPr txBox="1"/>
          <p:nvPr/>
        </p:nvSpPr>
        <p:spPr>
          <a:xfrm>
            <a:off x="1560206" y="5611523"/>
            <a:ext cx="9362440" cy="7683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右上图中的</a:t>
            </a:r>
            <a:r>
              <a:rPr lang="zh-CN" altLang="en-US" sz="2800" b="1" dirty="0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蓝色虚线</a:t>
            </a:r>
            <a:r>
              <a:rPr lang="zh-CN" altLang="en-US" sz="28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即为种群“</a:t>
            </a:r>
            <a:r>
              <a:rPr lang="en-US" altLang="zh-CN" sz="28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J</a:t>
            </a:r>
            <a:r>
              <a:rPr lang="zh-CN" altLang="en-US" sz="28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”形增长的</a:t>
            </a:r>
            <a:r>
              <a:rPr lang="zh-CN" altLang="en-US" sz="4400" b="1" dirty="0">
                <a:solidFill>
                  <a:srgbClr val="C00000"/>
                </a:solidFill>
                <a:effectLst>
                  <a:glow rad="76200">
                    <a:schemeClr val="bg1">
                      <a:alpha val="85000"/>
                    </a:schemeClr>
                  </a:glo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图像模型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  <p:bldP spid="4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728345" y="81280"/>
            <a:ext cx="1249680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ctr"/>
            <a:r>
              <a:rPr lang="zh-CN" altLang="en-US" sz="2800" b="1">
                <a:solidFill>
                  <a:schemeClr val="bg1"/>
                </a:solidFill>
              </a:rPr>
              <a:t>第二节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4816476" y="50483"/>
            <a:ext cx="3395980" cy="58356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ctr"/>
            <a:r>
              <a:rPr lang="zh-CN" altLang="en-US" sz="3200" b="1">
                <a:solidFill>
                  <a:srgbClr val="FFFF00"/>
                </a:solidFill>
                <a:sym typeface="+mn-ea"/>
              </a:rPr>
              <a:t>    种群数量的变化</a:t>
            </a:r>
          </a:p>
        </p:txBody>
      </p:sp>
      <p:sp>
        <p:nvSpPr>
          <p:cNvPr id="69" name="圆角矩形 68"/>
          <p:cNvSpPr/>
          <p:nvPr/>
        </p:nvSpPr>
        <p:spPr>
          <a:xfrm>
            <a:off x="667385" y="1262380"/>
            <a:ext cx="10930255" cy="5400000"/>
          </a:xfrm>
          <a:prstGeom prst="roundRect">
            <a:avLst>
              <a:gd name="adj" fmla="val 3183"/>
            </a:avLst>
          </a:prstGeom>
          <a:noFill/>
          <a:ln w="19050">
            <a:solidFill>
              <a:srgbClr val="4472C4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剪去单角的矩形 16"/>
          <p:cNvSpPr/>
          <p:nvPr>
            <p:custDataLst>
              <p:tags r:id="rId1"/>
            </p:custDataLst>
          </p:nvPr>
        </p:nvSpPr>
        <p:spPr>
          <a:xfrm>
            <a:off x="0" y="709295"/>
            <a:ext cx="3649345" cy="539750"/>
          </a:xfrm>
          <a:prstGeom prst="snip1Rect">
            <a:avLst/>
          </a:prstGeom>
          <a:solidFill>
            <a:srgbClr val="4472C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zh-CN" altLang="en-US" sz="2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二、种群</a:t>
            </a:r>
            <a:r>
              <a:rPr lang="zh-CN" altLang="en-US" sz="2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的</a:t>
            </a:r>
            <a:r>
              <a:rPr lang="en-US" altLang="zh-CN" sz="2800" b="1">
                <a:solidFill>
                  <a:srgbClr val="FFFF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“J”</a:t>
            </a:r>
            <a:r>
              <a:rPr lang="zh-CN" altLang="en-US" sz="2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增长</a:t>
            </a:r>
            <a:endParaRPr lang="en-US" altLang="zh-CN" sz="28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27" name="组合 26"/>
          <p:cNvGrpSpPr/>
          <p:nvPr/>
        </p:nvGrpSpPr>
        <p:grpSpPr>
          <a:xfrm>
            <a:off x="955577" y="1585147"/>
            <a:ext cx="10280845" cy="1843971"/>
            <a:chOff x="-4610067" y="1089592"/>
            <a:chExt cx="10280845" cy="2290547"/>
          </a:xfrm>
        </p:grpSpPr>
        <p:sp>
          <p:nvSpPr>
            <p:cNvPr id="28" name="矩形: 圆角 27"/>
            <p:cNvSpPr/>
            <p:nvPr/>
          </p:nvSpPr>
          <p:spPr>
            <a:xfrm>
              <a:off x="-4610067" y="1414559"/>
              <a:ext cx="10280845" cy="1965580"/>
            </a:xfrm>
            <a:prstGeom prst="roundRect">
              <a:avLst>
                <a:gd name="adj" fmla="val 12872"/>
              </a:avLst>
            </a:prstGeom>
            <a:noFill/>
            <a:ln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 dirty="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9" name="文本框 28"/>
            <p:cNvSpPr txBox="1"/>
            <p:nvPr/>
          </p:nvSpPr>
          <p:spPr>
            <a:xfrm>
              <a:off x="-830695" y="1089592"/>
              <a:ext cx="2722101" cy="648382"/>
            </a:xfrm>
            <a:prstGeom prst="rect">
              <a:avLst/>
            </a:prstGeom>
            <a:solidFill>
              <a:srgbClr val="DAE0EF"/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800" b="1" dirty="0">
                  <a:solidFill>
                    <a:srgbClr val="C00000"/>
                  </a:solidFill>
                  <a:effectLst>
                    <a:glow rad="76200">
                      <a:schemeClr val="bg1">
                        <a:alpha val="85000"/>
                      </a:schemeClr>
                    </a:glow>
                  </a:effectLst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模型假设</a:t>
              </a:r>
              <a:r>
                <a:rPr lang="en-US" altLang="zh-CN" sz="2800" b="1" dirty="0">
                  <a:solidFill>
                    <a:srgbClr val="C00000"/>
                  </a:solidFill>
                  <a:effectLst>
                    <a:glow rad="76200">
                      <a:schemeClr val="bg1">
                        <a:alpha val="85000"/>
                      </a:schemeClr>
                    </a:glow>
                  </a:effectLst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(</a:t>
              </a:r>
              <a:r>
                <a:rPr lang="zh-CN" altLang="en-US" sz="2800" b="1" dirty="0">
                  <a:solidFill>
                    <a:srgbClr val="C00000"/>
                  </a:solidFill>
                  <a:effectLst>
                    <a:glow rad="76200">
                      <a:schemeClr val="bg1">
                        <a:alpha val="85000"/>
                      </a:schemeClr>
                    </a:glow>
                  </a:effectLst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条件</a:t>
              </a:r>
              <a:r>
                <a:rPr lang="en-US" altLang="zh-CN" sz="2800" b="1" dirty="0">
                  <a:solidFill>
                    <a:srgbClr val="C00000"/>
                  </a:solidFill>
                  <a:effectLst>
                    <a:glow rad="76200">
                      <a:schemeClr val="bg1">
                        <a:alpha val="85000"/>
                      </a:schemeClr>
                    </a:glow>
                  </a:effectLst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)</a:t>
              </a:r>
              <a:endParaRPr lang="zh-CN" altLang="en-US" sz="2800" b="1" dirty="0">
                <a:solidFill>
                  <a:srgbClr val="C00000"/>
                </a:solidFill>
                <a:effectLst>
                  <a:glow rad="76200">
                    <a:schemeClr val="bg1">
                      <a:alpha val="85000"/>
                    </a:schemeClr>
                  </a:glo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</p:grpSp>
      <p:sp>
        <p:nvSpPr>
          <p:cNvPr id="30" name="文本框 29"/>
          <p:cNvSpPr txBox="1"/>
          <p:nvPr/>
        </p:nvSpPr>
        <p:spPr>
          <a:xfrm>
            <a:off x="1331095" y="2103274"/>
            <a:ext cx="9622854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n"/>
            </a:pPr>
            <a:r>
              <a:rPr lang="zh-CN" altLang="en-US" sz="24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食物和空间条件充裕、气候适宜、没有天敌和其他竞争物种</a:t>
            </a:r>
            <a:r>
              <a:rPr lang="zh-CN" altLang="en-US" sz="24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等条件</a:t>
            </a:r>
            <a:r>
              <a:rPr lang="en-US" altLang="zh-CN" sz="24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;</a:t>
            </a:r>
            <a:endParaRPr lang="en-US" altLang="zh-CN" sz="2400" b="1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n"/>
            </a:pPr>
            <a:r>
              <a:rPr lang="zh-CN" altLang="en-US" sz="24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种群的数量每年以一定的倍数增长，第二年的数量是第一年的</a:t>
            </a:r>
            <a:r>
              <a:rPr lang="en-US" altLang="zh-CN" sz="2400" b="1" i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λ</a:t>
            </a:r>
            <a:r>
              <a:rPr lang="zh-CN" altLang="en-US" sz="24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倍。</a:t>
            </a:r>
          </a:p>
        </p:txBody>
      </p:sp>
      <p:grpSp>
        <p:nvGrpSpPr>
          <p:cNvPr id="13" name="组合 12"/>
          <p:cNvGrpSpPr/>
          <p:nvPr/>
        </p:nvGrpSpPr>
        <p:grpSpPr>
          <a:xfrm>
            <a:off x="955577" y="3708814"/>
            <a:ext cx="10280845" cy="2701959"/>
            <a:chOff x="-4610067" y="1058863"/>
            <a:chExt cx="10280845" cy="3356325"/>
          </a:xfrm>
        </p:grpSpPr>
        <p:sp>
          <p:nvSpPr>
            <p:cNvPr id="14" name="矩形: 圆角 13"/>
            <p:cNvSpPr/>
            <p:nvPr/>
          </p:nvSpPr>
          <p:spPr>
            <a:xfrm>
              <a:off x="-4610067" y="1414558"/>
              <a:ext cx="10280845" cy="3000630"/>
            </a:xfrm>
            <a:prstGeom prst="roundRect">
              <a:avLst>
                <a:gd name="adj" fmla="val 8582"/>
              </a:avLst>
            </a:prstGeom>
            <a:noFill/>
            <a:ln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 dirty="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5" name="文本框 14"/>
            <p:cNvSpPr txBox="1"/>
            <p:nvPr/>
          </p:nvSpPr>
          <p:spPr>
            <a:xfrm>
              <a:off x="-1231849" y="1058863"/>
              <a:ext cx="3524410" cy="648382"/>
            </a:xfrm>
            <a:prstGeom prst="rect">
              <a:avLst/>
            </a:prstGeom>
            <a:solidFill>
              <a:srgbClr val="DAE0EF"/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800" b="1" dirty="0">
                  <a:solidFill>
                    <a:srgbClr val="C00000"/>
                  </a:solidFill>
                  <a:effectLst>
                    <a:glow rad="76200">
                      <a:schemeClr val="bg1">
                        <a:alpha val="85000"/>
                      </a:schemeClr>
                    </a:glow>
                  </a:effectLst>
                  <a:latin typeface="微软雅黑" panose="020B0503020204020204" charset="-122"/>
                  <a:ea typeface="微软雅黑" panose="020B0503020204020204" charset="-122"/>
                  <a:cs typeface="Times New Roman" panose="02020603050405020304" pitchFamily="18" charset="0"/>
                </a:rPr>
                <a:t>公式模型（规律）</a:t>
              </a:r>
            </a:p>
          </p:txBody>
        </p:sp>
      </p:grpSp>
      <p:sp>
        <p:nvSpPr>
          <p:cNvPr id="16" name="文本框 15"/>
          <p:cNvSpPr txBox="1"/>
          <p:nvPr/>
        </p:nvSpPr>
        <p:spPr>
          <a:xfrm>
            <a:off x="1336024" y="4367854"/>
            <a:ext cx="2762440" cy="5340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2400" b="1" i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t </a:t>
            </a:r>
            <a:r>
              <a:rPr lang="zh-CN" altLang="en-US" sz="24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年后种群数量为：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4098464" y="4381011"/>
            <a:ext cx="1891665" cy="6451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600" b="1" i="1" dirty="0" err="1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N</a:t>
            </a:r>
            <a:r>
              <a:rPr lang="en-US" altLang="zh-CN" sz="3600" b="1" i="1" baseline="-25000" dirty="0" err="1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t</a:t>
            </a:r>
            <a:r>
              <a:rPr lang="zh-CN" altLang="en-US" sz="3600" b="1" dirty="0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＝</a:t>
            </a:r>
            <a:r>
              <a:rPr lang="en-US" altLang="zh-CN" sz="3600" b="1" i="1" dirty="0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N</a:t>
            </a:r>
            <a:r>
              <a:rPr lang="en-US" altLang="zh-CN" sz="3600" b="1" i="1" baseline="-25000" dirty="0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 </a:t>
            </a:r>
            <a:r>
              <a:rPr lang="el-GR" altLang="zh-CN" sz="3600" b="1" i="1" dirty="0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λ</a:t>
            </a:r>
            <a:r>
              <a:rPr lang="en-US" altLang="zh-CN" sz="3600" b="1" i="1" baseline="30000" dirty="0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t</a:t>
            </a:r>
            <a:endParaRPr lang="zh-CN" altLang="en-US" sz="2800" b="1" i="1" baseline="30000" dirty="0">
              <a:solidFill>
                <a:srgbClr val="0070C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1331095" y="5118319"/>
            <a:ext cx="9622854" cy="9772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4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其中：</a:t>
            </a:r>
            <a:r>
              <a:rPr lang="en-US" altLang="zh-CN" sz="2400" b="1" i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N</a:t>
            </a:r>
            <a:r>
              <a:rPr lang="en-US" altLang="zh-CN" sz="2400" b="1" i="1" baseline="-250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</a:t>
            </a:r>
            <a:r>
              <a:rPr lang="zh-CN" altLang="en-US" sz="24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为该种群的起始数量，</a:t>
            </a:r>
            <a:r>
              <a:rPr lang="en-US" altLang="zh-CN" sz="2400" b="1" i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t</a:t>
            </a:r>
            <a:r>
              <a:rPr lang="zh-CN" altLang="en-US" sz="24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为时间，</a:t>
            </a:r>
            <a:r>
              <a:rPr lang="en-US" altLang="zh-CN" sz="2400" b="1" i="1" dirty="0" err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N</a:t>
            </a:r>
            <a:r>
              <a:rPr lang="en-US" altLang="zh-CN" sz="2400" b="1" i="1" baseline="-25000" dirty="0" err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t</a:t>
            </a:r>
            <a:r>
              <a:rPr lang="zh-CN" altLang="en-US" sz="24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表示</a:t>
            </a:r>
            <a:r>
              <a:rPr lang="en-US" altLang="zh-CN" sz="2400" b="1" i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t</a:t>
            </a:r>
            <a:r>
              <a:rPr lang="zh-CN" altLang="en-US" sz="24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年后该种群数量，</a:t>
            </a:r>
            <a:r>
              <a:rPr lang="en-US" altLang="zh-CN" sz="2400" b="1" i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λ</a:t>
            </a:r>
            <a:r>
              <a:rPr lang="zh-CN" altLang="en-US" sz="24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表示该种群数量是一年前种群数量的倍数。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build="p"/>
      <p:bldP spid="16" grpId="0" uiExpand="1" build="p"/>
      <p:bldP spid="3" grpId="0"/>
      <p:bldP spid="19" grpId="0" uiExpand="1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52"/>
          <p:cNvSpPr/>
          <p:nvPr/>
        </p:nvSpPr>
        <p:spPr>
          <a:xfrm>
            <a:off x="-8255" y="1260475"/>
            <a:ext cx="12206605" cy="17145"/>
          </a:xfrm>
          <a:prstGeom prst="rect">
            <a:avLst/>
          </a:prstGeom>
          <a:solidFill>
            <a:srgbClr val="0070C0"/>
          </a:solidFill>
          <a:ln w="9525">
            <a:noFill/>
          </a:ln>
        </p:spPr>
        <p:txBody>
          <a:bodyPr wrap="none" anchor="ctr"/>
          <a:lstStyle/>
          <a:p>
            <a:pPr lvl="0" indent="0">
              <a:buClr>
                <a:srgbClr val="000000"/>
              </a:buClr>
              <a:buFont typeface="Wingdings 2" panose="05020102010507070707" pitchFamily="18" charset="2"/>
              <a:buNone/>
            </a:pPr>
            <a:endParaRPr lang="zh-CN" altLang="en-US" sz="3600" b="1" dirty="0"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728345" y="81280"/>
            <a:ext cx="1249680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ctr"/>
            <a:r>
              <a:rPr lang="zh-CN" altLang="en-US" sz="2800" b="1">
                <a:solidFill>
                  <a:schemeClr val="bg1"/>
                </a:solidFill>
              </a:rPr>
              <a:t>第二节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4816476" y="50483"/>
            <a:ext cx="3395980" cy="58356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ctr"/>
            <a:r>
              <a:rPr lang="zh-CN" altLang="en-US" sz="3200" b="1">
                <a:solidFill>
                  <a:srgbClr val="FFFF00"/>
                </a:solidFill>
                <a:sym typeface="+mn-ea"/>
              </a:rPr>
              <a:t>    种群数量的变化</a:t>
            </a:r>
          </a:p>
        </p:txBody>
      </p:sp>
      <p:sp>
        <p:nvSpPr>
          <p:cNvPr id="124930" name="文本框 3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7917180" y="2018030"/>
            <a:ext cx="4094480" cy="460375"/>
          </a:xfrm>
          <a:prstGeom prst="rect">
            <a:avLst/>
          </a:prstGeom>
          <a:gradFill rotWithShape="1">
            <a:gsLst>
              <a:gs pos="0">
                <a:srgbClr val="FFA2A1"/>
              </a:gs>
              <a:gs pos="35001">
                <a:srgbClr val="FFBEBD"/>
              </a:gs>
              <a:gs pos="100000">
                <a:srgbClr val="FFE5E5"/>
              </a:gs>
            </a:gsLst>
            <a:lin ang="16200000" scaled="1"/>
          </a:gradFill>
          <a:ln w="9525" algn="ctr">
            <a:solidFill>
              <a:srgbClr val="BE4B48"/>
            </a:solidFill>
            <a:round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</p:spPr>
        <p:txBody>
          <a:bodyPr wrap="square">
            <a:spAutoFit/>
          </a:bodyPr>
          <a:lstStyle>
            <a:lvl1pPr>
              <a:defRPr>
                <a:solidFill>
                  <a:srgbClr val="000000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>
              <a:defRPr>
                <a:solidFill>
                  <a:srgbClr val="000000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>
              <a:defRPr>
                <a:solidFill>
                  <a:srgbClr val="000000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>
              <a:defRPr>
                <a:solidFill>
                  <a:srgbClr val="000000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>
              <a:defRPr>
                <a:solidFill>
                  <a:srgbClr val="000000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SzPct val="100000"/>
              <a:defRPr>
                <a:solidFill>
                  <a:srgbClr val="000000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SzPct val="100000"/>
              <a:defRPr>
                <a:solidFill>
                  <a:srgbClr val="000000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SzPct val="100000"/>
              <a:defRPr>
                <a:solidFill>
                  <a:srgbClr val="000000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SzPct val="100000"/>
              <a:defRPr>
                <a:solidFill>
                  <a:srgbClr val="000000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宋体" panose="02010600030101010101" pitchFamily="2" charset="-122"/>
              </a:rPr>
              <a:t>增长率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宋体" panose="02010600030101010101" pitchFamily="2" charset="-122"/>
              </a:rPr>
              <a:t>=0,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宋体" panose="02010600030101010101" pitchFamily="2" charset="-122"/>
              </a:rPr>
              <a:t>种群数量相对稳定</a:t>
            </a:r>
            <a:endParaRPr kumimoji="0" lang="en-US" altLang="zh-CN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  <a:sym typeface="宋体" panose="02010600030101010101" pitchFamily="2" charset="-122"/>
            </a:endParaRPr>
          </a:p>
        </p:txBody>
      </p:sp>
      <p:sp>
        <p:nvSpPr>
          <p:cNvPr id="124931" name="文本框 1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7917180" y="3267710"/>
            <a:ext cx="4139565" cy="460375"/>
          </a:xfrm>
          <a:prstGeom prst="rect">
            <a:avLst/>
          </a:prstGeom>
          <a:gradFill rotWithShape="1">
            <a:gsLst>
              <a:gs pos="0">
                <a:srgbClr val="FFA2A1"/>
              </a:gs>
              <a:gs pos="35001">
                <a:srgbClr val="FFBEBD"/>
              </a:gs>
              <a:gs pos="100000">
                <a:srgbClr val="FFE5E5"/>
              </a:gs>
            </a:gsLst>
            <a:lin ang="16200000" scaled="1"/>
          </a:gradFill>
          <a:ln w="9525" algn="ctr">
            <a:solidFill>
              <a:srgbClr val="BE4B48"/>
            </a:solidFill>
            <a:round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</p:spPr>
        <p:txBody>
          <a:bodyPr wrap="square">
            <a:spAutoFit/>
          </a:bodyPr>
          <a:lstStyle>
            <a:lvl1pPr>
              <a:defRPr>
                <a:solidFill>
                  <a:srgbClr val="000000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>
              <a:defRPr>
                <a:solidFill>
                  <a:srgbClr val="000000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>
              <a:defRPr>
                <a:solidFill>
                  <a:srgbClr val="000000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>
              <a:defRPr>
                <a:solidFill>
                  <a:srgbClr val="000000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>
              <a:defRPr>
                <a:solidFill>
                  <a:srgbClr val="000000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SzPct val="100000"/>
              <a:defRPr>
                <a:solidFill>
                  <a:srgbClr val="000000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SzPct val="100000"/>
              <a:defRPr>
                <a:solidFill>
                  <a:srgbClr val="000000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SzPct val="100000"/>
              <a:defRPr>
                <a:solidFill>
                  <a:srgbClr val="000000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SzPct val="100000"/>
              <a:defRPr>
                <a:solidFill>
                  <a:srgbClr val="000000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宋体" panose="02010600030101010101" pitchFamily="2" charset="-122"/>
              </a:rPr>
              <a:t>增长率</a:t>
            </a:r>
            <a:r>
              <a:rPr kumimoji="0" lang="en-US" altLang="zh-CN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宋体" panose="02010600030101010101" pitchFamily="2" charset="-122"/>
              </a:rPr>
              <a:t>&gt;0,</a:t>
            </a: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宋体" panose="02010600030101010101" pitchFamily="2" charset="-122"/>
              </a:rPr>
              <a:t> 种群数量增长</a:t>
            </a:r>
          </a:p>
        </p:txBody>
      </p:sp>
      <p:sp>
        <p:nvSpPr>
          <p:cNvPr id="124932" name="文本框 2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7917180" y="4516120"/>
            <a:ext cx="4154170" cy="460375"/>
          </a:xfrm>
          <a:prstGeom prst="rect">
            <a:avLst/>
          </a:prstGeom>
          <a:gradFill rotWithShape="1">
            <a:gsLst>
              <a:gs pos="0">
                <a:srgbClr val="FFA2A1"/>
              </a:gs>
              <a:gs pos="35001">
                <a:srgbClr val="FFBEBD"/>
              </a:gs>
              <a:gs pos="100000">
                <a:srgbClr val="FFE5E5"/>
              </a:gs>
            </a:gsLst>
            <a:lin ang="16200000" scaled="1"/>
          </a:gradFill>
          <a:ln w="9525" algn="ctr">
            <a:solidFill>
              <a:srgbClr val="BE4B48"/>
            </a:solidFill>
            <a:round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</p:spPr>
        <p:txBody>
          <a:bodyPr wrap="square">
            <a:spAutoFit/>
          </a:bodyPr>
          <a:lstStyle>
            <a:lvl1pPr>
              <a:defRPr>
                <a:solidFill>
                  <a:srgbClr val="000000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>
              <a:defRPr>
                <a:solidFill>
                  <a:srgbClr val="000000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>
              <a:defRPr>
                <a:solidFill>
                  <a:srgbClr val="000000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>
              <a:defRPr>
                <a:solidFill>
                  <a:srgbClr val="000000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>
              <a:defRPr>
                <a:solidFill>
                  <a:srgbClr val="000000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SzPct val="100000"/>
              <a:defRPr>
                <a:solidFill>
                  <a:srgbClr val="000000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SzPct val="100000"/>
              <a:defRPr>
                <a:solidFill>
                  <a:srgbClr val="000000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SzPct val="100000"/>
              <a:defRPr>
                <a:solidFill>
                  <a:srgbClr val="000000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SzPct val="100000"/>
              <a:defRPr>
                <a:solidFill>
                  <a:srgbClr val="000000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宋体" panose="02010600030101010101" pitchFamily="2" charset="-122"/>
              </a:rPr>
              <a:t>增长率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宋体" panose="02010600030101010101" pitchFamily="2" charset="-122"/>
              </a:rPr>
              <a:t>&lt; 0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宋体" panose="02010600030101010101" pitchFamily="2" charset="-122"/>
              </a:rPr>
              <a:t>，种群数量下降</a:t>
            </a:r>
          </a:p>
        </p:txBody>
      </p:sp>
      <p:grpSp>
        <p:nvGrpSpPr>
          <p:cNvPr id="124933" name="组合 16"/>
          <p:cNvGrpSpPr/>
          <p:nvPr/>
        </p:nvGrpSpPr>
        <p:grpSpPr>
          <a:xfrm>
            <a:off x="2732405" y="1334453"/>
            <a:ext cx="3300412" cy="1196975"/>
            <a:chOff x="1702175" y="-20320"/>
            <a:chExt cx="3301873" cy="1196976"/>
          </a:xfrm>
        </p:grpSpPr>
        <p:sp>
          <p:nvSpPr>
            <p:cNvPr id="130062" name="文本框 11"/>
            <p:cNvSpPr/>
            <p:nvPr>
              <p:custDataLst>
                <p:tags r:id="rId15"/>
              </p:custDataLst>
            </p:nvPr>
          </p:nvSpPr>
          <p:spPr>
            <a:xfrm>
              <a:off x="1702175" y="349567"/>
              <a:ext cx="506636" cy="583565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buChar char="•"/>
                <a:defRPr sz="32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buChar char="–"/>
                <a:defRPr sz="28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buChar char="•"/>
                <a:defRPr sz="24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buChar char="–"/>
                <a:defRPr sz="20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buChar char="»"/>
                <a:defRPr sz="20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eaLnBrk="1" hangingPunct="1">
                <a:spcBef>
                  <a:spcPct val="0"/>
                </a:spcBef>
                <a:buSzTx/>
                <a:buFontTx/>
                <a:buNone/>
              </a:pPr>
              <a:r>
                <a:rPr lang="en-US" altLang="zh-CN" b="1" dirty="0">
                  <a:solidFill>
                    <a:srgbClr val="FF0000"/>
                  </a:solidFill>
                  <a:latin typeface="微软雅黑" panose="020B0503020204020204" charset="-122"/>
                  <a:ea typeface="微软雅黑" panose="020B0503020204020204" charset="-122"/>
                  <a:sym typeface="宋体" panose="02010600030101010101" pitchFamily="2" charset="-122"/>
                </a:rPr>
                <a:t>λ</a:t>
              </a:r>
            </a:p>
          </p:txBody>
        </p:sp>
        <p:sp>
          <p:nvSpPr>
            <p:cNvPr id="130063" name="TextBox 11"/>
            <p:cNvSpPr/>
            <p:nvPr>
              <p:custDataLst>
                <p:tags r:id="rId16"/>
              </p:custDataLst>
            </p:nvPr>
          </p:nvSpPr>
          <p:spPr>
            <a:xfrm>
              <a:off x="2195022" y="-20320"/>
              <a:ext cx="2520993" cy="674370"/>
            </a:xfrm>
            <a:prstGeom prst="rect">
              <a:avLst/>
            </a:prstGeom>
            <a:noFill/>
            <a:ln w="9525">
              <a:noFill/>
            </a:ln>
          </p:spPr>
          <p:txBody>
            <a:bodyPr lIns="121887" tIns="60943" rIns="121887" bIns="60943">
              <a:sp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buChar char="•"/>
                <a:defRPr sz="32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buChar char="–"/>
                <a:defRPr sz="28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buChar char="•"/>
                <a:defRPr sz="24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buChar char="–"/>
                <a:defRPr sz="20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buChar char="»"/>
                <a:defRPr sz="20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algn="just" eaLnBrk="1" hangingPunct="1">
                <a:lnSpc>
                  <a:spcPct val="15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400" b="1" dirty="0">
                  <a:latin typeface="微软雅黑" panose="020B0503020204020204" charset="-122"/>
                  <a:ea typeface="微软雅黑" panose="020B0503020204020204" charset="-122"/>
                  <a:sym typeface="宋体" panose="02010600030101010101" pitchFamily="2" charset="-122"/>
                </a:rPr>
                <a:t>现有个体数</a:t>
              </a:r>
            </a:p>
          </p:txBody>
        </p:sp>
        <p:sp>
          <p:nvSpPr>
            <p:cNvPr id="130064" name="TextBox 13"/>
            <p:cNvSpPr/>
            <p:nvPr>
              <p:custDataLst>
                <p:tags r:id="rId17"/>
              </p:custDataLst>
            </p:nvPr>
          </p:nvSpPr>
          <p:spPr>
            <a:xfrm>
              <a:off x="2208889" y="502286"/>
              <a:ext cx="2795159" cy="674370"/>
            </a:xfrm>
            <a:prstGeom prst="rect">
              <a:avLst/>
            </a:prstGeom>
            <a:noFill/>
            <a:ln w="9525">
              <a:noFill/>
            </a:ln>
          </p:spPr>
          <p:txBody>
            <a:bodyPr lIns="121887" tIns="60943" rIns="121887" bIns="60943">
              <a:sp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buChar char="•"/>
                <a:defRPr sz="32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buChar char="–"/>
                <a:defRPr sz="28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buChar char="•"/>
                <a:defRPr sz="24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buChar char="–"/>
                <a:defRPr sz="20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buChar char="»"/>
                <a:defRPr sz="20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algn="just" eaLnBrk="1" hangingPunct="1">
                <a:lnSpc>
                  <a:spcPct val="15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400" b="1" dirty="0">
                  <a:latin typeface="微软雅黑" panose="020B0503020204020204" charset="-122"/>
                  <a:ea typeface="微软雅黑" panose="020B0503020204020204" charset="-122"/>
                  <a:sym typeface="宋体" panose="02010600030101010101" pitchFamily="2" charset="-122"/>
                </a:rPr>
                <a:t>原有个体数</a:t>
              </a:r>
            </a:p>
          </p:txBody>
        </p:sp>
        <p:sp>
          <p:nvSpPr>
            <p:cNvPr id="130065" name="TextBox 15"/>
            <p:cNvSpPr/>
            <p:nvPr>
              <p:custDataLst>
                <p:tags r:id="rId18"/>
              </p:custDataLst>
            </p:nvPr>
          </p:nvSpPr>
          <p:spPr>
            <a:xfrm>
              <a:off x="1894091" y="244853"/>
              <a:ext cx="474044" cy="674370"/>
            </a:xfrm>
            <a:prstGeom prst="rect">
              <a:avLst/>
            </a:prstGeom>
            <a:noFill/>
            <a:ln w="9525">
              <a:noFill/>
            </a:ln>
          </p:spPr>
          <p:txBody>
            <a:bodyPr lIns="121887" tIns="60943" rIns="121887" bIns="60943">
              <a:sp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buChar char="•"/>
                <a:defRPr sz="32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buChar char="–"/>
                <a:defRPr sz="28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buChar char="•"/>
                <a:defRPr sz="24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buChar char="–"/>
                <a:defRPr sz="20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Font typeface="Arial" panose="020B0604020202020204" pitchFamily="34" charset="0"/>
                <a:buChar char="»"/>
                <a:defRPr sz="20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algn="just" eaLnBrk="1" hangingPunct="1">
                <a:lnSpc>
                  <a:spcPct val="150000"/>
                </a:lnSpc>
                <a:spcBef>
                  <a:spcPct val="0"/>
                </a:spcBef>
                <a:buFontTx/>
                <a:buNone/>
              </a:pPr>
              <a:r>
                <a:rPr lang="en-US" altLang="zh-CN" sz="2400" b="1" dirty="0">
                  <a:latin typeface="微软雅黑" panose="020B0503020204020204" charset="-122"/>
                  <a:ea typeface="微软雅黑" panose="020B0503020204020204" charset="-122"/>
                </a:rPr>
                <a:t>=</a:t>
              </a:r>
            </a:p>
          </p:txBody>
        </p:sp>
        <p:sp>
          <p:nvSpPr>
            <p:cNvPr id="130066" name="直接连接符 48"/>
            <p:cNvSpPr/>
            <p:nvPr>
              <p:custDataLst>
                <p:tags r:id="rId19"/>
              </p:custDataLst>
            </p:nvPr>
          </p:nvSpPr>
          <p:spPr>
            <a:xfrm>
              <a:off x="2249462" y="654930"/>
              <a:ext cx="2034506" cy="6697"/>
            </a:xfrm>
            <a:prstGeom prst="line">
              <a:avLst/>
            </a:prstGeom>
            <a:ln w="19050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124939" name="矩形 13"/>
          <p:cNvSpPr/>
          <p:nvPr>
            <p:custDataLst>
              <p:tags r:id="rId4"/>
            </p:custDataLst>
          </p:nvPr>
        </p:nvSpPr>
        <p:spPr>
          <a:xfrm>
            <a:off x="7917180" y="1341755"/>
            <a:ext cx="1947863" cy="608013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 sz="32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–"/>
              <a:defRPr sz="2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 sz="24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–"/>
              <a:defRPr sz="2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20000"/>
              </a:lnSpc>
              <a:spcBef>
                <a:spcPct val="0"/>
              </a:spcBef>
              <a:buSzTx/>
              <a:buFontTx/>
              <a:buNone/>
            </a:pPr>
            <a:r>
              <a:rPr lang="zh-CN" altLang="en-US" sz="2800" b="1" dirty="0">
                <a:latin typeface="微软雅黑" panose="020B0503020204020204" charset="-122"/>
                <a:ea typeface="微软雅黑" panose="020B0503020204020204" charset="-122"/>
                <a:sym typeface="宋体" panose="02010600030101010101" pitchFamily="2" charset="-122"/>
              </a:rPr>
              <a:t>①当</a:t>
            </a:r>
            <a:r>
              <a:rPr lang="en-US" altLang="zh-CN" sz="28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宋体" panose="02010600030101010101" pitchFamily="2" charset="-122"/>
              </a:rPr>
              <a:t>λ</a:t>
            </a:r>
            <a:r>
              <a:rPr lang="en-US" altLang="zh-CN" sz="2800" b="1" dirty="0">
                <a:latin typeface="微软雅黑" panose="020B0503020204020204" charset="-122"/>
                <a:ea typeface="微软雅黑" panose="020B0503020204020204" charset="-122"/>
                <a:sym typeface="宋体" panose="02010600030101010101" pitchFamily="2" charset="-122"/>
              </a:rPr>
              <a:t>=1</a:t>
            </a:r>
            <a:r>
              <a:rPr lang="zh-CN" altLang="en-US" sz="2800" b="1" dirty="0">
                <a:latin typeface="微软雅黑" panose="020B0503020204020204" charset="-122"/>
                <a:ea typeface="微软雅黑" panose="020B0503020204020204" charset="-122"/>
                <a:sym typeface="宋体" panose="02010600030101010101" pitchFamily="2" charset="-122"/>
              </a:rPr>
              <a:t>时</a:t>
            </a:r>
          </a:p>
        </p:txBody>
      </p:sp>
      <p:sp>
        <p:nvSpPr>
          <p:cNvPr id="124940" name="矩形 14"/>
          <p:cNvSpPr/>
          <p:nvPr>
            <p:custDataLst>
              <p:tags r:id="rId5"/>
            </p:custDataLst>
          </p:nvPr>
        </p:nvSpPr>
        <p:spPr>
          <a:xfrm>
            <a:off x="7917180" y="2643188"/>
            <a:ext cx="2409825" cy="52197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 sz="32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–"/>
              <a:defRPr sz="2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 sz="24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–"/>
              <a:defRPr sz="2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SzTx/>
              <a:buFontTx/>
              <a:buNone/>
            </a:pPr>
            <a:r>
              <a:rPr lang="zh-CN" altLang="en-US" sz="2800" b="1" dirty="0">
                <a:latin typeface="微软雅黑" panose="020B0503020204020204" charset="-122"/>
                <a:ea typeface="微软雅黑" panose="020B0503020204020204" charset="-122"/>
                <a:sym typeface="宋体" panose="02010600030101010101" pitchFamily="2" charset="-122"/>
              </a:rPr>
              <a:t>②当</a:t>
            </a:r>
            <a:r>
              <a:rPr lang="en-US" altLang="zh-CN" sz="28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宋体" panose="02010600030101010101" pitchFamily="2" charset="-122"/>
              </a:rPr>
              <a:t>λ</a:t>
            </a:r>
            <a:r>
              <a:rPr lang="zh-CN" altLang="en-US" sz="2800" b="1" dirty="0">
                <a:latin typeface="微软雅黑" panose="020B0503020204020204" charset="-122"/>
                <a:ea typeface="微软雅黑" panose="020B0503020204020204" charset="-122"/>
                <a:sym typeface="宋体" panose="02010600030101010101" pitchFamily="2" charset="-122"/>
              </a:rPr>
              <a:t>＞</a:t>
            </a:r>
            <a:r>
              <a:rPr lang="en-US" altLang="zh-CN" sz="2800" b="1" dirty="0">
                <a:latin typeface="微软雅黑" panose="020B0503020204020204" charset="-122"/>
                <a:ea typeface="微软雅黑" panose="020B0503020204020204" charset="-122"/>
                <a:sym typeface="宋体" panose="02010600030101010101" pitchFamily="2" charset="-122"/>
              </a:rPr>
              <a:t>1</a:t>
            </a:r>
            <a:r>
              <a:rPr lang="zh-CN" altLang="en-US" sz="2800" b="1" dirty="0">
                <a:latin typeface="微软雅黑" panose="020B0503020204020204" charset="-122"/>
                <a:ea typeface="微软雅黑" panose="020B0503020204020204" charset="-122"/>
                <a:sym typeface="宋体" panose="02010600030101010101" pitchFamily="2" charset="-122"/>
              </a:rPr>
              <a:t>时</a:t>
            </a:r>
            <a:endParaRPr lang="zh-CN" altLang="en-US" sz="2800" b="1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sym typeface="宋体" panose="02010600030101010101" pitchFamily="2" charset="-122"/>
            </a:endParaRPr>
          </a:p>
        </p:txBody>
      </p:sp>
      <p:sp>
        <p:nvSpPr>
          <p:cNvPr id="124941" name="矩形 15"/>
          <p:cNvSpPr/>
          <p:nvPr>
            <p:custDataLst>
              <p:tags r:id="rId6"/>
            </p:custDataLst>
          </p:nvPr>
        </p:nvSpPr>
        <p:spPr>
          <a:xfrm>
            <a:off x="7917180" y="3891598"/>
            <a:ext cx="2713355" cy="52197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 sz="32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–"/>
              <a:defRPr sz="2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 sz="24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–"/>
              <a:defRPr sz="2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SzTx/>
              <a:buFontTx/>
              <a:buNone/>
            </a:pPr>
            <a:r>
              <a:rPr lang="zh-CN" altLang="en-US" sz="2800" b="1" dirty="0">
                <a:latin typeface="微软雅黑" panose="020B0503020204020204" charset="-122"/>
                <a:ea typeface="微软雅黑" panose="020B0503020204020204" charset="-122"/>
                <a:sym typeface="宋体" panose="02010600030101010101" pitchFamily="2" charset="-122"/>
              </a:rPr>
              <a:t>③当</a:t>
            </a:r>
            <a:r>
              <a:rPr lang="en-US" altLang="zh-CN" sz="2800" b="1" dirty="0">
                <a:latin typeface="微软雅黑" panose="020B0503020204020204" charset="-122"/>
                <a:ea typeface="微软雅黑" panose="020B0503020204020204" charset="-122"/>
                <a:sym typeface="宋体" panose="02010600030101010101" pitchFamily="2" charset="-122"/>
              </a:rPr>
              <a:t>0</a:t>
            </a:r>
            <a:r>
              <a:rPr lang="zh-CN" altLang="en-US" sz="2800" b="1" dirty="0">
                <a:latin typeface="微软雅黑" panose="020B0503020204020204" charset="-122"/>
                <a:ea typeface="微软雅黑" panose="020B0503020204020204" charset="-122"/>
                <a:sym typeface="宋体" panose="02010600030101010101" pitchFamily="2" charset="-122"/>
              </a:rPr>
              <a:t>＜ </a:t>
            </a:r>
            <a:r>
              <a:rPr lang="en-US" altLang="zh-CN" sz="28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宋体" panose="02010600030101010101" pitchFamily="2" charset="-122"/>
              </a:rPr>
              <a:t>λ</a:t>
            </a:r>
            <a:r>
              <a:rPr lang="zh-CN" altLang="en-US" sz="2800" b="1" dirty="0">
                <a:latin typeface="微软雅黑" panose="020B0503020204020204" charset="-122"/>
                <a:ea typeface="微软雅黑" panose="020B0503020204020204" charset="-122"/>
                <a:sym typeface="宋体" panose="02010600030101010101" pitchFamily="2" charset="-122"/>
              </a:rPr>
              <a:t>＜</a:t>
            </a:r>
            <a:r>
              <a:rPr lang="en-US" altLang="zh-CN" sz="2800" b="1" dirty="0">
                <a:latin typeface="微软雅黑" panose="020B0503020204020204" charset="-122"/>
                <a:ea typeface="微软雅黑" panose="020B0503020204020204" charset="-122"/>
                <a:sym typeface="宋体" panose="02010600030101010101" pitchFamily="2" charset="-122"/>
              </a:rPr>
              <a:t>1</a:t>
            </a:r>
            <a:r>
              <a:rPr lang="zh-CN" altLang="en-US" sz="2800" b="1" dirty="0">
                <a:latin typeface="微软雅黑" panose="020B0503020204020204" charset="-122"/>
                <a:ea typeface="微软雅黑" panose="020B0503020204020204" charset="-122"/>
                <a:sym typeface="宋体" panose="02010600030101010101" pitchFamily="2" charset="-122"/>
              </a:rPr>
              <a:t>时</a:t>
            </a:r>
            <a:endParaRPr lang="zh-CN" altLang="en-US" sz="2800" b="1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sym typeface="宋体" panose="02010600030101010101" pitchFamily="2" charset="-122"/>
            </a:endParaRPr>
          </a:p>
        </p:txBody>
      </p:sp>
      <p:sp>
        <p:nvSpPr>
          <p:cNvPr id="124942" name="矩形 17"/>
          <p:cNvSpPr/>
          <p:nvPr>
            <p:custDataLst>
              <p:tags r:id="rId7"/>
            </p:custDataLst>
          </p:nvPr>
        </p:nvSpPr>
        <p:spPr>
          <a:xfrm>
            <a:off x="7917180" y="5141278"/>
            <a:ext cx="1947545" cy="60769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 sz="32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–"/>
              <a:defRPr sz="2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 sz="24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–"/>
              <a:defRPr sz="2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20000"/>
              </a:lnSpc>
              <a:spcBef>
                <a:spcPct val="0"/>
              </a:spcBef>
              <a:buSzTx/>
              <a:buFontTx/>
              <a:buNone/>
            </a:pPr>
            <a:r>
              <a:rPr lang="zh-CN" altLang="en-US" sz="2800" b="1" dirty="0">
                <a:latin typeface="微软雅黑" panose="020B0503020204020204" charset="-122"/>
                <a:ea typeface="微软雅黑" panose="020B0503020204020204" charset="-122"/>
                <a:sym typeface="宋体" panose="02010600030101010101" pitchFamily="2" charset="-122"/>
              </a:rPr>
              <a:t>④当</a:t>
            </a:r>
            <a:r>
              <a:rPr lang="en-US" altLang="zh-CN" sz="28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宋体" panose="02010600030101010101" pitchFamily="2" charset="-122"/>
              </a:rPr>
              <a:t>λ</a:t>
            </a:r>
            <a:r>
              <a:rPr lang="en-US" altLang="zh-CN" sz="2800" b="1" dirty="0">
                <a:latin typeface="微软雅黑" panose="020B0503020204020204" charset="-122"/>
                <a:ea typeface="微软雅黑" panose="020B0503020204020204" charset="-122"/>
                <a:sym typeface="宋体" panose="02010600030101010101" pitchFamily="2" charset="-122"/>
              </a:rPr>
              <a:t>=0</a:t>
            </a:r>
            <a:r>
              <a:rPr lang="zh-CN" altLang="en-US" sz="2800" b="1" dirty="0">
                <a:latin typeface="微软雅黑" panose="020B0503020204020204" charset="-122"/>
                <a:ea typeface="微软雅黑" panose="020B0503020204020204" charset="-122"/>
                <a:sym typeface="宋体" panose="02010600030101010101" pitchFamily="2" charset="-122"/>
              </a:rPr>
              <a:t>时</a:t>
            </a:r>
          </a:p>
        </p:txBody>
      </p:sp>
      <p:sp>
        <p:nvSpPr>
          <p:cNvPr id="124943" name="矩形 18"/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7917180" y="5803265"/>
            <a:ext cx="4208780" cy="829945"/>
          </a:xfrm>
          <a:prstGeom prst="rect">
            <a:avLst/>
          </a:prstGeom>
          <a:gradFill rotWithShape="1">
            <a:gsLst>
              <a:gs pos="0">
                <a:srgbClr val="FFA2A1"/>
              </a:gs>
              <a:gs pos="35001">
                <a:srgbClr val="FFBEBD"/>
              </a:gs>
              <a:gs pos="100000">
                <a:srgbClr val="FFE5E5"/>
              </a:gs>
            </a:gsLst>
            <a:lin ang="16200000" scaled="1"/>
          </a:gradFill>
          <a:ln w="9525" algn="ctr">
            <a:solidFill>
              <a:srgbClr val="BE4B48"/>
            </a:solidFill>
            <a:round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</p:spPr>
        <p:txBody>
          <a:bodyPr wrap="square">
            <a:spAutoFit/>
          </a:bodyPr>
          <a:lstStyle>
            <a:lvl1pPr>
              <a:defRPr>
                <a:solidFill>
                  <a:srgbClr val="000000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>
              <a:defRPr>
                <a:solidFill>
                  <a:srgbClr val="000000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>
              <a:defRPr>
                <a:solidFill>
                  <a:srgbClr val="000000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>
              <a:defRPr>
                <a:solidFill>
                  <a:srgbClr val="000000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>
              <a:defRPr>
                <a:solidFill>
                  <a:srgbClr val="000000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SzPct val="100000"/>
              <a:defRPr>
                <a:solidFill>
                  <a:srgbClr val="000000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SzPct val="100000"/>
              <a:defRPr>
                <a:solidFill>
                  <a:srgbClr val="000000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SzPct val="100000"/>
              <a:defRPr>
                <a:solidFill>
                  <a:srgbClr val="000000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SzPct val="100000"/>
              <a:defRPr>
                <a:solidFill>
                  <a:srgbClr val="000000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宋体" panose="02010600030101010101" pitchFamily="2" charset="-122"/>
              </a:rPr>
              <a:t>雌体没有繁殖，种群在下一代中灭亡</a:t>
            </a:r>
          </a:p>
        </p:txBody>
      </p:sp>
      <p:sp>
        <p:nvSpPr>
          <p:cNvPr id="130059" name="矩形 19"/>
          <p:cNvSpPr/>
          <p:nvPr>
            <p:custDataLst>
              <p:tags r:id="rId9"/>
            </p:custDataLst>
          </p:nvPr>
        </p:nvSpPr>
        <p:spPr>
          <a:xfrm>
            <a:off x="3540760" y="718185"/>
            <a:ext cx="5571490" cy="521970"/>
          </a:xfrm>
          <a:prstGeom prst="rect">
            <a:avLst/>
          </a:prstGeom>
          <a:noFill/>
          <a:ln w="38100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non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 sz="32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–"/>
              <a:defRPr sz="2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 sz="24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–"/>
              <a:defRPr sz="2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SzTx/>
              <a:buFontTx/>
              <a:buNone/>
            </a:pPr>
            <a:r>
              <a:rPr lang="en-US" altLang="zh-CN" sz="28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Wingdings" panose="05000000000000000000" pitchFamily="2" charset="2"/>
              </a:rPr>
              <a:t>---“J”</a:t>
            </a:r>
            <a:r>
              <a:rPr lang="zh-CN" altLang="en-US" sz="28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Wingdings" panose="05000000000000000000" pitchFamily="2" charset="2"/>
              </a:rPr>
              <a:t>形增长中</a:t>
            </a:r>
            <a:r>
              <a:rPr lang="el-GR" altLang="zh-CN" sz="28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Wingdings" panose="05000000000000000000" pitchFamily="2" charset="2"/>
              </a:rPr>
              <a:t>λ</a:t>
            </a:r>
            <a:r>
              <a:rPr lang="zh-CN" altLang="en-US" sz="28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Wingdings" panose="05000000000000000000" pitchFamily="2" charset="2"/>
              </a:rPr>
              <a:t>和增长率的关系</a:t>
            </a:r>
          </a:p>
        </p:txBody>
      </p:sp>
      <p:sp>
        <p:nvSpPr>
          <p:cNvPr id="124945" name="矩形 20"/>
          <p:cNvSpPr/>
          <p:nvPr>
            <p:custDataLst>
              <p:tags r:id="rId10"/>
            </p:custDataLst>
          </p:nvPr>
        </p:nvSpPr>
        <p:spPr>
          <a:xfrm>
            <a:off x="2732405" y="2631440"/>
            <a:ext cx="4968875" cy="8286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 sz="32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–"/>
              <a:defRPr sz="2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 sz="24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–"/>
              <a:defRPr sz="2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SzTx/>
              <a:buFontTx/>
              <a:buNone/>
            </a:pPr>
            <a:r>
              <a:rPr lang="zh-CN" altLang="en-US" sz="2400" b="1" dirty="0">
                <a:latin typeface="微软雅黑" panose="020B0503020204020204" charset="-122"/>
                <a:ea typeface="微软雅黑" panose="020B0503020204020204" charset="-122"/>
                <a:sym typeface="Wingdings" panose="05000000000000000000" pitchFamily="2" charset="2"/>
              </a:rPr>
              <a:t>增长率</a:t>
            </a:r>
            <a:r>
              <a:rPr lang="en-US" altLang="zh-CN" sz="2400" b="1" dirty="0">
                <a:latin typeface="微软雅黑" panose="020B0503020204020204" charset="-122"/>
                <a:ea typeface="微软雅黑" panose="020B0503020204020204" charset="-122"/>
                <a:sym typeface="Wingdings" panose="05000000000000000000" pitchFamily="2" charset="2"/>
              </a:rPr>
              <a:t>=(</a:t>
            </a:r>
            <a:r>
              <a:rPr lang="zh-CN" altLang="en-US" sz="2400" b="1" dirty="0">
                <a:latin typeface="微软雅黑" panose="020B0503020204020204" charset="-122"/>
                <a:ea typeface="微软雅黑" panose="020B0503020204020204" charset="-122"/>
                <a:sym typeface="Wingdings" panose="05000000000000000000" pitchFamily="2" charset="2"/>
              </a:rPr>
              <a:t>末数一初数</a:t>
            </a:r>
            <a:r>
              <a:rPr lang="en-US" altLang="zh-CN" sz="2400" b="1" dirty="0">
                <a:latin typeface="微软雅黑" panose="020B0503020204020204" charset="-122"/>
                <a:ea typeface="微软雅黑" panose="020B0503020204020204" charset="-122"/>
                <a:sym typeface="Wingdings" panose="05000000000000000000" pitchFamily="2" charset="2"/>
              </a:rPr>
              <a:t>)/</a:t>
            </a:r>
            <a:r>
              <a:rPr lang="zh-CN" altLang="en-US" sz="2400" b="1" dirty="0">
                <a:latin typeface="微软雅黑" panose="020B0503020204020204" charset="-122"/>
                <a:ea typeface="微软雅黑" panose="020B0503020204020204" charset="-122"/>
                <a:sym typeface="Wingdings" panose="05000000000000000000" pitchFamily="2" charset="2"/>
              </a:rPr>
              <a:t>初数</a:t>
            </a:r>
            <a:r>
              <a:rPr lang="en-US" altLang="zh-CN" sz="2400" b="1" dirty="0">
                <a:latin typeface="微软雅黑" panose="020B0503020204020204" charset="-122"/>
                <a:ea typeface="微软雅黑" panose="020B0503020204020204" charset="-122"/>
                <a:sym typeface="Wingdings" panose="05000000000000000000" pitchFamily="2" charset="2"/>
              </a:rPr>
              <a:t>×100%</a:t>
            </a:r>
          </a:p>
          <a:p>
            <a:pPr marL="0" lvl="0" indent="0" eaLnBrk="1" hangingPunct="1">
              <a:spcBef>
                <a:spcPct val="0"/>
              </a:spcBef>
              <a:buSzTx/>
              <a:buFontTx/>
              <a:buNone/>
            </a:pPr>
            <a:r>
              <a:rPr lang="en-US" altLang="zh-CN" sz="2400" b="1" dirty="0">
                <a:latin typeface="微软雅黑" panose="020B0503020204020204" charset="-122"/>
                <a:ea typeface="微软雅黑" panose="020B0503020204020204" charset="-122"/>
                <a:sym typeface="Wingdings" panose="05000000000000000000" pitchFamily="2" charset="2"/>
              </a:rPr>
              <a:t>          =</a:t>
            </a:r>
            <a:r>
              <a:rPr lang="en-US" altLang="zh-CN" sz="2400" b="1" dirty="0">
                <a:latin typeface="微软雅黑" panose="020B0503020204020204" charset="-122"/>
                <a:ea typeface="微软雅黑" panose="020B0503020204020204" charset="-122"/>
                <a:sym typeface="宋体" panose="02010600030101010101" pitchFamily="2" charset="-122"/>
              </a:rPr>
              <a:t> (</a:t>
            </a:r>
            <a:r>
              <a:rPr lang="en-US" altLang="zh-CN" sz="24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宋体" panose="02010600030101010101" pitchFamily="2" charset="-122"/>
              </a:rPr>
              <a:t>λ</a:t>
            </a:r>
            <a:r>
              <a:rPr lang="en-US" altLang="zh-CN" sz="2400" b="1" dirty="0">
                <a:latin typeface="微软雅黑" panose="020B0503020204020204" charset="-122"/>
                <a:ea typeface="微软雅黑" panose="020B0503020204020204" charset="-122"/>
                <a:sym typeface="宋体" panose="02010600030101010101" pitchFamily="2" charset="-122"/>
              </a:rPr>
              <a:t>-1)×100%</a:t>
            </a:r>
            <a:endParaRPr lang="zh-CN" altLang="en-US" sz="2400" b="1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124946" name="Picture 2"/>
          <p:cNvPicPr>
            <a:picLocks noChangeAspect="1" noChangeArrowheads="1"/>
          </p:cNvPicPr>
          <p:nvPr>
            <p:custDataLst>
              <p:tags r:id="rId11"/>
            </p:custDataLst>
          </p:nvPr>
        </p:nvPicPr>
        <p:blipFill>
          <a:blip r:embed="rId2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684780" y="3886200"/>
            <a:ext cx="5131435" cy="2771140"/>
          </a:xfrm>
          <a:prstGeom prst="rect">
            <a:avLst/>
          </a:prstGeom>
          <a:gradFill rotWithShape="1">
            <a:gsLst>
              <a:gs pos="0">
                <a:srgbClr val="FFBE86"/>
              </a:gs>
              <a:gs pos="35001">
                <a:srgbClr val="FFD0AA"/>
              </a:gs>
              <a:gs pos="100000">
                <a:srgbClr val="FFEBDB"/>
              </a:gs>
            </a:gsLst>
            <a:lin ang="16200000" scaled="1"/>
          </a:gradFill>
          <a:ln w="9525" algn="ctr">
            <a:solidFill>
              <a:srgbClr val="F69240"/>
            </a:solidFill>
            <a:round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</p:spPr>
      </p:pic>
      <p:pic>
        <p:nvPicPr>
          <p:cNvPr id="123911" name="图片 7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22"/>
          <a:srcRect t="-1768" r="60033"/>
          <a:stretch>
            <a:fillRect/>
          </a:stretch>
        </p:blipFill>
        <p:spPr>
          <a:xfrm>
            <a:off x="12065" y="1313815"/>
            <a:ext cx="2681288" cy="261778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25954" name="文本框 4"/>
          <p:cNvSpPr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83820" y="3860165"/>
            <a:ext cx="2531110" cy="2797175"/>
          </a:xfrm>
          <a:prstGeom prst="rect">
            <a:avLst/>
          </a:prstGeom>
          <a:gradFill rotWithShape="1">
            <a:gsLst>
              <a:gs pos="0">
                <a:srgbClr val="A3C4FF"/>
              </a:gs>
              <a:gs pos="35001">
                <a:srgbClr val="BFD5FF"/>
              </a:gs>
              <a:gs pos="100000">
                <a:srgbClr val="E5EEFF"/>
              </a:gs>
            </a:gsLst>
            <a:lin ang="16200000" scaled="1"/>
          </a:gradFill>
          <a:ln w="9525" algn="ctr">
            <a:solidFill>
              <a:srgbClr val="4A7EBB"/>
            </a:solidFill>
            <a:round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</p:spPr>
        <p:txBody>
          <a:bodyPr wrap="square">
            <a:spAutoFit/>
          </a:bodyPr>
          <a:lstStyle>
            <a:lvl1pPr>
              <a:defRPr>
                <a:solidFill>
                  <a:srgbClr val="000000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>
              <a:defRPr>
                <a:solidFill>
                  <a:srgbClr val="000000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>
              <a:defRPr>
                <a:solidFill>
                  <a:srgbClr val="000000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>
              <a:defRPr>
                <a:solidFill>
                  <a:srgbClr val="000000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>
              <a:defRPr>
                <a:solidFill>
                  <a:srgbClr val="000000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SzPct val="100000"/>
              <a:defRPr>
                <a:solidFill>
                  <a:srgbClr val="000000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SzPct val="100000"/>
              <a:defRPr>
                <a:solidFill>
                  <a:srgbClr val="000000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SzPct val="100000"/>
              <a:defRPr>
                <a:solidFill>
                  <a:srgbClr val="000000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SzPct val="100000"/>
              <a:defRPr>
                <a:solidFill>
                  <a:srgbClr val="000000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宋体" panose="02010600030101010101" pitchFamily="2" charset="-122"/>
              </a:rPr>
              <a:t>只有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宋体" panose="02010600030101010101" pitchFamily="2" charset="-122"/>
              </a:rPr>
              <a:t>λ</a:t>
            </a: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宋体" panose="02010600030101010101" pitchFamily="2" charset="-122"/>
              </a:rPr>
              <a:t>＞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宋体" panose="02010600030101010101" pitchFamily="2" charset="-122"/>
              </a:rPr>
              <a:t>1</a:t>
            </a: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宋体" panose="02010600030101010101" pitchFamily="2" charset="-122"/>
              </a:rPr>
              <a:t>且为定值</a:t>
            </a: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宋体" panose="02010600030101010101" pitchFamily="2" charset="-122"/>
              </a:rPr>
              <a:t>时，种群增长才为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srgbClr val="0000FA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宋体" panose="02010600030101010101" pitchFamily="2" charset="-122"/>
              </a:rPr>
              <a:t>“J”</a:t>
            </a: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宋体" panose="02010600030101010101" pitchFamily="2" charset="-122"/>
              </a:rPr>
              <a:t>形增长；</a:t>
            </a:r>
          </a:p>
        </p:txBody>
      </p:sp>
      <p:sp>
        <p:nvSpPr>
          <p:cNvPr id="2" name="剪去单角的矩形 1"/>
          <p:cNvSpPr/>
          <p:nvPr>
            <p:custDataLst>
              <p:tags r:id="rId14"/>
            </p:custDataLst>
          </p:nvPr>
        </p:nvSpPr>
        <p:spPr>
          <a:xfrm>
            <a:off x="0" y="709295"/>
            <a:ext cx="3649345" cy="539750"/>
          </a:xfrm>
          <a:prstGeom prst="snip1Rect">
            <a:avLst/>
          </a:prstGeom>
          <a:solidFill>
            <a:srgbClr val="4472C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zh-CN" altLang="en-US" sz="2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二、种群</a:t>
            </a:r>
            <a:r>
              <a:rPr lang="zh-CN" altLang="en-US" sz="2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的</a:t>
            </a:r>
            <a:r>
              <a:rPr lang="en-US" altLang="zh-CN" sz="2800" b="1">
                <a:solidFill>
                  <a:srgbClr val="FFFF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“J”</a:t>
            </a:r>
            <a:r>
              <a:rPr lang="zh-CN" altLang="en-US" sz="2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增长</a:t>
            </a:r>
            <a:endParaRPr lang="en-US" altLang="zh-CN" sz="28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300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1249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249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249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249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249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249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249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249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249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1249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1249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6" dur="500"/>
                                        <p:tgtEl>
                                          <p:spTgt spid="1259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4930" grpId="0" bldLvl="0" animBg="1"/>
      <p:bldP spid="124931" grpId="0" bldLvl="0" animBg="1"/>
      <p:bldP spid="124932" grpId="0" bldLvl="0" animBg="1"/>
      <p:bldP spid="124939" grpId="0"/>
      <p:bldP spid="124940" grpId="0"/>
      <p:bldP spid="124941" grpId="0"/>
      <p:bldP spid="124943" grpId="0" bldLvl="0" animBg="1"/>
      <p:bldP spid="130059" grpId="0" bldLvl="0" animBg="1"/>
      <p:bldP spid="124945" grpId="0"/>
      <p:bldP spid="125954" grpId="0" bldLvl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728345" y="81280"/>
            <a:ext cx="1249680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ctr"/>
            <a:r>
              <a:rPr lang="zh-CN" altLang="en-US" sz="2800" b="1">
                <a:solidFill>
                  <a:schemeClr val="bg1"/>
                </a:solidFill>
              </a:rPr>
              <a:t>第二节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4816476" y="50483"/>
            <a:ext cx="3395980" cy="58356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ctr"/>
            <a:r>
              <a:rPr lang="zh-CN" altLang="en-US" sz="3200" b="1">
                <a:solidFill>
                  <a:srgbClr val="FFFF00"/>
                </a:solidFill>
                <a:sym typeface="+mn-ea"/>
              </a:rPr>
              <a:t>    种群数量的变化</a:t>
            </a:r>
          </a:p>
        </p:txBody>
      </p:sp>
      <p:sp>
        <p:nvSpPr>
          <p:cNvPr id="69" name="圆角矩形 68"/>
          <p:cNvSpPr/>
          <p:nvPr/>
        </p:nvSpPr>
        <p:spPr>
          <a:xfrm>
            <a:off x="667385" y="1262380"/>
            <a:ext cx="10930255" cy="5400000"/>
          </a:xfrm>
          <a:prstGeom prst="roundRect">
            <a:avLst>
              <a:gd name="adj" fmla="val 3183"/>
            </a:avLst>
          </a:prstGeom>
          <a:noFill/>
          <a:ln w="19050">
            <a:solidFill>
              <a:srgbClr val="4472C4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剪去单角的矩形 2"/>
          <p:cNvSpPr/>
          <p:nvPr>
            <p:custDataLst>
              <p:tags r:id="rId1"/>
            </p:custDataLst>
          </p:nvPr>
        </p:nvSpPr>
        <p:spPr>
          <a:xfrm>
            <a:off x="0" y="709295"/>
            <a:ext cx="2748915" cy="539750"/>
          </a:xfrm>
          <a:prstGeom prst="snip1Rect">
            <a:avLst/>
          </a:prstGeom>
          <a:solidFill>
            <a:srgbClr val="4472C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zh-CN" altLang="en-US" sz="2800" b="1">
                <a:solidFill>
                  <a:srgbClr val="FFFF00"/>
                </a:solidFill>
                <a:latin typeface="微软雅黑" panose="020B0503020204020204" charset="-122"/>
                <a:ea typeface="微软雅黑" panose="020B0503020204020204" charset="-122"/>
              </a:rPr>
              <a:t>种群</a:t>
            </a:r>
            <a:r>
              <a:rPr lang="zh-CN" altLang="en-US" sz="2800" b="1">
                <a:solidFill>
                  <a:srgbClr val="FFFF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数量</a:t>
            </a:r>
            <a:r>
              <a:rPr lang="zh-CN" altLang="en-US" sz="2800" b="1">
                <a:solidFill>
                  <a:srgbClr val="FFFF00"/>
                </a:solidFill>
                <a:latin typeface="微软雅黑" panose="020B0503020204020204" charset="-122"/>
                <a:ea typeface="微软雅黑" panose="020B0503020204020204" charset="-122"/>
              </a:rPr>
              <a:t>的变化</a:t>
            </a:r>
          </a:p>
        </p:txBody>
      </p:sp>
      <p:grpSp>
        <p:nvGrpSpPr>
          <p:cNvPr id="13" name="组合 12"/>
          <p:cNvGrpSpPr/>
          <p:nvPr/>
        </p:nvGrpSpPr>
        <p:grpSpPr>
          <a:xfrm>
            <a:off x="1049316" y="1766671"/>
            <a:ext cx="2094865" cy="1148715"/>
            <a:chOff x="930630" y="3738535"/>
            <a:chExt cx="2094865" cy="1148715"/>
          </a:xfrm>
        </p:grpSpPr>
        <p:sp>
          <p:nvSpPr>
            <p:cNvPr id="14" name="文本框 13"/>
            <p:cNvSpPr txBox="1"/>
            <p:nvPr/>
          </p:nvSpPr>
          <p:spPr>
            <a:xfrm>
              <a:off x="1854758" y="4086220"/>
              <a:ext cx="1006596" cy="583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lang="zh-CN" altLang="en-US" sz="3200" b="1" dirty="0">
                  <a:solidFill>
                    <a:srgbClr val="7030A0"/>
                  </a:solidFill>
                  <a:effectLst>
                    <a:glow rad="38100">
                      <a:schemeClr val="bg1"/>
                    </a:glow>
                  </a:effectLst>
                  <a:latin typeface="微软雅黑" panose="020B0503020204020204" charset="-122"/>
                  <a:ea typeface="微软雅黑" panose="020B0503020204020204" charset="-122"/>
                </a:rPr>
                <a:t>思考</a:t>
              </a:r>
            </a:p>
          </p:txBody>
        </p:sp>
        <p:sp>
          <p:nvSpPr>
            <p:cNvPr id="15" name="文本框 14"/>
            <p:cNvSpPr txBox="1"/>
            <p:nvPr/>
          </p:nvSpPr>
          <p:spPr>
            <a:xfrm>
              <a:off x="1845030" y="4526570"/>
              <a:ext cx="1180465" cy="360680"/>
            </a:xfrm>
            <a:prstGeom prst="rect">
              <a:avLst/>
            </a:prstGeom>
            <a:noFill/>
          </p:spPr>
          <p:txBody>
            <a:bodyPr wrap="square">
              <a:noAutofit/>
            </a:bodyPr>
            <a:lstStyle/>
            <a:p>
              <a:r>
                <a:rPr lang="en-US" altLang="zh-CN" sz="1600" b="1" dirty="0">
                  <a:effectLst>
                    <a:glow rad="127000">
                      <a:schemeClr val="bg1"/>
                    </a:glow>
                  </a:effectLst>
                  <a:latin typeface="微软雅黑" panose="020B0503020204020204" charset="-122"/>
                  <a:ea typeface="微软雅黑" panose="020B0503020204020204" charset="-122"/>
                  <a:cs typeface="Times New Roman" panose="02020603050405020304" pitchFamily="18" charset="0"/>
                </a:rPr>
                <a:t>Thinking</a:t>
              </a:r>
            </a:p>
          </p:txBody>
        </p:sp>
        <p:pic>
          <p:nvPicPr>
            <p:cNvPr id="16" name="Picture 2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10000" b="90000" l="10000" r="90000">
                          <a14:foregroundMark x1="34231" y1="85824" x2="64231" y2="86590"/>
                          <a14:foregroundMark x1="56923" y1="84291" x2="64615" y2="83908"/>
                          <a14:foregroundMark x1="67692" y1="83908" x2="69231" y2="83908"/>
                          <a14:foregroundMark x1="32692" y1="84674" x2="45385" y2="82759"/>
                          <a14:foregroundMark x1="38846" y1="66284" x2="38846" y2="66284"/>
                          <a14:backgroundMark x1="38846" y1="67050" x2="38846" y2="67050"/>
                          <a14:backgroundMark x1="38846" y1="66284" x2="38846" y2="66284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772" t="19455" r="19500" b="9886"/>
            <a:stretch>
              <a:fillRect/>
            </a:stretch>
          </p:blipFill>
          <p:spPr bwMode="auto">
            <a:xfrm>
              <a:off x="930630" y="3738535"/>
              <a:ext cx="914400" cy="1068018"/>
            </a:xfrm>
            <a:prstGeom prst="rect">
              <a:avLst/>
            </a:prstGeom>
            <a:noFill/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7" name="文本框 16"/>
          <p:cNvSpPr txBox="1"/>
          <p:nvPr/>
        </p:nvSpPr>
        <p:spPr>
          <a:xfrm>
            <a:off x="2091278" y="3250663"/>
            <a:ext cx="8009443" cy="2030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sz="4200" b="1" dirty="0">
                <a:effectLst>
                  <a:glow rad="38100">
                    <a:schemeClr val="bg1"/>
                  </a:glo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如果遇到资源、空间等方面的限制，种群还会呈“</a:t>
            </a:r>
            <a:r>
              <a:rPr lang="en-US" altLang="zh-CN" sz="4200" b="1" dirty="0">
                <a:effectLst>
                  <a:glow rad="38100">
                    <a:schemeClr val="bg1"/>
                  </a:glo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J</a:t>
            </a:r>
            <a:r>
              <a:rPr lang="zh-CN" altLang="en-US" sz="4200" b="1" dirty="0">
                <a:effectLst>
                  <a:glow rad="38100">
                    <a:schemeClr val="bg1"/>
                  </a:glo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”形增长吗？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728345" y="81280"/>
            <a:ext cx="1249680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ctr"/>
            <a:r>
              <a:rPr lang="zh-CN" altLang="en-US" sz="2800" b="1">
                <a:solidFill>
                  <a:schemeClr val="bg1"/>
                </a:solidFill>
              </a:rPr>
              <a:t>第二节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4816476" y="50483"/>
            <a:ext cx="3395980" cy="58356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ctr"/>
            <a:r>
              <a:rPr lang="zh-CN" altLang="en-US" sz="3200" b="1">
                <a:solidFill>
                  <a:srgbClr val="FFFF00"/>
                </a:solidFill>
                <a:sym typeface="+mn-ea"/>
              </a:rPr>
              <a:t>    种群数量的变化</a:t>
            </a:r>
          </a:p>
        </p:txBody>
      </p:sp>
      <p:sp>
        <p:nvSpPr>
          <p:cNvPr id="69" name="圆角矩形 68"/>
          <p:cNvSpPr/>
          <p:nvPr/>
        </p:nvSpPr>
        <p:spPr>
          <a:xfrm>
            <a:off x="667385" y="1262380"/>
            <a:ext cx="10930255" cy="5400000"/>
          </a:xfrm>
          <a:prstGeom prst="roundRect">
            <a:avLst>
              <a:gd name="adj" fmla="val 3183"/>
            </a:avLst>
          </a:prstGeom>
          <a:noFill/>
          <a:ln w="19050">
            <a:solidFill>
              <a:srgbClr val="4472C4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剪去单角的矩形 2"/>
          <p:cNvSpPr/>
          <p:nvPr>
            <p:custDataLst>
              <p:tags r:id="rId1"/>
            </p:custDataLst>
          </p:nvPr>
        </p:nvSpPr>
        <p:spPr>
          <a:xfrm>
            <a:off x="0" y="709295"/>
            <a:ext cx="2748915" cy="539750"/>
          </a:xfrm>
          <a:prstGeom prst="snip1Rect">
            <a:avLst/>
          </a:prstGeom>
          <a:solidFill>
            <a:srgbClr val="4472C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zh-CN" altLang="en-US" sz="2800" b="1">
                <a:solidFill>
                  <a:srgbClr val="FFFF00"/>
                </a:solidFill>
                <a:latin typeface="微软雅黑" panose="020B0503020204020204" charset="-122"/>
                <a:ea typeface="微软雅黑" panose="020B0503020204020204" charset="-122"/>
              </a:rPr>
              <a:t>种群</a:t>
            </a:r>
            <a:r>
              <a:rPr lang="zh-CN" altLang="en-US" sz="2800" b="1">
                <a:solidFill>
                  <a:srgbClr val="FFFF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数量</a:t>
            </a:r>
            <a:r>
              <a:rPr lang="zh-CN" altLang="en-US" sz="2800" b="1">
                <a:solidFill>
                  <a:srgbClr val="FFFF00"/>
                </a:solidFill>
                <a:latin typeface="微软雅黑" panose="020B0503020204020204" charset="-122"/>
                <a:ea typeface="微软雅黑" panose="020B0503020204020204" charset="-122"/>
              </a:rPr>
              <a:t>的变化</a:t>
            </a:r>
          </a:p>
        </p:txBody>
      </p:sp>
      <p:grpSp>
        <p:nvGrpSpPr>
          <p:cNvPr id="32" name="组合 31"/>
          <p:cNvGrpSpPr/>
          <p:nvPr/>
        </p:nvGrpSpPr>
        <p:grpSpPr>
          <a:xfrm>
            <a:off x="838200" y="1344600"/>
            <a:ext cx="5696247" cy="2440000"/>
            <a:chOff x="838200" y="989000"/>
            <a:chExt cx="5696247" cy="2440000"/>
          </a:xfrm>
        </p:grpSpPr>
        <p:sp>
          <p:nvSpPr>
            <p:cNvPr id="25" name="圆角矩形 67"/>
            <p:cNvSpPr/>
            <p:nvPr/>
          </p:nvSpPr>
          <p:spPr>
            <a:xfrm>
              <a:off x="838200" y="989000"/>
              <a:ext cx="5696247" cy="2440000"/>
            </a:xfrm>
            <a:prstGeom prst="roundRect">
              <a:avLst>
                <a:gd name="adj" fmla="val 5910"/>
              </a:avLst>
            </a:prstGeom>
            <a:solidFill>
              <a:srgbClr val="4F81BD">
                <a:alpha val="15000"/>
              </a:srgbClr>
            </a:solidFill>
            <a:ln w="1270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 dirty="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30" name="文本框 29"/>
            <p:cNvSpPr txBox="1"/>
            <p:nvPr/>
          </p:nvSpPr>
          <p:spPr>
            <a:xfrm>
              <a:off x="993797" y="1083800"/>
              <a:ext cx="5301086" cy="23063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20000"/>
                </a:lnSpc>
              </a:pPr>
              <a:r>
                <a:rPr lang="zh-CN" altLang="en-US" sz="2400" b="1" dirty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       生态学家高斯曾经做过单独培养大草履虫的实验：在</a:t>
              </a:r>
              <a:r>
                <a:rPr lang="en-US" altLang="zh-CN" sz="2400" b="1" dirty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0.5mL</a:t>
              </a:r>
              <a:r>
                <a:rPr lang="zh-CN" altLang="en-US" sz="2400" b="1" dirty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培养液中放入</a:t>
              </a:r>
              <a:r>
                <a:rPr lang="en-US" altLang="zh-CN" sz="2400" b="1" dirty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5</a:t>
              </a:r>
              <a:r>
                <a:rPr lang="zh-CN" altLang="en-US" sz="2400" b="1" dirty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个大草履虫，然后每隔</a:t>
              </a:r>
              <a:r>
                <a:rPr lang="en-US" altLang="zh-CN" sz="2400" b="1" dirty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24h</a:t>
              </a:r>
              <a:r>
                <a:rPr lang="zh-CN" altLang="en-US" sz="2400" b="1" dirty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统计一次大草履虫的数量。经过反复实验，得出了如右图所示的结果。</a:t>
              </a:r>
            </a:p>
          </p:txBody>
        </p:sp>
      </p:grpSp>
      <p:grpSp>
        <p:nvGrpSpPr>
          <p:cNvPr id="6" name="组合 5"/>
          <p:cNvGrpSpPr/>
          <p:nvPr/>
        </p:nvGrpSpPr>
        <p:grpSpPr>
          <a:xfrm>
            <a:off x="6950426" y="1498796"/>
            <a:ext cx="4332620" cy="3603513"/>
            <a:chOff x="7176668" y="1107992"/>
            <a:chExt cx="4332620" cy="3603513"/>
          </a:xfrm>
        </p:grpSpPr>
        <p:grpSp>
          <p:nvGrpSpPr>
            <p:cNvPr id="2" name="组合 1"/>
            <p:cNvGrpSpPr/>
            <p:nvPr/>
          </p:nvGrpSpPr>
          <p:grpSpPr>
            <a:xfrm>
              <a:off x="7176668" y="1107992"/>
              <a:ext cx="4332620" cy="3322933"/>
              <a:chOff x="7176668" y="1107992"/>
              <a:chExt cx="4332620" cy="3322933"/>
            </a:xfrm>
          </p:grpSpPr>
          <p:pic>
            <p:nvPicPr>
              <p:cNvPr id="18" name="图片 17" descr="图片包含 图示&#10;&#10;描述已自动生成"/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586664" y="1107992"/>
                <a:ext cx="3922624" cy="2926804"/>
              </a:xfrm>
              <a:prstGeom prst="rect">
                <a:avLst/>
              </a:prstGeom>
            </p:spPr>
          </p:pic>
          <p:sp>
            <p:nvSpPr>
              <p:cNvPr id="20" name="文本框 19"/>
              <p:cNvSpPr txBox="1"/>
              <p:nvPr/>
            </p:nvSpPr>
            <p:spPr>
              <a:xfrm>
                <a:off x="9035009" y="3852440"/>
                <a:ext cx="1182498" cy="57848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ts val="3800"/>
                  </a:lnSpc>
                </a:pPr>
                <a:r>
                  <a:rPr lang="zh-CN" altLang="en-US" b="1" dirty="0"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</a:rPr>
                  <a:t>时间</a:t>
                </a:r>
                <a:r>
                  <a:rPr lang="en-US" altLang="zh-CN" b="1" dirty="0"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</a:rPr>
                  <a:t>/d</a:t>
                </a:r>
                <a:endParaRPr lang="zh-CN" altLang="en-US" b="1" dirty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endParaRPr>
              </a:p>
            </p:txBody>
          </p:sp>
          <p:sp>
            <p:nvSpPr>
              <p:cNvPr id="21" name="文本框 20"/>
              <p:cNvSpPr txBox="1"/>
              <p:nvPr/>
            </p:nvSpPr>
            <p:spPr>
              <a:xfrm>
                <a:off x="7176668" y="1629487"/>
                <a:ext cx="459740" cy="1317178"/>
              </a:xfrm>
              <a:prstGeom prst="rect">
                <a:avLst/>
              </a:prstGeom>
              <a:noFill/>
            </p:spPr>
            <p:txBody>
              <a:bodyPr vert="eaVert" wrap="none" rtlCol="0">
                <a:spAutoFit/>
              </a:bodyPr>
              <a:lstStyle/>
              <a:p>
                <a:r>
                  <a:rPr lang="zh-CN" altLang="en-US" b="1" dirty="0"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</a:rPr>
                  <a:t>种群数量</a:t>
                </a:r>
                <a:r>
                  <a:rPr lang="en-US" altLang="zh-CN" b="1" dirty="0"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</a:rPr>
                  <a:t>/</a:t>
                </a:r>
                <a:r>
                  <a:rPr lang="zh-CN" altLang="en-US" b="1" dirty="0"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</a:rPr>
                  <a:t>个</a:t>
                </a:r>
              </a:p>
            </p:txBody>
          </p:sp>
          <p:cxnSp>
            <p:nvCxnSpPr>
              <p:cNvPr id="22" name="直接连接符 21"/>
              <p:cNvCxnSpPr/>
              <p:nvPr/>
            </p:nvCxnSpPr>
            <p:spPr>
              <a:xfrm>
                <a:off x="7965619" y="1680154"/>
                <a:ext cx="3079463" cy="0"/>
              </a:xfrm>
              <a:prstGeom prst="line">
                <a:avLst/>
              </a:prstGeom>
              <a:ln w="19050">
                <a:solidFill>
                  <a:srgbClr val="C00000"/>
                </a:solidFill>
                <a:prstDash val="dash"/>
                <a:tailEnd type="non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pic>
            <p:nvPicPr>
              <p:cNvPr id="23" name="图片 22" descr="卡通人物&#10;&#10;低可信度描述已自动生成"/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3357092">
                <a:off x="9639961" y="1774814"/>
                <a:ext cx="1043759" cy="2014651"/>
              </a:xfrm>
              <a:prstGeom prst="rect">
                <a:avLst/>
              </a:prstGeom>
            </p:spPr>
          </p:pic>
          <p:sp>
            <p:nvSpPr>
              <p:cNvPr id="24" name="文本框 23"/>
              <p:cNvSpPr txBox="1"/>
              <p:nvPr/>
            </p:nvSpPr>
            <p:spPr>
              <a:xfrm>
                <a:off x="8682467" y="1181886"/>
                <a:ext cx="1182498" cy="57848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ts val="3800"/>
                  </a:lnSpc>
                </a:pPr>
                <a:r>
                  <a:rPr lang="en-US" altLang="zh-CN" b="1" i="1" dirty="0">
                    <a:latin typeface="微软雅黑" panose="020B0503020204020204" charset="-122"/>
                    <a:ea typeface="微软雅黑" panose="020B0503020204020204" charset="-122"/>
                    <a:cs typeface="Times New Roman" panose="02020603050405020304" pitchFamily="18" charset="0"/>
                  </a:rPr>
                  <a:t>K</a:t>
                </a:r>
                <a:r>
                  <a:rPr lang="en-US" altLang="zh-CN" b="1" dirty="0">
                    <a:latin typeface="微软雅黑" panose="020B0503020204020204" charset="-122"/>
                    <a:ea typeface="微软雅黑" panose="020B0503020204020204" charset="-122"/>
                    <a:cs typeface="Times New Roman" panose="02020603050405020304" pitchFamily="18" charset="0"/>
                  </a:rPr>
                  <a:t>=375</a:t>
                </a:r>
                <a:endParaRPr lang="zh-CN" altLang="en-US" b="1" dirty="0">
                  <a:latin typeface="微软雅黑" panose="020B0503020204020204" charset="-122"/>
                  <a:ea typeface="微软雅黑" panose="020B0503020204020204" charset="-122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5" name="文本框 4"/>
            <p:cNvSpPr txBox="1"/>
            <p:nvPr/>
          </p:nvSpPr>
          <p:spPr>
            <a:xfrm>
              <a:off x="8239506" y="4343205"/>
              <a:ext cx="2697480" cy="36830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b="1" dirty="0">
                  <a:solidFill>
                    <a:srgbClr val="FF0000"/>
                  </a:solidFill>
                  <a:latin typeface="微软雅黑" panose="020B0503020204020204" charset="-122"/>
                  <a:ea typeface="微软雅黑" panose="020B0503020204020204" charset="-122"/>
                </a:rPr>
                <a:t>大草履虫种群的增长曲线</a:t>
              </a:r>
            </a:p>
          </p:txBody>
        </p:sp>
      </p:grpSp>
      <p:sp>
        <p:nvSpPr>
          <p:cNvPr id="8" name="文本框 7"/>
          <p:cNvSpPr txBox="1"/>
          <p:nvPr/>
        </p:nvSpPr>
        <p:spPr>
          <a:xfrm>
            <a:off x="836609" y="3925497"/>
            <a:ext cx="735290" cy="1322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b="1" dirty="0">
                <a:solidFill>
                  <a:srgbClr val="7030A0"/>
                </a:solidFill>
                <a:effectLst>
                  <a:glow rad="76200">
                    <a:schemeClr val="bg1">
                      <a:alpha val="85000"/>
                    </a:schemeClr>
                  </a:glow>
                </a:effectLst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分析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1689798" y="3879400"/>
            <a:ext cx="5097780" cy="14204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lnSpc>
                <a:spcPct val="120000"/>
              </a:lnSpc>
              <a:buFont typeface="+mj-lt"/>
              <a:buAutoNum type="arabicPeriod"/>
            </a:pPr>
            <a:r>
              <a:rPr lang="zh-CN" altLang="en-US" sz="2400" b="1" dirty="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大草履虫的数量第几天增长较快？</a:t>
            </a:r>
            <a:endParaRPr lang="en-US" altLang="zh-CN" sz="2400" b="1" dirty="0"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20000"/>
              </a:lnSpc>
              <a:buFont typeface="+mj-lt"/>
              <a:buAutoNum type="arabicPeriod"/>
            </a:pPr>
            <a:r>
              <a:rPr lang="zh-CN" altLang="en-US" sz="2400" b="1" dirty="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第几天以后数量基本维持不变？</a:t>
            </a:r>
            <a:endParaRPr lang="en-US" altLang="zh-CN" sz="2400" b="1" dirty="0"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20000"/>
              </a:lnSpc>
              <a:buFont typeface="+mj-lt"/>
              <a:buAutoNum type="arabicPeriod"/>
            </a:pPr>
            <a:r>
              <a:rPr lang="zh-CN" altLang="en-US" sz="2400" b="1" dirty="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大草履虫的数量变化有什么特点？</a:t>
            </a:r>
          </a:p>
        </p:txBody>
      </p:sp>
      <p:cxnSp>
        <p:nvCxnSpPr>
          <p:cNvPr id="10" name="直接连接符 9"/>
          <p:cNvCxnSpPr/>
          <p:nvPr/>
        </p:nvCxnSpPr>
        <p:spPr>
          <a:xfrm>
            <a:off x="1611198" y="4014641"/>
            <a:ext cx="0" cy="1158056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3" name="组合 32"/>
          <p:cNvGrpSpPr/>
          <p:nvPr/>
        </p:nvGrpSpPr>
        <p:grpSpPr>
          <a:xfrm>
            <a:off x="836609" y="5411447"/>
            <a:ext cx="10517192" cy="1198894"/>
            <a:chOff x="836609" y="5055847"/>
            <a:chExt cx="10517192" cy="1198894"/>
          </a:xfrm>
        </p:grpSpPr>
        <p:sp>
          <p:nvSpPr>
            <p:cNvPr id="31" name="圆角矩形 67"/>
            <p:cNvSpPr/>
            <p:nvPr/>
          </p:nvSpPr>
          <p:spPr>
            <a:xfrm>
              <a:off x="836609" y="5055847"/>
              <a:ext cx="10517192" cy="1198894"/>
            </a:xfrm>
            <a:prstGeom prst="roundRect">
              <a:avLst>
                <a:gd name="adj" fmla="val 12200"/>
              </a:avLst>
            </a:prstGeom>
            <a:solidFill>
              <a:srgbClr val="4F81BD">
                <a:alpha val="15000"/>
              </a:srgbClr>
            </a:solidFill>
            <a:ln w="1270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 dirty="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2" name="文本框 11"/>
            <p:cNvSpPr txBox="1"/>
            <p:nvPr/>
          </p:nvSpPr>
          <p:spPr>
            <a:xfrm>
              <a:off x="1143314" y="5179037"/>
              <a:ext cx="6216650" cy="9772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zh-CN" altLang="en-US" sz="2400" b="1" dirty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种群经过一定时间的增长后，数量趋于稳定，增长曲线“</a:t>
              </a:r>
              <a:r>
                <a:rPr lang="en-US" altLang="zh-CN" sz="2400" b="1" dirty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S”</a:t>
              </a:r>
              <a:r>
                <a:rPr lang="zh-CN" altLang="en-US" sz="2400" b="1" dirty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形。这种类型的种群增长称为：</a:t>
              </a:r>
            </a:p>
          </p:txBody>
        </p:sp>
      </p:grpSp>
      <p:sp>
        <p:nvSpPr>
          <p:cNvPr id="26" name="文本框 25"/>
          <p:cNvSpPr txBox="1"/>
          <p:nvPr/>
        </p:nvSpPr>
        <p:spPr>
          <a:xfrm>
            <a:off x="7326684" y="5591180"/>
            <a:ext cx="3317240" cy="9220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5400" b="1" dirty="0">
                <a:solidFill>
                  <a:srgbClr val="C00000"/>
                </a:solidFill>
                <a:effectLst>
                  <a:glow rad="76200">
                    <a:schemeClr val="bg1">
                      <a:alpha val="85000"/>
                    </a:schemeClr>
                  </a:glo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“S”</a:t>
            </a:r>
            <a:r>
              <a:rPr lang="zh-CN" altLang="en-US" sz="5400" b="1" dirty="0">
                <a:solidFill>
                  <a:srgbClr val="C00000"/>
                </a:solidFill>
                <a:effectLst>
                  <a:glow rad="76200">
                    <a:schemeClr val="bg1">
                      <a:alpha val="85000"/>
                    </a:schemeClr>
                  </a:glo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形增长</a:t>
            </a:r>
            <a:endParaRPr lang="zh-CN" altLang="en-US" sz="2800" b="1" dirty="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3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 uiExpand="1" build="p"/>
      <p:bldP spid="2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文本框 10"/>
          <p:cNvSpPr txBox="1"/>
          <p:nvPr/>
        </p:nvSpPr>
        <p:spPr>
          <a:xfrm>
            <a:off x="3732530" y="836930"/>
            <a:ext cx="4754880" cy="6451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b="1">
                <a:solidFill>
                  <a:srgbClr val="C00000"/>
                </a:solidFill>
              </a:rPr>
              <a:t>第二节种群数量的变化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781685" y="1680845"/>
            <a:ext cx="10656570" cy="481584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76200" cmpd="tri">
            <a:solidFill>
              <a:schemeClr val="accent1">
                <a:shade val="50000"/>
              </a:schemeClr>
            </a:solidFill>
            <a:prstDash val="solid"/>
          </a:ln>
        </p:spPr>
        <p:txBody>
          <a:bodyPr wrap="square" rtlCol="0" anchor="t">
            <a:sp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32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1.通过</a:t>
            </a:r>
            <a:r>
              <a:rPr lang="zh-CN" altLang="en-US" sz="3200">
                <a:solidFill>
                  <a:srgbClr val="0000F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探究培养液中酵母菌种群数量的变化</a:t>
            </a:r>
            <a:r>
              <a:rPr lang="zh-CN" altLang="en-US" sz="32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等活动，尝试</a:t>
            </a:r>
            <a:r>
              <a:rPr lang="zh-CN" altLang="en-US" sz="32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建构种群数量增长的数学模型</a:t>
            </a:r>
            <a:r>
              <a:rPr lang="zh-CN" altLang="en-US" sz="32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。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32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2.能够利用</a:t>
            </a:r>
            <a:r>
              <a:rPr lang="zh-CN" altLang="en-US" sz="3200">
                <a:solidFill>
                  <a:srgbClr val="0000F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数学模型</a:t>
            </a:r>
            <a:r>
              <a:rPr lang="zh-CN" altLang="en-US" sz="32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来</a:t>
            </a:r>
            <a:r>
              <a:rPr lang="zh-CN" altLang="en-US" sz="32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表征、解释和预测</a:t>
            </a:r>
            <a:r>
              <a:rPr lang="zh-CN" altLang="en-US" sz="32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种群数量的变化，认同模型在生物学研究中的应用。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32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3.举例说明种群的</a:t>
            </a:r>
            <a:r>
              <a:rPr lang="zh-CN" altLang="en-US" sz="32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“J”形增长、“S”形增长、波动</a:t>
            </a:r>
            <a:r>
              <a:rPr lang="zh-CN" altLang="en-US" sz="32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等数量变化情况。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32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4.运用种群</a:t>
            </a:r>
            <a:r>
              <a:rPr lang="zh-CN" altLang="en-US" sz="3200">
                <a:solidFill>
                  <a:srgbClr val="0000F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数量变化规律</a:t>
            </a:r>
            <a:r>
              <a:rPr lang="zh-CN" altLang="en-US" sz="32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解决生产生活中的实际问题</a:t>
            </a:r>
            <a:r>
              <a:rPr lang="zh-CN" altLang="en-US" sz="32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，关注人类活动对动植物种群数量变化的影响。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615315" y="64135"/>
            <a:ext cx="1402080" cy="58356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ctr"/>
            <a:r>
              <a:rPr lang="zh-CN" altLang="en-US" sz="3200" b="1">
                <a:solidFill>
                  <a:schemeClr val="bg1"/>
                </a:solidFill>
              </a:rPr>
              <a:t>第一章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5019676" y="64135"/>
            <a:ext cx="2989580" cy="58356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ctr"/>
            <a:r>
              <a:rPr lang="zh-CN" altLang="en-US" sz="3200" b="1">
                <a:solidFill>
                  <a:srgbClr val="FFFF00"/>
                </a:solidFill>
                <a:sym typeface="+mn-ea"/>
              </a:rPr>
              <a:t>    种群及其动态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4" grpId="1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728345" y="81280"/>
            <a:ext cx="1249680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ctr"/>
            <a:r>
              <a:rPr lang="zh-CN" altLang="en-US" sz="2800" b="1">
                <a:solidFill>
                  <a:schemeClr val="bg1"/>
                </a:solidFill>
              </a:rPr>
              <a:t>第二节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4816476" y="50483"/>
            <a:ext cx="3395980" cy="58356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ctr"/>
            <a:r>
              <a:rPr lang="zh-CN" altLang="en-US" sz="3200" b="1">
                <a:solidFill>
                  <a:srgbClr val="FFFF00"/>
                </a:solidFill>
                <a:sym typeface="+mn-ea"/>
              </a:rPr>
              <a:t>    种群数量的变化</a:t>
            </a:r>
          </a:p>
        </p:txBody>
      </p:sp>
      <p:sp>
        <p:nvSpPr>
          <p:cNvPr id="69" name="圆角矩形 68"/>
          <p:cNvSpPr/>
          <p:nvPr/>
        </p:nvSpPr>
        <p:spPr>
          <a:xfrm>
            <a:off x="667385" y="1262380"/>
            <a:ext cx="10930255" cy="5400000"/>
          </a:xfrm>
          <a:prstGeom prst="roundRect">
            <a:avLst>
              <a:gd name="adj" fmla="val 3183"/>
            </a:avLst>
          </a:prstGeom>
          <a:noFill/>
          <a:ln w="19050">
            <a:solidFill>
              <a:srgbClr val="4472C4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剪去单角的矩形 16"/>
          <p:cNvSpPr/>
          <p:nvPr>
            <p:custDataLst>
              <p:tags r:id="rId1"/>
            </p:custDataLst>
          </p:nvPr>
        </p:nvSpPr>
        <p:spPr>
          <a:xfrm>
            <a:off x="0" y="709295"/>
            <a:ext cx="3649345" cy="539750"/>
          </a:xfrm>
          <a:prstGeom prst="snip1Rect">
            <a:avLst/>
          </a:prstGeom>
          <a:solidFill>
            <a:srgbClr val="4472C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zh-CN" altLang="en-US" sz="2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三、种群</a:t>
            </a:r>
            <a:r>
              <a:rPr lang="zh-CN" altLang="en-US" sz="2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的</a:t>
            </a:r>
            <a:r>
              <a:rPr lang="en-US" altLang="zh-CN" sz="2800" b="1">
                <a:solidFill>
                  <a:srgbClr val="FFFF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“S”</a:t>
            </a:r>
            <a:r>
              <a:rPr lang="zh-CN" altLang="en-US" sz="2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增长</a:t>
            </a:r>
            <a:endParaRPr lang="en-US" altLang="zh-CN" sz="28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14" name="组合 13"/>
          <p:cNvGrpSpPr/>
          <p:nvPr/>
        </p:nvGrpSpPr>
        <p:grpSpPr>
          <a:xfrm>
            <a:off x="804745" y="1299355"/>
            <a:ext cx="10700451" cy="1111436"/>
            <a:chOff x="-4610067" y="1089593"/>
            <a:chExt cx="10700451" cy="1380606"/>
          </a:xfrm>
        </p:grpSpPr>
        <p:sp>
          <p:nvSpPr>
            <p:cNvPr id="15" name="矩形: 圆角 14"/>
            <p:cNvSpPr/>
            <p:nvPr/>
          </p:nvSpPr>
          <p:spPr>
            <a:xfrm>
              <a:off x="-4610067" y="1414560"/>
              <a:ext cx="10700451" cy="1055639"/>
            </a:xfrm>
            <a:prstGeom prst="roundRect">
              <a:avLst>
                <a:gd name="adj" fmla="val 12872"/>
              </a:avLst>
            </a:prstGeom>
            <a:noFill/>
            <a:ln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 dirty="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6" name="文本框 15"/>
            <p:cNvSpPr txBox="1"/>
            <p:nvPr/>
          </p:nvSpPr>
          <p:spPr>
            <a:xfrm>
              <a:off x="-620892" y="1089593"/>
              <a:ext cx="2722101" cy="648382"/>
            </a:xfrm>
            <a:prstGeom prst="rect">
              <a:avLst/>
            </a:prstGeom>
            <a:solidFill>
              <a:srgbClr val="DAE0EF"/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800" b="1" dirty="0">
                  <a:solidFill>
                    <a:srgbClr val="C00000"/>
                  </a:solidFill>
                  <a:effectLst>
                    <a:glow rad="76200">
                      <a:schemeClr val="bg1">
                        <a:alpha val="85000"/>
                      </a:schemeClr>
                    </a:glow>
                  </a:effectLst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模型假设</a:t>
              </a:r>
              <a:r>
                <a:rPr lang="en-US" altLang="zh-CN" sz="2800" b="1" dirty="0">
                  <a:solidFill>
                    <a:srgbClr val="C00000"/>
                  </a:solidFill>
                  <a:effectLst>
                    <a:glow rad="76200">
                      <a:schemeClr val="bg1">
                        <a:alpha val="85000"/>
                      </a:schemeClr>
                    </a:glow>
                  </a:effectLst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(</a:t>
              </a:r>
              <a:r>
                <a:rPr lang="zh-CN" altLang="en-US" sz="2800" b="1" dirty="0">
                  <a:solidFill>
                    <a:srgbClr val="C00000"/>
                  </a:solidFill>
                  <a:effectLst>
                    <a:glow rad="76200">
                      <a:schemeClr val="bg1">
                        <a:alpha val="85000"/>
                      </a:schemeClr>
                    </a:glow>
                  </a:effectLst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条件</a:t>
              </a:r>
              <a:r>
                <a:rPr lang="en-US" altLang="zh-CN" sz="2800" b="1" dirty="0">
                  <a:solidFill>
                    <a:srgbClr val="C00000"/>
                  </a:solidFill>
                  <a:effectLst>
                    <a:glow rad="76200">
                      <a:schemeClr val="bg1">
                        <a:alpha val="85000"/>
                      </a:schemeClr>
                    </a:glow>
                  </a:effectLst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)</a:t>
              </a:r>
              <a:endParaRPr lang="zh-CN" altLang="en-US" sz="2800" b="1" dirty="0">
                <a:solidFill>
                  <a:srgbClr val="C00000"/>
                </a:solidFill>
                <a:effectLst>
                  <a:glow rad="76200">
                    <a:schemeClr val="bg1">
                      <a:alpha val="85000"/>
                    </a:schemeClr>
                  </a:glo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</p:grpSp>
      <p:sp>
        <p:nvSpPr>
          <p:cNvPr id="2" name="文本框 1"/>
          <p:cNvSpPr txBox="1"/>
          <p:nvPr/>
        </p:nvSpPr>
        <p:spPr>
          <a:xfrm>
            <a:off x="1185190" y="1688907"/>
            <a:ext cx="10017777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400" b="1" dirty="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自然条件，即自然界的食物和空间条件有限</a:t>
            </a:r>
          </a:p>
        </p:txBody>
      </p:sp>
      <p:grpSp>
        <p:nvGrpSpPr>
          <p:cNvPr id="19" name="组合 18"/>
          <p:cNvGrpSpPr/>
          <p:nvPr/>
        </p:nvGrpSpPr>
        <p:grpSpPr>
          <a:xfrm>
            <a:off x="809674" y="2601281"/>
            <a:ext cx="10700451" cy="3493096"/>
            <a:chOff x="-4610067" y="1097249"/>
            <a:chExt cx="10700451" cy="4339063"/>
          </a:xfrm>
        </p:grpSpPr>
        <p:sp>
          <p:nvSpPr>
            <p:cNvPr id="25" name="矩形: 圆角 24"/>
            <p:cNvSpPr/>
            <p:nvPr/>
          </p:nvSpPr>
          <p:spPr>
            <a:xfrm>
              <a:off x="-4610067" y="1414557"/>
              <a:ext cx="10700451" cy="4021755"/>
            </a:xfrm>
            <a:prstGeom prst="roundRect">
              <a:avLst>
                <a:gd name="adj" fmla="val 5339"/>
              </a:avLst>
            </a:prstGeom>
            <a:noFill/>
            <a:ln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 dirty="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6" name="文本框 25"/>
            <p:cNvSpPr txBox="1"/>
            <p:nvPr/>
          </p:nvSpPr>
          <p:spPr>
            <a:xfrm>
              <a:off x="-115218" y="1097249"/>
              <a:ext cx="1710754" cy="648382"/>
            </a:xfrm>
            <a:prstGeom prst="rect">
              <a:avLst/>
            </a:prstGeom>
            <a:solidFill>
              <a:srgbClr val="DAE0EF"/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800" b="1" dirty="0">
                  <a:solidFill>
                    <a:srgbClr val="C00000"/>
                  </a:solidFill>
                  <a:effectLst>
                    <a:glow rad="76200">
                      <a:schemeClr val="bg1">
                        <a:alpha val="85000"/>
                      </a:schemeClr>
                    </a:glow>
                  </a:effectLst>
                  <a:latin typeface="微软雅黑" panose="020B0503020204020204" charset="-122"/>
                  <a:ea typeface="微软雅黑" panose="020B0503020204020204" charset="-122"/>
                  <a:cs typeface="Times New Roman" panose="02020603050405020304" pitchFamily="18" charset="0"/>
                </a:rPr>
                <a:t>建立模型</a:t>
              </a:r>
            </a:p>
          </p:txBody>
        </p:sp>
      </p:grpSp>
      <p:sp>
        <p:nvSpPr>
          <p:cNvPr id="31" name="文本框 30"/>
          <p:cNvSpPr txBox="1"/>
          <p:nvPr/>
        </p:nvSpPr>
        <p:spPr>
          <a:xfrm>
            <a:off x="937450" y="3079481"/>
            <a:ext cx="6440783" cy="2526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2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自然界的一种生物迁入一个条件适宜的新分布地时：</a:t>
            </a:r>
            <a:endParaRPr lang="en-US" altLang="zh-CN" sz="2200" b="1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342900" indent="-342900">
              <a:lnSpc>
                <a:spcPct val="120000"/>
              </a:lnSpc>
              <a:buFont typeface="Wingdings" panose="05000000000000000000" pitchFamily="2" charset="2"/>
              <a:buChar char="n"/>
            </a:pPr>
            <a:r>
              <a:rPr lang="zh-CN" altLang="en-US" sz="22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初始阶段一般会较快增长。</a:t>
            </a:r>
            <a:endParaRPr lang="en-US" altLang="zh-CN" sz="2200" b="1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342900" indent="-342900">
              <a:lnSpc>
                <a:spcPct val="120000"/>
              </a:lnSpc>
              <a:buFont typeface="Wingdings" panose="05000000000000000000" pitchFamily="2" charset="2"/>
              <a:buChar char="n"/>
            </a:pPr>
            <a:r>
              <a:rPr lang="zh-CN" altLang="en-US" sz="22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因资源和空间有限，种群密度增大使种内竞争加剧，出生率降低，死亡率升高。</a:t>
            </a:r>
            <a:endParaRPr lang="en-US" altLang="zh-CN" sz="2200" b="1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342900" indent="-342900">
              <a:lnSpc>
                <a:spcPct val="120000"/>
              </a:lnSpc>
              <a:buFont typeface="Wingdings" panose="05000000000000000000" pitchFamily="2" charset="2"/>
              <a:buChar char="n"/>
            </a:pPr>
            <a:r>
              <a:rPr lang="zh-CN" altLang="en-US" sz="22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死亡率升高至与出生率相等时，种群增长就会停止。有时会稳定在一定的水平，即达到</a:t>
            </a:r>
            <a:r>
              <a:rPr lang="en-US" altLang="zh-CN" sz="2200" b="1" i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K</a:t>
            </a:r>
            <a:r>
              <a:rPr lang="zh-CN" altLang="en-US" sz="22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值。</a:t>
            </a:r>
            <a:endParaRPr lang="en-US" altLang="zh-CN" sz="2200" b="1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grpSp>
        <p:nvGrpSpPr>
          <p:cNvPr id="35" name="组合 34"/>
          <p:cNvGrpSpPr/>
          <p:nvPr/>
        </p:nvGrpSpPr>
        <p:grpSpPr>
          <a:xfrm>
            <a:off x="7709988" y="3010677"/>
            <a:ext cx="3488000" cy="2649356"/>
            <a:chOff x="7093809" y="1107992"/>
            <a:chExt cx="4415479" cy="3402664"/>
          </a:xfrm>
        </p:grpSpPr>
        <p:pic>
          <p:nvPicPr>
            <p:cNvPr id="37" name="图片 36" descr="图片包含 图示&#10;&#10;描述已自动生成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86664" y="1107992"/>
              <a:ext cx="3922624" cy="2926804"/>
            </a:xfrm>
            <a:prstGeom prst="rect">
              <a:avLst/>
            </a:prstGeom>
          </p:spPr>
        </p:pic>
        <p:sp>
          <p:nvSpPr>
            <p:cNvPr id="38" name="文本框 37"/>
            <p:cNvSpPr txBox="1"/>
            <p:nvPr/>
          </p:nvSpPr>
          <p:spPr>
            <a:xfrm>
              <a:off x="9035009" y="3767687"/>
              <a:ext cx="1182498" cy="74296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lnSpc>
                  <a:spcPts val="3800"/>
                </a:lnSpc>
              </a:pPr>
              <a:r>
                <a:rPr lang="zh-CN" altLang="en-US" sz="1600" b="1" dirty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时间</a:t>
              </a:r>
              <a:r>
                <a:rPr lang="en-US" altLang="zh-CN" sz="1600" b="1" dirty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/d</a:t>
              </a:r>
              <a:endParaRPr lang="zh-CN" altLang="en-US" sz="16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  <p:sp>
          <p:nvSpPr>
            <p:cNvPr id="39" name="文本框 38"/>
            <p:cNvSpPr txBox="1"/>
            <p:nvPr/>
          </p:nvSpPr>
          <p:spPr>
            <a:xfrm>
              <a:off x="7093809" y="1621870"/>
              <a:ext cx="542599" cy="1494910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zh-CN" altLang="en-US" sz="1600" b="1" dirty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种群数量</a:t>
              </a:r>
              <a:r>
                <a:rPr lang="en-US" altLang="zh-CN" sz="1600" b="1" dirty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/</a:t>
              </a:r>
              <a:r>
                <a:rPr lang="zh-CN" altLang="en-US" sz="1600" b="1" dirty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个</a:t>
              </a:r>
            </a:p>
          </p:txBody>
        </p:sp>
        <p:cxnSp>
          <p:nvCxnSpPr>
            <p:cNvPr id="40" name="直接连接符 39"/>
            <p:cNvCxnSpPr/>
            <p:nvPr/>
          </p:nvCxnSpPr>
          <p:spPr>
            <a:xfrm>
              <a:off x="7965619" y="1680154"/>
              <a:ext cx="3079463" cy="0"/>
            </a:xfrm>
            <a:prstGeom prst="line">
              <a:avLst/>
            </a:prstGeom>
            <a:ln w="19050">
              <a:solidFill>
                <a:srgbClr val="C00000"/>
              </a:solidFill>
              <a:prstDash val="dash"/>
              <a:tailEnd type="non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42" name="文本框 41"/>
            <p:cNvSpPr txBox="1"/>
            <p:nvPr/>
          </p:nvSpPr>
          <p:spPr>
            <a:xfrm>
              <a:off x="10041236" y="1185058"/>
              <a:ext cx="352543" cy="74296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lnSpc>
                  <a:spcPts val="3800"/>
                </a:lnSpc>
              </a:pPr>
              <a:r>
                <a:rPr lang="en-US" altLang="zh-CN" sz="1600" b="1" i="1" dirty="0">
                  <a:latin typeface="微软雅黑" panose="020B0503020204020204" charset="-122"/>
                  <a:ea typeface="微软雅黑" panose="020B0503020204020204" charset="-122"/>
                  <a:cs typeface="Times New Roman" panose="02020603050405020304" pitchFamily="18" charset="0"/>
                </a:rPr>
                <a:t>K</a:t>
              </a:r>
            </a:p>
          </p:txBody>
        </p:sp>
      </p:grpSp>
      <p:sp>
        <p:nvSpPr>
          <p:cNvPr id="3" name="文本框 2"/>
          <p:cNvSpPr txBox="1"/>
          <p:nvPr/>
        </p:nvSpPr>
        <p:spPr>
          <a:xfrm>
            <a:off x="2149436" y="5564494"/>
            <a:ext cx="8192135" cy="4298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200" b="1" i="1" dirty="0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K</a:t>
            </a:r>
            <a:r>
              <a:rPr lang="zh-CN" altLang="en-US" sz="2200" b="1" dirty="0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值（环境容纳量）</a:t>
            </a:r>
            <a:r>
              <a:rPr lang="zh-CN" altLang="en-US" sz="22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：一定的环境条件所能维持的种群最大数量。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3310622" y="6163673"/>
            <a:ext cx="5545455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dirty="0">
                <a:effectLst>
                  <a:glow rad="76200">
                    <a:schemeClr val="bg1">
                      <a:alpha val="85000"/>
                    </a:schemeClr>
                  </a:glow>
                </a:effectLst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种内竞争对种群的数量起调节作用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1" grpId="0" uiExpand="1" build="p"/>
      <p:bldP spid="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728345" y="81280"/>
            <a:ext cx="1249680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ctr"/>
            <a:r>
              <a:rPr lang="zh-CN" altLang="en-US" sz="2800" b="1">
                <a:solidFill>
                  <a:schemeClr val="bg1"/>
                </a:solidFill>
              </a:rPr>
              <a:t>第二节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4816476" y="50483"/>
            <a:ext cx="3395980" cy="58356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ctr"/>
            <a:r>
              <a:rPr lang="zh-CN" altLang="en-US" sz="3200" b="1">
                <a:solidFill>
                  <a:srgbClr val="FFFF00"/>
                </a:solidFill>
                <a:sym typeface="+mn-ea"/>
              </a:rPr>
              <a:t>    种群数量的变化</a:t>
            </a:r>
          </a:p>
        </p:txBody>
      </p:sp>
      <p:sp>
        <p:nvSpPr>
          <p:cNvPr id="69" name="圆角矩形 68"/>
          <p:cNvSpPr/>
          <p:nvPr/>
        </p:nvSpPr>
        <p:spPr>
          <a:xfrm>
            <a:off x="667385" y="1262380"/>
            <a:ext cx="10930255" cy="5400000"/>
          </a:xfrm>
          <a:prstGeom prst="roundRect">
            <a:avLst>
              <a:gd name="adj" fmla="val 3183"/>
            </a:avLst>
          </a:prstGeom>
          <a:noFill/>
          <a:ln w="19050">
            <a:solidFill>
              <a:srgbClr val="4472C4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剪去单角的矩形 16"/>
          <p:cNvSpPr/>
          <p:nvPr>
            <p:custDataLst>
              <p:tags r:id="rId1"/>
            </p:custDataLst>
          </p:nvPr>
        </p:nvSpPr>
        <p:spPr>
          <a:xfrm>
            <a:off x="0" y="709295"/>
            <a:ext cx="3649345" cy="539750"/>
          </a:xfrm>
          <a:prstGeom prst="snip1Rect">
            <a:avLst/>
          </a:prstGeom>
          <a:solidFill>
            <a:srgbClr val="4472C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zh-CN" altLang="en-US" sz="2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三、种群</a:t>
            </a:r>
            <a:r>
              <a:rPr lang="zh-CN" altLang="en-US" sz="2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的</a:t>
            </a:r>
            <a:r>
              <a:rPr lang="en-US" altLang="zh-CN" sz="2800" b="1">
                <a:solidFill>
                  <a:srgbClr val="FFFF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“S”</a:t>
            </a:r>
            <a:r>
              <a:rPr lang="zh-CN" altLang="en-US" sz="2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增长</a:t>
            </a:r>
            <a:endParaRPr lang="en-US" altLang="zh-CN" sz="28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6" name="图片 3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7775575" y="1333500"/>
            <a:ext cx="3702050" cy="29019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2" name="文本框 11"/>
          <p:cNvSpPr txBox="1"/>
          <p:nvPr/>
        </p:nvSpPr>
        <p:spPr>
          <a:xfrm>
            <a:off x="3535045" y="718185"/>
            <a:ext cx="2146935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8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---</a:t>
            </a:r>
            <a:r>
              <a:rPr lang="zh-CN" altLang="en-US" sz="28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模型解读</a:t>
            </a:r>
          </a:p>
        </p:txBody>
      </p:sp>
      <p:sp>
        <p:nvSpPr>
          <p:cNvPr id="13" name="文本框 4"/>
          <p:cNvSpPr/>
          <p:nvPr>
            <p:custDataLst>
              <p:tags r:id="rId3"/>
            </p:custDataLst>
          </p:nvPr>
        </p:nvSpPr>
        <p:spPr>
          <a:xfrm>
            <a:off x="962025" y="1061085"/>
            <a:ext cx="1844040" cy="487362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 sz="2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 sz="24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 sz="2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85000"/>
              </a:lnSpc>
              <a:spcBef>
                <a:spcPts val="0"/>
              </a:spcBef>
              <a:spcAft>
                <a:spcPts val="0"/>
              </a:spcAft>
              <a:buSzTx/>
              <a:buFontTx/>
              <a:buNone/>
            </a:pPr>
            <a:r>
              <a:rPr lang="en-US" altLang="zh-CN" b="1" dirty="0">
                <a:latin typeface="微软雅黑" panose="020B0503020204020204" charset="-122"/>
                <a:ea typeface="微软雅黑" panose="020B0503020204020204" charset="-122"/>
                <a:sym typeface="宋体" panose="02010600030101010101" pitchFamily="2" charset="-122"/>
              </a:rPr>
              <a:t>ab</a:t>
            </a:r>
            <a:r>
              <a:rPr lang="zh-CN" altLang="en-US" b="1" dirty="0">
                <a:latin typeface="微软雅黑" panose="020B0503020204020204" charset="-122"/>
                <a:ea typeface="微软雅黑" panose="020B0503020204020204" charset="-122"/>
                <a:sym typeface="宋体" panose="02010600030101010101" pitchFamily="2" charset="-122"/>
              </a:rPr>
              <a:t>段：</a:t>
            </a:r>
          </a:p>
          <a:p>
            <a:pPr marL="0" lvl="0" indent="0" eaLnBrk="1" hangingPunct="1">
              <a:lnSpc>
                <a:spcPct val="185000"/>
              </a:lnSpc>
              <a:spcBef>
                <a:spcPts val="0"/>
              </a:spcBef>
              <a:spcAft>
                <a:spcPts val="0"/>
              </a:spcAft>
              <a:buSzTx/>
              <a:buFontTx/>
              <a:buNone/>
            </a:pPr>
            <a:r>
              <a:rPr lang="en-US" altLang="zh-CN" b="1" dirty="0">
                <a:latin typeface="微软雅黑" panose="020B0503020204020204" charset="-122"/>
                <a:ea typeface="微软雅黑" panose="020B0503020204020204" charset="-122"/>
                <a:sym typeface="宋体" panose="02010600030101010101" pitchFamily="2" charset="-122"/>
              </a:rPr>
              <a:t>bc</a:t>
            </a:r>
            <a:r>
              <a:rPr lang="zh-CN" altLang="en-US" b="1" dirty="0">
                <a:latin typeface="微软雅黑" panose="020B0503020204020204" charset="-122"/>
                <a:ea typeface="微软雅黑" panose="020B0503020204020204" charset="-122"/>
                <a:sym typeface="宋体" panose="02010600030101010101" pitchFamily="2" charset="-122"/>
              </a:rPr>
              <a:t>段：</a:t>
            </a:r>
          </a:p>
          <a:p>
            <a:pPr marL="0" lvl="0" indent="0" eaLnBrk="1" hangingPunct="1">
              <a:lnSpc>
                <a:spcPct val="185000"/>
              </a:lnSpc>
              <a:spcBef>
                <a:spcPts val="0"/>
              </a:spcBef>
              <a:spcAft>
                <a:spcPts val="0"/>
              </a:spcAft>
              <a:buSzTx/>
              <a:buFontTx/>
              <a:buNone/>
            </a:pPr>
            <a:endParaRPr lang="zh-CN" altLang="en-US" b="1" dirty="0">
              <a:latin typeface="微软雅黑" panose="020B0503020204020204" charset="-122"/>
              <a:ea typeface="微软雅黑" panose="020B0503020204020204" charset="-122"/>
              <a:sym typeface="宋体" panose="02010600030101010101" pitchFamily="2" charset="-122"/>
            </a:endParaRPr>
          </a:p>
          <a:p>
            <a:pPr marL="0" lvl="0" indent="0" eaLnBrk="1" hangingPunct="1">
              <a:lnSpc>
                <a:spcPct val="185000"/>
              </a:lnSpc>
              <a:spcBef>
                <a:spcPts val="0"/>
              </a:spcBef>
              <a:spcAft>
                <a:spcPts val="0"/>
              </a:spcAft>
              <a:buSzTx/>
              <a:buFontTx/>
              <a:buNone/>
            </a:pPr>
            <a:r>
              <a:rPr lang="en-US" altLang="zh-CN" b="1" dirty="0">
                <a:latin typeface="微软雅黑" panose="020B0503020204020204" charset="-122"/>
                <a:ea typeface="微软雅黑" panose="020B0503020204020204" charset="-122"/>
                <a:sym typeface="宋体" panose="02010600030101010101" pitchFamily="2" charset="-122"/>
              </a:rPr>
              <a:t>cd</a:t>
            </a:r>
            <a:r>
              <a:rPr lang="zh-CN" altLang="en-US" b="1" dirty="0">
                <a:latin typeface="微软雅黑" panose="020B0503020204020204" charset="-122"/>
                <a:ea typeface="微软雅黑" panose="020B0503020204020204" charset="-122"/>
                <a:sym typeface="宋体" panose="02010600030101010101" pitchFamily="2" charset="-122"/>
              </a:rPr>
              <a:t>段：</a:t>
            </a:r>
          </a:p>
          <a:p>
            <a:pPr marL="0" lvl="0" indent="0" eaLnBrk="1" hangingPunct="1">
              <a:lnSpc>
                <a:spcPct val="185000"/>
              </a:lnSpc>
              <a:spcBef>
                <a:spcPts val="0"/>
              </a:spcBef>
              <a:spcAft>
                <a:spcPts val="0"/>
              </a:spcAft>
              <a:buSzTx/>
              <a:buFontTx/>
              <a:buNone/>
            </a:pPr>
            <a:endParaRPr lang="zh-CN" altLang="en-US" b="1" dirty="0">
              <a:latin typeface="微软雅黑" panose="020B0503020204020204" charset="-122"/>
              <a:ea typeface="微软雅黑" panose="020B0503020204020204" charset="-122"/>
              <a:sym typeface="宋体" panose="02010600030101010101" pitchFamily="2" charset="-122"/>
            </a:endParaRPr>
          </a:p>
          <a:p>
            <a:pPr marL="0" lvl="0" indent="0" eaLnBrk="1" hangingPunct="1">
              <a:lnSpc>
                <a:spcPct val="185000"/>
              </a:lnSpc>
              <a:spcBef>
                <a:spcPts val="0"/>
              </a:spcBef>
              <a:spcAft>
                <a:spcPts val="0"/>
              </a:spcAft>
              <a:buSzTx/>
              <a:buFontTx/>
              <a:buNone/>
            </a:pPr>
            <a:r>
              <a:rPr lang="en-US" altLang="zh-CN" b="1" dirty="0">
                <a:latin typeface="微软雅黑" panose="020B0503020204020204" charset="-122"/>
                <a:ea typeface="微软雅黑" panose="020B0503020204020204" charset="-122"/>
                <a:sym typeface="宋体" panose="02010600030101010101" pitchFamily="2" charset="-122"/>
              </a:rPr>
              <a:t>de</a:t>
            </a:r>
            <a:r>
              <a:rPr lang="zh-CN" altLang="en-US" b="1" dirty="0">
                <a:latin typeface="微软雅黑" panose="020B0503020204020204" charset="-122"/>
                <a:ea typeface="微软雅黑" panose="020B0503020204020204" charset="-122"/>
                <a:sym typeface="宋体" panose="02010600030101010101" pitchFamily="2" charset="-122"/>
              </a:rPr>
              <a:t>段：</a:t>
            </a:r>
            <a:endParaRPr lang="zh-CN" altLang="en-US" b="1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sym typeface="宋体" panose="02010600030101010101" pitchFamily="2" charset="-122"/>
            </a:endParaRPr>
          </a:p>
        </p:txBody>
      </p:sp>
      <p:sp>
        <p:nvSpPr>
          <p:cNvPr id="18" name="文本框 8"/>
          <p:cNvSpPr/>
          <p:nvPr>
            <p:custDataLst>
              <p:tags r:id="rId4"/>
            </p:custDataLst>
          </p:nvPr>
        </p:nvSpPr>
        <p:spPr>
          <a:xfrm>
            <a:off x="962025" y="1772285"/>
            <a:ext cx="7040563" cy="52228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 sz="2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 sz="24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 sz="2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zh-CN" altLang="en-US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宋体" panose="02010600030101010101" pitchFamily="2" charset="-122"/>
              </a:rPr>
              <a:t>种群基数小，需要适应新环境，</a:t>
            </a:r>
            <a:r>
              <a:rPr lang="zh-CN" altLang="en-US" b="1" dirty="0">
                <a:solidFill>
                  <a:srgbClr val="0000FA"/>
                </a:solidFill>
                <a:latin typeface="微软雅黑" panose="020B0503020204020204" charset="-122"/>
                <a:ea typeface="微软雅黑" panose="020B0503020204020204" charset="-122"/>
                <a:sym typeface="宋体" panose="02010600030101010101" pitchFamily="2" charset="-122"/>
              </a:rPr>
              <a:t>增长较缓慢</a:t>
            </a:r>
          </a:p>
        </p:txBody>
      </p:sp>
      <p:sp>
        <p:nvSpPr>
          <p:cNvPr id="21" name="文本框 5"/>
          <p:cNvSpPr/>
          <p:nvPr>
            <p:custDataLst>
              <p:tags r:id="rId5"/>
            </p:custDataLst>
          </p:nvPr>
        </p:nvSpPr>
        <p:spPr>
          <a:xfrm>
            <a:off x="962025" y="2642235"/>
            <a:ext cx="6724650" cy="95408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 sz="2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 sz="24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 sz="2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zh-CN" altLang="en-US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宋体" panose="02010600030101010101" pitchFamily="2" charset="-122"/>
              </a:rPr>
              <a:t>资源和空间丰富，出生率升高，种群数量</a:t>
            </a:r>
            <a:r>
              <a:rPr lang="zh-CN" altLang="en-US" b="1" dirty="0">
                <a:solidFill>
                  <a:srgbClr val="0000FA"/>
                </a:solidFill>
                <a:latin typeface="微软雅黑" panose="020B0503020204020204" charset="-122"/>
                <a:ea typeface="微软雅黑" panose="020B0503020204020204" charset="-122"/>
                <a:sym typeface="宋体" panose="02010600030101010101" pitchFamily="2" charset="-122"/>
              </a:rPr>
              <a:t>增长迅速</a:t>
            </a:r>
          </a:p>
        </p:txBody>
      </p:sp>
      <p:sp>
        <p:nvSpPr>
          <p:cNvPr id="22" name="文本框 6"/>
          <p:cNvSpPr/>
          <p:nvPr>
            <p:custDataLst>
              <p:tags r:id="rId6"/>
            </p:custDataLst>
          </p:nvPr>
        </p:nvSpPr>
        <p:spPr>
          <a:xfrm>
            <a:off x="962025" y="4170363"/>
            <a:ext cx="9886950" cy="95408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 sz="2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 sz="24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 sz="2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zh-CN" altLang="en-US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宋体" panose="02010600030101010101" pitchFamily="2" charset="-122"/>
              </a:rPr>
              <a:t>资源和空间有限，种群密度增大，种内竞争加剧，出生率降低，死亡率升高，种群</a:t>
            </a:r>
            <a:r>
              <a:rPr lang="zh-CN" altLang="en-US" b="1" dirty="0">
                <a:solidFill>
                  <a:srgbClr val="0000FA"/>
                </a:solidFill>
                <a:latin typeface="微软雅黑" panose="020B0503020204020204" charset="-122"/>
                <a:ea typeface="微软雅黑" panose="020B0503020204020204" charset="-122"/>
                <a:sym typeface="宋体" panose="02010600030101010101" pitchFamily="2" charset="-122"/>
              </a:rPr>
              <a:t>增长减缓</a:t>
            </a:r>
          </a:p>
        </p:txBody>
      </p:sp>
      <p:sp>
        <p:nvSpPr>
          <p:cNvPr id="23" name="文本框 7"/>
          <p:cNvSpPr/>
          <p:nvPr>
            <p:custDataLst>
              <p:tags r:id="rId7"/>
            </p:custDataLst>
          </p:nvPr>
        </p:nvSpPr>
        <p:spPr>
          <a:xfrm>
            <a:off x="962025" y="5643563"/>
            <a:ext cx="10267950" cy="9525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 sz="2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 sz="24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 sz="2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zh-CN" altLang="en-US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宋体" panose="02010600030101010101" pitchFamily="2" charset="-122"/>
              </a:rPr>
              <a:t>出生率等于死亡率，种群增长速率为0，故种群达到</a:t>
            </a:r>
            <a:r>
              <a:rPr lang="zh-CN" altLang="en-US" b="1" dirty="0">
                <a:solidFill>
                  <a:srgbClr val="0000FA"/>
                </a:solidFill>
                <a:latin typeface="微软雅黑" panose="020B0503020204020204" charset="-122"/>
                <a:ea typeface="微软雅黑" panose="020B0503020204020204" charset="-122"/>
                <a:sym typeface="宋体" panose="02010600030101010101" pitchFamily="2" charset="-122"/>
              </a:rPr>
              <a:t>K值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宋体" panose="02010600030101010101" pitchFamily="2" charset="-122"/>
              </a:rPr>
              <a:t>，且维持</a:t>
            </a:r>
            <a:r>
              <a:rPr lang="zh-CN" altLang="en-US" b="1" dirty="0">
                <a:solidFill>
                  <a:srgbClr val="0000FA"/>
                </a:solidFill>
                <a:latin typeface="微软雅黑" panose="020B0503020204020204" charset="-122"/>
                <a:ea typeface="微软雅黑" panose="020B0503020204020204" charset="-122"/>
                <a:sym typeface="宋体" panose="02010600030101010101" pitchFamily="2" charset="-122"/>
              </a:rPr>
              <a:t>相对稳定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uiExpand="1" build="p"/>
      <p:bldP spid="18" grpId="0"/>
      <p:bldP spid="21" grpId="0"/>
      <p:bldP spid="22" grpId="0"/>
      <p:bldP spid="2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728345" y="81280"/>
            <a:ext cx="1249680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ctr"/>
            <a:r>
              <a:rPr lang="zh-CN" altLang="en-US" sz="2800" b="1">
                <a:solidFill>
                  <a:schemeClr val="bg1"/>
                </a:solidFill>
              </a:rPr>
              <a:t>第二节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4816476" y="50483"/>
            <a:ext cx="3395980" cy="58356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ctr"/>
            <a:r>
              <a:rPr lang="zh-CN" altLang="en-US" sz="3200" b="1">
                <a:solidFill>
                  <a:srgbClr val="FFFF00"/>
                </a:solidFill>
                <a:sym typeface="+mn-ea"/>
              </a:rPr>
              <a:t>    种群数量的变化</a:t>
            </a:r>
          </a:p>
        </p:txBody>
      </p:sp>
      <p:sp>
        <p:nvSpPr>
          <p:cNvPr id="69" name="圆角矩形 68"/>
          <p:cNvSpPr/>
          <p:nvPr/>
        </p:nvSpPr>
        <p:spPr>
          <a:xfrm>
            <a:off x="667385" y="1262380"/>
            <a:ext cx="10930255" cy="5400000"/>
          </a:xfrm>
          <a:prstGeom prst="roundRect">
            <a:avLst>
              <a:gd name="adj" fmla="val 3183"/>
            </a:avLst>
          </a:prstGeom>
          <a:noFill/>
          <a:ln w="19050">
            <a:solidFill>
              <a:srgbClr val="4472C4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剪去单角的矩形 2"/>
          <p:cNvSpPr/>
          <p:nvPr>
            <p:custDataLst>
              <p:tags r:id="rId1"/>
            </p:custDataLst>
          </p:nvPr>
        </p:nvSpPr>
        <p:spPr>
          <a:xfrm>
            <a:off x="0" y="709295"/>
            <a:ext cx="2748915" cy="539750"/>
          </a:xfrm>
          <a:prstGeom prst="snip1Rect">
            <a:avLst/>
          </a:prstGeom>
          <a:solidFill>
            <a:srgbClr val="4472C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zh-CN" altLang="en-US" sz="2800" b="1">
                <a:solidFill>
                  <a:srgbClr val="FFFF00"/>
                </a:solidFill>
                <a:latin typeface="微软雅黑" panose="020B0503020204020204" charset="-122"/>
                <a:ea typeface="微软雅黑" panose="020B0503020204020204" charset="-122"/>
              </a:rPr>
              <a:t>种群</a:t>
            </a:r>
            <a:r>
              <a:rPr lang="zh-CN" altLang="en-US" sz="2800" b="1">
                <a:solidFill>
                  <a:srgbClr val="FFFF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数量</a:t>
            </a:r>
            <a:r>
              <a:rPr lang="zh-CN" altLang="en-US" sz="2800" b="1">
                <a:solidFill>
                  <a:srgbClr val="FFFF00"/>
                </a:solidFill>
                <a:latin typeface="微软雅黑" panose="020B0503020204020204" charset="-122"/>
                <a:ea typeface="微软雅黑" panose="020B0503020204020204" charset="-122"/>
              </a:rPr>
              <a:t>的变化</a:t>
            </a:r>
          </a:p>
        </p:txBody>
      </p:sp>
      <p:grpSp>
        <p:nvGrpSpPr>
          <p:cNvPr id="2" name="组合 1"/>
          <p:cNvGrpSpPr/>
          <p:nvPr/>
        </p:nvGrpSpPr>
        <p:grpSpPr>
          <a:xfrm>
            <a:off x="1068170" y="1345082"/>
            <a:ext cx="2099310" cy="1141730"/>
            <a:chOff x="930630" y="3738535"/>
            <a:chExt cx="2099310" cy="1141730"/>
          </a:xfrm>
        </p:grpSpPr>
        <p:sp>
          <p:nvSpPr>
            <p:cNvPr id="5" name="文本框 4"/>
            <p:cNvSpPr txBox="1"/>
            <p:nvPr/>
          </p:nvSpPr>
          <p:spPr>
            <a:xfrm>
              <a:off x="1854758" y="4086220"/>
              <a:ext cx="1006596" cy="583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lang="zh-CN" altLang="en-US" sz="3200" b="1" dirty="0">
                  <a:solidFill>
                    <a:srgbClr val="7030A0"/>
                  </a:solidFill>
                  <a:effectLst>
                    <a:glow rad="38100">
                      <a:schemeClr val="bg1"/>
                    </a:glow>
                  </a:effectLst>
                  <a:latin typeface="微软雅黑" panose="020B0503020204020204" charset="-122"/>
                  <a:ea typeface="微软雅黑" panose="020B0503020204020204" charset="-122"/>
                </a:rPr>
                <a:t>思考</a:t>
              </a:r>
            </a:p>
          </p:txBody>
        </p:sp>
        <p:sp>
          <p:nvSpPr>
            <p:cNvPr id="6" name="文本框 5"/>
            <p:cNvSpPr txBox="1"/>
            <p:nvPr/>
          </p:nvSpPr>
          <p:spPr>
            <a:xfrm>
              <a:off x="1845030" y="4526570"/>
              <a:ext cx="1184910" cy="353695"/>
            </a:xfrm>
            <a:prstGeom prst="rect">
              <a:avLst/>
            </a:prstGeom>
            <a:noFill/>
          </p:spPr>
          <p:txBody>
            <a:bodyPr wrap="square">
              <a:noAutofit/>
            </a:bodyPr>
            <a:lstStyle/>
            <a:p>
              <a:r>
                <a:rPr lang="en-US" altLang="zh-CN" sz="1600" b="1" dirty="0">
                  <a:effectLst>
                    <a:glow rad="127000">
                      <a:schemeClr val="bg1"/>
                    </a:glow>
                  </a:effectLst>
                  <a:latin typeface="微软雅黑" panose="020B0503020204020204" charset="-122"/>
                  <a:ea typeface="微软雅黑" panose="020B0503020204020204" charset="-122"/>
                  <a:cs typeface="Times New Roman" panose="02020603050405020304" pitchFamily="18" charset="0"/>
                </a:rPr>
                <a:t>Thinking</a:t>
              </a:r>
            </a:p>
          </p:txBody>
        </p:sp>
        <p:pic>
          <p:nvPicPr>
            <p:cNvPr id="8" name="Picture 2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10000" b="90000" l="10000" r="90000">
                          <a14:foregroundMark x1="34231" y1="85824" x2="64231" y2="86590"/>
                          <a14:foregroundMark x1="56923" y1="84291" x2="64615" y2="83908"/>
                          <a14:foregroundMark x1="67692" y1="83908" x2="69231" y2="83908"/>
                          <a14:foregroundMark x1="32692" y1="84674" x2="45385" y2="82759"/>
                          <a14:foregroundMark x1="38846" y1="66284" x2="38846" y2="66284"/>
                          <a14:backgroundMark x1="38846" y1="67050" x2="38846" y2="67050"/>
                          <a14:backgroundMark x1="38846" y1="66284" x2="38846" y2="66284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772" t="19455" r="19500" b="9886"/>
            <a:stretch>
              <a:fillRect/>
            </a:stretch>
          </p:blipFill>
          <p:spPr bwMode="auto">
            <a:xfrm>
              <a:off x="930630" y="3738535"/>
              <a:ext cx="914400" cy="1068018"/>
            </a:xfrm>
            <a:prstGeom prst="rect">
              <a:avLst/>
            </a:prstGeom>
            <a:noFill/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9" name="文本框 8"/>
          <p:cNvSpPr txBox="1"/>
          <p:nvPr/>
        </p:nvSpPr>
        <p:spPr>
          <a:xfrm>
            <a:off x="3536523" y="1686087"/>
            <a:ext cx="7134619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sz="3200" b="1" dirty="0">
                <a:effectLst>
                  <a:glow rad="38100">
                    <a:schemeClr val="bg1"/>
                  </a:glo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同一种群的</a:t>
            </a:r>
            <a:r>
              <a:rPr lang="en-US" altLang="zh-CN" sz="3200" b="1" i="1" dirty="0">
                <a:effectLst>
                  <a:glow rad="38100">
                    <a:schemeClr val="bg1"/>
                  </a:glo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K</a:t>
            </a:r>
            <a:r>
              <a:rPr lang="zh-CN" altLang="en-US" sz="3200" b="1" dirty="0">
                <a:effectLst>
                  <a:glow rad="38100">
                    <a:schemeClr val="bg1"/>
                  </a:glo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值是不是固定不变的呢？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6"/>
          <a:srcRect l="12804" t="4289" r="10990" b="4660"/>
          <a:stretch>
            <a:fillRect/>
          </a:stretch>
        </p:blipFill>
        <p:spPr bwMode="auto">
          <a:xfrm>
            <a:off x="8446520" y="3022348"/>
            <a:ext cx="2903457" cy="3469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文本框 9"/>
          <p:cNvSpPr txBox="1"/>
          <p:nvPr/>
        </p:nvSpPr>
        <p:spPr>
          <a:xfrm>
            <a:off x="1049316" y="3325289"/>
            <a:ext cx="6796725" cy="3192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20000"/>
              </a:lnSpc>
              <a:buFont typeface="Wingdings" panose="05000000000000000000" pitchFamily="2" charset="2"/>
              <a:buChar char="n"/>
            </a:pPr>
            <a:r>
              <a:rPr lang="zh-CN" altLang="en-US" sz="2400" b="1" dirty="0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种群数量锐减的原因：</a:t>
            </a:r>
            <a:endParaRPr lang="en-US" altLang="zh-CN" sz="2400" b="1" dirty="0">
              <a:solidFill>
                <a:srgbClr val="0070C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358775" lvl="1">
              <a:lnSpc>
                <a:spcPct val="120000"/>
              </a:lnSpc>
            </a:pPr>
            <a:r>
              <a:rPr lang="zh-CN" altLang="en-US" sz="24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主要原因是大熊猫栖息地遭到破坏后，由于食物的减少和活动范围的缩小，其</a:t>
            </a:r>
            <a:r>
              <a:rPr lang="en-US" altLang="zh-CN" sz="2400" b="1" i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K</a:t>
            </a:r>
            <a:r>
              <a:rPr lang="zh-CN" altLang="en-US" sz="24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值就会变小。</a:t>
            </a:r>
            <a:endParaRPr lang="en-US" altLang="zh-CN" sz="2400" b="1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342900" indent="-342900">
              <a:lnSpc>
                <a:spcPct val="120000"/>
              </a:lnSpc>
              <a:buFont typeface="Wingdings" panose="05000000000000000000" pitchFamily="2" charset="2"/>
              <a:buChar char="n"/>
            </a:pPr>
            <a:r>
              <a:rPr lang="zh-CN" altLang="en-US" sz="2400" b="1" dirty="0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保护措施：</a:t>
            </a:r>
            <a:endParaRPr lang="en-US" altLang="zh-CN" sz="2400" b="1" dirty="0">
              <a:solidFill>
                <a:srgbClr val="0070C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358775" lvl="1">
              <a:lnSpc>
                <a:spcPct val="120000"/>
              </a:lnSpc>
            </a:pPr>
            <a:r>
              <a:rPr lang="zh-CN" altLang="en-US" sz="24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建立自然保护区，给大熊猫更宽广的生存空间，改善它们的栖息环境，从而提高环境容纳量，是保护大熊猫的根本措施。</a:t>
            </a:r>
          </a:p>
        </p:txBody>
      </p:sp>
      <p:grpSp>
        <p:nvGrpSpPr>
          <p:cNvPr id="11" name="组合 10"/>
          <p:cNvGrpSpPr/>
          <p:nvPr/>
        </p:nvGrpSpPr>
        <p:grpSpPr>
          <a:xfrm>
            <a:off x="838201" y="2804563"/>
            <a:ext cx="7121164" cy="3822009"/>
            <a:chOff x="-4610066" y="1089588"/>
            <a:chExt cx="7121164" cy="4747634"/>
          </a:xfrm>
        </p:grpSpPr>
        <p:sp>
          <p:nvSpPr>
            <p:cNvPr id="12" name="矩形: 圆角 10"/>
            <p:cNvSpPr/>
            <p:nvPr/>
          </p:nvSpPr>
          <p:spPr>
            <a:xfrm>
              <a:off x="-4610066" y="1414555"/>
              <a:ext cx="7121164" cy="4422667"/>
            </a:xfrm>
            <a:prstGeom prst="roundRect">
              <a:avLst>
                <a:gd name="adj" fmla="val 5339"/>
              </a:avLst>
            </a:prstGeom>
            <a:noFill/>
            <a:ln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 dirty="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8" name="文本框 17"/>
            <p:cNvSpPr txBox="1"/>
            <p:nvPr/>
          </p:nvSpPr>
          <p:spPr>
            <a:xfrm>
              <a:off x="-2622285" y="1089588"/>
              <a:ext cx="3145602" cy="648382"/>
            </a:xfrm>
            <a:prstGeom prst="rect">
              <a:avLst/>
            </a:prstGeom>
            <a:solidFill>
              <a:srgbClr val="DAE0EF"/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800" b="1" dirty="0">
                  <a:solidFill>
                    <a:srgbClr val="C00000"/>
                  </a:solidFill>
                  <a:effectLst>
                    <a:glow rad="76200">
                      <a:schemeClr val="bg1">
                        <a:alpha val="85000"/>
                      </a:schemeClr>
                    </a:glow>
                  </a:effectLst>
                  <a:latin typeface="微软雅黑" panose="020B0503020204020204" charset="-122"/>
                  <a:ea typeface="微软雅黑" panose="020B0503020204020204" charset="-122"/>
                  <a:cs typeface="Times New Roman" panose="02020603050405020304" pitchFamily="18" charset="0"/>
                </a:rPr>
                <a:t>以野生大熊猫为例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uiExpand="1" build="p" bldLvl="2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728345" y="81280"/>
            <a:ext cx="1249680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ctr"/>
            <a:r>
              <a:rPr lang="zh-CN" altLang="en-US" sz="2800" b="1">
                <a:solidFill>
                  <a:schemeClr val="bg1"/>
                </a:solidFill>
              </a:rPr>
              <a:t>第二节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4816476" y="50483"/>
            <a:ext cx="3395980" cy="58356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ctr"/>
            <a:r>
              <a:rPr lang="zh-CN" altLang="en-US" sz="3200" b="1">
                <a:solidFill>
                  <a:srgbClr val="FFFF00"/>
                </a:solidFill>
                <a:sym typeface="+mn-ea"/>
              </a:rPr>
              <a:t>    种群数量的变化</a:t>
            </a:r>
          </a:p>
        </p:txBody>
      </p:sp>
      <p:sp>
        <p:nvSpPr>
          <p:cNvPr id="69" name="圆角矩形 68"/>
          <p:cNvSpPr/>
          <p:nvPr/>
        </p:nvSpPr>
        <p:spPr>
          <a:xfrm>
            <a:off x="667385" y="1262380"/>
            <a:ext cx="10930255" cy="5400000"/>
          </a:xfrm>
          <a:prstGeom prst="roundRect">
            <a:avLst>
              <a:gd name="adj" fmla="val 3183"/>
            </a:avLst>
          </a:prstGeom>
          <a:noFill/>
          <a:ln w="19050">
            <a:solidFill>
              <a:srgbClr val="4472C4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剪去单角的矩形 14"/>
          <p:cNvSpPr/>
          <p:nvPr>
            <p:custDataLst>
              <p:tags r:id="rId1"/>
            </p:custDataLst>
          </p:nvPr>
        </p:nvSpPr>
        <p:spPr>
          <a:xfrm>
            <a:off x="0" y="709295"/>
            <a:ext cx="6069330" cy="539750"/>
          </a:xfrm>
          <a:prstGeom prst="snip1Rect">
            <a:avLst/>
          </a:prstGeom>
          <a:solidFill>
            <a:srgbClr val="4472C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zh-CN" altLang="en-US" sz="2800" b="1">
                <a:solidFill>
                  <a:srgbClr val="FFFF00"/>
                </a:solidFill>
                <a:latin typeface="微软雅黑" panose="020B0503020204020204" charset="-122"/>
                <a:ea typeface="微软雅黑" panose="020B0503020204020204" charset="-122"/>
              </a:rPr>
              <a:t>【思考</a:t>
            </a:r>
            <a:r>
              <a:rPr lang="en-US" altLang="zh-CN" sz="2800" b="1">
                <a:solidFill>
                  <a:srgbClr val="FFFF00"/>
                </a:solidFill>
                <a:latin typeface="微软雅黑" panose="020B0503020204020204" charset="-122"/>
                <a:ea typeface="微软雅黑" panose="020B0503020204020204" charset="-122"/>
              </a:rPr>
              <a:t>.</a:t>
            </a:r>
            <a:r>
              <a:rPr lang="zh-CN" altLang="en-US" sz="2800" b="1">
                <a:solidFill>
                  <a:srgbClr val="FFFF00"/>
                </a:solidFill>
                <a:latin typeface="微软雅黑" panose="020B0503020204020204" charset="-122"/>
                <a:ea typeface="微软雅黑" panose="020B0503020204020204" charset="-122"/>
              </a:rPr>
              <a:t>讨论】</a:t>
            </a:r>
            <a:r>
              <a:rPr lang="zh-CN" altLang="en-US" sz="2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环境容纳量与现实生活</a:t>
            </a:r>
            <a:endParaRPr lang="en-US" altLang="zh-CN" sz="28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32" name="组合 31"/>
          <p:cNvGrpSpPr/>
          <p:nvPr/>
        </p:nvGrpSpPr>
        <p:grpSpPr>
          <a:xfrm>
            <a:off x="792177" y="1328163"/>
            <a:ext cx="10660606" cy="460375"/>
            <a:chOff x="6333409" y="1517893"/>
            <a:chExt cx="10660606" cy="460375"/>
          </a:xfrm>
        </p:grpSpPr>
        <p:sp>
          <p:nvSpPr>
            <p:cNvPr id="33" name="文本框 32"/>
            <p:cNvSpPr txBox="1"/>
            <p:nvPr/>
          </p:nvSpPr>
          <p:spPr>
            <a:xfrm>
              <a:off x="6333409" y="1517893"/>
              <a:ext cx="792480" cy="460375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r>
                <a:rPr kumimoji="1" lang="zh-CN" altLang="en-US" sz="2400" b="1" dirty="0">
                  <a:solidFill>
                    <a:srgbClr val="FF0000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讨论</a:t>
              </a:r>
            </a:p>
          </p:txBody>
        </p:sp>
        <p:grpSp>
          <p:nvGrpSpPr>
            <p:cNvPr id="34" name="组合 33"/>
            <p:cNvGrpSpPr/>
            <p:nvPr/>
          </p:nvGrpSpPr>
          <p:grpSpPr>
            <a:xfrm>
              <a:off x="6351240" y="1974037"/>
              <a:ext cx="10642775" cy="0"/>
              <a:chOff x="7484784" y="1647059"/>
              <a:chExt cx="10642775" cy="0"/>
            </a:xfrm>
          </p:grpSpPr>
          <p:cxnSp>
            <p:nvCxnSpPr>
              <p:cNvPr id="35" name="直接连接符 34"/>
              <p:cNvCxnSpPr/>
              <p:nvPr/>
            </p:nvCxnSpPr>
            <p:spPr>
              <a:xfrm>
                <a:off x="7484784" y="1647059"/>
                <a:ext cx="732693" cy="0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直接连接符 35"/>
              <p:cNvCxnSpPr/>
              <p:nvPr/>
            </p:nvCxnSpPr>
            <p:spPr>
              <a:xfrm>
                <a:off x="8217477" y="1647059"/>
                <a:ext cx="9910082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37" name="文本框 36"/>
          <p:cNvSpPr txBox="1"/>
          <p:nvPr/>
        </p:nvSpPr>
        <p:spPr>
          <a:xfrm>
            <a:off x="739217" y="1804744"/>
            <a:ext cx="10713566" cy="18637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71780" indent="-271780" algn="just">
              <a:lnSpc>
                <a:spcPct val="120000"/>
              </a:lnSpc>
              <a:buFont typeface="+mj-lt"/>
              <a:buAutoNum type="arabicPeriod"/>
            </a:pPr>
            <a:r>
              <a:rPr lang="zh-CN" altLang="en-US" sz="2400" b="1" dirty="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有人说目前全世界人口数量已经达到地球的环境容纳量，必须采取严格的措施控制人口出生率；有人却认为科技进步能提高地球对人类的环境容纳量，例如，育种和种植技术的进步，能提高作物产量，从而养活更多人口。对此你持什么观点？你有哪些证据支持你的观点？</a:t>
            </a:r>
          </a:p>
        </p:txBody>
      </p:sp>
      <p:grpSp>
        <p:nvGrpSpPr>
          <p:cNvPr id="65" name="组合 64"/>
          <p:cNvGrpSpPr/>
          <p:nvPr/>
        </p:nvGrpSpPr>
        <p:grpSpPr>
          <a:xfrm>
            <a:off x="935187" y="3672292"/>
            <a:ext cx="10517596" cy="2196770"/>
            <a:chOff x="838200" y="2386404"/>
            <a:chExt cx="10517596" cy="2196770"/>
          </a:xfrm>
          <a:solidFill>
            <a:srgbClr val="0070C0"/>
          </a:solidFill>
        </p:grpSpPr>
        <p:sp>
          <p:nvSpPr>
            <p:cNvPr id="66" name="矩形: 圆角 65"/>
            <p:cNvSpPr/>
            <p:nvPr/>
          </p:nvSpPr>
          <p:spPr>
            <a:xfrm>
              <a:off x="838200" y="2386404"/>
              <a:ext cx="10517596" cy="2196770"/>
            </a:xfrm>
            <a:prstGeom prst="roundRect">
              <a:avLst>
                <a:gd name="adj" fmla="val 6628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 dirty="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67" name="文本框 66"/>
            <p:cNvSpPr txBox="1"/>
            <p:nvPr/>
          </p:nvSpPr>
          <p:spPr>
            <a:xfrm>
              <a:off x="938078" y="2399823"/>
              <a:ext cx="10417718" cy="212090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zh-CN" altLang="en-US" sz="2200" b="1" dirty="0">
                  <a:solidFill>
                    <a:srgbClr val="FFFF00"/>
                  </a:solidFill>
                  <a:latin typeface="微软雅黑" panose="020B0503020204020204" charset="-122"/>
                  <a:ea typeface="微软雅黑" panose="020B0503020204020204" charset="-122"/>
                  <a:cs typeface="Times New Roman" panose="02020603050405020304" pitchFamily="18" charset="0"/>
                </a:rPr>
                <a:t>提示：</a:t>
              </a:r>
              <a:r>
                <a:rPr lang="zh-CN" altLang="en-US" sz="2200" b="1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cs typeface="Times New Roman" panose="02020603050405020304" pitchFamily="18" charset="0"/>
                </a:rPr>
                <a:t>这道题有较大的开放性，学生可以从不同角度作出回答，要言之有据。例如，世界范围内存在的资源危机和能源紧缺等问题，说明地球上的人口可能已经接近或达到环境容纳量，因此应当控制人口增长；随着科技进步，农作物产量不断提高，人类开发、利用和保护资源的能力不断加强，因而可以养活更多的人口。鼓励学生上网搜集相关数据作为证据。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uiExpand="1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728345" y="81280"/>
            <a:ext cx="1249680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ctr"/>
            <a:r>
              <a:rPr lang="zh-CN" altLang="en-US" sz="2800" b="1">
                <a:solidFill>
                  <a:schemeClr val="bg1"/>
                </a:solidFill>
              </a:rPr>
              <a:t>第二节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4816476" y="50483"/>
            <a:ext cx="3395980" cy="58356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ctr"/>
            <a:r>
              <a:rPr lang="zh-CN" altLang="en-US" sz="3200" b="1">
                <a:solidFill>
                  <a:srgbClr val="FFFF00"/>
                </a:solidFill>
                <a:sym typeface="+mn-ea"/>
              </a:rPr>
              <a:t>    种群数量的变化</a:t>
            </a:r>
          </a:p>
        </p:txBody>
      </p:sp>
      <p:sp>
        <p:nvSpPr>
          <p:cNvPr id="69" name="圆角矩形 68"/>
          <p:cNvSpPr/>
          <p:nvPr/>
        </p:nvSpPr>
        <p:spPr>
          <a:xfrm>
            <a:off x="667385" y="1262380"/>
            <a:ext cx="10930255" cy="5400000"/>
          </a:xfrm>
          <a:prstGeom prst="roundRect">
            <a:avLst>
              <a:gd name="adj" fmla="val 3183"/>
            </a:avLst>
          </a:prstGeom>
          <a:noFill/>
          <a:ln w="19050">
            <a:solidFill>
              <a:srgbClr val="4472C4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剪去单角的矩形 14"/>
          <p:cNvSpPr/>
          <p:nvPr>
            <p:custDataLst>
              <p:tags r:id="rId1"/>
            </p:custDataLst>
          </p:nvPr>
        </p:nvSpPr>
        <p:spPr>
          <a:xfrm>
            <a:off x="0" y="709295"/>
            <a:ext cx="6069330" cy="539750"/>
          </a:xfrm>
          <a:prstGeom prst="snip1Rect">
            <a:avLst/>
          </a:prstGeom>
          <a:solidFill>
            <a:srgbClr val="4472C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zh-CN" altLang="en-US" sz="2800" b="1">
                <a:solidFill>
                  <a:srgbClr val="FFFF00"/>
                </a:solidFill>
                <a:latin typeface="微软雅黑" panose="020B0503020204020204" charset="-122"/>
                <a:ea typeface="微软雅黑" panose="020B0503020204020204" charset="-122"/>
              </a:rPr>
              <a:t>【思考</a:t>
            </a:r>
            <a:r>
              <a:rPr lang="en-US" altLang="zh-CN" sz="2800" b="1">
                <a:solidFill>
                  <a:srgbClr val="FFFF00"/>
                </a:solidFill>
                <a:latin typeface="微软雅黑" panose="020B0503020204020204" charset="-122"/>
                <a:ea typeface="微软雅黑" panose="020B0503020204020204" charset="-122"/>
              </a:rPr>
              <a:t>.</a:t>
            </a:r>
            <a:r>
              <a:rPr lang="zh-CN" altLang="en-US" sz="2800" b="1">
                <a:solidFill>
                  <a:srgbClr val="FFFF00"/>
                </a:solidFill>
                <a:latin typeface="微软雅黑" panose="020B0503020204020204" charset="-122"/>
                <a:ea typeface="微软雅黑" panose="020B0503020204020204" charset="-122"/>
              </a:rPr>
              <a:t>讨论】</a:t>
            </a:r>
            <a:r>
              <a:rPr lang="zh-CN" altLang="en-US" sz="2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环境容纳量与现实生活</a:t>
            </a:r>
            <a:endParaRPr lang="en-US" altLang="zh-CN" sz="28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32" name="组合 31"/>
          <p:cNvGrpSpPr/>
          <p:nvPr/>
        </p:nvGrpSpPr>
        <p:grpSpPr>
          <a:xfrm>
            <a:off x="792177" y="1328163"/>
            <a:ext cx="10660606" cy="460375"/>
            <a:chOff x="6333409" y="1517893"/>
            <a:chExt cx="10660606" cy="460375"/>
          </a:xfrm>
        </p:grpSpPr>
        <p:sp>
          <p:nvSpPr>
            <p:cNvPr id="33" name="文本框 32"/>
            <p:cNvSpPr txBox="1"/>
            <p:nvPr/>
          </p:nvSpPr>
          <p:spPr>
            <a:xfrm>
              <a:off x="6333409" y="1517893"/>
              <a:ext cx="792480" cy="460375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r>
                <a:rPr kumimoji="1" lang="zh-CN" altLang="en-US" sz="2400" b="1" dirty="0">
                  <a:solidFill>
                    <a:srgbClr val="FF0000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讨论</a:t>
              </a:r>
            </a:p>
          </p:txBody>
        </p:sp>
        <p:grpSp>
          <p:nvGrpSpPr>
            <p:cNvPr id="34" name="组合 33"/>
            <p:cNvGrpSpPr/>
            <p:nvPr/>
          </p:nvGrpSpPr>
          <p:grpSpPr>
            <a:xfrm>
              <a:off x="6351240" y="1974037"/>
              <a:ext cx="10642775" cy="0"/>
              <a:chOff x="7484784" y="1647059"/>
              <a:chExt cx="10642775" cy="0"/>
            </a:xfrm>
          </p:grpSpPr>
          <p:cxnSp>
            <p:nvCxnSpPr>
              <p:cNvPr id="35" name="直接连接符 34"/>
              <p:cNvCxnSpPr/>
              <p:nvPr/>
            </p:nvCxnSpPr>
            <p:spPr>
              <a:xfrm>
                <a:off x="7484784" y="1647059"/>
                <a:ext cx="732693" cy="0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直接连接符 35"/>
              <p:cNvCxnSpPr/>
              <p:nvPr/>
            </p:nvCxnSpPr>
            <p:spPr>
              <a:xfrm>
                <a:off x="8217477" y="1647059"/>
                <a:ext cx="9910082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37" name="文本框 36"/>
          <p:cNvSpPr txBox="1"/>
          <p:nvPr/>
        </p:nvSpPr>
        <p:spPr>
          <a:xfrm>
            <a:off x="739217" y="1804744"/>
            <a:ext cx="10713566" cy="9772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3525" indent="-263525" algn="just">
              <a:lnSpc>
                <a:spcPct val="120000"/>
              </a:lnSpc>
              <a:buFont typeface="+mj-lt"/>
              <a:buAutoNum type="arabicPeriod" startAt="2"/>
            </a:pPr>
            <a:r>
              <a:rPr lang="zh-CN" altLang="en-US" sz="2400" b="1" dirty="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鼠害导致作物减产，蚊、蝇会传播疾病。从环境容纳量的角度思考，对家鼠等有害动物的控制，应该采取什么措施？</a:t>
            </a:r>
          </a:p>
        </p:txBody>
      </p:sp>
      <p:grpSp>
        <p:nvGrpSpPr>
          <p:cNvPr id="65" name="组合 64"/>
          <p:cNvGrpSpPr/>
          <p:nvPr/>
        </p:nvGrpSpPr>
        <p:grpSpPr>
          <a:xfrm>
            <a:off x="935187" y="2768257"/>
            <a:ext cx="10517596" cy="1823901"/>
            <a:chOff x="838200" y="2386404"/>
            <a:chExt cx="10517596" cy="1823901"/>
          </a:xfrm>
          <a:solidFill>
            <a:srgbClr val="0070C0"/>
          </a:solidFill>
        </p:grpSpPr>
        <p:sp>
          <p:nvSpPr>
            <p:cNvPr id="66" name="矩形: 圆角 65"/>
            <p:cNvSpPr/>
            <p:nvPr/>
          </p:nvSpPr>
          <p:spPr>
            <a:xfrm>
              <a:off x="838200" y="2386404"/>
              <a:ext cx="10517596" cy="1823901"/>
            </a:xfrm>
            <a:prstGeom prst="roundRect">
              <a:avLst>
                <a:gd name="adj" fmla="val 6628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 dirty="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67" name="文本框 66"/>
            <p:cNvSpPr txBox="1"/>
            <p:nvPr/>
          </p:nvSpPr>
          <p:spPr>
            <a:xfrm>
              <a:off x="938078" y="2446958"/>
              <a:ext cx="10417718" cy="171450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zh-CN" altLang="en-US" sz="2200" b="1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cs typeface="Times New Roman" panose="02020603050405020304" pitchFamily="18" charset="0"/>
                </a:rPr>
                <a:t>对鼠等有害动物的控制，可以采取器械捕杀、药物防治等措施。从环境容纳量的角度思考，还可以采取措施降低有害动物种群的环境容纳量，如将粮食和其他食物储藏在安全处，断绝或减少它们的食物来源；室内采取硬化地面等措施，减少它们挖造巢穴的场所；养殖或释放它们的天敌；搞好环境卫生；等等。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uiExpand="1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728345" y="81280"/>
            <a:ext cx="1249680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ctr"/>
            <a:r>
              <a:rPr lang="zh-CN" altLang="en-US" sz="2800" b="1">
                <a:solidFill>
                  <a:schemeClr val="bg1"/>
                </a:solidFill>
              </a:rPr>
              <a:t>第二节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4816476" y="50483"/>
            <a:ext cx="3395980" cy="58356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ctr"/>
            <a:r>
              <a:rPr lang="zh-CN" altLang="en-US" sz="3200" b="1">
                <a:solidFill>
                  <a:srgbClr val="FFFF00"/>
                </a:solidFill>
                <a:sym typeface="+mn-ea"/>
              </a:rPr>
              <a:t>    种群数量的变化</a:t>
            </a:r>
          </a:p>
        </p:txBody>
      </p:sp>
      <p:sp>
        <p:nvSpPr>
          <p:cNvPr id="69" name="圆角矩形 68"/>
          <p:cNvSpPr/>
          <p:nvPr/>
        </p:nvSpPr>
        <p:spPr>
          <a:xfrm>
            <a:off x="667385" y="1262380"/>
            <a:ext cx="10930255" cy="5400000"/>
          </a:xfrm>
          <a:prstGeom prst="roundRect">
            <a:avLst>
              <a:gd name="adj" fmla="val 3183"/>
            </a:avLst>
          </a:prstGeom>
          <a:noFill/>
          <a:ln w="19050">
            <a:solidFill>
              <a:srgbClr val="4472C4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剪去单角的矩形 16"/>
          <p:cNvSpPr/>
          <p:nvPr>
            <p:custDataLst>
              <p:tags r:id="rId1"/>
            </p:custDataLst>
          </p:nvPr>
        </p:nvSpPr>
        <p:spPr>
          <a:xfrm>
            <a:off x="0" y="709295"/>
            <a:ext cx="3649345" cy="539750"/>
          </a:xfrm>
          <a:prstGeom prst="snip1Rect">
            <a:avLst/>
          </a:prstGeom>
          <a:solidFill>
            <a:srgbClr val="4472C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zh-CN" altLang="en-US" sz="2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三、种群</a:t>
            </a:r>
            <a:r>
              <a:rPr lang="zh-CN" altLang="en-US" sz="2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的</a:t>
            </a:r>
            <a:r>
              <a:rPr lang="en-US" altLang="zh-CN" sz="2800" b="1">
                <a:solidFill>
                  <a:srgbClr val="FFFF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“S”</a:t>
            </a:r>
            <a:r>
              <a:rPr lang="zh-CN" altLang="en-US" sz="2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增长</a:t>
            </a:r>
            <a:endParaRPr lang="en-US" altLang="zh-CN" sz="28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6" name="图片 3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21"/>
          <a:stretch>
            <a:fillRect/>
          </a:stretch>
        </p:blipFill>
        <p:spPr>
          <a:xfrm>
            <a:off x="7775575" y="1333500"/>
            <a:ext cx="3702050" cy="29019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0" name="文本框 19"/>
          <p:cNvSpPr txBox="1"/>
          <p:nvPr/>
        </p:nvSpPr>
        <p:spPr>
          <a:xfrm>
            <a:off x="1875790" y="5807710"/>
            <a:ext cx="7272020" cy="583565"/>
          </a:xfrm>
          <a:prstGeom prst="rect">
            <a:avLst/>
          </a:prstGeom>
          <a:solidFill>
            <a:srgbClr val="7030A0">
              <a:alpha val="20000"/>
            </a:srgbClr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zh-CN" altLang="en-US" sz="3200" b="1" dirty="0">
                <a:solidFill>
                  <a:schemeClr val="tx1"/>
                </a:solidFill>
                <a:highlight>
                  <a:srgbClr val="FFFF00"/>
                </a:highlight>
                <a:latin typeface="微软雅黑" panose="020B0503020204020204" charset="-122"/>
                <a:ea typeface="微软雅黑" panose="020B0503020204020204" charset="-122"/>
                <a:cs typeface="黑体" panose="02010609060101010101" pitchFamily="49" charset="-122"/>
              </a:rPr>
              <a:t>问题</a:t>
            </a:r>
            <a:r>
              <a:rPr lang="zh-CN" altLang="en-US" sz="3200" b="1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黑体" panose="02010609060101010101" pitchFamily="49" charset="-122"/>
              </a:rPr>
              <a:t>：如何比较两种曲线的异同？</a:t>
            </a:r>
          </a:p>
        </p:txBody>
      </p:sp>
      <p:sp>
        <p:nvSpPr>
          <p:cNvPr id="139267" name="文本框 2"/>
          <p:cNvSpPr/>
          <p:nvPr>
            <p:custDataLst>
              <p:tags r:id="rId3"/>
            </p:custDataLst>
          </p:nvPr>
        </p:nvSpPr>
        <p:spPr>
          <a:xfrm>
            <a:off x="624205" y="2223770"/>
            <a:ext cx="870585" cy="73088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1800"/>
              </a:spcBef>
              <a:spcAft>
                <a:spcPct val="0"/>
              </a:spcAft>
              <a:buClr>
                <a:srgbClr val="949D23"/>
              </a:buClr>
              <a:buSzPct val="70000"/>
              <a:buFont typeface="Wingdings" panose="05000000000000000000" pitchFamily="2" charset="2"/>
              <a:buChar char="m"/>
              <a:defRPr sz="2000" kern="1200">
                <a:solidFill>
                  <a:srgbClr val="636917"/>
                </a:solidFill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1pPr>
            <a:lvl2pPr marL="357505" indent="-357505" algn="just" rtl="0" eaLnBrk="0" fontAlgn="base" hangingPunct="0">
              <a:lnSpc>
                <a:spcPct val="130000"/>
              </a:lnSpc>
              <a:spcBef>
                <a:spcPct val="0"/>
              </a:spcBef>
              <a:spcAft>
                <a:spcPts val="600"/>
              </a:spcAft>
              <a:buClr>
                <a:srgbClr val="DCE382"/>
              </a:buClr>
              <a:buSzPct val="70000"/>
              <a:buFont typeface="幼圆" pitchFamily="49" charset="-122"/>
              <a:buChar char=" "/>
              <a:defRPr sz="1600" kern="1200">
                <a:solidFill>
                  <a:srgbClr val="7D7D7D"/>
                </a:solidFill>
                <a:latin typeface="幼圆" pitchFamily="49" charset="-122"/>
                <a:ea typeface="幼圆" pitchFamily="49" charset="-122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ts val="600"/>
              </a:spcAft>
              <a:buSzPct val="70000"/>
              <a:buFont typeface="Arial" panose="020B0604020202020204" pitchFamily="34" charset="0"/>
              <a:buChar char="•"/>
              <a:defRPr sz="2000" kern="1200">
                <a:solidFill>
                  <a:srgbClr val="3F4143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ts val="600"/>
              </a:spcAft>
              <a:buSzPct val="70000"/>
              <a:buFont typeface="Arial" panose="020B0604020202020204" pitchFamily="34" charset="0"/>
              <a:buChar char="•"/>
              <a:defRPr kern="1200">
                <a:solidFill>
                  <a:srgbClr val="3F4143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ts val="600"/>
              </a:spcAft>
              <a:buSzPct val="70000"/>
              <a:buFont typeface="Arial" panose="020B0604020202020204" pitchFamily="34" charset="0"/>
              <a:buChar char="•"/>
              <a:defRPr kern="1200">
                <a:solidFill>
                  <a:srgbClr val="3F4143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l" eaLnBrk="1" hangingPunct="1">
              <a:lnSpc>
                <a:spcPct val="130000"/>
              </a:lnSpc>
              <a:spcBef>
                <a:spcPct val="0"/>
              </a:spcBef>
              <a:buClrTx/>
              <a:buSzPct val="100000"/>
              <a:buFontTx/>
              <a:buNone/>
            </a:pPr>
            <a:r>
              <a:rPr lang="en-US" altLang="zh-CN" sz="3200" b="1" dirty="0">
                <a:solidFill>
                  <a:srgbClr val="0000FA"/>
                </a:solidFill>
                <a:latin typeface="微软雅黑" panose="020B0503020204020204" charset="-122"/>
                <a:cs typeface="微软雅黑" panose="020B0503020204020204" charset="-122"/>
              </a:rPr>
              <a:t>K</a:t>
            </a:r>
            <a:r>
              <a:rPr lang="zh-CN" altLang="en-US" sz="3200" b="1" dirty="0">
                <a:solidFill>
                  <a:srgbClr val="0000FA"/>
                </a:solidFill>
                <a:latin typeface="微软雅黑" panose="020B0503020204020204" charset="-122"/>
                <a:cs typeface="微软雅黑" panose="020B0503020204020204" charset="-122"/>
              </a:rPr>
              <a:t>值</a:t>
            </a:r>
          </a:p>
        </p:txBody>
      </p:sp>
      <p:grpSp>
        <p:nvGrpSpPr>
          <p:cNvPr id="139268" name="组合 7"/>
          <p:cNvGrpSpPr/>
          <p:nvPr/>
        </p:nvGrpSpPr>
        <p:grpSpPr>
          <a:xfrm>
            <a:off x="1386919" y="2039620"/>
            <a:ext cx="581470" cy="1222375"/>
            <a:chOff x="2667" y="3100"/>
            <a:chExt cx="2491" cy="1533"/>
          </a:xfrm>
        </p:grpSpPr>
        <p:sp>
          <p:nvSpPr>
            <p:cNvPr id="139280" name="直接连接符 3"/>
            <p:cNvSpPr/>
            <p:nvPr>
              <p:custDataLst>
                <p:tags r:id="rId15"/>
              </p:custDataLst>
            </p:nvPr>
          </p:nvSpPr>
          <p:spPr>
            <a:xfrm>
              <a:off x="3406" y="3100"/>
              <a:ext cx="1752" cy="0"/>
            </a:xfrm>
            <a:prstGeom prst="line">
              <a:avLst/>
            </a:prstGeom>
            <a:ln w="38100" cap="flat" cmpd="sng">
              <a:solidFill>
                <a:srgbClr val="00B050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9281" name="直接连接符 4"/>
            <p:cNvSpPr/>
            <p:nvPr>
              <p:custDataLst>
                <p:tags r:id="rId16"/>
              </p:custDataLst>
            </p:nvPr>
          </p:nvSpPr>
          <p:spPr>
            <a:xfrm>
              <a:off x="2667" y="3861"/>
              <a:ext cx="2383" cy="11"/>
            </a:xfrm>
            <a:prstGeom prst="line">
              <a:avLst/>
            </a:prstGeom>
            <a:ln w="38100" cap="flat" cmpd="sng">
              <a:solidFill>
                <a:srgbClr val="00B050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9282" name="直接连接符 5"/>
            <p:cNvSpPr/>
            <p:nvPr>
              <p:custDataLst>
                <p:tags r:id="rId17"/>
              </p:custDataLst>
            </p:nvPr>
          </p:nvSpPr>
          <p:spPr>
            <a:xfrm>
              <a:off x="3406" y="4619"/>
              <a:ext cx="1752" cy="0"/>
            </a:xfrm>
            <a:prstGeom prst="line">
              <a:avLst/>
            </a:prstGeom>
            <a:ln w="38100" cap="flat" cmpd="sng">
              <a:solidFill>
                <a:srgbClr val="00B050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9283" name="直接连接符 6"/>
            <p:cNvSpPr/>
            <p:nvPr>
              <p:custDataLst>
                <p:tags r:id="rId18"/>
              </p:custDataLst>
            </p:nvPr>
          </p:nvSpPr>
          <p:spPr>
            <a:xfrm>
              <a:off x="3406" y="3100"/>
              <a:ext cx="0" cy="1533"/>
            </a:xfrm>
            <a:prstGeom prst="line">
              <a:avLst/>
            </a:prstGeom>
            <a:ln w="38100" cap="flat" cmpd="sng">
              <a:solidFill>
                <a:srgbClr val="00B050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134153" name="文本框 8"/>
          <p:cNvSpPr/>
          <p:nvPr>
            <p:custDataLst>
              <p:tags r:id="rId4"/>
            </p:custDataLst>
          </p:nvPr>
        </p:nvSpPr>
        <p:spPr>
          <a:xfrm>
            <a:off x="1852613" y="1694815"/>
            <a:ext cx="6185535" cy="57086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1800"/>
              </a:spcBef>
              <a:spcAft>
                <a:spcPct val="0"/>
              </a:spcAft>
              <a:buClr>
                <a:srgbClr val="949D23"/>
              </a:buClr>
              <a:buSzPct val="70000"/>
              <a:buFont typeface="Wingdings" panose="05000000000000000000" pitchFamily="2" charset="2"/>
              <a:buChar char="m"/>
              <a:defRPr sz="2000" kern="1200">
                <a:solidFill>
                  <a:srgbClr val="636917"/>
                </a:solidFill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1pPr>
            <a:lvl2pPr marL="357505" indent="-357505" algn="just" rtl="0" eaLnBrk="0" fontAlgn="base" hangingPunct="0">
              <a:lnSpc>
                <a:spcPct val="130000"/>
              </a:lnSpc>
              <a:spcBef>
                <a:spcPct val="0"/>
              </a:spcBef>
              <a:spcAft>
                <a:spcPts val="600"/>
              </a:spcAft>
              <a:buClr>
                <a:srgbClr val="DCE382"/>
              </a:buClr>
              <a:buSzPct val="70000"/>
              <a:buFont typeface="幼圆" pitchFamily="49" charset="-122"/>
              <a:buChar char=" "/>
              <a:defRPr sz="1600" kern="1200">
                <a:solidFill>
                  <a:srgbClr val="7D7D7D"/>
                </a:solidFill>
                <a:latin typeface="幼圆" pitchFamily="49" charset="-122"/>
                <a:ea typeface="幼圆" pitchFamily="49" charset="-122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ts val="600"/>
              </a:spcAft>
              <a:buSzPct val="70000"/>
              <a:buFont typeface="Arial" panose="020B0604020202020204" pitchFamily="34" charset="0"/>
              <a:buChar char="•"/>
              <a:defRPr sz="2000" kern="1200">
                <a:solidFill>
                  <a:srgbClr val="3F4143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ts val="600"/>
              </a:spcAft>
              <a:buSzPct val="70000"/>
              <a:buFont typeface="Arial" panose="020B0604020202020204" pitchFamily="34" charset="0"/>
              <a:buChar char="•"/>
              <a:defRPr kern="1200">
                <a:solidFill>
                  <a:srgbClr val="3F4143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ts val="600"/>
              </a:spcAft>
              <a:buSzPct val="70000"/>
              <a:buFont typeface="Arial" panose="020B0604020202020204" pitchFamily="34" charset="0"/>
              <a:buChar char="•"/>
              <a:defRPr kern="1200">
                <a:solidFill>
                  <a:srgbClr val="3F4143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l" eaLnBrk="1" hangingPunct="1">
              <a:lnSpc>
                <a:spcPct val="13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400" b="1" dirty="0">
                <a:solidFill>
                  <a:srgbClr val="202121"/>
                </a:solidFill>
                <a:latin typeface="微软雅黑" panose="020B0503020204020204" charset="-122"/>
                <a:cs typeface="微软雅黑" panose="020B0503020204020204" charset="-122"/>
                <a:sym typeface="Wingdings" panose="05000000000000000000" pitchFamily="2" charset="2"/>
              </a:rPr>
              <a:t>减小环境阻力</a:t>
            </a:r>
            <a:r>
              <a:rPr lang="en-US" altLang="zh-CN" sz="2400" b="1" dirty="0">
                <a:solidFill>
                  <a:srgbClr val="202121"/>
                </a:solidFill>
                <a:latin typeface="微软雅黑" panose="020B0503020204020204" charset="-122"/>
                <a:cs typeface="微软雅黑" panose="020B0503020204020204" charset="-122"/>
                <a:sym typeface="Wingdings" panose="05000000000000000000" pitchFamily="2" charset="2"/>
              </a:rPr>
              <a:t>→</a:t>
            </a:r>
            <a:r>
              <a:rPr lang="zh-CN" altLang="en-US" sz="2400" b="1" dirty="0">
                <a:solidFill>
                  <a:srgbClr val="FF0000"/>
                </a:solidFill>
                <a:latin typeface="微软雅黑" panose="020B0503020204020204" charset="-122"/>
                <a:cs typeface="微软雅黑" panose="020B0503020204020204" charset="-122"/>
                <a:sym typeface="Wingdings" panose="05000000000000000000" pitchFamily="2" charset="2"/>
              </a:rPr>
              <a:t>增大</a:t>
            </a:r>
            <a:r>
              <a:rPr lang="en-US" altLang="zh-CN" sz="2400" b="1" dirty="0">
                <a:solidFill>
                  <a:srgbClr val="FF0000"/>
                </a:solidFill>
                <a:latin typeface="微软雅黑" panose="020B0503020204020204" charset="-122"/>
                <a:cs typeface="微软雅黑" panose="020B0503020204020204" charset="-122"/>
                <a:sym typeface="Wingdings" panose="05000000000000000000" pitchFamily="2" charset="2"/>
              </a:rPr>
              <a:t>K</a:t>
            </a:r>
            <a:r>
              <a:rPr lang="zh-CN" altLang="en-US" sz="2400" b="1" dirty="0">
                <a:solidFill>
                  <a:srgbClr val="FF0000"/>
                </a:solidFill>
                <a:latin typeface="微软雅黑" panose="020B0503020204020204" charset="-122"/>
                <a:cs typeface="微软雅黑" panose="020B0503020204020204" charset="-122"/>
                <a:sym typeface="Wingdings" panose="05000000000000000000" pitchFamily="2" charset="2"/>
              </a:rPr>
              <a:t>值</a:t>
            </a:r>
            <a:r>
              <a:rPr lang="en-US" altLang="zh-CN" sz="2400" b="1" dirty="0">
                <a:solidFill>
                  <a:srgbClr val="202121"/>
                </a:solidFill>
                <a:latin typeface="微软雅黑" panose="020B0503020204020204" charset="-122"/>
                <a:cs typeface="微软雅黑" panose="020B0503020204020204" charset="-122"/>
                <a:sym typeface="Wingdings" panose="05000000000000000000" pitchFamily="2" charset="2"/>
              </a:rPr>
              <a:t>→</a:t>
            </a:r>
            <a:r>
              <a:rPr lang="zh-CN" altLang="en-US" sz="2400" b="1" dirty="0">
                <a:solidFill>
                  <a:srgbClr val="FF0000"/>
                </a:solidFill>
                <a:latin typeface="微软雅黑" panose="020B0503020204020204" charset="-122"/>
                <a:cs typeface="微软雅黑" panose="020B0503020204020204" charset="-122"/>
                <a:sym typeface="Wingdings" panose="05000000000000000000" pitchFamily="2" charset="2"/>
              </a:rPr>
              <a:t>保护野生生物资源</a:t>
            </a:r>
          </a:p>
        </p:txBody>
      </p:sp>
      <p:sp>
        <p:nvSpPr>
          <p:cNvPr id="134154" name="文本框 9"/>
          <p:cNvSpPr/>
          <p:nvPr>
            <p:custDataLst>
              <p:tags r:id="rId5"/>
            </p:custDataLst>
          </p:nvPr>
        </p:nvSpPr>
        <p:spPr>
          <a:xfrm>
            <a:off x="1852613" y="2274570"/>
            <a:ext cx="5575935" cy="57086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1800"/>
              </a:spcBef>
              <a:spcAft>
                <a:spcPct val="0"/>
              </a:spcAft>
              <a:buClr>
                <a:srgbClr val="949D23"/>
              </a:buClr>
              <a:buSzPct val="70000"/>
              <a:buFont typeface="Wingdings" panose="05000000000000000000" pitchFamily="2" charset="2"/>
              <a:buChar char="m"/>
              <a:defRPr sz="2000" kern="1200">
                <a:solidFill>
                  <a:srgbClr val="636917"/>
                </a:solidFill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1pPr>
            <a:lvl2pPr marL="357505" indent="-357505" algn="just" rtl="0" eaLnBrk="0" fontAlgn="base" hangingPunct="0">
              <a:lnSpc>
                <a:spcPct val="130000"/>
              </a:lnSpc>
              <a:spcBef>
                <a:spcPct val="0"/>
              </a:spcBef>
              <a:spcAft>
                <a:spcPts val="600"/>
              </a:spcAft>
              <a:buClr>
                <a:srgbClr val="DCE382"/>
              </a:buClr>
              <a:buSzPct val="70000"/>
              <a:buFont typeface="幼圆" pitchFamily="49" charset="-122"/>
              <a:buChar char=" "/>
              <a:defRPr sz="1600" kern="1200">
                <a:solidFill>
                  <a:srgbClr val="7D7D7D"/>
                </a:solidFill>
                <a:latin typeface="幼圆" pitchFamily="49" charset="-122"/>
                <a:ea typeface="幼圆" pitchFamily="49" charset="-122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ts val="600"/>
              </a:spcAft>
              <a:buSzPct val="70000"/>
              <a:buFont typeface="Arial" panose="020B0604020202020204" pitchFamily="34" charset="0"/>
              <a:buChar char="•"/>
              <a:defRPr sz="2000" kern="1200">
                <a:solidFill>
                  <a:srgbClr val="3F4143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ts val="600"/>
              </a:spcAft>
              <a:buSzPct val="70000"/>
              <a:buFont typeface="Arial" panose="020B0604020202020204" pitchFamily="34" charset="0"/>
              <a:buChar char="•"/>
              <a:defRPr kern="1200">
                <a:solidFill>
                  <a:srgbClr val="3F4143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ts val="600"/>
              </a:spcAft>
              <a:buSzPct val="70000"/>
              <a:buFont typeface="Arial" panose="020B0604020202020204" pitchFamily="34" charset="0"/>
              <a:buChar char="•"/>
              <a:defRPr kern="1200">
                <a:solidFill>
                  <a:srgbClr val="3F4143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l" eaLnBrk="1" hangingPunct="1">
              <a:lnSpc>
                <a:spcPct val="13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400" b="1" dirty="0">
                <a:solidFill>
                  <a:srgbClr val="202121"/>
                </a:solidFill>
                <a:latin typeface="微软雅黑" panose="020B0503020204020204" charset="-122"/>
                <a:cs typeface="微软雅黑" panose="020B0503020204020204" charset="-122"/>
                <a:sym typeface="Wingdings" panose="05000000000000000000" pitchFamily="2" charset="2"/>
              </a:rPr>
              <a:t>增大环境阻力</a:t>
            </a:r>
            <a:r>
              <a:rPr lang="en-US" altLang="zh-CN" sz="2400" b="1" dirty="0">
                <a:solidFill>
                  <a:srgbClr val="202121"/>
                </a:solidFill>
                <a:latin typeface="微软雅黑" panose="020B0503020204020204" charset="-122"/>
                <a:cs typeface="微软雅黑" panose="020B0503020204020204" charset="-122"/>
                <a:sym typeface="Wingdings" panose="05000000000000000000" pitchFamily="2" charset="2"/>
              </a:rPr>
              <a:t>→</a:t>
            </a:r>
            <a:r>
              <a:rPr lang="zh-CN" altLang="en-US" sz="2400" b="1" dirty="0">
                <a:solidFill>
                  <a:srgbClr val="FF0000"/>
                </a:solidFill>
                <a:latin typeface="微软雅黑" panose="020B0503020204020204" charset="-122"/>
                <a:cs typeface="微软雅黑" panose="020B0503020204020204" charset="-122"/>
                <a:sym typeface="Wingdings" panose="05000000000000000000" pitchFamily="2" charset="2"/>
              </a:rPr>
              <a:t>降低</a:t>
            </a:r>
            <a:r>
              <a:rPr lang="en-US" altLang="zh-CN" sz="2400" b="1" dirty="0">
                <a:solidFill>
                  <a:srgbClr val="FF0000"/>
                </a:solidFill>
                <a:latin typeface="微软雅黑" panose="020B0503020204020204" charset="-122"/>
                <a:cs typeface="微软雅黑" panose="020B0503020204020204" charset="-122"/>
                <a:sym typeface="Wingdings" panose="05000000000000000000" pitchFamily="2" charset="2"/>
              </a:rPr>
              <a:t>K</a:t>
            </a:r>
            <a:r>
              <a:rPr lang="zh-CN" altLang="en-US" sz="2400" b="1" dirty="0">
                <a:solidFill>
                  <a:srgbClr val="FF0000"/>
                </a:solidFill>
                <a:latin typeface="微软雅黑" panose="020B0503020204020204" charset="-122"/>
                <a:cs typeface="微软雅黑" panose="020B0503020204020204" charset="-122"/>
                <a:sym typeface="Wingdings" panose="05000000000000000000" pitchFamily="2" charset="2"/>
              </a:rPr>
              <a:t>值</a:t>
            </a:r>
            <a:r>
              <a:rPr lang="en-US" altLang="zh-CN" sz="2400" b="1" dirty="0">
                <a:solidFill>
                  <a:srgbClr val="202121"/>
                </a:solidFill>
                <a:latin typeface="微软雅黑" panose="020B0503020204020204" charset="-122"/>
                <a:cs typeface="微软雅黑" panose="020B0503020204020204" charset="-122"/>
                <a:sym typeface="Wingdings" panose="05000000000000000000" pitchFamily="2" charset="2"/>
              </a:rPr>
              <a:t>→</a:t>
            </a:r>
            <a:r>
              <a:rPr lang="zh-CN" altLang="en-US" sz="2400" b="1" dirty="0">
                <a:solidFill>
                  <a:srgbClr val="FF0000"/>
                </a:solidFill>
                <a:latin typeface="微软雅黑" panose="020B0503020204020204" charset="-122"/>
                <a:cs typeface="微软雅黑" panose="020B0503020204020204" charset="-122"/>
                <a:sym typeface="Wingdings" panose="05000000000000000000" pitchFamily="2" charset="2"/>
              </a:rPr>
              <a:t>防治有害生物</a:t>
            </a:r>
          </a:p>
        </p:txBody>
      </p:sp>
      <p:sp>
        <p:nvSpPr>
          <p:cNvPr id="134155" name="文本框 10"/>
          <p:cNvSpPr/>
          <p:nvPr>
            <p:custDataLst>
              <p:tags r:id="rId6"/>
            </p:custDataLst>
          </p:nvPr>
        </p:nvSpPr>
        <p:spPr>
          <a:xfrm>
            <a:off x="1852613" y="2925445"/>
            <a:ext cx="6185535" cy="57086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1800"/>
              </a:spcBef>
              <a:spcAft>
                <a:spcPct val="0"/>
              </a:spcAft>
              <a:buClr>
                <a:srgbClr val="949D23"/>
              </a:buClr>
              <a:buSzPct val="70000"/>
              <a:buFont typeface="Wingdings" panose="05000000000000000000" pitchFamily="2" charset="2"/>
              <a:buChar char="m"/>
              <a:defRPr sz="2000" kern="1200">
                <a:solidFill>
                  <a:srgbClr val="636917"/>
                </a:solidFill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1pPr>
            <a:lvl2pPr marL="357505" indent="-357505" algn="just" rtl="0" eaLnBrk="0" fontAlgn="base" hangingPunct="0">
              <a:lnSpc>
                <a:spcPct val="130000"/>
              </a:lnSpc>
              <a:spcBef>
                <a:spcPct val="0"/>
              </a:spcBef>
              <a:spcAft>
                <a:spcPts val="600"/>
              </a:spcAft>
              <a:buClr>
                <a:srgbClr val="DCE382"/>
              </a:buClr>
              <a:buSzPct val="70000"/>
              <a:buFont typeface="幼圆" pitchFamily="49" charset="-122"/>
              <a:buChar char=" "/>
              <a:defRPr sz="1600" kern="1200">
                <a:solidFill>
                  <a:srgbClr val="7D7D7D"/>
                </a:solidFill>
                <a:latin typeface="幼圆" pitchFamily="49" charset="-122"/>
                <a:ea typeface="幼圆" pitchFamily="49" charset="-122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ts val="600"/>
              </a:spcAft>
              <a:buSzPct val="70000"/>
              <a:buFont typeface="Arial" panose="020B0604020202020204" pitchFamily="34" charset="0"/>
              <a:buChar char="•"/>
              <a:defRPr sz="2000" kern="1200">
                <a:solidFill>
                  <a:srgbClr val="3F4143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ts val="600"/>
              </a:spcAft>
              <a:buSzPct val="70000"/>
              <a:buFont typeface="Arial" panose="020B0604020202020204" pitchFamily="34" charset="0"/>
              <a:buChar char="•"/>
              <a:defRPr kern="1200">
                <a:solidFill>
                  <a:srgbClr val="3F4143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ts val="600"/>
              </a:spcAft>
              <a:buSzPct val="70000"/>
              <a:buFont typeface="Arial" panose="020B0604020202020204" pitchFamily="34" charset="0"/>
              <a:buChar char="•"/>
              <a:defRPr kern="1200">
                <a:solidFill>
                  <a:srgbClr val="3F4143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l" eaLnBrk="1" hangingPunct="1">
              <a:lnSpc>
                <a:spcPct val="13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zh-CN" altLang="zh-CN" sz="2400" b="1" dirty="0">
                <a:solidFill>
                  <a:srgbClr val="202121"/>
                </a:solidFill>
                <a:latin typeface="微软雅黑" panose="020B0503020204020204" charset="-122"/>
                <a:cs typeface="微软雅黑" panose="020B0503020204020204" charset="-122"/>
                <a:sym typeface="Wingdings" panose="05000000000000000000" pitchFamily="2" charset="2"/>
              </a:rPr>
              <a:t>草原最大载畜量不超过</a:t>
            </a:r>
            <a:r>
              <a:rPr lang="en-US" altLang="zh-CN" sz="2400" b="1" dirty="0">
                <a:solidFill>
                  <a:srgbClr val="202121"/>
                </a:solidFill>
                <a:latin typeface="微软雅黑" panose="020B0503020204020204" charset="-122"/>
                <a:cs typeface="微软雅黑" panose="020B0503020204020204" charset="-122"/>
                <a:sym typeface="Wingdings" panose="05000000000000000000" pitchFamily="2" charset="2"/>
              </a:rPr>
              <a:t>K</a:t>
            </a:r>
            <a:r>
              <a:rPr lang="zh-CN" altLang="en-US" sz="2400" b="1" dirty="0">
                <a:solidFill>
                  <a:srgbClr val="202121"/>
                </a:solidFill>
                <a:latin typeface="微软雅黑" panose="020B0503020204020204" charset="-122"/>
                <a:cs typeface="微软雅黑" panose="020B0503020204020204" charset="-122"/>
                <a:sym typeface="Wingdings" panose="05000000000000000000" pitchFamily="2" charset="2"/>
              </a:rPr>
              <a:t>值</a:t>
            </a:r>
            <a:r>
              <a:rPr lang="en-US" altLang="zh-CN" sz="2400" b="1" dirty="0">
                <a:solidFill>
                  <a:srgbClr val="202121"/>
                </a:solidFill>
                <a:latin typeface="微软雅黑" panose="020B0503020204020204" charset="-122"/>
                <a:cs typeface="微软雅黑" panose="020B0503020204020204" charset="-122"/>
                <a:sym typeface="Wingdings" panose="05000000000000000000" pitchFamily="2" charset="2"/>
              </a:rPr>
              <a:t>→</a:t>
            </a:r>
            <a:r>
              <a:rPr lang="zh-CN" altLang="en-US" sz="2400" b="1" dirty="0">
                <a:solidFill>
                  <a:srgbClr val="202121"/>
                </a:solidFill>
                <a:latin typeface="微软雅黑" panose="020B0503020204020204" charset="-122"/>
                <a:cs typeface="微软雅黑" panose="020B0503020204020204" charset="-122"/>
                <a:sym typeface="Wingdings" panose="05000000000000000000" pitchFamily="2" charset="2"/>
              </a:rPr>
              <a:t>合理确定载畜量</a:t>
            </a:r>
          </a:p>
        </p:txBody>
      </p:sp>
      <p:sp>
        <p:nvSpPr>
          <p:cNvPr id="139272" name="文本框 11"/>
          <p:cNvSpPr/>
          <p:nvPr>
            <p:custDataLst>
              <p:tags r:id="rId7"/>
            </p:custDataLst>
          </p:nvPr>
        </p:nvSpPr>
        <p:spPr>
          <a:xfrm>
            <a:off x="624205" y="4174808"/>
            <a:ext cx="1221740" cy="73088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1800"/>
              </a:spcBef>
              <a:spcAft>
                <a:spcPct val="0"/>
              </a:spcAft>
              <a:buClr>
                <a:srgbClr val="949D23"/>
              </a:buClr>
              <a:buSzPct val="70000"/>
              <a:buFont typeface="Wingdings" panose="05000000000000000000" pitchFamily="2" charset="2"/>
              <a:buChar char="m"/>
              <a:defRPr sz="2000" kern="1200">
                <a:solidFill>
                  <a:srgbClr val="636917"/>
                </a:solidFill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1pPr>
            <a:lvl2pPr marL="357505" indent="-357505" algn="just" rtl="0" eaLnBrk="0" fontAlgn="base" hangingPunct="0">
              <a:lnSpc>
                <a:spcPct val="130000"/>
              </a:lnSpc>
              <a:spcBef>
                <a:spcPct val="0"/>
              </a:spcBef>
              <a:spcAft>
                <a:spcPts val="600"/>
              </a:spcAft>
              <a:buClr>
                <a:srgbClr val="DCE382"/>
              </a:buClr>
              <a:buSzPct val="70000"/>
              <a:buFont typeface="幼圆" pitchFamily="49" charset="-122"/>
              <a:buChar char=" "/>
              <a:defRPr sz="1600" kern="1200">
                <a:solidFill>
                  <a:srgbClr val="7D7D7D"/>
                </a:solidFill>
                <a:latin typeface="幼圆" pitchFamily="49" charset="-122"/>
                <a:ea typeface="幼圆" pitchFamily="49" charset="-122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ts val="600"/>
              </a:spcAft>
              <a:buSzPct val="70000"/>
              <a:buFont typeface="Arial" panose="020B0604020202020204" pitchFamily="34" charset="0"/>
              <a:buChar char="•"/>
              <a:defRPr sz="2000" kern="1200">
                <a:solidFill>
                  <a:srgbClr val="3F4143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ts val="600"/>
              </a:spcAft>
              <a:buSzPct val="70000"/>
              <a:buFont typeface="Arial" panose="020B0604020202020204" pitchFamily="34" charset="0"/>
              <a:buChar char="•"/>
              <a:defRPr kern="1200">
                <a:solidFill>
                  <a:srgbClr val="3F4143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ts val="600"/>
              </a:spcAft>
              <a:buSzPct val="70000"/>
              <a:buFont typeface="Arial" panose="020B0604020202020204" pitchFamily="34" charset="0"/>
              <a:buChar char="•"/>
              <a:defRPr kern="1200">
                <a:solidFill>
                  <a:srgbClr val="3F4143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l" eaLnBrk="1" hangingPunct="1">
              <a:lnSpc>
                <a:spcPct val="130000"/>
              </a:lnSpc>
              <a:spcBef>
                <a:spcPct val="0"/>
              </a:spcBef>
              <a:buClrTx/>
              <a:buSzPct val="100000"/>
              <a:buFontTx/>
              <a:buNone/>
            </a:pPr>
            <a:r>
              <a:rPr lang="en-US" altLang="zh-CN" sz="3200" b="1" dirty="0">
                <a:solidFill>
                  <a:srgbClr val="0000FA"/>
                </a:solidFill>
                <a:latin typeface="微软雅黑" panose="020B0503020204020204" charset="-122"/>
                <a:cs typeface="微软雅黑" panose="020B0503020204020204" charset="-122"/>
              </a:rPr>
              <a:t>K/2</a:t>
            </a:r>
            <a:r>
              <a:rPr lang="zh-CN" altLang="en-US" sz="3200" b="1" dirty="0">
                <a:solidFill>
                  <a:srgbClr val="0000FA"/>
                </a:solidFill>
                <a:latin typeface="微软雅黑" panose="020B0503020204020204" charset="-122"/>
                <a:cs typeface="微软雅黑" panose="020B0503020204020204" charset="-122"/>
              </a:rPr>
              <a:t>值</a:t>
            </a:r>
          </a:p>
        </p:txBody>
      </p:sp>
      <p:grpSp>
        <p:nvGrpSpPr>
          <p:cNvPr id="139273" name="组合 12"/>
          <p:cNvGrpSpPr/>
          <p:nvPr/>
        </p:nvGrpSpPr>
        <p:grpSpPr>
          <a:xfrm>
            <a:off x="1786791" y="4144645"/>
            <a:ext cx="764639" cy="1022350"/>
            <a:chOff x="2743" y="3100"/>
            <a:chExt cx="2415" cy="1533"/>
          </a:xfrm>
        </p:grpSpPr>
        <p:sp>
          <p:nvSpPr>
            <p:cNvPr id="139276" name="直接连接符 13"/>
            <p:cNvSpPr/>
            <p:nvPr>
              <p:custDataLst>
                <p:tags r:id="rId11"/>
              </p:custDataLst>
            </p:nvPr>
          </p:nvSpPr>
          <p:spPr>
            <a:xfrm>
              <a:off x="3406" y="3100"/>
              <a:ext cx="1752" cy="0"/>
            </a:xfrm>
            <a:prstGeom prst="line">
              <a:avLst/>
            </a:prstGeom>
            <a:ln w="38100" cap="flat" cmpd="sng">
              <a:solidFill>
                <a:srgbClr val="00B050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9277" name="直接连接符 14"/>
            <p:cNvSpPr/>
            <p:nvPr>
              <p:custDataLst>
                <p:tags r:id="rId12"/>
              </p:custDataLst>
            </p:nvPr>
          </p:nvSpPr>
          <p:spPr>
            <a:xfrm flipV="1">
              <a:off x="2743" y="3850"/>
              <a:ext cx="569" cy="11"/>
            </a:xfrm>
            <a:prstGeom prst="line">
              <a:avLst/>
            </a:prstGeom>
            <a:ln w="38100" cap="flat" cmpd="sng">
              <a:solidFill>
                <a:srgbClr val="00B050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9278" name="直接连接符 15"/>
            <p:cNvSpPr/>
            <p:nvPr>
              <p:custDataLst>
                <p:tags r:id="rId13"/>
              </p:custDataLst>
            </p:nvPr>
          </p:nvSpPr>
          <p:spPr>
            <a:xfrm>
              <a:off x="3406" y="4619"/>
              <a:ext cx="1752" cy="0"/>
            </a:xfrm>
            <a:prstGeom prst="line">
              <a:avLst/>
            </a:prstGeom>
            <a:ln w="38100" cap="flat" cmpd="sng">
              <a:solidFill>
                <a:srgbClr val="00B050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9279" name="直接连接符 16"/>
            <p:cNvSpPr/>
            <p:nvPr>
              <p:custDataLst>
                <p:tags r:id="rId14"/>
              </p:custDataLst>
            </p:nvPr>
          </p:nvSpPr>
          <p:spPr>
            <a:xfrm>
              <a:off x="3406" y="3100"/>
              <a:ext cx="0" cy="1533"/>
            </a:xfrm>
            <a:prstGeom prst="line">
              <a:avLst/>
            </a:prstGeom>
            <a:ln w="38100" cap="flat" cmpd="sng">
              <a:solidFill>
                <a:srgbClr val="00B050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134162" name="文本框 17"/>
          <p:cNvSpPr/>
          <p:nvPr>
            <p:custDataLst>
              <p:tags r:id="rId8"/>
            </p:custDataLst>
          </p:nvPr>
        </p:nvSpPr>
        <p:spPr>
          <a:xfrm>
            <a:off x="2468245" y="3819208"/>
            <a:ext cx="4993640" cy="57086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1800"/>
              </a:spcBef>
              <a:spcAft>
                <a:spcPct val="0"/>
              </a:spcAft>
              <a:buClr>
                <a:srgbClr val="949D23"/>
              </a:buClr>
              <a:buSzPct val="70000"/>
              <a:buFont typeface="Wingdings" panose="05000000000000000000" pitchFamily="2" charset="2"/>
              <a:buChar char="m"/>
              <a:defRPr sz="2000" kern="1200">
                <a:solidFill>
                  <a:srgbClr val="636917"/>
                </a:solidFill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1pPr>
            <a:lvl2pPr marL="357505" indent="-357505" algn="just" rtl="0" eaLnBrk="0" fontAlgn="base" hangingPunct="0">
              <a:lnSpc>
                <a:spcPct val="130000"/>
              </a:lnSpc>
              <a:spcBef>
                <a:spcPct val="0"/>
              </a:spcBef>
              <a:spcAft>
                <a:spcPts val="600"/>
              </a:spcAft>
              <a:buClr>
                <a:srgbClr val="DCE382"/>
              </a:buClr>
              <a:buSzPct val="70000"/>
              <a:buFont typeface="幼圆" pitchFamily="49" charset="-122"/>
              <a:buChar char=" "/>
              <a:defRPr sz="1600" kern="1200">
                <a:solidFill>
                  <a:srgbClr val="7D7D7D"/>
                </a:solidFill>
                <a:latin typeface="幼圆" pitchFamily="49" charset="-122"/>
                <a:ea typeface="幼圆" pitchFamily="49" charset="-122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ts val="600"/>
              </a:spcAft>
              <a:buSzPct val="70000"/>
              <a:buFont typeface="Arial" panose="020B0604020202020204" pitchFamily="34" charset="0"/>
              <a:buChar char="•"/>
              <a:defRPr sz="2000" kern="1200">
                <a:solidFill>
                  <a:srgbClr val="3F4143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ts val="600"/>
              </a:spcAft>
              <a:buSzPct val="70000"/>
              <a:buFont typeface="Arial" panose="020B0604020202020204" pitchFamily="34" charset="0"/>
              <a:buChar char="•"/>
              <a:defRPr kern="1200">
                <a:solidFill>
                  <a:srgbClr val="3F4143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ts val="600"/>
              </a:spcAft>
              <a:buSzPct val="70000"/>
              <a:buFont typeface="Arial" panose="020B0604020202020204" pitchFamily="34" charset="0"/>
              <a:buChar char="•"/>
              <a:defRPr kern="1200">
                <a:solidFill>
                  <a:srgbClr val="3F4143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l" eaLnBrk="1" hangingPunct="1">
              <a:lnSpc>
                <a:spcPct val="130000"/>
              </a:lnSpc>
              <a:spcBef>
                <a:spcPct val="0"/>
              </a:spcBef>
              <a:buClrTx/>
              <a:buSzPct val="100000"/>
              <a:buFontTx/>
              <a:buNone/>
            </a:pPr>
            <a:r>
              <a:rPr lang="zh-CN" altLang="zh-CN" sz="2400" b="1" dirty="0">
                <a:solidFill>
                  <a:srgbClr val="FF0000"/>
                </a:solidFill>
                <a:latin typeface="微软雅黑" panose="020B0503020204020204" charset="-122"/>
                <a:cs typeface="微软雅黑" panose="020B0503020204020204" charset="-122"/>
              </a:rPr>
              <a:t>渔业</a:t>
            </a:r>
            <a:r>
              <a:rPr lang="zh-CN" altLang="zh-CN" sz="2400" b="1" dirty="0">
                <a:solidFill>
                  <a:srgbClr val="202121"/>
                </a:solidFill>
                <a:latin typeface="微软雅黑" panose="020B0503020204020204" charset="-122"/>
                <a:cs typeface="微软雅黑" panose="020B0503020204020204" charset="-122"/>
              </a:rPr>
              <a:t>捕捞后的种群数量要在</a:t>
            </a:r>
            <a:r>
              <a:rPr lang="en-US" altLang="zh-CN" sz="2400" b="1" dirty="0">
                <a:solidFill>
                  <a:srgbClr val="FF0000"/>
                </a:solidFill>
                <a:latin typeface="微软雅黑" panose="020B0503020204020204" charset="-122"/>
                <a:cs typeface="微软雅黑" panose="020B0503020204020204" charset="-122"/>
                <a:sym typeface="幼圆" pitchFamily="49" charset="-122"/>
              </a:rPr>
              <a:t>K/2</a:t>
            </a:r>
            <a:r>
              <a:rPr lang="zh-CN" altLang="en-US" sz="2400" b="1" dirty="0">
                <a:solidFill>
                  <a:srgbClr val="FF0000"/>
                </a:solidFill>
                <a:latin typeface="微软雅黑" panose="020B0503020204020204" charset="-122"/>
                <a:cs typeface="微软雅黑" panose="020B0503020204020204" charset="-122"/>
              </a:rPr>
              <a:t>值处</a:t>
            </a:r>
          </a:p>
        </p:txBody>
      </p:sp>
      <p:sp>
        <p:nvSpPr>
          <p:cNvPr id="134163" name="文本框 18"/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2468245" y="4830445"/>
            <a:ext cx="5842000" cy="570865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Tx/>
              <a:buNone/>
              <a:defRPr/>
            </a:pP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幼圆" pitchFamily="49" charset="-122"/>
              </a:rPr>
              <a:t>K/2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幼圆" pitchFamily="49" charset="-122"/>
              </a:rPr>
              <a:t>值前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20212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幼圆" pitchFamily="49" charset="-122"/>
              </a:rPr>
              <a:t>防治有害生物，严防达到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20212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幼圆" pitchFamily="49" charset="-122"/>
              </a:rPr>
              <a:t>K/2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202121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值处</a:t>
            </a:r>
          </a:p>
        </p:txBody>
      </p:sp>
      <p:sp>
        <p:nvSpPr>
          <p:cNvPr id="18" name="文本框 2"/>
          <p:cNvSpPr/>
          <p:nvPr>
            <p:custDataLst>
              <p:tags r:id="rId10"/>
            </p:custDataLst>
          </p:nvPr>
        </p:nvSpPr>
        <p:spPr>
          <a:xfrm>
            <a:off x="3549650" y="718185"/>
            <a:ext cx="3648710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 sz="2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 sz="24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 sz="2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zh-CN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宋体" panose="02010600030101010101" pitchFamily="2" charset="-122"/>
              </a:rPr>
              <a:t>---</a:t>
            </a:r>
            <a:r>
              <a:rPr lang="en-US" altLang="zh-CN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K</a:t>
            </a:r>
            <a:r>
              <a:rPr lang="zh-CN" altLang="en-US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值与</a:t>
            </a:r>
            <a:r>
              <a:rPr lang="en-US" altLang="zh-CN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K/2</a:t>
            </a:r>
            <a:r>
              <a:rPr lang="zh-CN" altLang="en-US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值的应用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9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39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34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34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34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39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39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34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34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bldLvl="0" animBg="1"/>
      <p:bldP spid="139267" grpId="0"/>
      <p:bldP spid="134153" grpId="0"/>
      <p:bldP spid="134154" grpId="0"/>
      <p:bldP spid="134155" grpId="0"/>
      <p:bldP spid="139272" grpId="0"/>
      <p:bldP spid="134162" grpId="0"/>
      <p:bldP spid="134163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7225" name="Picture 9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6947535" y="4478020"/>
            <a:ext cx="2388870" cy="21621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文本框 1"/>
          <p:cNvSpPr txBox="1"/>
          <p:nvPr/>
        </p:nvSpPr>
        <p:spPr>
          <a:xfrm>
            <a:off x="728345" y="81280"/>
            <a:ext cx="1249680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ctr"/>
            <a:r>
              <a:rPr lang="zh-CN" altLang="en-US" sz="2800" b="1">
                <a:solidFill>
                  <a:schemeClr val="bg1"/>
                </a:solidFill>
              </a:rPr>
              <a:t>第二节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4816476" y="50483"/>
            <a:ext cx="3395980" cy="58356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ctr"/>
            <a:r>
              <a:rPr lang="zh-CN" altLang="en-US" sz="3200" b="1">
                <a:solidFill>
                  <a:srgbClr val="FFFF00"/>
                </a:solidFill>
                <a:sym typeface="+mn-ea"/>
              </a:rPr>
              <a:t>    种群数量的变化</a:t>
            </a:r>
          </a:p>
        </p:txBody>
      </p:sp>
      <p:pic>
        <p:nvPicPr>
          <p:cNvPr id="137219" name="Picture 6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6838950" y="1774826"/>
            <a:ext cx="2417763" cy="202723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37220" name="Picture 7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9254808" y="1714500"/>
            <a:ext cx="2347912" cy="208756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42341" name="Picture 11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4554538" y="1858963"/>
            <a:ext cx="2292350" cy="19431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42342" name="Rectangle 12"/>
          <p:cNvSpPr/>
          <p:nvPr>
            <p:custDataLst>
              <p:tags r:id="rId5"/>
            </p:custDataLst>
          </p:nvPr>
        </p:nvSpPr>
        <p:spPr>
          <a:xfrm>
            <a:off x="4462145" y="1252220"/>
            <a:ext cx="1623060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ctr" anchorCtr="0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3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–"/>
              <a:defRPr sz="2800">
                <a:solidFill>
                  <a:srgbClr val="000000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400">
                <a:solidFill>
                  <a:srgbClr val="000000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–"/>
              <a:defRPr sz="2000">
                <a:solidFill>
                  <a:srgbClr val="000000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+mn-lt"/>
                <a:ea typeface="+mn-ea"/>
              </a:defRPr>
            </a:lvl5pPr>
          </a:lstStyle>
          <a:p>
            <a:pPr marL="0" lvl="0" indent="0">
              <a:spcBef>
                <a:spcPct val="0"/>
              </a:spcBef>
              <a:buNone/>
            </a:pPr>
            <a:r>
              <a:rPr lang="en-US" altLang="zh-CN" sz="2800" b="1" u="sng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J</a:t>
            </a:r>
            <a:r>
              <a:rPr lang="zh-CN" altLang="en-US" sz="2800" b="1" u="sng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型曲线</a:t>
            </a:r>
          </a:p>
        </p:txBody>
      </p:sp>
      <p:pic>
        <p:nvPicPr>
          <p:cNvPr id="142343" name="Picture 5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5"/>
          <a:stretch>
            <a:fillRect/>
          </a:stretch>
        </p:blipFill>
        <p:spPr>
          <a:xfrm>
            <a:off x="4376738" y="4495166"/>
            <a:ext cx="2519362" cy="214471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37224" name="Picture 8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9338310" y="4570095"/>
            <a:ext cx="2265680" cy="20701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42346" name="Rectangle 13"/>
          <p:cNvSpPr/>
          <p:nvPr>
            <p:custDataLst>
              <p:tags r:id="rId8"/>
            </p:custDataLst>
          </p:nvPr>
        </p:nvSpPr>
        <p:spPr>
          <a:xfrm>
            <a:off x="4462145" y="3977640"/>
            <a:ext cx="1633220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ctr" anchorCtr="0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3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–"/>
              <a:defRPr sz="2800">
                <a:solidFill>
                  <a:srgbClr val="000000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400">
                <a:solidFill>
                  <a:srgbClr val="000000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–"/>
              <a:defRPr sz="2000">
                <a:solidFill>
                  <a:srgbClr val="000000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 sz="2000">
                <a:solidFill>
                  <a:srgbClr val="000000"/>
                </a:solidFill>
                <a:latin typeface="+mn-lt"/>
                <a:ea typeface="+mn-ea"/>
              </a:defRPr>
            </a:lvl5pPr>
          </a:lstStyle>
          <a:p>
            <a:pPr marL="0" lvl="0" indent="0">
              <a:spcBef>
                <a:spcPct val="0"/>
              </a:spcBef>
              <a:buNone/>
            </a:pPr>
            <a:r>
              <a:rPr lang="en-US" altLang="zh-CN" sz="2800" b="1" u="sng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S</a:t>
            </a:r>
            <a:r>
              <a:rPr lang="zh-CN" altLang="en-US" sz="2800" b="1" u="sng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型曲线</a:t>
            </a:r>
          </a:p>
        </p:txBody>
      </p:sp>
      <p:pic>
        <p:nvPicPr>
          <p:cNvPr id="6" name="图片 5" descr="000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46125" y="1743075"/>
            <a:ext cx="3584575" cy="2896870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735330" y="4652010"/>
            <a:ext cx="3588385" cy="1972310"/>
          </a:xfrm>
          <a:prstGeom prst="rect">
            <a:avLst/>
          </a:prstGeom>
          <a:solidFill>
            <a:srgbClr val="7030A0">
              <a:alpha val="20000"/>
            </a:srgbClr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noAutofit/>
          </a:bodyPr>
          <a:lstStyle/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zh-CN" altLang="en-US" sz="2000" b="1" dirty="0">
                <a:solidFill>
                  <a:schemeClr val="tx1"/>
                </a:solidFill>
                <a:highlight>
                  <a:srgbClr val="FFFF00"/>
                </a:highligh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说明</a:t>
            </a:r>
            <a:r>
              <a:rPr lang="zh-CN" altLang="en-US" sz="2000" b="1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：</a:t>
            </a:r>
            <a:endParaRPr lang="en-US" altLang="zh-CN" sz="2000" b="1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indent="625475">
              <a:lnSpc>
                <a:spcPct val="100000"/>
              </a:lnSpc>
              <a:spcBef>
                <a:spcPts val="600"/>
              </a:spcBef>
            </a:pPr>
            <a:r>
              <a:rPr lang="zh-CN" altLang="en-US" sz="2000" b="1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理论上，</a:t>
            </a:r>
            <a:r>
              <a:rPr lang="en-US" altLang="zh-CN" sz="2000" b="1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S</a:t>
            </a:r>
            <a:r>
              <a:rPr lang="zh-CN" altLang="en-US" sz="2000" b="1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形增长时，在初始阶段就开始受到资源空间的限制作用。但在实例中，</a:t>
            </a:r>
            <a:r>
              <a:rPr lang="zh-CN" altLang="en-US" sz="20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我们认为开始阶段并没有受到限制</a:t>
            </a:r>
            <a:r>
              <a:rPr lang="zh-CN" altLang="en-US" sz="2000" b="1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。</a:t>
            </a:r>
          </a:p>
        </p:txBody>
      </p:sp>
      <p:sp>
        <p:nvSpPr>
          <p:cNvPr id="69" name="圆角矩形 68"/>
          <p:cNvSpPr/>
          <p:nvPr/>
        </p:nvSpPr>
        <p:spPr>
          <a:xfrm>
            <a:off x="667385" y="1262380"/>
            <a:ext cx="10930255" cy="5400000"/>
          </a:xfrm>
          <a:prstGeom prst="roundRect">
            <a:avLst>
              <a:gd name="adj" fmla="val 3183"/>
            </a:avLst>
          </a:prstGeom>
          <a:noFill/>
          <a:ln w="19050">
            <a:solidFill>
              <a:srgbClr val="4472C4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剪去单角的矩形 2"/>
          <p:cNvSpPr/>
          <p:nvPr>
            <p:custDataLst>
              <p:tags r:id="rId9"/>
            </p:custDataLst>
          </p:nvPr>
        </p:nvSpPr>
        <p:spPr>
          <a:xfrm>
            <a:off x="0" y="709295"/>
            <a:ext cx="5243195" cy="539750"/>
          </a:xfrm>
          <a:prstGeom prst="snip1Rect">
            <a:avLst/>
          </a:prstGeom>
          <a:solidFill>
            <a:srgbClr val="4472C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zh-CN" sz="2800" b="1">
                <a:solidFill>
                  <a:srgbClr val="FFFF00"/>
                </a:solidFill>
                <a:latin typeface="微软雅黑" panose="020B0503020204020204" charset="-122"/>
                <a:ea typeface="微软雅黑" panose="020B0503020204020204" charset="-122"/>
              </a:rPr>
              <a:t>拓展</a:t>
            </a:r>
            <a:r>
              <a:rPr lang="zh-CN" altLang="en-US" sz="2800" b="1">
                <a:solidFill>
                  <a:srgbClr val="FFFF00"/>
                </a:solidFill>
                <a:latin typeface="微软雅黑" panose="020B0503020204020204" charset="-122"/>
                <a:ea typeface="微软雅黑" panose="020B0503020204020204" charset="-122"/>
              </a:rPr>
              <a:t>：</a:t>
            </a:r>
            <a:r>
              <a:rPr lang="en-US" altLang="zh-CN" sz="2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J</a:t>
            </a:r>
            <a:r>
              <a:rPr lang="zh-CN" altLang="en-US" sz="2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和</a:t>
            </a:r>
            <a:r>
              <a:rPr lang="en-US" altLang="zh-CN" sz="2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S</a:t>
            </a:r>
            <a:r>
              <a:rPr lang="zh-CN" altLang="en-US" sz="2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两种增长曲线的比较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7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37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37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37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ldLvl="0" animBg="1"/>
      <p:bldP spid="8" grpId="1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728345" y="81280"/>
            <a:ext cx="1249680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ctr"/>
            <a:r>
              <a:rPr lang="zh-CN" altLang="en-US" sz="2800" b="1">
                <a:solidFill>
                  <a:schemeClr val="bg1"/>
                </a:solidFill>
              </a:rPr>
              <a:t>第二节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4816476" y="50483"/>
            <a:ext cx="3395980" cy="58356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ctr"/>
            <a:r>
              <a:rPr lang="zh-CN" altLang="en-US" sz="3200" b="1">
                <a:solidFill>
                  <a:srgbClr val="FFFF00"/>
                </a:solidFill>
                <a:sym typeface="+mn-ea"/>
              </a:rPr>
              <a:t>    种群数量的变化</a:t>
            </a:r>
          </a:p>
        </p:txBody>
      </p:sp>
      <p:sp>
        <p:nvSpPr>
          <p:cNvPr id="141315" name="Rectangle 3"/>
          <p:cNvSpPr/>
          <p:nvPr>
            <p:custDataLst>
              <p:tags r:id="rId1"/>
            </p:custDataLst>
          </p:nvPr>
        </p:nvSpPr>
        <p:spPr>
          <a:xfrm>
            <a:off x="2059940" y="3184208"/>
            <a:ext cx="309880" cy="521970"/>
          </a:xfrm>
          <a:prstGeom prst="rect">
            <a:avLst/>
          </a:prstGeom>
          <a:noFill/>
          <a:ln w="9525">
            <a:noFill/>
          </a:ln>
        </p:spPr>
        <p:txBody>
          <a:bodyPr wrap="none" anchor="ctr" anchorCtr="0">
            <a:spAutoFit/>
          </a:bodyPr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1800"/>
              </a:spcBef>
              <a:spcAft>
                <a:spcPct val="0"/>
              </a:spcAft>
              <a:buClr>
                <a:srgbClr val="949D23"/>
              </a:buClr>
              <a:buSzPct val="70000"/>
              <a:buFont typeface="Wingdings" panose="05000000000000000000" pitchFamily="2" charset="2"/>
              <a:buChar char="m"/>
              <a:defRPr sz="2000" kern="1200">
                <a:solidFill>
                  <a:srgbClr val="636917"/>
                </a:solidFill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1pPr>
            <a:lvl2pPr marL="357505" indent="-357505" algn="just" rtl="0" eaLnBrk="0" fontAlgn="base" hangingPunct="0">
              <a:lnSpc>
                <a:spcPct val="130000"/>
              </a:lnSpc>
              <a:spcBef>
                <a:spcPct val="0"/>
              </a:spcBef>
              <a:spcAft>
                <a:spcPts val="600"/>
              </a:spcAft>
              <a:buClr>
                <a:srgbClr val="DCE382"/>
              </a:buClr>
              <a:buSzPct val="70000"/>
              <a:buFont typeface="幼圆" pitchFamily="49" charset="-122"/>
              <a:buChar char=" "/>
              <a:defRPr sz="1600" kern="1200">
                <a:solidFill>
                  <a:srgbClr val="7D7D7D"/>
                </a:solidFill>
                <a:latin typeface="幼圆" pitchFamily="49" charset="-122"/>
                <a:ea typeface="幼圆" pitchFamily="49" charset="-122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ts val="600"/>
              </a:spcAft>
              <a:buSzPct val="70000"/>
              <a:buFont typeface="Arial" panose="020B0604020202020204" pitchFamily="34" charset="0"/>
              <a:buChar char="•"/>
              <a:defRPr sz="2000" kern="1200">
                <a:solidFill>
                  <a:srgbClr val="3F4143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ts val="600"/>
              </a:spcAft>
              <a:buSzPct val="70000"/>
              <a:buFont typeface="Arial" panose="020B0604020202020204" pitchFamily="34" charset="0"/>
              <a:buChar char="•"/>
              <a:defRPr kern="1200">
                <a:solidFill>
                  <a:srgbClr val="3F4143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ts val="600"/>
              </a:spcAft>
              <a:buSzPct val="70000"/>
              <a:buFont typeface="Arial" panose="020B0604020202020204" pitchFamily="34" charset="0"/>
              <a:buChar char="•"/>
              <a:defRPr kern="1200">
                <a:solidFill>
                  <a:srgbClr val="3F4143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l" eaLnBrk="1" hangingPunct="1">
              <a:lnSpc>
                <a:spcPct val="100000"/>
              </a:lnSpc>
              <a:spcBef>
                <a:spcPct val="0"/>
              </a:spcBef>
              <a:buClrTx/>
              <a:buSzPct val="100000"/>
              <a:buFontTx/>
              <a:buNone/>
            </a:pPr>
            <a:endParaRPr lang="zh-CN" altLang="en-US" sz="2800" b="1" dirty="0">
              <a:solidFill>
                <a:srgbClr val="3F4143"/>
              </a:solidFill>
              <a:latin typeface="微软雅黑" panose="020B0503020204020204" charset="-122"/>
            </a:endParaRPr>
          </a:p>
        </p:txBody>
      </p:sp>
      <p:graphicFrame>
        <p:nvGraphicFramePr>
          <p:cNvPr id="135172" name="Group 4"/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1447165" y="1494155"/>
          <a:ext cx="9255125" cy="5084763"/>
        </p:xfrm>
        <a:graphic>
          <a:graphicData uri="http://schemas.openxmlformats.org/drawingml/2006/table">
            <a:tbl>
              <a:tblPr/>
              <a:tblGrid>
                <a:gridCol w="27731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40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4178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18188">
                <a:tc>
                  <a:txBody>
                    <a:bodyPr/>
                    <a:lstStyle>
                      <a:lvl1pPr algn="just">
                        <a:lnSpc>
                          <a:spcPct val="110000"/>
                        </a:lnSpc>
                        <a:spcBef>
                          <a:spcPts val="1800"/>
                        </a:spcBef>
                        <a:buClr>
                          <a:srgbClr val="949D23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rgbClr val="636917"/>
                          </a:solidFill>
                          <a:latin typeface="Arial" panose="020B0604020202020204" pitchFamily="34" charset="0"/>
                          <a:ea typeface="微软雅黑" panose="020B0503020204020204" charset="-122"/>
                        </a:defRPr>
                      </a:lvl1pPr>
                      <a:lvl2pPr algn="just">
                        <a:lnSpc>
                          <a:spcPct val="130000"/>
                        </a:lnSpc>
                        <a:spcAft>
                          <a:spcPts val="600"/>
                        </a:spcAft>
                        <a:buClr>
                          <a:srgbClr val="DCE382"/>
                        </a:buClr>
                        <a:buSzPct val="70000"/>
                        <a:buFont typeface="幼圆" pitchFamily="49" charset="-122"/>
                        <a:defRPr sz="1400">
                          <a:solidFill>
                            <a:srgbClr val="7D7D7D"/>
                          </a:solidFill>
                          <a:latin typeface="幼圆" pitchFamily="49" charset="-122"/>
                          <a:ea typeface="幼圆" pitchFamily="49" charset="-122"/>
                        </a:defRPr>
                      </a:lvl2pPr>
                      <a:lvl3pPr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600"/>
                        </a:spcAft>
                        <a:buSzPct val="70000"/>
                        <a:buFont typeface="Arial" panose="020B0604020202020204" pitchFamily="34" charset="0"/>
                        <a:defRPr>
                          <a:solidFill>
                            <a:srgbClr val="3F4143"/>
                          </a:solidFill>
                          <a:latin typeface="Calibri" panose="020F0502020204030204" charset="0"/>
                          <a:ea typeface="幼圆" pitchFamily="49" charset="-122"/>
                        </a:defRPr>
                      </a:lvl3pPr>
                      <a:lvl4pPr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600"/>
                        </a:spcAft>
                        <a:buSzPct val="70000"/>
                        <a:buFont typeface="Arial" panose="020B0604020202020204" pitchFamily="34" charset="0"/>
                        <a:defRPr sz="1600">
                          <a:solidFill>
                            <a:srgbClr val="3F4143"/>
                          </a:solidFill>
                          <a:latin typeface="Calibri" panose="020F0502020204030204" charset="0"/>
                          <a:ea typeface="幼圆" pitchFamily="49" charset="-122"/>
                        </a:defRPr>
                      </a:lvl4pPr>
                      <a:lvl5pPr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600"/>
                        </a:spcAft>
                        <a:buSzPct val="70000"/>
                        <a:buFont typeface="Arial" panose="020B0604020202020204" pitchFamily="34" charset="0"/>
                        <a:defRPr sz="1600">
                          <a:solidFill>
                            <a:srgbClr val="3F4143"/>
                          </a:solidFill>
                          <a:latin typeface="Calibri" panose="020F0502020204030204" charset="0"/>
                          <a:ea typeface="幼圆" pitchFamily="49" charset="-122"/>
                        </a:defRPr>
                      </a:lvl5pPr>
                      <a:lvl6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600"/>
                        </a:spcAft>
                        <a:buSzPct val="70000"/>
                        <a:buFont typeface="Arial" panose="020B0604020202020204" pitchFamily="34" charset="0"/>
                        <a:defRPr sz="1600">
                          <a:solidFill>
                            <a:srgbClr val="3F4143"/>
                          </a:solidFill>
                          <a:latin typeface="Calibri" panose="020F0502020204030204" charset="0"/>
                          <a:ea typeface="幼圆" pitchFamily="49" charset="-122"/>
                        </a:defRPr>
                      </a:lvl6pPr>
                      <a:lvl7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600"/>
                        </a:spcAft>
                        <a:buSzPct val="70000"/>
                        <a:buFont typeface="Arial" panose="020B0604020202020204" pitchFamily="34" charset="0"/>
                        <a:defRPr sz="1600">
                          <a:solidFill>
                            <a:srgbClr val="3F4143"/>
                          </a:solidFill>
                          <a:latin typeface="Calibri" panose="020F0502020204030204" charset="0"/>
                          <a:ea typeface="幼圆" pitchFamily="49" charset="-122"/>
                        </a:defRPr>
                      </a:lvl7pPr>
                      <a:lvl8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600"/>
                        </a:spcAft>
                        <a:buSzPct val="70000"/>
                        <a:buFont typeface="Arial" panose="020B0604020202020204" pitchFamily="34" charset="0"/>
                        <a:defRPr sz="1600">
                          <a:solidFill>
                            <a:srgbClr val="3F4143"/>
                          </a:solidFill>
                          <a:latin typeface="Calibri" panose="020F0502020204030204" charset="0"/>
                          <a:ea typeface="幼圆" pitchFamily="49" charset="-122"/>
                        </a:defRPr>
                      </a:lvl8pPr>
                      <a:lvl9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600"/>
                        </a:spcAft>
                        <a:buSzPct val="70000"/>
                        <a:buFont typeface="Arial" panose="020B0604020202020204" pitchFamily="34" charset="0"/>
                        <a:defRPr sz="1600">
                          <a:solidFill>
                            <a:srgbClr val="3F4143"/>
                          </a:solidFill>
                          <a:latin typeface="Calibri" panose="020F0502020204030204" charset="0"/>
                          <a:ea typeface="幼圆" pitchFamily="49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</a:pPr>
                      <a:endParaRPr kumimoji="0" lang="zh-CN" altLang="zh-CN" sz="2800" b="1" i="0" u="none" strike="noStrike" cap="none" normalizeH="0" baseline="0" dirty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latin typeface="微软雅黑" panose="020B0503020204020204" charset="-122"/>
                      </a:endParaRPr>
                    </a:p>
                  </a:txBody>
                  <a:tcPr marL="91443" marR="91443" anchor="ctr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F414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just">
                        <a:lnSpc>
                          <a:spcPct val="110000"/>
                        </a:lnSpc>
                        <a:spcBef>
                          <a:spcPts val="1800"/>
                        </a:spcBef>
                        <a:buClr>
                          <a:srgbClr val="949D23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rgbClr val="636917"/>
                          </a:solidFill>
                          <a:latin typeface="Arial" panose="020B0604020202020204" pitchFamily="34" charset="0"/>
                          <a:ea typeface="微软雅黑" panose="020B0503020204020204" charset="-122"/>
                        </a:defRPr>
                      </a:lvl1pPr>
                      <a:lvl2pPr algn="just">
                        <a:lnSpc>
                          <a:spcPct val="130000"/>
                        </a:lnSpc>
                        <a:spcAft>
                          <a:spcPts val="600"/>
                        </a:spcAft>
                        <a:buClr>
                          <a:srgbClr val="DCE382"/>
                        </a:buClr>
                        <a:buSzPct val="70000"/>
                        <a:buFont typeface="幼圆" pitchFamily="49" charset="-122"/>
                        <a:defRPr sz="1400">
                          <a:solidFill>
                            <a:srgbClr val="7D7D7D"/>
                          </a:solidFill>
                          <a:latin typeface="幼圆" pitchFamily="49" charset="-122"/>
                          <a:ea typeface="幼圆" pitchFamily="49" charset="-122"/>
                        </a:defRPr>
                      </a:lvl2pPr>
                      <a:lvl3pPr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600"/>
                        </a:spcAft>
                        <a:buSzPct val="70000"/>
                        <a:buFont typeface="Arial" panose="020B0604020202020204" pitchFamily="34" charset="0"/>
                        <a:defRPr>
                          <a:solidFill>
                            <a:srgbClr val="3F4143"/>
                          </a:solidFill>
                          <a:latin typeface="Calibri" panose="020F0502020204030204" charset="0"/>
                          <a:ea typeface="幼圆" pitchFamily="49" charset="-122"/>
                        </a:defRPr>
                      </a:lvl3pPr>
                      <a:lvl4pPr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600"/>
                        </a:spcAft>
                        <a:buSzPct val="70000"/>
                        <a:buFont typeface="Arial" panose="020B0604020202020204" pitchFamily="34" charset="0"/>
                        <a:defRPr sz="1600">
                          <a:solidFill>
                            <a:srgbClr val="3F4143"/>
                          </a:solidFill>
                          <a:latin typeface="Calibri" panose="020F0502020204030204" charset="0"/>
                          <a:ea typeface="幼圆" pitchFamily="49" charset="-122"/>
                        </a:defRPr>
                      </a:lvl4pPr>
                      <a:lvl5pPr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600"/>
                        </a:spcAft>
                        <a:buSzPct val="70000"/>
                        <a:buFont typeface="Arial" panose="020B0604020202020204" pitchFamily="34" charset="0"/>
                        <a:defRPr sz="1600">
                          <a:solidFill>
                            <a:srgbClr val="3F4143"/>
                          </a:solidFill>
                          <a:latin typeface="Calibri" panose="020F0502020204030204" charset="0"/>
                          <a:ea typeface="幼圆" pitchFamily="49" charset="-122"/>
                        </a:defRPr>
                      </a:lvl5pPr>
                      <a:lvl6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600"/>
                        </a:spcAft>
                        <a:buSzPct val="70000"/>
                        <a:buFont typeface="Arial" panose="020B0604020202020204" pitchFamily="34" charset="0"/>
                        <a:defRPr sz="1600">
                          <a:solidFill>
                            <a:srgbClr val="3F4143"/>
                          </a:solidFill>
                          <a:latin typeface="Calibri" panose="020F0502020204030204" charset="0"/>
                          <a:ea typeface="幼圆" pitchFamily="49" charset="-122"/>
                        </a:defRPr>
                      </a:lvl6pPr>
                      <a:lvl7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600"/>
                        </a:spcAft>
                        <a:buSzPct val="70000"/>
                        <a:buFont typeface="Arial" panose="020B0604020202020204" pitchFamily="34" charset="0"/>
                        <a:defRPr sz="1600">
                          <a:solidFill>
                            <a:srgbClr val="3F4143"/>
                          </a:solidFill>
                          <a:latin typeface="Calibri" panose="020F0502020204030204" charset="0"/>
                          <a:ea typeface="幼圆" pitchFamily="49" charset="-122"/>
                        </a:defRPr>
                      </a:lvl7pPr>
                      <a:lvl8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600"/>
                        </a:spcAft>
                        <a:buSzPct val="70000"/>
                        <a:buFont typeface="Arial" panose="020B0604020202020204" pitchFamily="34" charset="0"/>
                        <a:defRPr sz="1600">
                          <a:solidFill>
                            <a:srgbClr val="3F4143"/>
                          </a:solidFill>
                          <a:latin typeface="Calibri" panose="020F0502020204030204" charset="0"/>
                          <a:ea typeface="幼圆" pitchFamily="49" charset="-122"/>
                        </a:defRPr>
                      </a:lvl8pPr>
                      <a:lvl9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600"/>
                        </a:spcAft>
                        <a:buSzPct val="70000"/>
                        <a:buFont typeface="Arial" panose="020B0604020202020204" pitchFamily="34" charset="0"/>
                        <a:defRPr sz="1600">
                          <a:solidFill>
                            <a:srgbClr val="3F4143"/>
                          </a:solidFill>
                          <a:latin typeface="Calibri" panose="020F0502020204030204" charset="0"/>
                          <a:ea typeface="幼圆" pitchFamily="49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</a:pPr>
                      <a:r>
                        <a:rPr kumimoji="0" lang="en-US" altLang="zh-CN" sz="28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微软雅黑" panose="020B0503020204020204" charset="-122"/>
                          <a:cs typeface="微软雅黑" panose="020B0503020204020204" charset="-122"/>
                        </a:rPr>
                        <a:t>J</a:t>
                      </a:r>
                      <a:r>
                        <a:rPr kumimoji="0" lang="zh-CN" alt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微软雅黑" panose="020B0503020204020204" charset="-122"/>
                          <a:cs typeface="微软雅黑" panose="020B0503020204020204" charset="-122"/>
                        </a:rPr>
                        <a:t>型曲线</a:t>
                      </a:r>
                    </a:p>
                  </a:txBody>
                  <a:tcPr marL="91443" marR="91443" anchor="ctr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F414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just">
                        <a:lnSpc>
                          <a:spcPct val="110000"/>
                        </a:lnSpc>
                        <a:spcBef>
                          <a:spcPts val="1800"/>
                        </a:spcBef>
                        <a:buClr>
                          <a:srgbClr val="949D23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rgbClr val="636917"/>
                          </a:solidFill>
                          <a:latin typeface="Arial" panose="020B0604020202020204" pitchFamily="34" charset="0"/>
                          <a:ea typeface="微软雅黑" panose="020B0503020204020204" charset="-122"/>
                        </a:defRPr>
                      </a:lvl1pPr>
                      <a:lvl2pPr algn="just">
                        <a:lnSpc>
                          <a:spcPct val="130000"/>
                        </a:lnSpc>
                        <a:spcAft>
                          <a:spcPts val="600"/>
                        </a:spcAft>
                        <a:buClr>
                          <a:srgbClr val="DCE382"/>
                        </a:buClr>
                        <a:buSzPct val="70000"/>
                        <a:buFont typeface="幼圆" pitchFamily="49" charset="-122"/>
                        <a:defRPr sz="1400">
                          <a:solidFill>
                            <a:srgbClr val="7D7D7D"/>
                          </a:solidFill>
                          <a:latin typeface="幼圆" pitchFamily="49" charset="-122"/>
                          <a:ea typeface="幼圆" pitchFamily="49" charset="-122"/>
                        </a:defRPr>
                      </a:lvl2pPr>
                      <a:lvl3pPr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600"/>
                        </a:spcAft>
                        <a:buSzPct val="70000"/>
                        <a:buFont typeface="Arial" panose="020B0604020202020204" pitchFamily="34" charset="0"/>
                        <a:defRPr>
                          <a:solidFill>
                            <a:srgbClr val="3F4143"/>
                          </a:solidFill>
                          <a:latin typeface="Calibri" panose="020F0502020204030204" charset="0"/>
                          <a:ea typeface="幼圆" pitchFamily="49" charset="-122"/>
                        </a:defRPr>
                      </a:lvl3pPr>
                      <a:lvl4pPr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600"/>
                        </a:spcAft>
                        <a:buSzPct val="70000"/>
                        <a:buFont typeface="Arial" panose="020B0604020202020204" pitchFamily="34" charset="0"/>
                        <a:defRPr sz="1600">
                          <a:solidFill>
                            <a:srgbClr val="3F4143"/>
                          </a:solidFill>
                          <a:latin typeface="Calibri" panose="020F0502020204030204" charset="0"/>
                          <a:ea typeface="幼圆" pitchFamily="49" charset="-122"/>
                        </a:defRPr>
                      </a:lvl4pPr>
                      <a:lvl5pPr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600"/>
                        </a:spcAft>
                        <a:buSzPct val="70000"/>
                        <a:buFont typeface="Arial" panose="020B0604020202020204" pitchFamily="34" charset="0"/>
                        <a:defRPr sz="1600">
                          <a:solidFill>
                            <a:srgbClr val="3F4143"/>
                          </a:solidFill>
                          <a:latin typeface="Calibri" panose="020F0502020204030204" charset="0"/>
                          <a:ea typeface="幼圆" pitchFamily="49" charset="-122"/>
                        </a:defRPr>
                      </a:lvl5pPr>
                      <a:lvl6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600"/>
                        </a:spcAft>
                        <a:buSzPct val="70000"/>
                        <a:buFont typeface="Arial" panose="020B0604020202020204" pitchFamily="34" charset="0"/>
                        <a:defRPr sz="1600">
                          <a:solidFill>
                            <a:srgbClr val="3F4143"/>
                          </a:solidFill>
                          <a:latin typeface="Calibri" panose="020F0502020204030204" charset="0"/>
                          <a:ea typeface="幼圆" pitchFamily="49" charset="-122"/>
                        </a:defRPr>
                      </a:lvl6pPr>
                      <a:lvl7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600"/>
                        </a:spcAft>
                        <a:buSzPct val="70000"/>
                        <a:buFont typeface="Arial" panose="020B0604020202020204" pitchFamily="34" charset="0"/>
                        <a:defRPr sz="1600">
                          <a:solidFill>
                            <a:srgbClr val="3F4143"/>
                          </a:solidFill>
                          <a:latin typeface="Calibri" panose="020F0502020204030204" charset="0"/>
                          <a:ea typeface="幼圆" pitchFamily="49" charset="-122"/>
                        </a:defRPr>
                      </a:lvl7pPr>
                      <a:lvl8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600"/>
                        </a:spcAft>
                        <a:buSzPct val="70000"/>
                        <a:buFont typeface="Arial" panose="020B0604020202020204" pitchFamily="34" charset="0"/>
                        <a:defRPr sz="1600">
                          <a:solidFill>
                            <a:srgbClr val="3F4143"/>
                          </a:solidFill>
                          <a:latin typeface="Calibri" panose="020F0502020204030204" charset="0"/>
                          <a:ea typeface="幼圆" pitchFamily="49" charset="-122"/>
                        </a:defRPr>
                      </a:lvl8pPr>
                      <a:lvl9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600"/>
                        </a:spcAft>
                        <a:buSzPct val="70000"/>
                        <a:buFont typeface="Arial" panose="020B0604020202020204" pitchFamily="34" charset="0"/>
                        <a:defRPr sz="1600">
                          <a:solidFill>
                            <a:srgbClr val="3F4143"/>
                          </a:solidFill>
                          <a:latin typeface="Calibri" panose="020F0502020204030204" charset="0"/>
                          <a:ea typeface="幼圆" pitchFamily="49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</a:pPr>
                      <a:r>
                        <a:rPr kumimoji="0" lang="en-US" altLang="zh-CN" sz="28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微软雅黑" panose="020B0503020204020204" charset="-122"/>
                          <a:cs typeface="微软雅黑" panose="020B0503020204020204" charset="-122"/>
                        </a:rPr>
                        <a:t>S</a:t>
                      </a:r>
                      <a:r>
                        <a:rPr kumimoji="0" lang="zh-CN" alt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微软雅黑" panose="020B0503020204020204" charset="-122"/>
                          <a:cs typeface="微软雅黑" panose="020B0503020204020204" charset="-122"/>
                        </a:rPr>
                        <a:t>型曲线</a:t>
                      </a:r>
                    </a:p>
                  </a:txBody>
                  <a:tcPr marL="91443" marR="91443" anchor="ctr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F414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9147">
                <a:tc>
                  <a:txBody>
                    <a:bodyPr/>
                    <a:lstStyle>
                      <a:lvl1pPr algn="just">
                        <a:lnSpc>
                          <a:spcPct val="110000"/>
                        </a:lnSpc>
                        <a:spcBef>
                          <a:spcPts val="1800"/>
                        </a:spcBef>
                        <a:buClr>
                          <a:srgbClr val="949D23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rgbClr val="636917"/>
                          </a:solidFill>
                          <a:latin typeface="Arial" panose="020B0604020202020204" pitchFamily="34" charset="0"/>
                          <a:ea typeface="微软雅黑" panose="020B0503020204020204" charset="-122"/>
                        </a:defRPr>
                      </a:lvl1pPr>
                      <a:lvl2pPr algn="just">
                        <a:lnSpc>
                          <a:spcPct val="130000"/>
                        </a:lnSpc>
                        <a:spcAft>
                          <a:spcPts val="600"/>
                        </a:spcAft>
                        <a:buClr>
                          <a:srgbClr val="DCE382"/>
                        </a:buClr>
                        <a:buSzPct val="70000"/>
                        <a:buFont typeface="幼圆" pitchFamily="49" charset="-122"/>
                        <a:defRPr sz="1400">
                          <a:solidFill>
                            <a:srgbClr val="7D7D7D"/>
                          </a:solidFill>
                          <a:latin typeface="幼圆" pitchFamily="49" charset="-122"/>
                          <a:ea typeface="幼圆" pitchFamily="49" charset="-122"/>
                        </a:defRPr>
                      </a:lvl2pPr>
                      <a:lvl3pPr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600"/>
                        </a:spcAft>
                        <a:buSzPct val="70000"/>
                        <a:buFont typeface="Arial" panose="020B0604020202020204" pitchFamily="34" charset="0"/>
                        <a:defRPr>
                          <a:solidFill>
                            <a:srgbClr val="3F4143"/>
                          </a:solidFill>
                          <a:latin typeface="Calibri" panose="020F0502020204030204" charset="0"/>
                          <a:ea typeface="幼圆" pitchFamily="49" charset="-122"/>
                        </a:defRPr>
                      </a:lvl3pPr>
                      <a:lvl4pPr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600"/>
                        </a:spcAft>
                        <a:buSzPct val="70000"/>
                        <a:buFont typeface="Arial" panose="020B0604020202020204" pitchFamily="34" charset="0"/>
                        <a:defRPr sz="1600">
                          <a:solidFill>
                            <a:srgbClr val="3F4143"/>
                          </a:solidFill>
                          <a:latin typeface="Calibri" panose="020F0502020204030204" charset="0"/>
                          <a:ea typeface="幼圆" pitchFamily="49" charset="-122"/>
                        </a:defRPr>
                      </a:lvl4pPr>
                      <a:lvl5pPr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600"/>
                        </a:spcAft>
                        <a:buSzPct val="70000"/>
                        <a:buFont typeface="Arial" panose="020B0604020202020204" pitchFamily="34" charset="0"/>
                        <a:defRPr sz="1600">
                          <a:solidFill>
                            <a:srgbClr val="3F4143"/>
                          </a:solidFill>
                          <a:latin typeface="Calibri" panose="020F0502020204030204" charset="0"/>
                          <a:ea typeface="幼圆" pitchFamily="49" charset="-122"/>
                        </a:defRPr>
                      </a:lvl5pPr>
                      <a:lvl6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600"/>
                        </a:spcAft>
                        <a:buSzPct val="70000"/>
                        <a:buFont typeface="Arial" panose="020B0604020202020204" pitchFamily="34" charset="0"/>
                        <a:defRPr sz="1600">
                          <a:solidFill>
                            <a:srgbClr val="3F4143"/>
                          </a:solidFill>
                          <a:latin typeface="Calibri" panose="020F0502020204030204" charset="0"/>
                          <a:ea typeface="幼圆" pitchFamily="49" charset="-122"/>
                        </a:defRPr>
                      </a:lvl6pPr>
                      <a:lvl7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600"/>
                        </a:spcAft>
                        <a:buSzPct val="70000"/>
                        <a:buFont typeface="Arial" panose="020B0604020202020204" pitchFamily="34" charset="0"/>
                        <a:defRPr sz="1600">
                          <a:solidFill>
                            <a:srgbClr val="3F4143"/>
                          </a:solidFill>
                          <a:latin typeface="Calibri" panose="020F0502020204030204" charset="0"/>
                          <a:ea typeface="幼圆" pitchFamily="49" charset="-122"/>
                        </a:defRPr>
                      </a:lvl7pPr>
                      <a:lvl8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600"/>
                        </a:spcAft>
                        <a:buSzPct val="70000"/>
                        <a:buFont typeface="Arial" panose="020B0604020202020204" pitchFamily="34" charset="0"/>
                        <a:defRPr sz="1600">
                          <a:solidFill>
                            <a:srgbClr val="3F4143"/>
                          </a:solidFill>
                          <a:latin typeface="Calibri" panose="020F0502020204030204" charset="0"/>
                          <a:ea typeface="幼圆" pitchFamily="49" charset="-122"/>
                        </a:defRPr>
                      </a:lvl8pPr>
                      <a:lvl9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600"/>
                        </a:spcAft>
                        <a:buSzPct val="70000"/>
                        <a:buFont typeface="Arial" panose="020B0604020202020204" pitchFamily="34" charset="0"/>
                        <a:defRPr sz="1600">
                          <a:solidFill>
                            <a:srgbClr val="3F4143"/>
                          </a:solidFill>
                          <a:latin typeface="Calibri" panose="020F0502020204030204" charset="0"/>
                          <a:ea typeface="幼圆" pitchFamily="49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</a:pPr>
                      <a:r>
                        <a:rPr kumimoji="0" lang="zh-CN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latin typeface="微软雅黑" panose="020B0503020204020204" charset="-122"/>
                        </a:rPr>
                        <a:t>条件</a:t>
                      </a:r>
                    </a:p>
                  </a:txBody>
                  <a:tcPr marL="91443" marR="91443" anchor="ctr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F414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F414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just">
                        <a:lnSpc>
                          <a:spcPct val="110000"/>
                        </a:lnSpc>
                        <a:spcBef>
                          <a:spcPts val="1800"/>
                        </a:spcBef>
                        <a:buClr>
                          <a:srgbClr val="949D23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rgbClr val="636917"/>
                          </a:solidFill>
                          <a:latin typeface="Arial" panose="020B0604020202020204" pitchFamily="34" charset="0"/>
                          <a:ea typeface="微软雅黑" panose="020B0503020204020204" charset="-122"/>
                        </a:defRPr>
                      </a:lvl1pPr>
                      <a:lvl2pPr algn="just">
                        <a:lnSpc>
                          <a:spcPct val="130000"/>
                        </a:lnSpc>
                        <a:spcAft>
                          <a:spcPts val="600"/>
                        </a:spcAft>
                        <a:buClr>
                          <a:srgbClr val="DCE382"/>
                        </a:buClr>
                        <a:buSzPct val="70000"/>
                        <a:buFont typeface="幼圆" pitchFamily="49" charset="-122"/>
                        <a:defRPr sz="1400">
                          <a:solidFill>
                            <a:srgbClr val="7D7D7D"/>
                          </a:solidFill>
                          <a:latin typeface="幼圆" pitchFamily="49" charset="-122"/>
                          <a:ea typeface="幼圆" pitchFamily="49" charset="-122"/>
                        </a:defRPr>
                      </a:lvl2pPr>
                      <a:lvl3pPr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600"/>
                        </a:spcAft>
                        <a:buSzPct val="70000"/>
                        <a:buFont typeface="Arial" panose="020B0604020202020204" pitchFamily="34" charset="0"/>
                        <a:defRPr>
                          <a:solidFill>
                            <a:srgbClr val="3F4143"/>
                          </a:solidFill>
                          <a:latin typeface="Calibri" panose="020F0502020204030204" charset="0"/>
                          <a:ea typeface="幼圆" pitchFamily="49" charset="-122"/>
                        </a:defRPr>
                      </a:lvl3pPr>
                      <a:lvl4pPr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600"/>
                        </a:spcAft>
                        <a:buSzPct val="70000"/>
                        <a:buFont typeface="Arial" panose="020B0604020202020204" pitchFamily="34" charset="0"/>
                        <a:defRPr sz="1600">
                          <a:solidFill>
                            <a:srgbClr val="3F4143"/>
                          </a:solidFill>
                          <a:latin typeface="Calibri" panose="020F0502020204030204" charset="0"/>
                          <a:ea typeface="幼圆" pitchFamily="49" charset="-122"/>
                        </a:defRPr>
                      </a:lvl4pPr>
                      <a:lvl5pPr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600"/>
                        </a:spcAft>
                        <a:buSzPct val="70000"/>
                        <a:buFont typeface="Arial" panose="020B0604020202020204" pitchFamily="34" charset="0"/>
                        <a:defRPr sz="1600">
                          <a:solidFill>
                            <a:srgbClr val="3F4143"/>
                          </a:solidFill>
                          <a:latin typeface="Calibri" panose="020F0502020204030204" charset="0"/>
                          <a:ea typeface="幼圆" pitchFamily="49" charset="-122"/>
                        </a:defRPr>
                      </a:lvl5pPr>
                      <a:lvl6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600"/>
                        </a:spcAft>
                        <a:buSzPct val="70000"/>
                        <a:buFont typeface="Arial" panose="020B0604020202020204" pitchFamily="34" charset="0"/>
                        <a:defRPr sz="1600">
                          <a:solidFill>
                            <a:srgbClr val="3F4143"/>
                          </a:solidFill>
                          <a:latin typeface="Calibri" panose="020F0502020204030204" charset="0"/>
                          <a:ea typeface="幼圆" pitchFamily="49" charset="-122"/>
                        </a:defRPr>
                      </a:lvl6pPr>
                      <a:lvl7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600"/>
                        </a:spcAft>
                        <a:buSzPct val="70000"/>
                        <a:buFont typeface="Arial" panose="020B0604020202020204" pitchFamily="34" charset="0"/>
                        <a:defRPr sz="1600">
                          <a:solidFill>
                            <a:srgbClr val="3F4143"/>
                          </a:solidFill>
                          <a:latin typeface="Calibri" panose="020F0502020204030204" charset="0"/>
                          <a:ea typeface="幼圆" pitchFamily="49" charset="-122"/>
                        </a:defRPr>
                      </a:lvl7pPr>
                      <a:lvl8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600"/>
                        </a:spcAft>
                        <a:buSzPct val="70000"/>
                        <a:buFont typeface="Arial" panose="020B0604020202020204" pitchFamily="34" charset="0"/>
                        <a:defRPr sz="1600">
                          <a:solidFill>
                            <a:srgbClr val="3F4143"/>
                          </a:solidFill>
                          <a:latin typeface="Calibri" panose="020F0502020204030204" charset="0"/>
                          <a:ea typeface="幼圆" pitchFamily="49" charset="-122"/>
                        </a:defRPr>
                      </a:lvl8pPr>
                      <a:lvl9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600"/>
                        </a:spcAft>
                        <a:buSzPct val="70000"/>
                        <a:buFont typeface="Arial" panose="020B0604020202020204" pitchFamily="34" charset="0"/>
                        <a:defRPr sz="1600">
                          <a:solidFill>
                            <a:srgbClr val="3F4143"/>
                          </a:solidFill>
                          <a:latin typeface="Calibri" panose="020F0502020204030204" charset="0"/>
                          <a:ea typeface="幼圆" pitchFamily="49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</a:pPr>
                      <a:endParaRPr kumimoji="0" lang="zh-CN" altLang="zh-CN" sz="28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软雅黑" panose="020B0503020204020204" charset="-122"/>
                      </a:endParaRPr>
                    </a:p>
                  </a:txBody>
                  <a:tcPr marL="91443" marR="91443" anchor="ctr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F414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F414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just">
                        <a:lnSpc>
                          <a:spcPct val="110000"/>
                        </a:lnSpc>
                        <a:spcBef>
                          <a:spcPts val="1800"/>
                        </a:spcBef>
                        <a:buClr>
                          <a:srgbClr val="949D23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rgbClr val="636917"/>
                          </a:solidFill>
                          <a:latin typeface="Arial" panose="020B0604020202020204" pitchFamily="34" charset="0"/>
                          <a:ea typeface="微软雅黑" panose="020B0503020204020204" charset="-122"/>
                        </a:defRPr>
                      </a:lvl1pPr>
                      <a:lvl2pPr algn="just">
                        <a:lnSpc>
                          <a:spcPct val="130000"/>
                        </a:lnSpc>
                        <a:spcAft>
                          <a:spcPts val="600"/>
                        </a:spcAft>
                        <a:buClr>
                          <a:srgbClr val="DCE382"/>
                        </a:buClr>
                        <a:buSzPct val="70000"/>
                        <a:buFont typeface="幼圆" pitchFamily="49" charset="-122"/>
                        <a:defRPr sz="1400">
                          <a:solidFill>
                            <a:srgbClr val="7D7D7D"/>
                          </a:solidFill>
                          <a:latin typeface="幼圆" pitchFamily="49" charset="-122"/>
                          <a:ea typeface="幼圆" pitchFamily="49" charset="-122"/>
                        </a:defRPr>
                      </a:lvl2pPr>
                      <a:lvl3pPr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600"/>
                        </a:spcAft>
                        <a:buSzPct val="70000"/>
                        <a:buFont typeface="Arial" panose="020B0604020202020204" pitchFamily="34" charset="0"/>
                        <a:defRPr>
                          <a:solidFill>
                            <a:srgbClr val="3F4143"/>
                          </a:solidFill>
                          <a:latin typeface="Calibri" panose="020F0502020204030204" charset="0"/>
                          <a:ea typeface="幼圆" pitchFamily="49" charset="-122"/>
                        </a:defRPr>
                      </a:lvl3pPr>
                      <a:lvl4pPr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600"/>
                        </a:spcAft>
                        <a:buSzPct val="70000"/>
                        <a:buFont typeface="Arial" panose="020B0604020202020204" pitchFamily="34" charset="0"/>
                        <a:defRPr sz="1600">
                          <a:solidFill>
                            <a:srgbClr val="3F4143"/>
                          </a:solidFill>
                          <a:latin typeface="Calibri" panose="020F0502020204030204" charset="0"/>
                          <a:ea typeface="幼圆" pitchFamily="49" charset="-122"/>
                        </a:defRPr>
                      </a:lvl4pPr>
                      <a:lvl5pPr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600"/>
                        </a:spcAft>
                        <a:buSzPct val="70000"/>
                        <a:buFont typeface="Arial" panose="020B0604020202020204" pitchFamily="34" charset="0"/>
                        <a:defRPr sz="1600">
                          <a:solidFill>
                            <a:srgbClr val="3F4143"/>
                          </a:solidFill>
                          <a:latin typeface="Calibri" panose="020F0502020204030204" charset="0"/>
                          <a:ea typeface="幼圆" pitchFamily="49" charset="-122"/>
                        </a:defRPr>
                      </a:lvl5pPr>
                      <a:lvl6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600"/>
                        </a:spcAft>
                        <a:buSzPct val="70000"/>
                        <a:buFont typeface="Arial" panose="020B0604020202020204" pitchFamily="34" charset="0"/>
                        <a:defRPr sz="1600">
                          <a:solidFill>
                            <a:srgbClr val="3F4143"/>
                          </a:solidFill>
                          <a:latin typeface="Calibri" panose="020F0502020204030204" charset="0"/>
                          <a:ea typeface="幼圆" pitchFamily="49" charset="-122"/>
                        </a:defRPr>
                      </a:lvl6pPr>
                      <a:lvl7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600"/>
                        </a:spcAft>
                        <a:buSzPct val="70000"/>
                        <a:buFont typeface="Arial" panose="020B0604020202020204" pitchFamily="34" charset="0"/>
                        <a:defRPr sz="1600">
                          <a:solidFill>
                            <a:srgbClr val="3F4143"/>
                          </a:solidFill>
                          <a:latin typeface="Calibri" panose="020F0502020204030204" charset="0"/>
                          <a:ea typeface="幼圆" pitchFamily="49" charset="-122"/>
                        </a:defRPr>
                      </a:lvl7pPr>
                      <a:lvl8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600"/>
                        </a:spcAft>
                        <a:buSzPct val="70000"/>
                        <a:buFont typeface="Arial" panose="020B0604020202020204" pitchFamily="34" charset="0"/>
                        <a:defRPr sz="1600">
                          <a:solidFill>
                            <a:srgbClr val="3F4143"/>
                          </a:solidFill>
                          <a:latin typeface="Calibri" panose="020F0502020204030204" charset="0"/>
                          <a:ea typeface="幼圆" pitchFamily="49" charset="-122"/>
                        </a:defRPr>
                      </a:lvl8pPr>
                      <a:lvl9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600"/>
                        </a:spcAft>
                        <a:buSzPct val="70000"/>
                        <a:buFont typeface="Arial" panose="020B0604020202020204" pitchFamily="34" charset="0"/>
                        <a:defRPr sz="1600">
                          <a:solidFill>
                            <a:srgbClr val="3F4143"/>
                          </a:solidFill>
                          <a:latin typeface="Calibri" panose="020F0502020204030204" charset="0"/>
                          <a:ea typeface="幼圆" pitchFamily="49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</a:pPr>
                      <a:endParaRPr kumimoji="0" lang="zh-CN" altLang="zh-CN" sz="28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软雅黑" panose="020B0503020204020204" charset="-122"/>
                      </a:endParaRPr>
                    </a:p>
                  </a:txBody>
                  <a:tcPr marL="91443" marR="91443" anchor="ctr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F414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F414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8188">
                <a:tc>
                  <a:txBody>
                    <a:bodyPr/>
                    <a:lstStyle>
                      <a:lvl1pPr algn="just">
                        <a:lnSpc>
                          <a:spcPct val="110000"/>
                        </a:lnSpc>
                        <a:spcBef>
                          <a:spcPts val="1800"/>
                        </a:spcBef>
                        <a:buClr>
                          <a:srgbClr val="949D23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rgbClr val="636917"/>
                          </a:solidFill>
                          <a:latin typeface="Arial" panose="020B0604020202020204" pitchFamily="34" charset="0"/>
                          <a:ea typeface="微软雅黑" panose="020B0503020204020204" charset="-122"/>
                        </a:defRPr>
                      </a:lvl1pPr>
                      <a:lvl2pPr algn="just">
                        <a:lnSpc>
                          <a:spcPct val="130000"/>
                        </a:lnSpc>
                        <a:spcAft>
                          <a:spcPts val="600"/>
                        </a:spcAft>
                        <a:buClr>
                          <a:srgbClr val="DCE382"/>
                        </a:buClr>
                        <a:buSzPct val="70000"/>
                        <a:buFont typeface="幼圆" pitchFamily="49" charset="-122"/>
                        <a:defRPr sz="1400">
                          <a:solidFill>
                            <a:srgbClr val="7D7D7D"/>
                          </a:solidFill>
                          <a:latin typeface="幼圆" pitchFamily="49" charset="-122"/>
                          <a:ea typeface="幼圆" pitchFamily="49" charset="-122"/>
                        </a:defRPr>
                      </a:lvl2pPr>
                      <a:lvl3pPr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600"/>
                        </a:spcAft>
                        <a:buSzPct val="70000"/>
                        <a:buFont typeface="Arial" panose="020B0604020202020204" pitchFamily="34" charset="0"/>
                        <a:defRPr>
                          <a:solidFill>
                            <a:srgbClr val="3F4143"/>
                          </a:solidFill>
                          <a:latin typeface="Calibri" panose="020F0502020204030204" charset="0"/>
                          <a:ea typeface="幼圆" pitchFamily="49" charset="-122"/>
                        </a:defRPr>
                      </a:lvl3pPr>
                      <a:lvl4pPr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600"/>
                        </a:spcAft>
                        <a:buSzPct val="70000"/>
                        <a:buFont typeface="Arial" panose="020B0604020202020204" pitchFamily="34" charset="0"/>
                        <a:defRPr sz="1600">
                          <a:solidFill>
                            <a:srgbClr val="3F4143"/>
                          </a:solidFill>
                          <a:latin typeface="Calibri" panose="020F0502020204030204" charset="0"/>
                          <a:ea typeface="幼圆" pitchFamily="49" charset="-122"/>
                        </a:defRPr>
                      </a:lvl4pPr>
                      <a:lvl5pPr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600"/>
                        </a:spcAft>
                        <a:buSzPct val="70000"/>
                        <a:buFont typeface="Arial" panose="020B0604020202020204" pitchFamily="34" charset="0"/>
                        <a:defRPr sz="1600">
                          <a:solidFill>
                            <a:srgbClr val="3F4143"/>
                          </a:solidFill>
                          <a:latin typeface="Calibri" panose="020F0502020204030204" charset="0"/>
                          <a:ea typeface="幼圆" pitchFamily="49" charset="-122"/>
                        </a:defRPr>
                      </a:lvl5pPr>
                      <a:lvl6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600"/>
                        </a:spcAft>
                        <a:buSzPct val="70000"/>
                        <a:buFont typeface="Arial" panose="020B0604020202020204" pitchFamily="34" charset="0"/>
                        <a:defRPr sz="1600">
                          <a:solidFill>
                            <a:srgbClr val="3F4143"/>
                          </a:solidFill>
                          <a:latin typeface="Calibri" panose="020F0502020204030204" charset="0"/>
                          <a:ea typeface="幼圆" pitchFamily="49" charset="-122"/>
                        </a:defRPr>
                      </a:lvl6pPr>
                      <a:lvl7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600"/>
                        </a:spcAft>
                        <a:buSzPct val="70000"/>
                        <a:buFont typeface="Arial" panose="020B0604020202020204" pitchFamily="34" charset="0"/>
                        <a:defRPr sz="1600">
                          <a:solidFill>
                            <a:srgbClr val="3F4143"/>
                          </a:solidFill>
                          <a:latin typeface="Calibri" panose="020F0502020204030204" charset="0"/>
                          <a:ea typeface="幼圆" pitchFamily="49" charset="-122"/>
                        </a:defRPr>
                      </a:lvl7pPr>
                      <a:lvl8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600"/>
                        </a:spcAft>
                        <a:buSzPct val="70000"/>
                        <a:buFont typeface="Arial" panose="020B0604020202020204" pitchFamily="34" charset="0"/>
                        <a:defRPr sz="1600">
                          <a:solidFill>
                            <a:srgbClr val="3F4143"/>
                          </a:solidFill>
                          <a:latin typeface="Calibri" panose="020F0502020204030204" charset="0"/>
                          <a:ea typeface="幼圆" pitchFamily="49" charset="-122"/>
                        </a:defRPr>
                      </a:lvl8pPr>
                      <a:lvl9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600"/>
                        </a:spcAft>
                        <a:buSzPct val="70000"/>
                        <a:buFont typeface="Arial" panose="020B0604020202020204" pitchFamily="34" charset="0"/>
                        <a:defRPr sz="1600">
                          <a:solidFill>
                            <a:srgbClr val="3F4143"/>
                          </a:solidFill>
                          <a:latin typeface="Calibri" panose="020F0502020204030204" charset="0"/>
                          <a:ea typeface="幼圆" pitchFamily="49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</a:pPr>
                      <a:r>
                        <a:rPr kumimoji="0" lang="zh-CN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latin typeface="微软雅黑" panose="020B0503020204020204" charset="-122"/>
                        </a:rPr>
                        <a:t>种群增长速率</a:t>
                      </a:r>
                    </a:p>
                  </a:txBody>
                  <a:tcPr marL="91443" marR="91443" anchor="ctr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F414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F414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just">
                        <a:lnSpc>
                          <a:spcPct val="110000"/>
                        </a:lnSpc>
                        <a:spcBef>
                          <a:spcPts val="1800"/>
                        </a:spcBef>
                        <a:buClr>
                          <a:srgbClr val="949D23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rgbClr val="636917"/>
                          </a:solidFill>
                          <a:latin typeface="Arial" panose="020B0604020202020204" pitchFamily="34" charset="0"/>
                          <a:ea typeface="微软雅黑" panose="020B0503020204020204" charset="-122"/>
                        </a:defRPr>
                      </a:lvl1pPr>
                      <a:lvl2pPr algn="just">
                        <a:lnSpc>
                          <a:spcPct val="130000"/>
                        </a:lnSpc>
                        <a:spcAft>
                          <a:spcPts val="600"/>
                        </a:spcAft>
                        <a:buClr>
                          <a:srgbClr val="DCE382"/>
                        </a:buClr>
                        <a:buSzPct val="70000"/>
                        <a:buFont typeface="幼圆" pitchFamily="49" charset="-122"/>
                        <a:defRPr sz="1400">
                          <a:solidFill>
                            <a:srgbClr val="7D7D7D"/>
                          </a:solidFill>
                          <a:latin typeface="幼圆" pitchFamily="49" charset="-122"/>
                          <a:ea typeface="幼圆" pitchFamily="49" charset="-122"/>
                        </a:defRPr>
                      </a:lvl2pPr>
                      <a:lvl3pPr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600"/>
                        </a:spcAft>
                        <a:buSzPct val="70000"/>
                        <a:buFont typeface="Arial" panose="020B0604020202020204" pitchFamily="34" charset="0"/>
                        <a:defRPr>
                          <a:solidFill>
                            <a:srgbClr val="3F4143"/>
                          </a:solidFill>
                          <a:latin typeface="Calibri" panose="020F0502020204030204" charset="0"/>
                          <a:ea typeface="幼圆" pitchFamily="49" charset="-122"/>
                        </a:defRPr>
                      </a:lvl3pPr>
                      <a:lvl4pPr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600"/>
                        </a:spcAft>
                        <a:buSzPct val="70000"/>
                        <a:buFont typeface="Arial" panose="020B0604020202020204" pitchFamily="34" charset="0"/>
                        <a:defRPr sz="1600">
                          <a:solidFill>
                            <a:srgbClr val="3F4143"/>
                          </a:solidFill>
                          <a:latin typeface="Calibri" panose="020F0502020204030204" charset="0"/>
                          <a:ea typeface="幼圆" pitchFamily="49" charset="-122"/>
                        </a:defRPr>
                      </a:lvl4pPr>
                      <a:lvl5pPr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600"/>
                        </a:spcAft>
                        <a:buSzPct val="70000"/>
                        <a:buFont typeface="Arial" panose="020B0604020202020204" pitchFamily="34" charset="0"/>
                        <a:defRPr sz="1600">
                          <a:solidFill>
                            <a:srgbClr val="3F4143"/>
                          </a:solidFill>
                          <a:latin typeface="Calibri" panose="020F0502020204030204" charset="0"/>
                          <a:ea typeface="幼圆" pitchFamily="49" charset="-122"/>
                        </a:defRPr>
                      </a:lvl5pPr>
                      <a:lvl6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600"/>
                        </a:spcAft>
                        <a:buSzPct val="70000"/>
                        <a:buFont typeface="Arial" panose="020B0604020202020204" pitchFamily="34" charset="0"/>
                        <a:defRPr sz="1600">
                          <a:solidFill>
                            <a:srgbClr val="3F4143"/>
                          </a:solidFill>
                          <a:latin typeface="Calibri" panose="020F0502020204030204" charset="0"/>
                          <a:ea typeface="幼圆" pitchFamily="49" charset="-122"/>
                        </a:defRPr>
                      </a:lvl6pPr>
                      <a:lvl7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600"/>
                        </a:spcAft>
                        <a:buSzPct val="70000"/>
                        <a:buFont typeface="Arial" panose="020B0604020202020204" pitchFamily="34" charset="0"/>
                        <a:defRPr sz="1600">
                          <a:solidFill>
                            <a:srgbClr val="3F4143"/>
                          </a:solidFill>
                          <a:latin typeface="Calibri" panose="020F0502020204030204" charset="0"/>
                          <a:ea typeface="幼圆" pitchFamily="49" charset="-122"/>
                        </a:defRPr>
                      </a:lvl7pPr>
                      <a:lvl8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600"/>
                        </a:spcAft>
                        <a:buSzPct val="70000"/>
                        <a:buFont typeface="Arial" panose="020B0604020202020204" pitchFamily="34" charset="0"/>
                        <a:defRPr sz="1600">
                          <a:solidFill>
                            <a:srgbClr val="3F4143"/>
                          </a:solidFill>
                          <a:latin typeface="Calibri" panose="020F0502020204030204" charset="0"/>
                          <a:ea typeface="幼圆" pitchFamily="49" charset="-122"/>
                        </a:defRPr>
                      </a:lvl8pPr>
                      <a:lvl9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600"/>
                        </a:spcAft>
                        <a:buSzPct val="70000"/>
                        <a:buFont typeface="Arial" panose="020B0604020202020204" pitchFamily="34" charset="0"/>
                        <a:defRPr sz="1600">
                          <a:solidFill>
                            <a:srgbClr val="3F4143"/>
                          </a:solidFill>
                          <a:latin typeface="Calibri" panose="020F0502020204030204" charset="0"/>
                          <a:ea typeface="幼圆" pitchFamily="49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</a:pPr>
                      <a:endParaRPr kumimoji="0" lang="zh-CN" altLang="zh-CN" sz="28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软雅黑" panose="020B0503020204020204" charset="-122"/>
                      </a:endParaRPr>
                    </a:p>
                  </a:txBody>
                  <a:tcPr marL="91443" marR="91443" anchor="ctr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F414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F414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just">
                        <a:lnSpc>
                          <a:spcPct val="110000"/>
                        </a:lnSpc>
                        <a:spcBef>
                          <a:spcPts val="1800"/>
                        </a:spcBef>
                        <a:buClr>
                          <a:srgbClr val="949D23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rgbClr val="636917"/>
                          </a:solidFill>
                          <a:latin typeface="Arial" panose="020B0604020202020204" pitchFamily="34" charset="0"/>
                          <a:ea typeface="微软雅黑" panose="020B0503020204020204" charset="-122"/>
                        </a:defRPr>
                      </a:lvl1pPr>
                      <a:lvl2pPr algn="just">
                        <a:lnSpc>
                          <a:spcPct val="130000"/>
                        </a:lnSpc>
                        <a:spcAft>
                          <a:spcPts val="600"/>
                        </a:spcAft>
                        <a:buClr>
                          <a:srgbClr val="DCE382"/>
                        </a:buClr>
                        <a:buSzPct val="70000"/>
                        <a:buFont typeface="幼圆" pitchFamily="49" charset="-122"/>
                        <a:defRPr sz="1400">
                          <a:solidFill>
                            <a:srgbClr val="7D7D7D"/>
                          </a:solidFill>
                          <a:latin typeface="幼圆" pitchFamily="49" charset="-122"/>
                          <a:ea typeface="幼圆" pitchFamily="49" charset="-122"/>
                        </a:defRPr>
                      </a:lvl2pPr>
                      <a:lvl3pPr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600"/>
                        </a:spcAft>
                        <a:buSzPct val="70000"/>
                        <a:buFont typeface="Arial" panose="020B0604020202020204" pitchFamily="34" charset="0"/>
                        <a:defRPr>
                          <a:solidFill>
                            <a:srgbClr val="3F4143"/>
                          </a:solidFill>
                          <a:latin typeface="Calibri" panose="020F0502020204030204" charset="0"/>
                          <a:ea typeface="幼圆" pitchFamily="49" charset="-122"/>
                        </a:defRPr>
                      </a:lvl3pPr>
                      <a:lvl4pPr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600"/>
                        </a:spcAft>
                        <a:buSzPct val="70000"/>
                        <a:buFont typeface="Arial" panose="020B0604020202020204" pitchFamily="34" charset="0"/>
                        <a:defRPr sz="1600">
                          <a:solidFill>
                            <a:srgbClr val="3F4143"/>
                          </a:solidFill>
                          <a:latin typeface="Calibri" panose="020F0502020204030204" charset="0"/>
                          <a:ea typeface="幼圆" pitchFamily="49" charset="-122"/>
                        </a:defRPr>
                      </a:lvl4pPr>
                      <a:lvl5pPr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600"/>
                        </a:spcAft>
                        <a:buSzPct val="70000"/>
                        <a:buFont typeface="Arial" panose="020B0604020202020204" pitchFamily="34" charset="0"/>
                        <a:defRPr sz="1600">
                          <a:solidFill>
                            <a:srgbClr val="3F4143"/>
                          </a:solidFill>
                          <a:latin typeface="Calibri" panose="020F0502020204030204" charset="0"/>
                          <a:ea typeface="幼圆" pitchFamily="49" charset="-122"/>
                        </a:defRPr>
                      </a:lvl5pPr>
                      <a:lvl6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600"/>
                        </a:spcAft>
                        <a:buSzPct val="70000"/>
                        <a:buFont typeface="Arial" panose="020B0604020202020204" pitchFamily="34" charset="0"/>
                        <a:defRPr sz="1600">
                          <a:solidFill>
                            <a:srgbClr val="3F4143"/>
                          </a:solidFill>
                          <a:latin typeface="Calibri" panose="020F0502020204030204" charset="0"/>
                          <a:ea typeface="幼圆" pitchFamily="49" charset="-122"/>
                        </a:defRPr>
                      </a:lvl6pPr>
                      <a:lvl7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600"/>
                        </a:spcAft>
                        <a:buSzPct val="70000"/>
                        <a:buFont typeface="Arial" panose="020B0604020202020204" pitchFamily="34" charset="0"/>
                        <a:defRPr sz="1600">
                          <a:solidFill>
                            <a:srgbClr val="3F4143"/>
                          </a:solidFill>
                          <a:latin typeface="Calibri" panose="020F0502020204030204" charset="0"/>
                          <a:ea typeface="幼圆" pitchFamily="49" charset="-122"/>
                        </a:defRPr>
                      </a:lvl7pPr>
                      <a:lvl8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600"/>
                        </a:spcAft>
                        <a:buSzPct val="70000"/>
                        <a:buFont typeface="Arial" panose="020B0604020202020204" pitchFamily="34" charset="0"/>
                        <a:defRPr sz="1600">
                          <a:solidFill>
                            <a:srgbClr val="3F4143"/>
                          </a:solidFill>
                          <a:latin typeface="Calibri" panose="020F0502020204030204" charset="0"/>
                          <a:ea typeface="幼圆" pitchFamily="49" charset="-122"/>
                        </a:defRPr>
                      </a:lvl8pPr>
                      <a:lvl9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600"/>
                        </a:spcAft>
                        <a:buSzPct val="70000"/>
                        <a:buFont typeface="Arial" panose="020B0604020202020204" pitchFamily="34" charset="0"/>
                        <a:defRPr sz="1600">
                          <a:solidFill>
                            <a:srgbClr val="3F4143"/>
                          </a:solidFill>
                          <a:latin typeface="Calibri" panose="020F0502020204030204" charset="0"/>
                          <a:ea typeface="幼圆" pitchFamily="49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</a:pPr>
                      <a:endParaRPr kumimoji="0" lang="zh-CN" altLang="zh-CN" sz="28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软雅黑" panose="020B0503020204020204" charset="-122"/>
                      </a:endParaRPr>
                    </a:p>
                  </a:txBody>
                  <a:tcPr marL="91443" marR="91443" anchor="ctr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F414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F414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76300">
                <a:tc>
                  <a:txBody>
                    <a:bodyPr/>
                    <a:lstStyle>
                      <a:lvl1pPr algn="just">
                        <a:lnSpc>
                          <a:spcPct val="110000"/>
                        </a:lnSpc>
                        <a:spcBef>
                          <a:spcPts val="1800"/>
                        </a:spcBef>
                        <a:buClr>
                          <a:srgbClr val="949D23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rgbClr val="636917"/>
                          </a:solidFill>
                          <a:latin typeface="Arial" panose="020B0604020202020204" pitchFamily="34" charset="0"/>
                          <a:ea typeface="微软雅黑" panose="020B0503020204020204" charset="-122"/>
                        </a:defRPr>
                      </a:lvl1pPr>
                      <a:lvl2pPr algn="just">
                        <a:lnSpc>
                          <a:spcPct val="130000"/>
                        </a:lnSpc>
                        <a:spcAft>
                          <a:spcPts val="600"/>
                        </a:spcAft>
                        <a:buClr>
                          <a:srgbClr val="DCE382"/>
                        </a:buClr>
                        <a:buSzPct val="70000"/>
                        <a:buFont typeface="幼圆" pitchFamily="49" charset="-122"/>
                        <a:defRPr sz="1400">
                          <a:solidFill>
                            <a:srgbClr val="7D7D7D"/>
                          </a:solidFill>
                          <a:latin typeface="幼圆" pitchFamily="49" charset="-122"/>
                          <a:ea typeface="幼圆" pitchFamily="49" charset="-122"/>
                        </a:defRPr>
                      </a:lvl2pPr>
                      <a:lvl3pPr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600"/>
                        </a:spcAft>
                        <a:buSzPct val="70000"/>
                        <a:buFont typeface="Arial" panose="020B0604020202020204" pitchFamily="34" charset="0"/>
                        <a:defRPr>
                          <a:solidFill>
                            <a:srgbClr val="3F4143"/>
                          </a:solidFill>
                          <a:latin typeface="Calibri" panose="020F0502020204030204" charset="0"/>
                          <a:ea typeface="幼圆" pitchFamily="49" charset="-122"/>
                        </a:defRPr>
                      </a:lvl3pPr>
                      <a:lvl4pPr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600"/>
                        </a:spcAft>
                        <a:buSzPct val="70000"/>
                        <a:buFont typeface="Arial" panose="020B0604020202020204" pitchFamily="34" charset="0"/>
                        <a:defRPr sz="1600">
                          <a:solidFill>
                            <a:srgbClr val="3F4143"/>
                          </a:solidFill>
                          <a:latin typeface="Calibri" panose="020F0502020204030204" charset="0"/>
                          <a:ea typeface="幼圆" pitchFamily="49" charset="-122"/>
                        </a:defRPr>
                      </a:lvl4pPr>
                      <a:lvl5pPr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600"/>
                        </a:spcAft>
                        <a:buSzPct val="70000"/>
                        <a:buFont typeface="Arial" panose="020B0604020202020204" pitchFamily="34" charset="0"/>
                        <a:defRPr sz="1600">
                          <a:solidFill>
                            <a:srgbClr val="3F4143"/>
                          </a:solidFill>
                          <a:latin typeface="Calibri" panose="020F0502020204030204" charset="0"/>
                          <a:ea typeface="幼圆" pitchFamily="49" charset="-122"/>
                        </a:defRPr>
                      </a:lvl5pPr>
                      <a:lvl6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600"/>
                        </a:spcAft>
                        <a:buSzPct val="70000"/>
                        <a:buFont typeface="Arial" panose="020B0604020202020204" pitchFamily="34" charset="0"/>
                        <a:defRPr sz="1600">
                          <a:solidFill>
                            <a:srgbClr val="3F4143"/>
                          </a:solidFill>
                          <a:latin typeface="Calibri" panose="020F0502020204030204" charset="0"/>
                          <a:ea typeface="幼圆" pitchFamily="49" charset="-122"/>
                        </a:defRPr>
                      </a:lvl6pPr>
                      <a:lvl7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600"/>
                        </a:spcAft>
                        <a:buSzPct val="70000"/>
                        <a:buFont typeface="Arial" panose="020B0604020202020204" pitchFamily="34" charset="0"/>
                        <a:defRPr sz="1600">
                          <a:solidFill>
                            <a:srgbClr val="3F4143"/>
                          </a:solidFill>
                          <a:latin typeface="Calibri" panose="020F0502020204030204" charset="0"/>
                          <a:ea typeface="幼圆" pitchFamily="49" charset="-122"/>
                        </a:defRPr>
                      </a:lvl7pPr>
                      <a:lvl8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600"/>
                        </a:spcAft>
                        <a:buSzPct val="70000"/>
                        <a:buFont typeface="Arial" panose="020B0604020202020204" pitchFamily="34" charset="0"/>
                        <a:defRPr sz="1600">
                          <a:solidFill>
                            <a:srgbClr val="3F4143"/>
                          </a:solidFill>
                          <a:latin typeface="Calibri" panose="020F0502020204030204" charset="0"/>
                          <a:ea typeface="幼圆" pitchFamily="49" charset="-122"/>
                        </a:defRPr>
                      </a:lvl8pPr>
                      <a:lvl9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600"/>
                        </a:spcAft>
                        <a:buSzPct val="70000"/>
                        <a:buFont typeface="Arial" panose="020B0604020202020204" pitchFamily="34" charset="0"/>
                        <a:defRPr sz="1600">
                          <a:solidFill>
                            <a:srgbClr val="3F4143"/>
                          </a:solidFill>
                          <a:latin typeface="Calibri" panose="020F0502020204030204" charset="0"/>
                          <a:ea typeface="幼圆" pitchFamily="49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</a:pPr>
                      <a:r>
                        <a:rPr kumimoji="0" lang="zh-CN" alt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latin typeface="微软雅黑" panose="020B0503020204020204" charset="-122"/>
                          <a:cs typeface="微软雅黑" panose="020B0503020204020204" charset="-122"/>
                        </a:rPr>
                        <a:t>有无</a:t>
                      </a:r>
                      <a:r>
                        <a:rPr kumimoji="0" lang="en-US" altLang="zh-CN" sz="2800" b="1" i="0" u="none" strike="noStrike" cap="none" normalizeH="0" baseline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latin typeface="微软雅黑" panose="020B0503020204020204" charset="-122"/>
                          <a:cs typeface="微软雅黑" panose="020B0503020204020204" charset="-122"/>
                        </a:rPr>
                        <a:t>K</a:t>
                      </a:r>
                      <a:r>
                        <a:rPr kumimoji="0" lang="zh-CN" alt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latin typeface="微软雅黑" panose="020B0503020204020204" charset="-122"/>
                          <a:cs typeface="微软雅黑" panose="020B0503020204020204" charset="-122"/>
                        </a:rPr>
                        <a:t>值</a:t>
                      </a:r>
                    </a:p>
                  </a:txBody>
                  <a:tcPr marL="91443" marR="91443" anchor="ctr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F414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F414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just">
                        <a:lnSpc>
                          <a:spcPct val="110000"/>
                        </a:lnSpc>
                        <a:spcBef>
                          <a:spcPts val="1800"/>
                        </a:spcBef>
                        <a:buClr>
                          <a:srgbClr val="949D23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rgbClr val="636917"/>
                          </a:solidFill>
                          <a:latin typeface="Arial" panose="020B0604020202020204" pitchFamily="34" charset="0"/>
                          <a:ea typeface="微软雅黑" panose="020B0503020204020204" charset="-122"/>
                        </a:defRPr>
                      </a:lvl1pPr>
                      <a:lvl2pPr algn="just">
                        <a:lnSpc>
                          <a:spcPct val="130000"/>
                        </a:lnSpc>
                        <a:spcAft>
                          <a:spcPts val="600"/>
                        </a:spcAft>
                        <a:buClr>
                          <a:srgbClr val="DCE382"/>
                        </a:buClr>
                        <a:buSzPct val="70000"/>
                        <a:buFont typeface="幼圆" pitchFamily="49" charset="-122"/>
                        <a:defRPr sz="1400">
                          <a:solidFill>
                            <a:srgbClr val="7D7D7D"/>
                          </a:solidFill>
                          <a:latin typeface="幼圆" pitchFamily="49" charset="-122"/>
                          <a:ea typeface="幼圆" pitchFamily="49" charset="-122"/>
                        </a:defRPr>
                      </a:lvl2pPr>
                      <a:lvl3pPr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600"/>
                        </a:spcAft>
                        <a:buSzPct val="70000"/>
                        <a:buFont typeface="Arial" panose="020B0604020202020204" pitchFamily="34" charset="0"/>
                        <a:defRPr>
                          <a:solidFill>
                            <a:srgbClr val="3F4143"/>
                          </a:solidFill>
                          <a:latin typeface="Calibri" panose="020F0502020204030204" charset="0"/>
                          <a:ea typeface="幼圆" pitchFamily="49" charset="-122"/>
                        </a:defRPr>
                      </a:lvl3pPr>
                      <a:lvl4pPr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600"/>
                        </a:spcAft>
                        <a:buSzPct val="70000"/>
                        <a:buFont typeface="Arial" panose="020B0604020202020204" pitchFamily="34" charset="0"/>
                        <a:defRPr sz="1600">
                          <a:solidFill>
                            <a:srgbClr val="3F4143"/>
                          </a:solidFill>
                          <a:latin typeface="Calibri" panose="020F0502020204030204" charset="0"/>
                          <a:ea typeface="幼圆" pitchFamily="49" charset="-122"/>
                        </a:defRPr>
                      </a:lvl4pPr>
                      <a:lvl5pPr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600"/>
                        </a:spcAft>
                        <a:buSzPct val="70000"/>
                        <a:buFont typeface="Arial" panose="020B0604020202020204" pitchFamily="34" charset="0"/>
                        <a:defRPr sz="1600">
                          <a:solidFill>
                            <a:srgbClr val="3F4143"/>
                          </a:solidFill>
                          <a:latin typeface="Calibri" panose="020F0502020204030204" charset="0"/>
                          <a:ea typeface="幼圆" pitchFamily="49" charset="-122"/>
                        </a:defRPr>
                      </a:lvl5pPr>
                      <a:lvl6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600"/>
                        </a:spcAft>
                        <a:buSzPct val="70000"/>
                        <a:buFont typeface="Arial" panose="020B0604020202020204" pitchFamily="34" charset="0"/>
                        <a:defRPr sz="1600">
                          <a:solidFill>
                            <a:srgbClr val="3F4143"/>
                          </a:solidFill>
                          <a:latin typeface="Calibri" panose="020F0502020204030204" charset="0"/>
                          <a:ea typeface="幼圆" pitchFamily="49" charset="-122"/>
                        </a:defRPr>
                      </a:lvl6pPr>
                      <a:lvl7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600"/>
                        </a:spcAft>
                        <a:buSzPct val="70000"/>
                        <a:buFont typeface="Arial" panose="020B0604020202020204" pitchFamily="34" charset="0"/>
                        <a:defRPr sz="1600">
                          <a:solidFill>
                            <a:srgbClr val="3F4143"/>
                          </a:solidFill>
                          <a:latin typeface="Calibri" panose="020F0502020204030204" charset="0"/>
                          <a:ea typeface="幼圆" pitchFamily="49" charset="-122"/>
                        </a:defRPr>
                      </a:lvl7pPr>
                      <a:lvl8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600"/>
                        </a:spcAft>
                        <a:buSzPct val="70000"/>
                        <a:buFont typeface="Arial" panose="020B0604020202020204" pitchFamily="34" charset="0"/>
                        <a:defRPr sz="1600">
                          <a:solidFill>
                            <a:srgbClr val="3F4143"/>
                          </a:solidFill>
                          <a:latin typeface="Calibri" panose="020F0502020204030204" charset="0"/>
                          <a:ea typeface="幼圆" pitchFamily="49" charset="-122"/>
                        </a:defRPr>
                      </a:lvl8pPr>
                      <a:lvl9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600"/>
                        </a:spcAft>
                        <a:buSzPct val="70000"/>
                        <a:buFont typeface="Arial" panose="020B0604020202020204" pitchFamily="34" charset="0"/>
                        <a:defRPr sz="1600">
                          <a:solidFill>
                            <a:srgbClr val="3F4143"/>
                          </a:solidFill>
                          <a:latin typeface="Calibri" panose="020F0502020204030204" charset="0"/>
                          <a:ea typeface="幼圆" pitchFamily="49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</a:pPr>
                      <a:endParaRPr kumimoji="0" lang="zh-CN" altLang="zh-CN" sz="28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软雅黑" panose="020B0503020204020204" charset="-122"/>
                      </a:endParaRPr>
                    </a:p>
                  </a:txBody>
                  <a:tcPr marL="91443" marR="91443" anchor="ctr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F414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F414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just">
                        <a:lnSpc>
                          <a:spcPct val="110000"/>
                        </a:lnSpc>
                        <a:spcBef>
                          <a:spcPts val="1800"/>
                        </a:spcBef>
                        <a:buClr>
                          <a:srgbClr val="949D23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rgbClr val="636917"/>
                          </a:solidFill>
                          <a:latin typeface="Arial" panose="020B0604020202020204" pitchFamily="34" charset="0"/>
                          <a:ea typeface="微软雅黑" panose="020B0503020204020204" charset="-122"/>
                        </a:defRPr>
                      </a:lvl1pPr>
                      <a:lvl2pPr algn="just">
                        <a:lnSpc>
                          <a:spcPct val="130000"/>
                        </a:lnSpc>
                        <a:spcAft>
                          <a:spcPts val="600"/>
                        </a:spcAft>
                        <a:buClr>
                          <a:srgbClr val="DCE382"/>
                        </a:buClr>
                        <a:buSzPct val="70000"/>
                        <a:buFont typeface="幼圆" pitchFamily="49" charset="-122"/>
                        <a:defRPr sz="1400">
                          <a:solidFill>
                            <a:srgbClr val="7D7D7D"/>
                          </a:solidFill>
                          <a:latin typeface="幼圆" pitchFamily="49" charset="-122"/>
                          <a:ea typeface="幼圆" pitchFamily="49" charset="-122"/>
                        </a:defRPr>
                      </a:lvl2pPr>
                      <a:lvl3pPr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600"/>
                        </a:spcAft>
                        <a:buSzPct val="70000"/>
                        <a:buFont typeface="Arial" panose="020B0604020202020204" pitchFamily="34" charset="0"/>
                        <a:defRPr>
                          <a:solidFill>
                            <a:srgbClr val="3F4143"/>
                          </a:solidFill>
                          <a:latin typeface="Calibri" panose="020F0502020204030204" charset="0"/>
                          <a:ea typeface="幼圆" pitchFamily="49" charset="-122"/>
                        </a:defRPr>
                      </a:lvl3pPr>
                      <a:lvl4pPr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600"/>
                        </a:spcAft>
                        <a:buSzPct val="70000"/>
                        <a:buFont typeface="Arial" panose="020B0604020202020204" pitchFamily="34" charset="0"/>
                        <a:defRPr sz="1600">
                          <a:solidFill>
                            <a:srgbClr val="3F4143"/>
                          </a:solidFill>
                          <a:latin typeface="Calibri" panose="020F0502020204030204" charset="0"/>
                          <a:ea typeface="幼圆" pitchFamily="49" charset="-122"/>
                        </a:defRPr>
                      </a:lvl4pPr>
                      <a:lvl5pPr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600"/>
                        </a:spcAft>
                        <a:buSzPct val="70000"/>
                        <a:buFont typeface="Arial" panose="020B0604020202020204" pitchFamily="34" charset="0"/>
                        <a:defRPr sz="1600">
                          <a:solidFill>
                            <a:srgbClr val="3F4143"/>
                          </a:solidFill>
                          <a:latin typeface="Calibri" panose="020F0502020204030204" charset="0"/>
                          <a:ea typeface="幼圆" pitchFamily="49" charset="-122"/>
                        </a:defRPr>
                      </a:lvl5pPr>
                      <a:lvl6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600"/>
                        </a:spcAft>
                        <a:buSzPct val="70000"/>
                        <a:buFont typeface="Arial" panose="020B0604020202020204" pitchFamily="34" charset="0"/>
                        <a:defRPr sz="1600">
                          <a:solidFill>
                            <a:srgbClr val="3F4143"/>
                          </a:solidFill>
                          <a:latin typeface="Calibri" panose="020F0502020204030204" charset="0"/>
                          <a:ea typeface="幼圆" pitchFamily="49" charset="-122"/>
                        </a:defRPr>
                      </a:lvl6pPr>
                      <a:lvl7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600"/>
                        </a:spcAft>
                        <a:buSzPct val="70000"/>
                        <a:buFont typeface="Arial" panose="020B0604020202020204" pitchFamily="34" charset="0"/>
                        <a:defRPr sz="1600">
                          <a:solidFill>
                            <a:srgbClr val="3F4143"/>
                          </a:solidFill>
                          <a:latin typeface="Calibri" panose="020F0502020204030204" charset="0"/>
                          <a:ea typeface="幼圆" pitchFamily="49" charset="-122"/>
                        </a:defRPr>
                      </a:lvl7pPr>
                      <a:lvl8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600"/>
                        </a:spcAft>
                        <a:buSzPct val="70000"/>
                        <a:buFont typeface="Arial" panose="020B0604020202020204" pitchFamily="34" charset="0"/>
                        <a:defRPr sz="1600">
                          <a:solidFill>
                            <a:srgbClr val="3F4143"/>
                          </a:solidFill>
                          <a:latin typeface="Calibri" panose="020F0502020204030204" charset="0"/>
                          <a:ea typeface="幼圆" pitchFamily="49" charset="-122"/>
                        </a:defRPr>
                      </a:lvl8pPr>
                      <a:lvl9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600"/>
                        </a:spcAft>
                        <a:buSzPct val="70000"/>
                        <a:buFont typeface="Arial" panose="020B0604020202020204" pitchFamily="34" charset="0"/>
                        <a:defRPr sz="1600">
                          <a:solidFill>
                            <a:srgbClr val="3F4143"/>
                          </a:solidFill>
                          <a:latin typeface="Calibri" panose="020F0502020204030204" charset="0"/>
                          <a:ea typeface="幼圆" pitchFamily="49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</a:pPr>
                      <a:endParaRPr kumimoji="0" lang="zh-CN" altLang="zh-CN" sz="28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软雅黑" panose="020B0503020204020204" charset="-122"/>
                      </a:endParaRPr>
                    </a:p>
                  </a:txBody>
                  <a:tcPr marL="91443" marR="91443" anchor="ctr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F414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F414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952940">
                <a:tc>
                  <a:txBody>
                    <a:bodyPr/>
                    <a:lstStyle>
                      <a:lvl1pPr algn="just">
                        <a:lnSpc>
                          <a:spcPct val="110000"/>
                        </a:lnSpc>
                        <a:spcBef>
                          <a:spcPts val="1800"/>
                        </a:spcBef>
                        <a:buClr>
                          <a:srgbClr val="949D23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rgbClr val="636917"/>
                          </a:solidFill>
                          <a:latin typeface="Arial" panose="020B0604020202020204" pitchFamily="34" charset="0"/>
                          <a:ea typeface="微软雅黑" panose="020B0503020204020204" charset="-122"/>
                        </a:defRPr>
                      </a:lvl1pPr>
                      <a:lvl2pPr algn="just">
                        <a:lnSpc>
                          <a:spcPct val="130000"/>
                        </a:lnSpc>
                        <a:spcAft>
                          <a:spcPts val="600"/>
                        </a:spcAft>
                        <a:buClr>
                          <a:srgbClr val="DCE382"/>
                        </a:buClr>
                        <a:buSzPct val="70000"/>
                        <a:buFont typeface="幼圆" pitchFamily="49" charset="-122"/>
                        <a:defRPr sz="1400">
                          <a:solidFill>
                            <a:srgbClr val="7D7D7D"/>
                          </a:solidFill>
                          <a:latin typeface="幼圆" pitchFamily="49" charset="-122"/>
                          <a:ea typeface="幼圆" pitchFamily="49" charset="-122"/>
                        </a:defRPr>
                      </a:lvl2pPr>
                      <a:lvl3pPr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600"/>
                        </a:spcAft>
                        <a:buSzPct val="70000"/>
                        <a:buFont typeface="Arial" panose="020B0604020202020204" pitchFamily="34" charset="0"/>
                        <a:defRPr>
                          <a:solidFill>
                            <a:srgbClr val="3F4143"/>
                          </a:solidFill>
                          <a:latin typeface="Calibri" panose="020F0502020204030204" charset="0"/>
                          <a:ea typeface="幼圆" pitchFamily="49" charset="-122"/>
                        </a:defRPr>
                      </a:lvl3pPr>
                      <a:lvl4pPr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600"/>
                        </a:spcAft>
                        <a:buSzPct val="70000"/>
                        <a:buFont typeface="Arial" panose="020B0604020202020204" pitchFamily="34" charset="0"/>
                        <a:defRPr sz="1600">
                          <a:solidFill>
                            <a:srgbClr val="3F4143"/>
                          </a:solidFill>
                          <a:latin typeface="Calibri" panose="020F0502020204030204" charset="0"/>
                          <a:ea typeface="幼圆" pitchFamily="49" charset="-122"/>
                        </a:defRPr>
                      </a:lvl4pPr>
                      <a:lvl5pPr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600"/>
                        </a:spcAft>
                        <a:buSzPct val="70000"/>
                        <a:buFont typeface="Arial" panose="020B0604020202020204" pitchFamily="34" charset="0"/>
                        <a:defRPr sz="1600">
                          <a:solidFill>
                            <a:srgbClr val="3F4143"/>
                          </a:solidFill>
                          <a:latin typeface="Calibri" panose="020F0502020204030204" charset="0"/>
                          <a:ea typeface="幼圆" pitchFamily="49" charset="-122"/>
                        </a:defRPr>
                      </a:lvl5pPr>
                      <a:lvl6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600"/>
                        </a:spcAft>
                        <a:buSzPct val="70000"/>
                        <a:buFont typeface="Arial" panose="020B0604020202020204" pitchFamily="34" charset="0"/>
                        <a:defRPr sz="1600">
                          <a:solidFill>
                            <a:srgbClr val="3F4143"/>
                          </a:solidFill>
                          <a:latin typeface="Calibri" panose="020F0502020204030204" charset="0"/>
                          <a:ea typeface="幼圆" pitchFamily="49" charset="-122"/>
                        </a:defRPr>
                      </a:lvl6pPr>
                      <a:lvl7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600"/>
                        </a:spcAft>
                        <a:buSzPct val="70000"/>
                        <a:buFont typeface="Arial" panose="020B0604020202020204" pitchFamily="34" charset="0"/>
                        <a:defRPr sz="1600">
                          <a:solidFill>
                            <a:srgbClr val="3F4143"/>
                          </a:solidFill>
                          <a:latin typeface="Calibri" panose="020F0502020204030204" charset="0"/>
                          <a:ea typeface="幼圆" pitchFamily="49" charset="-122"/>
                        </a:defRPr>
                      </a:lvl7pPr>
                      <a:lvl8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600"/>
                        </a:spcAft>
                        <a:buSzPct val="70000"/>
                        <a:buFont typeface="Arial" panose="020B0604020202020204" pitchFamily="34" charset="0"/>
                        <a:defRPr sz="1600">
                          <a:solidFill>
                            <a:srgbClr val="3F4143"/>
                          </a:solidFill>
                          <a:latin typeface="Calibri" panose="020F0502020204030204" charset="0"/>
                          <a:ea typeface="幼圆" pitchFamily="49" charset="-122"/>
                        </a:defRPr>
                      </a:lvl8pPr>
                      <a:lvl9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600"/>
                        </a:spcAft>
                        <a:buSzPct val="70000"/>
                        <a:buFont typeface="Arial" panose="020B0604020202020204" pitchFamily="34" charset="0"/>
                        <a:defRPr sz="1600">
                          <a:solidFill>
                            <a:srgbClr val="3F4143"/>
                          </a:solidFill>
                          <a:latin typeface="Calibri" panose="020F0502020204030204" charset="0"/>
                          <a:ea typeface="幼圆" pitchFamily="49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</a:pPr>
                      <a:r>
                        <a:rPr kumimoji="0" lang="zh-CN" alt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latin typeface="微软雅黑" panose="020B0503020204020204" charset="-122"/>
                        </a:rPr>
                        <a:t>曲线</a:t>
                      </a:r>
                    </a:p>
                  </a:txBody>
                  <a:tcPr marL="91443" marR="91443" anchor="ctr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F414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 algn="just">
                        <a:lnSpc>
                          <a:spcPct val="110000"/>
                        </a:lnSpc>
                        <a:spcBef>
                          <a:spcPts val="1800"/>
                        </a:spcBef>
                        <a:buClr>
                          <a:srgbClr val="949D23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rgbClr val="636917"/>
                          </a:solidFill>
                          <a:latin typeface="Arial" panose="020B0604020202020204" pitchFamily="34" charset="0"/>
                          <a:ea typeface="微软雅黑" panose="020B0503020204020204" charset="-122"/>
                        </a:defRPr>
                      </a:lvl1pPr>
                      <a:lvl2pPr algn="just">
                        <a:lnSpc>
                          <a:spcPct val="130000"/>
                        </a:lnSpc>
                        <a:spcAft>
                          <a:spcPts val="600"/>
                        </a:spcAft>
                        <a:buClr>
                          <a:srgbClr val="DCE382"/>
                        </a:buClr>
                        <a:buSzPct val="70000"/>
                        <a:buFont typeface="幼圆" pitchFamily="49" charset="-122"/>
                        <a:defRPr sz="1400">
                          <a:solidFill>
                            <a:srgbClr val="7D7D7D"/>
                          </a:solidFill>
                          <a:latin typeface="幼圆" pitchFamily="49" charset="-122"/>
                          <a:ea typeface="幼圆" pitchFamily="49" charset="-122"/>
                        </a:defRPr>
                      </a:lvl2pPr>
                      <a:lvl3pPr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600"/>
                        </a:spcAft>
                        <a:buSzPct val="70000"/>
                        <a:buFont typeface="Arial" panose="020B0604020202020204" pitchFamily="34" charset="0"/>
                        <a:defRPr>
                          <a:solidFill>
                            <a:srgbClr val="3F4143"/>
                          </a:solidFill>
                          <a:latin typeface="Calibri" panose="020F0502020204030204" charset="0"/>
                          <a:ea typeface="幼圆" pitchFamily="49" charset="-122"/>
                        </a:defRPr>
                      </a:lvl3pPr>
                      <a:lvl4pPr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600"/>
                        </a:spcAft>
                        <a:buSzPct val="70000"/>
                        <a:buFont typeface="Arial" panose="020B0604020202020204" pitchFamily="34" charset="0"/>
                        <a:defRPr sz="1600">
                          <a:solidFill>
                            <a:srgbClr val="3F4143"/>
                          </a:solidFill>
                          <a:latin typeface="Calibri" panose="020F0502020204030204" charset="0"/>
                          <a:ea typeface="幼圆" pitchFamily="49" charset="-122"/>
                        </a:defRPr>
                      </a:lvl4pPr>
                      <a:lvl5pPr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600"/>
                        </a:spcAft>
                        <a:buSzPct val="70000"/>
                        <a:buFont typeface="Arial" panose="020B0604020202020204" pitchFamily="34" charset="0"/>
                        <a:defRPr sz="1600">
                          <a:solidFill>
                            <a:srgbClr val="3F4143"/>
                          </a:solidFill>
                          <a:latin typeface="Calibri" panose="020F0502020204030204" charset="0"/>
                          <a:ea typeface="幼圆" pitchFamily="49" charset="-122"/>
                        </a:defRPr>
                      </a:lvl5pPr>
                      <a:lvl6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600"/>
                        </a:spcAft>
                        <a:buSzPct val="70000"/>
                        <a:buFont typeface="Arial" panose="020B0604020202020204" pitchFamily="34" charset="0"/>
                        <a:defRPr sz="1600">
                          <a:solidFill>
                            <a:srgbClr val="3F4143"/>
                          </a:solidFill>
                          <a:latin typeface="Calibri" panose="020F0502020204030204" charset="0"/>
                          <a:ea typeface="幼圆" pitchFamily="49" charset="-122"/>
                        </a:defRPr>
                      </a:lvl6pPr>
                      <a:lvl7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600"/>
                        </a:spcAft>
                        <a:buSzPct val="70000"/>
                        <a:buFont typeface="Arial" panose="020B0604020202020204" pitchFamily="34" charset="0"/>
                        <a:defRPr sz="1600">
                          <a:solidFill>
                            <a:srgbClr val="3F4143"/>
                          </a:solidFill>
                          <a:latin typeface="Calibri" panose="020F0502020204030204" charset="0"/>
                          <a:ea typeface="幼圆" pitchFamily="49" charset="-122"/>
                        </a:defRPr>
                      </a:lvl7pPr>
                      <a:lvl8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600"/>
                        </a:spcAft>
                        <a:buSzPct val="70000"/>
                        <a:buFont typeface="Arial" panose="020B0604020202020204" pitchFamily="34" charset="0"/>
                        <a:defRPr sz="1600">
                          <a:solidFill>
                            <a:srgbClr val="3F4143"/>
                          </a:solidFill>
                          <a:latin typeface="Calibri" panose="020F0502020204030204" charset="0"/>
                          <a:ea typeface="幼圆" pitchFamily="49" charset="-122"/>
                        </a:defRPr>
                      </a:lvl8pPr>
                      <a:lvl9pPr fontAlgn="base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ts val="600"/>
                        </a:spcAft>
                        <a:buSzPct val="70000"/>
                        <a:buFont typeface="Arial" panose="020B0604020202020204" pitchFamily="34" charset="0"/>
                        <a:defRPr sz="1600">
                          <a:solidFill>
                            <a:srgbClr val="3F4143"/>
                          </a:solidFill>
                          <a:latin typeface="Calibri" panose="020F0502020204030204" charset="0"/>
                          <a:ea typeface="幼圆" pitchFamily="49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</a:pPr>
                      <a:endParaRPr kumimoji="0" lang="zh-CN" altLang="zh-CN" sz="28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软雅黑" panose="020B0503020204020204" charset="-122"/>
                      </a:endParaRPr>
                    </a:p>
                  </a:txBody>
                  <a:tcPr marL="91443" marR="91443" anchor="ctr" horzOverflow="overflow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F414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35197" name="Text Box 29"/>
          <p:cNvSpPr/>
          <p:nvPr>
            <p:custDataLst>
              <p:tags r:id="rId3"/>
            </p:custDataLst>
          </p:nvPr>
        </p:nvSpPr>
        <p:spPr>
          <a:xfrm>
            <a:off x="4255453" y="2043430"/>
            <a:ext cx="3240087" cy="52228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1800"/>
              </a:spcBef>
              <a:spcAft>
                <a:spcPct val="0"/>
              </a:spcAft>
              <a:buClr>
                <a:srgbClr val="949D23"/>
              </a:buClr>
              <a:buSzPct val="70000"/>
              <a:buFont typeface="Wingdings" panose="05000000000000000000" pitchFamily="2" charset="2"/>
              <a:buChar char="m"/>
              <a:defRPr sz="2000" kern="1200">
                <a:solidFill>
                  <a:srgbClr val="636917"/>
                </a:solidFill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1pPr>
            <a:lvl2pPr marL="357505" indent="-357505" algn="just" rtl="0" eaLnBrk="0" fontAlgn="base" hangingPunct="0">
              <a:lnSpc>
                <a:spcPct val="130000"/>
              </a:lnSpc>
              <a:spcBef>
                <a:spcPct val="0"/>
              </a:spcBef>
              <a:spcAft>
                <a:spcPts val="600"/>
              </a:spcAft>
              <a:buClr>
                <a:srgbClr val="DCE382"/>
              </a:buClr>
              <a:buSzPct val="70000"/>
              <a:buFont typeface="幼圆" pitchFamily="49" charset="-122"/>
              <a:buChar char=" "/>
              <a:defRPr sz="1600" kern="1200">
                <a:solidFill>
                  <a:srgbClr val="7D7D7D"/>
                </a:solidFill>
                <a:latin typeface="幼圆" pitchFamily="49" charset="-122"/>
                <a:ea typeface="幼圆" pitchFamily="49" charset="-122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ts val="600"/>
              </a:spcAft>
              <a:buSzPct val="70000"/>
              <a:buFont typeface="Arial" panose="020B0604020202020204" pitchFamily="34" charset="0"/>
              <a:buChar char="•"/>
              <a:defRPr sz="2000" kern="1200">
                <a:solidFill>
                  <a:srgbClr val="3F4143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ts val="600"/>
              </a:spcAft>
              <a:buSzPct val="70000"/>
              <a:buFont typeface="Arial" panose="020B0604020202020204" pitchFamily="34" charset="0"/>
              <a:buChar char="•"/>
              <a:defRPr kern="1200">
                <a:solidFill>
                  <a:srgbClr val="3F4143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ts val="600"/>
              </a:spcAft>
              <a:buSzPct val="70000"/>
              <a:buFont typeface="Arial" panose="020B0604020202020204" pitchFamily="34" charset="0"/>
              <a:buChar char="•"/>
              <a:defRPr kern="1200">
                <a:solidFill>
                  <a:srgbClr val="3F4143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lnSpc>
                <a:spcPct val="100000"/>
              </a:lnSpc>
              <a:spcBef>
                <a:spcPct val="20000"/>
              </a:spcBef>
              <a:buClr>
                <a:srgbClr val="00B0F0"/>
              </a:buClr>
              <a:buSzTx/>
              <a:buFontTx/>
              <a:buNone/>
            </a:pPr>
            <a:r>
              <a:rPr lang="zh-CN" altLang="en-US" sz="2800" b="1" dirty="0">
                <a:solidFill>
                  <a:srgbClr val="0070C0"/>
                </a:solidFill>
                <a:latin typeface="微软雅黑" panose="020B0503020204020204" charset="-122"/>
                <a:sym typeface="Wingdings" panose="05000000000000000000" pitchFamily="2" charset="2"/>
              </a:rPr>
              <a:t>环境资源无限</a:t>
            </a:r>
            <a:endParaRPr lang="zh-CN" altLang="en-US" sz="2800" b="1" u="sng" dirty="0">
              <a:solidFill>
                <a:srgbClr val="0070C0"/>
              </a:solidFill>
              <a:latin typeface="微软雅黑" panose="020B0503020204020204" charset="-122"/>
              <a:sym typeface="Wingdings" panose="05000000000000000000" pitchFamily="2" charset="2"/>
            </a:endParaRPr>
          </a:p>
        </p:txBody>
      </p:sp>
      <p:sp>
        <p:nvSpPr>
          <p:cNvPr id="135198" name="Rectangle 30"/>
          <p:cNvSpPr/>
          <p:nvPr>
            <p:custDataLst>
              <p:tags r:id="rId4"/>
            </p:custDataLst>
          </p:nvPr>
        </p:nvSpPr>
        <p:spPr>
          <a:xfrm>
            <a:off x="7495540" y="2059305"/>
            <a:ext cx="3241675" cy="52228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1800"/>
              </a:spcBef>
              <a:spcAft>
                <a:spcPct val="0"/>
              </a:spcAft>
              <a:buClr>
                <a:srgbClr val="949D23"/>
              </a:buClr>
              <a:buSzPct val="70000"/>
              <a:buFont typeface="Wingdings" panose="05000000000000000000" pitchFamily="2" charset="2"/>
              <a:buChar char="m"/>
              <a:defRPr sz="2000" kern="1200">
                <a:solidFill>
                  <a:srgbClr val="636917"/>
                </a:solidFill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1pPr>
            <a:lvl2pPr marL="357505" indent="-357505" algn="just" rtl="0" eaLnBrk="0" fontAlgn="base" hangingPunct="0">
              <a:lnSpc>
                <a:spcPct val="130000"/>
              </a:lnSpc>
              <a:spcBef>
                <a:spcPct val="0"/>
              </a:spcBef>
              <a:spcAft>
                <a:spcPts val="600"/>
              </a:spcAft>
              <a:buClr>
                <a:srgbClr val="DCE382"/>
              </a:buClr>
              <a:buSzPct val="70000"/>
              <a:buFont typeface="幼圆" pitchFamily="49" charset="-122"/>
              <a:buChar char=" "/>
              <a:defRPr sz="1600" kern="1200">
                <a:solidFill>
                  <a:srgbClr val="7D7D7D"/>
                </a:solidFill>
                <a:latin typeface="幼圆" pitchFamily="49" charset="-122"/>
                <a:ea typeface="幼圆" pitchFamily="49" charset="-122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ts val="600"/>
              </a:spcAft>
              <a:buSzPct val="70000"/>
              <a:buFont typeface="Arial" panose="020B0604020202020204" pitchFamily="34" charset="0"/>
              <a:buChar char="•"/>
              <a:defRPr sz="2000" kern="1200">
                <a:solidFill>
                  <a:srgbClr val="3F4143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ts val="600"/>
              </a:spcAft>
              <a:buSzPct val="70000"/>
              <a:buFont typeface="Arial" panose="020B0604020202020204" pitchFamily="34" charset="0"/>
              <a:buChar char="•"/>
              <a:defRPr kern="1200">
                <a:solidFill>
                  <a:srgbClr val="3F4143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ts val="600"/>
              </a:spcAft>
              <a:buSzPct val="70000"/>
              <a:buFont typeface="Arial" panose="020B0604020202020204" pitchFamily="34" charset="0"/>
              <a:buChar char="•"/>
              <a:defRPr kern="1200">
                <a:solidFill>
                  <a:srgbClr val="3F4143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lnSpc>
                <a:spcPct val="100000"/>
              </a:lnSpc>
              <a:spcBef>
                <a:spcPct val="20000"/>
              </a:spcBef>
              <a:buClr>
                <a:srgbClr val="00B0F0"/>
              </a:buClr>
              <a:buSzTx/>
              <a:buFontTx/>
              <a:buNone/>
            </a:pPr>
            <a:r>
              <a:rPr lang="zh-CN" altLang="en-US" sz="2800" b="1" dirty="0">
                <a:solidFill>
                  <a:srgbClr val="0070C0"/>
                </a:solidFill>
                <a:latin typeface="微软雅黑" panose="020B0503020204020204" charset="-122"/>
                <a:sym typeface="Wingdings" panose="05000000000000000000" pitchFamily="2" charset="2"/>
              </a:rPr>
              <a:t>环境资源有限</a:t>
            </a:r>
          </a:p>
        </p:txBody>
      </p:sp>
      <p:sp>
        <p:nvSpPr>
          <p:cNvPr id="135199" name="Rectangle 31"/>
          <p:cNvSpPr/>
          <p:nvPr>
            <p:custDataLst>
              <p:tags r:id="rId5"/>
            </p:custDataLst>
          </p:nvPr>
        </p:nvSpPr>
        <p:spPr>
          <a:xfrm>
            <a:off x="4255453" y="2562543"/>
            <a:ext cx="3240087" cy="52228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1800"/>
              </a:spcBef>
              <a:spcAft>
                <a:spcPct val="0"/>
              </a:spcAft>
              <a:buClr>
                <a:srgbClr val="949D23"/>
              </a:buClr>
              <a:buSzPct val="70000"/>
              <a:buFont typeface="Wingdings" panose="05000000000000000000" pitchFamily="2" charset="2"/>
              <a:buChar char="m"/>
              <a:defRPr sz="2000" kern="1200">
                <a:solidFill>
                  <a:srgbClr val="636917"/>
                </a:solidFill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1pPr>
            <a:lvl2pPr marL="357505" indent="-357505" algn="just" rtl="0" eaLnBrk="0" fontAlgn="base" hangingPunct="0">
              <a:lnSpc>
                <a:spcPct val="130000"/>
              </a:lnSpc>
              <a:spcBef>
                <a:spcPct val="0"/>
              </a:spcBef>
              <a:spcAft>
                <a:spcPts val="600"/>
              </a:spcAft>
              <a:buClr>
                <a:srgbClr val="DCE382"/>
              </a:buClr>
              <a:buSzPct val="70000"/>
              <a:buFont typeface="幼圆" pitchFamily="49" charset="-122"/>
              <a:buChar char=" "/>
              <a:defRPr sz="1600" kern="1200">
                <a:solidFill>
                  <a:srgbClr val="7D7D7D"/>
                </a:solidFill>
                <a:latin typeface="幼圆" pitchFamily="49" charset="-122"/>
                <a:ea typeface="幼圆" pitchFamily="49" charset="-122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ts val="600"/>
              </a:spcAft>
              <a:buSzPct val="70000"/>
              <a:buFont typeface="Arial" panose="020B0604020202020204" pitchFamily="34" charset="0"/>
              <a:buChar char="•"/>
              <a:defRPr sz="2000" kern="1200">
                <a:solidFill>
                  <a:srgbClr val="3F4143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ts val="600"/>
              </a:spcAft>
              <a:buSzPct val="70000"/>
              <a:buFont typeface="Arial" panose="020B0604020202020204" pitchFamily="34" charset="0"/>
              <a:buChar char="•"/>
              <a:defRPr kern="1200">
                <a:solidFill>
                  <a:srgbClr val="3F4143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ts val="600"/>
              </a:spcAft>
              <a:buSzPct val="70000"/>
              <a:buFont typeface="Arial" panose="020B0604020202020204" pitchFamily="34" charset="0"/>
              <a:buChar char="•"/>
              <a:defRPr kern="1200">
                <a:solidFill>
                  <a:srgbClr val="3F4143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800" b="1" dirty="0">
                <a:solidFill>
                  <a:srgbClr val="0070C0"/>
                </a:solidFill>
                <a:latin typeface="微软雅黑" panose="020B0503020204020204" charset="-122"/>
              </a:rPr>
              <a:t>一直增大</a:t>
            </a:r>
          </a:p>
        </p:txBody>
      </p:sp>
      <p:sp>
        <p:nvSpPr>
          <p:cNvPr id="135200" name="Rectangle 32"/>
          <p:cNvSpPr/>
          <p:nvPr>
            <p:custDataLst>
              <p:tags r:id="rId6"/>
            </p:custDataLst>
          </p:nvPr>
        </p:nvSpPr>
        <p:spPr>
          <a:xfrm>
            <a:off x="7495540" y="2578418"/>
            <a:ext cx="3241675" cy="52228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1800"/>
              </a:spcBef>
              <a:spcAft>
                <a:spcPct val="0"/>
              </a:spcAft>
              <a:buClr>
                <a:srgbClr val="949D23"/>
              </a:buClr>
              <a:buSzPct val="70000"/>
              <a:buFont typeface="Wingdings" panose="05000000000000000000" pitchFamily="2" charset="2"/>
              <a:buChar char="m"/>
              <a:defRPr sz="2000" kern="1200">
                <a:solidFill>
                  <a:srgbClr val="636917"/>
                </a:solidFill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1pPr>
            <a:lvl2pPr marL="357505" indent="-357505" algn="just" rtl="0" eaLnBrk="0" fontAlgn="base" hangingPunct="0">
              <a:lnSpc>
                <a:spcPct val="130000"/>
              </a:lnSpc>
              <a:spcBef>
                <a:spcPct val="0"/>
              </a:spcBef>
              <a:spcAft>
                <a:spcPts val="600"/>
              </a:spcAft>
              <a:buClr>
                <a:srgbClr val="DCE382"/>
              </a:buClr>
              <a:buSzPct val="70000"/>
              <a:buFont typeface="幼圆" pitchFamily="49" charset="-122"/>
              <a:buChar char=" "/>
              <a:defRPr sz="1600" kern="1200">
                <a:solidFill>
                  <a:srgbClr val="7D7D7D"/>
                </a:solidFill>
                <a:latin typeface="幼圆" pitchFamily="49" charset="-122"/>
                <a:ea typeface="幼圆" pitchFamily="49" charset="-122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ts val="600"/>
              </a:spcAft>
              <a:buSzPct val="70000"/>
              <a:buFont typeface="Arial" panose="020B0604020202020204" pitchFamily="34" charset="0"/>
              <a:buChar char="•"/>
              <a:defRPr sz="2000" kern="1200">
                <a:solidFill>
                  <a:srgbClr val="3F4143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ts val="600"/>
              </a:spcAft>
              <a:buSzPct val="70000"/>
              <a:buFont typeface="Arial" panose="020B0604020202020204" pitchFamily="34" charset="0"/>
              <a:buChar char="•"/>
              <a:defRPr kern="1200">
                <a:solidFill>
                  <a:srgbClr val="3F4143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ts val="600"/>
              </a:spcAft>
              <a:buSzPct val="70000"/>
              <a:buFont typeface="Arial" panose="020B0604020202020204" pitchFamily="34" charset="0"/>
              <a:buChar char="•"/>
              <a:defRPr kern="1200">
                <a:solidFill>
                  <a:srgbClr val="3F4143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800" b="1" dirty="0">
                <a:solidFill>
                  <a:srgbClr val="0070C0"/>
                </a:solidFill>
                <a:latin typeface="微软雅黑" panose="020B0503020204020204" charset="-122"/>
                <a:sym typeface="Wingdings" panose="05000000000000000000" pitchFamily="2" charset="2"/>
              </a:rPr>
              <a:t>先升后降</a:t>
            </a:r>
          </a:p>
        </p:txBody>
      </p:sp>
      <p:sp>
        <p:nvSpPr>
          <p:cNvPr id="135201" name="Rectangle 33"/>
          <p:cNvSpPr/>
          <p:nvPr>
            <p:custDataLst>
              <p:tags r:id="rId7"/>
            </p:custDataLst>
          </p:nvPr>
        </p:nvSpPr>
        <p:spPr>
          <a:xfrm>
            <a:off x="4255453" y="3099118"/>
            <a:ext cx="3240087" cy="52228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1800"/>
              </a:spcBef>
              <a:spcAft>
                <a:spcPct val="0"/>
              </a:spcAft>
              <a:buClr>
                <a:srgbClr val="949D23"/>
              </a:buClr>
              <a:buSzPct val="70000"/>
              <a:buFont typeface="Wingdings" panose="05000000000000000000" pitchFamily="2" charset="2"/>
              <a:buChar char="m"/>
              <a:defRPr sz="2000" kern="1200">
                <a:solidFill>
                  <a:srgbClr val="636917"/>
                </a:solidFill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1pPr>
            <a:lvl2pPr marL="357505" indent="-357505" algn="just" rtl="0" eaLnBrk="0" fontAlgn="base" hangingPunct="0">
              <a:lnSpc>
                <a:spcPct val="130000"/>
              </a:lnSpc>
              <a:spcBef>
                <a:spcPct val="0"/>
              </a:spcBef>
              <a:spcAft>
                <a:spcPts val="600"/>
              </a:spcAft>
              <a:buClr>
                <a:srgbClr val="DCE382"/>
              </a:buClr>
              <a:buSzPct val="70000"/>
              <a:buFont typeface="幼圆" pitchFamily="49" charset="-122"/>
              <a:buChar char=" "/>
              <a:defRPr sz="1600" kern="1200">
                <a:solidFill>
                  <a:srgbClr val="7D7D7D"/>
                </a:solidFill>
                <a:latin typeface="幼圆" pitchFamily="49" charset="-122"/>
                <a:ea typeface="幼圆" pitchFamily="49" charset="-122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ts val="600"/>
              </a:spcAft>
              <a:buSzPct val="70000"/>
              <a:buFont typeface="Arial" panose="020B0604020202020204" pitchFamily="34" charset="0"/>
              <a:buChar char="•"/>
              <a:defRPr sz="2000" kern="1200">
                <a:solidFill>
                  <a:srgbClr val="3F4143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ts val="600"/>
              </a:spcAft>
              <a:buSzPct val="70000"/>
              <a:buFont typeface="Arial" panose="020B0604020202020204" pitchFamily="34" charset="0"/>
              <a:buChar char="•"/>
              <a:defRPr kern="1200">
                <a:solidFill>
                  <a:srgbClr val="3F4143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ts val="600"/>
              </a:spcAft>
              <a:buSzPct val="70000"/>
              <a:buFont typeface="Arial" panose="020B0604020202020204" pitchFamily="34" charset="0"/>
              <a:buChar char="•"/>
              <a:defRPr kern="1200">
                <a:solidFill>
                  <a:srgbClr val="3F4143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lnSpc>
                <a:spcPct val="100000"/>
              </a:lnSpc>
              <a:spcBef>
                <a:spcPct val="0"/>
              </a:spcBef>
              <a:buClr>
                <a:srgbClr val="00B0F0"/>
              </a:buClr>
              <a:buSzTx/>
              <a:buFontTx/>
              <a:buNone/>
            </a:pPr>
            <a:r>
              <a:rPr lang="zh-CN" altLang="en-US" sz="2800" b="1" dirty="0">
                <a:solidFill>
                  <a:srgbClr val="0070C0"/>
                </a:solidFill>
                <a:latin typeface="微软雅黑" panose="020B0503020204020204" charset="-122"/>
                <a:sym typeface="Wingdings" panose="05000000000000000000" pitchFamily="2" charset="2"/>
              </a:rPr>
              <a:t>无</a:t>
            </a:r>
          </a:p>
        </p:txBody>
      </p:sp>
      <p:sp>
        <p:nvSpPr>
          <p:cNvPr id="135202" name="Rectangle 34"/>
          <p:cNvSpPr/>
          <p:nvPr>
            <p:custDataLst>
              <p:tags r:id="rId8"/>
            </p:custDataLst>
          </p:nvPr>
        </p:nvSpPr>
        <p:spPr>
          <a:xfrm>
            <a:off x="7495540" y="3099118"/>
            <a:ext cx="3241675" cy="52228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1800"/>
              </a:spcBef>
              <a:spcAft>
                <a:spcPct val="0"/>
              </a:spcAft>
              <a:buClr>
                <a:srgbClr val="949D23"/>
              </a:buClr>
              <a:buSzPct val="70000"/>
              <a:buFont typeface="Wingdings" panose="05000000000000000000" pitchFamily="2" charset="2"/>
              <a:buChar char="m"/>
              <a:defRPr sz="2000" kern="1200">
                <a:solidFill>
                  <a:srgbClr val="636917"/>
                </a:solidFill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1pPr>
            <a:lvl2pPr marL="357505" indent="-357505" algn="just" rtl="0" eaLnBrk="0" fontAlgn="base" hangingPunct="0">
              <a:lnSpc>
                <a:spcPct val="130000"/>
              </a:lnSpc>
              <a:spcBef>
                <a:spcPct val="0"/>
              </a:spcBef>
              <a:spcAft>
                <a:spcPts val="600"/>
              </a:spcAft>
              <a:buClr>
                <a:srgbClr val="DCE382"/>
              </a:buClr>
              <a:buSzPct val="70000"/>
              <a:buFont typeface="幼圆" pitchFamily="49" charset="-122"/>
              <a:buChar char=" "/>
              <a:defRPr sz="1600" kern="1200">
                <a:solidFill>
                  <a:srgbClr val="7D7D7D"/>
                </a:solidFill>
                <a:latin typeface="幼圆" pitchFamily="49" charset="-122"/>
                <a:ea typeface="幼圆" pitchFamily="49" charset="-122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ts val="600"/>
              </a:spcAft>
              <a:buSzPct val="70000"/>
              <a:buFont typeface="Arial" panose="020B0604020202020204" pitchFamily="34" charset="0"/>
              <a:buChar char="•"/>
              <a:defRPr sz="2000" kern="1200">
                <a:solidFill>
                  <a:srgbClr val="3F4143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ts val="600"/>
              </a:spcAft>
              <a:buSzPct val="70000"/>
              <a:buFont typeface="Arial" panose="020B0604020202020204" pitchFamily="34" charset="0"/>
              <a:buChar char="•"/>
              <a:defRPr kern="1200">
                <a:solidFill>
                  <a:srgbClr val="3F4143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ts val="600"/>
              </a:spcAft>
              <a:buSzPct val="70000"/>
              <a:buFont typeface="Arial" panose="020B0604020202020204" pitchFamily="34" charset="0"/>
              <a:buChar char="•"/>
              <a:defRPr kern="1200">
                <a:solidFill>
                  <a:srgbClr val="3F4143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800" b="1" dirty="0">
                <a:solidFill>
                  <a:srgbClr val="0070C0"/>
                </a:solidFill>
                <a:latin typeface="微软雅黑" panose="020B0503020204020204" charset="-122"/>
                <a:cs typeface="微软雅黑" panose="020B0503020204020204" charset="-122"/>
                <a:sym typeface="Wingdings" panose="05000000000000000000" pitchFamily="2" charset="2"/>
              </a:rPr>
              <a:t>有</a:t>
            </a:r>
            <a:r>
              <a:rPr lang="en-US" altLang="zh-CN" sz="2800" b="1" dirty="0">
                <a:solidFill>
                  <a:srgbClr val="0070C0"/>
                </a:solidFill>
                <a:latin typeface="微软雅黑" panose="020B0503020204020204" charset="-122"/>
                <a:cs typeface="微软雅黑" panose="020B0503020204020204" charset="-122"/>
                <a:sym typeface="Wingdings" panose="05000000000000000000" pitchFamily="2" charset="2"/>
              </a:rPr>
              <a:t>K</a:t>
            </a:r>
            <a:r>
              <a:rPr lang="zh-CN" altLang="en-US" sz="2800" b="1" dirty="0">
                <a:solidFill>
                  <a:srgbClr val="0070C0"/>
                </a:solidFill>
                <a:latin typeface="微软雅黑" panose="020B0503020204020204" charset="-122"/>
                <a:cs typeface="微软雅黑" panose="020B0503020204020204" charset="-122"/>
                <a:sym typeface="Wingdings" panose="05000000000000000000" pitchFamily="2" charset="2"/>
              </a:rPr>
              <a:t>值</a:t>
            </a:r>
            <a:endParaRPr lang="zh-CN" altLang="en-US" sz="2800" b="1" dirty="0">
              <a:solidFill>
                <a:srgbClr val="0070C0"/>
              </a:solidFill>
              <a:latin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135203" name="Picture 35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contrast="54000"/>
          </a:blip>
          <a:stretch>
            <a:fillRect/>
          </a:stretch>
        </p:blipFill>
        <p:spPr>
          <a:xfrm>
            <a:off x="4615815" y="3794443"/>
            <a:ext cx="3529013" cy="2781300"/>
          </a:xfrm>
          <a:prstGeom prst="rect">
            <a:avLst/>
          </a:prstGeom>
          <a:solidFill>
            <a:schemeClr val="bg1">
              <a:alpha val="70195"/>
            </a:schemeClr>
          </a:solidFill>
          <a:ln w="9525">
            <a:noFill/>
          </a:ln>
        </p:spPr>
      </p:pic>
      <p:sp>
        <p:nvSpPr>
          <p:cNvPr id="135205" name="AutoShape 37"/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6839903" y="4640580"/>
            <a:ext cx="1709738" cy="523875"/>
          </a:xfrm>
          <a:prstGeom prst="wedgeRectCallout">
            <a:avLst>
              <a:gd name="adj1" fmla="val -74699"/>
              <a:gd name="adj2" fmla="val 0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miter lim="800000"/>
          </a:ln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环境阻力</a:t>
            </a:r>
          </a:p>
        </p:txBody>
      </p:sp>
      <p:sp>
        <p:nvSpPr>
          <p:cNvPr id="135206" name="Text Box 38"/>
          <p:cNvSpPr/>
          <p:nvPr>
            <p:custDataLst>
              <p:tags r:id="rId11"/>
            </p:custDataLst>
          </p:nvPr>
        </p:nvSpPr>
        <p:spPr>
          <a:xfrm>
            <a:off x="5279390" y="3794443"/>
            <a:ext cx="3024188" cy="52228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1800"/>
              </a:spcBef>
              <a:spcAft>
                <a:spcPct val="0"/>
              </a:spcAft>
              <a:buClr>
                <a:srgbClr val="949D23"/>
              </a:buClr>
              <a:buSzPct val="70000"/>
              <a:buFont typeface="Wingdings" panose="05000000000000000000" pitchFamily="2" charset="2"/>
              <a:buChar char="m"/>
              <a:defRPr sz="2000" kern="1200">
                <a:solidFill>
                  <a:srgbClr val="636917"/>
                </a:solidFill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1pPr>
            <a:lvl2pPr marL="357505" indent="-357505" algn="just" rtl="0" eaLnBrk="0" fontAlgn="base" hangingPunct="0">
              <a:lnSpc>
                <a:spcPct val="130000"/>
              </a:lnSpc>
              <a:spcBef>
                <a:spcPct val="0"/>
              </a:spcBef>
              <a:spcAft>
                <a:spcPts val="600"/>
              </a:spcAft>
              <a:buClr>
                <a:srgbClr val="DCE382"/>
              </a:buClr>
              <a:buSzPct val="70000"/>
              <a:buFont typeface="幼圆" pitchFamily="49" charset="-122"/>
              <a:buChar char=" "/>
              <a:defRPr sz="1600" kern="1200">
                <a:solidFill>
                  <a:srgbClr val="7D7D7D"/>
                </a:solidFill>
                <a:latin typeface="幼圆" pitchFamily="49" charset="-122"/>
                <a:ea typeface="幼圆" pitchFamily="49" charset="-122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ts val="600"/>
              </a:spcAft>
              <a:buSzPct val="70000"/>
              <a:buFont typeface="Arial" panose="020B0604020202020204" pitchFamily="34" charset="0"/>
              <a:buChar char="•"/>
              <a:defRPr sz="2000" kern="1200">
                <a:solidFill>
                  <a:srgbClr val="3F4143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ts val="600"/>
              </a:spcAft>
              <a:buSzPct val="70000"/>
              <a:buFont typeface="Arial" panose="020B0604020202020204" pitchFamily="34" charset="0"/>
              <a:buChar char="•"/>
              <a:defRPr kern="1200">
                <a:solidFill>
                  <a:srgbClr val="3F4143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ts val="600"/>
              </a:spcAft>
              <a:buSzPct val="70000"/>
              <a:buFont typeface="Arial" panose="020B0604020202020204" pitchFamily="34" charset="0"/>
              <a:buChar char="•"/>
              <a:defRPr kern="1200">
                <a:solidFill>
                  <a:srgbClr val="3F4143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l" eaLnBrk="1" hangingPunct="1">
              <a:lnSpc>
                <a:spcPct val="100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zh-CN" sz="2800" b="1" dirty="0">
                <a:solidFill>
                  <a:srgbClr val="A50021"/>
                </a:solidFill>
                <a:latin typeface="微软雅黑" panose="020B0503020204020204" charset="-122"/>
                <a:cs typeface="微软雅黑" panose="020B0503020204020204" charset="-122"/>
                <a:sym typeface="Wingdings" panose="05000000000000000000" pitchFamily="2" charset="2"/>
              </a:rPr>
              <a:t>K</a:t>
            </a:r>
            <a:r>
              <a:rPr lang="zh-CN" altLang="en-US" sz="2800" b="1" dirty="0">
                <a:solidFill>
                  <a:srgbClr val="A50021"/>
                </a:solidFill>
                <a:latin typeface="微软雅黑" panose="020B0503020204020204" charset="-122"/>
                <a:cs typeface="微软雅黑" panose="020B0503020204020204" charset="-122"/>
                <a:sym typeface="Wingdings" panose="05000000000000000000" pitchFamily="2" charset="2"/>
              </a:rPr>
              <a:t>值：</a:t>
            </a:r>
            <a:r>
              <a:rPr lang="zh-CN" altLang="en-US" sz="2800" b="1" dirty="0">
                <a:solidFill>
                  <a:srgbClr val="00B050"/>
                </a:solidFill>
                <a:latin typeface="微软雅黑" panose="020B0503020204020204" charset="-122"/>
                <a:cs typeface="微软雅黑" panose="020B0503020204020204" charset="-122"/>
                <a:sym typeface="Wingdings" panose="05000000000000000000" pitchFamily="2" charset="2"/>
              </a:rPr>
              <a:t>环境容纳量</a:t>
            </a:r>
            <a:endParaRPr lang="zh-CN" altLang="en-US" sz="2800" b="1" dirty="0">
              <a:solidFill>
                <a:srgbClr val="00B050"/>
              </a:solidFill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35207" name="Text Box 342"/>
          <p:cNvSpPr/>
          <p:nvPr>
            <p:custDataLst>
              <p:tags r:id="rId12"/>
            </p:custDataLst>
          </p:nvPr>
        </p:nvSpPr>
        <p:spPr>
          <a:xfrm>
            <a:off x="8435340" y="3657918"/>
            <a:ext cx="2266950" cy="26765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1800"/>
              </a:spcBef>
              <a:spcAft>
                <a:spcPct val="0"/>
              </a:spcAft>
              <a:buClr>
                <a:srgbClr val="949D23"/>
              </a:buClr>
              <a:buSzPct val="70000"/>
              <a:buFont typeface="Wingdings" panose="05000000000000000000" pitchFamily="2" charset="2"/>
              <a:buChar char="m"/>
              <a:defRPr sz="2000" kern="1200">
                <a:solidFill>
                  <a:srgbClr val="636917"/>
                </a:solidFill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1pPr>
            <a:lvl2pPr marL="357505" indent="-357505" algn="just" rtl="0" eaLnBrk="0" fontAlgn="base" hangingPunct="0">
              <a:lnSpc>
                <a:spcPct val="130000"/>
              </a:lnSpc>
              <a:spcBef>
                <a:spcPct val="0"/>
              </a:spcBef>
              <a:spcAft>
                <a:spcPts val="600"/>
              </a:spcAft>
              <a:buClr>
                <a:srgbClr val="DCE382"/>
              </a:buClr>
              <a:buSzPct val="70000"/>
              <a:buFont typeface="幼圆" pitchFamily="49" charset="-122"/>
              <a:buChar char=" "/>
              <a:defRPr sz="1600" kern="1200">
                <a:solidFill>
                  <a:srgbClr val="7D7D7D"/>
                </a:solidFill>
                <a:latin typeface="幼圆" pitchFamily="49" charset="-122"/>
                <a:ea typeface="幼圆" pitchFamily="49" charset="-122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ts val="600"/>
              </a:spcAft>
              <a:buSzPct val="70000"/>
              <a:buFont typeface="Arial" panose="020B0604020202020204" pitchFamily="34" charset="0"/>
              <a:buChar char="•"/>
              <a:defRPr sz="2000" kern="1200">
                <a:solidFill>
                  <a:srgbClr val="3F4143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ts val="600"/>
              </a:spcAft>
              <a:buSzPct val="70000"/>
              <a:buFont typeface="Arial" panose="020B0604020202020204" pitchFamily="34" charset="0"/>
              <a:buChar char="•"/>
              <a:defRPr kern="1200">
                <a:solidFill>
                  <a:srgbClr val="3F4143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ts val="600"/>
              </a:spcAft>
              <a:buSzPct val="70000"/>
              <a:buFont typeface="Arial" panose="020B0604020202020204" pitchFamily="34" charset="0"/>
              <a:buChar char="•"/>
              <a:defRPr kern="1200">
                <a:solidFill>
                  <a:srgbClr val="3F4143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lnSpc>
                <a:spcPct val="12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b="1" dirty="0">
                <a:solidFill>
                  <a:srgbClr val="C45306"/>
                </a:solidFill>
                <a:latin typeface="微软雅黑" panose="020B0503020204020204" charset="-122"/>
                <a:sym typeface="Wingdings" panose="05000000000000000000" pitchFamily="2" charset="2"/>
              </a:rPr>
              <a:t>食物不足</a:t>
            </a:r>
          </a:p>
          <a:p>
            <a:pPr marL="0" lvl="0" indent="0" algn="ctr" eaLnBrk="1" hangingPunct="1">
              <a:lnSpc>
                <a:spcPct val="12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b="1" dirty="0">
                <a:solidFill>
                  <a:srgbClr val="C45306"/>
                </a:solidFill>
                <a:latin typeface="微软雅黑" panose="020B0503020204020204" charset="-122"/>
                <a:sym typeface="Wingdings" panose="05000000000000000000" pitchFamily="2" charset="2"/>
              </a:rPr>
              <a:t>空间有限</a:t>
            </a:r>
          </a:p>
          <a:p>
            <a:pPr marL="0" lvl="0" indent="0" algn="ctr" eaLnBrk="1" hangingPunct="1">
              <a:lnSpc>
                <a:spcPct val="12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b="1" dirty="0">
                <a:solidFill>
                  <a:srgbClr val="C45306"/>
                </a:solidFill>
                <a:latin typeface="微软雅黑" panose="020B0503020204020204" charset="-122"/>
                <a:sym typeface="Wingdings" panose="05000000000000000000" pitchFamily="2" charset="2"/>
              </a:rPr>
              <a:t>种内竞争</a:t>
            </a:r>
          </a:p>
          <a:p>
            <a:pPr marL="0" lvl="0" indent="0" algn="ctr" eaLnBrk="1" hangingPunct="1">
              <a:lnSpc>
                <a:spcPct val="12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b="1" dirty="0">
                <a:solidFill>
                  <a:srgbClr val="C45306"/>
                </a:solidFill>
                <a:latin typeface="微软雅黑" panose="020B0503020204020204" charset="-122"/>
                <a:sym typeface="Wingdings" panose="05000000000000000000" pitchFamily="2" charset="2"/>
              </a:rPr>
              <a:t>天敌捕食</a:t>
            </a:r>
          </a:p>
          <a:p>
            <a:pPr marL="0" lvl="0" indent="0" algn="ctr" eaLnBrk="1" hangingPunct="1">
              <a:lnSpc>
                <a:spcPct val="12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b="1" dirty="0">
                <a:solidFill>
                  <a:srgbClr val="C45306"/>
                </a:solidFill>
                <a:latin typeface="微软雅黑" panose="020B0503020204020204" charset="-122"/>
                <a:sym typeface="Wingdings" panose="05000000000000000000" pitchFamily="2" charset="2"/>
              </a:rPr>
              <a:t>气候不适</a:t>
            </a:r>
          </a:p>
          <a:p>
            <a:pPr marL="0" lvl="0" indent="0" algn="ctr" eaLnBrk="1" hangingPunct="1">
              <a:lnSpc>
                <a:spcPct val="12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b="1" dirty="0">
                <a:solidFill>
                  <a:srgbClr val="C45306"/>
                </a:solidFill>
                <a:latin typeface="微软雅黑" panose="020B0503020204020204" charset="-122"/>
                <a:sym typeface="Wingdings" panose="05000000000000000000" pitchFamily="2" charset="2"/>
              </a:rPr>
              <a:t>寄生虫</a:t>
            </a:r>
          </a:p>
          <a:p>
            <a:pPr marL="0" lvl="0" indent="0" algn="ctr" eaLnBrk="1" hangingPunct="1">
              <a:lnSpc>
                <a:spcPct val="12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b="1" dirty="0">
                <a:solidFill>
                  <a:srgbClr val="C45306"/>
                </a:solidFill>
                <a:latin typeface="微软雅黑" panose="020B0503020204020204" charset="-122"/>
                <a:sym typeface="Wingdings" panose="05000000000000000000" pitchFamily="2" charset="2"/>
              </a:rPr>
              <a:t>传染病等</a:t>
            </a:r>
            <a:endParaRPr lang="zh-CN" altLang="en-US" b="1" dirty="0">
              <a:solidFill>
                <a:srgbClr val="C45306"/>
              </a:solidFill>
              <a:latin typeface="微软雅黑" panose="020B0503020204020204" charset="-122"/>
            </a:endParaRPr>
          </a:p>
        </p:txBody>
      </p:sp>
      <p:sp>
        <p:nvSpPr>
          <p:cNvPr id="135208" name="AutoShape 339"/>
          <p:cNvSpPr/>
          <p:nvPr>
            <p:custDataLst>
              <p:tags r:id="rId13"/>
            </p:custDataLst>
          </p:nvPr>
        </p:nvSpPr>
        <p:spPr>
          <a:xfrm>
            <a:off x="8549640" y="3797618"/>
            <a:ext cx="341313" cy="2336800"/>
          </a:xfrm>
          <a:prstGeom prst="leftBrace">
            <a:avLst>
              <a:gd name="adj1" fmla="val 56832"/>
              <a:gd name="adj2" fmla="val 50000"/>
            </a:avLst>
          </a:prstGeom>
          <a:noFill/>
          <a:ln w="38100" cap="flat" cmpd="sng">
            <a:solidFill>
              <a:srgbClr val="FF0000"/>
            </a:solidFill>
            <a:prstDash val="solid"/>
            <a:headEnd type="none" w="med" len="med"/>
            <a:tailEnd type="none" w="med" len="med"/>
          </a:ln>
        </p:spPr>
        <p:txBody>
          <a:bodyPr wrap="none" anchor="ctr" anchorCtr="0"/>
          <a:lstStyle>
            <a:lvl1pPr marL="357505" indent="-357505" algn="just" rtl="0" eaLnBrk="0" fontAlgn="base" hangingPunct="0">
              <a:lnSpc>
                <a:spcPct val="110000"/>
              </a:lnSpc>
              <a:spcBef>
                <a:spcPts val="1800"/>
              </a:spcBef>
              <a:spcAft>
                <a:spcPct val="0"/>
              </a:spcAft>
              <a:buClr>
                <a:srgbClr val="949D23"/>
              </a:buClr>
              <a:buSzPct val="70000"/>
              <a:buFont typeface="Wingdings" panose="05000000000000000000" pitchFamily="2" charset="2"/>
              <a:buChar char="m"/>
              <a:defRPr sz="2000" kern="1200">
                <a:solidFill>
                  <a:srgbClr val="636917"/>
                </a:solidFill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1pPr>
            <a:lvl2pPr marL="357505" indent="-357505" algn="just" rtl="0" eaLnBrk="0" fontAlgn="base" hangingPunct="0">
              <a:lnSpc>
                <a:spcPct val="130000"/>
              </a:lnSpc>
              <a:spcBef>
                <a:spcPct val="0"/>
              </a:spcBef>
              <a:spcAft>
                <a:spcPts val="600"/>
              </a:spcAft>
              <a:buClr>
                <a:srgbClr val="DCE382"/>
              </a:buClr>
              <a:buSzPct val="70000"/>
              <a:buFont typeface="幼圆" pitchFamily="49" charset="-122"/>
              <a:buChar char=" "/>
              <a:defRPr sz="1600" kern="1200">
                <a:solidFill>
                  <a:srgbClr val="7D7D7D"/>
                </a:solidFill>
                <a:latin typeface="幼圆" pitchFamily="49" charset="-122"/>
                <a:ea typeface="幼圆" pitchFamily="49" charset="-122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ts val="600"/>
              </a:spcAft>
              <a:buSzPct val="70000"/>
              <a:buFont typeface="Arial" panose="020B0604020202020204" pitchFamily="34" charset="0"/>
              <a:buChar char="•"/>
              <a:defRPr sz="2000" kern="1200">
                <a:solidFill>
                  <a:srgbClr val="3F4143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ts val="600"/>
              </a:spcAft>
              <a:buSzPct val="70000"/>
              <a:buFont typeface="Arial" panose="020B0604020202020204" pitchFamily="34" charset="0"/>
              <a:buChar char="•"/>
              <a:defRPr kern="1200">
                <a:solidFill>
                  <a:srgbClr val="3F4143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ts val="600"/>
              </a:spcAft>
              <a:buSzPct val="70000"/>
              <a:buFont typeface="Arial" panose="020B0604020202020204" pitchFamily="34" charset="0"/>
              <a:buChar char="•"/>
              <a:defRPr kern="1200">
                <a:solidFill>
                  <a:srgbClr val="3F4143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l" eaLnBrk="1" hangingPunct="1">
              <a:lnSpc>
                <a:spcPct val="100000"/>
              </a:lnSpc>
              <a:spcBef>
                <a:spcPct val="0"/>
              </a:spcBef>
              <a:buClrTx/>
              <a:buSzPct val="100000"/>
              <a:buFontTx/>
              <a:buNone/>
            </a:pPr>
            <a:endParaRPr lang="zh-CN" altLang="zh-CN" sz="2800" b="1" dirty="0">
              <a:solidFill>
                <a:srgbClr val="FF0000"/>
              </a:solidFill>
              <a:latin typeface="微软雅黑" panose="020B0503020204020204" charset="-122"/>
            </a:endParaRPr>
          </a:p>
        </p:txBody>
      </p:sp>
      <p:sp>
        <p:nvSpPr>
          <p:cNvPr id="69" name="圆角矩形 68"/>
          <p:cNvSpPr/>
          <p:nvPr/>
        </p:nvSpPr>
        <p:spPr>
          <a:xfrm>
            <a:off x="667385" y="1262380"/>
            <a:ext cx="10930255" cy="5400000"/>
          </a:xfrm>
          <a:prstGeom prst="roundRect">
            <a:avLst>
              <a:gd name="adj" fmla="val 3183"/>
            </a:avLst>
          </a:prstGeom>
          <a:noFill/>
          <a:ln w="19050">
            <a:solidFill>
              <a:srgbClr val="4472C4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剪去单角的矩形 16"/>
          <p:cNvSpPr/>
          <p:nvPr>
            <p:custDataLst>
              <p:tags r:id="rId14"/>
            </p:custDataLst>
          </p:nvPr>
        </p:nvSpPr>
        <p:spPr>
          <a:xfrm>
            <a:off x="0" y="709295"/>
            <a:ext cx="5243195" cy="539750"/>
          </a:xfrm>
          <a:prstGeom prst="snip1Rect">
            <a:avLst/>
          </a:prstGeom>
          <a:solidFill>
            <a:srgbClr val="4472C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zh-CN" sz="2800" b="1">
                <a:solidFill>
                  <a:srgbClr val="FFFF00"/>
                </a:solidFill>
                <a:latin typeface="微软雅黑" panose="020B0503020204020204" charset="-122"/>
                <a:ea typeface="微软雅黑" panose="020B0503020204020204" charset="-122"/>
              </a:rPr>
              <a:t>拓展</a:t>
            </a:r>
            <a:r>
              <a:rPr lang="zh-CN" altLang="en-US" sz="2800" b="1">
                <a:solidFill>
                  <a:srgbClr val="FFFF00"/>
                </a:solidFill>
                <a:latin typeface="微软雅黑" panose="020B0503020204020204" charset="-122"/>
                <a:ea typeface="微软雅黑" panose="020B0503020204020204" charset="-122"/>
              </a:rPr>
              <a:t>：</a:t>
            </a:r>
            <a:r>
              <a:rPr lang="en-US" altLang="zh-CN" sz="2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J</a:t>
            </a:r>
            <a:r>
              <a:rPr lang="zh-CN" altLang="en-US" sz="2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和</a:t>
            </a:r>
            <a:r>
              <a:rPr lang="en-US" altLang="zh-CN" sz="2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S</a:t>
            </a:r>
            <a:r>
              <a:rPr lang="zh-CN" altLang="en-US" sz="2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两种增长曲线的比较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5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35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35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35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35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35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35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2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352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35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35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135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5197" grpId="0"/>
      <p:bldP spid="135198" grpId="0"/>
      <p:bldP spid="135199" grpId="0"/>
      <p:bldP spid="135200" grpId="0"/>
      <p:bldP spid="135201" grpId="0"/>
      <p:bldP spid="135202" grpId="0"/>
      <p:bldP spid="135205" grpId="0" bldLvl="0" animBg="1"/>
      <p:bldP spid="135207" grpId="0" animBg="1"/>
      <p:bldP spid="135208" grpId="0" bldLvl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728345" y="81280"/>
            <a:ext cx="1249680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ctr"/>
            <a:r>
              <a:rPr lang="zh-CN" altLang="en-US" sz="2800" b="1">
                <a:solidFill>
                  <a:schemeClr val="bg1"/>
                </a:solidFill>
              </a:rPr>
              <a:t>第二节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4816476" y="50483"/>
            <a:ext cx="3395980" cy="58356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ctr"/>
            <a:r>
              <a:rPr lang="zh-CN" altLang="en-US" sz="3200" b="1">
                <a:solidFill>
                  <a:srgbClr val="FFFF00"/>
                </a:solidFill>
                <a:sym typeface="+mn-ea"/>
              </a:rPr>
              <a:t>    种群数量的变化</a:t>
            </a:r>
          </a:p>
        </p:txBody>
      </p:sp>
      <p:sp>
        <p:nvSpPr>
          <p:cNvPr id="69" name="圆角矩形 68"/>
          <p:cNvSpPr/>
          <p:nvPr/>
        </p:nvSpPr>
        <p:spPr>
          <a:xfrm>
            <a:off x="667385" y="1262380"/>
            <a:ext cx="10930255" cy="5400000"/>
          </a:xfrm>
          <a:prstGeom prst="roundRect">
            <a:avLst>
              <a:gd name="adj" fmla="val 3183"/>
            </a:avLst>
          </a:prstGeom>
          <a:noFill/>
          <a:ln w="19050">
            <a:solidFill>
              <a:srgbClr val="4472C4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剪去单角的矩形 16"/>
          <p:cNvSpPr/>
          <p:nvPr>
            <p:custDataLst>
              <p:tags r:id="rId1"/>
            </p:custDataLst>
          </p:nvPr>
        </p:nvSpPr>
        <p:spPr>
          <a:xfrm>
            <a:off x="0" y="709295"/>
            <a:ext cx="3491865" cy="539750"/>
          </a:xfrm>
          <a:prstGeom prst="snip1Rect">
            <a:avLst/>
          </a:prstGeom>
          <a:solidFill>
            <a:srgbClr val="4472C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zh-CN" altLang="en-US" sz="2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四、种群数量</a:t>
            </a:r>
            <a:r>
              <a:rPr lang="zh-CN" altLang="en-US" sz="2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的波动</a:t>
            </a:r>
            <a:endParaRPr lang="en-US" altLang="zh-CN" sz="28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1" name="文本框 30"/>
          <p:cNvSpPr txBox="1"/>
          <p:nvPr/>
        </p:nvSpPr>
        <p:spPr>
          <a:xfrm>
            <a:off x="838199" y="1155575"/>
            <a:ext cx="10662501" cy="1830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58775" indent="-358775">
              <a:lnSpc>
                <a:spcPct val="150000"/>
              </a:lnSpc>
              <a:spcAft>
                <a:spcPts val="600"/>
              </a:spcAft>
              <a:buFont typeface="Wingdings" panose="05000000000000000000" pitchFamily="2" charset="2"/>
              <a:buChar char="n"/>
            </a:pPr>
            <a:r>
              <a:rPr lang="zh-CN" altLang="en-US" sz="24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一段时期内维持数量的相对稳定。如某地野牛、狮的种群数量往往比较</a:t>
            </a:r>
            <a:r>
              <a:rPr lang="zh-CN" altLang="en-US" sz="24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稳定</a:t>
            </a:r>
            <a:r>
              <a:rPr lang="zh-CN" altLang="en-US" sz="24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。</a:t>
            </a:r>
          </a:p>
          <a:p>
            <a:pPr marL="358775" indent="-358775">
              <a:lnSpc>
                <a:spcPct val="150000"/>
              </a:lnSpc>
              <a:spcAft>
                <a:spcPts val="600"/>
              </a:spcAft>
              <a:buFont typeface="Wingdings" panose="05000000000000000000" pitchFamily="2" charset="2"/>
              <a:buChar char="n"/>
            </a:pPr>
            <a:r>
              <a:rPr lang="zh-CN" altLang="en-US" sz="24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大多数生物的种群数量总是在波动中。如某地区东亚飞蝗种群数量在</a:t>
            </a:r>
            <a:r>
              <a:rPr lang="en-US" altLang="zh-CN" sz="24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1913</a:t>
            </a:r>
            <a:r>
              <a:rPr lang="zh-CN" altLang="en-US" sz="24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～</a:t>
            </a:r>
            <a:r>
              <a:rPr lang="en-US" altLang="zh-CN" sz="24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1961 </a:t>
            </a:r>
            <a:r>
              <a:rPr lang="zh-CN" altLang="en-US" sz="24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年一直处于不规则的</a:t>
            </a:r>
            <a:r>
              <a:rPr lang="zh-CN" altLang="en-US" sz="24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波动</a:t>
            </a:r>
            <a:r>
              <a:rPr lang="zh-CN" altLang="en-US" sz="24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状态。</a:t>
            </a:r>
            <a:endParaRPr lang="en-US" altLang="zh-CN" sz="2400" b="1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grpSp>
        <p:nvGrpSpPr>
          <p:cNvPr id="6" name="组合 5"/>
          <p:cNvGrpSpPr/>
          <p:nvPr/>
        </p:nvGrpSpPr>
        <p:grpSpPr>
          <a:xfrm>
            <a:off x="1194801" y="3221526"/>
            <a:ext cx="10008043" cy="3442214"/>
            <a:chOff x="1194801" y="2972606"/>
            <a:chExt cx="10008043" cy="3442214"/>
          </a:xfrm>
        </p:grpSpPr>
        <p:pic>
          <p:nvPicPr>
            <p:cNvPr id="21" name="图片 20" descr="图表, 折线图&#10;&#10;描述已自动生成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67550" y="2972606"/>
              <a:ext cx="9535294" cy="2631493"/>
            </a:xfrm>
            <a:prstGeom prst="rect">
              <a:avLst/>
            </a:prstGeom>
          </p:spPr>
        </p:pic>
        <p:sp>
          <p:nvSpPr>
            <p:cNvPr id="22" name="文本框 21"/>
            <p:cNvSpPr txBox="1"/>
            <p:nvPr/>
          </p:nvSpPr>
          <p:spPr>
            <a:xfrm>
              <a:off x="5820635" y="5594922"/>
              <a:ext cx="690880" cy="39878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000" b="1" dirty="0">
                  <a:latin typeface="微软雅黑" panose="020B0503020204020204" charset="-122"/>
                  <a:ea typeface="微软雅黑" panose="020B0503020204020204" charset="-122"/>
                </a:rPr>
                <a:t>年份</a:t>
              </a:r>
            </a:p>
          </p:txBody>
        </p:sp>
        <p:sp>
          <p:nvSpPr>
            <p:cNvPr id="24" name="文本框 23"/>
            <p:cNvSpPr txBox="1"/>
            <p:nvPr/>
          </p:nvSpPr>
          <p:spPr>
            <a:xfrm>
              <a:off x="4208304" y="6016040"/>
              <a:ext cx="3738880" cy="39878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000" b="1" dirty="0">
                  <a:solidFill>
                    <a:srgbClr val="FF0000"/>
                  </a:solidFill>
                  <a:latin typeface="微软雅黑" panose="020B0503020204020204" charset="-122"/>
                  <a:ea typeface="微软雅黑" panose="020B0503020204020204" charset="-122"/>
                </a:rPr>
                <a:t>某地区东亚飞蝗种群数量的波动</a:t>
              </a:r>
            </a:p>
          </p:txBody>
        </p:sp>
        <p:sp>
          <p:nvSpPr>
            <p:cNvPr id="2" name="文本框 1"/>
            <p:cNvSpPr txBox="1"/>
            <p:nvPr/>
          </p:nvSpPr>
          <p:spPr>
            <a:xfrm rot="16200000">
              <a:off x="361363" y="3978497"/>
              <a:ext cx="2065655" cy="39878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0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种群数量</a:t>
              </a:r>
              <a:r>
                <a:rPr kumimoji="0" lang="en-US" altLang="zh-CN" sz="20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/</a:t>
              </a:r>
              <a:r>
                <a:rPr kumimoji="0" lang="zh-CN" altLang="en-US" sz="20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相对值</a:t>
              </a:r>
              <a:endPara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</p:grpSp>
      <p:sp>
        <p:nvSpPr>
          <p:cNvPr id="3" name="文本框 2"/>
          <p:cNvSpPr txBox="1"/>
          <p:nvPr/>
        </p:nvSpPr>
        <p:spPr>
          <a:xfrm>
            <a:off x="3362325" y="718185"/>
            <a:ext cx="4835525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8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---</a:t>
            </a:r>
            <a:r>
              <a:rPr lang="zh-CN" altLang="en-US" sz="28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种群达到</a:t>
            </a:r>
            <a:r>
              <a:rPr lang="en-US" altLang="zh-CN" sz="28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K</a:t>
            </a:r>
            <a:r>
              <a:rPr lang="zh-CN" altLang="en-US" sz="28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值后的数量变化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uiExpand="1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728345" y="81280"/>
            <a:ext cx="1249680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ctr"/>
            <a:r>
              <a:rPr lang="zh-CN" altLang="en-US" sz="2800" b="1">
                <a:solidFill>
                  <a:schemeClr val="bg1"/>
                </a:solidFill>
              </a:rPr>
              <a:t>第二节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4816476" y="50483"/>
            <a:ext cx="3395980" cy="58356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ctr"/>
            <a:r>
              <a:rPr lang="zh-CN" altLang="en-US" sz="3200" b="1">
                <a:solidFill>
                  <a:srgbClr val="FFFF00"/>
                </a:solidFill>
                <a:sym typeface="+mn-ea"/>
              </a:rPr>
              <a:t>    种群数量的变化</a:t>
            </a:r>
          </a:p>
        </p:txBody>
      </p:sp>
      <p:sp>
        <p:nvSpPr>
          <p:cNvPr id="69" name="圆角矩形 68"/>
          <p:cNvSpPr/>
          <p:nvPr/>
        </p:nvSpPr>
        <p:spPr>
          <a:xfrm>
            <a:off x="667385" y="1262380"/>
            <a:ext cx="10930255" cy="5400000"/>
          </a:xfrm>
          <a:prstGeom prst="roundRect">
            <a:avLst>
              <a:gd name="adj" fmla="val 3183"/>
            </a:avLst>
          </a:prstGeom>
          <a:noFill/>
          <a:ln w="19050">
            <a:solidFill>
              <a:srgbClr val="4472C4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剪去单角的矩形 16"/>
          <p:cNvSpPr/>
          <p:nvPr>
            <p:custDataLst>
              <p:tags r:id="rId1"/>
            </p:custDataLst>
          </p:nvPr>
        </p:nvSpPr>
        <p:spPr>
          <a:xfrm>
            <a:off x="0" y="709295"/>
            <a:ext cx="3491865" cy="539750"/>
          </a:xfrm>
          <a:prstGeom prst="snip1Rect">
            <a:avLst/>
          </a:prstGeom>
          <a:solidFill>
            <a:srgbClr val="4472C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zh-CN" altLang="en-US" sz="2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四、种群数量</a:t>
            </a:r>
            <a:r>
              <a:rPr lang="zh-CN" altLang="en-US" sz="2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的波动</a:t>
            </a:r>
            <a:endParaRPr lang="en-US" altLang="zh-CN" sz="28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1" name="文本框 30"/>
          <p:cNvSpPr txBox="1"/>
          <p:nvPr/>
        </p:nvSpPr>
        <p:spPr>
          <a:xfrm>
            <a:off x="838199" y="1333375"/>
            <a:ext cx="10662501" cy="4123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58775" indent="-358775">
              <a:lnSpc>
                <a:spcPct val="150000"/>
              </a:lnSpc>
              <a:spcAft>
                <a:spcPts val="600"/>
              </a:spcAft>
              <a:buFont typeface="Wingdings" panose="05000000000000000000" pitchFamily="2" charset="2"/>
              <a:buChar char="n"/>
            </a:pPr>
            <a:r>
              <a:rPr lang="zh-CN" altLang="en-US" sz="24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波动状态的种群在某些特定条件下可能出现种群</a:t>
            </a:r>
            <a:r>
              <a:rPr lang="zh-CN" altLang="en-US" sz="24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爆发</a:t>
            </a:r>
            <a:r>
              <a:rPr lang="zh-CN" altLang="en-US" sz="24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。如蝗灾、鼠灾、赤潮等。</a:t>
            </a:r>
          </a:p>
          <a:p>
            <a:pPr marL="358775" indent="-358775">
              <a:lnSpc>
                <a:spcPct val="150000"/>
              </a:lnSpc>
              <a:spcAft>
                <a:spcPts val="600"/>
              </a:spcAft>
              <a:buFont typeface="Wingdings" panose="05000000000000000000" pitchFamily="2" charset="2"/>
              <a:buChar char="n"/>
            </a:pPr>
            <a:r>
              <a:rPr lang="zh-CN" altLang="en-US" sz="24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种群长久处于不利条件下（如遭遇人类乱捕滥杀和栖息地破坏），种群数量会出现持续性的或急剧的</a:t>
            </a:r>
            <a:r>
              <a:rPr lang="zh-CN" altLang="en-US" sz="24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下降</a:t>
            </a:r>
            <a:r>
              <a:rPr lang="zh-CN" altLang="en-US" sz="24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。如大熊猫栖息地遭到破坏后，由于食物的减少和活动范围的缩小，其</a:t>
            </a:r>
            <a:r>
              <a:rPr lang="en-US" altLang="zh-CN" sz="2400" b="1" i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K</a:t>
            </a:r>
            <a:r>
              <a:rPr lang="zh-CN" altLang="en-US" sz="24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值就会变小。</a:t>
            </a:r>
          </a:p>
          <a:p>
            <a:pPr marL="358775" indent="-358775">
              <a:lnSpc>
                <a:spcPct val="150000"/>
              </a:lnSpc>
              <a:spcAft>
                <a:spcPts val="600"/>
              </a:spcAft>
              <a:buFont typeface="Wingdings" panose="05000000000000000000" pitchFamily="2" charset="2"/>
              <a:buChar char="n"/>
            </a:pPr>
            <a:r>
              <a:rPr lang="zh-CN" altLang="en-US" sz="24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当一个种群的数量过少，种群可能会由于近亲繁殖等原因而</a:t>
            </a:r>
            <a:r>
              <a:rPr lang="zh-CN" altLang="en-US" sz="24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衰退</a:t>
            </a:r>
            <a:r>
              <a:rPr lang="zh-CN" altLang="en-US" sz="24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</a:t>
            </a:r>
            <a:r>
              <a:rPr lang="zh-CN" altLang="en-US" sz="2400" b="1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消亡</a:t>
            </a:r>
            <a:r>
              <a:rPr lang="zh-CN" altLang="en-US" sz="24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。如多种鲸在遭遇人类过度捕捞后，种群数量急剧下降，有的鲸濒临灭绝。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3362325" y="718185"/>
            <a:ext cx="4835525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8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---</a:t>
            </a:r>
            <a:r>
              <a:rPr lang="zh-CN" altLang="en-US" sz="28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种群达到</a:t>
            </a:r>
            <a:r>
              <a:rPr lang="en-US" altLang="zh-CN" sz="28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K</a:t>
            </a:r>
            <a:r>
              <a:rPr lang="zh-CN" altLang="en-US" sz="28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值后的数量变化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728345" y="81280"/>
            <a:ext cx="1249680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ctr"/>
            <a:r>
              <a:rPr lang="zh-CN" altLang="en-US" sz="2800" b="1">
                <a:solidFill>
                  <a:schemeClr val="bg1"/>
                </a:solidFill>
              </a:rPr>
              <a:t>第二节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4816476" y="50483"/>
            <a:ext cx="3395980" cy="58356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ctr"/>
            <a:r>
              <a:rPr lang="zh-CN" altLang="en-US" sz="3200" b="1">
                <a:solidFill>
                  <a:srgbClr val="FFFF00"/>
                </a:solidFill>
                <a:sym typeface="+mn-ea"/>
              </a:rPr>
              <a:t>    种群数量的变化</a:t>
            </a:r>
          </a:p>
        </p:txBody>
      </p:sp>
      <p:sp>
        <p:nvSpPr>
          <p:cNvPr id="18" name="剪去单角的矩形 17"/>
          <p:cNvSpPr/>
          <p:nvPr/>
        </p:nvSpPr>
        <p:spPr>
          <a:xfrm>
            <a:off x="-3175" y="701675"/>
            <a:ext cx="1838960" cy="504000"/>
          </a:xfrm>
          <a:prstGeom prst="snip1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zh-CN" sz="2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问题探讨</a:t>
            </a:r>
          </a:p>
        </p:txBody>
      </p:sp>
      <p:pic>
        <p:nvPicPr>
          <p:cNvPr id="144" name="图片 143"/>
          <p:cNvPicPr>
            <a:picLocks noChangeAspect="1"/>
          </p:cNvPicPr>
          <p:nvPr/>
        </p:nvPicPr>
        <p:blipFill>
          <a:blip r:embed="rId4"/>
          <a:srcRect l="1085" b="-5976"/>
          <a:stretch>
            <a:fillRect/>
          </a:stretch>
        </p:blipFill>
        <p:spPr>
          <a:xfrm>
            <a:off x="8244110" y="728980"/>
            <a:ext cx="2805430" cy="2682875"/>
          </a:xfrm>
          <a:prstGeom prst="ellipse">
            <a:avLst/>
          </a:prstGeom>
        </p:spPr>
      </p:pic>
      <p:grpSp>
        <p:nvGrpSpPr>
          <p:cNvPr id="26" name="组合 25"/>
          <p:cNvGrpSpPr/>
          <p:nvPr/>
        </p:nvGrpSpPr>
        <p:grpSpPr>
          <a:xfrm>
            <a:off x="836297" y="3251152"/>
            <a:ext cx="5840949" cy="460375"/>
            <a:chOff x="6333409" y="1517893"/>
            <a:chExt cx="5840949" cy="460375"/>
          </a:xfrm>
        </p:grpSpPr>
        <p:sp>
          <p:nvSpPr>
            <p:cNvPr id="27" name="文本框 26"/>
            <p:cNvSpPr txBox="1"/>
            <p:nvPr/>
          </p:nvSpPr>
          <p:spPr>
            <a:xfrm>
              <a:off x="6333409" y="1517893"/>
              <a:ext cx="792480" cy="460375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r>
                <a:rPr kumimoji="1" lang="zh-CN" altLang="en-US" sz="2400" b="1" dirty="0">
                  <a:solidFill>
                    <a:srgbClr val="FF0000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讨论</a:t>
              </a:r>
            </a:p>
          </p:txBody>
        </p:sp>
        <p:grpSp>
          <p:nvGrpSpPr>
            <p:cNvPr id="28" name="组合 27"/>
            <p:cNvGrpSpPr/>
            <p:nvPr/>
          </p:nvGrpSpPr>
          <p:grpSpPr>
            <a:xfrm>
              <a:off x="6351240" y="1974037"/>
              <a:ext cx="5823118" cy="0"/>
              <a:chOff x="7484784" y="1647059"/>
              <a:chExt cx="5823118" cy="0"/>
            </a:xfrm>
          </p:grpSpPr>
          <p:cxnSp>
            <p:nvCxnSpPr>
              <p:cNvPr id="30" name="直接连接符 29"/>
              <p:cNvCxnSpPr/>
              <p:nvPr/>
            </p:nvCxnSpPr>
            <p:spPr>
              <a:xfrm>
                <a:off x="7484784" y="1647059"/>
                <a:ext cx="732693" cy="0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直接连接符 30"/>
              <p:cNvCxnSpPr/>
              <p:nvPr/>
            </p:nvCxnSpPr>
            <p:spPr>
              <a:xfrm>
                <a:off x="8217477" y="1647059"/>
                <a:ext cx="5090425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33" name="矩形 32"/>
          <p:cNvSpPr/>
          <p:nvPr/>
        </p:nvSpPr>
        <p:spPr>
          <a:xfrm>
            <a:off x="783338" y="1032794"/>
            <a:ext cx="5797693" cy="23069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sz="24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   我们的手上难免沾染细菌。细菌的繁殖速率很快，因而我们要经常洗手。假设在营养和生存空间没有限制的情况下，某种细菌</a:t>
            </a:r>
            <a:r>
              <a:rPr lang="en-US" altLang="zh-CN" sz="24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20min</a:t>
            </a:r>
            <a:r>
              <a:rPr lang="zh-CN" altLang="en-US" sz="24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就通过分裂繁殖一代。</a:t>
            </a:r>
          </a:p>
        </p:txBody>
      </p:sp>
      <p:sp>
        <p:nvSpPr>
          <p:cNvPr id="24" name="文本框 23"/>
          <p:cNvSpPr txBox="1"/>
          <p:nvPr/>
        </p:nvSpPr>
        <p:spPr>
          <a:xfrm>
            <a:off x="783337" y="3838709"/>
            <a:ext cx="5893909" cy="5340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altLang="zh-CN" sz="24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1.</a:t>
            </a:r>
            <a:r>
              <a:rPr lang="zh-CN" altLang="en-US" sz="24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第</a:t>
            </a:r>
            <a:r>
              <a:rPr lang="en-US" altLang="zh-CN" sz="2400" b="1" i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n</a:t>
            </a:r>
            <a:r>
              <a:rPr lang="zh-CN" altLang="en-US" sz="24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代细菌数量的计算公式是什么？</a:t>
            </a:r>
          </a:p>
        </p:txBody>
      </p:sp>
      <p:grpSp>
        <p:nvGrpSpPr>
          <p:cNvPr id="13" name="组合 12"/>
          <p:cNvGrpSpPr/>
          <p:nvPr/>
        </p:nvGrpSpPr>
        <p:grpSpPr>
          <a:xfrm>
            <a:off x="1003300" y="4589145"/>
            <a:ext cx="5881370" cy="1857375"/>
            <a:chOff x="838200" y="2386403"/>
            <a:chExt cx="5636260" cy="1857375"/>
          </a:xfrm>
          <a:solidFill>
            <a:schemeClr val="accent1">
              <a:lumMod val="75000"/>
            </a:schemeClr>
          </a:solidFill>
        </p:grpSpPr>
        <p:sp>
          <p:nvSpPr>
            <p:cNvPr id="14" name="矩形: 圆角 13"/>
            <p:cNvSpPr/>
            <p:nvPr/>
          </p:nvSpPr>
          <p:spPr>
            <a:xfrm>
              <a:off x="838200" y="2386403"/>
              <a:ext cx="5636260" cy="1857375"/>
            </a:xfrm>
            <a:prstGeom prst="roundRect">
              <a:avLst>
                <a:gd name="adj" fmla="val 1197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 dirty="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5" name="文本框 14"/>
            <p:cNvSpPr txBox="1"/>
            <p:nvPr/>
          </p:nvSpPr>
          <p:spPr>
            <a:xfrm>
              <a:off x="902335" y="2435298"/>
              <a:ext cx="5536565" cy="175323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zh-CN" altLang="en-US" sz="2400" b="1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设细菌初始数量为</a:t>
              </a:r>
              <a:r>
                <a:rPr lang="en-US" altLang="zh-CN" sz="2400" b="1" i="1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N</a:t>
              </a:r>
              <a:r>
                <a:rPr lang="en-US" altLang="zh-CN" sz="2400" b="1" i="1" baseline="-25000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0</a:t>
              </a:r>
              <a:r>
                <a:rPr lang="zh-CN" altLang="en-US" sz="2400" b="1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，第一次分裂产生的细菌为第一代，数量为</a:t>
              </a:r>
              <a:r>
                <a:rPr lang="en-US" altLang="zh-CN" sz="2400" b="1" i="1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N</a:t>
              </a:r>
              <a:r>
                <a:rPr lang="en-US" altLang="zh-CN" sz="2400" b="1" i="1" baseline="-25000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0</a:t>
              </a:r>
              <a:r>
                <a:rPr lang="en-US" altLang="zh-CN" sz="2400" b="1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×2</a:t>
              </a:r>
              <a:r>
                <a:rPr lang="zh-CN" altLang="en-US" sz="2400" b="1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，第</a:t>
              </a:r>
              <a:r>
                <a:rPr lang="en-US" altLang="zh-CN" sz="2400" b="1" i="1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n</a:t>
              </a:r>
              <a:r>
                <a:rPr lang="zh-CN" altLang="en-US" sz="2400" b="1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代的数量为</a:t>
              </a:r>
              <a:r>
                <a:rPr lang="en-US" altLang="zh-CN" sz="2400" b="1" i="1" dirty="0" err="1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N</a:t>
              </a:r>
              <a:r>
                <a:rPr lang="en-US" altLang="zh-CN" sz="2400" b="1" i="1" baseline="-25000" dirty="0" err="1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n</a:t>
              </a:r>
              <a:r>
                <a:rPr lang="en-US" altLang="zh-CN" sz="2400" b="1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=</a:t>
              </a:r>
              <a:r>
                <a:rPr lang="en-US" altLang="zh-CN" sz="2400" b="1" i="1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N</a:t>
              </a:r>
              <a:r>
                <a:rPr lang="en-US" altLang="zh-CN" sz="2400" b="1" i="1" baseline="-25000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0</a:t>
              </a:r>
              <a:r>
                <a:rPr lang="en-US" altLang="zh-CN" sz="2400" b="1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×2</a:t>
              </a:r>
              <a:r>
                <a:rPr lang="en-US" altLang="zh-CN" sz="2400" b="1" i="1" baseline="30000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n</a:t>
              </a:r>
              <a:r>
                <a:rPr lang="zh-CN" altLang="en-US" sz="2400" b="1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。</a:t>
              </a:r>
            </a:p>
          </p:txBody>
        </p:sp>
      </p:grpSp>
      <p:graphicFrame>
        <p:nvGraphicFramePr>
          <p:cNvPr id="20" name="表格 9"/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7138670" y="3284855"/>
          <a:ext cx="4714875" cy="30035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140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4180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840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7500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65760">
                <a:tc gridSpan="2">
                  <a:txBody>
                    <a:bodyPr/>
                    <a:lstStyle/>
                    <a:p>
                      <a:r>
                        <a:rPr lang="zh-CN" altLang="en-US" sz="1800" b="1" dirty="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时间</a:t>
                      </a:r>
                      <a:r>
                        <a:rPr lang="en-US" altLang="zh-CN" sz="1800" b="1" dirty="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/min</a:t>
                      </a:r>
                      <a:endParaRPr lang="zh-CN" altLang="en-US" sz="1800" b="1" dirty="0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r"/>
                      <a:r>
                        <a:rPr lang="zh-CN" altLang="en-US" sz="1800" b="1" dirty="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细菌数量</a:t>
                      </a:r>
                      <a:r>
                        <a:rPr lang="en-US" altLang="zh-CN" sz="1800" b="1" dirty="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/</a:t>
                      </a:r>
                      <a:r>
                        <a:rPr lang="zh-CN" altLang="en-US" sz="1800" b="1" dirty="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个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endParaRPr lang="zh-CN" altLang="en-US" sz="1800" b="1" dirty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2</a:t>
                      </a:r>
                      <a:r>
                        <a:rPr lang="en-US" altLang="zh-CN" sz="1800" b="1" baseline="30000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0</a:t>
                      </a:r>
                      <a:endParaRPr lang="zh-CN" altLang="en-US" sz="1800" b="1" baseline="30000" dirty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20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endParaRPr lang="zh-CN" altLang="en-US" sz="1800" b="1" dirty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800" b="1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2</a:t>
                      </a:r>
                      <a:r>
                        <a:rPr lang="en-US" altLang="zh-CN" sz="1800" b="1" baseline="30000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1</a:t>
                      </a:r>
                      <a:endParaRPr lang="zh-CN" altLang="en-US" sz="1800" b="1" baseline="30000" dirty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40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endParaRPr lang="zh-CN" altLang="en-US" sz="1800" b="1" dirty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800" b="1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2</a:t>
                      </a:r>
                      <a:r>
                        <a:rPr lang="en-US" altLang="zh-CN" sz="1800" b="1" baseline="30000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2</a:t>
                      </a:r>
                      <a:endParaRPr lang="zh-CN" altLang="en-US" sz="1800" b="1" baseline="30000" dirty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60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endParaRPr lang="zh-CN" altLang="en-US" sz="1800" b="1" dirty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800" b="1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2</a:t>
                      </a:r>
                      <a:r>
                        <a:rPr lang="en-US" altLang="zh-CN" sz="1800" b="1" baseline="30000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3</a:t>
                      </a:r>
                      <a:endParaRPr lang="zh-CN" altLang="en-US" sz="1800" b="1" baseline="30000" dirty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80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endParaRPr lang="zh-CN" altLang="en-US" sz="1800" b="1" dirty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800" b="1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2</a:t>
                      </a:r>
                      <a:r>
                        <a:rPr lang="en-US" altLang="zh-CN" sz="1800" b="1" baseline="30000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4</a:t>
                      </a:r>
                      <a:endParaRPr lang="zh-CN" altLang="en-US" sz="1800" b="1" baseline="30000" dirty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43230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100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altLang="zh-CN" sz="1800" b="1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32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800" b="1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2</a:t>
                      </a:r>
                      <a:r>
                        <a:rPr lang="en-US" altLang="zh-CN" sz="1800" b="1" baseline="30000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5</a:t>
                      </a:r>
                      <a:endParaRPr lang="zh-CN" altLang="en-US" sz="1800" b="1" baseline="30000" dirty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4490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120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altLang="zh-CN" sz="1800" b="1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64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800" b="1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2</a:t>
                      </a:r>
                      <a:r>
                        <a:rPr lang="en-US" altLang="zh-CN" sz="1800" b="1" baseline="30000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6</a:t>
                      </a:r>
                      <a:endParaRPr lang="zh-CN" altLang="en-US" sz="1800" b="1" baseline="30000" dirty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pSp>
        <p:nvGrpSpPr>
          <p:cNvPr id="21" name="组合 20"/>
          <p:cNvGrpSpPr/>
          <p:nvPr/>
        </p:nvGrpSpPr>
        <p:grpSpPr>
          <a:xfrm>
            <a:off x="7897793" y="3661366"/>
            <a:ext cx="3081971" cy="1741358"/>
            <a:chOff x="967140" y="3877976"/>
            <a:chExt cx="3081971" cy="1741358"/>
          </a:xfrm>
        </p:grpSpPr>
        <p:sp>
          <p:nvSpPr>
            <p:cNvPr id="22" name="椭圆 21"/>
            <p:cNvSpPr/>
            <p:nvPr/>
          </p:nvSpPr>
          <p:spPr>
            <a:xfrm>
              <a:off x="2338195" y="5475334"/>
              <a:ext cx="144000" cy="144000"/>
            </a:xfrm>
            <a:prstGeom prst="ellipse">
              <a:avLst/>
            </a:prstGeom>
            <a:gradFill flip="none" rotWithShape="1">
              <a:gsLst>
                <a:gs pos="0">
                  <a:schemeClr val="accent4">
                    <a:lumMod val="20000"/>
                    <a:lumOff val="80000"/>
                  </a:schemeClr>
                </a:gs>
                <a:gs pos="97000">
                  <a:srgbClr val="009A46"/>
                </a:gs>
              </a:gsLst>
              <a:path path="circle">
                <a:fillToRect l="50000" t="50000" r="50000" b="50000"/>
              </a:path>
              <a:tileRect/>
            </a:gradFill>
            <a:ln w="19050">
              <a:noFill/>
              <a:tailEnd type="non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 b="1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3" name="椭圆 22"/>
            <p:cNvSpPr/>
            <p:nvPr/>
          </p:nvSpPr>
          <p:spPr>
            <a:xfrm>
              <a:off x="2534060" y="5475334"/>
              <a:ext cx="144000" cy="144000"/>
            </a:xfrm>
            <a:prstGeom prst="ellipse">
              <a:avLst/>
            </a:prstGeom>
            <a:gradFill flip="none" rotWithShape="1">
              <a:gsLst>
                <a:gs pos="0">
                  <a:schemeClr val="accent4">
                    <a:lumMod val="20000"/>
                    <a:lumOff val="80000"/>
                  </a:schemeClr>
                </a:gs>
                <a:gs pos="97000">
                  <a:srgbClr val="009A46"/>
                </a:gs>
              </a:gsLst>
              <a:path path="circle">
                <a:fillToRect l="50000" t="50000" r="50000" b="50000"/>
              </a:path>
              <a:tileRect/>
            </a:gradFill>
            <a:ln w="19050">
              <a:noFill/>
              <a:tailEnd type="non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 b="1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5" name="椭圆 24"/>
            <p:cNvSpPr/>
            <p:nvPr/>
          </p:nvSpPr>
          <p:spPr>
            <a:xfrm>
              <a:off x="2729925" y="5475334"/>
              <a:ext cx="144000" cy="144000"/>
            </a:xfrm>
            <a:prstGeom prst="ellipse">
              <a:avLst/>
            </a:prstGeom>
            <a:gradFill flip="none" rotWithShape="1">
              <a:gsLst>
                <a:gs pos="0">
                  <a:schemeClr val="accent4">
                    <a:lumMod val="20000"/>
                    <a:lumOff val="80000"/>
                  </a:schemeClr>
                </a:gs>
                <a:gs pos="97000">
                  <a:srgbClr val="009A46"/>
                </a:gs>
              </a:gsLst>
              <a:path path="circle">
                <a:fillToRect l="50000" t="50000" r="50000" b="50000"/>
              </a:path>
              <a:tileRect/>
            </a:gradFill>
            <a:ln w="19050">
              <a:noFill/>
              <a:tailEnd type="non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 b="1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9" name="椭圆 28"/>
            <p:cNvSpPr/>
            <p:nvPr/>
          </p:nvSpPr>
          <p:spPr>
            <a:xfrm>
              <a:off x="2925790" y="5475334"/>
              <a:ext cx="144000" cy="144000"/>
            </a:xfrm>
            <a:prstGeom prst="ellipse">
              <a:avLst/>
            </a:prstGeom>
            <a:gradFill flip="none" rotWithShape="1">
              <a:gsLst>
                <a:gs pos="0">
                  <a:schemeClr val="accent4">
                    <a:lumMod val="20000"/>
                    <a:lumOff val="80000"/>
                  </a:schemeClr>
                </a:gs>
                <a:gs pos="97000">
                  <a:srgbClr val="009A46"/>
                </a:gs>
              </a:gsLst>
              <a:path path="circle">
                <a:fillToRect l="50000" t="50000" r="50000" b="50000"/>
              </a:path>
              <a:tileRect/>
            </a:gradFill>
            <a:ln w="19050">
              <a:noFill/>
              <a:tailEnd type="non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 b="1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32" name="椭圆 31"/>
            <p:cNvSpPr/>
            <p:nvPr/>
          </p:nvSpPr>
          <p:spPr>
            <a:xfrm>
              <a:off x="3121655" y="5475334"/>
              <a:ext cx="144000" cy="144000"/>
            </a:xfrm>
            <a:prstGeom prst="ellipse">
              <a:avLst/>
            </a:prstGeom>
            <a:gradFill flip="none" rotWithShape="1">
              <a:gsLst>
                <a:gs pos="0">
                  <a:schemeClr val="accent4">
                    <a:lumMod val="20000"/>
                    <a:lumOff val="80000"/>
                  </a:schemeClr>
                </a:gs>
                <a:gs pos="97000">
                  <a:srgbClr val="009A46"/>
                </a:gs>
              </a:gsLst>
              <a:path path="circle">
                <a:fillToRect l="50000" t="50000" r="50000" b="50000"/>
              </a:path>
              <a:tileRect/>
            </a:gradFill>
            <a:ln w="19050">
              <a:noFill/>
              <a:tailEnd type="non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 b="1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34" name="椭圆 33"/>
            <p:cNvSpPr/>
            <p:nvPr/>
          </p:nvSpPr>
          <p:spPr>
            <a:xfrm>
              <a:off x="3317520" y="5475334"/>
              <a:ext cx="144000" cy="144000"/>
            </a:xfrm>
            <a:prstGeom prst="ellipse">
              <a:avLst/>
            </a:prstGeom>
            <a:gradFill flip="none" rotWithShape="1">
              <a:gsLst>
                <a:gs pos="0">
                  <a:schemeClr val="accent4">
                    <a:lumMod val="20000"/>
                    <a:lumOff val="80000"/>
                  </a:schemeClr>
                </a:gs>
                <a:gs pos="97000">
                  <a:srgbClr val="009A46"/>
                </a:gs>
              </a:gsLst>
              <a:path path="circle">
                <a:fillToRect l="50000" t="50000" r="50000" b="50000"/>
              </a:path>
              <a:tileRect/>
            </a:gradFill>
            <a:ln w="19050">
              <a:noFill/>
              <a:tailEnd type="non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 b="1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36" name="椭圆 35"/>
            <p:cNvSpPr/>
            <p:nvPr/>
          </p:nvSpPr>
          <p:spPr>
            <a:xfrm>
              <a:off x="3709250" y="5475334"/>
              <a:ext cx="144000" cy="144000"/>
            </a:xfrm>
            <a:prstGeom prst="ellipse">
              <a:avLst/>
            </a:prstGeom>
            <a:gradFill flip="none" rotWithShape="1">
              <a:gsLst>
                <a:gs pos="0">
                  <a:schemeClr val="accent4">
                    <a:lumMod val="20000"/>
                    <a:lumOff val="80000"/>
                  </a:schemeClr>
                </a:gs>
                <a:gs pos="97000">
                  <a:srgbClr val="009A46"/>
                </a:gs>
              </a:gsLst>
              <a:path path="circle">
                <a:fillToRect l="50000" t="50000" r="50000" b="50000"/>
              </a:path>
              <a:tileRect/>
            </a:gradFill>
            <a:ln w="19050">
              <a:noFill/>
              <a:tailEnd type="non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 b="1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37" name="椭圆 36"/>
            <p:cNvSpPr/>
            <p:nvPr/>
          </p:nvSpPr>
          <p:spPr>
            <a:xfrm>
              <a:off x="3905111" y="5475334"/>
              <a:ext cx="144000" cy="144000"/>
            </a:xfrm>
            <a:prstGeom prst="ellipse">
              <a:avLst/>
            </a:prstGeom>
            <a:gradFill flip="none" rotWithShape="1">
              <a:gsLst>
                <a:gs pos="0">
                  <a:schemeClr val="accent4">
                    <a:lumMod val="20000"/>
                    <a:lumOff val="80000"/>
                  </a:schemeClr>
                </a:gs>
                <a:gs pos="97000">
                  <a:srgbClr val="009A46"/>
                </a:gs>
              </a:gsLst>
              <a:path path="circle">
                <a:fillToRect l="50000" t="50000" r="50000" b="50000"/>
              </a:path>
              <a:tileRect/>
            </a:gradFill>
            <a:ln w="19050">
              <a:noFill/>
              <a:tailEnd type="non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 b="1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38" name="椭圆 37"/>
            <p:cNvSpPr/>
            <p:nvPr/>
          </p:nvSpPr>
          <p:spPr>
            <a:xfrm>
              <a:off x="3513385" y="5475334"/>
              <a:ext cx="144000" cy="144000"/>
            </a:xfrm>
            <a:prstGeom prst="ellipse">
              <a:avLst/>
            </a:prstGeom>
            <a:gradFill flip="none" rotWithShape="1">
              <a:gsLst>
                <a:gs pos="0">
                  <a:schemeClr val="accent4">
                    <a:lumMod val="20000"/>
                    <a:lumOff val="80000"/>
                  </a:schemeClr>
                </a:gs>
                <a:gs pos="97000">
                  <a:srgbClr val="009A46"/>
                </a:gs>
              </a:gsLst>
              <a:path path="circle">
                <a:fillToRect l="50000" t="50000" r="50000" b="50000"/>
              </a:path>
              <a:tileRect/>
            </a:gradFill>
            <a:ln w="19050">
              <a:noFill/>
              <a:tailEnd type="non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 b="1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39" name="椭圆 38"/>
            <p:cNvSpPr/>
            <p:nvPr/>
          </p:nvSpPr>
          <p:spPr>
            <a:xfrm>
              <a:off x="967140" y="5475334"/>
              <a:ext cx="144000" cy="144000"/>
            </a:xfrm>
            <a:prstGeom prst="ellipse">
              <a:avLst/>
            </a:prstGeom>
            <a:gradFill flip="none" rotWithShape="1">
              <a:gsLst>
                <a:gs pos="0">
                  <a:schemeClr val="accent4">
                    <a:lumMod val="20000"/>
                    <a:lumOff val="80000"/>
                  </a:schemeClr>
                </a:gs>
                <a:gs pos="97000">
                  <a:srgbClr val="009A46"/>
                </a:gs>
              </a:gsLst>
              <a:path path="circle">
                <a:fillToRect l="50000" t="50000" r="50000" b="50000"/>
              </a:path>
              <a:tileRect/>
            </a:gradFill>
            <a:ln w="19050">
              <a:noFill/>
              <a:tailEnd type="non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 b="1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40" name="椭圆 39"/>
            <p:cNvSpPr/>
            <p:nvPr/>
          </p:nvSpPr>
          <p:spPr>
            <a:xfrm>
              <a:off x="1163005" y="5475334"/>
              <a:ext cx="144000" cy="144000"/>
            </a:xfrm>
            <a:prstGeom prst="ellipse">
              <a:avLst/>
            </a:prstGeom>
            <a:gradFill flip="none" rotWithShape="1">
              <a:gsLst>
                <a:gs pos="0">
                  <a:schemeClr val="accent4">
                    <a:lumMod val="20000"/>
                    <a:lumOff val="80000"/>
                  </a:schemeClr>
                </a:gs>
                <a:gs pos="97000">
                  <a:srgbClr val="009A46"/>
                </a:gs>
              </a:gsLst>
              <a:path path="circle">
                <a:fillToRect l="50000" t="50000" r="50000" b="50000"/>
              </a:path>
              <a:tileRect/>
            </a:gradFill>
            <a:ln w="19050">
              <a:noFill/>
              <a:tailEnd type="non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 b="1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41" name="椭圆 40"/>
            <p:cNvSpPr/>
            <p:nvPr/>
          </p:nvSpPr>
          <p:spPr>
            <a:xfrm>
              <a:off x="1358870" y="5475334"/>
              <a:ext cx="144000" cy="144000"/>
            </a:xfrm>
            <a:prstGeom prst="ellipse">
              <a:avLst/>
            </a:prstGeom>
            <a:gradFill flip="none" rotWithShape="1">
              <a:gsLst>
                <a:gs pos="0">
                  <a:schemeClr val="accent4">
                    <a:lumMod val="20000"/>
                    <a:lumOff val="80000"/>
                  </a:schemeClr>
                </a:gs>
                <a:gs pos="97000">
                  <a:srgbClr val="009A46"/>
                </a:gs>
              </a:gsLst>
              <a:path path="circle">
                <a:fillToRect l="50000" t="50000" r="50000" b="50000"/>
              </a:path>
              <a:tileRect/>
            </a:gradFill>
            <a:ln w="19050">
              <a:noFill/>
              <a:tailEnd type="non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 b="1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42" name="椭圆 41"/>
            <p:cNvSpPr/>
            <p:nvPr/>
          </p:nvSpPr>
          <p:spPr>
            <a:xfrm>
              <a:off x="1554735" y="5475334"/>
              <a:ext cx="144000" cy="144000"/>
            </a:xfrm>
            <a:prstGeom prst="ellipse">
              <a:avLst/>
            </a:prstGeom>
            <a:gradFill flip="none" rotWithShape="1">
              <a:gsLst>
                <a:gs pos="0">
                  <a:schemeClr val="accent4">
                    <a:lumMod val="20000"/>
                    <a:lumOff val="80000"/>
                  </a:schemeClr>
                </a:gs>
                <a:gs pos="97000">
                  <a:srgbClr val="009A46"/>
                </a:gs>
              </a:gsLst>
              <a:path path="circle">
                <a:fillToRect l="50000" t="50000" r="50000" b="50000"/>
              </a:path>
              <a:tileRect/>
            </a:gradFill>
            <a:ln w="19050">
              <a:noFill/>
              <a:tailEnd type="non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 b="1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43" name="椭圆 42"/>
            <p:cNvSpPr/>
            <p:nvPr/>
          </p:nvSpPr>
          <p:spPr>
            <a:xfrm>
              <a:off x="1750600" y="5475334"/>
              <a:ext cx="144000" cy="144000"/>
            </a:xfrm>
            <a:prstGeom prst="ellipse">
              <a:avLst/>
            </a:prstGeom>
            <a:gradFill flip="none" rotWithShape="1">
              <a:gsLst>
                <a:gs pos="0">
                  <a:schemeClr val="accent4">
                    <a:lumMod val="20000"/>
                    <a:lumOff val="80000"/>
                  </a:schemeClr>
                </a:gs>
                <a:gs pos="97000">
                  <a:srgbClr val="009A46"/>
                </a:gs>
              </a:gsLst>
              <a:path path="circle">
                <a:fillToRect l="50000" t="50000" r="50000" b="50000"/>
              </a:path>
              <a:tileRect/>
            </a:gradFill>
            <a:ln w="19050">
              <a:noFill/>
              <a:tailEnd type="non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 b="1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44" name="椭圆 43"/>
            <p:cNvSpPr/>
            <p:nvPr/>
          </p:nvSpPr>
          <p:spPr>
            <a:xfrm>
              <a:off x="1946465" y="5475334"/>
              <a:ext cx="144000" cy="144000"/>
            </a:xfrm>
            <a:prstGeom prst="ellipse">
              <a:avLst/>
            </a:prstGeom>
            <a:gradFill flip="none" rotWithShape="1">
              <a:gsLst>
                <a:gs pos="0">
                  <a:schemeClr val="accent4">
                    <a:lumMod val="20000"/>
                    <a:lumOff val="80000"/>
                  </a:schemeClr>
                </a:gs>
                <a:gs pos="97000">
                  <a:srgbClr val="009A46"/>
                </a:gs>
              </a:gsLst>
              <a:path path="circle">
                <a:fillToRect l="50000" t="50000" r="50000" b="50000"/>
              </a:path>
              <a:tileRect/>
            </a:gradFill>
            <a:ln w="19050">
              <a:noFill/>
              <a:tailEnd type="non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 b="1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45" name="椭圆 44"/>
            <p:cNvSpPr/>
            <p:nvPr/>
          </p:nvSpPr>
          <p:spPr>
            <a:xfrm>
              <a:off x="2142330" y="5475334"/>
              <a:ext cx="144000" cy="144000"/>
            </a:xfrm>
            <a:prstGeom prst="ellipse">
              <a:avLst/>
            </a:prstGeom>
            <a:gradFill flip="none" rotWithShape="1">
              <a:gsLst>
                <a:gs pos="0">
                  <a:schemeClr val="accent4">
                    <a:lumMod val="20000"/>
                    <a:lumOff val="80000"/>
                  </a:schemeClr>
                </a:gs>
                <a:gs pos="97000">
                  <a:srgbClr val="009A46"/>
                </a:gs>
              </a:gsLst>
              <a:path path="circle">
                <a:fillToRect l="50000" t="50000" r="50000" b="50000"/>
              </a:path>
              <a:tileRect/>
            </a:gradFill>
            <a:ln w="19050">
              <a:noFill/>
              <a:tailEnd type="non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 b="1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46" name="椭圆 45"/>
            <p:cNvSpPr/>
            <p:nvPr/>
          </p:nvSpPr>
          <p:spPr>
            <a:xfrm>
              <a:off x="2637956" y="5084535"/>
              <a:ext cx="144000" cy="144000"/>
            </a:xfrm>
            <a:prstGeom prst="ellipse">
              <a:avLst/>
            </a:prstGeom>
            <a:gradFill flip="none" rotWithShape="1">
              <a:gsLst>
                <a:gs pos="0">
                  <a:schemeClr val="accent4">
                    <a:lumMod val="20000"/>
                    <a:lumOff val="80000"/>
                  </a:schemeClr>
                </a:gs>
                <a:gs pos="97000">
                  <a:srgbClr val="009A46"/>
                </a:gs>
              </a:gsLst>
              <a:path path="circle">
                <a:fillToRect l="50000" t="50000" r="50000" b="50000"/>
              </a:path>
              <a:tileRect/>
            </a:gradFill>
            <a:ln w="19050">
              <a:noFill/>
              <a:tailEnd type="non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 b="1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47" name="椭圆 46"/>
            <p:cNvSpPr/>
            <p:nvPr/>
          </p:nvSpPr>
          <p:spPr>
            <a:xfrm>
              <a:off x="3029686" y="5084535"/>
              <a:ext cx="144000" cy="144000"/>
            </a:xfrm>
            <a:prstGeom prst="ellipse">
              <a:avLst/>
            </a:prstGeom>
            <a:gradFill flip="none" rotWithShape="1">
              <a:gsLst>
                <a:gs pos="0">
                  <a:schemeClr val="accent4">
                    <a:lumMod val="20000"/>
                    <a:lumOff val="80000"/>
                  </a:schemeClr>
                </a:gs>
                <a:gs pos="97000">
                  <a:srgbClr val="009A46"/>
                </a:gs>
              </a:gsLst>
              <a:path path="circle">
                <a:fillToRect l="50000" t="50000" r="50000" b="50000"/>
              </a:path>
              <a:tileRect/>
            </a:gradFill>
            <a:ln w="19050">
              <a:noFill/>
              <a:tailEnd type="non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 b="1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48" name="椭圆 47"/>
            <p:cNvSpPr/>
            <p:nvPr/>
          </p:nvSpPr>
          <p:spPr>
            <a:xfrm>
              <a:off x="3421416" y="5084535"/>
              <a:ext cx="144000" cy="144000"/>
            </a:xfrm>
            <a:prstGeom prst="ellipse">
              <a:avLst/>
            </a:prstGeom>
            <a:gradFill flip="none" rotWithShape="1">
              <a:gsLst>
                <a:gs pos="0">
                  <a:schemeClr val="accent4">
                    <a:lumMod val="20000"/>
                    <a:lumOff val="80000"/>
                  </a:schemeClr>
                </a:gs>
                <a:gs pos="97000">
                  <a:srgbClr val="009A46"/>
                </a:gs>
              </a:gsLst>
              <a:path path="circle">
                <a:fillToRect l="50000" t="50000" r="50000" b="50000"/>
              </a:path>
              <a:tileRect/>
            </a:gradFill>
            <a:ln w="19050">
              <a:noFill/>
              <a:tailEnd type="non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 b="1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49" name="椭圆 48"/>
            <p:cNvSpPr/>
            <p:nvPr/>
          </p:nvSpPr>
          <p:spPr>
            <a:xfrm>
              <a:off x="3813146" y="5084535"/>
              <a:ext cx="144000" cy="144000"/>
            </a:xfrm>
            <a:prstGeom prst="ellipse">
              <a:avLst/>
            </a:prstGeom>
            <a:gradFill flip="none" rotWithShape="1">
              <a:gsLst>
                <a:gs pos="0">
                  <a:schemeClr val="accent4">
                    <a:lumMod val="20000"/>
                    <a:lumOff val="80000"/>
                  </a:schemeClr>
                </a:gs>
                <a:gs pos="97000">
                  <a:srgbClr val="009A46"/>
                </a:gs>
              </a:gsLst>
              <a:path path="circle">
                <a:fillToRect l="50000" t="50000" r="50000" b="50000"/>
              </a:path>
              <a:tileRect/>
            </a:gradFill>
            <a:ln w="19050">
              <a:noFill/>
              <a:tailEnd type="non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 b="1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50" name="椭圆 49"/>
            <p:cNvSpPr/>
            <p:nvPr/>
          </p:nvSpPr>
          <p:spPr>
            <a:xfrm>
              <a:off x="1071036" y="5084535"/>
              <a:ext cx="144000" cy="144000"/>
            </a:xfrm>
            <a:prstGeom prst="ellipse">
              <a:avLst/>
            </a:prstGeom>
            <a:gradFill flip="none" rotWithShape="1">
              <a:gsLst>
                <a:gs pos="0">
                  <a:schemeClr val="accent4">
                    <a:lumMod val="20000"/>
                    <a:lumOff val="80000"/>
                  </a:schemeClr>
                </a:gs>
                <a:gs pos="97000">
                  <a:srgbClr val="009A46"/>
                </a:gs>
              </a:gsLst>
              <a:path path="circle">
                <a:fillToRect l="50000" t="50000" r="50000" b="50000"/>
              </a:path>
              <a:tileRect/>
            </a:gradFill>
            <a:ln w="19050">
              <a:noFill/>
              <a:tailEnd type="non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 b="1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51" name="椭圆 50"/>
            <p:cNvSpPr/>
            <p:nvPr/>
          </p:nvSpPr>
          <p:spPr>
            <a:xfrm>
              <a:off x="1462766" y="5084535"/>
              <a:ext cx="144000" cy="144000"/>
            </a:xfrm>
            <a:prstGeom prst="ellipse">
              <a:avLst/>
            </a:prstGeom>
            <a:gradFill flip="none" rotWithShape="1">
              <a:gsLst>
                <a:gs pos="0">
                  <a:schemeClr val="accent4">
                    <a:lumMod val="20000"/>
                    <a:lumOff val="80000"/>
                  </a:schemeClr>
                </a:gs>
                <a:gs pos="97000">
                  <a:srgbClr val="009A46"/>
                </a:gs>
              </a:gsLst>
              <a:path path="circle">
                <a:fillToRect l="50000" t="50000" r="50000" b="50000"/>
              </a:path>
              <a:tileRect/>
            </a:gradFill>
            <a:ln w="19050">
              <a:noFill/>
              <a:tailEnd type="non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 b="1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52" name="椭圆 51"/>
            <p:cNvSpPr/>
            <p:nvPr/>
          </p:nvSpPr>
          <p:spPr>
            <a:xfrm>
              <a:off x="1854496" y="5084535"/>
              <a:ext cx="144000" cy="144000"/>
            </a:xfrm>
            <a:prstGeom prst="ellipse">
              <a:avLst/>
            </a:prstGeom>
            <a:gradFill flip="none" rotWithShape="1">
              <a:gsLst>
                <a:gs pos="0">
                  <a:schemeClr val="accent4">
                    <a:lumMod val="20000"/>
                    <a:lumOff val="80000"/>
                  </a:schemeClr>
                </a:gs>
                <a:gs pos="97000">
                  <a:srgbClr val="009A46"/>
                </a:gs>
              </a:gsLst>
              <a:path path="circle">
                <a:fillToRect l="50000" t="50000" r="50000" b="50000"/>
              </a:path>
              <a:tileRect/>
            </a:gradFill>
            <a:ln w="19050">
              <a:noFill/>
              <a:tailEnd type="non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 b="1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53" name="椭圆 52"/>
            <p:cNvSpPr/>
            <p:nvPr/>
          </p:nvSpPr>
          <p:spPr>
            <a:xfrm>
              <a:off x="2246226" y="5084535"/>
              <a:ext cx="144000" cy="144000"/>
            </a:xfrm>
            <a:prstGeom prst="ellipse">
              <a:avLst/>
            </a:prstGeom>
            <a:gradFill flip="none" rotWithShape="1">
              <a:gsLst>
                <a:gs pos="0">
                  <a:schemeClr val="accent4">
                    <a:lumMod val="20000"/>
                    <a:lumOff val="80000"/>
                  </a:schemeClr>
                </a:gs>
                <a:gs pos="97000">
                  <a:srgbClr val="009A46"/>
                </a:gs>
              </a:gsLst>
              <a:path path="circle">
                <a:fillToRect l="50000" t="50000" r="50000" b="50000"/>
              </a:path>
              <a:tileRect/>
            </a:gradFill>
            <a:ln w="19050">
              <a:noFill/>
              <a:tailEnd type="non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 b="1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54" name="椭圆 53"/>
            <p:cNvSpPr/>
            <p:nvPr/>
          </p:nvSpPr>
          <p:spPr>
            <a:xfrm>
              <a:off x="2843521" y="4673822"/>
              <a:ext cx="144000" cy="144000"/>
            </a:xfrm>
            <a:prstGeom prst="ellipse">
              <a:avLst/>
            </a:prstGeom>
            <a:gradFill flip="none" rotWithShape="1">
              <a:gsLst>
                <a:gs pos="0">
                  <a:schemeClr val="accent4">
                    <a:lumMod val="20000"/>
                    <a:lumOff val="80000"/>
                  </a:schemeClr>
                </a:gs>
                <a:gs pos="97000">
                  <a:srgbClr val="009A46"/>
                </a:gs>
              </a:gsLst>
              <a:path path="circle">
                <a:fillToRect l="50000" t="50000" r="50000" b="50000"/>
              </a:path>
              <a:tileRect/>
            </a:gradFill>
            <a:ln w="19050">
              <a:noFill/>
              <a:tailEnd type="non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 b="1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55" name="椭圆 54"/>
            <p:cNvSpPr/>
            <p:nvPr/>
          </p:nvSpPr>
          <p:spPr>
            <a:xfrm>
              <a:off x="3626981" y="4673822"/>
              <a:ext cx="144000" cy="144000"/>
            </a:xfrm>
            <a:prstGeom prst="ellipse">
              <a:avLst/>
            </a:prstGeom>
            <a:gradFill flip="none" rotWithShape="1">
              <a:gsLst>
                <a:gs pos="0">
                  <a:schemeClr val="accent4">
                    <a:lumMod val="20000"/>
                    <a:lumOff val="80000"/>
                  </a:schemeClr>
                </a:gs>
                <a:gs pos="97000">
                  <a:srgbClr val="009A46"/>
                </a:gs>
              </a:gsLst>
              <a:path path="circle">
                <a:fillToRect l="50000" t="50000" r="50000" b="50000"/>
              </a:path>
              <a:tileRect/>
            </a:gradFill>
            <a:ln w="19050">
              <a:noFill/>
              <a:tailEnd type="non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 b="1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56" name="椭圆 55"/>
            <p:cNvSpPr/>
            <p:nvPr/>
          </p:nvSpPr>
          <p:spPr>
            <a:xfrm>
              <a:off x="1276601" y="4673822"/>
              <a:ext cx="144000" cy="144000"/>
            </a:xfrm>
            <a:prstGeom prst="ellipse">
              <a:avLst/>
            </a:prstGeom>
            <a:gradFill flip="none" rotWithShape="1">
              <a:gsLst>
                <a:gs pos="0">
                  <a:schemeClr val="accent4">
                    <a:lumMod val="20000"/>
                    <a:lumOff val="80000"/>
                  </a:schemeClr>
                </a:gs>
                <a:gs pos="97000">
                  <a:srgbClr val="009A46"/>
                </a:gs>
              </a:gsLst>
              <a:path path="circle">
                <a:fillToRect l="50000" t="50000" r="50000" b="50000"/>
              </a:path>
              <a:tileRect/>
            </a:gradFill>
            <a:ln w="19050">
              <a:noFill/>
              <a:tailEnd type="non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 b="1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57" name="椭圆 56"/>
            <p:cNvSpPr/>
            <p:nvPr/>
          </p:nvSpPr>
          <p:spPr>
            <a:xfrm>
              <a:off x="2060061" y="4673822"/>
              <a:ext cx="144000" cy="144000"/>
            </a:xfrm>
            <a:prstGeom prst="ellipse">
              <a:avLst/>
            </a:prstGeom>
            <a:gradFill flip="none" rotWithShape="1">
              <a:gsLst>
                <a:gs pos="0">
                  <a:schemeClr val="accent4">
                    <a:lumMod val="20000"/>
                    <a:lumOff val="80000"/>
                  </a:schemeClr>
                </a:gs>
                <a:gs pos="97000">
                  <a:srgbClr val="009A46"/>
                </a:gs>
              </a:gsLst>
              <a:path path="circle">
                <a:fillToRect l="50000" t="50000" r="50000" b="50000"/>
              </a:path>
              <a:tileRect/>
            </a:gradFill>
            <a:ln w="19050">
              <a:noFill/>
              <a:tailEnd type="non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 b="1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58" name="椭圆 57"/>
            <p:cNvSpPr/>
            <p:nvPr/>
          </p:nvSpPr>
          <p:spPr>
            <a:xfrm>
              <a:off x="3266784" y="4277370"/>
              <a:ext cx="144000" cy="144000"/>
            </a:xfrm>
            <a:prstGeom prst="ellipse">
              <a:avLst/>
            </a:prstGeom>
            <a:gradFill flip="none" rotWithShape="1">
              <a:gsLst>
                <a:gs pos="0">
                  <a:schemeClr val="accent4">
                    <a:lumMod val="20000"/>
                    <a:lumOff val="80000"/>
                  </a:schemeClr>
                </a:gs>
                <a:gs pos="97000">
                  <a:srgbClr val="009A46"/>
                </a:gs>
              </a:gsLst>
              <a:path path="circle">
                <a:fillToRect l="50000" t="50000" r="50000" b="50000"/>
              </a:path>
              <a:tileRect/>
            </a:gradFill>
            <a:ln w="19050">
              <a:noFill/>
              <a:tailEnd type="non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 b="1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59" name="椭圆 58"/>
            <p:cNvSpPr/>
            <p:nvPr/>
          </p:nvSpPr>
          <p:spPr>
            <a:xfrm>
              <a:off x="1699864" y="4277370"/>
              <a:ext cx="144000" cy="144000"/>
            </a:xfrm>
            <a:prstGeom prst="ellipse">
              <a:avLst/>
            </a:prstGeom>
            <a:gradFill flip="none" rotWithShape="1">
              <a:gsLst>
                <a:gs pos="0">
                  <a:schemeClr val="accent4">
                    <a:lumMod val="20000"/>
                    <a:lumOff val="80000"/>
                  </a:schemeClr>
                </a:gs>
                <a:gs pos="97000">
                  <a:srgbClr val="009A46"/>
                </a:gs>
              </a:gsLst>
              <a:path path="circle">
                <a:fillToRect l="50000" t="50000" r="50000" b="50000"/>
              </a:path>
              <a:tileRect/>
            </a:gradFill>
            <a:ln w="19050">
              <a:noFill/>
              <a:tailEnd type="non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 b="1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60" name="椭圆 59"/>
            <p:cNvSpPr/>
            <p:nvPr/>
          </p:nvSpPr>
          <p:spPr>
            <a:xfrm>
              <a:off x="2499752" y="3877976"/>
              <a:ext cx="144000" cy="144000"/>
            </a:xfrm>
            <a:prstGeom prst="ellipse">
              <a:avLst/>
            </a:prstGeom>
            <a:gradFill flip="none" rotWithShape="1">
              <a:gsLst>
                <a:gs pos="0">
                  <a:schemeClr val="accent4">
                    <a:lumMod val="20000"/>
                    <a:lumOff val="80000"/>
                  </a:schemeClr>
                </a:gs>
                <a:gs pos="97000">
                  <a:srgbClr val="009A46"/>
                </a:gs>
              </a:gsLst>
              <a:path path="circle">
                <a:fillToRect l="50000" t="50000" r="50000" b="50000"/>
              </a:path>
              <a:tileRect/>
            </a:gradFill>
            <a:ln w="19050">
              <a:noFill/>
              <a:tailEnd type="non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 b="1" dirty="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cxnSp>
          <p:nvCxnSpPr>
            <p:cNvPr id="61" name="直接连接符 60"/>
            <p:cNvCxnSpPr>
              <a:stCxn id="60" idx="3"/>
              <a:endCxn id="59" idx="7"/>
            </p:cNvCxnSpPr>
            <p:nvPr/>
          </p:nvCxnSpPr>
          <p:spPr>
            <a:xfrm flipH="1">
              <a:off x="1822776" y="4000888"/>
              <a:ext cx="698064" cy="297570"/>
            </a:xfrm>
            <a:prstGeom prst="line">
              <a:avLst/>
            </a:prstGeom>
            <a:ln w="12700">
              <a:solidFill>
                <a:schemeClr val="tx1"/>
              </a:solidFill>
              <a:tailEnd type="non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2" name="直接连接符 61"/>
            <p:cNvCxnSpPr>
              <a:stCxn id="60" idx="5"/>
              <a:endCxn id="58" idx="1"/>
            </p:cNvCxnSpPr>
            <p:nvPr/>
          </p:nvCxnSpPr>
          <p:spPr>
            <a:xfrm>
              <a:off x="2622664" y="4000888"/>
              <a:ext cx="665208" cy="297570"/>
            </a:xfrm>
            <a:prstGeom prst="line">
              <a:avLst/>
            </a:prstGeom>
            <a:ln w="12700">
              <a:solidFill>
                <a:schemeClr val="tx1"/>
              </a:solidFill>
              <a:tailEnd type="non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3" name="直接连接符 62"/>
            <p:cNvCxnSpPr>
              <a:stCxn id="59" idx="3"/>
              <a:endCxn id="56" idx="7"/>
            </p:cNvCxnSpPr>
            <p:nvPr/>
          </p:nvCxnSpPr>
          <p:spPr>
            <a:xfrm flipH="1">
              <a:off x="1399513" y="4400282"/>
              <a:ext cx="321439" cy="294628"/>
            </a:xfrm>
            <a:prstGeom prst="line">
              <a:avLst/>
            </a:prstGeom>
            <a:ln w="12700">
              <a:solidFill>
                <a:schemeClr val="tx1"/>
              </a:solidFill>
              <a:tailEnd type="non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4" name="直接连接符 63"/>
            <p:cNvCxnSpPr>
              <a:stCxn id="59" idx="5"/>
              <a:endCxn id="57" idx="1"/>
            </p:cNvCxnSpPr>
            <p:nvPr/>
          </p:nvCxnSpPr>
          <p:spPr>
            <a:xfrm>
              <a:off x="1822776" y="4400282"/>
              <a:ext cx="258373" cy="294628"/>
            </a:xfrm>
            <a:prstGeom prst="line">
              <a:avLst/>
            </a:prstGeom>
            <a:ln w="12700">
              <a:solidFill>
                <a:schemeClr val="tx1"/>
              </a:solidFill>
              <a:tailEnd type="non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5" name="直接连接符 64"/>
            <p:cNvCxnSpPr>
              <a:stCxn id="58" idx="3"/>
              <a:endCxn id="54" idx="7"/>
            </p:cNvCxnSpPr>
            <p:nvPr/>
          </p:nvCxnSpPr>
          <p:spPr>
            <a:xfrm flipH="1">
              <a:off x="2966433" y="4400282"/>
              <a:ext cx="321439" cy="294628"/>
            </a:xfrm>
            <a:prstGeom prst="line">
              <a:avLst/>
            </a:prstGeom>
            <a:ln w="12700">
              <a:solidFill>
                <a:schemeClr val="tx1"/>
              </a:solidFill>
              <a:tailEnd type="non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6" name="直接连接符 65"/>
            <p:cNvCxnSpPr>
              <a:stCxn id="58" idx="5"/>
              <a:endCxn id="55" idx="1"/>
            </p:cNvCxnSpPr>
            <p:nvPr/>
          </p:nvCxnSpPr>
          <p:spPr>
            <a:xfrm>
              <a:off x="3389696" y="4400282"/>
              <a:ext cx="258373" cy="294628"/>
            </a:xfrm>
            <a:prstGeom prst="line">
              <a:avLst/>
            </a:prstGeom>
            <a:ln w="12700">
              <a:solidFill>
                <a:schemeClr val="tx1"/>
              </a:solidFill>
              <a:tailEnd type="non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7" name="直接连接符 66"/>
            <p:cNvCxnSpPr>
              <a:stCxn id="56" idx="3"/>
              <a:endCxn id="50" idx="0"/>
            </p:cNvCxnSpPr>
            <p:nvPr/>
          </p:nvCxnSpPr>
          <p:spPr>
            <a:xfrm flipH="1">
              <a:off x="1143036" y="4796734"/>
              <a:ext cx="154653" cy="287801"/>
            </a:xfrm>
            <a:prstGeom prst="line">
              <a:avLst/>
            </a:prstGeom>
            <a:ln w="12700">
              <a:solidFill>
                <a:schemeClr val="tx1"/>
              </a:solidFill>
              <a:tailEnd type="non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8" name="直接连接符 67"/>
            <p:cNvCxnSpPr>
              <a:stCxn id="56" idx="5"/>
              <a:endCxn id="51" idx="0"/>
            </p:cNvCxnSpPr>
            <p:nvPr/>
          </p:nvCxnSpPr>
          <p:spPr>
            <a:xfrm>
              <a:off x="1399513" y="4796734"/>
              <a:ext cx="135253" cy="287801"/>
            </a:xfrm>
            <a:prstGeom prst="line">
              <a:avLst/>
            </a:prstGeom>
            <a:ln w="12700">
              <a:solidFill>
                <a:schemeClr val="tx1"/>
              </a:solidFill>
              <a:tailEnd type="non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9" name="直接连接符 68"/>
            <p:cNvCxnSpPr>
              <a:stCxn id="57" idx="3"/>
              <a:endCxn id="52" idx="0"/>
            </p:cNvCxnSpPr>
            <p:nvPr/>
          </p:nvCxnSpPr>
          <p:spPr>
            <a:xfrm flipH="1">
              <a:off x="1926496" y="4796734"/>
              <a:ext cx="154653" cy="287801"/>
            </a:xfrm>
            <a:prstGeom prst="line">
              <a:avLst/>
            </a:prstGeom>
            <a:ln w="12700">
              <a:solidFill>
                <a:schemeClr val="tx1"/>
              </a:solidFill>
              <a:tailEnd type="non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0" name="直接连接符 69"/>
            <p:cNvCxnSpPr>
              <a:stCxn id="57" idx="5"/>
              <a:endCxn id="53" idx="0"/>
            </p:cNvCxnSpPr>
            <p:nvPr/>
          </p:nvCxnSpPr>
          <p:spPr>
            <a:xfrm>
              <a:off x="2182973" y="4796734"/>
              <a:ext cx="135253" cy="287801"/>
            </a:xfrm>
            <a:prstGeom prst="line">
              <a:avLst/>
            </a:prstGeom>
            <a:ln w="12700">
              <a:solidFill>
                <a:schemeClr val="tx1"/>
              </a:solidFill>
              <a:tailEnd type="non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1" name="直接连接符 70"/>
            <p:cNvCxnSpPr>
              <a:stCxn id="54" idx="3"/>
              <a:endCxn id="46" idx="0"/>
            </p:cNvCxnSpPr>
            <p:nvPr/>
          </p:nvCxnSpPr>
          <p:spPr>
            <a:xfrm flipH="1">
              <a:off x="2709956" y="4796734"/>
              <a:ext cx="154653" cy="287801"/>
            </a:xfrm>
            <a:prstGeom prst="line">
              <a:avLst/>
            </a:prstGeom>
            <a:ln w="12700">
              <a:solidFill>
                <a:schemeClr val="tx1"/>
              </a:solidFill>
              <a:tailEnd type="non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2" name="直接连接符 71"/>
            <p:cNvCxnSpPr>
              <a:stCxn id="54" idx="5"/>
              <a:endCxn id="47" idx="0"/>
            </p:cNvCxnSpPr>
            <p:nvPr/>
          </p:nvCxnSpPr>
          <p:spPr>
            <a:xfrm>
              <a:off x="2966433" y="4796734"/>
              <a:ext cx="135253" cy="287801"/>
            </a:xfrm>
            <a:prstGeom prst="line">
              <a:avLst/>
            </a:prstGeom>
            <a:ln w="12700">
              <a:solidFill>
                <a:schemeClr val="tx1"/>
              </a:solidFill>
              <a:tailEnd type="non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3" name="直接连接符 72"/>
            <p:cNvCxnSpPr>
              <a:stCxn id="55" idx="3"/>
              <a:endCxn id="48" idx="0"/>
            </p:cNvCxnSpPr>
            <p:nvPr/>
          </p:nvCxnSpPr>
          <p:spPr>
            <a:xfrm flipH="1">
              <a:off x="3493416" y="4796734"/>
              <a:ext cx="154653" cy="287801"/>
            </a:xfrm>
            <a:prstGeom prst="line">
              <a:avLst/>
            </a:prstGeom>
            <a:ln w="12700">
              <a:solidFill>
                <a:schemeClr val="tx1"/>
              </a:solidFill>
              <a:tailEnd type="non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4" name="直接连接符 73"/>
            <p:cNvCxnSpPr>
              <a:stCxn id="55" idx="5"/>
              <a:endCxn id="49" idx="0"/>
            </p:cNvCxnSpPr>
            <p:nvPr/>
          </p:nvCxnSpPr>
          <p:spPr>
            <a:xfrm>
              <a:off x="3749893" y="4796734"/>
              <a:ext cx="135253" cy="287801"/>
            </a:xfrm>
            <a:prstGeom prst="line">
              <a:avLst/>
            </a:prstGeom>
            <a:ln w="12700">
              <a:solidFill>
                <a:schemeClr val="tx1"/>
              </a:solidFill>
              <a:tailEnd type="non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5" name="直接连接符 74"/>
            <p:cNvCxnSpPr>
              <a:stCxn id="50" idx="3"/>
              <a:endCxn id="39" idx="0"/>
            </p:cNvCxnSpPr>
            <p:nvPr/>
          </p:nvCxnSpPr>
          <p:spPr>
            <a:xfrm flipH="1">
              <a:off x="1039140" y="5207447"/>
              <a:ext cx="52984" cy="267887"/>
            </a:xfrm>
            <a:prstGeom prst="line">
              <a:avLst/>
            </a:prstGeom>
            <a:ln w="12700">
              <a:solidFill>
                <a:schemeClr val="tx1"/>
              </a:solidFill>
              <a:tailEnd type="non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6" name="直接连接符 75"/>
            <p:cNvCxnSpPr>
              <a:stCxn id="50" idx="5"/>
              <a:endCxn id="40" idx="0"/>
            </p:cNvCxnSpPr>
            <p:nvPr/>
          </p:nvCxnSpPr>
          <p:spPr>
            <a:xfrm>
              <a:off x="1193948" y="5207447"/>
              <a:ext cx="41057" cy="267887"/>
            </a:xfrm>
            <a:prstGeom prst="line">
              <a:avLst/>
            </a:prstGeom>
            <a:ln w="12700">
              <a:solidFill>
                <a:schemeClr val="tx1"/>
              </a:solidFill>
              <a:tailEnd type="non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7" name="直接连接符 76"/>
            <p:cNvCxnSpPr>
              <a:stCxn id="51" idx="3"/>
              <a:endCxn id="41" idx="0"/>
            </p:cNvCxnSpPr>
            <p:nvPr/>
          </p:nvCxnSpPr>
          <p:spPr>
            <a:xfrm flipH="1">
              <a:off x="1430870" y="5207447"/>
              <a:ext cx="52984" cy="267887"/>
            </a:xfrm>
            <a:prstGeom prst="line">
              <a:avLst/>
            </a:prstGeom>
            <a:ln w="12700">
              <a:solidFill>
                <a:schemeClr val="tx1"/>
              </a:solidFill>
              <a:tailEnd type="non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8" name="直接连接符 77"/>
            <p:cNvCxnSpPr>
              <a:stCxn id="51" idx="5"/>
              <a:endCxn id="42" idx="0"/>
            </p:cNvCxnSpPr>
            <p:nvPr/>
          </p:nvCxnSpPr>
          <p:spPr>
            <a:xfrm>
              <a:off x="1585678" y="5207447"/>
              <a:ext cx="41057" cy="267887"/>
            </a:xfrm>
            <a:prstGeom prst="line">
              <a:avLst/>
            </a:prstGeom>
            <a:ln w="12700">
              <a:solidFill>
                <a:schemeClr val="tx1"/>
              </a:solidFill>
              <a:tailEnd type="non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9" name="直接连接符 78"/>
            <p:cNvCxnSpPr>
              <a:stCxn id="52" idx="3"/>
              <a:endCxn id="43" idx="0"/>
            </p:cNvCxnSpPr>
            <p:nvPr/>
          </p:nvCxnSpPr>
          <p:spPr>
            <a:xfrm flipH="1">
              <a:off x="1822600" y="5207447"/>
              <a:ext cx="52984" cy="267887"/>
            </a:xfrm>
            <a:prstGeom prst="line">
              <a:avLst/>
            </a:prstGeom>
            <a:ln w="12700">
              <a:solidFill>
                <a:schemeClr val="tx1"/>
              </a:solidFill>
              <a:tailEnd type="non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0" name="直接连接符 79"/>
            <p:cNvCxnSpPr>
              <a:stCxn id="52" idx="5"/>
              <a:endCxn id="44" idx="0"/>
            </p:cNvCxnSpPr>
            <p:nvPr/>
          </p:nvCxnSpPr>
          <p:spPr>
            <a:xfrm>
              <a:off x="1977408" y="5207447"/>
              <a:ext cx="41057" cy="267887"/>
            </a:xfrm>
            <a:prstGeom prst="line">
              <a:avLst/>
            </a:prstGeom>
            <a:ln w="12700">
              <a:solidFill>
                <a:schemeClr val="tx1"/>
              </a:solidFill>
              <a:tailEnd type="non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1" name="直接连接符 80"/>
            <p:cNvCxnSpPr>
              <a:stCxn id="53" idx="3"/>
              <a:endCxn id="45" idx="0"/>
            </p:cNvCxnSpPr>
            <p:nvPr/>
          </p:nvCxnSpPr>
          <p:spPr>
            <a:xfrm flipH="1">
              <a:off x="2214330" y="5207447"/>
              <a:ext cx="52984" cy="267887"/>
            </a:xfrm>
            <a:prstGeom prst="line">
              <a:avLst/>
            </a:prstGeom>
            <a:ln w="12700">
              <a:solidFill>
                <a:schemeClr val="tx1"/>
              </a:solidFill>
              <a:tailEnd type="non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2" name="直接连接符 81"/>
            <p:cNvCxnSpPr>
              <a:stCxn id="53" idx="5"/>
              <a:endCxn id="22" idx="0"/>
            </p:cNvCxnSpPr>
            <p:nvPr/>
          </p:nvCxnSpPr>
          <p:spPr>
            <a:xfrm>
              <a:off x="2369138" y="5207447"/>
              <a:ext cx="41057" cy="267887"/>
            </a:xfrm>
            <a:prstGeom prst="line">
              <a:avLst/>
            </a:prstGeom>
            <a:ln w="12700">
              <a:solidFill>
                <a:schemeClr val="tx1"/>
              </a:solidFill>
              <a:tailEnd type="non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3" name="直接连接符 82"/>
            <p:cNvCxnSpPr>
              <a:stCxn id="46" idx="3"/>
              <a:endCxn id="23" idx="0"/>
            </p:cNvCxnSpPr>
            <p:nvPr/>
          </p:nvCxnSpPr>
          <p:spPr>
            <a:xfrm flipH="1">
              <a:off x="2606060" y="5207447"/>
              <a:ext cx="52984" cy="267887"/>
            </a:xfrm>
            <a:prstGeom prst="line">
              <a:avLst/>
            </a:prstGeom>
            <a:ln w="12700">
              <a:solidFill>
                <a:schemeClr val="tx1"/>
              </a:solidFill>
              <a:tailEnd type="non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4" name="直接连接符 83"/>
            <p:cNvCxnSpPr>
              <a:stCxn id="46" idx="5"/>
              <a:endCxn id="25" idx="0"/>
            </p:cNvCxnSpPr>
            <p:nvPr/>
          </p:nvCxnSpPr>
          <p:spPr>
            <a:xfrm>
              <a:off x="2760868" y="5207447"/>
              <a:ext cx="41057" cy="267887"/>
            </a:xfrm>
            <a:prstGeom prst="line">
              <a:avLst/>
            </a:prstGeom>
            <a:ln w="12700">
              <a:solidFill>
                <a:schemeClr val="tx1"/>
              </a:solidFill>
              <a:tailEnd type="non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5" name="直接连接符 84"/>
            <p:cNvCxnSpPr>
              <a:stCxn id="47" idx="3"/>
              <a:endCxn id="29" idx="0"/>
            </p:cNvCxnSpPr>
            <p:nvPr/>
          </p:nvCxnSpPr>
          <p:spPr>
            <a:xfrm flipH="1">
              <a:off x="2997790" y="5207447"/>
              <a:ext cx="52984" cy="267887"/>
            </a:xfrm>
            <a:prstGeom prst="line">
              <a:avLst/>
            </a:prstGeom>
            <a:ln w="12700">
              <a:solidFill>
                <a:schemeClr val="tx1"/>
              </a:solidFill>
              <a:tailEnd type="non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6" name="直接连接符 85"/>
            <p:cNvCxnSpPr>
              <a:stCxn id="47" idx="5"/>
              <a:endCxn id="32" idx="0"/>
            </p:cNvCxnSpPr>
            <p:nvPr/>
          </p:nvCxnSpPr>
          <p:spPr>
            <a:xfrm>
              <a:off x="3152598" y="5207447"/>
              <a:ext cx="41057" cy="267887"/>
            </a:xfrm>
            <a:prstGeom prst="line">
              <a:avLst/>
            </a:prstGeom>
            <a:ln w="12700">
              <a:solidFill>
                <a:schemeClr val="tx1"/>
              </a:solidFill>
              <a:tailEnd type="non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7" name="直接连接符 86"/>
            <p:cNvCxnSpPr>
              <a:stCxn id="48" idx="3"/>
              <a:endCxn id="34" idx="0"/>
            </p:cNvCxnSpPr>
            <p:nvPr/>
          </p:nvCxnSpPr>
          <p:spPr>
            <a:xfrm flipH="1">
              <a:off x="3389520" y="5207447"/>
              <a:ext cx="52984" cy="267887"/>
            </a:xfrm>
            <a:prstGeom prst="line">
              <a:avLst/>
            </a:prstGeom>
            <a:ln w="12700">
              <a:solidFill>
                <a:schemeClr val="tx1"/>
              </a:solidFill>
              <a:tailEnd type="non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8" name="直接连接符 87"/>
            <p:cNvCxnSpPr>
              <a:stCxn id="48" idx="5"/>
              <a:endCxn id="38" idx="0"/>
            </p:cNvCxnSpPr>
            <p:nvPr/>
          </p:nvCxnSpPr>
          <p:spPr>
            <a:xfrm>
              <a:off x="3544328" y="5207447"/>
              <a:ext cx="41057" cy="267887"/>
            </a:xfrm>
            <a:prstGeom prst="line">
              <a:avLst/>
            </a:prstGeom>
            <a:ln w="12700">
              <a:solidFill>
                <a:schemeClr val="tx1"/>
              </a:solidFill>
              <a:tailEnd type="non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9" name="直接连接符 88"/>
            <p:cNvCxnSpPr>
              <a:stCxn id="49" idx="3"/>
              <a:endCxn id="36" idx="0"/>
            </p:cNvCxnSpPr>
            <p:nvPr/>
          </p:nvCxnSpPr>
          <p:spPr>
            <a:xfrm flipH="1">
              <a:off x="3781250" y="5207447"/>
              <a:ext cx="52984" cy="267887"/>
            </a:xfrm>
            <a:prstGeom prst="line">
              <a:avLst/>
            </a:prstGeom>
            <a:ln w="12700">
              <a:solidFill>
                <a:schemeClr val="tx1"/>
              </a:solidFill>
              <a:tailEnd type="non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0" name="直接连接符 89"/>
            <p:cNvCxnSpPr>
              <a:stCxn id="49" idx="5"/>
              <a:endCxn id="37" idx="0"/>
            </p:cNvCxnSpPr>
            <p:nvPr/>
          </p:nvCxnSpPr>
          <p:spPr>
            <a:xfrm>
              <a:off x="3936058" y="5207447"/>
              <a:ext cx="41053" cy="267887"/>
            </a:xfrm>
            <a:prstGeom prst="line">
              <a:avLst/>
            </a:prstGeom>
            <a:ln w="12700">
              <a:solidFill>
                <a:schemeClr val="tx1"/>
              </a:solidFill>
              <a:tailEnd type="non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91" name="文本框 90"/>
            <p:cNvSpPr txBox="1"/>
            <p:nvPr/>
          </p:nvSpPr>
          <p:spPr>
            <a:xfrm>
              <a:off x="2257274" y="4017384"/>
              <a:ext cx="640080" cy="36830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b="1" dirty="0">
                  <a:latin typeface="微软雅黑" panose="020B0503020204020204" charset="-122"/>
                  <a:ea typeface="微软雅黑" panose="020B0503020204020204" charset="-122"/>
                </a:rPr>
                <a:t>分裂</a:t>
              </a:r>
            </a:p>
          </p:txBody>
        </p:sp>
      </p:grpSp>
      <p:sp>
        <p:nvSpPr>
          <p:cNvPr id="5" name="文本框 4"/>
          <p:cNvSpPr txBox="1"/>
          <p:nvPr/>
        </p:nvSpPr>
        <p:spPr>
          <a:xfrm>
            <a:off x="8298085" y="6320629"/>
            <a:ext cx="26974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细菌繁殖产生的后代数量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24" grpId="0" uiExpand="1" build="p"/>
      <p:bldP spid="5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728345" y="81280"/>
            <a:ext cx="1249680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ctr"/>
            <a:r>
              <a:rPr lang="zh-CN" altLang="en-US" sz="2800" b="1">
                <a:solidFill>
                  <a:schemeClr val="bg1"/>
                </a:solidFill>
              </a:rPr>
              <a:t>第二节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4816476" y="50483"/>
            <a:ext cx="3395980" cy="58356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ctr"/>
            <a:r>
              <a:rPr lang="zh-CN" altLang="en-US" sz="3200" b="1">
                <a:solidFill>
                  <a:srgbClr val="FFFF00"/>
                </a:solidFill>
                <a:sym typeface="+mn-ea"/>
              </a:rPr>
              <a:t>    种群数量的变化</a:t>
            </a:r>
          </a:p>
        </p:txBody>
      </p:sp>
      <p:sp>
        <p:nvSpPr>
          <p:cNvPr id="69" name="圆角矩形 68"/>
          <p:cNvSpPr/>
          <p:nvPr/>
        </p:nvSpPr>
        <p:spPr>
          <a:xfrm>
            <a:off x="667385" y="1262380"/>
            <a:ext cx="10930255" cy="5400000"/>
          </a:xfrm>
          <a:prstGeom prst="roundRect">
            <a:avLst>
              <a:gd name="adj" fmla="val 3183"/>
            </a:avLst>
          </a:prstGeom>
          <a:noFill/>
          <a:ln w="19050">
            <a:solidFill>
              <a:srgbClr val="4472C4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剪去单角的矩形 14"/>
          <p:cNvSpPr/>
          <p:nvPr>
            <p:custDataLst>
              <p:tags r:id="rId1"/>
            </p:custDataLst>
          </p:nvPr>
        </p:nvSpPr>
        <p:spPr>
          <a:xfrm>
            <a:off x="0" y="709295"/>
            <a:ext cx="7482205" cy="539750"/>
          </a:xfrm>
          <a:prstGeom prst="snip1Rect">
            <a:avLst/>
          </a:prstGeom>
          <a:solidFill>
            <a:srgbClr val="4472C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zh-CN" altLang="en-US" sz="2800" b="1">
                <a:solidFill>
                  <a:srgbClr val="FFFF00"/>
                </a:solidFill>
                <a:latin typeface="微软雅黑" panose="020B0503020204020204" charset="-122"/>
                <a:ea typeface="微软雅黑" panose="020B0503020204020204" charset="-122"/>
              </a:rPr>
              <a:t>【探究</a:t>
            </a:r>
            <a:r>
              <a:rPr lang="en-US" altLang="zh-CN" sz="2800" b="1">
                <a:solidFill>
                  <a:srgbClr val="FFFF00"/>
                </a:solidFill>
                <a:latin typeface="微软雅黑" panose="020B0503020204020204" charset="-122"/>
                <a:ea typeface="微软雅黑" panose="020B0503020204020204" charset="-122"/>
              </a:rPr>
              <a:t>.</a:t>
            </a:r>
            <a:r>
              <a:rPr lang="zh-CN" altLang="en-US" sz="2800" b="1">
                <a:solidFill>
                  <a:srgbClr val="FFFF00"/>
                </a:solidFill>
                <a:latin typeface="微软雅黑" panose="020B0503020204020204" charset="-122"/>
                <a:ea typeface="微软雅黑" panose="020B0503020204020204" charset="-122"/>
              </a:rPr>
              <a:t>实践】</a:t>
            </a:r>
            <a:r>
              <a:rPr lang="zh-CN" altLang="en-US" sz="2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培养液中酵母菌种群数量的变化</a:t>
            </a:r>
            <a:endParaRPr lang="en-US" altLang="zh-CN" sz="28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757481" y="3979124"/>
            <a:ext cx="10596319" cy="522595"/>
            <a:chOff x="1023205" y="1207342"/>
            <a:chExt cx="10596319" cy="522595"/>
          </a:xfrm>
        </p:grpSpPr>
        <p:sp>
          <p:nvSpPr>
            <p:cNvPr id="16" name="文本框 15"/>
            <p:cNvSpPr txBox="1"/>
            <p:nvPr/>
          </p:nvSpPr>
          <p:spPr>
            <a:xfrm>
              <a:off x="1023205" y="1207342"/>
              <a:ext cx="1605280" cy="521970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r>
                <a:rPr kumimoji="1" lang="zh-CN" altLang="en-US" sz="2800" b="1" dirty="0">
                  <a:solidFill>
                    <a:srgbClr val="FF0000"/>
                  </a:solidFill>
                  <a:latin typeface="+mn-ea"/>
                  <a:cs typeface="微软雅黑" panose="020B0503020204020204" charset="-122"/>
                </a:rPr>
                <a:t>提出问题</a:t>
              </a:r>
            </a:p>
          </p:txBody>
        </p:sp>
        <p:cxnSp>
          <p:nvCxnSpPr>
            <p:cNvPr id="17" name="直接连接符 16"/>
            <p:cNvCxnSpPr/>
            <p:nvPr/>
          </p:nvCxnSpPr>
          <p:spPr>
            <a:xfrm>
              <a:off x="1089475" y="1729937"/>
              <a:ext cx="1481005" cy="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直接连接符 17"/>
            <p:cNvCxnSpPr/>
            <p:nvPr/>
          </p:nvCxnSpPr>
          <p:spPr>
            <a:xfrm>
              <a:off x="2603522" y="1729937"/>
              <a:ext cx="9016002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" name="文本框 18"/>
          <p:cNvSpPr txBox="1"/>
          <p:nvPr/>
        </p:nvSpPr>
        <p:spPr>
          <a:xfrm>
            <a:off x="757481" y="4534202"/>
            <a:ext cx="9908263" cy="5340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20000"/>
              </a:lnSpc>
            </a:pPr>
            <a:r>
              <a:rPr lang="zh-C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培养液中酵母菌种群数量是怎样随时间变化的？</a:t>
            </a:r>
          </a:p>
        </p:txBody>
      </p:sp>
      <p:grpSp>
        <p:nvGrpSpPr>
          <p:cNvPr id="8" name="组合 7"/>
          <p:cNvGrpSpPr/>
          <p:nvPr/>
        </p:nvGrpSpPr>
        <p:grpSpPr>
          <a:xfrm>
            <a:off x="757481" y="5198884"/>
            <a:ext cx="10596319" cy="522595"/>
            <a:chOff x="1023205" y="1207342"/>
            <a:chExt cx="10596319" cy="522595"/>
          </a:xfrm>
        </p:grpSpPr>
        <p:sp>
          <p:nvSpPr>
            <p:cNvPr id="9" name="文本框 8"/>
            <p:cNvSpPr txBox="1"/>
            <p:nvPr/>
          </p:nvSpPr>
          <p:spPr>
            <a:xfrm>
              <a:off x="1023205" y="1207342"/>
              <a:ext cx="1605280" cy="521970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r>
                <a:rPr kumimoji="1" lang="zh-CN" altLang="en-US" sz="2800" b="1" dirty="0">
                  <a:solidFill>
                    <a:srgbClr val="FF0000"/>
                  </a:solidFill>
                  <a:latin typeface="+mn-ea"/>
                  <a:cs typeface="微软雅黑" panose="020B0503020204020204" charset="-122"/>
                </a:rPr>
                <a:t>材料用具</a:t>
              </a:r>
            </a:p>
          </p:txBody>
        </p:sp>
        <p:cxnSp>
          <p:nvCxnSpPr>
            <p:cNvPr id="10" name="直接连接符 9"/>
            <p:cNvCxnSpPr/>
            <p:nvPr/>
          </p:nvCxnSpPr>
          <p:spPr>
            <a:xfrm>
              <a:off x="1089475" y="1729937"/>
              <a:ext cx="1481005" cy="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直接连接符 10"/>
            <p:cNvCxnSpPr/>
            <p:nvPr/>
          </p:nvCxnSpPr>
          <p:spPr>
            <a:xfrm>
              <a:off x="2603522" y="1729937"/>
              <a:ext cx="9016002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文本框 11"/>
          <p:cNvSpPr txBox="1"/>
          <p:nvPr/>
        </p:nvSpPr>
        <p:spPr>
          <a:xfrm>
            <a:off x="757480" y="5742994"/>
            <a:ext cx="10596319" cy="9772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</a:pPr>
            <a:r>
              <a:rPr lang="zh-C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酵母菌、无菌马铃薯培养液或肉汤培养液、试管、血细胞计数板、滴管、显微镜等。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693038" y="1227239"/>
            <a:ext cx="1085088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/>
              <a:t>酿酒和做面包都需要酵母菌，这些酵母菌可以用液体培养基（培养液）来培养。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546"/>
          <a:stretch>
            <a:fillRect/>
          </a:stretch>
        </p:blipFill>
        <p:spPr bwMode="auto">
          <a:xfrm>
            <a:off x="4641653" y="1746746"/>
            <a:ext cx="3114314" cy="207370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9155" y="1742693"/>
            <a:ext cx="3390934" cy="207370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7531" y="1742693"/>
            <a:ext cx="3079157" cy="207957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uiExpand="1" build="p"/>
      <p:bldP spid="12" grpId="0" uiExpand="1" build="p"/>
      <p:bldP spid="5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728345" y="81280"/>
            <a:ext cx="1249680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ctr"/>
            <a:r>
              <a:rPr lang="zh-CN" altLang="en-US" sz="2800" b="1">
                <a:solidFill>
                  <a:schemeClr val="bg1"/>
                </a:solidFill>
              </a:rPr>
              <a:t>第二节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4816476" y="50483"/>
            <a:ext cx="3395980" cy="58356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ctr"/>
            <a:r>
              <a:rPr lang="zh-CN" altLang="en-US" sz="3200" b="1">
                <a:solidFill>
                  <a:srgbClr val="FFFF00"/>
                </a:solidFill>
                <a:sym typeface="+mn-ea"/>
              </a:rPr>
              <a:t>    种群数量的变化</a:t>
            </a:r>
          </a:p>
        </p:txBody>
      </p:sp>
      <p:sp>
        <p:nvSpPr>
          <p:cNvPr id="69" name="圆角矩形 68"/>
          <p:cNvSpPr/>
          <p:nvPr/>
        </p:nvSpPr>
        <p:spPr>
          <a:xfrm>
            <a:off x="667385" y="1262380"/>
            <a:ext cx="10930255" cy="5400000"/>
          </a:xfrm>
          <a:prstGeom prst="roundRect">
            <a:avLst>
              <a:gd name="adj" fmla="val 3183"/>
            </a:avLst>
          </a:prstGeom>
          <a:noFill/>
          <a:ln w="19050">
            <a:solidFill>
              <a:srgbClr val="4472C4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剪去单角的矩形 14"/>
          <p:cNvSpPr/>
          <p:nvPr>
            <p:custDataLst>
              <p:tags r:id="rId1"/>
            </p:custDataLst>
          </p:nvPr>
        </p:nvSpPr>
        <p:spPr>
          <a:xfrm>
            <a:off x="0" y="709295"/>
            <a:ext cx="7482205" cy="539750"/>
          </a:xfrm>
          <a:prstGeom prst="snip1Rect">
            <a:avLst/>
          </a:prstGeom>
          <a:solidFill>
            <a:srgbClr val="4472C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zh-CN" altLang="en-US" sz="2800" b="1">
                <a:solidFill>
                  <a:srgbClr val="FFFF00"/>
                </a:solidFill>
                <a:latin typeface="微软雅黑" panose="020B0503020204020204" charset="-122"/>
                <a:ea typeface="微软雅黑" panose="020B0503020204020204" charset="-122"/>
              </a:rPr>
              <a:t>【探究</a:t>
            </a:r>
            <a:r>
              <a:rPr lang="en-US" altLang="zh-CN" sz="2800" b="1">
                <a:solidFill>
                  <a:srgbClr val="FFFF00"/>
                </a:solidFill>
                <a:latin typeface="微软雅黑" panose="020B0503020204020204" charset="-122"/>
                <a:ea typeface="微软雅黑" panose="020B0503020204020204" charset="-122"/>
              </a:rPr>
              <a:t>.</a:t>
            </a:r>
            <a:r>
              <a:rPr lang="zh-CN" altLang="en-US" sz="2800" b="1">
                <a:solidFill>
                  <a:srgbClr val="FFFF00"/>
                </a:solidFill>
                <a:latin typeface="微软雅黑" panose="020B0503020204020204" charset="-122"/>
                <a:ea typeface="微软雅黑" panose="020B0503020204020204" charset="-122"/>
              </a:rPr>
              <a:t>实践】</a:t>
            </a:r>
            <a:r>
              <a:rPr lang="zh-CN" altLang="en-US" sz="2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培养液中酵母菌种群数量的变化</a:t>
            </a:r>
            <a:endParaRPr lang="en-US" altLang="zh-CN" sz="28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6986016" y="1399032"/>
            <a:ext cx="4367784" cy="5180600"/>
            <a:chOff x="838201" y="1071794"/>
            <a:chExt cx="4367784" cy="5180600"/>
          </a:xfrm>
        </p:grpSpPr>
        <p:sp>
          <p:nvSpPr>
            <p:cNvPr id="20" name="圆角矩形 67"/>
            <p:cNvSpPr/>
            <p:nvPr/>
          </p:nvSpPr>
          <p:spPr>
            <a:xfrm>
              <a:off x="838201" y="1071794"/>
              <a:ext cx="4367784" cy="5180600"/>
            </a:xfrm>
            <a:prstGeom prst="roundRect">
              <a:avLst>
                <a:gd name="adj" fmla="val 5076"/>
              </a:avLst>
            </a:prstGeom>
            <a:solidFill>
              <a:srgbClr val="4F81BD">
                <a:alpha val="15000"/>
              </a:srgbClr>
            </a:solidFill>
            <a:ln w="1270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 dirty="0"/>
            </a:p>
          </p:txBody>
        </p:sp>
        <p:sp>
          <p:nvSpPr>
            <p:cNvPr id="3" name="文本框 2"/>
            <p:cNvSpPr txBox="1"/>
            <p:nvPr/>
          </p:nvSpPr>
          <p:spPr>
            <a:xfrm>
              <a:off x="1146048" y="1379287"/>
              <a:ext cx="3864864" cy="45231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zh-CN" altLang="en-US" sz="3200" dirty="0"/>
                <a:t>    血球计数板是一种专门用于计算较大单细胞微生物的一种仪器，由一块比普通载玻片厚的特制玻片制成的。</a:t>
              </a:r>
            </a:p>
          </p:txBody>
        </p:sp>
      </p:grpSp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60" r="21823"/>
          <a:stretch>
            <a:fillRect/>
          </a:stretch>
        </p:blipFill>
        <p:spPr bwMode="auto">
          <a:xfrm>
            <a:off x="838200" y="1399032"/>
            <a:ext cx="5839968" cy="5180599"/>
          </a:xfrm>
          <a:prstGeom prst="roundRect">
            <a:avLst>
              <a:gd name="adj" fmla="val 3828"/>
            </a:avLst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文本框 4"/>
          <p:cNvSpPr txBox="1"/>
          <p:nvPr/>
        </p:nvSpPr>
        <p:spPr>
          <a:xfrm>
            <a:off x="7375525" y="718185"/>
            <a:ext cx="4222115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8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---</a:t>
            </a:r>
            <a:r>
              <a:rPr lang="zh-CN" altLang="en-US" sz="28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血球计数板的基本构造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728345" y="81280"/>
            <a:ext cx="1249680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ctr"/>
            <a:r>
              <a:rPr lang="zh-CN" altLang="en-US" sz="2800" b="1">
                <a:solidFill>
                  <a:schemeClr val="bg1"/>
                </a:solidFill>
              </a:rPr>
              <a:t>第二节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4816476" y="50483"/>
            <a:ext cx="3395980" cy="58356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ctr"/>
            <a:r>
              <a:rPr lang="zh-CN" altLang="en-US" sz="3200" b="1">
                <a:solidFill>
                  <a:srgbClr val="FFFF00"/>
                </a:solidFill>
                <a:sym typeface="+mn-ea"/>
              </a:rPr>
              <a:t>    种群数量的变化</a:t>
            </a:r>
          </a:p>
        </p:txBody>
      </p:sp>
      <p:sp>
        <p:nvSpPr>
          <p:cNvPr id="69" name="圆角矩形 68"/>
          <p:cNvSpPr/>
          <p:nvPr/>
        </p:nvSpPr>
        <p:spPr>
          <a:xfrm>
            <a:off x="667385" y="1262380"/>
            <a:ext cx="10930255" cy="5400000"/>
          </a:xfrm>
          <a:prstGeom prst="roundRect">
            <a:avLst>
              <a:gd name="adj" fmla="val 3183"/>
            </a:avLst>
          </a:prstGeom>
          <a:noFill/>
          <a:ln w="19050">
            <a:solidFill>
              <a:srgbClr val="4472C4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剪去单角的矩形 14"/>
          <p:cNvSpPr/>
          <p:nvPr>
            <p:custDataLst>
              <p:tags r:id="rId1"/>
            </p:custDataLst>
          </p:nvPr>
        </p:nvSpPr>
        <p:spPr>
          <a:xfrm>
            <a:off x="0" y="709295"/>
            <a:ext cx="7482205" cy="539750"/>
          </a:xfrm>
          <a:prstGeom prst="snip1Rect">
            <a:avLst/>
          </a:prstGeom>
          <a:solidFill>
            <a:srgbClr val="4472C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zh-CN" altLang="en-US" sz="2800" b="1">
                <a:solidFill>
                  <a:srgbClr val="FFFF00"/>
                </a:solidFill>
                <a:latin typeface="微软雅黑" panose="020B0503020204020204" charset="-122"/>
                <a:ea typeface="微软雅黑" panose="020B0503020204020204" charset="-122"/>
              </a:rPr>
              <a:t>【探究</a:t>
            </a:r>
            <a:r>
              <a:rPr lang="en-US" altLang="zh-CN" sz="2800" b="1">
                <a:solidFill>
                  <a:srgbClr val="FFFF00"/>
                </a:solidFill>
                <a:latin typeface="微软雅黑" panose="020B0503020204020204" charset="-122"/>
                <a:ea typeface="微软雅黑" panose="020B0503020204020204" charset="-122"/>
              </a:rPr>
              <a:t>.</a:t>
            </a:r>
            <a:r>
              <a:rPr lang="zh-CN" altLang="en-US" sz="2800" b="1">
                <a:solidFill>
                  <a:srgbClr val="FFFF00"/>
                </a:solidFill>
                <a:latin typeface="微软雅黑" panose="020B0503020204020204" charset="-122"/>
                <a:ea typeface="微软雅黑" panose="020B0503020204020204" charset="-122"/>
              </a:rPr>
              <a:t>实践】</a:t>
            </a:r>
            <a:r>
              <a:rPr lang="zh-CN" altLang="en-US" sz="2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培养液中酵母菌种群数量的变化</a:t>
            </a:r>
            <a:endParaRPr lang="en-US" altLang="zh-CN" sz="28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7375525" y="718185"/>
            <a:ext cx="4222115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8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---</a:t>
            </a:r>
            <a:r>
              <a:rPr lang="zh-CN" altLang="en-US" sz="28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血球计数板的基本构造</a:t>
            </a:r>
          </a:p>
        </p:txBody>
      </p:sp>
      <p:sp>
        <p:nvSpPr>
          <p:cNvPr id="8" name="圆角矩形 67"/>
          <p:cNvSpPr/>
          <p:nvPr/>
        </p:nvSpPr>
        <p:spPr>
          <a:xfrm>
            <a:off x="838199" y="1381580"/>
            <a:ext cx="10515599" cy="5180600"/>
          </a:xfrm>
          <a:prstGeom prst="roundRect">
            <a:avLst>
              <a:gd name="adj" fmla="val 5076"/>
            </a:avLst>
          </a:prstGeom>
          <a:solidFill>
            <a:srgbClr val="4F81BD">
              <a:alpha val="15000"/>
            </a:srgbClr>
          </a:solidFill>
          <a:ln w="127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3" name="文本框 2"/>
          <p:cNvSpPr txBox="1"/>
          <p:nvPr/>
        </p:nvSpPr>
        <p:spPr>
          <a:xfrm>
            <a:off x="1315796" y="1651929"/>
            <a:ext cx="4511980" cy="47682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lnSpc>
                <a:spcPct val="120000"/>
              </a:lnSpc>
              <a:buFont typeface="Wingdings" panose="05000000000000000000" pitchFamily="2" charset="2"/>
              <a:buChar char="n"/>
            </a:pPr>
            <a:r>
              <a:rPr lang="zh-CN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玻片中有四条下凹的槽，构成三个平台，中间的平台较宽；</a:t>
            </a:r>
            <a:endParaRPr lang="en-US" altLang="zh-CN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lnSpc>
                <a:spcPct val="120000"/>
              </a:lnSpc>
              <a:buFont typeface="Wingdings" panose="05000000000000000000" pitchFamily="2" charset="2"/>
              <a:buChar char="n"/>
            </a:pPr>
            <a:r>
              <a:rPr lang="zh-CN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其中间又被一短横槽隔为两半，形成</a:t>
            </a:r>
            <a:r>
              <a:rPr lang="en-US" altLang="zh-C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zh-CN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个同样的计数池；</a:t>
            </a:r>
            <a:endParaRPr lang="en-US" altLang="zh-CN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lnSpc>
                <a:spcPct val="120000"/>
              </a:lnSpc>
              <a:buFont typeface="Wingdings" panose="05000000000000000000" pitchFamily="2" charset="2"/>
              <a:buChar char="n"/>
            </a:pPr>
            <a:r>
              <a:rPr lang="zh-CN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计数池的深度为</a:t>
            </a:r>
            <a:r>
              <a:rPr lang="en-US" altLang="zh-C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0.10mm</a:t>
            </a:r>
            <a:r>
              <a:rPr lang="zh-CN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。</a:t>
            </a:r>
          </a:p>
        </p:txBody>
      </p:sp>
      <p:pic>
        <p:nvPicPr>
          <p:cNvPr id="2" name="图片 1" descr="图示&#10;&#10;描述已自动生成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96002" y="1746621"/>
            <a:ext cx="4780202" cy="4359039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7631305" y="1857589"/>
            <a:ext cx="168673" cy="2203365"/>
          </a:xfrm>
          <a:prstGeom prst="rect">
            <a:avLst/>
          </a:prstGeom>
          <a:solidFill>
            <a:srgbClr val="FF0000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 9"/>
          <p:cNvSpPr/>
          <p:nvPr/>
        </p:nvSpPr>
        <p:spPr>
          <a:xfrm>
            <a:off x="8047160" y="1857589"/>
            <a:ext cx="165270" cy="2203365"/>
          </a:xfrm>
          <a:prstGeom prst="rect">
            <a:avLst/>
          </a:prstGeom>
          <a:solidFill>
            <a:srgbClr val="FF0000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 10"/>
          <p:cNvSpPr/>
          <p:nvPr/>
        </p:nvSpPr>
        <p:spPr>
          <a:xfrm>
            <a:off x="8702909" y="1857589"/>
            <a:ext cx="162727" cy="2203365"/>
          </a:xfrm>
          <a:prstGeom prst="rect">
            <a:avLst/>
          </a:prstGeom>
          <a:solidFill>
            <a:srgbClr val="FF0000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矩形 11"/>
          <p:cNvSpPr/>
          <p:nvPr/>
        </p:nvSpPr>
        <p:spPr>
          <a:xfrm>
            <a:off x="9130937" y="1857589"/>
            <a:ext cx="154174" cy="2203365"/>
          </a:xfrm>
          <a:prstGeom prst="rect">
            <a:avLst/>
          </a:prstGeom>
          <a:solidFill>
            <a:srgbClr val="FF0000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矩形 8"/>
          <p:cNvSpPr/>
          <p:nvPr/>
        </p:nvSpPr>
        <p:spPr>
          <a:xfrm>
            <a:off x="8210893" y="2890522"/>
            <a:ext cx="492016" cy="141111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ldLvl="0" animBg="1"/>
      <p:bldP spid="3" grpId="0" uiExpand="1" build="p"/>
      <p:bldP spid="6" grpId="0" bldLvl="0" animBg="1"/>
      <p:bldP spid="10" grpId="0" bldLvl="0" animBg="1"/>
      <p:bldP spid="11" grpId="0" bldLvl="0" animBg="1"/>
      <p:bldP spid="12" grpId="0" bldLvl="0" animBg="1"/>
      <p:bldP spid="9" grpId="0" bldLvl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728345" y="81280"/>
            <a:ext cx="1249680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ctr"/>
            <a:r>
              <a:rPr lang="zh-CN" altLang="en-US" sz="2800" b="1">
                <a:solidFill>
                  <a:schemeClr val="bg1"/>
                </a:solidFill>
              </a:rPr>
              <a:t>第二节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4816476" y="50483"/>
            <a:ext cx="3395980" cy="58356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ctr"/>
            <a:r>
              <a:rPr lang="zh-CN" altLang="en-US" sz="3200" b="1">
                <a:solidFill>
                  <a:srgbClr val="FFFF00"/>
                </a:solidFill>
                <a:sym typeface="+mn-ea"/>
              </a:rPr>
              <a:t>    种群数量的变化</a:t>
            </a:r>
          </a:p>
        </p:txBody>
      </p:sp>
      <p:sp>
        <p:nvSpPr>
          <p:cNvPr id="69" name="圆角矩形 68"/>
          <p:cNvSpPr/>
          <p:nvPr/>
        </p:nvSpPr>
        <p:spPr>
          <a:xfrm>
            <a:off x="667385" y="1262380"/>
            <a:ext cx="10930255" cy="5400000"/>
          </a:xfrm>
          <a:prstGeom prst="roundRect">
            <a:avLst>
              <a:gd name="adj" fmla="val 3183"/>
            </a:avLst>
          </a:prstGeom>
          <a:noFill/>
          <a:ln w="19050">
            <a:solidFill>
              <a:srgbClr val="4472C4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剪去单角的矩形 14"/>
          <p:cNvSpPr/>
          <p:nvPr>
            <p:custDataLst>
              <p:tags r:id="rId1"/>
            </p:custDataLst>
          </p:nvPr>
        </p:nvSpPr>
        <p:spPr>
          <a:xfrm>
            <a:off x="0" y="709295"/>
            <a:ext cx="7482205" cy="539750"/>
          </a:xfrm>
          <a:prstGeom prst="snip1Rect">
            <a:avLst/>
          </a:prstGeom>
          <a:solidFill>
            <a:srgbClr val="4472C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zh-CN" altLang="en-US" sz="2800" b="1">
                <a:solidFill>
                  <a:srgbClr val="FFFF00"/>
                </a:solidFill>
                <a:latin typeface="微软雅黑" panose="020B0503020204020204" charset="-122"/>
                <a:ea typeface="微软雅黑" panose="020B0503020204020204" charset="-122"/>
              </a:rPr>
              <a:t>【探究</a:t>
            </a:r>
            <a:r>
              <a:rPr lang="en-US" altLang="zh-CN" sz="2800" b="1">
                <a:solidFill>
                  <a:srgbClr val="FFFF00"/>
                </a:solidFill>
                <a:latin typeface="微软雅黑" panose="020B0503020204020204" charset="-122"/>
                <a:ea typeface="微软雅黑" panose="020B0503020204020204" charset="-122"/>
              </a:rPr>
              <a:t>.</a:t>
            </a:r>
            <a:r>
              <a:rPr lang="zh-CN" altLang="en-US" sz="2800" b="1">
                <a:solidFill>
                  <a:srgbClr val="FFFF00"/>
                </a:solidFill>
                <a:latin typeface="微软雅黑" panose="020B0503020204020204" charset="-122"/>
                <a:ea typeface="微软雅黑" panose="020B0503020204020204" charset="-122"/>
              </a:rPr>
              <a:t>实践】</a:t>
            </a:r>
            <a:r>
              <a:rPr lang="zh-CN" altLang="en-US" sz="2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培养液中酵母菌种群数量的变化</a:t>
            </a:r>
            <a:endParaRPr lang="en-US" altLang="zh-CN" sz="28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7375525" y="718185"/>
            <a:ext cx="4222115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8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---</a:t>
            </a:r>
            <a:r>
              <a:rPr lang="zh-CN" altLang="en-US" sz="28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血球计数板的基本构造</a:t>
            </a:r>
          </a:p>
        </p:txBody>
      </p:sp>
      <p:sp>
        <p:nvSpPr>
          <p:cNvPr id="2" name="圆角矩形 67"/>
          <p:cNvSpPr/>
          <p:nvPr/>
        </p:nvSpPr>
        <p:spPr>
          <a:xfrm>
            <a:off x="838199" y="1381580"/>
            <a:ext cx="10515599" cy="5180600"/>
          </a:xfrm>
          <a:prstGeom prst="roundRect">
            <a:avLst>
              <a:gd name="adj" fmla="val 5076"/>
            </a:avLst>
          </a:prstGeom>
          <a:solidFill>
            <a:srgbClr val="4F81BD">
              <a:alpha val="15000"/>
            </a:srgbClr>
          </a:solidFill>
          <a:ln w="127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3" name="文本框 2"/>
          <p:cNvSpPr txBox="1"/>
          <p:nvPr/>
        </p:nvSpPr>
        <p:spPr>
          <a:xfrm>
            <a:off x="958855" y="1581421"/>
            <a:ext cx="5697001" cy="47787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lnSpc>
                <a:spcPct val="120000"/>
              </a:lnSpc>
              <a:buFont typeface="Wingdings" panose="05000000000000000000" pitchFamily="2" charset="2"/>
              <a:buChar char="n"/>
            </a:pPr>
            <a:r>
              <a:rPr lang="zh-CN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每个计数池画有长、宽各</a:t>
            </a:r>
            <a:r>
              <a:rPr lang="en-US" altLang="zh-C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3.0mm</a:t>
            </a:r>
            <a:r>
              <a:rPr lang="zh-CN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的方格，分为</a:t>
            </a:r>
            <a:r>
              <a:rPr lang="en-US" altLang="zh-C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lang="zh-CN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个大方格；</a:t>
            </a:r>
            <a:endParaRPr lang="en-US" altLang="zh-CN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lnSpc>
                <a:spcPct val="120000"/>
              </a:lnSpc>
              <a:buFont typeface="Wingdings" panose="05000000000000000000" pitchFamily="2" charset="2"/>
              <a:buChar char="n"/>
            </a:pPr>
            <a:r>
              <a:rPr lang="zh-CN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只有中间的一个大方格为计数室；</a:t>
            </a:r>
            <a:endParaRPr lang="en-US" altLang="zh-CN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lnSpc>
                <a:spcPct val="120000"/>
              </a:lnSpc>
              <a:buFont typeface="Wingdings" panose="05000000000000000000" pitchFamily="2" charset="2"/>
              <a:buChar char="n"/>
            </a:pPr>
            <a:r>
              <a:rPr lang="zh-CN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这一大方格的长和宽各为</a:t>
            </a:r>
            <a:r>
              <a:rPr lang="en-US" altLang="zh-C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1mm</a:t>
            </a:r>
            <a:r>
              <a:rPr lang="zh-CN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，深度为</a:t>
            </a:r>
            <a:r>
              <a:rPr lang="en-US" altLang="zh-C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0.1mm</a:t>
            </a:r>
            <a:r>
              <a:rPr lang="zh-CN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，则其容积为</a:t>
            </a:r>
            <a:r>
              <a:rPr lang="en-US" altLang="zh-C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0.1mm</a:t>
            </a:r>
            <a:r>
              <a:rPr lang="en-US" altLang="zh-CN" sz="32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zh-CN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。</a:t>
            </a:r>
          </a:p>
        </p:txBody>
      </p:sp>
      <p:pic>
        <p:nvPicPr>
          <p:cNvPr id="6" name="图片 5" descr="图片包含 门, 游戏机, 建筑, 笼子&#10;&#10;描述已自动生成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900578" y="2018073"/>
            <a:ext cx="3336627" cy="3319689"/>
          </a:xfrm>
          <a:prstGeom prst="rect">
            <a:avLst/>
          </a:prstGeom>
        </p:spPr>
      </p:pic>
      <p:sp>
        <p:nvSpPr>
          <p:cNvPr id="9" name="右大括号 8"/>
          <p:cNvSpPr/>
          <p:nvPr/>
        </p:nvSpPr>
        <p:spPr>
          <a:xfrm>
            <a:off x="10343703" y="2069159"/>
            <a:ext cx="276447" cy="3217515"/>
          </a:xfrm>
          <a:prstGeom prst="rightBrace">
            <a:avLst>
              <a:gd name="adj1" fmla="val 0"/>
              <a:gd name="adj2" fmla="val 50000"/>
            </a:avLst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文本框 9"/>
          <p:cNvSpPr txBox="1"/>
          <p:nvPr/>
        </p:nvSpPr>
        <p:spPr>
          <a:xfrm>
            <a:off x="10602843" y="3323973"/>
            <a:ext cx="58221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3.0</a:t>
            </a:r>
          </a:p>
          <a:p>
            <a:pPr algn="ctr"/>
            <a:r>
              <a:rPr lang="en-US" altLang="zh-CN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mm</a:t>
            </a:r>
            <a:endParaRPr lang="zh-CN" altLang="en-US" sz="2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右大括号 10"/>
          <p:cNvSpPr/>
          <p:nvPr/>
        </p:nvSpPr>
        <p:spPr>
          <a:xfrm rot="5400000">
            <a:off x="8428026" y="3868743"/>
            <a:ext cx="307187" cy="3255854"/>
          </a:xfrm>
          <a:prstGeom prst="rightBrace">
            <a:avLst>
              <a:gd name="adj1" fmla="val 0"/>
              <a:gd name="adj2" fmla="val 50000"/>
            </a:avLst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文本框 11"/>
          <p:cNvSpPr txBox="1"/>
          <p:nvPr/>
        </p:nvSpPr>
        <p:spPr>
          <a:xfrm>
            <a:off x="7929739" y="5593665"/>
            <a:ext cx="12783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3.0mm</a:t>
            </a:r>
            <a:endParaRPr lang="zh-CN" altLang="en-US" sz="2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8" name="组合 7"/>
          <p:cNvGrpSpPr/>
          <p:nvPr/>
        </p:nvGrpSpPr>
        <p:grpSpPr>
          <a:xfrm>
            <a:off x="7279341" y="2204253"/>
            <a:ext cx="2604556" cy="707886"/>
            <a:chOff x="7279341" y="1955333"/>
            <a:chExt cx="2604556" cy="707886"/>
          </a:xfrm>
        </p:grpSpPr>
        <p:sp>
          <p:nvSpPr>
            <p:cNvPr id="13" name="文本框 12"/>
            <p:cNvSpPr txBox="1"/>
            <p:nvPr/>
          </p:nvSpPr>
          <p:spPr>
            <a:xfrm>
              <a:off x="7279341" y="1955333"/>
              <a:ext cx="441146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4000" b="1" dirty="0">
                  <a:solidFill>
                    <a:srgbClr val="0070C0"/>
                  </a:solidFill>
                  <a:effectLst>
                    <a:glow rad="76200">
                      <a:schemeClr val="bg1">
                        <a:alpha val="85000"/>
                      </a:schemeClr>
                    </a:glow>
                  </a:effectLst>
                  <a:latin typeface="Times New Roman" panose="02020603050405020304" pitchFamily="18" charset="0"/>
                  <a:ea typeface="方正大标宋简体" panose="03000509000000000000" pitchFamily="65" charset="-122"/>
                  <a:cs typeface="Times New Roman" panose="02020603050405020304" pitchFamily="18" charset="0"/>
                </a:rPr>
                <a:t>1</a:t>
              </a:r>
              <a:endParaRPr lang="zh-CN" altLang="en-US" sz="4000" b="1" dirty="0">
                <a:solidFill>
                  <a:srgbClr val="0070C0"/>
                </a:solidFill>
                <a:effectLst>
                  <a:glow rad="76200">
                    <a:schemeClr val="bg1">
                      <a:alpha val="85000"/>
                    </a:schemeClr>
                  </a:glow>
                </a:effectLst>
                <a:latin typeface="Times New Roman" panose="02020603050405020304" pitchFamily="18" charset="0"/>
                <a:ea typeface="方正大标宋简体" panose="03000509000000000000" pitchFamily="65" charset="-122"/>
                <a:cs typeface="Times New Roman" panose="02020603050405020304" pitchFamily="18" charset="0"/>
              </a:endParaRPr>
            </a:p>
          </p:txBody>
        </p:sp>
        <p:sp>
          <p:nvSpPr>
            <p:cNvPr id="14" name="文本框 13"/>
            <p:cNvSpPr txBox="1"/>
            <p:nvPr/>
          </p:nvSpPr>
          <p:spPr>
            <a:xfrm>
              <a:off x="8361046" y="1955333"/>
              <a:ext cx="441146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4000" b="1" dirty="0">
                  <a:solidFill>
                    <a:srgbClr val="0070C0"/>
                  </a:solidFill>
                  <a:effectLst>
                    <a:glow rad="76200">
                      <a:schemeClr val="bg1">
                        <a:alpha val="85000"/>
                      </a:schemeClr>
                    </a:glow>
                  </a:effectLst>
                  <a:latin typeface="Times New Roman" panose="02020603050405020304" pitchFamily="18" charset="0"/>
                  <a:ea typeface="方正大标宋简体" panose="03000509000000000000" pitchFamily="65" charset="-122"/>
                  <a:cs typeface="Times New Roman" panose="02020603050405020304" pitchFamily="18" charset="0"/>
                </a:rPr>
                <a:t>2</a:t>
              </a:r>
              <a:endParaRPr lang="zh-CN" altLang="en-US" sz="4000" b="1" dirty="0">
                <a:solidFill>
                  <a:srgbClr val="0070C0"/>
                </a:solidFill>
                <a:effectLst>
                  <a:glow rad="76200">
                    <a:schemeClr val="bg1">
                      <a:alpha val="85000"/>
                    </a:schemeClr>
                  </a:glow>
                </a:effectLst>
                <a:latin typeface="Times New Roman" panose="02020603050405020304" pitchFamily="18" charset="0"/>
                <a:ea typeface="方正大标宋简体" panose="03000509000000000000" pitchFamily="65" charset="-122"/>
                <a:cs typeface="Times New Roman" panose="02020603050405020304" pitchFamily="18" charset="0"/>
              </a:endParaRPr>
            </a:p>
          </p:txBody>
        </p:sp>
        <p:sp>
          <p:nvSpPr>
            <p:cNvPr id="16" name="文本框 15"/>
            <p:cNvSpPr txBox="1"/>
            <p:nvPr/>
          </p:nvSpPr>
          <p:spPr>
            <a:xfrm>
              <a:off x="9442751" y="1955333"/>
              <a:ext cx="441146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4000" b="1" dirty="0">
                  <a:solidFill>
                    <a:srgbClr val="0070C0"/>
                  </a:solidFill>
                  <a:effectLst>
                    <a:glow rad="76200">
                      <a:schemeClr val="bg1">
                        <a:alpha val="85000"/>
                      </a:schemeClr>
                    </a:glow>
                  </a:effectLst>
                  <a:latin typeface="Times New Roman" panose="02020603050405020304" pitchFamily="18" charset="0"/>
                  <a:ea typeface="方正大标宋简体" panose="03000509000000000000" pitchFamily="65" charset="-122"/>
                  <a:cs typeface="Times New Roman" panose="02020603050405020304" pitchFamily="18" charset="0"/>
                </a:rPr>
                <a:t>3</a:t>
              </a:r>
              <a:endParaRPr lang="zh-CN" altLang="en-US" sz="4000" b="1" dirty="0">
                <a:solidFill>
                  <a:srgbClr val="0070C0"/>
                </a:solidFill>
                <a:effectLst>
                  <a:glow rad="76200">
                    <a:schemeClr val="bg1">
                      <a:alpha val="85000"/>
                    </a:schemeClr>
                  </a:glow>
                </a:effectLst>
                <a:latin typeface="Times New Roman" panose="02020603050405020304" pitchFamily="18" charset="0"/>
                <a:ea typeface="方正大标宋简体" panose="03000509000000000000" pitchFamily="65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7" name="组合 16"/>
          <p:cNvGrpSpPr/>
          <p:nvPr/>
        </p:nvGrpSpPr>
        <p:grpSpPr>
          <a:xfrm>
            <a:off x="7279341" y="3231894"/>
            <a:ext cx="2604556" cy="707886"/>
            <a:chOff x="7279341" y="2982974"/>
            <a:chExt cx="2604556" cy="707886"/>
          </a:xfrm>
        </p:grpSpPr>
        <p:sp>
          <p:nvSpPr>
            <p:cNvPr id="18" name="文本框 17"/>
            <p:cNvSpPr txBox="1"/>
            <p:nvPr/>
          </p:nvSpPr>
          <p:spPr>
            <a:xfrm>
              <a:off x="7279341" y="2982974"/>
              <a:ext cx="441146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4000" b="1" dirty="0">
                  <a:solidFill>
                    <a:srgbClr val="0070C0"/>
                  </a:solidFill>
                  <a:effectLst>
                    <a:glow rad="76200">
                      <a:schemeClr val="bg1">
                        <a:alpha val="85000"/>
                      </a:schemeClr>
                    </a:glow>
                  </a:effectLst>
                  <a:latin typeface="Times New Roman" panose="02020603050405020304" pitchFamily="18" charset="0"/>
                  <a:ea typeface="方正大标宋简体" panose="03000509000000000000" pitchFamily="65" charset="-122"/>
                  <a:cs typeface="Times New Roman" panose="02020603050405020304" pitchFamily="18" charset="0"/>
                </a:rPr>
                <a:t>4</a:t>
              </a:r>
              <a:endParaRPr lang="zh-CN" altLang="en-US" sz="4000" b="1" dirty="0">
                <a:solidFill>
                  <a:srgbClr val="0070C0"/>
                </a:solidFill>
                <a:effectLst>
                  <a:glow rad="76200">
                    <a:schemeClr val="bg1">
                      <a:alpha val="85000"/>
                    </a:schemeClr>
                  </a:glow>
                </a:effectLst>
                <a:latin typeface="Times New Roman" panose="02020603050405020304" pitchFamily="18" charset="0"/>
                <a:ea typeface="方正大标宋简体" panose="03000509000000000000" pitchFamily="65" charset="-122"/>
                <a:cs typeface="Times New Roman" panose="02020603050405020304" pitchFamily="18" charset="0"/>
              </a:endParaRPr>
            </a:p>
          </p:txBody>
        </p:sp>
        <p:sp>
          <p:nvSpPr>
            <p:cNvPr id="19" name="文本框 18"/>
            <p:cNvSpPr txBox="1"/>
            <p:nvPr/>
          </p:nvSpPr>
          <p:spPr>
            <a:xfrm>
              <a:off x="8361046" y="2982974"/>
              <a:ext cx="441146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4000" b="1" dirty="0">
                  <a:solidFill>
                    <a:srgbClr val="0070C0"/>
                  </a:solidFill>
                  <a:effectLst>
                    <a:glow rad="76200">
                      <a:schemeClr val="bg1">
                        <a:alpha val="85000"/>
                      </a:schemeClr>
                    </a:glow>
                  </a:effectLst>
                  <a:latin typeface="Times New Roman" panose="02020603050405020304" pitchFamily="18" charset="0"/>
                  <a:ea typeface="方正大标宋简体" panose="03000509000000000000" pitchFamily="65" charset="-122"/>
                  <a:cs typeface="Times New Roman" panose="02020603050405020304" pitchFamily="18" charset="0"/>
                </a:rPr>
                <a:t>5</a:t>
              </a:r>
              <a:endParaRPr lang="zh-CN" altLang="en-US" sz="4000" b="1" dirty="0">
                <a:solidFill>
                  <a:srgbClr val="0070C0"/>
                </a:solidFill>
                <a:effectLst>
                  <a:glow rad="76200">
                    <a:schemeClr val="bg1">
                      <a:alpha val="85000"/>
                    </a:schemeClr>
                  </a:glow>
                </a:effectLst>
                <a:latin typeface="Times New Roman" panose="02020603050405020304" pitchFamily="18" charset="0"/>
                <a:ea typeface="方正大标宋简体" panose="03000509000000000000" pitchFamily="65" charset="-122"/>
                <a:cs typeface="Times New Roman" panose="02020603050405020304" pitchFamily="18" charset="0"/>
              </a:endParaRPr>
            </a:p>
          </p:txBody>
        </p:sp>
        <p:sp>
          <p:nvSpPr>
            <p:cNvPr id="20" name="文本框 19"/>
            <p:cNvSpPr txBox="1"/>
            <p:nvPr/>
          </p:nvSpPr>
          <p:spPr>
            <a:xfrm>
              <a:off x="9442751" y="2982974"/>
              <a:ext cx="441146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4000" b="1" dirty="0">
                  <a:solidFill>
                    <a:srgbClr val="0070C0"/>
                  </a:solidFill>
                  <a:effectLst>
                    <a:glow rad="76200">
                      <a:schemeClr val="bg1">
                        <a:alpha val="85000"/>
                      </a:schemeClr>
                    </a:glow>
                  </a:effectLst>
                  <a:latin typeface="Times New Roman" panose="02020603050405020304" pitchFamily="18" charset="0"/>
                  <a:ea typeface="方正大标宋简体" panose="03000509000000000000" pitchFamily="65" charset="-122"/>
                  <a:cs typeface="Times New Roman" panose="02020603050405020304" pitchFamily="18" charset="0"/>
                </a:rPr>
                <a:t>6</a:t>
              </a:r>
              <a:endParaRPr lang="zh-CN" altLang="en-US" sz="4000" b="1" dirty="0">
                <a:solidFill>
                  <a:srgbClr val="0070C0"/>
                </a:solidFill>
                <a:effectLst>
                  <a:glow rad="76200">
                    <a:schemeClr val="bg1">
                      <a:alpha val="85000"/>
                    </a:schemeClr>
                  </a:glow>
                </a:effectLst>
                <a:latin typeface="Times New Roman" panose="02020603050405020304" pitchFamily="18" charset="0"/>
                <a:ea typeface="方正大标宋简体" panose="03000509000000000000" pitchFamily="65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2" name="组合 21"/>
          <p:cNvGrpSpPr/>
          <p:nvPr/>
        </p:nvGrpSpPr>
        <p:grpSpPr>
          <a:xfrm>
            <a:off x="7279341" y="4406542"/>
            <a:ext cx="2604556" cy="707886"/>
            <a:chOff x="7279341" y="4157622"/>
            <a:chExt cx="2604556" cy="707886"/>
          </a:xfrm>
        </p:grpSpPr>
        <p:sp>
          <p:nvSpPr>
            <p:cNvPr id="21" name="文本框 20"/>
            <p:cNvSpPr txBox="1"/>
            <p:nvPr/>
          </p:nvSpPr>
          <p:spPr>
            <a:xfrm>
              <a:off x="7279341" y="4157622"/>
              <a:ext cx="441146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4000" b="1" dirty="0">
                  <a:solidFill>
                    <a:srgbClr val="0070C0"/>
                  </a:solidFill>
                  <a:effectLst>
                    <a:glow rad="76200">
                      <a:schemeClr val="bg1">
                        <a:alpha val="85000"/>
                      </a:schemeClr>
                    </a:glow>
                  </a:effectLst>
                  <a:latin typeface="Times New Roman" panose="02020603050405020304" pitchFamily="18" charset="0"/>
                  <a:ea typeface="方正大标宋简体" panose="03000509000000000000" pitchFamily="65" charset="-122"/>
                  <a:cs typeface="Times New Roman" panose="02020603050405020304" pitchFamily="18" charset="0"/>
                </a:rPr>
                <a:t>7</a:t>
              </a:r>
              <a:endParaRPr lang="zh-CN" altLang="en-US" sz="4000" b="1" dirty="0">
                <a:solidFill>
                  <a:srgbClr val="0070C0"/>
                </a:solidFill>
                <a:effectLst>
                  <a:glow rad="76200">
                    <a:schemeClr val="bg1">
                      <a:alpha val="85000"/>
                    </a:schemeClr>
                  </a:glow>
                </a:effectLst>
                <a:latin typeface="Times New Roman" panose="02020603050405020304" pitchFamily="18" charset="0"/>
                <a:ea typeface="方正大标宋简体" panose="03000509000000000000" pitchFamily="65" charset="-122"/>
                <a:cs typeface="Times New Roman" panose="02020603050405020304" pitchFamily="18" charset="0"/>
              </a:endParaRPr>
            </a:p>
          </p:txBody>
        </p:sp>
        <p:sp>
          <p:nvSpPr>
            <p:cNvPr id="23" name="文本框 22"/>
            <p:cNvSpPr txBox="1"/>
            <p:nvPr/>
          </p:nvSpPr>
          <p:spPr>
            <a:xfrm>
              <a:off x="8361046" y="4157622"/>
              <a:ext cx="441146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4000" b="1" dirty="0">
                  <a:solidFill>
                    <a:srgbClr val="0070C0"/>
                  </a:solidFill>
                  <a:effectLst>
                    <a:glow rad="76200">
                      <a:schemeClr val="bg1">
                        <a:alpha val="85000"/>
                      </a:schemeClr>
                    </a:glow>
                  </a:effectLst>
                  <a:latin typeface="Times New Roman" panose="02020603050405020304" pitchFamily="18" charset="0"/>
                  <a:ea typeface="方正大标宋简体" panose="03000509000000000000" pitchFamily="65" charset="-122"/>
                  <a:cs typeface="Times New Roman" panose="02020603050405020304" pitchFamily="18" charset="0"/>
                </a:rPr>
                <a:t>8</a:t>
              </a:r>
              <a:endParaRPr lang="zh-CN" altLang="en-US" sz="4000" b="1" dirty="0">
                <a:solidFill>
                  <a:srgbClr val="0070C0"/>
                </a:solidFill>
                <a:effectLst>
                  <a:glow rad="76200">
                    <a:schemeClr val="bg1">
                      <a:alpha val="85000"/>
                    </a:schemeClr>
                  </a:glow>
                </a:effectLst>
                <a:latin typeface="Times New Roman" panose="02020603050405020304" pitchFamily="18" charset="0"/>
                <a:ea typeface="方正大标宋简体" panose="03000509000000000000" pitchFamily="65" charset="-122"/>
                <a:cs typeface="Times New Roman" panose="02020603050405020304" pitchFamily="18" charset="0"/>
              </a:endParaRPr>
            </a:p>
          </p:txBody>
        </p:sp>
        <p:sp>
          <p:nvSpPr>
            <p:cNvPr id="24" name="文本框 23"/>
            <p:cNvSpPr txBox="1"/>
            <p:nvPr/>
          </p:nvSpPr>
          <p:spPr>
            <a:xfrm>
              <a:off x="9442751" y="4157622"/>
              <a:ext cx="441146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4000" b="1" dirty="0">
                  <a:solidFill>
                    <a:srgbClr val="0070C0"/>
                  </a:solidFill>
                  <a:effectLst>
                    <a:glow rad="76200">
                      <a:schemeClr val="bg1">
                        <a:alpha val="85000"/>
                      </a:schemeClr>
                    </a:glow>
                  </a:effectLst>
                  <a:latin typeface="Times New Roman" panose="02020603050405020304" pitchFamily="18" charset="0"/>
                  <a:ea typeface="方正大标宋简体" panose="03000509000000000000" pitchFamily="65" charset="-122"/>
                  <a:cs typeface="Times New Roman" panose="02020603050405020304" pitchFamily="18" charset="0"/>
                </a:rPr>
                <a:t>9</a:t>
              </a:r>
              <a:endParaRPr lang="zh-CN" altLang="en-US" sz="4000" b="1" dirty="0">
                <a:solidFill>
                  <a:srgbClr val="0070C0"/>
                </a:solidFill>
                <a:effectLst>
                  <a:glow rad="76200">
                    <a:schemeClr val="bg1">
                      <a:alpha val="85000"/>
                    </a:schemeClr>
                  </a:glow>
                </a:effectLst>
                <a:latin typeface="Times New Roman" panose="02020603050405020304" pitchFamily="18" charset="0"/>
                <a:ea typeface="方正大标宋简体" panose="03000509000000000000" pitchFamily="65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25" name="文本框 24"/>
          <p:cNvSpPr txBox="1"/>
          <p:nvPr/>
        </p:nvSpPr>
        <p:spPr>
          <a:xfrm>
            <a:off x="7861005" y="3378901"/>
            <a:ext cx="141577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dirty="0">
                <a:solidFill>
                  <a:srgbClr val="C00000"/>
                </a:solidFill>
                <a:effectLst>
                  <a:glow rad="76200">
                    <a:schemeClr val="bg1">
                      <a:alpha val="85000"/>
                    </a:schemeClr>
                  </a:glow>
                </a:effectLst>
                <a:latin typeface="Times New Roman" panose="02020603050405020304" pitchFamily="18" charset="0"/>
                <a:ea typeface="方正大标宋简体" panose="03000509000000000000" pitchFamily="65" charset="-122"/>
                <a:cs typeface="Times New Roman" panose="02020603050405020304" pitchFamily="18" charset="0"/>
              </a:rPr>
              <a:t>计数室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5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000"/>
                            </p:stCondLst>
                            <p:childTnLst>
                              <p:par>
                                <p:cTn id="3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500"/>
                            </p:stCondLst>
                            <p:childTnLst>
                              <p:par>
                                <p:cTn id="4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000"/>
                            </p:stCondLst>
                            <p:childTnLst>
                              <p:par>
                                <p:cTn id="4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3500"/>
                            </p:stCondLst>
                            <p:childTnLst>
                              <p:par>
                                <p:cTn id="4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ldLvl="0" animBg="1"/>
      <p:bldP spid="3" grpId="0" uiExpand="1" build="p"/>
      <p:bldP spid="9" grpId="0" bldLvl="0" animBg="1"/>
      <p:bldP spid="10" grpId="0"/>
      <p:bldP spid="11" grpId="0" bldLvl="0" animBg="1"/>
      <p:bldP spid="12" grpId="0"/>
      <p:bldP spid="25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728345" y="81280"/>
            <a:ext cx="1249680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ctr"/>
            <a:r>
              <a:rPr lang="zh-CN" altLang="en-US" sz="2800" b="1">
                <a:solidFill>
                  <a:schemeClr val="bg1"/>
                </a:solidFill>
              </a:rPr>
              <a:t>第二节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4816476" y="50483"/>
            <a:ext cx="3395980" cy="58356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ctr"/>
            <a:r>
              <a:rPr lang="zh-CN" altLang="en-US" sz="3200" b="1">
                <a:solidFill>
                  <a:srgbClr val="FFFF00"/>
                </a:solidFill>
                <a:sym typeface="+mn-ea"/>
              </a:rPr>
              <a:t>    种群数量的变化</a:t>
            </a:r>
          </a:p>
        </p:txBody>
      </p:sp>
      <p:sp>
        <p:nvSpPr>
          <p:cNvPr id="69" name="圆角矩形 68"/>
          <p:cNvSpPr/>
          <p:nvPr/>
        </p:nvSpPr>
        <p:spPr>
          <a:xfrm>
            <a:off x="667385" y="1262380"/>
            <a:ext cx="10930255" cy="5400000"/>
          </a:xfrm>
          <a:prstGeom prst="roundRect">
            <a:avLst>
              <a:gd name="adj" fmla="val 3183"/>
            </a:avLst>
          </a:prstGeom>
          <a:noFill/>
          <a:ln w="19050">
            <a:solidFill>
              <a:srgbClr val="4472C4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剪去单角的矩形 14"/>
          <p:cNvSpPr/>
          <p:nvPr>
            <p:custDataLst>
              <p:tags r:id="rId1"/>
            </p:custDataLst>
          </p:nvPr>
        </p:nvSpPr>
        <p:spPr>
          <a:xfrm>
            <a:off x="0" y="709295"/>
            <a:ext cx="7482205" cy="539750"/>
          </a:xfrm>
          <a:prstGeom prst="snip1Rect">
            <a:avLst/>
          </a:prstGeom>
          <a:solidFill>
            <a:srgbClr val="4472C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zh-CN" altLang="en-US" sz="2800" b="1">
                <a:solidFill>
                  <a:srgbClr val="FFFF00"/>
                </a:solidFill>
                <a:latin typeface="微软雅黑" panose="020B0503020204020204" charset="-122"/>
                <a:ea typeface="微软雅黑" panose="020B0503020204020204" charset="-122"/>
              </a:rPr>
              <a:t>【探究</a:t>
            </a:r>
            <a:r>
              <a:rPr lang="en-US" altLang="zh-CN" sz="2800" b="1">
                <a:solidFill>
                  <a:srgbClr val="FFFF00"/>
                </a:solidFill>
                <a:latin typeface="微软雅黑" panose="020B0503020204020204" charset="-122"/>
                <a:ea typeface="微软雅黑" panose="020B0503020204020204" charset="-122"/>
              </a:rPr>
              <a:t>.</a:t>
            </a:r>
            <a:r>
              <a:rPr lang="zh-CN" altLang="en-US" sz="2800" b="1">
                <a:solidFill>
                  <a:srgbClr val="FFFF00"/>
                </a:solidFill>
                <a:latin typeface="微软雅黑" panose="020B0503020204020204" charset="-122"/>
                <a:ea typeface="微软雅黑" panose="020B0503020204020204" charset="-122"/>
              </a:rPr>
              <a:t>实践】</a:t>
            </a:r>
            <a:r>
              <a:rPr lang="zh-CN" altLang="en-US" sz="2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培养液中酵母菌种群数量的变化</a:t>
            </a:r>
            <a:endParaRPr lang="en-US" altLang="zh-CN" sz="28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7375525" y="718185"/>
            <a:ext cx="4222115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8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---</a:t>
            </a:r>
            <a:r>
              <a:rPr lang="zh-CN" altLang="en-US" sz="28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血球计数板的基本构造</a:t>
            </a:r>
          </a:p>
        </p:txBody>
      </p:sp>
      <p:grpSp>
        <p:nvGrpSpPr>
          <p:cNvPr id="25" name="组合 24"/>
          <p:cNvGrpSpPr/>
          <p:nvPr/>
        </p:nvGrpSpPr>
        <p:grpSpPr>
          <a:xfrm>
            <a:off x="6900578" y="2018073"/>
            <a:ext cx="4284476" cy="3975702"/>
            <a:chOff x="6900578" y="1769153"/>
            <a:chExt cx="4284476" cy="3975702"/>
          </a:xfrm>
        </p:grpSpPr>
        <p:pic>
          <p:nvPicPr>
            <p:cNvPr id="6" name="图片 5" descr="图片包含 门, 游戏机, 建筑, 笼子&#10;&#10;描述已自动生成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900578" y="1769153"/>
              <a:ext cx="3336627" cy="3319689"/>
            </a:xfrm>
            <a:prstGeom prst="rect">
              <a:avLst/>
            </a:prstGeom>
          </p:spPr>
        </p:pic>
        <p:sp>
          <p:nvSpPr>
            <p:cNvPr id="9" name="右大括号 8"/>
            <p:cNvSpPr/>
            <p:nvPr/>
          </p:nvSpPr>
          <p:spPr>
            <a:xfrm>
              <a:off x="10343703" y="1820239"/>
              <a:ext cx="276447" cy="3217515"/>
            </a:xfrm>
            <a:prstGeom prst="rightBrace">
              <a:avLst>
                <a:gd name="adj1" fmla="val 0"/>
                <a:gd name="adj2" fmla="val 50000"/>
              </a:avLst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文本框 9"/>
            <p:cNvSpPr txBox="1"/>
            <p:nvPr/>
          </p:nvSpPr>
          <p:spPr>
            <a:xfrm>
              <a:off x="10602843" y="3075053"/>
              <a:ext cx="582211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sz="20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3.0</a:t>
              </a:r>
            </a:p>
            <a:p>
              <a:pPr algn="ctr"/>
              <a:r>
                <a:rPr lang="en-US" altLang="zh-CN" sz="20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mm</a:t>
              </a:r>
              <a:endParaRPr lang="zh-CN" alt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" name="右大括号 10"/>
            <p:cNvSpPr/>
            <p:nvPr/>
          </p:nvSpPr>
          <p:spPr>
            <a:xfrm rot="5400000">
              <a:off x="8428026" y="3619823"/>
              <a:ext cx="307187" cy="3255854"/>
            </a:xfrm>
            <a:prstGeom prst="rightBrace">
              <a:avLst>
                <a:gd name="adj1" fmla="val 0"/>
                <a:gd name="adj2" fmla="val 50000"/>
              </a:avLst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文本框 11"/>
            <p:cNvSpPr txBox="1"/>
            <p:nvPr/>
          </p:nvSpPr>
          <p:spPr>
            <a:xfrm>
              <a:off x="7929739" y="5344745"/>
              <a:ext cx="127830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0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3.0mm</a:t>
              </a:r>
              <a:endParaRPr lang="zh-CN" alt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2" name="组合 1"/>
            <p:cNvGrpSpPr/>
            <p:nvPr/>
          </p:nvGrpSpPr>
          <p:grpSpPr>
            <a:xfrm>
              <a:off x="7279341" y="1955333"/>
              <a:ext cx="2604556" cy="707886"/>
              <a:chOff x="7279341" y="1955333"/>
              <a:chExt cx="2604556" cy="707886"/>
            </a:xfrm>
          </p:grpSpPr>
          <p:sp>
            <p:nvSpPr>
              <p:cNvPr id="3" name="文本框 2"/>
              <p:cNvSpPr txBox="1"/>
              <p:nvPr/>
            </p:nvSpPr>
            <p:spPr>
              <a:xfrm>
                <a:off x="7279341" y="1955333"/>
                <a:ext cx="441146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4000" b="1" dirty="0">
                    <a:solidFill>
                      <a:srgbClr val="0070C0"/>
                    </a:solidFill>
                    <a:effectLst>
                      <a:glow rad="76200">
                        <a:schemeClr val="bg1">
                          <a:alpha val="85000"/>
                        </a:schemeClr>
                      </a:glow>
                    </a:effectLst>
                    <a:latin typeface="Times New Roman" panose="02020603050405020304" pitchFamily="18" charset="0"/>
                    <a:ea typeface="方正大标宋简体" panose="03000509000000000000" pitchFamily="65" charset="-122"/>
                    <a:cs typeface="Times New Roman" panose="02020603050405020304" pitchFamily="18" charset="0"/>
                  </a:rPr>
                  <a:t>1</a:t>
                </a:r>
                <a:endParaRPr lang="zh-CN" altLang="en-US" sz="4000" b="1" dirty="0">
                  <a:solidFill>
                    <a:srgbClr val="0070C0"/>
                  </a:solidFill>
                  <a:effectLst>
                    <a:glow rad="76200">
                      <a:schemeClr val="bg1">
                        <a:alpha val="85000"/>
                      </a:schemeClr>
                    </a:glow>
                  </a:effectLst>
                  <a:latin typeface="Times New Roman" panose="02020603050405020304" pitchFamily="18" charset="0"/>
                  <a:ea typeface="方正大标宋简体" panose="03000509000000000000" pitchFamily="65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14" name="文本框 13"/>
              <p:cNvSpPr txBox="1"/>
              <p:nvPr/>
            </p:nvSpPr>
            <p:spPr>
              <a:xfrm>
                <a:off x="8361046" y="1955333"/>
                <a:ext cx="441146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4000" b="1" dirty="0">
                    <a:solidFill>
                      <a:srgbClr val="0070C0"/>
                    </a:solidFill>
                    <a:effectLst>
                      <a:glow rad="76200">
                        <a:schemeClr val="bg1">
                          <a:alpha val="85000"/>
                        </a:schemeClr>
                      </a:glow>
                    </a:effectLst>
                    <a:latin typeface="Times New Roman" panose="02020603050405020304" pitchFamily="18" charset="0"/>
                    <a:ea typeface="方正大标宋简体" panose="03000509000000000000" pitchFamily="65" charset="-122"/>
                    <a:cs typeface="Times New Roman" panose="02020603050405020304" pitchFamily="18" charset="0"/>
                  </a:rPr>
                  <a:t>2</a:t>
                </a:r>
                <a:endParaRPr lang="zh-CN" altLang="en-US" sz="4000" b="1" dirty="0">
                  <a:solidFill>
                    <a:srgbClr val="0070C0"/>
                  </a:solidFill>
                  <a:effectLst>
                    <a:glow rad="76200">
                      <a:schemeClr val="bg1">
                        <a:alpha val="85000"/>
                      </a:schemeClr>
                    </a:glow>
                  </a:effectLst>
                  <a:latin typeface="Times New Roman" panose="02020603050405020304" pitchFamily="18" charset="0"/>
                  <a:ea typeface="方正大标宋简体" panose="03000509000000000000" pitchFamily="65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8" name="文本框 7"/>
              <p:cNvSpPr txBox="1"/>
              <p:nvPr/>
            </p:nvSpPr>
            <p:spPr>
              <a:xfrm>
                <a:off x="9442751" y="1955333"/>
                <a:ext cx="441146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4000" b="1" dirty="0">
                    <a:solidFill>
                      <a:srgbClr val="0070C0"/>
                    </a:solidFill>
                    <a:effectLst>
                      <a:glow rad="76200">
                        <a:schemeClr val="bg1">
                          <a:alpha val="85000"/>
                        </a:schemeClr>
                      </a:glow>
                    </a:effectLst>
                    <a:latin typeface="Times New Roman" panose="02020603050405020304" pitchFamily="18" charset="0"/>
                    <a:ea typeface="方正大标宋简体" panose="03000509000000000000" pitchFamily="65" charset="-122"/>
                    <a:cs typeface="Times New Roman" panose="02020603050405020304" pitchFamily="18" charset="0"/>
                  </a:rPr>
                  <a:t>3</a:t>
                </a:r>
                <a:endParaRPr lang="zh-CN" altLang="en-US" sz="4000" b="1" dirty="0">
                  <a:solidFill>
                    <a:srgbClr val="0070C0"/>
                  </a:solidFill>
                  <a:effectLst>
                    <a:glow rad="76200">
                      <a:schemeClr val="bg1">
                        <a:alpha val="85000"/>
                      </a:schemeClr>
                    </a:glow>
                  </a:effectLst>
                  <a:latin typeface="Times New Roman" panose="02020603050405020304" pitchFamily="18" charset="0"/>
                  <a:ea typeface="方正大标宋简体" panose="03000509000000000000" pitchFamily="65" charset="-122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13" name="组合 12"/>
            <p:cNvGrpSpPr/>
            <p:nvPr/>
          </p:nvGrpSpPr>
          <p:grpSpPr>
            <a:xfrm>
              <a:off x="7279341" y="2982974"/>
              <a:ext cx="2604556" cy="707886"/>
              <a:chOff x="7279341" y="2982974"/>
              <a:chExt cx="2604556" cy="707886"/>
            </a:xfrm>
          </p:grpSpPr>
          <p:sp>
            <p:nvSpPr>
              <p:cNvPr id="16" name="文本框 15"/>
              <p:cNvSpPr txBox="1"/>
              <p:nvPr/>
            </p:nvSpPr>
            <p:spPr>
              <a:xfrm>
                <a:off x="7279341" y="2982974"/>
                <a:ext cx="441146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4000" b="1" dirty="0">
                    <a:solidFill>
                      <a:srgbClr val="0070C0"/>
                    </a:solidFill>
                    <a:effectLst>
                      <a:glow rad="76200">
                        <a:schemeClr val="bg1">
                          <a:alpha val="85000"/>
                        </a:schemeClr>
                      </a:glow>
                    </a:effectLst>
                    <a:latin typeface="Times New Roman" panose="02020603050405020304" pitchFamily="18" charset="0"/>
                    <a:ea typeface="方正大标宋简体" panose="03000509000000000000" pitchFamily="65" charset="-122"/>
                    <a:cs typeface="Times New Roman" panose="02020603050405020304" pitchFamily="18" charset="0"/>
                  </a:rPr>
                  <a:t>4</a:t>
                </a:r>
                <a:endParaRPr lang="zh-CN" altLang="en-US" sz="4000" b="1" dirty="0">
                  <a:solidFill>
                    <a:srgbClr val="0070C0"/>
                  </a:solidFill>
                  <a:effectLst>
                    <a:glow rad="76200">
                      <a:schemeClr val="bg1">
                        <a:alpha val="85000"/>
                      </a:schemeClr>
                    </a:glow>
                  </a:effectLst>
                  <a:latin typeface="Times New Roman" panose="02020603050405020304" pitchFamily="18" charset="0"/>
                  <a:ea typeface="方正大标宋简体" panose="03000509000000000000" pitchFamily="65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17" name="文本框 16"/>
              <p:cNvSpPr txBox="1"/>
              <p:nvPr/>
            </p:nvSpPr>
            <p:spPr>
              <a:xfrm>
                <a:off x="8361046" y="2982974"/>
                <a:ext cx="441146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4000" b="1" dirty="0">
                    <a:solidFill>
                      <a:srgbClr val="0070C0"/>
                    </a:solidFill>
                    <a:effectLst>
                      <a:glow rad="76200">
                        <a:schemeClr val="bg1">
                          <a:alpha val="85000"/>
                        </a:schemeClr>
                      </a:glow>
                    </a:effectLst>
                    <a:latin typeface="Times New Roman" panose="02020603050405020304" pitchFamily="18" charset="0"/>
                    <a:ea typeface="方正大标宋简体" panose="03000509000000000000" pitchFamily="65" charset="-122"/>
                    <a:cs typeface="Times New Roman" panose="02020603050405020304" pitchFamily="18" charset="0"/>
                  </a:rPr>
                  <a:t>5</a:t>
                </a:r>
                <a:endParaRPr lang="zh-CN" altLang="en-US" sz="4000" b="1" dirty="0">
                  <a:solidFill>
                    <a:srgbClr val="0070C0"/>
                  </a:solidFill>
                  <a:effectLst>
                    <a:glow rad="76200">
                      <a:schemeClr val="bg1">
                        <a:alpha val="85000"/>
                      </a:schemeClr>
                    </a:glow>
                  </a:effectLst>
                  <a:latin typeface="Times New Roman" panose="02020603050405020304" pitchFamily="18" charset="0"/>
                  <a:ea typeface="方正大标宋简体" panose="03000509000000000000" pitchFamily="65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18" name="文本框 17"/>
              <p:cNvSpPr txBox="1"/>
              <p:nvPr/>
            </p:nvSpPr>
            <p:spPr>
              <a:xfrm>
                <a:off x="9442751" y="2982974"/>
                <a:ext cx="441146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4000" b="1" dirty="0">
                    <a:solidFill>
                      <a:srgbClr val="0070C0"/>
                    </a:solidFill>
                    <a:effectLst>
                      <a:glow rad="76200">
                        <a:schemeClr val="bg1">
                          <a:alpha val="85000"/>
                        </a:schemeClr>
                      </a:glow>
                    </a:effectLst>
                    <a:latin typeface="Times New Roman" panose="02020603050405020304" pitchFamily="18" charset="0"/>
                    <a:ea typeface="方正大标宋简体" panose="03000509000000000000" pitchFamily="65" charset="-122"/>
                    <a:cs typeface="Times New Roman" panose="02020603050405020304" pitchFamily="18" charset="0"/>
                  </a:rPr>
                  <a:t>6</a:t>
                </a:r>
                <a:endParaRPr lang="zh-CN" altLang="en-US" sz="4000" b="1" dirty="0">
                  <a:solidFill>
                    <a:srgbClr val="0070C0"/>
                  </a:solidFill>
                  <a:effectLst>
                    <a:glow rad="76200">
                      <a:schemeClr val="bg1">
                        <a:alpha val="85000"/>
                      </a:schemeClr>
                    </a:glow>
                  </a:effectLst>
                  <a:latin typeface="Times New Roman" panose="02020603050405020304" pitchFamily="18" charset="0"/>
                  <a:ea typeface="方正大标宋简体" panose="03000509000000000000" pitchFamily="65" charset="-122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22" name="组合 21"/>
            <p:cNvGrpSpPr/>
            <p:nvPr/>
          </p:nvGrpSpPr>
          <p:grpSpPr>
            <a:xfrm>
              <a:off x="7279341" y="4157622"/>
              <a:ext cx="2604556" cy="707886"/>
              <a:chOff x="7279341" y="4157622"/>
              <a:chExt cx="2604556" cy="707886"/>
            </a:xfrm>
          </p:grpSpPr>
          <p:sp>
            <p:nvSpPr>
              <p:cNvPr id="19" name="文本框 18"/>
              <p:cNvSpPr txBox="1"/>
              <p:nvPr/>
            </p:nvSpPr>
            <p:spPr>
              <a:xfrm>
                <a:off x="7279341" y="4157622"/>
                <a:ext cx="441146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4000" b="1" dirty="0">
                    <a:solidFill>
                      <a:srgbClr val="0070C0"/>
                    </a:solidFill>
                    <a:effectLst>
                      <a:glow rad="76200">
                        <a:schemeClr val="bg1">
                          <a:alpha val="85000"/>
                        </a:schemeClr>
                      </a:glow>
                    </a:effectLst>
                    <a:latin typeface="Times New Roman" panose="02020603050405020304" pitchFamily="18" charset="0"/>
                    <a:ea typeface="方正大标宋简体" panose="03000509000000000000" pitchFamily="65" charset="-122"/>
                    <a:cs typeface="Times New Roman" panose="02020603050405020304" pitchFamily="18" charset="0"/>
                  </a:rPr>
                  <a:t>7</a:t>
                </a:r>
                <a:endParaRPr lang="zh-CN" altLang="en-US" sz="4000" b="1" dirty="0">
                  <a:solidFill>
                    <a:srgbClr val="0070C0"/>
                  </a:solidFill>
                  <a:effectLst>
                    <a:glow rad="76200">
                      <a:schemeClr val="bg1">
                        <a:alpha val="85000"/>
                      </a:schemeClr>
                    </a:glow>
                  </a:effectLst>
                  <a:latin typeface="Times New Roman" panose="02020603050405020304" pitchFamily="18" charset="0"/>
                  <a:ea typeface="方正大标宋简体" panose="03000509000000000000" pitchFamily="65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0" name="文本框 19"/>
              <p:cNvSpPr txBox="1"/>
              <p:nvPr/>
            </p:nvSpPr>
            <p:spPr>
              <a:xfrm>
                <a:off x="8361046" y="4157622"/>
                <a:ext cx="441146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4000" b="1" dirty="0">
                    <a:solidFill>
                      <a:srgbClr val="0070C0"/>
                    </a:solidFill>
                    <a:effectLst>
                      <a:glow rad="76200">
                        <a:schemeClr val="bg1">
                          <a:alpha val="85000"/>
                        </a:schemeClr>
                      </a:glow>
                    </a:effectLst>
                    <a:latin typeface="Times New Roman" panose="02020603050405020304" pitchFamily="18" charset="0"/>
                    <a:ea typeface="方正大标宋简体" panose="03000509000000000000" pitchFamily="65" charset="-122"/>
                    <a:cs typeface="Times New Roman" panose="02020603050405020304" pitchFamily="18" charset="0"/>
                  </a:rPr>
                  <a:t>8</a:t>
                </a:r>
                <a:endParaRPr lang="zh-CN" altLang="en-US" sz="4000" b="1" dirty="0">
                  <a:solidFill>
                    <a:srgbClr val="0070C0"/>
                  </a:solidFill>
                  <a:effectLst>
                    <a:glow rad="76200">
                      <a:schemeClr val="bg1">
                        <a:alpha val="85000"/>
                      </a:schemeClr>
                    </a:glow>
                  </a:effectLst>
                  <a:latin typeface="Times New Roman" panose="02020603050405020304" pitchFamily="18" charset="0"/>
                  <a:ea typeface="方正大标宋简体" panose="03000509000000000000" pitchFamily="65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1" name="文本框 20"/>
              <p:cNvSpPr txBox="1"/>
              <p:nvPr/>
            </p:nvSpPr>
            <p:spPr>
              <a:xfrm>
                <a:off x="9442751" y="4157622"/>
                <a:ext cx="441146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4000" b="1" dirty="0">
                    <a:solidFill>
                      <a:srgbClr val="0070C0"/>
                    </a:solidFill>
                    <a:effectLst>
                      <a:glow rad="76200">
                        <a:schemeClr val="bg1">
                          <a:alpha val="85000"/>
                        </a:schemeClr>
                      </a:glow>
                    </a:effectLst>
                    <a:latin typeface="Times New Roman" panose="02020603050405020304" pitchFamily="18" charset="0"/>
                    <a:ea typeface="方正大标宋简体" panose="03000509000000000000" pitchFamily="65" charset="-122"/>
                    <a:cs typeface="Times New Roman" panose="02020603050405020304" pitchFamily="18" charset="0"/>
                  </a:rPr>
                  <a:t>9</a:t>
                </a:r>
                <a:endParaRPr lang="zh-CN" altLang="en-US" sz="4000" b="1" dirty="0">
                  <a:solidFill>
                    <a:srgbClr val="0070C0"/>
                  </a:solidFill>
                  <a:effectLst>
                    <a:glow rad="76200">
                      <a:schemeClr val="bg1">
                        <a:alpha val="85000"/>
                      </a:schemeClr>
                    </a:glow>
                  </a:effectLst>
                  <a:latin typeface="Times New Roman" panose="02020603050405020304" pitchFamily="18" charset="0"/>
                  <a:ea typeface="方正大标宋简体" panose="03000509000000000000" pitchFamily="65" charset="-122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23" name="文本框 22"/>
            <p:cNvSpPr txBox="1"/>
            <p:nvPr/>
          </p:nvSpPr>
          <p:spPr>
            <a:xfrm>
              <a:off x="7861005" y="3129981"/>
              <a:ext cx="1415772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3200" dirty="0">
                  <a:solidFill>
                    <a:srgbClr val="C00000"/>
                  </a:solidFill>
                  <a:effectLst>
                    <a:glow rad="76200">
                      <a:schemeClr val="bg1">
                        <a:alpha val="85000"/>
                      </a:schemeClr>
                    </a:glow>
                  </a:effectLst>
                  <a:latin typeface="Times New Roman" panose="02020603050405020304" pitchFamily="18" charset="0"/>
                  <a:ea typeface="方正大标宋简体" panose="03000509000000000000" pitchFamily="65" charset="-122"/>
                  <a:cs typeface="Times New Roman" panose="02020603050405020304" pitchFamily="18" charset="0"/>
                </a:rPr>
                <a:t>计数室</a:t>
              </a:r>
            </a:p>
          </p:txBody>
        </p:sp>
      </p:grpSp>
      <p:sp>
        <p:nvSpPr>
          <p:cNvPr id="24" name="圆角矩形 67"/>
          <p:cNvSpPr/>
          <p:nvPr/>
        </p:nvSpPr>
        <p:spPr>
          <a:xfrm>
            <a:off x="838199" y="1381580"/>
            <a:ext cx="10515599" cy="5180600"/>
          </a:xfrm>
          <a:prstGeom prst="roundRect">
            <a:avLst>
              <a:gd name="adj" fmla="val 5076"/>
            </a:avLst>
          </a:prstGeom>
          <a:solidFill>
            <a:srgbClr val="4F81BD">
              <a:alpha val="15000"/>
            </a:srgbClr>
          </a:solidFill>
          <a:ln w="127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26" name="图片 25" descr="卫生间的游戏截图&#10;&#10;中度可信度描述已自动生成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911336" y="2022305"/>
            <a:ext cx="3328158" cy="3311221"/>
          </a:xfrm>
          <a:prstGeom prst="rect">
            <a:avLst/>
          </a:prstGeom>
        </p:spPr>
      </p:pic>
      <p:sp>
        <p:nvSpPr>
          <p:cNvPr id="27" name="矩形 26"/>
          <p:cNvSpPr/>
          <p:nvPr/>
        </p:nvSpPr>
        <p:spPr>
          <a:xfrm>
            <a:off x="7992931" y="3099696"/>
            <a:ext cx="1151069" cy="1140312"/>
          </a:xfrm>
          <a:prstGeom prst="rect">
            <a:avLst/>
          </a:prstGeom>
          <a:noFill/>
          <a:ln w="285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8" name="文本框 27"/>
          <p:cNvSpPr txBox="1"/>
          <p:nvPr/>
        </p:nvSpPr>
        <p:spPr>
          <a:xfrm>
            <a:off x="1048192" y="1582508"/>
            <a:ext cx="5497501" cy="47100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lnSpc>
                <a:spcPct val="120000"/>
              </a:lnSpc>
              <a:buFont typeface="Wingdings" panose="05000000000000000000" pitchFamily="2" charset="2"/>
              <a:buChar char="n"/>
            </a:pPr>
            <a:r>
              <a:rPr lang="zh-CN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计数室中央大方格又用双线分成</a:t>
            </a: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25</a:t>
            </a:r>
            <a:r>
              <a:rPr lang="zh-CN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个中方格；</a:t>
            </a:r>
            <a:endParaRPr lang="en-US" altLang="zh-CN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lnSpc>
                <a:spcPct val="120000"/>
              </a:lnSpc>
              <a:buFont typeface="Wingdings" panose="05000000000000000000" pitchFamily="2" charset="2"/>
              <a:buChar char="n"/>
            </a:pPr>
            <a:r>
              <a:rPr lang="zh-CN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位于正中及四角</a:t>
            </a: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zh-CN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个中方格是计数区域；</a:t>
            </a:r>
            <a:endParaRPr lang="en-US" altLang="zh-CN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lnSpc>
                <a:spcPct val="120000"/>
              </a:lnSpc>
              <a:buFont typeface="Wingdings" panose="05000000000000000000" pitchFamily="2" charset="2"/>
              <a:buChar char="n"/>
            </a:pPr>
            <a:r>
              <a:rPr lang="zh-CN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每个中方格用单线划分为</a:t>
            </a: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16</a:t>
            </a:r>
            <a:r>
              <a:rPr lang="zh-CN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个小方格。</a:t>
            </a:r>
            <a:endParaRPr lang="en-US" altLang="zh-CN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lnSpc>
                <a:spcPct val="120000"/>
              </a:lnSpc>
              <a:buFont typeface="Wingdings" panose="05000000000000000000" pitchFamily="2" charset="2"/>
              <a:buChar char="n"/>
            </a:pPr>
            <a:r>
              <a:rPr lang="zh-CN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即每一大方格都是由</a:t>
            </a: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16×25=25×16=400</a:t>
            </a:r>
            <a:r>
              <a:rPr lang="zh-CN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个小方格组成。</a:t>
            </a:r>
          </a:p>
        </p:txBody>
      </p:sp>
      <p:grpSp>
        <p:nvGrpSpPr>
          <p:cNvPr id="29" name="组合 28"/>
          <p:cNvGrpSpPr/>
          <p:nvPr/>
        </p:nvGrpSpPr>
        <p:grpSpPr>
          <a:xfrm>
            <a:off x="7083684" y="2085186"/>
            <a:ext cx="2943728" cy="646331"/>
            <a:chOff x="7795708" y="1662561"/>
            <a:chExt cx="2943728" cy="646331"/>
          </a:xfrm>
        </p:grpSpPr>
        <p:sp>
          <p:nvSpPr>
            <p:cNvPr id="30" name="文本框 29"/>
            <p:cNvSpPr txBox="1"/>
            <p:nvPr/>
          </p:nvSpPr>
          <p:spPr>
            <a:xfrm>
              <a:off x="7795708" y="1662561"/>
              <a:ext cx="415498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3600" b="1" dirty="0">
                  <a:solidFill>
                    <a:srgbClr val="0070C0"/>
                  </a:solidFill>
                  <a:effectLst>
                    <a:glow rad="76200">
                      <a:schemeClr val="bg1">
                        <a:alpha val="85000"/>
                      </a:schemeClr>
                    </a:glow>
                  </a:effectLst>
                  <a:latin typeface="Times New Roman" panose="02020603050405020304" pitchFamily="18" charset="0"/>
                  <a:ea typeface="方正大标宋简体" panose="03000509000000000000" pitchFamily="65" charset="-122"/>
                  <a:cs typeface="Times New Roman" panose="02020603050405020304" pitchFamily="18" charset="0"/>
                </a:rPr>
                <a:t>1</a:t>
              </a:r>
              <a:endParaRPr lang="zh-CN" altLang="en-US" sz="3600" b="1" dirty="0">
                <a:solidFill>
                  <a:srgbClr val="0070C0"/>
                </a:solidFill>
                <a:effectLst>
                  <a:glow rad="76200">
                    <a:schemeClr val="bg1">
                      <a:alpha val="85000"/>
                    </a:schemeClr>
                  </a:glow>
                </a:effectLst>
                <a:latin typeface="Times New Roman" panose="02020603050405020304" pitchFamily="18" charset="0"/>
                <a:ea typeface="方正大标宋简体" panose="03000509000000000000" pitchFamily="65" charset="-122"/>
                <a:cs typeface="Times New Roman" panose="02020603050405020304" pitchFamily="18" charset="0"/>
              </a:endParaRPr>
            </a:p>
          </p:txBody>
        </p:sp>
        <p:sp>
          <p:nvSpPr>
            <p:cNvPr id="31" name="文本框 30"/>
            <p:cNvSpPr txBox="1"/>
            <p:nvPr/>
          </p:nvSpPr>
          <p:spPr>
            <a:xfrm>
              <a:off x="8421199" y="1662561"/>
              <a:ext cx="415498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3600" b="1" dirty="0">
                  <a:solidFill>
                    <a:srgbClr val="0070C0"/>
                  </a:solidFill>
                  <a:effectLst>
                    <a:glow rad="76200">
                      <a:schemeClr val="bg1">
                        <a:alpha val="85000"/>
                      </a:schemeClr>
                    </a:glow>
                  </a:effectLst>
                  <a:latin typeface="Times New Roman" panose="02020603050405020304" pitchFamily="18" charset="0"/>
                  <a:ea typeface="方正大标宋简体" panose="03000509000000000000" pitchFamily="65" charset="-122"/>
                  <a:cs typeface="Times New Roman" panose="02020603050405020304" pitchFamily="18" charset="0"/>
                </a:rPr>
                <a:t>2</a:t>
              </a:r>
              <a:endParaRPr lang="zh-CN" altLang="en-US" sz="3600" b="1" dirty="0">
                <a:solidFill>
                  <a:srgbClr val="0070C0"/>
                </a:solidFill>
                <a:effectLst>
                  <a:glow rad="76200">
                    <a:schemeClr val="bg1">
                      <a:alpha val="85000"/>
                    </a:schemeClr>
                  </a:glow>
                </a:effectLst>
                <a:latin typeface="Times New Roman" panose="02020603050405020304" pitchFamily="18" charset="0"/>
                <a:ea typeface="方正大标宋简体" panose="03000509000000000000" pitchFamily="65" charset="-122"/>
                <a:cs typeface="Times New Roman" panose="02020603050405020304" pitchFamily="18" charset="0"/>
              </a:endParaRPr>
            </a:p>
          </p:txBody>
        </p:sp>
        <p:sp>
          <p:nvSpPr>
            <p:cNvPr id="32" name="文本框 31"/>
            <p:cNvSpPr txBox="1"/>
            <p:nvPr/>
          </p:nvSpPr>
          <p:spPr>
            <a:xfrm>
              <a:off x="9057821" y="1662561"/>
              <a:ext cx="415498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3600" b="1" dirty="0">
                  <a:solidFill>
                    <a:srgbClr val="0070C0"/>
                  </a:solidFill>
                  <a:effectLst>
                    <a:glow rad="76200">
                      <a:schemeClr val="bg1">
                        <a:alpha val="85000"/>
                      </a:schemeClr>
                    </a:glow>
                  </a:effectLst>
                  <a:latin typeface="Times New Roman" panose="02020603050405020304" pitchFamily="18" charset="0"/>
                  <a:ea typeface="方正大标宋简体" panose="03000509000000000000" pitchFamily="65" charset="-122"/>
                  <a:cs typeface="Times New Roman" panose="02020603050405020304" pitchFamily="18" charset="0"/>
                </a:rPr>
                <a:t>3</a:t>
              </a:r>
              <a:endParaRPr lang="zh-CN" altLang="en-US" sz="3600" b="1" dirty="0">
                <a:solidFill>
                  <a:srgbClr val="0070C0"/>
                </a:solidFill>
                <a:effectLst>
                  <a:glow rad="76200">
                    <a:schemeClr val="bg1">
                      <a:alpha val="85000"/>
                    </a:schemeClr>
                  </a:glow>
                </a:effectLst>
                <a:latin typeface="Times New Roman" panose="02020603050405020304" pitchFamily="18" charset="0"/>
                <a:ea typeface="方正大标宋简体" panose="03000509000000000000" pitchFamily="65" charset="-122"/>
                <a:cs typeface="Times New Roman" panose="02020603050405020304" pitchFamily="18" charset="0"/>
              </a:endParaRPr>
            </a:p>
          </p:txBody>
        </p:sp>
        <p:sp>
          <p:nvSpPr>
            <p:cNvPr id="33" name="文本框 32"/>
            <p:cNvSpPr txBox="1"/>
            <p:nvPr/>
          </p:nvSpPr>
          <p:spPr>
            <a:xfrm>
              <a:off x="9711790" y="1662561"/>
              <a:ext cx="415498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3600" b="1" dirty="0">
                  <a:solidFill>
                    <a:srgbClr val="0070C0"/>
                  </a:solidFill>
                  <a:effectLst>
                    <a:glow rad="76200">
                      <a:schemeClr val="bg1">
                        <a:alpha val="85000"/>
                      </a:schemeClr>
                    </a:glow>
                  </a:effectLst>
                  <a:latin typeface="Times New Roman" panose="02020603050405020304" pitchFamily="18" charset="0"/>
                  <a:ea typeface="方正大标宋简体" panose="03000509000000000000" pitchFamily="65" charset="-122"/>
                  <a:cs typeface="Times New Roman" panose="02020603050405020304" pitchFamily="18" charset="0"/>
                </a:rPr>
                <a:t>4</a:t>
              </a:r>
              <a:endParaRPr lang="zh-CN" altLang="en-US" sz="3600" b="1" dirty="0">
                <a:solidFill>
                  <a:srgbClr val="0070C0"/>
                </a:solidFill>
                <a:effectLst>
                  <a:glow rad="76200">
                    <a:schemeClr val="bg1">
                      <a:alpha val="85000"/>
                    </a:schemeClr>
                  </a:glow>
                </a:effectLst>
                <a:latin typeface="Times New Roman" panose="02020603050405020304" pitchFamily="18" charset="0"/>
                <a:ea typeface="方正大标宋简体" panose="03000509000000000000" pitchFamily="65" charset="-122"/>
                <a:cs typeface="Times New Roman" panose="02020603050405020304" pitchFamily="18" charset="0"/>
              </a:endParaRPr>
            </a:p>
          </p:txBody>
        </p:sp>
        <p:sp>
          <p:nvSpPr>
            <p:cNvPr id="34" name="文本框 33"/>
            <p:cNvSpPr txBox="1"/>
            <p:nvPr/>
          </p:nvSpPr>
          <p:spPr>
            <a:xfrm>
              <a:off x="10323938" y="1662561"/>
              <a:ext cx="415498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3600" b="1" dirty="0">
                  <a:solidFill>
                    <a:srgbClr val="0070C0"/>
                  </a:solidFill>
                  <a:effectLst>
                    <a:glow rad="76200">
                      <a:schemeClr val="bg1">
                        <a:alpha val="85000"/>
                      </a:schemeClr>
                    </a:glow>
                  </a:effectLst>
                  <a:latin typeface="Times New Roman" panose="02020603050405020304" pitchFamily="18" charset="0"/>
                  <a:ea typeface="方正大标宋简体" panose="03000509000000000000" pitchFamily="65" charset="-122"/>
                  <a:cs typeface="Times New Roman" panose="02020603050405020304" pitchFamily="18" charset="0"/>
                </a:rPr>
                <a:t>5</a:t>
              </a:r>
              <a:endParaRPr lang="zh-CN" altLang="en-US" sz="3600" b="1" dirty="0">
                <a:solidFill>
                  <a:srgbClr val="0070C0"/>
                </a:solidFill>
                <a:effectLst>
                  <a:glow rad="76200">
                    <a:schemeClr val="bg1">
                      <a:alpha val="85000"/>
                    </a:schemeClr>
                  </a:glow>
                </a:effectLst>
                <a:latin typeface="Times New Roman" panose="02020603050405020304" pitchFamily="18" charset="0"/>
                <a:ea typeface="方正大标宋简体" panose="03000509000000000000" pitchFamily="65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5" name="组合 34"/>
          <p:cNvGrpSpPr/>
          <p:nvPr/>
        </p:nvGrpSpPr>
        <p:grpSpPr>
          <a:xfrm>
            <a:off x="7083684" y="2727515"/>
            <a:ext cx="415498" cy="2529012"/>
            <a:chOff x="7795708" y="2304890"/>
            <a:chExt cx="415498" cy="2529012"/>
          </a:xfrm>
        </p:grpSpPr>
        <p:sp>
          <p:nvSpPr>
            <p:cNvPr id="36" name="文本框 35"/>
            <p:cNvSpPr txBox="1"/>
            <p:nvPr/>
          </p:nvSpPr>
          <p:spPr>
            <a:xfrm>
              <a:off x="7795708" y="2304890"/>
              <a:ext cx="415498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3600" b="1" dirty="0">
                  <a:solidFill>
                    <a:srgbClr val="0070C0"/>
                  </a:solidFill>
                  <a:effectLst>
                    <a:glow rad="76200">
                      <a:schemeClr val="bg1">
                        <a:alpha val="85000"/>
                      </a:schemeClr>
                    </a:glow>
                  </a:effectLst>
                  <a:latin typeface="Times New Roman" panose="02020603050405020304" pitchFamily="18" charset="0"/>
                  <a:ea typeface="方正大标宋简体" panose="03000509000000000000" pitchFamily="65" charset="-122"/>
                  <a:cs typeface="Times New Roman" panose="02020603050405020304" pitchFamily="18" charset="0"/>
                </a:rPr>
                <a:t>2</a:t>
              </a:r>
              <a:endParaRPr lang="zh-CN" altLang="en-US" sz="3600" b="1" dirty="0">
                <a:solidFill>
                  <a:srgbClr val="0070C0"/>
                </a:solidFill>
                <a:effectLst>
                  <a:glow rad="76200">
                    <a:schemeClr val="bg1">
                      <a:alpha val="85000"/>
                    </a:schemeClr>
                  </a:glow>
                </a:effectLst>
                <a:latin typeface="Times New Roman" panose="02020603050405020304" pitchFamily="18" charset="0"/>
                <a:ea typeface="方正大标宋简体" panose="03000509000000000000" pitchFamily="65" charset="-122"/>
                <a:cs typeface="Times New Roman" panose="02020603050405020304" pitchFamily="18" charset="0"/>
              </a:endParaRPr>
            </a:p>
          </p:txBody>
        </p:sp>
        <p:sp>
          <p:nvSpPr>
            <p:cNvPr id="37" name="文本框 36"/>
            <p:cNvSpPr txBox="1"/>
            <p:nvPr/>
          </p:nvSpPr>
          <p:spPr>
            <a:xfrm>
              <a:off x="7795708" y="2935236"/>
              <a:ext cx="415498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3600" b="1" dirty="0">
                  <a:solidFill>
                    <a:srgbClr val="0070C0"/>
                  </a:solidFill>
                  <a:effectLst>
                    <a:glow rad="76200">
                      <a:schemeClr val="bg1">
                        <a:alpha val="85000"/>
                      </a:schemeClr>
                    </a:glow>
                  </a:effectLst>
                  <a:latin typeface="Times New Roman" panose="02020603050405020304" pitchFamily="18" charset="0"/>
                  <a:ea typeface="方正大标宋简体" panose="03000509000000000000" pitchFamily="65" charset="-122"/>
                  <a:cs typeface="Times New Roman" panose="02020603050405020304" pitchFamily="18" charset="0"/>
                </a:rPr>
                <a:t>3</a:t>
              </a:r>
              <a:endParaRPr lang="zh-CN" altLang="en-US" sz="3600" b="1" dirty="0">
                <a:solidFill>
                  <a:srgbClr val="0070C0"/>
                </a:solidFill>
                <a:effectLst>
                  <a:glow rad="76200">
                    <a:schemeClr val="bg1">
                      <a:alpha val="85000"/>
                    </a:schemeClr>
                  </a:glow>
                </a:effectLst>
                <a:latin typeface="Times New Roman" panose="02020603050405020304" pitchFamily="18" charset="0"/>
                <a:ea typeface="方正大标宋简体" panose="03000509000000000000" pitchFamily="65" charset="-122"/>
                <a:cs typeface="Times New Roman" panose="02020603050405020304" pitchFamily="18" charset="0"/>
              </a:endParaRPr>
            </a:p>
          </p:txBody>
        </p:sp>
        <p:sp>
          <p:nvSpPr>
            <p:cNvPr id="38" name="文本框 37"/>
            <p:cNvSpPr txBox="1"/>
            <p:nvPr/>
          </p:nvSpPr>
          <p:spPr>
            <a:xfrm>
              <a:off x="7795708" y="3557225"/>
              <a:ext cx="415498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3600" b="1" dirty="0">
                  <a:solidFill>
                    <a:srgbClr val="0070C0"/>
                  </a:solidFill>
                  <a:effectLst>
                    <a:glow rad="76200">
                      <a:schemeClr val="bg1">
                        <a:alpha val="85000"/>
                      </a:schemeClr>
                    </a:glow>
                  </a:effectLst>
                  <a:latin typeface="Times New Roman" panose="02020603050405020304" pitchFamily="18" charset="0"/>
                  <a:ea typeface="方正大标宋简体" panose="03000509000000000000" pitchFamily="65" charset="-122"/>
                  <a:cs typeface="Times New Roman" panose="02020603050405020304" pitchFamily="18" charset="0"/>
                </a:rPr>
                <a:t>4</a:t>
              </a:r>
              <a:endParaRPr lang="zh-CN" altLang="en-US" sz="3600" b="1" dirty="0">
                <a:solidFill>
                  <a:srgbClr val="0070C0"/>
                </a:solidFill>
                <a:effectLst>
                  <a:glow rad="76200">
                    <a:schemeClr val="bg1">
                      <a:alpha val="85000"/>
                    </a:schemeClr>
                  </a:glow>
                </a:effectLst>
                <a:latin typeface="Times New Roman" panose="02020603050405020304" pitchFamily="18" charset="0"/>
                <a:ea typeface="方正大标宋简体" panose="03000509000000000000" pitchFamily="65" charset="-122"/>
                <a:cs typeface="Times New Roman" panose="02020603050405020304" pitchFamily="18" charset="0"/>
              </a:endParaRPr>
            </a:p>
          </p:txBody>
        </p:sp>
        <p:sp>
          <p:nvSpPr>
            <p:cNvPr id="39" name="文本框 38"/>
            <p:cNvSpPr txBox="1"/>
            <p:nvPr/>
          </p:nvSpPr>
          <p:spPr>
            <a:xfrm>
              <a:off x="7795708" y="4187571"/>
              <a:ext cx="415498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3600" b="1" dirty="0">
                  <a:solidFill>
                    <a:srgbClr val="0070C0"/>
                  </a:solidFill>
                  <a:effectLst>
                    <a:glow rad="76200">
                      <a:schemeClr val="bg1">
                        <a:alpha val="85000"/>
                      </a:schemeClr>
                    </a:glow>
                  </a:effectLst>
                  <a:latin typeface="Times New Roman" panose="02020603050405020304" pitchFamily="18" charset="0"/>
                  <a:ea typeface="方正大标宋简体" panose="03000509000000000000" pitchFamily="65" charset="-122"/>
                  <a:cs typeface="Times New Roman" panose="02020603050405020304" pitchFamily="18" charset="0"/>
                </a:rPr>
                <a:t>5</a:t>
              </a:r>
              <a:endParaRPr lang="zh-CN" altLang="en-US" sz="3600" b="1" dirty="0">
                <a:solidFill>
                  <a:srgbClr val="0070C0"/>
                </a:solidFill>
                <a:effectLst>
                  <a:glow rad="76200">
                    <a:schemeClr val="bg1">
                      <a:alpha val="85000"/>
                    </a:schemeClr>
                  </a:glow>
                </a:effectLst>
                <a:latin typeface="Times New Roman" panose="02020603050405020304" pitchFamily="18" charset="0"/>
                <a:ea typeface="方正大标宋简体" panose="03000509000000000000" pitchFamily="65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40" name="组合 39"/>
          <p:cNvGrpSpPr/>
          <p:nvPr/>
        </p:nvGrpSpPr>
        <p:grpSpPr>
          <a:xfrm>
            <a:off x="6924258" y="2068262"/>
            <a:ext cx="3270781" cy="3254701"/>
            <a:chOff x="7625649" y="1656270"/>
            <a:chExt cx="3270781" cy="3254701"/>
          </a:xfrm>
        </p:grpSpPr>
        <p:sp>
          <p:nvSpPr>
            <p:cNvPr id="41" name="文本框 40"/>
            <p:cNvSpPr txBox="1"/>
            <p:nvPr/>
          </p:nvSpPr>
          <p:spPr>
            <a:xfrm>
              <a:off x="7625649" y="1656270"/>
              <a:ext cx="70810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000" dirty="0">
                  <a:solidFill>
                    <a:srgbClr val="C00000"/>
                  </a:solidFill>
                  <a:effectLst>
                    <a:glow rad="76200">
                      <a:schemeClr val="bg1">
                        <a:alpha val="85000"/>
                      </a:schemeClr>
                    </a:glow>
                  </a:effectLst>
                  <a:latin typeface="Times New Roman" panose="02020603050405020304" pitchFamily="18" charset="0"/>
                  <a:ea typeface="方正大标宋简体" panose="03000509000000000000" pitchFamily="65" charset="-122"/>
                  <a:cs typeface="Times New Roman" panose="02020603050405020304" pitchFamily="18" charset="0"/>
                </a:rPr>
                <a:t>计数区域</a:t>
              </a:r>
            </a:p>
          </p:txBody>
        </p:sp>
        <p:sp>
          <p:nvSpPr>
            <p:cNvPr id="42" name="文本框 41"/>
            <p:cNvSpPr txBox="1"/>
            <p:nvPr/>
          </p:nvSpPr>
          <p:spPr>
            <a:xfrm>
              <a:off x="10188326" y="1656270"/>
              <a:ext cx="70810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000" dirty="0">
                  <a:solidFill>
                    <a:srgbClr val="C00000"/>
                  </a:solidFill>
                  <a:effectLst>
                    <a:glow rad="76200">
                      <a:schemeClr val="bg1">
                        <a:alpha val="85000"/>
                      </a:schemeClr>
                    </a:glow>
                  </a:effectLst>
                  <a:latin typeface="Times New Roman" panose="02020603050405020304" pitchFamily="18" charset="0"/>
                  <a:ea typeface="方正大标宋简体" panose="03000509000000000000" pitchFamily="65" charset="-122"/>
                  <a:cs typeface="Times New Roman" panose="02020603050405020304" pitchFamily="18" charset="0"/>
                </a:rPr>
                <a:t>计数区域</a:t>
              </a:r>
            </a:p>
          </p:txBody>
        </p:sp>
        <p:sp>
          <p:nvSpPr>
            <p:cNvPr id="43" name="文本框 42"/>
            <p:cNvSpPr txBox="1"/>
            <p:nvPr/>
          </p:nvSpPr>
          <p:spPr>
            <a:xfrm>
              <a:off x="7625649" y="4203085"/>
              <a:ext cx="70810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000" dirty="0">
                  <a:solidFill>
                    <a:srgbClr val="C00000"/>
                  </a:solidFill>
                  <a:effectLst>
                    <a:glow rad="76200">
                      <a:schemeClr val="bg1">
                        <a:alpha val="85000"/>
                      </a:schemeClr>
                    </a:glow>
                  </a:effectLst>
                  <a:latin typeface="Times New Roman" panose="02020603050405020304" pitchFamily="18" charset="0"/>
                  <a:ea typeface="方正大标宋简体" panose="03000509000000000000" pitchFamily="65" charset="-122"/>
                  <a:cs typeface="Times New Roman" panose="02020603050405020304" pitchFamily="18" charset="0"/>
                </a:rPr>
                <a:t>计数区域</a:t>
              </a:r>
            </a:p>
          </p:txBody>
        </p:sp>
        <p:sp>
          <p:nvSpPr>
            <p:cNvPr id="44" name="文本框 43"/>
            <p:cNvSpPr txBox="1"/>
            <p:nvPr/>
          </p:nvSpPr>
          <p:spPr>
            <a:xfrm>
              <a:off x="10188326" y="4198329"/>
              <a:ext cx="70810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000" dirty="0">
                  <a:solidFill>
                    <a:srgbClr val="C00000"/>
                  </a:solidFill>
                  <a:effectLst>
                    <a:glow rad="76200">
                      <a:schemeClr val="bg1">
                        <a:alpha val="85000"/>
                      </a:schemeClr>
                    </a:glow>
                  </a:effectLst>
                  <a:latin typeface="Times New Roman" panose="02020603050405020304" pitchFamily="18" charset="0"/>
                  <a:ea typeface="方正大标宋简体" panose="03000509000000000000" pitchFamily="65" charset="-122"/>
                  <a:cs typeface="Times New Roman" panose="02020603050405020304" pitchFamily="18" charset="0"/>
                </a:rPr>
                <a:t>计数区域</a:t>
              </a:r>
            </a:p>
          </p:txBody>
        </p:sp>
        <p:sp>
          <p:nvSpPr>
            <p:cNvPr id="45" name="文本框 44"/>
            <p:cNvSpPr txBox="1"/>
            <p:nvPr/>
          </p:nvSpPr>
          <p:spPr>
            <a:xfrm>
              <a:off x="8907198" y="2928227"/>
              <a:ext cx="70810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000" dirty="0">
                  <a:solidFill>
                    <a:srgbClr val="C00000"/>
                  </a:solidFill>
                  <a:effectLst>
                    <a:glow rad="76200">
                      <a:schemeClr val="bg1">
                        <a:alpha val="85000"/>
                      </a:schemeClr>
                    </a:glow>
                  </a:effectLst>
                  <a:latin typeface="Times New Roman" panose="02020603050405020304" pitchFamily="18" charset="0"/>
                  <a:ea typeface="方正大标宋简体" panose="03000509000000000000" pitchFamily="65" charset="-122"/>
                  <a:cs typeface="Times New Roman" panose="02020603050405020304" pitchFamily="18" charset="0"/>
                </a:rPr>
                <a:t>计数区域</a:t>
              </a:r>
            </a:p>
          </p:txBody>
        </p:sp>
      </p:grpSp>
      <p:sp>
        <p:nvSpPr>
          <p:cNvPr id="46" name="矩形 45"/>
          <p:cNvSpPr/>
          <p:nvPr/>
        </p:nvSpPr>
        <p:spPr>
          <a:xfrm>
            <a:off x="8289763" y="4027581"/>
            <a:ext cx="580941" cy="575512"/>
          </a:xfrm>
          <a:prstGeom prst="rect">
            <a:avLst/>
          </a:prstGeom>
          <a:noFill/>
          <a:ln w="190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1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bldLvl="0" animBg="1"/>
      <p:bldP spid="27" grpId="1" bldLvl="0" animBg="1"/>
      <p:bldP spid="28" grpId="0" uiExpand="1" build="p"/>
      <p:bldP spid="46" grpId="0" bldLvl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728345" y="81280"/>
            <a:ext cx="1249680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ctr"/>
            <a:r>
              <a:rPr lang="zh-CN" altLang="en-US" sz="2800" b="1">
                <a:solidFill>
                  <a:schemeClr val="bg1"/>
                </a:solidFill>
              </a:rPr>
              <a:t>第二节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4816476" y="50483"/>
            <a:ext cx="3395980" cy="58356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ctr"/>
            <a:r>
              <a:rPr lang="zh-CN" altLang="en-US" sz="3200" b="1">
                <a:solidFill>
                  <a:srgbClr val="FFFF00"/>
                </a:solidFill>
                <a:sym typeface="+mn-ea"/>
              </a:rPr>
              <a:t>    种群数量的变化</a:t>
            </a:r>
          </a:p>
        </p:txBody>
      </p:sp>
      <p:sp>
        <p:nvSpPr>
          <p:cNvPr id="69" name="圆角矩形 68"/>
          <p:cNvSpPr/>
          <p:nvPr/>
        </p:nvSpPr>
        <p:spPr>
          <a:xfrm>
            <a:off x="667385" y="1262380"/>
            <a:ext cx="10930255" cy="5400000"/>
          </a:xfrm>
          <a:prstGeom prst="roundRect">
            <a:avLst>
              <a:gd name="adj" fmla="val 3183"/>
            </a:avLst>
          </a:prstGeom>
          <a:noFill/>
          <a:ln w="19050">
            <a:solidFill>
              <a:srgbClr val="4472C4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剪去单角的矩形 14"/>
          <p:cNvSpPr/>
          <p:nvPr>
            <p:custDataLst>
              <p:tags r:id="rId1"/>
            </p:custDataLst>
          </p:nvPr>
        </p:nvSpPr>
        <p:spPr>
          <a:xfrm>
            <a:off x="0" y="709295"/>
            <a:ext cx="7482205" cy="539750"/>
          </a:xfrm>
          <a:prstGeom prst="snip1Rect">
            <a:avLst/>
          </a:prstGeom>
          <a:solidFill>
            <a:srgbClr val="4472C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zh-CN" altLang="en-US" sz="2800" b="1">
                <a:solidFill>
                  <a:srgbClr val="FFFF00"/>
                </a:solidFill>
                <a:latin typeface="微软雅黑" panose="020B0503020204020204" charset="-122"/>
                <a:ea typeface="微软雅黑" panose="020B0503020204020204" charset="-122"/>
              </a:rPr>
              <a:t>【探究</a:t>
            </a:r>
            <a:r>
              <a:rPr lang="en-US" altLang="zh-CN" sz="2800" b="1">
                <a:solidFill>
                  <a:srgbClr val="FFFF00"/>
                </a:solidFill>
                <a:latin typeface="微软雅黑" panose="020B0503020204020204" charset="-122"/>
                <a:ea typeface="微软雅黑" panose="020B0503020204020204" charset="-122"/>
              </a:rPr>
              <a:t>.</a:t>
            </a:r>
            <a:r>
              <a:rPr lang="zh-CN" altLang="en-US" sz="2800" b="1">
                <a:solidFill>
                  <a:srgbClr val="FFFF00"/>
                </a:solidFill>
                <a:latin typeface="微软雅黑" panose="020B0503020204020204" charset="-122"/>
                <a:ea typeface="微软雅黑" panose="020B0503020204020204" charset="-122"/>
              </a:rPr>
              <a:t>实践】</a:t>
            </a:r>
            <a:r>
              <a:rPr lang="zh-CN" altLang="en-US" sz="2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培养液中酵母菌种群数量的变化</a:t>
            </a:r>
            <a:endParaRPr lang="en-US" altLang="zh-CN" sz="28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7375525" y="718185"/>
            <a:ext cx="4222115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8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---</a:t>
            </a:r>
            <a:r>
              <a:rPr lang="zh-CN" altLang="en-US" sz="28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血球计数板的基本构造</a:t>
            </a:r>
          </a:p>
        </p:txBody>
      </p:sp>
      <p:sp>
        <p:nvSpPr>
          <p:cNvPr id="6" name="圆角矩形 67"/>
          <p:cNvSpPr/>
          <p:nvPr/>
        </p:nvSpPr>
        <p:spPr>
          <a:xfrm>
            <a:off x="838199" y="1381580"/>
            <a:ext cx="10515599" cy="5180600"/>
          </a:xfrm>
          <a:prstGeom prst="roundRect">
            <a:avLst>
              <a:gd name="adj" fmla="val 5076"/>
            </a:avLst>
          </a:prstGeom>
          <a:solidFill>
            <a:srgbClr val="4F81BD">
              <a:alpha val="15000"/>
            </a:srgbClr>
          </a:solidFill>
          <a:ln w="127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3" name="文本框 2"/>
          <p:cNvSpPr txBox="1"/>
          <p:nvPr/>
        </p:nvSpPr>
        <p:spPr>
          <a:xfrm>
            <a:off x="1247743" y="1615732"/>
            <a:ext cx="9887895" cy="10905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lnSpc>
                <a:spcPct val="120000"/>
              </a:lnSpc>
              <a:buFont typeface="Wingdings" panose="05000000000000000000" pitchFamily="2" charset="2"/>
              <a:buChar char="n"/>
            </a:pPr>
            <a:r>
              <a:rPr lang="zh-CN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使用血球计数板计数时，先测定每个小方格中微生物的数量</a:t>
            </a:r>
            <a:endParaRPr lang="en-US" altLang="zh-CN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lnSpc>
                <a:spcPct val="120000"/>
              </a:lnSpc>
              <a:buFont typeface="Wingdings" panose="05000000000000000000" pitchFamily="2" charset="2"/>
              <a:buChar char="n"/>
            </a:pPr>
            <a:r>
              <a:rPr lang="zh-CN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再换算成每毫升菌液（或每克样品）中微生物细胞的数量。</a:t>
            </a:r>
          </a:p>
        </p:txBody>
      </p:sp>
      <p:pic>
        <p:nvPicPr>
          <p:cNvPr id="2" name="图片 1" descr="卫生间的游戏截图&#10;&#10;中度可信度描述已自动生成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85769" y="2974536"/>
            <a:ext cx="3328158" cy="3311221"/>
          </a:xfrm>
          <a:prstGeom prst="rect">
            <a:avLst/>
          </a:prstGeom>
        </p:spPr>
      </p:pic>
      <p:sp>
        <p:nvSpPr>
          <p:cNvPr id="8" name="矩形 7"/>
          <p:cNvSpPr/>
          <p:nvPr/>
        </p:nvSpPr>
        <p:spPr>
          <a:xfrm>
            <a:off x="3959377" y="4342390"/>
            <a:ext cx="580941" cy="575512"/>
          </a:xfrm>
          <a:prstGeom prst="rect">
            <a:avLst/>
          </a:prstGeom>
          <a:noFill/>
          <a:ln w="285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9" name="图片 8" descr="形状, 圆圈&#10;&#10;描述已自动生成"/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4651" t="6360" r="6566" b="5171"/>
          <a:stretch>
            <a:fillRect/>
          </a:stretch>
        </p:blipFill>
        <p:spPr>
          <a:xfrm>
            <a:off x="7176984" y="3415522"/>
            <a:ext cx="2429247" cy="2429247"/>
          </a:xfrm>
          <a:prstGeom prst="rect">
            <a:avLst/>
          </a:prstGeom>
        </p:spPr>
      </p:pic>
      <p:cxnSp>
        <p:nvCxnSpPr>
          <p:cNvPr id="10" name="直接箭头连接符 9"/>
          <p:cNvCxnSpPr>
            <a:stCxn id="8" idx="3"/>
          </p:cNvCxnSpPr>
          <p:nvPr/>
        </p:nvCxnSpPr>
        <p:spPr>
          <a:xfrm flipV="1">
            <a:off x="4540318" y="4630145"/>
            <a:ext cx="2636666" cy="1"/>
          </a:xfrm>
          <a:prstGeom prst="straightConnector1">
            <a:avLst/>
          </a:prstGeom>
          <a:ln w="28575">
            <a:solidFill>
              <a:srgbClr val="FFFF00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nimBg="1"/>
      <p:bldP spid="3" grpId="0" uiExpand="1" build="p"/>
      <p:bldP spid="8" grpId="0" bldLvl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728345" y="81280"/>
            <a:ext cx="1249680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ctr"/>
            <a:r>
              <a:rPr lang="zh-CN" altLang="en-US" sz="2800" b="1">
                <a:solidFill>
                  <a:schemeClr val="bg1"/>
                </a:solidFill>
              </a:rPr>
              <a:t>第二节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4816476" y="50483"/>
            <a:ext cx="3395980" cy="58356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ctr"/>
            <a:r>
              <a:rPr lang="zh-CN" altLang="en-US" sz="3200" b="1">
                <a:solidFill>
                  <a:srgbClr val="FFFF00"/>
                </a:solidFill>
                <a:sym typeface="+mn-ea"/>
              </a:rPr>
              <a:t>    种群数量的变化</a:t>
            </a:r>
          </a:p>
        </p:txBody>
      </p:sp>
      <p:sp>
        <p:nvSpPr>
          <p:cNvPr id="69" name="圆角矩形 68"/>
          <p:cNvSpPr/>
          <p:nvPr/>
        </p:nvSpPr>
        <p:spPr>
          <a:xfrm>
            <a:off x="667385" y="1262380"/>
            <a:ext cx="10930255" cy="5400000"/>
          </a:xfrm>
          <a:prstGeom prst="roundRect">
            <a:avLst>
              <a:gd name="adj" fmla="val 3183"/>
            </a:avLst>
          </a:prstGeom>
          <a:noFill/>
          <a:ln w="19050">
            <a:solidFill>
              <a:srgbClr val="4472C4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剪去单角的矩形 14"/>
          <p:cNvSpPr/>
          <p:nvPr>
            <p:custDataLst>
              <p:tags r:id="rId1"/>
            </p:custDataLst>
          </p:nvPr>
        </p:nvSpPr>
        <p:spPr>
          <a:xfrm>
            <a:off x="0" y="709295"/>
            <a:ext cx="7482205" cy="539750"/>
          </a:xfrm>
          <a:prstGeom prst="snip1Rect">
            <a:avLst/>
          </a:prstGeom>
          <a:solidFill>
            <a:srgbClr val="4472C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zh-CN" altLang="en-US" sz="2800" b="1">
                <a:solidFill>
                  <a:srgbClr val="FFFF00"/>
                </a:solidFill>
                <a:latin typeface="微软雅黑" panose="020B0503020204020204" charset="-122"/>
                <a:ea typeface="微软雅黑" panose="020B0503020204020204" charset="-122"/>
              </a:rPr>
              <a:t>【探究</a:t>
            </a:r>
            <a:r>
              <a:rPr lang="en-US" altLang="zh-CN" sz="2800" b="1">
                <a:solidFill>
                  <a:srgbClr val="FFFF00"/>
                </a:solidFill>
                <a:latin typeface="微软雅黑" panose="020B0503020204020204" charset="-122"/>
                <a:ea typeface="微软雅黑" panose="020B0503020204020204" charset="-122"/>
              </a:rPr>
              <a:t>.</a:t>
            </a:r>
            <a:r>
              <a:rPr lang="zh-CN" altLang="en-US" sz="2800" b="1">
                <a:solidFill>
                  <a:srgbClr val="FFFF00"/>
                </a:solidFill>
                <a:latin typeface="微软雅黑" panose="020B0503020204020204" charset="-122"/>
                <a:ea typeface="微软雅黑" panose="020B0503020204020204" charset="-122"/>
              </a:rPr>
              <a:t>实践】</a:t>
            </a:r>
            <a:r>
              <a:rPr lang="zh-CN" altLang="en-US" sz="2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培养液中酵母菌种群数量的变化</a:t>
            </a:r>
            <a:endParaRPr lang="en-US" altLang="zh-CN" sz="28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7375525" y="718185"/>
            <a:ext cx="4222115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8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---</a:t>
            </a:r>
            <a:r>
              <a:rPr lang="zh-CN" altLang="en-US" sz="28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血球计数板的基本构造</a:t>
            </a: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8908" y="2546463"/>
            <a:ext cx="6374792" cy="29749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文本框 1"/>
          <p:cNvSpPr txBox="1"/>
          <p:nvPr/>
        </p:nvSpPr>
        <p:spPr>
          <a:xfrm>
            <a:off x="6837680" y="1486801"/>
            <a:ext cx="3560064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计数板的型号和规格</a:t>
            </a:r>
            <a:endParaRPr lang="en-US" altLang="zh-CN" sz="2400" b="1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ctr"/>
            <a:r>
              <a:rPr lang="zh-CN" altLang="en-US" sz="24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表示此计数板分</a:t>
            </a:r>
            <a:r>
              <a:rPr lang="en-US" altLang="zh-CN" sz="24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25</a:t>
            </a:r>
            <a:r>
              <a:rPr lang="zh-CN" altLang="en-US" sz="24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个中格</a:t>
            </a:r>
          </a:p>
        </p:txBody>
      </p:sp>
      <p:sp>
        <p:nvSpPr>
          <p:cNvPr id="3" name="矩形 2"/>
          <p:cNvSpPr/>
          <p:nvPr/>
        </p:nvSpPr>
        <p:spPr>
          <a:xfrm>
            <a:off x="7825232" y="2966720"/>
            <a:ext cx="1584960" cy="463296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3284524" y="1483992"/>
            <a:ext cx="2084666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 dirty="0">
                <a:latin typeface="微软雅黑" panose="020B0503020204020204" charset="-122"/>
                <a:ea typeface="微软雅黑" panose="020B0503020204020204" charset="-122"/>
              </a:rPr>
              <a:t>盖上盖玻片后计数室的高</a:t>
            </a:r>
          </a:p>
        </p:txBody>
      </p:sp>
      <p:sp>
        <p:nvSpPr>
          <p:cNvPr id="13" name="文本框 12"/>
          <p:cNvSpPr txBox="1"/>
          <p:nvPr/>
        </p:nvSpPr>
        <p:spPr>
          <a:xfrm>
            <a:off x="3150412" y="5721169"/>
            <a:ext cx="5004004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表示计数室面积是</a:t>
            </a:r>
            <a:r>
              <a:rPr lang="en-US" altLang="zh-CN" sz="24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1mm</a:t>
            </a:r>
            <a:r>
              <a:rPr lang="en-US" altLang="zh-CN" sz="2400" b="1" baseline="300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</a:t>
            </a:r>
            <a:r>
              <a:rPr lang="zh-CN" altLang="en-US" sz="24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，分</a:t>
            </a:r>
            <a:r>
              <a:rPr lang="en-US" altLang="zh-CN" sz="24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400</a:t>
            </a:r>
            <a:r>
              <a:rPr lang="zh-CN" altLang="en-US" sz="24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个小格，每小格面积是</a:t>
            </a:r>
            <a:r>
              <a:rPr lang="en-US" altLang="zh-CN" sz="24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1/400 mm</a:t>
            </a:r>
            <a:r>
              <a:rPr lang="en-US" altLang="zh-CN" sz="2400" b="1" baseline="300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</a:t>
            </a:r>
            <a:endParaRPr lang="zh-CN" altLang="en-US" sz="2400" b="1" baseline="300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cxnSp>
        <p:nvCxnSpPr>
          <p:cNvPr id="9" name="直接连接符 8"/>
          <p:cNvCxnSpPr>
            <a:stCxn id="3" idx="0"/>
            <a:endCxn id="2" idx="2"/>
          </p:cNvCxnSpPr>
          <p:nvPr/>
        </p:nvCxnSpPr>
        <p:spPr>
          <a:xfrm flipV="1">
            <a:off x="8617712" y="2317798"/>
            <a:ext cx="0" cy="648922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矩形 16"/>
          <p:cNvSpPr/>
          <p:nvPr/>
        </p:nvSpPr>
        <p:spPr>
          <a:xfrm>
            <a:off x="3692144" y="3247136"/>
            <a:ext cx="1267968" cy="463296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latin typeface="微软雅黑" panose="020B0503020204020204" charset="-122"/>
              <a:ea typeface="微软雅黑" panose="020B0503020204020204" charset="-122"/>
            </a:endParaRPr>
          </a:p>
        </p:txBody>
      </p:sp>
      <p:cxnSp>
        <p:nvCxnSpPr>
          <p:cNvPr id="18" name="直接连接符 17"/>
          <p:cNvCxnSpPr>
            <a:stCxn id="17" idx="0"/>
            <a:endCxn id="12" idx="2"/>
          </p:cNvCxnSpPr>
          <p:nvPr/>
        </p:nvCxnSpPr>
        <p:spPr>
          <a:xfrm flipV="1">
            <a:off x="4326128" y="2314989"/>
            <a:ext cx="729" cy="932147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矩形 21"/>
          <p:cNvSpPr/>
          <p:nvPr/>
        </p:nvSpPr>
        <p:spPr>
          <a:xfrm>
            <a:off x="3594608" y="4046106"/>
            <a:ext cx="1475232" cy="712838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latin typeface="微软雅黑" panose="020B0503020204020204" charset="-122"/>
              <a:ea typeface="微软雅黑" panose="020B0503020204020204" charset="-122"/>
            </a:endParaRPr>
          </a:p>
        </p:txBody>
      </p:sp>
      <p:cxnSp>
        <p:nvCxnSpPr>
          <p:cNvPr id="23" name="直接连接符 22"/>
          <p:cNvCxnSpPr/>
          <p:nvPr/>
        </p:nvCxnSpPr>
        <p:spPr>
          <a:xfrm flipV="1">
            <a:off x="4301745" y="4746752"/>
            <a:ext cx="0" cy="987552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" name="组合 19"/>
          <p:cNvGrpSpPr/>
          <p:nvPr/>
        </p:nvGrpSpPr>
        <p:grpSpPr>
          <a:xfrm>
            <a:off x="1096012" y="1303020"/>
            <a:ext cx="9923143" cy="5321935"/>
            <a:chOff x="1024998" y="1018573"/>
            <a:chExt cx="9923418" cy="5504147"/>
          </a:xfrm>
        </p:grpSpPr>
        <p:sp>
          <p:nvSpPr>
            <p:cNvPr id="26" name="矩形: 圆角 25"/>
            <p:cNvSpPr/>
            <p:nvPr/>
          </p:nvSpPr>
          <p:spPr>
            <a:xfrm>
              <a:off x="1584571" y="1018573"/>
              <a:ext cx="9363845" cy="5504147"/>
            </a:xfrm>
            <a:prstGeom prst="roundRect">
              <a:avLst>
                <a:gd name="adj" fmla="val 5339"/>
              </a:avLst>
            </a:prstGeom>
            <a:noFill/>
            <a:ln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 dirty="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5" name="文本框 24"/>
            <p:cNvSpPr txBox="1"/>
            <p:nvPr/>
          </p:nvSpPr>
          <p:spPr>
            <a:xfrm>
              <a:off x="1024998" y="1940966"/>
              <a:ext cx="1134878" cy="3659361"/>
            </a:xfrm>
            <a:prstGeom prst="rect">
              <a:avLst/>
            </a:prstGeom>
            <a:solidFill>
              <a:srgbClr val="DAE0EF"/>
            </a:solidFill>
          </p:spPr>
          <p:txBody>
            <a:bodyPr wrap="square">
              <a:spAutoFit/>
            </a:bodyPr>
            <a:lstStyle/>
            <a:p>
              <a:r>
                <a:rPr lang="zh-CN" altLang="en-US" sz="3200" b="1" dirty="0">
                  <a:solidFill>
                    <a:srgbClr val="C00000"/>
                  </a:solidFill>
                  <a:effectLst>
                    <a:glow rad="76200">
                      <a:schemeClr val="bg1">
                        <a:alpha val="85000"/>
                      </a:schemeClr>
                    </a:glow>
                  </a:effectLst>
                  <a:latin typeface="微软雅黑" panose="020B0503020204020204" charset="-122"/>
                  <a:ea typeface="微软雅黑" panose="020B0503020204020204" charset="-122"/>
                  <a:cs typeface="Times New Roman" panose="02020603050405020304" pitchFamily="18" charset="0"/>
                </a:rPr>
                <a:t>血球计数板上符号和数字的含义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500"/>
                            </p:stCondLst>
                            <p:childTnLst>
                              <p:par>
                                <p:cTn id="3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00"/>
                            </p:stCondLst>
                            <p:childTnLst>
                              <p:par>
                                <p:cTn id="5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500"/>
                            </p:stCondLst>
                            <p:childTnLst>
                              <p:par>
                                <p:cTn id="5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ldLvl="0" animBg="1"/>
      <p:bldP spid="12" grpId="0"/>
      <p:bldP spid="13" grpId="0"/>
      <p:bldP spid="17" grpId="0" bldLvl="0" animBg="1"/>
      <p:bldP spid="22" grpId="0" bldLvl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728345" y="81280"/>
            <a:ext cx="1249680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ctr"/>
            <a:r>
              <a:rPr lang="zh-CN" altLang="en-US" sz="2800" b="1">
                <a:solidFill>
                  <a:schemeClr val="bg1"/>
                </a:solidFill>
              </a:rPr>
              <a:t>第二节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4816476" y="50483"/>
            <a:ext cx="3395980" cy="58356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ctr"/>
            <a:r>
              <a:rPr lang="zh-CN" altLang="en-US" sz="3200" b="1">
                <a:solidFill>
                  <a:srgbClr val="FFFF00"/>
                </a:solidFill>
                <a:sym typeface="+mn-ea"/>
              </a:rPr>
              <a:t>    种群数量的变化</a:t>
            </a:r>
          </a:p>
        </p:txBody>
      </p:sp>
      <p:sp>
        <p:nvSpPr>
          <p:cNvPr id="69" name="圆角矩形 68"/>
          <p:cNvSpPr/>
          <p:nvPr/>
        </p:nvSpPr>
        <p:spPr>
          <a:xfrm>
            <a:off x="667385" y="1262380"/>
            <a:ext cx="10930255" cy="5400000"/>
          </a:xfrm>
          <a:prstGeom prst="roundRect">
            <a:avLst>
              <a:gd name="adj" fmla="val 3183"/>
            </a:avLst>
          </a:prstGeom>
          <a:noFill/>
          <a:ln w="19050">
            <a:solidFill>
              <a:srgbClr val="4472C4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剪去单角的矩形 14"/>
          <p:cNvSpPr/>
          <p:nvPr>
            <p:custDataLst>
              <p:tags r:id="rId1"/>
            </p:custDataLst>
          </p:nvPr>
        </p:nvSpPr>
        <p:spPr>
          <a:xfrm>
            <a:off x="0" y="709295"/>
            <a:ext cx="7482205" cy="539750"/>
          </a:xfrm>
          <a:prstGeom prst="snip1Rect">
            <a:avLst/>
          </a:prstGeom>
          <a:solidFill>
            <a:srgbClr val="4472C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zh-CN" altLang="en-US" sz="2800" b="1">
                <a:solidFill>
                  <a:srgbClr val="FFFF00"/>
                </a:solidFill>
                <a:latin typeface="微软雅黑" panose="020B0503020204020204" charset="-122"/>
                <a:ea typeface="微软雅黑" panose="020B0503020204020204" charset="-122"/>
              </a:rPr>
              <a:t>【探究</a:t>
            </a:r>
            <a:r>
              <a:rPr lang="en-US" altLang="zh-CN" sz="2800" b="1">
                <a:solidFill>
                  <a:srgbClr val="FFFF00"/>
                </a:solidFill>
                <a:latin typeface="微软雅黑" panose="020B0503020204020204" charset="-122"/>
                <a:ea typeface="微软雅黑" panose="020B0503020204020204" charset="-122"/>
              </a:rPr>
              <a:t>.</a:t>
            </a:r>
            <a:r>
              <a:rPr lang="zh-CN" altLang="en-US" sz="2800" b="1">
                <a:solidFill>
                  <a:srgbClr val="FFFF00"/>
                </a:solidFill>
                <a:latin typeface="微软雅黑" panose="020B0503020204020204" charset="-122"/>
                <a:ea typeface="微软雅黑" panose="020B0503020204020204" charset="-122"/>
              </a:rPr>
              <a:t>实践】</a:t>
            </a:r>
            <a:r>
              <a:rPr lang="zh-CN" altLang="en-US" sz="2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培养液中酵母菌种群数量的变化</a:t>
            </a:r>
            <a:endParaRPr lang="en-US" altLang="zh-CN" sz="28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13" name="组合 12"/>
          <p:cNvGrpSpPr/>
          <p:nvPr/>
        </p:nvGrpSpPr>
        <p:grpSpPr>
          <a:xfrm>
            <a:off x="849268" y="1230055"/>
            <a:ext cx="10510803" cy="522595"/>
            <a:chOff x="1023205" y="1207342"/>
            <a:chExt cx="10510803" cy="522595"/>
          </a:xfrm>
        </p:grpSpPr>
        <p:sp>
          <p:nvSpPr>
            <p:cNvPr id="14" name="文本框 13"/>
            <p:cNvSpPr txBox="1"/>
            <p:nvPr/>
          </p:nvSpPr>
          <p:spPr>
            <a:xfrm>
              <a:off x="1023205" y="1207342"/>
              <a:ext cx="1605280" cy="521970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r>
                <a:rPr kumimoji="1" lang="zh-CN" altLang="en-US" sz="2800" b="1" dirty="0">
                  <a:solidFill>
                    <a:srgbClr val="FF0000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讨论思路</a:t>
              </a:r>
            </a:p>
          </p:txBody>
        </p:sp>
        <p:cxnSp>
          <p:nvCxnSpPr>
            <p:cNvPr id="20" name="直接连接符 19"/>
            <p:cNvCxnSpPr/>
            <p:nvPr/>
          </p:nvCxnSpPr>
          <p:spPr>
            <a:xfrm>
              <a:off x="1089475" y="1729937"/>
              <a:ext cx="1481005" cy="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直接连接符 20"/>
            <p:cNvCxnSpPr/>
            <p:nvPr/>
          </p:nvCxnSpPr>
          <p:spPr>
            <a:xfrm>
              <a:off x="2603522" y="1729937"/>
              <a:ext cx="893048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文本框 21"/>
          <p:cNvSpPr txBox="1"/>
          <p:nvPr/>
        </p:nvSpPr>
        <p:spPr>
          <a:xfrm>
            <a:off x="849266" y="1792530"/>
            <a:ext cx="10596869" cy="49650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</a:pPr>
            <a:r>
              <a:rPr lang="en-US" altLang="zh-CN" sz="24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1.</a:t>
            </a:r>
            <a:r>
              <a:rPr lang="zh-CN" altLang="en-US" sz="24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对酵母菌计数：</a:t>
            </a:r>
          </a:p>
          <a:p>
            <a:pPr>
              <a:lnSpc>
                <a:spcPct val="120000"/>
              </a:lnSpc>
            </a:pPr>
            <a:r>
              <a:rPr lang="zh-CN" altLang="en-US" sz="24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（</a:t>
            </a:r>
            <a:r>
              <a:rPr lang="en-US" altLang="zh-CN" sz="24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</a:t>
            </a:r>
            <a:r>
              <a:rPr lang="zh-CN" altLang="en-US" sz="24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）方法：抽样检测</a:t>
            </a:r>
            <a:endParaRPr lang="en-US" altLang="zh-CN" sz="2400" b="1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20000"/>
              </a:lnSpc>
            </a:pPr>
            <a:r>
              <a:rPr lang="zh-CN" altLang="en-US" sz="24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（</a:t>
            </a:r>
            <a:r>
              <a:rPr lang="en-US" altLang="zh-CN" sz="24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</a:t>
            </a:r>
            <a:r>
              <a:rPr lang="zh-CN" altLang="en-US" sz="24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）步骤：</a:t>
            </a:r>
            <a:endParaRPr lang="en-US" altLang="zh-CN" sz="2400" b="1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638175" lvl="1" indent="-373380">
              <a:lnSpc>
                <a:spcPct val="120000"/>
              </a:lnSpc>
              <a:buFont typeface="+mj-ea"/>
              <a:buAutoNum type="circleNumDbPlain"/>
            </a:pPr>
            <a:r>
              <a:rPr lang="zh-CN" altLang="en-US" sz="24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盖玻片放在血细胞计数板的计数室上；</a:t>
            </a:r>
            <a:endParaRPr lang="en-US" altLang="zh-CN" sz="2400" b="1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638175" lvl="1" indent="-373380">
              <a:lnSpc>
                <a:spcPct val="120000"/>
              </a:lnSpc>
              <a:buFont typeface="+mj-ea"/>
              <a:buAutoNum type="circleNumDbPlain"/>
            </a:pPr>
            <a:r>
              <a:rPr lang="zh-CN" altLang="en-US" sz="24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用吸管吸取培养液，滴于盖玻片边缘，让培养液自行渗入。多余的培养液用滤纸吸去；</a:t>
            </a:r>
            <a:endParaRPr lang="en-US" altLang="zh-CN" sz="2400" b="1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638175" lvl="1" indent="-373380">
              <a:lnSpc>
                <a:spcPct val="120000"/>
              </a:lnSpc>
              <a:buFont typeface="+mj-ea"/>
              <a:buAutoNum type="circleNumDbPlain"/>
            </a:pPr>
            <a:r>
              <a:rPr lang="zh-CN" altLang="en-US" sz="24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稍待片刻，待酵母菌全部沉降到计数室底部，将计数板放在载物台的中央，计数一个小方格内的酵母菌数量；</a:t>
            </a:r>
            <a:endParaRPr lang="en-US" altLang="zh-CN" sz="2400" b="1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638175" lvl="1" indent="-373380">
              <a:lnSpc>
                <a:spcPct val="120000"/>
              </a:lnSpc>
              <a:buFont typeface="+mj-ea"/>
              <a:buAutoNum type="circleNumDbPlain"/>
            </a:pPr>
            <a:r>
              <a:rPr lang="zh-CN" altLang="en-US" sz="24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以此为根据，估算试管试管中的酵母菌总数。</a:t>
            </a:r>
            <a:endParaRPr lang="en-US" altLang="zh-CN" sz="2400" b="1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20000"/>
              </a:lnSpc>
            </a:pPr>
            <a:r>
              <a:rPr lang="zh-CN" altLang="en-US" sz="24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   盖玻片下的培养液厚度为</a:t>
            </a:r>
            <a:r>
              <a:rPr lang="en-US" altLang="zh-CN" sz="24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0.1mm</a:t>
            </a:r>
            <a:r>
              <a:rPr lang="zh-CN" altLang="en-US" sz="24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，请推导出将一个小方格范围内的酵母菌数目，换算成</a:t>
            </a:r>
            <a:r>
              <a:rPr lang="en-US" altLang="zh-CN" sz="24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10mL</a:t>
            </a:r>
            <a:r>
              <a:rPr lang="zh-CN" altLang="en-US" sz="24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培养液中酵母菌总数的公式。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uiExpand="1" build="p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728345" y="81280"/>
            <a:ext cx="1249680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ctr"/>
            <a:r>
              <a:rPr lang="zh-CN" altLang="en-US" sz="2800" b="1">
                <a:solidFill>
                  <a:schemeClr val="bg1"/>
                </a:solidFill>
              </a:rPr>
              <a:t>第二节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4816476" y="50483"/>
            <a:ext cx="3395980" cy="58356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ctr"/>
            <a:r>
              <a:rPr lang="zh-CN" altLang="en-US" sz="3200" b="1">
                <a:solidFill>
                  <a:srgbClr val="FFFF00"/>
                </a:solidFill>
                <a:sym typeface="+mn-ea"/>
              </a:rPr>
              <a:t>    种群数量的变化</a:t>
            </a:r>
          </a:p>
        </p:txBody>
      </p:sp>
      <p:sp>
        <p:nvSpPr>
          <p:cNvPr id="69" name="圆角矩形 68"/>
          <p:cNvSpPr/>
          <p:nvPr/>
        </p:nvSpPr>
        <p:spPr>
          <a:xfrm>
            <a:off x="667385" y="1262380"/>
            <a:ext cx="10930255" cy="5400000"/>
          </a:xfrm>
          <a:prstGeom prst="roundRect">
            <a:avLst>
              <a:gd name="adj" fmla="val 3183"/>
            </a:avLst>
          </a:prstGeom>
          <a:noFill/>
          <a:ln w="19050">
            <a:solidFill>
              <a:srgbClr val="4472C4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剪去单角的矩形 14"/>
          <p:cNvSpPr/>
          <p:nvPr>
            <p:custDataLst>
              <p:tags r:id="rId1"/>
            </p:custDataLst>
          </p:nvPr>
        </p:nvSpPr>
        <p:spPr>
          <a:xfrm>
            <a:off x="0" y="709295"/>
            <a:ext cx="7482205" cy="539750"/>
          </a:xfrm>
          <a:prstGeom prst="snip1Rect">
            <a:avLst/>
          </a:prstGeom>
          <a:solidFill>
            <a:srgbClr val="4472C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zh-CN" altLang="en-US" sz="2800" b="1">
                <a:solidFill>
                  <a:srgbClr val="FFFF00"/>
                </a:solidFill>
                <a:latin typeface="微软雅黑" panose="020B0503020204020204" charset="-122"/>
                <a:ea typeface="微软雅黑" panose="020B0503020204020204" charset="-122"/>
              </a:rPr>
              <a:t>【探究</a:t>
            </a:r>
            <a:r>
              <a:rPr lang="en-US" altLang="zh-CN" sz="2800" b="1">
                <a:solidFill>
                  <a:srgbClr val="FFFF00"/>
                </a:solidFill>
                <a:latin typeface="微软雅黑" panose="020B0503020204020204" charset="-122"/>
                <a:ea typeface="微软雅黑" panose="020B0503020204020204" charset="-122"/>
              </a:rPr>
              <a:t>.</a:t>
            </a:r>
            <a:r>
              <a:rPr lang="zh-CN" altLang="en-US" sz="2800" b="1">
                <a:solidFill>
                  <a:srgbClr val="FFFF00"/>
                </a:solidFill>
                <a:latin typeface="微软雅黑" panose="020B0503020204020204" charset="-122"/>
                <a:ea typeface="微软雅黑" panose="020B0503020204020204" charset="-122"/>
              </a:rPr>
              <a:t>实践】</a:t>
            </a:r>
            <a:r>
              <a:rPr lang="zh-CN" altLang="en-US" sz="2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培养液中酵母菌种群数量的变化</a:t>
            </a:r>
            <a:endParaRPr lang="en-US" altLang="zh-CN" sz="28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13" name="组合 12"/>
          <p:cNvGrpSpPr/>
          <p:nvPr/>
        </p:nvGrpSpPr>
        <p:grpSpPr>
          <a:xfrm>
            <a:off x="849268" y="1230055"/>
            <a:ext cx="10510803" cy="522595"/>
            <a:chOff x="1023205" y="1207342"/>
            <a:chExt cx="10510803" cy="522595"/>
          </a:xfrm>
        </p:grpSpPr>
        <p:sp>
          <p:nvSpPr>
            <p:cNvPr id="14" name="文本框 13"/>
            <p:cNvSpPr txBox="1"/>
            <p:nvPr/>
          </p:nvSpPr>
          <p:spPr>
            <a:xfrm>
              <a:off x="1023205" y="1207342"/>
              <a:ext cx="1605280" cy="521970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r>
                <a:rPr kumimoji="1" lang="zh-CN" altLang="en-US" sz="2800" b="1" dirty="0">
                  <a:solidFill>
                    <a:srgbClr val="FF0000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讨论思路</a:t>
              </a:r>
            </a:p>
          </p:txBody>
        </p:sp>
        <p:cxnSp>
          <p:nvCxnSpPr>
            <p:cNvPr id="20" name="直接连接符 19"/>
            <p:cNvCxnSpPr/>
            <p:nvPr/>
          </p:nvCxnSpPr>
          <p:spPr>
            <a:xfrm>
              <a:off x="1089475" y="1729937"/>
              <a:ext cx="1481005" cy="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直接连接符 20"/>
            <p:cNvCxnSpPr/>
            <p:nvPr/>
          </p:nvCxnSpPr>
          <p:spPr>
            <a:xfrm>
              <a:off x="2603522" y="1729937"/>
              <a:ext cx="893048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文本框 21"/>
          <p:cNvSpPr txBox="1"/>
          <p:nvPr/>
        </p:nvSpPr>
        <p:spPr>
          <a:xfrm>
            <a:off x="849266" y="1828090"/>
            <a:ext cx="10596869" cy="45218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</a:pPr>
            <a:r>
              <a:rPr lang="zh-CN" altLang="en-US" sz="24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（</a:t>
            </a:r>
            <a:r>
              <a:rPr lang="en-US" altLang="zh-CN" sz="24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</a:t>
            </a:r>
            <a:r>
              <a:rPr lang="zh-CN" altLang="en-US" sz="24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）说明：</a:t>
            </a:r>
            <a:endParaRPr lang="en-US" altLang="zh-CN" sz="2400" b="1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542925" lvl="1" indent="-361950">
              <a:lnSpc>
                <a:spcPct val="120000"/>
              </a:lnSpc>
              <a:buFont typeface="+mj-ea"/>
              <a:buAutoNum type="circleNumDbPlain"/>
            </a:pPr>
            <a:r>
              <a:rPr lang="zh-CN" altLang="en-US" sz="24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从试管中吸出培养液进行计数之前，建议你将试管轻轻振荡几次。这是为什么？</a:t>
            </a:r>
          </a:p>
          <a:p>
            <a:pPr marL="542925" lvl="1" indent="-361950">
              <a:lnSpc>
                <a:spcPct val="120000"/>
              </a:lnSpc>
              <a:buFont typeface="+mj-ea"/>
              <a:buAutoNum type="circleNumDbPlain"/>
            </a:pPr>
            <a:r>
              <a:rPr lang="zh-CN" altLang="en-US" sz="24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如果一个小方格内酵母菌过多，难以数清，应当采取什么措施？</a:t>
            </a:r>
          </a:p>
          <a:p>
            <a:pPr marL="542925" lvl="1" indent="-361950">
              <a:lnSpc>
                <a:spcPct val="120000"/>
              </a:lnSpc>
              <a:buFont typeface="+mj-ea"/>
              <a:buAutoNum type="circleNumDbPlain"/>
            </a:pPr>
            <a:r>
              <a:rPr lang="zh-CN" altLang="en-US" sz="24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对于压在小方格界线上的酵母菌，应当怎样计数？</a:t>
            </a:r>
          </a:p>
          <a:p>
            <a:pPr>
              <a:lnSpc>
                <a:spcPct val="120000"/>
              </a:lnSpc>
            </a:pPr>
            <a:r>
              <a:rPr lang="en-US" altLang="zh-CN" sz="24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2.</a:t>
            </a:r>
            <a:r>
              <a:rPr lang="zh-CN" altLang="en-US" sz="24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讨论：</a:t>
            </a:r>
            <a:endParaRPr lang="en-US" altLang="zh-CN" sz="2400" b="1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20000"/>
              </a:lnSpc>
            </a:pPr>
            <a:r>
              <a:rPr lang="zh-CN" altLang="en-US" sz="24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（</a:t>
            </a:r>
            <a:r>
              <a:rPr lang="en-US" altLang="zh-CN" sz="24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</a:t>
            </a:r>
            <a:r>
              <a:rPr lang="zh-CN" altLang="en-US" sz="24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）本探究需要设置对照吗？如果需要，请讨论对照组应怎样设计和操作；如果不需要，请说明理由。</a:t>
            </a:r>
          </a:p>
          <a:p>
            <a:pPr>
              <a:lnSpc>
                <a:spcPct val="120000"/>
              </a:lnSpc>
            </a:pPr>
            <a:r>
              <a:rPr lang="zh-CN" altLang="en-US" sz="24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（</a:t>
            </a:r>
            <a:r>
              <a:rPr lang="en-US" altLang="zh-CN" sz="24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</a:t>
            </a:r>
            <a:r>
              <a:rPr lang="zh-CN" altLang="en-US" sz="24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）要做重复实验吗？为什么？</a:t>
            </a:r>
          </a:p>
          <a:p>
            <a:pPr>
              <a:lnSpc>
                <a:spcPct val="120000"/>
              </a:lnSpc>
            </a:pPr>
            <a:r>
              <a:rPr lang="zh-CN" altLang="en-US" sz="24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（</a:t>
            </a:r>
            <a:r>
              <a:rPr lang="en-US" altLang="zh-CN" sz="24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</a:t>
            </a:r>
            <a:r>
              <a:rPr lang="zh-CN" altLang="en-US" sz="24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）怎样记录结果？记录表怎样设计？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uiExpand="1" build="p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728345" y="81280"/>
            <a:ext cx="1249680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ctr"/>
            <a:r>
              <a:rPr lang="zh-CN" altLang="en-US" sz="2800" b="1">
                <a:solidFill>
                  <a:schemeClr val="bg1"/>
                </a:solidFill>
              </a:rPr>
              <a:t>第二节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4816476" y="50483"/>
            <a:ext cx="3395980" cy="58356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ctr"/>
            <a:r>
              <a:rPr lang="zh-CN" altLang="en-US" sz="3200" b="1">
                <a:solidFill>
                  <a:srgbClr val="FFFF00"/>
                </a:solidFill>
                <a:sym typeface="+mn-ea"/>
              </a:rPr>
              <a:t>    种群数量的变化</a:t>
            </a:r>
          </a:p>
        </p:txBody>
      </p:sp>
      <p:sp>
        <p:nvSpPr>
          <p:cNvPr id="69" name="圆角矩形 68"/>
          <p:cNvSpPr/>
          <p:nvPr/>
        </p:nvSpPr>
        <p:spPr>
          <a:xfrm>
            <a:off x="667385" y="1262380"/>
            <a:ext cx="10930255" cy="5400000"/>
          </a:xfrm>
          <a:prstGeom prst="roundRect">
            <a:avLst>
              <a:gd name="adj" fmla="val 3183"/>
            </a:avLst>
          </a:prstGeom>
          <a:noFill/>
          <a:ln w="19050">
            <a:solidFill>
              <a:srgbClr val="4472C4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剪去单角的矩形 14"/>
          <p:cNvSpPr/>
          <p:nvPr>
            <p:custDataLst>
              <p:tags r:id="rId1"/>
            </p:custDataLst>
          </p:nvPr>
        </p:nvSpPr>
        <p:spPr>
          <a:xfrm>
            <a:off x="0" y="709295"/>
            <a:ext cx="7482205" cy="539750"/>
          </a:xfrm>
          <a:prstGeom prst="snip1Rect">
            <a:avLst/>
          </a:prstGeom>
          <a:solidFill>
            <a:srgbClr val="4472C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zh-CN" altLang="en-US" sz="2800" b="1">
                <a:solidFill>
                  <a:srgbClr val="FFFF00"/>
                </a:solidFill>
                <a:latin typeface="微软雅黑" panose="020B0503020204020204" charset="-122"/>
                <a:ea typeface="微软雅黑" panose="020B0503020204020204" charset="-122"/>
              </a:rPr>
              <a:t>【探究</a:t>
            </a:r>
            <a:r>
              <a:rPr lang="en-US" altLang="zh-CN" sz="2800" b="1">
                <a:solidFill>
                  <a:srgbClr val="FFFF00"/>
                </a:solidFill>
                <a:latin typeface="微软雅黑" panose="020B0503020204020204" charset="-122"/>
                <a:ea typeface="微软雅黑" panose="020B0503020204020204" charset="-122"/>
              </a:rPr>
              <a:t>.</a:t>
            </a:r>
            <a:r>
              <a:rPr lang="zh-CN" altLang="en-US" sz="2800" b="1">
                <a:solidFill>
                  <a:srgbClr val="FFFF00"/>
                </a:solidFill>
                <a:latin typeface="微软雅黑" panose="020B0503020204020204" charset="-122"/>
                <a:ea typeface="微软雅黑" panose="020B0503020204020204" charset="-122"/>
              </a:rPr>
              <a:t>实践】</a:t>
            </a:r>
            <a:r>
              <a:rPr lang="zh-CN" altLang="en-US" sz="2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培养液中酵母菌种群数量的变化</a:t>
            </a:r>
            <a:endParaRPr lang="en-US" altLang="zh-CN" sz="28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13" name="组合 12"/>
          <p:cNvGrpSpPr/>
          <p:nvPr/>
        </p:nvGrpSpPr>
        <p:grpSpPr>
          <a:xfrm>
            <a:off x="849268" y="1301175"/>
            <a:ext cx="10510803" cy="522595"/>
            <a:chOff x="1023205" y="1207342"/>
            <a:chExt cx="10510803" cy="522595"/>
          </a:xfrm>
        </p:grpSpPr>
        <p:sp>
          <p:nvSpPr>
            <p:cNvPr id="14" name="文本框 13"/>
            <p:cNvSpPr txBox="1"/>
            <p:nvPr/>
          </p:nvSpPr>
          <p:spPr>
            <a:xfrm>
              <a:off x="1023205" y="1207342"/>
              <a:ext cx="1605280" cy="521970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r>
                <a:rPr kumimoji="1" lang="zh-CN" altLang="en-US" sz="2800" b="1" dirty="0">
                  <a:solidFill>
                    <a:srgbClr val="FF0000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实施计划</a:t>
              </a:r>
            </a:p>
          </p:txBody>
        </p:sp>
        <p:cxnSp>
          <p:nvCxnSpPr>
            <p:cNvPr id="20" name="直接连接符 19"/>
            <p:cNvCxnSpPr/>
            <p:nvPr/>
          </p:nvCxnSpPr>
          <p:spPr>
            <a:xfrm>
              <a:off x="1089475" y="1729937"/>
              <a:ext cx="1481005" cy="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直接连接符 20"/>
            <p:cNvCxnSpPr/>
            <p:nvPr/>
          </p:nvCxnSpPr>
          <p:spPr>
            <a:xfrm>
              <a:off x="2603522" y="1729937"/>
              <a:ext cx="893048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文本框 21"/>
          <p:cNvSpPr txBox="1"/>
          <p:nvPr/>
        </p:nvSpPr>
        <p:spPr>
          <a:xfrm>
            <a:off x="849266" y="1899210"/>
            <a:ext cx="10596869" cy="9772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</a:pPr>
            <a:r>
              <a:rPr lang="zh-CN" altLang="en-US" sz="24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   首先通过显微镜观察，估算出</a:t>
            </a:r>
            <a:r>
              <a:rPr lang="en-US" altLang="zh-CN" sz="24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10mL</a:t>
            </a:r>
            <a:r>
              <a:rPr lang="zh-CN" altLang="en-US" sz="24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培养液中酵母菌的初始数量</a:t>
            </a:r>
            <a:r>
              <a:rPr lang="zh-CN" altLang="en-US" sz="24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（</a:t>
            </a:r>
            <a:r>
              <a:rPr lang="en-US" altLang="zh-CN" sz="2400" b="1" i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N</a:t>
            </a:r>
            <a:r>
              <a:rPr lang="en-US" altLang="zh-CN" sz="2400" b="1" i="1" baseline="-25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</a:t>
            </a:r>
            <a:r>
              <a:rPr lang="zh-CN" altLang="en-US" sz="24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），</a:t>
            </a:r>
            <a:r>
              <a:rPr lang="zh-CN" altLang="en-US" sz="24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在此之后连续观察</a:t>
            </a:r>
            <a:r>
              <a:rPr lang="en-US" altLang="zh-CN" sz="24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7</a:t>
            </a:r>
            <a:r>
              <a:rPr lang="zh-CN" altLang="en-US" sz="24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天，分别记录下这</a:t>
            </a:r>
            <a:r>
              <a:rPr lang="en-US" altLang="zh-CN" sz="24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7</a:t>
            </a:r>
            <a:r>
              <a:rPr lang="zh-CN" altLang="en-US" sz="24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天的数值。</a:t>
            </a:r>
          </a:p>
        </p:txBody>
      </p:sp>
      <p:graphicFrame>
        <p:nvGraphicFramePr>
          <p:cNvPr id="2" name="表格 4"/>
          <p:cNvGraphicFramePr>
            <a:graphicFrameLocks noGrp="1"/>
          </p:cNvGraphicFramePr>
          <p:nvPr/>
        </p:nvGraphicFramePr>
        <p:xfrm>
          <a:off x="1223478" y="2928620"/>
          <a:ext cx="9893701" cy="1981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327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598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8937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8937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8937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8937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8937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98937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98937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98937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zh-CN" altLang="en-US" sz="2000" b="1" dirty="0">
                          <a:latin typeface="微软雅黑" panose="020B0503020204020204" charset="-122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次数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 b="1" dirty="0">
                          <a:latin typeface="微软雅黑" panose="020B0503020204020204" charset="-122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 b="1" dirty="0">
                          <a:latin typeface="微软雅黑" panose="020B0503020204020204" charset="-122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 b="1" dirty="0">
                          <a:latin typeface="微软雅黑" panose="020B0503020204020204" charset="-122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 b="1" dirty="0">
                          <a:latin typeface="微软雅黑" panose="020B0503020204020204" charset="-122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 b="1" dirty="0">
                          <a:latin typeface="微软雅黑" panose="020B0503020204020204" charset="-122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 b="1" dirty="0">
                          <a:latin typeface="微软雅黑" panose="020B0503020204020204" charset="-122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 b="1" dirty="0">
                          <a:latin typeface="微软雅黑" panose="020B0503020204020204" charset="-122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 b="1" dirty="0">
                          <a:latin typeface="微软雅黑" panose="020B0503020204020204" charset="-122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zh-CN" altLang="en-US" sz="2000" b="1" dirty="0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时间（</a:t>
                      </a:r>
                      <a:r>
                        <a:rPr lang="en-US" altLang="zh-CN" sz="2000" b="1" dirty="0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h</a:t>
                      </a:r>
                      <a:r>
                        <a:rPr lang="zh-CN" altLang="en-US" sz="2000" b="1" dirty="0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）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 b="1" dirty="0">
                          <a:latin typeface="微软雅黑" panose="020B0503020204020204" charset="-122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 b="1" dirty="0">
                          <a:latin typeface="微软雅黑" panose="020B0503020204020204" charset="-122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24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 b="1" dirty="0">
                          <a:latin typeface="微软雅黑" panose="020B0503020204020204" charset="-122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48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 b="1" dirty="0">
                          <a:latin typeface="微软雅黑" panose="020B0503020204020204" charset="-122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72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 b="1" dirty="0">
                          <a:latin typeface="微软雅黑" panose="020B0503020204020204" charset="-122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96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 b="1" dirty="0">
                          <a:latin typeface="微软雅黑" panose="020B0503020204020204" charset="-122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120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 b="1" dirty="0">
                          <a:latin typeface="微软雅黑" panose="020B0503020204020204" charset="-122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144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 b="1" dirty="0">
                          <a:latin typeface="微软雅黑" panose="020B0503020204020204" charset="-122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168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 rowSpan="3">
                  <a:txBody>
                    <a:bodyPr/>
                    <a:lstStyle/>
                    <a:p>
                      <a:pPr algn="ctr"/>
                      <a:r>
                        <a:rPr lang="zh-CN" altLang="en-US" sz="2000" b="1" dirty="0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酵母菌数（</a:t>
                      </a:r>
                      <a:r>
                        <a:rPr lang="en-US" altLang="zh-CN" sz="2000" b="1" dirty="0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10mL</a:t>
                      </a:r>
                      <a:r>
                        <a:rPr lang="zh-CN" altLang="en-US" sz="2000" b="1" dirty="0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）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 b="1" dirty="0">
                          <a:latin typeface="微软雅黑" panose="020B0503020204020204" charset="-122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000" b="1">
                        <a:latin typeface="微软雅黑" panose="020B0503020204020204" charset="-122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000" b="1" dirty="0">
                        <a:latin typeface="微软雅黑" panose="020B0503020204020204" charset="-122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000" b="1" dirty="0">
                        <a:latin typeface="微软雅黑" panose="020B0503020204020204" charset="-122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000" b="1">
                        <a:latin typeface="微软雅黑" panose="020B0503020204020204" charset="-122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000" b="1">
                        <a:latin typeface="微软雅黑" panose="020B0503020204020204" charset="-122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000" b="1">
                        <a:latin typeface="微软雅黑" panose="020B0503020204020204" charset="-122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000" b="1">
                        <a:latin typeface="微软雅黑" panose="020B0503020204020204" charset="-122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000" b="1">
                        <a:latin typeface="微软雅黑" panose="020B0503020204020204" charset="-122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 b="1" dirty="0">
                          <a:latin typeface="微软雅黑" panose="020B0503020204020204" charset="-122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B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000" b="1">
                        <a:latin typeface="微软雅黑" panose="020B0503020204020204" charset="-122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000" b="1" dirty="0">
                        <a:latin typeface="微软雅黑" panose="020B0503020204020204" charset="-122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000" b="1">
                        <a:latin typeface="微软雅黑" panose="020B0503020204020204" charset="-122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000" b="1">
                        <a:latin typeface="微软雅黑" panose="020B0503020204020204" charset="-122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000" b="1">
                        <a:latin typeface="微软雅黑" panose="020B0503020204020204" charset="-122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000" b="1">
                        <a:latin typeface="微软雅黑" panose="020B0503020204020204" charset="-122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000" b="1">
                        <a:latin typeface="微软雅黑" panose="020B0503020204020204" charset="-122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000" b="1">
                        <a:latin typeface="微软雅黑" panose="020B0503020204020204" charset="-122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 b="1" dirty="0">
                          <a:latin typeface="微软雅黑" panose="020B0503020204020204" charset="-122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C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000" b="1">
                        <a:latin typeface="微软雅黑" panose="020B0503020204020204" charset="-122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000" b="1">
                        <a:latin typeface="微软雅黑" panose="020B0503020204020204" charset="-122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000" b="1">
                        <a:latin typeface="微软雅黑" panose="020B0503020204020204" charset="-122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000" b="1">
                        <a:latin typeface="微软雅黑" panose="020B0503020204020204" charset="-122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000" b="1">
                        <a:latin typeface="微软雅黑" panose="020B0503020204020204" charset="-122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000" b="1">
                        <a:latin typeface="微软雅黑" panose="020B0503020204020204" charset="-122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000" b="1">
                        <a:latin typeface="微软雅黑" panose="020B0503020204020204" charset="-122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000" b="1" dirty="0">
                        <a:latin typeface="微软雅黑" panose="020B0503020204020204" charset="-122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pSp>
        <p:nvGrpSpPr>
          <p:cNvPr id="10" name="组合 9"/>
          <p:cNvGrpSpPr/>
          <p:nvPr/>
        </p:nvGrpSpPr>
        <p:grpSpPr>
          <a:xfrm>
            <a:off x="849268" y="5074278"/>
            <a:ext cx="10510803" cy="522595"/>
            <a:chOff x="1023205" y="1207342"/>
            <a:chExt cx="10510803" cy="522595"/>
          </a:xfrm>
        </p:grpSpPr>
        <p:sp>
          <p:nvSpPr>
            <p:cNvPr id="11" name="文本框 10"/>
            <p:cNvSpPr txBox="1"/>
            <p:nvPr/>
          </p:nvSpPr>
          <p:spPr>
            <a:xfrm>
              <a:off x="1023205" y="1207342"/>
              <a:ext cx="1605280" cy="521970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r>
                <a:rPr kumimoji="1" lang="zh-CN" altLang="en-US" sz="2800" b="1" dirty="0">
                  <a:solidFill>
                    <a:srgbClr val="FF0000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分析结果</a:t>
              </a:r>
            </a:p>
          </p:txBody>
        </p:sp>
        <p:cxnSp>
          <p:nvCxnSpPr>
            <p:cNvPr id="12" name="直接连接符 11"/>
            <p:cNvCxnSpPr/>
            <p:nvPr/>
          </p:nvCxnSpPr>
          <p:spPr>
            <a:xfrm>
              <a:off x="1089475" y="1729937"/>
              <a:ext cx="1481005" cy="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" name="直接连接符 2"/>
            <p:cNvCxnSpPr/>
            <p:nvPr/>
          </p:nvCxnSpPr>
          <p:spPr>
            <a:xfrm>
              <a:off x="2603522" y="1729937"/>
              <a:ext cx="893048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文本框 15"/>
          <p:cNvSpPr txBox="1"/>
          <p:nvPr/>
        </p:nvSpPr>
        <p:spPr>
          <a:xfrm>
            <a:off x="849266" y="5672313"/>
            <a:ext cx="10596869" cy="9772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55600" indent="-355600">
              <a:lnSpc>
                <a:spcPct val="120000"/>
              </a:lnSpc>
              <a:buFont typeface="+mj-lt"/>
              <a:buAutoNum type="arabicPeriod"/>
            </a:pPr>
            <a:r>
              <a:rPr lang="zh-CN" altLang="en-US" sz="2400" b="1" dirty="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以时间为横坐标，菌体数量为纵坐标，将所得数值用曲线图表示出来。</a:t>
            </a:r>
          </a:p>
          <a:p>
            <a:pPr marL="355600" indent="-355600">
              <a:lnSpc>
                <a:spcPct val="120000"/>
              </a:lnSpc>
              <a:buFont typeface="+mj-lt"/>
              <a:buAutoNum type="arabicPeriod"/>
            </a:pPr>
            <a:r>
              <a:rPr lang="zh-CN" altLang="en-US" sz="2400" b="1" dirty="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分析实验结果是否支持你的假设。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uiExpand="1" build="p"/>
      <p:bldP spid="16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3" name="组合 92"/>
          <p:cNvGrpSpPr/>
          <p:nvPr/>
        </p:nvGrpSpPr>
        <p:grpSpPr>
          <a:xfrm>
            <a:off x="863600" y="6101715"/>
            <a:ext cx="7078980" cy="570865"/>
            <a:chOff x="838200" y="2386403"/>
            <a:chExt cx="10420402" cy="627103"/>
          </a:xfrm>
          <a:solidFill>
            <a:schemeClr val="accent1">
              <a:lumMod val="75000"/>
            </a:schemeClr>
          </a:solidFill>
        </p:grpSpPr>
        <p:sp>
          <p:nvSpPr>
            <p:cNvPr id="94" name="矩形: 圆角 93"/>
            <p:cNvSpPr/>
            <p:nvPr/>
          </p:nvSpPr>
          <p:spPr>
            <a:xfrm>
              <a:off x="838200" y="2386403"/>
              <a:ext cx="10420402" cy="627103"/>
            </a:xfrm>
            <a:prstGeom prst="roundRect">
              <a:avLst>
                <a:gd name="adj" fmla="val 1197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 dirty="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95" name="文本框 94"/>
            <p:cNvSpPr txBox="1"/>
            <p:nvPr/>
          </p:nvSpPr>
          <p:spPr>
            <a:xfrm>
              <a:off x="938077" y="2467216"/>
              <a:ext cx="10216795" cy="50572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zh-CN" altLang="en-US" sz="2400" b="1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cs typeface="Times New Roman" panose="02020603050405020304" pitchFamily="18" charset="0"/>
                </a:rPr>
                <a:t>不会。因为培养瓶中的营养物质和空间是有限的。</a:t>
              </a:r>
              <a:endParaRPr lang="zh-CN" altLang="en-US" sz="2400" b="1" baseline="300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4" name="文本框 3"/>
          <p:cNvSpPr txBox="1"/>
          <p:nvPr/>
        </p:nvSpPr>
        <p:spPr>
          <a:xfrm>
            <a:off x="728345" y="81280"/>
            <a:ext cx="1249680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ctr"/>
            <a:r>
              <a:rPr lang="zh-CN" altLang="en-US" sz="2800" b="1">
                <a:solidFill>
                  <a:schemeClr val="bg1"/>
                </a:solidFill>
              </a:rPr>
              <a:t>第二节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4816476" y="50483"/>
            <a:ext cx="3395980" cy="58356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ctr"/>
            <a:r>
              <a:rPr lang="zh-CN" altLang="en-US" sz="3200" b="1">
                <a:solidFill>
                  <a:srgbClr val="FFFF00"/>
                </a:solidFill>
                <a:sym typeface="+mn-ea"/>
              </a:rPr>
              <a:t>    种群数量的变化</a:t>
            </a:r>
          </a:p>
        </p:txBody>
      </p:sp>
      <p:sp>
        <p:nvSpPr>
          <p:cNvPr id="18" name="剪去单角的矩形 17"/>
          <p:cNvSpPr/>
          <p:nvPr/>
        </p:nvSpPr>
        <p:spPr>
          <a:xfrm>
            <a:off x="-3175" y="701675"/>
            <a:ext cx="1838960" cy="504000"/>
          </a:xfrm>
          <a:prstGeom prst="snip1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zh-CN" sz="2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问题探讨</a:t>
            </a:r>
          </a:p>
        </p:txBody>
      </p:sp>
      <p:pic>
        <p:nvPicPr>
          <p:cNvPr id="144" name="图片 143"/>
          <p:cNvPicPr>
            <a:picLocks noChangeAspect="1"/>
          </p:cNvPicPr>
          <p:nvPr/>
        </p:nvPicPr>
        <p:blipFill>
          <a:blip r:embed="rId4"/>
          <a:srcRect l="1085" b="-5976"/>
          <a:stretch>
            <a:fillRect/>
          </a:stretch>
        </p:blipFill>
        <p:spPr>
          <a:xfrm>
            <a:off x="8244110" y="728980"/>
            <a:ext cx="2805430" cy="2682875"/>
          </a:xfrm>
          <a:prstGeom prst="ellipse">
            <a:avLst/>
          </a:prstGeom>
        </p:spPr>
      </p:pic>
      <p:grpSp>
        <p:nvGrpSpPr>
          <p:cNvPr id="26" name="组合 25"/>
          <p:cNvGrpSpPr/>
          <p:nvPr/>
        </p:nvGrpSpPr>
        <p:grpSpPr>
          <a:xfrm>
            <a:off x="836297" y="3251152"/>
            <a:ext cx="5840949" cy="460375"/>
            <a:chOff x="6333409" y="1517893"/>
            <a:chExt cx="5840949" cy="460375"/>
          </a:xfrm>
        </p:grpSpPr>
        <p:sp>
          <p:nvSpPr>
            <p:cNvPr id="27" name="文本框 26"/>
            <p:cNvSpPr txBox="1"/>
            <p:nvPr/>
          </p:nvSpPr>
          <p:spPr>
            <a:xfrm>
              <a:off x="6333409" y="1517893"/>
              <a:ext cx="792480" cy="460375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r>
                <a:rPr kumimoji="1" lang="zh-CN" altLang="en-US" sz="2400" b="1" dirty="0">
                  <a:solidFill>
                    <a:srgbClr val="FF0000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讨论</a:t>
              </a:r>
            </a:p>
          </p:txBody>
        </p:sp>
        <p:grpSp>
          <p:nvGrpSpPr>
            <p:cNvPr id="28" name="组合 27"/>
            <p:cNvGrpSpPr/>
            <p:nvPr/>
          </p:nvGrpSpPr>
          <p:grpSpPr>
            <a:xfrm>
              <a:off x="6351240" y="1974037"/>
              <a:ext cx="5823118" cy="0"/>
              <a:chOff x="7484784" y="1647059"/>
              <a:chExt cx="5823118" cy="0"/>
            </a:xfrm>
          </p:grpSpPr>
          <p:cxnSp>
            <p:nvCxnSpPr>
              <p:cNvPr id="30" name="直接连接符 29"/>
              <p:cNvCxnSpPr/>
              <p:nvPr/>
            </p:nvCxnSpPr>
            <p:spPr>
              <a:xfrm>
                <a:off x="7484784" y="1647059"/>
                <a:ext cx="732693" cy="0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直接连接符 30"/>
              <p:cNvCxnSpPr/>
              <p:nvPr/>
            </p:nvCxnSpPr>
            <p:spPr>
              <a:xfrm>
                <a:off x="8217477" y="1647059"/>
                <a:ext cx="5090425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33" name="矩形 32"/>
          <p:cNvSpPr/>
          <p:nvPr/>
        </p:nvSpPr>
        <p:spPr>
          <a:xfrm>
            <a:off x="783338" y="1032794"/>
            <a:ext cx="5797693" cy="23069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sz="24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   我们的手上难免沾染细菌。细菌的繁殖速率很快，因而我们要经常洗手。假设在营养和生存空间没有限制的情况下，某种细菌</a:t>
            </a:r>
            <a:r>
              <a:rPr lang="en-US" altLang="zh-CN" sz="24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20min</a:t>
            </a:r>
            <a:r>
              <a:rPr lang="zh-CN" altLang="en-US" sz="24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就通过分裂繁殖一代。</a:t>
            </a:r>
          </a:p>
        </p:txBody>
      </p:sp>
      <p:graphicFrame>
        <p:nvGraphicFramePr>
          <p:cNvPr id="20" name="表格 9"/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7138670" y="3284855"/>
          <a:ext cx="4714875" cy="30035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140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4180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840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7500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65760">
                <a:tc gridSpan="2">
                  <a:txBody>
                    <a:bodyPr/>
                    <a:lstStyle/>
                    <a:p>
                      <a:r>
                        <a:rPr lang="zh-CN" altLang="en-US" sz="1800" b="1" dirty="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时间</a:t>
                      </a:r>
                      <a:r>
                        <a:rPr lang="en-US" altLang="zh-CN" sz="1800" b="1" dirty="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/min</a:t>
                      </a:r>
                      <a:endParaRPr lang="zh-CN" altLang="en-US" sz="1800" b="1" dirty="0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r"/>
                      <a:r>
                        <a:rPr lang="zh-CN" altLang="en-US" sz="1800" b="1" dirty="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细菌数量</a:t>
                      </a:r>
                      <a:r>
                        <a:rPr lang="en-US" altLang="zh-CN" sz="1800" b="1" dirty="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/</a:t>
                      </a:r>
                      <a:r>
                        <a:rPr lang="zh-CN" altLang="en-US" sz="1800" b="1" dirty="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个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endParaRPr lang="zh-CN" altLang="en-US" sz="1800" b="1" dirty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2</a:t>
                      </a:r>
                      <a:r>
                        <a:rPr lang="en-US" altLang="zh-CN" sz="1800" b="1" baseline="30000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0</a:t>
                      </a:r>
                      <a:endParaRPr lang="zh-CN" altLang="en-US" sz="1800" b="1" baseline="30000" dirty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20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endParaRPr lang="zh-CN" altLang="en-US" sz="1800" b="1" dirty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800" b="1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2</a:t>
                      </a:r>
                      <a:r>
                        <a:rPr lang="en-US" altLang="zh-CN" sz="1800" b="1" baseline="30000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1</a:t>
                      </a:r>
                      <a:endParaRPr lang="zh-CN" altLang="en-US" sz="1800" b="1" baseline="30000" dirty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40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endParaRPr lang="zh-CN" altLang="en-US" sz="1800" b="1" dirty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800" b="1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2</a:t>
                      </a:r>
                      <a:r>
                        <a:rPr lang="en-US" altLang="zh-CN" sz="1800" b="1" baseline="30000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2</a:t>
                      </a:r>
                      <a:endParaRPr lang="zh-CN" altLang="en-US" sz="1800" b="1" baseline="30000" dirty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60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endParaRPr lang="zh-CN" altLang="en-US" sz="1800" b="1" dirty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800" b="1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2</a:t>
                      </a:r>
                      <a:r>
                        <a:rPr lang="en-US" altLang="zh-CN" sz="1800" b="1" baseline="30000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3</a:t>
                      </a:r>
                      <a:endParaRPr lang="zh-CN" altLang="en-US" sz="1800" b="1" baseline="30000" dirty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80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endParaRPr lang="zh-CN" altLang="en-US" sz="1800" b="1" dirty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800" b="1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2</a:t>
                      </a:r>
                      <a:r>
                        <a:rPr lang="en-US" altLang="zh-CN" sz="1800" b="1" baseline="30000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4</a:t>
                      </a:r>
                      <a:endParaRPr lang="zh-CN" altLang="en-US" sz="1800" b="1" baseline="30000" dirty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43230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100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altLang="zh-CN" sz="1800" b="1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32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800" b="1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2</a:t>
                      </a:r>
                      <a:r>
                        <a:rPr lang="en-US" altLang="zh-CN" sz="1800" b="1" baseline="30000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5</a:t>
                      </a:r>
                      <a:endParaRPr lang="zh-CN" altLang="en-US" sz="1800" b="1" baseline="30000" dirty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4490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120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altLang="zh-CN" sz="1800" b="1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64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800" b="1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2</a:t>
                      </a:r>
                      <a:r>
                        <a:rPr lang="en-US" altLang="zh-CN" sz="1800" b="1" baseline="30000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6</a:t>
                      </a:r>
                      <a:endParaRPr lang="zh-CN" altLang="en-US" sz="1800" b="1" baseline="30000" dirty="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pSp>
        <p:nvGrpSpPr>
          <p:cNvPr id="21" name="组合 20"/>
          <p:cNvGrpSpPr/>
          <p:nvPr/>
        </p:nvGrpSpPr>
        <p:grpSpPr>
          <a:xfrm>
            <a:off x="7897793" y="3661366"/>
            <a:ext cx="3081971" cy="1741358"/>
            <a:chOff x="967140" y="3877976"/>
            <a:chExt cx="3081971" cy="1741358"/>
          </a:xfrm>
        </p:grpSpPr>
        <p:sp>
          <p:nvSpPr>
            <p:cNvPr id="22" name="椭圆 21"/>
            <p:cNvSpPr/>
            <p:nvPr/>
          </p:nvSpPr>
          <p:spPr>
            <a:xfrm>
              <a:off x="2338195" y="5475334"/>
              <a:ext cx="144000" cy="144000"/>
            </a:xfrm>
            <a:prstGeom prst="ellipse">
              <a:avLst/>
            </a:prstGeom>
            <a:gradFill flip="none" rotWithShape="1">
              <a:gsLst>
                <a:gs pos="0">
                  <a:schemeClr val="accent4">
                    <a:lumMod val="20000"/>
                    <a:lumOff val="80000"/>
                  </a:schemeClr>
                </a:gs>
                <a:gs pos="97000">
                  <a:srgbClr val="009A46"/>
                </a:gs>
              </a:gsLst>
              <a:path path="circle">
                <a:fillToRect l="50000" t="50000" r="50000" b="50000"/>
              </a:path>
              <a:tileRect/>
            </a:gradFill>
            <a:ln w="19050">
              <a:noFill/>
              <a:tailEnd type="non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 b="1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3" name="椭圆 22"/>
            <p:cNvSpPr/>
            <p:nvPr/>
          </p:nvSpPr>
          <p:spPr>
            <a:xfrm>
              <a:off x="2534060" y="5475334"/>
              <a:ext cx="144000" cy="144000"/>
            </a:xfrm>
            <a:prstGeom prst="ellipse">
              <a:avLst/>
            </a:prstGeom>
            <a:gradFill flip="none" rotWithShape="1">
              <a:gsLst>
                <a:gs pos="0">
                  <a:schemeClr val="accent4">
                    <a:lumMod val="20000"/>
                    <a:lumOff val="80000"/>
                  </a:schemeClr>
                </a:gs>
                <a:gs pos="97000">
                  <a:srgbClr val="009A46"/>
                </a:gs>
              </a:gsLst>
              <a:path path="circle">
                <a:fillToRect l="50000" t="50000" r="50000" b="50000"/>
              </a:path>
              <a:tileRect/>
            </a:gradFill>
            <a:ln w="19050">
              <a:noFill/>
              <a:tailEnd type="non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 b="1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5" name="椭圆 24"/>
            <p:cNvSpPr/>
            <p:nvPr/>
          </p:nvSpPr>
          <p:spPr>
            <a:xfrm>
              <a:off x="2729925" y="5475334"/>
              <a:ext cx="144000" cy="144000"/>
            </a:xfrm>
            <a:prstGeom prst="ellipse">
              <a:avLst/>
            </a:prstGeom>
            <a:gradFill flip="none" rotWithShape="1">
              <a:gsLst>
                <a:gs pos="0">
                  <a:schemeClr val="accent4">
                    <a:lumMod val="20000"/>
                    <a:lumOff val="80000"/>
                  </a:schemeClr>
                </a:gs>
                <a:gs pos="97000">
                  <a:srgbClr val="009A46"/>
                </a:gs>
              </a:gsLst>
              <a:path path="circle">
                <a:fillToRect l="50000" t="50000" r="50000" b="50000"/>
              </a:path>
              <a:tileRect/>
            </a:gradFill>
            <a:ln w="19050">
              <a:noFill/>
              <a:tailEnd type="non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 b="1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9" name="椭圆 28"/>
            <p:cNvSpPr/>
            <p:nvPr/>
          </p:nvSpPr>
          <p:spPr>
            <a:xfrm>
              <a:off x="2925790" y="5475334"/>
              <a:ext cx="144000" cy="144000"/>
            </a:xfrm>
            <a:prstGeom prst="ellipse">
              <a:avLst/>
            </a:prstGeom>
            <a:gradFill flip="none" rotWithShape="1">
              <a:gsLst>
                <a:gs pos="0">
                  <a:schemeClr val="accent4">
                    <a:lumMod val="20000"/>
                    <a:lumOff val="80000"/>
                  </a:schemeClr>
                </a:gs>
                <a:gs pos="97000">
                  <a:srgbClr val="009A46"/>
                </a:gs>
              </a:gsLst>
              <a:path path="circle">
                <a:fillToRect l="50000" t="50000" r="50000" b="50000"/>
              </a:path>
              <a:tileRect/>
            </a:gradFill>
            <a:ln w="19050">
              <a:noFill/>
              <a:tailEnd type="non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 b="1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32" name="椭圆 31"/>
            <p:cNvSpPr/>
            <p:nvPr/>
          </p:nvSpPr>
          <p:spPr>
            <a:xfrm>
              <a:off x="3121655" y="5475334"/>
              <a:ext cx="144000" cy="144000"/>
            </a:xfrm>
            <a:prstGeom prst="ellipse">
              <a:avLst/>
            </a:prstGeom>
            <a:gradFill flip="none" rotWithShape="1">
              <a:gsLst>
                <a:gs pos="0">
                  <a:schemeClr val="accent4">
                    <a:lumMod val="20000"/>
                    <a:lumOff val="80000"/>
                  </a:schemeClr>
                </a:gs>
                <a:gs pos="97000">
                  <a:srgbClr val="009A46"/>
                </a:gs>
              </a:gsLst>
              <a:path path="circle">
                <a:fillToRect l="50000" t="50000" r="50000" b="50000"/>
              </a:path>
              <a:tileRect/>
            </a:gradFill>
            <a:ln w="19050">
              <a:noFill/>
              <a:tailEnd type="non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 b="1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34" name="椭圆 33"/>
            <p:cNvSpPr/>
            <p:nvPr/>
          </p:nvSpPr>
          <p:spPr>
            <a:xfrm>
              <a:off x="3317520" y="5475334"/>
              <a:ext cx="144000" cy="144000"/>
            </a:xfrm>
            <a:prstGeom prst="ellipse">
              <a:avLst/>
            </a:prstGeom>
            <a:gradFill flip="none" rotWithShape="1">
              <a:gsLst>
                <a:gs pos="0">
                  <a:schemeClr val="accent4">
                    <a:lumMod val="20000"/>
                    <a:lumOff val="80000"/>
                  </a:schemeClr>
                </a:gs>
                <a:gs pos="97000">
                  <a:srgbClr val="009A46"/>
                </a:gs>
              </a:gsLst>
              <a:path path="circle">
                <a:fillToRect l="50000" t="50000" r="50000" b="50000"/>
              </a:path>
              <a:tileRect/>
            </a:gradFill>
            <a:ln w="19050">
              <a:noFill/>
              <a:tailEnd type="non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 b="1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36" name="椭圆 35"/>
            <p:cNvSpPr/>
            <p:nvPr/>
          </p:nvSpPr>
          <p:spPr>
            <a:xfrm>
              <a:off x="3709250" y="5475334"/>
              <a:ext cx="144000" cy="144000"/>
            </a:xfrm>
            <a:prstGeom prst="ellipse">
              <a:avLst/>
            </a:prstGeom>
            <a:gradFill flip="none" rotWithShape="1">
              <a:gsLst>
                <a:gs pos="0">
                  <a:schemeClr val="accent4">
                    <a:lumMod val="20000"/>
                    <a:lumOff val="80000"/>
                  </a:schemeClr>
                </a:gs>
                <a:gs pos="97000">
                  <a:srgbClr val="009A46"/>
                </a:gs>
              </a:gsLst>
              <a:path path="circle">
                <a:fillToRect l="50000" t="50000" r="50000" b="50000"/>
              </a:path>
              <a:tileRect/>
            </a:gradFill>
            <a:ln w="19050">
              <a:noFill/>
              <a:tailEnd type="non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 b="1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37" name="椭圆 36"/>
            <p:cNvSpPr/>
            <p:nvPr/>
          </p:nvSpPr>
          <p:spPr>
            <a:xfrm>
              <a:off x="3905111" y="5475334"/>
              <a:ext cx="144000" cy="144000"/>
            </a:xfrm>
            <a:prstGeom prst="ellipse">
              <a:avLst/>
            </a:prstGeom>
            <a:gradFill flip="none" rotWithShape="1">
              <a:gsLst>
                <a:gs pos="0">
                  <a:schemeClr val="accent4">
                    <a:lumMod val="20000"/>
                    <a:lumOff val="80000"/>
                  </a:schemeClr>
                </a:gs>
                <a:gs pos="97000">
                  <a:srgbClr val="009A46"/>
                </a:gs>
              </a:gsLst>
              <a:path path="circle">
                <a:fillToRect l="50000" t="50000" r="50000" b="50000"/>
              </a:path>
              <a:tileRect/>
            </a:gradFill>
            <a:ln w="19050">
              <a:noFill/>
              <a:tailEnd type="non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 b="1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38" name="椭圆 37"/>
            <p:cNvSpPr/>
            <p:nvPr/>
          </p:nvSpPr>
          <p:spPr>
            <a:xfrm>
              <a:off x="3513385" y="5475334"/>
              <a:ext cx="144000" cy="144000"/>
            </a:xfrm>
            <a:prstGeom prst="ellipse">
              <a:avLst/>
            </a:prstGeom>
            <a:gradFill flip="none" rotWithShape="1">
              <a:gsLst>
                <a:gs pos="0">
                  <a:schemeClr val="accent4">
                    <a:lumMod val="20000"/>
                    <a:lumOff val="80000"/>
                  </a:schemeClr>
                </a:gs>
                <a:gs pos="97000">
                  <a:srgbClr val="009A46"/>
                </a:gs>
              </a:gsLst>
              <a:path path="circle">
                <a:fillToRect l="50000" t="50000" r="50000" b="50000"/>
              </a:path>
              <a:tileRect/>
            </a:gradFill>
            <a:ln w="19050">
              <a:noFill/>
              <a:tailEnd type="non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 b="1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39" name="椭圆 38"/>
            <p:cNvSpPr/>
            <p:nvPr/>
          </p:nvSpPr>
          <p:spPr>
            <a:xfrm>
              <a:off x="967140" y="5475334"/>
              <a:ext cx="144000" cy="144000"/>
            </a:xfrm>
            <a:prstGeom prst="ellipse">
              <a:avLst/>
            </a:prstGeom>
            <a:gradFill flip="none" rotWithShape="1">
              <a:gsLst>
                <a:gs pos="0">
                  <a:schemeClr val="accent4">
                    <a:lumMod val="20000"/>
                    <a:lumOff val="80000"/>
                  </a:schemeClr>
                </a:gs>
                <a:gs pos="97000">
                  <a:srgbClr val="009A46"/>
                </a:gs>
              </a:gsLst>
              <a:path path="circle">
                <a:fillToRect l="50000" t="50000" r="50000" b="50000"/>
              </a:path>
              <a:tileRect/>
            </a:gradFill>
            <a:ln w="19050">
              <a:noFill/>
              <a:tailEnd type="non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 b="1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40" name="椭圆 39"/>
            <p:cNvSpPr/>
            <p:nvPr/>
          </p:nvSpPr>
          <p:spPr>
            <a:xfrm>
              <a:off x="1163005" y="5475334"/>
              <a:ext cx="144000" cy="144000"/>
            </a:xfrm>
            <a:prstGeom prst="ellipse">
              <a:avLst/>
            </a:prstGeom>
            <a:gradFill flip="none" rotWithShape="1">
              <a:gsLst>
                <a:gs pos="0">
                  <a:schemeClr val="accent4">
                    <a:lumMod val="20000"/>
                    <a:lumOff val="80000"/>
                  </a:schemeClr>
                </a:gs>
                <a:gs pos="97000">
                  <a:srgbClr val="009A46"/>
                </a:gs>
              </a:gsLst>
              <a:path path="circle">
                <a:fillToRect l="50000" t="50000" r="50000" b="50000"/>
              </a:path>
              <a:tileRect/>
            </a:gradFill>
            <a:ln w="19050">
              <a:noFill/>
              <a:tailEnd type="non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 b="1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41" name="椭圆 40"/>
            <p:cNvSpPr/>
            <p:nvPr/>
          </p:nvSpPr>
          <p:spPr>
            <a:xfrm>
              <a:off x="1358870" y="5475334"/>
              <a:ext cx="144000" cy="144000"/>
            </a:xfrm>
            <a:prstGeom prst="ellipse">
              <a:avLst/>
            </a:prstGeom>
            <a:gradFill flip="none" rotWithShape="1">
              <a:gsLst>
                <a:gs pos="0">
                  <a:schemeClr val="accent4">
                    <a:lumMod val="20000"/>
                    <a:lumOff val="80000"/>
                  </a:schemeClr>
                </a:gs>
                <a:gs pos="97000">
                  <a:srgbClr val="009A46"/>
                </a:gs>
              </a:gsLst>
              <a:path path="circle">
                <a:fillToRect l="50000" t="50000" r="50000" b="50000"/>
              </a:path>
              <a:tileRect/>
            </a:gradFill>
            <a:ln w="19050">
              <a:noFill/>
              <a:tailEnd type="non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 b="1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42" name="椭圆 41"/>
            <p:cNvSpPr/>
            <p:nvPr/>
          </p:nvSpPr>
          <p:spPr>
            <a:xfrm>
              <a:off x="1554735" y="5475334"/>
              <a:ext cx="144000" cy="144000"/>
            </a:xfrm>
            <a:prstGeom prst="ellipse">
              <a:avLst/>
            </a:prstGeom>
            <a:gradFill flip="none" rotWithShape="1">
              <a:gsLst>
                <a:gs pos="0">
                  <a:schemeClr val="accent4">
                    <a:lumMod val="20000"/>
                    <a:lumOff val="80000"/>
                  </a:schemeClr>
                </a:gs>
                <a:gs pos="97000">
                  <a:srgbClr val="009A46"/>
                </a:gs>
              </a:gsLst>
              <a:path path="circle">
                <a:fillToRect l="50000" t="50000" r="50000" b="50000"/>
              </a:path>
              <a:tileRect/>
            </a:gradFill>
            <a:ln w="19050">
              <a:noFill/>
              <a:tailEnd type="non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 b="1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43" name="椭圆 42"/>
            <p:cNvSpPr/>
            <p:nvPr/>
          </p:nvSpPr>
          <p:spPr>
            <a:xfrm>
              <a:off x="1750600" y="5475334"/>
              <a:ext cx="144000" cy="144000"/>
            </a:xfrm>
            <a:prstGeom prst="ellipse">
              <a:avLst/>
            </a:prstGeom>
            <a:gradFill flip="none" rotWithShape="1">
              <a:gsLst>
                <a:gs pos="0">
                  <a:schemeClr val="accent4">
                    <a:lumMod val="20000"/>
                    <a:lumOff val="80000"/>
                  </a:schemeClr>
                </a:gs>
                <a:gs pos="97000">
                  <a:srgbClr val="009A46"/>
                </a:gs>
              </a:gsLst>
              <a:path path="circle">
                <a:fillToRect l="50000" t="50000" r="50000" b="50000"/>
              </a:path>
              <a:tileRect/>
            </a:gradFill>
            <a:ln w="19050">
              <a:noFill/>
              <a:tailEnd type="non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 b="1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44" name="椭圆 43"/>
            <p:cNvSpPr/>
            <p:nvPr/>
          </p:nvSpPr>
          <p:spPr>
            <a:xfrm>
              <a:off x="1946465" y="5475334"/>
              <a:ext cx="144000" cy="144000"/>
            </a:xfrm>
            <a:prstGeom prst="ellipse">
              <a:avLst/>
            </a:prstGeom>
            <a:gradFill flip="none" rotWithShape="1">
              <a:gsLst>
                <a:gs pos="0">
                  <a:schemeClr val="accent4">
                    <a:lumMod val="20000"/>
                    <a:lumOff val="80000"/>
                  </a:schemeClr>
                </a:gs>
                <a:gs pos="97000">
                  <a:srgbClr val="009A46"/>
                </a:gs>
              </a:gsLst>
              <a:path path="circle">
                <a:fillToRect l="50000" t="50000" r="50000" b="50000"/>
              </a:path>
              <a:tileRect/>
            </a:gradFill>
            <a:ln w="19050">
              <a:noFill/>
              <a:tailEnd type="non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 b="1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45" name="椭圆 44"/>
            <p:cNvSpPr/>
            <p:nvPr/>
          </p:nvSpPr>
          <p:spPr>
            <a:xfrm>
              <a:off x="2142330" y="5475334"/>
              <a:ext cx="144000" cy="144000"/>
            </a:xfrm>
            <a:prstGeom prst="ellipse">
              <a:avLst/>
            </a:prstGeom>
            <a:gradFill flip="none" rotWithShape="1">
              <a:gsLst>
                <a:gs pos="0">
                  <a:schemeClr val="accent4">
                    <a:lumMod val="20000"/>
                    <a:lumOff val="80000"/>
                  </a:schemeClr>
                </a:gs>
                <a:gs pos="97000">
                  <a:srgbClr val="009A46"/>
                </a:gs>
              </a:gsLst>
              <a:path path="circle">
                <a:fillToRect l="50000" t="50000" r="50000" b="50000"/>
              </a:path>
              <a:tileRect/>
            </a:gradFill>
            <a:ln w="19050">
              <a:noFill/>
              <a:tailEnd type="non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 b="1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46" name="椭圆 45"/>
            <p:cNvSpPr/>
            <p:nvPr/>
          </p:nvSpPr>
          <p:spPr>
            <a:xfrm>
              <a:off x="2637956" y="5084535"/>
              <a:ext cx="144000" cy="144000"/>
            </a:xfrm>
            <a:prstGeom prst="ellipse">
              <a:avLst/>
            </a:prstGeom>
            <a:gradFill flip="none" rotWithShape="1">
              <a:gsLst>
                <a:gs pos="0">
                  <a:schemeClr val="accent4">
                    <a:lumMod val="20000"/>
                    <a:lumOff val="80000"/>
                  </a:schemeClr>
                </a:gs>
                <a:gs pos="97000">
                  <a:srgbClr val="009A46"/>
                </a:gs>
              </a:gsLst>
              <a:path path="circle">
                <a:fillToRect l="50000" t="50000" r="50000" b="50000"/>
              </a:path>
              <a:tileRect/>
            </a:gradFill>
            <a:ln w="19050">
              <a:noFill/>
              <a:tailEnd type="non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 b="1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47" name="椭圆 46"/>
            <p:cNvSpPr/>
            <p:nvPr/>
          </p:nvSpPr>
          <p:spPr>
            <a:xfrm>
              <a:off x="3029686" y="5084535"/>
              <a:ext cx="144000" cy="144000"/>
            </a:xfrm>
            <a:prstGeom prst="ellipse">
              <a:avLst/>
            </a:prstGeom>
            <a:gradFill flip="none" rotWithShape="1">
              <a:gsLst>
                <a:gs pos="0">
                  <a:schemeClr val="accent4">
                    <a:lumMod val="20000"/>
                    <a:lumOff val="80000"/>
                  </a:schemeClr>
                </a:gs>
                <a:gs pos="97000">
                  <a:srgbClr val="009A46"/>
                </a:gs>
              </a:gsLst>
              <a:path path="circle">
                <a:fillToRect l="50000" t="50000" r="50000" b="50000"/>
              </a:path>
              <a:tileRect/>
            </a:gradFill>
            <a:ln w="19050">
              <a:noFill/>
              <a:tailEnd type="non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 b="1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48" name="椭圆 47"/>
            <p:cNvSpPr/>
            <p:nvPr/>
          </p:nvSpPr>
          <p:spPr>
            <a:xfrm>
              <a:off x="3421416" y="5084535"/>
              <a:ext cx="144000" cy="144000"/>
            </a:xfrm>
            <a:prstGeom prst="ellipse">
              <a:avLst/>
            </a:prstGeom>
            <a:gradFill flip="none" rotWithShape="1">
              <a:gsLst>
                <a:gs pos="0">
                  <a:schemeClr val="accent4">
                    <a:lumMod val="20000"/>
                    <a:lumOff val="80000"/>
                  </a:schemeClr>
                </a:gs>
                <a:gs pos="97000">
                  <a:srgbClr val="009A46"/>
                </a:gs>
              </a:gsLst>
              <a:path path="circle">
                <a:fillToRect l="50000" t="50000" r="50000" b="50000"/>
              </a:path>
              <a:tileRect/>
            </a:gradFill>
            <a:ln w="19050">
              <a:noFill/>
              <a:tailEnd type="non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 b="1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49" name="椭圆 48"/>
            <p:cNvSpPr/>
            <p:nvPr/>
          </p:nvSpPr>
          <p:spPr>
            <a:xfrm>
              <a:off x="3813146" y="5084535"/>
              <a:ext cx="144000" cy="144000"/>
            </a:xfrm>
            <a:prstGeom prst="ellipse">
              <a:avLst/>
            </a:prstGeom>
            <a:gradFill flip="none" rotWithShape="1">
              <a:gsLst>
                <a:gs pos="0">
                  <a:schemeClr val="accent4">
                    <a:lumMod val="20000"/>
                    <a:lumOff val="80000"/>
                  </a:schemeClr>
                </a:gs>
                <a:gs pos="97000">
                  <a:srgbClr val="009A46"/>
                </a:gs>
              </a:gsLst>
              <a:path path="circle">
                <a:fillToRect l="50000" t="50000" r="50000" b="50000"/>
              </a:path>
              <a:tileRect/>
            </a:gradFill>
            <a:ln w="19050">
              <a:noFill/>
              <a:tailEnd type="non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 b="1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50" name="椭圆 49"/>
            <p:cNvSpPr/>
            <p:nvPr/>
          </p:nvSpPr>
          <p:spPr>
            <a:xfrm>
              <a:off x="1071036" y="5084535"/>
              <a:ext cx="144000" cy="144000"/>
            </a:xfrm>
            <a:prstGeom prst="ellipse">
              <a:avLst/>
            </a:prstGeom>
            <a:gradFill flip="none" rotWithShape="1">
              <a:gsLst>
                <a:gs pos="0">
                  <a:schemeClr val="accent4">
                    <a:lumMod val="20000"/>
                    <a:lumOff val="80000"/>
                  </a:schemeClr>
                </a:gs>
                <a:gs pos="97000">
                  <a:srgbClr val="009A46"/>
                </a:gs>
              </a:gsLst>
              <a:path path="circle">
                <a:fillToRect l="50000" t="50000" r="50000" b="50000"/>
              </a:path>
              <a:tileRect/>
            </a:gradFill>
            <a:ln w="19050">
              <a:noFill/>
              <a:tailEnd type="non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 b="1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51" name="椭圆 50"/>
            <p:cNvSpPr/>
            <p:nvPr/>
          </p:nvSpPr>
          <p:spPr>
            <a:xfrm>
              <a:off x="1462766" y="5084535"/>
              <a:ext cx="144000" cy="144000"/>
            </a:xfrm>
            <a:prstGeom prst="ellipse">
              <a:avLst/>
            </a:prstGeom>
            <a:gradFill flip="none" rotWithShape="1">
              <a:gsLst>
                <a:gs pos="0">
                  <a:schemeClr val="accent4">
                    <a:lumMod val="20000"/>
                    <a:lumOff val="80000"/>
                  </a:schemeClr>
                </a:gs>
                <a:gs pos="97000">
                  <a:srgbClr val="009A46"/>
                </a:gs>
              </a:gsLst>
              <a:path path="circle">
                <a:fillToRect l="50000" t="50000" r="50000" b="50000"/>
              </a:path>
              <a:tileRect/>
            </a:gradFill>
            <a:ln w="19050">
              <a:noFill/>
              <a:tailEnd type="non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 b="1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52" name="椭圆 51"/>
            <p:cNvSpPr/>
            <p:nvPr/>
          </p:nvSpPr>
          <p:spPr>
            <a:xfrm>
              <a:off x="1854496" y="5084535"/>
              <a:ext cx="144000" cy="144000"/>
            </a:xfrm>
            <a:prstGeom prst="ellipse">
              <a:avLst/>
            </a:prstGeom>
            <a:gradFill flip="none" rotWithShape="1">
              <a:gsLst>
                <a:gs pos="0">
                  <a:schemeClr val="accent4">
                    <a:lumMod val="20000"/>
                    <a:lumOff val="80000"/>
                  </a:schemeClr>
                </a:gs>
                <a:gs pos="97000">
                  <a:srgbClr val="009A46"/>
                </a:gs>
              </a:gsLst>
              <a:path path="circle">
                <a:fillToRect l="50000" t="50000" r="50000" b="50000"/>
              </a:path>
              <a:tileRect/>
            </a:gradFill>
            <a:ln w="19050">
              <a:noFill/>
              <a:tailEnd type="non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 b="1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53" name="椭圆 52"/>
            <p:cNvSpPr/>
            <p:nvPr/>
          </p:nvSpPr>
          <p:spPr>
            <a:xfrm>
              <a:off x="2246226" y="5084535"/>
              <a:ext cx="144000" cy="144000"/>
            </a:xfrm>
            <a:prstGeom prst="ellipse">
              <a:avLst/>
            </a:prstGeom>
            <a:gradFill flip="none" rotWithShape="1">
              <a:gsLst>
                <a:gs pos="0">
                  <a:schemeClr val="accent4">
                    <a:lumMod val="20000"/>
                    <a:lumOff val="80000"/>
                  </a:schemeClr>
                </a:gs>
                <a:gs pos="97000">
                  <a:srgbClr val="009A46"/>
                </a:gs>
              </a:gsLst>
              <a:path path="circle">
                <a:fillToRect l="50000" t="50000" r="50000" b="50000"/>
              </a:path>
              <a:tileRect/>
            </a:gradFill>
            <a:ln w="19050">
              <a:noFill/>
              <a:tailEnd type="non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 b="1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54" name="椭圆 53"/>
            <p:cNvSpPr/>
            <p:nvPr/>
          </p:nvSpPr>
          <p:spPr>
            <a:xfrm>
              <a:off x="2843521" y="4673822"/>
              <a:ext cx="144000" cy="144000"/>
            </a:xfrm>
            <a:prstGeom prst="ellipse">
              <a:avLst/>
            </a:prstGeom>
            <a:gradFill flip="none" rotWithShape="1">
              <a:gsLst>
                <a:gs pos="0">
                  <a:schemeClr val="accent4">
                    <a:lumMod val="20000"/>
                    <a:lumOff val="80000"/>
                  </a:schemeClr>
                </a:gs>
                <a:gs pos="97000">
                  <a:srgbClr val="009A46"/>
                </a:gs>
              </a:gsLst>
              <a:path path="circle">
                <a:fillToRect l="50000" t="50000" r="50000" b="50000"/>
              </a:path>
              <a:tileRect/>
            </a:gradFill>
            <a:ln w="19050">
              <a:noFill/>
              <a:tailEnd type="non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 b="1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55" name="椭圆 54"/>
            <p:cNvSpPr/>
            <p:nvPr/>
          </p:nvSpPr>
          <p:spPr>
            <a:xfrm>
              <a:off x="3626981" y="4673822"/>
              <a:ext cx="144000" cy="144000"/>
            </a:xfrm>
            <a:prstGeom prst="ellipse">
              <a:avLst/>
            </a:prstGeom>
            <a:gradFill flip="none" rotWithShape="1">
              <a:gsLst>
                <a:gs pos="0">
                  <a:schemeClr val="accent4">
                    <a:lumMod val="20000"/>
                    <a:lumOff val="80000"/>
                  </a:schemeClr>
                </a:gs>
                <a:gs pos="97000">
                  <a:srgbClr val="009A46"/>
                </a:gs>
              </a:gsLst>
              <a:path path="circle">
                <a:fillToRect l="50000" t="50000" r="50000" b="50000"/>
              </a:path>
              <a:tileRect/>
            </a:gradFill>
            <a:ln w="19050">
              <a:noFill/>
              <a:tailEnd type="non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 b="1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56" name="椭圆 55"/>
            <p:cNvSpPr/>
            <p:nvPr/>
          </p:nvSpPr>
          <p:spPr>
            <a:xfrm>
              <a:off x="1276601" y="4673822"/>
              <a:ext cx="144000" cy="144000"/>
            </a:xfrm>
            <a:prstGeom prst="ellipse">
              <a:avLst/>
            </a:prstGeom>
            <a:gradFill flip="none" rotWithShape="1">
              <a:gsLst>
                <a:gs pos="0">
                  <a:schemeClr val="accent4">
                    <a:lumMod val="20000"/>
                    <a:lumOff val="80000"/>
                  </a:schemeClr>
                </a:gs>
                <a:gs pos="97000">
                  <a:srgbClr val="009A46"/>
                </a:gs>
              </a:gsLst>
              <a:path path="circle">
                <a:fillToRect l="50000" t="50000" r="50000" b="50000"/>
              </a:path>
              <a:tileRect/>
            </a:gradFill>
            <a:ln w="19050">
              <a:noFill/>
              <a:tailEnd type="non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 b="1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57" name="椭圆 56"/>
            <p:cNvSpPr/>
            <p:nvPr/>
          </p:nvSpPr>
          <p:spPr>
            <a:xfrm>
              <a:off x="2060061" y="4673822"/>
              <a:ext cx="144000" cy="144000"/>
            </a:xfrm>
            <a:prstGeom prst="ellipse">
              <a:avLst/>
            </a:prstGeom>
            <a:gradFill flip="none" rotWithShape="1">
              <a:gsLst>
                <a:gs pos="0">
                  <a:schemeClr val="accent4">
                    <a:lumMod val="20000"/>
                    <a:lumOff val="80000"/>
                  </a:schemeClr>
                </a:gs>
                <a:gs pos="97000">
                  <a:srgbClr val="009A46"/>
                </a:gs>
              </a:gsLst>
              <a:path path="circle">
                <a:fillToRect l="50000" t="50000" r="50000" b="50000"/>
              </a:path>
              <a:tileRect/>
            </a:gradFill>
            <a:ln w="19050">
              <a:noFill/>
              <a:tailEnd type="non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 b="1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58" name="椭圆 57"/>
            <p:cNvSpPr/>
            <p:nvPr/>
          </p:nvSpPr>
          <p:spPr>
            <a:xfrm>
              <a:off x="3266784" y="4277370"/>
              <a:ext cx="144000" cy="144000"/>
            </a:xfrm>
            <a:prstGeom prst="ellipse">
              <a:avLst/>
            </a:prstGeom>
            <a:gradFill flip="none" rotWithShape="1">
              <a:gsLst>
                <a:gs pos="0">
                  <a:schemeClr val="accent4">
                    <a:lumMod val="20000"/>
                    <a:lumOff val="80000"/>
                  </a:schemeClr>
                </a:gs>
                <a:gs pos="97000">
                  <a:srgbClr val="009A46"/>
                </a:gs>
              </a:gsLst>
              <a:path path="circle">
                <a:fillToRect l="50000" t="50000" r="50000" b="50000"/>
              </a:path>
              <a:tileRect/>
            </a:gradFill>
            <a:ln w="19050">
              <a:noFill/>
              <a:tailEnd type="non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 b="1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59" name="椭圆 58"/>
            <p:cNvSpPr/>
            <p:nvPr/>
          </p:nvSpPr>
          <p:spPr>
            <a:xfrm>
              <a:off x="1699864" y="4277370"/>
              <a:ext cx="144000" cy="144000"/>
            </a:xfrm>
            <a:prstGeom prst="ellipse">
              <a:avLst/>
            </a:prstGeom>
            <a:gradFill flip="none" rotWithShape="1">
              <a:gsLst>
                <a:gs pos="0">
                  <a:schemeClr val="accent4">
                    <a:lumMod val="20000"/>
                    <a:lumOff val="80000"/>
                  </a:schemeClr>
                </a:gs>
                <a:gs pos="97000">
                  <a:srgbClr val="009A46"/>
                </a:gs>
              </a:gsLst>
              <a:path path="circle">
                <a:fillToRect l="50000" t="50000" r="50000" b="50000"/>
              </a:path>
              <a:tileRect/>
            </a:gradFill>
            <a:ln w="19050">
              <a:noFill/>
              <a:tailEnd type="non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 b="1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60" name="椭圆 59"/>
            <p:cNvSpPr/>
            <p:nvPr/>
          </p:nvSpPr>
          <p:spPr>
            <a:xfrm>
              <a:off x="2499752" y="3877976"/>
              <a:ext cx="144000" cy="144000"/>
            </a:xfrm>
            <a:prstGeom prst="ellipse">
              <a:avLst/>
            </a:prstGeom>
            <a:gradFill flip="none" rotWithShape="1">
              <a:gsLst>
                <a:gs pos="0">
                  <a:schemeClr val="accent4">
                    <a:lumMod val="20000"/>
                    <a:lumOff val="80000"/>
                  </a:schemeClr>
                </a:gs>
                <a:gs pos="97000">
                  <a:srgbClr val="009A46"/>
                </a:gs>
              </a:gsLst>
              <a:path path="circle">
                <a:fillToRect l="50000" t="50000" r="50000" b="50000"/>
              </a:path>
              <a:tileRect/>
            </a:gradFill>
            <a:ln w="19050">
              <a:noFill/>
              <a:tailEnd type="non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 b="1" dirty="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cxnSp>
          <p:nvCxnSpPr>
            <p:cNvPr id="61" name="直接连接符 60"/>
            <p:cNvCxnSpPr>
              <a:stCxn id="60" idx="3"/>
              <a:endCxn id="59" idx="7"/>
            </p:cNvCxnSpPr>
            <p:nvPr/>
          </p:nvCxnSpPr>
          <p:spPr>
            <a:xfrm flipH="1">
              <a:off x="1822776" y="4000888"/>
              <a:ext cx="698064" cy="297570"/>
            </a:xfrm>
            <a:prstGeom prst="line">
              <a:avLst/>
            </a:prstGeom>
            <a:ln w="12700">
              <a:solidFill>
                <a:schemeClr val="tx1"/>
              </a:solidFill>
              <a:tailEnd type="non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2" name="直接连接符 61"/>
            <p:cNvCxnSpPr>
              <a:stCxn id="60" idx="5"/>
              <a:endCxn id="58" idx="1"/>
            </p:cNvCxnSpPr>
            <p:nvPr/>
          </p:nvCxnSpPr>
          <p:spPr>
            <a:xfrm>
              <a:off x="2622664" y="4000888"/>
              <a:ext cx="665208" cy="297570"/>
            </a:xfrm>
            <a:prstGeom prst="line">
              <a:avLst/>
            </a:prstGeom>
            <a:ln w="12700">
              <a:solidFill>
                <a:schemeClr val="tx1"/>
              </a:solidFill>
              <a:tailEnd type="non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3" name="直接连接符 62"/>
            <p:cNvCxnSpPr>
              <a:stCxn id="59" idx="3"/>
              <a:endCxn id="56" idx="7"/>
            </p:cNvCxnSpPr>
            <p:nvPr/>
          </p:nvCxnSpPr>
          <p:spPr>
            <a:xfrm flipH="1">
              <a:off x="1399513" y="4400282"/>
              <a:ext cx="321439" cy="294628"/>
            </a:xfrm>
            <a:prstGeom prst="line">
              <a:avLst/>
            </a:prstGeom>
            <a:ln w="12700">
              <a:solidFill>
                <a:schemeClr val="tx1"/>
              </a:solidFill>
              <a:tailEnd type="non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4" name="直接连接符 63"/>
            <p:cNvCxnSpPr>
              <a:stCxn id="59" idx="5"/>
              <a:endCxn id="57" idx="1"/>
            </p:cNvCxnSpPr>
            <p:nvPr/>
          </p:nvCxnSpPr>
          <p:spPr>
            <a:xfrm>
              <a:off x="1822776" y="4400282"/>
              <a:ext cx="258373" cy="294628"/>
            </a:xfrm>
            <a:prstGeom prst="line">
              <a:avLst/>
            </a:prstGeom>
            <a:ln w="12700">
              <a:solidFill>
                <a:schemeClr val="tx1"/>
              </a:solidFill>
              <a:tailEnd type="non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5" name="直接连接符 64"/>
            <p:cNvCxnSpPr>
              <a:stCxn id="58" idx="3"/>
              <a:endCxn id="54" idx="7"/>
            </p:cNvCxnSpPr>
            <p:nvPr/>
          </p:nvCxnSpPr>
          <p:spPr>
            <a:xfrm flipH="1">
              <a:off x="2966433" y="4400282"/>
              <a:ext cx="321439" cy="294628"/>
            </a:xfrm>
            <a:prstGeom prst="line">
              <a:avLst/>
            </a:prstGeom>
            <a:ln w="12700">
              <a:solidFill>
                <a:schemeClr val="tx1"/>
              </a:solidFill>
              <a:tailEnd type="non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6" name="直接连接符 65"/>
            <p:cNvCxnSpPr>
              <a:stCxn id="58" idx="5"/>
              <a:endCxn id="55" idx="1"/>
            </p:cNvCxnSpPr>
            <p:nvPr/>
          </p:nvCxnSpPr>
          <p:spPr>
            <a:xfrm>
              <a:off x="3389696" y="4400282"/>
              <a:ext cx="258373" cy="294628"/>
            </a:xfrm>
            <a:prstGeom prst="line">
              <a:avLst/>
            </a:prstGeom>
            <a:ln w="12700">
              <a:solidFill>
                <a:schemeClr val="tx1"/>
              </a:solidFill>
              <a:tailEnd type="non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7" name="直接连接符 66"/>
            <p:cNvCxnSpPr>
              <a:stCxn id="56" idx="3"/>
              <a:endCxn id="50" idx="0"/>
            </p:cNvCxnSpPr>
            <p:nvPr/>
          </p:nvCxnSpPr>
          <p:spPr>
            <a:xfrm flipH="1">
              <a:off x="1143036" y="4796734"/>
              <a:ext cx="154653" cy="287801"/>
            </a:xfrm>
            <a:prstGeom prst="line">
              <a:avLst/>
            </a:prstGeom>
            <a:ln w="12700">
              <a:solidFill>
                <a:schemeClr val="tx1"/>
              </a:solidFill>
              <a:tailEnd type="non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8" name="直接连接符 67"/>
            <p:cNvCxnSpPr>
              <a:stCxn id="56" idx="5"/>
              <a:endCxn id="51" idx="0"/>
            </p:cNvCxnSpPr>
            <p:nvPr/>
          </p:nvCxnSpPr>
          <p:spPr>
            <a:xfrm>
              <a:off x="1399513" y="4796734"/>
              <a:ext cx="135253" cy="287801"/>
            </a:xfrm>
            <a:prstGeom prst="line">
              <a:avLst/>
            </a:prstGeom>
            <a:ln w="12700">
              <a:solidFill>
                <a:schemeClr val="tx1"/>
              </a:solidFill>
              <a:tailEnd type="non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9" name="直接连接符 68"/>
            <p:cNvCxnSpPr>
              <a:stCxn id="57" idx="3"/>
              <a:endCxn id="52" idx="0"/>
            </p:cNvCxnSpPr>
            <p:nvPr/>
          </p:nvCxnSpPr>
          <p:spPr>
            <a:xfrm flipH="1">
              <a:off x="1926496" y="4796734"/>
              <a:ext cx="154653" cy="287801"/>
            </a:xfrm>
            <a:prstGeom prst="line">
              <a:avLst/>
            </a:prstGeom>
            <a:ln w="12700">
              <a:solidFill>
                <a:schemeClr val="tx1"/>
              </a:solidFill>
              <a:tailEnd type="non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0" name="直接连接符 69"/>
            <p:cNvCxnSpPr>
              <a:stCxn id="57" idx="5"/>
              <a:endCxn id="53" idx="0"/>
            </p:cNvCxnSpPr>
            <p:nvPr/>
          </p:nvCxnSpPr>
          <p:spPr>
            <a:xfrm>
              <a:off x="2182973" y="4796734"/>
              <a:ext cx="135253" cy="287801"/>
            </a:xfrm>
            <a:prstGeom prst="line">
              <a:avLst/>
            </a:prstGeom>
            <a:ln w="12700">
              <a:solidFill>
                <a:schemeClr val="tx1"/>
              </a:solidFill>
              <a:tailEnd type="non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1" name="直接连接符 70"/>
            <p:cNvCxnSpPr>
              <a:stCxn id="54" idx="3"/>
              <a:endCxn id="46" idx="0"/>
            </p:cNvCxnSpPr>
            <p:nvPr/>
          </p:nvCxnSpPr>
          <p:spPr>
            <a:xfrm flipH="1">
              <a:off x="2709956" y="4796734"/>
              <a:ext cx="154653" cy="287801"/>
            </a:xfrm>
            <a:prstGeom prst="line">
              <a:avLst/>
            </a:prstGeom>
            <a:ln w="12700">
              <a:solidFill>
                <a:schemeClr val="tx1"/>
              </a:solidFill>
              <a:tailEnd type="non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2" name="直接连接符 71"/>
            <p:cNvCxnSpPr>
              <a:stCxn id="54" idx="5"/>
              <a:endCxn id="47" idx="0"/>
            </p:cNvCxnSpPr>
            <p:nvPr/>
          </p:nvCxnSpPr>
          <p:spPr>
            <a:xfrm>
              <a:off x="2966433" y="4796734"/>
              <a:ext cx="135253" cy="287801"/>
            </a:xfrm>
            <a:prstGeom prst="line">
              <a:avLst/>
            </a:prstGeom>
            <a:ln w="12700">
              <a:solidFill>
                <a:schemeClr val="tx1"/>
              </a:solidFill>
              <a:tailEnd type="non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3" name="直接连接符 72"/>
            <p:cNvCxnSpPr>
              <a:stCxn id="55" idx="3"/>
              <a:endCxn id="48" idx="0"/>
            </p:cNvCxnSpPr>
            <p:nvPr/>
          </p:nvCxnSpPr>
          <p:spPr>
            <a:xfrm flipH="1">
              <a:off x="3493416" y="4796734"/>
              <a:ext cx="154653" cy="287801"/>
            </a:xfrm>
            <a:prstGeom prst="line">
              <a:avLst/>
            </a:prstGeom>
            <a:ln w="12700">
              <a:solidFill>
                <a:schemeClr val="tx1"/>
              </a:solidFill>
              <a:tailEnd type="non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4" name="直接连接符 73"/>
            <p:cNvCxnSpPr>
              <a:stCxn id="55" idx="5"/>
              <a:endCxn id="49" idx="0"/>
            </p:cNvCxnSpPr>
            <p:nvPr/>
          </p:nvCxnSpPr>
          <p:spPr>
            <a:xfrm>
              <a:off x="3749893" y="4796734"/>
              <a:ext cx="135253" cy="287801"/>
            </a:xfrm>
            <a:prstGeom prst="line">
              <a:avLst/>
            </a:prstGeom>
            <a:ln w="12700">
              <a:solidFill>
                <a:schemeClr val="tx1"/>
              </a:solidFill>
              <a:tailEnd type="non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5" name="直接连接符 74"/>
            <p:cNvCxnSpPr>
              <a:stCxn id="50" idx="3"/>
              <a:endCxn id="39" idx="0"/>
            </p:cNvCxnSpPr>
            <p:nvPr/>
          </p:nvCxnSpPr>
          <p:spPr>
            <a:xfrm flipH="1">
              <a:off x="1039140" y="5207447"/>
              <a:ext cx="52984" cy="267887"/>
            </a:xfrm>
            <a:prstGeom prst="line">
              <a:avLst/>
            </a:prstGeom>
            <a:ln w="12700">
              <a:solidFill>
                <a:schemeClr val="tx1"/>
              </a:solidFill>
              <a:tailEnd type="non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6" name="直接连接符 75"/>
            <p:cNvCxnSpPr>
              <a:stCxn id="50" idx="5"/>
              <a:endCxn id="40" idx="0"/>
            </p:cNvCxnSpPr>
            <p:nvPr/>
          </p:nvCxnSpPr>
          <p:spPr>
            <a:xfrm>
              <a:off x="1193948" y="5207447"/>
              <a:ext cx="41057" cy="267887"/>
            </a:xfrm>
            <a:prstGeom prst="line">
              <a:avLst/>
            </a:prstGeom>
            <a:ln w="12700">
              <a:solidFill>
                <a:schemeClr val="tx1"/>
              </a:solidFill>
              <a:tailEnd type="non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7" name="直接连接符 76"/>
            <p:cNvCxnSpPr>
              <a:stCxn id="51" idx="3"/>
              <a:endCxn id="41" idx="0"/>
            </p:cNvCxnSpPr>
            <p:nvPr/>
          </p:nvCxnSpPr>
          <p:spPr>
            <a:xfrm flipH="1">
              <a:off x="1430870" y="5207447"/>
              <a:ext cx="52984" cy="267887"/>
            </a:xfrm>
            <a:prstGeom prst="line">
              <a:avLst/>
            </a:prstGeom>
            <a:ln w="12700">
              <a:solidFill>
                <a:schemeClr val="tx1"/>
              </a:solidFill>
              <a:tailEnd type="non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8" name="直接连接符 77"/>
            <p:cNvCxnSpPr>
              <a:stCxn id="51" idx="5"/>
              <a:endCxn id="42" idx="0"/>
            </p:cNvCxnSpPr>
            <p:nvPr/>
          </p:nvCxnSpPr>
          <p:spPr>
            <a:xfrm>
              <a:off x="1585678" y="5207447"/>
              <a:ext cx="41057" cy="267887"/>
            </a:xfrm>
            <a:prstGeom prst="line">
              <a:avLst/>
            </a:prstGeom>
            <a:ln w="12700">
              <a:solidFill>
                <a:schemeClr val="tx1"/>
              </a:solidFill>
              <a:tailEnd type="non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9" name="直接连接符 78"/>
            <p:cNvCxnSpPr>
              <a:stCxn id="52" idx="3"/>
              <a:endCxn id="43" idx="0"/>
            </p:cNvCxnSpPr>
            <p:nvPr/>
          </p:nvCxnSpPr>
          <p:spPr>
            <a:xfrm flipH="1">
              <a:off x="1822600" y="5207447"/>
              <a:ext cx="52984" cy="267887"/>
            </a:xfrm>
            <a:prstGeom prst="line">
              <a:avLst/>
            </a:prstGeom>
            <a:ln w="12700">
              <a:solidFill>
                <a:schemeClr val="tx1"/>
              </a:solidFill>
              <a:tailEnd type="non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0" name="直接连接符 79"/>
            <p:cNvCxnSpPr>
              <a:stCxn id="52" idx="5"/>
              <a:endCxn id="44" idx="0"/>
            </p:cNvCxnSpPr>
            <p:nvPr/>
          </p:nvCxnSpPr>
          <p:spPr>
            <a:xfrm>
              <a:off x="1977408" y="5207447"/>
              <a:ext cx="41057" cy="267887"/>
            </a:xfrm>
            <a:prstGeom prst="line">
              <a:avLst/>
            </a:prstGeom>
            <a:ln w="12700">
              <a:solidFill>
                <a:schemeClr val="tx1"/>
              </a:solidFill>
              <a:tailEnd type="non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1" name="直接连接符 80"/>
            <p:cNvCxnSpPr>
              <a:stCxn id="53" idx="3"/>
              <a:endCxn id="45" idx="0"/>
            </p:cNvCxnSpPr>
            <p:nvPr/>
          </p:nvCxnSpPr>
          <p:spPr>
            <a:xfrm flipH="1">
              <a:off x="2214330" y="5207447"/>
              <a:ext cx="52984" cy="267887"/>
            </a:xfrm>
            <a:prstGeom prst="line">
              <a:avLst/>
            </a:prstGeom>
            <a:ln w="12700">
              <a:solidFill>
                <a:schemeClr val="tx1"/>
              </a:solidFill>
              <a:tailEnd type="non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2" name="直接连接符 81"/>
            <p:cNvCxnSpPr>
              <a:stCxn id="53" idx="5"/>
              <a:endCxn id="22" idx="0"/>
            </p:cNvCxnSpPr>
            <p:nvPr/>
          </p:nvCxnSpPr>
          <p:spPr>
            <a:xfrm>
              <a:off x="2369138" y="5207447"/>
              <a:ext cx="41057" cy="267887"/>
            </a:xfrm>
            <a:prstGeom prst="line">
              <a:avLst/>
            </a:prstGeom>
            <a:ln w="12700">
              <a:solidFill>
                <a:schemeClr val="tx1"/>
              </a:solidFill>
              <a:tailEnd type="non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3" name="直接连接符 82"/>
            <p:cNvCxnSpPr>
              <a:stCxn id="46" idx="3"/>
              <a:endCxn id="23" idx="0"/>
            </p:cNvCxnSpPr>
            <p:nvPr/>
          </p:nvCxnSpPr>
          <p:spPr>
            <a:xfrm flipH="1">
              <a:off x="2606060" y="5207447"/>
              <a:ext cx="52984" cy="267887"/>
            </a:xfrm>
            <a:prstGeom prst="line">
              <a:avLst/>
            </a:prstGeom>
            <a:ln w="12700">
              <a:solidFill>
                <a:schemeClr val="tx1"/>
              </a:solidFill>
              <a:tailEnd type="non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4" name="直接连接符 83"/>
            <p:cNvCxnSpPr>
              <a:stCxn id="46" idx="5"/>
              <a:endCxn id="25" idx="0"/>
            </p:cNvCxnSpPr>
            <p:nvPr/>
          </p:nvCxnSpPr>
          <p:spPr>
            <a:xfrm>
              <a:off x="2760868" y="5207447"/>
              <a:ext cx="41057" cy="267887"/>
            </a:xfrm>
            <a:prstGeom prst="line">
              <a:avLst/>
            </a:prstGeom>
            <a:ln w="12700">
              <a:solidFill>
                <a:schemeClr val="tx1"/>
              </a:solidFill>
              <a:tailEnd type="non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5" name="直接连接符 84"/>
            <p:cNvCxnSpPr>
              <a:stCxn id="47" idx="3"/>
              <a:endCxn id="29" idx="0"/>
            </p:cNvCxnSpPr>
            <p:nvPr/>
          </p:nvCxnSpPr>
          <p:spPr>
            <a:xfrm flipH="1">
              <a:off x="2997790" y="5207447"/>
              <a:ext cx="52984" cy="267887"/>
            </a:xfrm>
            <a:prstGeom prst="line">
              <a:avLst/>
            </a:prstGeom>
            <a:ln w="12700">
              <a:solidFill>
                <a:schemeClr val="tx1"/>
              </a:solidFill>
              <a:tailEnd type="non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6" name="直接连接符 85"/>
            <p:cNvCxnSpPr>
              <a:stCxn id="47" idx="5"/>
              <a:endCxn id="32" idx="0"/>
            </p:cNvCxnSpPr>
            <p:nvPr/>
          </p:nvCxnSpPr>
          <p:spPr>
            <a:xfrm>
              <a:off x="3152598" y="5207447"/>
              <a:ext cx="41057" cy="267887"/>
            </a:xfrm>
            <a:prstGeom prst="line">
              <a:avLst/>
            </a:prstGeom>
            <a:ln w="12700">
              <a:solidFill>
                <a:schemeClr val="tx1"/>
              </a:solidFill>
              <a:tailEnd type="non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7" name="直接连接符 86"/>
            <p:cNvCxnSpPr>
              <a:stCxn id="48" idx="3"/>
              <a:endCxn id="34" idx="0"/>
            </p:cNvCxnSpPr>
            <p:nvPr/>
          </p:nvCxnSpPr>
          <p:spPr>
            <a:xfrm flipH="1">
              <a:off x="3389520" y="5207447"/>
              <a:ext cx="52984" cy="267887"/>
            </a:xfrm>
            <a:prstGeom prst="line">
              <a:avLst/>
            </a:prstGeom>
            <a:ln w="12700">
              <a:solidFill>
                <a:schemeClr val="tx1"/>
              </a:solidFill>
              <a:tailEnd type="non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8" name="直接连接符 87"/>
            <p:cNvCxnSpPr>
              <a:stCxn id="48" idx="5"/>
              <a:endCxn id="38" idx="0"/>
            </p:cNvCxnSpPr>
            <p:nvPr/>
          </p:nvCxnSpPr>
          <p:spPr>
            <a:xfrm>
              <a:off x="3544328" y="5207447"/>
              <a:ext cx="41057" cy="267887"/>
            </a:xfrm>
            <a:prstGeom prst="line">
              <a:avLst/>
            </a:prstGeom>
            <a:ln w="12700">
              <a:solidFill>
                <a:schemeClr val="tx1"/>
              </a:solidFill>
              <a:tailEnd type="non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9" name="直接连接符 88"/>
            <p:cNvCxnSpPr>
              <a:stCxn id="49" idx="3"/>
              <a:endCxn id="36" idx="0"/>
            </p:cNvCxnSpPr>
            <p:nvPr/>
          </p:nvCxnSpPr>
          <p:spPr>
            <a:xfrm flipH="1">
              <a:off x="3781250" y="5207447"/>
              <a:ext cx="52984" cy="267887"/>
            </a:xfrm>
            <a:prstGeom prst="line">
              <a:avLst/>
            </a:prstGeom>
            <a:ln w="12700">
              <a:solidFill>
                <a:schemeClr val="tx1"/>
              </a:solidFill>
              <a:tailEnd type="non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0" name="直接连接符 89"/>
            <p:cNvCxnSpPr>
              <a:stCxn id="49" idx="5"/>
              <a:endCxn id="37" idx="0"/>
            </p:cNvCxnSpPr>
            <p:nvPr/>
          </p:nvCxnSpPr>
          <p:spPr>
            <a:xfrm>
              <a:off x="3936058" y="5207447"/>
              <a:ext cx="41053" cy="267887"/>
            </a:xfrm>
            <a:prstGeom prst="line">
              <a:avLst/>
            </a:prstGeom>
            <a:ln w="12700">
              <a:solidFill>
                <a:schemeClr val="tx1"/>
              </a:solidFill>
              <a:tailEnd type="non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91" name="文本框 90"/>
            <p:cNvSpPr txBox="1"/>
            <p:nvPr/>
          </p:nvSpPr>
          <p:spPr>
            <a:xfrm>
              <a:off x="2257274" y="4017384"/>
              <a:ext cx="640080" cy="36830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b="1" dirty="0">
                  <a:latin typeface="微软雅黑" panose="020B0503020204020204" charset="-122"/>
                  <a:ea typeface="微软雅黑" panose="020B0503020204020204" charset="-122"/>
                </a:rPr>
                <a:t>分裂</a:t>
              </a:r>
            </a:p>
          </p:txBody>
        </p:sp>
      </p:grpSp>
      <p:sp>
        <p:nvSpPr>
          <p:cNvPr id="5" name="文本框 4"/>
          <p:cNvSpPr txBox="1"/>
          <p:nvPr/>
        </p:nvSpPr>
        <p:spPr>
          <a:xfrm>
            <a:off x="8298085" y="6320629"/>
            <a:ext cx="26974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细菌繁殖产生的后代数量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741631" y="3665874"/>
            <a:ext cx="5893909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00000"/>
              </a:lnSpc>
            </a:pPr>
            <a:r>
              <a:rPr lang="en-US" altLang="zh-CN" sz="24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2.</a:t>
            </a:r>
            <a:r>
              <a:rPr lang="zh-CN" altLang="en-US" sz="24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lang="en-US" altLang="zh-CN" sz="24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72h</a:t>
            </a:r>
            <a:r>
              <a:rPr lang="zh-CN" altLang="en-US" sz="24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后，由一个细菌分裂产生的细菌数量是多少？</a:t>
            </a:r>
          </a:p>
        </p:txBody>
      </p:sp>
      <p:grpSp>
        <p:nvGrpSpPr>
          <p:cNvPr id="3" name="组合 2"/>
          <p:cNvGrpSpPr/>
          <p:nvPr/>
        </p:nvGrpSpPr>
        <p:grpSpPr>
          <a:xfrm>
            <a:off x="863600" y="4478020"/>
            <a:ext cx="5895975" cy="627380"/>
            <a:chOff x="838200" y="2386403"/>
            <a:chExt cx="10420402" cy="627103"/>
          </a:xfrm>
          <a:solidFill>
            <a:schemeClr val="accent1">
              <a:lumMod val="75000"/>
            </a:schemeClr>
          </a:solidFill>
        </p:grpSpPr>
        <p:sp>
          <p:nvSpPr>
            <p:cNvPr id="6" name="矩形: 圆角 13"/>
            <p:cNvSpPr/>
            <p:nvPr/>
          </p:nvSpPr>
          <p:spPr>
            <a:xfrm>
              <a:off x="838200" y="2386403"/>
              <a:ext cx="10420402" cy="627103"/>
            </a:xfrm>
            <a:prstGeom prst="roundRect">
              <a:avLst>
                <a:gd name="adj" fmla="val 1197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 dirty="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8" name="文本框 7"/>
            <p:cNvSpPr txBox="1"/>
            <p:nvPr/>
          </p:nvSpPr>
          <p:spPr>
            <a:xfrm>
              <a:off x="938077" y="2442355"/>
              <a:ext cx="10216795" cy="460172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en-US" altLang="zh-CN" sz="2400" b="1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cs typeface="Times New Roman" panose="02020603050405020304" pitchFamily="18" charset="0"/>
                </a:rPr>
                <a:t>2</a:t>
              </a:r>
              <a:r>
                <a:rPr lang="en-US" altLang="zh-CN" sz="2400" b="1" baseline="30000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cs typeface="Times New Roman" panose="02020603050405020304" pitchFamily="18" charset="0"/>
                </a:rPr>
                <a:t>216</a:t>
              </a:r>
              <a:endParaRPr lang="zh-CN" altLang="en-US" sz="2400" b="1" baseline="300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92" name="文本框 91"/>
          <p:cNvSpPr txBox="1"/>
          <p:nvPr/>
        </p:nvSpPr>
        <p:spPr>
          <a:xfrm>
            <a:off x="741631" y="5079365"/>
            <a:ext cx="6381750" cy="9772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altLang="zh-CN" sz="24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3.</a:t>
            </a:r>
            <a:r>
              <a:rPr lang="zh-CN" altLang="en-US" sz="24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在一个培养瓶中，细菌的数量会一直按照这个公式描述的趋势增长吗？如何验证你的观点？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  <p:bldP spid="92" grpId="0" uiExpand="1" build="p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728345" y="81280"/>
            <a:ext cx="1249680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ctr"/>
            <a:r>
              <a:rPr lang="zh-CN" altLang="en-US" sz="2800" b="1">
                <a:solidFill>
                  <a:schemeClr val="bg1"/>
                </a:solidFill>
              </a:rPr>
              <a:t>第二节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4816476" y="50483"/>
            <a:ext cx="3395980" cy="58356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ctr"/>
            <a:r>
              <a:rPr lang="zh-CN" altLang="en-US" sz="3200" b="1">
                <a:solidFill>
                  <a:srgbClr val="FFFF00"/>
                </a:solidFill>
                <a:sym typeface="+mn-ea"/>
              </a:rPr>
              <a:t>    种群数量的变化</a:t>
            </a:r>
          </a:p>
        </p:txBody>
      </p:sp>
      <p:sp>
        <p:nvSpPr>
          <p:cNvPr id="69" name="圆角矩形 68"/>
          <p:cNvSpPr/>
          <p:nvPr/>
        </p:nvSpPr>
        <p:spPr>
          <a:xfrm>
            <a:off x="667385" y="1262380"/>
            <a:ext cx="10930255" cy="5400000"/>
          </a:xfrm>
          <a:prstGeom prst="roundRect">
            <a:avLst>
              <a:gd name="adj" fmla="val 3183"/>
            </a:avLst>
          </a:prstGeom>
          <a:noFill/>
          <a:ln w="19050">
            <a:solidFill>
              <a:srgbClr val="4472C4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剪去单角的矩形 14"/>
          <p:cNvSpPr/>
          <p:nvPr>
            <p:custDataLst>
              <p:tags r:id="rId1"/>
            </p:custDataLst>
          </p:nvPr>
        </p:nvSpPr>
        <p:spPr>
          <a:xfrm>
            <a:off x="0" y="709295"/>
            <a:ext cx="7482205" cy="539750"/>
          </a:xfrm>
          <a:prstGeom prst="snip1Rect">
            <a:avLst/>
          </a:prstGeom>
          <a:solidFill>
            <a:srgbClr val="4472C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zh-CN" altLang="en-US" sz="2800" b="1">
                <a:solidFill>
                  <a:srgbClr val="FFFF00"/>
                </a:solidFill>
                <a:latin typeface="微软雅黑" panose="020B0503020204020204" charset="-122"/>
                <a:ea typeface="微软雅黑" panose="020B0503020204020204" charset="-122"/>
              </a:rPr>
              <a:t>【探究</a:t>
            </a:r>
            <a:r>
              <a:rPr lang="en-US" altLang="zh-CN" sz="2800" b="1">
                <a:solidFill>
                  <a:srgbClr val="FFFF00"/>
                </a:solidFill>
                <a:latin typeface="微软雅黑" panose="020B0503020204020204" charset="-122"/>
                <a:ea typeface="微软雅黑" panose="020B0503020204020204" charset="-122"/>
              </a:rPr>
              <a:t>.</a:t>
            </a:r>
            <a:r>
              <a:rPr lang="zh-CN" altLang="en-US" sz="2800" b="1">
                <a:solidFill>
                  <a:srgbClr val="FFFF00"/>
                </a:solidFill>
                <a:latin typeface="微软雅黑" panose="020B0503020204020204" charset="-122"/>
                <a:ea typeface="微软雅黑" panose="020B0503020204020204" charset="-122"/>
              </a:rPr>
              <a:t>实践】</a:t>
            </a:r>
            <a:r>
              <a:rPr lang="zh-CN" altLang="en-US" sz="2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培养液中酵母菌种群数量的变化</a:t>
            </a:r>
            <a:endParaRPr lang="en-US" altLang="zh-CN" sz="28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13" name="组合 12"/>
          <p:cNvGrpSpPr/>
          <p:nvPr/>
        </p:nvGrpSpPr>
        <p:grpSpPr>
          <a:xfrm>
            <a:off x="849268" y="1265615"/>
            <a:ext cx="10510803" cy="522595"/>
            <a:chOff x="1023205" y="1207342"/>
            <a:chExt cx="10510803" cy="522595"/>
          </a:xfrm>
        </p:grpSpPr>
        <p:sp>
          <p:nvSpPr>
            <p:cNvPr id="14" name="文本框 13"/>
            <p:cNvSpPr txBox="1"/>
            <p:nvPr/>
          </p:nvSpPr>
          <p:spPr>
            <a:xfrm>
              <a:off x="1023205" y="1207342"/>
              <a:ext cx="1605280" cy="521970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r>
                <a:rPr kumimoji="1" lang="zh-CN" altLang="en-US" sz="2800" b="1" dirty="0">
                  <a:solidFill>
                    <a:srgbClr val="FF0000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得出结论</a:t>
              </a:r>
            </a:p>
          </p:txBody>
        </p:sp>
        <p:cxnSp>
          <p:nvCxnSpPr>
            <p:cNvPr id="20" name="直接连接符 19"/>
            <p:cNvCxnSpPr/>
            <p:nvPr/>
          </p:nvCxnSpPr>
          <p:spPr>
            <a:xfrm>
              <a:off x="1089475" y="1729937"/>
              <a:ext cx="1481005" cy="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直接连接符 20"/>
            <p:cNvCxnSpPr/>
            <p:nvPr/>
          </p:nvCxnSpPr>
          <p:spPr>
            <a:xfrm>
              <a:off x="2603522" y="1729937"/>
              <a:ext cx="893048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文本框 21"/>
          <p:cNvSpPr txBox="1"/>
          <p:nvPr/>
        </p:nvSpPr>
        <p:spPr>
          <a:xfrm>
            <a:off x="849266" y="1863650"/>
            <a:ext cx="10596869" cy="5340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</a:pPr>
            <a:r>
              <a:rPr lang="zh-CN" altLang="en-US" sz="24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探究的结论是：酵母种群数量呈“</a:t>
            </a:r>
            <a:r>
              <a:rPr lang="en-US" altLang="zh-CN" sz="24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S”</a:t>
            </a:r>
            <a:r>
              <a:rPr lang="zh-CN" altLang="en-US" sz="24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型增长。</a:t>
            </a:r>
          </a:p>
        </p:txBody>
      </p:sp>
      <p:grpSp>
        <p:nvGrpSpPr>
          <p:cNvPr id="10" name="组合 9"/>
          <p:cNvGrpSpPr/>
          <p:nvPr/>
        </p:nvGrpSpPr>
        <p:grpSpPr>
          <a:xfrm>
            <a:off x="849268" y="2422024"/>
            <a:ext cx="10510803" cy="522595"/>
            <a:chOff x="1023205" y="1207342"/>
            <a:chExt cx="10510803" cy="522595"/>
          </a:xfrm>
        </p:grpSpPr>
        <p:sp>
          <p:nvSpPr>
            <p:cNvPr id="11" name="文本框 10"/>
            <p:cNvSpPr txBox="1"/>
            <p:nvPr/>
          </p:nvSpPr>
          <p:spPr>
            <a:xfrm>
              <a:off x="1023205" y="1207342"/>
              <a:ext cx="1605280" cy="521970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r>
                <a:rPr kumimoji="1" lang="zh-CN" altLang="en-US" sz="2800" b="1" dirty="0">
                  <a:solidFill>
                    <a:srgbClr val="FF0000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表达交流</a:t>
              </a:r>
            </a:p>
          </p:txBody>
        </p:sp>
        <p:cxnSp>
          <p:nvCxnSpPr>
            <p:cNvPr id="12" name="直接连接符 11"/>
            <p:cNvCxnSpPr/>
            <p:nvPr/>
          </p:nvCxnSpPr>
          <p:spPr>
            <a:xfrm>
              <a:off x="1089475" y="1729937"/>
              <a:ext cx="1481005" cy="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" name="直接连接符 1"/>
            <p:cNvCxnSpPr/>
            <p:nvPr/>
          </p:nvCxnSpPr>
          <p:spPr>
            <a:xfrm>
              <a:off x="2603522" y="1729937"/>
              <a:ext cx="893048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文本框 15"/>
          <p:cNvSpPr txBox="1"/>
          <p:nvPr/>
        </p:nvSpPr>
        <p:spPr>
          <a:xfrm>
            <a:off x="849267" y="2948939"/>
            <a:ext cx="10493465" cy="2749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55600" indent="-355600" algn="just">
              <a:lnSpc>
                <a:spcPct val="120000"/>
              </a:lnSpc>
              <a:buFont typeface="+mj-lt"/>
              <a:buAutoNum type="arabicPeriod"/>
            </a:pPr>
            <a:r>
              <a:rPr lang="zh-CN" altLang="en-US" sz="24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向全班汇报本小组</a:t>
            </a:r>
            <a:r>
              <a:rPr lang="en-US" altLang="zh-CN" sz="24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7</a:t>
            </a:r>
            <a:r>
              <a:rPr lang="zh-CN" altLang="en-US" sz="24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数据，算出每一天全班各组数据的平均值，根据平均值重新画酵母菌种群数量的增长曲线。将这个增长曲线进行比较，分析其相似程度，并做出合理的解释。</a:t>
            </a:r>
          </a:p>
          <a:p>
            <a:pPr marL="355600" indent="-355600" algn="just">
              <a:lnSpc>
                <a:spcPct val="120000"/>
              </a:lnSpc>
              <a:buFont typeface="+mj-lt"/>
              <a:buAutoNum type="arabicPeriod"/>
            </a:pPr>
            <a:r>
              <a:rPr lang="zh-CN" altLang="en-US" sz="24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根据各组平均数据画出的增长曲线有没有什么总趋势？如果有，请作出说明。</a:t>
            </a:r>
          </a:p>
          <a:p>
            <a:pPr marL="355600" indent="-355600" algn="just">
              <a:lnSpc>
                <a:spcPct val="120000"/>
              </a:lnSpc>
              <a:buFont typeface="+mj-lt"/>
              <a:buAutoNum type="arabicPeriod"/>
            </a:pPr>
            <a:r>
              <a:rPr lang="zh-CN" altLang="en-US" sz="24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影响酵母菌种群数量增长的因素可能是什么？</a:t>
            </a:r>
          </a:p>
        </p:txBody>
      </p:sp>
      <p:grpSp>
        <p:nvGrpSpPr>
          <p:cNvPr id="17" name="组合 16"/>
          <p:cNvGrpSpPr/>
          <p:nvPr/>
        </p:nvGrpSpPr>
        <p:grpSpPr>
          <a:xfrm>
            <a:off x="849268" y="5590042"/>
            <a:ext cx="10510803" cy="522595"/>
            <a:chOff x="1023205" y="1207342"/>
            <a:chExt cx="10510803" cy="522595"/>
          </a:xfrm>
        </p:grpSpPr>
        <p:sp>
          <p:nvSpPr>
            <p:cNvPr id="18" name="文本框 17"/>
            <p:cNvSpPr txBox="1"/>
            <p:nvPr/>
          </p:nvSpPr>
          <p:spPr>
            <a:xfrm>
              <a:off x="1023205" y="1207342"/>
              <a:ext cx="1960880" cy="521970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r>
                <a:rPr kumimoji="1" lang="zh-CN" altLang="en-US" sz="2800" b="1" dirty="0">
                  <a:solidFill>
                    <a:srgbClr val="FF0000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进一步探究</a:t>
              </a:r>
            </a:p>
          </p:txBody>
        </p:sp>
        <p:cxnSp>
          <p:nvCxnSpPr>
            <p:cNvPr id="19" name="直接连接符 18"/>
            <p:cNvCxnSpPr/>
            <p:nvPr/>
          </p:nvCxnSpPr>
          <p:spPr>
            <a:xfrm>
              <a:off x="1089475" y="1729937"/>
              <a:ext cx="1779536" cy="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直接连接符 22"/>
            <p:cNvCxnSpPr/>
            <p:nvPr/>
          </p:nvCxnSpPr>
          <p:spPr>
            <a:xfrm>
              <a:off x="2888261" y="1729937"/>
              <a:ext cx="8645747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4" name="文本框 23"/>
          <p:cNvSpPr txBox="1"/>
          <p:nvPr/>
        </p:nvSpPr>
        <p:spPr>
          <a:xfrm>
            <a:off x="849266" y="6188077"/>
            <a:ext cx="10596869" cy="5340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</a:pPr>
            <a:r>
              <a:rPr lang="zh-CN" altLang="en-US" sz="2400" b="1" dirty="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根据你对影响酵母菌种群增长的因素作出的推测，设计实验进行验证。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uiExpand="1" build="p"/>
      <p:bldP spid="16" grpId="0" uiExpand="1" build="p"/>
      <p:bldP spid="24" grpId="0" uiExpand="1" build="p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728345" y="81280"/>
            <a:ext cx="1249680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ctr"/>
            <a:r>
              <a:rPr lang="zh-CN" altLang="en-US" sz="2800" b="1">
                <a:solidFill>
                  <a:schemeClr val="bg1"/>
                </a:solidFill>
              </a:rPr>
              <a:t>第二节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4816476" y="50483"/>
            <a:ext cx="3395980" cy="58356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ctr"/>
            <a:r>
              <a:rPr lang="zh-CN" altLang="en-US" sz="3200" b="1">
                <a:solidFill>
                  <a:srgbClr val="FFFF00"/>
                </a:solidFill>
                <a:sym typeface="+mn-ea"/>
              </a:rPr>
              <a:t>    种群数量的变化</a:t>
            </a:r>
          </a:p>
        </p:txBody>
      </p:sp>
      <p:sp>
        <p:nvSpPr>
          <p:cNvPr id="69" name="圆角矩形 68"/>
          <p:cNvSpPr/>
          <p:nvPr/>
        </p:nvSpPr>
        <p:spPr>
          <a:xfrm>
            <a:off x="667385" y="1262380"/>
            <a:ext cx="10930255" cy="5400000"/>
          </a:xfrm>
          <a:prstGeom prst="roundRect">
            <a:avLst>
              <a:gd name="adj" fmla="val 3183"/>
            </a:avLst>
          </a:prstGeom>
          <a:noFill/>
          <a:ln w="19050">
            <a:solidFill>
              <a:srgbClr val="4472C4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剪去单角的矩形 14"/>
          <p:cNvSpPr/>
          <p:nvPr>
            <p:custDataLst>
              <p:tags r:id="rId1"/>
            </p:custDataLst>
          </p:nvPr>
        </p:nvSpPr>
        <p:spPr>
          <a:xfrm>
            <a:off x="0" y="709295"/>
            <a:ext cx="7482205" cy="539750"/>
          </a:xfrm>
          <a:prstGeom prst="snip1Rect">
            <a:avLst/>
          </a:prstGeom>
          <a:solidFill>
            <a:srgbClr val="4472C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zh-CN" altLang="en-US" sz="2800" b="1">
                <a:solidFill>
                  <a:srgbClr val="FFFF00"/>
                </a:solidFill>
                <a:latin typeface="微软雅黑" panose="020B0503020204020204" charset="-122"/>
                <a:ea typeface="微软雅黑" panose="020B0503020204020204" charset="-122"/>
              </a:rPr>
              <a:t>【探究</a:t>
            </a:r>
            <a:r>
              <a:rPr lang="en-US" altLang="zh-CN" sz="2800" b="1">
                <a:solidFill>
                  <a:srgbClr val="FFFF00"/>
                </a:solidFill>
                <a:latin typeface="微软雅黑" panose="020B0503020204020204" charset="-122"/>
                <a:ea typeface="微软雅黑" panose="020B0503020204020204" charset="-122"/>
              </a:rPr>
              <a:t>.</a:t>
            </a:r>
            <a:r>
              <a:rPr lang="zh-CN" altLang="en-US" sz="2800" b="1">
                <a:solidFill>
                  <a:srgbClr val="FFFF00"/>
                </a:solidFill>
                <a:latin typeface="微软雅黑" panose="020B0503020204020204" charset="-122"/>
                <a:ea typeface="微软雅黑" panose="020B0503020204020204" charset="-122"/>
              </a:rPr>
              <a:t>实践】</a:t>
            </a:r>
            <a:r>
              <a:rPr lang="zh-CN" altLang="en-US" sz="2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培养液中酵母菌种群数量的变化</a:t>
            </a:r>
            <a:endParaRPr lang="en-US" altLang="zh-CN" sz="28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3" name="Picture 2"/>
          <p:cNvPicPr>
            <a:picLocks noChangeArrowheads="1"/>
          </p:cNvPicPr>
          <p:nvPr>
            <p:custDataLst>
              <p:tags r:id="rId2"/>
            </p:custDataLst>
          </p:nvPr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22" t="1694" r="9262" b="3428"/>
          <a:stretch>
            <a:fillRect/>
          </a:stretch>
        </p:blipFill>
        <p:spPr bwMode="auto">
          <a:xfrm>
            <a:off x="1831276" y="1182462"/>
            <a:ext cx="8653844" cy="55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【探究·实践】选必2《培养液中酵母菌种群数量的变化》">
            <a:hlinkClick r:id="" action="ppaction://media"/>
          </p:cNvPr>
          <p:cNvPicPr/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2059305" y="1427480"/>
            <a:ext cx="8237220" cy="460692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>
      <p:transition/>
    </mc:Fallback>
  </mc:AlternateContent>
  <p:timing>
    <p:tnLst>
      <p:par>
        <p:cTn id="1" dur="indefinite" restart="never" nodeType="tmRoot">
          <p:childTnLst>
            <p:video>
              <p:cMediaNode>
                <p:cTn id="2" fill="hold" display="1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7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剪去单角的矩形 17"/>
          <p:cNvSpPr/>
          <p:nvPr/>
        </p:nvSpPr>
        <p:spPr>
          <a:xfrm>
            <a:off x="0" y="714375"/>
            <a:ext cx="2116455" cy="504000"/>
          </a:xfrm>
          <a:prstGeom prst="snip1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zh-CN" sz="2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知识点梳理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509270" y="3354070"/>
            <a:ext cx="1836420" cy="1076325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种群数量的变化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2744470" y="2764790"/>
            <a:ext cx="2668905" cy="953135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pPr algn="l"/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</a:rPr>
              <a:t>种群的</a:t>
            </a:r>
            <a:r>
              <a:rPr lang="en-US" altLang="zh-CN" sz="2800" b="1">
                <a:latin typeface="黑体" panose="02010609060101010101" pitchFamily="49" charset="-122"/>
                <a:ea typeface="黑体" panose="02010609060101010101" pitchFamily="49" charset="-122"/>
              </a:rPr>
              <a:t>“J”</a:t>
            </a: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</a:rPr>
              <a:t>形增长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2744470" y="4032885"/>
            <a:ext cx="2668905" cy="953135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pPr algn="l"/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种群的</a:t>
            </a:r>
            <a:r>
              <a:rPr lang="en-US" altLang="zh-CN" sz="2800" b="1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“S”</a:t>
            </a: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形增长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2744470" y="1496695"/>
            <a:ext cx="2666365" cy="953135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建构种群增长模型的方法</a:t>
            </a:r>
          </a:p>
        </p:txBody>
      </p:sp>
      <p:sp>
        <p:nvSpPr>
          <p:cNvPr id="19" name="左中括号 18"/>
          <p:cNvSpPr/>
          <p:nvPr/>
        </p:nvSpPr>
        <p:spPr>
          <a:xfrm>
            <a:off x="2497455" y="1880870"/>
            <a:ext cx="215900" cy="3815715"/>
          </a:xfrm>
          <a:prstGeom prst="leftBracket">
            <a:avLst/>
          </a:prstGeom>
          <a:ln w="38100" cmpd="sng">
            <a:solidFill>
              <a:schemeClr val="accent1">
                <a:shade val="5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sz="2000"/>
          </a:p>
        </p:txBody>
      </p:sp>
      <p:cxnSp>
        <p:nvCxnSpPr>
          <p:cNvPr id="20" name="直接连接符 19"/>
          <p:cNvCxnSpPr/>
          <p:nvPr/>
        </p:nvCxnSpPr>
        <p:spPr>
          <a:xfrm>
            <a:off x="2345055" y="3892550"/>
            <a:ext cx="170180" cy="0"/>
          </a:xfrm>
          <a:prstGeom prst="line">
            <a:avLst/>
          </a:prstGeom>
          <a:ln w="28575" cmpd="sng">
            <a:solidFill>
              <a:schemeClr val="accent1">
                <a:shade val="5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文本框 3"/>
          <p:cNvSpPr txBox="1"/>
          <p:nvPr/>
        </p:nvSpPr>
        <p:spPr>
          <a:xfrm>
            <a:off x="728345" y="81280"/>
            <a:ext cx="1249680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ctr"/>
            <a:r>
              <a:rPr lang="zh-CN" altLang="en-US" sz="2800" b="1">
                <a:solidFill>
                  <a:schemeClr val="bg1"/>
                </a:solidFill>
              </a:rPr>
              <a:t>第二节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4816476" y="50483"/>
            <a:ext cx="3395980" cy="58356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ctr"/>
            <a:r>
              <a:rPr lang="zh-CN" altLang="en-US" sz="3200" b="1">
                <a:solidFill>
                  <a:srgbClr val="FFFF00"/>
                </a:solidFill>
                <a:sym typeface="+mn-ea"/>
              </a:rPr>
              <a:t>    种群数量的变化</a:t>
            </a:r>
          </a:p>
        </p:txBody>
      </p:sp>
      <p:sp>
        <p:nvSpPr>
          <p:cNvPr id="42" name="文本框 41"/>
          <p:cNvSpPr txBox="1"/>
          <p:nvPr/>
        </p:nvSpPr>
        <p:spPr>
          <a:xfrm>
            <a:off x="2744470" y="5300980"/>
            <a:ext cx="2668905" cy="953135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pPr algn="l"/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种群的数量波动</a:t>
            </a:r>
          </a:p>
        </p:txBody>
      </p:sp>
      <p:cxnSp>
        <p:nvCxnSpPr>
          <p:cNvPr id="43" name="直接连接符 42"/>
          <p:cNvCxnSpPr/>
          <p:nvPr/>
        </p:nvCxnSpPr>
        <p:spPr>
          <a:xfrm>
            <a:off x="2497455" y="3272790"/>
            <a:ext cx="288000" cy="0"/>
          </a:xfrm>
          <a:prstGeom prst="line">
            <a:avLst/>
          </a:prstGeom>
          <a:ln w="28575" cmpd="sng">
            <a:solidFill>
              <a:schemeClr val="accent1">
                <a:shade val="5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直接连接符 43"/>
          <p:cNvCxnSpPr/>
          <p:nvPr/>
        </p:nvCxnSpPr>
        <p:spPr>
          <a:xfrm>
            <a:off x="2492375" y="4537710"/>
            <a:ext cx="288000" cy="0"/>
          </a:xfrm>
          <a:prstGeom prst="line">
            <a:avLst/>
          </a:prstGeom>
          <a:ln w="28575" cmpd="sng">
            <a:solidFill>
              <a:schemeClr val="accent1">
                <a:shade val="5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2341" name="Picture 1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6347778" y="1881188"/>
            <a:ext cx="2292350" cy="19431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42343" name="Picture 5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8975408" y="3249296"/>
            <a:ext cx="2519362" cy="214471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5" name="文本框 44"/>
          <p:cNvSpPr txBox="1"/>
          <p:nvPr/>
        </p:nvSpPr>
        <p:spPr>
          <a:xfrm>
            <a:off x="6590665" y="5267325"/>
            <a:ext cx="2633345" cy="1065530"/>
          </a:xfrm>
          <a:prstGeom prst="rect">
            <a:avLst/>
          </a:prstGeom>
          <a:solidFill>
            <a:srgbClr val="F7C39A"/>
          </a:solidFill>
        </p:spPr>
        <p:txBody>
          <a:bodyPr wrap="square" rtlCol="0" anchor="t">
            <a:spAutoFit/>
          </a:bodyPr>
          <a:lstStyle/>
          <a:p>
            <a:pPr lvl="1" algn="l">
              <a:lnSpc>
                <a:spcPts val="3800"/>
              </a:lnSpc>
            </a:pPr>
            <a:r>
              <a:rPr lang="zh-CN" altLang="en-US" sz="2800" b="1" dirty="0">
                <a:sym typeface="+mn-ea"/>
              </a:rPr>
              <a:t>增长、稳定、</a:t>
            </a:r>
          </a:p>
          <a:p>
            <a:pPr lvl="1" algn="l">
              <a:lnSpc>
                <a:spcPts val="3800"/>
              </a:lnSpc>
            </a:pPr>
            <a:r>
              <a:rPr lang="zh-CN" altLang="en-US" sz="2800" b="1" dirty="0">
                <a:sym typeface="+mn-ea"/>
              </a:rPr>
              <a:t>下降、消亡</a:t>
            </a:r>
          </a:p>
        </p:txBody>
      </p:sp>
      <p:sp>
        <p:nvSpPr>
          <p:cNvPr id="46" name="右箭头 45"/>
          <p:cNvSpPr/>
          <p:nvPr/>
        </p:nvSpPr>
        <p:spPr>
          <a:xfrm>
            <a:off x="5412105" y="3034030"/>
            <a:ext cx="1187450" cy="396240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7" name="右箭头 46"/>
          <p:cNvSpPr/>
          <p:nvPr/>
        </p:nvSpPr>
        <p:spPr>
          <a:xfrm>
            <a:off x="5410835" y="4311015"/>
            <a:ext cx="3828415" cy="396240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8" name="右箭头 47"/>
          <p:cNvSpPr/>
          <p:nvPr/>
        </p:nvSpPr>
        <p:spPr>
          <a:xfrm>
            <a:off x="5412105" y="5553075"/>
            <a:ext cx="1187450" cy="396240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>
      <p:transition/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剪去单角的矩形 1"/>
          <p:cNvSpPr/>
          <p:nvPr/>
        </p:nvSpPr>
        <p:spPr>
          <a:xfrm>
            <a:off x="0" y="706120"/>
            <a:ext cx="2303780" cy="504000"/>
          </a:xfrm>
          <a:prstGeom prst="snip1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zh-CN" sz="3200" b="1">
                <a:latin typeface="微软雅黑" panose="020B0503020204020204" charset="-122"/>
                <a:ea typeface="微软雅黑" panose="020B0503020204020204" charset="-122"/>
              </a:rPr>
              <a:t>练习与应用</a:t>
            </a:r>
          </a:p>
        </p:txBody>
      </p:sp>
      <p:sp>
        <p:nvSpPr>
          <p:cNvPr id="100" name="文本框 99"/>
          <p:cNvSpPr txBox="1"/>
          <p:nvPr/>
        </p:nvSpPr>
        <p:spPr>
          <a:xfrm>
            <a:off x="408940" y="1329690"/>
            <a:ext cx="11521440" cy="532320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fontAlgn="auto"/>
            <a:r>
              <a:rPr sz="28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一、概念检测</a:t>
            </a:r>
          </a:p>
          <a:p>
            <a:pPr indent="0" fontAlgn="auto"/>
            <a:r>
              <a:rPr sz="2600" b="1">
                <a:solidFill>
                  <a:srgbClr val="0000F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1.在自然界，种群数量的增长既是有规律的， 又是复杂多样的。判断下列相关表述是否正确。</a:t>
            </a:r>
          </a:p>
          <a:p>
            <a:pPr indent="0" fontAlgn="auto"/>
            <a:r>
              <a:rPr sz="2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（1）将一种生物引入一个新环境中，在一定时期内，这个生物种群就会出现“J”形增长。（</a:t>
            </a:r>
            <a:r>
              <a:rPr lang="en-US" sz="2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</a:t>
            </a:r>
            <a:r>
              <a:rPr sz="2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）</a:t>
            </a:r>
          </a:p>
          <a:p>
            <a:pPr indent="0" fontAlgn="auto"/>
            <a:r>
              <a:rPr sz="2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（2）种群的“S”形增长只适用于草履虫等单细胞生物。 （</a:t>
            </a:r>
            <a:r>
              <a:rPr lang="en-US" sz="2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</a:t>
            </a:r>
            <a:r>
              <a:rPr sz="2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）</a:t>
            </a:r>
          </a:p>
          <a:p>
            <a:pPr indent="0" fontAlgn="auto"/>
            <a:r>
              <a:rPr sz="2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（3）由于环境容纳量是有限的，种群增长到—定数量就会保持稳定。（</a:t>
            </a:r>
            <a:r>
              <a:rPr lang="en-US" sz="2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</a:t>
            </a:r>
            <a:r>
              <a:rPr sz="2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）</a:t>
            </a:r>
          </a:p>
          <a:p>
            <a:pPr indent="0" fontAlgn="auto"/>
            <a:r>
              <a:rPr sz="2600" b="1">
                <a:solidFill>
                  <a:srgbClr val="0000F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2.对一个生物种群来说，环境容纳量取决于环境条件。据此判断下列表述正确的是 （</a:t>
            </a:r>
            <a:r>
              <a:rPr lang="en-US" sz="2600" b="1">
                <a:solidFill>
                  <a:srgbClr val="0000F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</a:t>
            </a:r>
            <a:r>
              <a:rPr sz="2600" b="1">
                <a:solidFill>
                  <a:srgbClr val="0000F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）</a:t>
            </a:r>
          </a:p>
          <a:p>
            <a:pPr indent="0" fontAlgn="auto"/>
            <a:r>
              <a:rPr sz="2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A. 对甲乙两地的蝮蛇种群来说，环境容纳量是相同的</a:t>
            </a:r>
          </a:p>
          <a:p>
            <a:pPr indent="0" fontAlgn="auto"/>
            <a:r>
              <a:rPr sz="2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B. 对生活在冻原的旅鼠来说，不同年份的环境容纳量是不同的</a:t>
            </a:r>
          </a:p>
          <a:p>
            <a:pPr indent="0" fontAlgn="auto"/>
            <a:r>
              <a:rPr sz="2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C. 当种群数量接近环境容纳量时，死亡率会升高，出生率不变</a:t>
            </a:r>
          </a:p>
          <a:p>
            <a:pPr indent="0" fontAlgn="auto"/>
            <a:r>
              <a:rPr sz="2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D. 对生活在同一个湖泊中的鲢鱼和鲤鱼来说，环境容纳量是相同的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2895600" y="2781300"/>
            <a:ext cx="597535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4400" b="1">
                <a:solidFill>
                  <a:srgbClr val="FF0000"/>
                </a:solidFill>
                <a:latin typeface="Times New Roman" panose="02020603050405020304" pitchFamily="18" charset="0"/>
              </a:rPr>
              <a:t>×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9229725" y="3176905"/>
            <a:ext cx="597535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4400" b="1">
                <a:solidFill>
                  <a:srgbClr val="FF0000"/>
                </a:solidFill>
                <a:latin typeface="Times New Roman" panose="02020603050405020304" pitchFamily="18" charset="0"/>
              </a:rPr>
              <a:t>×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10850245" y="3585210"/>
            <a:ext cx="597535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4400" b="1">
                <a:solidFill>
                  <a:srgbClr val="FF0000"/>
                </a:solidFill>
                <a:latin typeface="Times New Roman" panose="02020603050405020304" pitchFamily="18" charset="0"/>
              </a:rPr>
              <a:t>×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1598295" y="4437380"/>
            <a:ext cx="59753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zh-CN" sz="4000" b="1">
                <a:solidFill>
                  <a:srgbClr val="FF0000"/>
                </a:solidFill>
                <a:latin typeface="Times New Roman" panose="02020603050405020304" pitchFamily="18" charset="0"/>
              </a:rPr>
              <a:t>B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728345" y="81280"/>
            <a:ext cx="1249680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ctr"/>
            <a:r>
              <a:rPr lang="zh-CN" altLang="en-US" sz="2800" b="1">
                <a:solidFill>
                  <a:schemeClr val="bg1"/>
                </a:solidFill>
              </a:rPr>
              <a:t>第二节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4816476" y="50483"/>
            <a:ext cx="3395980" cy="58356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ctr"/>
            <a:r>
              <a:rPr lang="zh-CN" altLang="en-US" sz="3200" b="1">
                <a:solidFill>
                  <a:srgbClr val="FFFF00"/>
                </a:solidFill>
                <a:sym typeface="+mn-ea"/>
              </a:rPr>
              <a:t>    种群数量的变化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/>
      <p:bldP spid="8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剪去单角的矩形 2"/>
          <p:cNvSpPr/>
          <p:nvPr/>
        </p:nvSpPr>
        <p:spPr>
          <a:xfrm>
            <a:off x="0" y="706120"/>
            <a:ext cx="2303780" cy="504000"/>
          </a:xfrm>
          <a:prstGeom prst="snip1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zh-CN" sz="3200" b="1">
                <a:latin typeface="微软雅黑" panose="020B0503020204020204" charset="-122"/>
                <a:ea typeface="微软雅黑" panose="020B0503020204020204" charset="-122"/>
              </a:rPr>
              <a:t>练习与应用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728345" y="81280"/>
            <a:ext cx="1249680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ctr"/>
            <a:r>
              <a:rPr lang="zh-CN" altLang="en-US" sz="2800" b="1">
                <a:solidFill>
                  <a:schemeClr val="bg1"/>
                </a:solidFill>
              </a:rPr>
              <a:t>第二节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4816476" y="50483"/>
            <a:ext cx="3395980" cy="58356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ctr"/>
            <a:r>
              <a:rPr lang="zh-CN" altLang="en-US" sz="3200" b="1">
                <a:solidFill>
                  <a:srgbClr val="FFFF00"/>
                </a:solidFill>
                <a:sym typeface="+mn-ea"/>
              </a:rPr>
              <a:t>    种群数量的变化</a:t>
            </a:r>
          </a:p>
        </p:txBody>
      </p:sp>
      <p:sp>
        <p:nvSpPr>
          <p:cNvPr id="100" name="文本框 99"/>
          <p:cNvSpPr txBox="1"/>
          <p:nvPr/>
        </p:nvSpPr>
        <p:spPr>
          <a:xfrm>
            <a:off x="588010" y="1282700"/>
            <a:ext cx="11103610" cy="546100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sz="28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二、拓展应用</a:t>
            </a:r>
            <a:endParaRPr lang="zh-CN" sz="2800" b="1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sz="2400" b="1">
                <a:solidFill>
                  <a:srgbClr val="0000F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1.种群的“J”形增长和“S”形增长，分别会在什么条件下出现？你能举出教材以外的例子 加以说明吗？</a:t>
            </a:r>
          </a:p>
          <a:p>
            <a:pPr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sz="24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【答案】</a:t>
            </a:r>
            <a:r>
              <a:rPr lang="zh-CN" sz="2400">
                <a:solidFill>
                  <a:srgbClr val="00B05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在食物充足、空间广阔、气候适宜、没有天敌等优越条件下，种群可能会呈“J”形增长。例如，澳大利亚昆虫学家曾对果园中蓟马种群进行过长达14年的研究，发现在环境条件较好的年份，它们的种群数量增长迅速，表现出季节性的“J”形增长。在有限的环境中，如果种群的初始密度很低，种群数量可能会出现迅速增长，随着种群密度的增加，种内竞争就会加剧，因此，种群数量增加到一定程度就会停止增长，这就是“S”形增长。例如，栅列藻、小球藻等低等植物的种群增长，常常具有“S”形增长的特点。</a:t>
            </a:r>
          </a:p>
          <a:p>
            <a:pPr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sz="2400" b="1">
                <a:solidFill>
                  <a:srgbClr val="0000F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2.假设你承包了一个鱼塘，正在因投放多 少鱼苗而困惑：投放后密度过大，鱼竞争加剧, 死亡率会升高；投放后密度过小，水体的资源和 空间不能充分利用。怎样解决这个难题呢？请査 阅有关的书籍或网站。</a:t>
            </a:r>
          </a:p>
          <a:p>
            <a:pPr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sz="24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【提示】</a:t>
            </a:r>
            <a:r>
              <a:rPr lang="zh-CN" sz="2400">
                <a:solidFill>
                  <a:srgbClr val="00B05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同样大小的池塘，对不同种类的鱼来说，环境容纳量是不同的。可以根据欲养殖的鱼的种类，查阅相关资料或请教有经验的人，了解单位面积水面应放养的鱼的数量。</a:t>
            </a:r>
            <a:endParaRPr lang="zh-CN" altLang="en-US" sz="2400">
              <a:solidFill>
                <a:srgbClr val="00B05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0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728345" y="81280"/>
            <a:ext cx="1249680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ctr"/>
            <a:r>
              <a:rPr lang="zh-CN" altLang="en-US" sz="2800" b="1">
                <a:solidFill>
                  <a:schemeClr val="bg1"/>
                </a:solidFill>
              </a:rPr>
              <a:t>第二节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4816476" y="50483"/>
            <a:ext cx="3395980" cy="58356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ctr"/>
            <a:r>
              <a:rPr lang="zh-CN" altLang="en-US" sz="3200" b="1">
                <a:solidFill>
                  <a:srgbClr val="FFFF00"/>
                </a:solidFill>
                <a:sym typeface="+mn-ea"/>
              </a:rPr>
              <a:t>    种群数量的变化</a:t>
            </a:r>
          </a:p>
        </p:txBody>
      </p:sp>
      <p:sp>
        <p:nvSpPr>
          <p:cNvPr id="69" name="圆角矩形 68"/>
          <p:cNvSpPr/>
          <p:nvPr/>
        </p:nvSpPr>
        <p:spPr>
          <a:xfrm>
            <a:off x="667385" y="1262380"/>
            <a:ext cx="10930255" cy="5400000"/>
          </a:xfrm>
          <a:prstGeom prst="roundRect">
            <a:avLst>
              <a:gd name="adj" fmla="val 3183"/>
            </a:avLst>
          </a:prstGeom>
          <a:noFill/>
          <a:ln w="19050">
            <a:solidFill>
              <a:srgbClr val="4472C4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剪去单角的矩形 2"/>
          <p:cNvSpPr/>
          <p:nvPr>
            <p:custDataLst>
              <p:tags r:id="rId1"/>
            </p:custDataLst>
          </p:nvPr>
        </p:nvSpPr>
        <p:spPr>
          <a:xfrm>
            <a:off x="0" y="709295"/>
            <a:ext cx="2748915" cy="539750"/>
          </a:xfrm>
          <a:prstGeom prst="snip1Rect">
            <a:avLst/>
          </a:prstGeom>
          <a:solidFill>
            <a:srgbClr val="4472C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zh-CN" altLang="en-US" sz="2800" b="1">
                <a:solidFill>
                  <a:srgbClr val="FFFF00"/>
                </a:solidFill>
                <a:latin typeface="微软雅黑" panose="020B0503020204020204" charset="-122"/>
                <a:ea typeface="微软雅黑" panose="020B0503020204020204" charset="-122"/>
              </a:rPr>
              <a:t>种群</a:t>
            </a:r>
            <a:r>
              <a:rPr lang="zh-CN" altLang="en-US" sz="2800" b="1">
                <a:solidFill>
                  <a:srgbClr val="FFFF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数量</a:t>
            </a:r>
            <a:r>
              <a:rPr lang="zh-CN" altLang="en-US" sz="2800" b="1">
                <a:solidFill>
                  <a:srgbClr val="FFFF00"/>
                </a:solidFill>
                <a:latin typeface="微软雅黑" panose="020B0503020204020204" charset="-122"/>
                <a:ea typeface="微软雅黑" panose="020B0503020204020204" charset="-122"/>
              </a:rPr>
              <a:t>的变化</a:t>
            </a:r>
          </a:p>
        </p:txBody>
      </p:sp>
      <p:sp>
        <p:nvSpPr>
          <p:cNvPr id="15" name="圆角矩形 67"/>
          <p:cNvSpPr/>
          <p:nvPr/>
        </p:nvSpPr>
        <p:spPr>
          <a:xfrm>
            <a:off x="1330960" y="1674311"/>
            <a:ext cx="9634870" cy="2676177"/>
          </a:xfrm>
          <a:prstGeom prst="roundRect">
            <a:avLst>
              <a:gd name="adj" fmla="val 5076"/>
            </a:avLst>
          </a:prstGeom>
          <a:solidFill>
            <a:srgbClr val="4F81BD">
              <a:alpha val="15000"/>
            </a:srgbClr>
          </a:solidFill>
          <a:ln w="127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2804484" y="2106258"/>
            <a:ext cx="6949234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latin typeface="微软雅黑" panose="020B0503020204020204" charset="-122"/>
                <a:ea typeface="微软雅黑" panose="020B0503020204020204" charset="-122"/>
              </a:rPr>
              <a:t>描述、解释和预测种群数量的变化，常常需要建立</a:t>
            </a:r>
          </a:p>
        </p:txBody>
      </p:sp>
      <p:grpSp>
        <p:nvGrpSpPr>
          <p:cNvPr id="19" name="组合 18"/>
          <p:cNvGrpSpPr/>
          <p:nvPr/>
        </p:nvGrpSpPr>
        <p:grpSpPr>
          <a:xfrm>
            <a:off x="1405388" y="4720623"/>
            <a:ext cx="2047240" cy="1136650"/>
            <a:chOff x="930630" y="3738535"/>
            <a:chExt cx="2047240" cy="1136650"/>
          </a:xfrm>
        </p:grpSpPr>
        <p:sp>
          <p:nvSpPr>
            <p:cNvPr id="21" name="文本框 20"/>
            <p:cNvSpPr txBox="1"/>
            <p:nvPr/>
          </p:nvSpPr>
          <p:spPr>
            <a:xfrm>
              <a:off x="1854758" y="4086220"/>
              <a:ext cx="1006596" cy="583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lang="zh-CN" altLang="en-US" sz="3200" b="1" dirty="0">
                  <a:solidFill>
                    <a:srgbClr val="7030A0"/>
                  </a:solidFill>
                  <a:effectLst>
                    <a:glow rad="38100">
                      <a:schemeClr val="bg1"/>
                    </a:glow>
                  </a:effectLst>
                  <a:latin typeface="微软雅黑" panose="020B0503020204020204" charset="-122"/>
                  <a:ea typeface="微软雅黑" panose="020B0503020204020204" charset="-122"/>
                </a:rPr>
                <a:t>思考</a:t>
              </a:r>
            </a:p>
          </p:txBody>
        </p:sp>
        <p:sp>
          <p:nvSpPr>
            <p:cNvPr id="23" name="文本框 22"/>
            <p:cNvSpPr txBox="1"/>
            <p:nvPr/>
          </p:nvSpPr>
          <p:spPr>
            <a:xfrm>
              <a:off x="1845030" y="4526570"/>
              <a:ext cx="1132840" cy="348615"/>
            </a:xfrm>
            <a:prstGeom prst="rect">
              <a:avLst/>
            </a:prstGeom>
            <a:noFill/>
          </p:spPr>
          <p:txBody>
            <a:bodyPr wrap="square">
              <a:noAutofit/>
            </a:bodyPr>
            <a:lstStyle/>
            <a:p>
              <a:r>
                <a:rPr lang="en-US" altLang="zh-CN" sz="1600" b="1" dirty="0">
                  <a:effectLst>
                    <a:glow rad="127000">
                      <a:schemeClr val="bg1"/>
                    </a:glow>
                  </a:effectLst>
                  <a:latin typeface="微软雅黑" panose="020B0503020204020204" charset="-122"/>
                  <a:ea typeface="微软雅黑" panose="020B0503020204020204" charset="-122"/>
                  <a:cs typeface="Times New Roman" panose="02020603050405020304" pitchFamily="18" charset="0"/>
                </a:rPr>
                <a:t>Thinking</a:t>
              </a:r>
            </a:p>
          </p:txBody>
        </p:sp>
        <p:pic>
          <p:nvPicPr>
            <p:cNvPr id="25" name="Picture 2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10000" b="90000" l="10000" r="90000">
                          <a14:foregroundMark x1="34231" y1="85824" x2="64231" y2="86590"/>
                          <a14:foregroundMark x1="56923" y1="84291" x2="64615" y2="83908"/>
                          <a14:foregroundMark x1="67692" y1="83908" x2="69231" y2="83908"/>
                          <a14:foregroundMark x1="32692" y1="84674" x2="45385" y2="82759"/>
                          <a14:foregroundMark x1="38846" y1="66284" x2="38846" y2="66284"/>
                          <a14:backgroundMark x1="38846" y1="67050" x2="38846" y2="67050"/>
                          <a14:backgroundMark x1="38846" y1="66284" x2="38846" y2="66284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772" t="19455" r="19500" b="9886"/>
            <a:stretch>
              <a:fillRect/>
            </a:stretch>
          </p:blipFill>
          <p:spPr bwMode="auto">
            <a:xfrm>
              <a:off x="930630" y="3738535"/>
              <a:ext cx="914400" cy="1068018"/>
            </a:xfrm>
            <a:prstGeom prst="rect">
              <a:avLst/>
            </a:prstGeom>
            <a:noFill/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7" name="文本框 26"/>
          <p:cNvSpPr txBox="1"/>
          <p:nvPr/>
        </p:nvSpPr>
        <p:spPr>
          <a:xfrm>
            <a:off x="4309242" y="5339928"/>
            <a:ext cx="6131476" cy="9709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zh-CN" altLang="en-US" sz="4400" b="1" dirty="0">
                <a:effectLst>
                  <a:glow rad="38100">
                    <a:schemeClr val="bg1"/>
                  </a:glow>
                </a:effectLst>
                <a:latin typeface="微软雅黑" panose="020B0503020204020204" charset="-122"/>
                <a:ea typeface="微软雅黑" panose="020B0503020204020204" charset="-122"/>
              </a:rPr>
              <a:t>如何建立数学模型呢？</a:t>
            </a:r>
          </a:p>
        </p:txBody>
      </p:sp>
      <p:sp>
        <p:nvSpPr>
          <p:cNvPr id="29" name="文本框 28"/>
          <p:cNvSpPr txBox="1"/>
          <p:nvPr/>
        </p:nvSpPr>
        <p:spPr>
          <a:xfrm>
            <a:off x="4363291" y="2905207"/>
            <a:ext cx="3550920" cy="11068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6600" b="1" dirty="0">
                <a:solidFill>
                  <a:srgbClr val="C00000"/>
                </a:solidFill>
                <a:effectLst>
                  <a:glow rad="38100">
                    <a:schemeClr val="bg1"/>
                  </a:glow>
                </a:effectLst>
                <a:latin typeface="微软雅黑" panose="020B0503020204020204" charset="-122"/>
                <a:ea typeface="微软雅黑" panose="020B0503020204020204" charset="-122"/>
              </a:rPr>
              <a:t>数学模型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3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bldLvl="0" animBg="1"/>
      <p:bldP spid="17" grpId="0"/>
      <p:bldP spid="27" grpId="0"/>
      <p:bldP spid="2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728345" y="81280"/>
            <a:ext cx="1249680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ctr"/>
            <a:r>
              <a:rPr lang="zh-CN" altLang="en-US" sz="2800" b="1">
                <a:solidFill>
                  <a:schemeClr val="bg1"/>
                </a:solidFill>
              </a:rPr>
              <a:t>第二节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4816476" y="50483"/>
            <a:ext cx="3395980" cy="58356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ctr"/>
            <a:r>
              <a:rPr lang="zh-CN" altLang="en-US" sz="3200" b="1">
                <a:solidFill>
                  <a:srgbClr val="FFFF00"/>
                </a:solidFill>
                <a:sym typeface="+mn-ea"/>
              </a:rPr>
              <a:t>    种群数量的变化</a:t>
            </a:r>
          </a:p>
        </p:txBody>
      </p:sp>
      <p:sp>
        <p:nvSpPr>
          <p:cNvPr id="69" name="圆角矩形 68"/>
          <p:cNvSpPr/>
          <p:nvPr/>
        </p:nvSpPr>
        <p:spPr>
          <a:xfrm>
            <a:off x="667385" y="1262380"/>
            <a:ext cx="10930255" cy="5400000"/>
          </a:xfrm>
          <a:prstGeom prst="roundRect">
            <a:avLst>
              <a:gd name="adj" fmla="val 3183"/>
            </a:avLst>
          </a:prstGeom>
          <a:noFill/>
          <a:ln w="19050">
            <a:solidFill>
              <a:srgbClr val="4472C4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剪去单角的矩形 16"/>
          <p:cNvSpPr/>
          <p:nvPr>
            <p:custDataLst>
              <p:tags r:id="rId1"/>
            </p:custDataLst>
          </p:nvPr>
        </p:nvSpPr>
        <p:spPr>
          <a:xfrm>
            <a:off x="0" y="709295"/>
            <a:ext cx="4900295" cy="539750"/>
          </a:xfrm>
          <a:prstGeom prst="snip1Rect">
            <a:avLst/>
          </a:prstGeom>
          <a:solidFill>
            <a:srgbClr val="4472C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zh-CN" altLang="en-US" sz="2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一、建构种群增长模型的方法</a:t>
            </a:r>
            <a:endParaRPr lang="en-US" altLang="zh-CN" sz="28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27" name="组合 26"/>
          <p:cNvGrpSpPr/>
          <p:nvPr/>
        </p:nvGrpSpPr>
        <p:grpSpPr>
          <a:xfrm>
            <a:off x="955577" y="1300667"/>
            <a:ext cx="10280845" cy="1281409"/>
            <a:chOff x="-4610067" y="1089592"/>
            <a:chExt cx="10280845" cy="1591743"/>
          </a:xfrm>
        </p:grpSpPr>
        <p:sp>
          <p:nvSpPr>
            <p:cNvPr id="28" name="矩形: 圆角 27"/>
            <p:cNvSpPr/>
            <p:nvPr/>
          </p:nvSpPr>
          <p:spPr>
            <a:xfrm>
              <a:off x="-4610067" y="1414559"/>
              <a:ext cx="10280845" cy="1266776"/>
            </a:xfrm>
            <a:prstGeom prst="roundRect">
              <a:avLst>
                <a:gd name="adj" fmla="val 12872"/>
              </a:avLst>
            </a:prstGeom>
            <a:noFill/>
            <a:ln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 dirty="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9" name="文本框 28"/>
            <p:cNvSpPr txBox="1"/>
            <p:nvPr/>
          </p:nvSpPr>
          <p:spPr>
            <a:xfrm>
              <a:off x="-830695" y="1089592"/>
              <a:ext cx="2722101" cy="648382"/>
            </a:xfrm>
            <a:prstGeom prst="rect">
              <a:avLst/>
            </a:prstGeom>
            <a:solidFill>
              <a:srgbClr val="DAE0EF"/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800" b="1" dirty="0">
                  <a:solidFill>
                    <a:srgbClr val="C00000"/>
                  </a:solidFill>
                  <a:effectLst>
                    <a:glow rad="76200">
                      <a:schemeClr val="bg1">
                        <a:alpha val="85000"/>
                      </a:schemeClr>
                    </a:glow>
                  </a:effectLst>
                  <a:latin typeface="微软雅黑" panose="020B0503020204020204" charset="-122"/>
                  <a:ea typeface="微软雅黑" panose="020B0503020204020204" charset="-122"/>
                  <a:cs typeface="Times New Roman" panose="02020603050405020304" pitchFamily="18" charset="0"/>
                </a:rPr>
                <a:t>数学模型的定义</a:t>
              </a:r>
            </a:p>
          </p:txBody>
        </p:sp>
      </p:grpSp>
      <p:sp>
        <p:nvSpPr>
          <p:cNvPr id="30" name="文本框 29"/>
          <p:cNvSpPr txBox="1"/>
          <p:nvPr/>
        </p:nvSpPr>
        <p:spPr>
          <a:xfrm>
            <a:off x="1331095" y="1818794"/>
            <a:ext cx="9622854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400" b="1" u="sng" dirty="0">
                <a:solidFill>
                  <a:srgbClr val="00B050"/>
                </a:solidFill>
                <a:latin typeface="微软雅黑" panose="020B0503020204020204" charset="-122"/>
                <a:ea typeface="微软雅黑" panose="020B0503020204020204" charset="-122"/>
              </a:rPr>
              <a:t>数学模型</a:t>
            </a:r>
            <a:r>
              <a:rPr lang="zh-CN" altLang="en-US" sz="2400" b="1" dirty="0">
                <a:latin typeface="微软雅黑" panose="020B0503020204020204" charset="-122"/>
                <a:ea typeface="微软雅黑" panose="020B0503020204020204" charset="-122"/>
              </a:rPr>
              <a:t>是用来描述一个系统或它的性质的数学方式。</a:t>
            </a:r>
          </a:p>
        </p:txBody>
      </p:sp>
      <p:grpSp>
        <p:nvGrpSpPr>
          <p:cNvPr id="52" name="组合 51"/>
          <p:cNvGrpSpPr/>
          <p:nvPr/>
        </p:nvGrpSpPr>
        <p:grpSpPr>
          <a:xfrm>
            <a:off x="950648" y="2938482"/>
            <a:ext cx="10280845" cy="1407634"/>
            <a:chOff x="-4610067" y="1058863"/>
            <a:chExt cx="10280845" cy="1748538"/>
          </a:xfrm>
        </p:grpSpPr>
        <p:sp>
          <p:nvSpPr>
            <p:cNvPr id="53" name="矩形: 圆角 52"/>
            <p:cNvSpPr/>
            <p:nvPr/>
          </p:nvSpPr>
          <p:spPr>
            <a:xfrm>
              <a:off x="-4610067" y="1414559"/>
              <a:ext cx="10280845" cy="1392842"/>
            </a:xfrm>
            <a:prstGeom prst="roundRect">
              <a:avLst>
                <a:gd name="adj" fmla="val 12103"/>
              </a:avLst>
            </a:prstGeom>
            <a:noFill/>
            <a:ln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 dirty="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54" name="文本框 53"/>
            <p:cNvSpPr txBox="1"/>
            <p:nvPr/>
          </p:nvSpPr>
          <p:spPr>
            <a:xfrm>
              <a:off x="-1231849" y="1058863"/>
              <a:ext cx="3524410" cy="648382"/>
            </a:xfrm>
            <a:prstGeom prst="rect">
              <a:avLst/>
            </a:prstGeom>
            <a:solidFill>
              <a:srgbClr val="DAE0EF"/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800" b="1" dirty="0">
                  <a:solidFill>
                    <a:srgbClr val="C00000"/>
                  </a:solidFill>
                  <a:effectLst>
                    <a:glow rad="76200">
                      <a:schemeClr val="bg1">
                        <a:alpha val="85000"/>
                      </a:schemeClr>
                    </a:glow>
                  </a:effectLst>
                  <a:latin typeface="微软雅黑" panose="020B0503020204020204" charset="-122"/>
                  <a:ea typeface="微软雅黑" panose="020B0503020204020204" charset="-122"/>
                  <a:cs typeface="Times New Roman" panose="02020603050405020304" pitchFamily="18" charset="0"/>
                </a:rPr>
                <a:t>建立数学模型的步骤</a:t>
              </a:r>
            </a:p>
          </p:txBody>
        </p:sp>
      </p:grpSp>
      <p:sp>
        <p:nvSpPr>
          <p:cNvPr id="18" name="文本框 17"/>
          <p:cNvSpPr txBox="1"/>
          <p:nvPr/>
        </p:nvSpPr>
        <p:spPr>
          <a:xfrm>
            <a:off x="4265681" y="3597522"/>
            <a:ext cx="4187915" cy="5340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4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以</a:t>
            </a:r>
            <a:r>
              <a:rPr lang="zh-CN" altLang="en-US" sz="2400" b="1" dirty="0">
                <a:solidFill>
                  <a:srgbClr val="0000F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“问题探讨”</a:t>
            </a:r>
            <a:r>
              <a:rPr lang="zh-CN" altLang="en-US" sz="24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中的素材为例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18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728345" y="81280"/>
            <a:ext cx="1249680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ctr"/>
            <a:r>
              <a:rPr lang="zh-CN" altLang="en-US" sz="2800" b="1">
                <a:solidFill>
                  <a:schemeClr val="bg1"/>
                </a:solidFill>
              </a:rPr>
              <a:t>第二节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4816476" y="50483"/>
            <a:ext cx="3395980" cy="58356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ctr"/>
            <a:r>
              <a:rPr lang="zh-CN" altLang="en-US" sz="3200" b="1">
                <a:solidFill>
                  <a:srgbClr val="FFFF00"/>
                </a:solidFill>
                <a:sym typeface="+mn-ea"/>
              </a:rPr>
              <a:t>    种群数量的变化</a:t>
            </a:r>
          </a:p>
        </p:txBody>
      </p:sp>
      <p:sp>
        <p:nvSpPr>
          <p:cNvPr id="69" name="圆角矩形 68"/>
          <p:cNvSpPr/>
          <p:nvPr/>
        </p:nvSpPr>
        <p:spPr>
          <a:xfrm>
            <a:off x="667385" y="1262380"/>
            <a:ext cx="10930255" cy="5400000"/>
          </a:xfrm>
          <a:prstGeom prst="roundRect">
            <a:avLst>
              <a:gd name="adj" fmla="val 3183"/>
            </a:avLst>
          </a:prstGeom>
          <a:noFill/>
          <a:ln w="19050">
            <a:solidFill>
              <a:srgbClr val="4472C4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剪去单角的矩形 16"/>
          <p:cNvSpPr/>
          <p:nvPr>
            <p:custDataLst>
              <p:tags r:id="rId1"/>
            </p:custDataLst>
          </p:nvPr>
        </p:nvSpPr>
        <p:spPr>
          <a:xfrm>
            <a:off x="0" y="709295"/>
            <a:ext cx="4900295" cy="539750"/>
          </a:xfrm>
          <a:prstGeom prst="snip1Rect">
            <a:avLst/>
          </a:prstGeom>
          <a:solidFill>
            <a:srgbClr val="4472C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zh-CN" altLang="en-US" sz="2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一、建构种群增长模型的方法</a:t>
            </a:r>
            <a:endParaRPr lang="en-US" altLang="zh-CN" sz="28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矩形: 圆角 2"/>
          <p:cNvSpPr/>
          <p:nvPr/>
        </p:nvSpPr>
        <p:spPr>
          <a:xfrm>
            <a:off x="1224849" y="1711461"/>
            <a:ext cx="4474202" cy="833731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 w="19050">
            <a:noFill/>
            <a:tailEnd type="non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r>
              <a:rPr lang="zh-CN" altLang="en-US" sz="2200" b="1" dirty="0">
                <a:latin typeface="Times New Roman" panose="02020603050405020304" pitchFamily="18" charset="0"/>
              </a:rPr>
              <a:t>细菌每</a:t>
            </a:r>
            <a:r>
              <a:rPr lang="en-US" altLang="zh-CN" sz="2200" b="1" dirty="0">
                <a:latin typeface="Times New Roman" panose="02020603050405020304" pitchFamily="18" charset="0"/>
              </a:rPr>
              <a:t>20 min</a:t>
            </a:r>
            <a:r>
              <a:rPr lang="zh-CN" altLang="en-US" sz="2200" b="1" dirty="0">
                <a:latin typeface="Times New Roman" panose="02020603050405020304" pitchFamily="18" charset="0"/>
              </a:rPr>
              <a:t>分裂一次，怎样计算细菌繁殖</a:t>
            </a:r>
            <a:r>
              <a:rPr lang="en-US" altLang="zh-CN" sz="2200" b="1" i="1" dirty="0">
                <a:latin typeface="Times New Roman" panose="02020603050405020304" pitchFamily="18" charset="0"/>
              </a:rPr>
              <a:t>n</a:t>
            </a:r>
            <a:r>
              <a:rPr lang="zh-CN" altLang="en-US" sz="2200" b="1" dirty="0">
                <a:latin typeface="Times New Roman" panose="02020603050405020304" pitchFamily="18" charset="0"/>
              </a:rPr>
              <a:t>代后的数量？</a:t>
            </a:r>
          </a:p>
        </p:txBody>
      </p:sp>
      <p:sp>
        <p:nvSpPr>
          <p:cNvPr id="2" name="矩形: 圆角 3"/>
          <p:cNvSpPr/>
          <p:nvPr/>
        </p:nvSpPr>
        <p:spPr>
          <a:xfrm>
            <a:off x="1224849" y="2892745"/>
            <a:ext cx="4474201" cy="1191808"/>
          </a:xfrm>
          <a:prstGeom prst="roundRect">
            <a:avLst>
              <a:gd name="adj" fmla="val 13099"/>
            </a:avLst>
          </a:prstGeom>
          <a:solidFill>
            <a:schemeClr val="accent5">
              <a:lumMod val="60000"/>
              <a:lumOff val="40000"/>
            </a:schemeClr>
          </a:solidFill>
          <a:ln w="19050">
            <a:noFill/>
            <a:tailEnd type="non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r>
              <a:rPr lang="zh-CN" altLang="en-US" sz="2200" b="1" dirty="0">
                <a:latin typeface="Times New Roman" panose="02020603050405020304" pitchFamily="18" charset="0"/>
              </a:rPr>
              <a:t>在资源和生存空间没有限制的条件下，细菌种群的增长不受种群密度增加的影响</a:t>
            </a:r>
          </a:p>
        </p:txBody>
      </p:sp>
      <p:sp>
        <p:nvSpPr>
          <p:cNvPr id="5" name="矩形: 圆角 4"/>
          <p:cNvSpPr/>
          <p:nvPr/>
        </p:nvSpPr>
        <p:spPr>
          <a:xfrm>
            <a:off x="1224848" y="4451023"/>
            <a:ext cx="4474200" cy="833731"/>
          </a:xfrm>
          <a:prstGeom prst="roundRect">
            <a:avLst>
              <a:gd name="adj" fmla="val 14116"/>
            </a:avLst>
          </a:prstGeom>
          <a:solidFill>
            <a:schemeClr val="accent5">
              <a:lumMod val="60000"/>
              <a:lumOff val="40000"/>
            </a:schemeClr>
          </a:solidFill>
          <a:ln w="19050">
            <a:noFill/>
            <a:tailEnd type="non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r>
              <a:rPr lang="en-US" altLang="zh-CN" sz="2200" b="1" i="1" dirty="0">
                <a:latin typeface="Times New Roman" panose="02020603050405020304" pitchFamily="18" charset="0"/>
              </a:rPr>
              <a:t>N</a:t>
            </a:r>
            <a:r>
              <a:rPr lang="en-US" altLang="zh-CN" sz="2200" b="1" i="1" baseline="-25000" dirty="0">
                <a:latin typeface="Times New Roman" panose="02020603050405020304" pitchFamily="18" charset="0"/>
              </a:rPr>
              <a:t>n</a:t>
            </a:r>
            <a:r>
              <a:rPr lang="en-US" altLang="zh-CN" sz="2200" b="1" dirty="0">
                <a:latin typeface="Times New Roman" panose="02020603050405020304" pitchFamily="18" charset="0"/>
              </a:rPr>
              <a:t>=2</a:t>
            </a:r>
            <a:r>
              <a:rPr lang="en-US" altLang="zh-CN" sz="2200" b="1" i="1" baseline="30000" dirty="0">
                <a:latin typeface="Times New Roman" panose="02020603050405020304" pitchFamily="18" charset="0"/>
              </a:rPr>
              <a:t>n</a:t>
            </a:r>
          </a:p>
          <a:p>
            <a:r>
              <a:rPr lang="en-US" altLang="zh-CN" sz="2200" b="1" i="1" dirty="0">
                <a:latin typeface="Times New Roman" panose="02020603050405020304" pitchFamily="18" charset="0"/>
              </a:rPr>
              <a:t>N</a:t>
            </a:r>
            <a:r>
              <a:rPr lang="zh-CN" altLang="en-US" sz="2200" b="1" dirty="0">
                <a:latin typeface="Times New Roman" panose="02020603050405020304" pitchFamily="18" charset="0"/>
              </a:rPr>
              <a:t>代表细菌数量，</a:t>
            </a:r>
            <a:r>
              <a:rPr lang="en-US" altLang="zh-CN" sz="2200" b="1" i="1" dirty="0">
                <a:latin typeface="Times New Roman" panose="02020603050405020304" pitchFamily="18" charset="0"/>
              </a:rPr>
              <a:t>n</a:t>
            </a:r>
            <a:r>
              <a:rPr lang="zh-CN" altLang="en-US" sz="2200" b="1" dirty="0">
                <a:latin typeface="Times New Roman" panose="02020603050405020304" pitchFamily="18" charset="0"/>
              </a:rPr>
              <a:t>表示第几代</a:t>
            </a:r>
          </a:p>
        </p:txBody>
      </p:sp>
      <p:sp>
        <p:nvSpPr>
          <p:cNvPr id="6" name="矩形: 圆角 5"/>
          <p:cNvSpPr/>
          <p:nvPr/>
        </p:nvSpPr>
        <p:spPr>
          <a:xfrm>
            <a:off x="1224848" y="5816940"/>
            <a:ext cx="4474199" cy="833731"/>
          </a:xfrm>
          <a:prstGeom prst="roundRect">
            <a:avLst>
              <a:gd name="adj" fmla="val 11566"/>
            </a:avLst>
          </a:prstGeom>
          <a:solidFill>
            <a:schemeClr val="accent5">
              <a:lumMod val="60000"/>
              <a:lumOff val="40000"/>
            </a:schemeClr>
          </a:solidFill>
          <a:ln w="19050">
            <a:noFill/>
            <a:tailEnd type="non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r>
              <a:rPr lang="zh-CN" altLang="en-US" sz="2200" b="1" dirty="0">
                <a:latin typeface="Times New Roman" panose="02020603050405020304" pitchFamily="18" charset="0"/>
              </a:rPr>
              <a:t>观察、统计细菌数量，对自己所建立的模型进行检验或修正</a:t>
            </a:r>
          </a:p>
        </p:txBody>
      </p:sp>
      <p:sp>
        <p:nvSpPr>
          <p:cNvPr id="8" name="矩形: 圆角 6"/>
          <p:cNvSpPr/>
          <p:nvPr/>
        </p:nvSpPr>
        <p:spPr>
          <a:xfrm>
            <a:off x="6741130" y="1834172"/>
            <a:ext cx="4226021" cy="586893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 w="19050">
            <a:noFill/>
            <a:tailEnd type="non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zh-CN" altLang="en-US" sz="2200" b="1" dirty="0">
                <a:latin typeface="Times New Roman" panose="02020603050405020304" pitchFamily="18" charset="0"/>
              </a:rPr>
              <a:t>观察研究对象，提出问题</a:t>
            </a:r>
          </a:p>
        </p:txBody>
      </p:sp>
      <p:sp>
        <p:nvSpPr>
          <p:cNvPr id="9" name="矩形: 圆角 7"/>
          <p:cNvSpPr/>
          <p:nvPr/>
        </p:nvSpPr>
        <p:spPr>
          <a:xfrm>
            <a:off x="6741130" y="3163386"/>
            <a:ext cx="4226021" cy="644858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 w="19050">
            <a:noFill/>
            <a:tailEnd type="non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zh-CN" altLang="en-US" sz="2200" b="1" dirty="0">
                <a:latin typeface="Times New Roman" panose="02020603050405020304" pitchFamily="18" charset="0"/>
              </a:rPr>
              <a:t>提出合理的假设</a:t>
            </a:r>
          </a:p>
        </p:txBody>
      </p:sp>
      <p:sp>
        <p:nvSpPr>
          <p:cNvPr id="10" name="矩形: 圆角 8"/>
          <p:cNvSpPr/>
          <p:nvPr/>
        </p:nvSpPr>
        <p:spPr>
          <a:xfrm>
            <a:off x="6741130" y="4251336"/>
            <a:ext cx="4226021" cy="1234204"/>
          </a:xfrm>
          <a:prstGeom prst="roundRect">
            <a:avLst>
              <a:gd name="adj" fmla="val 12360"/>
            </a:avLst>
          </a:prstGeom>
          <a:solidFill>
            <a:schemeClr val="accent5">
              <a:lumMod val="60000"/>
              <a:lumOff val="40000"/>
            </a:schemeClr>
          </a:solidFill>
          <a:ln w="19050">
            <a:noFill/>
            <a:tailEnd type="non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r>
              <a:rPr lang="zh-CN" altLang="en-US" sz="2200" b="1" dirty="0">
                <a:latin typeface="Times New Roman" panose="02020603050405020304" pitchFamily="18" charset="0"/>
              </a:rPr>
              <a:t>根据实验数据，用</a:t>
            </a:r>
            <a:r>
              <a:rPr lang="zh-CN" altLang="en-US" sz="22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适当的数学形式</a:t>
            </a:r>
            <a:r>
              <a:rPr lang="zh-CN" altLang="en-US" sz="2200" b="1" dirty="0">
                <a:latin typeface="Times New Roman" panose="02020603050405020304" pitchFamily="18" charset="0"/>
              </a:rPr>
              <a:t>对事物的性质进行表达，即建立数学模型</a:t>
            </a:r>
          </a:p>
        </p:txBody>
      </p:sp>
      <p:sp>
        <p:nvSpPr>
          <p:cNvPr id="11" name="矩形: 圆角 9"/>
          <p:cNvSpPr/>
          <p:nvPr/>
        </p:nvSpPr>
        <p:spPr>
          <a:xfrm>
            <a:off x="6741130" y="5826476"/>
            <a:ext cx="4226021" cy="824195"/>
          </a:xfrm>
          <a:prstGeom prst="roundRect">
            <a:avLst>
              <a:gd name="adj" fmla="val 14087"/>
            </a:avLst>
          </a:prstGeom>
          <a:solidFill>
            <a:schemeClr val="accent5">
              <a:lumMod val="60000"/>
              <a:lumOff val="40000"/>
            </a:schemeClr>
          </a:solidFill>
          <a:ln w="19050">
            <a:noFill/>
            <a:tailEnd type="non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r>
              <a:rPr lang="zh-CN" altLang="en-US" sz="2200" b="1" dirty="0">
                <a:latin typeface="Times New Roman" panose="02020603050405020304" pitchFamily="18" charset="0"/>
              </a:rPr>
              <a:t>通过进一步的实验或观察等，对模型进行检验或修正</a:t>
            </a:r>
          </a:p>
        </p:txBody>
      </p:sp>
      <p:cxnSp>
        <p:nvCxnSpPr>
          <p:cNvPr id="12" name="直接连接符 11"/>
          <p:cNvCxnSpPr>
            <a:stCxn id="3" idx="3"/>
            <a:endCxn id="8" idx="1"/>
          </p:cNvCxnSpPr>
          <p:nvPr/>
        </p:nvCxnSpPr>
        <p:spPr>
          <a:xfrm flipV="1">
            <a:off x="5699051" y="2127619"/>
            <a:ext cx="1042079" cy="708"/>
          </a:xfrm>
          <a:prstGeom prst="line">
            <a:avLst/>
          </a:prstGeom>
          <a:ln w="19050">
            <a:solidFill>
              <a:schemeClr val="accent5">
                <a:lumMod val="75000"/>
              </a:schemeClr>
            </a:solidFill>
            <a:headEnd type="oval" w="lg" len="lg"/>
            <a:tailEnd type="oval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直接连接符 12"/>
          <p:cNvCxnSpPr>
            <a:stCxn id="2" idx="3"/>
            <a:endCxn id="9" idx="1"/>
          </p:cNvCxnSpPr>
          <p:nvPr/>
        </p:nvCxnSpPr>
        <p:spPr>
          <a:xfrm flipV="1">
            <a:off x="5699050" y="3485815"/>
            <a:ext cx="1042080" cy="2834"/>
          </a:xfrm>
          <a:prstGeom prst="line">
            <a:avLst/>
          </a:prstGeom>
          <a:ln w="19050">
            <a:solidFill>
              <a:schemeClr val="accent5">
                <a:lumMod val="75000"/>
              </a:schemeClr>
            </a:solidFill>
            <a:headEnd type="oval" w="lg" len="lg"/>
            <a:tailEnd type="oval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直接连接符 13"/>
          <p:cNvCxnSpPr>
            <a:stCxn id="5" idx="3"/>
            <a:endCxn id="10" idx="1"/>
          </p:cNvCxnSpPr>
          <p:nvPr/>
        </p:nvCxnSpPr>
        <p:spPr>
          <a:xfrm>
            <a:off x="5699048" y="4867889"/>
            <a:ext cx="1042082" cy="549"/>
          </a:xfrm>
          <a:prstGeom prst="line">
            <a:avLst/>
          </a:prstGeom>
          <a:ln w="19050">
            <a:solidFill>
              <a:schemeClr val="accent5">
                <a:lumMod val="75000"/>
              </a:schemeClr>
            </a:solidFill>
            <a:headEnd type="oval" w="lg" len="lg"/>
            <a:tailEnd type="oval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直接连接符 14"/>
          <p:cNvCxnSpPr>
            <a:stCxn id="6" idx="3"/>
            <a:endCxn id="11" idx="1"/>
          </p:cNvCxnSpPr>
          <p:nvPr/>
        </p:nvCxnSpPr>
        <p:spPr>
          <a:xfrm>
            <a:off x="5699047" y="6233806"/>
            <a:ext cx="1042083" cy="4768"/>
          </a:xfrm>
          <a:prstGeom prst="line">
            <a:avLst/>
          </a:prstGeom>
          <a:ln w="19050">
            <a:solidFill>
              <a:schemeClr val="accent5">
                <a:lumMod val="75000"/>
              </a:schemeClr>
            </a:solidFill>
            <a:headEnd type="oval" w="lg" len="lg"/>
            <a:tailEnd type="oval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直接连接符 15"/>
          <p:cNvCxnSpPr>
            <a:stCxn id="3" idx="2"/>
            <a:endCxn id="2" idx="0"/>
          </p:cNvCxnSpPr>
          <p:nvPr/>
        </p:nvCxnSpPr>
        <p:spPr>
          <a:xfrm>
            <a:off x="3461950" y="2545192"/>
            <a:ext cx="0" cy="347553"/>
          </a:xfrm>
          <a:prstGeom prst="line">
            <a:avLst/>
          </a:prstGeom>
          <a:ln w="19050">
            <a:solidFill>
              <a:schemeClr val="accent5">
                <a:lumMod val="75000"/>
              </a:schemeClr>
            </a:solidFill>
            <a:tailEnd type="stealth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直接连接符 17"/>
          <p:cNvCxnSpPr>
            <a:stCxn id="2" idx="2"/>
            <a:endCxn id="5" idx="0"/>
          </p:cNvCxnSpPr>
          <p:nvPr/>
        </p:nvCxnSpPr>
        <p:spPr>
          <a:xfrm flipH="1">
            <a:off x="3461948" y="4084553"/>
            <a:ext cx="2" cy="366470"/>
          </a:xfrm>
          <a:prstGeom prst="line">
            <a:avLst/>
          </a:prstGeom>
          <a:ln w="19050">
            <a:solidFill>
              <a:schemeClr val="accent5">
                <a:lumMod val="75000"/>
              </a:schemeClr>
            </a:solidFill>
            <a:tailEnd type="stealth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直接连接符 18"/>
          <p:cNvCxnSpPr>
            <a:stCxn id="5" idx="2"/>
            <a:endCxn id="6" idx="0"/>
          </p:cNvCxnSpPr>
          <p:nvPr/>
        </p:nvCxnSpPr>
        <p:spPr>
          <a:xfrm>
            <a:off x="3461948" y="5284754"/>
            <a:ext cx="0" cy="532186"/>
          </a:xfrm>
          <a:prstGeom prst="line">
            <a:avLst/>
          </a:prstGeom>
          <a:ln w="19050">
            <a:solidFill>
              <a:schemeClr val="accent5">
                <a:lumMod val="75000"/>
              </a:schemeClr>
            </a:solidFill>
            <a:tailEnd type="stealth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直接连接符 19"/>
          <p:cNvCxnSpPr>
            <a:stCxn id="8" idx="2"/>
            <a:endCxn id="9" idx="0"/>
          </p:cNvCxnSpPr>
          <p:nvPr/>
        </p:nvCxnSpPr>
        <p:spPr>
          <a:xfrm>
            <a:off x="8854141" y="2421065"/>
            <a:ext cx="0" cy="742321"/>
          </a:xfrm>
          <a:prstGeom prst="line">
            <a:avLst/>
          </a:prstGeom>
          <a:ln w="19050">
            <a:solidFill>
              <a:schemeClr val="accent5">
                <a:lumMod val="75000"/>
              </a:schemeClr>
            </a:solidFill>
            <a:tailEnd type="stealth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直接连接符 20"/>
          <p:cNvCxnSpPr>
            <a:stCxn id="9" idx="2"/>
            <a:endCxn id="10" idx="0"/>
          </p:cNvCxnSpPr>
          <p:nvPr/>
        </p:nvCxnSpPr>
        <p:spPr>
          <a:xfrm>
            <a:off x="8854141" y="3808244"/>
            <a:ext cx="0" cy="443092"/>
          </a:xfrm>
          <a:prstGeom prst="line">
            <a:avLst/>
          </a:prstGeom>
          <a:ln w="19050">
            <a:solidFill>
              <a:schemeClr val="accent5">
                <a:lumMod val="75000"/>
              </a:schemeClr>
            </a:solidFill>
            <a:tailEnd type="stealth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直接连接符 21"/>
          <p:cNvCxnSpPr>
            <a:stCxn id="10" idx="2"/>
            <a:endCxn id="11" idx="0"/>
          </p:cNvCxnSpPr>
          <p:nvPr/>
        </p:nvCxnSpPr>
        <p:spPr>
          <a:xfrm>
            <a:off x="8854141" y="5485540"/>
            <a:ext cx="0" cy="340936"/>
          </a:xfrm>
          <a:prstGeom prst="line">
            <a:avLst/>
          </a:prstGeom>
          <a:ln w="19050">
            <a:solidFill>
              <a:schemeClr val="accent5">
                <a:lumMod val="75000"/>
              </a:schemeClr>
            </a:solidFill>
            <a:tailEnd type="stealth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1" name="文本框 60"/>
          <p:cNvSpPr txBox="1"/>
          <p:nvPr/>
        </p:nvSpPr>
        <p:spPr>
          <a:xfrm>
            <a:off x="2714831" y="1222751"/>
            <a:ext cx="140208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>
                <a:solidFill>
                  <a:srgbClr val="FF0000"/>
                </a:solidFill>
              </a:rPr>
              <a:t>研究实例</a:t>
            </a:r>
          </a:p>
        </p:txBody>
      </p:sp>
      <p:sp>
        <p:nvSpPr>
          <p:cNvPr id="62" name="文本框 61"/>
          <p:cNvSpPr txBox="1"/>
          <p:nvPr/>
        </p:nvSpPr>
        <p:spPr>
          <a:xfrm>
            <a:off x="8231112" y="1222751"/>
            <a:ext cx="140208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>
                <a:solidFill>
                  <a:srgbClr val="FF0000"/>
                </a:solidFill>
              </a:rPr>
              <a:t>研究方法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6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00"/>
                            </p:stCondLst>
                            <p:childTnLst>
                              <p:par>
                                <p:cTn id="6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500"/>
                            </p:stCondLst>
                            <p:childTnLst>
                              <p:par>
                                <p:cTn id="7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000"/>
                            </p:stCondLst>
                            <p:childTnLst>
                              <p:par>
                                <p:cTn id="84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8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500"/>
                            </p:stCondLst>
                            <p:childTnLst>
                              <p:par>
                                <p:cTn id="9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500"/>
                            </p:stCondLst>
                            <p:childTnLst>
                              <p:par>
                                <p:cTn id="10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1000"/>
                            </p:stCondLst>
                            <p:childTnLst>
                              <p:par>
                                <p:cTn id="110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ldLvl="0" animBg="1"/>
      <p:bldP spid="2" grpId="0" bldLvl="0" animBg="1"/>
      <p:bldP spid="5" grpId="0" bldLvl="0" animBg="1"/>
      <p:bldP spid="6" grpId="0" bldLvl="0" animBg="1"/>
      <p:bldP spid="8" grpId="0" bldLvl="0" animBg="1"/>
      <p:bldP spid="9" grpId="0" bldLvl="0" animBg="1"/>
      <p:bldP spid="10" grpId="0" bldLvl="0" animBg="1"/>
      <p:bldP spid="11" grpId="0" bldLvl="0" animBg="1"/>
      <p:bldP spid="61" grpId="0"/>
      <p:bldP spid="6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728345" y="81280"/>
            <a:ext cx="1249680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ctr"/>
            <a:r>
              <a:rPr lang="zh-CN" altLang="en-US" sz="2800" b="1">
                <a:solidFill>
                  <a:schemeClr val="bg1"/>
                </a:solidFill>
              </a:rPr>
              <a:t>第二节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4816476" y="50483"/>
            <a:ext cx="3395980" cy="58356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ctr"/>
            <a:r>
              <a:rPr lang="zh-CN" altLang="en-US" sz="3200" b="1">
                <a:solidFill>
                  <a:srgbClr val="FFFF00"/>
                </a:solidFill>
                <a:sym typeface="+mn-ea"/>
              </a:rPr>
              <a:t>    种群数量的变化</a:t>
            </a:r>
          </a:p>
        </p:txBody>
      </p:sp>
      <p:sp>
        <p:nvSpPr>
          <p:cNvPr id="69" name="圆角矩形 68"/>
          <p:cNvSpPr/>
          <p:nvPr/>
        </p:nvSpPr>
        <p:spPr>
          <a:xfrm>
            <a:off x="667385" y="1262380"/>
            <a:ext cx="10930255" cy="5400000"/>
          </a:xfrm>
          <a:prstGeom prst="roundRect">
            <a:avLst>
              <a:gd name="adj" fmla="val 3183"/>
            </a:avLst>
          </a:prstGeom>
          <a:noFill/>
          <a:ln w="19050">
            <a:solidFill>
              <a:srgbClr val="4472C4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剪去单角的矩形 16"/>
          <p:cNvSpPr/>
          <p:nvPr>
            <p:custDataLst>
              <p:tags r:id="rId1"/>
            </p:custDataLst>
          </p:nvPr>
        </p:nvSpPr>
        <p:spPr>
          <a:xfrm>
            <a:off x="0" y="709295"/>
            <a:ext cx="4900295" cy="539750"/>
          </a:xfrm>
          <a:prstGeom prst="snip1Rect">
            <a:avLst/>
          </a:prstGeom>
          <a:solidFill>
            <a:srgbClr val="4472C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zh-CN" altLang="en-US" sz="2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一、建构种群增长模型的方法</a:t>
            </a:r>
            <a:endParaRPr lang="en-US" altLang="zh-CN" sz="28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5873997" y="2268354"/>
            <a:ext cx="5515363" cy="4369023"/>
            <a:chOff x="5838437" y="1948314"/>
            <a:chExt cx="5515363" cy="4369023"/>
          </a:xfrm>
        </p:grpSpPr>
        <p:cxnSp>
          <p:nvCxnSpPr>
            <p:cNvPr id="26" name="直接箭头连接符 25"/>
            <p:cNvCxnSpPr/>
            <p:nvPr/>
          </p:nvCxnSpPr>
          <p:spPr>
            <a:xfrm>
              <a:off x="6707372" y="5527858"/>
              <a:ext cx="4646428" cy="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直接箭头连接符 28"/>
            <p:cNvCxnSpPr/>
            <p:nvPr/>
          </p:nvCxnSpPr>
          <p:spPr>
            <a:xfrm flipV="1">
              <a:off x="6713016" y="1948314"/>
              <a:ext cx="0" cy="3579544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直接连接符 30"/>
            <p:cNvCxnSpPr/>
            <p:nvPr/>
          </p:nvCxnSpPr>
          <p:spPr>
            <a:xfrm>
              <a:off x="7137844" y="5431203"/>
              <a:ext cx="0" cy="9000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直接连接符 33"/>
            <p:cNvCxnSpPr/>
            <p:nvPr/>
          </p:nvCxnSpPr>
          <p:spPr>
            <a:xfrm>
              <a:off x="7572560" y="5431203"/>
              <a:ext cx="0" cy="9000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直接连接符 34"/>
            <p:cNvCxnSpPr/>
            <p:nvPr/>
          </p:nvCxnSpPr>
          <p:spPr>
            <a:xfrm>
              <a:off x="7997281" y="5431203"/>
              <a:ext cx="0" cy="9000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直接连接符 35"/>
            <p:cNvCxnSpPr/>
            <p:nvPr/>
          </p:nvCxnSpPr>
          <p:spPr>
            <a:xfrm>
              <a:off x="8427000" y="5431203"/>
              <a:ext cx="0" cy="9000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直接连接符 36"/>
            <p:cNvCxnSpPr/>
            <p:nvPr/>
          </p:nvCxnSpPr>
          <p:spPr>
            <a:xfrm>
              <a:off x="8856718" y="5431203"/>
              <a:ext cx="0" cy="9000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直接连接符 37"/>
            <p:cNvCxnSpPr/>
            <p:nvPr/>
          </p:nvCxnSpPr>
          <p:spPr>
            <a:xfrm>
              <a:off x="9281439" y="5431203"/>
              <a:ext cx="0" cy="9000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直接连接符 38"/>
            <p:cNvCxnSpPr/>
            <p:nvPr/>
          </p:nvCxnSpPr>
          <p:spPr>
            <a:xfrm>
              <a:off x="9711157" y="5431203"/>
              <a:ext cx="0" cy="9000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直接连接符 39"/>
            <p:cNvCxnSpPr/>
            <p:nvPr/>
          </p:nvCxnSpPr>
          <p:spPr>
            <a:xfrm>
              <a:off x="10140875" y="5431203"/>
              <a:ext cx="0" cy="9000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直接连接符 40"/>
            <p:cNvCxnSpPr/>
            <p:nvPr/>
          </p:nvCxnSpPr>
          <p:spPr>
            <a:xfrm>
              <a:off x="10565596" y="5431203"/>
              <a:ext cx="0" cy="9000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直接连接符 41"/>
            <p:cNvCxnSpPr/>
            <p:nvPr/>
          </p:nvCxnSpPr>
          <p:spPr>
            <a:xfrm>
              <a:off x="10995314" y="5431203"/>
              <a:ext cx="0" cy="9000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直接连接符 42"/>
            <p:cNvCxnSpPr/>
            <p:nvPr/>
          </p:nvCxnSpPr>
          <p:spPr>
            <a:xfrm rot="16200000" flipV="1">
              <a:off x="6752776" y="4906548"/>
              <a:ext cx="0" cy="9000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直接连接符 43"/>
            <p:cNvCxnSpPr/>
            <p:nvPr/>
          </p:nvCxnSpPr>
          <p:spPr>
            <a:xfrm rot="16200000" flipV="1">
              <a:off x="6752776" y="4336921"/>
              <a:ext cx="0" cy="9000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直接连接符 44"/>
            <p:cNvCxnSpPr/>
            <p:nvPr/>
          </p:nvCxnSpPr>
          <p:spPr>
            <a:xfrm rot="16200000" flipV="1">
              <a:off x="6752776" y="3769419"/>
              <a:ext cx="0" cy="9000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直接连接符 45"/>
            <p:cNvCxnSpPr/>
            <p:nvPr/>
          </p:nvCxnSpPr>
          <p:spPr>
            <a:xfrm rot="16200000" flipV="1">
              <a:off x="6752776" y="3204790"/>
              <a:ext cx="0" cy="9000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直接连接符 46"/>
            <p:cNvCxnSpPr/>
            <p:nvPr/>
          </p:nvCxnSpPr>
          <p:spPr>
            <a:xfrm rot="16200000" flipV="1">
              <a:off x="6752776" y="2640160"/>
              <a:ext cx="0" cy="9000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直接连接符 47"/>
            <p:cNvCxnSpPr/>
            <p:nvPr/>
          </p:nvCxnSpPr>
          <p:spPr>
            <a:xfrm rot="16200000" flipV="1">
              <a:off x="6752776" y="2065537"/>
              <a:ext cx="0" cy="9000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文本框 32"/>
            <p:cNvSpPr txBox="1"/>
            <p:nvPr/>
          </p:nvSpPr>
          <p:spPr>
            <a:xfrm>
              <a:off x="8502172" y="5918557"/>
              <a:ext cx="1184275" cy="39878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时间</a:t>
              </a:r>
              <a:r>
                <a:rPr lang="en-US" altLang="zh-CN" sz="2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/min</a:t>
              </a:r>
              <a:endParaRPr lang="zh-CN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9" name="文本框 48"/>
            <p:cNvSpPr txBox="1"/>
            <p:nvPr/>
          </p:nvSpPr>
          <p:spPr>
            <a:xfrm>
              <a:off x="6554125" y="5538542"/>
              <a:ext cx="297180" cy="36830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</a:p>
          </p:txBody>
        </p:sp>
        <p:sp>
          <p:nvSpPr>
            <p:cNvPr id="54" name="文本框 53"/>
            <p:cNvSpPr txBox="1"/>
            <p:nvPr/>
          </p:nvSpPr>
          <p:spPr>
            <a:xfrm>
              <a:off x="6934541" y="5538542"/>
              <a:ext cx="411480" cy="36830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20</a:t>
              </a:r>
            </a:p>
          </p:txBody>
        </p:sp>
        <p:sp>
          <p:nvSpPr>
            <p:cNvPr id="55" name="文本框 54"/>
            <p:cNvSpPr txBox="1"/>
            <p:nvPr/>
          </p:nvSpPr>
          <p:spPr>
            <a:xfrm>
              <a:off x="7366353" y="5538542"/>
              <a:ext cx="411480" cy="36830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40</a:t>
              </a:r>
            </a:p>
          </p:txBody>
        </p:sp>
        <p:sp>
          <p:nvSpPr>
            <p:cNvPr id="56" name="文本框 55"/>
            <p:cNvSpPr txBox="1"/>
            <p:nvPr/>
          </p:nvSpPr>
          <p:spPr>
            <a:xfrm>
              <a:off x="7781852" y="5538542"/>
              <a:ext cx="411480" cy="36830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60</a:t>
              </a:r>
            </a:p>
          </p:txBody>
        </p:sp>
        <p:sp>
          <p:nvSpPr>
            <p:cNvPr id="57" name="文本框 56"/>
            <p:cNvSpPr txBox="1"/>
            <p:nvPr/>
          </p:nvSpPr>
          <p:spPr>
            <a:xfrm>
              <a:off x="8221260" y="5538542"/>
              <a:ext cx="411480" cy="36830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80</a:t>
              </a:r>
            </a:p>
          </p:txBody>
        </p:sp>
        <p:sp>
          <p:nvSpPr>
            <p:cNvPr id="58" name="文本框 57"/>
            <p:cNvSpPr txBox="1"/>
            <p:nvPr/>
          </p:nvSpPr>
          <p:spPr>
            <a:xfrm>
              <a:off x="8593828" y="5538542"/>
              <a:ext cx="525780" cy="36830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100</a:t>
              </a:r>
            </a:p>
          </p:txBody>
        </p:sp>
        <p:sp>
          <p:nvSpPr>
            <p:cNvPr id="59" name="文本框 58"/>
            <p:cNvSpPr txBox="1"/>
            <p:nvPr/>
          </p:nvSpPr>
          <p:spPr>
            <a:xfrm>
              <a:off x="9009327" y="5538542"/>
              <a:ext cx="525780" cy="36830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120</a:t>
              </a:r>
            </a:p>
          </p:txBody>
        </p:sp>
        <p:sp>
          <p:nvSpPr>
            <p:cNvPr id="60" name="文本框 59"/>
            <p:cNvSpPr txBox="1"/>
            <p:nvPr/>
          </p:nvSpPr>
          <p:spPr>
            <a:xfrm>
              <a:off x="9448267" y="5538542"/>
              <a:ext cx="525780" cy="36830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140</a:t>
              </a:r>
            </a:p>
          </p:txBody>
        </p:sp>
        <p:sp>
          <p:nvSpPr>
            <p:cNvPr id="63" name="文本框 62"/>
            <p:cNvSpPr txBox="1"/>
            <p:nvPr/>
          </p:nvSpPr>
          <p:spPr>
            <a:xfrm>
              <a:off x="9877985" y="5538542"/>
              <a:ext cx="525780" cy="36830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160</a:t>
              </a:r>
            </a:p>
          </p:txBody>
        </p:sp>
        <p:sp>
          <p:nvSpPr>
            <p:cNvPr id="64" name="文本框 63"/>
            <p:cNvSpPr txBox="1"/>
            <p:nvPr/>
          </p:nvSpPr>
          <p:spPr>
            <a:xfrm>
              <a:off x="10302706" y="5538542"/>
              <a:ext cx="525780" cy="36830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180</a:t>
              </a:r>
            </a:p>
          </p:txBody>
        </p:sp>
        <p:sp>
          <p:nvSpPr>
            <p:cNvPr id="65" name="文本框 64"/>
            <p:cNvSpPr txBox="1"/>
            <p:nvPr/>
          </p:nvSpPr>
          <p:spPr>
            <a:xfrm>
              <a:off x="10726266" y="5538542"/>
              <a:ext cx="525780" cy="36830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200</a:t>
              </a:r>
            </a:p>
          </p:txBody>
        </p:sp>
        <p:sp>
          <p:nvSpPr>
            <p:cNvPr id="66" name="文本框 65"/>
            <p:cNvSpPr txBox="1"/>
            <p:nvPr/>
          </p:nvSpPr>
          <p:spPr>
            <a:xfrm>
              <a:off x="6179743" y="4770461"/>
              <a:ext cx="525780" cy="36830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100</a:t>
              </a:r>
            </a:p>
          </p:txBody>
        </p:sp>
        <p:sp>
          <p:nvSpPr>
            <p:cNvPr id="67" name="文本框 66"/>
            <p:cNvSpPr txBox="1"/>
            <p:nvPr/>
          </p:nvSpPr>
          <p:spPr>
            <a:xfrm>
              <a:off x="6179743" y="4197254"/>
              <a:ext cx="525780" cy="36830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200</a:t>
              </a:r>
            </a:p>
          </p:txBody>
        </p:sp>
        <p:sp>
          <p:nvSpPr>
            <p:cNvPr id="68" name="文本框 67"/>
            <p:cNvSpPr txBox="1"/>
            <p:nvPr/>
          </p:nvSpPr>
          <p:spPr>
            <a:xfrm>
              <a:off x="6179743" y="3639874"/>
              <a:ext cx="525780" cy="36830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300</a:t>
              </a:r>
            </a:p>
          </p:txBody>
        </p:sp>
        <p:sp>
          <p:nvSpPr>
            <p:cNvPr id="2" name="文本框 1"/>
            <p:cNvSpPr txBox="1"/>
            <p:nvPr/>
          </p:nvSpPr>
          <p:spPr>
            <a:xfrm>
              <a:off x="6179743" y="3064946"/>
              <a:ext cx="525780" cy="36830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400</a:t>
              </a:r>
            </a:p>
          </p:txBody>
        </p:sp>
        <p:sp>
          <p:nvSpPr>
            <p:cNvPr id="70" name="文本框 69"/>
            <p:cNvSpPr txBox="1"/>
            <p:nvPr/>
          </p:nvSpPr>
          <p:spPr>
            <a:xfrm>
              <a:off x="6179743" y="2505874"/>
              <a:ext cx="525780" cy="36830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500</a:t>
              </a:r>
            </a:p>
          </p:txBody>
        </p:sp>
        <p:sp>
          <p:nvSpPr>
            <p:cNvPr id="71" name="文本框 70"/>
            <p:cNvSpPr txBox="1"/>
            <p:nvPr/>
          </p:nvSpPr>
          <p:spPr>
            <a:xfrm>
              <a:off x="6179743" y="1960919"/>
              <a:ext cx="525780" cy="36830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600</a:t>
              </a:r>
            </a:p>
          </p:txBody>
        </p:sp>
        <p:sp>
          <p:nvSpPr>
            <p:cNvPr id="72" name="文本框 71"/>
            <p:cNvSpPr txBox="1"/>
            <p:nvPr/>
          </p:nvSpPr>
          <p:spPr>
            <a:xfrm rot="16200000">
              <a:off x="5276144" y="3614362"/>
              <a:ext cx="1523365" cy="39878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细菌数量</a:t>
              </a:r>
              <a:r>
                <a:rPr lang="en-US" altLang="zh-CN" sz="2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/</a:t>
              </a:r>
              <a:r>
                <a:rPr lang="zh-CN" altLang="en-US" sz="2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个</a:t>
              </a:r>
            </a:p>
          </p:txBody>
        </p:sp>
      </p:grpSp>
      <p:graphicFrame>
        <p:nvGraphicFramePr>
          <p:cNvPr id="21" name="表格 21"/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1054514" y="2223267"/>
          <a:ext cx="4010248" cy="441544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20051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051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41544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200" dirty="0"/>
                        <a:t>时间</a:t>
                      </a:r>
                      <a:r>
                        <a:rPr lang="en-US" altLang="zh-CN" sz="2200" dirty="0"/>
                        <a:t>/min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200" dirty="0"/>
                        <a:t>细菌数量</a:t>
                      </a:r>
                      <a:r>
                        <a:rPr lang="en-US" altLang="zh-CN" sz="2200" dirty="0"/>
                        <a:t>/</a:t>
                      </a:r>
                      <a:r>
                        <a:rPr lang="zh-CN" altLang="en-US" sz="2200" dirty="0"/>
                        <a:t>个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1544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200" dirty="0"/>
                        <a:t>20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2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1544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200" dirty="0"/>
                        <a:t>40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2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1544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200" dirty="0"/>
                        <a:t>60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2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1544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200" dirty="0"/>
                        <a:t>80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2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41544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200" dirty="0"/>
                        <a:t>100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2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41544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200" dirty="0"/>
                        <a:t>120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2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41544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200" dirty="0"/>
                        <a:t>140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2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41544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200" dirty="0"/>
                        <a:t>160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2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41544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200" dirty="0"/>
                        <a:t>180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2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22" name="文本框 21"/>
          <p:cNvSpPr txBox="1"/>
          <p:nvPr/>
        </p:nvSpPr>
        <p:spPr>
          <a:xfrm>
            <a:off x="794714" y="1219949"/>
            <a:ext cx="4786422" cy="902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200" b="1" dirty="0"/>
              <a:t>根据公式</a:t>
            </a:r>
            <a:r>
              <a:rPr lang="en-US" altLang="zh-CN" sz="2200" b="1" i="1" dirty="0" err="1">
                <a:latin typeface="Times New Roman" panose="02020603050405020304" pitchFamily="18" charset="0"/>
              </a:rPr>
              <a:t>N</a:t>
            </a:r>
            <a:r>
              <a:rPr lang="en-US" altLang="zh-CN" sz="2200" b="1" i="1" baseline="-25000" dirty="0" err="1">
                <a:latin typeface="Times New Roman" panose="02020603050405020304" pitchFamily="18" charset="0"/>
              </a:rPr>
              <a:t>n</a:t>
            </a:r>
            <a:r>
              <a:rPr lang="en-US" altLang="zh-CN" sz="2200" b="1" dirty="0">
                <a:latin typeface="Times New Roman" panose="02020603050405020304" pitchFamily="18" charset="0"/>
              </a:rPr>
              <a:t>=2</a:t>
            </a:r>
            <a:r>
              <a:rPr lang="en-US" altLang="zh-CN" sz="2200" b="1" i="1" baseline="30000" dirty="0">
                <a:latin typeface="Times New Roman" panose="02020603050405020304" pitchFamily="18" charset="0"/>
              </a:rPr>
              <a:t>n</a:t>
            </a:r>
            <a:r>
              <a:rPr lang="zh-CN" altLang="en-US" sz="2200" b="1" dirty="0"/>
              <a:t>计算出一个细菌产生的后代在不同时间的数量，填入下表。</a:t>
            </a:r>
          </a:p>
        </p:txBody>
      </p:sp>
      <p:graphicFrame>
        <p:nvGraphicFramePr>
          <p:cNvPr id="24" name="图表 23"/>
          <p:cNvGraphicFramePr/>
          <p:nvPr/>
        </p:nvGraphicFramePr>
        <p:xfrm>
          <a:off x="5589603" y="2251420"/>
          <a:ext cx="5720314" cy="44939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51" name="文本框 50"/>
          <p:cNvSpPr txBox="1"/>
          <p:nvPr/>
        </p:nvSpPr>
        <p:spPr>
          <a:xfrm>
            <a:off x="6772210" y="1219949"/>
            <a:ext cx="4181812" cy="902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200" b="1" dirty="0"/>
              <a:t>以时间为横坐标，细菌数量为纵坐标，画出细菌种群的增长曲线。</a:t>
            </a:r>
          </a:p>
        </p:txBody>
      </p:sp>
      <p:sp>
        <p:nvSpPr>
          <p:cNvPr id="53" name="文本框 52"/>
          <p:cNvSpPr txBox="1"/>
          <p:nvPr/>
        </p:nvSpPr>
        <p:spPr>
          <a:xfrm>
            <a:off x="3861804" y="2662923"/>
            <a:ext cx="322580" cy="4298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73" name="文本框 72"/>
          <p:cNvSpPr txBox="1"/>
          <p:nvPr/>
        </p:nvSpPr>
        <p:spPr>
          <a:xfrm>
            <a:off x="3861804" y="3117499"/>
            <a:ext cx="322580" cy="4298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74" name="文本框 73"/>
          <p:cNvSpPr txBox="1"/>
          <p:nvPr/>
        </p:nvSpPr>
        <p:spPr>
          <a:xfrm>
            <a:off x="3861804" y="3555067"/>
            <a:ext cx="322580" cy="4298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</a:p>
        </p:txBody>
      </p:sp>
      <p:sp>
        <p:nvSpPr>
          <p:cNvPr id="75" name="文本框 74"/>
          <p:cNvSpPr txBox="1"/>
          <p:nvPr/>
        </p:nvSpPr>
        <p:spPr>
          <a:xfrm>
            <a:off x="3791954" y="4000100"/>
            <a:ext cx="462280" cy="4298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16</a:t>
            </a:r>
          </a:p>
        </p:txBody>
      </p:sp>
      <p:sp>
        <p:nvSpPr>
          <p:cNvPr id="76" name="文本框 75"/>
          <p:cNvSpPr txBox="1"/>
          <p:nvPr/>
        </p:nvSpPr>
        <p:spPr>
          <a:xfrm>
            <a:off x="3791955" y="4437668"/>
            <a:ext cx="462280" cy="4298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32</a:t>
            </a:r>
          </a:p>
        </p:txBody>
      </p:sp>
      <p:sp>
        <p:nvSpPr>
          <p:cNvPr id="77" name="文本框 76"/>
          <p:cNvSpPr txBox="1"/>
          <p:nvPr/>
        </p:nvSpPr>
        <p:spPr>
          <a:xfrm>
            <a:off x="3791955" y="4873016"/>
            <a:ext cx="462280" cy="4298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64</a:t>
            </a:r>
          </a:p>
        </p:txBody>
      </p:sp>
      <p:sp>
        <p:nvSpPr>
          <p:cNvPr id="78" name="文本框 77"/>
          <p:cNvSpPr txBox="1"/>
          <p:nvPr/>
        </p:nvSpPr>
        <p:spPr>
          <a:xfrm>
            <a:off x="3722105" y="5331900"/>
            <a:ext cx="601980" cy="4298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128</a:t>
            </a:r>
          </a:p>
        </p:txBody>
      </p:sp>
      <p:sp>
        <p:nvSpPr>
          <p:cNvPr id="79" name="文本框 78"/>
          <p:cNvSpPr txBox="1"/>
          <p:nvPr/>
        </p:nvSpPr>
        <p:spPr>
          <a:xfrm>
            <a:off x="3722106" y="5747130"/>
            <a:ext cx="601980" cy="4298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256</a:t>
            </a:r>
          </a:p>
        </p:txBody>
      </p:sp>
      <p:sp>
        <p:nvSpPr>
          <p:cNvPr id="80" name="文本框 79"/>
          <p:cNvSpPr txBox="1"/>
          <p:nvPr/>
        </p:nvSpPr>
        <p:spPr>
          <a:xfrm>
            <a:off x="3722107" y="6214694"/>
            <a:ext cx="601980" cy="4298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512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2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25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5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25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25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5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25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25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5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25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25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5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25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25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5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25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25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25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25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25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5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25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25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25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25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500"/>
                            </p:stCondLst>
                            <p:childTnLst>
                              <p:par>
                                <p:cTn id="8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Graphic spid="24" grpId="0">
        <p:bldAsOne/>
      </p:bldGraphic>
      <p:bldP spid="51" grpId="0"/>
      <p:bldP spid="53" grpId="0"/>
      <p:bldP spid="73" grpId="0"/>
      <p:bldP spid="74" grpId="0"/>
      <p:bldP spid="75" grpId="0"/>
      <p:bldP spid="76" grpId="0"/>
      <p:bldP spid="77" grpId="0"/>
      <p:bldP spid="78" grpId="0"/>
      <p:bldP spid="79" grpId="0"/>
      <p:bldP spid="8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728345" y="81280"/>
            <a:ext cx="1249680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ctr"/>
            <a:r>
              <a:rPr lang="zh-CN" altLang="en-US" sz="2800" b="1">
                <a:solidFill>
                  <a:schemeClr val="bg1"/>
                </a:solidFill>
              </a:rPr>
              <a:t>第二节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4816476" y="50483"/>
            <a:ext cx="3395980" cy="58356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ctr"/>
            <a:r>
              <a:rPr lang="zh-CN" altLang="en-US" sz="3200" b="1">
                <a:solidFill>
                  <a:srgbClr val="FFFF00"/>
                </a:solidFill>
                <a:sym typeface="+mn-ea"/>
              </a:rPr>
              <a:t>    种群数量的变化</a:t>
            </a:r>
          </a:p>
        </p:txBody>
      </p:sp>
      <p:sp>
        <p:nvSpPr>
          <p:cNvPr id="69" name="圆角矩形 68"/>
          <p:cNvSpPr/>
          <p:nvPr/>
        </p:nvSpPr>
        <p:spPr>
          <a:xfrm>
            <a:off x="667385" y="1262380"/>
            <a:ext cx="10930255" cy="5400000"/>
          </a:xfrm>
          <a:prstGeom prst="roundRect">
            <a:avLst>
              <a:gd name="adj" fmla="val 3183"/>
            </a:avLst>
          </a:prstGeom>
          <a:noFill/>
          <a:ln w="19050">
            <a:solidFill>
              <a:srgbClr val="4472C4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剪去单角的矩形 16"/>
          <p:cNvSpPr/>
          <p:nvPr>
            <p:custDataLst>
              <p:tags r:id="rId1"/>
            </p:custDataLst>
          </p:nvPr>
        </p:nvSpPr>
        <p:spPr>
          <a:xfrm>
            <a:off x="0" y="709295"/>
            <a:ext cx="4900295" cy="539750"/>
          </a:xfrm>
          <a:prstGeom prst="snip1Rect">
            <a:avLst/>
          </a:prstGeom>
          <a:solidFill>
            <a:srgbClr val="4472C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zh-CN" altLang="en-US" sz="2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一、建构种群增长模型的方法</a:t>
            </a:r>
            <a:endParaRPr lang="en-US" altLang="zh-CN" sz="28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27" name="组合 26"/>
          <p:cNvGrpSpPr/>
          <p:nvPr/>
        </p:nvGrpSpPr>
        <p:grpSpPr>
          <a:xfrm>
            <a:off x="955577" y="1300667"/>
            <a:ext cx="10280845" cy="1281409"/>
            <a:chOff x="-4610067" y="1089592"/>
            <a:chExt cx="10280845" cy="1591743"/>
          </a:xfrm>
        </p:grpSpPr>
        <p:sp>
          <p:nvSpPr>
            <p:cNvPr id="28" name="矩形: 圆角 27"/>
            <p:cNvSpPr/>
            <p:nvPr/>
          </p:nvSpPr>
          <p:spPr>
            <a:xfrm>
              <a:off x="-4610067" y="1414559"/>
              <a:ext cx="10280845" cy="1266776"/>
            </a:xfrm>
            <a:prstGeom prst="roundRect">
              <a:avLst>
                <a:gd name="adj" fmla="val 12872"/>
              </a:avLst>
            </a:prstGeom>
            <a:noFill/>
            <a:ln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 dirty="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9" name="文本框 28"/>
            <p:cNvSpPr txBox="1"/>
            <p:nvPr/>
          </p:nvSpPr>
          <p:spPr>
            <a:xfrm>
              <a:off x="-830695" y="1089592"/>
              <a:ext cx="2722101" cy="648382"/>
            </a:xfrm>
            <a:prstGeom prst="rect">
              <a:avLst/>
            </a:prstGeom>
            <a:solidFill>
              <a:srgbClr val="DAE0EF"/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800" b="1" dirty="0">
                  <a:solidFill>
                    <a:srgbClr val="C00000"/>
                  </a:solidFill>
                  <a:effectLst>
                    <a:glow rad="76200">
                      <a:schemeClr val="bg1">
                        <a:alpha val="85000"/>
                      </a:schemeClr>
                    </a:glow>
                  </a:effectLst>
                  <a:latin typeface="微软雅黑" panose="020B0503020204020204" charset="-122"/>
                  <a:ea typeface="微软雅黑" panose="020B0503020204020204" charset="-122"/>
                  <a:cs typeface="Times New Roman" panose="02020603050405020304" pitchFamily="18" charset="0"/>
                </a:rPr>
                <a:t>数学模型的定义</a:t>
              </a:r>
            </a:p>
          </p:txBody>
        </p:sp>
      </p:grpSp>
      <p:sp>
        <p:nvSpPr>
          <p:cNvPr id="30" name="文本框 29"/>
          <p:cNvSpPr txBox="1"/>
          <p:nvPr/>
        </p:nvSpPr>
        <p:spPr>
          <a:xfrm>
            <a:off x="1331095" y="1818794"/>
            <a:ext cx="9622854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400" b="1" u="sng" dirty="0">
                <a:solidFill>
                  <a:srgbClr val="00B050"/>
                </a:solidFill>
                <a:latin typeface="微软雅黑" panose="020B0503020204020204" charset="-122"/>
                <a:ea typeface="微软雅黑" panose="020B0503020204020204" charset="-122"/>
              </a:rPr>
              <a:t>数学模型</a:t>
            </a:r>
            <a:r>
              <a:rPr lang="zh-CN" altLang="en-US" sz="2400" b="1" dirty="0">
                <a:latin typeface="微软雅黑" panose="020B0503020204020204" charset="-122"/>
                <a:ea typeface="微软雅黑" panose="020B0503020204020204" charset="-122"/>
              </a:rPr>
              <a:t>是用来描述一个系统或它的性质的数学方式。</a:t>
            </a:r>
          </a:p>
        </p:txBody>
      </p:sp>
      <p:grpSp>
        <p:nvGrpSpPr>
          <p:cNvPr id="52" name="组合 51"/>
          <p:cNvGrpSpPr/>
          <p:nvPr/>
        </p:nvGrpSpPr>
        <p:grpSpPr>
          <a:xfrm>
            <a:off x="950648" y="2938482"/>
            <a:ext cx="10280845" cy="1407634"/>
            <a:chOff x="-4610067" y="1058863"/>
            <a:chExt cx="10280845" cy="1748538"/>
          </a:xfrm>
        </p:grpSpPr>
        <p:sp>
          <p:nvSpPr>
            <p:cNvPr id="53" name="矩形: 圆角 52"/>
            <p:cNvSpPr/>
            <p:nvPr/>
          </p:nvSpPr>
          <p:spPr>
            <a:xfrm>
              <a:off x="-4610067" y="1414559"/>
              <a:ext cx="10280845" cy="1392842"/>
            </a:xfrm>
            <a:prstGeom prst="roundRect">
              <a:avLst>
                <a:gd name="adj" fmla="val 12103"/>
              </a:avLst>
            </a:prstGeom>
            <a:noFill/>
            <a:ln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 dirty="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54" name="文本框 53"/>
            <p:cNvSpPr txBox="1"/>
            <p:nvPr/>
          </p:nvSpPr>
          <p:spPr>
            <a:xfrm>
              <a:off x="-1231849" y="1058863"/>
              <a:ext cx="3524410" cy="648382"/>
            </a:xfrm>
            <a:prstGeom prst="rect">
              <a:avLst/>
            </a:prstGeom>
            <a:solidFill>
              <a:srgbClr val="DAE0EF"/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800" b="1" dirty="0">
                  <a:solidFill>
                    <a:srgbClr val="C00000"/>
                  </a:solidFill>
                  <a:effectLst>
                    <a:glow rad="76200">
                      <a:schemeClr val="bg1">
                        <a:alpha val="85000"/>
                      </a:schemeClr>
                    </a:glow>
                  </a:effectLst>
                  <a:latin typeface="微软雅黑" panose="020B0503020204020204" charset="-122"/>
                  <a:ea typeface="微软雅黑" panose="020B0503020204020204" charset="-122"/>
                  <a:cs typeface="Times New Roman" panose="02020603050405020304" pitchFamily="18" charset="0"/>
                </a:rPr>
                <a:t>建立数学模型的步骤</a:t>
              </a:r>
            </a:p>
          </p:txBody>
        </p:sp>
      </p:grpSp>
      <p:sp>
        <p:nvSpPr>
          <p:cNvPr id="18" name="文本框 17"/>
          <p:cNvSpPr txBox="1"/>
          <p:nvPr/>
        </p:nvSpPr>
        <p:spPr>
          <a:xfrm>
            <a:off x="4265681" y="3597522"/>
            <a:ext cx="4187915" cy="5340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4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以</a:t>
            </a:r>
            <a:r>
              <a:rPr lang="zh-CN" altLang="en-US" sz="2400" b="1" dirty="0">
                <a:solidFill>
                  <a:srgbClr val="0000F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“问题探讨”</a:t>
            </a:r>
            <a:r>
              <a:rPr lang="zh-CN" altLang="en-US" sz="24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中的素材为例</a:t>
            </a:r>
          </a:p>
        </p:txBody>
      </p:sp>
      <p:grpSp>
        <p:nvGrpSpPr>
          <p:cNvPr id="13" name="组合 12"/>
          <p:cNvGrpSpPr/>
          <p:nvPr/>
        </p:nvGrpSpPr>
        <p:grpSpPr>
          <a:xfrm>
            <a:off x="950648" y="4639692"/>
            <a:ext cx="10280845" cy="1715978"/>
            <a:chOff x="-4610067" y="1058863"/>
            <a:chExt cx="10280845" cy="2131557"/>
          </a:xfrm>
        </p:grpSpPr>
        <p:sp>
          <p:nvSpPr>
            <p:cNvPr id="14" name="矩形: 圆角 13"/>
            <p:cNvSpPr/>
            <p:nvPr/>
          </p:nvSpPr>
          <p:spPr>
            <a:xfrm>
              <a:off x="-4610067" y="1414558"/>
              <a:ext cx="10280845" cy="1775862"/>
            </a:xfrm>
            <a:prstGeom prst="roundRect">
              <a:avLst>
                <a:gd name="adj" fmla="val 12103"/>
              </a:avLst>
            </a:prstGeom>
            <a:noFill/>
            <a:ln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 dirty="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5" name="文本框 14"/>
            <p:cNvSpPr txBox="1"/>
            <p:nvPr/>
          </p:nvSpPr>
          <p:spPr>
            <a:xfrm>
              <a:off x="-1231849" y="1058863"/>
              <a:ext cx="3524410" cy="648382"/>
            </a:xfrm>
            <a:prstGeom prst="rect">
              <a:avLst/>
            </a:prstGeom>
            <a:solidFill>
              <a:srgbClr val="DAE0EF"/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800" b="1" dirty="0">
                  <a:solidFill>
                    <a:srgbClr val="C00000"/>
                  </a:solidFill>
                  <a:effectLst>
                    <a:glow rad="76200">
                      <a:schemeClr val="bg1">
                        <a:alpha val="85000"/>
                      </a:schemeClr>
                    </a:glow>
                  </a:effectLst>
                  <a:latin typeface="微软雅黑" panose="020B0503020204020204" charset="-122"/>
                  <a:ea typeface="微软雅黑" panose="020B0503020204020204" charset="-122"/>
                  <a:cs typeface="Times New Roman" panose="02020603050405020304" pitchFamily="18" charset="0"/>
                </a:rPr>
                <a:t>数学模型的表现形式</a:t>
              </a:r>
            </a:p>
          </p:txBody>
        </p:sp>
      </p:grpSp>
      <p:sp>
        <p:nvSpPr>
          <p:cNvPr id="16" name="文本框 15"/>
          <p:cNvSpPr txBox="1"/>
          <p:nvPr/>
        </p:nvSpPr>
        <p:spPr>
          <a:xfrm>
            <a:off x="1331095" y="5239740"/>
            <a:ext cx="9622854" cy="9772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20000"/>
              </a:lnSpc>
              <a:buFont typeface="Wingdings" panose="05000000000000000000" pitchFamily="2" charset="2"/>
              <a:buChar char="n"/>
            </a:pPr>
            <a:r>
              <a:rPr lang="zh-CN" altLang="en-US" sz="2400" b="1" dirty="0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</a:rPr>
              <a:t>公式法：</a:t>
            </a:r>
            <a:endParaRPr lang="en-US" altLang="zh-CN" sz="2400" b="1" dirty="0">
              <a:solidFill>
                <a:srgbClr val="0070C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342900" indent="-342900">
              <a:lnSpc>
                <a:spcPct val="120000"/>
              </a:lnSpc>
              <a:buFont typeface="Wingdings" panose="05000000000000000000" pitchFamily="2" charset="2"/>
              <a:buChar char="n"/>
            </a:pPr>
            <a:r>
              <a:rPr lang="zh-CN" altLang="en-US" sz="2400" b="1" dirty="0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</a:rPr>
              <a:t>图像法：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2892056" y="5274406"/>
            <a:ext cx="688848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数据精确，但不</a:t>
            </a:r>
            <a:r>
              <a:rPr lang="zh-CN" altLang="en-US" sz="2400" b="1" dirty="0">
                <a:latin typeface="微软雅黑" panose="020B0503020204020204" charset="-122"/>
                <a:ea typeface="微软雅黑" panose="020B0503020204020204" charset="-122"/>
              </a:rPr>
              <a:t>能直观地反映出种群的增长趋势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。</a:t>
            </a:r>
            <a:endParaRPr lang="zh-CN" altLang="en-US" b="1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2892055" y="5732139"/>
            <a:ext cx="688848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>
                <a:latin typeface="微软雅黑" panose="020B0503020204020204" charset="-122"/>
                <a:ea typeface="微软雅黑" panose="020B0503020204020204" charset="-122"/>
              </a:rPr>
              <a:t>能直观地反映出种群的增长趋势，但数据不精确。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uiExpand="1" build="p"/>
      <p:bldP spid="3" grpId="0"/>
      <p:bldP spid="2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PP_MARK_KEY" val="dc31f24c-a37d-45f0-9d76-2bb03448fd93"/>
  <p:tag name="COMMONDATA" val="eyJoZGlkIjoiNGYxODY0ZjM5ODRiMzYwMjk4ZmJhMTg4MDdkNmU1ZDYifQ==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12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13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14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15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16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FULL_TEXT_BEAUTIFY_COPY_ID" val="18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FULL_TEXT_BEAUTIFY_COPY_ID" val="18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FULL_TEXT_BEAUTIFY_COPY_ID" val="18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FULL_TEXT_BEAUTIFY_COPY_ID" val="18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2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3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8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8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8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8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FULL_TEXT_BEAUTIFY_COPY_ID" val="18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FULL_TEXT_BEAUTIFY_COPY_ID" val="18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FULL_TEXT_BEAUTIFY_COPY_ID" val="18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FULL_TEXT_BEAUTIFY_COPY_ID" val="18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2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38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43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44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45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46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51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52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3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47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48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49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50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39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40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41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42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84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78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79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80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81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82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83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85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FULL_TEXT_BEAUTIFY_COPY_ID" val="18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54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ABLE_BEAUTIFY" val="smartTable{95c027bd-d0d7-44b9-83f9-e1ac39813984}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55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56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57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58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59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60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61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63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64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65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66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FULL_TEXT_BEAUTIFY_COPY_ID" val="18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FULL_TEXT_BEAUTIFY_COPY_ID" val="18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FULL_TEXT_BEAUTIFY_COPY_ID" val="18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FULL_TEXT_BEAUTIFY_COPY_ID" val="18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FULL_TEXT_BEAUTIFY_COPY_ID" val="18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FULL_TEXT_BEAUTIFY_COPY_ID" val="18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FULL_TEXT_BEAUTIFY_COPY_ID" val="18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FULL_TEXT_BEAUTIFY_COPY_ID" val="18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FULL_TEXT_BEAUTIFY_COPY_ID" val="18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FULL_TEXT_BEAUTIFY_COPY_ID" val="18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FULL_TEXT_BEAUTIFY_COPY_ID" val="18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FULL_TEXT_BEAUTIFY_COPY_ID" val="18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FULL_TEXT_BEAUTIFY_COPY_ID" val="18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FULL_TEXT_BEAUTIFY_COPY_ID" val="18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FULL_TEXT_BEAUTIFY_COPY_ID" val="18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8730.708661417322,&quot;width&quot;:13628.100787401574}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80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82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5054,&quot;width&quot;:9266}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ABLE_BEAUTIFY" val="smartTable{c62b7aa1-1cf3-4124-a54b-e7b6fb2f2c0b}"/>
  <p:tag name="TABLE_ENDDRAG_ORIGIN_RECT" val="371*246"/>
  <p:tag name="TABLE_ENDDRAG_RECT" val="528*82*371*246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ABLE_BEAUTIFY" val="smartTable{c62b7aa1-1cf3-4124-a54b-e7b6fb2f2c0b}"/>
  <p:tag name="TABLE_ENDDRAG_ORIGIN_RECT" val="371*246"/>
  <p:tag name="TABLE_ENDDRAG_RECT" val="528*82*371*246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FULL_TEXT_BEAUTIFY_COPY_ID" val="18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FULL_TEXT_BEAUTIFY_COPY_ID" val="18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FULL_TEXT_BEAUTIFY_COPY_ID" val="18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FULL_TEXT_BEAUTIFY_COPY_ID" val="18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ABLE_BEAUTIFY" val="smartTable{d5125f27-717a-4e6e-ab02-ab267da6716e}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FULL_TEXT_BEAUTIFY_COPY_ID" val="18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FULL_TEXT_BEAUTIFY_COPY_ID" val="18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FULL_TEXT_BEAUTIFY_COPY_ID" val="18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FULL_TEXT_BEAUTIFY_COPY_ID" val="18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FULL_TEXT_BEAUTIFY_COPY_ID" val="18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FULL_TEXT_BEAUTIFY_COPY_ID" val="18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FULL_TEXT_BEAUTIFY_COPY_ID" val="18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FULL_TEXT_BEAUTIFY_COPY_ID" val="18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8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8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8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47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48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49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50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51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52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53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54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2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8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FULL_TEXT_BEAUTIFY_COPY_ID" val="18"/>
</p:tagLst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自定义设计方案">
  <a:themeElements>
    <a:clrScheme name="新版空白演示配色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2">
  <a:themeElements>
    <a:clrScheme name="新版空白演示配色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主题1">
  <a:themeElements>
    <a:clrScheme name="自定义 1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94C600"/>
      </a:hlink>
      <a:folHlink>
        <a:srgbClr val="FFA94A"/>
      </a:folHlink>
    </a:clrScheme>
    <a:fontScheme name="奥斯汀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奥斯汀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152</TotalTime>
  <Words>4492</Words>
  <Application>Microsoft Office PowerPoint</Application>
  <PresentationFormat>宽屏</PresentationFormat>
  <Paragraphs>598</Paragraphs>
  <Slides>44</Slides>
  <Notes>36</Notes>
  <HiddenSlides>0</HiddenSlides>
  <MMClips>1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4</vt:i4>
      </vt:variant>
      <vt:variant>
        <vt:lpstr>幻灯片标题</vt:lpstr>
      </vt:variant>
      <vt:variant>
        <vt:i4>44</vt:i4>
      </vt:variant>
    </vt:vector>
  </HeadingPairs>
  <TitlesOfParts>
    <vt:vector size="56" baseType="lpstr">
      <vt:lpstr>Wingdings</vt:lpstr>
      <vt:lpstr>微软雅黑</vt:lpstr>
      <vt:lpstr>Century Gothic</vt:lpstr>
      <vt:lpstr>Calibri</vt:lpstr>
      <vt:lpstr>Wingdings 2</vt:lpstr>
      <vt:lpstr>Times New Roman</vt:lpstr>
      <vt:lpstr>Arial</vt:lpstr>
      <vt:lpstr>黑体</vt:lpstr>
      <vt:lpstr>Office 主题</vt:lpstr>
      <vt:lpstr>2_自定义设计方案</vt:lpstr>
      <vt:lpstr>1_2</vt:lpstr>
      <vt:lpstr>1_主题1</vt:lpstr>
      <vt:lpstr>第2节 种群的数量变化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第2节 种群的数量变化</dc:title>
  <dc:creator/>
  <cp:lastModifiedBy>龙强</cp:lastModifiedBy>
  <cp:revision>234</cp:revision>
  <dcterms:created xsi:type="dcterms:W3CDTF">2020-08-28T12:17:00Z</dcterms:created>
  <dcterms:modified xsi:type="dcterms:W3CDTF">2025-12-15T14:00:32Z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2052-11.1.0.12598</vt:lpwstr>
  </property>
  <property fmtid="{D5CDD505-2E9C-101B-9397-08002B2CF9AE}" pid="3" name="KSOSaveFontToCloudKey">
    <vt:lpwstr>433967808_embed</vt:lpwstr>
  </property>
  <property fmtid="{D5CDD505-2E9C-101B-9397-08002B2CF9AE}" pid="4" name="ICV">
    <vt:lpwstr>EAD3BF5AAE3A4FC9AA7A4568E5F20349</vt:lpwstr>
  </property>
</Properties>
</file>