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
  </p:notesMasterIdLst>
  <p:handoutMasterIdLst>
    <p:handoutMasterId r:id="rId51"/>
  </p:handoutMasterIdLst>
  <p:sldIdLst>
    <p:sldId id="583" r:id="rId3"/>
    <p:sldId id="5341" r:id="rId4"/>
    <p:sldId id="2089" r:id="rId6"/>
    <p:sldId id="2247" r:id="rId7"/>
    <p:sldId id="645" r:id="rId8"/>
    <p:sldId id="5962" r:id="rId9"/>
    <p:sldId id="6527" r:id="rId10"/>
    <p:sldId id="6626" r:id="rId11"/>
    <p:sldId id="6529" r:id="rId12"/>
    <p:sldId id="6530" r:id="rId13"/>
    <p:sldId id="6531" r:id="rId14"/>
    <p:sldId id="6532" r:id="rId15"/>
    <p:sldId id="6665" r:id="rId16"/>
    <p:sldId id="6536" r:id="rId17"/>
    <p:sldId id="6537" r:id="rId18"/>
    <p:sldId id="6538" r:id="rId19"/>
    <p:sldId id="6464" r:id="rId20"/>
    <p:sldId id="6605" r:id="rId21"/>
    <p:sldId id="6668" r:id="rId22"/>
    <p:sldId id="6603" r:id="rId23"/>
    <p:sldId id="6607" r:id="rId24"/>
    <p:sldId id="6671" r:id="rId25"/>
    <p:sldId id="6608" r:id="rId26"/>
    <p:sldId id="6674" r:id="rId27"/>
    <p:sldId id="6623" r:id="rId28"/>
    <p:sldId id="6610" r:id="rId29"/>
    <p:sldId id="6677" r:id="rId30"/>
    <p:sldId id="6611" r:id="rId31"/>
    <p:sldId id="6484" r:id="rId32"/>
    <p:sldId id="6485" r:id="rId33"/>
    <p:sldId id="6624" r:id="rId34"/>
    <p:sldId id="6678" r:id="rId35"/>
    <p:sldId id="1157" r:id="rId36"/>
    <p:sldId id="6703" r:id="rId37"/>
    <p:sldId id="6706" r:id="rId38"/>
    <p:sldId id="6705" r:id="rId39"/>
    <p:sldId id="6386" r:id="rId40"/>
    <p:sldId id="6680" r:id="rId41"/>
    <p:sldId id="6682" r:id="rId42"/>
    <p:sldId id="6683" r:id="rId43"/>
    <p:sldId id="6684" r:id="rId44"/>
    <p:sldId id="6685" r:id="rId45"/>
    <p:sldId id="6698" r:id="rId46"/>
    <p:sldId id="1158" r:id="rId47"/>
    <p:sldId id="5888" r:id="rId48"/>
    <p:sldId id="6419" r:id="rId49"/>
    <p:sldId id="1159" r:id="rId50"/>
  </p:sldIdLst>
  <p:sldSz cx="12192000" cy="6858000"/>
  <p:notesSz cx="7103745" cy="10234295"/>
  <p:embeddedFontLst>
    <p:embeddedFont>
      <p:font typeface="微软雅黑" panose="020B0503020204020204" pitchFamily="34" charset="-122"/>
      <p:regular r:id="rId56"/>
    </p:embeddedFont>
    <p:embeddedFont>
      <p:font typeface="黑体" panose="02010609060101010101" charset="-122"/>
      <p:regular r:id="rId57"/>
    </p:embeddedFont>
    <p:embeddedFont>
      <p:font typeface="华文行楷" panose="02010800040101010101" pitchFamily="2" charset="-122"/>
      <p:regular r:id="rId58"/>
    </p:embeddedFont>
    <p:embeddedFont>
      <p:font typeface="楷体" panose="02010609060101010101" pitchFamily="49" charset="-122"/>
      <p:regular r:id="rId59"/>
    </p:embeddedFont>
    <p:embeddedFont>
      <p:font typeface="华文隶书" panose="02010800040101010101" charset="-122"/>
      <p:regular r:id="rId60"/>
    </p:embeddedFont>
    <p:embeddedFont>
      <p:font typeface="Verdana" panose="020B0604030504040204" pitchFamily="34" charset="0"/>
      <p:regular r:id="rId61"/>
      <p:bold r:id="rId62"/>
      <p:italic r:id="rId63"/>
      <p:boldItalic r:id="rId64"/>
    </p:embeddedFont>
    <p:embeddedFont>
      <p:font typeface="楷体_GB2312" panose="02010609030101010101" pitchFamily="49" charset="-122"/>
      <p:regular r:id="rId65"/>
    </p:embeddedFont>
    <p:embeddedFont>
      <p:font typeface="Calibri" panose="020F0502020204030204" charset="0"/>
      <p:regular r:id="rId66"/>
      <p:bold r:id="rId67"/>
      <p:italic r:id="rId68"/>
      <p:boldItalic r:id="rId69"/>
    </p:embeddedFont>
    <p:embeddedFont>
      <p:font typeface="Arial Black" panose="020B0A04020102020204" charset="0"/>
      <p:bold r:id="rId70"/>
    </p:embeddedFont>
    <p:embeddedFont>
      <p:font typeface="Calibri" panose="020F0502020204030204"/>
      <p:regular r:id="rId71"/>
      <p:bold r:id="rId72"/>
      <p:italic r:id="rId73"/>
      <p:boldItalic r:id="rId74"/>
    </p:embeddedFont>
  </p:embeddedFontLst>
  <p:custDataLst>
    <p:tags r:id="rId7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6" userDrawn="1">
          <p15:clr>
            <a:srgbClr val="A4A3A4"/>
          </p15:clr>
        </p15:guide>
        <p15:guide id="2" pos="7434" userDrawn="1">
          <p15:clr>
            <a:srgbClr val="A4A3A4"/>
          </p15:clr>
        </p15:guide>
        <p15:guide id="3" orient="horz" pos="522" userDrawn="1">
          <p15:clr>
            <a:srgbClr val="A4A3A4"/>
          </p15:clr>
        </p15:guide>
        <p15:guide id="4" orient="horz" pos="1607" userDrawn="1">
          <p15:clr>
            <a:srgbClr val="A4A3A4"/>
          </p15:clr>
        </p15:guide>
        <p15:guide id="6" orient="horz" pos="42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道环 李" initials="道环" lastIdx="0" clrIdx="0"/>
  <p:cmAuthor id="2" name="作者" initials="A" lastIdx="0" clrIdx="1"/>
  <p:cmAuthor id="3" name="Hiupan" initials="H" lastIdx="0" clrIdx="2"/>
  <p:cmAuthor id="0" name="W Y" initials="" lastIdx="0" clrIdx="0"/>
  <p:cmAuthor id="4" name="kingsoft" initials="" lastIdx="0" clrIdx="0"/>
  <p:cmAuthor id="6" name="yyyaogd@126.com" initials="" lastIdx="0" clrIdx="0"/>
  <p:cmAuthor id="7" name="wucj" initials="" lastIdx="0" clrIdx="0"/>
  <p:cmAuthor id="8" name="SkyUser" initials="" lastIdx="0" clrIdx="0"/>
  <p:cmAuthor id="9" name="雨林木风" initials="" lastIdx="0" clrIdx="0"/>
  <p:cmAuthor id="10" name="宋洁然" initials="" lastIdx="0" clrIdx="1"/>
  <p:cmAuthor id="11" name="Lenovo" initials="" lastIdx="0" clrIdx="2"/>
  <p:cmAuthor id="12" name="姜伟光" initials="" lastIdx="0" clrIdx="0"/>
  <p:cmAuthor id="13" name="lenovo" initials="" lastIdx="0" clrIdx="0"/>
  <p:cmAuthor id="15" name="admin" initials="a" lastIdx="0" clrIdx="14"/>
  <p:cmAuthor id="19" name="shx" initials="s" lastIdx="0" clrIdx="0"/>
  <p:cmAuthor id="22" name="cuisyz" initials="c" lastIdx="0" clrIdx="1"/>
  <p:cmAuthor id="14" name="珠珠的电脑" initials="珠" lastIdx="0" clrIdx="13"/>
  <p:cmAuthor id="17" name="86187" initials="8" lastIdx="0" clrIdx="16"/>
  <p:cmAuthor id="18" name="宁鹏鹏" initials="宁" lastIdx="0" clrIdx="17"/>
  <p:cmAuthor id="16" name="aurora" initials="a" lastIdx="0" clrIdx="15"/>
  <p:cmAuthor id="5" name="Administra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80" autoAdjust="0"/>
    <p:restoredTop sz="86374"/>
  </p:normalViewPr>
  <p:slideViewPr>
    <p:cSldViewPr snapToGrid="0" showGuides="1">
      <p:cViewPr varScale="1">
        <p:scale>
          <a:sx n="96" d="100"/>
          <a:sy n="96" d="100"/>
        </p:scale>
        <p:origin x="666" y="72"/>
      </p:cViewPr>
      <p:guideLst>
        <p:guide pos="-86"/>
        <p:guide pos="7434"/>
        <p:guide orient="horz" pos="522"/>
        <p:guide orient="horz" pos="1607"/>
        <p:guide orient="horz" pos="4260"/>
      </p:guideLst>
    </p:cSldViewPr>
  </p:slideViewPr>
  <p:outlineViewPr>
    <p:cViewPr>
      <p:scale>
        <a:sx n="33" d="100"/>
        <a:sy n="33" d="100"/>
      </p:scale>
      <p:origin x="0" y="0"/>
    </p:cViewPr>
  </p:outlineViewPr>
  <p:notesTextViewPr>
    <p:cViewPr>
      <p:scale>
        <a:sx n="3" d="2"/>
        <a:sy n="3" d="2"/>
      </p:scale>
      <p:origin x="0" y="0"/>
    </p:cViewPr>
  </p:notesTextViewPr>
  <p:notesViewPr>
    <p:cSldViewPr>
      <p:cViewPr>
        <p:scale>
          <a:sx n="1" d="100"/>
          <a:sy n="1" d="100"/>
        </p:scale>
        <p:origin x="0" y="0"/>
      </p:cViewPr>
      <p:guideLst/>
    </p:cSldViewPr>
  </p:notes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5" Type="http://schemas.openxmlformats.org/officeDocument/2006/relationships/tags" Target="tags/tag505.xml"/><Relationship Id="rId74" Type="http://schemas.openxmlformats.org/officeDocument/2006/relationships/font" Target="fonts/font19.fntdata"/><Relationship Id="rId73" Type="http://schemas.openxmlformats.org/officeDocument/2006/relationships/font" Target="fonts/font18.fntdata"/><Relationship Id="rId72" Type="http://schemas.openxmlformats.org/officeDocument/2006/relationships/font" Target="fonts/font17.fntdata"/><Relationship Id="rId71" Type="http://schemas.openxmlformats.org/officeDocument/2006/relationships/font" Target="fonts/font16.fntdata"/><Relationship Id="rId70" Type="http://schemas.openxmlformats.org/officeDocument/2006/relationships/font" Target="fonts/font15.fntdata"/><Relationship Id="rId7" Type="http://schemas.openxmlformats.org/officeDocument/2006/relationships/slide" Target="slides/slide4.xml"/><Relationship Id="rId69" Type="http://schemas.openxmlformats.org/officeDocument/2006/relationships/font" Target="fonts/font14.fntdata"/><Relationship Id="rId68" Type="http://schemas.openxmlformats.org/officeDocument/2006/relationships/font" Target="fonts/font13.fntdata"/><Relationship Id="rId67" Type="http://schemas.openxmlformats.org/officeDocument/2006/relationships/font" Target="fonts/font12.fntdata"/><Relationship Id="rId66" Type="http://schemas.openxmlformats.org/officeDocument/2006/relationships/font" Target="fonts/font11.fntdata"/><Relationship Id="rId65" Type="http://schemas.openxmlformats.org/officeDocument/2006/relationships/font" Target="fonts/font10.fntdata"/><Relationship Id="rId64" Type="http://schemas.openxmlformats.org/officeDocument/2006/relationships/font" Target="fonts/font9.fntdata"/><Relationship Id="rId63" Type="http://schemas.openxmlformats.org/officeDocument/2006/relationships/font" Target="fonts/font8.fntdata"/><Relationship Id="rId62" Type="http://schemas.openxmlformats.org/officeDocument/2006/relationships/font" Target="fonts/font7.fntdata"/><Relationship Id="rId61" Type="http://schemas.openxmlformats.org/officeDocument/2006/relationships/font" Target="fonts/font6.fntdata"/><Relationship Id="rId60" Type="http://schemas.openxmlformats.org/officeDocument/2006/relationships/font" Target="fonts/font5.fntdata"/><Relationship Id="rId6" Type="http://schemas.openxmlformats.org/officeDocument/2006/relationships/slide" Target="slides/slide3.xml"/><Relationship Id="rId59" Type="http://schemas.openxmlformats.org/officeDocument/2006/relationships/font" Target="fonts/font4.fntdata"/><Relationship Id="rId58" Type="http://schemas.openxmlformats.org/officeDocument/2006/relationships/font" Target="fonts/font3.fntdata"/><Relationship Id="rId57" Type="http://schemas.openxmlformats.org/officeDocument/2006/relationships/font" Target="fonts/font2.fntdata"/><Relationship Id="rId56" Type="http://schemas.openxmlformats.org/officeDocument/2006/relationships/font" Target="fonts/font1.fntdata"/><Relationship Id="rId55" Type="http://schemas.openxmlformats.org/officeDocument/2006/relationships/commentAuthors" Target="commentAuthors.xml"/><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handoutMaster" Target="handoutMasters/handoutMaster1.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504.xml"/><Relationship Id="rId3" Type="http://schemas.openxmlformats.org/officeDocument/2006/relationships/tags" Target="../tags/tag503.xml"/><Relationship Id="rId2" Type="http://schemas.openxmlformats.org/officeDocument/2006/relationships/tags" Target="../tags/tag502.xml"/><Relationship Id="rId1" Type="http://schemas.openxmlformats.org/officeDocument/2006/relationships/tags" Target="../tags/tag50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custDataLst>
              <p:tags r:id="rId2"/>
            </p:custDataLst>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custDataLst>
              <p:tags r:id="rId3"/>
            </p:custDataLst>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custDataLst>
              <p:tags r:id="rId4"/>
            </p:custDataLst>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500.xml"/><Relationship Id="rId5" Type="http://schemas.openxmlformats.org/officeDocument/2006/relationships/tags" Target="../tags/tag499.xml"/><Relationship Id="rId4" Type="http://schemas.openxmlformats.org/officeDocument/2006/relationships/tags" Target="../tags/tag498.xml"/><Relationship Id="rId3" Type="http://schemas.openxmlformats.org/officeDocument/2006/relationships/tags" Target="../tags/tag497.xml"/><Relationship Id="rId2" Type="http://schemas.openxmlformats.org/officeDocument/2006/relationships/tags" Target="../tags/tag496.xml"/><Relationship Id="rId1" Type="http://schemas.openxmlformats.org/officeDocument/2006/relationships/tags" Target="../tags/tag49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482600" y="1279525"/>
            <a:ext cx="6140450" cy="34544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345.xml"/><Relationship Id="rId3" Type="http://schemas.openxmlformats.org/officeDocument/2006/relationships/tags" Target="../tags/tag344.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368.xml"/><Relationship Id="rId3" Type="http://schemas.openxmlformats.org/officeDocument/2006/relationships/tags" Target="../tags/tag367.xml"/><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376.xml"/><Relationship Id="rId3" Type="http://schemas.openxmlformats.org/officeDocument/2006/relationships/tags" Target="../tags/tag375.xml"/><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47700" y="258445"/>
            <a:ext cx="10515600" cy="1325563"/>
          </a:xfrm>
        </p:spPr>
        <p:txBody>
          <a:bodyPr anchor="ctr" anchorCtr="0">
            <a:normAutofit/>
          </a:bodyPr>
          <a:lstStyle>
            <a:lvl1pPr>
              <a:defRPr sz="4400" b="0">
                <a:effectLst/>
              </a:defRPr>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47700" y="1825625"/>
            <a:ext cx="10515600" cy="4351338"/>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png"/><Relationship Id="rId13" Type="http://schemas.openxmlformats.org/officeDocument/2006/relationships/tags" Target="../tags/tag20.xml"/><Relationship Id="rId12" Type="http://schemas.openxmlformats.org/officeDocument/2006/relationships/tags" Target="../tags/tag19.xml"/><Relationship Id="rId11" Type="http://schemas.openxmlformats.org/officeDocument/2006/relationships/image" Target="file:///D:\qq&#25991;&#20214;\712321467\Image\C2C\Image2\%7b75232B38-A165-1FB7-499C-2E1C792CACB5%7d.png" TargetMode="Externa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4"/>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5"/>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6"/>
            </p:custDataLst>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8"/>
            </p:custDataLst>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pic>
        <p:nvPicPr>
          <p:cNvPr id="7" name="图片 1073743875" descr="学科网 zxxk.com"/>
          <p:cNvPicPr>
            <a:picLocks noChangeAspect="1"/>
          </p:cNvPicPr>
          <p:nvPr>
            <p:custDataLst>
              <p:tags r:id="rId9"/>
            </p:custDataLst>
          </p:nvPr>
        </p:nvPicPr>
        <p:blipFill>
          <a:blip r:embed="rId10" r:link="rId11"/>
          <a:stretch>
            <a:fillRect/>
          </a:stretch>
        </p:blipFill>
        <p:spPr>
          <a:xfrm>
            <a:off x="838200" y="365125"/>
            <a:ext cx="9525" cy="9525"/>
          </a:xfrm>
          <a:prstGeom prst="rect">
            <a:avLst/>
          </a:prstGeom>
          <a:noFill/>
          <a:ln>
            <a:noFill/>
            <a:miter lim="800000"/>
            <a:headEnd/>
            <a:tailEnd/>
          </a:ln>
        </p:spPr>
      </p:pic>
      <p:pic>
        <p:nvPicPr>
          <p:cNvPr id="8" name="图片 1073743875" descr="学科网 zxxk.com"/>
          <p:cNvPicPr>
            <a:picLocks noChangeAspect="1"/>
          </p:cNvPicPr>
          <p:nvPr>
            <p:custDataLst>
              <p:tags r:id="rId12"/>
            </p:custDataLst>
          </p:nvPr>
        </p:nvPicPr>
        <p:blipFill>
          <a:blip r:embed="rId10" r:link="rId11"/>
          <a:stretch>
            <a:fillRect/>
          </a:stretch>
        </p:blipFill>
        <p:spPr>
          <a:xfrm>
            <a:off x="838200" y="365125"/>
            <a:ext cx="9525" cy="9525"/>
          </a:xfrm>
          <a:prstGeom prst="rect">
            <a:avLst/>
          </a:prstGeom>
          <a:noFill/>
          <a:ln>
            <a:noFill/>
            <a:miter lim="800000"/>
            <a:headEnd/>
            <a:tailEnd/>
          </a:ln>
        </p:spPr>
      </p:pic>
      <p:pic>
        <p:nvPicPr>
          <p:cNvPr id="9" name="图片 1073743875" descr="学科网 zxxk.com"/>
          <p:cNvPicPr>
            <a:picLocks noChangeAspect="1"/>
          </p:cNvPicPr>
          <p:nvPr>
            <p:custDataLst>
              <p:tags r:id="rId13"/>
            </p:custDataLst>
          </p:nvPr>
        </p:nvPicPr>
        <p:blipFill>
          <a:blip r:embed="rId14" r:link="rId11"/>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2" Type="http://schemas.openxmlformats.org/officeDocument/2006/relationships/slideLayout" Target="../slideLayouts/slideLayout2.xml"/><Relationship Id="rId11" Type="http://schemas.openxmlformats.org/officeDocument/2006/relationships/image" Target="../media/image3.jpeg"/><Relationship Id="rId10" Type="http://schemas.openxmlformats.org/officeDocument/2006/relationships/tags" Target="../tags/tag30.xml"/><Relationship Id="rId1" Type="http://schemas.openxmlformats.org/officeDocument/2006/relationships/tags" Target="../tags/tag21.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01.xml"/><Relationship Id="rId5" Type="http://schemas.openxmlformats.org/officeDocument/2006/relationships/image" Target="../media/image12.png"/><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06.xml"/><Relationship Id="rId5" Type="http://schemas.openxmlformats.org/officeDocument/2006/relationships/image" Target="../media/image13.png"/><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image" Target="../media/image8.GIF"/><Relationship Id="rId2" Type="http://schemas.openxmlformats.org/officeDocument/2006/relationships/tags" Target="../tags/tag108.xml"/><Relationship Id="rId1" Type="http://schemas.openxmlformats.org/officeDocument/2006/relationships/tags" Target="../tags/tag107.xml"/></Relationships>
</file>

<file path=ppt/slides/_rels/slide13.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image" Target="../media/image8.GIF"/><Relationship Id="rId2" Type="http://schemas.openxmlformats.org/officeDocument/2006/relationships/tags" Target="../tags/tag112.xml"/><Relationship Id="rId14" Type="http://schemas.openxmlformats.org/officeDocument/2006/relationships/slideLayout" Target="../slideLayouts/slideLayout2.xml"/><Relationship Id="rId13" Type="http://schemas.openxmlformats.org/officeDocument/2006/relationships/tags" Target="../tags/tag122.xml"/><Relationship Id="rId12" Type="http://schemas.openxmlformats.org/officeDocument/2006/relationships/tags" Target="../tags/tag12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tags" Target="../tags/tag111.xml"/></Relationships>
</file>

<file path=ppt/slides/_rels/slide14.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5" Type="http://schemas.openxmlformats.org/officeDocument/2006/relationships/slideLayout" Target="../slideLayouts/slideLayout2.xml"/><Relationship Id="rId24" Type="http://schemas.openxmlformats.org/officeDocument/2006/relationships/tags" Target="../tags/tag146.xml"/><Relationship Id="rId23" Type="http://schemas.openxmlformats.org/officeDocument/2006/relationships/tags" Target="../tags/tag145.xml"/><Relationship Id="rId22" Type="http://schemas.openxmlformats.org/officeDocument/2006/relationships/tags" Target="../tags/tag144.xml"/><Relationship Id="rId21" Type="http://schemas.openxmlformats.org/officeDocument/2006/relationships/tags" Target="../tags/tag143.xml"/><Relationship Id="rId20" Type="http://schemas.openxmlformats.org/officeDocument/2006/relationships/tags" Target="../tags/tag142.xml"/><Relationship Id="rId2" Type="http://schemas.openxmlformats.org/officeDocument/2006/relationships/tags" Target="../tags/tag124.xml"/><Relationship Id="rId19" Type="http://schemas.openxmlformats.org/officeDocument/2006/relationships/tags" Target="../tags/tag141.xml"/><Relationship Id="rId18" Type="http://schemas.openxmlformats.org/officeDocument/2006/relationships/tags" Target="../tags/tag140.xml"/><Relationship Id="rId17" Type="http://schemas.openxmlformats.org/officeDocument/2006/relationships/tags" Target="../tags/tag139.xml"/><Relationship Id="rId16" Type="http://schemas.openxmlformats.org/officeDocument/2006/relationships/tags" Target="../tags/tag138.xml"/><Relationship Id="rId15" Type="http://schemas.openxmlformats.org/officeDocument/2006/relationships/tags" Target="../tags/tag137.xml"/><Relationship Id="rId14" Type="http://schemas.openxmlformats.org/officeDocument/2006/relationships/tags" Target="../tags/tag136.xml"/><Relationship Id="rId13" Type="http://schemas.openxmlformats.org/officeDocument/2006/relationships/tags" Target="../tags/tag135.xml"/><Relationship Id="rId12" Type="http://schemas.openxmlformats.org/officeDocument/2006/relationships/tags" Target="../tags/tag134.xml"/><Relationship Id="rId11" Type="http://schemas.openxmlformats.org/officeDocument/2006/relationships/tags" Target="../tags/tag133.xml"/><Relationship Id="rId10" Type="http://schemas.openxmlformats.org/officeDocument/2006/relationships/tags" Target="../tags/tag132.xml"/><Relationship Id="rId1" Type="http://schemas.openxmlformats.org/officeDocument/2006/relationships/tags" Target="../tags/tag123.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0.xml"/><Relationship Id="rId5" Type="http://schemas.openxmlformats.org/officeDocument/2006/relationships/image" Target="NULL" TargetMode="External"/><Relationship Id="rId4" Type="http://schemas.openxmlformats.org/officeDocument/2006/relationships/image" Target="../media/image14.png"/><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16.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3" Type="http://schemas.openxmlformats.org/officeDocument/2006/relationships/slideLayout" Target="../slideLayouts/slideLayout2.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tags" Target="../tags/tag151.xml"/></Relationships>
</file>

<file path=ppt/slides/_rels/slide17.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6" Type="http://schemas.openxmlformats.org/officeDocument/2006/relationships/slideLayout" Target="../slideLayouts/slideLayout2.xml"/><Relationship Id="rId15" Type="http://schemas.openxmlformats.org/officeDocument/2006/relationships/tags" Target="../tags/tag177.xml"/><Relationship Id="rId14" Type="http://schemas.openxmlformats.org/officeDocument/2006/relationships/tags" Target="../tags/tag176.xml"/><Relationship Id="rId13" Type="http://schemas.openxmlformats.org/officeDocument/2006/relationships/tags" Target="../tags/tag175.xml"/><Relationship Id="rId12" Type="http://schemas.openxmlformats.org/officeDocument/2006/relationships/tags" Target="../tags/tag174.xml"/><Relationship Id="rId11" Type="http://schemas.openxmlformats.org/officeDocument/2006/relationships/tags" Target="../tags/tag173.xml"/><Relationship Id="rId10" Type="http://schemas.openxmlformats.org/officeDocument/2006/relationships/tags" Target="../tags/tag172.xml"/><Relationship Id="rId1" Type="http://schemas.openxmlformats.org/officeDocument/2006/relationships/tags" Target="../tags/tag163.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83.xml"/><Relationship Id="rId7" Type="http://schemas.openxmlformats.org/officeDocument/2006/relationships/image" Target="NULL" TargetMode="External"/><Relationship Id="rId6" Type="http://schemas.openxmlformats.org/officeDocument/2006/relationships/image" Target="../media/image15.png"/><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s>
</file>

<file path=ppt/slides/_rels/slide19.xml.rels><?xml version="1.0" encoding="UTF-8" standalone="yes"?>
<Relationships xmlns="http://schemas.openxmlformats.org/package/2006/relationships"><Relationship Id="rId9" Type="http://schemas.openxmlformats.org/officeDocument/2006/relationships/tags" Target="../tags/tag190.xml"/><Relationship Id="rId8" Type="http://schemas.openxmlformats.org/officeDocument/2006/relationships/tags" Target="../tags/tag189.xml"/><Relationship Id="rId7" Type="http://schemas.openxmlformats.org/officeDocument/2006/relationships/tags" Target="../tags/tag188.xml"/><Relationship Id="rId6" Type="http://schemas.openxmlformats.org/officeDocument/2006/relationships/image" Target="../media/image16.png"/><Relationship Id="rId5" Type="http://schemas.openxmlformats.org/officeDocument/2006/relationships/tags" Target="../tags/tag187.xml"/><Relationship Id="rId4" Type="http://schemas.openxmlformats.org/officeDocument/2006/relationships/tags" Target="../tags/tag186.xml"/><Relationship Id="rId3" Type="http://schemas.openxmlformats.org/officeDocument/2006/relationships/image" Target="../media/image8.GIF"/><Relationship Id="rId2" Type="http://schemas.openxmlformats.org/officeDocument/2006/relationships/tags" Target="../tags/tag185.xml"/><Relationship Id="rId16" Type="http://schemas.openxmlformats.org/officeDocument/2006/relationships/slideLayout" Target="../slideLayouts/slideLayout2.xml"/><Relationship Id="rId15" Type="http://schemas.openxmlformats.org/officeDocument/2006/relationships/tags" Target="../tags/tag196.xml"/><Relationship Id="rId14" Type="http://schemas.openxmlformats.org/officeDocument/2006/relationships/tags" Target="../tags/tag195.xml"/><Relationship Id="rId13" Type="http://schemas.openxmlformats.org/officeDocument/2006/relationships/tags" Target="../tags/tag194.xml"/><Relationship Id="rId12" Type="http://schemas.openxmlformats.org/officeDocument/2006/relationships/tags" Target="../tags/tag193.xml"/><Relationship Id="rId11" Type="http://schemas.openxmlformats.org/officeDocument/2006/relationships/tags" Target="../tags/tag192.xml"/><Relationship Id="rId10" Type="http://schemas.openxmlformats.org/officeDocument/2006/relationships/tags" Target="../tags/tag191.xml"/><Relationship Id="rId1" Type="http://schemas.openxmlformats.org/officeDocument/2006/relationships/tags" Target="../tags/tag184.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s>
</file>

<file path=ppt/slides/_rels/slide20.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image" Target="../media/image17.png"/><Relationship Id="rId5" Type="http://schemas.openxmlformats.org/officeDocument/2006/relationships/tags" Target="../tags/tag201.xml"/><Relationship Id="rId4" Type="http://schemas.openxmlformats.org/officeDocument/2006/relationships/tags" Target="../tags/tag200.xml"/><Relationship Id="rId3" Type="http://schemas.openxmlformats.org/officeDocument/2006/relationships/tags" Target="../tags/tag199.xml"/><Relationship Id="rId2" Type="http://schemas.openxmlformats.org/officeDocument/2006/relationships/tags" Target="../tags/tag198.xml"/><Relationship Id="rId14" Type="http://schemas.openxmlformats.org/officeDocument/2006/relationships/slideLayout" Target="../slideLayouts/slideLayout2.xml"/><Relationship Id="rId13" Type="http://schemas.openxmlformats.org/officeDocument/2006/relationships/tags" Target="../tags/tag208.xml"/><Relationship Id="rId12" Type="http://schemas.openxmlformats.org/officeDocument/2006/relationships/tags" Target="../tags/tag207.xml"/><Relationship Id="rId11" Type="http://schemas.openxmlformats.org/officeDocument/2006/relationships/tags" Target="../tags/tag206.xml"/><Relationship Id="rId10" Type="http://schemas.openxmlformats.org/officeDocument/2006/relationships/tags" Target="../tags/tag205.xml"/><Relationship Id="rId1" Type="http://schemas.openxmlformats.org/officeDocument/2006/relationships/tags" Target="../tags/tag197.xml"/></Relationships>
</file>

<file path=ppt/slides/_rels/slide21.xml.rels><?xml version="1.0" encoding="UTF-8" standalone="yes"?>
<Relationships xmlns="http://schemas.openxmlformats.org/package/2006/relationships"><Relationship Id="rId9" Type="http://schemas.openxmlformats.org/officeDocument/2006/relationships/tags" Target="../tags/tag216.xml"/><Relationship Id="rId8" Type="http://schemas.openxmlformats.org/officeDocument/2006/relationships/tags" Target="../tags/tag215.xml"/><Relationship Id="rId7" Type="http://schemas.openxmlformats.org/officeDocument/2006/relationships/tags" Target="../tags/tag214.xml"/><Relationship Id="rId6" Type="http://schemas.openxmlformats.org/officeDocument/2006/relationships/image" Target="../media/image18.png"/><Relationship Id="rId5" Type="http://schemas.openxmlformats.org/officeDocument/2006/relationships/tags" Target="../tags/tag213.xml"/><Relationship Id="rId4" Type="http://schemas.openxmlformats.org/officeDocument/2006/relationships/tags" Target="../tags/tag212.xml"/><Relationship Id="rId3" Type="http://schemas.openxmlformats.org/officeDocument/2006/relationships/tags" Target="../tags/tag211.xml"/><Relationship Id="rId20" Type="http://schemas.openxmlformats.org/officeDocument/2006/relationships/slideLayout" Target="../slideLayouts/slideLayout2.xml"/><Relationship Id="rId2" Type="http://schemas.openxmlformats.org/officeDocument/2006/relationships/tags" Target="../tags/tag210.xml"/><Relationship Id="rId19" Type="http://schemas.openxmlformats.org/officeDocument/2006/relationships/tags" Target="../tags/tag226.xml"/><Relationship Id="rId18" Type="http://schemas.openxmlformats.org/officeDocument/2006/relationships/tags" Target="../tags/tag225.xml"/><Relationship Id="rId17" Type="http://schemas.openxmlformats.org/officeDocument/2006/relationships/tags" Target="../tags/tag224.xml"/><Relationship Id="rId16" Type="http://schemas.openxmlformats.org/officeDocument/2006/relationships/tags" Target="../tags/tag223.xml"/><Relationship Id="rId15" Type="http://schemas.openxmlformats.org/officeDocument/2006/relationships/tags" Target="../tags/tag222.xml"/><Relationship Id="rId14" Type="http://schemas.openxmlformats.org/officeDocument/2006/relationships/tags" Target="../tags/tag221.xml"/><Relationship Id="rId13" Type="http://schemas.openxmlformats.org/officeDocument/2006/relationships/tags" Target="../tags/tag220.xml"/><Relationship Id="rId12" Type="http://schemas.openxmlformats.org/officeDocument/2006/relationships/tags" Target="../tags/tag219.xml"/><Relationship Id="rId11" Type="http://schemas.openxmlformats.org/officeDocument/2006/relationships/tags" Target="../tags/tag218.xml"/><Relationship Id="rId10" Type="http://schemas.openxmlformats.org/officeDocument/2006/relationships/tags" Target="../tags/tag217.xml"/><Relationship Id="rId1" Type="http://schemas.openxmlformats.org/officeDocument/2006/relationships/tags" Target="../tags/tag209.xml"/></Relationships>
</file>

<file path=ppt/slides/_rels/slide22.xml.rels><?xml version="1.0" encoding="UTF-8" standalone="yes"?>
<Relationships xmlns="http://schemas.openxmlformats.org/package/2006/relationships"><Relationship Id="rId9" Type="http://schemas.openxmlformats.org/officeDocument/2006/relationships/tags" Target="../tags/tag233.xml"/><Relationship Id="rId8" Type="http://schemas.openxmlformats.org/officeDocument/2006/relationships/tags" Target="../tags/tag232.xml"/><Relationship Id="rId7" Type="http://schemas.openxmlformats.org/officeDocument/2006/relationships/tags" Target="../tags/tag231.xml"/><Relationship Id="rId6" Type="http://schemas.openxmlformats.org/officeDocument/2006/relationships/image" Target="../media/image19.png"/><Relationship Id="rId5" Type="http://schemas.openxmlformats.org/officeDocument/2006/relationships/tags" Target="../tags/tag230.xml"/><Relationship Id="rId4" Type="http://schemas.openxmlformats.org/officeDocument/2006/relationships/tags" Target="../tags/tag229.xml"/><Relationship Id="rId3" Type="http://schemas.openxmlformats.org/officeDocument/2006/relationships/image" Target="../media/image8.GIF"/><Relationship Id="rId2" Type="http://schemas.openxmlformats.org/officeDocument/2006/relationships/tags" Target="../tags/tag228.xml"/><Relationship Id="rId16" Type="http://schemas.openxmlformats.org/officeDocument/2006/relationships/slideLayout" Target="../slideLayouts/slideLayout2.xml"/><Relationship Id="rId15" Type="http://schemas.openxmlformats.org/officeDocument/2006/relationships/tags" Target="../tags/tag239.xml"/><Relationship Id="rId14" Type="http://schemas.openxmlformats.org/officeDocument/2006/relationships/tags" Target="../tags/tag238.xml"/><Relationship Id="rId13" Type="http://schemas.openxmlformats.org/officeDocument/2006/relationships/tags" Target="../tags/tag237.xml"/><Relationship Id="rId12" Type="http://schemas.openxmlformats.org/officeDocument/2006/relationships/tags" Target="../tags/tag236.xml"/><Relationship Id="rId11" Type="http://schemas.openxmlformats.org/officeDocument/2006/relationships/tags" Target="../tags/tag235.xml"/><Relationship Id="rId10" Type="http://schemas.openxmlformats.org/officeDocument/2006/relationships/tags" Target="../tags/tag234.xml"/><Relationship Id="rId1" Type="http://schemas.openxmlformats.org/officeDocument/2006/relationships/tags" Target="../tags/tag227.xml"/></Relationships>
</file>

<file path=ppt/slides/_rels/slide23.xml.rels><?xml version="1.0" encoding="UTF-8" standalone="yes"?>
<Relationships xmlns="http://schemas.openxmlformats.org/package/2006/relationships"><Relationship Id="rId9" Type="http://schemas.openxmlformats.org/officeDocument/2006/relationships/tags" Target="../tags/tag247.xml"/><Relationship Id="rId8" Type="http://schemas.openxmlformats.org/officeDocument/2006/relationships/tags" Target="../tags/tag246.xml"/><Relationship Id="rId7" Type="http://schemas.openxmlformats.org/officeDocument/2006/relationships/tags" Target="../tags/tag245.xml"/><Relationship Id="rId6" Type="http://schemas.openxmlformats.org/officeDocument/2006/relationships/image" Target="../media/image20.png"/><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tags" Target="../tags/tag241.xml"/><Relationship Id="rId17" Type="http://schemas.openxmlformats.org/officeDocument/2006/relationships/slideLayout" Target="../slideLayouts/slideLayout2.xml"/><Relationship Id="rId16" Type="http://schemas.openxmlformats.org/officeDocument/2006/relationships/tags" Target="../tags/tag253.xml"/><Relationship Id="rId15" Type="http://schemas.openxmlformats.org/officeDocument/2006/relationships/image" Target="../media/image21.png"/><Relationship Id="rId14" Type="http://schemas.openxmlformats.org/officeDocument/2006/relationships/tags" Target="../tags/tag252.xml"/><Relationship Id="rId13" Type="http://schemas.openxmlformats.org/officeDocument/2006/relationships/tags" Target="../tags/tag251.xml"/><Relationship Id="rId12" Type="http://schemas.openxmlformats.org/officeDocument/2006/relationships/tags" Target="../tags/tag250.xml"/><Relationship Id="rId11" Type="http://schemas.openxmlformats.org/officeDocument/2006/relationships/tags" Target="../tags/tag249.xml"/><Relationship Id="rId10" Type="http://schemas.openxmlformats.org/officeDocument/2006/relationships/tags" Target="../tags/tag248.xml"/><Relationship Id="rId1" Type="http://schemas.openxmlformats.org/officeDocument/2006/relationships/tags" Target="../tags/tag240.xml"/></Relationships>
</file>

<file path=ppt/slides/_rels/slide24.xml.rels><?xml version="1.0" encoding="UTF-8" standalone="yes"?>
<Relationships xmlns="http://schemas.openxmlformats.org/package/2006/relationships"><Relationship Id="rId9" Type="http://schemas.openxmlformats.org/officeDocument/2006/relationships/tags" Target="../tags/tag261.xml"/><Relationship Id="rId8" Type="http://schemas.openxmlformats.org/officeDocument/2006/relationships/tags" Target="../tags/tag260.xml"/><Relationship Id="rId7" Type="http://schemas.openxmlformats.org/officeDocument/2006/relationships/tags" Target="../tags/tag259.xml"/><Relationship Id="rId6" Type="http://schemas.openxmlformats.org/officeDocument/2006/relationships/tags" Target="../tags/tag258.xml"/><Relationship Id="rId5" Type="http://schemas.openxmlformats.org/officeDocument/2006/relationships/tags" Target="../tags/tag257.xml"/><Relationship Id="rId4" Type="http://schemas.openxmlformats.org/officeDocument/2006/relationships/tags" Target="../tags/tag256.xml"/><Relationship Id="rId3" Type="http://schemas.openxmlformats.org/officeDocument/2006/relationships/image" Target="../media/image8.GIF"/><Relationship Id="rId2" Type="http://schemas.openxmlformats.org/officeDocument/2006/relationships/tags" Target="../tags/tag255.xml"/><Relationship Id="rId14" Type="http://schemas.openxmlformats.org/officeDocument/2006/relationships/slideLayout" Target="../slideLayouts/slideLayout2.xml"/><Relationship Id="rId13" Type="http://schemas.openxmlformats.org/officeDocument/2006/relationships/tags" Target="../tags/tag265.xml"/><Relationship Id="rId12" Type="http://schemas.openxmlformats.org/officeDocument/2006/relationships/tags" Target="../tags/tag264.xml"/><Relationship Id="rId11" Type="http://schemas.openxmlformats.org/officeDocument/2006/relationships/tags" Target="../tags/tag263.xml"/><Relationship Id="rId10" Type="http://schemas.openxmlformats.org/officeDocument/2006/relationships/tags" Target="../tags/tag262.xml"/><Relationship Id="rId1" Type="http://schemas.openxmlformats.org/officeDocument/2006/relationships/tags" Target="../tags/tag254.xml"/></Relationships>
</file>

<file path=ppt/slides/_rels/slide25.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tags" Target="../tags/tag273.xml"/><Relationship Id="rId7" Type="http://schemas.openxmlformats.org/officeDocument/2006/relationships/tags" Target="../tags/tag272.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tags" Target="../tags/tag267.xml"/><Relationship Id="rId12" Type="http://schemas.openxmlformats.org/officeDocument/2006/relationships/slideLayout" Target="../slideLayouts/slideLayout2.xml"/><Relationship Id="rId11" Type="http://schemas.openxmlformats.org/officeDocument/2006/relationships/tags" Target="../tags/tag276.xml"/><Relationship Id="rId10" Type="http://schemas.openxmlformats.org/officeDocument/2006/relationships/tags" Target="../tags/tag275.xml"/><Relationship Id="rId1" Type="http://schemas.openxmlformats.org/officeDocument/2006/relationships/tags" Target="../tags/tag266.xml"/></Relationships>
</file>

<file path=ppt/slides/_rels/slide26.xml.rels><?xml version="1.0" encoding="UTF-8" standalone="yes"?>
<Relationships xmlns="http://schemas.openxmlformats.org/package/2006/relationships"><Relationship Id="rId9" Type="http://schemas.openxmlformats.org/officeDocument/2006/relationships/tags" Target="../tags/tag283.xml"/><Relationship Id="rId8" Type="http://schemas.openxmlformats.org/officeDocument/2006/relationships/image" Target="../media/image22.emf"/><Relationship Id="rId7" Type="http://schemas.openxmlformats.org/officeDocument/2006/relationships/oleObject" Target="../embeddings/oleObject1.bin"/><Relationship Id="rId6" Type="http://schemas.openxmlformats.org/officeDocument/2006/relationships/tags" Target="../tags/tag282.xml"/><Relationship Id="rId5" Type="http://schemas.openxmlformats.org/officeDocument/2006/relationships/tags" Target="../tags/tag281.xml"/><Relationship Id="rId4" Type="http://schemas.openxmlformats.org/officeDocument/2006/relationships/tags" Target="../tags/tag280.xml"/><Relationship Id="rId3" Type="http://schemas.openxmlformats.org/officeDocument/2006/relationships/tags" Target="../tags/tag279.xml"/><Relationship Id="rId2" Type="http://schemas.openxmlformats.org/officeDocument/2006/relationships/tags" Target="../tags/tag278.xml"/><Relationship Id="rId17" Type="http://schemas.openxmlformats.org/officeDocument/2006/relationships/vmlDrawing" Target="../drawings/vmlDrawing1.vml"/><Relationship Id="rId16" Type="http://schemas.openxmlformats.org/officeDocument/2006/relationships/slideLayout" Target="../slideLayouts/slideLayout2.xml"/><Relationship Id="rId15" Type="http://schemas.openxmlformats.org/officeDocument/2006/relationships/tags" Target="../tags/tag289.xml"/><Relationship Id="rId14" Type="http://schemas.openxmlformats.org/officeDocument/2006/relationships/tags" Target="../tags/tag288.xml"/><Relationship Id="rId13" Type="http://schemas.openxmlformats.org/officeDocument/2006/relationships/tags" Target="../tags/tag287.xml"/><Relationship Id="rId12" Type="http://schemas.openxmlformats.org/officeDocument/2006/relationships/tags" Target="../tags/tag286.xml"/><Relationship Id="rId11" Type="http://schemas.openxmlformats.org/officeDocument/2006/relationships/tags" Target="../tags/tag285.xml"/><Relationship Id="rId10" Type="http://schemas.openxmlformats.org/officeDocument/2006/relationships/tags" Target="../tags/tag284.xml"/><Relationship Id="rId1" Type="http://schemas.openxmlformats.org/officeDocument/2006/relationships/tags" Target="../tags/tag277.xml"/></Relationships>
</file>

<file path=ppt/slides/_rels/slide27.xml.rels><?xml version="1.0" encoding="UTF-8" standalone="yes"?>
<Relationships xmlns="http://schemas.openxmlformats.org/package/2006/relationships"><Relationship Id="rId9" Type="http://schemas.openxmlformats.org/officeDocument/2006/relationships/tags" Target="../tags/tag296.xml"/><Relationship Id="rId8" Type="http://schemas.openxmlformats.org/officeDocument/2006/relationships/tags" Target="../tags/tag295.xml"/><Relationship Id="rId7" Type="http://schemas.openxmlformats.org/officeDocument/2006/relationships/tags" Target="../tags/tag294.xml"/><Relationship Id="rId6" Type="http://schemas.openxmlformats.org/officeDocument/2006/relationships/image" Target="../media/image23.jpeg"/><Relationship Id="rId5" Type="http://schemas.openxmlformats.org/officeDocument/2006/relationships/tags" Target="../tags/tag293.xml"/><Relationship Id="rId4" Type="http://schemas.openxmlformats.org/officeDocument/2006/relationships/tags" Target="../tags/tag292.xml"/><Relationship Id="rId3" Type="http://schemas.openxmlformats.org/officeDocument/2006/relationships/image" Target="../media/image8.GIF"/><Relationship Id="rId2" Type="http://schemas.openxmlformats.org/officeDocument/2006/relationships/tags" Target="../tags/tag291.xml"/><Relationship Id="rId14" Type="http://schemas.openxmlformats.org/officeDocument/2006/relationships/slideLayout" Target="../slideLayouts/slideLayout2.xml"/><Relationship Id="rId13" Type="http://schemas.openxmlformats.org/officeDocument/2006/relationships/tags" Target="../tags/tag300.xml"/><Relationship Id="rId12" Type="http://schemas.openxmlformats.org/officeDocument/2006/relationships/tags" Target="../tags/tag299.xml"/><Relationship Id="rId11" Type="http://schemas.openxmlformats.org/officeDocument/2006/relationships/tags" Target="../tags/tag298.xml"/><Relationship Id="rId10" Type="http://schemas.openxmlformats.org/officeDocument/2006/relationships/tags" Target="../tags/tag297.xml"/><Relationship Id="rId1" Type="http://schemas.openxmlformats.org/officeDocument/2006/relationships/tags" Target="../tags/tag290.xml"/></Relationships>
</file>

<file path=ppt/slides/_rels/slide28.xml.rels><?xml version="1.0" encoding="UTF-8" standalone="yes"?>
<Relationships xmlns="http://schemas.openxmlformats.org/package/2006/relationships"><Relationship Id="rId9" Type="http://schemas.openxmlformats.org/officeDocument/2006/relationships/tags" Target="../tags/tag308.xml"/><Relationship Id="rId8" Type="http://schemas.openxmlformats.org/officeDocument/2006/relationships/tags" Target="../tags/tag307.xml"/><Relationship Id="rId7" Type="http://schemas.openxmlformats.org/officeDocument/2006/relationships/tags" Target="../tags/tag306.xml"/><Relationship Id="rId6" Type="http://schemas.openxmlformats.org/officeDocument/2006/relationships/tags" Target="../tags/tag305.xml"/><Relationship Id="rId5" Type="http://schemas.openxmlformats.org/officeDocument/2006/relationships/image" Target="../media/image24.png"/><Relationship Id="rId4" Type="http://schemas.openxmlformats.org/officeDocument/2006/relationships/tags" Target="../tags/tag304.xml"/><Relationship Id="rId30" Type="http://schemas.openxmlformats.org/officeDocument/2006/relationships/slideLayout" Target="../slideLayouts/slideLayout1.xml"/><Relationship Id="rId3" Type="http://schemas.openxmlformats.org/officeDocument/2006/relationships/tags" Target="../tags/tag303.xml"/><Relationship Id="rId29" Type="http://schemas.openxmlformats.org/officeDocument/2006/relationships/tags" Target="../tags/tag328.xml"/><Relationship Id="rId28" Type="http://schemas.openxmlformats.org/officeDocument/2006/relationships/tags" Target="../tags/tag327.xml"/><Relationship Id="rId27" Type="http://schemas.openxmlformats.org/officeDocument/2006/relationships/tags" Target="../tags/tag326.xml"/><Relationship Id="rId26" Type="http://schemas.openxmlformats.org/officeDocument/2006/relationships/tags" Target="../tags/tag325.xml"/><Relationship Id="rId25" Type="http://schemas.openxmlformats.org/officeDocument/2006/relationships/tags" Target="../tags/tag324.xml"/><Relationship Id="rId24" Type="http://schemas.openxmlformats.org/officeDocument/2006/relationships/tags" Target="../tags/tag323.xml"/><Relationship Id="rId23" Type="http://schemas.openxmlformats.org/officeDocument/2006/relationships/tags" Target="../tags/tag322.xml"/><Relationship Id="rId22" Type="http://schemas.openxmlformats.org/officeDocument/2006/relationships/tags" Target="../tags/tag321.xml"/><Relationship Id="rId21" Type="http://schemas.openxmlformats.org/officeDocument/2006/relationships/tags" Target="../tags/tag320.xml"/><Relationship Id="rId20" Type="http://schemas.openxmlformats.org/officeDocument/2006/relationships/tags" Target="../tags/tag319.xml"/><Relationship Id="rId2" Type="http://schemas.openxmlformats.org/officeDocument/2006/relationships/tags" Target="../tags/tag302.xml"/><Relationship Id="rId19" Type="http://schemas.openxmlformats.org/officeDocument/2006/relationships/tags" Target="../tags/tag318.xml"/><Relationship Id="rId18" Type="http://schemas.openxmlformats.org/officeDocument/2006/relationships/tags" Target="../tags/tag317.xml"/><Relationship Id="rId17" Type="http://schemas.openxmlformats.org/officeDocument/2006/relationships/tags" Target="../tags/tag316.xml"/><Relationship Id="rId16" Type="http://schemas.openxmlformats.org/officeDocument/2006/relationships/tags" Target="../tags/tag315.xml"/><Relationship Id="rId15" Type="http://schemas.openxmlformats.org/officeDocument/2006/relationships/tags" Target="../tags/tag314.xml"/><Relationship Id="rId14" Type="http://schemas.openxmlformats.org/officeDocument/2006/relationships/tags" Target="../tags/tag313.xml"/><Relationship Id="rId13" Type="http://schemas.openxmlformats.org/officeDocument/2006/relationships/tags" Target="../tags/tag312.xml"/><Relationship Id="rId12" Type="http://schemas.openxmlformats.org/officeDocument/2006/relationships/tags" Target="../tags/tag311.xml"/><Relationship Id="rId11" Type="http://schemas.openxmlformats.org/officeDocument/2006/relationships/tags" Target="../tags/tag310.xml"/><Relationship Id="rId10" Type="http://schemas.openxmlformats.org/officeDocument/2006/relationships/tags" Target="../tags/tag309.xml"/><Relationship Id="rId1" Type="http://schemas.openxmlformats.org/officeDocument/2006/relationships/tags" Target="../tags/tag301.xml"/></Relationships>
</file>

<file path=ppt/slides/_rels/slide29.xml.rels><?xml version="1.0" encoding="UTF-8" standalone="yes"?>
<Relationships xmlns="http://schemas.openxmlformats.org/package/2006/relationships"><Relationship Id="rId9" Type="http://schemas.openxmlformats.org/officeDocument/2006/relationships/tags" Target="../tags/tag336.xml"/><Relationship Id="rId8" Type="http://schemas.openxmlformats.org/officeDocument/2006/relationships/tags" Target="../tags/tag335.xml"/><Relationship Id="rId7" Type="http://schemas.openxmlformats.org/officeDocument/2006/relationships/tags" Target="../tags/tag334.xml"/><Relationship Id="rId6" Type="http://schemas.openxmlformats.org/officeDocument/2006/relationships/tags" Target="../tags/tag333.xml"/><Relationship Id="rId5" Type="http://schemas.openxmlformats.org/officeDocument/2006/relationships/image" Target="../media/image24.png"/><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8" Type="http://schemas.openxmlformats.org/officeDocument/2006/relationships/notesSlide" Target="../notesSlides/notesSlide2.xml"/><Relationship Id="rId17" Type="http://schemas.openxmlformats.org/officeDocument/2006/relationships/slideLayout" Target="../slideLayouts/slideLayout2.xml"/><Relationship Id="rId16" Type="http://schemas.openxmlformats.org/officeDocument/2006/relationships/tags" Target="../tags/tag343.xml"/><Relationship Id="rId15" Type="http://schemas.openxmlformats.org/officeDocument/2006/relationships/tags" Target="../tags/tag342.xml"/><Relationship Id="rId14" Type="http://schemas.openxmlformats.org/officeDocument/2006/relationships/tags" Target="../tags/tag341.xml"/><Relationship Id="rId13" Type="http://schemas.openxmlformats.org/officeDocument/2006/relationships/tags" Target="../tags/tag340.xml"/><Relationship Id="rId12" Type="http://schemas.openxmlformats.org/officeDocument/2006/relationships/tags" Target="../tags/tag339.xml"/><Relationship Id="rId11" Type="http://schemas.openxmlformats.org/officeDocument/2006/relationships/tags" Target="../tags/tag338.xml"/><Relationship Id="rId10" Type="http://schemas.openxmlformats.org/officeDocument/2006/relationships/tags" Target="../tags/tag337.xml"/><Relationship Id="rId1" Type="http://schemas.openxmlformats.org/officeDocument/2006/relationships/tags" Target="../tags/tag329.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30.xml.rels><?xml version="1.0" encoding="UTF-8" standalone="yes"?>
<Relationships xmlns="http://schemas.openxmlformats.org/package/2006/relationships"><Relationship Id="rId9" Type="http://schemas.openxmlformats.org/officeDocument/2006/relationships/tags" Target="../tags/tag353.xml"/><Relationship Id="rId8" Type="http://schemas.openxmlformats.org/officeDocument/2006/relationships/tags" Target="../tags/tag352.xml"/><Relationship Id="rId7" Type="http://schemas.openxmlformats.org/officeDocument/2006/relationships/tags" Target="../tags/tag351.xml"/><Relationship Id="rId6" Type="http://schemas.openxmlformats.org/officeDocument/2006/relationships/tags" Target="../tags/tag350.xml"/><Relationship Id="rId5" Type="http://schemas.openxmlformats.org/officeDocument/2006/relationships/image" Target="../media/image25.png"/><Relationship Id="rId4" Type="http://schemas.openxmlformats.org/officeDocument/2006/relationships/tags" Target="../tags/tag349.xml"/><Relationship Id="rId3" Type="http://schemas.openxmlformats.org/officeDocument/2006/relationships/tags" Target="../tags/tag348.xml"/><Relationship Id="rId24" Type="http://schemas.openxmlformats.org/officeDocument/2006/relationships/notesSlide" Target="../notesSlides/notesSlide3.xml"/><Relationship Id="rId23" Type="http://schemas.openxmlformats.org/officeDocument/2006/relationships/slideLayout" Target="../slideLayouts/slideLayout2.xml"/><Relationship Id="rId22" Type="http://schemas.openxmlformats.org/officeDocument/2006/relationships/tags" Target="../tags/tag366.xml"/><Relationship Id="rId21" Type="http://schemas.openxmlformats.org/officeDocument/2006/relationships/tags" Target="../tags/tag365.xml"/><Relationship Id="rId20" Type="http://schemas.openxmlformats.org/officeDocument/2006/relationships/tags" Target="../tags/tag364.xml"/><Relationship Id="rId2" Type="http://schemas.openxmlformats.org/officeDocument/2006/relationships/tags" Target="../tags/tag347.xml"/><Relationship Id="rId19" Type="http://schemas.openxmlformats.org/officeDocument/2006/relationships/tags" Target="../tags/tag363.xml"/><Relationship Id="rId18" Type="http://schemas.openxmlformats.org/officeDocument/2006/relationships/tags" Target="../tags/tag362.xml"/><Relationship Id="rId17" Type="http://schemas.openxmlformats.org/officeDocument/2006/relationships/tags" Target="../tags/tag361.xml"/><Relationship Id="rId16" Type="http://schemas.openxmlformats.org/officeDocument/2006/relationships/tags" Target="../tags/tag360.xml"/><Relationship Id="rId15" Type="http://schemas.openxmlformats.org/officeDocument/2006/relationships/tags" Target="../tags/tag359.xml"/><Relationship Id="rId14" Type="http://schemas.openxmlformats.org/officeDocument/2006/relationships/tags" Target="../tags/tag358.xml"/><Relationship Id="rId13" Type="http://schemas.openxmlformats.org/officeDocument/2006/relationships/tags" Target="../tags/tag357.xml"/><Relationship Id="rId12" Type="http://schemas.openxmlformats.org/officeDocument/2006/relationships/tags" Target="../tags/tag356.xml"/><Relationship Id="rId11" Type="http://schemas.openxmlformats.org/officeDocument/2006/relationships/tags" Target="../tags/tag355.xml"/><Relationship Id="rId10" Type="http://schemas.openxmlformats.org/officeDocument/2006/relationships/tags" Target="../tags/tag354.xml"/><Relationship Id="rId1" Type="http://schemas.openxmlformats.org/officeDocument/2006/relationships/tags" Target="../tags/tag346.xml"/></Relationships>
</file>

<file path=ppt/slides/_rels/slide31.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2.xml"/><Relationship Id="rId7" Type="http://schemas.openxmlformats.org/officeDocument/2006/relationships/tags" Target="../tags/tag374.xml"/><Relationship Id="rId6" Type="http://schemas.openxmlformats.org/officeDocument/2006/relationships/tags" Target="../tags/tag373.xml"/><Relationship Id="rId5" Type="http://schemas.openxmlformats.org/officeDocument/2006/relationships/image" Target="../media/image25.png"/><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s>
</file>

<file path=ppt/slides/_rels/slide32.xml.rels><?xml version="1.0" encoding="UTF-8" standalone="yes"?>
<Relationships xmlns="http://schemas.openxmlformats.org/package/2006/relationships"><Relationship Id="rId9" Type="http://schemas.openxmlformats.org/officeDocument/2006/relationships/tags" Target="../tags/tag383.xml"/><Relationship Id="rId8" Type="http://schemas.openxmlformats.org/officeDocument/2006/relationships/image" Target="../media/image26.jpeg"/><Relationship Id="rId7" Type="http://schemas.openxmlformats.org/officeDocument/2006/relationships/tags" Target="../tags/tag382.xml"/><Relationship Id="rId6" Type="http://schemas.openxmlformats.org/officeDocument/2006/relationships/tags" Target="../tags/tag381.xml"/><Relationship Id="rId5" Type="http://schemas.openxmlformats.org/officeDocument/2006/relationships/tags" Target="../tags/tag380.xml"/><Relationship Id="rId4" Type="http://schemas.openxmlformats.org/officeDocument/2006/relationships/image" Target="../media/image8.GIF"/><Relationship Id="rId3" Type="http://schemas.openxmlformats.org/officeDocument/2006/relationships/tags" Target="../tags/tag379.xml"/><Relationship Id="rId2" Type="http://schemas.openxmlformats.org/officeDocument/2006/relationships/tags" Target="../tags/tag378.xml"/><Relationship Id="rId18" Type="http://schemas.openxmlformats.org/officeDocument/2006/relationships/slideLayout" Target="../slideLayouts/slideLayout2.xml"/><Relationship Id="rId17" Type="http://schemas.openxmlformats.org/officeDocument/2006/relationships/tags" Target="../tags/tag391.xml"/><Relationship Id="rId16" Type="http://schemas.openxmlformats.org/officeDocument/2006/relationships/tags" Target="../tags/tag390.xml"/><Relationship Id="rId15" Type="http://schemas.openxmlformats.org/officeDocument/2006/relationships/tags" Target="../tags/tag389.xml"/><Relationship Id="rId14" Type="http://schemas.openxmlformats.org/officeDocument/2006/relationships/tags" Target="../tags/tag388.xml"/><Relationship Id="rId13" Type="http://schemas.openxmlformats.org/officeDocument/2006/relationships/tags" Target="../tags/tag387.xml"/><Relationship Id="rId12" Type="http://schemas.openxmlformats.org/officeDocument/2006/relationships/tags" Target="../tags/tag386.xml"/><Relationship Id="rId11" Type="http://schemas.openxmlformats.org/officeDocument/2006/relationships/tags" Target="../tags/tag385.xml"/><Relationship Id="rId10" Type="http://schemas.openxmlformats.org/officeDocument/2006/relationships/tags" Target="../tags/tag384.xml"/><Relationship Id="rId1" Type="http://schemas.openxmlformats.org/officeDocument/2006/relationships/tags" Target="../tags/tag377.xml"/></Relationships>
</file>

<file path=ppt/slides/_rels/slide33.xml.rels><?xml version="1.0" encoding="UTF-8" standalone="yes"?>
<Relationships xmlns="http://schemas.openxmlformats.org/package/2006/relationships"><Relationship Id="rId9" Type="http://schemas.openxmlformats.org/officeDocument/2006/relationships/tags" Target="../tags/tag399.xml"/><Relationship Id="rId8" Type="http://schemas.openxmlformats.org/officeDocument/2006/relationships/tags" Target="../tags/tag398.xml"/><Relationship Id="rId7" Type="http://schemas.openxmlformats.org/officeDocument/2006/relationships/tags" Target="../tags/tag397.xml"/><Relationship Id="rId6" Type="http://schemas.openxmlformats.org/officeDocument/2006/relationships/tags" Target="../tags/tag396.xml"/><Relationship Id="rId5" Type="http://schemas.openxmlformats.org/officeDocument/2006/relationships/tags" Target="../tags/tag395.xml"/><Relationship Id="rId4" Type="http://schemas.openxmlformats.org/officeDocument/2006/relationships/tags" Target="../tags/tag394.xml"/><Relationship Id="rId3" Type="http://schemas.openxmlformats.org/officeDocument/2006/relationships/image" Target="../media/image27.png"/><Relationship Id="rId2" Type="http://schemas.openxmlformats.org/officeDocument/2006/relationships/tags" Target="../tags/tag393.xml"/><Relationship Id="rId14" Type="http://schemas.openxmlformats.org/officeDocument/2006/relationships/slideLayout" Target="../slideLayouts/slideLayout2.xml"/><Relationship Id="rId13" Type="http://schemas.openxmlformats.org/officeDocument/2006/relationships/image" Target="../media/image3.jpeg"/><Relationship Id="rId12" Type="http://schemas.openxmlformats.org/officeDocument/2006/relationships/tags" Target="../tags/tag402.xml"/><Relationship Id="rId11" Type="http://schemas.openxmlformats.org/officeDocument/2006/relationships/tags" Target="../tags/tag401.xml"/><Relationship Id="rId10" Type="http://schemas.openxmlformats.org/officeDocument/2006/relationships/tags" Target="../tags/tag400.xml"/><Relationship Id="rId1" Type="http://schemas.openxmlformats.org/officeDocument/2006/relationships/tags" Target="../tags/tag392.xml"/></Relationships>
</file>

<file path=ppt/slides/_rels/slide34.xml.rels><?xml version="1.0" encoding="UTF-8" standalone="yes"?>
<Relationships xmlns="http://schemas.openxmlformats.org/package/2006/relationships"><Relationship Id="rId9" Type="http://schemas.openxmlformats.org/officeDocument/2006/relationships/tags" Target="../tags/tag409.xml"/><Relationship Id="rId8" Type="http://schemas.openxmlformats.org/officeDocument/2006/relationships/tags" Target="../tags/tag408.xml"/><Relationship Id="rId7" Type="http://schemas.openxmlformats.org/officeDocument/2006/relationships/tags" Target="../tags/tag407.xml"/><Relationship Id="rId6" Type="http://schemas.openxmlformats.org/officeDocument/2006/relationships/image" Target="../media/image28.jpeg"/><Relationship Id="rId5" Type="http://schemas.openxmlformats.org/officeDocument/2006/relationships/tags" Target="../tags/tag406.xml"/><Relationship Id="rId4" Type="http://schemas.openxmlformats.org/officeDocument/2006/relationships/tags" Target="../tags/tag405.xml"/><Relationship Id="rId3" Type="http://schemas.openxmlformats.org/officeDocument/2006/relationships/image" Target="../media/image8.GIF"/><Relationship Id="rId2" Type="http://schemas.openxmlformats.org/officeDocument/2006/relationships/tags" Target="../tags/tag404.xml"/><Relationship Id="rId11" Type="http://schemas.openxmlformats.org/officeDocument/2006/relationships/slideLayout" Target="../slideLayouts/slideLayout2.xml"/><Relationship Id="rId10" Type="http://schemas.openxmlformats.org/officeDocument/2006/relationships/tags" Target="../tags/tag410.xml"/><Relationship Id="rId1" Type="http://schemas.openxmlformats.org/officeDocument/2006/relationships/tags" Target="../tags/tag403.xml"/></Relationships>
</file>

<file path=ppt/slides/_rels/slide35.xml.rels><?xml version="1.0" encoding="UTF-8" standalone="yes"?>
<Relationships xmlns="http://schemas.openxmlformats.org/package/2006/relationships"><Relationship Id="rId9" Type="http://schemas.openxmlformats.org/officeDocument/2006/relationships/tags" Target="../tags/tag418.xml"/><Relationship Id="rId8" Type="http://schemas.openxmlformats.org/officeDocument/2006/relationships/tags" Target="../tags/tag417.xml"/><Relationship Id="rId7" Type="http://schemas.openxmlformats.org/officeDocument/2006/relationships/tags" Target="../tags/tag416.xml"/><Relationship Id="rId6" Type="http://schemas.openxmlformats.org/officeDocument/2006/relationships/tags" Target="../tags/tag415.xml"/><Relationship Id="rId5" Type="http://schemas.openxmlformats.org/officeDocument/2006/relationships/tags" Target="../tags/tag414.xml"/><Relationship Id="rId4" Type="http://schemas.openxmlformats.org/officeDocument/2006/relationships/tags" Target="../tags/tag413.xml"/><Relationship Id="rId3" Type="http://schemas.openxmlformats.org/officeDocument/2006/relationships/image" Target="../media/image8.GIF"/><Relationship Id="rId2" Type="http://schemas.openxmlformats.org/officeDocument/2006/relationships/tags" Target="../tags/tag412.xml"/><Relationship Id="rId10" Type="http://schemas.openxmlformats.org/officeDocument/2006/relationships/slideLayout" Target="../slideLayouts/slideLayout2.xml"/><Relationship Id="rId1" Type="http://schemas.openxmlformats.org/officeDocument/2006/relationships/tags" Target="../tags/tag411.xml"/></Relationships>
</file>

<file path=ppt/slides/_rels/slide36.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tags" Target="../tags/tag425.xml"/><Relationship Id="rId7" Type="http://schemas.openxmlformats.org/officeDocument/2006/relationships/tags" Target="../tags/tag424.xml"/><Relationship Id="rId6" Type="http://schemas.openxmlformats.org/officeDocument/2006/relationships/tags" Target="../tags/tag423.xml"/><Relationship Id="rId5" Type="http://schemas.openxmlformats.org/officeDocument/2006/relationships/image" Target="../media/image8.GIF"/><Relationship Id="rId4" Type="http://schemas.openxmlformats.org/officeDocument/2006/relationships/tags" Target="../tags/tag422.xml"/><Relationship Id="rId3" Type="http://schemas.openxmlformats.org/officeDocument/2006/relationships/tags" Target="../tags/tag421.xml"/><Relationship Id="rId2" Type="http://schemas.openxmlformats.org/officeDocument/2006/relationships/tags" Target="../tags/tag420.xml"/><Relationship Id="rId10" Type="http://schemas.openxmlformats.org/officeDocument/2006/relationships/slideLayout" Target="../slideLayouts/slideLayout2.xml"/><Relationship Id="rId1" Type="http://schemas.openxmlformats.org/officeDocument/2006/relationships/tags" Target="../tags/tag419.xml"/></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tags" Target="../tags/tag429.xml"/><Relationship Id="rId4" Type="http://schemas.openxmlformats.org/officeDocument/2006/relationships/tags" Target="../tags/tag428.xml"/><Relationship Id="rId3" Type="http://schemas.openxmlformats.org/officeDocument/2006/relationships/image" Target="../media/image8.GIF"/><Relationship Id="rId2" Type="http://schemas.openxmlformats.org/officeDocument/2006/relationships/tags" Target="../tags/tag427.xml"/><Relationship Id="rId1" Type="http://schemas.openxmlformats.org/officeDocument/2006/relationships/tags" Target="../tags/tag426.xml"/></Relationships>
</file>

<file path=ppt/slides/_rels/slide38.xml.rels><?xml version="1.0" encoding="UTF-8" standalone="yes"?>
<Relationships xmlns="http://schemas.openxmlformats.org/package/2006/relationships"><Relationship Id="rId9" Type="http://schemas.openxmlformats.org/officeDocument/2006/relationships/tags" Target="../tags/tag437.xml"/><Relationship Id="rId8" Type="http://schemas.openxmlformats.org/officeDocument/2006/relationships/tags" Target="../tags/tag436.xml"/><Relationship Id="rId7" Type="http://schemas.openxmlformats.org/officeDocument/2006/relationships/tags" Target="../tags/tag435.xml"/><Relationship Id="rId6" Type="http://schemas.openxmlformats.org/officeDocument/2006/relationships/tags" Target="../tags/tag434.xml"/><Relationship Id="rId5" Type="http://schemas.openxmlformats.org/officeDocument/2006/relationships/tags" Target="../tags/tag433.xml"/><Relationship Id="rId4" Type="http://schemas.openxmlformats.org/officeDocument/2006/relationships/tags" Target="../tags/tag432.xml"/><Relationship Id="rId3" Type="http://schemas.openxmlformats.org/officeDocument/2006/relationships/image" Target="../media/image8.GIF"/><Relationship Id="rId2" Type="http://schemas.openxmlformats.org/officeDocument/2006/relationships/tags" Target="../tags/tag431.xml"/><Relationship Id="rId11" Type="http://schemas.openxmlformats.org/officeDocument/2006/relationships/slideLayout" Target="../slideLayouts/slideLayout2.xml"/><Relationship Id="rId10" Type="http://schemas.openxmlformats.org/officeDocument/2006/relationships/tags" Target="../tags/tag438.xml"/><Relationship Id="rId1" Type="http://schemas.openxmlformats.org/officeDocument/2006/relationships/tags" Target="../tags/tag430.xml"/></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443.xml"/><Relationship Id="rId5" Type="http://schemas.openxmlformats.org/officeDocument/2006/relationships/tags" Target="../tags/tag442.xml"/><Relationship Id="rId4" Type="http://schemas.openxmlformats.org/officeDocument/2006/relationships/tags" Target="../tags/tag441.xml"/><Relationship Id="rId3" Type="http://schemas.openxmlformats.org/officeDocument/2006/relationships/image" Target="../media/image8.GIF"/><Relationship Id="rId2" Type="http://schemas.openxmlformats.org/officeDocument/2006/relationships/tags" Target="../tags/tag440.xml"/><Relationship Id="rId1" Type="http://schemas.openxmlformats.org/officeDocument/2006/relationships/tags" Target="../tags/tag439.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tags" Target="../tags/tag41.xml"/><Relationship Id="rId1" Type="http://schemas.openxmlformats.org/officeDocument/2006/relationships/tags" Target="../tags/tag40.xml"/></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448.xml"/><Relationship Id="rId5" Type="http://schemas.openxmlformats.org/officeDocument/2006/relationships/tags" Target="../tags/tag447.xml"/><Relationship Id="rId4" Type="http://schemas.openxmlformats.org/officeDocument/2006/relationships/tags" Target="../tags/tag446.xml"/><Relationship Id="rId3" Type="http://schemas.openxmlformats.org/officeDocument/2006/relationships/image" Target="../media/image8.GIF"/><Relationship Id="rId2" Type="http://schemas.openxmlformats.org/officeDocument/2006/relationships/tags" Target="../tags/tag445.xml"/><Relationship Id="rId1" Type="http://schemas.openxmlformats.org/officeDocument/2006/relationships/tags" Target="../tags/tag444.xml"/></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455.xml"/><Relationship Id="rId7" Type="http://schemas.openxmlformats.org/officeDocument/2006/relationships/tags" Target="../tags/tag454.xml"/><Relationship Id="rId6" Type="http://schemas.openxmlformats.org/officeDocument/2006/relationships/tags" Target="../tags/tag453.xml"/><Relationship Id="rId5" Type="http://schemas.openxmlformats.org/officeDocument/2006/relationships/tags" Target="../tags/tag452.xml"/><Relationship Id="rId4" Type="http://schemas.openxmlformats.org/officeDocument/2006/relationships/tags" Target="../tags/tag451.xml"/><Relationship Id="rId3" Type="http://schemas.openxmlformats.org/officeDocument/2006/relationships/image" Target="../media/image8.GIF"/><Relationship Id="rId2" Type="http://schemas.openxmlformats.org/officeDocument/2006/relationships/tags" Target="../tags/tag450.xml"/><Relationship Id="rId1" Type="http://schemas.openxmlformats.org/officeDocument/2006/relationships/tags" Target="../tags/tag449.xml"/></Relationships>
</file>

<file path=ppt/slides/_rels/slide4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460.xml"/><Relationship Id="rId5" Type="http://schemas.openxmlformats.org/officeDocument/2006/relationships/tags" Target="../tags/tag459.xml"/><Relationship Id="rId4" Type="http://schemas.openxmlformats.org/officeDocument/2006/relationships/tags" Target="../tags/tag458.xml"/><Relationship Id="rId3" Type="http://schemas.openxmlformats.org/officeDocument/2006/relationships/image" Target="../media/image8.GIF"/><Relationship Id="rId2" Type="http://schemas.openxmlformats.org/officeDocument/2006/relationships/tags" Target="../tags/tag457.xml"/><Relationship Id="rId1" Type="http://schemas.openxmlformats.org/officeDocument/2006/relationships/tags" Target="../tags/tag456.xml"/></Relationships>
</file>

<file path=ppt/slides/_rels/slide4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1.jpeg"/><Relationship Id="rId3" Type="http://schemas.openxmlformats.org/officeDocument/2006/relationships/tags" Target="../tags/tag463.xml"/><Relationship Id="rId2" Type="http://schemas.openxmlformats.org/officeDocument/2006/relationships/tags" Target="../tags/tag462.xml"/><Relationship Id="rId1" Type="http://schemas.openxmlformats.org/officeDocument/2006/relationships/tags" Target="../tags/tag461.xml"/></Relationships>
</file>

<file path=ppt/slides/_rels/slide44.xml.rels><?xml version="1.0" encoding="UTF-8" standalone="yes"?>
<Relationships xmlns="http://schemas.openxmlformats.org/package/2006/relationships"><Relationship Id="rId9" Type="http://schemas.openxmlformats.org/officeDocument/2006/relationships/tags" Target="../tags/tag471.xml"/><Relationship Id="rId8" Type="http://schemas.openxmlformats.org/officeDocument/2006/relationships/tags" Target="../tags/tag470.xml"/><Relationship Id="rId7" Type="http://schemas.openxmlformats.org/officeDocument/2006/relationships/tags" Target="../tags/tag469.xml"/><Relationship Id="rId6" Type="http://schemas.openxmlformats.org/officeDocument/2006/relationships/tags" Target="../tags/tag468.xml"/><Relationship Id="rId5" Type="http://schemas.openxmlformats.org/officeDocument/2006/relationships/tags" Target="../tags/tag467.xml"/><Relationship Id="rId4" Type="http://schemas.openxmlformats.org/officeDocument/2006/relationships/tags" Target="../tags/tag466.xml"/><Relationship Id="rId3" Type="http://schemas.openxmlformats.org/officeDocument/2006/relationships/image" Target="../media/image27.png"/><Relationship Id="rId2" Type="http://schemas.openxmlformats.org/officeDocument/2006/relationships/tags" Target="../tags/tag465.xml"/><Relationship Id="rId14" Type="http://schemas.openxmlformats.org/officeDocument/2006/relationships/slideLayout" Target="../slideLayouts/slideLayout2.xml"/><Relationship Id="rId13" Type="http://schemas.openxmlformats.org/officeDocument/2006/relationships/image" Target="../media/image3.jpeg"/><Relationship Id="rId12" Type="http://schemas.openxmlformats.org/officeDocument/2006/relationships/tags" Target="../tags/tag474.xml"/><Relationship Id="rId11" Type="http://schemas.openxmlformats.org/officeDocument/2006/relationships/tags" Target="../tags/tag473.xml"/><Relationship Id="rId10" Type="http://schemas.openxmlformats.org/officeDocument/2006/relationships/tags" Target="../tags/tag472.xml"/><Relationship Id="rId1" Type="http://schemas.openxmlformats.org/officeDocument/2006/relationships/tags" Target="../tags/tag464.xml"/></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479.xml"/><Relationship Id="rId4" Type="http://schemas.openxmlformats.org/officeDocument/2006/relationships/tags" Target="../tags/tag478.xml"/><Relationship Id="rId3" Type="http://schemas.openxmlformats.org/officeDocument/2006/relationships/tags" Target="../tags/tag477.xml"/><Relationship Id="rId2" Type="http://schemas.openxmlformats.org/officeDocument/2006/relationships/tags" Target="../tags/tag476.xml"/><Relationship Id="rId1" Type="http://schemas.openxmlformats.org/officeDocument/2006/relationships/tags" Target="../tags/tag475.xml"/></Relationships>
</file>

<file path=ppt/slides/_rels/slide46.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tags" Target="../tags/tag486.xml"/><Relationship Id="rId6" Type="http://schemas.openxmlformats.org/officeDocument/2006/relationships/tags" Target="../tags/tag485.xml"/><Relationship Id="rId5" Type="http://schemas.openxmlformats.org/officeDocument/2006/relationships/tags" Target="../tags/tag484.xml"/><Relationship Id="rId4" Type="http://schemas.openxmlformats.org/officeDocument/2006/relationships/tags" Target="../tags/tag483.xml"/><Relationship Id="rId3" Type="http://schemas.openxmlformats.org/officeDocument/2006/relationships/tags" Target="../tags/tag482.xml"/><Relationship Id="rId2" Type="http://schemas.openxmlformats.org/officeDocument/2006/relationships/tags" Target="../tags/tag481.xml"/><Relationship Id="rId1" Type="http://schemas.openxmlformats.org/officeDocument/2006/relationships/tags" Target="../tags/tag480.xml"/></Relationships>
</file>

<file path=ppt/slides/_rels/slide47.xml.rels><?xml version="1.0" encoding="UTF-8" standalone="yes"?>
<Relationships xmlns="http://schemas.openxmlformats.org/package/2006/relationships"><Relationship Id="rId9" Type="http://schemas.openxmlformats.org/officeDocument/2006/relationships/tags" Target="../tags/tag494.xml"/><Relationship Id="rId8" Type="http://schemas.openxmlformats.org/officeDocument/2006/relationships/tags" Target="../tags/tag493.xml"/><Relationship Id="rId7" Type="http://schemas.openxmlformats.org/officeDocument/2006/relationships/tags" Target="../tags/tag492.xml"/><Relationship Id="rId6" Type="http://schemas.openxmlformats.org/officeDocument/2006/relationships/tags" Target="../tags/tag491.xml"/><Relationship Id="rId5" Type="http://schemas.openxmlformats.org/officeDocument/2006/relationships/tags" Target="../tags/tag490.xml"/><Relationship Id="rId4" Type="http://schemas.openxmlformats.org/officeDocument/2006/relationships/tags" Target="../tags/tag489.xml"/><Relationship Id="rId3" Type="http://schemas.openxmlformats.org/officeDocument/2006/relationships/tags" Target="../tags/tag488.xml"/><Relationship Id="rId2" Type="http://schemas.openxmlformats.org/officeDocument/2006/relationships/image" Target="../media/image27.png"/><Relationship Id="rId11" Type="http://schemas.openxmlformats.org/officeDocument/2006/relationships/slideLayout" Target="../slideLayouts/slideLayout2.xml"/><Relationship Id="rId10" Type="http://schemas.openxmlformats.org/officeDocument/2006/relationships/image" Target="../media/image3.jpeg"/><Relationship Id="rId1" Type="http://schemas.openxmlformats.org/officeDocument/2006/relationships/tags" Target="../tags/tag487.xml"/></Relationships>
</file>

<file path=ppt/slides/_rels/slide5.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6" Type="http://schemas.openxmlformats.org/officeDocument/2006/relationships/slideLayout" Target="../slideLayouts/slideLayout1.xml"/><Relationship Id="rId25" Type="http://schemas.openxmlformats.org/officeDocument/2006/relationships/image" Target="../media/image6.png"/><Relationship Id="rId24" Type="http://schemas.openxmlformats.org/officeDocument/2006/relationships/tags" Target="../tags/tag64.xml"/><Relationship Id="rId23" Type="http://schemas.openxmlformats.org/officeDocument/2006/relationships/tags" Target="../tags/tag63.xml"/><Relationship Id="rId22" Type="http://schemas.openxmlformats.org/officeDocument/2006/relationships/tags" Target="../tags/tag62.xml"/><Relationship Id="rId21" Type="http://schemas.openxmlformats.org/officeDocument/2006/relationships/tags" Target="../tags/tag61.xml"/><Relationship Id="rId20" Type="http://schemas.openxmlformats.org/officeDocument/2006/relationships/tags" Target="../tags/tag60.xml"/><Relationship Id="rId2" Type="http://schemas.openxmlformats.org/officeDocument/2006/relationships/tags" Target="../tags/tag43.xml"/><Relationship Id="rId19" Type="http://schemas.openxmlformats.org/officeDocument/2006/relationships/tags" Target="../tags/tag59.xml"/><Relationship Id="rId18" Type="http://schemas.openxmlformats.org/officeDocument/2006/relationships/tags" Target="../tags/tag58.xml"/><Relationship Id="rId17" Type="http://schemas.openxmlformats.org/officeDocument/2006/relationships/tags" Target="../tags/tag57.xml"/><Relationship Id="rId16" Type="http://schemas.openxmlformats.org/officeDocument/2006/relationships/tags" Target="../tags/tag56.xml"/><Relationship Id="rId15" Type="http://schemas.openxmlformats.org/officeDocument/2006/relationships/tags" Target="../tags/tag55.xml"/><Relationship Id="rId14" Type="http://schemas.openxmlformats.org/officeDocument/2006/relationships/tags" Target="../tags/tag54.xml"/><Relationship Id="rId13" Type="http://schemas.openxmlformats.org/officeDocument/2006/relationships/tags" Target="../tags/tag53.xml"/><Relationship Id="rId12" Type="http://schemas.openxmlformats.org/officeDocument/2006/relationships/tags" Target="../tags/tag52.xml"/><Relationship Id="rId11" Type="http://schemas.openxmlformats.org/officeDocument/2006/relationships/tags" Target="../tags/tag51.xml"/><Relationship Id="rId10" Type="http://schemas.openxmlformats.org/officeDocument/2006/relationships/tags" Target="../tags/tag50.xml"/><Relationship Id="rId1" Type="http://schemas.openxmlformats.org/officeDocument/2006/relationships/tags" Target="../tags/tag42.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69.xml"/><Relationship Id="rId5" Type="http://schemas.openxmlformats.org/officeDocument/2006/relationships/image" Target="../media/image7.png"/><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7.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tags" Target="../tags/tag75.xml"/><Relationship Id="rId7" Type="http://schemas.openxmlformats.org/officeDocument/2006/relationships/tags" Target="../tags/tag74.xml"/><Relationship Id="rId6" Type="http://schemas.openxmlformats.org/officeDocument/2006/relationships/image" Target="../media/image9.png"/><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image" Target="../media/image8.GIF"/><Relationship Id="rId2" Type="http://schemas.openxmlformats.org/officeDocument/2006/relationships/tags" Target="../tags/tag71.xml"/><Relationship Id="rId16" Type="http://schemas.openxmlformats.org/officeDocument/2006/relationships/slideLayout" Target="../slideLayouts/slideLayout2.xml"/><Relationship Id="rId15" Type="http://schemas.openxmlformats.org/officeDocument/2006/relationships/tags" Target="../tags/tag82.xml"/><Relationship Id="rId14" Type="http://schemas.openxmlformats.org/officeDocument/2006/relationships/tags" Target="../tags/tag81.xml"/><Relationship Id="rId13" Type="http://schemas.openxmlformats.org/officeDocument/2006/relationships/tags" Target="../tags/tag80.xml"/><Relationship Id="rId12" Type="http://schemas.openxmlformats.org/officeDocument/2006/relationships/tags" Target="../tags/tag79.xml"/><Relationship Id="rId11" Type="http://schemas.openxmlformats.org/officeDocument/2006/relationships/tags" Target="../tags/tag78.xml"/><Relationship Id="rId10" Type="http://schemas.openxmlformats.org/officeDocument/2006/relationships/tags" Target="../tags/tag77.xml"/><Relationship Id="rId1" Type="http://schemas.openxmlformats.org/officeDocument/2006/relationships/tags" Target="../tags/tag70.xml"/></Relationships>
</file>

<file path=ppt/slides/_rels/slide8.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image" Target="../media/image10.jpeg"/><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image" Target="../media/image8.GIF"/><Relationship Id="rId2" Type="http://schemas.openxmlformats.org/officeDocument/2006/relationships/tags" Target="../tags/tag84.xml"/><Relationship Id="rId12" Type="http://schemas.openxmlformats.org/officeDocument/2006/relationships/slideLayout" Target="../slideLayouts/slideLayout2.xml"/><Relationship Id="rId11" Type="http://schemas.openxmlformats.org/officeDocument/2006/relationships/tags" Target="../tags/tag91.xml"/><Relationship Id="rId10" Type="http://schemas.openxmlformats.org/officeDocument/2006/relationships/tags" Target="../tags/tag90.xml"/><Relationship Id="rId1" Type="http://schemas.openxmlformats.org/officeDocument/2006/relationships/tags" Target="../tags/tag83.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image" Target="../media/image11.png"/><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1"/>
          <p:cNvSpPr txBox="1"/>
          <p:nvPr>
            <p:custDataLst>
              <p:tags r:id="rId1"/>
            </p:custDataLst>
          </p:nvPr>
        </p:nvSpPr>
        <p:spPr>
          <a:xfrm>
            <a:off x="6428105" y="168275"/>
            <a:ext cx="5728970" cy="521970"/>
          </a:xfrm>
          <a:prstGeom prst="rect">
            <a:avLst/>
          </a:prstGeom>
          <a:noFill/>
        </p:spPr>
        <p:txBody>
          <a:bodyPr wrap="square" rtlCol="0">
            <a:spAutoFit/>
          </a:bodyPr>
          <a:lstStyle/>
          <a:p>
            <a:r>
              <a:rPr lang="en-US" altLang="zh-CN" sz="2800" b="1">
                <a:solidFill>
                  <a:srgbClr val="FF0000"/>
                </a:solidFill>
                <a:uFillTx/>
                <a:latin typeface="微软雅黑" panose="020B0503020204020204" pitchFamily="34" charset="-122"/>
                <a:ea typeface="微软雅黑" panose="020B0503020204020204" pitchFamily="34" charset="-122"/>
                <a:sym typeface="+mn-ea"/>
              </a:rPr>
              <a:t>2027</a:t>
            </a:r>
            <a:r>
              <a:rPr lang="zh-CN" altLang="en-US" sz="2800" b="1">
                <a:solidFill>
                  <a:srgbClr val="FF0000"/>
                </a:solidFill>
                <a:uFillTx/>
                <a:latin typeface="微软雅黑" panose="020B0503020204020204" pitchFamily="34" charset="-122"/>
                <a:ea typeface="微软雅黑" panose="020B0503020204020204" pitchFamily="34" charset="-122"/>
                <a:sym typeface="+mn-ea"/>
              </a:rPr>
              <a:t>年</a:t>
            </a:r>
            <a:r>
              <a:rPr lang="en-US" altLang="zh-CN" sz="2800" b="1">
                <a:solidFill>
                  <a:srgbClr val="FF0000"/>
                </a:solidFill>
                <a:uFillTx/>
                <a:latin typeface="微软雅黑" panose="020B0503020204020204" pitchFamily="34" charset="-122"/>
                <a:ea typeface="微软雅黑" panose="020B0503020204020204" pitchFamily="34" charset="-122"/>
                <a:sym typeface="+mn-ea"/>
              </a:rPr>
              <a:t>·</a:t>
            </a:r>
            <a:r>
              <a:rPr lang="zh-CN" altLang="en-US" sz="2800" b="1">
                <a:solidFill>
                  <a:srgbClr val="FF0000"/>
                </a:solidFill>
                <a:uFillTx/>
                <a:latin typeface="微软雅黑" panose="020B0503020204020204" pitchFamily="34" charset="-122"/>
                <a:ea typeface="微软雅黑" panose="020B0503020204020204" pitchFamily="34" charset="-122"/>
                <a:sym typeface="+mn-ea"/>
              </a:rPr>
              <a:t>高考生物</a:t>
            </a:r>
            <a:r>
              <a:rPr lang="en-US" altLang="zh-CN" sz="2800" b="1">
                <a:solidFill>
                  <a:srgbClr val="FF0000"/>
                </a:solidFill>
                <a:uFillTx/>
                <a:latin typeface="微软雅黑" panose="020B0503020204020204" pitchFamily="34" charset="-122"/>
                <a:ea typeface="微软雅黑" panose="020B0503020204020204" pitchFamily="34" charset="-122"/>
                <a:sym typeface="+mn-ea"/>
              </a:rPr>
              <a:t>·</a:t>
            </a:r>
            <a:r>
              <a:rPr lang="zh-CN" altLang="en-US" sz="2800" b="1">
                <a:solidFill>
                  <a:srgbClr val="FF0000"/>
                </a:solidFill>
                <a:uFillTx/>
                <a:latin typeface="微软雅黑" panose="020B0503020204020204" pitchFamily="34" charset="-122"/>
                <a:ea typeface="微软雅黑" panose="020B0503020204020204" pitchFamily="34" charset="-122"/>
                <a:sym typeface="+mn-ea"/>
              </a:rPr>
              <a:t>一轮复习讲练测</a:t>
            </a:r>
            <a:endParaRPr lang="zh-CN" altLang="en-US" sz="2800" b="1">
              <a:solidFill>
                <a:srgbClr val="FF0000"/>
              </a:solidFill>
              <a:uFillTx/>
              <a:latin typeface="微软雅黑" panose="020B0503020204020204" pitchFamily="34" charset="-122"/>
              <a:ea typeface="微软雅黑" panose="020B0503020204020204" pitchFamily="34" charset="-122"/>
              <a:sym typeface="+mn-ea"/>
            </a:endParaRPr>
          </a:p>
        </p:txBody>
      </p:sp>
      <p:grpSp>
        <p:nvGrpSpPr>
          <p:cNvPr id="4" name="组合 3"/>
          <p:cNvGrpSpPr/>
          <p:nvPr>
            <p:custDataLst>
              <p:tags r:id="rId2"/>
            </p:custDataLst>
          </p:nvPr>
        </p:nvGrpSpPr>
        <p:grpSpPr>
          <a:xfrm>
            <a:off x="601980" y="4991100"/>
            <a:ext cx="2218690" cy="539750"/>
            <a:chOff x="2033" y="7770"/>
            <a:chExt cx="3494" cy="850"/>
          </a:xfrm>
        </p:grpSpPr>
        <p:sp>
          <p:nvSpPr>
            <p:cNvPr id="29" name="圆角矩形 28"/>
            <p:cNvSpPr/>
            <p:nvPr>
              <p:custDataLst>
                <p:tags r:id="rId3"/>
              </p:custDataLst>
            </p:nvPr>
          </p:nvSpPr>
          <p:spPr>
            <a:xfrm>
              <a:off x="2033" y="7770"/>
              <a:ext cx="3494" cy="850"/>
            </a:xfrm>
            <a:prstGeom prst="roundRect">
              <a:avLst>
                <a:gd name="adj" fmla="val 50000"/>
              </a:avLst>
            </a:prstGeom>
            <a:gradFill flip="none" rotWithShape="1">
              <a:gsLst>
                <a:gs pos="0">
                  <a:srgbClr val="DE3033"/>
                </a:gs>
                <a:gs pos="86000">
                  <a:srgbClr val="E09E97"/>
                </a:gs>
              </a:gsLst>
              <a:lin ang="2700000" scaled="1"/>
            </a:gradFill>
            <a:ln>
              <a:noFill/>
            </a:ln>
            <a:effectLst>
              <a:outerShdw blurRad="571500" sx="105000" sy="105000" algn="ctr" rotWithShape="0">
                <a:srgbClr val="9D896A">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9" name="TextBox 5"/>
            <p:cNvSpPr txBox="1"/>
            <p:nvPr>
              <p:custDataLst>
                <p:tags r:id="rId4"/>
              </p:custDataLst>
            </p:nvPr>
          </p:nvSpPr>
          <p:spPr>
            <a:xfrm>
              <a:off x="2832" y="7926"/>
              <a:ext cx="1896" cy="628"/>
            </a:xfrm>
            <a:prstGeom prst="rect">
              <a:avLst/>
            </a:prstGeom>
            <a:noFill/>
          </p:spPr>
          <p:txBody>
            <a:bodyPr wrap="none" lIns="91440" tIns="45720" rIns="91440" bIns="45720" rtlCol="0">
              <a:spAutoFit/>
            </a:bodyPr>
            <a:lstStyle/>
            <a:p>
              <a:r>
                <a:rPr lang="zh-CN" altLang="en-US" sz="2000" b="1">
                  <a:solidFill>
                    <a:schemeClr val="bg1"/>
                  </a:solidFill>
                  <a:latin typeface="思源黑体 CN Normal" panose="020B0500000000000000" charset="-122"/>
                  <a:ea typeface="思源黑体 CN Normal" panose="020B0500000000000000" charset="-122"/>
                  <a:cs typeface="思源黑体 CN Normal" panose="020B0500000000000000" charset="-122"/>
                </a:rPr>
                <a:t>必备精品</a:t>
              </a:r>
              <a:endParaRPr lang="zh-CN" altLang="en-US" sz="2000" b="1">
                <a:solidFill>
                  <a:schemeClr val="bg1"/>
                </a:solidFill>
                <a:latin typeface="思源黑体 CN Normal" panose="020B0500000000000000" charset="-122"/>
                <a:ea typeface="思源黑体 CN Normal" panose="020B0500000000000000" charset="-122"/>
                <a:cs typeface="思源黑体 CN Normal" panose="020B0500000000000000" charset="-122"/>
              </a:endParaRPr>
            </a:p>
          </p:txBody>
        </p:sp>
      </p:grpSp>
      <p:sp>
        <p:nvSpPr>
          <p:cNvPr id="2" name="文本框 1"/>
          <p:cNvSpPr txBox="1"/>
          <p:nvPr>
            <p:custDataLst>
              <p:tags r:id="rId5"/>
            </p:custDataLst>
          </p:nvPr>
        </p:nvSpPr>
        <p:spPr>
          <a:xfrm>
            <a:off x="6428105" y="354965"/>
            <a:ext cx="4064000" cy="368300"/>
          </a:xfrm>
          <a:prstGeom prst="rect">
            <a:avLst/>
          </a:prstGeom>
          <a:noFill/>
        </p:spPr>
        <p:txBody>
          <a:bodyPr wrap="square" rtlCol="0">
            <a:spAutoFit/>
          </a:bodyPr>
          <a:lstStyle/>
          <a:p>
            <a:endParaRPr lang="zh-CN" altLang="en-US"/>
          </a:p>
        </p:txBody>
      </p:sp>
      <p:sp>
        <p:nvSpPr>
          <p:cNvPr id="3" name="文本框 2"/>
          <p:cNvSpPr txBox="1"/>
          <p:nvPr>
            <p:custDataLst>
              <p:tags r:id="rId6"/>
            </p:custDataLst>
          </p:nvPr>
        </p:nvSpPr>
        <p:spPr>
          <a:xfrm>
            <a:off x="283845" y="2427605"/>
            <a:ext cx="7290435" cy="3634740"/>
          </a:xfrm>
          <a:prstGeom prst="rect">
            <a:avLst/>
          </a:prstGeom>
          <a:noFill/>
        </p:spPr>
        <p:txBody>
          <a:bodyPr wrap="square" rtlCol="0" anchor="t">
            <a:spAutoFit/>
          </a:bodyPr>
          <a:lstStyle/>
          <a:p>
            <a:pPr>
              <a:lnSpc>
                <a:spcPct val="110000"/>
              </a:lnSpc>
            </a:pPr>
            <a:r>
              <a:rPr lang="zh-CN" altLang="en-US"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第三单元</a:t>
            </a:r>
            <a:r>
              <a:rPr lang="en-US" altLang="zh-CN"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细胞的能量供应和利用</a:t>
            </a:r>
            <a:endParaRPr lang="zh-CN" altLang="en-US"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10000"/>
              </a:lnSpc>
            </a:pPr>
            <a:endParaRPr lang="zh-CN" altLang="en-US"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ctr" fontAlgn="auto">
              <a:lnSpc>
                <a:spcPct val="130000"/>
              </a:lnSpc>
            </a:pPr>
            <a:r>
              <a:rPr lang="en-US"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第</a:t>
            </a:r>
            <a:r>
              <a:rPr lang="en-US"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讲 </a:t>
            </a:r>
            <a:r>
              <a:rPr lang="zh-CN" altLang="en-US" sz="3200" b="1">
                <a:solidFill>
                  <a:schemeClr val="tx1">
                    <a:lumMod val="75000"/>
                    <a:lumOff val="25000"/>
                  </a:schemeClr>
                </a:solidFill>
                <a:latin typeface="微软雅黑" panose="020B0503020204020204" pitchFamily="34" charset="-122"/>
                <a:ea typeface="微软雅黑" panose="020B0503020204020204" pitchFamily="34" charset="-122"/>
                <a:sym typeface="+mn-ea"/>
              </a:rPr>
              <a:t>细胞代谢综合分析</a:t>
            </a:r>
            <a:endParaRPr lang="zh-CN" altLang="en-US" sz="3200" b="1">
              <a:solidFill>
                <a:schemeClr val="tx1">
                  <a:lumMod val="75000"/>
                  <a:lumOff val="25000"/>
                </a:schemeClr>
              </a:solidFill>
              <a:latin typeface="微软雅黑" panose="020B0503020204020204" pitchFamily="34" charset="-122"/>
              <a:ea typeface="微软雅黑" panose="020B0503020204020204" pitchFamily="34" charset="-122"/>
              <a:sym typeface="+mn-ea"/>
            </a:endParaRPr>
          </a:p>
          <a:p>
            <a:pPr indent="0" algn="ctr" fontAlgn="auto">
              <a:lnSpc>
                <a:spcPct val="130000"/>
              </a:lnSpc>
            </a:pPr>
            <a:endParaRPr lang="en-US" altLang="zh-CN"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fontAlgn="auto">
              <a:lnSpc>
                <a:spcPct val="130000"/>
              </a:lnSpc>
            </a:pPr>
            <a:r>
              <a:rPr lang="en-US" altLang="zh-CN"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lnSpc>
                <a:spcPct val="110000"/>
              </a:lnSpc>
            </a:pPr>
            <a:r>
              <a:rPr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sz="32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sz="24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5" name="组合 4"/>
          <p:cNvGrpSpPr/>
          <p:nvPr>
            <p:custDataLst>
              <p:tags r:id="rId7"/>
            </p:custDataLst>
          </p:nvPr>
        </p:nvGrpSpPr>
        <p:grpSpPr>
          <a:xfrm>
            <a:off x="7573645" y="690245"/>
            <a:ext cx="4925060" cy="5422265"/>
            <a:chOff x="11378" y="1087"/>
            <a:chExt cx="8305" cy="8539"/>
          </a:xfrm>
        </p:grpSpPr>
        <p:sp>
          <p:nvSpPr>
            <p:cNvPr id="6" name="任意多边形 5"/>
            <p:cNvSpPr/>
            <p:nvPr>
              <p:custDataLst>
                <p:tags r:id="rId8"/>
              </p:custDataLst>
            </p:nvPr>
          </p:nvSpPr>
          <p:spPr>
            <a:xfrm>
              <a:off x="11821" y="1453"/>
              <a:ext cx="6192"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solidFill>
              <a:schemeClr val="accent6">
                <a:lumMod val="75000"/>
                <a:alpha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custDataLst>
                <p:tags r:id="rId9"/>
              </p:custDataLst>
            </p:nvPr>
          </p:nvSpPr>
          <p:spPr>
            <a:xfrm>
              <a:off x="18317" y="6729"/>
              <a:ext cx="1366" cy="1366"/>
            </a:xfrm>
            <a:prstGeom prst="ellipse">
              <a:avLst/>
            </a:prstGeom>
            <a:gradFill flip="none" rotWithShape="1">
              <a:gsLst>
                <a:gs pos="39000">
                  <a:srgbClr val="DF3133"/>
                </a:gs>
                <a:gs pos="83000">
                  <a:srgbClr val="F46A6E"/>
                </a:gs>
              </a:gsLst>
              <a:lin ang="13500000" scaled="1"/>
            </a:gradFill>
            <a:ln>
              <a:noFill/>
            </a:ln>
            <a:effectLst>
              <a:outerShdw blurRad="304800" sx="118000" sy="118000" algn="ctr" rotWithShape="0">
                <a:schemeClr val="accent1">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7"/>
            <p:cNvSpPr/>
            <p:nvPr>
              <p:custDataLst>
                <p:tags r:id="rId10"/>
              </p:custDataLst>
            </p:nvPr>
          </p:nvSpPr>
          <p:spPr>
            <a:xfrm>
              <a:off x="11378" y="1087"/>
              <a:ext cx="6396"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blipFill rotWithShape="1">
              <a:blip r:embed="rId11"/>
              <a:stretch>
                <a:fillRect r="-3000"/>
              </a:stretch>
            </a:blipFill>
            <a:ln>
              <a:noFill/>
            </a:ln>
            <a:effectLst>
              <a:outerShdw blurRad="571500" sx="105000" sy="105000" algn="ctr"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8135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747395"/>
            <a:ext cx="882777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知识点二、</a:t>
            </a:r>
            <a:r>
              <a:rPr lang="zh-CN" altLang="en-US" sz="2800" b="1">
                <a:solidFill>
                  <a:schemeClr val="bg1"/>
                </a:solidFill>
                <a:latin typeface="微软雅黑" panose="020B0503020204020204" pitchFamily="34" charset="-122"/>
                <a:ea typeface="微软雅黑" panose="020B0503020204020204" pitchFamily="34" charset="-122"/>
                <a:sym typeface="+mn-ea"/>
              </a:rPr>
              <a:t>光合作用与有氧呼吸过程中元素的转移途径</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3"/>
            </p:custDataLst>
          </p:nvPr>
        </p:nvSpPr>
        <p:spPr>
          <a:xfrm>
            <a:off x="114300" y="1395730"/>
            <a:ext cx="11410950" cy="521970"/>
          </a:xfrm>
          <a:prstGeom prst="rect">
            <a:avLst/>
          </a:prstGeom>
          <a:solidFill>
            <a:schemeClr val="accent3">
              <a:lumMod val="60000"/>
              <a:lumOff val="40000"/>
            </a:schemeClr>
          </a:solidFill>
        </p:spPr>
        <p:txBody>
          <a:bodyPr wrap="square" rtlCol="0">
            <a:spAutoFit/>
          </a:bodyPr>
          <a:lstStyle/>
          <a:p>
            <a:r>
              <a:rPr lang="en-US" altLang="zh-CN" sz="2800" b="1">
                <a:latin typeface="微软雅黑" panose="020B0503020204020204" pitchFamily="34" charset="-122"/>
                <a:ea typeface="微软雅黑" panose="020B0503020204020204" pitchFamily="34" charset="-122"/>
              </a:rPr>
              <a:t>2.</a:t>
            </a:r>
            <a:r>
              <a:rPr lang="zh-CN" altLang="en-US" sz="2800" b="1">
                <a:latin typeface="微软雅黑" panose="020B0503020204020204" pitchFamily="34" charset="-122"/>
                <a:ea typeface="微软雅黑" panose="020B0503020204020204" pitchFamily="34" charset="-122"/>
              </a:rPr>
              <a:t>以</a:t>
            </a:r>
            <a:r>
              <a:rPr lang="en-US" altLang="zh-CN" sz="2800" b="1">
                <a:solidFill>
                  <a:srgbClr val="FF0000"/>
                </a:solidFill>
                <a:latin typeface="微软雅黑" panose="020B0503020204020204" pitchFamily="34" charset="-122"/>
                <a:ea typeface="微软雅黑" panose="020B0503020204020204" pitchFamily="34" charset="-122"/>
              </a:rPr>
              <a:t>H</a:t>
            </a:r>
            <a:r>
              <a:rPr lang="zh-CN" altLang="en-US" sz="2800" b="1">
                <a:latin typeface="微软雅黑" panose="020B0503020204020204" pitchFamily="34" charset="-122"/>
                <a:ea typeface="微软雅黑" panose="020B0503020204020204" pitchFamily="34" charset="-122"/>
              </a:rPr>
              <a:t>元素为例，用同位素标记法标记</a:t>
            </a:r>
            <a:r>
              <a:rPr lang="en-US" altLang="zh-CN" sz="2800" b="1">
                <a:solidFill>
                  <a:srgbClr val="FF0000"/>
                </a:solidFill>
                <a:latin typeface="微软雅黑" panose="020B0503020204020204" pitchFamily="34" charset="-122"/>
                <a:ea typeface="微软雅黑" panose="020B0503020204020204" pitchFamily="34" charset="-122"/>
              </a:rPr>
              <a:t>H</a:t>
            </a:r>
            <a:r>
              <a:rPr lang="en-US" altLang="zh-CN" sz="2800" b="1" baseline="-25000">
                <a:solidFill>
                  <a:srgbClr val="FF0000"/>
                </a:solidFill>
                <a:latin typeface="微软雅黑" panose="020B0503020204020204" pitchFamily="34" charset="-122"/>
                <a:ea typeface="微软雅黑" panose="020B0503020204020204" pitchFamily="34" charset="-122"/>
              </a:rPr>
              <a:t>2</a:t>
            </a:r>
            <a:r>
              <a:rPr lang="en-US" altLang="zh-CN" sz="2800" b="1">
                <a:solidFill>
                  <a:srgbClr val="FF0000"/>
                </a:solidFill>
                <a:latin typeface="微软雅黑" panose="020B0503020204020204" pitchFamily="34" charset="-122"/>
                <a:ea typeface="微软雅黑" panose="020B0503020204020204" pitchFamily="34" charset="-122"/>
              </a:rPr>
              <a:t>O</a:t>
            </a:r>
            <a:r>
              <a:rPr lang="zh-CN" altLang="en-US" sz="2800" b="1">
                <a:latin typeface="微软雅黑" panose="020B0503020204020204" pitchFamily="34" charset="-122"/>
                <a:ea typeface="微软雅黑" panose="020B0503020204020204" pitchFamily="34" charset="-122"/>
              </a:rPr>
              <a:t>中的</a:t>
            </a:r>
            <a:r>
              <a:rPr lang="en-US" altLang="zh-CN" sz="2800" b="1">
                <a:solidFill>
                  <a:srgbClr val="FF0000"/>
                </a:solidFill>
                <a:latin typeface="微软雅黑" panose="020B0503020204020204" pitchFamily="34" charset="-122"/>
                <a:ea typeface="微软雅黑" panose="020B0503020204020204" pitchFamily="34" charset="-122"/>
              </a:rPr>
              <a:t>H</a:t>
            </a:r>
            <a:r>
              <a:rPr lang="zh-CN" altLang="en-US" sz="2800" b="1">
                <a:latin typeface="微软雅黑" panose="020B0503020204020204" pitchFamily="34" charset="-122"/>
                <a:ea typeface="微软雅黑" panose="020B0503020204020204" pitchFamily="34" charset="-122"/>
              </a:rPr>
              <a:t>，追踪</a:t>
            </a:r>
            <a:r>
              <a:rPr lang="en-US" altLang="zh-CN" sz="2800" b="1">
                <a:solidFill>
                  <a:srgbClr val="FF0000"/>
                </a:solidFill>
                <a:latin typeface="微软雅黑" panose="020B0503020204020204" pitchFamily="34" charset="-122"/>
                <a:ea typeface="微软雅黑" panose="020B0503020204020204" pitchFamily="34" charset="-122"/>
              </a:rPr>
              <a:t>H</a:t>
            </a:r>
            <a:r>
              <a:rPr lang="zh-CN" altLang="en-US" sz="2800" b="1">
                <a:latin typeface="微软雅黑" panose="020B0503020204020204" pitchFamily="34" charset="-122"/>
                <a:ea typeface="微软雅黑" panose="020B0503020204020204" pitchFamily="34" charset="-122"/>
              </a:rPr>
              <a:t>的转移途径</a:t>
            </a:r>
            <a:endParaRPr lang="zh-CN" altLang="en-US" sz="2800" b="1">
              <a:latin typeface="微软雅黑" panose="020B0503020204020204" pitchFamily="34" charset="-122"/>
              <a:ea typeface="微软雅黑" panose="020B0503020204020204" pitchFamily="34" charset="-122"/>
            </a:endParaRPr>
          </a:p>
        </p:txBody>
      </p:sp>
      <p:pic>
        <p:nvPicPr>
          <p:cNvPr id="103" name="图片 102"/>
          <p:cNvPicPr/>
          <p:nvPr>
            <p:custDataLst>
              <p:tags r:id="rId4"/>
            </p:custDataLst>
          </p:nvPr>
        </p:nvPicPr>
        <p:blipFill>
          <a:blip r:embed="rId5"/>
          <a:stretch>
            <a:fillRect/>
          </a:stretch>
        </p:blipFill>
        <p:spPr>
          <a:xfrm>
            <a:off x="122555" y="2105660"/>
            <a:ext cx="11885930" cy="4168775"/>
          </a:xfrm>
          <a:prstGeom prst="rect">
            <a:avLst/>
          </a:prstGeom>
          <a:noFill/>
          <a:ln w="9525">
            <a:noFill/>
          </a:ln>
        </p:spPr>
      </p:pic>
      <p:sp>
        <p:nvSpPr>
          <p:cNvPr id="2" name="流程图: 可选过程 1"/>
          <p:cNvSpPr/>
          <p:nvPr>
            <p:custDataLst>
              <p:tags r:id="rId6"/>
            </p:custDataLst>
          </p:nvPr>
        </p:nvSpPr>
        <p:spPr>
          <a:xfrm>
            <a:off x="2021205" y="6477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8135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747395"/>
            <a:ext cx="882777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知识点二、</a:t>
            </a:r>
            <a:r>
              <a:rPr lang="zh-CN" altLang="en-US" sz="2800" b="1">
                <a:solidFill>
                  <a:schemeClr val="bg1"/>
                </a:solidFill>
                <a:latin typeface="微软雅黑" panose="020B0503020204020204" pitchFamily="34" charset="-122"/>
                <a:ea typeface="微软雅黑" panose="020B0503020204020204" pitchFamily="34" charset="-122"/>
                <a:sym typeface="+mn-ea"/>
              </a:rPr>
              <a:t>光合作用与有氧呼吸过程中元素的转移途径</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3"/>
            </p:custDataLst>
          </p:nvPr>
        </p:nvSpPr>
        <p:spPr>
          <a:xfrm>
            <a:off x="114300" y="1395730"/>
            <a:ext cx="11410950" cy="521970"/>
          </a:xfrm>
          <a:prstGeom prst="rect">
            <a:avLst/>
          </a:prstGeom>
          <a:solidFill>
            <a:schemeClr val="accent3">
              <a:lumMod val="60000"/>
              <a:lumOff val="40000"/>
            </a:schemeClr>
          </a:solidFill>
        </p:spPr>
        <p:txBody>
          <a:bodyPr wrap="square" rtlCol="0">
            <a:spAutoFit/>
          </a:bodyPr>
          <a:lstStyle/>
          <a:p>
            <a:r>
              <a:rPr lang="en-US" altLang="zh-CN" sz="2800" b="1">
                <a:latin typeface="微软雅黑" panose="020B0503020204020204" pitchFamily="34" charset="-122"/>
                <a:ea typeface="微软雅黑" panose="020B0503020204020204" pitchFamily="34" charset="-122"/>
              </a:rPr>
              <a:t>3.</a:t>
            </a:r>
            <a:r>
              <a:rPr lang="zh-CN" altLang="en-US" sz="2800" b="1">
                <a:latin typeface="微软雅黑" panose="020B0503020204020204" pitchFamily="34" charset="-122"/>
                <a:ea typeface="微软雅黑" panose="020B0503020204020204" pitchFamily="34" charset="-122"/>
              </a:rPr>
              <a:t>以</a:t>
            </a:r>
            <a:r>
              <a:rPr lang="en-US" altLang="zh-CN" sz="2800" b="1">
                <a:solidFill>
                  <a:srgbClr val="FF0000"/>
                </a:solidFill>
                <a:latin typeface="微软雅黑" panose="020B0503020204020204" pitchFamily="34" charset="-122"/>
                <a:ea typeface="微软雅黑" panose="020B0503020204020204" pitchFamily="34" charset="-122"/>
              </a:rPr>
              <a:t>O</a:t>
            </a:r>
            <a:r>
              <a:rPr lang="zh-CN" altLang="en-US" sz="2800" b="1">
                <a:latin typeface="微软雅黑" panose="020B0503020204020204" pitchFamily="34" charset="-122"/>
                <a:ea typeface="微软雅黑" panose="020B0503020204020204" pitchFamily="34" charset="-122"/>
              </a:rPr>
              <a:t>元素为例，用同位素标记法标记</a:t>
            </a:r>
            <a:r>
              <a:rPr lang="en-US" altLang="zh-CN" sz="2800" b="1">
                <a:solidFill>
                  <a:srgbClr val="FF0000"/>
                </a:solidFill>
                <a:latin typeface="微软雅黑" panose="020B0503020204020204" pitchFamily="34" charset="-122"/>
                <a:ea typeface="微软雅黑" panose="020B0503020204020204" pitchFamily="34" charset="-122"/>
              </a:rPr>
              <a:t>H</a:t>
            </a:r>
            <a:r>
              <a:rPr lang="en-US" altLang="zh-CN" sz="2800" b="1" baseline="-25000">
                <a:solidFill>
                  <a:srgbClr val="FF0000"/>
                </a:solidFill>
                <a:latin typeface="微软雅黑" panose="020B0503020204020204" pitchFamily="34" charset="-122"/>
                <a:ea typeface="微软雅黑" panose="020B0503020204020204" pitchFamily="34" charset="-122"/>
              </a:rPr>
              <a:t>2</a:t>
            </a:r>
            <a:r>
              <a:rPr lang="en-US" altLang="zh-CN" sz="2800" b="1">
                <a:solidFill>
                  <a:srgbClr val="FF0000"/>
                </a:solidFill>
                <a:latin typeface="微软雅黑" panose="020B0503020204020204" pitchFamily="34" charset="-122"/>
                <a:ea typeface="微软雅黑" panose="020B0503020204020204" pitchFamily="34" charset="-122"/>
              </a:rPr>
              <a:t>O</a:t>
            </a:r>
            <a:r>
              <a:rPr lang="zh-CN" altLang="en-US" sz="2800" b="1">
                <a:latin typeface="微软雅黑" panose="020B0503020204020204" pitchFamily="34" charset="-122"/>
                <a:ea typeface="微软雅黑" panose="020B0503020204020204" pitchFamily="34" charset="-122"/>
              </a:rPr>
              <a:t>中的</a:t>
            </a:r>
            <a:r>
              <a:rPr lang="en-US" altLang="zh-CN" sz="2800" b="1">
                <a:solidFill>
                  <a:srgbClr val="FF0000"/>
                </a:solidFill>
                <a:latin typeface="微软雅黑" panose="020B0503020204020204" pitchFamily="34" charset="-122"/>
                <a:ea typeface="微软雅黑" panose="020B0503020204020204" pitchFamily="34" charset="-122"/>
              </a:rPr>
              <a:t>O</a:t>
            </a:r>
            <a:r>
              <a:rPr lang="zh-CN" altLang="en-US" sz="2800" b="1">
                <a:latin typeface="微软雅黑" panose="020B0503020204020204" pitchFamily="34" charset="-122"/>
                <a:ea typeface="微软雅黑" panose="020B0503020204020204" pitchFamily="34" charset="-122"/>
              </a:rPr>
              <a:t>，追踪</a:t>
            </a:r>
            <a:r>
              <a:rPr lang="en-US" altLang="zh-CN" sz="2800" b="1">
                <a:solidFill>
                  <a:srgbClr val="FF0000"/>
                </a:solidFill>
                <a:latin typeface="微软雅黑" panose="020B0503020204020204" pitchFamily="34" charset="-122"/>
                <a:ea typeface="微软雅黑" panose="020B0503020204020204" pitchFamily="34" charset="-122"/>
              </a:rPr>
              <a:t>O</a:t>
            </a:r>
            <a:r>
              <a:rPr lang="zh-CN" altLang="en-US" sz="2800" b="1">
                <a:latin typeface="微软雅黑" panose="020B0503020204020204" pitchFamily="34" charset="-122"/>
                <a:ea typeface="微软雅黑" panose="020B0503020204020204" pitchFamily="34" charset="-122"/>
              </a:rPr>
              <a:t>的转移途径</a:t>
            </a:r>
            <a:endParaRPr lang="zh-CN" altLang="en-US" sz="2800" b="1">
              <a:latin typeface="微软雅黑" panose="020B0503020204020204" pitchFamily="34" charset="-122"/>
              <a:ea typeface="微软雅黑" panose="020B0503020204020204" pitchFamily="34" charset="-122"/>
            </a:endParaRPr>
          </a:p>
        </p:txBody>
      </p:sp>
      <p:pic>
        <p:nvPicPr>
          <p:cNvPr id="104" name="图片 103"/>
          <p:cNvPicPr/>
          <p:nvPr>
            <p:custDataLst>
              <p:tags r:id="rId4"/>
            </p:custDataLst>
          </p:nvPr>
        </p:nvPicPr>
        <p:blipFill>
          <a:blip r:embed="rId5"/>
          <a:stretch>
            <a:fillRect/>
          </a:stretch>
        </p:blipFill>
        <p:spPr>
          <a:xfrm>
            <a:off x="137160" y="2114550"/>
            <a:ext cx="11410950" cy="4453890"/>
          </a:xfrm>
          <a:prstGeom prst="rect">
            <a:avLst/>
          </a:prstGeom>
          <a:noFill/>
          <a:ln w="9525">
            <a:noFill/>
          </a:ln>
        </p:spPr>
      </p:pic>
      <p:sp>
        <p:nvSpPr>
          <p:cNvPr id="2" name="流程图: 可选过程 1"/>
          <p:cNvSpPr/>
          <p:nvPr>
            <p:custDataLst>
              <p:tags r:id="rId6"/>
            </p:custDataLst>
          </p:nvPr>
        </p:nvSpPr>
        <p:spPr>
          <a:xfrm>
            <a:off x="2021205" y="6477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5" name="文本框 4"/>
          <p:cNvSpPr txBox="1"/>
          <p:nvPr>
            <p:custDataLst>
              <p:tags r:id="rId4"/>
            </p:custDataLst>
          </p:nvPr>
        </p:nvSpPr>
        <p:spPr>
          <a:xfrm>
            <a:off x="93521" y="2512467"/>
            <a:ext cx="12098954" cy="2030095"/>
          </a:xfrm>
          <a:prstGeom prst="rect">
            <a:avLst/>
          </a:prstGeom>
          <a:noFill/>
        </p:spPr>
        <p:txBody>
          <a:bodyPr wrap="square" rtlCol="0">
            <a:spAutoFit/>
          </a:bodyPr>
          <a:lstStyle/>
          <a:p>
            <a:pPr indent="0" algn="l" fontAlgn="auto">
              <a:lnSpc>
                <a:spcPct val="150000"/>
              </a:lnSpc>
            </a:pP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2.(2016</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年浙江卷，</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30</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题，节选</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给某植物提供</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altLang="zh-CN" sz="28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8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H</a:t>
            </a:r>
            <a:r>
              <a:rPr lang="en-US" altLang="zh-CN" sz="28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，释放的氧气中含有</a:t>
            </a:r>
            <a:r>
              <a:rPr lang="en-US" altLang="zh-CN" sz="28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。氧气中含有</a:t>
            </a:r>
            <a:r>
              <a:rPr lang="en-US" altLang="zh-CN" sz="28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是由于</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_______________</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_______________</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____</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H</a:t>
            </a:r>
            <a:r>
              <a:rPr lang="en-US" altLang="zh-CN" sz="28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8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又作为原料参与了光合作用之故。</a:t>
            </a:r>
            <a:endParaRPr lang="zh-CN"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custDataLst>
              <p:tags r:id="rId5"/>
            </p:custDataLst>
          </p:nvPr>
        </p:nvSpPr>
        <p:spPr>
          <a:xfrm>
            <a:off x="5372100" y="3142615"/>
            <a:ext cx="5372100" cy="521970"/>
          </a:xfrm>
          <a:prstGeom prst="rect">
            <a:avLst/>
          </a:prstGeom>
          <a:noFill/>
        </p:spPr>
        <p:txBody>
          <a:bodyPr wrap="square" rtlCol="0">
            <a:spAutoFit/>
          </a:bodyPr>
          <a:lstStyle/>
          <a:p>
            <a:pPr algn="l"/>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中的部分氧转移到</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r>
              <a:rPr lang="en-US" altLang="zh-CN" sz="28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100" name="文本框 99"/>
          <p:cNvSpPr txBox="1"/>
          <p:nvPr>
            <p:custDataLst>
              <p:tags r:id="rId4"/>
            </p:custDataLst>
          </p:nvPr>
        </p:nvSpPr>
        <p:spPr>
          <a:xfrm>
            <a:off x="275590" y="811530"/>
            <a:ext cx="11830685" cy="4274820"/>
          </a:xfrm>
          <a:prstGeom prst="rect">
            <a:avLst/>
          </a:prstGeom>
          <a:noFill/>
          <a:ln w="9525">
            <a:noFill/>
          </a:ln>
        </p:spPr>
        <p:txBody>
          <a:bodyPr wrap="square">
            <a:spAutoFit/>
          </a:bodyPr>
          <a:lstStyle/>
          <a:p>
            <a:pPr indent="0" fontAlgn="auto">
              <a:lnSpc>
                <a:spcPct val="170000"/>
              </a:lnSpc>
            </a:pPr>
            <a:r>
              <a:rPr lang="en-US"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3.</a:t>
            </a:r>
            <a:r>
              <a:rPr lang="zh-CN"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关于细胞中的</a:t>
            </a:r>
            <a:r>
              <a:rPr lang="en-US"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H</a:t>
            </a:r>
            <a:r>
              <a:rPr lang="en-US" sz="32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en-US"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zh-CN"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en-US" sz="32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，下列说法错误的是</a:t>
            </a:r>
            <a:r>
              <a:rPr lang="en-US"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　</a:t>
            </a:r>
            <a:r>
              <a:rPr lang="en-US"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32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70000"/>
              </a:lnSpc>
            </a:pPr>
            <a:r>
              <a:rPr lang="en-US" sz="3200" b="1">
                <a:latin typeface="微软雅黑" panose="020B0503020204020204" pitchFamily="34" charset="-122"/>
                <a:ea typeface="微软雅黑" panose="020B0503020204020204" pitchFamily="34" charset="-122"/>
                <a:cs typeface="微软雅黑" panose="020B0503020204020204" pitchFamily="34" charset="-122"/>
              </a:rPr>
              <a:t>  A</a:t>
            </a:r>
            <a:r>
              <a:rPr lang="zh-CN" sz="3200" b="1">
                <a:latin typeface="微软雅黑" panose="020B0503020204020204" pitchFamily="34" charset="-122"/>
                <a:ea typeface="微软雅黑" panose="020B0503020204020204" pitchFamily="34" charset="-122"/>
                <a:cs typeface="微软雅黑" panose="020B0503020204020204" pitchFamily="34" charset="-122"/>
              </a:rPr>
              <a:t>．由葡萄糖合成糖原的过程中一定有</a:t>
            </a:r>
            <a:r>
              <a:rPr lang="en-US" sz="3200" b="1">
                <a:latin typeface="微软雅黑" panose="020B0503020204020204" pitchFamily="34" charset="-122"/>
                <a:ea typeface="微软雅黑" panose="020B0503020204020204" pitchFamily="34" charset="-122"/>
                <a:cs typeface="微软雅黑" panose="020B0503020204020204" pitchFamily="34" charset="-122"/>
              </a:rPr>
              <a:t>H</a:t>
            </a:r>
            <a:r>
              <a:rPr lang="en-US" sz="32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en-US" sz="3200" b="1">
                <a:latin typeface="微软雅黑" panose="020B0503020204020204" pitchFamily="34" charset="-122"/>
                <a:ea typeface="微软雅黑" panose="020B0503020204020204" pitchFamily="34" charset="-122"/>
                <a:cs typeface="微软雅黑" panose="020B0503020204020204" pitchFamily="34" charset="-122"/>
              </a:rPr>
              <a:t>O</a:t>
            </a:r>
            <a:r>
              <a:rPr lang="zh-CN" sz="3200" b="1">
                <a:latin typeface="微软雅黑" panose="020B0503020204020204" pitchFamily="34" charset="-122"/>
                <a:ea typeface="微软雅黑" panose="020B0503020204020204" pitchFamily="34" charset="-122"/>
                <a:cs typeface="微软雅黑" panose="020B0503020204020204" pitchFamily="34" charset="-122"/>
              </a:rPr>
              <a:t>产生</a:t>
            </a:r>
            <a:r>
              <a:rPr lang="en-US" sz="3200" b="1">
                <a:latin typeface="微软雅黑" panose="020B0503020204020204" pitchFamily="34" charset="-122"/>
                <a:ea typeface="微软雅黑" panose="020B0503020204020204" pitchFamily="34" charset="-122"/>
                <a:cs typeface="微软雅黑" panose="020B0503020204020204" pitchFamily="34" charset="-122"/>
              </a:rPr>
              <a:t>  B</a:t>
            </a:r>
            <a:r>
              <a:rPr lang="zh-CN" sz="3200" b="1">
                <a:latin typeface="微软雅黑" panose="020B0503020204020204" pitchFamily="34" charset="-122"/>
                <a:ea typeface="微软雅黑" panose="020B0503020204020204" pitchFamily="34" charset="-122"/>
                <a:cs typeface="微软雅黑" panose="020B0503020204020204" pitchFamily="34" charset="-122"/>
              </a:rPr>
              <a:t>．有氧呼吸第二阶段一定消耗</a:t>
            </a:r>
            <a:r>
              <a:rPr lang="en-US" sz="3200" b="1">
                <a:latin typeface="微软雅黑" panose="020B0503020204020204" pitchFamily="34" charset="-122"/>
                <a:ea typeface="微软雅黑" panose="020B0503020204020204" pitchFamily="34" charset="-122"/>
                <a:cs typeface="微软雅黑" panose="020B0503020204020204" pitchFamily="34" charset="-122"/>
              </a:rPr>
              <a:t>H</a:t>
            </a:r>
            <a:r>
              <a:rPr lang="en-US" sz="32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en-US" sz="3200" b="1">
                <a:latin typeface="微软雅黑" panose="020B0503020204020204" pitchFamily="34" charset="-122"/>
                <a:ea typeface="微软雅黑" panose="020B0503020204020204" pitchFamily="34" charset="-122"/>
                <a:cs typeface="微软雅黑" panose="020B0503020204020204" pitchFamily="34" charset="-122"/>
              </a:rPr>
              <a:t>O  C</a:t>
            </a:r>
            <a:r>
              <a:rPr lang="zh-CN" sz="3200" b="1">
                <a:latin typeface="微软雅黑" panose="020B0503020204020204" pitchFamily="34" charset="-122"/>
                <a:ea typeface="微软雅黑" panose="020B0503020204020204" pitchFamily="34" charset="-122"/>
                <a:cs typeface="微软雅黑" panose="020B0503020204020204" pitchFamily="34" charset="-122"/>
              </a:rPr>
              <a:t>．植物细胞产生的</a:t>
            </a:r>
            <a:r>
              <a:rPr lang="en-US" sz="3200" b="1">
                <a:latin typeface="微软雅黑" panose="020B0503020204020204" pitchFamily="34" charset="-122"/>
                <a:ea typeface="微软雅黑" panose="020B0503020204020204" pitchFamily="34" charset="-122"/>
                <a:cs typeface="微软雅黑" panose="020B0503020204020204" pitchFamily="34" charset="-122"/>
              </a:rPr>
              <a:t>O</a:t>
            </a:r>
            <a:r>
              <a:rPr lang="en-US" sz="32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3200" b="1">
                <a:latin typeface="微软雅黑" panose="020B0503020204020204" pitchFamily="34" charset="-122"/>
                <a:ea typeface="微软雅黑" panose="020B0503020204020204" pitchFamily="34" charset="-122"/>
                <a:cs typeface="微软雅黑" panose="020B0503020204020204" pitchFamily="34" charset="-122"/>
              </a:rPr>
              <a:t>只能来自光合作用</a:t>
            </a:r>
            <a:r>
              <a:rPr lang="en-US" sz="3200" b="1">
                <a:latin typeface="微软雅黑" panose="020B0503020204020204" pitchFamily="34" charset="-122"/>
                <a:ea typeface="微软雅黑" panose="020B0503020204020204" pitchFamily="34" charset="-122"/>
                <a:cs typeface="微软雅黑" panose="020B0503020204020204" pitchFamily="34" charset="-122"/>
              </a:rPr>
              <a:t>  D</a:t>
            </a:r>
            <a:r>
              <a:rPr lang="zh-CN" sz="3200" b="1">
                <a:latin typeface="微软雅黑" panose="020B0503020204020204" pitchFamily="34" charset="-122"/>
                <a:ea typeface="微软雅黑" panose="020B0503020204020204" pitchFamily="34" charset="-122"/>
                <a:cs typeface="微软雅黑" panose="020B0503020204020204" pitchFamily="34" charset="-122"/>
              </a:rPr>
              <a:t>．光合作用产生的</a:t>
            </a:r>
            <a:r>
              <a:rPr lang="en-US" sz="3200" b="1">
                <a:latin typeface="微软雅黑" panose="020B0503020204020204" pitchFamily="34" charset="-122"/>
                <a:ea typeface="微软雅黑" panose="020B0503020204020204" pitchFamily="34" charset="-122"/>
                <a:cs typeface="微软雅黑" panose="020B0503020204020204" pitchFamily="34" charset="-122"/>
              </a:rPr>
              <a:t>O</a:t>
            </a:r>
            <a:r>
              <a:rPr lang="en-US" sz="32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3200" b="1">
                <a:latin typeface="微软雅黑" panose="020B0503020204020204" pitchFamily="34" charset="-122"/>
                <a:ea typeface="微软雅黑" panose="020B0503020204020204" pitchFamily="34" charset="-122"/>
                <a:cs typeface="微软雅黑" panose="020B0503020204020204" pitchFamily="34" charset="-122"/>
              </a:rPr>
              <a:t>中的氧元素只能来自于</a:t>
            </a:r>
            <a:r>
              <a:rPr lang="en-US" sz="3200" b="1">
                <a:latin typeface="微软雅黑" panose="020B0503020204020204" pitchFamily="34" charset="-122"/>
                <a:ea typeface="微软雅黑" panose="020B0503020204020204" pitchFamily="34" charset="-122"/>
                <a:cs typeface="微软雅黑" panose="020B0503020204020204" pitchFamily="34" charset="-122"/>
              </a:rPr>
              <a:t>H</a:t>
            </a:r>
            <a:r>
              <a:rPr lang="en-US" sz="32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en-US" sz="3200" b="1">
                <a:latin typeface="微软雅黑" panose="020B0503020204020204" pitchFamily="34" charset="-122"/>
                <a:ea typeface="微软雅黑" panose="020B0503020204020204" pitchFamily="34" charset="-122"/>
                <a:cs typeface="微软雅黑" panose="020B0503020204020204" pitchFamily="34" charset="-122"/>
              </a:rPr>
              <a:t>O
</a:t>
            </a:r>
            <a:endParaRPr lang="en-US" altLang="en-US" sz="32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笑脸 5"/>
          <p:cNvSpPr/>
          <p:nvPr>
            <p:custDataLst>
              <p:tags r:id="rId5"/>
            </p:custDataLst>
          </p:nvPr>
        </p:nvSpPr>
        <p:spPr>
          <a:xfrm>
            <a:off x="481648" y="3588385"/>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13" name="流程图: 离页连接符 12"/>
          <p:cNvSpPr/>
          <p:nvPr>
            <p:custDataLst>
              <p:tags r:id="rId6"/>
            </p:custDataLst>
          </p:nvPr>
        </p:nvSpPr>
        <p:spPr>
          <a:xfrm rot="10800000">
            <a:off x="6189345" y="1846580"/>
            <a:ext cx="2830830" cy="58864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2" name="文本框 1"/>
          <p:cNvSpPr txBox="1"/>
          <p:nvPr>
            <p:custDataLst>
              <p:tags r:id="rId7"/>
            </p:custDataLst>
          </p:nvPr>
        </p:nvSpPr>
        <p:spPr>
          <a:xfrm>
            <a:off x="4500880" y="1591310"/>
            <a:ext cx="6096000" cy="368300"/>
          </a:xfrm>
          <a:prstGeom prst="rect">
            <a:avLst/>
          </a:prstGeom>
          <a:noFill/>
        </p:spPr>
        <p:txBody>
          <a:bodyPr wrap="square" rtlCol="0" anchor="t">
            <a:spAutoFit/>
          </a:bodyPr>
          <a:lstStyle/>
          <a:p>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葡萄糖是单糖，通过脱水缩合形成多糖的过程有水生成</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9" name="标注: 右箭头 58"/>
          <p:cNvSpPr/>
          <p:nvPr>
            <p:custDataLst>
              <p:tags r:id="rId8"/>
            </p:custDataLst>
          </p:nvPr>
        </p:nvSpPr>
        <p:spPr>
          <a:xfrm>
            <a:off x="4500880" y="2753995"/>
            <a:ext cx="2827020"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4" name="文本框 3"/>
          <p:cNvSpPr txBox="1"/>
          <p:nvPr>
            <p:custDataLst>
              <p:tags r:id="rId9"/>
            </p:custDataLst>
          </p:nvPr>
        </p:nvSpPr>
        <p:spPr>
          <a:xfrm>
            <a:off x="7327900" y="2753995"/>
            <a:ext cx="4125595" cy="645160"/>
          </a:xfrm>
          <a:prstGeom prst="rect">
            <a:avLst/>
          </a:prstGeom>
          <a:noFill/>
        </p:spPr>
        <p:txBody>
          <a:bodyPr wrap="square" rtlCol="0" anchor="t">
            <a:spAutoFit/>
          </a:bodyPr>
          <a:lstStyle/>
          <a:p>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有氧呼吸第二阶段是丙酮酸和水反应生成</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，所以一定消耗</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endParaRPr lang="en-US"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文本框 6"/>
          <p:cNvSpPr txBox="1"/>
          <p:nvPr>
            <p:custDataLst>
              <p:tags r:id="rId10"/>
            </p:custDataLst>
          </p:nvPr>
        </p:nvSpPr>
        <p:spPr>
          <a:xfrm>
            <a:off x="8150860" y="3484880"/>
            <a:ext cx="3954780" cy="829945"/>
          </a:xfrm>
          <a:prstGeom prst="rect">
            <a:avLst/>
          </a:prstGeom>
          <a:noFill/>
        </p:spPr>
        <p:txBody>
          <a:bodyPr wrap="square" rtlCol="0" anchor="t">
            <a:spAutoFit/>
          </a:bodyPr>
          <a:lstStyle/>
          <a:p>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有些植物细胞含有过氧化氢酶</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例如土豆</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，可以分解过氧化氢生成</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sz="16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，因此植物细胞产生的</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sz="16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不一定只来自光合作用</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标注: 右箭头 58"/>
          <p:cNvSpPr/>
          <p:nvPr>
            <p:custDataLst>
              <p:tags r:id="rId11"/>
            </p:custDataLst>
          </p:nvPr>
        </p:nvSpPr>
        <p:spPr>
          <a:xfrm>
            <a:off x="4087495" y="3634105"/>
            <a:ext cx="4063365"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14" name="流程图: 离页连接符 12"/>
          <p:cNvSpPr/>
          <p:nvPr>
            <p:custDataLst>
              <p:tags r:id="rId12"/>
            </p:custDataLst>
          </p:nvPr>
        </p:nvSpPr>
        <p:spPr>
          <a:xfrm>
            <a:off x="4087495" y="4484370"/>
            <a:ext cx="5533390" cy="55689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6">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9" name="文本框 8"/>
          <p:cNvSpPr txBox="1"/>
          <p:nvPr>
            <p:custDataLst>
              <p:tags r:id="rId13"/>
            </p:custDataLst>
          </p:nvPr>
        </p:nvSpPr>
        <p:spPr>
          <a:xfrm>
            <a:off x="4500880" y="5086350"/>
            <a:ext cx="4592320" cy="645160"/>
          </a:xfrm>
          <a:prstGeom prst="rect">
            <a:avLst/>
          </a:prstGeom>
          <a:noFill/>
        </p:spPr>
        <p:txBody>
          <a:bodyPr wrap="square" rtlCol="0" anchor="t">
            <a:spAutoFit/>
          </a:bodyPr>
          <a:lstStyle/>
          <a:p>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光反应阶段水的分解产生氧气，故光合作用产生的</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中的氧元素只能来自于</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H</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endParaRPr lang="en-US"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wipe(left)">
                                      <p:cBhvr>
                                        <p:cTn id="17" dur="500"/>
                                        <p:tgtEl>
                                          <p:spTgt spid="5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9" grpId="0" animBg="1"/>
      <p:bldP spid="8" grpId="0" animBg="1"/>
      <p:bldP spid="14" grpId="0" animBg="1"/>
      <p:bldP spid="2" grpId="0"/>
      <p:bldP spid="4" grpId="0"/>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8135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747395"/>
            <a:ext cx="732917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知识点三、</a:t>
            </a:r>
            <a:r>
              <a:rPr lang="zh-CN" altLang="en-US" sz="2800" b="1">
                <a:solidFill>
                  <a:schemeClr val="bg1"/>
                </a:solidFill>
                <a:latin typeface="微软雅黑" panose="020B0503020204020204" pitchFamily="34" charset="-122"/>
                <a:ea typeface="微软雅黑" panose="020B0503020204020204" pitchFamily="34" charset="-122"/>
                <a:sym typeface="+mn-ea"/>
              </a:rPr>
              <a:t>光合作用与有氧呼吸能量上的联系</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custDataLst>
              <p:tags r:id="rId3"/>
            </p:custDataLst>
          </p:nvPr>
        </p:nvSpPr>
        <p:spPr>
          <a:xfrm>
            <a:off x="259715" y="2000250"/>
            <a:ext cx="560705" cy="953135"/>
          </a:xfrm>
          <a:prstGeom prst="rect">
            <a:avLst/>
          </a:prstGeom>
          <a:solidFill>
            <a:srgbClr val="FFE05B">
              <a:alpha val="22000"/>
            </a:srgbClr>
          </a:solidFill>
        </p:spPr>
        <p:txBody>
          <a:bodyPr wrap="square" rtlCol="0">
            <a:spAutoFit/>
          </a:bodyPr>
          <a:lstStyle/>
          <a:p>
            <a:r>
              <a:rPr lang="zh-CN" altLang="en-US" sz="2800" b="1">
                <a:solidFill>
                  <a:schemeClr val="bg2">
                    <a:lumMod val="10000"/>
                  </a:schemeClr>
                </a:solidFill>
                <a:latin typeface="微软雅黑" panose="020B0503020204020204" pitchFamily="34" charset="-122"/>
                <a:ea typeface="微软雅黑" panose="020B0503020204020204" pitchFamily="34" charset="-122"/>
              </a:rPr>
              <a:t>光能</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grpSp>
        <p:nvGrpSpPr>
          <p:cNvPr id="43" name="组合 42"/>
          <p:cNvGrpSpPr/>
          <p:nvPr>
            <p:custDataLst>
              <p:tags r:id="rId4"/>
            </p:custDataLst>
          </p:nvPr>
        </p:nvGrpSpPr>
        <p:grpSpPr>
          <a:xfrm>
            <a:off x="734695" y="2061845"/>
            <a:ext cx="1136015" cy="460375"/>
            <a:chOff x="4768" y="6109"/>
            <a:chExt cx="1789" cy="725"/>
          </a:xfrm>
        </p:grpSpPr>
        <p:sp>
          <p:nvSpPr>
            <p:cNvPr id="22" name="文本框 21"/>
            <p:cNvSpPr txBox="1"/>
            <p:nvPr>
              <p:custDataLst>
                <p:tags r:id="rId5"/>
              </p:custDataLst>
            </p:nvPr>
          </p:nvSpPr>
          <p:spPr>
            <a:xfrm>
              <a:off x="4768" y="6109"/>
              <a:ext cx="1789" cy="725"/>
            </a:xfrm>
            <a:prstGeom prst="rect">
              <a:avLst/>
            </a:prstGeom>
            <a:noFill/>
            <a:ln w="9525">
              <a:noFill/>
            </a:ln>
          </p:spPr>
          <p:txBody>
            <a:bodyPr wrap="square">
              <a:spAutoFit/>
            </a:bodyPr>
            <a:lstStyle/>
            <a:p>
              <a:pPr indent="0"/>
              <a:r>
                <a:rPr lang="zh-CN" sz="2400" b="1">
                  <a:solidFill>
                    <a:schemeClr val="bg2">
                      <a:lumMod val="10000"/>
                    </a:schemeClr>
                  </a:solidFill>
                  <a:latin typeface="微软雅黑" panose="020B0503020204020204" pitchFamily="34" charset="-122"/>
                  <a:ea typeface="微软雅黑" panose="020B0503020204020204" pitchFamily="34" charset="-122"/>
                </a:rPr>
                <a:t>光反应</a:t>
              </a:r>
              <a:endParaRPr lang="zh-CN" altLang="en-US" sz="2400" b="1">
                <a:solidFill>
                  <a:schemeClr val="bg2">
                    <a:lumMod val="10000"/>
                  </a:schemeClr>
                </a:solidFill>
                <a:latin typeface="微软雅黑" panose="020B0503020204020204" pitchFamily="34" charset="-122"/>
                <a:ea typeface="微软雅黑" panose="020B0503020204020204" pitchFamily="34" charset="-122"/>
              </a:endParaRPr>
            </a:p>
          </p:txBody>
        </p:sp>
        <p:cxnSp>
          <p:nvCxnSpPr>
            <p:cNvPr id="23" name="直接箭头连接符 22"/>
            <p:cNvCxnSpPr/>
            <p:nvPr>
              <p:custDataLst>
                <p:tags r:id="rId6"/>
              </p:custDataLst>
            </p:nvPr>
          </p:nvCxnSpPr>
          <p:spPr>
            <a:xfrm flipV="1">
              <a:off x="4828" y="6776"/>
              <a:ext cx="1644" cy="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8" name="文本框 27"/>
          <p:cNvSpPr txBox="1"/>
          <p:nvPr>
            <p:custDataLst>
              <p:tags r:id="rId7"/>
            </p:custDataLst>
          </p:nvPr>
        </p:nvSpPr>
        <p:spPr>
          <a:xfrm>
            <a:off x="1778635" y="2000250"/>
            <a:ext cx="2700000" cy="953135"/>
          </a:xfrm>
          <a:prstGeom prst="rect">
            <a:avLst/>
          </a:prstGeom>
          <a:solidFill>
            <a:srgbClr val="91B07E">
              <a:alpha val="46000"/>
            </a:srgbClr>
          </a:solidFill>
          <a:ln w="9525">
            <a:noFill/>
          </a:ln>
        </p:spPr>
        <p:txBody>
          <a:bodyPr wrap="square">
            <a:spAutoFit/>
          </a:bodyPr>
          <a:lstStyle/>
          <a:p>
            <a:pPr indent="0"/>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和</a:t>
            </a:r>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NADPH</a:t>
            </a:r>
            <a:r>
              <a:rPr lang="zh-CN" alt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中活跃的化学能</a:t>
            </a:r>
            <a:endParaRPr lang="zh-CN" alt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7" name="组合 36"/>
          <p:cNvGrpSpPr/>
          <p:nvPr>
            <p:custDataLst>
              <p:tags r:id="rId8"/>
            </p:custDataLst>
          </p:nvPr>
        </p:nvGrpSpPr>
        <p:grpSpPr>
          <a:xfrm>
            <a:off x="4417060" y="2052320"/>
            <a:ext cx="1138555" cy="460375"/>
            <a:chOff x="4520" y="4020"/>
            <a:chExt cx="1793" cy="725"/>
          </a:xfrm>
        </p:grpSpPr>
        <p:sp>
          <p:nvSpPr>
            <p:cNvPr id="2" name="文本框 1"/>
            <p:cNvSpPr txBox="1"/>
            <p:nvPr>
              <p:custDataLst>
                <p:tags r:id="rId9"/>
              </p:custDataLst>
            </p:nvPr>
          </p:nvSpPr>
          <p:spPr>
            <a:xfrm>
              <a:off x="4520" y="4020"/>
              <a:ext cx="1789" cy="725"/>
            </a:xfrm>
            <a:prstGeom prst="rect">
              <a:avLst/>
            </a:prstGeom>
            <a:noFill/>
            <a:ln w="9525">
              <a:noFill/>
            </a:ln>
          </p:spPr>
          <p:txBody>
            <a:bodyPr wrap="square">
              <a:spAutoFit/>
            </a:bodyPr>
            <a:lstStyle/>
            <a:p>
              <a:pPr indent="0"/>
              <a:r>
                <a:rPr lang="zh-CN" sz="2400" b="1">
                  <a:solidFill>
                    <a:schemeClr val="bg2">
                      <a:lumMod val="10000"/>
                    </a:schemeClr>
                  </a:solidFill>
                  <a:latin typeface="微软雅黑" panose="020B0503020204020204" pitchFamily="34" charset="-122"/>
                  <a:ea typeface="微软雅黑" panose="020B0503020204020204" pitchFamily="34" charset="-122"/>
                </a:rPr>
                <a:t>暗反应</a:t>
              </a:r>
              <a:endParaRPr lang="zh-CN" altLang="en-US" sz="2400" b="1">
                <a:solidFill>
                  <a:schemeClr val="bg2">
                    <a:lumMod val="10000"/>
                  </a:schemeClr>
                </a:solidFill>
                <a:latin typeface="微软雅黑" panose="020B0503020204020204" pitchFamily="34" charset="-122"/>
                <a:ea typeface="微软雅黑" panose="020B0503020204020204" pitchFamily="34" charset="-122"/>
              </a:endParaRPr>
            </a:p>
          </p:txBody>
        </p:sp>
        <p:cxnSp>
          <p:nvCxnSpPr>
            <p:cNvPr id="13" name="直接箭头连接符 12"/>
            <p:cNvCxnSpPr/>
            <p:nvPr>
              <p:custDataLst>
                <p:tags r:id="rId10"/>
              </p:custDataLst>
            </p:nvPr>
          </p:nvCxnSpPr>
          <p:spPr>
            <a:xfrm>
              <a:off x="4588" y="4702"/>
              <a:ext cx="17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 name="文本框 2"/>
          <p:cNvSpPr txBox="1"/>
          <p:nvPr>
            <p:custDataLst>
              <p:tags r:id="rId11"/>
            </p:custDataLst>
          </p:nvPr>
        </p:nvSpPr>
        <p:spPr>
          <a:xfrm>
            <a:off x="5529580" y="2000250"/>
            <a:ext cx="1980000" cy="953135"/>
          </a:xfrm>
          <a:prstGeom prst="rect">
            <a:avLst/>
          </a:prstGeom>
          <a:solidFill>
            <a:srgbClr val="71AF1B">
              <a:alpha val="23000"/>
            </a:srgbClr>
          </a:solidFill>
          <a:ln w="9525">
            <a:noFill/>
          </a:ln>
        </p:spPr>
        <p:txBody>
          <a:bodyPr wrap="square">
            <a:spAutoFit/>
          </a:bodyPr>
          <a:lstStyle/>
          <a:p>
            <a:pPr indent="0"/>
            <a:r>
              <a:rPr lang="zh-CN" altLang="en-US" sz="2800" b="1">
                <a:solidFill>
                  <a:schemeClr val="bg2">
                    <a:lumMod val="10000"/>
                  </a:schemeClr>
                </a:solidFill>
                <a:latin typeface="微软雅黑" panose="020B0503020204020204" pitchFamily="34" charset="-122"/>
                <a:ea typeface="微软雅黑" panose="020B0503020204020204" pitchFamily="34" charset="-122"/>
              </a:rPr>
              <a:t>有机物中稳定的化学能</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12"/>
            </p:custDataLst>
          </p:nvPr>
        </p:nvSpPr>
        <p:spPr>
          <a:xfrm>
            <a:off x="7672070" y="1595120"/>
            <a:ext cx="1908810" cy="521970"/>
          </a:xfrm>
          <a:prstGeom prst="rect">
            <a:avLst/>
          </a:prstGeom>
          <a:solidFill>
            <a:schemeClr val="accent6">
              <a:lumMod val="75000"/>
            </a:schemeClr>
          </a:solidFill>
          <a:ln w="9525">
            <a:noFill/>
          </a:ln>
        </p:spPr>
        <p:txBody>
          <a:bodyPr wrap="square">
            <a:spAutoFit/>
          </a:bodyPr>
          <a:lstStyle/>
          <a:p>
            <a:pPr indent="0" algn="ctr"/>
            <a:r>
              <a:rPr lang="zh-CN" altLang="en-US" sz="2800" b="1">
                <a:solidFill>
                  <a:schemeClr val="bg1"/>
                </a:solidFill>
                <a:latin typeface="微软雅黑" panose="020B0503020204020204" pitchFamily="34" charset="-122"/>
                <a:ea typeface="微软雅黑" panose="020B0503020204020204" pitchFamily="34" charset="-122"/>
              </a:rPr>
              <a:t>热能</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13"/>
            </p:custDataLst>
          </p:nvPr>
        </p:nvSpPr>
        <p:spPr>
          <a:xfrm>
            <a:off x="7672070" y="2485390"/>
            <a:ext cx="2047240" cy="953135"/>
          </a:xfrm>
          <a:prstGeom prst="rect">
            <a:avLst/>
          </a:prstGeom>
          <a:solidFill>
            <a:schemeClr val="accent6">
              <a:lumMod val="75000"/>
            </a:schemeClr>
          </a:solidFill>
          <a:ln w="9525">
            <a:noFill/>
          </a:ln>
        </p:spPr>
        <p:txBody>
          <a:bodyPr wrap="square">
            <a:spAutoFit/>
          </a:bodyPr>
          <a:lstStyle/>
          <a:p>
            <a:pPr indent="0"/>
            <a:r>
              <a:rPr lang="en-US"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ATP</a:t>
            </a:r>
            <a:r>
              <a:rPr lang="zh-CN" altLang="en-US"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中活跃的化学能</a:t>
            </a:r>
            <a:endParaRPr lang="zh-CN" altLang="en-US"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14"/>
            </p:custDataLst>
          </p:nvPr>
        </p:nvSpPr>
        <p:spPr>
          <a:xfrm>
            <a:off x="10182860" y="2476500"/>
            <a:ext cx="1619885" cy="962660"/>
          </a:xfrm>
          <a:prstGeom prst="rect">
            <a:avLst/>
          </a:prstGeom>
          <a:solidFill>
            <a:schemeClr val="accent5">
              <a:lumMod val="75000"/>
            </a:schemeClr>
          </a:solidFill>
          <a:ln w="9525">
            <a:noFill/>
          </a:ln>
        </p:spPr>
        <p:txBody>
          <a:bodyPr wrap="square">
            <a:noAutofit/>
          </a:bodyPr>
          <a:lstStyle/>
          <a:p>
            <a:pPr indent="0"/>
            <a:r>
              <a:rPr lang="zh-CN" altLang="en-US" sz="2800" b="1">
                <a:solidFill>
                  <a:schemeClr val="bg1"/>
                </a:solidFill>
                <a:latin typeface="微软雅黑" panose="020B0503020204020204" pitchFamily="34" charset="-122"/>
                <a:ea typeface="微软雅黑" panose="020B0503020204020204" pitchFamily="34" charset="-122"/>
              </a:rPr>
              <a:t>用于各项生命活动</a:t>
            </a:r>
            <a:endParaRPr lang="zh-CN" altLang="en-US" sz="2800" b="1">
              <a:solidFill>
                <a:schemeClr val="bg1"/>
              </a:solidFill>
              <a:latin typeface="微软雅黑" panose="020B0503020204020204" pitchFamily="34" charset="-122"/>
              <a:ea typeface="微软雅黑" panose="020B0503020204020204" pitchFamily="34" charset="-122"/>
            </a:endParaRPr>
          </a:p>
        </p:txBody>
      </p:sp>
      <p:cxnSp>
        <p:nvCxnSpPr>
          <p:cNvPr id="12" name="直接箭头连接符 11"/>
          <p:cNvCxnSpPr>
            <a:stCxn id="3" idx="3"/>
            <a:endCxn id="8" idx="1"/>
          </p:cNvCxnSpPr>
          <p:nvPr>
            <p:custDataLst>
              <p:tags r:id="rId15"/>
            </p:custDataLst>
          </p:nvPr>
        </p:nvCxnSpPr>
        <p:spPr>
          <a:xfrm flipV="1">
            <a:off x="7509510" y="1856105"/>
            <a:ext cx="162560" cy="6210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stCxn id="3" idx="3"/>
            <a:endCxn id="9" idx="1"/>
          </p:cNvCxnSpPr>
          <p:nvPr>
            <p:custDataLst>
              <p:tags r:id="rId16"/>
            </p:custDataLst>
          </p:nvPr>
        </p:nvCxnSpPr>
        <p:spPr>
          <a:xfrm>
            <a:off x="7509510" y="2477135"/>
            <a:ext cx="162560" cy="4851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a:stCxn id="9" idx="3"/>
            <a:endCxn id="11" idx="1"/>
          </p:cNvCxnSpPr>
          <p:nvPr>
            <p:custDataLst>
              <p:tags r:id="rId17"/>
            </p:custDataLst>
          </p:nvPr>
        </p:nvCxnSpPr>
        <p:spPr>
          <a:xfrm flipV="1">
            <a:off x="9719310" y="2957830"/>
            <a:ext cx="463550" cy="44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左大括号 15"/>
          <p:cNvSpPr/>
          <p:nvPr>
            <p:custDataLst>
              <p:tags r:id="rId18"/>
            </p:custDataLst>
          </p:nvPr>
        </p:nvSpPr>
        <p:spPr>
          <a:xfrm rot="16200000">
            <a:off x="3208020" y="544195"/>
            <a:ext cx="438150" cy="624395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17" name="文本框 16"/>
          <p:cNvSpPr txBox="1"/>
          <p:nvPr>
            <p:custDataLst>
              <p:tags r:id="rId19"/>
            </p:custDataLst>
          </p:nvPr>
        </p:nvSpPr>
        <p:spPr>
          <a:xfrm>
            <a:off x="2600960" y="3962400"/>
            <a:ext cx="1753235" cy="521970"/>
          </a:xfrm>
          <a:prstGeom prst="rect">
            <a:avLst/>
          </a:prstGeom>
          <a:noFill/>
        </p:spPr>
        <p:txBody>
          <a:bodyPr wrap="square" rtlCol="0" anchor="t">
            <a:spAutoFit/>
          </a:bodyPr>
          <a:lstStyle/>
          <a:p>
            <a:pPr>
              <a:buNone/>
            </a:pPr>
            <a:r>
              <a:rPr lang="zh-CN" sz="2800" b="1" kern="100">
                <a:solidFill>
                  <a:schemeClr val="tx1"/>
                </a:solidFill>
                <a:effectLst/>
                <a:latin typeface="微软雅黑" panose="020B0503020204020204" pitchFamily="34" charset="-122"/>
                <a:ea typeface="微软雅黑" panose="020B0503020204020204" pitchFamily="34" charset="-122"/>
                <a:cs typeface="Times New Roman" panose="02020603050405020304"/>
                <a:sym typeface="+mn-ea"/>
              </a:rPr>
              <a:t>光合作用</a:t>
            </a:r>
            <a:endParaRPr lang="zh-CN" altLang="en-US" sz="2800" b="1" kern="100">
              <a:solidFill>
                <a:schemeClr val="tx1"/>
              </a:solidFill>
              <a:effectLst/>
              <a:latin typeface="微软雅黑" panose="020B0503020204020204" pitchFamily="34" charset="-122"/>
              <a:ea typeface="微软雅黑" panose="020B0503020204020204" pitchFamily="34" charset="-122"/>
              <a:cs typeface="Times New Roman" panose="02020603050405020304"/>
              <a:sym typeface="+mn-ea"/>
            </a:endParaRPr>
          </a:p>
        </p:txBody>
      </p:sp>
      <p:sp>
        <p:nvSpPr>
          <p:cNvPr id="18" name="文本框 17"/>
          <p:cNvSpPr txBox="1"/>
          <p:nvPr>
            <p:custDataLst>
              <p:tags r:id="rId20"/>
            </p:custDataLst>
          </p:nvPr>
        </p:nvSpPr>
        <p:spPr>
          <a:xfrm>
            <a:off x="8216900" y="3962400"/>
            <a:ext cx="1685290" cy="521970"/>
          </a:xfrm>
          <a:prstGeom prst="rect">
            <a:avLst/>
          </a:prstGeom>
          <a:noFill/>
        </p:spPr>
        <p:txBody>
          <a:bodyPr wrap="square" rtlCol="0" anchor="t">
            <a:spAutoFit/>
          </a:bodyPr>
          <a:lstStyle/>
          <a:p>
            <a:pPr>
              <a:buNone/>
            </a:pPr>
            <a:r>
              <a:rPr lang="zh-CN" altLang="en-US" sz="2800" b="1" kern="100">
                <a:solidFill>
                  <a:schemeClr val="tx1"/>
                </a:solidFill>
                <a:effectLst/>
                <a:latin typeface="微软雅黑" panose="020B0503020204020204" pitchFamily="34" charset="-122"/>
                <a:ea typeface="微软雅黑" panose="020B0503020204020204" pitchFamily="34" charset="-122"/>
                <a:cs typeface="Times New Roman" panose="02020603050405020304"/>
                <a:sym typeface="+mn-ea"/>
              </a:rPr>
              <a:t>有氧呼吸</a:t>
            </a:r>
            <a:endParaRPr lang="zh-CN" altLang="en-US" sz="2800" b="1" kern="100">
              <a:solidFill>
                <a:schemeClr val="tx1"/>
              </a:solidFill>
              <a:effectLst/>
              <a:latin typeface="微软雅黑" panose="020B0503020204020204" pitchFamily="34" charset="-122"/>
              <a:ea typeface="微软雅黑" panose="020B0503020204020204" pitchFamily="34" charset="-122"/>
              <a:cs typeface="Times New Roman" panose="02020603050405020304"/>
              <a:sym typeface="+mn-ea"/>
            </a:endParaRPr>
          </a:p>
        </p:txBody>
      </p:sp>
      <p:sp>
        <p:nvSpPr>
          <p:cNvPr id="19" name="左大括号 18"/>
          <p:cNvSpPr/>
          <p:nvPr>
            <p:custDataLst>
              <p:tags r:id="rId21"/>
            </p:custDataLst>
          </p:nvPr>
        </p:nvSpPr>
        <p:spPr>
          <a:xfrm rot="16200000">
            <a:off x="8801100" y="1196340"/>
            <a:ext cx="438150" cy="49409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10" name="矩形 9"/>
          <p:cNvSpPr/>
          <p:nvPr>
            <p:custDataLst>
              <p:tags r:id="rId22"/>
            </p:custDataLst>
          </p:nvPr>
        </p:nvSpPr>
        <p:spPr>
          <a:xfrm>
            <a:off x="137795" y="4683125"/>
            <a:ext cx="11844020" cy="565785"/>
          </a:xfrm>
          <a:prstGeom prst="rect">
            <a:avLst/>
          </a:prstGeom>
          <a:solidFill>
            <a:schemeClr val="bg2"/>
          </a:solidFill>
        </p:spPr>
        <p:txBody>
          <a:bodyPr wrap="none">
            <a:noAutofit/>
          </a:bodyPr>
          <a:lstStyle/>
          <a:p>
            <a:r>
              <a:rPr lang="zh-CN" altLang="zh-CN" sz="28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注意：叶绿体光反应产生的</a:t>
            </a:r>
            <a:r>
              <a:rPr lang="en-US" altLang="zh-CN" sz="28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ATP</a:t>
            </a:r>
            <a:r>
              <a:rPr lang="zh-CN" altLang="en-US" sz="28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只能用于叶绿体，如暗反应或其他吸能反应</a:t>
            </a:r>
            <a:endParaRPr lang="zh-CN" altLang="en-US" sz="28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0" name="矩形 19"/>
          <p:cNvSpPr/>
          <p:nvPr>
            <p:custDataLst>
              <p:tags r:id="rId23"/>
            </p:custDataLst>
          </p:nvPr>
        </p:nvSpPr>
        <p:spPr>
          <a:xfrm>
            <a:off x="9710420" y="1551305"/>
            <a:ext cx="1835150" cy="565785"/>
          </a:xfrm>
          <a:prstGeom prst="rect">
            <a:avLst/>
          </a:prstGeom>
          <a:solidFill>
            <a:schemeClr val="accent3">
              <a:lumMod val="75000"/>
            </a:schemeClr>
          </a:solidFill>
        </p:spPr>
        <p:txBody>
          <a:bodyPr wrap="none">
            <a:noAutofit/>
          </a:bodyPr>
          <a:lstStyle/>
          <a:p>
            <a:r>
              <a:rPr lang="zh-CN" altLang="zh-CN" sz="2800" b="1" kern="10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（大部分）</a:t>
            </a:r>
            <a:endParaRPr lang="zh-CN" altLang="zh-CN" sz="2800" b="1" kern="10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流程图: 可选过程 20"/>
          <p:cNvSpPr/>
          <p:nvPr>
            <p:custDataLst>
              <p:tags r:id="rId24"/>
            </p:custDataLst>
          </p:nvPr>
        </p:nvSpPr>
        <p:spPr>
          <a:xfrm>
            <a:off x="2021205" y="6477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nodeType="clickEffect">
                                  <p:stCondLst>
                                    <p:cond delay="0"/>
                                  </p:stCondLst>
                                  <p:childTnLst>
                                    <p:set>
                                      <p:cBhvr>
                                        <p:cTn id="13" dur="1" fill="hold">
                                          <p:stCondLst>
                                            <p:cond delay="0"/>
                                          </p:stCondLst>
                                        </p:cTn>
                                        <p:tgtEl>
                                          <p:spTgt spid="43"/>
                                        </p:tgtEl>
                                        <p:attrNameLst>
                                          <p:attrName>style.visibility</p:attrName>
                                        </p:attrNameLst>
                                      </p:cBhvr>
                                      <p:to>
                                        <p:strVal val="visible"/>
                                      </p:to>
                                    </p:set>
                                    <p:anim calcmode="lin" valueType="num">
                                      <p:cBhvr additive="base">
                                        <p:cTn id="14" dur="500"/>
                                        <p:tgtEl>
                                          <p:spTgt spid="43"/>
                                        </p:tgtEl>
                                        <p:attrNameLst>
                                          <p:attrName>ppt_x</p:attrName>
                                        </p:attrNameLst>
                                      </p:cBhvr>
                                      <p:tavLst>
                                        <p:tav tm="0">
                                          <p:val>
                                            <p:strVal val="#ppt_x-#ppt_w*1.125000"/>
                                          </p:val>
                                        </p:tav>
                                        <p:tav tm="100000">
                                          <p:val>
                                            <p:strVal val="#ppt_x"/>
                                          </p:val>
                                        </p:tav>
                                      </p:tavLst>
                                    </p:anim>
                                    <p:animEffect transition="in" filter="wipe(right)">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p:cTn id="20" dur="500" fill="hold"/>
                                        <p:tgtEl>
                                          <p:spTgt spid="28"/>
                                        </p:tgtEl>
                                        <p:attrNameLst>
                                          <p:attrName>ppt_w</p:attrName>
                                        </p:attrNameLst>
                                      </p:cBhvr>
                                      <p:tavLst>
                                        <p:tav tm="0">
                                          <p:val>
                                            <p:fltVal val="0"/>
                                          </p:val>
                                        </p:tav>
                                        <p:tav tm="100000">
                                          <p:val>
                                            <p:strVal val="#ppt_w"/>
                                          </p:val>
                                        </p:tav>
                                      </p:tavLst>
                                    </p:anim>
                                    <p:anim calcmode="lin" valueType="num">
                                      <p:cBhvr>
                                        <p:cTn id="21" dur="500" fill="hold"/>
                                        <p:tgtEl>
                                          <p:spTgt spid="28"/>
                                        </p:tgtEl>
                                        <p:attrNameLst>
                                          <p:attrName>ppt_h</p:attrName>
                                        </p:attrNameLst>
                                      </p:cBhvr>
                                      <p:tavLst>
                                        <p:tav tm="0">
                                          <p:val>
                                            <p:fltVal val="0"/>
                                          </p:val>
                                        </p:tav>
                                        <p:tav tm="100000">
                                          <p:val>
                                            <p:strVal val="#ppt_h"/>
                                          </p:val>
                                        </p:tav>
                                      </p:tavLst>
                                    </p:anim>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p:tgtEl>
                                          <p:spTgt spid="37"/>
                                        </p:tgtEl>
                                        <p:attrNameLst>
                                          <p:attrName>ppt_x</p:attrName>
                                        </p:attrNameLst>
                                      </p:cBhvr>
                                      <p:tavLst>
                                        <p:tav tm="0">
                                          <p:val>
                                            <p:strVal val="#ppt_x-#ppt_w*1.125000"/>
                                          </p:val>
                                        </p:tav>
                                        <p:tav tm="100000">
                                          <p:val>
                                            <p:strVal val="#ppt_x"/>
                                          </p:val>
                                        </p:tav>
                                      </p:tavLst>
                                    </p:anim>
                                    <p:animEffect transition="in" filter="wipe(right)">
                                      <p:cBhvr>
                                        <p:cTn id="28" dur="500"/>
                                        <p:tgtEl>
                                          <p:spTgt spid="3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8"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p:tgtEl>
                                          <p:spTgt spid="12"/>
                                        </p:tgtEl>
                                        <p:attrNameLst>
                                          <p:attrName>ppt_x</p:attrName>
                                        </p:attrNameLst>
                                      </p:cBhvr>
                                      <p:tavLst>
                                        <p:tav tm="0">
                                          <p:val>
                                            <p:strVal val="#ppt_x-#ppt_w*1.125000"/>
                                          </p:val>
                                        </p:tav>
                                        <p:tav tm="100000">
                                          <p:val>
                                            <p:strVal val="#ppt_x"/>
                                          </p:val>
                                        </p:tav>
                                      </p:tavLst>
                                    </p:anim>
                                    <p:animEffect transition="in" filter="wipe(right)">
                                      <p:cBhvr>
                                        <p:cTn id="41" dur="500"/>
                                        <p:tgtEl>
                                          <p:spTgt spid="12"/>
                                        </p:tgtEl>
                                      </p:cBhvr>
                                    </p:animEffect>
                                  </p:childTnLst>
                                </p:cTn>
                              </p:par>
                              <p:par>
                                <p:cTn id="42" presetID="12" presetClass="entr" presetSubtype="8"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p:tgtEl>
                                          <p:spTgt spid="14"/>
                                        </p:tgtEl>
                                        <p:attrNameLst>
                                          <p:attrName>ppt_x</p:attrName>
                                        </p:attrNameLst>
                                      </p:cBhvr>
                                      <p:tavLst>
                                        <p:tav tm="0">
                                          <p:val>
                                            <p:strVal val="#ppt_x-#ppt_w*1.125000"/>
                                          </p:val>
                                        </p:tav>
                                        <p:tav tm="100000">
                                          <p:val>
                                            <p:strVal val="#ppt_x"/>
                                          </p:val>
                                        </p:tav>
                                      </p:tavLst>
                                    </p:anim>
                                    <p:animEffect transition="in" filter="wipe(right)">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500" fill="hold"/>
                                        <p:tgtEl>
                                          <p:spTgt spid="8"/>
                                        </p:tgtEl>
                                        <p:attrNameLst>
                                          <p:attrName>ppt_w</p:attrName>
                                        </p:attrNameLst>
                                      </p:cBhvr>
                                      <p:tavLst>
                                        <p:tav tm="0">
                                          <p:val>
                                            <p:fltVal val="0"/>
                                          </p:val>
                                        </p:tav>
                                        <p:tav tm="100000">
                                          <p:val>
                                            <p:strVal val="#ppt_w"/>
                                          </p:val>
                                        </p:tav>
                                      </p:tavLst>
                                    </p:anim>
                                    <p:anim calcmode="lin" valueType="num">
                                      <p:cBhvr>
                                        <p:cTn id="51" dur="500" fill="hold"/>
                                        <p:tgtEl>
                                          <p:spTgt spid="8"/>
                                        </p:tgtEl>
                                        <p:attrNameLst>
                                          <p:attrName>ppt_h</p:attrName>
                                        </p:attrNameLst>
                                      </p:cBhvr>
                                      <p:tavLst>
                                        <p:tav tm="0">
                                          <p:val>
                                            <p:fltVal val="0"/>
                                          </p:val>
                                        </p:tav>
                                        <p:tav tm="100000">
                                          <p:val>
                                            <p:strVal val="#ppt_h"/>
                                          </p:val>
                                        </p:tav>
                                      </p:tavLst>
                                    </p:anim>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linds(horizont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p:cTn id="62" dur="500" fill="hold"/>
                                        <p:tgtEl>
                                          <p:spTgt spid="9"/>
                                        </p:tgtEl>
                                        <p:attrNameLst>
                                          <p:attrName>ppt_w</p:attrName>
                                        </p:attrNameLst>
                                      </p:cBhvr>
                                      <p:tavLst>
                                        <p:tav tm="0">
                                          <p:val>
                                            <p:fltVal val="0"/>
                                          </p:val>
                                        </p:tav>
                                        <p:tav tm="100000">
                                          <p:val>
                                            <p:strVal val="#ppt_w"/>
                                          </p:val>
                                        </p:tav>
                                      </p:tavLst>
                                    </p:anim>
                                    <p:anim calcmode="lin" valueType="num">
                                      <p:cBhvr>
                                        <p:cTn id="63" dur="500" fill="hold"/>
                                        <p:tgtEl>
                                          <p:spTgt spid="9"/>
                                        </p:tgtEl>
                                        <p:attrNameLst>
                                          <p:attrName>ppt_h</p:attrName>
                                        </p:attrNameLst>
                                      </p:cBhvr>
                                      <p:tavLst>
                                        <p:tav tm="0">
                                          <p:val>
                                            <p:fltVal val="0"/>
                                          </p:val>
                                        </p:tav>
                                        <p:tav tm="100000">
                                          <p:val>
                                            <p:strVal val="#ppt_h"/>
                                          </p:val>
                                        </p:tav>
                                      </p:tavLst>
                                    </p:anim>
                                    <p:animEffect transition="in" filter="fade">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12" presetClass="entr" presetSubtype="8" fill="hold"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p:tgtEl>
                                          <p:spTgt spid="15"/>
                                        </p:tgtEl>
                                        <p:attrNameLst>
                                          <p:attrName>ppt_x</p:attrName>
                                        </p:attrNameLst>
                                      </p:cBhvr>
                                      <p:tavLst>
                                        <p:tav tm="0">
                                          <p:val>
                                            <p:strVal val="#ppt_x-#ppt_w*1.125000"/>
                                          </p:val>
                                        </p:tav>
                                        <p:tav tm="100000">
                                          <p:val>
                                            <p:strVal val="#ppt_x"/>
                                          </p:val>
                                        </p:tav>
                                      </p:tavLst>
                                    </p:anim>
                                    <p:animEffect transition="in" filter="wipe(right)">
                                      <p:cBhvr>
                                        <p:cTn id="70" dur="500"/>
                                        <p:tgtEl>
                                          <p:spTgt spid="15"/>
                                        </p:tgtEl>
                                      </p:cBhvr>
                                    </p:animEffect>
                                  </p:childTnLst>
                                </p:cTn>
                              </p:par>
                              <p:par>
                                <p:cTn id="71" presetID="12" presetClass="entr" presetSubtype="8" fill="hold" grpId="0" nodeType="with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500"/>
                                        <p:tgtEl>
                                          <p:spTgt spid="11"/>
                                        </p:tgtEl>
                                        <p:attrNameLst>
                                          <p:attrName>ppt_x</p:attrName>
                                        </p:attrNameLst>
                                      </p:cBhvr>
                                      <p:tavLst>
                                        <p:tav tm="0">
                                          <p:val>
                                            <p:strVal val="#ppt_x-#ppt_w*1.125000"/>
                                          </p:val>
                                        </p:tav>
                                        <p:tav tm="100000">
                                          <p:val>
                                            <p:strVal val="#ppt_x"/>
                                          </p:val>
                                        </p:tav>
                                      </p:tavLst>
                                    </p:anim>
                                    <p:animEffect transition="in" filter="wipe(right)">
                                      <p:cBhvr>
                                        <p:cTn id="74" dur="500"/>
                                        <p:tgtEl>
                                          <p:spTgt spid="11"/>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p:cTn id="79" dur="500" fill="hold"/>
                                        <p:tgtEl>
                                          <p:spTgt spid="16"/>
                                        </p:tgtEl>
                                        <p:attrNameLst>
                                          <p:attrName>ppt_w</p:attrName>
                                        </p:attrNameLst>
                                      </p:cBhvr>
                                      <p:tavLst>
                                        <p:tav tm="0">
                                          <p:val>
                                            <p:fltVal val="0"/>
                                          </p:val>
                                        </p:tav>
                                        <p:tav tm="100000">
                                          <p:val>
                                            <p:strVal val="#ppt_w"/>
                                          </p:val>
                                        </p:tav>
                                      </p:tavLst>
                                    </p:anim>
                                    <p:anim calcmode="lin" valueType="num">
                                      <p:cBhvr>
                                        <p:cTn id="80" dur="500" fill="hold"/>
                                        <p:tgtEl>
                                          <p:spTgt spid="16"/>
                                        </p:tgtEl>
                                        <p:attrNameLst>
                                          <p:attrName>ppt_h</p:attrName>
                                        </p:attrNameLst>
                                      </p:cBhvr>
                                      <p:tavLst>
                                        <p:tav tm="0">
                                          <p:val>
                                            <p:fltVal val="0"/>
                                          </p:val>
                                        </p:tav>
                                        <p:tav tm="100000">
                                          <p:val>
                                            <p:strVal val="#ppt_h"/>
                                          </p:val>
                                        </p:tav>
                                      </p:tavLst>
                                    </p:anim>
                                    <p:animEffect transition="in" filter="fade">
                                      <p:cBhvr>
                                        <p:cTn id="81" dur="500"/>
                                        <p:tgtEl>
                                          <p:spTgt spid="16"/>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17"/>
                                        </p:tgtEl>
                                        <p:attrNameLst>
                                          <p:attrName>style.visibility</p:attrName>
                                        </p:attrNameLst>
                                      </p:cBhvr>
                                      <p:to>
                                        <p:strVal val="visible"/>
                                      </p:to>
                                    </p:set>
                                    <p:anim calcmode="lin" valueType="num">
                                      <p:cBhvr>
                                        <p:cTn id="84" dur="500" fill="hold"/>
                                        <p:tgtEl>
                                          <p:spTgt spid="17"/>
                                        </p:tgtEl>
                                        <p:attrNameLst>
                                          <p:attrName>ppt_w</p:attrName>
                                        </p:attrNameLst>
                                      </p:cBhvr>
                                      <p:tavLst>
                                        <p:tav tm="0">
                                          <p:val>
                                            <p:fltVal val="0"/>
                                          </p:val>
                                        </p:tav>
                                        <p:tav tm="100000">
                                          <p:val>
                                            <p:strVal val="#ppt_w"/>
                                          </p:val>
                                        </p:tav>
                                      </p:tavLst>
                                    </p:anim>
                                    <p:anim calcmode="lin" valueType="num">
                                      <p:cBhvr>
                                        <p:cTn id="85" dur="500" fill="hold"/>
                                        <p:tgtEl>
                                          <p:spTgt spid="17"/>
                                        </p:tgtEl>
                                        <p:attrNameLst>
                                          <p:attrName>ppt_h</p:attrName>
                                        </p:attrNameLst>
                                      </p:cBhvr>
                                      <p:tavLst>
                                        <p:tav tm="0">
                                          <p:val>
                                            <p:fltVal val="0"/>
                                          </p:val>
                                        </p:tav>
                                        <p:tav tm="100000">
                                          <p:val>
                                            <p:strVal val="#ppt_h"/>
                                          </p:val>
                                        </p:tav>
                                      </p:tavLst>
                                    </p:anim>
                                    <p:animEffect transition="in" filter="fade">
                                      <p:cBhvr>
                                        <p:cTn id="86" dur="500"/>
                                        <p:tgtEl>
                                          <p:spTgt spid="17"/>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p:cTn id="91" dur="500" fill="hold"/>
                                        <p:tgtEl>
                                          <p:spTgt spid="19"/>
                                        </p:tgtEl>
                                        <p:attrNameLst>
                                          <p:attrName>ppt_w</p:attrName>
                                        </p:attrNameLst>
                                      </p:cBhvr>
                                      <p:tavLst>
                                        <p:tav tm="0">
                                          <p:val>
                                            <p:fltVal val="0"/>
                                          </p:val>
                                        </p:tav>
                                        <p:tav tm="100000">
                                          <p:val>
                                            <p:strVal val="#ppt_w"/>
                                          </p:val>
                                        </p:tav>
                                      </p:tavLst>
                                    </p:anim>
                                    <p:anim calcmode="lin" valueType="num">
                                      <p:cBhvr>
                                        <p:cTn id="92" dur="500" fill="hold"/>
                                        <p:tgtEl>
                                          <p:spTgt spid="19"/>
                                        </p:tgtEl>
                                        <p:attrNameLst>
                                          <p:attrName>ppt_h</p:attrName>
                                        </p:attrNameLst>
                                      </p:cBhvr>
                                      <p:tavLst>
                                        <p:tav tm="0">
                                          <p:val>
                                            <p:fltVal val="0"/>
                                          </p:val>
                                        </p:tav>
                                        <p:tav tm="100000">
                                          <p:val>
                                            <p:strVal val="#ppt_h"/>
                                          </p:val>
                                        </p:tav>
                                      </p:tavLst>
                                    </p:anim>
                                    <p:animEffect transition="in" filter="fade">
                                      <p:cBhvr>
                                        <p:cTn id="93" dur="500"/>
                                        <p:tgtEl>
                                          <p:spTgt spid="19"/>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18"/>
                                        </p:tgtEl>
                                        <p:attrNameLst>
                                          <p:attrName>style.visibility</p:attrName>
                                        </p:attrNameLst>
                                      </p:cBhvr>
                                      <p:to>
                                        <p:strVal val="visible"/>
                                      </p:to>
                                    </p:set>
                                    <p:anim calcmode="lin" valueType="num">
                                      <p:cBhvr>
                                        <p:cTn id="96" dur="500" fill="hold"/>
                                        <p:tgtEl>
                                          <p:spTgt spid="18"/>
                                        </p:tgtEl>
                                        <p:attrNameLst>
                                          <p:attrName>ppt_w</p:attrName>
                                        </p:attrNameLst>
                                      </p:cBhvr>
                                      <p:tavLst>
                                        <p:tav tm="0">
                                          <p:val>
                                            <p:fltVal val="0"/>
                                          </p:val>
                                        </p:tav>
                                        <p:tav tm="100000">
                                          <p:val>
                                            <p:strVal val="#ppt_w"/>
                                          </p:val>
                                        </p:tav>
                                      </p:tavLst>
                                    </p:anim>
                                    <p:anim calcmode="lin" valueType="num">
                                      <p:cBhvr>
                                        <p:cTn id="97" dur="500" fill="hold"/>
                                        <p:tgtEl>
                                          <p:spTgt spid="18"/>
                                        </p:tgtEl>
                                        <p:attrNameLst>
                                          <p:attrName>ppt_h</p:attrName>
                                        </p:attrNameLst>
                                      </p:cBhvr>
                                      <p:tavLst>
                                        <p:tav tm="0">
                                          <p:val>
                                            <p:fltVal val="0"/>
                                          </p:val>
                                        </p:tav>
                                        <p:tav tm="100000">
                                          <p:val>
                                            <p:strVal val="#ppt_h"/>
                                          </p:val>
                                        </p:tav>
                                      </p:tavLst>
                                    </p:anim>
                                    <p:animEffect transition="in" filter="fade">
                                      <p:cBhvr>
                                        <p:cTn id="98" dur="500"/>
                                        <p:tgtEl>
                                          <p:spTgt spid="18"/>
                                        </p:tgtEl>
                                      </p:cBhvr>
                                    </p:animEffect>
                                  </p:childTnLst>
                                </p:cTn>
                              </p:par>
                            </p:childTnLst>
                          </p:cTn>
                        </p:par>
                      </p:childTnLst>
                    </p:cTn>
                  </p:par>
                  <p:par>
                    <p:cTn id="99" fill="hold">
                      <p:stCondLst>
                        <p:cond delay="indefinite"/>
                      </p:stCondLst>
                      <p:childTnLst>
                        <p:par>
                          <p:cTn id="100" fill="hold">
                            <p:stCondLst>
                              <p:cond delay="0"/>
                            </p:stCondLst>
                            <p:childTnLst>
                              <p:par>
                                <p:cTn id="101" presetID="3" presetClass="entr" presetSubtype="10" fill="hold" grpId="0" nodeType="clickEffect">
                                  <p:stCondLst>
                                    <p:cond delay="0"/>
                                  </p:stCondLst>
                                  <p:childTnLst>
                                    <p:set>
                                      <p:cBhvr>
                                        <p:cTn id="102" dur="1" fill="hold">
                                          <p:stCondLst>
                                            <p:cond delay="0"/>
                                          </p:stCondLst>
                                        </p:cTn>
                                        <p:tgtEl>
                                          <p:spTgt spid="10"/>
                                        </p:tgtEl>
                                        <p:attrNameLst>
                                          <p:attrName>style.visibility</p:attrName>
                                        </p:attrNameLst>
                                      </p:cBhvr>
                                      <p:to>
                                        <p:strVal val="visible"/>
                                      </p:to>
                                    </p:set>
                                    <p:animEffect transition="in" filter="blinds(horizontal)">
                                      <p:cBhvr>
                                        <p:cTn id="10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8" grpId="0" animBg="1"/>
      <p:bldP spid="3" grpId="0" animBg="1"/>
      <p:bldP spid="8" grpId="0" animBg="1"/>
      <p:bldP spid="9" grpId="0" animBg="1"/>
      <p:bldP spid="11" grpId="0" animBg="1"/>
      <p:bldP spid="16" grpId="0" animBg="1"/>
      <p:bldP spid="17" grpId="0"/>
      <p:bldP spid="19" grpId="0" animBg="1"/>
      <p:bldP spid="18" grpId="0"/>
      <p:bldP spid="10"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8135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747395"/>
            <a:ext cx="11824970" cy="953135"/>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知识点四、</a:t>
            </a:r>
            <a:r>
              <a:rPr lang="zh-CN" altLang="en-US" sz="2800" b="1">
                <a:solidFill>
                  <a:schemeClr val="bg1"/>
                </a:solidFill>
                <a:latin typeface="微软雅黑" panose="020B0503020204020204" pitchFamily="34" charset="-122"/>
                <a:ea typeface="微软雅黑" panose="020B0503020204020204" pitchFamily="34" charset="-122"/>
                <a:sym typeface="+mn-ea"/>
              </a:rPr>
              <a:t>归纳光合作用与有氧呼吸中有关的NADPH、NADH、ATP的来源与去路</a:t>
            </a:r>
            <a:endParaRPr lang="zh-CN" altLang="en-US" sz="2800" b="1">
              <a:solidFill>
                <a:schemeClr val="bg1"/>
              </a:solidFill>
              <a:latin typeface="微软雅黑" panose="020B0503020204020204" pitchFamily="34" charset="-122"/>
              <a:ea typeface="微软雅黑" panose="020B0503020204020204" pitchFamily="34" charset="-122"/>
              <a:sym typeface="+mn-ea"/>
            </a:endParaRPr>
          </a:p>
        </p:txBody>
      </p:sp>
      <p:pic>
        <p:nvPicPr>
          <p:cNvPr id="88068" name="图片 88067"/>
          <p:cNvPicPr>
            <a:picLocks noChangeAspect="1"/>
          </p:cNvPicPr>
          <p:nvPr>
            <p:custDataLst>
              <p:tags r:id="rId3"/>
            </p:custDataLst>
          </p:nvPr>
        </p:nvPicPr>
        <p:blipFill>
          <a:blip r:embed="rId4" r:link="rId5"/>
          <a:stretch>
            <a:fillRect/>
          </a:stretch>
        </p:blipFill>
        <p:spPr>
          <a:xfrm>
            <a:off x="1165860" y="1826895"/>
            <a:ext cx="9102090" cy="4912995"/>
          </a:xfrm>
          <a:prstGeom prst="rect">
            <a:avLst/>
          </a:prstGeom>
          <a:noFill/>
          <a:ln w="9525">
            <a:noFill/>
          </a:ln>
        </p:spPr>
      </p:pic>
      <p:sp>
        <p:nvSpPr>
          <p:cNvPr id="2" name="流程图: 可选过程 1"/>
          <p:cNvSpPr/>
          <p:nvPr>
            <p:custDataLst>
              <p:tags r:id="rId6"/>
            </p:custDataLst>
          </p:nvPr>
        </p:nvSpPr>
        <p:spPr>
          <a:xfrm>
            <a:off x="2021205" y="6477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1277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678815"/>
            <a:ext cx="943991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知识点五、</a:t>
            </a:r>
            <a:r>
              <a:rPr lang="zh-CN"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辨析</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真正</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总</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光合速率、净光合速率和呼吸速率</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流程图: 可选过程 1"/>
          <p:cNvSpPr/>
          <p:nvPr>
            <p:custDataLst>
              <p:tags r:id="rId3"/>
            </p:custDataLst>
          </p:nvPr>
        </p:nvSpPr>
        <p:spPr>
          <a:xfrm>
            <a:off x="2021205" y="-381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15" name="表格 14"/>
          <p:cNvGraphicFramePr>
            <a:graphicFrameLocks noGrp="1"/>
          </p:cNvGraphicFramePr>
          <p:nvPr>
            <p:custDataLst>
              <p:tags r:id="rId4"/>
            </p:custDataLst>
          </p:nvPr>
        </p:nvGraphicFramePr>
        <p:xfrm>
          <a:off x="151130" y="1219835"/>
          <a:ext cx="11952605" cy="3936365"/>
        </p:xfrm>
        <a:graphic>
          <a:graphicData uri="http://schemas.openxmlformats.org/drawingml/2006/table">
            <a:tbl>
              <a:tblPr/>
              <a:tblGrid>
                <a:gridCol w="1087120"/>
                <a:gridCol w="3001645"/>
                <a:gridCol w="2725420"/>
                <a:gridCol w="2741295"/>
                <a:gridCol w="2397125"/>
              </a:tblGrid>
              <a:tr h="548640">
                <a:tc rowSpan="2">
                  <a:txBody>
                    <a:bodyPr wrap="square"/>
                    <a:lstStyle/>
                    <a:p>
                      <a:pPr algn="ctr">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项目</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wrap="square"/>
                    <a:lstStyle/>
                    <a:p>
                      <a:pPr algn="ctr">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含义</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wrap="square"/>
                    <a:lstStyle/>
                    <a:p>
                      <a:pPr algn="ctr">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表示方法</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单位面积的叶片在单位时间内变化量</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hMerge="1">
                  <a:tcPr/>
                </a:tc>
              </a:tr>
              <a:tr h="548640">
                <a:tc vMerge="1">
                  <a:tcPr/>
                </a:tc>
                <a:tc vMerge="1">
                  <a:tcPr/>
                </a:tc>
                <a:tc>
                  <a:txBody>
                    <a:bodyPr wrap="square"/>
                    <a:lstStyle/>
                    <a:p>
                      <a:pPr algn="ctr">
                        <a:lnSpc>
                          <a:spcPct val="150000"/>
                        </a:lnSpc>
                        <a:spcAft>
                          <a:spcPct val="0"/>
                        </a:spcAft>
                      </a:pPr>
                      <a:r>
                        <a:rPr lang="en-US" sz="2400" b="1" kern="100">
                          <a:effectLst/>
                          <a:latin typeface="微软雅黑" panose="020B0503020204020204" pitchFamily="34" charset="-122"/>
                          <a:ea typeface="微软雅黑" panose="020B0503020204020204" pitchFamily="34" charset="-122"/>
                          <a:cs typeface="Courier New" panose="02070309020205020404" pitchFamily="49" charset="0"/>
                        </a:rPr>
                        <a:t>O</a:t>
                      </a:r>
                      <a:r>
                        <a:rPr lang="en-US" sz="2400" b="1" kern="100" baseline="-25000">
                          <a:effectLst/>
                          <a:latin typeface="微软雅黑" panose="020B0503020204020204" pitchFamily="34" charset="-122"/>
                          <a:ea typeface="微软雅黑" panose="020B0503020204020204" pitchFamily="34" charset="-122"/>
                          <a:cs typeface="Courier New" panose="02070309020205020404" pitchFamily="49" charset="0"/>
                        </a:rPr>
                        <a:t>2</a:t>
                      </a:r>
                      <a:endParaRPr lang="en-US" sz="2400" b="1" kern="100">
                        <a:effectLst/>
                        <a:latin typeface="微软雅黑" panose="020B0503020204020204" pitchFamily="34" charset="-122"/>
                        <a:ea typeface="微软雅黑" panose="020B0503020204020204" pitchFamily="34" charset="-122"/>
                        <a:cs typeface="Courier New" panose="02070309020205020404" pitchFamily="49"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en-US" sz="2400" b="1" kern="100">
                          <a:effectLst/>
                          <a:latin typeface="微软雅黑" panose="020B0503020204020204" pitchFamily="34" charset="-122"/>
                          <a:ea typeface="微软雅黑" panose="020B0503020204020204" pitchFamily="34" charset="-122"/>
                          <a:cs typeface="Courier New" panose="02070309020205020404" pitchFamily="49" charset="0"/>
                        </a:rPr>
                        <a:t>CO</a:t>
                      </a:r>
                      <a:r>
                        <a:rPr lang="en-US" sz="2400" b="1" kern="100" baseline="-25000">
                          <a:effectLst/>
                          <a:latin typeface="微软雅黑" panose="020B0503020204020204" pitchFamily="34" charset="-122"/>
                          <a:ea typeface="微软雅黑" panose="020B0503020204020204" pitchFamily="34" charset="-122"/>
                          <a:cs typeface="Courier New" panose="02070309020205020404" pitchFamily="49" charset="0"/>
                        </a:rPr>
                        <a:t>2</a:t>
                      </a:r>
                      <a:endParaRPr lang="en-US" sz="2400" b="1" kern="100">
                        <a:effectLst/>
                        <a:latin typeface="微软雅黑" panose="020B0503020204020204" pitchFamily="34" charset="-122"/>
                        <a:ea typeface="微软雅黑" panose="020B0503020204020204" pitchFamily="34" charset="-122"/>
                        <a:cs typeface="Courier New" panose="02070309020205020404" pitchFamily="49"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wrap="square"/>
                    <a:lstStyle/>
                    <a:p>
                      <a:pPr algn="ctr">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有机物</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3165">
                <a:tc>
                  <a:txBody>
                    <a:bodyPr wrap="square"/>
                    <a:lstStyle/>
                    <a:p>
                      <a:pPr algn="just">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真正光合速率</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植物在光下实际合成有机物的速率</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wrap="square"/>
                    <a:lstStyle/>
                    <a:p>
                      <a:pPr marL="71755" algn="l">
                        <a:lnSpc>
                          <a:spcPct val="150000"/>
                        </a:lnSpc>
                        <a:spcAft>
                          <a:spcPct val="0"/>
                        </a:spcAft>
                      </a:pP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en-US"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__________</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速率或叶绿体释放</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量</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wrap="square"/>
                    <a:lstStyle/>
                    <a:p>
                      <a:pPr marL="71755" algn="l">
                        <a:lnSpc>
                          <a:spcPct val="150000"/>
                        </a:lnSpc>
                        <a:spcAft>
                          <a:spcPct val="0"/>
                        </a:spcAft>
                      </a:pP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CO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固定速率或叶绿体吸收</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CO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量</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有机物</a:t>
                      </a:r>
                      <a:r>
                        <a:rPr lang="en-US"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______</a:t>
                      </a:r>
                      <a:endParaRPr lang="en-US" sz="2400" b="1" kern="100" smtClean="0">
                        <a:effectLst/>
                        <a:latin typeface="微软雅黑" panose="020B0503020204020204" pitchFamily="34" charset="-122"/>
                        <a:ea typeface="微软雅黑" panose="020B0503020204020204" pitchFamily="34" charset="-122"/>
                        <a:cs typeface="微软雅黑" panose="020B0503020204020204" pitchFamily="34" charset="-122"/>
                      </a:endParaRPr>
                    </a:p>
                    <a:p>
                      <a:pPr marL="71755" algn="l">
                        <a:lnSpc>
                          <a:spcPct val="150000"/>
                        </a:lnSpc>
                        <a:spcAft>
                          <a:spcPct val="0"/>
                        </a:spcAft>
                      </a:pPr>
                      <a:r>
                        <a:rPr lang="en-US" altLang="zh-CN"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_______</a:t>
                      </a:r>
                      <a:r>
                        <a:rPr lang="en-US" altLang="zh-CN" sz="2400" b="1" kern="100" smtClean="0">
                          <a:effectLst/>
                          <a:latin typeface="微软雅黑" panose="020B0503020204020204" pitchFamily="34" charset="-122"/>
                          <a:ea typeface="微软雅黑" panose="020B0503020204020204" pitchFamily="34" charset="-122"/>
                          <a:cs typeface="微软雅黑" panose="020B0503020204020204" pitchFamily="34" charset="-122"/>
                          <a:sym typeface="+mn-ea"/>
                        </a:rPr>
                        <a:t>__</a:t>
                      </a:r>
                      <a:r>
                        <a:rPr lang="en-US" altLang="zh-CN"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__</a:t>
                      </a:r>
                      <a:r>
                        <a:rPr lang="zh-CN"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速率</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1645920">
                <a:tc>
                  <a:txBody>
                    <a:bodyPr wrap="square"/>
                    <a:lstStyle/>
                    <a:p>
                      <a:pPr algn="just">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净光合速率</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植物有机物的</a:t>
                      </a:r>
                      <a:r>
                        <a:rPr lang="en-US"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____</a:t>
                      </a:r>
                      <a:r>
                        <a:rPr lang="zh-CN"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速率</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植物或叶片或叶肉细胞</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_____</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速率</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植物或叶片或叶肉细胞</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CO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en-US" sz="2400" b="1" u="sng" kern="100">
                          <a:effectLst/>
                          <a:latin typeface="微软雅黑" panose="020B0503020204020204" pitchFamily="34" charset="-122"/>
                          <a:ea typeface="微软雅黑" panose="020B0503020204020204" pitchFamily="34" charset="-122"/>
                          <a:cs typeface="微软雅黑" panose="020B0503020204020204" pitchFamily="34" charset="-122"/>
                        </a:rPr>
                        <a:t>    </a:t>
                      </a:r>
                      <a:r>
                        <a:rPr lang="en-US" sz="2400" b="1" u="sng" kern="100" smtClean="0">
                          <a:effectLst/>
                          <a:latin typeface="微软雅黑" panose="020B0503020204020204" pitchFamily="34" charset="-122"/>
                          <a:ea typeface="微软雅黑" panose="020B0503020204020204" pitchFamily="34" charset="-122"/>
                          <a:cs typeface="微软雅黑" panose="020B0503020204020204" pitchFamily="34" charset="-122"/>
                        </a:rPr>
                        <a:t>    </a:t>
                      </a:r>
                      <a:r>
                        <a:rPr lang="zh-CN" sz="2400" b="1" kern="100" smtClean="0">
                          <a:effectLst/>
                          <a:latin typeface="微软雅黑" panose="020B0503020204020204" pitchFamily="34" charset="-122"/>
                          <a:ea typeface="微软雅黑" panose="020B0503020204020204" pitchFamily="34" charset="-122"/>
                          <a:cs typeface="微软雅黑" panose="020B0503020204020204" pitchFamily="34" charset="-122"/>
                        </a:rPr>
                        <a:t>速率</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有机物</a:t>
                      </a:r>
                      <a:r>
                        <a:rPr lang="zh-CN" sz="2400" b="1" kern="100" smtClean="0">
                          <a:effectLst/>
                          <a:latin typeface="微软雅黑" panose="020B0503020204020204" pitchFamily="34" charset="-122"/>
                          <a:ea typeface="微软雅黑" panose="020B0503020204020204" pitchFamily="34" charset="-122"/>
                          <a:cs typeface="Times New Roman" panose="02020603050405020304" pitchFamily="18" charset="0"/>
                        </a:rPr>
                        <a:t>积累</a:t>
                      </a:r>
                      <a:endParaRPr lang="en-US" altLang="zh-CN" sz="2400" b="1" kern="100" smtClean="0">
                        <a:effectLst/>
                        <a:latin typeface="微软雅黑" panose="020B0503020204020204" pitchFamily="34" charset="-122"/>
                        <a:ea typeface="微软雅黑" panose="020B0503020204020204" pitchFamily="34" charset="-122"/>
                        <a:cs typeface="Times New Roman" panose="02020603050405020304" pitchFamily="18" charset="0"/>
                      </a:endParaRPr>
                    </a:p>
                    <a:p>
                      <a:pPr marL="71755" algn="l">
                        <a:lnSpc>
                          <a:spcPct val="150000"/>
                        </a:lnSpc>
                        <a:spcAft>
                          <a:spcPct val="0"/>
                        </a:spcAft>
                      </a:pPr>
                      <a:r>
                        <a:rPr lang="zh-CN" sz="2400" b="1" kern="100" smtClean="0">
                          <a:effectLst/>
                          <a:latin typeface="微软雅黑" panose="020B0503020204020204" pitchFamily="34" charset="-122"/>
                          <a:ea typeface="微软雅黑" panose="020B0503020204020204" pitchFamily="34" charset="-122"/>
                          <a:cs typeface="Times New Roman" panose="02020603050405020304" pitchFamily="18" charset="0"/>
                        </a:rPr>
                        <a:t>速率</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r>
            </a:tbl>
          </a:graphicData>
        </a:graphic>
      </p:graphicFrame>
      <p:sp>
        <p:nvSpPr>
          <p:cNvPr id="11" name="矩形 10"/>
          <p:cNvSpPr/>
          <p:nvPr>
            <p:custDataLst>
              <p:tags r:id="rId5"/>
            </p:custDataLst>
          </p:nvPr>
        </p:nvSpPr>
        <p:spPr>
          <a:xfrm>
            <a:off x="4620483" y="2452926"/>
            <a:ext cx="1639570" cy="460375"/>
          </a:xfrm>
          <a:prstGeom prst="rect">
            <a:avLst/>
          </a:prstGeom>
        </p:spPr>
        <p:txBody>
          <a:bodyPr wrap="none">
            <a:spAutoFit/>
          </a:bodyPr>
          <a:lstStyle/>
          <a:p>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产生</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生成</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6"/>
            </p:custDataLst>
          </p:nvPr>
        </p:nvSpPr>
        <p:spPr>
          <a:xfrm>
            <a:off x="9558559" y="3025991"/>
            <a:ext cx="1944370" cy="460375"/>
          </a:xfrm>
          <a:prstGeom prst="rect">
            <a:avLst/>
          </a:prstGeom>
        </p:spPr>
        <p:txBody>
          <a:bodyPr wrap="none">
            <a:spAutoFit/>
          </a:bodyPr>
          <a:lstStyle/>
          <a:p>
            <a:pPr lvl="0"/>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400" b="1" kern="10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制造、生成</a:t>
            </a:r>
            <a:r>
              <a:rPr lang="en-US" altLang="zh-CN" sz="2400" b="1" kern="10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7"/>
            </p:custDataLst>
          </p:nvPr>
        </p:nvSpPr>
        <p:spPr>
          <a:xfrm>
            <a:off x="10794925" y="2394718"/>
            <a:ext cx="792480" cy="460375"/>
          </a:xfrm>
          <a:prstGeom prst="rect">
            <a:avLst/>
          </a:prstGeom>
        </p:spPr>
        <p:txBody>
          <a:bodyPr wrap="none">
            <a:spAutoFit/>
          </a:bodyPr>
          <a:lstStyle/>
          <a:p>
            <a:r>
              <a:rPr lang="zh-CN" altLang="zh-CN" sz="2400" b="1" kern="10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产生</a:t>
            </a:r>
            <a:endParaRPr lang="zh-CN" altLang="zh-CN" sz="2400" b="1" kern="10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13"/>
          <p:cNvSpPr/>
          <p:nvPr>
            <p:custDataLst>
              <p:tags r:id="rId8"/>
            </p:custDataLst>
          </p:nvPr>
        </p:nvSpPr>
        <p:spPr>
          <a:xfrm>
            <a:off x="3084358" y="3878296"/>
            <a:ext cx="792480" cy="460375"/>
          </a:xfrm>
          <a:prstGeom prst="rect">
            <a:avLst/>
          </a:prstGeom>
        </p:spPr>
        <p:txBody>
          <a:bodyPr wrap="none">
            <a:spAutoFit/>
          </a:bodyPr>
          <a:lstStyle/>
          <a:p>
            <a:r>
              <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积累</a:t>
            </a:r>
            <a:endPar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矩形 15"/>
          <p:cNvSpPr/>
          <p:nvPr>
            <p:custDataLst>
              <p:tags r:id="rId9"/>
            </p:custDataLst>
          </p:nvPr>
        </p:nvSpPr>
        <p:spPr>
          <a:xfrm>
            <a:off x="5312343" y="4437731"/>
            <a:ext cx="792480" cy="460375"/>
          </a:xfrm>
          <a:prstGeom prst="rect">
            <a:avLst/>
          </a:prstGeom>
        </p:spPr>
        <p:txBody>
          <a:bodyPr wrap="none">
            <a:spAutoFit/>
          </a:bodyPr>
          <a:lstStyle/>
          <a:p>
            <a:r>
              <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释放</a:t>
            </a:r>
            <a:endPar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矩形 16"/>
          <p:cNvSpPr/>
          <p:nvPr>
            <p:custDataLst>
              <p:tags r:id="rId10"/>
            </p:custDataLst>
          </p:nvPr>
        </p:nvSpPr>
        <p:spPr>
          <a:xfrm>
            <a:off x="8208621" y="4437943"/>
            <a:ext cx="792480" cy="460375"/>
          </a:xfrm>
          <a:prstGeom prst="rect">
            <a:avLst/>
          </a:prstGeom>
        </p:spPr>
        <p:txBody>
          <a:bodyPr wrap="none">
            <a:spAutoFit/>
          </a:bodyPr>
          <a:lstStyle/>
          <a:p>
            <a:r>
              <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吸收</a:t>
            </a:r>
            <a:endPar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graphicFrame>
        <p:nvGraphicFramePr>
          <p:cNvPr id="18" name="表格 17"/>
          <p:cNvGraphicFramePr>
            <a:graphicFrameLocks noGrp="1"/>
          </p:cNvGraphicFramePr>
          <p:nvPr>
            <p:custDataLst>
              <p:tags r:id="rId11"/>
            </p:custDataLst>
          </p:nvPr>
        </p:nvGraphicFramePr>
        <p:xfrm>
          <a:off x="151130" y="5179695"/>
          <a:ext cx="11951970" cy="1645920"/>
        </p:xfrm>
        <a:graphic>
          <a:graphicData uri="http://schemas.openxmlformats.org/drawingml/2006/table">
            <a:tbl>
              <a:tblPr/>
              <a:tblGrid>
                <a:gridCol w="1082675"/>
                <a:gridCol w="3017520"/>
                <a:gridCol w="2720340"/>
                <a:gridCol w="2741930"/>
                <a:gridCol w="2389505"/>
              </a:tblGrid>
              <a:tr h="1548765">
                <a:tc>
                  <a:txBody>
                    <a:bodyPr wrap="square"/>
                    <a:lstStyle/>
                    <a:p>
                      <a:pPr algn="ctr">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呼吸</a:t>
                      </a:r>
                      <a:endParaRPr lang="zh-CN" sz="2400" b="1" kern="100">
                        <a:effectLst/>
                        <a:latin typeface="微软雅黑" panose="020B0503020204020204" pitchFamily="34" charset="-122"/>
                        <a:ea typeface="微软雅黑" panose="020B0503020204020204" pitchFamily="34" charset="-122"/>
                        <a:cs typeface="Courier New" panose="02070309020205020404" pitchFamily="49" charset="0"/>
                      </a:endParaRPr>
                    </a:p>
                    <a:p>
                      <a:pPr algn="ctr">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速率</a:t>
                      </a:r>
                      <a:endParaRPr lang="zh-CN" sz="2400" b="1" kern="100">
                        <a:effectLst/>
                        <a:latin typeface="微软雅黑" panose="020B0503020204020204" pitchFamily="34" charset="-122"/>
                        <a:ea typeface="微软雅黑" panose="020B0503020204020204" pitchFamily="34" charset="-122"/>
                        <a:cs typeface="Courier New" panose="02070309020205020404" pitchFamily="49"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单位面积的叶片在单位时间内分解有机物的速率</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wrap="square"/>
                    <a:lstStyle/>
                    <a:p>
                      <a:pPr algn="ctr">
                        <a:lnSpc>
                          <a:spcPct val="150000"/>
                        </a:lnSpc>
                        <a:spcAft>
                          <a:spcPct val="0"/>
                        </a:spcAft>
                      </a:pPr>
                      <a:r>
                        <a:rPr lang="en-US" sz="2400" b="1" u="sng" kern="100">
                          <a:effectLst/>
                          <a:latin typeface="微软雅黑" panose="020B0503020204020204" pitchFamily="34" charset="-122"/>
                          <a:ea typeface="微软雅黑" panose="020B0503020204020204" pitchFamily="34" charset="-122"/>
                          <a:cs typeface="微软雅黑" panose="020B0503020204020204" pitchFamily="34" charset="-122"/>
                        </a:rPr>
                        <a:t>    </a:t>
                      </a:r>
                      <a:r>
                        <a:rPr lang="en-US" sz="2400" b="1" u="sng" kern="100" smtClean="0">
                          <a:effectLst/>
                          <a:latin typeface="微软雅黑" panose="020B0503020204020204" pitchFamily="34" charset="-122"/>
                          <a:ea typeface="微软雅黑" panose="020B0503020204020204" pitchFamily="34" charset="-122"/>
                          <a:cs typeface="微软雅黑" panose="020B0503020204020204" pitchFamily="34" charset="-122"/>
                        </a:rPr>
                        <a:t>     </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中</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吸收速率</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黑暗中</a:t>
                      </a:r>
                      <a:r>
                        <a:rPr lang="en-US" sz="2400" b="1" kern="100">
                          <a:effectLst/>
                          <a:latin typeface="微软雅黑" panose="020B0503020204020204" pitchFamily="34" charset="-122"/>
                          <a:ea typeface="微软雅黑" panose="020B0503020204020204" pitchFamily="34" charset="-122"/>
                          <a:cs typeface="微软雅黑" panose="020B0503020204020204" pitchFamily="34" charset="-122"/>
                        </a:rPr>
                        <a:t>CO</a:t>
                      </a:r>
                      <a:r>
                        <a:rPr lang="en-US" sz="2400" b="1" kern="100" baseline="-25000">
                          <a:effectLst/>
                          <a:latin typeface="微软雅黑" panose="020B0503020204020204" pitchFamily="34" charset="-122"/>
                          <a:ea typeface="微软雅黑" panose="020B0503020204020204" pitchFamily="34" charset="-122"/>
                          <a:cs typeface="微软雅黑" panose="020B0503020204020204" pitchFamily="34" charset="-122"/>
                        </a:rPr>
                        <a:t>2</a:t>
                      </a:r>
                      <a:r>
                        <a:rPr lang="zh-CN" sz="2400" b="1" kern="100">
                          <a:effectLst/>
                          <a:latin typeface="微软雅黑" panose="020B0503020204020204" pitchFamily="34" charset="-122"/>
                          <a:ea typeface="微软雅黑" panose="020B0503020204020204" pitchFamily="34" charset="-122"/>
                          <a:cs typeface="微软雅黑" panose="020B0503020204020204" pitchFamily="34" charset="-122"/>
                        </a:rPr>
                        <a:t>释放速率</a:t>
                      </a:r>
                      <a:endParaRPr lang="zh-CN" sz="2400" b="1" kern="10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wrap="square"/>
                    <a:lstStyle/>
                    <a:p>
                      <a:pPr marL="71755" algn="l">
                        <a:lnSpc>
                          <a:spcPct val="150000"/>
                        </a:lnSpc>
                        <a:spcAft>
                          <a:spcPct val="0"/>
                        </a:spcAft>
                      </a:pPr>
                      <a:r>
                        <a:rPr lang="zh-CN" sz="2400" b="1" kern="100">
                          <a:effectLst/>
                          <a:latin typeface="微软雅黑" panose="020B0503020204020204" pitchFamily="34" charset="-122"/>
                          <a:ea typeface="微软雅黑" panose="020B0503020204020204" pitchFamily="34" charset="-122"/>
                          <a:cs typeface="Times New Roman" panose="02020603050405020304" pitchFamily="18" charset="0"/>
                        </a:rPr>
                        <a:t>有机物</a:t>
                      </a:r>
                      <a:r>
                        <a:rPr lang="zh-CN" sz="2400" b="1" kern="100" smtClean="0">
                          <a:effectLst/>
                          <a:latin typeface="微软雅黑" panose="020B0503020204020204" pitchFamily="34" charset="-122"/>
                          <a:ea typeface="微软雅黑" panose="020B0503020204020204" pitchFamily="34" charset="-122"/>
                          <a:cs typeface="Times New Roman" panose="02020603050405020304" pitchFamily="18" charset="0"/>
                        </a:rPr>
                        <a:t>消耗</a:t>
                      </a:r>
                      <a:endParaRPr lang="en-US" altLang="zh-CN" sz="2400" b="1" kern="100" smtClean="0">
                        <a:effectLst/>
                        <a:latin typeface="微软雅黑" panose="020B0503020204020204" pitchFamily="34" charset="-122"/>
                        <a:ea typeface="微软雅黑" panose="020B0503020204020204" pitchFamily="34" charset="-122"/>
                        <a:cs typeface="Times New Roman" panose="02020603050405020304" pitchFamily="18" charset="0"/>
                      </a:endParaRPr>
                    </a:p>
                    <a:p>
                      <a:pPr marL="71755" algn="l">
                        <a:lnSpc>
                          <a:spcPct val="150000"/>
                        </a:lnSpc>
                        <a:spcAft>
                          <a:spcPct val="0"/>
                        </a:spcAft>
                      </a:pPr>
                      <a:r>
                        <a:rPr lang="zh-CN" sz="2400" b="1" kern="100" smtClean="0">
                          <a:effectLst/>
                          <a:latin typeface="微软雅黑" panose="020B0503020204020204" pitchFamily="34" charset="-122"/>
                          <a:ea typeface="微软雅黑" panose="020B0503020204020204" pitchFamily="34" charset="-122"/>
                          <a:cs typeface="Times New Roman" panose="02020603050405020304" pitchFamily="18" charset="0"/>
                        </a:rPr>
                        <a:t>速率</a:t>
                      </a:r>
                      <a:endParaRPr lang="zh-CN" sz="2400" b="1"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vert="horz"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bl>
          </a:graphicData>
        </a:graphic>
      </p:graphicFrame>
      <p:sp>
        <p:nvSpPr>
          <p:cNvPr id="19" name="矩形 18"/>
          <p:cNvSpPr/>
          <p:nvPr>
            <p:custDataLst>
              <p:tags r:id="rId12"/>
            </p:custDataLst>
          </p:nvPr>
        </p:nvSpPr>
        <p:spPr>
          <a:xfrm>
            <a:off x="4386580" y="5573395"/>
            <a:ext cx="850265" cy="342900"/>
          </a:xfrm>
          <a:prstGeom prst="rect">
            <a:avLst/>
          </a:prstGeom>
        </p:spPr>
        <p:txBody>
          <a:bodyPr wrap="none">
            <a:noAutofit/>
          </a:bodyPr>
          <a:lstStyle/>
          <a:p>
            <a:r>
              <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黑暗</a:t>
            </a:r>
            <a:endParaRPr lang="zh-CN" altLang="zh-CN" sz="24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linds(horizontal)">
                                      <p:cBhvr>
                                        <p:cTn id="21" dur="500"/>
                                        <p:tgtEl>
                                          <p:spTgt spid="1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horizont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linds(horizontal)">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6" grpId="0"/>
      <p:bldP spid="17"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1277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678815"/>
            <a:ext cx="943991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知识点五、</a:t>
            </a:r>
            <a:r>
              <a:rPr lang="zh-CN"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辨析</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真正</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总</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光合速率、净光合速率和呼吸速率</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流程图: 可选过程 2"/>
          <p:cNvSpPr/>
          <p:nvPr>
            <p:custDataLst>
              <p:tags r:id="rId3"/>
            </p:custDataLst>
          </p:nvPr>
        </p:nvSpPr>
        <p:spPr>
          <a:xfrm>
            <a:off x="2021205" y="-381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custDataLst>
              <p:tags r:id="rId4"/>
            </p:custDataLst>
          </p:nvPr>
        </p:nvSpPr>
        <p:spPr>
          <a:xfrm>
            <a:off x="1425575" y="1391285"/>
            <a:ext cx="8568055" cy="521970"/>
          </a:xfrm>
          <a:prstGeom prst="rect">
            <a:avLst/>
          </a:prstGeom>
          <a:noFill/>
        </p:spPr>
        <p:txBody>
          <a:bodyPr wrap="square" rtlCol="0" anchor="t">
            <a:spAutoFit/>
          </a:bodyPr>
          <a:lstStyle/>
          <a:p>
            <a:r>
              <a:rPr lang="zh-CN" altLang="zh-CN" sz="2800" b="1" kern="100" noProof="0">
                <a:ln>
                  <a:noFill/>
                </a:ln>
                <a:effectLst/>
                <a:highlight>
                  <a:srgbClr val="FFFF00"/>
                </a:highlight>
                <a:uLnTx/>
                <a:latin typeface="微软雅黑" panose="020B0503020204020204" pitchFamily="34" charset="-122"/>
                <a:ea typeface="微软雅黑" panose="020B0503020204020204" pitchFamily="34" charset="-122"/>
                <a:cs typeface="微软雅黑" panose="020B0503020204020204" pitchFamily="34" charset="-122"/>
                <a:sym typeface="+mn-ea"/>
              </a:rPr>
              <a:t>【归纳总结】</a:t>
            </a:r>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植物“三率”</a:t>
            </a:r>
            <a:r>
              <a:rPr lang="en-US" alt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C00000"/>
                </a:solidFill>
                <a:latin typeface="微软雅黑" panose="020B0503020204020204" pitchFamily="34" charset="-122"/>
                <a:ea typeface="微软雅黑" panose="020B0503020204020204" pitchFamily="34" charset="-122"/>
                <a:sym typeface="+mn-ea"/>
              </a:rPr>
              <a:t>关键词判定</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判断法</a:t>
            </a:r>
            <a:endParaRPr lang="zh-CN" altLang="zh-CN" sz="2800" b="1" kern="100" noProof="0">
              <a:ln>
                <a:noFill/>
              </a:ln>
              <a:solidFill>
                <a:srgbClr val="C00000"/>
              </a:solidFill>
              <a:effectLst/>
              <a:uLn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5" name="表格 4"/>
          <p:cNvGraphicFramePr>
            <a:graphicFrameLocks noGrp="1"/>
          </p:cNvGraphicFramePr>
          <p:nvPr>
            <p:custDataLst>
              <p:tags r:id="rId5"/>
            </p:custDataLst>
          </p:nvPr>
        </p:nvGraphicFramePr>
        <p:xfrm>
          <a:off x="968375" y="2148205"/>
          <a:ext cx="10521950" cy="2730500"/>
        </p:xfrm>
        <a:graphic>
          <a:graphicData uri="http://schemas.openxmlformats.org/drawingml/2006/table">
            <a:tbl>
              <a:tblPr firstRow="1" bandRow="1">
                <a:tableStyleId>{5C22544A-7EE6-4342-B048-85BDC9FD1C3A}</a:tableStyleId>
              </a:tblPr>
              <a:tblGrid>
                <a:gridCol w="1962785"/>
                <a:gridCol w="2181225"/>
                <a:gridCol w="2041525"/>
                <a:gridCol w="4336415"/>
              </a:tblGrid>
              <a:tr h="682625">
                <a:tc>
                  <a:txBody>
                    <a:bodyPr wrap="square"/>
                    <a:lstStyle/>
                    <a:p>
                      <a:pPr algn="ctr">
                        <a:buNone/>
                      </a:pPr>
                      <a:r>
                        <a:rPr lang="zh-CN" altLang="en-US" sz="2800" b="1"/>
                        <a:t>检测指标</a:t>
                      </a:r>
                      <a:endParaRPr lang="zh-CN" altLang="en-US" sz="2800" b="1"/>
                    </a:p>
                  </a:txBody>
                  <a:tcPr vert="horz"/>
                </a:tc>
                <a:tc>
                  <a:txBody>
                    <a:bodyPr wrap="square"/>
                    <a:lstStyle/>
                    <a:p>
                      <a:pPr algn="ctr">
                        <a:buNone/>
                      </a:pPr>
                      <a:r>
                        <a:rPr lang="zh-CN" altLang="en-US" sz="2800" b="1"/>
                        <a:t>呼吸速率</a:t>
                      </a:r>
                      <a:endParaRPr lang="zh-CN" altLang="en-US" sz="2800" b="1"/>
                    </a:p>
                  </a:txBody>
                  <a:tcPr vert="horz"/>
                </a:tc>
                <a:tc>
                  <a:txBody>
                    <a:bodyPr wrap="square"/>
                    <a:lstStyle/>
                    <a:p>
                      <a:pPr algn="ctr">
                        <a:buNone/>
                      </a:pPr>
                      <a:r>
                        <a:rPr lang="zh-CN" altLang="en-US" sz="2800" b="1"/>
                        <a:t>净光合速率</a:t>
                      </a:r>
                      <a:endParaRPr lang="zh-CN" altLang="en-US" sz="2800" b="1"/>
                    </a:p>
                  </a:txBody>
                  <a:tcPr vert="horz"/>
                </a:tc>
                <a:tc>
                  <a:txBody>
                    <a:bodyPr wrap="square"/>
                    <a:lstStyle/>
                    <a:p>
                      <a:pPr algn="ctr">
                        <a:buNone/>
                      </a:pPr>
                      <a:r>
                        <a:rPr lang="zh-CN" altLang="en-US" sz="2800" b="1"/>
                        <a:t>真正(总)光合速率</a:t>
                      </a:r>
                      <a:endParaRPr lang="zh-CN" altLang="en-US" sz="2800" b="1"/>
                    </a:p>
                  </a:txBody>
                  <a:tcPr vert="horz"/>
                </a:tc>
              </a:tr>
              <a:tr h="682625">
                <a:tc>
                  <a:txBody>
                    <a:bodyPr wrap="square"/>
                    <a:lstStyle/>
                    <a:p>
                      <a:pPr algn="ctr">
                        <a:buNone/>
                      </a:pPr>
                      <a:r>
                        <a:rPr lang="zh-CN" altLang="en-US" sz="2800" b="1"/>
                        <a:t>CO</a:t>
                      </a:r>
                      <a:r>
                        <a:rPr lang="zh-CN" altLang="en-US" sz="2800" b="1" baseline="-25000"/>
                        <a:t>2</a:t>
                      </a:r>
                      <a:endParaRPr lang="zh-CN" altLang="en-US" sz="2800" b="1" baseline="-25000"/>
                    </a:p>
                  </a:txBody>
                  <a:tcPr vert="horz"/>
                </a:tc>
                <a:tc>
                  <a:txBody>
                    <a:bodyPr wrap="square"/>
                    <a:lstStyle/>
                    <a:p>
                      <a:pPr algn="ctr">
                        <a:buNone/>
                      </a:pPr>
                      <a:endParaRPr lang="zh-CN" altLang="en-US" sz="2800" b="1"/>
                    </a:p>
                  </a:txBody>
                  <a:tcPr vert="horz"/>
                </a:tc>
                <a:tc>
                  <a:txBody>
                    <a:bodyPr wrap="square"/>
                    <a:lstStyle/>
                    <a:p>
                      <a:pPr algn="ctr">
                        <a:buNone/>
                      </a:pPr>
                      <a:endParaRPr lang="zh-CN" altLang="en-US" sz="2800" b="1"/>
                    </a:p>
                  </a:txBody>
                  <a:tcPr vert="horz"/>
                </a:tc>
                <a:tc>
                  <a:txBody>
                    <a:bodyPr wrap="square"/>
                    <a:lstStyle/>
                    <a:p>
                      <a:pPr algn="ctr">
                        <a:buNone/>
                      </a:pPr>
                      <a:endParaRPr lang="zh-CN" altLang="en-US" sz="2800" b="1"/>
                    </a:p>
                  </a:txBody>
                  <a:tcPr vert="horz"/>
                </a:tc>
              </a:tr>
              <a:tr h="682625">
                <a:tc>
                  <a:txBody>
                    <a:bodyPr wrap="square"/>
                    <a:lstStyle/>
                    <a:p>
                      <a:pPr algn="ctr">
                        <a:buNone/>
                      </a:pPr>
                      <a:r>
                        <a:rPr lang="zh-CN" altLang="en-US" sz="2800" b="1"/>
                        <a:t>O</a:t>
                      </a:r>
                      <a:r>
                        <a:rPr lang="zh-CN" altLang="en-US" sz="2800" b="1" baseline="-25000"/>
                        <a:t>2</a:t>
                      </a:r>
                      <a:endParaRPr lang="zh-CN" altLang="en-US" sz="2800" b="1" baseline="-25000"/>
                    </a:p>
                  </a:txBody>
                  <a:tcPr vert="horz"/>
                </a:tc>
                <a:tc>
                  <a:txBody>
                    <a:bodyPr wrap="square"/>
                    <a:lstStyle/>
                    <a:p>
                      <a:pPr algn="ctr">
                        <a:buNone/>
                      </a:pPr>
                      <a:endParaRPr lang="zh-CN" altLang="en-US" sz="2800" b="1"/>
                    </a:p>
                  </a:txBody>
                  <a:tcPr vert="horz"/>
                </a:tc>
                <a:tc>
                  <a:txBody>
                    <a:bodyPr wrap="square"/>
                    <a:lstStyle/>
                    <a:p>
                      <a:pPr algn="ctr">
                        <a:buNone/>
                      </a:pPr>
                      <a:endParaRPr lang="zh-CN" altLang="en-US" sz="2800" b="1"/>
                    </a:p>
                  </a:txBody>
                  <a:tcPr vert="horz"/>
                </a:tc>
                <a:tc>
                  <a:txBody>
                    <a:bodyPr wrap="square"/>
                    <a:lstStyle/>
                    <a:p>
                      <a:pPr algn="ctr">
                        <a:buNone/>
                      </a:pPr>
                      <a:endParaRPr lang="zh-CN" altLang="en-US" sz="2800" b="1"/>
                    </a:p>
                  </a:txBody>
                  <a:tcPr vert="horz"/>
                </a:tc>
              </a:tr>
              <a:tr h="682625">
                <a:tc>
                  <a:txBody>
                    <a:bodyPr wrap="square"/>
                    <a:lstStyle/>
                    <a:p>
                      <a:pPr algn="ctr">
                        <a:buNone/>
                      </a:pPr>
                      <a:r>
                        <a:rPr lang="zh-CN" altLang="en-US" sz="2800" b="1"/>
                        <a:t>O</a:t>
                      </a:r>
                      <a:r>
                        <a:rPr lang="zh-CN" altLang="en-US" sz="2800" b="1" baseline="-25000"/>
                        <a:t>2</a:t>
                      </a:r>
                      <a:endParaRPr lang="zh-CN" altLang="en-US" sz="2800" b="1" baseline="-25000"/>
                    </a:p>
                  </a:txBody>
                  <a:tcPr vert="horz"/>
                </a:tc>
                <a:tc>
                  <a:txBody>
                    <a:bodyPr wrap="square"/>
                    <a:lstStyle/>
                    <a:p>
                      <a:pPr algn="ctr">
                        <a:buNone/>
                      </a:pPr>
                      <a:endParaRPr lang="zh-CN" altLang="en-US" sz="2800" b="1"/>
                    </a:p>
                  </a:txBody>
                  <a:tcPr vert="horz"/>
                </a:tc>
                <a:tc>
                  <a:txBody>
                    <a:bodyPr wrap="square"/>
                    <a:lstStyle/>
                    <a:p>
                      <a:pPr algn="ctr">
                        <a:buNone/>
                      </a:pPr>
                      <a:endParaRPr lang="zh-CN" altLang="en-US" sz="2800" b="1"/>
                    </a:p>
                  </a:txBody>
                  <a:tcPr vert="horz"/>
                </a:tc>
                <a:tc>
                  <a:txBody>
                    <a:bodyPr wrap="square"/>
                    <a:lstStyle/>
                    <a:p>
                      <a:pPr algn="ctr">
                        <a:buNone/>
                      </a:pPr>
                      <a:endParaRPr lang="zh-CN" altLang="en-US" sz="2800" b="1"/>
                    </a:p>
                  </a:txBody>
                  <a:tcPr vert="horz"/>
                </a:tc>
              </a:tr>
            </a:tbl>
          </a:graphicData>
        </a:graphic>
      </p:graphicFrame>
      <p:sp>
        <p:nvSpPr>
          <p:cNvPr id="8" name="文本框 7"/>
          <p:cNvSpPr txBox="1"/>
          <p:nvPr>
            <p:custDataLst>
              <p:tags r:id="rId6"/>
            </p:custDataLst>
          </p:nvPr>
        </p:nvSpPr>
        <p:spPr>
          <a:xfrm>
            <a:off x="2895600" y="2886710"/>
            <a:ext cx="2390775" cy="521970"/>
          </a:xfrm>
          <a:prstGeom prst="rect">
            <a:avLst/>
          </a:prstGeom>
          <a:noFill/>
          <a:ln w="9525">
            <a:noFill/>
          </a:ln>
        </p:spPr>
        <p:txBody>
          <a:bodyPr wrap="square">
            <a:spAutoFit/>
          </a:bodyPr>
          <a:lstStyle/>
          <a:p>
            <a:pPr indent="0"/>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释放量</a:t>
            </a:r>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黑暗</a:t>
            </a:r>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custDataLst>
              <p:tags r:id="rId7"/>
            </p:custDataLst>
          </p:nvPr>
        </p:nvSpPr>
        <p:spPr>
          <a:xfrm>
            <a:off x="5114925" y="2886710"/>
            <a:ext cx="2041525" cy="521970"/>
          </a:xfrm>
          <a:prstGeom prst="rect">
            <a:avLst/>
          </a:prstGeom>
          <a:noFill/>
          <a:ln w="9525">
            <a:noFill/>
          </a:ln>
        </p:spPr>
        <p:txBody>
          <a:bodyPr wrap="square">
            <a:spAutoFit/>
          </a:bodyPr>
          <a:lstStyle/>
          <a:p>
            <a:pPr indent="0" algn="ctr"/>
            <a:r>
              <a:rPr lang="zh-CN" sz="2800" b="1">
                <a:solidFill>
                  <a:schemeClr val="bg2">
                    <a:lumMod val="10000"/>
                  </a:schemeClr>
                </a:solidFill>
                <a:latin typeface="微软雅黑" panose="020B0503020204020204" pitchFamily="34" charset="-122"/>
                <a:ea typeface="微软雅黑" panose="020B0503020204020204" pitchFamily="34" charset="-122"/>
              </a:rPr>
              <a:t>吸收量</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8"/>
            </p:custDataLst>
          </p:nvPr>
        </p:nvSpPr>
        <p:spPr>
          <a:xfrm>
            <a:off x="7157085" y="2886710"/>
            <a:ext cx="4375150" cy="521970"/>
          </a:xfrm>
          <a:prstGeom prst="rect">
            <a:avLst/>
          </a:prstGeom>
          <a:noFill/>
          <a:ln w="9525">
            <a:noFill/>
          </a:ln>
        </p:spPr>
        <p:txBody>
          <a:bodyPr wrap="square">
            <a:spAutoFit/>
          </a:bodyPr>
          <a:lstStyle/>
          <a:p>
            <a:pPr indent="0" algn="ctr"/>
            <a:r>
              <a:rPr lang="zh-CN" sz="2800" b="1">
                <a:solidFill>
                  <a:schemeClr val="bg2">
                    <a:lumMod val="10000"/>
                  </a:schemeClr>
                </a:solidFill>
                <a:latin typeface="微软雅黑" panose="020B0503020204020204" pitchFamily="34" charset="-122"/>
                <a:ea typeface="微软雅黑" panose="020B0503020204020204" pitchFamily="34" charset="-122"/>
              </a:rPr>
              <a:t>利用量、固定量、消耗量</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sp>
        <p:nvSpPr>
          <p:cNvPr id="22" name="文本框 21"/>
          <p:cNvSpPr txBox="1"/>
          <p:nvPr>
            <p:custDataLst>
              <p:tags r:id="rId9"/>
            </p:custDataLst>
          </p:nvPr>
        </p:nvSpPr>
        <p:spPr>
          <a:xfrm>
            <a:off x="2895600" y="3593465"/>
            <a:ext cx="2219325" cy="521970"/>
          </a:xfrm>
          <a:prstGeom prst="rect">
            <a:avLst/>
          </a:prstGeom>
          <a:noFill/>
          <a:ln w="9525">
            <a:noFill/>
          </a:ln>
        </p:spPr>
        <p:txBody>
          <a:bodyPr wrap="square">
            <a:spAutoFit/>
          </a:bodyPr>
          <a:lstStyle/>
          <a:p>
            <a:pPr indent="0"/>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吸收量</a:t>
            </a:r>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黑暗</a:t>
            </a:r>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文本框 22"/>
          <p:cNvSpPr txBox="1"/>
          <p:nvPr>
            <p:custDataLst>
              <p:tags r:id="rId10"/>
            </p:custDataLst>
          </p:nvPr>
        </p:nvSpPr>
        <p:spPr>
          <a:xfrm>
            <a:off x="5114925" y="3593465"/>
            <a:ext cx="2041525" cy="521970"/>
          </a:xfrm>
          <a:prstGeom prst="rect">
            <a:avLst/>
          </a:prstGeom>
          <a:noFill/>
          <a:ln w="9525">
            <a:noFill/>
          </a:ln>
        </p:spPr>
        <p:txBody>
          <a:bodyPr wrap="square">
            <a:spAutoFit/>
          </a:bodyPr>
          <a:lstStyle/>
          <a:p>
            <a:pPr indent="0" algn="ctr"/>
            <a:r>
              <a:rPr lang="zh-CN" sz="2800" b="1">
                <a:solidFill>
                  <a:schemeClr val="bg2">
                    <a:lumMod val="10000"/>
                  </a:schemeClr>
                </a:solidFill>
                <a:latin typeface="微软雅黑" panose="020B0503020204020204" pitchFamily="34" charset="-122"/>
                <a:ea typeface="微软雅黑" panose="020B0503020204020204" pitchFamily="34" charset="-122"/>
              </a:rPr>
              <a:t>释放量</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sp>
        <p:nvSpPr>
          <p:cNvPr id="24" name="文本框 23"/>
          <p:cNvSpPr txBox="1"/>
          <p:nvPr>
            <p:custDataLst>
              <p:tags r:id="rId11"/>
            </p:custDataLst>
          </p:nvPr>
        </p:nvSpPr>
        <p:spPr>
          <a:xfrm>
            <a:off x="7156450" y="3593465"/>
            <a:ext cx="4313555" cy="521970"/>
          </a:xfrm>
          <a:prstGeom prst="rect">
            <a:avLst/>
          </a:prstGeom>
          <a:noFill/>
          <a:ln w="9525">
            <a:noFill/>
          </a:ln>
        </p:spPr>
        <p:txBody>
          <a:bodyPr wrap="square">
            <a:spAutoFit/>
          </a:bodyPr>
          <a:lstStyle/>
          <a:p>
            <a:pPr indent="0" algn="ctr"/>
            <a:r>
              <a:rPr lang="zh-CN" sz="2800" b="1">
                <a:solidFill>
                  <a:schemeClr val="bg2">
                    <a:lumMod val="10000"/>
                  </a:schemeClr>
                </a:solidFill>
                <a:latin typeface="微软雅黑" panose="020B0503020204020204" pitchFamily="34" charset="-122"/>
                <a:ea typeface="微软雅黑" panose="020B0503020204020204" pitchFamily="34" charset="-122"/>
              </a:rPr>
              <a:t>产生量</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sp>
        <p:nvSpPr>
          <p:cNvPr id="25" name="文本框 24"/>
          <p:cNvSpPr txBox="1"/>
          <p:nvPr>
            <p:custDataLst>
              <p:tags r:id="rId12"/>
            </p:custDataLst>
          </p:nvPr>
        </p:nvSpPr>
        <p:spPr>
          <a:xfrm>
            <a:off x="2895600" y="4306570"/>
            <a:ext cx="2146935" cy="521970"/>
          </a:xfrm>
          <a:prstGeom prst="rect">
            <a:avLst/>
          </a:prstGeom>
          <a:noFill/>
          <a:ln w="9525">
            <a:noFill/>
          </a:ln>
        </p:spPr>
        <p:txBody>
          <a:bodyPr wrap="square">
            <a:spAutoFit/>
          </a:bodyPr>
          <a:lstStyle/>
          <a:p>
            <a:pPr indent="0"/>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消耗量</a:t>
            </a:r>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黑暗</a:t>
            </a:r>
            <a:r>
              <a:rPr 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文本框 25"/>
          <p:cNvSpPr txBox="1"/>
          <p:nvPr>
            <p:custDataLst>
              <p:tags r:id="rId13"/>
            </p:custDataLst>
          </p:nvPr>
        </p:nvSpPr>
        <p:spPr>
          <a:xfrm>
            <a:off x="5114925" y="4306570"/>
            <a:ext cx="2041525" cy="521970"/>
          </a:xfrm>
          <a:prstGeom prst="rect">
            <a:avLst/>
          </a:prstGeom>
          <a:noFill/>
          <a:ln w="9525">
            <a:noFill/>
          </a:ln>
        </p:spPr>
        <p:txBody>
          <a:bodyPr wrap="square">
            <a:spAutoFit/>
          </a:bodyPr>
          <a:lstStyle/>
          <a:p>
            <a:pPr indent="0" algn="ctr"/>
            <a:r>
              <a:rPr lang="zh-CN" sz="2800" b="1">
                <a:solidFill>
                  <a:schemeClr val="bg2">
                    <a:lumMod val="10000"/>
                  </a:schemeClr>
                </a:solidFill>
                <a:latin typeface="微软雅黑" panose="020B0503020204020204" pitchFamily="34" charset="-122"/>
                <a:ea typeface="微软雅黑" panose="020B0503020204020204" pitchFamily="34" charset="-122"/>
              </a:rPr>
              <a:t>积累量</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sp>
        <p:nvSpPr>
          <p:cNvPr id="27" name="文本框 26"/>
          <p:cNvSpPr txBox="1"/>
          <p:nvPr>
            <p:custDataLst>
              <p:tags r:id="rId14"/>
            </p:custDataLst>
          </p:nvPr>
        </p:nvSpPr>
        <p:spPr>
          <a:xfrm>
            <a:off x="7157720" y="4306570"/>
            <a:ext cx="4332605" cy="521970"/>
          </a:xfrm>
          <a:prstGeom prst="rect">
            <a:avLst/>
          </a:prstGeom>
          <a:noFill/>
          <a:ln w="9525">
            <a:noFill/>
          </a:ln>
        </p:spPr>
        <p:txBody>
          <a:bodyPr wrap="square">
            <a:spAutoFit/>
          </a:bodyPr>
          <a:lstStyle/>
          <a:p>
            <a:pPr indent="0" algn="ctr"/>
            <a:r>
              <a:rPr lang="zh-CN" sz="2800" b="1">
                <a:solidFill>
                  <a:schemeClr val="bg2">
                    <a:lumMod val="10000"/>
                  </a:schemeClr>
                </a:solidFill>
                <a:latin typeface="微软雅黑" panose="020B0503020204020204" pitchFamily="34" charset="-122"/>
                <a:ea typeface="微软雅黑" panose="020B0503020204020204" pitchFamily="34" charset="-122"/>
              </a:rPr>
              <a:t>制造量、产生量</a:t>
            </a:r>
            <a:endParaRPr lang="zh-CN" altLang="en-US" sz="2800" b="1">
              <a:solidFill>
                <a:schemeClr val="bg2">
                  <a:lumMod val="10000"/>
                </a:schemeClr>
              </a:solidFill>
              <a:latin typeface="微软雅黑" panose="020B0503020204020204" pitchFamily="34" charset="-122"/>
              <a:ea typeface="微软雅黑" panose="020B0503020204020204" pitchFamily="34" charset="-122"/>
            </a:endParaRPr>
          </a:p>
        </p:txBody>
      </p:sp>
    </p:spTree>
    <p:custDataLst>
      <p:tags r:id="rId1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25" grpId="0"/>
      <p:bldP spid="20" grpId="0"/>
      <p:bldP spid="23" grpId="0"/>
      <p:bldP spid="26" grpId="0"/>
      <p:bldP spid="21" grpId="0"/>
      <p:bldP spid="24" grpId="0"/>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custDataLst>
              <p:tags r:id="rId1"/>
            </p:custDataLst>
          </p:nvPr>
        </p:nvCxnSpPr>
        <p:spPr>
          <a:xfrm flipV="1">
            <a:off x="799465" y="61277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2" name="文本框 11">
            <a:hlinkClick r:id="" action="ppaction://noaction"/>
          </p:cNvPr>
          <p:cNvSpPr txBox="1"/>
          <p:nvPr>
            <p:custDataLst>
              <p:tags r:id="rId2"/>
            </p:custDataLst>
          </p:nvPr>
        </p:nvSpPr>
        <p:spPr>
          <a:xfrm>
            <a:off x="114300" y="678815"/>
            <a:ext cx="943991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知识点五、</a:t>
            </a:r>
            <a:r>
              <a:rPr lang="zh-CN"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辨析</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真正</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总</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光合速率、净光合速率和呼吸速率</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流程图: 可选过程 12"/>
          <p:cNvSpPr/>
          <p:nvPr>
            <p:custDataLst>
              <p:tags r:id="rId3"/>
            </p:custDataLst>
          </p:nvPr>
        </p:nvSpPr>
        <p:spPr>
          <a:xfrm>
            <a:off x="2021205" y="-381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custDataLst>
              <p:tags r:id="rId4"/>
            </p:custDataLst>
          </p:nvPr>
        </p:nvSpPr>
        <p:spPr>
          <a:xfrm>
            <a:off x="114300" y="1391285"/>
            <a:ext cx="11805285" cy="1124585"/>
          </a:xfrm>
          <a:prstGeom prst="rect">
            <a:avLst/>
          </a:prstGeom>
          <a:noFill/>
        </p:spPr>
        <p:txBody>
          <a:bodyPr wrap="square" rtlCol="0" anchor="t">
            <a:spAutoFit/>
          </a:bodyPr>
          <a:lstStyle/>
          <a:p>
            <a:pPr indent="0" algn="ctr" fontAlgn="auto">
              <a:lnSpc>
                <a:spcPct val="120000"/>
              </a:lnSpc>
            </a:pPr>
            <a:r>
              <a:rPr lang="zh-CN" altLang="zh-CN" sz="2800" b="1" kern="100" noProof="0">
                <a:ln>
                  <a:noFill/>
                </a:ln>
                <a:effectLst/>
                <a:highlight>
                  <a:srgbClr val="FFFF00"/>
                </a:highlight>
                <a:uLnTx/>
                <a:latin typeface="微软雅黑" panose="020B0503020204020204" pitchFamily="34" charset="-122"/>
                <a:ea typeface="微软雅黑" panose="020B0503020204020204" pitchFamily="34" charset="-122"/>
                <a:cs typeface="微软雅黑" panose="020B0503020204020204" pitchFamily="34" charset="-122"/>
                <a:sym typeface="+mn-ea"/>
              </a:rPr>
              <a:t>【归纳总结】</a:t>
            </a:r>
            <a:r>
              <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微观辨析总光合速率、净光合速率和呼吸速率的关系</a:t>
            </a:r>
            <a:endParaRPr lang="zh-CN" sz="2800" b="1">
              <a:solidFill>
                <a:schemeClr val="bg2">
                  <a:lumMod val="1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fontAlgn="auto">
              <a:lnSpc>
                <a:spcPct val="120000"/>
              </a:lnSpc>
            </a:pP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以光合速率大于呼吸速率为例</a:t>
            </a: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800" b="1" kern="100" noProof="0">
              <a:ln>
                <a:noFill/>
              </a:ln>
              <a:solidFill>
                <a:srgbClr val="FF0000"/>
              </a:solidFill>
              <a:effectLst/>
              <a:uLn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2147482624"/>
          <p:cNvPicPr>
            <a:picLocks noChangeAspect="1"/>
          </p:cNvPicPr>
          <p:nvPr>
            <p:custDataLst>
              <p:tags r:id="rId5"/>
            </p:custDataLst>
          </p:nvPr>
        </p:nvPicPr>
        <p:blipFill>
          <a:blip r:embed="rId6" r:link="rId7"/>
          <a:stretch>
            <a:fillRect/>
          </a:stretch>
        </p:blipFill>
        <p:spPr>
          <a:xfrm>
            <a:off x="2147570" y="2604770"/>
            <a:ext cx="7738745" cy="4052570"/>
          </a:xfrm>
          <a:prstGeom prst="rect">
            <a:avLst/>
          </a:prstGeom>
          <a:noFill/>
          <a:ln w="12700" cmpd="sng">
            <a:solidFill>
              <a:srgbClr val="FF0000"/>
            </a:solidFill>
            <a:prstDash val="solid"/>
          </a:ln>
        </p:spPr>
      </p:pic>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11" name="Rectangle 1"/>
          <p:cNvSpPr>
            <a:spLocks noChangeArrowheads="1"/>
          </p:cNvSpPr>
          <p:nvPr>
            <p:custDataLst>
              <p:tags r:id="rId4"/>
            </p:custDataLst>
          </p:nvPr>
        </p:nvSpPr>
        <p:spPr bwMode="auto">
          <a:xfrm>
            <a:off x="0" y="729250"/>
            <a:ext cx="12003314" cy="5631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indent="0" algn="just" fontAlgn="auto">
              <a:lnSpc>
                <a:spcPct val="150000"/>
              </a:lnSpc>
              <a:spcAft>
                <a:spcPct val="0"/>
              </a:spcAft>
            </a:pP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图甲表示水稻的叶肉细胞在光照强度分别为</a:t>
            </a: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c</a:t>
            </a:r>
            <a:r>
              <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d</a:t>
            </a:r>
            <a:r>
              <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时，单位时间内</a:t>
            </a: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400" b="1" kern="100"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释放量和</a:t>
            </a: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400" b="1" kern="100"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产生总量的变化。图乙表示蓝细菌光合速率与光照强度的关系。下列说法正确的是</a:t>
            </a:r>
            <a:r>
              <a:rPr lang="en-US"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zh-CN" sz="24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  A.</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图甲中，光照强度为</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时</a:t>
            </a:r>
            <a:r>
              <a:rPr lang="zh-CN" altLang="zh-CN" sz="24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，光</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合</a:t>
            </a:r>
            <a:endPar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ct val="150000"/>
              </a:lnSpc>
              <a:spcAft>
                <a:spcPct val="0"/>
              </a:spcAft>
            </a:pP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速率等于呼吸速率</a:t>
            </a:r>
            <a:endParaRPr lang="zh-CN" altLang="zh-CN" sz="24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  B.</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图甲中，光照强度为</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d</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时</a:t>
            </a:r>
            <a:r>
              <a:rPr lang="zh-CN" altLang="zh-CN" sz="24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，单位</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时间</a:t>
            </a:r>
            <a:endPar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ct val="150000"/>
              </a:lnSpc>
              <a:spcAft>
                <a:spcPct val="0"/>
              </a:spcAft>
            </a:pP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内细胞从周围</a:t>
            </a:r>
            <a:r>
              <a:rPr lang="zh-CN" altLang="zh-CN" sz="24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吸收</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个单位的二氧化碳</a:t>
            </a:r>
            <a:endParaRPr lang="zh-CN" altLang="zh-CN" sz="24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  C.</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图乙中，当光照强度为</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X</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时，细胞中产生</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ATP</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的场所有细胞质基质、</a:t>
            </a:r>
            <a:r>
              <a:rPr lang="zh-CN" altLang="zh-CN" sz="24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线</a:t>
            </a:r>
            <a:endParaRPr lang="en-US" altLang="zh-CN" sz="2400" b="1" kern="100" smtClean="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24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粒</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体和叶绿体</a:t>
            </a:r>
            <a:endParaRPr lang="zh-CN" altLang="zh-CN" sz="24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  D.</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图乙中，限制</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c</a:t>
            </a:r>
            <a:r>
              <a:rPr lang="zh-CN" altLang="zh-CN" sz="2400" b="1" kern="100">
                <a:latin typeface="微软雅黑" panose="020B0503020204020204" pitchFamily="34" charset="-122"/>
                <a:ea typeface="微软雅黑" panose="020B0503020204020204" pitchFamily="34" charset="-122"/>
                <a:cs typeface="微软雅黑" panose="020B0503020204020204" pitchFamily="34" charset="-122"/>
                <a:sym typeface="+mn-ea"/>
              </a:rPr>
              <a:t>点光合速率的因素主要是光照强度</a:t>
            </a:r>
            <a:endParaRPr kumimoji="0" lang="zh-CN" altLang="zh-CN" sz="24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8914"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423785" y="1923415"/>
            <a:ext cx="4335780" cy="2252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标注: 右箭头 58"/>
          <p:cNvSpPr/>
          <p:nvPr>
            <p:custDataLst>
              <p:tags r:id="rId7"/>
            </p:custDataLst>
          </p:nvPr>
        </p:nvSpPr>
        <p:spPr>
          <a:xfrm>
            <a:off x="353060" y="3028315"/>
            <a:ext cx="2479040"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100" name="文本框 99"/>
          <p:cNvSpPr txBox="1"/>
          <p:nvPr>
            <p:custDataLst>
              <p:tags r:id="rId8"/>
            </p:custDataLst>
          </p:nvPr>
        </p:nvSpPr>
        <p:spPr>
          <a:xfrm>
            <a:off x="2832100" y="2967990"/>
            <a:ext cx="4584065" cy="64516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照强度为</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时，</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释放量大于</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0</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且有氧气产生，说明此时光合速率小于细胞呼吸速率</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笑脸 5"/>
          <p:cNvSpPr/>
          <p:nvPr>
            <p:custDataLst>
              <p:tags r:id="rId9"/>
            </p:custDataLst>
          </p:nvPr>
        </p:nvSpPr>
        <p:spPr>
          <a:xfrm>
            <a:off x="44133" y="3613150"/>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2" name="标注: 右箭头 58"/>
          <p:cNvSpPr/>
          <p:nvPr>
            <p:custDataLst>
              <p:tags r:id="rId10"/>
            </p:custDataLst>
          </p:nvPr>
        </p:nvSpPr>
        <p:spPr>
          <a:xfrm>
            <a:off x="1503045" y="4124960"/>
            <a:ext cx="3953510"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4" name="文本框 3"/>
          <p:cNvSpPr txBox="1"/>
          <p:nvPr>
            <p:custDataLst>
              <p:tags r:id="rId11"/>
            </p:custDataLst>
          </p:nvPr>
        </p:nvSpPr>
        <p:spPr>
          <a:xfrm>
            <a:off x="5471160" y="4041140"/>
            <a:ext cx="6532245" cy="64516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光照强度为</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时，</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产生总量为</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8</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，则光合作用总吸收</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量为</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8</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，因而单位时间内细胞从周围吸收</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8</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个</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单位的</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endParaRPr lang="en-US" alt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注: 右箭头 58"/>
          <p:cNvSpPr/>
          <p:nvPr>
            <p:custDataLst>
              <p:tags r:id="rId12"/>
            </p:custDataLst>
          </p:nvPr>
        </p:nvSpPr>
        <p:spPr>
          <a:xfrm>
            <a:off x="478790" y="5221605"/>
            <a:ext cx="1960880"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7" name="文本框 6"/>
          <p:cNvSpPr txBox="1"/>
          <p:nvPr>
            <p:custDataLst>
              <p:tags r:id="rId13"/>
            </p:custDataLst>
          </p:nvPr>
        </p:nvSpPr>
        <p:spPr>
          <a:xfrm>
            <a:off x="2439670" y="5221605"/>
            <a:ext cx="3806190" cy="636905"/>
          </a:xfrm>
          <a:prstGeom prst="rect">
            <a:avLst/>
          </a:prstGeom>
          <a:noFill/>
          <a:ln w="9525">
            <a:noFill/>
          </a:ln>
        </p:spPr>
        <p:txBody>
          <a:bodyPr>
            <a:noAutofit/>
          </a:bodyPr>
          <a:lstStyle/>
          <a:p>
            <a:pPr indent="0"/>
            <a:r>
              <a:rPr lang="zh-CN"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rPr>
              <a:t>图乙中所示生物为蓝细菌，蓝细菌为原核生物，不含线粒体和叶绿体</a:t>
            </a:r>
            <a:endParaRPr lang="zh-CN" altLang="en-US"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endParaRPr>
          </a:p>
        </p:txBody>
      </p:sp>
      <p:sp>
        <p:nvSpPr>
          <p:cNvPr id="14" name="流程图: 离页连接符 12"/>
          <p:cNvSpPr/>
          <p:nvPr>
            <p:custDataLst>
              <p:tags r:id="rId14"/>
            </p:custDataLst>
          </p:nvPr>
        </p:nvSpPr>
        <p:spPr>
          <a:xfrm>
            <a:off x="4900930" y="5858510"/>
            <a:ext cx="3215005" cy="55689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6">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8" name="文本框 7"/>
          <p:cNvSpPr txBox="1"/>
          <p:nvPr>
            <p:custDataLst>
              <p:tags r:id="rId15"/>
            </p:custDataLst>
          </p:nvPr>
        </p:nvSpPr>
        <p:spPr>
          <a:xfrm>
            <a:off x="929005" y="6360160"/>
            <a:ext cx="10610850" cy="36830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图乙中</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点时光合速率达到最大值，此时限制光合速率的因素不再是光照强度，可能是温度或</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浓度等</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blinds(horizontal)">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2" grpId="0" animBg="1"/>
      <p:bldP spid="5" grpId="0" animBg="1"/>
      <p:bldP spid="14" grpId="0" animBg="1"/>
      <p:bldP spid="100" grpId="0"/>
      <p:bldP spid="4"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p:nvPr>
            <p:custDataLst>
              <p:tags r:id="rId1"/>
            </p:custDataLst>
          </p:nvPr>
        </p:nvSpPr>
        <p:spPr>
          <a:xfrm>
            <a:off x="4036060" y="635"/>
            <a:ext cx="3677285" cy="677545"/>
          </a:xfrm>
          <a:prstGeom prst="rect">
            <a:avLst/>
          </a:prstGeom>
          <a:solidFill>
            <a:srgbClr val="FF0000"/>
          </a:solidFill>
          <a:ln w="9525">
            <a:noFill/>
          </a:ln>
        </p:spPr>
        <p:txBody>
          <a:bodyPr wrap="square" anchor="t">
            <a:noAutofit/>
          </a:bodyPr>
          <a:lstStyle/>
          <a:p>
            <a:pPr algn="ctr">
              <a:spcBef>
                <a:spcPct val="50000"/>
              </a:spcBef>
            </a:pPr>
            <a:r>
              <a:rPr lang="zh-CN" sz="4000" b="1">
                <a:ln w="12700" cmpd="sng">
                  <a:solidFill>
                    <a:schemeClr val="accent4"/>
                  </a:solidFill>
                  <a:prstDash val="solid"/>
                </a:ln>
                <a:solidFill>
                  <a:schemeClr val="bg1"/>
                </a:solidFill>
                <a:latin typeface="华文行楷" panose="02010800040101010101" pitchFamily="2" charset="-122"/>
                <a:ea typeface="华文行楷" panose="02010800040101010101" pitchFamily="2" charset="-122"/>
                <a:cs typeface="楷体" panose="02010609060101010101" pitchFamily="49" charset="-122"/>
              </a:rPr>
              <a:t>考情分析</a:t>
            </a:r>
            <a:endParaRPr lang="zh-CN" sz="4000" b="1">
              <a:ln w="12700" cmpd="sng">
                <a:solidFill>
                  <a:schemeClr val="accent4"/>
                </a:solidFill>
                <a:prstDash val="solid"/>
              </a:ln>
              <a:solidFill>
                <a:schemeClr val="bg1"/>
              </a:solidFill>
              <a:latin typeface="楷体" panose="02010609060101010101" pitchFamily="49" charset="-122"/>
              <a:ea typeface="楷体" panose="02010609060101010101" pitchFamily="49" charset="-122"/>
              <a:cs typeface="楷体" panose="02010609060101010101" pitchFamily="49" charset="-122"/>
            </a:endParaRPr>
          </a:p>
        </p:txBody>
      </p:sp>
      <p:graphicFrame>
        <p:nvGraphicFramePr>
          <p:cNvPr id="4" name="表格 3"/>
          <p:cNvGraphicFramePr>
            <a:graphicFrameLocks noGrp="1"/>
          </p:cNvGraphicFramePr>
          <p:nvPr>
            <p:custDataLst>
              <p:tags r:id="rId2"/>
            </p:custDataLst>
          </p:nvPr>
        </p:nvGraphicFramePr>
        <p:xfrm>
          <a:off x="96520" y="748030"/>
          <a:ext cx="11958320" cy="5934075"/>
        </p:xfrm>
        <a:graphic>
          <a:graphicData uri="http://schemas.openxmlformats.org/drawingml/2006/table">
            <a:tbl>
              <a:tblPr/>
              <a:tblGrid>
                <a:gridCol w="1427480"/>
                <a:gridCol w="3883025"/>
                <a:gridCol w="3915410"/>
                <a:gridCol w="2732405"/>
              </a:tblGrid>
              <a:tr h="584835">
                <a:tc>
                  <a:txBody>
                    <a:bodyPr wrap="square"/>
                    <a:lstStyle/>
                    <a:p>
                      <a:pPr indent="0" algn="ctr">
                        <a:lnSpc>
                          <a:spcPct val="130000"/>
                        </a:lnSpc>
                        <a:buNone/>
                      </a:pPr>
                      <a:r>
                        <a:rPr lang="en-US" sz="2400" b="1">
                          <a:solidFill>
                            <a:schemeClr val="bg1"/>
                          </a:solidFill>
                          <a:latin typeface="微软雅黑" panose="020B0503020204020204" pitchFamily="34" charset="-122"/>
                          <a:ea typeface="微软雅黑" panose="020B0503020204020204" pitchFamily="34" charset="-122"/>
                          <a:cs typeface="宋体" panose="02010600030101010101" pitchFamily="2" charset="-122"/>
                        </a:rPr>
                        <a:t>考点</a:t>
                      </a:r>
                      <a:endParaRPr lang="en-US" altLang="en-US" sz="2400" b="1">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B635F">
                        <a:alpha val="68000"/>
                      </a:srgbClr>
                    </a:solidFill>
                  </a:tcPr>
                </a:tc>
                <a:tc gridSpan="2">
                  <a:txBody>
                    <a:bodyPr wrap="square"/>
                    <a:lstStyle/>
                    <a:p>
                      <a:pPr indent="0" algn="ctr">
                        <a:buNone/>
                      </a:pPr>
                      <a:r>
                        <a:rPr lang="en-US" sz="2400" b="1">
                          <a:solidFill>
                            <a:schemeClr val="bg1"/>
                          </a:solidFill>
                          <a:latin typeface="微软雅黑" panose="020B0503020204020204" pitchFamily="34" charset="-122"/>
                          <a:ea typeface="微软雅黑" panose="020B0503020204020204" pitchFamily="34" charset="-122"/>
                          <a:cs typeface="宋体" panose="02010600030101010101" pitchFamily="2" charset="-122"/>
                        </a:rPr>
                        <a:t>由高考知核心知识点</a:t>
                      </a:r>
                      <a:endParaRPr lang="en-US" altLang="en-US" sz="2400" b="1">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B635F">
                        <a:alpha val="68000"/>
                      </a:srgbClr>
                    </a:solidFill>
                  </a:tcPr>
                </a:tc>
                <a:tc hMerge="1">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B635F">
                        <a:alpha val="68000"/>
                      </a:srgbClr>
                    </a:solidFill>
                  </a:tcPr>
                </a:tc>
                <a:tc>
                  <a:txBody>
                    <a:bodyPr wrap="square"/>
                    <a:lstStyle/>
                    <a:p>
                      <a:pPr indent="0" algn="ctr">
                        <a:lnSpc>
                          <a:spcPct val="160000"/>
                        </a:lnSpc>
                        <a:buNone/>
                      </a:pPr>
                      <a:r>
                        <a:rPr lang="en-US" sz="2400" b="1">
                          <a:solidFill>
                            <a:schemeClr val="bg1"/>
                          </a:solidFill>
                          <a:latin typeface="微软雅黑" panose="020B0503020204020204" pitchFamily="34" charset="-122"/>
                          <a:ea typeface="微软雅黑" panose="020B0503020204020204" pitchFamily="34" charset="-122"/>
                          <a:cs typeface="宋体" panose="02010600030101010101" pitchFamily="2" charset="-122"/>
                        </a:rPr>
                        <a:t>预测</a:t>
                      </a:r>
                      <a:endParaRPr lang="en-US" altLang="en-US" sz="2400" b="1">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B635F">
                        <a:alpha val="68000"/>
                      </a:srgbClr>
                    </a:solidFill>
                  </a:tcPr>
                </a:tc>
              </a:tr>
              <a:tr h="2246630">
                <a:tc rowSpan="2">
                  <a:txBody>
                    <a:bodyPr wrap="square"/>
                    <a:lstStyle/>
                    <a:p>
                      <a:pPr indent="0" algn="ctr">
                        <a:buNone/>
                      </a:pPr>
                      <a:endPar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a:buNone/>
                      </a:pPr>
                      <a:endPar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a:buNone/>
                      </a:pPr>
                      <a:endPar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a:buNone/>
                      </a:pP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细胞代谢综合分析</a:t>
                      </a:r>
                      <a:endPar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lnTlToBr>
                      <a:noFill/>
                    </a:lnTlToBr>
                    <a:lnBlToTr>
                      <a:noFill/>
                    </a:lnBlToTr>
                    <a:solidFill>
                      <a:srgbClr val="A22524">
                        <a:alpha val="29000"/>
                      </a:srgbClr>
                    </a:solidFill>
                  </a:tcPr>
                </a:tc>
                <a:tc>
                  <a:txBody>
                    <a:bodyPr wrap="square"/>
                    <a:lstStyle/>
                    <a:p>
                      <a:pPr indent="0" fontAlgn="auto">
                        <a:lnSpc>
                          <a:spcPct val="150000"/>
                        </a:lnSpc>
                        <a:buNone/>
                      </a:pPr>
                      <a:r>
                        <a:rPr lang="zh-CN" altLang="en-US" sz="2400" b="1" ker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zh-CN" altLang="en-US" sz="2400" b="1">
                          <a:latin typeface="微软雅黑" panose="020B0503020204020204" pitchFamily="34" charset="-122"/>
                          <a:ea typeface="微软雅黑" panose="020B0503020204020204" pitchFamily="34" charset="-122"/>
                          <a:sym typeface="+mn-ea"/>
                        </a:rPr>
                        <a:t>光合作用和细胞呼吸之间的关系</a:t>
                      </a:r>
                      <a:endParaRPr lang="zh-CN" altLang="en-US" sz="2400" b="1" kern="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rowSpan="2">
                  <a:txBody>
                    <a:bodyPr wrap="square"/>
                    <a:lstStyle/>
                    <a:p>
                      <a:pPr indent="0" fontAlgn="auto">
                        <a:lnSpc>
                          <a:spcPct val="140000"/>
                        </a:lnSpc>
                        <a:buNone/>
                      </a:pPr>
                      <a:r>
                        <a:rPr lang="zh-CN"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（202</a:t>
                      </a:r>
                      <a:r>
                        <a:rPr lang="en-US" altLang="zh-CN"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吉林</a:t>
                      </a:r>
                      <a:r>
                        <a:rPr lang="zh-CN"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综合题型</a:t>
                      </a:r>
                      <a:endPar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（202</a:t>
                      </a:r>
                      <a:r>
                        <a:rPr lang="en-US" altLang="zh-CN"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河北</a:t>
                      </a:r>
                      <a:r>
                        <a:rPr lang="zh-CN"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综合题型</a:t>
                      </a:r>
                      <a:endPar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（2023广东）</a:t>
                      </a:r>
                      <a:r>
                        <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综合题型</a:t>
                      </a:r>
                      <a:endPar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（2023北京）</a:t>
                      </a:r>
                      <a:r>
                        <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综合题型</a:t>
                      </a:r>
                      <a:endPar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（2023山东）</a:t>
                      </a:r>
                      <a:r>
                        <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综合题型</a:t>
                      </a:r>
                      <a:endPar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（2023全国）</a:t>
                      </a:r>
                      <a:r>
                        <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rPr>
                        <a:t>综合题型</a:t>
                      </a:r>
                      <a:endParaRPr lang="zh-CN" altLang="en-US" sz="1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latin typeface="微软雅黑" panose="020B0503020204020204" pitchFamily="34" charset="-122"/>
                          <a:ea typeface="微软雅黑" panose="020B0503020204020204" pitchFamily="34" charset="-122"/>
                          <a:cs typeface="微软雅黑" panose="020B0503020204020204" pitchFamily="34" charset="-122"/>
                          <a:sym typeface="+mn-ea"/>
                        </a:rPr>
                        <a:t>（2022广东）综合题型</a:t>
                      </a:r>
                      <a:endParaRPr lang="zh-CN" sz="1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latin typeface="微软雅黑" panose="020B0503020204020204" pitchFamily="34" charset="-122"/>
                          <a:ea typeface="微软雅黑" panose="020B0503020204020204" pitchFamily="34" charset="-122"/>
                          <a:cs typeface="微软雅黑" panose="020B0503020204020204" pitchFamily="34" charset="-122"/>
                          <a:sym typeface="+mn-ea"/>
                        </a:rPr>
                        <a:t>（2022北京）综合题型</a:t>
                      </a:r>
                      <a:endParaRPr lang="zh-CN" sz="1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latin typeface="微软雅黑" panose="020B0503020204020204" pitchFamily="34" charset="-122"/>
                          <a:ea typeface="微软雅黑" panose="020B0503020204020204" pitchFamily="34" charset="-122"/>
                          <a:cs typeface="微软雅黑" panose="020B0503020204020204" pitchFamily="34" charset="-122"/>
                          <a:sym typeface="+mn-ea"/>
                        </a:rPr>
                        <a:t>（2022山东）综合题型</a:t>
                      </a:r>
                      <a:endParaRPr lang="zh-CN" sz="1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latin typeface="微软雅黑" panose="020B0503020204020204" pitchFamily="34" charset="-122"/>
                          <a:ea typeface="微软雅黑" panose="020B0503020204020204" pitchFamily="34" charset="-122"/>
                          <a:cs typeface="微软雅黑" panose="020B0503020204020204" pitchFamily="34" charset="-122"/>
                          <a:sym typeface="+mn-ea"/>
                        </a:rPr>
                        <a:t>（2022河北）综合题型</a:t>
                      </a:r>
                      <a:endParaRPr lang="zh-CN" sz="1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latin typeface="微软雅黑" panose="020B0503020204020204" pitchFamily="34" charset="-122"/>
                          <a:ea typeface="微软雅黑" panose="020B0503020204020204" pitchFamily="34" charset="-122"/>
                          <a:cs typeface="微软雅黑" panose="020B0503020204020204" pitchFamily="34" charset="-122"/>
                          <a:sym typeface="+mn-ea"/>
                        </a:rPr>
                        <a:t>（2022天津）综合题型</a:t>
                      </a:r>
                      <a:endParaRPr lang="zh-CN" sz="1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latin typeface="微软雅黑" panose="020B0503020204020204" pitchFamily="34" charset="-122"/>
                          <a:ea typeface="微软雅黑" panose="020B0503020204020204" pitchFamily="34" charset="-122"/>
                          <a:cs typeface="微软雅黑" panose="020B0503020204020204" pitchFamily="34" charset="-122"/>
                          <a:sym typeface="+mn-ea"/>
                        </a:rPr>
                        <a:t>（2022浙江）综合题型</a:t>
                      </a:r>
                      <a:endParaRPr lang="zh-CN" sz="1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sz="1800" b="1">
                          <a:latin typeface="微软雅黑" panose="020B0503020204020204" pitchFamily="34" charset="-122"/>
                          <a:ea typeface="微软雅黑" panose="020B0503020204020204" pitchFamily="34" charset="-122"/>
                          <a:cs typeface="微软雅黑" panose="020B0503020204020204" pitchFamily="34" charset="-122"/>
                          <a:sym typeface="+mn-ea"/>
                        </a:rPr>
                        <a:t>（2022全国）综合题型</a:t>
                      </a:r>
                      <a:endParaRPr lang="zh-CN" sz="1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40000"/>
                        </a:lnSpc>
                        <a:buNone/>
                      </a:pPr>
                      <a:r>
                        <a:rPr lang="zh-CN" altLang="en-US" sz="1800" b="1" kern="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59</a:t>
                      </a:r>
                      <a:r>
                        <a:rPr lang="zh-CN" altLang="en-US"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考，全国卷</a:t>
                      </a:r>
                      <a:r>
                        <a:rPr lang="en-US" altLang="zh-CN"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800" b="1" kern="0">
                          <a:solidFill>
                            <a:schemeClr val="bg1"/>
                          </a:solidFill>
                          <a:highlight>
                            <a:srgbClr val="FF0000"/>
                          </a:highlight>
                          <a:latin typeface="微软雅黑" panose="020B0503020204020204" pitchFamily="34" charset="-122"/>
                          <a:ea typeface="微软雅黑" panose="020B0503020204020204" pitchFamily="34" charset="-122"/>
                          <a:cs typeface="微软雅黑" panose="020B0503020204020204" pitchFamily="34" charset="-122"/>
                          <a:sym typeface="+mn-ea"/>
                        </a:rPr>
                        <a:t>考</a:t>
                      </a:r>
                      <a:r>
                        <a:rPr lang="zh-CN" altLang="en-US" sz="1800" b="1" kern="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b="1" ker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rowSpan="2">
                  <a:txBody>
                    <a:bodyPr wrap="square"/>
                    <a:lstStyle/>
                    <a:p>
                      <a:pPr indent="0" algn="l" fontAlgn="auto">
                        <a:lnSpc>
                          <a:spcPct val="150000"/>
                        </a:lnSpc>
                        <a:buNone/>
                      </a:pPr>
                      <a:r>
                        <a:rPr lang="en-US" sz="1800" b="1" kern="0">
                          <a:latin typeface="微软雅黑" panose="020B0503020204020204" pitchFamily="34" charset="-122"/>
                          <a:ea typeface="微软雅黑" panose="020B0503020204020204" pitchFamily="34" charset="-122"/>
                          <a:cs typeface="微软雅黑" panose="020B0503020204020204" pitchFamily="34" charset="-122"/>
                          <a:sym typeface="+mn-ea"/>
                        </a:rPr>
                        <a:t>题型：</a:t>
                      </a:r>
                      <a:r>
                        <a:rPr lang="zh-CN" altLang="en-US" sz="1800" b="1" kern="0">
                          <a:latin typeface="微软雅黑" panose="020B0503020204020204" pitchFamily="34" charset="-122"/>
                          <a:ea typeface="微软雅黑" panose="020B0503020204020204" pitchFamily="34" charset="-122"/>
                          <a:cs typeface="微软雅黑" panose="020B0503020204020204" pitchFamily="34" charset="-122"/>
                          <a:sym typeface="+mn-ea"/>
                        </a:rPr>
                        <a:t>解答题</a:t>
                      </a:r>
                      <a:endParaRPr lang="en-US" sz="1800" b="1" kern="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50000"/>
                        </a:lnSpc>
                        <a:buNone/>
                      </a:pPr>
                      <a:r>
                        <a:rPr lang="en-US" sz="1800" b="1" kern="0">
                          <a:latin typeface="微软雅黑" panose="020B0503020204020204" pitchFamily="34" charset="-122"/>
                          <a:ea typeface="微软雅黑" panose="020B0503020204020204" pitchFamily="34" charset="-122"/>
                          <a:cs typeface="微软雅黑" panose="020B0503020204020204" pitchFamily="34" charset="-122"/>
                          <a:sym typeface="+mn-ea"/>
                        </a:rPr>
                        <a:t>内容：</a:t>
                      </a:r>
                      <a:r>
                        <a:rPr lang="zh-CN" altLang="en-US" sz="1800" b="1">
                          <a:latin typeface="微软雅黑" panose="020B0503020204020204" pitchFamily="34" charset="-122"/>
                          <a:ea typeface="微软雅黑" panose="020B0503020204020204" pitchFamily="34" charset="-122"/>
                          <a:cs typeface="宋体" panose="02010600030101010101" pitchFamily="2" charset="-122"/>
                          <a:sym typeface="+mn-ea"/>
                        </a:rPr>
                        <a:t>可能在呈现现实中的问题情景，让学生在真实的背景下发挥核心价值引领，运用必备知识全面综合展现学科素养水平，呼吸作用和光合作用的基础过程反应物和产物、新情境资料分析和书本基础知识的联系。需要熟练掌握基础知识、综合分析能力和探究能力。</a:t>
                      </a:r>
                      <a:endParaRPr lang="zh-CN" altLang="en-US" sz="1800" b="1" kern="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r h="1736725">
                <a:tc vMerge="1">
                  <a:tcPr/>
                </a:tc>
                <a:tc>
                  <a:txBody>
                    <a:bodyPr wrap="square"/>
                    <a:lstStyle/>
                    <a:p>
                      <a:pPr indent="0" algn="l" fontAlgn="auto">
                        <a:lnSpc>
                          <a:spcPct val="150000"/>
                        </a:lnSpc>
                      </a:pPr>
                      <a:r>
                        <a:rPr lang="zh-CN" altLang="en-US" sz="2400" b="1" ker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考点二：</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光合作用与细胞呼吸综合应用</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50000"/>
                        </a:lnSpc>
                      </a:pPr>
                      <a:endParaRPr lang="zh-CN" altLang="en-US" sz="2400" b="1" kern="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a:lnSpc>
                          <a:spcPct val="150000"/>
                        </a:lnSpc>
                      </a:pPr>
                      <a:endParaRPr lang="zh-CN" altLang="en-US" sz="2400" b="1" kern="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vMerge="1">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vMerge="1">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bl>
          </a:graphicData>
        </a:graphic>
      </p:graphicFrame>
    </p:spTree>
    <p:custDataLst>
      <p:tags r:id="rId3"/>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1277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678815"/>
            <a:ext cx="943991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知识点五、</a:t>
            </a:r>
            <a:r>
              <a:rPr lang="zh-CN" sz="28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辨析</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真正</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总</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光合速率、净光合速率和呼吸速率</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流程图: 可选过程 2"/>
          <p:cNvSpPr/>
          <p:nvPr>
            <p:custDataLst>
              <p:tags r:id="rId3"/>
            </p:custDataLst>
          </p:nvPr>
        </p:nvSpPr>
        <p:spPr>
          <a:xfrm>
            <a:off x="2021205" y="-381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文本框 9"/>
          <p:cNvSpPr txBox="1"/>
          <p:nvPr>
            <p:custDataLst>
              <p:tags r:id="rId4"/>
            </p:custDataLst>
          </p:nvPr>
        </p:nvSpPr>
        <p:spPr>
          <a:xfrm>
            <a:off x="114300" y="1261110"/>
            <a:ext cx="6379210" cy="521970"/>
          </a:xfrm>
          <a:prstGeom prst="rect">
            <a:avLst/>
          </a:prstGeom>
          <a:noFill/>
        </p:spPr>
        <p:txBody>
          <a:bodyPr wrap="square" rtlCol="0">
            <a:spAutoFit/>
          </a:bodyPr>
          <a:lstStyle/>
          <a:p>
            <a:r>
              <a:rPr lang="zh-CN" altLang="en-US" sz="2800" b="1">
                <a:solidFill>
                  <a:srgbClr val="FF0000"/>
                </a:solidFill>
                <a:latin typeface="微软雅黑" panose="020B0503020204020204" pitchFamily="34" charset="-122"/>
                <a:ea typeface="微软雅黑" panose="020B0503020204020204" pitchFamily="34" charset="-122"/>
              </a:rPr>
              <a:t>问题</a:t>
            </a:r>
            <a:r>
              <a:rPr lang="en-US" altLang="zh-CN" sz="2800" b="1">
                <a:solidFill>
                  <a:srgbClr val="FF0000"/>
                </a:solidFill>
                <a:latin typeface="微软雅黑" panose="020B0503020204020204" pitchFamily="34" charset="-122"/>
                <a:ea typeface="微软雅黑" panose="020B0503020204020204" pitchFamily="34" charset="-122"/>
              </a:rPr>
              <a:t>1</a:t>
            </a:r>
            <a:r>
              <a:rPr lang="zh-CN" altLang="en-US" sz="2800" b="1">
                <a:solidFill>
                  <a:srgbClr val="FF0000"/>
                </a:solidFill>
                <a:latin typeface="微软雅黑" panose="020B0503020204020204" pitchFamily="34" charset="-122"/>
                <a:ea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rPr>
              <a:t>如何测得植物的真光合速率呢？</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170"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912235" y="1714500"/>
            <a:ext cx="4029710" cy="263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custDataLst>
              <p:tags r:id="rId7"/>
            </p:custDataLst>
          </p:nvPr>
        </p:nvSpPr>
        <p:spPr>
          <a:xfrm>
            <a:off x="363806" y="4173756"/>
            <a:ext cx="11412000" cy="2491740"/>
          </a:xfrm>
          <a:prstGeom prst="rect">
            <a:avLst/>
          </a:prstGeom>
        </p:spPr>
        <p:txBody>
          <a:bodyPr wrap="square">
            <a:spAutoFit/>
          </a:bodyPr>
          <a:lstStyle/>
          <a:p>
            <a:pPr algn="just">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rPr>
              <a:t>①</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rPr>
              <a:t>植物绿色组织在黑暗条件下或非绿色组织测得的数值</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rPr>
              <a:t>为</a:t>
            </a:r>
            <a:r>
              <a:rPr lang="en-US" altLang="zh-CN" sz="2600" b="1" u="sng" kern="10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rPr>
              <a:t>速率</a:t>
            </a: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rPr>
              <a:t>(A</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rPr>
              <a:t>点</a:t>
            </a: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rPr>
              <a:t>②</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rPr>
              <a:t>植物绿色组织在有光条件下光合作用与细胞呼吸同时进行，测得的数据</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rPr>
              <a:t>为</a:t>
            </a:r>
            <a:endPar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50000"/>
              </a:lnSpc>
              <a:spcAft>
                <a:spcPct val="0"/>
              </a:spcAft>
            </a:pPr>
            <a:r>
              <a:rPr lang="en-US" altLang="zh-CN" sz="2600" b="1" u="sng" kern="10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rPr>
              <a:t>速率</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rPr>
              <a:t>③</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rPr>
              <a:t>真正光合速率</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u="sng" kern="10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rPr>
              <a:t>速率＋</a:t>
            </a:r>
            <a:r>
              <a:rPr lang="en-US" altLang="zh-CN" sz="2600" b="1" u="sng" kern="10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rPr>
              <a:t>速率</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600" b="1" kern="100">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custDataLst>
              <p:tags r:id="rId8"/>
            </p:custDataLst>
          </p:nvPr>
        </p:nvSpPr>
        <p:spPr>
          <a:xfrm>
            <a:off x="8613024" y="4320312"/>
            <a:ext cx="843280" cy="491490"/>
          </a:xfrm>
          <a:prstGeom prst="rect">
            <a:avLst/>
          </a:prstGeom>
        </p:spPr>
        <p:txBody>
          <a:bodyPr wrap="none">
            <a:spAutoFit/>
          </a:bodyPr>
          <a:lstStyle/>
          <a:p>
            <a:r>
              <a:rPr lang="zh-CN" altLang="zh-CN" sz="26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呼吸</a:t>
            </a:r>
            <a:endParaRPr lang="zh-CN" altLang="zh-CN" sz="26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p:cNvSpPr/>
          <p:nvPr>
            <p:custDataLst>
              <p:tags r:id="rId9"/>
            </p:custDataLst>
          </p:nvPr>
        </p:nvSpPr>
        <p:spPr>
          <a:xfrm>
            <a:off x="633796" y="5564045"/>
            <a:ext cx="1173480" cy="491490"/>
          </a:xfrm>
          <a:prstGeom prst="rect">
            <a:avLst/>
          </a:prstGeom>
        </p:spPr>
        <p:txBody>
          <a:bodyPr wrap="none">
            <a:spAutoFit/>
          </a:bodyPr>
          <a:lstStyle/>
          <a:p>
            <a:r>
              <a:rPr lang="zh-CN" altLang="zh-CN" sz="2600" b="1" kern="10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净光合</a:t>
            </a:r>
            <a:endParaRPr lang="zh-CN" altLang="zh-CN" sz="2600" b="1" kern="10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custDataLst>
              <p:tags r:id="rId10"/>
            </p:custDataLst>
          </p:nvPr>
        </p:nvSpPr>
        <p:spPr>
          <a:xfrm>
            <a:off x="3174395" y="6105633"/>
            <a:ext cx="843280" cy="491490"/>
          </a:xfrm>
          <a:prstGeom prst="rect">
            <a:avLst/>
          </a:prstGeom>
        </p:spPr>
        <p:txBody>
          <a:bodyPr wrap="none">
            <a:spAutoFit/>
          </a:bodyPr>
          <a:lstStyle/>
          <a:p>
            <a:r>
              <a:rPr lang="zh-CN" altLang="zh-CN" sz="26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呼吸</a:t>
            </a:r>
            <a:endParaRPr lang="zh-CN" altLang="zh-CN" sz="26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custDataLst>
              <p:tags r:id="rId11"/>
            </p:custDataLst>
          </p:nvPr>
        </p:nvSpPr>
        <p:spPr>
          <a:xfrm>
            <a:off x="5249964" y="6105400"/>
            <a:ext cx="1173480" cy="491490"/>
          </a:xfrm>
          <a:prstGeom prst="rect">
            <a:avLst/>
          </a:prstGeom>
        </p:spPr>
        <p:txBody>
          <a:bodyPr wrap="none">
            <a:spAutoFit/>
          </a:bodyPr>
          <a:lstStyle/>
          <a:p>
            <a:r>
              <a:rPr lang="zh-CN" altLang="zh-CN" sz="26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净光合</a:t>
            </a:r>
            <a:endParaRPr lang="zh-CN" altLang="zh-CN" sz="2600" b="1" kern="10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p:cNvSpPr/>
          <p:nvPr>
            <p:custDataLst>
              <p:tags r:id="rId12"/>
            </p:custDataLst>
          </p:nvPr>
        </p:nvSpPr>
        <p:spPr>
          <a:xfrm>
            <a:off x="2561021" y="5510705"/>
            <a:ext cx="2824480" cy="491490"/>
          </a:xfrm>
          <a:prstGeom prst="rect">
            <a:avLst/>
          </a:prstGeom>
        </p:spPr>
        <p:txBody>
          <a:bodyPr wrap="none">
            <a:spAutoFit/>
          </a:bodyPr>
          <a:lstStyle/>
          <a:p>
            <a:r>
              <a:rPr lang="zh-CN" altLang="zh-CN" sz="2600" b="1" kern="10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（表观光合速率）</a:t>
            </a:r>
            <a:endParaRPr lang="zh-CN" altLang="zh-CN" sz="2600" b="1" kern="10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blinds(horizontal)">
                                      <p:cBhvr>
                                        <p:cTn id="12" dur="5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linds(horizontal)">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linds(horizont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4" grpId="0"/>
      <p:bldP spid="8" grpId="0"/>
      <p:bldP spid="9" grpId="0"/>
      <p:bldP spid="11"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5849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724535"/>
            <a:ext cx="9960610" cy="521970"/>
          </a:xfrm>
          <a:prstGeom prst="rect">
            <a:avLst/>
          </a:prstGeom>
          <a:solidFill>
            <a:schemeClr val="accent4">
              <a:lumMod val="75000"/>
            </a:schemeClr>
          </a:solidFill>
        </p:spPr>
        <p:txBody>
          <a:bodyPr wrap="square" rtlCol="0">
            <a:sp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知识点六、</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测定植物光合速率和呼吸速率的常用方法（</a:t>
            </a:r>
            <a:r>
              <a:rPr lang="zh-CN" altLang="zh-CN" sz="2800" b="1" kern="100">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常考点</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流程图: 可选过程 2"/>
          <p:cNvSpPr/>
          <p:nvPr>
            <p:custDataLst>
              <p:tags r:id="rId3"/>
            </p:custDataLst>
          </p:nvPr>
        </p:nvSpPr>
        <p:spPr>
          <a:xfrm>
            <a:off x="2021205" y="4191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custDataLst>
              <p:tags r:id="rId4"/>
            </p:custDataLst>
          </p:nvPr>
        </p:nvSpPr>
        <p:spPr>
          <a:xfrm>
            <a:off x="114063" y="1306957"/>
            <a:ext cx="2281555" cy="521970"/>
          </a:xfrm>
          <a:prstGeom prst="rect">
            <a:avLst/>
          </a:prstGeom>
          <a:solidFill>
            <a:schemeClr val="accent3">
              <a:lumMod val="60000"/>
              <a:lumOff val="40000"/>
              <a:alpha val="50000"/>
            </a:schemeClr>
          </a:solidFill>
        </p:spPr>
        <p:txBody>
          <a:bodyPr wrap="none" rtlCol="0" anchor="t">
            <a:spAutoFit/>
          </a:bodyPr>
          <a:lstStyle/>
          <a:p>
            <a:pPr algn="just">
              <a:lnSpc>
                <a:spcPct val="100000"/>
              </a:lnSpc>
              <a:spcAft>
                <a:spcPct val="0"/>
              </a:spcAft>
              <a:tabLst>
                <a:tab pos="2250440" algn="l"/>
              </a:tabLst>
            </a:pP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液滴移动法</a:t>
            </a:r>
            <a:endPar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9" name="图片 8"/>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769620" y="1853565"/>
            <a:ext cx="3265805" cy="2970530"/>
          </a:xfrm>
          <a:prstGeom prst="rect">
            <a:avLst/>
          </a:prstGeom>
        </p:spPr>
      </p:pic>
      <p:pic>
        <p:nvPicPr>
          <p:cNvPr id="10" name="图片 9"/>
          <p:cNvPicPr>
            <a:picLocks noChangeAspect="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a:xfrm>
            <a:off x="4514850" y="1797685"/>
            <a:ext cx="3334385" cy="3032760"/>
          </a:xfrm>
          <a:prstGeom prst="rect">
            <a:avLst/>
          </a:prstGeom>
        </p:spPr>
      </p:pic>
      <p:sp>
        <p:nvSpPr>
          <p:cNvPr id="2" name="文本框 1"/>
          <p:cNvSpPr txBox="1"/>
          <p:nvPr>
            <p:custDataLst>
              <p:tags r:id="rId8"/>
            </p:custDataLst>
          </p:nvPr>
        </p:nvSpPr>
        <p:spPr>
          <a:xfrm>
            <a:off x="2724635" y="4824141"/>
            <a:ext cx="1421130" cy="398780"/>
          </a:xfrm>
          <a:prstGeom prst="rect">
            <a:avLst/>
          </a:prstGeom>
          <a:noFill/>
        </p:spPr>
        <p:txBody>
          <a:bodyPr wrap="none" rtlCol="0">
            <a:spAutoFit/>
          </a:bodyPr>
          <a:lstStyle/>
          <a:p>
            <a:pPr algn="l"/>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0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缓冲液</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9"/>
            </p:custDataLst>
          </p:nvPr>
        </p:nvSpPr>
        <p:spPr>
          <a:xfrm>
            <a:off x="1109244" y="5317080"/>
            <a:ext cx="2926080" cy="46037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lang="zh-CN" altLang="en-US" sz="2400" b="1">
                <a:solidFill>
                  <a:schemeClr val="tx1"/>
                </a:solidFill>
                <a:latin typeface="微软雅黑" panose="020B0503020204020204" pitchFamily="34" charset="-122"/>
                <a:ea typeface="微软雅黑" panose="020B0503020204020204" pitchFamily="34" charset="-122"/>
              </a:rPr>
              <a:t>测</a:t>
            </a:r>
            <a:r>
              <a:rPr lang="zh-CN" altLang="en-US" sz="2400" b="1">
                <a:solidFill>
                  <a:srgbClr val="FF0000"/>
                </a:solidFill>
                <a:latin typeface="微软雅黑" panose="020B0503020204020204" pitchFamily="34" charset="-122"/>
                <a:ea typeface="微软雅黑" panose="020B0503020204020204" pitchFamily="34" charset="-122"/>
              </a:rPr>
              <a:t>光下</a:t>
            </a:r>
            <a:r>
              <a:rPr lang="zh-CN" altLang="en-US" sz="2400" b="1">
                <a:solidFill>
                  <a:schemeClr val="tx1"/>
                </a:solidFill>
                <a:latin typeface="微软雅黑" panose="020B0503020204020204" pitchFamily="34" charset="-122"/>
                <a:ea typeface="微软雅黑" panose="020B0503020204020204" pitchFamily="34" charset="-122"/>
              </a:rPr>
              <a:t>氧气的变化量</a:t>
            </a:r>
            <a:endParaRPr lang="en-US" altLang="zh-CN" sz="2400" b="1">
              <a:solidFill>
                <a:schemeClr val="tx1"/>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0"/>
            </p:custDataLst>
          </p:nvPr>
        </p:nvSpPr>
        <p:spPr>
          <a:xfrm>
            <a:off x="1520265" y="6193101"/>
            <a:ext cx="1670675" cy="577800"/>
          </a:xfrm>
          <a:prstGeom prst="roundRect">
            <a:avLst/>
          </a:prstGeom>
          <a:solidFill>
            <a:schemeClr val="accent5">
              <a:lumMod val="75000"/>
            </a:schemeClr>
          </a:solid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dist"/>
            <a:r>
              <a:rPr lang="zh-CN" altLang="en-US" sz="2800" b="1">
                <a:solidFill>
                  <a:schemeClr val="bg1"/>
                </a:solidFill>
                <a:latin typeface="微软雅黑" panose="020B0503020204020204" pitchFamily="34" charset="-122"/>
                <a:ea typeface="微软雅黑" panose="020B0503020204020204" pitchFamily="34" charset="-122"/>
              </a:rPr>
              <a:t>净光合</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custDataLst>
              <p:tags r:id="rId11"/>
            </p:custDataLst>
          </p:nvPr>
        </p:nvSpPr>
        <p:spPr>
          <a:xfrm>
            <a:off x="5388313" y="6193101"/>
            <a:ext cx="1273286" cy="577800"/>
          </a:xfrm>
          <a:prstGeom prst="roundRect">
            <a:avLst/>
          </a:prstGeom>
          <a:solidFill>
            <a:schemeClr val="accent5">
              <a:lumMod val="75000"/>
            </a:schemeClr>
          </a:solid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dist"/>
            <a:r>
              <a:rPr lang="zh-CN" altLang="en-US" sz="2800" b="1">
                <a:solidFill>
                  <a:schemeClr val="bg1"/>
                </a:solidFill>
                <a:latin typeface="微软雅黑" panose="020B0503020204020204" pitchFamily="34" charset="-122"/>
                <a:ea typeface="微软雅黑" panose="020B0503020204020204" pitchFamily="34" charset="-122"/>
              </a:rPr>
              <a:t>呼吸</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12"/>
            </p:custDataLst>
          </p:nvPr>
        </p:nvSpPr>
        <p:spPr>
          <a:xfrm>
            <a:off x="5311632" y="4824141"/>
            <a:ext cx="1198880" cy="398780"/>
          </a:xfrm>
          <a:prstGeom prst="rect">
            <a:avLst/>
          </a:prstGeom>
          <a:noFill/>
        </p:spPr>
        <p:txBody>
          <a:bodyPr wrap="none" rtlCol="0">
            <a:spAutoFit/>
          </a:bodyPr>
          <a:lstStyle/>
          <a:p>
            <a:pPr algn="l"/>
            <a:r>
              <a:rPr lang="zh-CN" altLang="en-US" sz="2000" b="1">
                <a:solidFill>
                  <a:srgbClr val="FF0000"/>
                </a:solidFill>
                <a:latin typeface="微软雅黑" panose="020B0503020204020204" pitchFamily="34" charset="-122"/>
                <a:ea typeface="微软雅黑" panose="020B0503020204020204" pitchFamily="34" charset="-122"/>
              </a:rPr>
              <a:t>黑暗条件</a:t>
            </a:r>
            <a:endParaRPr lang="zh-CN" altLang="en-US" sz="2000" b="1">
              <a:solidFill>
                <a:srgbClr val="FF0000"/>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13"/>
            </p:custDataLst>
          </p:nvPr>
        </p:nvSpPr>
        <p:spPr>
          <a:xfrm>
            <a:off x="6713855" y="4042410"/>
            <a:ext cx="1118870" cy="829945"/>
          </a:xfrm>
          <a:prstGeom prst="rect">
            <a:avLst/>
          </a:prstGeom>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l"/>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溶液</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custDataLst>
              <p:tags r:id="rId14"/>
            </p:custDataLst>
          </p:nvPr>
        </p:nvSpPr>
        <p:spPr>
          <a:xfrm>
            <a:off x="4715208" y="5269478"/>
            <a:ext cx="2761620" cy="82994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zh-CN" altLang="en-US" sz="2400" b="1">
                <a:solidFill>
                  <a:schemeClr val="tx1"/>
                </a:solidFill>
                <a:latin typeface="微软雅黑" panose="020B0503020204020204" pitchFamily="34" charset="-122"/>
                <a:ea typeface="微软雅黑" panose="020B0503020204020204" pitchFamily="34" charset="-122"/>
              </a:rPr>
              <a:t>测</a:t>
            </a:r>
            <a:r>
              <a:rPr lang="zh-CN" altLang="en-US" sz="2400" b="1">
                <a:solidFill>
                  <a:srgbClr val="FF0000"/>
                </a:solidFill>
                <a:latin typeface="微软雅黑" panose="020B0503020204020204" pitchFamily="34" charset="-122"/>
                <a:ea typeface="微软雅黑" panose="020B0503020204020204" pitchFamily="34" charset="-122"/>
              </a:rPr>
              <a:t>黑暗条件下</a:t>
            </a:r>
            <a:r>
              <a:rPr lang="zh-CN" altLang="en-US" sz="2400" b="1">
                <a:solidFill>
                  <a:schemeClr val="tx1"/>
                </a:solidFill>
                <a:latin typeface="微软雅黑" panose="020B0503020204020204" pitchFamily="34" charset="-122"/>
                <a:ea typeface="微软雅黑" panose="020B0503020204020204" pitchFamily="34" charset="-122"/>
              </a:rPr>
              <a:t>氧气的变化量</a:t>
            </a:r>
            <a:endParaRPr lang="en-US" altLang="zh-CN" sz="2400" b="1">
              <a:solidFill>
                <a:schemeClr val="tx1"/>
              </a:solidFill>
              <a:latin typeface="微软雅黑" panose="020B0503020204020204" pitchFamily="34" charset="-122"/>
              <a:ea typeface="微软雅黑" panose="020B0503020204020204" pitchFamily="34" charset="-122"/>
            </a:endParaRPr>
          </a:p>
        </p:txBody>
      </p:sp>
      <p:sp>
        <p:nvSpPr>
          <p:cNvPr id="19" name="文本框 18"/>
          <p:cNvSpPr txBox="1"/>
          <p:nvPr>
            <p:custDataLst>
              <p:tags r:id="rId15"/>
            </p:custDataLst>
          </p:nvPr>
        </p:nvSpPr>
        <p:spPr>
          <a:xfrm>
            <a:off x="9421422" y="6193101"/>
            <a:ext cx="1273286" cy="577800"/>
          </a:xfrm>
          <a:prstGeom prst="roundRect">
            <a:avLst/>
          </a:prstGeom>
          <a:solidFill>
            <a:schemeClr val="accent5">
              <a:lumMod val="75000"/>
            </a:schemeClr>
          </a:solidFill>
          <a:ln>
            <a:no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dist"/>
            <a:r>
              <a:rPr lang="zh-CN" altLang="en-US" sz="2800" b="1">
                <a:solidFill>
                  <a:schemeClr val="bg1"/>
                </a:solidFill>
                <a:latin typeface="微软雅黑" panose="020B0503020204020204" pitchFamily="34" charset="-122"/>
                <a:ea typeface="微软雅黑" panose="020B0503020204020204" pitchFamily="34" charset="-122"/>
              </a:rPr>
              <a:t>对照</a:t>
            </a:r>
            <a:endParaRPr lang="zh-CN" altLang="en-US" sz="2800" b="1">
              <a:solidFill>
                <a:schemeClr val="bg1"/>
              </a:solidFill>
              <a:latin typeface="微软雅黑" panose="020B0503020204020204" pitchFamily="34" charset="-122"/>
              <a:ea typeface="微软雅黑" panose="020B0503020204020204" pitchFamily="34" charset="-122"/>
            </a:endParaRPr>
          </a:p>
        </p:txBody>
      </p:sp>
      <p:pic>
        <p:nvPicPr>
          <p:cNvPr id="20" name="图片 19"/>
          <p:cNvPicPr>
            <a:picLocks noChangeAspect="1"/>
          </p:cNvPicPr>
          <p:nvPr>
            <p:custDataLst>
              <p:tags r:id="rId16"/>
            </p:custDataLst>
          </p:nvPr>
        </p:nvPicPr>
        <p:blipFill>
          <a:blip r:embed="rId6">
            <a:extLst>
              <a:ext uri="{28A0092B-C50C-407E-A947-70E740481C1C}">
                <a14:useLocalDpi xmlns:a14="http://schemas.microsoft.com/office/drawing/2010/main" val="0"/>
              </a:ext>
            </a:extLst>
          </a:blip>
          <a:stretch>
            <a:fillRect/>
          </a:stretch>
        </p:blipFill>
        <p:spPr>
          <a:xfrm>
            <a:off x="8195945" y="1692910"/>
            <a:ext cx="3451225" cy="3138805"/>
          </a:xfrm>
          <a:prstGeom prst="rect">
            <a:avLst/>
          </a:prstGeom>
        </p:spPr>
      </p:pic>
      <p:sp>
        <p:nvSpPr>
          <p:cNvPr id="21" name="文本框 20"/>
          <p:cNvSpPr txBox="1"/>
          <p:nvPr>
            <p:custDataLst>
              <p:tags r:id="rId17"/>
            </p:custDataLst>
          </p:nvPr>
        </p:nvSpPr>
        <p:spPr>
          <a:xfrm>
            <a:off x="8026400" y="3691890"/>
            <a:ext cx="809625" cy="82994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a:r>
              <a:rPr lang="zh-CN" altLang="en-US" sz="2400" b="1">
                <a:latin typeface="微软雅黑" panose="020B0503020204020204" pitchFamily="34" charset="-122"/>
                <a:ea typeface="微软雅黑" panose="020B0503020204020204" pitchFamily="34" charset="-122"/>
              </a:rPr>
              <a:t>死亡植物</a:t>
            </a:r>
            <a:endParaRPr lang="zh-CN" altLang="en-US" sz="2400" b="1">
              <a:latin typeface="微软雅黑" panose="020B0503020204020204" pitchFamily="34" charset="-122"/>
              <a:ea typeface="微软雅黑" panose="020B0503020204020204" pitchFamily="34" charset="-122"/>
            </a:endParaRPr>
          </a:p>
        </p:txBody>
      </p:sp>
      <p:sp>
        <p:nvSpPr>
          <p:cNvPr id="22" name="文本框 21"/>
          <p:cNvSpPr txBox="1"/>
          <p:nvPr>
            <p:custDataLst>
              <p:tags r:id="rId18"/>
            </p:custDataLst>
          </p:nvPr>
        </p:nvSpPr>
        <p:spPr>
          <a:xfrm>
            <a:off x="10569683" y="4884700"/>
            <a:ext cx="1135805" cy="82994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l"/>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NaOH</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溶液</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9"/>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2" name="文本框 1"/>
          <p:cNvSpPr txBox="1"/>
          <p:nvPr>
            <p:custDataLst>
              <p:tags r:id="rId4"/>
            </p:custDataLst>
          </p:nvPr>
        </p:nvSpPr>
        <p:spPr>
          <a:xfrm>
            <a:off x="17145" y="793750"/>
            <a:ext cx="12098655" cy="5811520"/>
          </a:xfrm>
          <a:prstGeom prst="rect">
            <a:avLst/>
          </a:prstGeom>
          <a:noFill/>
          <a:ln w="9525">
            <a:noFill/>
          </a:ln>
        </p:spPr>
        <p:txBody>
          <a:bodyPr wrap="square" anchor="t">
            <a:noAutofit/>
          </a:bodyPr>
          <a:lstStyle/>
          <a:p>
            <a:pPr indent="0" algn="just" fontAlgn="auto">
              <a:lnSpc>
                <a:spcPct val="150000"/>
              </a:lnSpc>
              <a:spcAft>
                <a:spcPct val="0"/>
              </a:spcAft>
            </a:pPr>
            <a:r>
              <a:rPr lang="en-US" sz="26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zh-CN" sz="26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下图是某生物兴趣小组探究不同条件下光合作用和细胞呼吸过程中气体产生情况的实验示意图，给这两组实验提供相同的环境条件，下列相关</a:t>
            </a:r>
            <a:r>
              <a:rPr lang="zh-CN" altLang="zh-CN" sz="2600" b="1" kern="10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叙述</a:t>
            </a:r>
            <a:r>
              <a:rPr lang="zh-CN" altLang="en-US" sz="2600" b="1" kern="10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不</a:t>
            </a:r>
            <a:r>
              <a:rPr lang="zh-CN" altLang="zh-CN" sz="2600" b="1" kern="10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正确</a:t>
            </a:r>
            <a:r>
              <a:rPr lang="zh-CN" altLang="zh-CN" sz="26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的是</a:t>
            </a:r>
            <a:r>
              <a:rPr lang="en-US" altLang="zh-CN" sz="26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  A.</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装置中的碳酸氢钠</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溶液</a:t>
            </a:r>
            <a:r>
              <a:rPr lang="zh-CN" altLang="zh-CN" sz="2600" b="1" kern="100" spc="50" smtClean="0">
                <a:latin typeface="微软雅黑" panose="020B0503020204020204" pitchFamily="34" charset="-122"/>
                <a:ea typeface="微软雅黑" panose="020B0503020204020204" pitchFamily="34" charset="-122"/>
                <a:cs typeface="微软雅黑" panose="020B0503020204020204" pitchFamily="34" charset="-122"/>
                <a:sym typeface="+mn-ea"/>
              </a:rPr>
              <a:t>可</a:t>
            </a:r>
            <a:r>
              <a:rPr lang="zh-CN" altLang="zh-CN" sz="2600" b="1" kern="100" spc="50">
                <a:latin typeface="微软雅黑" panose="020B0503020204020204" pitchFamily="34" charset="-122"/>
                <a:ea typeface="微软雅黑" panose="020B0503020204020204" pitchFamily="34" charset="-122"/>
                <a:cs typeface="微软雅黑" panose="020B0503020204020204" pitchFamily="34" charset="-122"/>
                <a:sym typeface="+mn-ea"/>
              </a:rPr>
              <a:t>使瓶内的</a:t>
            </a:r>
            <a:r>
              <a:rPr lang="en-US" altLang="zh-CN" sz="2600" b="1" kern="100" spc="50">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600" b="1" kern="100" spc="50" baseline="-250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2600" b="1" kern="100" spc="50">
                <a:latin typeface="微软雅黑" panose="020B0503020204020204" pitchFamily="34" charset="-122"/>
                <a:ea typeface="微软雅黑" panose="020B0503020204020204" pitchFamily="34" charset="-122"/>
                <a:cs typeface="微软雅黑" panose="020B0503020204020204" pitchFamily="34" charset="-122"/>
                <a:sym typeface="+mn-ea"/>
              </a:rPr>
              <a:t>浓</a:t>
            </a:r>
            <a:endParaRPr lang="zh-CN" altLang="zh-CN" sz="2600" b="1" kern="100" spc="5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ct val="150000"/>
              </a:lnSpc>
              <a:spcAft>
                <a:spcPct val="0"/>
              </a:spcAft>
            </a:pPr>
            <a:r>
              <a:rPr lang="zh-CN" altLang="zh-CN" sz="2600" b="1" kern="100" spc="50">
                <a:latin typeface="微软雅黑" panose="020B0503020204020204" pitchFamily="34" charset="-122"/>
                <a:ea typeface="微软雅黑" panose="020B0503020204020204" pitchFamily="34" charset="-122"/>
                <a:cs typeface="微软雅黑" panose="020B0503020204020204" pitchFamily="34" charset="-122"/>
                <a:sym typeface="+mn-ea"/>
              </a:rPr>
              <a:t>度</a:t>
            </a:r>
            <a:r>
              <a:rPr lang="zh-CN" altLang="zh-CN" sz="2600" b="1" kern="100" spc="50" smtClean="0">
                <a:latin typeface="微软雅黑" panose="020B0503020204020204" pitchFamily="34" charset="-122"/>
                <a:ea typeface="微软雅黑" panose="020B0503020204020204" pitchFamily="34" charset="-122"/>
                <a:cs typeface="微软雅黑" panose="020B0503020204020204" pitchFamily="34" charset="-122"/>
                <a:sym typeface="+mn-ea"/>
              </a:rPr>
              <a:t>维</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持</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在稳定水平</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  B.</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若装置甲和乙中水滴</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的移动</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方向相反，则</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fontAlgn="auto">
              <a:lnSpc>
                <a:spcPct val="150000"/>
              </a:lnSpc>
              <a:spcAft>
                <a:spcPct val="0"/>
              </a:spcAft>
            </a:pP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装置甲中的绿色植物能正常生长</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  C.</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装置甲中的水滴可能不动，装置乙中的水滴左移</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  D.</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若装置甲中的水滴左移，则装置甲中绿色植物的叶绿体中不能</a:t>
            </a:r>
            <a:r>
              <a:rPr lang="zh-CN" altLang="zh-CN" sz="26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产生</a:t>
            </a:r>
            <a:r>
              <a:rPr lang="en-US" altLang="zh-CN" sz="2600" b="1" kern="100" smtClean="0">
                <a:latin typeface="微软雅黑" panose="020B0503020204020204" pitchFamily="34" charset="-122"/>
                <a:ea typeface="微软雅黑" panose="020B0503020204020204" pitchFamily="34" charset="-122"/>
                <a:cs typeface="微软雅黑" panose="020B0503020204020204" pitchFamily="34" charset="-122"/>
                <a:sym typeface="+mn-ea"/>
              </a:rPr>
              <a:t>NADPH</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ATP</a:t>
            </a:r>
            <a:endPar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72706"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861810" y="2122805"/>
            <a:ext cx="5253990" cy="2216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笑脸 5"/>
          <p:cNvSpPr/>
          <p:nvPr>
            <p:custDataLst>
              <p:tags r:id="rId7"/>
            </p:custDataLst>
          </p:nvPr>
        </p:nvSpPr>
        <p:spPr>
          <a:xfrm>
            <a:off x="81598" y="5092065"/>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59" name="标注: 右箭头 58"/>
          <p:cNvSpPr/>
          <p:nvPr>
            <p:custDataLst>
              <p:tags r:id="rId8"/>
            </p:custDataLst>
          </p:nvPr>
        </p:nvSpPr>
        <p:spPr>
          <a:xfrm>
            <a:off x="1301115" y="2687320"/>
            <a:ext cx="1797685"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100" name="文本框 99"/>
          <p:cNvSpPr txBox="1"/>
          <p:nvPr>
            <p:custDataLst>
              <p:tags r:id="rId9"/>
            </p:custDataLst>
          </p:nvPr>
        </p:nvSpPr>
        <p:spPr>
          <a:xfrm>
            <a:off x="3098800" y="2665095"/>
            <a:ext cx="4480560" cy="583565"/>
          </a:xfrm>
          <a:prstGeom prst="rect">
            <a:avLst/>
          </a:prstGeom>
          <a:noFill/>
          <a:ln w="9525">
            <a:noFill/>
          </a:ln>
        </p:spPr>
        <p:txBody>
          <a:bodyPr wrap="square">
            <a:spAutoFit/>
          </a:bodyPr>
          <a:lstStyle/>
          <a:p>
            <a:pPr indent="0"/>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碳酸氢钠溶液可吸收多余的</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16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，也可释放</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16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，因此可使瓶内的</a:t>
            </a:r>
            <a:r>
              <a:rPr 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16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浓度维持在稳定水平</a:t>
            </a:r>
            <a:endPar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标注: 右箭头 58"/>
          <p:cNvSpPr/>
          <p:nvPr>
            <p:custDataLst>
              <p:tags r:id="rId10"/>
            </p:custDataLst>
          </p:nvPr>
        </p:nvSpPr>
        <p:spPr>
          <a:xfrm>
            <a:off x="2406015" y="3895725"/>
            <a:ext cx="2494915"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8" name="文本框 7"/>
          <p:cNvSpPr txBox="1"/>
          <p:nvPr>
            <p:custDataLst>
              <p:tags r:id="rId11"/>
            </p:custDataLst>
          </p:nvPr>
        </p:nvSpPr>
        <p:spPr>
          <a:xfrm>
            <a:off x="4900930" y="3811905"/>
            <a:ext cx="4050665" cy="583565"/>
          </a:xfrm>
          <a:prstGeom prst="rect">
            <a:avLst/>
          </a:prstGeom>
          <a:noFill/>
          <a:ln w="9525">
            <a:noFill/>
          </a:ln>
        </p:spPr>
        <p:txBody>
          <a:bodyPr wrap="square">
            <a:spAutoFit/>
          </a:bodyPr>
          <a:lstStyle/>
          <a:p>
            <a:pPr indent="0"/>
            <a:r>
              <a:rPr lang="zh-CN" sz="1600"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rPr>
              <a:t>则装置甲中的水滴右移，说明植物光合作用强度大于细胞呼吸强度，植物能正常生长</a:t>
            </a:r>
            <a:endParaRPr lang="zh-CN" altLang="en-US" sz="1600"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endParaRPr>
          </a:p>
        </p:txBody>
      </p:sp>
      <p:sp>
        <p:nvSpPr>
          <p:cNvPr id="9" name="标注: 右箭头 58"/>
          <p:cNvSpPr/>
          <p:nvPr>
            <p:custDataLst>
              <p:tags r:id="rId12"/>
            </p:custDataLst>
          </p:nvPr>
        </p:nvSpPr>
        <p:spPr>
          <a:xfrm>
            <a:off x="4582160" y="4474845"/>
            <a:ext cx="3256280"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10" name="文本框 9"/>
          <p:cNvSpPr txBox="1"/>
          <p:nvPr>
            <p:custDataLst>
              <p:tags r:id="rId13"/>
            </p:custDataLst>
          </p:nvPr>
        </p:nvSpPr>
        <p:spPr>
          <a:xfrm>
            <a:off x="7811770" y="4339590"/>
            <a:ext cx="4304030" cy="829945"/>
          </a:xfrm>
          <a:prstGeom prst="rect">
            <a:avLst/>
          </a:prstGeom>
          <a:noFill/>
          <a:ln w="9525">
            <a:noFill/>
          </a:ln>
        </p:spPr>
        <p:txBody>
          <a:bodyPr wrap="square">
            <a:spAutoFit/>
          </a:bodyPr>
          <a:lstStyle/>
          <a:p>
            <a:pPr indent="0"/>
            <a:r>
              <a:rPr lang="zh-CN" sz="1600"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rPr>
              <a:t>当装置甲中的绿色植物的光合作用强度等于细胞呼吸强度时，水滴可能不动，装置乙中的水滴左移</a:t>
            </a:r>
            <a:endParaRPr lang="zh-CN" altLang="en-US" sz="1600"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endParaRPr>
          </a:p>
        </p:txBody>
      </p:sp>
      <p:sp>
        <p:nvSpPr>
          <p:cNvPr id="14" name="流程图: 离页连接符 12"/>
          <p:cNvSpPr/>
          <p:nvPr>
            <p:custDataLst>
              <p:tags r:id="rId14"/>
            </p:custDataLst>
          </p:nvPr>
        </p:nvSpPr>
        <p:spPr>
          <a:xfrm>
            <a:off x="4364355" y="5171440"/>
            <a:ext cx="7651115" cy="55689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6">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11" name="文本框 10"/>
          <p:cNvSpPr txBox="1"/>
          <p:nvPr>
            <p:custDataLst>
              <p:tags r:id="rId15"/>
            </p:custDataLst>
          </p:nvPr>
        </p:nvSpPr>
        <p:spPr>
          <a:xfrm>
            <a:off x="5374005" y="5730240"/>
            <a:ext cx="5909945" cy="92202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若装置甲中的水滴左移，可表示植物光合作用强度小于细胞呼吸强度，但不能说明绿色植物的光合作用不进行，在光照条件下，绿色植物叶绿体中能产生</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NADPH</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endParaRPr lang="en-US"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blinds(horizontal)">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7" grpId="0" animBg="1"/>
      <p:bldP spid="9" grpId="0" animBg="1"/>
      <p:bldP spid="14" grpId="0" animBg="1"/>
      <p:bldP spid="100" grpId="0"/>
      <p:bldP spid="8" grpId="0"/>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a:off x="799465" y="658495"/>
            <a:ext cx="10967720" cy="5080"/>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 name="流程图: 可选过程 2"/>
          <p:cNvSpPr/>
          <p:nvPr>
            <p:custDataLst>
              <p:tags r:id="rId2"/>
            </p:custDataLst>
          </p:nvPr>
        </p:nvSpPr>
        <p:spPr>
          <a:xfrm>
            <a:off x="2021205" y="41910"/>
            <a:ext cx="7611745" cy="54864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custDataLst>
              <p:tags r:id="rId3"/>
            </p:custDataLst>
          </p:nvPr>
        </p:nvSpPr>
        <p:spPr>
          <a:xfrm>
            <a:off x="114300" y="1306830"/>
            <a:ext cx="2280285" cy="514985"/>
          </a:xfrm>
          <a:prstGeom prst="rect">
            <a:avLst/>
          </a:prstGeom>
          <a:solidFill>
            <a:schemeClr val="accent3">
              <a:lumMod val="60000"/>
              <a:lumOff val="40000"/>
              <a:alpha val="50000"/>
            </a:schemeClr>
          </a:solidFill>
        </p:spPr>
        <p:txBody>
          <a:bodyPr wrap="none" rtlCol="0" anchor="t">
            <a:noAutofit/>
          </a:bodyPr>
          <a:lstStyle/>
          <a:p>
            <a:pPr algn="just">
              <a:lnSpc>
                <a:spcPct val="100000"/>
              </a:lnSpc>
              <a:spcAft>
                <a:spcPct val="0"/>
              </a:spcAft>
              <a:tabLst>
                <a:tab pos="2250440" algn="l"/>
              </a:tabLst>
            </a:pP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黑白瓶法</a:t>
            </a:r>
            <a:r>
              <a:rPr lang="zh-CN"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法</a:t>
            </a:r>
            <a:endPar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a:hlinkClick r:id="" action="ppaction://noaction"/>
          </p:cNvPr>
          <p:cNvSpPr txBox="1"/>
          <p:nvPr>
            <p:custDataLst>
              <p:tags r:id="rId4"/>
            </p:custDataLst>
          </p:nvPr>
        </p:nvSpPr>
        <p:spPr>
          <a:xfrm>
            <a:off x="114300" y="724535"/>
            <a:ext cx="9952990" cy="514985"/>
          </a:xfrm>
          <a:prstGeom prst="rect">
            <a:avLst/>
          </a:prstGeom>
          <a:solidFill>
            <a:schemeClr val="accent4">
              <a:lumMod val="75000"/>
            </a:schemeClr>
          </a:solidFill>
        </p:spPr>
        <p:txBody>
          <a:bodyPr wrap="square" rtlCol="0">
            <a:no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知识点六、</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测定植物光合速率和呼吸速率的常用方法（</a:t>
            </a:r>
            <a:r>
              <a:rPr lang="zh-CN" altLang="zh-CN" sz="2800" b="1" kern="100">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常考点</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9" name="图片 8"/>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391629" y="1781301"/>
            <a:ext cx="4793856" cy="3790185"/>
          </a:xfrm>
          <a:prstGeom prst="rect">
            <a:avLst/>
          </a:prstGeom>
        </p:spPr>
      </p:pic>
      <p:sp>
        <p:nvSpPr>
          <p:cNvPr id="10" name="文本框 9"/>
          <p:cNvSpPr txBox="1"/>
          <p:nvPr>
            <p:custDataLst>
              <p:tags r:id="rId7"/>
            </p:custDataLst>
          </p:nvPr>
        </p:nvSpPr>
        <p:spPr>
          <a:xfrm>
            <a:off x="534297" y="5546765"/>
            <a:ext cx="1670675" cy="578448"/>
          </a:xfrm>
          <a:prstGeom prst="round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dist"/>
            <a:r>
              <a:rPr lang="zh-CN" altLang="en-US" sz="2800" b="1">
                <a:solidFill>
                  <a:srgbClr val="FF0000"/>
                </a:solidFill>
                <a:latin typeface="微软雅黑" panose="020B0503020204020204" pitchFamily="34" charset="-122"/>
                <a:ea typeface="微软雅黑" panose="020B0503020204020204" pitchFamily="34" charset="-122"/>
              </a:rPr>
              <a:t>净光合</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8"/>
            </p:custDataLst>
          </p:nvPr>
        </p:nvSpPr>
        <p:spPr>
          <a:xfrm>
            <a:off x="2479092" y="5546765"/>
            <a:ext cx="1273286" cy="578882"/>
          </a:xfrm>
          <a:prstGeom prst="round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dist"/>
            <a:r>
              <a:rPr lang="zh-CN" altLang="en-US" sz="2800" b="1">
                <a:solidFill>
                  <a:srgbClr val="FF0000"/>
                </a:solidFill>
                <a:latin typeface="微软雅黑" panose="020B0503020204020204" pitchFamily="34" charset="-122"/>
                <a:ea typeface="微软雅黑" panose="020B0503020204020204" pitchFamily="34" charset="-122"/>
              </a:rPr>
              <a:t>呼吸</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9"/>
            </p:custDataLst>
          </p:nvPr>
        </p:nvSpPr>
        <p:spPr>
          <a:xfrm>
            <a:off x="391629" y="6253359"/>
            <a:ext cx="3775393" cy="52322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l"/>
            <a:r>
              <a:rPr lang="zh-CN" altLang="en-US" sz="2800" b="1">
                <a:solidFill>
                  <a:schemeClr val="tx1"/>
                </a:solidFill>
                <a:latin typeface="微软雅黑" panose="020B0503020204020204" pitchFamily="34" charset="-122"/>
                <a:ea typeface="微软雅黑" panose="020B0503020204020204" pitchFamily="34" charset="-122"/>
              </a:rPr>
              <a:t>测</a:t>
            </a:r>
            <a:r>
              <a:rPr lang="zh-CN" altLang="en-US" sz="2800" b="1">
                <a:solidFill>
                  <a:srgbClr val="FF0000"/>
                </a:solidFill>
                <a:latin typeface="微软雅黑" panose="020B0503020204020204" pitchFamily="34" charset="-122"/>
                <a:ea typeface="微软雅黑" panose="020B0503020204020204" pitchFamily="34" charset="-122"/>
              </a:rPr>
              <a:t>水体</a:t>
            </a:r>
            <a:r>
              <a:rPr lang="zh-CN" altLang="en-US" sz="2800" b="1">
                <a:solidFill>
                  <a:schemeClr val="tx1"/>
                </a:solidFill>
                <a:latin typeface="微软雅黑" panose="020B0503020204020204" pitchFamily="34" charset="-122"/>
                <a:ea typeface="微软雅黑" panose="020B0503020204020204" pitchFamily="34" charset="-122"/>
              </a:rPr>
              <a:t>中溶氧量的变化</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12" name="矩形 11"/>
          <p:cNvSpPr/>
          <p:nvPr>
            <p:custDataLst>
              <p:tags r:id="rId10"/>
            </p:custDataLst>
          </p:nvPr>
        </p:nvSpPr>
        <p:spPr>
          <a:xfrm>
            <a:off x="5185485" y="2144556"/>
            <a:ext cx="6529891" cy="3969385"/>
          </a:xfrm>
          <a:prstGeom prst="rect">
            <a:avLst/>
          </a:prstGeom>
        </p:spPr>
        <p:txBody>
          <a:bodyPr wrap="square">
            <a:spAutoFit/>
          </a:bodyPr>
          <a:lstStyle/>
          <a:p>
            <a:pPr>
              <a:lnSpc>
                <a:spcPct val="150000"/>
              </a:lnSpc>
            </a:pP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2"/>
                <a:sym typeface="+mn-ea"/>
              </a:rPr>
              <a:t>在适宜光照下照射</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6 h</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2"/>
                <a:sym typeface="+mn-ea"/>
              </a:rPr>
              <a:t>后，测量</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2"/>
                <a:sym typeface="+mn-ea"/>
              </a:rPr>
              <a:t>（黑瓶）、</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（白瓶）</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2"/>
                <a:sym typeface="+mn-ea"/>
              </a:rPr>
              <a:t>的溶氧量，分别记为</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800" b="1" kern="100" baseline="-25000">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800" b="1" kern="100" baseline="-25000">
                <a:latin typeface="微软雅黑" panose="020B0503020204020204" pitchFamily="34" charset="-122"/>
                <a:ea typeface="微软雅黑" panose="020B0503020204020204" pitchFamily="34" charset="-122"/>
                <a:cs typeface="微软雅黑" panose="020B0503020204020204" pitchFamily="34" charset="-122"/>
                <a:sym typeface="+mn-ea"/>
              </a:rPr>
              <a:t>B</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2"/>
                <a:sym typeface="+mn-ea"/>
              </a:rPr>
              <a:t>，获得相应数据，则可计算出该叶片的真光合速率（以产氧速率计），</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endParaRPr lang="en-US" altLang="zh-CN" sz="2800" kern="1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en-US" altLang="zh-CN" sz="2800" kern="100">
                <a:latin typeface="微软雅黑" panose="020B0503020204020204" pitchFamily="34" charset="-122"/>
                <a:ea typeface="微软雅黑" panose="020B0503020204020204" pitchFamily="34" charset="-122"/>
                <a:cs typeface="微软雅黑" panose="020B0503020204020204" pitchFamily="34" charset="-122"/>
                <a:sym typeface="+mn-ea"/>
              </a:rPr>
              <a:t>M</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u="sng" kern="1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2"/>
                <a:sym typeface="+mn-ea"/>
              </a:rPr>
              <a:t>mg/(dm</a:t>
            </a:r>
            <a:r>
              <a:rPr lang="en-US" altLang="zh-CN" sz="2800" kern="100" baseline="300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2800" kern="100">
                <a:latin typeface="微软雅黑" panose="020B0503020204020204" pitchFamily="34" charset="-122"/>
                <a:ea typeface="微软雅黑" panose="020B0503020204020204" pitchFamily="34" charset="-122"/>
                <a:cs typeface="微软雅黑" panose="020B0503020204020204" pitchFamily="34" charset="-122"/>
                <a:sym typeface="+mn-ea"/>
              </a:rPr>
              <a:t>·h)</a:t>
            </a:r>
            <a:r>
              <a:rPr lang="zh-CN" altLang="en-US" sz="2800" kern="1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文本框 12"/>
          <p:cNvSpPr txBox="1"/>
          <p:nvPr>
            <p:custDataLst>
              <p:tags r:id="rId11"/>
            </p:custDataLst>
          </p:nvPr>
        </p:nvSpPr>
        <p:spPr>
          <a:xfrm>
            <a:off x="2867296" y="4414825"/>
            <a:ext cx="437940" cy="523220"/>
          </a:xfrm>
          <a:prstGeom prst="rect">
            <a:avLst/>
          </a:prstGeom>
          <a:noFill/>
        </p:spPr>
        <p:txBody>
          <a:bodyPr wrap="none" rtlCol="0">
            <a:spAutoFit/>
          </a:bodyPr>
          <a:lstStyle/>
          <a:p>
            <a:pPr algn="l"/>
            <a:r>
              <a:rPr lang="en-US" altLang="zh-CN" sz="2800">
                <a:solidFill>
                  <a:srgbClr val="FFFF00"/>
                </a:solidFill>
                <a:latin typeface="微软雅黑" panose="020B0503020204020204" pitchFamily="34" charset="-122"/>
                <a:ea typeface="微软雅黑" panose="020B0503020204020204" pitchFamily="34" charset="-122"/>
              </a:rPr>
              <a:t>A</a:t>
            </a:r>
            <a:endParaRPr lang="zh-CN" altLang="en-US" sz="2800">
              <a:solidFill>
                <a:srgbClr val="FFFF00"/>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12"/>
            </p:custDataLst>
          </p:nvPr>
        </p:nvSpPr>
        <p:spPr>
          <a:xfrm>
            <a:off x="1615549" y="4432720"/>
            <a:ext cx="410690" cy="523220"/>
          </a:xfrm>
          <a:prstGeom prst="rect">
            <a:avLst/>
          </a:prstGeom>
          <a:noFill/>
        </p:spPr>
        <p:txBody>
          <a:bodyPr wrap="none" rtlCol="0">
            <a:spAutoFit/>
          </a:bodyPr>
          <a:lstStyle/>
          <a:p>
            <a:pPr algn="l"/>
            <a:r>
              <a:rPr lang="en-US" altLang="zh-CN" sz="2800">
                <a:latin typeface="微软雅黑" panose="020B0503020204020204" pitchFamily="34" charset="-122"/>
                <a:ea typeface="微软雅黑" panose="020B0503020204020204" pitchFamily="34" charset="-122"/>
              </a:rPr>
              <a:t>B</a:t>
            </a:r>
            <a:endParaRPr lang="zh-CN" altLang="en-US" sz="2800">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14" name="矩形 13"/>
              <p:cNvSpPr/>
              <p:nvPr>
                <p:custDataLst>
                  <p:tags r:id="rId13"/>
                </p:custDataLst>
              </p:nvPr>
            </p:nvSpPr>
            <p:spPr>
              <a:xfrm>
                <a:off x="5984030" y="5194558"/>
                <a:ext cx="2226892" cy="931089"/>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altLang="zh-CN" sz="2800" b="1" i="1" kern="100" smtClean="0">
                              <a:solidFill>
                                <a:srgbClr val="FF0000"/>
                              </a:solidFill>
                              <a:latin typeface="Cambria Math" panose="02040503050406030204" pitchFamily="18" charset="0"/>
                              <a:ea typeface="微软雅黑" panose="020B0503020204020204" pitchFamily="34" charset="-122"/>
                              <a:sym typeface="+mn-ea"/>
                            </a:rPr>
                          </m:ctrlPr>
                        </m:fPr>
                        <m:num>
                          <m:r>
                            <a:rPr lang="zh-CN" altLang="en-US" sz="2800" b="1" i="1" kern="100">
                              <a:solidFill>
                                <a:srgbClr val="FF0000"/>
                              </a:solidFill>
                              <a:latin typeface="Cambria Math" panose="02040503050406030204" pitchFamily="18" charset="0"/>
                              <a:cs typeface="楷体" panose="02010609060101010101" pitchFamily="49" charset="-122"/>
                              <a:sym typeface="+mn-ea"/>
                            </a:rPr>
                            <m:t>（</m:t>
                          </m:r>
                          <m:r>
                            <a:rPr lang="en-US" altLang="zh-CN" sz="2800" b="1" i="1" kern="100" smtClean="0">
                              <a:solidFill>
                                <a:srgbClr val="FF0000"/>
                              </a:solidFill>
                              <a:latin typeface="Cambria Math" panose="02040503050406030204" pitchFamily="18" charset="0"/>
                              <a:cs typeface="楷体" panose="02010609060101010101" pitchFamily="49" charset="-122"/>
                              <a:sym typeface="+mn-ea"/>
                            </a:rPr>
                            <m:t>𝑶</m:t>
                          </m:r>
                          <m:r>
                            <a:rPr lang="en-US" altLang="zh-CN" sz="2800" b="1" i="1" kern="100" baseline="-25000">
                              <a:solidFill>
                                <a:srgbClr val="FF0000"/>
                              </a:solidFill>
                              <a:latin typeface="Cambria Math" panose="02040503050406030204" pitchFamily="18" charset="0"/>
                              <a:cs typeface="楷体" panose="02010609060101010101" pitchFamily="49" charset="-122"/>
                              <a:sym typeface="+mn-ea"/>
                            </a:rPr>
                            <m:t>𝑩</m:t>
                          </m:r>
                          <m:r>
                            <a:rPr lang="zh-CN" altLang="en-US" sz="2800" b="1" i="1" kern="100">
                              <a:solidFill>
                                <a:srgbClr val="FF0000"/>
                              </a:solidFill>
                              <a:latin typeface="Cambria Math" panose="02040503050406030204" pitchFamily="18" charset="0"/>
                              <a:cs typeface="楷体" panose="02010609060101010101" pitchFamily="49" charset="-122"/>
                              <a:sym typeface="+mn-ea"/>
                            </a:rPr>
                            <m:t>－</m:t>
                          </m:r>
                          <m:r>
                            <a:rPr lang="en-US" altLang="zh-CN" sz="2800" b="1" i="1" kern="100" smtClean="0">
                              <a:solidFill>
                                <a:srgbClr val="FF0000"/>
                              </a:solidFill>
                              <a:latin typeface="Cambria Math" panose="02040503050406030204" pitchFamily="18" charset="0"/>
                              <a:cs typeface="楷体" panose="02010609060101010101" pitchFamily="49" charset="-122"/>
                              <a:sym typeface="+mn-ea"/>
                            </a:rPr>
                            <m:t>𝑶</m:t>
                          </m:r>
                          <m:r>
                            <a:rPr lang="en-US" altLang="zh-CN" sz="2800" b="1" i="1" kern="100" baseline="-25000">
                              <a:solidFill>
                                <a:srgbClr val="FF0000"/>
                              </a:solidFill>
                              <a:latin typeface="Cambria Math" panose="02040503050406030204" pitchFamily="18" charset="0"/>
                              <a:cs typeface="楷体" panose="02010609060101010101" pitchFamily="49" charset="-122"/>
                              <a:sym typeface="+mn-ea"/>
                            </a:rPr>
                            <m:t>𝑨</m:t>
                          </m:r>
                          <m:r>
                            <a:rPr lang="zh-CN" altLang="en-US" sz="2800" b="1" i="1" kern="100">
                              <a:solidFill>
                                <a:srgbClr val="FF0000"/>
                              </a:solidFill>
                              <a:latin typeface="Cambria Math" panose="02040503050406030204" pitchFamily="18" charset="0"/>
                              <a:cs typeface="楷体" panose="02010609060101010101" pitchFamily="49" charset="-122"/>
                              <a:sym typeface="+mn-ea"/>
                            </a:rPr>
                            <m:t>）</m:t>
                          </m:r>
                        </m:num>
                        <m:den>
                          <m:r>
                            <a:rPr lang="en-US" altLang="zh-CN" sz="2800" b="1" i="1" kern="100" smtClean="0">
                              <a:solidFill>
                                <a:srgbClr val="FF0000"/>
                              </a:solidFill>
                              <a:latin typeface="Cambria Math" panose="02040503050406030204" pitchFamily="18" charset="0"/>
                              <a:ea typeface="微软雅黑" panose="020B0503020204020204" pitchFamily="34" charset="-122"/>
                              <a:sym typeface="+mn-ea"/>
                            </a:rPr>
                            <m:t>𝟔</m:t>
                          </m:r>
                        </m:den>
                      </m:f>
                    </m:oMath>
                  </m:oMathPara>
                </a14:m>
                <a:endParaRPr lang="zh-CN" altLang="en-US" sz="2800" b="1">
                  <a:solidFill>
                    <a:srgbClr val="FF0000"/>
                  </a:solidFill>
                  <a:latin typeface="微软雅黑" panose="020B0503020204020204" pitchFamily="34" charset="-122"/>
                  <a:ea typeface="微软雅黑" panose="020B0503020204020204" pitchFamily="34" charset="-122"/>
                </a:endParaRPr>
              </a:p>
            </p:txBody>
          </p:sp>
        </mc:Choice>
        <mc:Fallback>
          <p:sp>
            <p:nvSpPr>
              <p:cNvPr id="14" name="矩形 13"/>
              <p:cNvSpPr>
                <a:spLocks noRot="1" noChangeAspect="1" noMove="1" noResize="1" noEditPoints="1" noAdjustHandles="1" noChangeArrowheads="1" noChangeShapeType="1" noTextEdit="1"/>
              </p:cNvSpPr>
              <p:nvPr>
                <p:custDataLst>
                  <p:tags r:id="rId14"/>
                </p:custDataLst>
              </p:nvPr>
            </p:nvSpPr>
            <p:spPr>
              <a:xfrm>
                <a:off x="5984030" y="5194558"/>
                <a:ext cx="2226892" cy="931089"/>
              </a:xfrm>
              <a:prstGeom prst="rect">
                <a:avLst/>
              </a:prstGeom>
              <a:blipFill rotWithShape="1">
                <a:blip r:embed="rId15"/>
                <a:stretch>
                  <a:fillRect l="-19" t="-28" r="-2150" b="-1317"/>
                </a:stretch>
              </a:blipFill>
            </p:spPr>
            <p:txBody>
              <a:bodyPr/>
              <a:lstStyle/>
              <a:p>
                <a:r>
                  <a:rPr lang="zh-CN" altLang="en-US">
                    <a:noFill/>
                  </a:rPr>
                  <a:t> </a:t>
                </a:r>
              </a:p>
            </p:txBody>
          </p:sp>
        </mc:Fallback>
      </mc:AlternateContent>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4" grpId="0" animBg="1"/>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2" name="文本框 1"/>
          <p:cNvSpPr txBox="1"/>
          <p:nvPr>
            <p:custDataLst>
              <p:tags r:id="rId4"/>
            </p:custDataLst>
          </p:nvPr>
        </p:nvSpPr>
        <p:spPr>
          <a:xfrm>
            <a:off x="209550" y="793750"/>
            <a:ext cx="11666855" cy="5810885"/>
          </a:xfrm>
          <a:prstGeom prst="rect">
            <a:avLst/>
          </a:prstGeom>
          <a:noFill/>
        </p:spPr>
        <p:txBody>
          <a:bodyPr wrap="square" rtlCol="0">
            <a:spAutoFit/>
          </a:bodyPr>
          <a:lstStyle/>
          <a:p>
            <a:pPr indent="0" fontAlgn="auto">
              <a:lnSpc>
                <a:spcPct val="150000"/>
              </a:lnSpc>
            </a:pPr>
            <a:r>
              <a:rPr lang="en-US" altLang="zh-CN" sz="2600" b="1">
                <a:solidFill>
                  <a:srgbClr val="00B0F0"/>
                </a:solidFill>
                <a:latin typeface="Arial Black" panose="020B0A04020102020204" charset="0"/>
                <a:ea typeface="微软雅黑" panose="020B0503020204020204" pitchFamily="34" charset="-122"/>
                <a:cs typeface="Arial Black" panose="020B0A04020102020204" charset="0"/>
                <a:sym typeface="+mn-ea"/>
              </a:rPr>
              <a:t>6.</a:t>
            </a:r>
            <a:r>
              <a:rPr sz="2600" b="1">
                <a:solidFill>
                  <a:srgbClr val="00B0F0"/>
                </a:solidFill>
                <a:latin typeface="Arial Black" panose="020B0A04020102020204" charset="0"/>
                <a:ea typeface="微软雅黑" panose="020B0503020204020204" pitchFamily="34" charset="-122"/>
                <a:cs typeface="Arial Black" panose="020B0A04020102020204" charset="0"/>
                <a:sym typeface="+mn-ea"/>
              </a:rPr>
              <a:t>取三个玻璃瓶，两个黑布包上，并包以锡箔，记为A、B瓶，另一个玻璃瓶不做处理，记为C瓶，其中B、C瓶中放入生长状况相同且良好的同种植物。从待测的水体深度取水并装入三个瓶中，保留A瓶以测定水中原来的溶氧量。将B、C瓶沉入取水深度，经过一段时间，将其取出，并进行溶氧量的测定。下列叙述错误的是(　　)</a:t>
            </a:r>
            <a:endParaRPr sz="2600" b="1">
              <a:solidFill>
                <a:srgbClr val="00B0F0"/>
              </a:solidFill>
              <a:latin typeface="Arial Black" panose="020B0A04020102020204" charset="0"/>
              <a:ea typeface="微软雅黑" panose="020B0503020204020204" pitchFamily="34" charset="-122"/>
              <a:cs typeface="Arial Black" panose="020B0A04020102020204" charset="0"/>
              <a:sym typeface="+mn-ea"/>
            </a:endParaRPr>
          </a:p>
          <a:p>
            <a:pPr indent="0" fontAlgn="auto">
              <a:lnSpc>
                <a:spcPct val="170000"/>
              </a:lnSpc>
            </a:pPr>
            <a:r>
              <a:rPr sz="2600" b="1">
                <a:latin typeface="Arial Black" panose="020B0A04020102020204" charset="0"/>
                <a:ea typeface="微软雅黑" panose="020B0503020204020204" pitchFamily="34" charset="-122"/>
                <a:cs typeface="Arial Black" panose="020B0A04020102020204" charset="0"/>
                <a:sym typeface="+mn-ea"/>
              </a:rPr>
              <a:t>A</a:t>
            </a:r>
            <a:r>
              <a:rPr lang="en-US" sz="2600" b="1">
                <a:latin typeface="Arial Black" panose="020B0A04020102020204" charset="0"/>
                <a:ea typeface="微软雅黑" panose="020B0503020204020204" pitchFamily="34" charset="-122"/>
                <a:cs typeface="Arial Black" panose="020B0A04020102020204" charset="0"/>
                <a:sym typeface="+mn-ea"/>
              </a:rPr>
              <a:t>. </a:t>
            </a:r>
            <a:r>
              <a:rPr sz="2600" b="1">
                <a:latin typeface="Arial Black" panose="020B0A04020102020204" charset="0"/>
                <a:ea typeface="微软雅黑" panose="020B0503020204020204" pitchFamily="34" charset="-122"/>
                <a:cs typeface="Arial Black" panose="020B0A04020102020204" charset="0"/>
                <a:sym typeface="+mn-ea"/>
              </a:rPr>
              <a:t>B瓶中氧气的减少量表示呼吸作用量</a:t>
            </a:r>
            <a:endParaRPr sz="2600" b="1">
              <a:latin typeface="Arial Black" panose="020B0A04020102020204" charset="0"/>
              <a:ea typeface="微软雅黑" panose="020B0503020204020204" pitchFamily="34" charset="-122"/>
              <a:cs typeface="Arial Black" panose="020B0A04020102020204" charset="0"/>
              <a:sym typeface="+mn-ea"/>
            </a:endParaRPr>
          </a:p>
          <a:p>
            <a:pPr indent="0" fontAlgn="auto">
              <a:lnSpc>
                <a:spcPct val="170000"/>
              </a:lnSpc>
            </a:pPr>
            <a:r>
              <a:rPr sz="2600" b="1">
                <a:latin typeface="Arial Black" panose="020B0A04020102020204" charset="0"/>
                <a:ea typeface="微软雅黑" panose="020B0503020204020204" pitchFamily="34" charset="-122"/>
                <a:cs typeface="Arial Black" panose="020B0A04020102020204" charset="0"/>
                <a:sym typeface="+mn-ea"/>
              </a:rPr>
              <a:t>B</a:t>
            </a:r>
            <a:r>
              <a:rPr lang="en-US" sz="2600" b="1">
                <a:latin typeface="Arial Black" panose="020B0A04020102020204" charset="0"/>
                <a:ea typeface="微软雅黑" panose="020B0503020204020204" pitchFamily="34" charset="-122"/>
                <a:cs typeface="Arial Black" panose="020B0A04020102020204" charset="0"/>
                <a:sym typeface="+mn-ea"/>
              </a:rPr>
              <a:t>. </a:t>
            </a:r>
            <a:r>
              <a:rPr sz="2600" b="1">
                <a:latin typeface="Arial Black" panose="020B0A04020102020204" charset="0"/>
                <a:ea typeface="微软雅黑" panose="020B0503020204020204" pitchFamily="34" charset="-122"/>
                <a:cs typeface="Arial Black" panose="020B0A04020102020204" charset="0"/>
                <a:sym typeface="+mn-ea"/>
              </a:rPr>
              <a:t>C瓶中氧气的增加量表示净光合作用量</a:t>
            </a:r>
            <a:endParaRPr sz="2600" b="1">
              <a:latin typeface="Arial Black" panose="020B0A04020102020204" charset="0"/>
              <a:ea typeface="微软雅黑" panose="020B0503020204020204" pitchFamily="34" charset="-122"/>
              <a:cs typeface="Arial Black" panose="020B0A04020102020204" charset="0"/>
              <a:sym typeface="+mn-ea"/>
            </a:endParaRPr>
          </a:p>
          <a:p>
            <a:pPr indent="0" fontAlgn="auto">
              <a:lnSpc>
                <a:spcPct val="170000"/>
              </a:lnSpc>
            </a:pPr>
            <a:r>
              <a:rPr sz="2600" b="1">
                <a:latin typeface="Arial Black" panose="020B0A04020102020204" charset="0"/>
                <a:ea typeface="微软雅黑" panose="020B0503020204020204" pitchFamily="34" charset="-122"/>
                <a:cs typeface="Arial Black" panose="020B0A04020102020204" charset="0"/>
                <a:sym typeface="+mn-ea"/>
              </a:rPr>
              <a:t>C</a:t>
            </a:r>
            <a:r>
              <a:rPr lang="en-US" sz="2600" b="1">
                <a:latin typeface="Arial Black" panose="020B0A04020102020204" charset="0"/>
                <a:ea typeface="微软雅黑" panose="020B0503020204020204" pitchFamily="34" charset="-122"/>
                <a:cs typeface="Arial Black" panose="020B0A04020102020204" charset="0"/>
                <a:sym typeface="+mn-ea"/>
              </a:rPr>
              <a:t>. </a:t>
            </a:r>
            <a:r>
              <a:rPr sz="2600" b="1">
                <a:latin typeface="Arial Black" panose="020B0A04020102020204" charset="0"/>
                <a:ea typeface="微软雅黑" panose="020B0503020204020204" pitchFamily="34" charset="-122"/>
                <a:cs typeface="Arial Black" panose="020B0A04020102020204" charset="0"/>
                <a:sym typeface="+mn-ea"/>
              </a:rPr>
              <a:t>C瓶中测得的现有氧气量与B瓶中测得的现有氧气量之和表示总光合作用量</a:t>
            </a:r>
            <a:endParaRPr sz="2600" b="1">
              <a:latin typeface="Arial Black" panose="020B0A04020102020204" charset="0"/>
              <a:ea typeface="微软雅黑" panose="020B0503020204020204" pitchFamily="34" charset="-122"/>
              <a:cs typeface="Arial Black" panose="020B0A04020102020204" charset="0"/>
              <a:sym typeface="+mn-ea"/>
            </a:endParaRPr>
          </a:p>
          <a:p>
            <a:pPr indent="0" fontAlgn="auto">
              <a:lnSpc>
                <a:spcPct val="170000"/>
              </a:lnSpc>
            </a:pPr>
            <a:r>
              <a:rPr sz="2600" b="1">
                <a:latin typeface="Arial Black" panose="020B0A04020102020204" charset="0"/>
                <a:ea typeface="微软雅黑" panose="020B0503020204020204" pitchFamily="34" charset="-122"/>
                <a:cs typeface="Arial Black" panose="020B0A04020102020204" charset="0"/>
                <a:sym typeface="+mn-ea"/>
              </a:rPr>
              <a:t>D</a:t>
            </a:r>
            <a:r>
              <a:rPr lang="en-US" sz="2600" b="1">
                <a:latin typeface="Arial Black" panose="020B0A04020102020204" charset="0"/>
                <a:ea typeface="微软雅黑" panose="020B0503020204020204" pitchFamily="34" charset="-122"/>
                <a:cs typeface="Arial Black" panose="020B0A04020102020204" charset="0"/>
                <a:sym typeface="+mn-ea"/>
              </a:rPr>
              <a:t>. </a:t>
            </a:r>
            <a:r>
              <a:rPr sz="2600" b="1">
                <a:latin typeface="Arial Black" panose="020B0A04020102020204" charset="0"/>
                <a:ea typeface="微软雅黑" panose="020B0503020204020204" pitchFamily="34" charset="-122"/>
                <a:cs typeface="Arial Black" panose="020B0A04020102020204" charset="0"/>
                <a:sym typeface="+mn-ea"/>
              </a:rPr>
              <a:t>C瓶中测得的现有氧气量与B瓶中测得的现有氧气量之差表示总光合作用量</a:t>
            </a:r>
            <a:endParaRPr sz="2600" b="1">
              <a:latin typeface="Arial Black" panose="020B0A04020102020204" charset="0"/>
              <a:ea typeface="微软雅黑" panose="020B0503020204020204" pitchFamily="34" charset="-122"/>
              <a:cs typeface="Arial Black" panose="020B0A04020102020204" charset="0"/>
              <a:sym typeface="+mn-ea"/>
            </a:endParaRPr>
          </a:p>
        </p:txBody>
      </p:sp>
      <p:sp>
        <p:nvSpPr>
          <p:cNvPr id="6" name="笑脸 5"/>
          <p:cNvSpPr/>
          <p:nvPr>
            <p:custDataLst>
              <p:tags r:id="rId5"/>
            </p:custDataLst>
          </p:nvPr>
        </p:nvSpPr>
        <p:spPr>
          <a:xfrm>
            <a:off x="148273" y="5327650"/>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4" name="文本框 3"/>
          <p:cNvSpPr txBox="1"/>
          <p:nvPr>
            <p:custDataLst>
              <p:tags r:id="rId6"/>
            </p:custDataLst>
          </p:nvPr>
        </p:nvSpPr>
        <p:spPr>
          <a:xfrm>
            <a:off x="9386211" y="3198938"/>
            <a:ext cx="2723515" cy="460375"/>
          </a:xfrm>
          <a:prstGeom prst="rect">
            <a:avLst/>
          </a:prstGeom>
          <a:noFill/>
          <a:ln w="9525">
            <a:noFill/>
          </a:ln>
        </p:spPr>
        <p:txBody>
          <a:bodyPr wrap="none" anchor="t">
            <a:spAutoFit/>
          </a:bodyPr>
          <a:lstStyle/>
          <a:p>
            <a:pPr algn="l">
              <a:lnSpc>
                <a:spcPct val="100000"/>
              </a:lnSpc>
            </a:pPr>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设</a:t>
            </a:r>
            <a:r>
              <a:rPr sz="2400" b="1">
                <a:solidFill>
                  <a:srgbClr val="FF0000"/>
                </a:solidFill>
                <a:latin typeface="Arial Black" panose="020B0A04020102020204" charset="0"/>
                <a:ea typeface="微软雅黑" panose="020B0503020204020204" pitchFamily="34" charset="-122"/>
                <a:cs typeface="Arial Black" panose="020B0A04020102020204" charset="0"/>
                <a:sym typeface="+mn-ea"/>
              </a:rPr>
              <a:t>测定的溶氧量</a:t>
            </a:r>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为</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a:t>
            </a:r>
            <a:endPar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5" name="文本框 4"/>
          <p:cNvSpPr txBox="1"/>
          <p:nvPr>
            <p:custDataLst>
              <p:tags r:id="rId7"/>
            </p:custDataLst>
          </p:nvPr>
        </p:nvSpPr>
        <p:spPr>
          <a:xfrm>
            <a:off x="10009505" y="3659505"/>
            <a:ext cx="1476375" cy="1308735"/>
          </a:xfrm>
          <a:prstGeom prst="rect">
            <a:avLst/>
          </a:prstGeom>
          <a:noFill/>
          <a:ln w="9525">
            <a:noFill/>
          </a:ln>
        </p:spPr>
        <p:txBody>
          <a:bodyPr wrap="square" anchor="t">
            <a:spAutoFit/>
          </a:bodyPr>
          <a:lstStyle/>
          <a:p>
            <a:pPr algn="l">
              <a:lnSpc>
                <a:spcPct val="110000"/>
              </a:lnSpc>
            </a:pPr>
            <a:r>
              <a:rPr lang="en-US" sz="2400" b="1">
                <a:latin typeface="Arial Black" panose="020B0A04020102020204" charset="0"/>
                <a:ea typeface="微软雅黑" panose="020B0503020204020204" pitchFamily="34" charset="-122"/>
                <a:cs typeface="Arial Black" panose="020B0A04020102020204" charset="0"/>
                <a:sym typeface="+mn-ea"/>
              </a:rPr>
              <a:t>A</a:t>
            </a:r>
            <a:r>
              <a:rPr sz="2400" b="1">
                <a:latin typeface="Arial Black" panose="020B0A04020102020204" charset="0"/>
                <a:ea typeface="微软雅黑" panose="020B0503020204020204" pitchFamily="34" charset="-122"/>
                <a:cs typeface="Arial Black" panose="020B0A04020102020204" charset="0"/>
                <a:sym typeface="+mn-ea"/>
              </a:rPr>
              <a:t>瓶</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 Ma</a:t>
            </a:r>
            <a:endParaRPr lang="en-US" altLang="zh-CN" sz="2400" b="1">
              <a:solidFill>
                <a:srgbClr val="1E08F8"/>
              </a:solidFill>
              <a:latin typeface="Arial Black" panose="020B0A04020102020204" charset="0"/>
              <a:ea typeface="微软雅黑" panose="020B0503020204020204" pitchFamily="34" charset="-122"/>
              <a:cs typeface="Arial Black" panose="020B0A04020102020204" charset="0"/>
              <a:sym typeface="+mn-ea"/>
            </a:endParaRPr>
          </a:p>
          <a:p>
            <a:pPr algn="l">
              <a:lnSpc>
                <a:spcPct val="110000"/>
              </a:lnSpc>
            </a:pPr>
            <a:r>
              <a:rPr lang="en-US" sz="2400" b="1">
                <a:latin typeface="Arial Black" panose="020B0A04020102020204" charset="0"/>
                <a:ea typeface="微软雅黑" panose="020B0503020204020204" pitchFamily="34" charset="-122"/>
                <a:cs typeface="Arial Black" panose="020B0A04020102020204" charset="0"/>
                <a:sym typeface="+mn-ea"/>
              </a:rPr>
              <a:t>B</a:t>
            </a:r>
            <a:r>
              <a:rPr sz="2400" b="1">
                <a:latin typeface="Arial Black" panose="020B0A04020102020204" charset="0"/>
                <a:ea typeface="微软雅黑" panose="020B0503020204020204" pitchFamily="34" charset="-122"/>
                <a:cs typeface="Arial Black" panose="020B0A04020102020204" charset="0"/>
                <a:sym typeface="+mn-ea"/>
              </a:rPr>
              <a:t>瓶</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 Mb</a:t>
            </a:r>
            <a:endParaRPr lang="en-US" altLang="zh-CN" sz="2400" b="1">
              <a:solidFill>
                <a:srgbClr val="1E08F8"/>
              </a:solidFill>
              <a:latin typeface="Arial Black" panose="020B0A04020102020204" charset="0"/>
              <a:ea typeface="微软雅黑" panose="020B0503020204020204" pitchFamily="34" charset="-122"/>
              <a:cs typeface="Arial Black" panose="020B0A04020102020204" charset="0"/>
              <a:sym typeface="+mn-ea"/>
            </a:endParaRPr>
          </a:p>
          <a:p>
            <a:pPr algn="l">
              <a:lnSpc>
                <a:spcPct val="110000"/>
              </a:lnSpc>
            </a:pPr>
            <a:r>
              <a:rPr lang="en-US" sz="2400" b="1">
                <a:latin typeface="Arial Black" panose="020B0A04020102020204" charset="0"/>
                <a:ea typeface="微软雅黑" panose="020B0503020204020204" pitchFamily="34" charset="-122"/>
                <a:cs typeface="Arial Black" panose="020B0A04020102020204" charset="0"/>
                <a:sym typeface="+mn-ea"/>
              </a:rPr>
              <a:t>C</a:t>
            </a:r>
            <a:r>
              <a:rPr sz="2400" b="1">
                <a:latin typeface="Arial Black" panose="020B0A04020102020204" charset="0"/>
                <a:ea typeface="微软雅黑" panose="020B0503020204020204" pitchFamily="34" charset="-122"/>
                <a:cs typeface="Arial Black" panose="020B0A04020102020204" charset="0"/>
                <a:sym typeface="+mn-ea"/>
              </a:rPr>
              <a:t>瓶</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 Mc</a:t>
            </a:r>
            <a:endPar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13" name="流程图: 离页连接符 12"/>
          <p:cNvSpPr/>
          <p:nvPr>
            <p:custDataLst>
              <p:tags r:id="rId8"/>
            </p:custDataLst>
          </p:nvPr>
        </p:nvSpPr>
        <p:spPr>
          <a:xfrm rot="10800000">
            <a:off x="2729865" y="3835400"/>
            <a:ext cx="3244850" cy="58864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7" name="文本框 6"/>
          <p:cNvSpPr txBox="1"/>
          <p:nvPr>
            <p:custDataLst>
              <p:tags r:id="rId9"/>
            </p:custDataLst>
          </p:nvPr>
        </p:nvSpPr>
        <p:spPr>
          <a:xfrm>
            <a:off x="3274695" y="3375025"/>
            <a:ext cx="2541905" cy="460375"/>
          </a:xfrm>
          <a:prstGeom prst="rect">
            <a:avLst/>
          </a:prstGeom>
          <a:noFill/>
          <a:ln w="9525">
            <a:noFill/>
          </a:ln>
        </p:spPr>
        <p:txBody>
          <a:bodyPr wrap="square" anchor="t">
            <a:spAutoFit/>
          </a:bodyPr>
          <a:lstStyle/>
          <a:p>
            <a:pPr algn="l">
              <a:lnSpc>
                <a:spcPct val="100000"/>
              </a:lnSpc>
            </a:pPr>
            <a:r>
              <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呼率＝</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Ma</a:t>
            </a:r>
            <a:r>
              <a:rPr lang="zh-CN" altLang="en-US" sz="2400" b="1">
                <a:solidFill>
                  <a:srgbClr val="FF0000"/>
                </a:solidFill>
                <a:latin typeface="宋体" panose="02010600030101010101" pitchFamily="2" charset="-122"/>
                <a:ea typeface="宋体" panose="02010600030101010101" pitchFamily="2" charset="-122"/>
                <a:cs typeface="Arial Black" panose="020B0A04020102020204" charset="0"/>
                <a:sym typeface="+mn-ea"/>
              </a:rPr>
              <a:t>－</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Mb</a:t>
            </a:r>
            <a:endPar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59" name="标注: 右箭头 58"/>
          <p:cNvSpPr/>
          <p:nvPr>
            <p:custDataLst>
              <p:tags r:id="rId10"/>
            </p:custDataLst>
          </p:nvPr>
        </p:nvSpPr>
        <p:spPr>
          <a:xfrm>
            <a:off x="2634615" y="4613910"/>
            <a:ext cx="3923030"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8" name="文本框 7"/>
          <p:cNvSpPr txBox="1"/>
          <p:nvPr>
            <p:custDataLst>
              <p:tags r:id="rId11"/>
            </p:custDataLst>
          </p:nvPr>
        </p:nvSpPr>
        <p:spPr>
          <a:xfrm>
            <a:off x="6557645" y="4714875"/>
            <a:ext cx="2827655" cy="460375"/>
          </a:xfrm>
          <a:prstGeom prst="rect">
            <a:avLst/>
          </a:prstGeom>
          <a:noFill/>
          <a:ln w="9525">
            <a:noFill/>
          </a:ln>
        </p:spPr>
        <p:txBody>
          <a:bodyPr wrap="square" anchor="t">
            <a:spAutoFit/>
          </a:bodyPr>
          <a:lstStyle/>
          <a:p>
            <a:pPr algn="l">
              <a:lnSpc>
                <a:spcPct val="100000"/>
              </a:lnSpc>
            </a:pPr>
            <a:r>
              <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净光率＝</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Mc</a:t>
            </a:r>
            <a:r>
              <a:rPr lang="zh-CN" altLang="en-US" sz="2400" b="1">
                <a:solidFill>
                  <a:srgbClr val="FF0000"/>
                </a:solidFill>
                <a:latin typeface="宋体" panose="02010600030101010101" pitchFamily="2" charset="-122"/>
                <a:ea typeface="宋体" panose="02010600030101010101" pitchFamily="2" charset="-122"/>
                <a:cs typeface="Arial Black" panose="020B0A04020102020204" charset="0"/>
                <a:sym typeface="+mn-ea"/>
              </a:rPr>
              <a:t>－</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Ma</a:t>
            </a:r>
            <a:endPar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14" name="流程图: 离页连接符 12"/>
          <p:cNvSpPr/>
          <p:nvPr>
            <p:custDataLst>
              <p:tags r:id="rId12"/>
            </p:custDataLst>
          </p:nvPr>
        </p:nvSpPr>
        <p:spPr>
          <a:xfrm>
            <a:off x="6557645" y="6047740"/>
            <a:ext cx="4928235" cy="55689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6">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9" name="文本框 8"/>
          <p:cNvSpPr txBox="1"/>
          <p:nvPr>
            <p:custDataLst>
              <p:tags r:id="rId13"/>
            </p:custDataLst>
          </p:nvPr>
        </p:nvSpPr>
        <p:spPr>
          <a:xfrm>
            <a:off x="7061835" y="6397625"/>
            <a:ext cx="4728845" cy="460375"/>
          </a:xfrm>
          <a:prstGeom prst="rect">
            <a:avLst/>
          </a:prstGeom>
          <a:noFill/>
          <a:ln w="9525">
            <a:noFill/>
          </a:ln>
        </p:spPr>
        <p:txBody>
          <a:bodyPr wrap="square" anchor="t">
            <a:spAutoFit/>
          </a:bodyPr>
          <a:lstStyle/>
          <a:p>
            <a:pPr algn="l">
              <a:lnSpc>
                <a:spcPct val="100000"/>
              </a:lnSpc>
            </a:pPr>
            <a:r>
              <a:rPr lang="zh-CN"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总光率＝</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(Mc</a:t>
            </a:r>
            <a:r>
              <a:rPr lang="zh-CN" altLang="en-US" sz="2400" b="1">
                <a:solidFill>
                  <a:srgbClr val="FF0000"/>
                </a:solidFill>
                <a:latin typeface="宋体" panose="02010600030101010101" pitchFamily="2" charset="-122"/>
                <a:ea typeface="宋体" panose="02010600030101010101" pitchFamily="2" charset="-122"/>
                <a:cs typeface="Arial Black" panose="020B0A04020102020204" charset="0"/>
                <a:sym typeface="+mn-ea"/>
              </a:rPr>
              <a:t>－</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Ma)+(Ma</a:t>
            </a:r>
            <a:r>
              <a:rPr lang="zh-CN" altLang="en-US" sz="2400" b="1">
                <a:solidFill>
                  <a:srgbClr val="FF0000"/>
                </a:solidFill>
                <a:latin typeface="宋体" panose="02010600030101010101" pitchFamily="2" charset="-122"/>
                <a:ea typeface="宋体" panose="02010600030101010101" pitchFamily="2" charset="-122"/>
                <a:cs typeface="Arial Black" panose="020B0A04020102020204" charset="0"/>
                <a:sym typeface="+mn-ea"/>
              </a:rPr>
              <a:t>－</a:t>
            </a:r>
            <a:r>
              <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Mb)</a:t>
            </a:r>
            <a:endParaRPr lang="en-US" altLang="zh-CN"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500"/>
                                        <p:tgtEl>
                                          <p:spTgt spid="5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ssolv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3" grpId="0" animBg="1"/>
      <p:bldP spid="7" grpId="0"/>
      <p:bldP spid="59" grpId="0" animBg="1"/>
      <p:bldP spid="8" grpId="0"/>
      <p:bldP spid="14"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a:off x="799465" y="658495"/>
            <a:ext cx="10967720" cy="5080"/>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 name="流程图: 可选过程 2"/>
          <p:cNvSpPr/>
          <p:nvPr>
            <p:custDataLst>
              <p:tags r:id="rId2"/>
            </p:custDataLst>
          </p:nvPr>
        </p:nvSpPr>
        <p:spPr>
          <a:xfrm>
            <a:off x="2021205" y="41910"/>
            <a:ext cx="7611745" cy="54864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custDataLst>
              <p:tags r:id="rId3"/>
            </p:custDataLst>
          </p:nvPr>
        </p:nvSpPr>
        <p:spPr>
          <a:xfrm>
            <a:off x="114300" y="1306830"/>
            <a:ext cx="2280285" cy="514985"/>
          </a:xfrm>
          <a:prstGeom prst="rect">
            <a:avLst/>
          </a:prstGeom>
          <a:solidFill>
            <a:schemeClr val="accent3">
              <a:lumMod val="60000"/>
              <a:lumOff val="40000"/>
              <a:alpha val="50000"/>
            </a:schemeClr>
          </a:solidFill>
        </p:spPr>
        <p:txBody>
          <a:bodyPr wrap="none" rtlCol="0" anchor="t">
            <a:noAutofit/>
          </a:bodyPr>
          <a:lstStyle/>
          <a:p>
            <a:pPr algn="just">
              <a:lnSpc>
                <a:spcPct val="100000"/>
              </a:lnSpc>
              <a:spcAft>
                <a:spcPct val="0"/>
              </a:spcAft>
              <a:tabLst>
                <a:tab pos="2250440" algn="l"/>
              </a:tabLst>
            </a:pP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黑白瓶法</a:t>
            </a:r>
            <a:r>
              <a:rPr lang="zh-CN"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法</a:t>
            </a:r>
            <a:endPar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a:hlinkClick r:id="" action="ppaction://noaction"/>
          </p:cNvPr>
          <p:cNvSpPr txBox="1"/>
          <p:nvPr>
            <p:custDataLst>
              <p:tags r:id="rId4"/>
            </p:custDataLst>
          </p:nvPr>
        </p:nvSpPr>
        <p:spPr>
          <a:xfrm>
            <a:off x="114300" y="724535"/>
            <a:ext cx="9952990" cy="514985"/>
          </a:xfrm>
          <a:prstGeom prst="rect">
            <a:avLst/>
          </a:prstGeom>
          <a:solidFill>
            <a:schemeClr val="accent4">
              <a:lumMod val="75000"/>
            </a:schemeClr>
          </a:solidFill>
        </p:spPr>
        <p:txBody>
          <a:bodyPr wrap="square" rtlCol="0">
            <a:no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知识点六、</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测定植物光合速率和呼吸速率的常用方法（</a:t>
            </a:r>
            <a:r>
              <a:rPr lang="zh-CN" altLang="zh-CN" sz="2800" b="1" kern="100">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常考点</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custDataLst>
              <p:tags r:id="rId5"/>
            </p:custDataLst>
          </p:nvPr>
        </p:nvSpPr>
        <p:spPr>
          <a:xfrm>
            <a:off x="193675" y="1889125"/>
            <a:ext cx="11805285" cy="607695"/>
          </a:xfrm>
          <a:prstGeom prst="rect">
            <a:avLst/>
          </a:prstGeom>
          <a:noFill/>
        </p:spPr>
        <p:txBody>
          <a:bodyPr wrap="square" rtlCol="0" anchor="t">
            <a:spAutoFit/>
          </a:bodyPr>
          <a:lstStyle/>
          <a:p>
            <a:pPr indent="0" algn="ctr" fontAlgn="auto">
              <a:lnSpc>
                <a:spcPct val="120000"/>
              </a:lnSpc>
            </a:pPr>
            <a:r>
              <a:rPr lang="zh-CN" altLang="zh-CN" sz="2800" b="1" kern="100" noProof="0">
                <a:ln>
                  <a:noFill/>
                </a:ln>
                <a:effectLst/>
                <a:highlight>
                  <a:srgbClr val="FFFF00"/>
                </a:highlight>
                <a:uLn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a:solidFill>
                  <a:srgbClr val="FF0000"/>
                </a:solidFill>
                <a:highlight>
                  <a:srgbClr val="FFFF00"/>
                </a:highlight>
                <a:latin typeface="Arial Black" panose="020B0A04020102020204" charset="0"/>
                <a:ea typeface="微软雅黑" panose="020B0503020204020204" pitchFamily="34" charset="-122"/>
                <a:cs typeface="Arial Black" panose="020B0A04020102020204" charset="0"/>
                <a:sym typeface="+mn-ea"/>
              </a:rPr>
              <a:t>规律归纳</a:t>
            </a:r>
            <a:r>
              <a:rPr lang="zh-CN" altLang="zh-CN" sz="2800" b="1" kern="100" noProof="0">
                <a:ln>
                  <a:noFill/>
                </a:ln>
                <a:effectLst/>
                <a:highlight>
                  <a:srgbClr val="FFFF00"/>
                </a:highlight>
                <a:uLn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800" b="1" kern="100" noProof="0">
              <a:ln>
                <a:noFill/>
              </a:ln>
              <a:solidFill>
                <a:srgbClr val="FF0000"/>
              </a:solidFill>
              <a:effectLst/>
              <a:uLn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custDataLst>
              <p:tags r:id="rId6"/>
            </p:custDataLst>
          </p:nvPr>
        </p:nvSpPr>
        <p:spPr>
          <a:xfrm>
            <a:off x="503555" y="2444750"/>
            <a:ext cx="10591800" cy="1296670"/>
          </a:xfrm>
          <a:prstGeom prst="rect">
            <a:avLst/>
          </a:prstGeom>
          <a:noFill/>
        </p:spPr>
        <p:txBody>
          <a:bodyPr wrap="square" rtlCol="0" anchor="t">
            <a:spAutoFit/>
          </a:bodyPr>
          <a:lstStyle/>
          <a:p>
            <a:pPr>
              <a:lnSpc>
                <a:spcPct val="140000"/>
              </a:lnSpc>
            </a:pPr>
            <a:r>
              <a:rPr lang="zh-CN" altLang="en-US" sz="2800" b="1">
                <a:latin typeface="Arial Black" panose="020B0A04020102020204" charset="0"/>
                <a:ea typeface="微软雅黑" panose="020B0503020204020204" pitchFamily="34" charset="-122"/>
              </a:rPr>
              <a:t>①</a:t>
            </a:r>
            <a:r>
              <a:rPr lang="zh-CN" altLang="en-US" sz="2800" b="1">
                <a:solidFill>
                  <a:srgbClr val="280CFA"/>
                </a:solidFill>
                <a:latin typeface="Arial Black" panose="020B0A04020102020204" charset="0"/>
                <a:ea typeface="微软雅黑" panose="020B0503020204020204" pitchFamily="34" charset="-122"/>
              </a:rPr>
              <a:t>有初始值的情况下</a:t>
            </a:r>
            <a:r>
              <a:rPr lang="zh-CN" altLang="en-US" sz="2800" b="1">
                <a:latin typeface="Arial Black" panose="020B0A04020102020204" charset="0"/>
                <a:ea typeface="微软雅黑" panose="020B0503020204020204" pitchFamily="34" charset="-122"/>
              </a:rPr>
              <a:t>，黑瓶中氧气的减少量为</a:t>
            </a:r>
            <a:r>
              <a:rPr lang="zh-CN" altLang="en-US" sz="2800" b="1" u="sng">
                <a:latin typeface="Arial Black" panose="020B0A04020102020204" charset="0"/>
                <a:ea typeface="微软雅黑" panose="020B0503020204020204" pitchFamily="34" charset="-122"/>
              </a:rPr>
              <a:t>                  </a:t>
            </a:r>
            <a:r>
              <a:rPr lang="zh-CN" altLang="en-US" sz="2800" b="1">
                <a:latin typeface="Arial Black" panose="020B0A04020102020204" charset="0"/>
                <a:ea typeface="微软雅黑" panose="020B0503020204020204" pitchFamily="34" charset="-122"/>
              </a:rPr>
              <a:t>；白瓶中氧气的增加量为</a:t>
            </a:r>
            <a:r>
              <a:rPr lang="zh-CN" altLang="en-US" sz="2800" b="1" u="sng">
                <a:latin typeface="Arial Black" panose="020B0A04020102020204" charset="0"/>
                <a:ea typeface="微软雅黑" panose="020B0503020204020204" pitchFamily="34" charset="-122"/>
              </a:rPr>
              <a:t>                    </a:t>
            </a:r>
            <a:r>
              <a:rPr lang="zh-CN" altLang="en-US" sz="2800" b="1">
                <a:latin typeface="Arial Black" panose="020B0A04020102020204" charset="0"/>
                <a:ea typeface="微软雅黑" panose="020B0503020204020204" pitchFamily="34" charset="-122"/>
              </a:rPr>
              <a:t>；二者之和为</a:t>
            </a:r>
            <a:r>
              <a:rPr lang="zh-CN" altLang="en-US" sz="2800" b="1" u="sng">
                <a:latin typeface="Arial Black" panose="020B0A04020102020204" charset="0"/>
                <a:ea typeface="微软雅黑" panose="020B0503020204020204" pitchFamily="34" charset="-122"/>
              </a:rPr>
              <a:t>                       </a:t>
            </a:r>
            <a:r>
              <a:rPr lang="zh-CN" altLang="en-US" sz="2800" b="1">
                <a:latin typeface="Arial Black" panose="020B0A04020102020204" charset="0"/>
                <a:ea typeface="微软雅黑" panose="020B0503020204020204" pitchFamily="34" charset="-122"/>
              </a:rPr>
              <a:t>。</a:t>
            </a:r>
            <a:endParaRPr lang="zh-CN" altLang="en-US" sz="2800" b="1">
              <a:latin typeface="Arial Black" panose="020B0A04020102020204" charset="0"/>
              <a:ea typeface="微软雅黑" panose="020B0503020204020204" pitchFamily="34" charset="-122"/>
            </a:endParaRPr>
          </a:p>
        </p:txBody>
      </p:sp>
      <p:sp>
        <p:nvSpPr>
          <p:cNvPr id="20" name="文本框 19"/>
          <p:cNvSpPr txBox="1"/>
          <p:nvPr>
            <p:custDataLst>
              <p:tags r:id="rId7"/>
            </p:custDataLst>
          </p:nvPr>
        </p:nvSpPr>
        <p:spPr>
          <a:xfrm>
            <a:off x="503555" y="4215130"/>
            <a:ext cx="10591800" cy="1296670"/>
          </a:xfrm>
          <a:prstGeom prst="rect">
            <a:avLst/>
          </a:prstGeom>
          <a:noFill/>
        </p:spPr>
        <p:txBody>
          <a:bodyPr wrap="square" rtlCol="0" anchor="t">
            <a:spAutoFit/>
          </a:bodyPr>
          <a:lstStyle/>
          <a:p>
            <a:pPr>
              <a:lnSpc>
                <a:spcPct val="140000"/>
              </a:lnSpc>
            </a:pPr>
            <a:r>
              <a:rPr lang="zh-CN" altLang="en-US" sz="2800" b="1">
                <a:latin typeface="Arial Black" panose="020B0A04020102020204" charset="0"/>
                <a:ea typeface="微软雅黑" panose="020B0503020204020204" pitchFamily="34" charset="-122"/>
              </a:rPr>
              <a:t>②</a:t>
            </a:r>
            <a:r>
              <a:rPr lang="zh-CN" altLang="en-US" sz="2800" b="1">
                <a:solidFill>
                  <a:srgbClr val="280CFA"/>
                </a:solidFill>
                <a:latin typeface="Arial Black" panose="020B0A04020102020204" charset="0"/>
                <a:ea typeface="微软雅黑" panose="020B0503020204020204" pitchFamily="34" charset="-122"/>
              </a:rPr>
              <a:t>没有初始值的情况下</a:t>
            </a:r>
            <a:r>
              <a:rPr lang="zh-CN" altLang="en-US" sz="2800" b="1">
                <a:latin typeface="Arial Black" panose="020B0A04020102020204" charset="0"/>
                <a:ea typeface="微软雅黑" panose="020B0503020204020204" pitchFamily="34" charset="-122"/>
              </a:rPr>
              <a:t>，白瓶中测得的现有氧气量与黑瓶中测得的现有氧气量之差即</a:t>
            </a:r>
            <a:r>
              <a:rPr lang="zh-CN" altLang="en-US" sz="2800" b="1" u="sng">
                <a:latin typeface="Arial Black" panose="020B0A04020102020204" charset="0"/>
                <a:ea typeface="微软雅黑" panose="020B0503020204020204" pitchFamily="34" charset="-122"/>
              </a:rPr>
              <a:t>                       </a:t>
            </a:r>
            <a:r>
              <a:rPr lang="zh-CN" altLang="en-US" sz="2800" b="1">
                <a:latin typeface="Arial Black" panose="020B0A04020102020204" charset="0"/>
                <a:ea typeface="微软雅黑" panose="020B0503020204020204" pitchFamily="34" charset="-122"/>
              </a:rPr>
              <a:t>。</a:t>
            </a:r>
            <a:endParaRPr lang="zh-CN" altLang="en-US" sz="2800" b="1">
              <a:latin typeface="Arial Black" panose="020B0A04020102020204" charset="0"/>
              <a:ea typeface="微软雅黑" panose="020B0503020204020204" pitchFamily="34" charset="-122"/>
            </a:endParaRPr>
          </a:p>
        </p:txBody>
      </p:sp>
      <p:sp>
        <p:nvSpPr>
          <p:cNvPr id="21" name="文本框 20"/>
          <p:cNvSpPr txBox="1"/>
          <p:nvPr>
            <p:custDataLst>
              <p:tags r:id="rId8"/>
            </p:custDataLst>
          </p:nvPr>
        </p:nvSpPr>
        <p:spPr>
          <a:xfrm>
            <a:off x="7801610" y="2566670"/>
            <a:ext cx="1960880" cy="521970"/>
          </a:xfrm>
          <a:prstGeom prst="rect">
            <a:avLst/>
          </a:prstGeom>
          <a:noFill/>
        </p:spPr>
        <p:txBody>
          <a:bodyPr wrap="none" rtlCol="0">
            <a:spAutoFit/>
          </a:bodyPr>
          <a:lstStyle/>
          <a:p>
            <a:pPr algn="l"/>
            <a:r>
              <a:rPr lang="zh-CN" altLang="en-US" sz="2800" b="1">
                <a:solidFill>
                  <a:srgbClr val="FF0000"/>
                </a:solidFill>
                <a:latin typeface="Arial Black" panose="020B0A04020102020204" charset="0"/>
                <a:ea typeface="微软雅黑" panose="020B0503020204020204" pitchFamily="34" charset="-122"/>
                <a:sym typeface="+mn-ea"/>
              </a:rPr>
              <a:t>有氧呼吸量</a:t>
            </a:r>
            <a:endParaRPr lang="zh-CN" altLang="en-US" sz="2800" b="1">
              <a:solidFill>
                <a:srgbClr val="FF0000"/>
              </a:solidFill>
              <a:latin typeface="Arial Black" panose="020B0A04020102020204" charset="0"/>
              <a:ea typeface="微软雅黑" panose="020B0503020204020204" pitchFamily="34" charset="-122"/>
              <a:sym typeface="+mn-ea"/>
            </a:endParaRPr>
          </a:p>
        </p:txBody>
      </p:sp>
      <p:sp>
        <p:nvSpPr>
          <p:cNvPr id="22" name="文本框 21"/>
          <p:cNvSpPr txBox="1"/>
          <p:nvPr>
            <p:custDataLst>
              <p:tags r:id="rId9"/>
            </p:custDataLst>
          </p:nvPr>
        </p:nvSpPr>
        <p:spPr>
          <a:xfrm>
            <a:off x="3522345" y="3181350"/>
            <a:ext cx="2316480" cy="521970"/>
          </a:xfrm>
          <a:prstGeom prst="rect">
            <a:avLst/>
          </a:prstGeom>
          <a:noFill/>
        </p:spPr>
        <p:txBody>
          <a:bodyPr wrap="none" rtlCol="0">
            <a:spAutoFit/>
          </a:bodyPr>
          <a:lstStyle/>
          <a:p>
            <a:pPr algn="l"/>
            <a:r>
              <a:rPr lang="zh-CN" altLang="en-US" sz="2800" b="1">
                <a:solidFill>
                  <a:srgbClr val="FF0000"/>
                </a:solidFill>
                <a:latin typeface="Arial Black" panose="020B0A04020102020204" charset="0"/>
                <a:ea typeface="微软雅黑" panose="020B0503020204020204" pitchFamily="34" charset="-122"/>
                <a:sym typeface="+mn-ea"/>
              </a:rPr>
              <a:t>净光合作用量</a:t>
            </a:r>
            <a:endParaRPr lang="zh-CN" altLang="en-US" sz="2800" b="1">
              <a:solidFill>
                <a:srgbClr val="FF0000"/>
              </a:solidFill>
              <a:latin typeface="Arial Black" panose="020B0A04020102020204" charset="0"/>
              <a:ea typeface="微软雅黑" panose="020B0503020204020204" pitchFamily="34" charset="-122"/>
              <a:sym typeface="+mn-ea"/>
            </a:endParaRPr>
          </a:p>
        </p:txBody>
      </p:sp>
      <p:sp>
        <p:nvSpPr>
          <p:cNvPr id="23" name="文本框 22"/>
          <p:cNvSpPr txBox="1"/>
          <p:nvPr>
            <p:custDataLst>
              <p:tags r:id="rId10"/>
            </p:custDataLst>
          </p:nvPr>
        </p:nvSpPr>
        <p:spPr>
          <a:xfrm>
            <a:off x="8177530" y="3171825"/>
            <a:ext cx="2316480" cy="521970"/>
          </a:xfrm>
          <a:prstGeom prst="rect">
            <a:avLst/>
          </a:prstGeom>
          <a:noFill/>
        </p:spPr>
        <p:txBody>
          <a:bodyPr wrap="none" rtlCol="0">
            <a:spAutoFit/>
          </a:bodyPr>
          <a:lstStyle/>
          <a:p>
            <a:pPr algn="l"/>
            <a:r>
              <a:rPr lang="zh-CN" altLang="en-US" sz="2800" b="1">
                <a:solidFill>
                  <a:srgbClr val="FF0000"/>
                </a:solidFill>
                <a:latin typeface="Arial Black" panose="020B0A04020102020204" charset="0"/>
                <a:ea typeface="微软雅黑" panose="020B0503020204020204" pitchFamily="34" charset="-122"/>
                <a:sym typeface="+mn-ea"/>
              </a:rPr>
              <a:t>总光合作用量</a:t>
            </a:r>
            <a:endParaRPr lang="zh-CN" altLang="en-US" sz="2800" b="1">
              <a:solidFill>
                <a:srgbClr val="FF0000"/>
              </a:solidFill>
              <a:latin typeface="Arial Black" panose="020B0A04020102020204" charset="0"/>
              <a:ea typeface="微软雅黑" panose="020B0503020204020204" pitchFamily="34" charset="-122"/>
              <a:sym typeface="+mn-ea"/>
            </a:endParaRPr>
          </a:p>
        </p:txBody>
      </p:sp>
      <p:sp>
        <p:nvSpPr>
          <p:cNvPr id="24" name="文本框 23"/>
          <p:cNvSpPr txBox="1"/>
          <p:nvPr>
            <p:custDataLst>
              <p:tags r:id="rId11"/>
            </p:custDataLst>
          </p:nvPr>
        </p:nvSpPr>
        <p:spPr>
          <a:xfrm>
            <a:off x="3560445" y="4939665"/>
            <a:ext cx="2316480" cy="521970"/>
          </a:xfrm>
          <a:prstGeom prst="rect">
            <a:avLst/>
          </a:prstGeom>
          <a:noFill/>
        </p:spPr>
        <p:txBody>
          <a:bodyPr wrap="none" rtlCol="0">
            <a:spAutoFit/>
          </a:bodyPr>
          <a:lstStyle/>
          <a:p>
            <a:pPr algn="l"/>
            <a:r>
              <a:rPr lang="zh-CN" altLang="en-US" sz="2800" b="1">
                <a:solidFill>
                  <a:srgbClr val="FF0000"/>
                </a:solidFill>
                <a:latin typeface="Arial Black" panose="020B0A04020102020204" charset="0"/>
                <a:ea typeface="微软雅黑" panose="020B0503020204020204" pitchFamily="34" charset="-122"/>
                <a:sym typeface="+mn-ea"/>
              </a:rPr>
              <a:t>总光合作用量</a:t>
            </a:r>
            <a:endParaRPr lang="zh-CN" altLang="en-US" sz="2800" b="1">
              <a:solidFill>
                <a:srgbClr val="FF0000"/>
              </a:solidFill>
              <a:latin typeface="Arial Black" panose="020B0A04020102020204" charset="0"/>
              <a:ea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a:off x="799465" y="658495"/>
            <a:ext cx="10967720" cy="5080"/>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 name="流程图: 可选过程 2"/>
          <p:cNvSpPr/>
          <p:nvPr>
            <p:custDataLst>
              <p:tags r:id="rId2"/>
            </p:custDataLst>
          </p:nvPr>
        </p:nvSpPr>
        <p:spPr>
          <a:xfrm>
            <a:off x="2021205" y="41910"/>
            <a:ext cx="7611745" cy="54864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custDataLst>
              <p:tags r:id="rId3"/>
            </p:custDataLst>
          </p:nvPr>
        </p:nvSpPr>
        <p:spPr>
          <a:xfrm>
            <a:off x="114300" y="1306830"/>
            <a:ext cx="2606040" cy="514985"/>
          </a:xfrm>
          <a:prstGeom prst="rect">
            <a:avLst/>
          </a:prstGeom>
          <a:solidFill>
            <a:schemeClr val="accent3">
              <a:lumMod val="60000"/>
              <a:lumOff val="40000"/>
              <a:alpha val="50000"/>
            </a:schemeClr>
          </a:solidFill>
        </p:spPr>
        <p:txBody>
          <a:bodyPr wrap="none" rtlCol="0" anchor="t">
            <a:noAutofit/>
          </a:bodyPr>
          <a:lstStyle/>
          <a:p>
            <a:pPr algn="just">
              <a:lnSpc>
                <a:spcPct val="100000"/>
              </a:lnSpc>
              <a:spcAft>
                <a:spcPct val="0"/>
              </a:spcAft>
              <a:tabLst>
                <a:tab pos="2250440" algn="l"/>
              </a:tabLst>
            </a:pP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800" b="1">
                <a:solidFill>
                  <a:schemeClr val="tx1"/>
                </a:solidFill>
                <a:latin typeface="Arial Black" panose="020B0A04020102020204" charset="0"/>
                <a:ea typeface="微软雅黑" panose="020B0503020204020204" pitchFamily="34" charset="-122"/>
                <a:cs typeface="Arial Black" panose="020B0A04020102020204" charset="0"/>
                <a:sym typeface="+mn-ea"/>
              </a:rPr>
              <a:t>叶圆片称重法</a:t>
            </a:r>
            <a:endParaRPr lang="zh-CN" altLang="en-US" sz="2800" b="1" kern="100">
              <a:solidFill>
                <a:schemeClr val="tx1"/>
              </a:solidFill>
              <a:latin typeface="Arial Black" panose="020B0A04020102020204" charset="0"/>
              <a:ea typeface="微软雅黑" panose="020B0503020204020204" pitchFamily="34" charset="-122"/>
              <a:cs typeface="Arial Black" panose="020B0A04020102020204" charset="0"/>
              <a:sym typeface="+mn-ea"/>
            </a:endParaRPr>
          </a:p>
        </p:txBody>
      </p:sp>
      <p:sp>
        <p:nvSpPr>
          <p:cNvPr id="2" name="文本框 1">
            <a:hlinkClick r:id="" action="ppaction://noaction"/>
          </p:cNvPr>
          <p:cNvSpPr txBox="1"/>
          <p:nvPr>
            <p:custDataLst>
              <p:tags r:id="rId4"/>
            </p:custDataLst>
          </p:nvPr>
        </p:nvSpPr>
        <p:spPr>
          <a:xfrm>
            <a:off x="114300" y="724535"/>
            <a:ext cx="9952990" cy="514985"/>
          </a:xfrm>
          <a:prstGeom prst="rect">
            <a:avLst/>
          </a:prstGeom>
          <a:solidFill>
            <a:schemeClr val="accent4">
              <a:lumMod val="75000"/>
            </a:schemeClr>
          </a:solidFill>
        </p:spPr>
        <p:txBody>
          <a:bodyPr wrap="square" rtlCol="0">
            <a:no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知识点六、</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测定植物光合速率和呼吸速率的常用方法（</a:t>
            </a:r>
            <a:r>
              <a:rPr lang="zh-CN" altLang="zh-CN" sz="2800" b="1" kern="100">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常考点</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文本框 3"/>
          <p:cNvSpPr txBox="1"/>
          <p:nvPr>
            <p:custDataLst>
              <p:tags r:id="rId5"/>
            </p:custDataLst>
          </p:nvPr>
        </p:nvSpPr>
        <p:spPr>
          <a:xfrm>
            <a:off x="114300" y="1796415"/>
            <a:ext cx="11922760" cy="1210945"/>
          </a:xfrm>
          <a:prstGeom prst="rect">
            <a:avLst/>
          </a:prstGeom>
          <a:noFill/>
        </p:spPr>
        <p:txBody>
          <a:bodyPr wrap="square" rtlCol="0" anchor="t">
            <a:spAutoFit/>
          </a:bodyPr>
          <a:lstStyle/>
          <a:p>
            <a:pPr>
              <a:lnSpc>
                <a:spcPct val="130000"/>
              </a:lnSpc>
            </a:pPr>
            <a:r>
              <a:rPr lang="zh-CN" altLang="en-US" sz="2800" b="1">
                <a:latin typeface="Arial Black" panose="020B0A04020102020204" charset="0"/>
                <a:ea typeface="微软雅黑" panose="020B0503020204020204" pitchFamily="34" charset="-122"/>
                <a:cs typeface="Arial Black" panose="020B0A04020102020204" charset="0"/>
              </a:rPr>
              <a:t>      测定</a:t>
            </a:r>
            <a:r>
              <a:rPr lang="zh-CN" altLang="en-US" sz="2800" b="1">
                <a:solidFill>
                  <a:srgbClr val="F214B6"/>
                </a:solidFill>
                <a:latin typeface="Arial Black" panose="020B0A04020102020204" charset="0"/>
                <a:ea typeface="微软雅黑" panose="020B0503020204020204" pitchFamily="34" charset="-122"/>
                <a:cs typeface="Arial Black" panose="020B0A04020102020204" charset="0"/>
              </a:rPr>
              <a:t>单位时间、单位面积叶片中淀粉的生成量</a:t>
            </a:r>
            <a:r>
              <a:rPr lang="en-US" altLang="zh-CN" sz="2800" b="1">
                <a:latin typeface="Arial Black" panose="020B0A04020102020204" charset="0"/>
                <a:ea typeface="微软雅黑" panose="020B0503020204020204" pitchFamily="34" charset="-122"/>
                <a:cs typeface="Arial Black" panose="020B0A04020102020204" charset="0"/>
              </a:rPr>
              <a:t>, </a:t>
            </a:r>
            <a:r>
              <a:rPr lang="zh-CN" altLang="en-US" sz="2800" b="1">
                <a:latin typeface="Arial Black" panose="020B0A04020102020204" charset="0"/>
                <a:ea typeface="微软雅黑" panose="020B0503020204020204" pitchFamily="34" charset="-122"/>
                <a:cs typeface="Arial Black" panose="020B0A04020102020204" charset="0"/>
              </a:rPr>
              <a:t>如图所示</a:t>
            </a:r>
            <a:r>
              <a:rPr lang="en-US" altLang="zh-CN" sz="2800" b="1">
                <a:latin typeface="Arial Black" panose="020B0A04020102020204" charset="0"/>
                <a:ea typeface="微软雅黑" panose="020B0503020204020204" pitchFamily="34" charset="-122"/>
                <a:cs typeface="Arial Black" panose="020B0A04020102020204" charset="0"/>
              </a:rPr>
              <a:t>, </a:t>
            </a:r>
            <a:r>
              <a:rPr lang="zh-CN" altLang="en-US" sz="2800" b="1">
                <a:latin typeface="Arial Black" panose="020B0A04020102020204" charset="0"/>
                <a:ea typeface="微软雅黑" panose="020B0503020204020204" pitchFamily="34" charset="-122"/>
                <a:cs typeface="Arial Black" panose="020B0A04020102020204" charset="0"/>
              </a:rPr>
              <a:t>以有机物的变化量测定光合速率(S为叶圆片面积)。</a:t>
            </a:r>
            <a:endParaRPr lang="zh-CN" altLang="en-US" sz="2800" b="1">
              <a:latin typeface="Arial Black" panose="020B0A04020102020204" charset="0"/>
              <a:ea typeface="微软雅黑" panose="020B0503020204020204" pitchFamily="34" charset="-122"/>
              <a:cs typeface="Arial Black" panose="020B0A04020102020204" charset="0"/>
            </a:endParaRPr>
          </a:p>
        </p:txBody>
      </p:sp>
      <p:graphicFrame>
        <p:nvGraphicFramePr>
          <p:cNvPr id="8" name="对象 7"/>
          <p:cNvGraphicFramePr>
            <a:graphicFrameLocks noChangeAspect="1"/>
          </p:cNvGraphicFramePr>
          <p:nvPr>
            <p:custDataLst>
              <p:tags r:id="rId6"/>
            </p:custDataLst>
          </p:nvPr>
        </p:nvGraphicFramePr>
        <p:xfrm>
          <a:off x="2656840" y="2967990"/>
          <a:ext cx="6878320" cy="3265805"/>
        </p:xfrm>
        <a:graphic>
          <a:graphicData uri="http://schemas.openxmlformats.org/presentationml/2006/ole">
            <mc:AlternateContent xmlns:mc="http://schemas.openxmlformats.org/markup-compatibility/2006">
              <mc:Choice xmlns:v="urn:schemas-microsoft-com:vml" Requires="v">
                <p:oleObj spid="_x0000_s1038" name="" r:id="rId7" imgW="5551805" imgH="3181350" progId="Word.Document.12">
                  <p:embed/>
                </p:oleObj>
              </mc:Choice>
              <mc:Fallback>
                <p:oleObj name="" r:id="rId7" imgW="5551805" imgH="3181350" progId="Word.Document.12">
                  <p:embed/>
                  <p:pic>
                    <p:nvPicPr>
                      <p:cNvPr id="0" name="OLE substitute image"/>
                      <p:cNvPicPr/>
                      <p:nvPr/>
                    </p:nvPicPr>
                    <p:blipFill>
                      <a:blip r:embed="rId8"/>
                      <a:stretch>
                        <a:fillRect/>
                      </a:stretch>
                    </p:blipFill>
                    <p:spPr>
                      <a:xfrm>
                        <a:off x="2656840" y="2967990"/>
                        <a:ext cx="6878320" cy="3265805"/>
                      </a:xfrm>
                      <a:prstGeom prst="rect">
                        <a:avLst/>
                      </a:prstGeom>
                    </p:spPr>
                  </p:pic>
                </p:oleObj>
              </mc:Fallback>
            </mc:AlternateContent>
          </a:graphicData>
        </a:graphic>
      </p:graphicFrame>
      <p:sp>
        <p:nvSpPr>
          <p:cNvPr id="7" name="文本框 6"/>
          <p:cNvSpPr txBox="1"/>
          <p:nvPr>
            <p:custDataLst>
              <p:tags r:id="rId9"/>
            </p:custDataLst>
          </p:nvPr>
        </p:nvSpPr>
        <p:spPr>
          <a:xfrm>
            <a:off x="3048000" y="4803775"/>
            <a:ext cx="5541645" cy="521970"/>
          </a:xfrm>
          <a:prstGeom prst="rect">
            <a:avLst/>
          </a:prstGeom>
          <a:noFill/>
        </p:spPr>
        <p:txBody>
          <a:bodyPr wrap="none" rtlCol="0">
            <a:spAutoFit/>
          </a:bodyPr>
          <a:lstStyle/>
          <a:p>
            <a:pPr algn="l"/>
            <a:r>
              <a:rPr lang="zh-CN" altLang="en-US" sz="2800" b="1">
                <a:solidFill>
                  <a:srgbClr val="280CFA"/>
                </a:solidFill>
                <a:latin typeface="Arial Black" panose="020B0A04020102020204" charset="0"/>
                <a:ea typeface="微软雅黑" panose="020B0503020204020204" pitchFamily="34" charset="-122"/>
                <a:cs typeface="Arial Black" panose="020B0A04020102020204" charset="0"/>
                <a:sym typeface="+mn-ea"/>
              </a:rPr>
              <a:t>呼吸速率＝</a:t>
            </a:r>
            <a:r>
              <a:rPr lang="zh-CN" altLang="en-US" sz="2800" b="1" u="sng">
                <a:solidFill>
                  <a:srgbClr val="280CFA"/>
                </a:solidFill>
                <a:latin typeface="Arial Black" panose="020B0A04020102020204" charset="0"/>
                <a:ea typeface="微软雅黑" panose="020B0503020204020204" pitchFamily="34" charset="-122"/>
                <a:cs typeface="Arial Black" panose="020B0A04020102020204" charset="0"/>
                <a:sym typeface="+mn-ea"/>
              </a:rPr>
              <a:t>                             </a:t>
            </a:r>
            <a:r>
              <a:rPr lang="en-US" altLang="zh-CN" sz="2800" b="1">
                <a:solidFill>
                  <a:srgbClr val="280CFA"/>
                </a:solidFill>
                <a:latin typeface="Arial Black" panose="020B0A04020102020204" charset="0"/>
                <a:ea typeface="微软雅黑" panose="020B0503020204020204" pitchFamily="34" charset="-122"/>
                <a:cs typeface="Arial Black" panose="020B0A04020102020204" charset="0"/>
                <a:sym typeface="+mn-ea"/>
              </a:rPr>
              <a:t>;</a:t>
            </a:r>
            <a:endParaRPr lang="en-US" altLang="zh-CN" sz="2800" b="1">
              <a:solidFill>
                <a:srgbClr val="280CFA"/>
              </a:solidFill>
              <a:latin typeface="Arial Black" panose="020B0A04020102020204" charset="0"/>
              <a:ea typeface="微软雅黑" panose="020B0503020204020204" pitchFamily="34" charset="-122"/>
              <a:cs typeface="Arial Black" panose="020B0A04020102020204" charset="0"/>
              <a:sym typeface="+mn-ea"/>
            </a:endParaRPr>
          </a:p>
        </p:txBody>
      </p:sp>
      <p:sp>
        <p:nvSpPr>
          <p:cNvPr id="12" name="文本框 11"/>
          <p:cNvSpPr txBox="1"/>
          <p:nvPr>
            <p:custDataLst>
              <p:tags r:id="rId10"/>
            </p:custDataLst>
          </p:nvPr>
        </p:nvSpPr>
        <p:spPr>
          <a:xfrm>
            <a:off x="5563235" y="4756150"/>
            <a:ext cx="1869440" cy="521970"/>
          </a:xfrm>
          <a:prstGeom prst="rect">
            <a:avLst/>
          </a:prstGeom>
          <a:noFill/>
        </p:spPr>
        <p:txBody>
          <a:bodyPr wrap="none" rtlCol="0">
            <a:spAutoFit/>
          </a:bodyPr>
          <a:lstStyle/>
          <a:p>
            <a:pPr algn="l"/>
            <a:r>
              <a:rPr lang="zh-CN" altLang="en-US" sz="2800" b="1">
                <a:solidFill>
                  <a:srgbClr val="FF0000"/>
                </a:solidFill>
                <a:latin typeface="Arial Black" panose="020B0A04020102020204" charset="0"/>
                <a:ea typeface="微软雅黑" panose="020B0503020204020204" pitchFamily="34" charset="-122"/>
                <a:cs typeface="Arial Black" panose="020B0A04020102020204" charset="0"/>
                <a:sym typeface="+mn-ea"/>
              </a:rPr>
              <a:t>(x </a:t>
            </a:r>
            <a:r>
              <a:rPr lang="en-US" altLang="zh-CN" sz="2800" b="1">
                <a:solidFill>
                  <a:srgbClr val="FF0000"/>
                </a:solidFill>
                <a:latin typeface="Arial Black" panose="020B0A04020102020204" charset="0"/>
                <a:ea typeface="微软雅黑" panose="020B0503020204020204" pitchFamily="34" charset="-122"/>
                <a:cs typeface="Arial Black" panose="020B0A04020102020204" charset="0"/>
                <a:sym typeface="+mn-ea"/>
              </a:rPr>
              <a:t>- </a:t>
            </a:r>
            <a:r>
              <a:rPr lang="zh-CN" altLang="en-US" sz="2800" b="1">
                <a:solidFill>
                  <a:srgbClr val="FF0000"/>
                </a:solidFill>
                <a:latin typeface="Arial Black" panose="020B0A04020102020204" charset="0"/>
                <a:ea typeface="微软雅黑" panose="020B0503020204020204" pitchFamily="34" charset="-122"/>
                <a:cs typeface="Arial Black" panose="020B0A04020102020204" charset="0"/>
                <a:sym typeface="+mn-ea"/>
              </a:rPr>
              <a:t>y)/2S</a:t>
            </a:r>
            <a:endParaRPr lang="zh-CN" altLang="en-US" sz="2800" b="1">
              <a:solidFill>
                <a:srgbClr val="FF0000"/>
              </a:solidFill>
              <a:latin typeface="Arial Black" panose="020B0A04020102020204" charset="0"/>
              <a:ea typeface="微软雅黑" panose="020B0503020204020204" pitchFamily="34" charset="-122"/>
              <a:cs typeface="Arial Black" panose="020B0A04020102020204" charset="0"/>
            </a:endParaRPr>
          </a:p>
        </p:txBody>
      </p:sp>
      <p:sp>
        <p:nvSpPr>
          <p:cNvPr id="14" name="文本框 13"/>
          <p:cNvSpPr txBox="1"/>
          <p:nvPr>
            <p:custDataLst>
              <p:tags r:id="rId11"/>
            </p:custDataLst>
          </p:nvPr>
        </p:nvSpPr>
        <p:spPr>
          <a:xfrm>
            <a:off x="3048000" y="5488940"/>
            <a:ext cx="5539105" cy="521970"/>
          </a:xfrm>
          <a:prstGeom prst="rect">
            <a:avLst/>
          </a:prstGeom>
          <a:noFill/>
        </p:spPr>
        <p:txBody>
          <a:bodyPr wrap="none" rtlCol="0">
            <a:spAutoFit/>
          </a:bodyPr>
          <a:lstStyle/>
          <a:p>
            <a:pPr algn="l"/>
            <a:r>
              <a:rPr lang="zh-CN" altLang="en-US" sz="2800" b="1">
                <a:solidFill>
                  <a:srgbClr val="280CFA"/>
                </a:solidFill>
                <a:latin typeface="Arial Black" panose="020B0A04020102020204" charset="0"/>
                <a:ea typeface="微软雅黑" panose="020B0503020204020204" pitchFamily="34" charset="-122"/>
                <a:cs typeface="Arial Black" panose="020B0A04020102020204" charset="0"/>
                <a:sym typeface="+mn-ea"/>
              </a:rPr>
              <a:t>净光合速率＝</a:t>
            </a:r>
            <a:r>
              <a:rPr lang="zh-CN" altLang="en-US" sz="2800" b="1" u="sng">
                <a:solidFill>
                  <a:srgbClr val="280CFA"/>
                </a:solidFill>
                <a:latin typeface="Arial Black" panose="020B0A04020102020204" charset="0"/>
                <a:ea typeface="微软雅黑" panose="020B0503020204020204" pitchFamily="34" charset="-122"/>
                <a:cs typeface="Arial Black" panose="020B0A04020102020204" charset="0"/>
                <a:sym typeface="+mn-ea"/>
              </a:rPr>
              <a:t>                          </a:t>
            </a:r>
            <a:r>
              <a:rPr lang="en-US" altLang="zh-CN" sz="2800" b="1">
                <a:solidFill>
                  <a:srgbClr val="280CFA"/>
                </a:solidFill>
                <a:latin typeface="Arial Black" panose="020B0A04020102020204" charset="0"/>
                <a:ea typeface="微软雅黑" panose="020B0503020204020204" pitchFamily="34" charset="-122"/>
                <a:cs typeface="Arial Black" panose="020B0A04020102020204" charset="0"/>
                <a:sym typeface="+mn-ea"/>
              </a:rPr>
              <a:t>;</a:t>
            </a:r>
            <a:endParaRPr lang="en-US" altLang="zh-CN" sz="2800" b="1">
              <a:solidFill>
                <a:srgbClr val="280CFA"/>
              </a:solidFill>
              <a:latin typeface="Arial Black" panose="020B0A04020102020204" charset="0"/>
              <a:ea typeface="微软雅黑" panose="020B0503020204020204" pitchFamily="34" charset="-122"/>
              <a:cs typeface="Arial Black" panose="020B0A04020102020204" charset="0"/>
              <a:sym typeface="+mn-ea"/>
            </a:endParaRPr>
          </a:p>
        </p:txBody>
      </p:sp>
      <p:sp>
        <p:nvSpPr>
          <p:cNvPr id="16" name="文本框 15"/>
          <p:cNvSpPr txBox="1"/>
          <p:nvPr>
            <p:custDataLst>
              <p:tags r:id="rId12"/>
            </p:custDataLst>
          </p:nvPr>
        </p:nvSpPr>
        <p:spPr>
          <a:xfrm>
            <a:off x="3048000" y="6145530"/>
            <a:ext cx="5539105" cy="521970"/>
          </a:xfrm>
          <a:prstGeom prst="rect">
            <a:avLst/>
          </a:prstGeom>
          <a:noFill/>
        </p:spPr>
        <p:txBody>
          <a:bodyPr wrap="none" rtlCol="0">
            <a:spAutoFit/>
          </a:bodyPr>
          <a:lstStyle/>
          <a:p>
            <a:pPr algn="l"/>
            <a:r>
              <a:rPr lang="zh-CN" altLang="en-US" sz="2800" b="1">
                <a:solidFill>
                  <a:srgbClr val="280CFA"/>
                </a:solidFill>
                <a:latin typeface="Arial Black" panose="020B0A04020102020204" charset="0"/>
                <a:ea typeface="微软雅黑" panose="020B0503020204020204" pitchFamily="34" charset="-122"/>
                <a:cs typeface="Arial Black" panose="020B0A04020102020204" charset="0"/>
                <a:sym typeface="+mn-ea"/>
              </a:rPr>
              <a:t>总光合速率＝</a:t>
            </a:r>
            <a:r>
              <a:rPr lang="zh-CN" altLang="en-US" sz="2800" b="1" u="sng">
                <a:solidFill>
                  <a:srgbClr val="280CFA"/>
                </a:solidFill>
                <a:latin typeface="Arial Black" panose="020B0A04020102020204" charset="0"/>
                <a:ea typeface="微软雅黑" panose="020B0503020204020204" pitchFamily="34" charset="-122"/>
                <a:cs typeface="Arial Black" panose="020B0A04020102020204" charset="0"/>
                <a:sym typeface="+mn-ea"/>
              </a:rPr>
              <a:t>                          </a:t>
            </a:r>
            <a:r>
              <a:rPr lang="en-US" altLang="zh-CN" sz="2800" b="1">
                <a:solidFill>
                  <a:srgbClr val="280CFA"/>
                </a:solidFill>
                <a:latin typeface="Arial Black" panose="020B0A04020102020204" charset="0"/>
                <a:ea typeface="微软雅黑" panose="020B0503020204020204" pitchFamily="34" charset="-122"/>
                <a:cs typeface="Arial Black" panose="020B0A04020102020204" charset="0"/>
                <a:sym typeface="+mn-ea"/>
              </a:rPr>
              <a:t>;</a:t>
            </a:r>
            <a:endParaRPr lang="en-US" altLang="zh-CN" sz="2800" b="1">
              <a:solidFill>
                <a:srgbClr val="280CFA"/>
              </a:solidFill>
              <a:latin typeface="Arial Black" panose="020B0A04020102020204" charset="0"/>
              <a:ea typeface="微软雅黑" panose="020B0503020204020204" pitchFamily="34" charset="-122"/>
              <a:cs typeface="Arial Black" panose="020B0A04020102020204" charset="0"/>
              <a:sym typeface="+mn-ea"/>
            </a:endParaRPr>
          </a:p>
        </p:txBody>
      </p:sp>
      <p:sp>
        <p:nvSpPr>
          <p:cNvPr id="17" name="文本框 16"/>
          <p:cNvSpPr txBox="1"/>
          <p:nvPr>
            <p:custDataLst>
              <p:tags r:id="rId13"/>
            </p:custDataLst>
          </p:nvPr>
        </p:nvSpPr>
        <p:spPr>
          <a:xfrm>
            <a:off x="5563235" y="5441315"/>
            <a:ext cx="1827530" cy="521970"/>
          </a:xfrm>
          <a:prstGeom prst="rect">
            <a:avLst/>
          </a:prstGeom>
          <a:noFill/>
        </p:spPr>
        <p:txBody>
          <a:bodyPr wrap="none" rtlCol="0">
            <a:spAutoFit/>
          </a:bodyPr>
          <a:lstStyle/>
          <a:p>
            <a:pPr algn="l"/>
            <a:r>
              <a:rPr lang="zh-CN" altLang="en-US" sz="2800" b="1">
                <a:solidFill>
                  <a:srgbClr val="FF0000"/>
                </a:solidFill>
                <a:latin typeface="Arial Black" panose="020B0A04020102020204" charset="0"/>
                <a:ea typeface="微软雅黑" panose="020B0503020204020204" pitchFamily="34" charset="-122"/>
                <a:cs typeface="Arial Black" panose="020B0A04020102020204" charset="0"/>
                <a:sym typeface="+mn-ea"/>
              </a:rPr>
              <a:t>(z－y)/2S</a:t>
            </a:r>
            <a:endParaRPr lang="zh-CN" altLang="en-US" sz="2800" b="1">
              <a:solidFill>
                <a:srgbClr val="FF0000"/>
              </a:solidFill>
              <a:latin typeface="Arial Black" panose="020B0A04020102020204" charset="0"/>
              <a:ea typeface="微软雅黑" panose="020B0503020204020204" pitchFamily="34" charset="-122"/>
              <a:cs typeface="Arial Black" panose="020B0A04020102020204" charset="0"/>
            </a:endParaRPr>
          </a:p>
        </p:txBody>
      </p:sp>
      <p:sp>
        <p:nvSpPr>
          <p:cNvPr id="18" name="文本框 17"/>
          <p:cNvSpPr txBox="1"/>
          <p:nvPr>
            <p:custDataLst>
              <p:tags r:id="rId14"/>
            </p:custDataLst>
          </p:nvPr>
        </p:nvSpPr>
        <p:spPr>
          <a:xfrm>
            <a:off x="5563235" y="6097905"/>
            <a:ext cx="2659380" cy="521970"/>
          </a:xfrm>
          <a:prstGeom prst="rect">
            <a:avLst/>
          </a:prstGeom>
          <a:noFill/>
        </p:spPr>
        <p:txBody>
          <a:bodyPr wrap="none" rtlCol="0">
            <a:spAutoFit/>
          </a:bodyPr>
          <a:lstStyle/>
          <a:p>
            <a:pPr algn="l"/>
            <a:r>
              <a:rPr lang="zh-CN" altLang="en-US" sz="2800" b="1">
                <a:solidFill>
                  <a:srgbClr val="FF0000"/>
                </a:solidFill>
                <a:latin typeface="Arial Black" panose="020B0A04020102020204" charset="0"/>
                <a:ea typeface="微软雅黑" panose="020B0503020204020204" pitchFamily="34" charset="-122"/>
                <a:cs typeface="Arial Black" panose="020B0A04020102020204" charset="0"/>
                <a:sym typeface="+mn-ea"/>
              </a:rPr>
              <a:t>(x＋z－2y)/2S</a:t>
            </a:r>
            <a:endParaRPr lang="zh-CN" altLang="en-US" sz="28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Tree>
    <p:custDataLst>
      <p:tags r:id="rId1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102" name="文本框 101"/>
          <p:cNvSpPr txBox="1"/>
          <p:nvPr>
            <p:custDataLst>
              <p:tags r:id="rId4"/>
            </p:custDataLst>
          </p:nvPr>
        </p:nvSpPr>
        <p:spPr>
          <a:xfrm>
            <a:off x="62230" y="803910"/>
            <a:ext cx="11949430" cy="2861310"/>
          </a:xfrm>
          <a:prstGeom prst="rect">
            <a:avLst/>
          </a:prstGeom>
          <a:noFill/>
          <a:ln w="9525">
            <a:noFill/>
          </a:ln>
        </p:spPr>
        <p:txBody>
          <a:bodyPr wrap="square">
            <a:spAutoFit/>
          </a:bodyPr>
          <a:lstStyle/>
          <a:p>
            <a:pPr indent="0" fontAlgn="auto">
              <a:lnSpc>
                <a:spcPct val="150000"/>
              </a:lnSpc>
            </a:pPr>
            <a:r>
              <a:rPr lang="en-US" alt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某同学欲测定植物叶片叶绿体的光合作用速率，作如图所示实验。在叶柄基部作环剥处理</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仅限制叶片有机物的输入和输出</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，于不同时间分别在同一叶片上陆续取下面积为</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 cm</a:t>
            </a:r>
            <a:r>
              <a:rPr lang="en-US" sz="24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的叶圆片烘干后称其重量，测得叶片的总光合作用速率＝</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(3</a:t>
            </a:r>
            <a:r>
              <a:rPr lang="en-US" sz="2400" b="1" i="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y</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en-US" sz="2400" b="1" i="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z</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i="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x</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)/6 g·cm</a:t>
            </a:r>
            <a:r>
              <a:rPr lang="zh-CN" sz="24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·h</a:t>
            </a:r>
            <a:r>
              <a:rPr lang="zh-CN" sz="24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baseline="30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不考虑取叶圆片后对叶生理活动的影响和温度微小变化对叶生理活动的影响</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。则</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M</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处的实验条件是</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p:nvPr>
            <p:custDataLst>
              <p:tags r:id="rId5"/>
            </p:custDataLst>
          </p:nvPr>
        </p:nvPicPr>
        <p:blipFill>
          <a:blip r:embed="rId6"/>
          <a:stretch>
            <a:fillRect/>
          </a:stretch>
        </p:blipFill>
        <p:spPr>
          <a:xfrm>
            <a:off x="213995" y="3597275"/>
            <a:ext cx="6904355" cy="1893570"/>
          </a:xfrm>
          <a:prstGeom prst="rect">
            <a:avLst/>
          </a:prstGeom>
          <a:noFill/>
          <a:ln w="9525">
            <a:noFill/>
          </a:ln>
        </p:spPr>
      </p:pic>
      <p:sp>
        <p:nvSpPr>
          <p:cNvPr id="4" name="文本框 3"/>
          <p:cNvSpPr txBox="1"/>
          <p:nvPr>
            <p:custDataLst>
              <p:tags r:id="rId7"/>
            </p:custDataLst>
          </p:nvPr>
        </p:nvSpPr>
        <p:spPr>
          <a:xfrm>
            <a:off x="137160" y="5491480"/>
            <a:ext cx="12054840" cy="1198880"/>
          </a:xfrm>
          <a:prstGeom prst="rect">
            <a:avLst/>
          </a:prstGeom>
          <a:noFill/>
        </p:spPr>
        <p:txBody>
          <a:bodyPr wrap="none" rtlCol="0">
            <a:spAutoFit/>
          </a:bodyPr>
          <a:lstStyle/>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A. </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下午</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时后在阳光下照射</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小时再遮光</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B</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下午</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时后将整个实验装置遮光</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C</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下午</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时后在阳光下照射</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小时</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D</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下午</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时后将整个实验装置遮光</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小时
</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笑脸 5"/>
          <p:cNvSpPr/>
          <p:nvPr>
            <p:custDataLst>
              <p:tags r:id="rId8"/>
            </p:custDataLst>
          </p:nvPr>
        </p:nvSpPr>
        <p:spPr>
          <a:xfrm>
            <a:off x="6495733" y="6115685"/>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5" name="文本框 4"/>
          <p:cNvSpPr txBox="1"/>
          <p:nvPr>
            <p:custDataLst>
              <p:tags r:id="rId9"/>
            </p:custDataLst>
          </p:nvPr>
        </p:nvSpPr>
        <p:spPr>
          <a:xfrm>
            <a:off x="6932295" y="3258820"/>
            <a:ext cx="5180965" cy="460375"/>
          </a:xfrm>
          <a:prstGeom prst="rect">
            <a:avLst/>
          </a:prstGeom>
          <a:noFill/>
          <a:ln w="9525">
            <a:noFill/>
          </a:ln>
        </p:spPr>
        <p:txBody>
          <a:bodyPr wrap="square">
            <a:spAutoFit/>
          </a:bodyPr>
          <a:lstStyle/>
          <a:p>
            <a:pPr indent="0"/>
            <a:r>
              <a:rPr lang="zh-CN" sz="2400" b="1">
                <a:solidFill>
                  <a:srgbClr val="FF0000"/>
                </a:solidFill>
                <a:latin typeface="Arial Black" panose="020B0A04020102020204" charset="0"/>
                <a:ea typeface="微软雅黑" panose="020B0503020204020204" pitchFamily="34" charset="-122"/>
                <a:cs typeface="楷体_GB2312" panose="02010609030101010101" pitchFamily="49" charset="-122"/>
              </a:rPr>
              <a:t>总光合速率＝净光合速率＋呼吸速率</a:t>
            </a:r>
            <a:endParaRPr lang="zh-CN" altLang="en-US" sz="2400" b="1">
              <a:solidFill>
                <a:srgbClr val="FF0000"/>
              </a:solidFill>
              <a:latin typeface="Arial Black" panose="020B0A04020102020204" charset="0"/>
              <a:ea typeface="微软雅黑" panose="020B0503020204020204" pitchFamily="34" charset="-122"/>
              <a:cs typeface="楷体_GB2312" panose="02010609030101010101" pitchFamily="49" charset="-122"/>
            </a:endParaRPr>
          </a:p>
        </p:txBody>
      </p:sp>
      <p:sp>
        <p:nvSpPr>
          <p:cNvPr id="7" name="文本框 6"/>
          <p:cNvSpPr txBox="1"/>
          <p:nvPr>
            <p:custDataLst>
              <p:tags r:id="rId10"/>
            </p:custDataLst>
          </p:nvPr>
        </p:nvSpPr>
        <p:spPr>
          <a:xfrm>
            <a:off x="7900670" y="3761740"/>
            <a:ext cx="4117340" cy="460375"/>
          </a:xfrm>
          <a:prstGeom prst="rect">
            <a:avLst/>
          </a:prstGeom>
          <a:noFill/>
        </p:spPr>
        <p:txBody>
          <a:bodyPr wrap="none" rtlCol="0" anchor="t">
            <a:spAutoFit/>
          </a:bodyPr>
          <a:lstStyle/>
          <a:p>
            <a:r>
              <a:rPr lang="zh-CN" sz="2400" b="1">
                <a:solidFill>
                  <a:srgbClr val="280CFA"/>
                </a:solidFill>
                <a:latin typeface="Arial Black" panose="020B0A04020102020204" charset="0"/>
                <a:ea typeface="微软雅黑" panose="020B0503020204020204" pitchFamily="34" charset="-122"/>
                <a:cs typeface="楷体_GB2312" panose="02010609030101010101" pitchFamily="49" charset="-122"/>
                <a:sym typeface="+mn-ea"/>
              </a:rPr>
              <a:t>总光合速率＝</a:t>
            </a:r>
            <a:r>
              <a:rPr 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(3</a:t>
            </a:r>
            <a:r>
              <a:rPr lang="en-US" sz="2400" b="1" i="1">
                <a:solidFill>
                  <a:srgbClr val="FF0000"/>
                </a:solidFill>
                <a:latin typeface="Arial Black" panose="020B0A04020102020204" charset="0"/>
                <a:ea typeface="微软雅黑" panose="020B0503020204020204" pitchFamily="34" charset="-122"/>
                <a:cs typeface="Arial Black" panose="020B0A04020102020204" charset="0"/>
                <a:sym typeface="+mn-ea"/>
              </a:rPr>
              <a:t>y</a:t>
            </a:r>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a:t>
            </a:r>
            <a:r>
              <a:rPr 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2</a:t>
            </a:r>
            <a:r>
              <a:rPr lang="en-US" sz="2400" b="1" i="1">
                <a:solidFill>
                  <a:srgbClr val="FF0000"/>
                </a:solidFill>
                <a:latin typeface="Arial Black" panose="020B0A04020102020204" charset="0"/>
                <a:ea typeface="微软雅黑" panose="020B0503020204020204" pitchFamily="34" charset="-122"/>
                <a:cs typeface="Arial Black" panose="020B0A04020102020204" charset="0"/>
                <a:sym typeface="+mn-ea"/>
              </a:rPr>
              <a:t>z</a:t>
            </a:r>
            <a:r>
              <a:rPr lang="zh-CN" sz="2400" b="1">
                <a:solidFill>
                  <a:srgbClr val="FF0000"/>
                </a:solidFill>
                <a:latin typeface="Arial Black" panose="020B0A04020102020204" charset="0"/>
                <a:ea typeface="微软雅黑" panose="020B0503020204020204" pitchFamily="34" charset="-122"/>
                <a:cs typeface="Arial Black" panose="020B0A04020102020204" charset="0"/>
                <a:sym typeface="+mn-ea"/>
              </a:rPr>
              <a:t>－</a:t>
            </a:r>
            <a:r>
              <a:rPr lang="en-US" sz="2400" b="1" i="1">
                <a:solidFill>
                  <a:srgbClr val="FF0000"/>
                </a:solidFill>
                <a:latin typeface="Arial Black" panose="020B0A04020102020204" charset="0"/>
                <a:ea typeface="微软雅黑" panose="020B0503020204020204" pitchFamily="34" charset="-122"/>
                <a:cs typeface="Arial Black" panose="020B0A04020102020204" charset="0"/>
                <a:sym typeface="+mn-ea"/>
              </a:rPr>
              <a:t>x</a:t>
            </a:r>
            <a:r>
              <a:rPr lang="en-US" sz="2400" b="1">
                <a:solidFill>
                  <a:srgbClr val="FF0000"/>
                </a:solidFill>
                <a:latin typeface="Arial Black" panose="020B0A04020102020204" charset="0"/>
                <a:ea typeface="微软雅黑" panose="020B0503020204020204" pitchFamily="34" charset="-122"/>
                <a:cs typeface="Arial Black" panose="020B0A04020102020204" charset="0"/>
                <a:sym typeface="+mn-ea"/>
              </a:rPr>
              <a:t>)/6</a:t>
            </a:r>
            <a:endParaRPr lang="en-US" altLang="en-US" sz="2400" b="1">
              <a:solidFill>
                <a:srgbClr val="FF0000"/>
              </a:solidFill>
              <a:latin typeface="Arial Black" panose="020B0A04020102020204" charset="0"/>
              <a:ea typeface="微软雅黑" panose="020B0503020204020204" pitchFamily="34" charset="-122"/>
              <a:cs typeface="Arial Black" panose="020B0A04020102020204" charset="0"/>
              <a:sym typeface="+mn-ea"/>
            </a:endParaRPr>
          </a:p>
        </p:txBody>
      </p:sp>
      <p:sp>
        <p:nvSpPr>
          <p:cNvPr id="8" name="文本框 7"/>
          <p:cNvSpPr txBox="1"/>
          <p:nvPr>
            <p:custDataLst>
              <p:tags r:id="rId11"/>
            </p:custDataLst>
          </p:nvPr>
        </p:nvSpPr>
        <p:spPr>
          <a:xfrm>
            <a:off x="8401685" y="4304665"/>
            <a:ext cx="3329940" cy="460375"/>
          </a:xfrm>
          <a:prstGeom prst="rect">
            <a:avLst/>
          </a:prstGeom>
          <a:noFill/>
          <a:ln w="9525">
            <a:noFill/>
          </a:ln>
        </p:spPr>
        <p:txBody>
          <a:bodyPr wrap="square">
            <a:spAutoFit/>
          </a:bodyPr>
          <a:lstStyle/>
          <a:p>
            <a:pPr indent="0"/>
            <a:r>
              <a:rPr lang="zh-CN" sz="2400" b="1">
                <a:solidFill>
                  <a:srgbClr val="280CFA"/>
                </a:solidFill>
                <a:latin typeface="Arial Black" panose="020B0A04020102020204" charset="0"/>
                <a:ea typeface="微软雅黑" panose="020B0503020204020204" pitchFamily="34" charset="-122"/>
                <a:cs typeface="Arial Black" panose="020B0A04020102020204" charset="0"/>
                <a:sym typeface="+mn-ea"/>
              </a:rPr>
              <a:t>净光合速率</a:t>
            </a:r>
            <a:r>
              <a:rPr lang="en-US" altLang="zh-CN" sz="2400" b="1">
                <a:solidFill>
                  <a:srgbClr val="280CFA"/>
                </a:solidFill>
                <a:latin typeface="Arial Black" panose="020B0A04020102020204" charset="0"/>
                <a:ea typeface="微软雅黑" panose="020B0503020204020204" pitchFamily="34" charset="-122"/>
                <a:cs typeface="Arial Black" panose="020B0A04020102020204" charset="0"/>
                <a:sym typeface="+mn-ea"/>
              </a:rPr>
              <a:t>=</a:t>
            </a:r>
            <a:r>
              <a:rPr lang="en-US" sz="2400" b="1">
                <a:solidFill>
                  <a:srgbClr val="FF0000"/>
                </a:solidFill>
                <a:latin typeface="Arial Black" panose="020B0A04020102020204" charset="0"/>
                <a:ea typeface="微软雅黑" panose="020B0503020204020204" pitchFamily="34" charset="-122"/>
                <a:cs typeface="Arial Black" panose="020B0A04020102020204" charset="0"/>
              </a:rPr>
              <a:t>(</a:t>
            </a:r>
            <a:r>
              <a:rPr lang="en-US" sz="2400" b="1" i="1">
                <a:solidFill>
                  <a:srgbClr val="FF0000"/>
                </a:solidFill>
                <a:latin typeface="Arial Black" panose="020B0A04020102020204" charset="0"/>
                <a:ea typeface="微软雅黑" panose="020B0503020204020204" pitchFamily="34" charset="-122"/>
                <a:cs typeface="Arial Black" panose="020B0A04020102020204" charset="0"/>
              </a:rPr>
              <a:t>y</a:t>
            </a:r>
            <a:r>
              <a:rPr lang="zh-CN" sz="2400" b="1">
                <a:solidFill>
                  <a:srgbClr val="FF0000"/>
                </a:solidFill>
                <a:latin typeface="Arial Black" panose="020B0A04020102020204" charset="0"/>
                <a:ea typeface="微软雅黑" panose="020B0503020204020204" pitchFamily="34" charset="-122"/>
                <a:cs typeface="Arial Black" panose="020B0A04020102020204" charset="0"/>
              </a:rPr>
              <a:t>－</a:t>
            </a:r>
            <a:r>
              <a:rPr lang="en-US" sz="2400" b="1" i="1">
                <a:solidFill>
                  <a:srgbClr val="FF0000"/>
                </a:solidFill>
                <a:latin typeface="Arial Black" panose="020B0A04020102020204" charset="0"/>
                <a:ea typeface="微软雅黑" panose="020B0503020204020204" pitchFamily="34" charset="-122"/>
                <a:cs typeface="Arial Black" panose="020B0A04020102020204" charset="0"/>
              </a:rPr>
              <a:t>x</a:t>
            </a:r>
            <a:r>
              <a:rPr lang="en-US" sz="2400" b="1">
                <a:solidFill>
                  <a:srgbClr val="FF0000"/>
                </a:solidFill>
                <a:latin typeface="Arial Black" panose="020B0A04020102020204" charset="0"/>
                <a:ea typeface="微软雅黑" panose="020B0503020204020204" pitchFamily="34" charset="-122"/>
                <a:cs typeface="Arial Black" panose="020B0A04020102020204" charset="0"/>
              </a:rPr>
              <a:t>)/6</a:t>
            </a:r>
            <a:endParaRPr lang="en-US" altLang="en-US" sz="2400" b="1">
              <a:solidFill>
                <a:srgbClr val="FF0000"/>
              </a:solidFill>
              <a:latin typeface="Arial Black" panose="020B0A04020102020204" charset="0"/>
              <a:ea typeface="微软雅黑" panose="020B0503020204020204" pitchFamily="34" charset="-122"/>
              <a:cs typeface="Arial Black" panose="020B0A04020102020204" charset="0"/>
            </a:endParaRPr>
          </a:p>
        </p:txBody>
      </p:sp>
      <p:sp>
        <p:nvSpPr>
          <p:cNvPr id="9" name="文本框 8"/>
          <p:cNvSpPr txBox="1"/>
          <p:nvPr>
            <p:custDataLst>
              <p:tags r:id="rId12"/>
            </p:custDataLst>
          </p:nvPr>
        </p:nvSpPr>
        <p:spPr>
          <a:xfrm>
            <a:off x="8401685" y="4803140"/>
            <a:ext cx="3032125" cy="460375"/>
          </a:xfrm>
          <a:prstGeom prst="rect">
            <a:avLst/>
          </a:prstGeom>
          <a:noFill/>
          <a:ln w="9525">
            <a:noFill/>
          </a:ln>
        </p:spPr>
        <p:txBody>
          <a:bodyPr wrap="square">
            <a:spAutoFit/>
          </a:bodyPr>
          <a:lstStyle/>
          <a:p>
            <a:pPr indent="0"/>
            <a:r>
              <a:rPr lang="zh-CN" sz="2400" b="1">
                <a:solidFill>
                  <a:srgbClr val="280CFA"/>
                </a:solidFill>
                <a:latin typeface="Arial Black" panose="020B0A04020102020204" charset="0"/>
                <a:ea typeface="微软雅黑" panose="020B0503020204020204" pitchFamily="34" charset="-122"/>
                <a:cs typeface="Arial Black" panose="020B0A04020102020204" charset="0"/>
                <a:sym typeface="+mn-ea"/>
              </a:rPr>
              <a:t>呼吸速率</a:t>
            </a:r>
            <a:r>
              <a:rPr lang="en-US" altLang="zh-CN" sz="2400" b="1">
                <a:solidFill>
                  <a:srgbClr val="280CFA"/>
                </a:solidFill>
                <a:latin typeface="Arial Black" panose="020B0A04020102020204" charset="0"/>
                <a:ea typeface="微软雅黑" panose="020B0503020204020204" pitchFamily="34" charset="-122"/>
                <a:cs typeface="Arial Black" panose="020B0A04020102020204" charset="0"/>
                <a:sym typeface="+mn-ea"/>
              </a:rPr>
              <a:t>=</a:t>
            </a:r>
            <a:r>
              <a:rPr lang="en-US" sz="2400" b="1">
                <a:solidFill>
                  <a:srgbClr val="F214B6"/>
                </a:solidFill>
                <a:latin typeface="Arial Black" panose="020B0A04020102020204" charset="0"/>
                <a:ea typeface="微软雅黑" panose="020B0503020204020204" pitchFamily="34" charset="-122"/>
                <a:cs typeface="Arial Black" panose="020B0A04020102020204" charset="0"/>
              </a:rPr>
              <a:t>(</a:t>
            </a:r>
            <a:r>
              <a:rPr lang="en-US" sz="2400" b="1" i="1">
                <a:solidFill>
                  <a:srgbClr val="F214B6"/>
                </a:solidFill>
                <a:latin typeface="Arial Black" panose="020B0A04020102020204" charset="0"/>
                <a:ea typeface="微软雅黑" panose="020B0503020204020204" pitchFamily="34" charset="-122"/>
                <a:cs typeface="Arial Black" panose="020B0A04020102020204" charset="0"/>
              </a:rPr>
              <a:t>y</a:t>
            </a:r>
            <a:r>
              <a:rPr lang="zh-CN" sz="2400" b="1">
                <a:solidFill>
                  <a:srgbClr val="F214B6"/>
                </a:solidFill>
                <a:latin typeface="Arial Black" panose="020B0A04020102020204" charset="0"/>
                <a:ea typeface="微软雅黑" panose="020B0503020204020204" pitchFamily="34" charset="-122"/>
                <a:cs typeface="Arial Black" panose="020B0A04020102020204" charset="0"/>
              </a:rPr>
              <a:t>－</a:t>
            </a:r>
            <a:r>
              <a:rPr lang="en-US" sz="2400" b="1" i="1">
                <a:solidFill>
                  <a:srgbClr val="F214B6"/>
                </a:solidFill>
                <a:latin typeface="Arial Black" panose="020B0A04020102020204" charset="0"/>
                <a:ea typeface="微软雅黑" panose="020B0503020204020204" pitchFamily="34" charset="-122"/>
                <a:cs typeface="Arial Black" panose="020B0A04020102020204" charset="0"/>
              </a:rPr>
              <a:t>z</a:t>
            </a:r>
            <a:r>
              <a:rPr lang="en-US" sz="2400" b="1">
                <a:solidFill>
                  <a:srgbClr val="F214B6"/>
                </a:solidFill>
                <a:latin typeface="Arial Black" panose="020B0A04020102020204" charset="0"/>
                <a:ea typeface="微软雅黑" panose="020B0503020204020204" pitchFamily="34" charset="-122"/>
                <a:cs typeface="Arial Black" panose="020B0A04020102020204" charset="0"/>
              </a:rPr>
              <a:t>)/</a:t>
            </a:r>
            <a:r>
              <a:rPr lang="en-US" sz="2400" b="1" i="1">
                <a:solidFill>
                  <a:srgbClr val="F214B6"/>
                </a:solidFill>
                <a:latin typeface="Arial Black" panose="020B0A04020102020204" charset="0"/>
                <a:ea typeface="微软雅黑" panose="020B0503020204020204" pitchFamily="34" charset="-122"/>
                <a:cs typeface="Arial Black" panose="020B0A04020102020204" charset="0"/>
              </a:rPr>
              <a:t>t</a:t>
            </a:r>
            <a:endParaRPr lang="en-US" altLang="en-US" sz="2400" b="1" i="1">
              <a:solidFill>
                <a:srgbClr val="F214B6"/>
              </a:solidFill>
              <a:latin typeface="Arial Black" panose="020B0A04020102020204" charset="0"/>
              <a:ea typeface="微软雅黑" panose="020B0503020204020204" pitchFamily="34" charset="-122"/>
              <a:cs typeface="Arial Black" panose="020B0A04020102020204" charset="0"/>
            </a:endParaRPr>
          </a:p>
        </p:txBody>
      </p:sp>
      <p:sp>
        <p:nvSpPr>
          <p:cNvPr id="10" name="文本框 9"/>
          <p:cNvSpPr txBox="1"/>
          <p:nvPr>
            <p:custDataLst>
              <p:tags r:id="rId13"/>
            </p:custDataLst>
          </p:nvPr>
        </p:nvSpPr>
        <p:spPr>
          <a:xfrm>
            <a:off x="8935085" y="5263515"/>
            <a:ext cx="1419225" cy="521970"/>
          </a:xfrm>
          <a:prstGeom prst="rect">
            <a:avLst/>
          </a:prstGeom>
          <a:noFill/>
          <a:ln w="9525">
            <a:noFill/>
          </a:ln>
        </p:spPr>
        <p:txBody>
          <a:bodyPr wrap="square">
            <a:spAutoFit/>
          </a:bodyPr>
          <a:lstStyle/>
          <a:p>
            <a:pPr indent="0"/>
            <a:r>
              <a:rPr lang="en-US" sz="2800" b="0" i="1">
                <a:solidFill>
                  <a:srgbClr val="F214B6"/>
                </a:solidFill>
                <a:latin typeface="Arial Black" panose="020B0A04020102020204" charset="0"/>
                <a:ea typeface="微软雅黑" panose="020B0503020204020204" pitchFamily="34" charset="-122"/>
                <a:cs typeface="Arial Black" panose="020B0A04020102020204" charset="0"/>
              </a:rPr>
              <a:t>t</a:t>
            </a:r>
            <a:r>
              <a:rPr lang="zh-CN" sz="2800" b="0">
                <a:solidFill>
                  <a:srgbClr val="F214B6"/>
                </a:solidFill>
                <a:latin typeface="Arial Black" panose="020B0A04020102020204" charset="0"/>
                <a:ea typeface="微软雅黑" panose="020B0503020204020204" pitchFamily="34" charset="-122"/>
                <a:cs typeface="Arial Black" panose="020B0A04020102020204" charset="0"/>
              </a:rPr>
              <a:t>＝</a:t>
            </a:r>
            <a:r>
              <a:rPr lang="en-US" sz="2800" b="0">
                <a:solidFill>
                  <a:srgbClr val="F214B6"/>
                </a:solidFill>
                <a:latin typeface="Arial Black" panose="020B0A04020102020204" charset="0"/>
                <a:ea typeface="微软雅黑" panose="020B0503020204020204" pitchFamily="34" charset="-122"/>
                <a:cs typeface="Arial Black" panose="020B0A04020102020204" charset="0"/>
              </a:rPr>
              <a:t>3</a:t>
            </a:r>
            <a:endParaRPr lang="en-US" altLang="en-US" sz="2800" b="0">
              <a:solidFill>
                <a:srgbClr val="F214B6"/>
              </a:solidFill>
              <a:latin typeface="Arial Black" panose="020B0A04020102020204" charset="0"/>
              <a:ea typeface="微软雅黑" panose="020B0503020204020204" pitchFamily="34" charset="-122"/>
              <a:cs typeface="Arial Black" panose="020B0A040201020202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a:off x="799465" y="658495"/>
            <a:ext cx="10967720" cy="5080"/>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4" name="流程图: 可选过程 3"/>
          <p:cNvSpPr/>
          <p:nvPr>
            <p:custDataLst>
              <p:tags r:id="rId2"/>
            </p:custDataLst>
          </p:nvPr>
        </p:nvSpPr>
        <p:spPr>
          <a:xfrm>
            <a:off x="2204085" y="41910"/>
            <a:ext cx="7207885" cy="54864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考点二</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光合作用与细胞呼吸综合应用</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a:hlinkClick r:id="" action="ppaction://noaction"/>
          </p:cNvPr>
          <p:cNvSpPr txBox="1"/>
          <p:nvPr>
            <p:custDataLst>
              <p:tags r:id="rId3"/>
            </p:custDataLst>
          </p:nvPr>
        </p:nvSpPr>
        <p:spPr>
          <a:xfrm>
            <a:off x="114300" y="724535"/>
            <a:ext cx="9811385" cy="514985"/>
          </a:xfrm>
          <a:prstGeom prst="rect">
            <a:avLst/>
          </a:prstGeom>
          <a:solidFill>
            <a:schemeClr val="accent4">
              <a:lumMod val="75000"/>
            </a:schemeClr>
          </a:solidFill>
        </p:spPr>
        <p:txBody>
          <a:bodyPr wrap="square" rtlCol="0">
            <a:no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知识点一、</a:t>
            </a:r>
            <a:r>
              <a:rPr lang="zh-CN" altLang="zh-CN" sz="2800" b="1" kern="100">
                <a:solidFill>
                  <a:srgbClr val="C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自然</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环境中（夏季）一昼夜植物</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kern="100" baseline="-250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浓度变化曲线</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2290" name="Picture 2"/>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55625" y="1490345"/>
            <a:ext cx="6948805" cy="445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p:cNvCxnSpPr/>
          <p:nvPr>
            <p:custDataLst>
              <p:tags r:id="rId6"/>
            </p:custDataLst>
          </p:nvPr>
        </p:nvCxnSpPr>
        <p:spPr>
          <a:xfrm flipV="1">
            <a:off x="53975" y="3643630"/>
            <a:ext cx="7383780" cy="21590"/>
          </a:xfrm>
          <a:prstGeom prst="line">
            <a:avLst/>
          </a:prstGeom>
          <a:ln w="539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7"/>
            </p:custDataLst>
          </p:nvPr>
        </p:nvSpPr>
        <p:spPr>
          <a:xfrm>
            <a:off x="2200993" y="4519210"/>
            <a:ext cx="1960880" cy="521970"/>
          </a:xfrm>
          <a:prstGeom prst="rect">
            <a:avLst/>
          </a:prstGeom>
          <a:ln w="38100" cmpd="sng">
            <a:solidFill>
              <a:schemeClr val="tx1"/>
            </a:solidFill>
            <a:prstDash val="dash"/>
          </a:ln>
        </p:spPr>
        <p:txBody>
          <a:bodyPr wrap="none">
            <a:spAutoFit/>
          </a:bodyPr>
          <a:lstStyle/>
          <a:p>
            <a:r>
              <a:rPr 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呼吸＞光合</a:t>
            </a:r>
            <a:endParaRPr 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custDataLst>
              <p:tags r:id="rId8"/>
            </p:custDataLst>
          </p:nvPr>
        </p:nvSpPr>
        <p:spPr>
          <a:xfrm>
            <a:off x="2200993" y="1306745"/>
            <a:ext cx="1960880" cy="521970"/>
          </a:xfrm>
          <a:prstGeom prst="rect">
            <a:avLst/>
          </a:prstGeom>
          <a:ln w="38100" cmpd="sng">
            <a:solidFill>
              <a:schemeClr val="tx1"/>
            </a:solidFill>
            <a:prstDash val="dash"/>
          </a:ln>
        </p:spPr>
        <p:txBody>
          <a:bodyPr wrap="none">
            <a:spAutoFit/>
          </a:bodyPr>
          <a:lstStyle/>
          <a:p>
            <a:r>
              <a:rPr 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光合＞呼吸</a:t>
            </a:r>
            <a:endParaRPr 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椭圆 9"/>
          <p:cNvSpPr/>
          <p:nvPr>
            <p:custDataLst>
              <p:tags r:id="rId9"/>
            </p:custDataLst>
          </p:nvPr>
        </p:nvSpPr>
        <p:spPr>
          <a:xfrm>
            <a:off x="1701165" y="3600450"/>
            <a:ext cx="205105"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custDataLst>
              <p:tags r:id="rId10"/>
            </p:custDataLst>
          </p:nvPr>
        </p:nvSpPr>
        <p:spPr>
          <a:xfrm>
            <a:off x="4907915" y="3533140"/>
            <a:ext cx="205105"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custDataLst>
              <p:tags r:id="rId11"/>
            </p:custDataLst>
          </p:nvPr>
        </p:nvSpPr>
        <p:spPr>
          <a:xfrm>
            <a:off x="7340683" y="1316905"/>
            <a:ext cx="2351405" cy="521970"/>
          </a:xfrm>
          <a:prstGeom prst="rect">
            <a:avLst/>
          </a:prstGeom>
          <a:ln w="38100" cmpd="sng">
            <a:noFill/>
            <a:prstDash val="dash"/>
          </a:ln>
        </p:spPr>
        <p:txBody>
          <a:bodyPr wrap="none">
            <a:spAutoFit/>
          </a:bodyPr>
          <a:lstStyle/>
          <a:p>
            <a:r>
              <a:rPr lang="en-US" altLang="zh-CN" sz="2800" b="1" kern="100">
                <a:solidFill>
                  <a:schemeClr val="tx1"/>
                </a:solidFill>
                <a:latin typeface="Calibri" panose="020F0502020204030204"/>
                <a:ea typeface="微软雅黑" panose="020B0503020204020204" pitchFamily="34" charset="-122"/>
                <a:cs typeface="微软雅黑" panose="020B0503020204020204" pitchFamily="34" charset="-122"/>
              </a:rPr>
              <a:t>①</a:t>
            </a: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点和</a:t>
            </a: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e</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点：</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2"/>
            </p:custDataLst>
          </p:nvPr>
        </p:nvSpPr>
        <p:spPr>
          <a:xfrm>
            <a:off x="9558103" y="1378500"/>
            <a:ext cx="1528445" cy="398780"/>
          </a:xfrm>
          <a:prstGeom prst="rect">
            <a:avLst/>
          </a:prstGeom>
          <a:ln w="38100" cmpd="sng">
            <a:noFill/>
            <a:prstDash val="dash"/>
          </a:ln>
        </p:spPr>
        <p:txBody>
          <a:bodyPr wrap="none">
            <a:spAutoFit/>
          </a:bodyPr>
          <a:lstStyle/>
          <a:p>
            <a:r>
              <a:rPr 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光合＝</a:t>
            </a:r>
            <a:r>
              <a:rPr lang="en-US" alt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呼吸</a:t>
            </a:r>
            <a:endParaRPr 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custDataLst>
              <p:tags r:id="rId13"/>
            </p:custDataLst>
          </p:nvPr>
        </p:nvSpPr>
        <p:spPr>
          <a:xfrm>
            <a:off x="7340683" y="1891580"/>
            <a:ext cx="1328420" cy="521970"/>
          </a:xfrm>
          <a:prstGeom prst="rect">
            <a:avLst/>
          </a:prstGeom>
          <a:ln w="38100" cmpd="sng">
            <a:noFill/>
            <a:prstDash val="dash"/>
          </a:ln>
        </p:spPr>
        <p:txBody>
          <a:bodyPr wrap="none">
            <a:spAutoFit/>
          </a:bodyPr>
          <a:lstStyle/>
          <a:p>
            <a:r>
              <a:rPr lang="en-US" altLang="zh-CN" sz="2800" b="1" kern="100">
                <a:solidFill>
                  <a:schemeClr val="tx1"/>
                </a:solidFill>
                <a:latin typeface="Calibri" panose="020F0502020204030204"/>
                <a:ea typeface="微软雅黑" panose="020B0503020204020204" pitchFamily="34" charset="-122"/>
                <a:cs typeface="微软雅黑" panose="020B0503020204020204" pitchFamily="34" charset="-122"/>
              </a:rPr>
              <a:t>②</a:t>
            </a: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oa</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矩形 15"/>
          <p:cNvSpPr/>
          <p:nvPr>
            <p:custDataLst>
              <p:tags r:id="rId14"/>
            </p:custDataLst>
          </p:nvPr>
        </p:nvSpPr>
        <p:spPr>
          <a:xfrm>
            <a:off x="7340683" y="2785025"/>
            <a:ext cx="1314450" cy="521970"/>
          </a:xfrm>
          <a:prstGeom prst="rect">
            <a:avLst/>
          </a:prstGeom>
          <a:ln w="38100" cmpd="sng">
            <a:noFill/>
            <a:prstDash val="dash"/>
          </a:ln>
        </p:spPr>
        <p:txBody>
          <a:bodyPr wrap="none">
            <a:spAutoFit/>
          </a:bodyPr>
          <a:lstStyle/>
          <a:p>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③bc</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矩形 16"/>
          <p:cNvSpPr/>
          <p:nvPr>
            <p:custDataLst>
              <p:tags r:id="rId15"/>
            </p:custDataLst>
          </p:nvPr>
        </p:nvSpPr>
        <p:spPr>
          <a:xfrm>
            <a:off x="8509000" y="2846070"/>
            <a:ext cx="3672840" cy="1198880"/>
          </a:xfrm>
          <a:prstGeom prst="rect">
            <a:avLst/>
          </a:prstGeom>
          <a:ln w="38100" cmpd="sng">
            <a:noFill/>
            <a:prstDash val="dash"/>
          </a:ln>
        </p:spPr>
        <p:txBody>
          <a:bodyPr wrap="square">
            <a:spAutoFit/>
          </a:bodyPr>
          <a:lstStyle/>
          <a:p>
            <a:pPr indent="0" fontAlgn="auto">
              <a:lnSpc>
                <a:spcPct val="120000"/>
              </a:lnSpc>
            </a:pPr>
            <a:r>
              <a:rPr 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光合＜呼吸，但随光照强度增加，光合作用逐渐增强，释放的</a:t>
            </a:r>
            <a:r>
              <a:rPr lang="en-US" alt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0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减少</a:t>
            </a:r>
            <a:endParaRPr lang="zh-CN" altLang="en-US"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p:nvPr>
            <p:custDataLst>
              <p:tags r:id="rId16"/>
            </p:custDataLst>
          </p:nvPr>
        </p:nvSpPr>
        <p:spPr>
          <a:xfrm>
            <a:off x="8576310" y="1916430"/>
            <a:ext cx="3463925" cy="829945"/>
          </a:xfrm>
          <a:prstGeom prst="rect">
            <a:avLst/>
          </a:prstGeom>
          <a:ln w="38100" cmpd="sng">
            <a:noFill/>
            <a:prstDash val="dash"/>
          </a:ln>
        </p:spPr>
        <p:txBody>
          <a:bodyPr wrap="square">
            <a:spAutoFit/>
          </a:bodyPr>
          <a:lstStyle/>
          <a:p>
            <a:pPr indent="0" fontAlgn="auto">
              <a:lnSpc>
                <a:spcPct val="120000"/>
              </a:lnSpc>
            </a:pPr>
            <a:r>
              <a:rPr 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凌晨</a:t>
            </a:r>
            <a:r>
              <a:rPr lang="en-US" alt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3-4</a:t>
            </a:r>
            <a:r>
              <a:rPr lang="zh-CN" altLang="en-US"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点，温度降低，呼吸作用减弱，释放的</a:t>
            </a:r>
            <a:r>
              <a:rPr lang="en-US" alt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0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减少</a:t>
            </a:r>
            <a:endParaRPr lang="zh-CN" altLang="en-US"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矩形 18"/>
          <p:cNvSpPr/>
          <p:nvPr>
            <p:custDataLst>
              <p:tags r:id="rId17"/>
            </p:custDataLst>
          </p:nvPr>
        </p:nvSpPr>
        <p:spPr>
          <a:xfrm>
            <a:off x="7340683" y="4056930"/>
            <a:ext cx="1228725" cy="521970"/>
          </a:xfrm>
          <a:prstGeom prst="rect">
            <a:avLst/>
          </a:prstGeom>
          <a:ln w="38100" cmpd="sng">
            <a:noFill/>
            <a:prstDash val="dash"/>
          </a:ln>
        </p:spPr>
        <p:txBody>
          <a:bodyPr wrap="none">
            <a:spAutoFit/>
          </a:bodyPr>
          <a:lstStyle/>
          <a:p>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④hi</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矩形 19"/>
          <p:cNvSpPr/>
          <p:nvPr>
            <p:custDataLst>
              <p:tags r:id="rId18"/>
            </p:custDataLst>
          </p:nvPr>
        </p:nvSpPr>
        <p:spPr>
          <a:xfrm>
            <a:off x="8451850" y="4130040"/>
            <a:ext cx="3730625" cy="1254125"/>
          </a:xfrm>
          <a:prstGeom prst="rect">
            <a:avLst/>
          </a:prstGeom>
          <a:ln w="38100" cmpd="sng">
            <a:noFill/>
            <a:prstDash val="dash"/>
          </a:ln>
        </p:spPr>
        <p:txBody>
          <a:bodyPr wrap="square">
            <a:noAutofit/>
          </a:bodyPr>
          <a:lstStyle/>
          <a:p>
            <a:pPr indent="0" algn="l" fontAlgn="auto">
              <a:lnSpc>
                <a:spcPct val="120000"/>
              </a:lnSpc>
            </a:pP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光合午休</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温度过高，蒸腾过强，气孔关闭，</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0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摄入不足，暗反应受阻，光合减弱</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4" name="组合 23"/>
          <p:cNvGrpSpPr/>
          <p:nvPr>
            <p:custDataLst>
              <p:tags r:id="rId19"/>
            </p:custDataLst>
          </p:nvPr>
        </p:nvGrpSpPr>
        <p:grpSpPr>
          <a:xfrm>
            <a:off x="2741930" y="1913890"/>
            <a:ext cx="411480" cy="596900"/>
            <a:chOff x="4453" y="3365"/>
            <a:chExt cx="648" cy="940"/>
          </a:xfrm>
        </p:grpSpPr>
        <p:sp>
          <p:nvSpPr>
            <p:cNvPr id="22" name="矩形 21"/>
            <p:cNvSpPr/>
            <p:nvPr>
              <p:custDataLst>
                <p:tags r:id="rId20"/>
              </p:custDataLst>
            </p:nvPr>
          </p:nvSpPr>
          <p:spPr>
            <a:xfrm>
              <a:off x="4453" y="3483"/>
              <a:ext cx="649" cy="822"/>
            </a:xfrm>
            <a:prstGeom prst="rect">
              <a:avLst/>
            </a:prstGeom>
            <a:ln w="38100" cmpd="sng">
              <a:noFill/>
              <a:prstDash val="dash"/>
            </a:ln>
          </p:spPr>
          <p:txBody>
            <a:bodyPr wrap="none">
              <a:spAutoFit/>
            </a:bodyPr>
            <a:lstStyle/>
            <a:p>
              <a:r>
                <a:rPr lang="en-US" alt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h</a:t>
              </a:r>
              <a:endParaRPr lang="en-US" alt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椭圆 22"/>
            <p:cNvSpPr/>
            <p:nvPr>
              <p:custDataLst>
                <p:tags r:id="rId21"/>
              </p:custDataLst>
            </p:nvPr>
          </p:nvSpPr>
          <p:spPr>
            <a:xfrm>
              <a:off x="4616" y="3365"/>
              <a:ext cx="323" cy="28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custDataLst>
              <p:tags r:id="rId22"/>
            </p:custDataLst>
          </p:nvPr>
        </p:nvGrpSpPr>
        <p:grpSpPr>
          <a:xfrm>
            <a:off x="3155315" y="1988820"/>
            <a:ext cx="288290" cy="637540"/>
            <a:chOff x="4533" y="3365"/>
            <a:chExt cx="454" cy="1004"/>
          </a:xfrm>
        </p:grpSpPr>
        <p:sp>
          <p:nvSpPr>
            <p:cNvPr id="26" name="矩形 25"/>
            <p:cNvSpPr/>
            <p:nvPr>
              <p:custDataLst>
                <p:tags r:id="rId23"/>
              </p:custDataLst>
            </p:nvPr>
          </p:nvSpPr>
          <p:spPr>
            <a:xfrm>
              <a:off x="4533" y="3547"/>
              <a:ext cx="454" cy="822"/>
            </a:xfrm>
            <a:prstGeom prst="rect">
              <a:avLst/>
            </a:prstGeom>
            <a:ln w="38100" cmpd="sng">
              <a:noFill/>
              <a:prstDash val="dash"/>
            </a:ln>
          </p:spPr>
          <p:txBody>
            <a:bodyPr wrap="none">
              <a:spAutoFit/>
            </a:bodyPr>
            <a:lstStyle/>
            <a:p>
              <a:r>
                <a:rPr lang="en-US" alt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i</a:t>
              </a:r>
              <a:endParaRPr lang="en-US" alt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椭圆 26"/>
            <p:cNvSpPr/>
            <p:nvPr>
              <p:custDataLst>
                <p:tags r:id="rId24"/>
              </p:custDataLst>
            </p:nvPr>
          </p:nvSpPr>
          <p:spPr>
            <a:xfrm>
              <a:off x="4616" y="3365"/>
              <a:ext cx="323" cy="28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25"/>
            </p:custDataLst>
          </p:nvPr>
        </p:nvGrpSpPr>
        <p:grpSpPr>
          <a:xfrm>
            <a:off x="3467100" y="1913890"/>
            <a:ext cx="290195" cy="637540"/>
            <a:chOff x="4533" y="3365"/>
            <a:chExt cx="457" cy="1004"/>
          </a:xfrm>
        </p:grpSpPr>
        <p:sp>
          <p:nvSpPr>
            <p:cNvPr id="30" name="矩形 29"/>
            <p:cNvSpPr/>
            <p:nvPr>
              <p:custDataLst>
                <p:tags r:id="rId26"/>
              </p:custDataLst>
            </p:nvPr>
          </p:nvSpPr>
          <p:spPr>
            <a:xfrm>
              <a:off x="4533" y="3547"/>
              <a:ext cx="457" cy="822"/>
            </a:xfrm>
            <a:prstGeom prst="rect">
              <a:avLst/>
            </a:prstGeom>
            <a:ln w="38100" cmpd="sng">
              <a:noFill/>
              <a:prstDash val="dash"/>
            </a:ln>
          </p:spPr>
          <p:txBody>
            <a:bodyPr wrap="none">
              <a:spAutoFit/>
            </a:bodyPr>
            <a:lstStyle/>
            <a:p>
              <a:r>
                <a:rPr lang="en-US" alt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j</a:t>
              </a:r>
              <a:endParaRPr lang="en-US" alt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椭圆 30"/>
            <p:cNvSpPr/>
            <p:nvPr>
              <p:custDataLst>
                <p:tags r:id="rId27"/>
              </p:custDataLst>
            </p:nvPr>
          </p:nvSpPr>
          <p:spPr>
            <a:xfrm>
              <a:off x="4616" y="3365"/>
              <a:ext cx="323" cy="28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p:cNvSpPr/>
          <p:nvPr>
            <p:custDataLst>
              <p:tags r:id="rId28"/>
            </p:custDataLst>
          </p:nvPr>
        </p:nvSpPr>
        <p:spPr>
          <a:xfrm>
            <a:off x="7328618" y="5366935"/>
            <a:ext cx="1208405" cy="521970"/>
          </a:xfrm>
          <a:prstGeom prst="rect">
            <a:avLst/>
          </a:prstGeom>
          <a:ln w="38100" cmpd="sng">
            <a:noFill/>
            <a:prstDash val="dash"/>
          </a:ln>
        </p:spPr>
        <p:txBody>
          <a:bodyPr wrap="none">
            <a:spAutoFit/>
          </a:bodyPr>
          <a:lstStyle/>
          <a:p>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⑤je</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矩形 32"/>
          <p:cNvSpPr/>
          <p:nvPr>
            <p:custDataLst>
              <p:tags r:id="rId29"/>
            </p:custDataLst>
          </p:nvPr>
        </p:nvSpPr>
        <p:spPr>
          <a:xfrm>
            <a:off x="8451850" y="5384800"/>
            <a:ext cx="3587750" cy="829945"/>
          </a:xfrm>
          <a:prstGeom prst="rect">
            <a:avLst/>
          </a:prstGeom>
          <a:ln w="38100" cmpd="sng">
            <a:noFill/>
            <a:prstDash val="dash"/>
          </a:ln>
        </p:spPr>
        <p:txBody>
          <a:bodyPr wrap="square">
            <a:spAutoFit/>
          </a:bodyPr>
          <a:lstStyle/>
          <a:p>
            <a:pPr indent="0" fontAlgn="auto">
              <a:lnSpc>
                <a:spcPct val="120000"/>
              </a:lnSpc>
            </a:pPr>
            <a:r>
              <a:rPr 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光照强度逐渐减小，光合作用减弱</a:t>
            </a:r>
            <a:endParaRPr lang="zh-CN" sz="20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linds(horizontal)">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linds(horizontal)">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linds(horizontal)">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linds(horizontal)">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blinds(horizontal)">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blinds(horizontal)">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linds(horizontal)">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blinds(horizontal)">
                                      <p:cBhvr>
                                        <p:cTn id="6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3" grpId="0" animBg="1"/>
      <p:bldP spid="10" grpId="0" animBg="1"/>
      <p:bldP spid="11" grpId="0" animBg="1"/>
      <p:bldP spid="17" grpId="0" animBg="1"/>
      <p:bldP spid="18" grpId="0" animBg="1"/>
      <p:bldP spid="20" grpId="0" animBg="1"/>
      <p:bldP spid="3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custDataLst>
              <p:tags r:id="rId1"/>
            </p:custDataLst>
          </p:nvPr>
        </p:nvCxnSpPr>
        <p:spPr>
          <a:xfrm>
            <a:off x="799465" y="658495"/>
            <a:ext cx="10967720" cy="5080"/>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8" name="流程图: 可选过程 7"/>
          <p:cNvSpPr/>
          <p:nvPr>
            <p:custDataLst>
              <p:tags r:id="rId2"/>
            </p:custDataLst>
          </p:nvPr>
        </p:nvSpPr>
        <p:spPr>
          <a:xfrm>
            <a:off x="2204085" y="41910"/>
            <a:ext cx="7207885" cy="54864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考点二</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光合作用与细胞呼吸综合应用</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a:hlinkClick r:id="" action="ppaction://noaction"/>
          </p:cNvPr>
          <p:cNvSpPr txBox="1"/>
          <p:nvPr>
            <p:custDataLst>
              <p:tags r:id="rId3"/>
            </p:custDataLst>
          </p:nvPr>
        </p:nvSpPr>
        <p:spPr>
          <a:xfrm>
            <a:off x="114300" y="724535"/>
            <a:ext cx="9811385" cy="514985"/>
          </a:xfrm>
          <a:prstGeom prst="rect">
            <a:avLst/>
          </a:prstGeom>
          <a:solidFill>
            <a:schemeClr val="accent4">
              <a:lumMod val="75000"/>
            </a:schemeClr>
          </a:solidFill>
        </p:spPr>
        <p:txBody>
          <a:bodyPr wrap="square" rtlCol="0">
            <a:no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知识点一、</a:t>
            </a:r>
            <a:r>
              <a:rPr lang="zh-CN" altLang="zh-CN" sz="2800" b="1" kern="100">
                <a:solidFill>
                  <a:srgbClr val="C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自然</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环境中（夏季）一昼夜植物</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kern="100" baseline="-250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浓度变化曲线</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1" name="Picture 2"/>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01295" y="1601470"/>
            <a:ext cx="6948805" cy="445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 28"/>
          <p:cNvSpPr/>
          <p:nvPr>
            <p:custDataLst>
              <p:tags r:id="rId6"/>
            </p:custDataLst>
          </p:nvPr>
        </p:nvSpPr>
        <p:spPr>
          <a:xfrm>
            <a:off x="1846580" y="4634230"/>
            <a:ext cx="1960880" cy="518160"/>
          </a:xfrm>
          <a:prstGeom prst="rect">
            <a:avLst/>
          </a:prstGeom>
          <a:ln w="38100" cmpd="sng">
            <a:solidFill>
              <a:schemeClr val="tx1"/>
            </a:solidFill>
            <a:prstDash val="dash"/>
          </a:ln>
        </p:spPr>
        <p:txBody>
          <a:bodyPr wrap="none">
            <a:noAutofit/>
          </a:bodyPr>
          <a:lstStyle/>
          <a:p>
            <a:r>
              <a:rPr 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呼吸＞光合</a:t>
            </a:r>
            <a:endParaRPr 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矩形 33"/>
          <p:cNvSpPr/>
          <p:nvPr>
            <p:custDataLst>
              <p:tags r:id="rId7"/>
            </p:custDataLst>
          </p:nvPr>
        </p:nvSpPr>
        <p:spPr>
          <a:xfrm>
            <a:off x="1846580" y="1421765"/>
            <a:ext cx="1960880" cy="518160"/>
          </a:xfrm>
          <a:prstGeom prst="rect">
            <a:avLst/>
          </a:prstGeom>
          <a:ln w="38100" cmpd="sng">
            <a:solidFill>
              <a:schemeClr val="tx1"/>
            </a:solidFill>
            <a:prstDash val="dash"/>
          </a:ln>
        </p:spPr>
        <p:txBody>
          <a:bodyPr wrap="none">
            <a:noAutofit/>
          </a:bodyPr>
          <a:lstStyle/>
          <a:p>
            <a:r>
              <a:rPr 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光合＞呼吸</a:t>
            </a:r>
            <a:endParaRPr 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矩形 34"/>
          <p:cNvSpPr/>
          <p:nvPr>
            <p:custDataLst>
              <p:tags r:id="rId8"/>
            </p:custDataLst>
          </p:nvPr>
        </p:nvSpPr>
        <p:spPr>
          <a:xfrm>
            <a:off x="2652395" y="2757170"/>
            <a:ext cx="641350" cy="640715"/>
          </a:xfrm>
          <a:prstGeom prst="rect">
            <a:avLst/>
          </a:prstGeom>
          <a:ln w="38100" cmpd="sng">
            <a:noFill/>
            <a:prstDash val="dash"/>
          </a:ln>
        </p:spPr>
        <p:txBody>
          <a:bodyPr wrap="none">
            <a:noAutofit/>
          </a:bodyPr>
          <a:lstStyle/>
          <a:p>
            <a:r>
              <a:rPr lang="en-US" altLang="zh-CN" sz="36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S</a:t>
            </a:r>
            <a:r>
              <a:rPr lang="en-US" altLang="zh-CN" sz="36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a:t>
            </a:r>
            <a:endParaRPr lang="en-US" altLang="zh-CN" sz="36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矩形 35"/>
          <p:cNvSpPr/>
          <p:nvPr>
            <p:custDataLst>
              <p:tags r:id="rId9"/>
            </p:custDataLst>
          </p:nvPr>
        </p:nvSpPr>
        <p:spPr>
          <a:xfrm>
            <a:off x="779145" y="3620770"/>
            <a:ext cx="590550" cy="579755"/>
          </a:xfrm>
          <a:prstGeom prst="rect">
            <a:avLst/>
          </a:prstGeom>
          <a:ln w="38100" cmpd="sng">
            <a:noFill/>
            <a:prstDash val="dash"/>
          </a:ln>
        </p:spPr>
        <p:txBody>
          <a:bodyPr wrap="none">
            <a:noAutofit/>
          </a:bodyPr>
          <a:lstStyle/>
          <a:p>
            <a:r>
              <a:rPr lang="en-US" altLang="zh-CN" sz="32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S</a:t>
            </a:r>
            <a:r>
              <a:rPr lang="en-US" altLang="zh-CN" sz="32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endParaRPr lang="en-US" altLang="zh-CN" sz="32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矩形 36"/>
          <p:cNvSpPr/>
          <p:nvPr>
            <p:custDataLst>
              <p:tags r:id="rId10"/>
            </p:custDataLst>
          </p:nvPr>
        </p:nvSpPr>
        <p:spPr>
          <a:xfrm>
            <a:off x="5266055" y="3691890"/>
            <a:ext cx="590550" cy="579755"/>
          </a:xfrm>
          <a:prstGeom prst="rect">
            <a:avLst/>
          </a:prstGeom>
          <a:ln w="38100" cmpd="sng">
            <a:noFill/>
            <a:prstDash val="dash"/>
          </a:ln>
        </p:spPr>
        <p:txBody>
          <a:bodyPr wrap="none">
            <a:noAutofit/>
          </a:bodyPr>
          <a:lstStyle/>
          <a:p>
            <a:r>
              <a:rPr lang="en-US" altLang="zh-CN" sz="32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S</a:t>
            </a:r>
            <a:r>
              <a:rPr lang="en-US" altLang="zh-CN" sz="32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3</a:t>
            </a:r>
            <a:endParaRPr lang="en-US" altLang="zh-CN" sz="32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 name="矩形 37"/>
          <p:cNvSpPr/>
          <p:nvPr>
            <p:custDataLst>
              <p:tags r:id="rId11"/>
            </p:custDataLst>
          </p:nvPr>
        </p:nvSpPr>
        <p:spPr>
          <a:xfrm>
            <a:off x="6998335" y="1394460"/>
            <a:ext cx="4094480" cy="518160"/>
          </a:xfrm>
          <a:prstGeom prst="rect">
            <a:avLst/>
          </a:prstGeom>
          <a:ln w="38100" cmpd="sng">
            <a:noFill/>
            <a:prstDash val="dash"/>
          </a:ln>
        </p:spPr>
        <p:txBody>
          <a:bodyPr wrap="none">
            <a:noAutofit/>
          </a:bodyPr>
          <a:lstStyle/>
          <a:p>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⑥一昼夜积累的有机物为：</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矩形 38"/>
          <p:cNvSpPr/>
          <p:nvPr>
            <p:custDataLst>
              <p:tags r:id="rId12"/>
            </p:custDataLst>
          </p:nvPr>
        </p:nvSpPr>
        <p:spPr>
          <a:xfrm>
            <a:off x="7461250" y="2179320"/>
            <a:ext cx="2617470" cy="518160"/>
          </a:xfrm>
          <a:prstGeom prst="rect">
            <a:avLst/>
          </a:prstGeom>
          <a:ln w="38100" cmpd="sng">
            <a:noFill/>
            <a:prstDash val="dash"/>
          </a:ln>
        </p:spPr>
        <p:txBody>
          <a:bodyPr wrap="none">
            <a:noAutofit/>
          </a:bodyPr>
          <a:lstStyle/>
          <a:p>
            <a:r>
              <a:rPr lang="en-US" altLang="zh-CN"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S</a:t>
            </a:r>
            <a:r>
              <a:rPr lang="en-US" altLang="zh-CN" sz="28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S</a:t>
            </a:r>
            <a:r>
              <a:rPr lang="en-US" altLang="zh-CN" sz="28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+S</a:t>
            </a:r>
            <a:r>
              <a:rPr lang="en-US" altLang="zh-CN" sz="28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39"/>
          <p:cNvSpPr/>
          <p:nvPr>
            <p:custDataLst>
              <p:tags r:id="rId13"/>
            </p:custDataLst>
          </p:nvPr>
        </p:nvSpPr>
        <p:spPr>
          <a:xfrm>
            <a:off x="7125335" y="3076575"/>
            <a:ext cx="4604385" cy="946150"/>
          </a:xfrm>
          <a:prstGeom prst="rect">
            <a:avLst/>
          </a:prstGeom>
          <a:ln w="38100" cmpd="sng">
            <a:noFill/>
            <a:prstDash val="dash"/>
          </a:ln>
        </p:spPr>
        <p:txBody>
          <a:bodyPr wrap="square">
            <a:noAutofit/>
          </a:bodyPr>
          <a:lstStyle/>
          <a:p>
            <a:r>
              <a:rPr lang="zh-CN"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此值大于</a:t>
            </a:r>
            <a:r>
              <a:rPr lang="en-US" altLang="zh-CN"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0</a:t>
            </a:r>
            <a:r>
              <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时，植物可以生长，否则不生长</a:t>
            </a:r>
            <a:endPar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矩形 40"/>
          <p:cNvSpPr/>
          <p:nvPr>
            <p:custDataLst>
              <p:tags r:id="rId14"/>
            </p:custDataLst>
          </p:nvPr>
        </p:nvSpPr>
        <p:spPr>
          <a:xfrm>
            <a:off x="7125335" y="4174490"/>
            <a:ext cx="3738880" cy="518160"/>
          </a:xfrm>
          <a:prstGeom prst="rect">
            <a:avLst/>
          </a:prstGeom>
          <a:ln w="38100" cmpd="sng">
            <a:noFill/>
            <a:prstDash val="dash"/>
          </a:ln>
        </p:spPr>
        <p:txBody>
          <a:bodyPr wrap="none">
            <a:noAutofit/>
          </a:bodyPr>
          <a:lstStyle/>
          <a:p>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⑦有机物积累最多的点：</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矩形 41"/>
          <p:cNvSpPr/>
          <p:nvPr>
            <p:custDataLst>
              <p:tags r:id="rId15"/>
            </p:custDataLst>
          </p:nvPr>
        </p:nvSpPr>
        <p:spPr>
          <a:xfrm>
            <a:off x="10890885" y="4174490"/>
            <a:ext cx="745490" cy="518160"/>
          </a:xfrm>
          <a:prstGeom prst="rect">
            <a:avLst/>
          </a:prstGeom>
          <a:ln w="38100" cmpd="sng">
            <a:noFill/>
            <a:prstDash val="dash"/>
          </a:ln>
        </p:spPr>
        <p:txBody>
          <a:bodyPr wrap="none">
            <a:noAutofit/>
          </a:bodyPr>
          <a:lstStyle/>
          <a:p>
            <a:r>
              <a:rPr 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e</a:t>
            </a:r>
            <a:r>
              <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点</a:t>
            </a:r>
            <a:endPar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linds(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blinds(horizontal)">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blinds(horizontal)">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blinds(horizontal)">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blinds(horizontal)">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linds(horizontal)">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blinds(horizontal)">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blinds(horizontal)">
                                      <p:cBhvr>
                                        <p:cTn id="4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0" grpId="0" animBg="1"/>
      <p:bldP spid="41" grpId="0" animBg="1"/>
      <p:bldP spid="4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p:nvPr>
            <p:custDataLst>
              <p:tags r:id="rId1"/>
            </p:custDataLst>
          </p:nvPr>
        </p:nvSpPr>
        <p:spPr>
          <a:xfrm>
            <a:off x="27940" y="1891665"/>
            <a:ext cx="12141200" cy="2253615"/>
          </a:xfrm>
          <a:prstGeom prst="rect">
            <a:avLst/>
          </a:prstGeom>
          <a:solidFill>
            <a:schemeClr val="accent4">
              <a:lumMod val="60000"/>
              <a:lumOff val="40000"/>
              <a:alpha val="39000"/>
            </a:schemeClr>
          </a:solidFill>
        </p:spPr>
        <p:txBody>
          <a:bodyPr wrap="square" rtlCol="0">
            <a:noAutofit/>
          </a:bodyPr>
          <a:lstStyle/>
          <a:p>
            <a:pPr algn="just">
              <a:lnSpc>
                <a:spcPct val="150000"/>
              </a:lnSpc>
              <a:spcAft>
                <a:spcPct val="0"/>
              </a:spcAft>
            </a:pPr>
            <a:r>
              <a:rPr lang="en-US"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熟练</a:t>
            </a:r>
            <a:r>
              <a:rPr lang="zh-CN" altLang="zh-CN" sz="32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掌握光合作用和细胞呼吸</a:t>
            </a:r>
            <a:r>
              <a:rPr lang="zh-CN"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的关系。</a:t>
            </a:r>
            <a:endParaRPr lang="zh-CN" altLang="zh-CN" sz="3200" b="1" kern="100">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50000"/>
              </a:lnSpc>
              <a:spcAft>
                <a:spcPct val="0"/>
              </a:spcAft>
            </a:pPr>
            <a:r>
              <a:rPr lang="en-US"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通过阐述</a:t>
            </a:r>
            <a:r>
              <a:rPr lang="zh-CN" altLang="zh-CN" sz="32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光合作用与细胞呼吸的相互关</a:t>
            </a:r>
            <a:r>
              <a:rPr lang="zh-CN"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系，形成</a:t>
            </a:r>
            <a:r>
              <a:rPr lang="zh-CN" altLang="zh-CN" sz="32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归纳与概括</a:t>
            </a:r>
            <a:r>
              <a:rPr lang="zh-CN"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32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模型与建模的科学思维</a:t>
            </a:r>
            <a:r>
              <a:rPr lang="zh-CN" altLang="zh-CN" sz="3200" b="1" kern="100">
                <a:latin typeface="微软雅黑" panose="020B0503020204020204" pitchFamily="34" charset="-122"/>
                <a:ea typeface="微软雅黑" panose="020B0503020204020204" pitchFamily="34" charset="-122"/>
                <a:cs typeface="微软雅黑" panose="020B0503020204020204" pitchFamily="34" charset="-122"/>
                <a:sym typeface="+mn-ea"/>
              </a:rPr>
              <a:t>方法。</a:t>
            </a:r>
            <a:endParaRPr lang="zh-CN" altLang="zh-CN" sz="3200" b="1" kern="100">
              <a:effectLst/>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spcAft>
                <a:spcPct val="0"/>
              </a:spcAft>
              <a:tabLst>
                <a:tab pos="2700655" algn="l"/>
              </a:tabLst>
            </a:pPr>
            <a:endParaRPr lang="zh-CN" sz="3100" b="1" kern="100">
              <a:effectLst/>
              <a:latin typeface="微软雅黑" panose="020B0503020204020204" pitchFamily="34" charset="-122"/>
              <a:ea typeface="微软雅黑" panose="020B0503020204020204" pitchFamily="34" charset="-122"/>
              <a:cs typeface="微软雅黑" panose="020B0503020204020204" pitchFamily="34" charset="-122"/>
            </a:endParaRPr>
          </a:p>
          <a:p>
            <a:pPr marR="66675" indent="0" algn="l" defTabSz="914400" fontAlgn="auto">
              <a:lnSpc>
                <a:spcPct val="150000"/>
              </a:lnSpc>
              <a:spcAft>
                <a:spcPct val="0"/>
              </a:spcAft>
              <a:tabLst>
                <a:tab pos="5671185" algn="l"/>
              </a:tabLst>
            </a:pPr>
            <a:endParaRPr lang="en-US" altLang="zh-CN" sz="3100" b="1" kern="100">
              <a:solidFill>
                <a:schemeClr val="tx1"/>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custDataLst>
              <p:tags r:id="rId2"/>
            </p:custDataLst>
          </p:nvPr>
        </p:nvSpPr>
        <p:spPr>
          <a:xfrm>
            <a:off x="8413750" y="361950"/>
            <a:ext cx="4064000" cy="368300"/>
          </a:xfrm>
          <a:prstGeom prst="rect">
            <a:avLst/>
          </a:prstGeom>
          <a:noFill/>
        </p:spPr>
        <p:txBody>
          <a:bodyPr wrap="square" rtlCol="0">
            <a:spAutoFit/>
          </a:bodyPr>
          <a:lstStyle/>
          <a:p>
            <a:endParaRPr lang="zh-CN" altLang="en-US"/>
          </a:p>
        </p:txBody>
      </p:sp>
      <p:sp>
        <p:nvSpPr>
          <p:cNvPr id="19458" name="Text Box 2"/>
          <p:cNvSpPr txBox="1"/>
          <p:nvPr>
            <p:custDataLst>
              <p:tags r:id="rId3"/>
            </p:custDataLst>
          </p:nvPr>
        </p:nvSpPr>
        <p:spPr>
          <a:xfrm>
            <a:off x="4036060" y="28575"/>
            <a:ext cx="3677285" cy="708025"/>
          </a:xfrm>
          <a:prstGeom prst="rect">
            <a:avLst/>
          </a:prstGeom>
          <a:solidFill>
            <a:srgbClr val="FF0000"/>
          </a:solidFill>
          <a:ln w="9525">
            <a:noFill/>
          </a:ln>
        </p:spPr>
        <p:txBody>
          <a:bodyPr wrap="square" anchor="t">
            <a:noAutofit/>
          </a:bodyPr>
          <a:lstStyle/>
          <a:p>
            <a:pPr algn="ctr">
              <a:spcBef>
                <a:spcPct val="50000"/>
              </a:spcBef>
            </a:pPr>
            <a:r>
              <a:rPr lang="zh-CN" sz="4000" b="1">
                <a:ln w="12700" cmpd="sng">
                  <a:solidFill>
                    <a:schemeClr val="accent4"/>
                  </a:solidFill>
                  <a:prstDash val="solid"/>
                </a:ln>
                <a:solidFill>
                  <a:schemeClr val="bg1"/>
                </a:solidFill>
                <a:latin typeface="华文行楷" panose="02010800040101010101" pitchFamily="2" charset="-122"/>
                <a:ea typeface="华文行楷" panose="02010800040101010101" pitchFamily="2" charset="-122"/>
                <a:cs typeface="楷体" panose="02010609060101010101" pitchFamily="49" charset="-122"/>
              </a:rPr>
              <a:t>课标要求</a:t>
            </a:r>
            <a:endParaRPr lang="zh-CN" sz="4000" b="1">
              <a:ln w="12700" cmpd="sng">
                <a:solidFill>
                  <a:schemeClr val="accent4"/>
                </a:solidFill>
                <a:prstDash val="solid"/>
              </a:ln>
              <a:solidFill>
                <a:schemeClr val="bg1"/>
              </a:solidFill>
              <a:latin typeface="楷体" panose="02010609060101010101" pitchFamily="49" charset="-122"/>
              <a:ea typeface="楷体" panose="02010609060101010101" pitchFamily="49" charset="-122"/>
              <a:cs typeface="楷体" panose="02010609060101010101" pitchFamily="49" charset="-122"/>
            </a:endParaRPr>
          </a:p>
        </p:txBody>
      </p:sp>
    </p:spTree>
    <p:custDataLst>
      <p:tags r:id="rId4"/>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custDataLst>
              <p:tags r:id="rId1"/>
            </p:custDataLst>
          </p:nvPr>
        </p:nvCxnSpPr>
        <p:spPr>
          <a:xfrm>
            <a:off x="799465" y="658495"/>
            <a:ext cx="10967720" cy="5080"/>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8" name="流程图: 可选过程 7"/>
          <p:cNvSpPr/>
          <p:nvPr>
            <p:custDataLst>
              <p:tags r:id="rId2"/>
            </p:custDataLst>
          </p:nvPr>
        </p:nvSpPr>
        <p:spPr>
          <a:xfrm>
            <a:off x="2204085" y="41910"/>
            <a:ext cx="7207885" cy="54864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考点二</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光合作用与细胞呼吸综合应用</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a:hlinkClick r:id="" action="ppaction://noaction"/>
          </p:cNvPr>
          <p:cNvSpPr txBox="1"/>
          <p:nvPr>
            <p:custDataLst>
              <p:tags r:id="rId3"/>
            </p:custDataLst>
          </p:nvPr>
        </p:nvSpPr>
        <p:spPr>
          <a:xfrm>
            <a:off x="114300" y="724535"/>
            <a:ext cx="8329930" cy="514985"/>
          </a:xfrm>
          <a:prstGeom prst="rect">
            <a:avLst/>
          </a:prstGeom>
          <a:solidFill>
            <a:schemeClr val="accent4">
              <a:lumMod val="75000"/>
            </a:schemeClr>
          </a:solidFill>
        </p:spPr>
        <p:txBody>
          <a:bodyPr wrap="square" rtlCol="0">
            <a:no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知识点二、</a:t>
            </a:r>
            <a:r>
              <a:rPr lang="zh-CN" altLang="zh-CN" sz="2800" b="1" kern="100">
                <a:solidFill>
                  <a:srgbClr val="C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密闭</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环境中一昼夜植物</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kern="100" baseline="-250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浓度变化曲线</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4338" name="Picture 2"/>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175" y="1931035"/>
            <a:ext cx="8304530" cy="4383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 name="直接连接符 1"/>
          <p:cNvCxnSpPr/>
          <p:nvPr>
            <p:custDataLst>
              <p:tags r:id="rId6"/>
            </p:custDataLst>
          </p:nvPr>
        </p:nvCxnSpPr>
        <p:spPr>
          <a:xfrm flipH="1">
            <a:off x="2240280" y="1833880"/>
            <a:ext cx="3175" cy="4795520"/>
          </a:xfrm>
          <a:prstGeom prst="line">
            <a:avLst/>
          </a:prstGeom>
          <a:ln w="539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7"/>
            </p:custDataLst>
          </p:nvPr>
        </p:nvCxnSpPr>
        <p:spPr>
          <a:xfrm flipH="1">
            <a:off x="5363845" y="1827530"/>
            <a:ext cx="3175" cy="4795520"/>
          </a:xfrm>
          <a:prstGeom prst="line">
            <a:avLst/>
          </a:prstGeom>
          <a:ln w="53975">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8"/>
            </p:custDataLst>
          </p:nvPr>
        </p:nvSpPr>
        <p:spPr>
          <a:xfrm>
            <a:off x="722713" y="1518835"/>
            <a:ext cx="1249680" cy="521970"/>
          </a:xfrm>
          <a:prstGeom prst="rect">
            <a:avLst/>
          </a:prstGeom>
          <a:ln w="38100" cmpd="sng">
            <a:solidFill>
              <a:schemeClr val="tx1"/>
            </a:solidFill>
            <a:prstDash val="dash"/>
          </a:ln>
        </p:spPr>
        <p:txBody>
          <a:bodyPr wrap="none">
            <a:spAutoFit/>
          </a:bodyPr>
          <a:lstStyle/>
          <a:p>
            <a:r>
              <a:rPr 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呼＞光</a:t>
            </a:r>
            <a:endParaRPr 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6498038" y="4912275"/>
            <a:ext cx="1249680" cy="521970"/>
          </a:xfrm>
          <a:prstGeom prst="rect">
            <a:avLst/>
          </a:prstGeom>
          <a:ln w="38100" cmpd="sng">
            <a:solidFill>
              <a:schemeClr val="tx1"/>
            </a:solidFill>
            <a:prstDash val="dash"/>
          </a:ln>
        </p:spPr>
        <p:txBody>
          <a:bodyPr wrap="none">
            <a:spAutoFit/>
          </a:bodyPr>
          <a:lstStyle/>
          <a:p>
            <a:r>
              <a:rPr 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呼＞光</a:t>
            </a:r>
            <a:endParaRPr 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0"/>
            </p:custDataLst>
          </p:nvPr>
        </p:nvSpPr>
        <p:spPr>
          <a:xfrm>
            <a:off x="3347803" y="2559600"/>
            <a:ext cx="1249680" cy="521970"/>
          </a:xfrm>
          <a:prstGeom prst="rect">
            <a:avLst/>
          </a:prstGeom>
          <a:ln w="38100" cmpd="sng">
            <a:solidFill>
              <a:schemeClr val="tx1"/>
            </a:solidFill>
            <a:prstDash val="dash"/>
          </a:ln>
        </p:spPr>
        <p:txBody>
          <a:bodyPr wrap="none">
            <a:spAutoFit/>
          </a:bodyPr>
          <a:lstStyle/>
          <a:p>
            <a:r>
              <a:rPr lang="zh-CN" sz="28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光＞呼</a:t>
            </a:r>
            <a:endParaRPr lang="zh-CN"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椭圆 14"/>
          <p:cNvSpPr/>
          <p:nvPr>
            <p:custDataLst>
              <p:tags r:id="rId11"/>
            </p:custDataLst>
          </p:nvPr>
        </p:nvSpPr>
        <p:spPr>
          <a:xfrm>
            <a:off x="2139315" y="2294890"/>
            <a:ext cx="205105"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5262880" y="5170170"/>
            <a:ext cx="205105"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6765925" y="4580255"/>
            <a:ext cx="205105"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custDataLst>
              <p:tags r:id="rId14"/>
            </p:custDataLst>
          </p:nvPr>
        </p:nvSpPr>
        <p:spPr>
          <a:xfrm>
            <a:off x="7940758" y="1539790"/>
            <a:ext cx="2178685" cy="521970"/>
          </a:xfrm>
          <a:prstGeom prst="rect">
            <a:avLst/>
          </a:prstGeom>
          <a:ln w="38100" cmpd="sng">
            <a:noFill/>
            <a:prstDash val="dash"/>
          </a:ln>
        </p:spPr>
        <p:txBody>
          <a:bodyPr wrap="none">
            <a:spAutoFit/>
          </a:bodyPr>
          <a:lstStyle/>
          <a:p>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点和</a:t>
            </a:r>
            <a:r>
              <a:rPr lang="en-US" altLang="zh-CN"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点：</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矩形 18"/>
          <p:cNvSpPr/>
          <p:nvPr>
            <p:custDataLst>
              <p:tags r:id="rId15"/>
            </p:custDataLst>
          </p:nvPr>
        </p:nvSpPr>
        <p:spPr>
          <a:xfrm>
            <a:off x="9994348" y="1515025"/>
            <a:ext cx="1875790" cy="521970"/>
          </a:xfrm>
          <a:prstGeom prst="rect">
            <a:avLst/>
          </a:prstGeom>
          <a:ln w="38100" cmpd="sng">
            <a:noFill/>
            <a:prstDash val="dash"/>
          </a:ln>
        </p:spPr>
        <p:txBody>
          <a:bodyPr wrap="none">
            <a:spAutoFit/>
          </a:bodyPr>
          <a:lstStyle/>
          <a:p>
            <a:r>
              <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光合</a:t>
            </a:r>
            <a:r>
              <a:rPr lang="en-US" altLang="zh-CN"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呼吸</a:t>
            </a:r>
            <a:endParaRPr lang="zh-CN" altLang="en-US" sz="28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矩形 19"/>
          <p:cNvSpPr/>
          <p:nvPr>
            <p:custDataLst>
              <p:tags r:id="rId16"/>
            </p:custDataLst>
          </p:nvPr>
        </p:nvSpPr>
        <p:spPr>
          <a:xfrm>
            <a:off x="7940758" y="2224955"/>
            <a:ext cx="1013460" cy="521970"/>
          </a:xfrm>
          <a:prstGeom prst="rect">
            <a:avLst/>
          </a:prstGeom>
          <a:ln w="38100" cmpd="sng">
            <a:noFill/>
            <a:prstDash val="dash"/>
          </a:ln>
        </p:spPr>
        <p:txBody>
          <a:bodyPr wrap="none">
            <a:spAutoFit/>
          </a:bodyPr>
          <a:lstStyle/>
          <a:p>
            <a:r>
              <a:rPr 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I</a:t>
            </a:r>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点：</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矩形 20"/>
          <p:cNvSpPr/>
          <p:nvPr>
            <p:custDataLst>
              <p:tags r:id="rId17"/>
            </p:custDataLst>
          </p:nvPr>
        </p:nvSpPr>
        <p:spPr>
          <a:xfrm>
            <a:off x="8772525" y="2225040"/>
            <a:ext cx="3500755" cy="829945"/>
          </a:xfrm>
          <a:prstGeom prst="rect">
            <a:avLst/>
          </a:prstGeom>
          <a:ln w="38100" cmpd="sng">
            <a:noFill/>
            <a:prstDash val="dash"/>
          </a:ln>
        </p:spPr>
        <p:txBody>
          <a:bodyPr wrap="square">
            <a:spAutoFit/>
          </a:bodyPr>
          <a:lstStyle/>
          <a:p>
            <a:r>
              <a:rPr lang="zh-CN"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一昼夜后容器内剩余的</a:t>
            </a:r>
            <a:r>
              <a:rPr lang="en-US" altLang="zh-CN"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CO</a:t>
            </a:r>
            <a:r>
              <a:rPr lang="en-US" altLang="zh-CN" sz="24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2</a:t>
            </a:r>
            <a:endParaRPr lang="en-US" altLang="zh-CN" sz="24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矩形 21"/>
          <p:cNvSpPr/>
          <p:nvPr>
            <p:custDataLst>
              <p:tags r:id="rId18"/>
            </p:custDataLst>
          </p:nvPr>
        </p:nvSpPr>
        <p:spPr>
          <a:xfrm>
            <a:off x="7879715" y="3105150"/>
            <a:ext cx="4394200" cy="953135"/>
          </a:xfrm>
          <a:prstGeom prst="rect">
            <a:avLst/>
          </a:prstGeom>
          <a:ln w="38100" cmpd="sng">
            <a:noFill/>
            <a:prstDash val="dash"/>
          </a:ln>
        </p:spPr>
        <p:txBody>
          <a:bodyPr wrap="square">
            <a:spAutoFit/>
          </a:bodyPr>
          <a:lstStyle/>
          <a:p>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经过一昼夜植物能否积累有机物：</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矩形 22"/>
          <p:cNvSpPr/>
          <p:nvPr>
            <p:custDataLst>
              <p:tags r:id="rId19"/>
            </p:custDataLst>
          </p:nvPr>
        </p:nvSpPr>
        <p:spPr>
          <a:xfrm>
            <a:off x="7940675" y="4035425"/>
            <a:ext cx="4332605" cy="829945"/>
          </a:xfrm>
          <a:prstGeom prst="rect">
            <a:avLst/>
          </a:prstGeom>
          <a:ln w="38100" cmpd="sng">
            <a:noFill/>
            <a:prstDash val="dash"/>
          </a:ln>
        </p:spPr>
        <p:txBody>
          <a:bodyPr wrap="square">
            <a:spAutoFit/>
          </a:bodyPr>
          <a:lstStyle/>
          <a:p>
            <a:r>
              <a:rPr lang="en-US"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I</a:t>
            </a:r>
            <a:r>
              <a:rPr lang="zh-CN" altLang="en-US"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点低于</a:t>
            </a:r>
            <a:r>
              <a:rPr lang="en-US" altLang="zh-CN"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点，总光合＞总呼吸，能积累有机物，植物能生长</a:t>
            </a:r>
            <a:endParaRPr lang="zh-CN" altLang="en-US" sz="24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矩形 23"/>
          <p:cNvSpPr/>
          <p:nvPr>
            <p:custDataLst>
              <p:tags r:id="rId20"/>
            </p:custDataLst>
          </p:nvPr>
        </p:nvSpPr>
        <p:spPr>
          <a:xfrm>
            <a:off x="8006715" y="4865370"/>
            <a:ext cx="4394200" cy="521970"/>
          </a:xfrm>
          <a:prstGeom prst="rect">
            <a:avLst/>
          </a:prstGeom>
          <a:ln w="38100" cmpd="sng">
            <a:noFill/>
            <a:prstDash val="dash"/>
          </a:ln>
        </p:spPr>
        <p:txBody>
          <a:bodyPr wrap="square">
            <a:spAutoFit/>
          </a:bodyPr>
          <a:lstStyle/>
          <a:p>
            <a:r>
              <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积累有机物最多的点：</a:t>
            </a:r>
            <a:endParaRPr lang="zh-CN" altLang="en-US" sz="28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矩形 24"/>
          <p:cNvSpPr/>
          <p:nvPr>
            <p:custDataLst>
              <p:tags r:id="rId21"/>
            </p:custDataLst>
          </p:nvPr>
        </p:nvSpPr>
        <p:spPr>
          <a:xfrm>
            <a:off x="11442700" y="4865370"/>
            <a:ext cx="812165" cy="460375"/>
          </a:xfrm>
          <a:prstGeom prst="rect">
            <a:avLst/>
          </a:prstGeom>
          <a:ln w="38100" cmpd="sng">
            <a:noFill/>
            <a:prstDash val="dash"/>
          </a:ln>
        </p:spPr>
        <p:txBody>
          <a:bodyPr wrap="square">
            <a:spAutoFit/>
          </a:bodyPr>
          <a:lstStyle/>
          <a:p>
            <a:r>
              <a:rPr lang="en-US"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2400" b="1" kern="10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点</a:t>
            </a:r>
            <a:endParaRPr lang="zh-CN" altLang="en-US" sz="2400" b="1" kern="100" baseline="-2500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linds(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linds(horizontal)">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blinds(horizontal)">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linds(horizontal)">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linds(horizontal)">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blinds(horizontal)">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blinds(horizontal)">
                                      <p:cBhvr>
                                        <p:cTn id="65" dur="5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blinds(horizontal)">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blinds(horizontal)">
                                      <p:cBhvr>
                                        <p:cTn id="75" dur="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blinds(horizontal)">
                                      <p:cBhvr>
                                        <p:cTn id="8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custDataLst>
              <p:tags r:id="rId1"/>
            </p:custDataLst>
          </p:nvPr>
        </p:nvCxnSpPr>
        <p:spPr>
          <a:xfrm>
            <a:off x="799465" y="658495"/>
            <a:ext cx="10967720" cy="5080"/>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8" name="流程图: 可选过程 7"/>
          <p:cNvSpPr/>
          <p:nvPr>
            <p:custDataLst>
              <p:tags r:id="rId2"/>
            </p:custDataLst>
          </p:nvPr>
        </p:nvSpPr>
        <p:spPr>
          <a:xfrm>
            <a:off x="2204085" y="41910"/>
            <a:ext cx="7207885" cy="54864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考点二</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光合作用与细胞呼吸综合应用</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a:hlinkClick r:id="" action="ppaction://noaction"/>
          </p:cNvPr>
          <p:cNvSpPr txBox="1"/>
          <p:nvPr>
            <p:custDataLst>
              <p:tags r:id="rId3"/>
            </p:custDataLst>
          </p:nvPr>
        </p:nvSpPr>
        <p:spPr>
          <a:xfrm>
            <a:off x="114300" y="724535"/>
            <a:ext cx="8329930" cy="514985"/>
          </a:xfrm>
          <a:prstGeom prst="rect">
            <a:avLst/>
          </a:prstGeom>
          <a:solidFill>
            <a:schemeClr val="accent4">
              <a:lumMod val="75000"/>
            </a:schemeClr>
          </a:solidFill>
        </p:spPr>
        <p:txBody>
          <a:bodyPr wrap="square" rtlCol="0">
            <a:noAutofit/>
          </a:bodyPr>
          <a:lstStyle/>
          <a:p>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知识点二、</a:t>
            </a:r>
            <a:r>
              <a:rPr lang="zh-CN" altLang="zh-CN" sz="2800" b="1" kern="100">
                <a:solidFill>
                  <a:srgbClr val="C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密闭</a:t>
            </a:r>
            <a:r>
              <a:rPr lang="zh-CN"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环境中一昼夜植物</a:t>
            </a:r>
            <a:r>
              <a:rPr lang="en-US" altLang="zh-CN"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CO</a:t>
            </a:r>
            <a:r>
              <a:rPr lang="en-US" altLang="zh-CN" sz="2800" b="1" kern="100" baseline="-250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浓度变化曲线</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4338" name="Picture 2"/>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7310" y="1915160"/>
            <a:ext cx="5718175" cy="301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custDataLst>
              <p:tags r:id="rId6"/>
            </p:custDataLst>
          </p:nvPr>
        </p:nvSpPr>
        <p:spPr>
          <a:xfrm>
            <a:off x="6008370" y="1300480"/>
            <a:ext cx="6097270" cy="5077460"/>
          </a:xfrm>
          <a:prstGeom prst="rect">
            <a:avLst/>
          </a:prstGeom>
          <a:solidFill>
            <a:schemeClr val="accent6">
              <a:lumMod val="20000"/>
              <a:lumOff val="80000"/>
              <a:alpha val="20000"/>
            </a:schemeClr>
          </a:solidFill>
          <a:ln w="9525">
            <a:noFill/>
          </a:ln>
        </p:spPr>
        <p:txBody>
          <a:bodyPr wrap="square">
            <a:spAutoFit/>
          </a:bodyPr>
          <a:lstStyle/>
          <a:p>
            <a:pPr indent="0" fontAlgn="auto">
              <a:lnSpc>
                <a:spcPct val="150000"/>
              </a:lnSpc>
            </a:pP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提醒：</a:t>
            </a:r>
            <a:endPar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a</a:t>
            </a:r>
            <a:r>
              <a:rPr lang="zh-CN" sz="2400" b="1">
                <a:latin typeface="微软雅黑" panose="020B0503020204020204" pitchFamily="34" charset="-122"/>
                <a:ea typeface="微软雅黑" panose="020B0503020204020204" pitchFamily="34" charset="-122"/>
                <a:cs typeface="微软雅黑" panose="020B0503020204020204" pitchFamily="34" charset="-122"/>
              </a:rPr>
              <a:t>．光照强度为</a:t>
            </a:r>
            <a:r>
              <a:rPr lang="en-US" sz="2400" b="1">
                <a:latin typeface="微软雅黑" panose="020B0503020204020204" pitchFamily="34" charset="-122"/>
                <a:ea typeface="微软雅黑" panose="020B0503020204020204" pitchFamily="34" charset="-122"/>
                <a:cs typeface="微软雅黑" panose="020B0503020204020204" pitchFamily="34" charset="-122"/>
              </a:rPr>
              <a:t>“0”</a:t>
            </a:r>
            <a:r>
              <a:rPr lang="zh-CN" sz="2400" b="1">
                <a:latin typeface="微软雅黑" panose="020B0503020204020204" pitchFamily="34" charset="-122"/>
                <a:ea typeface="微软雅黑" panose="020B0503020204020204" pitchFamily="34" charset="-122"/>
                <a:cs typeface="微软雅黑" panose="020B0503020204020204" pitchFamily="34" charset="-122"/>
              </a:rPr>
              <a:t>意味着光合作用不能进行，此时气体变化量全由细胞呼吸引起，可作为呼吸强度指标。</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b</a:t>
            </a:r>
            <a:r>
              <a:rPr lang="zh-CN" sz="2400" b="1">
                <a:latin typeface="微软雅黑" panose="020B0503020204020204" pitchFamily="34" charset="-122"/>
                <a:ea typeface="微软雅黑" panose="020B0503020204020204" pitchFamily="34" charset="-122"/>
                <a:cs typeface="微软雅黑" panose="020B0503020204020204" pitchFamily="34" charset="-122"/>
              </a:rPr>
              <a:t>．光照下吸收</a:t>
            </a:r>
            <a:r>
              <a:rPr lang="en-US" sz="2400" b="1">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量应为净光合量。</a:t>
            </a:r>
            <a:r>
              <a:rPr lang="en-US" sz="2400" b="1">
                <a:latin typeface="微软雅黑" panose="020B0503020204020204" pitchFamily="34" charset="-122"/>
                <a:ea typeface="微软雅黑" panose="020B0503020204020204" pitchFamily="34" charset="-122"/>
                <a:cs typeface="微软雅黑" panose="020B0503020204020204" pitchFamily="34" charset="-122"/>
              </a:rPr>
              <a:t>c</a:t>
            </a:r>
            <a:r>
              <a:rPr lang="zh-CN" sz="2400" b="1">
                <a:latin typeface="微软雅黑" panose="020B0503020204020204" pitchFamily="34" charset="-122"/>
                <a:ea typeface="微软雅黑" panose="020B0503020204020204" pitchFamily="34" charset="-122"/>
                <a:cs typeface="微软雅黑" panose="020B0503020204020204" pitchFamily="34" charset="-122"/>
              </a:rPr>
              <a:t>．光照培养阶段，密闭装置中</a:t>
            </a:r>
            <a:r>
              <a:rPr lang="en-US" sz="2400" b="1">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浓度变化量应为光合作用强度与呼吸作用强度间的</a:t>
            </a:r>
            <a:r>
              <a:rPr 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latin typeface="微软雅黑" panose="020B0503020204020204" pitchFamily="34" charset="-122"/>
                <a:ea typeface="微软雅黑" panose="020B0503020204020204" pitchFamily="34" charset="-122"/>
                <a:cs typeface="微软雅黑" panose="020B0503020204020204" pitchFamily="34" charset="-122"/>
              </a:rPr>
              <a:t>差值</a:t>
            </a:r>
            <a:r>
              <a:rPr 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latin typeface="微软雅黑" panose="020B0503020204020204" pitchFamily="34" charset="-122"/>
                <a:ea typeface="微软雅黑" panose="020B0503020204020204" pitchFamily="34" charset="-122"/>
                <a:cs typeface="微软雅黑" panose="020B0503020204020204" pitchFamily="34" charset="-122"/>
              </a:rPr>
              <a:t>，切不可仅答成</a:t>
            </a:r>
            <a:r>
              <a:rPr 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latin typeface="微软雅黑" panose="020B0503020204020204" pitchFamily="34" charset="-122"/>
                <a:ea typeface="微软雅黑" panose="020B0503020204020204" pitchFamily="34" charset="-122"/>
                <a:cs typeface="微软雅黑" panose="020B0503020204020204" pitchFamily="34" charset="-122"/>
              </a:rPr>
              <a:t>光合作用消耗</a:t>
            </a:r>
            <a:r>
              <a:rPr 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latin typeface="微软雅黑" panose="020B0503020204020204" pitchFamily="34" charset="-122"/>
                <a:ea typeface="微软雅黑" panose="020B0503020204020204" pitchFamily="34" charset="-122"/>
                <a:cs typeface="微软雅黑" panose="020B0503020204020204" pitchFamily="34" charset="-122"/>
              </a:rPr>
              <a:t>导致装置中</a:t>
            </a:r>
            <a:r>
              <a:rPr lang="en-US" sz="2400" b="1">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浓度下降。</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custDataLst>
              <p:tags r:id="rId1"/>
            </p:custDataLst>
          </p:nvPr>
        </p:nvSpPr>
        <p:spPr>
          <a:xfrm>
            <a:off x="274955" y="1557655"/>
            <a:ext cx="11917045" cy="3969385"/>
          </a:xfrm>
          <a:prstGeom prst="rect">
            <a:avLst/>
          </a:prstGeom>
          <a:noFill/>
          <a:ln w="9525">
            <a:noFill/>
          </a:ln>
        </p:spPr>
        <p:txBody>
          <a:bodyPr wrap="square">
            <a:spAutoFit/>
          </a:bodyPr>
          <a:lstStyle/>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A</a:t>
            </a:r>
            <a:r>
              <a:rPr lang="zh-CN" sz="2400" b="1">
                <a:latin typeface="微软雅黑" panose="020B0503020204020204" pitchFamily="34" charset="-122"/>
                <a:ea typeface="微软雅黑" panose="020B0503020204020204" pitchFamily="34" charset="-122"/>
                <a:cs typeface="微软雅黑" panose="020B0503020204020204" pitchFamily="34" charset="-122"/>
              </a:rPr>
              <a:t>．图</a:t>
            </a:r>
            <a:r>
              <a:rPr lang="en-US" sz="2400" b="1">
                <a:latin typeface="微软雅黑" panose="020B0503020204020204" pitchFamily="34" charset="-122"/>
                <a:ea typeface="微软雅黑" panose="020B0503020204020204" pitchFamily="34" charset="-122"/>
                <a:cs typeface="微软雅黑" panose="020B0503020204020204" pitchFamily="34" charset="-122"/>
              </a:rPr>
              <a:t>1</a:t>
            </a:r>
            <a:r>
              <a:rPr lang="zh-CN" sz="2400" b="1">
                <a:latin typeface="微软雅黑" panose="020B0503020204020204" pitchFamily="34" charset="-122"/>
                <a:ea typeface="微软雅黑" panose="020B0503020204020204" pitchFamily="34" charset="-122"/>
                <a:cs typeface="微软雅黑" panose="020B0503020204020204" pitchFamily="34" charset="-122"/>
              </a:rPr>
              <a:t>中，两曲线的交点对应的是净光合速</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率为</a:t>
            </a:r>
            <a:r>
              <a:rPr lang="en-US" sz="2400" b="1">
                <a:latin typeface="微软雅黑" panose="020B0503020204020204" pitchFamily="34" charset="-122"/>
                <a:ea typeface="微软雅黑" panose="020B0503020204020204" pitchFamily="34" charset="-122"/>
                <a:cs typeface="微软雅黑" panose="020B0503020204020204" pitchFamily="34" charset="-122"/>
              </a:rPr>
              <a:t>0</a:t>
            </a:r>
            <a:r>
              <a:rPr lang="zh-CN" sz="2400" b="1">
                <a:latin typeface="微软雅黑" panose="020B0503020204020204" pitchFamily="34" charset="-122"/>
                <a:ea typeface="微软雅黑" panose="020B0503020204020204" pitchFamily="34" charset="-122"/>
                <a:cs typeface="微软雅黑" panose="020B0503020204020204" pitchFamily="34" charset="-122"/>
              </a:rPr>
              <a:t>时的温度</a:t>
            </a:r>
            <a:r>
              <a:rPr lang="en-US" sz="2400" b="1">
                <a:latin typeface="微软雅黑" panose="020B0503020204020204" pitchFamily="34" charset="-122"/>
                <a:ea typeface="微软雅黑" panose="020B0503020204020204" pitchFamily="34" charset="-122"/>
                <a:cs typeface="微软雅黑" panose="020B0503020204020204" pitchFamily="34" charset="-122"/>
              </a:rPr>
              <a:t>B</a:t>
            </a:r>
            <a:r>
              <a:rPr lang="zh-CN" sz="2400" b="1">
                <a:latin typeface="微软雅黑" panose="020B0503020204020204" pitchFamily="34" charset="-122"/>
                <a:ea typeface="微软雅黑" panose="020B0503020204020204" pitchFamily="34" charset="-122"/>
                <a:cs typeface="微软雅黑" panose="020B0503020204020204" pitchFamily="34" charset="-122"/>
              </a:rPr>
              <a:t>．图</a:t>
            </a:r>
            <a:r>
              <a:rPr lang="en-US" sz="2400" b="1">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中，</a:t>
            </a:r>
            <a:r>
              <a:rPr lang="en-US" sz="2400" b="1">
                <a:latin typeface="微软雅黑" panose="020B0503020204020204" pitchFamily="34" charset="-122"/>
                <a:ea typeface="微软雅黑" panose="020B0503020204020204" pitchFamily="34" charset="-122"/>
                <a:cs typeface="微软雅黑" panose="020B0503020204020204" pitchFamily="34" charset="-122"/>
              </a:rPr>
              <a:t>C</a:t>
            </a:r>
            <a:r>
              <a:rPr lang="zh-CN" sz="2400" b="1">
                <a:latin typeface="微软雅黑" panose="020B0503020204020204" pitchFamily="34" charset="-122"/>
                <a:ea typeface="微软雅黑" panose="020B0503020204020204" pitchFamily="34" charset="-122"/>
                <a:cs typeface="微软雅黑" panose="020B0503020204020204" pitchFamily="34" charset="-122"/>
              </a:rPr>
              <a:t>点对所有进行光合作用的细胞
</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来说，叶绿体消耗的</a:t>
            </a:r>
            <a:r>
              <a:rPr lang="en-US" sz="2400" b="1">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量等于细胞呼吸产</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生的</a:t>
            </a:r>
            <a:r>
              <a:rPr lang="en-US" sz="2400" b="1">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量</a:t>
            </a:r>
            <a:r>
              <a:rPr lang="en-US" sz="2400" b="1">
                <a:latin typeface="微软雅黑" panose="020B0503020204020204" pitchFamily="34" charset="-122"/>
                <a:ea typeface="微软雅黑" panose="020B0503020204020204" pitchFamily="34" charset="-122"/>
                <a:cs typeface="微软雅黑" panose="020B0503020204020204" pitchFamily="34" charset="-122"/>
              </a:rPr>
              <a:t>C</a:t>
            </a:r>
            <a:r>
              <a:rPr lang="zh-CN" sz="2400" b="1">
                <a:latin typeface="微软雅黑" panose="020B0503020204020204" pitchFamily="34" charset="-122"/>
                <a:ea typeface="微软雅黑" panose="020B0503020204020204" pitchFamily="34" charset="-122"/>
                <a:cs typeface="微软雅黑" panose="020B0503020204020204" pitchFamily="34" charset="-122"/>
              </a:rPr>
              <a:t>．图</a:t>
            </a:r>
            <a:r>
              <a:rPr lang="en-US" sz="2400" b="1">
                <a:latin typeface="微软雅黑" panose="020B0503020204020204" pitchFamily="34" charset="-122"/>
                <a:ea typeface="微软雅黑" panose="020B0503020204020204" pitchFamily="34" charset="-122"/>
                <a:cs typeface="微软雅黑" panose="020B0503020204020204" pitchFamily="34" charset="-122"/>
              </a:rPr>
              <a:t>3</a:t>
            </a:r>
            <a:r>
              <a:rPr lang="zh-CN" sz="2400" b="1">
                <a:latin typeface="微软雅黑" panose="020B0503020204020204" pitchFamily="34" charset="-122"/>
                <a:ea typeface="微软雅黑" panose="020B0503020204020204" pitchFamily="34" charset="-122"/>
                <a:cs typeface="微软雅黑" panose="020B0503020204020204" pitchFamily="34" charset="-122"/>
              </a:rPr>
              <a:t>中</a:t>
            </a:r>
            <a:r>
              <a:rPr lang="en-US" sz="2400" b="1">
                <a:latin typeface="微软雅黑" panose="020B0503020204020204" pitchFamily="34" charset="-122"/>
                <a:ea typeface="微软雅黑" panose="020B0503020204020204" pitchFamily="34" charset="-122"/>
                <a:cs typeface="微软雅黑" panose="020B0503020204020204" pitchFamily="34" charset="-122"/>
              </a:rPr>
              <a:t>A</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r>
              <a:rPr lang="en-US" sz="2400" b="1">
                <a:latin typeface="微软雅黑" panose="020B0503020204020204" pitchFamily="34" charset="-122"/>
                <a:ea typeface="微软雅黑" panose="020B0503020204020204" pitchFamily="34" charset="-122"/>
                <a:cs typeface="微软雅黑" panose="020B0503020204020204" pitchFamily="34" charset="-122"/>
              </a:rPr>
              <a:t>B</a:t>
            </a:r>
            <a:r>
              <a:rPr lang="zh-CN" sz="2400" b="1">
                <a:latin typeface="微软雅黑" panose="020B0503020204020204" pitchFamily="34" charset="-122"/>
                <a:ea typeface="微软雅黑" panose="020B0503020204020204" pitchFamily="34" charset="-122"/>
                <a:cs typeface="微软雅黑" panose="020B0503020204020204" pitchFamily="34" charset="-122"/>
              </a:rPr>
              <a:t>两点为光合速率和呼吸速率相等的点</a:t>
            </a:r>
            <a:r>
              <a:rPr lang="en-US" sz="2400" b="1">
                <a:latin typeface="微软雅黑" panose="020B0503020204020204" pitchFamily="34" charset="-122"/>
                <a:ea typeface="微软雅黑" panose="020B0503020204020204" pitchFamily="34" charset="-122"/>
                <a:cs typeface="微软雅黑" panose="020B0503020204020204" pitchFamily="34" charset="-122"/>
              </a:rPr>
              <a:t>D</a:t>
            </a:r>
            <a:r>
              <a:rPr lang="zh-CN" sz="2400" b="1">
                <a:latin typeface="微软雅黑" panose="020B0503020204020204" pitchFamily="34" charset="-122"/>
                <a:ea typeface="微软雅黑" panose="020B0503020204020204" pitchFamily="34" charset="-122"/>
                <a:cs typeface="微软雅黑" panose="020B0503020204020204" pitchFamily="34" charset="-122"/>
              </a:rPr>
              <a:t>．若在</a:t>
            </a:r>
            <a:r>
              <a:rPr lang="en-US" sz="2400" b="1">
                <a:latin typeface="微软雅黑" panose="020B0503020204020204" pitchFamily="34" charset="-122"/>
                <a:ea typeface="微软雅黑" panose="020B0503020204020204" pitchFamily="34" charset="-122"/>
                <a:cs typeface="微软雅黑" panose="020B0503020204020204" pitchFamily="34" charset="-122"/>
              </a:rPr>
              <a:t>30 ℃</a:t>
            </a:r>
            <a:r>
              <a:rPr lang="zh-CN" sz="2400" b="1">
                <a:latin typeface="微软雅黑" panose="020B0503020204020204" pitchFamily="34" charset="-122"/>
                <a:ea typeface="微软雅黑" panose="020B0503020204020204" pitchFamily="34" charset="-122"/>
                <a:cs typeface="微软雅黑" panose="020B0503020204020204" pitchFamily="34" charset="-122"/>
              </a:rPr>
              <a:t>时一昼夜光照</a:t>
            </a:r>
            <a:r>
              <a:rPr lang="en-US" sz="2400" b="1">
                <a:latin typeface="微软雅黑" panose="020B0503020204020204" pitchFamily="34" charset="-122"/>
                <a:ea typeface="微软雅黑" panose="020B0503020204020204" pitchFamily="34" charset="-122"/>
                <a:cs typeface="微软雅黑" panose="020B0503020204020204" pitchFamily="34" charset="-122"/>
              </a:rPr>
              <a:t>10 h</a:t>
            </a:r>
            <a:r>
              <a:rPr lang="zh-CN" sz="2400" b="1">
                <a:latin typeface="微软雅黑" panose="020B0503020204020204" pitchFamily="34" charset="-122"/>
                <a:ea typeface="微软雅黑" panose="020B0503020204020204" pitchFamily="34" charset="-122"/>
                <a:cs typeface="微软雅黑" panose="020B0503020204020204" pitchFamily="34" charset="-122"/>
              </a:rPr>
              <a:t>，则一天</a:t>
            </a:r>
            <a:r>
              <a:rPr lang="en-US" sz="2400" b="1">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的净吸收量为</a:t>
            </a:r>
            <a:r>
              <a:rPr lang="en-US" sz="2400" b="1">
                <a:latin typeface="微软雅黑" panose="020B0503020204020204" pitchFamily="34" charset="-122"/>
                <a:ea typeface="微软雅黑" panose="020B0503020204020204" pitchFamily="34" charset="-122"/>
                <a:cs typeface="微软雅黑" panose="020B0503020204020204" pitchFamily="34" charset="-122"/>
              </a:rPr>
              <a:t>7
</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541" name="文本框 22540"/>
          <p:cNvSpPr txBox="1"/>
          <p:nvPr>
            <p:custDataLst>
              <p:tags r:id="rId2"/>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3"/>
            </p:custDataLst>
          </p:nvPr>
        </p:nvPicPr>
        <p:blipFill>
          <a:blip r:embed="rId4"/>
          <a:stretch>
            <a:fillRect/>
          </a:stretch>
        </p:blipFill>
        <p:spPr>
          <a:xfrm>
            <a:off x="4900651" y="125732"/>
            <a:ext cx="388544" cy="744538"/>
          </a:xfrm>
          <a:prstGeom prst="rect">
            <a:avLst/>
          </a:prstGeom>
          <a:noFill/>
          <a:ln w="9525">
            <a:noFill/>
          </a:ln>
        </p:spPr>
      </p:pic>
      <p:sp>
        <p:nvSpPr>
          <p:cNvPr id="6" name="笑脸 5"/>
          <p:cNvSpPr/>
          <p:nvPr>
            <p:custDataLst>
              <p:tags r:id="rId5"/>
            </p:custDataLst>
          </p:nvPr>
        </p:nvSpPr>
        <p:spPr>
          <a:xfrm>
            <a:off x="200343" y="4384675"/>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100" name="文本框 99"/>
          <p:cNvSpPr txBox="1"/>
          <p:nvPr>
            <p:custDataLst>
              <p:tags r:id="rId6"/>
            </p:custDataLst>
          </p:nvPr>
        </p:nvSpPr>
        <p:spPr>
          <a:xfrm>
            <a:off x="97155" y="912495"/>
            <a:ext cx="9086215" cy="645160"/>
          </a:xfrm>
          <a:prstGeom prst="rect">
            <a:avLst/>
          </a:prstGeom>
          <a:noFill/>
          <a:ln w="9525">
            <a:noFill/>
          </a:ln>
        </p:spPr>
        <p:txBody>
          <a:bodyPr wrap="square">
            <a:spAutoFit/>
          </a:bodyPr>
          <a:lstStyle/>
          <a:p>
            <a:pPr indent="0" fontAlgn="auto">
              <a:lnSpc>
                <a:spcPct val="150000"/>
              </a:lnSpc>
            </a:pP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8</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．下列关于曲线的描述，正确的是</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p:nvPr>
            <p:custDataLst>
              <p:tags r:id="rId7"/>
            </p:custDataLst>
          </p:nvPr>
        </p:nvPicPr>
        <p:blipFill>
          <a:blip r:embed="rId8"/>
          <a:stretch>
            <a:fillRect/>
          </a:stretch>
        </p:blipFill>
        <p:spPr>
          <a:xfrm>
            <a:off x="6992620" y="998220"/>
            <a:ext cx="4835525" cy="2976880"/>
          </a:xfrm>
          <a:prstGeom prst="rect">
            <a:avLst/>
          </a:prstGeom>
          <a:noFill/>
          <a:ln w="9525">
            <a:noFill/>
          </a:ln>
        </p:spPr>
      </p:pic>
      <p:sp>
        <p:nvSpPr>
          <p:cNvPr id="59" name="标注: 右箭头 58"/>
          <p:cNvSpPr/>
          <p:nvPr>
            <p:custDataLst>
              <p:tags r:id="rId9"/>
            </p:custDataLst>
          </p:nvPr>
        </p:nvSpPr>
        <p:spPr>
          <a:xfrm>
            <a:off x="360045" y="2205990"/>
            <a:ext cx="2234565"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4" name="文本框 3"/>
          <p:cNvSpPr txBox="1"/>
          <p:nvPr>
            <p:custDataLst>
              <p:tags r:id="rId10"/>
            </p:custDataLst>
          </p:nvPr>
        </p:nvSpPr>
        <p:spPr>
          <a:xfrm>
            <a:off x="2594610" y="2205990"/>
            <a:ext cx="3702050" cy="64516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图</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中，两曲线的交点对应的是净光合速率与呼吸速率相等时的温度</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标注: 右箭头 58"/>
          <p:cNvSpPr/>
          <p:nvPr>
            <p:custDataLst>
              <p:tags r:id="rId11"/>
            </p:custDataLst>
          </p:nvPr>
        </p:nvSpPr>
        <p:spPr>
          <a:xfrm>
            <a:off x="377825" y="3886835"/>
            <a:ext cx="1960880" cy="46482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7" name="文本框 6"/>
          <p:cNvSpPr txBox="1"/>
          <p:nvPr>
            <p:custDataLst>
              <p:tags r:id="rId12"/>
            </p:custDataLst>
          </p:nvPr>
        </p:nvSpPr>
        <p:spPr>
          <a:xfrm>
            <a:off x="2400300" y="3739515"/>
            <a:ext cx="9242425" cy="64516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图</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点表示整个植物体光合作用吸收的</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量等于细胞呼吸释放的</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量，由于植株部分细胞不进行光合作用，因此叶绿体消耗的</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量大于细胞呼吸产生的</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量</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对话气泡: 圆角矩形 1"/>
          <p:cNvSpPr/>
          <p:nvPr>
            <p:custDataLst>
              <p:tags r:id="rId13"/>
            </p:custDataLst>
          </p:nvPr>
        </p:nvSpPr>
        <p:spPr>
          <a:xfrm>
            <a:off x="5356225" y="4384675"/>
            <a:ext cx="1922780" cy="566420"/>
          </a:xfrm>
          <a:prstGeom prst="wedgeRoundRectCallout">
            <a:avLst>
              <a:gd name="adj1" fmla="val -7240"/>
              <a:gd name="adj2" fmla="val -67384"/>
              <a:gd name="adj3" fmla="val 16667"/>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cxnSp>
        <p:nvCxnSpPr>
          <p:cNvPr id="12" name="曲线连接符 11"/>
          <p:cNvCxnSpPr/>
          <p:nvPr>
            <p:custDataLst>
              <p:tags r:id="rId14"/>
            </p:custDataLst>
          </p:nvPr>
        </p:nvCxnSpPr>
        <p:spPr>
          <a:xfrm>
            <a:off x="6094095" y="4342130"/>
            <a:ext cx="2549525" cy="456565"/>
          </a:xfrm>
          <a:prstGeom prst="curvedConnector3">
            <a:avLst>
              <a:gd name="adj1" fmla="val 50012"/>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15"/>
            </p:custDataLst>
          </p:nvPr>
        </p:nvSpPr>
        <p:spPr>
          <a:xfrm>
            <a:off x="8703310" y="4465955"/>
            <a:ext cx="3265170" cy="1753235"/>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图</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点前呼吸速率大于光合速率，</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点后呼吸速率小于光合速率，</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点前光合速率大于呼吸速率，</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点后光合速率小于呼吸速率，故</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两点为光合速率和呼吸速率相等的点。</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流程图: 离页连接符 12"/>
          <p:cNvSpPr/>
          <p:nvPr>
            <p:custDataLst>
              <p:tags r:id="rId16"/>
            </p:custDataLst>
          </p:nvPr>
        </p:nvSpPr>
        <p:spPr>
          <a:xfrm>
            <a:off x="5162550" y="5064125"/>
            <a:ext cx="3429635" cy="55689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6">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9" name="文本框 8"/>
          <p:cNvSpPr txBox="1"/>
          <p:nvPr>
            <p:custDataLst>
              <p:tags r:id="rId17"/>
            </p:custDataLst>
          </p:nvPr>
        </p:nvSpPr>
        <p:spPr>
          <a:xfrm>
            <a:off x="5162550" y="5621020"/>
            <a:ext cx="3086735" cy="92202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若在</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30 ℃</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时一昼夜光照</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10 h</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，则一天</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的净吸收量为</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3.5×10</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3×14</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7</a:t>
            </a:r>
            <a:endParaRPr lang="en-US"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heel(1)">
                                      <p:cBhvr>
                                        <p:cTn id="42" dur="2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linds(horizont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p:cTn id="52"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5" grpId="0" animBg="1"/>
      <p:bldP spid="10" grpId="0" animBg="1"/>
      <p:bldP spid="14" grpId="0" animBg="1"/>
      <p:bldP spid="4" grpId="0"/>
      <p:bldP spid="7" grpId="0"/>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175" y="-35560"/>
            <a:ext cx="12192000" cy="6858000"/>
          </a:xfrm>
          <a:prstGeom prst="rect">
            <a:avLst/>
          </a:prstGeom>
          <a:solidFill>
            <a:schemeClr val="accent6">
              <a:lumMod val="20000"/>
              <a:lumOff val="80000"/>
              <a:alpha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p>
        </p:txBody>
      </p:sp>
      <p:pic>
        <p:nvPicPr>
          <p:cNvPr id="10" name="图片 9"/>
          <p:cNvPicPr>
            <a:picLocks noChangeAspect="1"/>
          </p:cNvPicPr>
          <p:nvPr>
            <p:custDataLst>
              <p:tags r:id="rId2"/>
            </p:custDataLst>
          </p:nvPr>
        </p:nvPicPr>
        <p:blipFill>
          <a:blip r:embed="rId3">
            <a:alphaModFix amt="5000"/>
          </a:blip>
          <a:srcRect l="-243" r="38507"/>
          <a:stretch>
            <a:fillRect/>
          </a:stretch>
        </p:blipFill>
        <p:spPr>
          <a:xfrm>
            <a:off x="5853430" y="-43815"/>
            <a:ext cx="6356350" cy="6901815"/>
          </a:xfrm>
          <a:prstGeom prst="rect">
            <a:avLst/>
          </a:prstGeom>
          <a:solidFill>
            <a:schemeClr val="accent6">
              <a:lumMod val="40000"/>
              <a:lumOff val="60000"/>
            </a:schemeClr>
          </a:solidFill>
        </p:spPr>
      </p:pic>
      <p:grpSp>
        <p:nvGrpSpPr>
          <p:cNvPr id="224" name="组合 223"/>
          <p:cNvGrpSpPr/>
          <p:nvPr>
            <p:custDataLst>
              <p:tags r:id="rId4"/>
            </p:custDataLst>
          </p:nvPr>
        </p:nvGrpSpPr>
        <p:grpSpPr>
          <a:xfrm>
            <a:off x="6404610" y="1609725"/>
            <a:ext cx="5085080" cy="3731260"/>
            <a:chOff x="3857625" y="1682616"/>
            <a:chExt cx="4870739" cy="3731458"/>
          </a:xfrm>
          <a:effectLst/>
        </p:grpSpPr>
        <p:sp>
          <p:nvSpPr>
            <p:cNvPr id="9" name="圆角矩形 8"/>
            <p:cNvSpPr/>
            <p:nvPr>
              <p:custDataLst>
                <p:tags r:id="rId5"/>
              </p:custDataLst>
            </p:nvPr>
          </p:nvSpPr>
          <p:spPr>
            <a:xfrm>
              <a:off x="3857625" y="1682616"/>
              <a:ext cx="4870739" cy="3731458"/>
            </a:xfrm>
            <a:prstGeom prst="roundRect">
              <a:avLst>
                <a:gd name="adj" fmla="val 14905"/>
              </a:avLst>
            </a:prstGeom>
            <a:gradFill flip="none" rotWithShape="1">
              <a:gsLst>
                <a:gs pos="16000">
                  <a:schemeClr val="bg1"/>
                </a:gs>
                <a:gs pos="100000">
                  <a:srgbClr val="F9FBF8"/>
                </a:gs>
              </a:gsLst>
              <a:lin ang="2700000" scaled="1"/>
            </a:gradFill>
            <a:ln>
              <a:noFill/>
            </a:ln>
            <a:effectLst>
              <a:outerShdw blurRad="50800" dist="38100" dir="2700000" algn="tl" rotWithShape="0">
                <a:srgbClr val="DAE7D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6"/>
              </p:custDataLst>
            </p:nvPr>
          </p:nvSpPr>
          <p:spPr>
            <a:xfrm>
              <a:off x="5546503" y="2003557"/>
              <a:ext cx="1500603" cy="1500603"/>
            </a:xfrm>
            <a:prstGeom prst="ellipse">
              <a:avLst/>
            </a:prstGeom>
            <a:gradFill flip="none" rotWithShape="1">
              <a:gsLst>
                <a:gs pos="39000">
                  <a:srgbClr val="E99EA2"/>
                </a:gs>
                <a:gs pos="100000">
                  <a:srgbClr val="DF3133"/>
                </a:gs>
              </a:gsLst>
              <a:lin ang="13500000" scaled="1"/>
            </a:gradFill>
            <a:ln>
              <a:noFill/>
            </a:ln>
            <a:effectLst>
              <a:outerShdw blurRad="190500" dist="101600" dir="5400000" algn="t" rotWithShape="0">
                <a:srgbClr val="91795A">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a:latin typeface="+mj-ea"/>
                  <a:ea typeface="+mj-ea"/>
                </a:rPr>
                <a:t>02</a:t>
              </a:r>
              <a:endParaRPr lang="zh-CN" altLang="en-US" sz="4400">
                <a:latin typeface="+mj-ea"/>
                <a:ea typeface="+mj-ea"/>
              </a:endParaRPr>
            </a:p>
          </p:txBody>
        </p:sp>
        <p:sp>
          <p:nvSpPr>
            <p:cNvPr id="14" name="文本框 13"/>
            <p:cNvSpPr txBox="1"/>
            <p:nvPr>
              <p:custDataLst>
                <p:tags r:id="rId7"/>
              </p:custDataLst>
            </p:nvPr>
          </p:nvSpPr>
          <p:spPr>
            <a:xfrm>
              <a:off x="4661778" y="3648753"/>
              <a:ext cx="3262433" cy="1015663"/>
            </a:xfrm>
            <a:prstGeom prst="rect">
              <a:avLst/>
            </a:prstGeom>
            <a:noFill/>
          </p:spPr>
          <p:txBody>
            <a:bodyPr wrap="none" lIns="0" tIns="0" rIns="0" bIns="0" rtlCol="0">
              <a:noAutofit/>
            </a:bodyPr>
            <a:lstStyle/>
            <a:p>
              <a:pPr algn="ctr"/>
              <a:r>
                <a:rPr lang="zh-CN" sz="6000" b="1">
                  <a:solidFill>
                    <a:schemeClr val="tx1">
                      <a:lumMod val="75000"/>
                      <a:lumOff val="25000"/>
                    </a:schemeClr>
                  </a:solidFill>
                  <a:latin typeface="微软雅黑" panose="020B0503020204020204" pitchFamily="34" charset="-122"/>
                  <a:ea typeface="微软雅黑" panose="020B0503020204020204" pitchFamily="34" charset="-122"/>
                  <a:sym typeface="+mn-ea"/>
                </a:rPr>
                <a:t>提升</a:t>
              </a:r>
              <a:r>
                <a:rPr lang="en-US" altLang="zh-CN" sz="6000"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zh-CN" altLang="en-US" sz="6000" b="1">
                  <a:solidFill>
                    <a:schemeClr val="tx1">
                      <a:lumMod val="75000"/>
                      <a:lumOff val="25000"/>
                    </a:schemeClr>
                  </a:solidFill>
                  <a:latin typeface="微软雅黑" panose="020B0503020204020204" pitchFamily="34" charset="-122"/>
                  <a:ea typeface="微软雅黑" panose="020B0503020204020204" pitchFamily="34" charset="-122"/>
                  <a:sym typeface="+mn-ea"/>
                </a:rPr>
                <a:t>真题研析</a:t>
              </a:r>
              <a:endParaRPr lang="zh-CN" altLang="en-US" sz="6000" b="1">
                <a:solidFill>
                  <a:schemeClr val="tx1">
                    <a:lumMod val="75000"/>
                    <a:lumOff val="25000"/>
                  </a:schemeClr>
                </a:solidFill>
                <a:latin typeface="+mj-ea"/>
              </a:endParaRPr>
            </a:p>
          </p:txBody>
        </p:sp>
        <p:sp>
          <p:nvSpPr>
            <p:cNvPr id="15" name="矩形 14"/>
            <p:cNvSpPr/>
            <p:nvPr>
              <p:custDataLst>
                <p:tags r:id="rId8"/>
              </p:custDataLst>
            </p:nvPr>
          </p:nvSpPr>
          <p:spPr>
            <a:xfrm>
              <a:off x="4497132" y="4582638"/>
              <a:ext cx="3591724" cy="387798"/>
            </a:xfrm>
            <a:prstGeom prst="rect">
              <a:avLst/>
            </a:prstGeom>
          </p:spPr>
          <p:txBody>
            <a:bodyPr wrap="square" lIns="0" tIns="0" rIns="0" bIns="0">
              <a:noAutofit/>
            </a:bodyPr>
            <a:lstStyle/>
            <a:p>
              <a:pPr>
                <a:lnSpc>
                  <a:spcPct val="120000"/>
                </a:lnSpc>
              </a:pPr>
              <a:endParaRPr lang="zh-CN" altLang="en-US" sz="1600">
                <a:solidFill>
                  <a:schemeClr val="tx1">
                    <a:lumMod val="65000"/>
                    <a:lumOff val="35000"/>
                  </a:schemeClr>
                </a:solidFill>
              </a:endParaRPr>
            </a:p>
          </p:txBody>
        </p:sp>
      </p:grpSp>
      <p:grpSp>
        <p:nvGrpSpPr>
          <p:cNvPr id="54" name="组合 53"/>
          <p:cNvGrpSpPr/>
          <p:nvPr>
            <p:custDataLst>
              <p:tags r:id="rId9"/>
            </p:custDataLst>
          </p:nvPr>
        </p:nvGrpSpPr>
        <p:grpSpPr>
          <a:xfrm>
            <a:off x="928370" y="574040"/>
            <a:ext cx="4925060" cy="5422265"/>
            <a:chOff x="11378" y="1087"/>
            <a:chExt cx="8305" cy="8539"/>
          </a:xfrm>
        </p:grpSpPr>
        <p:sp>
          <p:nvSpPr>
            <p:cNvPr id="48" name="任意多边形 47"/>
            <p:cNvSpPr/>
            <p:nvPr>
              <p:custDataLst>
                <p:tags r:id="rId10"/>
              </p:custDataLst>
            </p:nvPr>
          </p:nvSpPr>
          <p:spPr>
            <a:xfrm>
              <a:off x="11821" y="1453"/>
              <a:ext cx="6192"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solidFill>
              <a:schemeClr val="accent6">
                <a:lumMod val="75000"/>
                <a:alpha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custDataLst>
                <p:tags r:id="rId11"/>
              </p:custDataLst>
            </p:nvPr>
          </p:nvSpPr>
          <p:spPr>
            <a:xfrm>
              <a:off x="18317" y="6729"/>
              <a:ext cx="1366" cy="1366"/>
            </a:xfrm>
            <a:prstGeom prst="ellipse">
              <a:avLst/>
            </a:prstGeom>
            <a:gradFill flip="none" rotWithShape="1">
              <a:gsLst>
                <a:gs pos="39000">
                  <a:srgbClr val="DF3133"/>
                </a:gs>
                <a:gs pos="83000">
                  <a:srgbClr val="F46A6E"/>
                </a:gs>
              </a:gsLst>
              <a:lin ang="13500000" scaled="1"/>
            </a:gradFill>
            <a:ln>
              <a:noFill/>
            </a:ln>
            <a:effectLst>
              <a:outerShdw blurRad="304800" sx="118000" sy="118000" algn="ctr" rotWithShape="0">
                <a:schemeClr val="accent1">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任意多边形 1"/>
            <p:cNvSpPr/>
            <p:nvPr>
              <p:custDataLst>
                <p:tags r:id="rId12"/>
              </p:custDataLst>
            </p:nvPr>
          </p:nvSpPr>
          <p:spPr>
            <a:xfrm>
              <a:off x="11378" y="1087"/>
              <a:ext cx="6396"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blipFill rotWithShape="1">
              <a:blip r:embed="rId13"/>
              <a:stretch>
                <a:fillRect r="-3000"/>
              </a:stretch>
            </a:blipFill>
            <a:ln>
              <a:noFill/>
            </a:ln>
            <a:effectLst>
              <a:outerShdw blurRad="571500" sx="105000" sy="105000" algn="ctr"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102" name="文本框 101"/>
          <p:cNvSpPr txBox="1"/>
          <p:nvPr>
            <p:custDataLst>
              <p:tags r:id="rId4"/>
            </p:custDataLst>
          </p:nvPr>
        </p:nvSpPr>
        <p:spPr>
          <a:xfrm>
            <a:off x="154305" y="828675"/>
            <a:ext cx="11921490" cy="1753235"/>
          </a:xfrm>
          <a:prstGeom prst="rect">
            <a:avLst/>
          </a:prstGeom>
          <a:noFill/>
          <a:ln w="9525">
            <a:noFill/>
          </a:ln>
        </p:spPr>
        <p:txBody>
          <a:bodyPr wrap="square">
            <a:spAutoFit/>
          </a:bodyPr>
          <a:lstStyle/>
          <a:p>
            <a:pPr indent="0" fontAlgn="auto">
              <a:lnSpc>
                <a:spcPct val="150000"/>
              </a:lnSpc>
            </a:pP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2024·</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吉林</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高考真题</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）在光下叶绿体中的</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5</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能与</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反应形成</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3</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；当</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比值低时，</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5</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也能与</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反应形成</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等化合物。</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在叶绿体、过氧化物酶体和线粒体中经过一系列化学反应完成光呼吸过程。上述过程在叶绿体与线粒体中主要物质变化如图</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p:nvPr>
            <p:custDataLst>
              <p:tags r:id="rId5"/>
            </p:custDataLst>
          </p:nvPr>
        </p:nvPicPr>
        <p:blipFill>
          <a:blip r:embed="rId6"/>
          <a:stretch>
            <a:fillRect/>
          </a:stretch>
        </p:blipFill>
        <p:spPr>
          <a:xfrm>
            <a:off x="3556000" y="2671445"/>
            <a:ext cx="5407660" cy="1929130"/>
          </a:xfrm>
          <a:prstGeom prst="rect">
            <a:avLst/>
          </a:prstGeom>
          <a:noFill/>
          <a:ln w="9525">
            <a:noFill/>
          </a:ln>
        </p:spPr>
      </p:pic>
      <p:sp>
        <p:nvSpPr>
          <p:cNvPr id="103" name="文本框 102"/>
          <p:cNvSpPr txBox="1"/>
          <p:nvPr>
            <p:custDataLst>
              <p:tags r:id="rId7"/>
            </p:custDataLst>
          </p:nvPr>
        </p:nvSpPr>
        <p:spPr>
          <a:xfrm>
            <a:off x="226060" y="4469130"/>
            <a:ext cx="11921490" cy="2306955"/>
          </a:xfrm>
          <a:prstGeom prst="rect">
            <a:avLst/>
          </a:prstGeom>
          <a:noFill/>
          <a:ln w="9525">
            <a:noFill/>
          </a:ln>
        </p:spPr>
        <p:txBody>
          <a:bodyPr wrap="square">
            <a:spAutoFit/>
          </a:bodyPr>
          <a:lstStyle/>
          <a:p>
            <a:pPr indent="0" fontAlgn="auto">
              <a:lnSpc>
                <a:spcPct val="150000"/>
              </a:lnSpc>
            </a:pPr>
            <a:r>
              <a:rPr lang="zh-CN" sz="2400" b="1">
                <a:latin typeface="微软雅黑" panose="020B0503020204020204" pitchFamily="34" charset="-122"/>
                <a:ea typeface="微软雅黑" panose="020B0503020204020204" pitchFamily="34" charset="-122"/>
                <a:cs typeface="微软雅黑" panose="020B0503020204020204" pitchFamily="34" charset="-122"/>
              </a:rPr>
              <a:t>光呼吸将已经同化的碳释放，且整体上是消耗能量的过程。回答下列问题。</a:t>
            </a:r>
            <a:r>
              <a:rPr lang="en-US" sz="2400" b="1">
                <a:latin typeface="微软雅黑" panose="020B0503020204020204" pitchFamily="34" charset="-122"/>
                <a:ea typeface="微软雅黑" panose="020B0503020204020204" pitchFamily="34" charset="-122"/>
                <a:cs typeface="微软雅黑" panose="020B0503020204020204" pitchFamily="34" charset="-122"/>
              </a:rPr>
              <a:t>(1)</a:t>
            </a:r>
            <a:r>
              <a:rPr lang="zh-CN" sz="2400" b="1">
                <a:latin typeface="微软雅黑" panose="020B0503020204020204" pitchFamily="34" charset="-122"/>
                <a:ea typeface="微软雅黑" panose="020B0503020204020204" pitchFamily="34" charset="-122"/>
                <a:cs typeface="微软雅黑" panose="020B0503020204020204" pitchFamily="34" charset="-122"/>
              </a:rPr>
              <a:t>反应</a:t>
            </a:r>
            <a:r>
              <a:rPr lang="en-US" sz="2400" b="1">
                <a:latin typeface="微软雅黑" panose="020B0503020204020204" pitchFamily="34" charset="-122"/>
                <a:ea typeface="微软雅黑" panose="020B0503020204020204" pitchFamily="34" charset="-122"/>
                <a:cs typeface="微软雅黑" panose="020B0503020204020204" pitchFamily="34" charset="-122"/>
              </a:rPr>
              <a:t>①</a:t>
            </a:r>
            <a:r>
              <a:rPr lang="zh-CN" sz="2400" b="1">
                <a:latin typeface="微软雅黑" panose="020B0503020204020204" pitchFamily="34" charset="-122"/>
                <a:ea typeface="微软雅黑" panose="020B0503020204020204" pitchFamily="34" charset="-122"/>
                <a:cs typeface="微软雅黑" panose="020B0503020204020204" pitchFamily="34" charset="-122"/>
              </a:rPr>
              <a:t>是</a:t>
            </a:r>
            <a:r>
              <a:rPr lang="en-US" sz="2400" b="1" u="sng">
                <a:latin typeface="微软雅黑" panose="020B0503020204020204" pitchFamily="34" charset="-122"/>
                <a:ea typeface="微软雅黑" panose="020B0503020204020204" pitchFamily="34" charset="-122"/>
                <a:cs typeface="微软雅黑" panose="020B0503020204020204" pitchFamily="34" charset="-122"/>
              </a:rPr>
              <a:t>________________</a:t>
            </a:r>
            <a:r>
              <a:rPr lang="zh-CN" sz="2400" b="1">
                <a:latin typeface="微软雅黑" panose="020B0503020204020204" pitchFamily="34" charset="-122"/>
                <a:ea typeface="微软雅黑" panose="020B0503020204020204" pitchFamily="34" charset="-122"/>
                <a:cs typeface="微软雅黑" panose="020B0503020204020204" pitchFamily="34" charset="-122"/>
              </a:rPr>
              <a:t>过程。</a:t>
            </a:r>
            <a:r>
              <a:rPr lang="en-US" sz="2400" b="1">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与光呼吸不同，以葡萄糖为反应物的有氧呼吸产生</a:t>
            </a:r>
            <a:r>
              <a:rPr lang="en-US" sz="2400" b="1">
                <a:latin typeface="微软雅黑" panose="020B0503020204020204" pitchFamily="34" charset="-122"/>
                <a:ea typeface="微软雅黑" panose="020B0503020204020204" pitchFamily="34" charset="-122"/>
                <a:cs typeface="微软雅黑" panose="020B0503020204020204" pitchFamily="34" charset="-122"/>
              </a:rPr>
              <a:t>NADH</a:t>
            </a:r>
            <a:r>
              <a:rPr lang="zh-CN" sz="2400" b="1">
                <a:latin typeface="微软雅黑" panose="020B0503020204020204" pitchFamily="34" charset="-122"/>
                <a:ea typeface="微软雅黑" panose="020B0503020204020204" pitchFamily="34" charset="-122"/>
                <a:cs typeface="微软雅黑" panose="020B0503020204020204" pitchFamily="34" charset="-122"/>
              </a:rPr>
              <a:t>的场所是</a:t>
            </a:r>
            <a:r>
              <a:rPr lang="en-US" sz="2400" b="1" u="sng">
                <a:latin typeface="微软雅黑" panose="020B0503020204020204" pitchFamily="34" charset="-122"/>
                <a:ea typeface="微软雅黑" panose="020B0503020204020204" pitchFamily="34" charset="-122"/>
                <a:cs typeface="微软雅黑" panose="020B0503020204020204" pitchFamily="34" charset="-122"/>
              </a:rPr>
              <a:t>________________</a:t>
            </a:r>
            <a:r>
              <a:rPr lang="zh-CN" sz="2400" b="1">
                <a:latin typeface="微软雅黑" panose="020B0503020204020204" pitchFamily="34" charset="-122"/>
                <a:ea typeface="微软雅黑" panose="020B0503020204020204" pitchFamily="34" charset="-122"/>
                <a:cs typeface="微软雅黑" panose="020B0503020204020204" pitchFamily="34" charset="-122"/>
              </a:rPr>
              <a:t>和</a:t>
            </a:r>
            <a:r>
              <a:rPr lang="en-US" sz="2400" b="1" u="sng">
                <a:latin typeface="微软雅黑" panose="020B0503020204020204" pitchFamily="34" charset="-122"/>
                <a:ea typeface="微软雅黑" panose="020B0503020204020204" pitchFamily="34" charset="-122"/>
                <a:cs typeface="微软雅黑" panose="020B0503020204020204" pitchFamily="34" charset="-122"/>
              </a:rPr>
              <a:t>________________</a:t>
            </a:r>
            <a:r>
              <a:rPr lang="zh-CN" sz="2400" b="1">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custDataLst>
              <p:tags r:id="rId8"/>
            </p:custDataLst>
          </p:nvPr>
        </p:nvSpPr>
        <p:spPr>
          <a:xfrm>
            <a:off x="2266315" y="5100955"/>
            <a:ext cx="1771650" cy="460375"/>
          </a:xfrm>
          <a:prstGeom prst="rect">
            <a:avLst/>
          </a:prstGeom>
          <a:noFill/>
          <a:ln w="9525">
            <a:noFill/>
          </a:ln>
        </p:spPr>
        <p:txBody>
          <a:bodyPr wrap="square">
            <a:spAutoFit/>
          </a:bodyPr>
          <a:lstStyle/>
          <a:p>
            <a:pPr indent="0"/>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的固定</a:t>
            </a:r>
            <a:endPar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custDataLst>
              <p:tags r:id="rId9"/>
            </p:custDataLst>
          </p:nvPr>
        </p:nvSpPr>
        <p:spPr>
          <a:xfrm>
            <a:off x="892810" y="6235065"/>
            <a:ext cx="1803400" cy="460375"/>
          </a:xfrm>
          <a:prstGeom prst="rect">
            <a:avLst/>
          </a:prstGeom>
          <a:noFill/>
          <a:ln w="9525">
            <a:noFill/>
          </a:ln>
        </p:spPr>
        <p:txBody>
          <a:bodyPr wrap="square">
            <a:spAutoFit/>
          </a:bodyPr>
          <a:lstStyle/>
          <a:p>
            <a:pPr indent="0"/>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细胞质基质</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10"/>
            </p:custDataLst>
          </p:nvPr>
        </p:nvSpPr>
        <p:spPr>
          <a:xfrm>
            <a:off x="9881235" y="5644515"/>
            <a:ext cx="1786255" cy="460375"/>
          </a:xfrm>
          <a:prstGeom prst="rect">
            <a:avLst/>
          </a:prstGeom>
          <a:noFill/>
        </p:spPr>
        <p:txBody>
          <a:bodyPr wrap="square" rtlCol="0" anchor="t">
            <a:spAutoFit/>
          </a:bodyPr>
          <a:lstStyle/>
          <a:p>
            <a:pPr indent="0"/>
            <a:r>
              <a:rPr lang="zh-CN" sz="2400" b="1">
                <a:solidFill>
                  <a:srgbClr val="C00000"/>
                </a:solidFill>
                <a:latin typeface="微软雅黑" panose="020B0503020204020204" pitchFamily="34" charset="-122"/>
                <a:ea typeface="微软雅黑" panose="020B0503020204020204" pitchFamily="34" charset="-122"/>
                <a:sym typeface="+mn-ea"/>
              </a:rPr>
              <a:t>线粒体基质</a:t>
            </a:r>
            <a:endParaRPr lang="zh-CN" altLang="en-US" sz="2400" b="1">
              <a:solidFill>
                <a:srgbClr val="C00000"/>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102" name="文本框 101"/>
          <p:cNvSpPr txBox="1"/>
          <p:nvPr>
            <p:custDataLst>
              <p:tags r:id="rId4"/>
            </p:custDataLst>
          </p:nvPr>
        </p:nvSpPr>
        <p:spPr>
          <a:xfrm>
            <a:off x="154305" y="737235"/>
            <a:ext cx="11921490" cy="1753235"/>
          </a:xfrm>
          <a:prstGeom prst="rect">
            <a:avLst/>
          </a:prstGeom>
          <a:noFill/>
          <a:ln w="9525">
            <a:noFill/>
          </a:ln>
        </p:spPr>
        <p:txBody>
          <a:bodyPr wrap="square">
            <a:spAutoFit/>
          </a:bodyPr>
          <a:lstStyle/>
          <a:p>
            <a:pPr indent="0" fontAlgn="auto">
              <a:lnSpc>
                <a:spcPct val="150000"/>
              </a:lnSpc>
            </a:pP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2024·</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吉林</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高考真题</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）在光下叶绿体中的</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5</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能与</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反应形成</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3</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；当</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比值低时，</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5</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也能与</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O</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反应形成</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等化合物。</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C</a:t>
            </a:r>
            <a:r>
              <a:rPr lang="en-US" sz="2400" b="1" baseline="-250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在叶绿体、过氧化物酶体和线粒体中经过一系列化学反应完成光呼吸过程。上述过程在叶绿体与线粒体中主要物质变化如图</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3" name="文本框 102"/>
          <p:cNvSpPr txBox="1"/>
          <p:nvPr>
            <p:custDataLst>
              <p:tags r:id="rId5"/>
            </p:custDataLst>
          </p:nvPr>
        </p:nvSpPr>
        <p:spPr>
          <a:xfrm>
            <a:off x="154305" y="2398395"/>
            <a:ext cx="11921490" cy="3969385"/>
          </a:xfrm>
          <a:prstGeom prst="rect">
            <a:avLst/>
          </a:prstGeom>
          <a:noFill/>
          <a:ln w="9525">
            <a:noFill/>
          </a:ln>
        </p:spPr>
        <p:txBody>
          <a:bodyPr wrap="square">
            <a:spAutoFit/>
          </a:bodyPr>
          <a:lstStyle/>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(3)我国科学家将改变光呼吸的相关基因转入某种农作物野生型植株（WT），得到转基因株系1和2，测定净光合速率，结果如图2、图3。图2中植物光合作用CO2的来源除了有外界环境外，还可来自___________和___________(填生理过程）。7—10时株系1和2与WT净光合速率逐渐产生差异，原因是________________________________________________</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_____________________________________________________________________________________</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_________________________________________________________________________。据图3中的数据_______填“能”或“不能”）</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custDataLst>
              <p:tags r:id="rId6"/>
            </p:custDataLst>
          </p:nvPr>
        </p:nvSpPr>
        <p:spPr>
          <a:xfrm>
            <a:off x="3804920" y="3631565"/>
            <a:ext cx="1142365" cy="460375"/>
          </a:xfrm>
          <a:prstGeom prst="rect">
            <a:avLst/>
          </a:prstGeom>
          <a:noFill/>
          <a:ln w="9525">
            <a:noFill/>
          </a:ln>
        </p:spPr>
        <p:txBody>
          <a:bodyPr wrap="square">
            <a:spAutoFit/>
          </a:bodyPr>
          <a:lstStyle/>
          <a:p>
            <a:pPr indent="0"/>
            <a:r>
              <a:rPr lang="zh-CN" sz="2400" b="1">
                <a:solidFill>
                  <a:srgbClr val="C00000"/>
                </a:solidFill>
                <a:latin typeface="微软雅黑" panose="020B0503020204020204" pitchFamily="34" charset="-122"/>
                <a:ea typeface="微软雅黑" panose="020B0503020204020204" pitchFamily="34" charset="-122"/>
              </a:rPr>
              <a:t>光呼吸</a:t>
            </a:r>
            <a:endParaRPr lang="zh-CN" altLang="en-US" sz="2400" b="1">
              <a:solidFill>
                <a:srgbClr val="C00000"/>
              </a:solidFill>
              <a:latin typeface="微软雅黑" panose="020B0503020204020204" pitchFamily="34" charset="-122"/>
              <a:ea typeface="微软雅黑" panose="020B0503020204020204" pitchFamily="34" charset="-122"/>
            </a:endParaRPr>
          </a:p>
        </p:txBody>
      </p:sp>
      <p:sp>
        <p:nvSpPr>
          <p:cNvPr id="9" name="文本框 8"/>
          <p:cNvSpPr txBox="1"/>
          <p:nvPr>
            <p:custDataLst>
              <p:tags r:id="rId7"/>
            </p:custDataLst>
          </p:nvPr>
        </p:nvSpPr>
        <p:spPr>
          <a:xfrm>
            <a:off x="5452745" y="3625215"/>
            <a:ext cx="1414780" cy="460375"/>
          </a:xfrm>
          <a:prstGeom prst="rect">
            <a:avLst/>
          </a:prstGeom>
          <a:noFill/>
          <a:ln w="9525">
            <a:noFill/>
          </a:ln>
        </p:spPr>
        <p:txBody>
          <a:bodyPr wrap="square">
            <a:spAutoFit/>
          </a:bodyPr>
          <a:lstStyle/>
          <a:p>
            <a:pPr indent="0"/>
            <a:r>
              <a:rPr lang="zh-CN" sz="2400" b="1">
                <a:solidFill>
                  <a:srgbClr val="C00000"/>
                </a:solidFill>
                <a:latin typeface="微软雅黑" panose="020B0503020204020204" pitchFamily="34" charset="-122"/>
                <a:ea typeface="微软雅黑" panose="020B0503020204020204" pitchFamily="34" charset="-122"/>
              </a:rPr>
              <a:t>呼吸作用</a:t>
            </a:r>
            <a:endParaRPr lang="zh-CN" altLang="en-US" sz="2400" b="1">
              <a:solidFill>
                <a:srgbClr val="C00000"/>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8"/>
            </p:custDataLst>
          </p:nvPr>
        </p:nvSpPr>
        <p:spPr>
          <a:xfrm>
            <a:off x="69850" y="4050665"/>
            <a:ext cx="11869420" cy="1753235"/>
          </a:xfrm>
          <a:prstGeom prst="rect">
            <a:avLst/>
          </a:prstGeom>
          <a:noFill/>
          <a:ln w="9525">
            <a:noFill/>
          </a:ln>
        </p:spPr>
        <p:txBody>
          <a:bodyPr wrap="square">
            <a:spAutoFit/>
          </a:bodyPr>
          <a:lstStyle/>
          <a:p>
            <a:pPr indent="0" fontAlgn="auto">
              <a:lnSpc>
                <a:spcPct val="150000"/>
              </a:lnSpc>
            </a:pP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7—10</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时，随着光照强度的增加，株系</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由于转入了改变光呼吸的相关基因，导致光呼吸速率降低，光呼吸将已经同化的碳释放，且整体上是消耗能量的过程</a:t>
            </a:r>
            <a:endPar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custDataLst>
              <p:tags r:id="rId9"/>
            </p:custDataLst>
          </p:nvPr>
        </p:nvSpPr>
        <p:spPr>
          <a:xfrm>
            <a:off x="910590" y="5803900"/>
            <a:ext cx="840105" cy="460375"/>
          </a:xfrm>
          <a:prstGeom prst="rect">
            <a:avLst/>
          </a:prstGeom>
          <a:noFill/>
          <a:ln w="9525">
            <a:noFill/>
          </a:ln>
        </p:spPr>
        <p:txBody>
          <a:bodyPr wrap="square">
            <a:spAutoFit/>
          </a:bodyPr>
          <a:lstStyle/>
          <a:p>
            <a:pPr indent="0"/>
            <a:r>
              <a:rPr lang="zh-CN" sz="2400" b="1">
                <a:solidFill>
                  <a:srgbClr val="C00000"/>
                </a:solidFill>
                <a:latin typeface="微软雅黑" panose="020B0503020204020204" pitchFamily="34" charset="-122"/>
                <a:ea typeface="微软雅黑" panose="020B0503020204020204" pitchFamily="34" charset="-122"/>
              </a:rPr>
              <a:t>不能</a:t>
            </a:r>
            <a:endParaRPr lang="zh-CN" altLang="en-US" sz="24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文本框 102"/>
          <p:cNvSpPr txBox="1"/>
          <p:nvPr>
            <p:custDataLst>
              <p:tags r:id="rId1"/>
            </p:custDataLst>
          </p:nvPr>
        </p:nvSpPr>
        <p:spPr>
          <a:xfrm>
            <a:off x="240030" y="862330"/>
            <a:ext cx="11921490" cy="1753235"/>
          </a:xfrm>
          <a:prstGeom prst="rect">
            <a:avLst/>
          </a:prstGeom>
          <a:noFill/>
          <a:ln w="9525">
            <a:noFill/>
          </a:ln>
        </p:spPr>
        <p:txBody>
          <a:bodyPr wrap="square">
            <a:spAutoFit/>
          </a:bodyPr>
          <a:lstStyle/>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(3)计算出株系1的总光合速率，理由是_________________________________________</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_____________________________________________________________________________________</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______________。</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custDataLst>
              <p:tags r:id="rId2"/>
            </p:custDataLst>
          </p:nvPr>
        </p:nvSpPr>
        <p:spPr>
          <a:xfrm>
            <a:off x="221615" y="831850"/>
            <a:ext cx="11819890" cy="1668145"/>
          </a:xfrm>
          <a:prstGeom prst="rect">
            <a:avLst/>
          </a:prstGeom>
          <a:noFill/>
          <a:ln w="9525">
            <a:noFill/>
          </a:ln>
        </p:spPr>
        <p:txBody>
          <a:bodyPr wrap="square">
            <a:noAutofit/>
          </a:bodyPr>
          <a:lstStyle/>
          <a:p>
            <a:pPr indent="0" fontAlgn="auto">
              <a:lnSpc>
                <a:spcPct val="150000"/>
              </a:lnSpc>
            </a:pPr>
            <a:r>
              <a:rPr lang="en-US" alt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总光合速率</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净光合速率</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呼吸速率，呼吸速率为光照强度为</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0</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时二氧化碳的释放速率，图</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的横坐标为二氧化碳的浓度，无法得出呼吸速率</a:t>
            </a:r>
            <a:endPar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custDataLst>
              <p:tags r:id="rId3"/>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4"/>
            </p:custDataLst>
          </p:nvPr>
        </p:nvPicPr>
        <p:blipFill>
          <a:blip r:embed="rId5"/>
          <a:stretch>
            <a:fillRect/>
          </a:stretch>
        </p:blipFill>
        <p:spPr>
          <a:xfrm>
            <a:off x="4648556" y="83822"/>
            <a:ext cx="388544" cy="744538"/>
          </a:xfrm>
          <a:prstGeom prst="rect">
            <a:avLst/>
          </a:prstGeom>
          <a:noFill/>
          <a:ln w="9525">
            <a:noFill/>
          </a:ln>
        </p:spPr>
      </p:pic>
      <p:sp>
        <p:nvSpPr>
          <p:cNvPr id="13" name="文本框 12"/>
          <p:cNvSpPr txBox="1"/>
          <p:nvPr>
            <p:custDataLst>
              <p:tags r:id="rId6"/>
            </p:custDataLst>
          </p:nvPr>
        </p:nvSpPr>
        <p:spPr>
          <a:xfrm>
            <a:off x="130810" y="2552065"/>
            <a:ext cx="11788775" cy="1198880"/>
          </a:xfrm>
          <a:prstGeom prst="rect">
            <a:avLst/>
          </a:prstGeom>
          <a:noFill/>
          <a:ln w="9525">
            <a:noFill/>
          </a:ln>
        </p:spPr>
        <p:txBody>
          <a:bodyPr wrap="square">
            <a:spAutoFit/>
          </a:bodyPr>
          <a:lstStyle/>
          <a:p>
            <a:pPr indent="0" fontAlgn="auto">
              <a:lnSpc>
                <a:spcPct val="150000"/>
              </a:lnSpc>
            </a:pPr>
            <a:r>
              <a:rPr lang="en-US" sz="2400" b="1">
                <a:latin typeface="微软雅黑" panose="020B0503020204020204" pitchFamily="34" charset="-122"/>
                <a:ea typeface="微软雅黑" panose="020B0503020204020204" pitchFamily="34" charset="-122"/>
                <a:cs typeface="微软雅黑" panose="020B0503020204020204" pitchFamily="34" charset="-122"/>
              </a:rPr>
              <a:t>(4)</a:t>
            </a:r>
            <a:r>
              <a:rPr lang="zh-CN" sz="2400" b="1">
                <a:latin typeface="微软雅黑" panose="020B0503020204020204" pitchFamily="34" charset="-122"/>
                <a:ea typeface="微软雅黑" panose="020B0503020204020204" pitchFamily="34" charset="-122"/>
                <a:cs typeface="微软雅黑" panose="020B0503020204020204" pitchFamily="34" charset="-122"/>
              </a:rPr>
              <a:t>结合上述结果分析，选择转基因株系</a:t>
            </a:r>
            <a:r>
              <a:rPr lang="en-US" sz="2400" b="1">
                <a:latin typeface="微软雅黑" panose="020B0503020204020204" pitchFamily="34" charset="-122"/>
                <a:ea typeface="微软雅黑" panose="020B0503020204020204" pitchFamily="34" charset="-122"/>
                <a:cs typeface="微软雅黑" panose="020B0503020204020204" pitchFamily="34" charset="-122"/>
              </a:rPr>
              <a:t>1</a:t>
            </a:r>
            <a:r>
              <a:rPr lang="zh-CN" sz="2400" b="1">
                <a:latin typeface="微软雅黑" panose="020B0503020204020204" pitchFamily="34" charset="-122"/>
                <a:ea typeface="微软雅黑" panose="020B0503020204020204" pitchFamily="34" charset="-122"/>
                <a:cs typeface="微软雅黑" panose="020B0503020204020204" pitchFamily="34" charset="-122"/>
              </a:rPr>
              <a:t>进行种植，产量可能更具优势，判断的依据是</a:t>
            </a:r>
            <a:r>
              <a:rPr lang="en-US" sz="2400" b="1" u="sng">
                <a:latin typeface="微软雅黑" panose="020B0503020204020204" pitchFamily="34" charset="-122"/>
                <a:ea typeface="微软雅黑" panose="020B0503020204020204" pitchFamily="34" charset="-122"/>
                <a:cs typeface="微软雅黑" panose="020B0503020204020204" pitchFamily="34" charset="-122"/>
              </a:rPr>
              <a:t>_____________________________________________________________</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custDataLst>
              <p:tags r:id="rId7"/>
            </p:custDataLst>
          </p:nvPr>
        </p:nvSpPr>
        <p:spPr>
          <a:xfrm>
            <a:off x="240030" y="3199130"/>
            <a:ext cx="7463790" cy="460375"/>
          </a:xfrm>
          <a:prstGeom prst="rect">
            <a:avLst/>
          </a:prstGeom>
          <a:noFill/>
          <a:ln w="9525">
            <a:noFill/>
          </a:ln>
        </p:spPr>
        <p:txBody>
          <a:bodyPr wrap="square">
            <a:spAutoFit/>
          </a:bodyPr>
          <a:lstStyle/>
          <a:p>
            <a:pPr indent="0"/>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与株系</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与</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WT</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相比，转基因株系</a:t>
            </a:r>
            <a:r>
              <a:rPr 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的净光合速率最大</a:t>
            </a:r>
            <a:endParaRPr lang="zh-CN" altLang="en-US" sz="24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00005" name="图片 100005"/>
          <p:cNvPicPr>
            <a:picLocks noChangeAspect="1"/>
          </p:cNvPicPr>
          <p:nvPr>
            <p:custDataLst>
              <p:tags r:id="rId8"/>
            </p:custDataLst>
          </p:nvPr>
        </p:nvPicPr>
        <p:blipFill>
          <a:blip r:embed="rId9"/>
          <a:stretch>
            <a:fillRect/>
          </a:stretch>
        </p:blipFill>
        <p:spPr>
          <a:xfrm>
            <a:off x="2273300" y="3803015"/>
            <a:ext cx="7504430" cy="28143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linds(horizont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100" name="文本框 99"/>
          <p:cNvSpPr txBox="1"/>
          <p:nvPr>
            <p:custDataLst>
              <p:tags r:id="rId4"/>
            </p:custDataLst>
          </p:nvPr>
        </p:nvSpPr>
        <p:spPr>
          <a:xfrm>
            <a:off x="135255" y="897890"/>
            <a:ext cx="11969750" cy="2749550"/>
          </a:xfrm>
          <a:prstGeom prst="rect">
            <a:avLst/>
          </a:prstGeom>
          <a:noFill/>
          <a:ln w="9525">
            <a:noFill/>
          </a:ln>
        </p:spPr>
        <p:txBody>
          <a:bodyPr wrap="square">
            <a:spAutoFit/>
          </a:bodyPr>
          <a:lstStyle/>
          <a:p>
            <a:pPr indent="0" fontAlgn="auto">
              <a:lnSpc>
                <a:spcPct val="120000"/>
              </a:lnSpc>
            </a:pPr>
            <a:r>
              <a:rPr lang="en-US" alt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（2023·山东卷·高考真题）</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当植物吸收的光能过多时，过剩的光能会对光反应阶段的</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复合体（</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）造成损伤，使</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活性降低，进而导致光合作用强度减弱。细胞可通过非光化学淬灭（</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NPQ</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）将过剩的光能耗散，减少多余光能对</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的损伤。已知拟南芥的</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H</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蛋白有</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个功能：</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①</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修复损伤的</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②</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参与</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NPQ</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的调节。科研人员以拟南芥的野生型和</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H</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基因缺失突变体为材料进行了相关实验，结果如图所示。实验中强光照射时对野生型和突变体光照的强度相同，且强光对二者的</a:t>
            </a:r>
            <a:r>
              <a:rPr 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均造成了损伤。</a:t>
            </a:r>
            <a:endParaRPr lang="zh-CN" altLang="en-US" sz="24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00015" name="图片 100015"/>
          <p:cNvPicPr>
            <a:picLocks noChangeAspect="1"/>
          </p:cNvPicPr>
          <p:nvPr>
            <p:custDataLst>
              <p:tags r:id="rId5"/>
            </p:custDataLst>
          </p:nvPr>
        </p:nvPicPr>
        <p:blipFill>
          <a:blip r:embed="rId6"/>
          <a:stretch>
            <a:fillRect/>
          </a:stretch>
        </p:blipFill>
        <p:spPr>
          <a:xfrm>
            <a:off x="3362325" y="3716655"/>
            <a:ext cx="5648960" cy="2958465"/>
          </a:xfrm>
          <a:prstGeom prst="rect">
            <a:avLst/>
          </a:prstGeom>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100" name="文本框 99"/>
          <p:cNvSpPr txBox="1"/>
          <p:nvPr>
            <p:custDataLst>
              <p:tags r:id="rId4"/>
            </p:custDataLst>
          </p:nvPr>
        </p:nvSpPr>
        <p:spPr>
          <a:xfrm>
            <a:off x="148590" y="828675"/>
            <a:ext cx="11961495" cy="5688965"/>
          </a:xfrm>
          <a:prstGeom prst="rect">
            <a:avLst/>
          </a:prstGeom>
          <a:noFill/>
          <a:ln w="9525">
            <a:noFill/>
          </a:ln>
        </p:spPr>
        <p:txBody>
          <a:bodyPr wrap="square">
            <a:spAutoFit/>
          </a:bodyPr>
          <a:lstStyle/>
          <a:p>
            <a:pPr indent="0" fontAlgn="auto">
              <a:lnSpc>
                <a:spcPct val="130000"/>
              </a:lnSpc>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）该实验的自变量为</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___________________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。该实验的无关变量中，影响光合作用强度的主要环境因素有</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（答出</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个因素即可）。（</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）根据本实验，</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（填</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能</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或</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不能</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）比较出强光照射下突变体与野生型的</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活性强弱，理由是</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__________</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30000"/>
              </a:lnSpc>
            </a:pP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30000"/>
              </a:lnSpc>
            </a:pP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30000"/>
              </a:lnSpc>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）据图分析，与野生型相比，强光照射下突变体中流向光合作用的能量</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（填</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多</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或</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少</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）。若测得突变体的暗反应强度高于野生型，根据本实验推测，原因是</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_________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_______________________________________</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_</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5"/>
            </p:custDataLst>
          </p:nvPr>
        </p:nvSpPr>
        <p:spPr>
          <a:xfrm>
            <a:off x="4111625" y="913130"/>
            <a:ext cx="3792220"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拟南芥种类、光照强度</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custDataLst>
              <p:tags r:id="rId6"/>
            </p:custDataLst>
          </p:nvPr>
        </p:nvSpPr>
        <p:spPr>
          <a:xfrm>
            <a:off x="5949950" y="1424305"/>
            <a:ext cx="3077210" cy="521970"/>
          </a:xfrm>
          <a:prstGeom prst="rect">
            <a:avLst/>
          </a:prstGeom>
          <a:noFill/>
          <a:ln w="9525">
            <a:noFill/>
          </a:ln>
        </p:spPr>
        <p:txBody>
          <a:bodyPr wrap="square">
            <a:spAutoFit/>
          </a:bodyPr>
          <a:lstStyle/>
          <a:p>
            <a:pPr indent="0"/>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CO</a:t>
            </a:r>
            <a:r>
              <a:rPr lang="en-US" sz="2800" b="1"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浓度、温度</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7"/>
            </p:custDataLst>
          </p:nvPr>
        </p:nvSpPr>
        <p:spPr>
          <a:xfrm>
            <a:off x="4321175" y="2016125"/>
            <a:ext cx="116649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不能</a:t>
            </a:r>
            <a:endParaRPr lang="zh-CN" altLang="en-US" sz="2800" b="1">
              <a:solidFill>
                <a:srgbClr val="C00000"/>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8"/>
            </p:custDataLst>
          </p:nvPr>
        </p:nvSpPr>
        <p:spPr>
          <a:xfrm>
            <a:off x="148590" y="3119120"/>
            <a:ext cx="11828780" cy="1641475"/>
          </a:xfrm>
          <a:prstGeom prst="rect">
            <a:avLst/>
          </a:prstGeom>
          <a:noFill/>
          <a:ln w="9525">
            <a:noFill/>
          </a:ln>
        </p:spPr>
        <p:txBody>
          <a:bodyPr wrap="square">
            <a:spAutoFit/>
          </a:bodyPr>
          <a:lstStyle/>
          <a:p>
            <a:pPr indent="0" fontAlgn="auto">
              <a:lnSpc>
                <a:spcPct val="120000"/>
              </a:lnSpc>
            </a:pP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强光照射下突变体的</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NPQ/</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相对值比野生型的</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NPQ/</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相对值高，能减少强光对</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复合体造成损伤。但是野生型含有</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蛋白，能对损伤后的</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进行修复，故不能确定强光照射下突变体与野生型的</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PSⅡ</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活性强弱    </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custDataLst>
              <p:tags r:id="rId9"/>
            </p:custDataLst>
          </p:nvPr>
        </p:nvSpPr>
        <p:spPr>
          <a:xfrm>
            <a:off x="314960" y="5341620"/>
            <a:ext cx="668020"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少</a:t>
            </a:r>
            <a:endParaRPr lang="zh-CN" altLang="en-US" sz="2800" b="1">
              <a:solidFill>
                <a:srgbClr val="C00000"/>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10"/>
            </p:custDataLst>
          </p:nvPr>
        </p:nvSpPr>
        <p:spPr>
          <a:xfrm>
            <a:off x="3810000" y="5891530"/>
            <a:ext cx="810831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突变体的</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NPQ</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强度大，能够减少强光对</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PSII</a:t>
            </a: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的损伤</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ppt_y</p:attrName>
                                        </p:attrNameLst>
                                      </p:cBhvr>
                                      <p:tavLst>
                                        <p:tav tm="0">
                                          <p:val>
                                            <p:strVal val="#ppt_y+#ppt_h*1.125000"/>
                                          </p:val>
                                        </p:tav>
                                        <p:tav tm="100000">
                                          <p:val>
                                            <p:strVal val="#ppt_y"/>
                                          </p:val>
                                        </p:tav>
                                      </p:tavLst>
                                    </p:anim>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10"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100" name="文本框 99"/>
          <p:cNvSpPr txBox="1"/>
          <p:nvPr>
            <p:custDataLst>
              <p:tags r:id="rId4"/>
            </p:custDataLst>
          </p:nvPr>
        </p:nvSpPr>
        <p:spPr>
          <a:xfrm>
            <a:off x="118745" y="793115"/>
            <a:ext cx="11971655" cy="5969000"/>
          </a:xfrm>
          <a:prstGeom prst="rect">
            <a:avLst/>
          </a:prstGeom>
          <a:noFill/>
          <a:ln w="9525">
            <a:noFill/>
          </a:ln>
        </p:spPr>
        <p:txBody>
          <a:bodyPr wrap="square">
            <a:noAutofit/>
          </a:bodyPr>
          <a:lstStyle/>
          <a:p>
            <a:pPr indent="0" fontAlgn="auto">
              <a:lnSpc>
                <a:spcPct val="130000"/>
              </a:lnSpc>
            </a:pP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3.</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（2023·全国·高考真题）</a:t>
            </a:r>
            <a:r>
              <a:rPr 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植物的气孔由叶表皮上两个具有特定结构的保卫细胞构成。保卫细胞吸水体积膨大时气孔打开，反之关闭，保卫细胞含有叶绿体，在光下可进行光合作用。已知蓝光可作为一种信号促进保卫细胞逆浓度梯度吸收K⁺．有研究发现，用饱和红光（只用红光照射时，植物达到最大光合速率所需的红光强度）照射某植物叶片时，气孔开度可达最大开度的60%左右。回答下列问题。</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30000"/>
              </a:lnSpc>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(1)气孔的开闭会影响植物叶片的蒸腾作用、</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（答出2点即可）等生理过程。</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30000"/>
              </a:lnSpc>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(2)红光可通过光合作用促进气孔开放，其原因是</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5"/>
            </p:custDataLst>
          </p:nvPr>
        </p:nvSpPr>
        <p:spPr>
          <a:xfrm>
            <a:off x="7005320" y="4159250"/>
            <a:ext cx="3393440"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光合作用和呼吸作用</a:t>
            </a:r>
            <a:endParaRPr lang="zh-CN" altLang="en-US" sz="2800" b="1">
              <a:solidFill>
                <a:srgbClr val="C0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6"/>
            </p:custDataLst>
          </p:nvPr>
        </p:nvSpPr>
        <p:spPr>
          <a:xfrm>
            <a:off x="244475" y="5238750"/>
            <a:ext cx="11703050" cy="1641475"/>
          </a:xfrm>
          <a:prstGeom prst="rect">
            <a:avLst/>
          </a:prstGeom>
          <a:noFill/>
          <a:ln w="9525">
            <a:noFill/>
          </a:ln>
        </p:spPr>
        <p:txBody>
          <a:bodyPr wrap="square">
            <a:spAutoFit/>
          </a:bodyPr>
          <a:lstStyle/>
          <a:p>
            <a:pPr indent="0" fontAlgn="auto">
              <a:lnSpc>
                <a:spcPct val="120000"/>
              </a:lnSpc>
            </a:pPr>
            <a:r>
              <a:rPr lang="en-US" altLang="zh-CN" sz="2800" b="1">
                <a:solidFill>
                  <a:srgbClr val="C00000"/>
                </a:solidFill>
                <a:latin typeface="微软雅黑" panose="020B0503020204020204" pitchFamily="34" charset="-122"/>
                <a:ea typeface="微软雅黑" panose="020B0503020204020204" pitchFamily="34" charset="-122"/>
              </a:rPr>
              <a:t>                                                                        </a:t>
            </a:r>
            <a:r>
              <a:rPr lang="zh-CN" sz="2800" b="1">
                <a:solidFill>
                  <a:srgbClr val="C00000"/>
                </a:solidFill>
                <a:latin typeface="微软雅黑" panose="020B0503020204020204" pitchFamily="34" charset="-122"/>
                <a:ea typeface="微软雅黑" panose="020B0503020204020204" pitchFamily="34" charset="-122"/>
              </a:rPr>
              <a:t>叶绿体中的叶绿素对红光有较高的吸收峰值，红光照射下保卫细胞进行光合作用制造有机物，使保卫细胞的渗透压上升，细胞吸水膨胀，气孔开放</a:t>
            </a:r>
            <a:endParaRPr lang="zh-CN" altLang="en-US"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p:nvPr>
            <p:custDataLst>
              <p:tags r:id="rId1"/>
            </p:custDataLst>
          </p:nvPr>
        </p:nvSpPr>
        <p:spPr>
          <a:xfrm>
            <a:off x="4728210" y="20955"/>
            <a:ext cx="2496820" cy="659130"/>
          </a:xfrm>
          <a:prstGeom prst="rect">
            <a:avLst/>
          </a:prstGeom>
          <a:solidFill>
            <a:srgbClr val="FF0000"/>
          </a:solidFill>
          <a:ln w="9525">
            <a:noFill/>
          </a:ln>
        </p:spPr>
        <p:txBody>
          <a:bodyPr wrap="square" anchor="t">
            <a:noAutofit/>
          </a:bodyPr>
          <a:lstStyle/>
          <a:p>
            <a:pPr algn="ctr">
              <a:spcBef>
                <a:spcPct val="50000"/>
              </a:spcBef>
            </a:pPr>
            <a:r>
              <a:rPr lang="zh-CN" altLang="en-US" sz="4000" b="1">
                <a:ln w="12700" cmpd="sng">
                  <a:solidFill>
                    <a:schemeClr val="accent4"/>
                  </a:solidFill>
                  <a:prstDash val="solid"/>
                </a:ln>
                <a:solidFill>
                  <a:schemeClr val="bg1"/>
                </a:solidFill>
                <a:latin typeface="华文行楷" panose="02010800040101010101" pitchFamily="2" charset="-122"/>
                <a:ea typeface="华文行楷" panose="02010800040101010101" pitchFamily="2" charset="-122"/>
                <a:cs typeface="楷体" panose="02010609060101010101" pitchFamily="49" charset="-122"/>
              </a:rPr>
              <a:t>知识构建</a:t>
            </a:r>
            <a:endParaRPr lang="zh-CN" altLang="en-US" sz="4000" b="1">
              <a:ln w="12700" cmpd="sng">
                <a:solidFill>
                  <a:schemeClr val="accent4"/>
                </a:solidFill>
                <a:prstDash val="solid"/>
              </a:ln>
              <a:solidFill>
                <a:schemeClr val="bg1"/>
              </a:solidFill>
              <a:latin typeface="华文行楷" panose="02010800040101010101" pitchFamily="2" charset="-122"/>
              <a:ea typeface="华文行楷" panose="02010800040101010101" pitchFamily="2" charset="-122"/>
              <a:cs typeface="楷体" panose="02010609060101010101" pitchFamily="49" charset="-122"/>
            </a:endParaRPr>
          </a:p>
        </p:txBody>
      </p:sp>
      <p:pic>
        <p:nvPicPr>
          <p:cNvPr id="101" name="图片 100"/>
          <p:cNvPicPr/>
          <p:nvPr>
            <p:custDataLst>
              <p:tags r:id="rId2"/>
            </p:custDataLst>
          </p:nvPr>
        </p:nvPicPr>
        <p:blipFill>
          <a:blip r:embed="rId3"/>
          <a:stretch>
            <a:fillRect/>
          </a:stretch>
        </p:blipFill>
        <p:spPr>
          <a:xfrm>
            <a:off x="89535" y="728345"/>
            <a:ext cx="12042775" cy="6073140"/>
          </a:xfrm>
          <a:prstGeom prst="rect">
            <a:avLst/>
          </a:prstGeom>
          <a:noFill/>
          <a:ln w="9525">
            <a:noFill/>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3" name="文本框 2"/>
          <p:cNvSpPr txBox="1"/>
          <p:nvPr>
            <p:custDataLst>
              <p:tags r:id="rId4"/>
            </p:custDataLst>
          </p:nvPr>
        </p:nvSpPr>
        <p:spPr>
          <a:xfrm>
            <a:off x="129540" y="967740"/>
            <a:ext cx="11896090" cy="5128895"/>
          </a:xfrm>
          <a:prstGeom prst="rect">
            <a:avLst/>
          </a:prstGeom>
          <a:noFill/>
        </p:spPr>
        <p:txBody>
          <a:bodyPr wrap="square" rtlCol="0" anchor="t">
            <a:spAutoFit/>
          </a:bodyPr>
          <a:lstStyle/>
          <a:p>
            <a:pPr indent="0" fontAlgn="auto">
              <a:lnSpc>
                <a:spcPct val="130000"/>
              </a:lnSpc>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(3)某研究小组发现在饱和红光的基础上补加蓝光照射叶片，气孔开度可进一步增大，因此他们认为气孔开度进一步增大的原因是，蓝光促进保卫细胞逆浓度梯度吸收K</a:t>
            </a:r>
            <a:r>
              <a:rPr lang="zh-CN" sz="2800" b="1" baseline="3000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。请推测该研究小组得出这一结论的依据是</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30000"/>
              </a:lnSpc>
            </a:pP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30000"/>
              </a:lnSpc>
            </a:pP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30000"/>
              </a:lnSpc>
            </a:pP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30000"/>
              </a:lnSpc>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(4)已知某种除草剂能阻断光合作用的光反应，用该除草剂处理的叶片在阳光照射下气孔</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（填“能”或“不能”）维持一定的开度。
</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custDataLst>
              <p:tags r:id="rId5"/>
            </p:custDataLst>
          </p:nvPr>
        </p:nvSpPr>
        <p:spPr>
          <a:xfrm>
            <a:off x="261620" y="2775585"/>
            <a:ext cx="11624945" cy="1210945"/>
          </a:xfrm>
          <a:prstGeom prst="rect">
            <a:avLst/>
          </a:prstGeom>
          <a:noFill/>
          <a:ln w="9525">
            <a:noFill/>
          </a:ln>
        </p:spPr>
        <p:txBody>
          <a:bodyPr wrap="square">
            <a:spAutoFit/>
          </a:bodyPr>
          <a:lstStyle/>
          <a:p>
            <a:pPr indent="0" fontAlgn="auto">
              <a:lnSpc>
                <a:spcPct val="130000"/>
              </a:lnSpc>
            </a:pP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蓝光作为信号能促进保卫细胞逆浓度梯度吸收K＋，使保卫细胞渗透压上升，细胞吸水膨胀，气孔张开</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6"/>
            </p:custDataLst>
          </p:nvPr>
        </p:nvSpPr>
        <p:spPr>
          <a:xfrm>
            <a:off x="2368550" y="4886325"/>
            <a:ext cx="687070"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能</a:t>
            </a:r>
            <a:endParaRPr lang="zh-CN" altLang="en-US"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ppt_y</p:attrName>
                                        </p:attrNameLst>
                                      </p:cBhvr>
                                      <p:tavLst>
                                        <p:tav tm="0">
                                          <p:val>
                                            <p:strVal val="#ppt_y+#ppt_h*1.125000"/>
                                          </p:val>
                                        </p:tav>
                                        <p:tav tm="100000">
                                          <p:val>
                                            <p:strVal val="#ppt_y"/>
                                          </p:val>
                                        </p:tav>
                                      </p:tavLst>
                                    </p:anim>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100" name="文本框 99"/>
          <p:cNvSpPr txBox="1"/>
          <p:nvPr>
            <p:custDataLst>
              <p:tags r:id="rId4"/>
            </p:custDataLst>
          </p:nvPr>
        </p:nvSpPr>
        <p:spPr>
          <a:xfrm>
            <a:off x="142875" y="709930"/>
            <a:ext cx="11936095" cy="5173345"/>
          </a:xfrm>
          <a:prstGeom prst="rect">
            <a:avLst/>
          </a:prstGeom>
          <a:noFill/>
          <a:ln w="9525">
            <a:noFill/>
          </a:ln>
        </p:spPr>
        <p:txBody>
          <a:bodyPr wrap="square">
            <a:spAutoFit/>
          </a:bodyPr>
          <a:lstStyle/>
          <a:p>
            <a:pPr indent="0" fontAlgn="auto">
              <a:lnSpc>
                <a:spcPct val="120000"/>
              </a:lnSpc>
            </a:pP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4.</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（2023·全国卷</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·高考真题</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某同学将从菠菜叶中分离到的叶绿体悬浮于缓冲液中，给该叶绿体悬浮液照光后糖产生。回答下列问题。</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(1)叶片是分离制备叶绿体的常用材料，若要将叶肉细胞中的叶绿体与线粒体等其他细胞器分离，可以采用的方法是</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（答出1种即可）。叶绿体中光合色素分布</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上，其中类胡萝卜素主要吸收</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（填“蓝紫光”“红光”或“绿光”）。(2)将叶绿体的内膜和外膜破坏后，加入缓冲液形成悬浮液，发现黑暗条件下悬浮液中不能产生糖，原因是</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5"/>
            </p:custDataLst>
          </p:nvPr>
        </p:nvSpPr>
        <p:spPr>
          <a:xfrm>
            <a:off x="4712335" y="2230755"/>
            <a:ext cx="184086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差速离心</a:t>
            </a:r>
            <a:endParaRPr lang="zh-CN" altLang="en-US" sz="2800" b="1">
              <a:solidFill>
                <a:srgbClr val="C00000"/>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6"/>
            </p:custDataLst>
          </p:nvPr>
        </p:nvSpPr>
        <p:spPr>
          <a:xfrm>
            <a:off x="1631315" y="2752725"/>
            <a:ext cx="274129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类囊体（薄）膜</a:t>
            </a:r>
            <a:r>
              <a:rPr 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7"/>
            </p:custDataLst>
          </p:nvPr>
        </p:nvSpPr>
        <p:spPr>
          <a:xfrm>
            <a:off x="9116060" y="2752725"/>
            <a:ext cx="1700530"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蓝紫光</a:t>
            </a:r>
            <a:endParaRPr lang="zh-CN" altLang="en-US" sz="2800" b="1">
              <a:solidFill>
                <a:srgbClr val="C00000"/>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8"/>
            </p:custDataLst>
          </p:nvPr>
        </p:nvSpPr>
        <p:spPr>
          <a:xfrm>
            <a:off x="295910" y="4909185"/>
            <a:ext cx="11617960" cy="1641475"/>
          </a:xfrm>
          <a:prstGeom prst="rect">
            <a:avLst/>
          </a:prstGeom>
          <a:noFill/>
          <a:ln w="9525">
            <a:noFill/>
          </a:ln>
        </p:spPr>
        <p:txBody>
          <a:bodyPr wrap="square">
            <a:spAutoFit/>
          </a:bodyPr>
          <a:lstStyle/>
          <a:p>
            <a:pPr indent="0" fontAlgn="auto">
              <a:lnSpc>
                <a:spcPct val="120000"/>
              </a:lnSpc>
            </a:pPr>
            <a:r>
              <a:rPr 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悬液中具有类囊体膜以及叶绿体基质暗反应相关的酶，但黑暗条件下，光反应无法进行，暗反应没有光反应提供的原料ATP和NADPH，所以无法形成糖类。</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ppt_y</p:attrName>
                                        </p:attrNameLst>
                                      </p:cBhvr>
                                      <p:tavLst>
                                        <p:tav tm="0">
                                          <p:val>
                                            <p:strVal val="#ppt_y+#ppt_h*1.125000"/>
                                          </p:val>
                                        </p:tav>
                                        <p:tav tm="100000">
                                          <p:val>
                                            <p:strVal val="#ppt_y"/>
                                          </p:val>
                                        </p:tav>
                                      </p:tavLst>
                                    </p:anim>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248785" y="40640"/>
            <a:ext cx="3876675" cy="787400"/>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noAutofit/>
          </a:bodyPr>
          <a:lstStyle/>
          <a:p>
            <a:pPr indent="0" fontAlgn="auto"/>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3600" b="1">
                <a:solidFill>
                  <a:srgbClr val="FF0000"/>
                </a:solidFill>
                <a:latin typeface="华文隶书" panose="02010800040101010101" charset="-122"/>
                <a:ea typeface="华文隶书" panose="02010800040101010101" charset="-122"/>
                <a:sym typeface="+mn-ea"/>
              </a:rPr>
              <a:t>高考真题演练</a:t>
            </a:r>
            <a:endParaRPr lang="zh-CN" altLang="en-US" sz="3600" b="1" noProof="1">
              <a:solidFill>
                <a:srgbClr val="FF0000"/>
              </a:solidFill>
              <a:latin typeface="华文隶书" panose="02010800040101010101" charset="-122"/>
              <a:ea typeface="华文隶书" panose="02010800040101010101" charset="-122"/>
              <a:sym typeface="+mn-ea"/>
            </a:endParaRPr>
          </a:p>
        </p:txBody>
      </p:sp>
      <p:pic>
        <p:nvPicPr>
          <p:cNvPr id="4" name="图片 22541"/>
          <p:cNvPicPr>
            <a:picLocks noChangeAspect="1"/>
          </p:cNvPicPr>
          <p:nvPr>
            <p:custDataLst>
              <p:tags r:id="rId2"/>
            </p:custDataLst>
          </p:nvPr>
        </p:nvPicPr>
        <p:blipFill>
          <a:blip r:embed="rId3"/>
          <a:stretch>
            <a:fillRect/>
          </a:stretch>
        </p:blipFill>
        <p:spPr>
          <a:xfrm>
            <a:off x="4648556" y="83822"/>
            <a:ext cx="388544" cy="744538"/>
          </a:xfrm>
          <a:prstGeom prst="rect">
            <a:avLst/>
          </a:prstGeom>
          <a:noFill/>
          <a:ln w="9525">
            <a:noFill/>
          </a:ln>
        </p:spPr>
      </p:pic>
      <p:sp>
        <p:nvSpPr>
          <p:cNvPr id="100" name="文本框 99"/>
          <p:cNvSpPr txBox="1"/>
          <p:nvPr>
            <p:custDataLst>
              <p:tags r:id="rId4"/>
            </p:custDataLst>
          </p:nvPr>
        </p:nvSpPr>
        <p:spPr>
          <a:xfrm>
            <a:off x="142875" y="758825"/>
            <a:ext cx="11936095" cy="1124585"/>
          </a:xfrm>
          <a:prstGeom prst="rect">
            <a:avLst/>
          </a:prstGeom>
          <a:noFill/>
          <a:ln w="9525">
            <a:noFill/>
          </a:ln>
        </p:spPr>
        <p:txBody>
          <a:bodyPr wrap="square">
            <a:spAutoFit/>
          </a:bodyPr>
          <a:lstStyle/>
          <a:p>
            <a:pPr indent="0" fontAlgn="auto">
              <a:lnSpc>
                <a:spcPct val="120000"/>
              </a:lnSpc>
            </a:pPr>
            <a:r>
              <a:rPr lang="en-US" alt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4.</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（2023·全国卷</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·高考真题</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某同学将从菠菜叶中分离到的叶绿体悬浮于缓冲液中，给该叶绿体悬浮液照光后糖产生。回答下列问题。</a:t>
            </a:r>
            <a:endParaRPr lang="zh-CN" altLang="en-US" sz="2800" b="1" u="sng">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5"/>
            </p:custDataLst>
          </p:nvPr>
        </p:nvSpPr>
        <p:spPr>
          <a:xfrm>
            <a:off x="213360" y="1955165"/>
            <a:ext cx="11491595" cy="1124585"/>
          </a:xfrm>
          <a:prstGeom prst="rect">
            <a:avLst/>
          </a:prstGeom>
          <a:noFill/>
          <a:ln w="9525">
            <a:noFill/>
          </a:ln>
        </p:spPr>
        <p:txBody>
          <a:bodyPr wrap="square">
            <a:spAutoFit/>
          </a:bodyPr>
          <a:lstStyle/>
          <a:p>
            <a:pPr indent="0" fontAlgn="auto">
              <a:lnSpc>
                <a:spcPct val="120000"/>
              </a:lnSpc>
            </a:pP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(3)叶片进行光合作用时，叶绿体中会产生淀粉。请设计实验证明叶绿体中有淀粉存在，简要写出实验思路和预期结果。</a:t>
            </a:r>
            <a:r>
              <a:rPr 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6"/>
            </p:custDataLst>
          </p:nvPr>
        </p:nvSpPr>
        <p:spPr>
          <a:xfrm>
            <a:off x="341630" y="3199130"/>
            <a:ext cx="11535410" cy="3192145"/>
          </a:xfrm>
          <a:prstGeom prst="rect">
            <a:avLst/>
          </a:prstGeom>
          <a:noFill/>
          <a:ln w="9525">
            <a:noFill/>
          </a:ln>
        </p:spPr>
        <p:txBody>
          <a:bodyPr wrap="square">
            <a:spAutoFit/>
          </a:bodyPr>
          <a:lstStyle/>
          <a:p>
            <a:pPr indent="0" fontAlgn="auto">
              <a:lnSpc>
                <a:spcPct val="120000"/>
              </a:lnSpc>
            </a:pPr>
            <a:r>
              <a:rPr lang="zh-CN" sz="2800" b="1">
                <a:solidFill>
                  <a:srgbClr val="C00000"/>
                </a:solidFill>
                <a:latin typeface="微软雅黑" panose="020B0503020204020204" pitchFamily="34" charset="-122"/>
                <a:ea typeface="微软雅黑" panose="020B0503020204020204" pitchFamily="34" charset="-122"/>
              </a:rPr>
              <a:t>思路：将生长状况良好且相同的植物叶片分为甲乙两组，两组植物应均进行饥饿处理（置于黑暗中一段时间消耗有机物），甲组放置在有光条件下，乙组放置在其他环境相同的黑暗状态下，一段时间后，用差速离心法提取出甲乙两组的叶绿体，脱绿后制作成匀浆，分别加入碘液后观察。结果：甲组匀浆出现蓝色，有淀粉产生；乙组无蓝色出现，无淀粉产生。</a:t>
            </a:r>
            <a:endParaRPr lang="zh-CN" altLang="en-US" sz="2800" b="1">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_7_BD#a6aac2082?parentnodeid=b9f3a3362"/>
          <p:cNvSpPr/>
          <p:nvPr>
            <p:custDataLst>
              <p:tags r:id="rId1"/>
            </p:custDataLst>
          </p:nvPr>
        </p:nvSpPr>
        <p:spPr>
          <a:xfrm>
            <a:off x="346075" y="532765"/>
            <a:ext cx="3212465" cy="450215"/>
          </a:xfrm>
          <a:prstGeom prst="rect">
            <a:avLst/>
          </a:prstGeom>
          <a:noFill/>
        </p:spPr>
        <p:txBody>
          <a:bodyPr wrap="square" lIns="0" tIns="0" rIns="0" bIns="0" rtlCol="0" anchor="ctr">
            <a:scene3d>
              <a:camera prst="orthographicFront"/>
              <a:lightRig rig="threePt" dir="t"/>
            </a:scene3d>
          </a:bodyPr>
          <a:lstStyle/>
          <a:p>
            <a:pPr algn="l" latinLnBrk="1">
              <a:lnSpc>
                <a:spcPts val="3860"/>
              </a:lnSpc>
            </a:pPr>
            <a:r>
              <a:rPr lang="en-US" sz="2800" b="1">
                <a:solidFill>
                  <a:srgbClr val="FF0000"/>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34" charset="-120"/>
              </a:rPr>
              <a:t>题后悟道·</a:t>
            </a:r>
            <a:r>
              <a:rPr lang="zh-CN" altLang="en-US" sz="2800" b="1">
                <a:solidFill>
                  <a:srgbClr val="FF0000"/>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34" charset="-120"/>
              </a:rPr>
              <a:t>技巧</a:t>
            </a:r>
            <a:endParaRPr lang="zh-CN" altLang="en-US" sz="2800" b="1">
              <a:solidFill>
                <a:srgbClr val="FF0000"/>
              </a:solidFill>
              <a:effectLst>
                <a:outerShdw blurRad="38100" dist="25400" dir="5400000" algn="ctr" rotWithShape="0">
                  <a:srgbClr val="6E747A">
                    <a:alpha val="43000"/>
                  </a:srgbClr>
                </a:outerShdw>
              </a:effectLst>
              <a:highlight>
                <a:srgbClr val="FFFF00"/>
              </a:highlight>
              <a:latin typeface="Times New Roman" panose="02020603050405020304" pitchFamily="18" charset="0"/>
              <a:ea typeface="微软雅黑" panose="020B0503020204020204" pitchFamily="34" charset="-122"/>
              <a:cs typeface="Times New Roman" panose="02020603050405020304" pitchFamily="34" charset="-120"/>
            </a:endParaRPr>
          </a:p>
        </p:txBody>
      </p:sp>
      <p:sp>
        <p:nvSpPr>
          <p:cNvPr id="101" name="文本框 100"/>
          <p:cNvSpPr txBox="1"/>
          <p:nvPr>
            <p:custDataLst>
              <p:tags r:id="rId2"/>
            </p:custDataLst>
          </p:nvPr>
        </p:nvSpPr>
        <p:spPr>
          <a:xfrm>
            <a:off x="489585" y="1200150"/>
            <a:ext cx="11515725" cy="2676525"/>
          </a:xfrm>
          <a:prstGeom prst="rect">
            <a:avLst/>
          </a:prstGeom>
          <a:noFill/>
          <a:ln w="9525">
            <a:noFill/>
          </a:ln>
        </p:spPr>
        <p:txBody>
          <a:bodyPr wrap="square">
            <a:spAutoFit/>
          </a:bodyPr>
          <a:lstStyle/>
          <a:p>
            <a:pPr indent="0" fontAlgn="auto">
              <a:lnSpc>
                <a:spcPct val="150000"/>
              </a:lnSpc>
            </a:pPr>
            <a:r>
              <a:rPr lang="zh-CN" sz="2800" b="1">
                <a:latin typeface="宋体" panose="02010600030101010101" pitchFamily="2" charset="-122"/>
                <a:ea typeface="宋体" panose="02010600030101010101" pitchFamily="2" charset="-122"/>
                <a:cs typeface="宋体" panose="02010600030101010101" pitchFamily="2" charset="-122"/>
              </a:rPr>
              <a:t>巧据小室内</a:t>
            </a:r>
            <a:r>
              <a:rPr lang="en-US" sz="2800" b="1">
                <a:latin typeface="宋体" panose="02010600030101010101" pitchFamily="2" charset="-122"/>
                <a:ea typeface="宋体" panose="02010600030101010101" pitchFamily="2" charset="-122"/>
                <a:cs typeface="宋体" panose="02010600030101010101" pitchFamily="2" charset="-122"/>
              </a:rPr>
              <a:t>CO</a:t>
            </a:r>
            <a:r>
              <a:rPr lang="en-US" sz="2800" b="1" baseline="-25000">
                <a:latin typeface="宋体" panose="02010600030101010101" pitchFamily="2" charset="-122"/>
                <a:ea typeface="宋体" panose="02010600030101010101" pitchFamily="2" charset="-122"/>
                <a:cs typeface="宋体" panose="02010600030101010101" pitchFamily="2" charset="-122"/>
              </a:rPr>
              <a:t>2</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或</a:t>
            </a:r>
            <a:r>
              <a:rPr lang="en-US" sz="2800" b="1">
                <a:latin typeface="宋体" panose="02010600030101010101" pitchFamily="2" charset="-122"/>
                <a:ea typeface="宋体" panose="02010600030101010101" pitchFamily="2" charset="-122"/>
                <a:cs typeface="宋体" panose="02010600030101010101" pitchFamily="2" charset="-122"/>
              </a:rPr>
              <a:t>O</a:t>
            </a:r>
            <a:r>
              <a:rPr lang="en-US" sz="2800" b="1" baseline="-25000">
                <a:latin typeface="宋体" panose="02010600030101010101" pitchFamily="2" charset="-122"/>
                <a:ea typeface="宋体" panose="02010600030101010101" pitchFamily="2" charset="-122"/>
                <a:cs typeface="宋体" panose="02010600030101010101" pitchFamily="2" charset="-122"/>
              </a:rPr>
              <a:t>2</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的</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初测值</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与</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末测值</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确认植物是否生长</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注意：植株</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叶肉细胞</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密闭小室中气体变化是整棵植株</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绿色、非绿色部位</a:t>
            </a:r>
            <a:r>
              <a:rPr lang="en-US" sz="2800" b="1">
                <a:latin typeface="宋体" panose="02010600030101010101" pitchFamily="2" charset="-122"/>
                <a:ea typeface="宋体" panose="02010600030101010101" pitchFamily="2" charset="-122"/>
                <a:cs typeface="宋体" panose="02010600030101010101" pitchFamily="2" charset="-122"/>
              </a:rPr>
              <a:t>)</a:t>
            </a:r>
            <a:r>
              <a:rPr lang="zh-CN" sz="2800" b="1">
                <a:latin typeface="宋体" panose="02010600030101010101" pitchFamily="2" charset="-122"/>
                <a:ea typeface="宋体" panose="02010600030101010101" pitchFamily="2" charset="-122"/>
                <a:cs typeface="宋体" panose="02010600030101010101" pitchFamily="2" charset="-122"/>
              </a:rPr>
              <a:t>光合与细胞呼吸综合影响的结果。
</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pic>
        <p:nvPicPr>
          <p:cNvPr id="2" name="图片 1"/>
          <p:cNvPicPr/>
          <p:nvPr>
            <p:custDataLst>
              <p:tags r:id="rId3"/>
            </p:custDataLst>
          </p:nvPr>
        </p:nvPicPr>
        <p:blipFill>
          <a:blip r:embed="rId4"/>
          <a:stretch>
            <a:fillRect/>
          </a:stretch>
        </p:blipFill>
        <p:spPr>
          <a:xfrm>
            <a:off x="3503930" y="3651250"/>
            <a:ext cx="5951220" cy="2511425"/>
          </a:xfrm>
          <a:prstGeom prst="rect">
            <a:avLst/>
          </a:prstGeom>
          <a:noFill/>
          <a:ln w="9525">
            <a:noFill/>
          </a:ln>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3175" y="-35560"/>
            <a:ext cx="12192000" cy="6858000"/>
          </a:xfrm>
          <a:prstGeom prst="rect">
            <a:avLst/>
          </a:prstGeom>
          <a:solidFill>
            <a:schemeClr val="accent6">
              <a:lumMod val="20000"/>
              <a:lumOff val="80000"/>
              <a:alpha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p>
        </p:txBody>
      </p:sp>
      <p:pic>
        <p:nvPicPr>
          <p:cNvPr id="10" name="图片 9"/>
          <p:cNvPicPr>
            <a:picLocks noChangeAspect="1"/>
          </p:cNvPicPr>
          <p:nvPr>
            <p:custDataLst>
              <p:tags r:id="rId2"/>
            </p:custDataLst>
          </p:nvPr>
        </p:nvPicPr>
        <p:blipFill>
          <a:blip r:embed="rId3">
            <a:alphaModFix amt="5000"/>
          </a:blip>
          <a:srcRect l="-243" r="38507"/>
          <a:stretch>
            <a:fillRect/>
          </a:stretch>
        </p:blipFill>
        <p:spPr>
          <a:xfrm>
            <a:off x="5853430" y="-43815"/>
            <a:ext cx="6356350" cy="6901815"/>
          </a:xfrm>
          <a:prstGeom prst="rect">
            <a:avLst/>
          </a:prstGeom>
          <a:solidFill>
            <a:schemeClr val="accent6">
              <a:lumMod val="40000"/>
              <a:lumOff val="60000"/>
              <a:alpha val="95000"/>
            </a:schemeClr>
          </a:solidFill>
        </p:spPr>
      </p:pic>
      <p:grpSp>
        <p:nvGrpSpPr>
          <p:cNvPr id="224" name="组合 223"/>
          <p:cNvGrpSpPr/>
          <p:nvPr>
            <p:custDataLst>
              <p:tags r:id="rId4"/>
            </p:custDataLst>
          </p:nvPr>
        </p:nvGrpSpPr>
        <p:grpSpPr>
          <a:xfrm>
            <a:off x="5869305" y="1609725"/>
            <a:ext cx="6138545" cy="4261485"/>
            <a:chOff x="3857625" y="1682616"/>
            <a:chExt cx="4870739" cy="3731458"/>
          </a:xfrm>
          <a:effectLst/>
        </p:grpSpPr>
        <p:sp>
          <p:nvSpPr>
            <p:cNvPr id="9" name="圆角矩形 8"/>
            <p:cNvSpPr/>
            <p:nvPr>
              <p:custDataLst>
                <p:tags r:id="rId5"/>
              </p:custDataLst>
            </p:nvPr>
          </p:nvSpPr>
          <p:spPr>
            <a:xfrm>
              <a:off x="3857625" y="1682616"/>
              <a:ext cx="4870739" cy="3731458"/>
            </a:xfrm>
            <a:prstGeom prst="roundRect">
              <a:avLst>
                <a:gd name="adj" fmla="val 14905"/>
              </a:avLst>
            </a:prstGeom>
            <a:gradFill flip="none" rotWithShape="1">
              <a:gsLst>
                <a:gs pos="16000">
                  <a:schemeClr val="bg1"/>
                </a:gs>
                <a:gs pos="100000">
                  <a:srgbClr val="F9FBF8"/>
                </a:gs>
              </a:gsLst>
              <a:lin ang="2700000" scaled="1"/>
            </a:gradFill>
            <a:ln>
              <a:noFill/>
            </a:ln>
            <a:effectLst>
              <a:outerShdw blurRad="50800" dist="38100" dir="2700000" algn="tl" rotWithShape="0">
                <a:srgbClr val="DAE7D6">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6"/>
              </p:custDataLst>
            </p:nvPr>
          </p:nvSpPr>
          <p:spPr>
            <a:xfrm>
              <a:off x="5546503" y="2003557"/>
              <a:ext cx="1500603" cy="1500603"/>
            </a:xfrm>
            <a:prstGeom prst="ellipse">
              <a:avLst/>
            </a:prstGeom>
            <a:gradFill flip="none" rotWithShape="1">
              <a:gsLst>
                <a:gs pos="39000">
                  <a:srgbClr val="E99EA2"/>
                </a:gs>
                <a:gs pos="100000">
                  <a:srgbClr val="DF3133"/>
                </a:gs>
              </a:gsLst>
              <a:lin ang="13500000" scaled="1"/>
            </a:gradFill>
            <a:ln>
              <a:noFill/>
            </a:ln>
            <a:effectLst>
              <a:outerShdw blurRad="190500" dist="101600" dir="5400000" algn="t" rotWithShape="0">
                <a:srgbClr val="91795A">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a:latin typeface="+mj-ea"/>
                  <a:ea typeface="+mj-ea"/>
                </a:rPr>
                <a:t>03</a:t>
              </a:r>
              <a:endParaRPr lang="zh-CN" altLang="en-US" sz="4400">
                <a:latin typeface="+mj-ea"/>
                <a:ea typeface="+mj-ea"/>
              </a:endParaRPr>
            </a:p>
          </p:txBody>
        </p:sp>
        <p:sp>
          <p:nvSpPr>
            <p:cNvPr id="14" name="文本框 13"/>
            <p:cNvSpPr txBox="1"/>
            <p:nvPr>
              <p:custDataLst>
                <p:tags r:id="rId7"/>
              </p:custDataLst>
            </p:nvPr>
          </p:nvSpPr>
          <p:spPr>
            <a:xfrm>
              <a:off x="4661778" y="3648753"/>
              <a:ext cx="3262433" cy="1015663"/>
            </a:xfrm>
            <a:prstGeom prst="rect">
              <a:avLst/>
            </a:prstGeom>
            <a:noFill/>
          </p:spPr>
          <p:txBody>
            <a:bodyPr wrap="none" lIns="0" tIns="0" rIns="0" bIns="0" rtlCol="0">
              <a:noAutofit/>
            </a:bodyPr>
            <a:lstStyle/>
            <a:p>
              <a:pPr algn="ctr"/>
              <a:r>
                <a:rPr lang="en-US" sz="3600" b="1">
                  <a:latin typeface="Times New Roman" panose="02020603050405020304" pitchFamily="18" charset="0"/>
                  <a:ea typeface="微软雅黑" panose="020B0503020204020204" pitchFamily="34" charset="-122"/>
                  <a:cs typeface="Times New Roman" panose="02020603050405020304" pitchFamily="34" charset="-120"/>
                  <a:sym typeface="+mn-ea"/>
                </a:rPr>
                <a:t>  教材</a:t>
              </a:r>
              <a:r>
                <a:rPr lang="en-US" sz="3600" b="1">
                  <a:latin typeface="微软雅黑" panose="020B0503020204020204" pitchFamily="34" charset="-122"/>
                  <a:ea typeface="微软雅黑" panose="020B0503020204020204" pitchFamily="34" charset="-122"/>
                  <a:cs typeface="Times New Roman" panose="02020603050405020304" pitchFamily="34" charset="-120"/>
                  <a:sym typeface="+mn-ea"/>
                </a:rPr>
                <a:t>深</a:t>
              </a:r>
              <a:r>
                <a:rPr lang="zh-CN" altLang="en-US" sz="3600" b="1">
                  <a:latin typeface="微软雅黑" panose="020B0503020204020204" pitchFamily="34" charset="-122"/>
                  <a:ea typeface="微软雅黑" panose="020B0503020204020204" pitchFamily="34" charset="-122"/>
                  <a:cs typeface="Times New Roman" panose="02020603050405020304" pitchFamily="34" charset="-120"/>
                  <a:sym typeface="+mn-ea"/>
                </a:rPr>
                <a:t>挖</a:t>
              </a:r>
              <a:r>
                <a:rPr lang="en-US" sz="3600" b="1">
                  <a:latin typeface="微软雅黑" panose="020B0503020204020204" pitchFamily="34" charset="-122"/>
                  <a:ea typeface="微软雅黑" panose="020B0503020204020204" pitchFamily="34" charset="-122"/>
                  <a:cs typeface="Times New Roman" panose="02020603050405020304" pitchFamily="34" charset="-120"/>
                  <a:sym typeface="+mn-ea"/>
                </a:rPr>
                <a:t>拓展</a:t>
              </a:r>
              <a:r>
                <a:rPr lang="zh-CN" sz="3600" b="1">
                  <a:latin typeface="微软雅黑" panose="020B0503020204020204" pitchFamily="34" charset="-122"/>
                  <a:ea typeface="微软雅黑" panose="020B0503020204020204" pitchFamily="34" charset="-122"/>
                  <a:sym typeface="+mn-ea"/>
                </a:rPr>
                <a:t>及</a:t>
              </a:r>
              <a:r>
                <a:rPr lang="zh-CN" sz="4800" b="1">
                  <a:latin typeface="微软雅黑" panose="020B0503020204020204" pitchFamily="34" charset="-122"/>
                  <a:ea typeface="微软雅黑" panose="020B0503020204020204" pitchFamily="34" charset="-122"/>
                  <a:sym typeface="+mn-ea"/>
                </a:rPr>
                <a:t>长句表达</a:t>
              </a:r>
              <a:endParaRPr lang="zh-CN" altLang="en-US" sz="4800" b="1">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15" name="矩形 14"/>
            <p:cNvSpPr/>
            <p:nvPr>
              <p:custDataLst>
                <p:tags r:id="rId8"/>
              </p:custDataLst>
            </p:nvPr>
          </p:nvSpPr>
          <p:spPr>
            <a:xfrm>
              <a:off x="4497132" y="4582638"/>
              <a:ext cx="3591724" cy="387798"/>
            </a:xfrm>
            <a:prstGeom prst="rect">
              <a:avLst/>
            </a:prstGeom>
          </p:spPr>
          <p:txBody>
            <a:bodyPr wrap="square" lIns="0" tIns="0" rIns="0" bIns="0">
              <a:noAutofit/>
            </a:bodyPr>
            <a:lstStyle/>
            <a:p>
              <a:pPr>
                <a:lnSpc>
                  <a:spcPct val="120000"/>
                </a:lnSpc>
              </a:pPr>
              <a:endParaRPr lang="zh-CN" altLang="en-US" sz="1600">
                <a:solidFill>
                  <a:schemeClr val="tx1">
                    <a:lumMod val="65000"/>
                    <a:lumOff val="35000"/>
                  </a:schemeClr>
                </a:solidFill>
              </a:endParaRPr>
            </a:p>
          </p:txBody>
        </p:sp>
      </p:grpSp>
      <p:grpSp>
        <p:nvGrpSpPr>
          <p:cNvPr id="54" name="组合 53"/>
          <p:cNvGrpSpPr/>
          <p:nvPr>
            <p:custDataLst>
              <p:tags r:id="rId9"/>
            </p:custDataLst>
          </p:nvPr>
        </p:nvGrpSpPr>
        <p:grpSpPr>
          <a:xfrm>
            <a:off x="822960" y="574040"/>
            <a:ext cx="4925060" cy="5422265"/>
            <a:chOff x="11378" y="1087"/>
            <a:chExt cx="8305" cy="8539"/>
          </a:xfrm>
        </p:grpSpPr>
        <p:sp>
          <p:nvSpPr>
            <p:cNvPr id="48" name="任意多边形 47"/>
            <p:cNvSpPr/>
            <p:nvPr>
              <p:custDataLst>
                <p:tags r:id="rId10"/>
              </p:custDataLst>
            </p:nvPr>
          </p:nvSpPr>
          <p:spPr>
            <a:xfrm>
              <a:off x="11821" y="1453"/>
              <a:ext cx="6192"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solidFill>
              <a:schemeClr val="accent6">
                <a:lumMod val="75000"/>
                <a:alpha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custDataLst>
                <p:tags r:id="rId11"/>
              </p:custDataLst>
            </p:nvPr>
          </p:nvSpPr>
          <p:spPr>
            <a:xfrm>
              <a:off x="18317" y="6729"/>
              <a:ext cx="1366" cy="1366"/>
            </a:xfrm>
            <a:prstGeom prst="ellipse">
              <a:avLst/>
            </a:prstGeom>
            <a:gradFill flip="none" rotWithShape="1">
              <a:gsLst>
                <a:gs pos="39000">
                  <a:srgbClr val="DF3133"/>
                </a:gs>
                <a:gs pos="83000">
                  <a:srgbClr val="F46A6E"/>
                </a:gs>
              </a:gsLst>
              <a:lin ang="13500000" scaled="1"/>
            </a:gradFill>
            <a:ln>
              <a:noFill/>
            </a:ln>
            <a:effectLst>
              <a:outerShdw blurRad="304800" sx="118000" sy="118000" algn="ctr" rotWithShape="0">
                <a:schemeClr val="accent1">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52"/>
            <p:cNvSpPr/>
            <p:nvPr>
              <p:custDataLst>
                <p:tags r:id="rId12"/>
              </p:custDataLst>
            </p:nvPr>
          </p:nvSpPr>
          <p:spPr>
            <a:xfrm>
              <a:off x="11378" y="1087"/>
              <a:ext cx="6396"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blipFill rotWithShape="1">
              <a:blip r:embed="rId13"/>
              <a:stretch>
                <a:fillRect r="-3000"/>
              </a:stretch>
            </a:blipFill>
            <a:ln>
              <a:noFill/>
            </a:ln>
            <a:effectLst>
              <a:outerShdw blurRad="571500" sx="105000" sy="105000" algn="ctr"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流程图: 可选过程 6"/>
          <p:cNvSpPr/>
          <p:nvPr>
            <p:custDataLst>
              <p:tags r:id="rId1"/>
            </p:custDataLst>
          </p:nvPr>
        </p:nvSpPr>
        <p:spPr>
          <a:xfrm>
            <a:off x="3203575" y="125730"/>
            <a:ext cx="5233035" cy="563245"/>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3200" b="1">
                <a:solidFill>
                  <a:srgbClr val="FF0000"/>
                </a:solidFill>
                <a:latin typeface="Times New Roman" panose="02020603050405020304" pitchFamily="18" charset="0"/>
                <a:ea typeface="微软雅黑" panose="020B0503020204020204" pitchFamily="34" charset="-122"/>
                <a:cs typeface="Times New Roman" panose="02020603050405020304" pitchFamily="34" charset="-120"/>
                <a:sym typeface="+mn-ea"/>
              </a:rPr>
              <a:t>   教材深</a:t>
            </a:r>
            <a:r>
              <a:rPr lang="zh-CN" altLang="en-US" sz="3200" b="1">
                <a:solidFill>
                  <a:srgbClr val="FF0000"/>
                </a:solidFill>
                <a:latin typeface="Times New Roman" panose="02020603050405020304" pitchFamily="18" charset="0"/>
                <a:ea typeface="微软雅黑" panose="020B0503020204020204" pitchFamily="34" charset="-122"/>
                <a:cs typeface="Times New Roman" panose="02020603050405020304" pitchFamily="34" charset="-120"/>
                <a:sym typeface="+mn-ea"/>
              </a:rPr>
              <a:t>挖</a:t>
            </a:r>
            <a:r>
              <a:rPr lang="en-US" sz="3200" b="1">
                <a:solidFill>
                  <a:srgbClr val="FF0000"/>
                </a:solidFill>
                <a:latin typeface="Times New Roman" panose="02020603050405020304" pitchFamily="18" charset="0"/>
                <a:ea typeface="微软雅黑" panose="020B0503020204020204" pitchFamily="34" charset="-122"/>
                <a:cs typeface="Times New Roman" panose="02020603050405020304" pitchFamily="34" charset="-120"/>
                <a:sym typeface="+mn-ea"/>
              </a:rPr>
              <a:t>拓展</a:t>
            </a:r>
            <a:r>
              <a:rPr lang="zh-CN" sz="3200" b="1">
                <a:solidFill>
                  <a:srgbClr val="FF0000"/>
                </a:solidFill>
                <a:latin typeface="微软雅黑" panose="020B0503020204020204" pitchFamily="34" charset="-122"/>
                <a:ea typeface="微软雅黑" panose="020B0503020204020204" pitchFamily="34" charset="-122"/>
                <a:sym typeface="+mn-ea"/>
              </a:rPr>
              <a:t>及长句表达</a:t>
            </a:r>
            <a:endPar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a:hlinkClick r:id="" action="ppaction://noaction"/>
          </p:cNvPr>
          <p:cNvSpPr txBox="1"/>
          <p:nvPr>
            <p:custDataLst>
              <p:tags r:id="rId2"/>
            </p:custDataLst>
          </p:nvPr>
        </p:nvSpPr>
        <p:spPr>
          <a:xfrm>
            <a:off x="114300" y="829945"/>
            <a:ext cx="3666490" cy="635635"/>
          </a:xfrm>
          <a:prstGeom prst="rect">
            <a:avLst/>
          </a:prstGeom>
          <a:solidFill>
            <a:schemeClr val="accent4">
              <a:lumMod val="75000"/>
            </a:schemeClr>
          </a:solidFill>
        </p:spPr>
        <p:txBody>
          <a:bodyPr wrap="square" rtlCol="0">
            <a:noAutofit/>
          </a:bodyPr>
          <a:lstStyle/>
          <a:p>
            <a:pPr latinLnBrk="1">
              <a:lnSpc>
                <a:spcPts val="4180"/>
              </a:lnSpc>
            </a:pPr>
            <a:r>
              <a:rPr lang="zh-CN" altLang="en-US" sz="32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一、</a:t>
            </a:r>
            <a:r>
              <a:rPr lang="en-US" sz="3200" b="1">
                <a:solidFill>
                  <a:schemeClr val="bg1"/>
                </a:solidFill>
                <a:latin typeface="Times New Roman" panose="02020603050405020304" pitchFamily="18" charset="0"/>
                <a:ea typeface="微软雅黑" panose="020B0503020204020204" pitchFamily="34" charset="-122"/>
                <a:cs typeface="Times New Roman" panose="02020603050405020304" pitchFamily="34" charset="-120"/>
                <a:sym typeface="+mn-ea"/>
              </a:rPr>
              <a:t>教材深</a:t>
            </a:r>
            <a:r>
              <a:rPr lang="zh-CN" altLang="en-US" sz="3200" b="1">
                <a:solidFill>
                  <a:schemeClr val="bg1"/>
                </a:solidFill>
                <a:latin typeface="Times New Roman" panose="02020603050405020304" pitchFamily="18" charset="0"/>
                <a:ea typeface="微软雅黑" panose="020B0503020204020204" pitchFamily="34" charset="-122"/>
                <a:cs typeface="Times New Roman" panose="02020603050405020304" pitchFamily="34" charset="-120"/>
                <a:sym typeface="+mn-ea"/>
              </a:rPr>
              <a:t>挖</a:t>
            </a:r>
            <a:r>
              <a:rPr lang="en-US" sz="3200" b="1">
                <a:solidFill>
                  <a:schemeClr val="bg1"/>
                </a:solidFill>
                <a:latin typeface="Times New Roman" panose="02020603050405020304" pitchFamily="18" charset="0"/>
                <a:ea typeface="微软雅黑" panose="020B0503020204020204" pitchFamily="34" charset="-122"/>
                <a:cs typeface="Times New Roman" panose="02020603050405020304" pitchFamily="34" charset="-120"/>
                <a:sym typeface="+mn-ea"/>
              </a:rPr>
              <a:t>拓展</a:t>
            </a:r>
            <a:endParaRPr lang="en-US" altLang="en-US" sz="3200" b="1" kern="100">
              <a:solidFill>
                <a:schemeClr val="bg1"/>
              </a:solidFill>
              <a:latin typeface="Times New Roman" panose="02020603050405020304" pitchFamily="18" charset="0"/>
              <a:ea typeface="微软雅黑" panose="020B0503020204020204" pitchFamily="34" charset="-122"/>
              <a:cs typeface="Times New Roman" panose="02020603050405020304" pitchFamily="34" charset="-120"/>
              <a:sym typeface="+mn-ea"/>
            </a:endParaRPr>
          </a:p>
        </p:txBody>
      </p:sp>
      <p:cxnSp>
        <p:nvCxnSpPr>
          <p:cNvPr id="17" name="直接连接符 16"/>
          <p:cNvCxnSpPr/>
          <p:nvPr>
            <p:custDataLst>
              <p:tags r:id="rId3"/>
            </p:custDataLst>
          </p:nvPr>
        </p:nvCxnSpPr>
        <p:spPr>
          <a:xfrm>
            <a:off x="799465" y="770890"/>
            <a:ext cx="10909935" cy="444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01" name="文本框 100"/>
          <p:cNvSpPr txBox="1"/>
          <p:nvPr>
            <p:custDataLst>
              <p:tags r:id="rId4"/>
            </p:custDataLst>
          </p:nvPr>
        </p:nvSpPr>
        <p:spPr>
          <a:xfrm>
            <a:off x="114300" y="1606550"/>
            <a:ext cx="11990070" cy="1383665"/>
          </a:xfrm>
          <a:prstGeom prst="rect">
            <a:avLst/>
          </a:prstGeom>
          <a:noFill/>
          <a:ln w="9525">
            <a:noFill/>
          </a:ln>
        </p:spPr>
        <p:txBody>
          <a:bodyPr wrap="square">
            <a:spAutoFit/>
          </a:bodyPr>
          <a:lstStyle/>
          <a:p>
            <a:pPr indent="0" algn="l" fontAlgn="auto" latinLnBrk="1">
              <a:lnSpc>
                <a:spcPct val="150000"/>
              </a:lnSpc>
            </a:pPr>
            <a:r>
              <a:rPr lang="en-US" sz="2800" b="1">
                <a:latin typeface="微软雅黑" panose="020B0503020204020204" pitchFamily="34" charset="-122"/>
                <a:ea typeface="微软雅黑" panose="020B0503020204020204" pitchFamily="34" charset="-122"/>
                <a:cs typeface="微软雅黑" panose="020B0503020204020204" pitchFamily="34" charset="-122"/>
              </a:rPr>
              <a:t>1.</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a:solidFill>
                  <a:srgbClr val="0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必修1 P108思维拓展</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）新疆哈密瓜特别甜的原因是？</a:t>
            </a:r>
            <a:endPar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fontAlgn="auto" latinLnBrk="1">
              <a:lnSpc>
                <a:spcPct val="150000"/>
              </a:lnSpc>
            </a:pP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 _______________</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sym typeface="+mn-ea"/>
              </a:rPr>
              <a:t>_______________</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__________________</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QO_7_AN.14_1#e5bfc5f49?parentnodeid=3ff9750b5"/>
          <p:cNvSpPr/>
          <p:nvPr>
            <p:custDataLst>
              <p:tags r:id="rId5"/>
            </p:custDataLst>
          </p:nvPr>
        </p:nvSpPr>
        <p:spPr>
          <a:xfrm>
            <a:off x="883920" y="2395220"/>
            <a:ext cx="6245860" cy="450215"/>
          </a:xfrm>
          <a:prstGeom prst="rect">
            <a:avLst/>
          </a:prstGeom>
          <a:noFill/>
        </p:spPr>
        <p:txBody>
          <a:bodyPr wrap="square" lIns="0" tIns="0" rIns="0" bIns="0" rtlCol="0" anchor="t"/>
          <a:lstStyle/>
          <a:p>
            <a:pPr algn="l" latinLnBrk="1">
              <a:lnSpc>
                <a:spcPts val="3860"/>
              </a:lnSpc>
            </a:pPr>
            <a:r>
              <a:rPr lang="en-US" sz="2800" b="1">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阳光充沛，日照时间长，昼夜温差大</a:t>
            </a:r>
            <a:endParaRPr lang="en-US" sz="2800" b="1">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可选过程 2"/>
          <p:cNvSpPr/>
          <p:nvPr>
            <p:custDataLst>
              <p:tags r:id="rId1"/>
            </p:custDataLst>
          </p:nvPr>
        </p:nvSpPr>
        <p:spPr>
          <a:xfrm>
            <a:off x="3203575" y="125730"/>
            <a:ext cx="5233035" cy="563245"/>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3200" b="1">
                <a:solidFill>
                  <a:srgbClr val="FF0000"/>
                </a:solidFill>
                <a:latin typeface="Times New Roman" panose="02020603050405020304" pitchFamily="18" charset="0"/>
                <a:ea typeface="微软雅黑" panose="020B0503020204020204" pitchFamily="34" charset="-122"/>
                <a:cs typeface="Times New Roman" panose="02020603050405020304" pitchFamily="34" charset="-120"/>
                <a:sym typeface="+mn-ea"/>
              </a:rPr>
              <a:t>   教材深</a:t>
            </a:r>
            <a:r>
              <a:rPr lang="zh-CN" altLang="en-US" sz="3200" b="1">
                <a:solidFill>
                  <a:srgbClr val="FF0000"/>
                </a:solidFill>
                <a:latin typeface="Times New Roman" panose="02020603050405020304" pitchFamily="18" charset="0"/>
                <a:ea typeface="微软雅黑" panose="020B0503020204020204" pitchFamily="34" charset="-122"/>
                <a:cs typeface="Times New Roman" panose="02020603050405020304" pitchFamily="34" charset="-120"/>
                <a:sym typeface="+mn-ea"/>
              </a:rPr>
              <a:t>挖</a:t>
            </a:r>
            <a:r>
              <a:rPr lang="en-US" sz="3200" b="1">
                <a:solidFill>
                  <a:srgbClr val="FF0000"/>
                </a:solidFill>
                <a:latin typeface="Times New Roman" panose="02020603050405020304" pitchFamily="18" charset="0"/>
                <a:ea typeface="微软雅黑" panose="020B0503020204020204" pitchFamily="34" charset="-122"/>
                <a:cs typeface="Times New Roman" panose="02020603050405020304" pitchFamily="34" charset="-120"/>
                <a:sym typeface="+mn-ea"/>
              </a:rPr>
              <a:t>拓展</a:t>
            </a:r>
            <a:r>
              <a:rPr lang="zh-CN" sz="3200" b="1">
                <a:solidFill>
                  <a:srgbClr val="FF0000"/>
                </a:solidFill>
                <a:latin typeface="微软雅黑" panose="020B0503020204020204" pitchFamily="34" charset="-122"/>
                <a:ea typeface="微软雅黑" panose="020B0503020204020204" pitchFamily="34" charset="-122"/>
                <a:sym typeface="+mn-ea"/>
              </a:rPr>
              <a:t>及长句表达</a:t>
            </a:r>
            <a:endPar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17" name="直接连接符 16"/>
          <p:cNvCxnSpPr/>
          <p:nvPr>
            <p:custDataLst>
              <p:tags r:id="rId2"/>
            </p:custDataLst>
          </p:nvPr>
        </p:nvCxnSpPr>
        <p:spPr>
          <a:xfrm>
            <a:off x="799465" y="770890"/>
            <a:ext cx="10909935" cy="444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4" name="文本框 3">
            <a:hlinkClick r:id="" action="ppaction://noaction"/>
          </p:cNvPr>
          <p:cNvSpPr txBox="1"/>
          <p:nvPr>
            <p:custDataLst>
              <p:tags r:id="rId3"/>
            </p:custDataLst>
          </p:nvPr>
        </p:nvSpPr>
        <p:spPr>
          <a:xfrm>
            <a:off x="114300" y="829945"/>
            <a:ext cx="2627630" cy="583565"/>
          </a:xfrm>
          <a:prstGeom prst="rect">
            <a:avLst/>
          </a:prstGeom>
          <a:solidFill>
            <a:schemeClr val="accent4">
              <a:lumMod val="75000"/>
            </a:schemeClr>
          </a:solidFill>
        </p:spPr>
        <p:txBody>
          <a:bodyPr wrap="square" rtlCol="0">
            <a:spAutoFit/>
          </a:bodyPr>
          <a:lstStyle/>
          <a:p>
            <a:pPr algn="l"/>
            <a:r>
              <a:rPr lang="zh-CN" altLang="en-US" sz="3200" b="1">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二、</a:t>
            </a:r>
            <a:r>
              <a:rPr lang="zh-CN" sz="3200" b="1">
                <a:solidFill>
                  <a:schemeClr val="bg1"/>
                </a:solidFill>
                <a:latin typeface="微软雅黑" panose="020B0503020204020204" pitchFamily="34" charset="-122"/>
                <a:ea typeface="微软雅黑" panose="020B0503020204020204" pitchFamily="34" charset="-122"/>
                <a:sym typeface="+mn-ea"/>
              </a:rPr>
              <a:t>长句表达</a:t>
            </a:r>
            <a:endParaRPr lang="zh-CN" altLang="en-US" sz="3200" b="1" kern="10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8" name="矩形 7"/>
          <p:cNvSpPr/>
          <p:nvPr>
            <p:custDataLst>
              <p:tags r:id="rId4"/>
            </p:custDataLst>
          </p:nvPr>
        </p:nvSpPr>
        <p:spPr>
          <a:xfrm>
            <a:off x="114300" y="1413510"/>
            <a:ext cx="12011025" cy="1388745"/>
          </a:xfrm>
          <a:prstGeom prst="rect">
            <a:avLst/>
          </a:prstGeom>
        </p:spPr>
        <p:txBody>
          <a:bodyPr wrap="square">
            <a:noAutofit/>
          </a:bodyPr>
          <a:lstStyle/>
          <a:p>
            <a:pPr indent="0" algn="l" fontAlgn="auto">
              <a:lnSpc>
                <a:spcPct val="150000"/>
              </a:lnSpc>
              <a:spcAft>
                <a:spcPct val="0"/>
              </a:spcAft>
              <a:tabLst>
                <a:tab pos="2430145" algn="l"/>
              </a:tabLst>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kern="100">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科学思维</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如果用</a:t>
            </a:r>
            <a:r>
              <a:rPr lang="en-US" altLang="zh-CN" sz="2800" b="1" kern="100" baseline="30000">
                <a:latin typeface="微软雅黑" panose="020B0503020204020204" pitchFamily="34" charset="-122"/>
                <a:ea typeface="微软雅黑" panose="020B0503020204020204" pitchFamily="34" charset="-122"/>
                <a:cs typeface="微软雅黑" panose="020B0503020204020204" pitchFamily="34" charset="-122"/>
                <a:sym typeface="+mn-ea"/>
              </a:rPr>
              <a:t>18</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O</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标记土壤中的水，那么植物产生的二氧化碳和氧气是否含有</a:t>
            </a:r>
            <a:r>
              <a:rPr lang="en-US" altLang="zh-CN" sz="2800" b="1" kern="100" baseline="30000">
                <a:latin typeface="微软雅黑" panose="020B0503020204020204" pitchFamily="34" charset="-122"/>
                <a:ea typeface="微软雅黑" panose="020B0503020204020204" pitchFamily="34" charset="-122"/>
                <a:cs typeface="微软雅黑" panose="020B0503020204020204" pitchFamily="34" charset="-122"/>
                <a:sym typeface="+mn-ea"/>
              </a:rPr>
              <a:t>18</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O</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？如果有，写出</a:t>
            </a:r>
            <a:r>
              <a:rPr lang="en-US" altLang="zh-CN" sz="2800" b="1" kern="100" baseline="30000">
                <a:latin typeface="微软雅黑" panose="020B0503020204020204" pitchFamily="34" charset="-122"/>
                <a:ea typeface="微软雅黑" panose="020B0503020204020204" pitchFamily="34" charset="-122"/>
                <a:cs typeface="微软雅黑" panose="020B0503020204020204" pitchFamily="34" charset="-122"/>
                <a:sym typeface="+mn-ea"/>
              </a:rPr>
              <a:t>18</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O</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sym typeface="+mn-ea"/>
              </a:rPr>
              <a:t>的转移途径</a:t>
            </a:r>
            <a:r>
              <a:rPr lang="en-US" sz="2800" b="1" kern="100" smtClean="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rPr>
              <a:t>?</a:t>
            </a:r>
            <a:endParaRPr lang="en-US" sz="2800" b="1" kern="100" smtClean="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355600" indent="-355600" algn="just">
              <a:lnSpc>
                <a:spcPct val="150000"/>
              </a:lnSpc>
              <a:spcAft>
                <a:spcPct val="0"/>
              </a:spcAft>
              <a:tabLst>
                <a:tab pos="2430145" algn="l"/>
              </a:tabLst>
            </a:pPr>
            <a:endParaRPr lang="en-US" altLang="zh-CN" sz="2600" b="1" kern="100" smtClean="0">
              <a:latin typeface="微软雅黑" panose="020B0503020204020204" pitchFamily="34" charset="-122"/>
              <a:ea typeface="微软雅黑" panose="020B0503020204020204" pitchFamily="34" charset="-122"/>
              <a:cs typeface="微软雅黑" panose="020B0503020204020204" pitchFamily="34" charset="-122"/>
              <a:sym typeface="Times New Roman" panose="02020603050405020304"/>
            </a:endParaRPr>
          </a:p>
          <a:p>
            <a:pPr marL="355600" indent="-355600" algn="just">
              <a:lnSpc>
                <a:spcPct val="150000"/>
              </a:lnSpc>
              <a:spcAft>
                <a:spcPct val="0"/>
              </a:spcAft>
              <a:tabLst>
                <a:tab pos="2430145" algn="l"/>
              </a:tabLst>
            </a:pPr>
            <a:endParaRPr lang="en-US" altLang="zh-CN" sz="2600" b="1" kern="100">
              <a:latin typeface="微软雅黑" panose="020B0503020204020204" pitchFamily="34" charset="-122"/>
              <a:ea typeface="微软雅黑" panose="020B0503020204020204" pitchFamily="34" charset="-122"/>
              <a:cs typeface="微软雅黑" panose="020B0503020204020204" pitchFamily="34" charset="-122"/>
            </a:endParaRPr>
          </a:p>
          <a:p>
            <a:pPr marL="355600" indent="-355600" algn="just">
              <a:lnSpc>
                <a:spcPct val="150000"/>
              </a:lnSpc>
              <a:spcAft>
                <a:spcPct val="0"/>
              </a:spcAft>
              <a:tabLst>
                <a:tab pos="2430145" algn="l"/>
              </a:tabLst>
            </a:pPr>
            <a:endParaRPr lang="zh-CN" altLang="zh-CN" sz="1050" b="1" kern="100">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5"/>
            </p:custDataLst>
          </p:nvPr>
        </p:nvSpPr>
        <p:spPr>
          <a:xfrm>
            <a:off x="363806" y="2740956"/>
            <a:ext cx="11412000" cy="1198880"/>
          </a:xfrm>
          <a:prstGeom prst="rect">
            <a:avLst/>
          </a:prstGeom>
        </p:spPr>
        <p:txBody>
          <a:bodyPr wrap="square">
            <a:spAutoFit/>
          </a:bodyPr>
          <a:lstStyle/>
          <a:p>
            <a:pPr algn="just">
              <a:lnSpc>
                <a:spcPct val="150000"/>
              </a:lnSpc>
              <a:spcAft>
                <a:spcPct val="0"/>
              </a:spcAft>
            </a:pP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有，</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H</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经过光合作用的光反应转移给</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H</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经过有氧呼吸的第二阶段转移给</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C</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400" b="1" kern="10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custDataLst>
              <p:tags r:id="rId6"/>
            </p:custDataLst>
          </p:nvPr>
        </p:nvSpPr>
        <p:spPr>
          <a:xfrm>
            <a:off x="114300" y="4013200"/>
            <a:ext cx="11663680" cy="1291590"/>
          </a:xfrm>
          <a:prstGeom prst="rect">
            <a:avLst/>
          </a:prstGeom>
          <a:noFill/>
        </p:spPr>
        <p:txBody>
          <a:bodyPr wrap="square" rtlCol="0" anchor="t">
            <a:spAutoFit/>
          </a:bodyPr>
          <a:lstStyle/>
          <a:p>
            <a:pPr algn="just">
              <a:lnSpc>
                <a:spcPct val="150000"/>
              </a:lnSpc>
              <a:spcAft>
                <a:spcPct val="0"/>
              </a:spcAft>
            </a:pP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600" b="1" kern="100">
                <a:highlight>
                  <a:srgbClr val="FFFF00"/>
                </a:highlight>
                <a:latin typeface="微软雅黑" panose="020B0503020204020204" pitchFamily="34" charset="-122"/>
                <a:ea typeface="微软雅黑" panose="020B0503020204020204" pitchFamily="34" charset="-122"/>
                <a:cs typeface="微软雅黑" panose="020B0503020204020204" pitchFamily="34" charset="-122"/>
                <a:sym typeface="+mn-ea"/>
              </a:rPr>
              <a:t>科学思维</a:t>
            </a: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给小球藻提供</a:t>
            </a:r>
            <a:r>
              <a:rPr lang="en-US" altLang="zh-CN" sz="2600" b="1" kern="100" baseline="30000">
                <a:latin typeface="微软雅黑" panose="020B0503020204020204" pitchFamily="34" charset="-122"/>
                <a:ea typeface="微软雅黑" panose="020B0503020204020204" pitchFamily="34" charset="-122"/>
                <a:cs typeface="微软雅黑" panose="020B0503020204020204" pitchFamily="34" charset="-122"/>
                <a:sym typeface="+mn-ea"/>
              </a:rPr>
              <a:t>18</a:t>
            </a: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O</a:t>
            </a:r>
            <a:r>
              <a:rPr lang="en-US" altLang="zh-CN" sz="2600" b="1" kern="100" baseline="-250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，在小球藻合成的有机物中检测到了</a:t>
            </a:r>
            <a:r>
              <a:rPr lang="en-US" altLang="zh-CN" sz="2600" b="1" kern="100" baseline="30000">
                <a:latin typeface="微软雅黑" panose="020B0503020204020204" pitchFamily="34" charset="-122"/>
                <a:ea typeface="微软雅黑" panose="020B0503020204020204" pitchFamily="34" charset="-122"/>
                <a:cs typeface="微软雅黑" panose="020B0503020204020204" pitchFamily="34" charset="-122"/>
                <a:sym typeface="+mn-ea"/>
              </a:rPr>
              <a:t>18</a:t>
            </a: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O</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rPr>
              <a:t>，分析其最可能的转移途径是什么？</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矩形 14"/>
          <p:cNvSpPr/>
          <p:nvPr>
            <p:custDataLst>
              <p:tags r:id="rId7"/>
            </p:custDataLst>
          </p:nvPr>
        </p:nvSpPr>
        <p:spPr>
          <a:xfrm>
            <a:off x="413971" y="5250107"/>
            <a:ext cx="11412000" cy="1198880"/>
          </a:xfrm>
          <a:prstGeom prst="rect">
            <a:avLst/>
          </a:prstGeom>
        </p:spPr>
        <p:txBody>
          <a:bodyPr wrap="square">
            <a:spAutoFit/>
          </a:bodyPr>
          <a:lstStyle/>
          <a:p>
            <a:pPr algn="just">
              <a:lnSpc>
                <a:spcPct val="150000"/>
              </a:lnSpc>
              <a:spcAft>
                <a:spcPct val="0"/>
              </a:spcAft>
            </a:pP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有氧呼吸第三阶段</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与</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结合生成了</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H</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，有氧呼吸第二阶段利用</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H</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生成</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C</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C</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再参与光合作用的暗反应生成含</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的有机物</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(CH</a:t>
            </a:r>
            <a:r>
              <a:rPr lang="en-US" altLang="zh-CN" sz="2400" b="1" kern="100" baseline="-25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400" b="1" kern="100"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18</a:t>
            </a:r>
            <a:r>
              <a:rPr lang="en-US"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zh-CN" sz="2400" b="1" kern="1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400" b="1" kern="10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linds(horizont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blinds(horizontal)">
                                      <p:cBhvr>
                                        <p:cTn id="1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alphaModFix amt="5000"/>
          </a:blip>
          <a:srcRect t="21998" r="1766"/>
          <a:stretch>
            <a:fillRect/>
          </a:stretch>
        </p:blipFill>
        <p:spPr>
          <a:xfrm>
            <a:off x="0" y="15875"/>
            <a:ext cx="12191365" cy="6572250"/>
          </a:xfrm>
          <a:prstGeom prst="rect">
            <a:avLst/>
          </a:prstGeom>
          <a:noFill/>
        </p:spPr>
      </p:pic>
      <p:sp>
        <p:nvSpPr>
          <p:cNvPr id="247" name="泪滴形 246"/>
          <p:cNvSpPr/>
          <p:nvPr>
            <p:custDataLst>
              <p:tags r:id="rId3"/>
            </p:custDataLst>
          </p:nvPr>
        </p:nvSpPr>
        <p:spPr>
          <a:xfrm flipH="1" flipV="1">
            <a:off x="9450776" y="1244953"/>
            <a:ext cx="2034301" cy="2034301"/>
          </a:xfrm>
          <a:prstGeom prst="teardrop">
            <a:avLst/>
          </a:prstGeom>
          <a:gradFill flip="none" rotWithShape="1">
            <a:gsLst>
              <a:gs pos="0">
                <a:srgbClr val="E94B4E"/>
              </a:gs>
              <a:gs pos="100000">
                <a:srgbClr val="F2E4E9"/>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custDataLst>
              <p:tags r:id="rId4"/>
            </p:custDataLst>
          </p:nvPr>
        </p:nvSpPr>
        <p:spPr>
          <a:xfrm>
            <a:off x="5042935" y="2129278"/>
            <a:ext cx="6155531" cy="2031325"/>
          </a:xfrm>
          <a:prstGeom prst="rect">
            <a:avLst/>
          </a:prstGeom>
          <a:noFill/>
        </p:spPr>
        <p:txBody>
          <a:bodyPr wrap="none" lIns="0" tIns="0" rIns="0" bIns="0" rtlCol="0">
            <a:noAutofit/>
          </a:bodyPr>
          <a:lstStyle/>
          <a:p>
            <a:pPr algn="r">
              <a:lnSpc>
                <a:spcPct val="110000"/>
              </a:lnSpc>
            </a:pPr>
            <a:r>
              <a:rPr lang="zh-CN" altLang="en-US" sz="6000">
                <a:solidFill>
                  <a:schemeClr val="tx1">
                    <a:lumMod val="75000"/>
                    <a:lumOff val="25000"/>
                  </a:schemeClr>
                </a:solidFill>
                <a:latin typeface="+mj-ea"/>
                <a:ea typeface="+mj-ea"/>
              </a:rPr>
              <a:t>感谢观看</a:t>
            </a:r>
            <a:endParaRPr lang="zh-CN" altLang="en-US" sz="6000">
              <a:solidFill>
                <a:schemeClr val="tx1">
                  <a:lumMod val="75000"/>
                  <a:lumOff val="25000"/>
                </a:schemeClr>
              </a:solidFill>
              <a:latin typeface="+mj-ea"/>
              <a:ea typeface="+mj-ea"/>
            </a:endParaRPr>
          </a:p>
          <a:p>
            <a:pPr algn="r">
              <a:lnSpc>
                <a:spcPct val="110000"/>
              </a:lnSpc>
            </a:pPr>
            <a:r>
              <a:rPr lang="en-US" altLang="zh-CN" sz="6000">
                <a:solidFill>
                  <a:schemeClr val="tx1">
                    <a:lumMod val="75000"/>
                    <a:lumOff val="25000"/>
                  </a:schemeClr>
                </a:solidFill>
                <a:latin typeface="+mj-ea"/>
                <a:ea typeface="+mj-ea"/>
              </a:rPr>
              <a:t>THANK </a:t>
            </a:r>
            <a:r>
              <a:rPr lang="en-US" altLang="zh-CN" sz="6000">
                <a:solidFill>
                  <a:srgbClr val="735335"/>
                </a:solidFill>
                <a:latin typeface="+mj-ea"/>
                <a:ea typeface="+mj-ea"/>
              </a:rPr>
              <a:t>YOU</a:t>
            </a:r>
            <a:endParaRPr lang="en-US" altLang="zh-CN" sz="6000">
              <a:solidFill>
                <a:srgbClr val="735335"/>
              </a:solidFill>
              <a:latin typeface="+mj-ea"/>
              <a:ea typeface="+mj-ea"/>
            </a:endParaRPr>
          </a:p>
        </p:txBody>
      </p:sp>
      <p:sp>
        <p:nvSpPr>
          <p:cNvPr id="254" name="圆角矩形 253"/>
          <p:cNvSpPr/>
          <p:nvPr>
            <p:custDataLst>
              <p:tags r:id="rId5"/>
            </p:custDataLst>
          </p:nvPr>
        </p:nvSpPr>
        <p:spPr>
          <a:xfrm>
            <a:off x="0" y="6588052"/>
            <a:ext cx="12192000" cy="285823"/>
          </a:xfrm>
          <a:prstGeom prst="roundRect">
            <a:avLst>
              <a:gd name="adj" fmla="val 0"/>
            </a:avLst>
          </a:prstGeom>
          <a:solidFill>
            <a:srgbClr val="E25B5B">
              <a:alpha val="88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54" name="组合 53"/>
          <p:cNvGrpSpPr/>
          <p:nvPr>
            <p:custDataLst>
              <p:tags r:id="rId6"/>
            </p:custDataLst>
          </p:nvPr>
        </p:nvGrpSpPr>
        <p:grpSpPr>
          <a:xfrm>
            <a:off x="1216660" y="591185"/>
            <a:ext cx="4925060" cy="5422265"/>
            <a:chOff x="11378" y="1087"/>
            <a:chExt cx="8305" cy="8539"/>
          </a:xfrm>
        </p:grpSpPr>
        <p:sp>
          <p:nvSpPr>
            <p:cNvPr id="48" name="任意多边形 47"/>
            <p:cNvSpPr/>
            <p:nvPr>
              <p:custDataLst>
                <p:tags r:id="rId7"/>
              </p:custDataLst>
            </p:nvPr>
          </p:nvSpPr>
          <p:spPr>
            <a:xfrm>
              <a:off x="11821" y="1453"/>
              <a:ext cx="6192"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solidFill>
              <a:schemeClr val="accent6">
                <a:lumMod val="75000"/>
                <a:alpha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custDataLst>
                <p:tags r:id="rId8"/>
              </p:custDataLst>
            </p:nvPr>
          </p:nvSpPr>
          <p:spPr>
            <a:xfrm>
              <a:off x="18317" y="6729"/>
              <a:ext cx="1366" cy="1366"/>
            </a:xfrm>
            <a:prstGeom prst="ellipse">
              <a:avLst/>
            </a:prstGeom>
            <a:gradFill flip="none" rotWithShape="1">
              <a:gsLst>
                <a:gs pos="39000">
                  <a:srgbClr val="DF3133"/>
                </a:gs>
                <a:gs pos="83000">
                  <a:srgbClr val="F46A6E"/>
                </a:gs>
              </a:gsLst>
              <a:lin ang="13500000" scaled="1"/>
            </a:gradFill>
            <a:ln>
              <a:noFill/>
            </a:ln>
            <a:effectLst>
              <a:outerShdw blurRad="304800" sx="118000" sy="118000" algn="ctr" rotWithShape="0">
                <a:schemeClr val="accent1">
                  <a:alpha val="1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52"/>
            <p:cNvSpPr/>
            <p:nvPr>
              <p:custDataLst>
                <p:tags r:id="rId9"/>
              </p:custDataLst>
            </p:nvPr>
          </p:nvSpPr>
          <p:spPr>
            <a:xfrm>
              <a:off x="11378" y="1087"/>
              <a:ext cx="6396" cy="8173"/>
            </a:xfrm>
            <a:custGeom>
              <a:avLst/>
              <a:gdLst>
                <a:gd name="connsiteX0" fmla="*/ 1958009 w 3916018"/>
                <a:gd name="connsiteY0" fmla="*/ 0 h 5168349"/>
                <a:gd name="connsiteX1" fmla="*/ 3916018 w 3916018"/>
                <a:gd name="connsiteY1" fmla="*/ 1958009 h 5168349"/>
                <a:gd name="connsiteX2" fmla="*/ 3916018 w 3916018"/>
                <a:gd name="connsiteY2" fmla="*/ 3210340 h 5168349"/>
                <a:gd name="connsiteX3" fmla="*/ 2158204 w 3916018"/>
                <a:gd name="connsiteY3" fmla="*/ 5158240 h 5168349"/>
                <a:gd name="connsiteX4" fmla="*/ 2053259 w 3916018"/>
                <a:gd name="connsiteY4" fmla="*/ 5163540 h 5168349"/>
                <a:gd name="connsiteX5" fmla="*/ 2053259 w 3916018"/>
                <a:gd name="connsiteY5" fmla="*/ 5168349 h 5168349"/>
                <a:gd name="connsiteX6" fmla="*/ 1958009 w 3916018"/>
                <a:gd name="connsiteY6" fmla="*/ 5168349 h 5168349"/>
                <a:gd name="connsiteX7" fmla="*/ 0 w 3916018"/>
                <a:gd name="connsiteY7" fmla="*/ 5168349 h 5168349"/>
                <a:gd name="connsiteX8" fmla="*/ 0 w 3916018"/>
                <a:gd name="connsiteY8" fmla="*/ 3210340 h 5168349"/>
                <a:gd name="connsiteX9" fmla="*/ 0 w 3916018"/>
                <a:gd name="connsiteY9" fmla="*/ 2166732 h 5168349"/>
                <a:gd name="connsiteX10" fmla="*/ 0 w 3916018"/>
                <a:gd name="connsiteY10" fmla="*/ 1958009 h 5168349"/>
                <a:gd name="connsiteX11" fmla="*/ 1958009 w 3916018"/>
                <a:gd name="connsiteY11" fmla="*/ 0 h 516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6017" h="5168349">
                  <a:moveTo>
                    <a:pt x="1958009" y="0"/>
                  </a:moveTo>
                  <a:cubicBezTo>
                    <a:pt x="3039388" y="0"/>
                    <a:pt x="3916018" y="876630"/>
                    <a:pt x="3916018" y="1958009"/>
                  </a:cubicBezTo>
                  <a:lnTo>
                    <a:pt x="3916018" y="3210340"/>
                  </a:lnTo>
                  <a:cubicBezTo>
                    <a:pt x="3916018" y="4224133"/>
                    <a:pt x="3145542" y="5057971"/>
                    <a:pt x="2158204" y="5158240"/>
                  </a:cubicBezTo>
                  <a:lnTo>
                    <a:pt x="2053259" y="5163540"/>
                  </a:lnTo>
                  <a:lnTo>
                    <a:pt x="2053259" y="5168349"/>
                  </a:lnTo>
                  <a:lnTo>
                    <a:pt x="1958009" y="5168349"/>
                  </a:lnTo>
                  <a:lnTo>
                    <a:pt x="0" y="5168349"/>
                  </a:lnTo>
                  <a:lnTo>
                    <a:pt x="0" y="3210340"/>
                  </a:lnTo>
                  <a:lnTo>
                    <a:pt x="0" y="2166732"/>
                  </a:lnTo>
                  <a:lnTo>
                    <a:pt x="0" y="1958009"/>
                  </a:lnTo>
                  <a:cubicBezTo>
                    <a:pt x="0" y="876630"/>
                    <a:pt x="876630" y="0"/>
                    <a:pt x="1958009" y="0"/>
                  </a:cubicBezTo>
                  <a:close/>
                </a:path>
              </a:pathLst>
            </a:custGeom>
            <a:blipFill rotWithShape="1">
              <a:blip r:embed="rId10"/>
              <a:stretch>
                <a:fillRect r="-3000"/>
              </a:stretch>
            </a:blipFill>
            <a:ln>
              <a:noFill/>
            </a:ln>
            <a:effectLst>
              <a:outerShdw blurRad="571500" sx="105000" sy="105000" algn="ctr"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9" name="矩形 78"/>
          <p:cNvSpPr/>
          <p:nvPr>
            <p:custDataLst>
              <p:tags r:id="rId1"/>
            </p:custDataLst>
          </p:nvPr>
        </p:nvSpPr>
        <p:spPr>
          <a:xfrm>
            <a:off x="6736715" y="635"/>
            <a:ext cx="5462270" cy="6857365"/>
          </a:xfrm>
          <a:prstGeom prst="rect">
            <a:avLst/>
          </a:prstGeom>
          <a:solidFill>
            <a:schemeClr val="accent6">
              <a:lumMod val="60000"/>
              <a:lumOff val="40000"/>
              <a:alpha val="4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思源黑体 CN Light" panose="020B0200000000000000" pitchFamily="34" charset="-122"/>
              <a:ea typeface="思源黑体 CN Light" panose="020B0200000000000000" pitchFamily="34" charset="-122"/>
              <a:sym typeface="+mn-ea"/>
            </a:endParaRPr>
          </a:p>
        </p:txBody>
      </p:sp>
      <p:grpSp>
        <p:nvGrpSpPr>
          <p:cNvPr id="12" name="组合 11"/>
          <p:cNvGrpSpPr/>
          <p:nvPr>
            <p:custDataLst>
              <p:tags r:id="rId2"/>
            </p:custDataLst>
          </p:nvPr>
        </p:nvGrpSpPr>
        <p:grpSpPr>
          <a:xfrm>
            <a:off x="851535" y="1983105"/>
            <a:ext cx="3381375" cy="733425"/>
            <a:chOff x="1096" y="3123"/>
            <a:chExt cx="5325" cy="1155"/>
          </a:xfrm>
        </p:grpSpPr>
        <p:sp>
          <p:nvSpPr>
            <p:cNvPr id="49" name="椭圆 48"/>
            <p:cNvSpPr/>
            <p:nvPr>
              <p:custDataLst>
                <p:tags r:id="rId3"/>
              </p:custDataLst>
            </p:nvPr>
          </p:nvSpPr>
          <p:spPr>
            <a:xfrm>
              <a:off x="1096" y="3123"/>
              <a:ext cx="1117" cy="1027"/>
            </a:xfrm>
            <a:prstGeom prst="ellipse">
              <a:avLst/>
            </a:prstGeom>
            <a:solidFill>
              <a:schemeClr val="accent6">
                <a:alpha val="79000"/>
              </a:schemeClr>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400" b="1">
                  <a:sym typeface="+mn-ea"/>
                </a:rPr>
                <a:t>01</a:t>
              </a:r>
              <a:endParaRPr lang="en-US" altLang="zh-CN" sz="2400" b="1">
                <a:sym typeface="+mn-ea"/>
              </a:endParaRPr>
            </a:p>
          </p:txBody>
        </p:sp>
        <p:grpSp>
          <p:nvGrpSpPr>
            <p:cNvPr id="8" name="组合 7"/>
            <p:cNvGrpSpPr/>
            <p:nvPr>
              <p:custDataLst>
                <p:tags r:id="rId4"/>
              </p:custDataLst>
            </p:nvPr>
          </p:nvGrpSpPr>
          <p:grpSpPr>
            <a:xfrm>
              <a:off x="2472" y="3123"/>
              <a:ext cx="3949" cy="1155"/>
              <a:chOff x="989" y="4564"/>
              <a:chExt cx="3949" cy="1155"/>
            </a:xfrm>
          </p:grpSpPr>
          <p:sp>
            <p:nvSpPr>
              <p:cNvPr id="10" name="圆角矩形 9"/>
              <p:cNvSpPr/>
              <p:nvPr>
                <p:custDataLst>
                  <p:tags r:id="rId5"/>
                </p:custDataLst>
              </p:nvPr>
            </p:nvSpPr>
            <p:spPr>
              <a:xfrm>
                <a:off x="989" y="4564"/>
                <a:ext cx="3949" cy="1155"/>
              </a:xfrm>
              <a:prstGeom prst="roundRect">
                <a:avLst>
                  <a:gd name="adj" fmla="val 10513"/>
                </a:avLst>
              </a:prstGeom>
              <a:solidFill>
                <a:schemeClr val="accent6">
                  <a:lumMod val="60000"/>
                  <a:lumOff val="40000"/>
                  <a:alpha val="7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50" name="文本框 49"/>
              <p:cNvSpPr txBox="1"/>
              <p:nvPr>
                <p:custDataLst>
                  <p:tags r:id="rId6"/>
                </p:custDataLst>
              </p:nvPr>
            </p:nvSpPr>
            <p:spPr>
              <a:xfrm>
                <a:off x="1248" y="4754"/>
                <a:ext cx="3474" cy="776"/>
              </a:xfrm>
              <a:prstGeom prst="rect">
                <a:avLst/>
              </a:prstGeom>
              <a:noFill/>
            </p:spPr>
            <p:txBody>
              <a:bodyPr wrap="none" lIns="0" tIns="0" rIns="0" bIns="0" rtlCol="0">
                <a:noAutofit/>
              </a:bodyPr>
              <a:lstStyle/>
              <a:p>
                <a:pPr algn="ctr"/>
                <a:r>
                  <a:rPr lang="zh-CN" sz="2800" b="1">
                    <a:solidFill>
                      <a:schemeClr val="tx1">
                        <a:lumMod val="75000"/>
                        <a:lumOff val="25000"/>
                      </a:schemeClr>
                    </a:solidFill>
                    <a:latin typeface="微软雅黑" panose="020B0503020204020204" pitchFamily="34" charset="-122"/>
                    <a:ea typeface="微软雅黑" panose="020B0503020204020204" pitchFamily="34" charset="-122"/>
                    <a:sym typeface="+mn-ea"/>
                  </a:rPr>
                  <a:t>夯基</a:t>
                </a:r>
                <a:r>
                  <a:rPr lang="en-US" altLang="zh-CN" sz="2800"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zh-CN" altLang="en-US" sz="2800" b="1">
                    <a:solidFill>
                      <a:schemeClr val="tx1">
                        <a:lumMod val="75000"/>
                        <a:lumOff val="25000"/>
                      </a:schemeClr>
                    </a:solidFill>
                    <a:latin typeface="微软雅黑" panose="020B0503020204020204" pitchFamily="34" charset="-122"/>
                    <a:ea typeface="微软雅黑" panose="020B0503020204020204" pitchFamily="34" charset="-122"/>
                    <a:sym typeface="+mn-ea"/>
                  </a:rPr>
                  <a:t>考点讲解</a:t>
                </a:r>
                <a:endParaRPr lang="zh-CN" altLang="en-US" sz="2800" b="1">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grpSp>
      </p:grpSp>
      <p:sp>
        <p:nvSpPr>
          <p:cNvPr id="38" name="燕尾形箭头 37"/>
          <p:cNvSpPr/>
          <p:nvPr>
            <p:custDataLst>
              <p:tags r:id="rId7"/>
            </p:custDataLst>
          </p:nvPr>
        </p:nvSpPr>
        <p:spPr>
          <a:xfrm>
            <a:off x="4408170" y="2228850"/>
            <a:ext cx="2217420" cy="368300"/>
          </a:xfrm>
          <a:prstGeom prst="notchedRightArrow">
            <a:avLst>
              <a:gd name="adj1" fmla="val 34908"/>
              <a:gd name="adj2" fmla="val 50000"/>
            </a:avLst>
          </a:prstGeom>
          <a:solidFill>
            <a:schemeClr val="accent6">
              <a:lumMod val="75000"/>
            </a:schemeClr>
          </a:solidFill>
          <a:ln>
            <a:solidFill>
              <a:schemeClr val="accent6">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9" name="文本框 38"/>
          <p:cNvSpPr txBox="1"/>
          <p:nvPr>
            <p:custDataLst>
              <p:tags r:id="rId8"/>
            </p:custDataLst>
          </p:nvPr>
        </p:nvSpPr>
        <p:spPr>
          <a:xfrm>
            <a:off x="6736715" y="38735"/>
            <a:ext cx="5565140" cy="6892290"/>
          </a:xfrm>
          <a:prstGeom prst="rect">
            <a:avLst/>
          </a:prstGeom>
          <a:noFill/>
        </p:spPr>
        <p:txBody>
          <a:bodyPr wrap="square" rtlCol="0">
            <a:noAutofit/>
          </a:bodyPr>
          <a:lstStyle/>
          <a:p>
            <a:pPr indent="0" fontAlgn="auto">
              <a:lnSpc>
                <a:spcPct val="140000"/>
              </a:lnSpc>
              <a:spcBef>
                <a:spcPct val="0"/>
              </a:spcBef>
              <a:spcAft>
                <a:spcPct val="0"/>
              </a:spcAft>
              <a:buBlip>
                <a:blip r:embed="rId9"/>
              </a:buBlip>
            </a:pPr>
            <a:r>
              <a:rPr lang="en-US" altLang="zh-CN" sz="2000" b="1">
                <a:solidFill>
                  <a:srgbClr val="FF0000"/>
                </a:solidFill>
              </a:rPr>
              <a:t> </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考点一 </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a:solidFill>
                  <a:srgbClr val="FF0000"/>
                </a:solidFill>
                <a:latin typeface="微软雅黑" panose="020B0503020204020204" pitchFamily="34" charset="-122"/>
                <a:ea typeface="微软雅黑" panose="020B0503020204020204" pitchFamily="34" charset="-122"/>
                <a:sym typeface="+mn-ea"/>
              </a:rPr>
              <a:t>光合作用和细胞呼吸之间的关系</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zh-CN" sz="2000" b="1" kern="1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indent="0" algn="l" fontAlgn="auto">
              <a:lnSpc>
                <a:spcPct val="140000"/>
              </a:lnSpc>
              <a:spcBef>
                <a:spcPct val="0"/>
              </a:spcBef>
              <a:spcAft>
                <a:spcPct val="0"/>
              </a:spcAft>
              <a:buClrTx/>
              <a:buSzTx/>
              <a:buNone/>
            </a:pP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rPr>
              <a:t>知识点一 </a:t>
            </a: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光合作用与有氧呼吸过程的联系</a:t>
            </a:r>
            <a:endPar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None/>
            </a:pP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知识点二 光合作用与有氧呼吸过程中元素的转</a:t>
            </a:r>
            <a:r>
              <a:rPr lang="en-US" altLang="zh-CN"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None/>
            </a:pPr>
            <a:r>
              <a:rPr lang="en-US" altLang="zh-CN"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移途径</a:t>
            </a:r>
            <a:endPar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FontTx/>
              <a:buNone/>
            </a:pPr>
            <a:r>
              <a:rPr lang="zh-CN" altLang="en-US" sz="2000" b="1">
                <a:latin typeface="楷体" panose="02010609060101010101" pitchFamily="49" charset="-122"/>
                <a:ea typeface="楷体" panose="02010609060101010101" pitchFamily="49" charset="-122"/>
                <a:cs typeface="楷体" panose="02010609060101010101" pitchFamily="49" charset="-122"/>
                <a:sym typeface="+mn-ea"/>
              </a:rPr>
              <a:t>知识点三 光合作用与有氧呼吸能量上的联系</a:t>
            </a:r>
            <a:endParaRPr lang="zh-CN" altLang="en-US"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None/>
            </a:pPr>
            <a:r>
              <a:rPr lang="zh-CN" altLang="en-US" sz="2000" b="1">
                <a:latin typeface="楷体" panose="02010609060101010101" pitchFamily="49" charset="-122"/>
                <a:ea typeface="楷体" panose="02010609060101010101" pitchFamily="49" charset="-122"/>
                <a:cs typeface="楷体" panose="02010609060101010101" pitchFamily="49" charset="-122"/>
                <a:sym typeface="+mn-ea"/>
              </a:rPr>
              <a:t>知识点四 归纳光合作用与有氧呼吸中有关的</a:t>
            </a:r>
            <a:r>
              <a:rPr lang="en-US" altLang="zh-CN" sz="2000" b="1">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None/>
            </a:pPr>
            <a:r>
              <a:rPr lang="en-US" altLang="zh-CN" sz="200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000" b="1">
                <a:latin typeface="楷体" panose="02010609060101010101" pitchFamily="49" charset="-122"/>
                <a:ea typeface="楷体" panose="02010609060101010101" pitchFamily="49" charset="-122"/>
                <a:cs typeface="楷体" panose="02010609060101010101" pitchFamily="49" charset="-122"/>
                <a:sym typeface="+mn-ea"/>
              </a:rPr>
              <a:t>NADPH、NADH、ATP的来源与去路</a:t>
            </a:r>
            <a:endPar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None/>
            </a:pP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知识点五 </a:t>
            </a:r>
            <a:r>
              <a:rPr lang="zh-CN"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辨析</a:t>
            </a:r>
            <a:r>
              <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真正</a:t>
            </a:r>
            <a:r>
              <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总</a:t>
            </a:r>
            <a:r>
              <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光合速率、净光合速率</a:t>
            </a:r>
            <a:endPar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None/>
            </a:pPr>
            <a:r>
              <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和呼吸速率</a:t>
            </a:r>
            <a:endPar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None/>
            </a:pP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知识点六 </a:t>
            </a:r>
            <a:r>
              <a:rPr lang="zh-CN" altLang="zh-CN" sz="2000" b="1" kern="100">
                <a:solidFill>
                  <a:schemeClr val="tx1"/>
                </a:solidFill>
                <a:latin typeface="楷体" panose="02010609060101010101" pitchFamily="49" charset="-122"/>
                <a:ea typeface="楷体" panose="02010609060101010101" pitchFamily="49" charset="-122"/>
                <a:cs typeface="微软雅黑" panose="020B0503020204020204" pitchFamily="34" charset="-122"/>
                <a:sym typeface="+mn-ea"/>
              </a:rPr>
              <a:t>测定植物光合速率和呼吸速率的常用</a:t>
            </a:r>
            <a:r>
              <a:rPr lang="en-US" altLang="zh-CN" sz="2000" b="1" kern="100">
                <a:solidFill>
                  <a:schemeClr val="tx1"/>
                </a:solidFill>
                <a:latin typeface="楷体" panose="02010609060101010101" pitchFamily="49" charset="-122"/>
                <a:ea typeface="楷体" panose="02010609060101010101" pitchFamily="49" charset="-122"/>
                <a:cs typeface="微软雅黑" panose="020B0503020204020204" pitchFamily="34" charset="-122"/>
                <a:sym typeface="+mn-ea"/>
              </a:rPr>
              <a:t> </a:t>
            </a:r>
            <a:endParaRPr lang="en-US" altLang="zh-CN" sz="2000" b="1" kern="100">
              <a:solidFill>
                <a:schemeClr val="tx1"/>
              </a:solidFill>
              <a:latin typeface="楷体" panose="02010609060101010101" pitchFamily="49" charset="-122"/>
              <a:ea typeface="楷体" panose="02010609060101010101" pitchFamily="49" charset="-122"/>
              <a:cs typeface="微软雅黑" panose="020B0503020204020204" pitchFamily="34" charset="-122"/>
              <a:sym typeface="+mn-ea"/>
            </a:endParaRPr>
          </a:p>
          <a:p>
            <a:pPr indent="0" algn="l" fontAlgn="auto">
              <a:lnSpc>
                <a:spcPct val="140000"/>
              </a:lnSpc>
              <a:spcBef>
                <a:spcPct val="0"/>
              </a:spcBef>
              <a:spcAft>
                <a:spcPct val="0"/>
              </a:spcAft>
              <a:buClrTx/>
              <a:buSzTx/>
              <a:buNone/>
            </a:pPr>
            <a:r>
              <a:rPr lang="en-US" altLang="zh-CN" sz="2000" b="1" kern="100">
                <a:solidFill>
                  <a:schemeClr val="tx1"/>
                </a:solidFill>
                <a:latin typeface="楷体" panose="02010609060101010101" pitchFamily="49" charset="-122"/>
                <a:ea typeface="楷体" panose="02010609060101010101" pitchFamily="49" charset="-122"/>
                <a:cs typeface="微软雅黑" panose="020B0503020204020204" pitchFamily="34" charset="-122"/>
                <a:sym typeface="+mn-ea"/>
              </a:rPr>
              <a:t>         </a:t>
            </a:r>
            <a:r>
              <a:rPr lang="zh-CN" altLang="zh-CN" sz="2000" b="1" kern="100">
                <a:solidFill>
                  <a:schemeClr val="tx1"/>
                </a:solidFill>
                <a:latin typeface="楷体" panose="02010609060101010101" pitchFamily="49" charset="-122"/>
                <a:ea typeface="楷体" panose="02010609060101010101" pitchFamily="49" charset="-122"/>
                <a:cs typeface="微软雅黑" panose="020B0503020204020204" pitchFamily="34" charset="-122"/>
                <a:sym typeface="+mn-ea"/>
              </a:rPr>
              <a:t>方法（</a:t>
            </a:r>
            <a:r>
              <a:rPr lang="zh-CN" altLang="zh-CN" sz="2000" b="1" kern="100">
                <a:solidFill>
                  <a:srgbClr val="FF0000"/>
                </a:solidFill>
                <a:highlight>
                  <a:srgbClr val="FFFF00"/>
                </a:highlight>
                <a:latin typeface="楷体" panose="02010609060101010101" pitchFamily="49" charset="-122"/>
                <a:ea typeface="楷体" panose="02010609060101010101" pitchFamily="49" charset="-122"/>
                <a:cs typeface="微软雅黑" panose="020B0503020204020204" pitchFamily="34" charset="-122"/>
                <a:sym typeface="+mn-ea"/>
              </a:rPr>
              <a:t>常考点</a:t>
            </a:r>
            <a:r>
              <a:rPr lang="zh-CN" altLang="zh-CN" sz="2000" b="1" kern="100">
                <a:solidFill>
                  <a:schemeClr val="tx1"/>
                </a:solidFill>
                <a:latin typeface="楷体" panose="02010609060101010101" pitchFamily="49" charset="-122"/>
                <a:ea typeface="楷体" panose="02010609060101010101" pitchFamily="49" charset="-122"/>
                <a:cs typeface="微软雅黑" panose="020B0503020204020204" pitchFamily="34" charset="-122"/>
                <a:sym typeface="+mn-ea"/>
              </a:rPr>
              <a:t>）</a:t>
            </a:r>
            <a:endParaRPr lang="zh-CN" altLang="en-US"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FontTx/>
              <a:buBlip>
                <a:blip r:embed="rId9"/>
              </a:buBlip>
            </a:pPr>
            <a:r>
              <a:rPr lang="en-US" altLang="zh-CN" sz="2000" b="1">
                <a:solidFill>
                  <a:schemeClr val="tx1"/>
                </a:solidFill>
              </a:rPr>
              <a:t> </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考点二</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光合作用与细胞呼吸综合应用</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a:p>
            <a:pPr indent="0" algn="l" fontAlgn="auto">
              <a:lnSpc>
                <a:spcPct val="140000"/>
              </a:lnSpc>
              <a:spcBef>
                <a:spcPct val="0"/>
              </a:spcBef>
              <a:spcAft>
                <a:spcPct val="0"/>
              </a:spcAft>
              <a:buClrTx/>
              <a:buSzTx/>
              <a:buFontTx/>
              <a:buNone/>
            </a:pP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知识点一 </a:t>
            </a:r>
            <a:r>
              <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自然环境中（夏季）一昼夜植物</a:t>
            </a:r>
            <a:r>
              <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CO</a:t>
            </a:r>
            <a:r>
              <a:rPr lang="en-US" altLang="zh-CN" sz="2000" b="1" kern="100" baseline="-250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2 </a:t>
            </a:r>
            <a:endParaRPr lang="en-US" altLang="zh-CN" sz="2000" b="1" kern="100" baseline="-250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FontTx/>
              <a:buNone/>
            </a:pPr>
            <a:r>
              <a:rPr lang="en-US" altLang="zh-CN" sz="2000" b="1" kern="100" baseline="-250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浓度变化曲线</a:t>
            </a:r>
            <a:endParaRPr lang="zh-CN" altLang="en-US"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FontTx/>
              <a:buNone/>
            </a:pPr>
            <a:r>
              <a:rPr lang="zh-CN" altLang="en-US" sz="200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知识点二 </a:t>
            </a:r>
            <a:r>
              <a:rPr lang="zh-CN"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密闭环境中一昼夜植物</a:t>
            </a:r>
            <a:r>
              <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CO</a:t>
            </a:r>
            <a:r>
              <a:rPr lang="en-US" altLang="zh-CN" sz="2000" b="1" kern="100" baseline="-250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浓度变化曲</a:t>
            </a:r>
            <a:r>
              <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40000"/>
              </a:lnSpc>
              <a:spcBef>
                <a:spcPct val="0"/>
              </a:spcBef>
              <a:spcAft>
                <a:spcPct val="0"/>
              </a:spcAft>
              <a:buClrTx/>
              <a:buSzTx/>
              <a:buFontTx/>
              <a:buNone/>
            </a:pPr>
            <a:r>
              <a:rPr lang="en-US" altLang="zh-CN"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线</a:t>
            </a:r>
            <a:endParaRPr lang="zh-CN" altLang="en-US" sz="2000" b="1" kern="10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indent="0" algn="l" fontAlgn="auto">
              <a:lnSpc>
                <a:spcPct val="150000"/>
              </a:lnSpc>
              <a:spcBef>
                <a:spcPct val="0"/>
              </a:spcBef>
              <a:spcAft>
                <a:spcPct val="0"/>
              </a:spcAft>
              <a:buClrTx/>
              <a:buSzTx/>
              <a:buFontTx/>
              <a:buNone/>
            </a:pPr>
            <a:endParaRPr lang="zh-CN" altLang="en-US" sz="2000" b="1">
              <a:latin typeface="楷体" panose="02010609060101010101" pitchFamily="49" charset="-122"/>
              <a:ea typeface="楷体" panose="02010609060101010101" pitchFamily="49" charset="-122"/>
              <a:cs typeface="楷体" panose="02010609060101010101" pitchFamily="49" charset="-122"/>
              <a:sym typeface="+mn-ea"/>
            </a:endParaRPr>
          </a:p>
          <a:p>
            <a:pPr indent="0" algn="l">
              <a:lnSpc>
                <a:spcPct val="110000"/>
              </a:lnSpc>
              <a:spcBef>
                <a:spcPct val="0"/>
              </a:spcBef>
              <a:spcAft>
                <a:spcPct val="0"/>
              </a:spcAft>
              <a:buClrTx/>
              <a:buSzTx/>
              <a:buFontTx/>
              <a:buNone/>
            </a:pPr>
            <a:endParaRPr lang="en-US" altLang="zh-CN" sz="2000" b="1">
              <a:solidFill>
                <a:schemeClr val="tx2"/>
              </a:solidFill>
            </a:endParaRPr>
          </a:p>
          <a:p>
            <a:pPr indent="0" algn="l">
              <a:lnSpc>
                <a:spcPct val="110000"/>
              </a:lnSpc>
              <a:spcBef>
                <a:spcPct val="0"/>
              </a:spcBef>
              <a:spcAft>
                <a:spcPct val="0"/>
              </a:spcAft>
              <a:buClrTx/>
              <a:buSzTx/>
              <a:buFontTx/>
              <a:buNone/>
            </a:pPr>
            <a:endParaRPr lang="zh-CN" altLang="en-US" sz="2000">
              <a:latin typeface="楷体" panose="02010609060101010101" pitchFamily="49" charset="-122"/>
              <a:ea typeface="楷体" panose="02010609060101010101" pitchFamily="49" charset="-122"/>
              <a:cs typeface="楷体" panose="02010609060101010101" pitchFamily="49" charset="-122"/>
            </a:endParaRPr>
          </a:p>
        </p:txBody>
      </p:sp>
      <p:sp>
        <p:nvSpPr>
          <p:cNvPr id="2" name="泪滴形 1"/>
          <p:cNvSpPr/>
          <p:nvPr>
            <p:custDataLst>
              <p:tags r:id="rId10"/>
            </p:custDataLst>
          </p:nvPr>
        </p:nvSpPr>
        <p:spPr>
          <a:xfrm flipV="1">
            <a:off x="125095" y="150495"/>
            <a:ext cx="1405890" cy="1405890"/>
          </a:xfrm>
          <a:prstGeom prst="teardrop">
            <a:avLst/>
          </a:prstGeom>
          <a:gradFill flip="none" rotWithShape="1">
            <a:gsLst>
              <a:gs pos="0">
                <a:srgbClr val="DE3233"/>
              </a:gs>
              <a:gs pos="100000">
                <a:srgbClr val="F9CECF"/>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custDataLst>
              <p:tags r:id="rId11"/>
            </p:custDataLst>
          </p:nvPr>
        </p:nvGrpSpPr>
        <p:grpSpPr>
          <a:xfrm>
            <a:off x="847725" y="3402330"/>
            <a:ext cx="3381375" cy="733425"/>
            <a:chOff x="1096" y="3123"/>
            <a:chExt cx="5325" cy="1155"/>
          </a:xfrm>
        </p:grpSpPr>
        <p:sp>
          <p:nvSpPr>
            <p:cNvPr id="6" name="椭圆 5"/>
            <p:cNvSpPr/>
            <p:nvPr>
              <p:custDataLst>
                <p:tags r:id="rId12"/>
              </p:custDataLst>
            </p:nvPr>
          </p:nvSpPr>
          <p:spPr>
            <a:xfrm>
              <a:off x="1096" y="3123"/>
              <a:ext cx="1117" cy="1027"/>
            </a:xfrm>
            <a:prstGeom prst="ellipse">
              <a:avLst/>
            </a:prstGeom>
            <a:solidFill>
              <a:schemeClr val="accent6">
                <a:alpha val="79000"/>
              </a:schemeClr>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400" b="1">
                  <a:sym typeface="+mn-ea"/>
                </a:rPr>
                <a:t>02</a:t>
              </a:r>
              <a:endParaRPr lang="en-US" altLang="zh-CN" sz="2400" b="1">
                <a:sym typeface="+mn-ea"/>
              </a:endParaRPr>
            </a:p>
          </p:txBody>
        </p:sp>
        <p:grpSp>
          <p:nvGrpSpPr>
            <p:cNvPr id="7" name="组合 6"/>
            <p:cNvGrpSpPr/>
            <p:nvPr>
              <p:custDataLst>
                <p:tags r:id="rId13"/>
              </p:custDataLst>
            </p:nvPr>
          </p:nvGrpSpPr>
          <p:grpSpPr>
            <a:xfrm>
              <a:off x="2472" y="3123"/>
              <a:ext cx="3949" cy="1155"/>
              <a:chOff x="989" y="4564"/>
              <a:chExt cx="3949" cy="1155"/>
            </a:xfrm>
          </p:grpSpPr>
          <p:sp>
            <p:nvSpPr>
              <p:cNvPr id="20" name="圆角矩形 19"/>
              <p:cNvSpPr/>
              <p:nvPr>
                <p:custDataLst>
                  <p:tags r:id="rId14"/>
                </p:custDataLst>
              </p:nvPr>
            </p:nvSpPr>
            <p:spPr>
              <a:xfrm>
                <a:off x="989" y="4564"/>
                <a:ext cx="3949" cy="1155"/>
              </a:xfrm>
              <a:prstGeom prst="roundRect">
                <a:avLst>
                  <a:gd name="adj" fmla="val 10513"/>
                </a:avLst>
              </a:prstGeom>
              <a:solidFill>
                <a:schemeClr val="accent6">
                  <a:lumMod val="60000"/>
                  <a:lumOff val="40000"/>
                  <a:alpha val="7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24" name="文本框 23"/>
              <p:cNvSpPr txBox="1"/>
              <p:nvPr>
                <p:custDataLst>
                  <p:tags r:id="rId15"/>
                </p:custDataLst>
              </p:nvPr>
            </p:nvSpPr>
            <p:spPr>
              <a:xfrm>
                <a:off x="1248" y="4754"/>
                <a:ext cx="3474" cy="776"/>
              </a:xfrm>
              <a:prstGeom prst="rect">
                <a:avLst/>
              </a:prstGeom>
              <a:noFill/>
            </p:spPr>
            <p:txBody>
              <a:bodyPr wrap="none" lIns="0" tIns="0" rIns="0" bIns="0" rtlCol="0">
                <a:noAutofit/>
              </a:bodyPr>
              <a:lstStyle/>
              <a:p>
                <a:pPr algn="ctr"/>
                <a:r>
                  <a:rPr lang="zh-CN" sz="2800" b="1">
                    <a:solidFill>
                      <a:schemeClr val="tx1">
                        <a:lumMod val="75000"/>
                        <a:lumOff val="25000"/>
                      </a:schemeClr>
                    </a:solidFill>
                    <a:latin typeface="微软雅黑" panose="020B0503020204020204" pitchFamily="34" charset="-122"/>
                    <a:ea typeface="微软雅黑" panose="020B0503020204020204" pitchFamily="34" charset="-122"/>
                    <a:sym typeface="+mn-ea"/>
                  </a:rPr>
                  <a:t>提升</a:t>
                </a:r>
                <a:r>
                  <a:rPr lang="en-US" altLang="zh-CN" sz="2800" b="1">
                    <a:solidFill>
                      <a:schemeClr val="tx1">
                        <a:lumMod val="75000"/>
                        <a:lumOff val="25000"/>
                      </a:schemeClr>
                    </a:solidFill>
                    <a:latin typeface="微软雅黑" panose="020B0503020204020204" pitchFamily="34" charset="-122"/>
                    <a:ea typeface="微软雅黑" panose="020B0503020204020204" pitchFamily="34" charset="-122"/>
                    <a:sym typeface="+mn-ea"/>
                  </a:rPr>
                  <a:t>·</a:t>
                </a:r>
                <a:r>
                  <a:rPr lang="zh-CN" altLang="en-US" sz="2800" b="1">
                    <a:solidFill>
                      <a:schemeClr val="tx1">
                        <a:lumMod val="75000"/>
                        <a:lumOff val="25000"/>
                      </a:schemeClr>
                    </a:solidFill>
                    <a:latin typeface="微软雅黑" panose="020B0503020204020204" pitchFamily="34" charset="-122"/>
                    <a:ea typeface="微软雅黑" panose="020B0503020204020204" pitchFamily="34" charset="-122"/>
                    <a:sym typeface="+mn-ea"/>
                  </a:rPr>
                  <a:t>真题研析</a:t>
                </a:r>
                <a:endParaRPr lang="zh-CN" altLang="en-US" sz="2800" b="1">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grpSp>
      </p:grpSp>
      <p:grpSp>
        <p:nvGrpSpPr>
          <p:cNvPr id="25" name="组合 24"/>
          <p:cNvGrpSpPr/>
          <p:nvPr>
            <p:custDataLst>
              <p:tags r:id="rId16"/>
            </p:custDataLst>
          </p:nvPr>
        </p:nvGrpSpPr>
        <p:grpSpPr>
          <a:xfrm>
            <a:off x="851535" y="4821555"/>
            <a:ext cx="5837902" cy="733425"/>
            <a:chOff x="1096" y="3123"/>
            <a:chExt cx="8732" cy="1155"/>
          </a:xfrm>
        </p:grpSpPr>
        <p:sp>
          <p:nvSpPr>
            <p:cNvPr id="26" name="椭圆 25"/>
            <p:cNvSpPr/>
            <p:nvPr>
              <p:custDataLst>
                <p:tags r:id="rId17"/>
              </p:custDataLst>
            </p:nvPr>
          </p:nvSpPr>
          <p:spPr>
            <a:xfrm>
              <a:off x="1096" y="3123"/>
              <a:ext cx="1117" cy="1027"/>
            </a:xfrm>
            <a:prstGeom prst="ellipse">
              <a:avLst/>
            </a:prstGeom>
            <a:solidFill>
              <a:schemeClr val="accent6">
                <a:alpha val="79000"/>
              </a:schemeClr>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400" b="1">
                  <a:sym typeface="+mn-ea"/>
                </a:rPr>
                <a:t>03</a:t>
              </a:r>
              <a:endParaRPr lang="en-US" altLang="zh-CN" sz="2400" b="1">
                <a:sym typeface="+mn-ea"/>
              </a:endParaRPr>
            </a:p>
          </p:txBody>
        </p:sp>
        <p:grpSp>
          <p:nvGrpSpPr>
            <p:cNvPr id="27" name="组合 26"/>
            <p:cNvGrpSpPr/>
            <p:nvPr>
              <p:custDataLst>
                <p:tags r:id="rId18"/>
              </p:custDataLst>
            </p:nvPr>
          </p:nvGrpSpPr>
          <p:grpSpPr>
            <a:xfrm>
              <a:off x="2472" y="3123"/>
              <a:ext cx="7356" cy="1155"/>
              <a:chOff x="989" y="4564"/>
              <a:chExt cx="7356" cy="1155"/>
            </a:xfrm>
          </p:grpSpPr>
          <p:sp>
            <p:nvSpPr>
              <p:cNvPr id="28" name="圆角矩形 27"/>
              <p:cNvSpPr/>
              <p:nvPr>
                <p:custDataLst>
                  <p:tags r:id="rId19"/>
                </p:custDataLst>
              </p:nvPr>
            </p:nvSpPr>
            <p:spPr>
              <a:xfrm>
                <a:off x="989" y="4564"/>
                <a:ext cx="7356" cy="1155"/>
              </a:xfrm>
              <a:prstGeom prst="roundRect">
                <a:avLst>
                  <a:gd name="adj" fmla="val 10513"/>
                </a:avLst>
              </a:prstGeom>
              <a:solidFill>
                <a:schemeClr val="accent6">
                  <a:lumMod val="60000"/>
                  <a:lumOff val="40000"/>
                  <a:alpha val="7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29" name="文本框 28"/>
              <p:cNvSpPr txBox="1"/>
              <p:nvPr>
                <p:custDataLst>
                  <p:tags r:id="rId20"/>
                </p:custDataLst>
              </p:nvPr>
            </p:nvSpPr>
            <p:spPr>
              <a:xfrm>
                <a:off x="1718" y="4754"/>
                <a:ext cx="5878" cy="776"/>
              </a:xfrm>
              <a:prstGeom prst="rect">
                <a:avLst/>
              </a:prstGeom>
              <a:noFill/>
            </p:spPr>
            <p:txBody>
              <a:bodyPr wrap="none" lIns="0" tIns="0" rIns="0" bIns="0" rtlCol="0">
                <a:noAutofit/>
              </a:bodyPr>
              <a:lstStyle/>
              <a:p>
                <a:pPr algn="ctr"/>
                <a:r>
                  <a:rPr lang="zh-CN" sz="2800" b="1">
                    <a:solidFill>
                      <a:schemeClr val="tx1">
                        <a:lumMod val="75000"/>
                        <a:lumOff val="25000"/>
                      </a:schemeClr>
                    </a:solidFill>
                    <a:latin typeface="微软雅黑" panose="020B0503020204020204" pitchFamily="34" charset="-122"/>
                    <a:ea typeface="微软雅黑" panose="020B0503020204020204" pitchFamily="34" charset="-122"/>
                    <a:sym typeface="+mn-ea"/>
                  </a:rPr>
                  <a:t>拓展</a:t>
                </a:r>
                <a:r>
                  <a:rPr lang="en-US" altLang="zh-CN" sz="2800" b="1">
                    <a:solidFill>
                      <a:schemeClr val="tx1"/>
                    </a:solidFill>
                    <a:latin typeface="微软雅黑" panose="020B0503020204020204" pitchFamily="34" charset="-122"/>
                    <a:ea typeface="微软雅黑" panose="020B0503020204020204" pitchFamily="34" charset="-122"/>
                    <a:sym typeface="+mn-ea"/>
                  </a:rPr>
                  <a:t>·</a:t>
                </a:r>
                <a:r>
                  <a:rPr lang="en-US" sz="2800" b="1">
                    <a:solidFill>
                      <a:schemeClr val="tx1"/>
                    </a:solidFill>
                    <a:latin typeface="Times New Roman" panose="02020603050405020304" pitchFamily="18" charset="0"/>
                    <a:ea typeface="微软雅黑" panose="020B0503020204020204" pitchFamily="34" charset="-122"/>
                    <a:cs typeface="Times New Roman" panose="02020603050405020304" pitchFamily="34" charset="-120"/>
                    <a:sym typeface="+mn-ea"/>
                  </a:rPr>
                  <a:t>教材</a:t>
                </a:r>
                <a:r>
                  <a:rPr lang="en-US" sz="2800" b="1">
                    <a:solidFill>
                      <a:schemeClr val="tx1"/>
                    </a:solidFill>
                    <a:latin typeface="微软雅黑" panose="020B0503020204020204" pitchFamily="34" charset="-122"/>
                    <a:ea typeface="微软雅黑" panose="020B0503020204020204" pitchFamily="34" charset="-122"/>
                    <a:cs typeface="Times New Roman" panose="02020603050405020304" pitchFamily="34" charset="-120"/>
                    <a:sym typeface="+mn-ea"/>
                  </a:rPr>
                  <a:t>深</a:t>
                </a:r>
                <a:r>
                  <a:rPr lang="zh-CN" altLang="en-US" sz="2800" b="1">
                    <a:solidFill>
                      <a:schemeClr val="tx1"/>
                    </a:solidFill>
                    <a:latin typeface="微软雅黑" panose="020B0503020204020204" pitchFamily="34" charset="-122"/>
                    <a:ea typeface="微软雅黑" panose="020B0503020204020204" pitchFamily="34" charset="-122"/>
                    <a:cs typeface="Times New Roman" panose="02020603050405020304" pitchFamily="34" charset="-120"/>
                    <a:sym typeface="+mn-ea"/>
                  </a:rPr>
                  <a:t>挖</a:t>
                </a:r>
                <a:r>
                  <a:rPr lang="en-US" sz="2800" b="1">
                    <a:solidFill>
                      <a:schemeClr val="tx1"/>
                    </a:solidFill>
                    <a:latin typeface="微软雅黑" panose="020B0503020204020204" pitchFamily="34" charset="-122"/>
                    <a:ea typeface="微软雅黑" panose="020B0503020204020204" pitchFamily="34" charset="-122"/>
                    <a:cs typeface="Times New Roman" panose="02020603050405020304" pitchFamily="34" charset="-120"/>
                    <a:sym typeface="+mn-ea"/>
                  </a:rPr>
                  <a:t>拓展</a:t>
                </a:r>
                <a:r>
                  <a:rPr lang="zh-CN" sz="2800" b="1">
                    <a:solidFill>
                      <a:schemeClr val="tx1"/>
                    </a:solidFill>
                    <a:latin typeface="微软雅黑" panose="020B0503020204020204" pitchFamily="34" charset="-122"/>
                    <a:ea typeface="微软雅黑" panose="020B0503020204020204" pitchFamily="34" charset="-122"/>
                    <a:sym typeface="+mn-ea"/>
                  </a:rPr>
                  <a:t>及长句表达</a:t>
                </a:r>
                <a:endParaRPr lang="zh-CN" sz="2800" b="1">
                  <a:solidFill>
                    <a:schemeClr val="tx1"/>
                  </a:solidFill>
                  <a:latin typeface="微软雅黑" panose="020B0503020204020204" pitchFamily="34" charset="-122"/>
                  <a:ea typeface="微软雅黑" panose="020B0503020204020204" pitchFamily="34" charset="-122"/>
                </a:endParaRPr>
              </a:p>
              <a:p>
                <a:pPr algn="ct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grpSp>
      </p:grpSp>
      <p:sp>
        <p:nvSpPr>
          <p:cNvPr id="9" name="文本框 8"/>
          <p:cNvSpPr txBox="1"/>
          <p:nvPr>
            <p:custDataLst>
              <p:tags r:id="rId21"/>
            </p:custDataLst>
          </p:nvPr>
        </p:nvSpPr>
        <p:spPr>
          <a:xfrm>
            <a:off x="1798320" y="2815590"/>
            <a:ext cx="4999990" cy="368300"/>
          </a:xfrm>
          <a:prstGeom prst="rect">
            <a:avLst/>
          </a:prstGeom>
          <a:noFill/>
        </p:spPr>
        <p:txBody>
          <a:bodyPr wrap="square" rtlCol="0">
            <a:spAutoFit/>
          </a:bodyPr>
          <a:lstStyle/>
          <a:p>
            <a:r>
              <a:rPr lang="zh-CN" altLang="en-US">
                <a:solidFill>
                  <a:srgbClr val="FF0000"/>
                </a:solidFill>
                <a:highlight>
                  <a:srgbClr val="FFFF00"/>
                </a:highlight>
                <a:latin typeface="楷体" panose="02010609060101010101" pitchFamily="49" charset="-122"/>
                <a:ea typeface="楷体" panose="02010609060101010101" pitchFamily="49" charset="-122"/>
              </a:rPr>
              <a:t>归纳总结＋易错辨析＋教材隐性知识＋拓展延伸</a:t>
            </a:r>
            <a:endParaRPr lang="zh-CN" altLang="en-US">
              <a:solidFill>
                <a:srgbClr val="FF0000"/>
              </a:solidFill>
              <a:highlight>
                <a:srgbClr val="FFFF00"/>
              </a:highlight>
              <a:latin typeface="楷体" panose="02010609060101010101" pitchFamily="49" charset="-122"/>
              <a:ea typeface="楷体" panose="02010609060101010101" pitchFamily="49" charset="-122"/>
            </a:endParaRPr>
          </a:p>
        </p:txBody>
      </p:sp>
      <p:sp>
        <p:nvSpPr>
          <p:cNvPr id="11" name="文本框 10"/>
          <p:cNvSpPr txBox="1"/>
          <p:nvPr>
            <p:custDataLst>
              <p:tags r:id="rId22"/>
            </p:custDataLst>
          </p:nvPr>
        </p:nvSpPr>
        <p:spPr>
          <a:xfrm>
            <a:off x="1863090" y="4234815"/>
            <a:ext cx="2360930" cy="368300"/>
          </a:xfrm>
          <a:prstGeom prst="rect">
            <a:avLst/>
          </a:prstGeom>
          <a:noFill/>
        </p:spPr>
        <p:txBody>
          <a:bodyPr wrap="square" rtlCol="0">
            <a:spAutoFit/>
          </a:bodyPr>
          <a:lstStyle/>
          <a:p>
            <a:r>
              <a:rPr lang="zh-CN" altLang="en-US">
                <a:solidFill>
                  <a:srgbClr val="FF0000"/>
                </a:solidFill>
                <a:highlight>
                  <a:srgbClr val="FFFF00"/>
                </a:highlight>
                <a:latin typeface="楷体" panose="02010609060101010101" pitchFamily="49" charset="-122"/>
                <a:ea typeface="楷体" panose="02010609060101010101" pitchFamily="49" charset="-122"/>
              </a:rPr>
              <a:t>逐项剖析＋规律探寻</a:t>
            </a:r>
            <a:endParaRPr lang="zh-CN" altLang="en-US">
              <a:solidFill>
                <a:srgbClr val="FF0000"/>
              </a:solidFill>
              <a:highlight>
                <a:srgbClr val="FFFF00"/>
              </a:highlight>
              <a:latin typeface="楷体" panose="02010609060101010101" pitchFamily="49" charset="-122"/>
              <a:ea typeface="楷体" panose="02010609060101010101" pitchFamily="49" charset="-122"/>
            </a:endParaRPr>
          </a:p>
        </p:txBody>
      </p:sp>
      <p:sp>
        <p:nvSpPr>
          <p:cNvPr id="18" name="文本框 17"/>
          <p:cNvSpPr txBox="1"/>
          <p:nvPr>
            <p:custDataLst>
              <p:tags r:id="rId23"/>
            </p:custDataLst>
          </p:nvPr>
        </p:nvSpPr>
        <p:spPr>
          <a:xfrm>
            <a:off x="570230" y="403225"/>
            <a:ext cx="1575435" cy="894715"/>
          </a:xfrm>
          <a:prstGeom prst="rect">
            <a:avLst/>
          </a:prstGeom>
          <a:noFill/>
        </p:spPr>
        <p:txBody>
          <a:bodyPr wrap="none" lIns="0" tIns="0" rIns="0" bIns="0" rtlCol="0">
            <a:noAutofit/>
          </a:bodyPr>
          <a:lstStyle/>
          <a:p>
            <a:pPr>
              <a:lnSpc>
                <a:spcPct val="110000"/>
              </a:lnSpc>
            </a:pPr>
            <a:r>
              <a:rPr lang="zh-CN" altLang="en-US" sz="4400">
                <a:solidFill>
                  <a:schemeClr val="tx1">
                    <a:lumMod val="75000"/>
                    <a:lumOff val="25000"/>
                  </a:schemeClr>
                </a:solidFill>
                <a:latin typeface="+mj-ea"/>
                <a:ea typeface="+mj-ea"/>
              </a:rPr>
              <a:t>内容概览</a:t>
            </a:r>
            <a:endParaRPr lang="zh-CN" altLang="en-US" sz="4400">
              <a:solidFill>
                <a:schemeClr val="tx1">
                  <a:lumMod val="75000"/>
                  <a:lumOff val="25000"/>
                </a:schemeClr>
              </a:solidFill>
              <a:latin typeface="+mj-ea"/>
              <a:ea typeface="+mj-ea"/>
            </a:endParaRPr>
          </a:p>
        </p:txBody>
      </p:sp>
      <p:pic>
        <p:nvPicPr>
          <p:cNvPr id="3" name="Picture 3"/>
          <p:cNvPicPr>
            <a:picLocks noChangeAspect="1"/>
          </p:cNvPicPr>
          <p:nvPr>
            <p:custDataLst>
              <p:tags r:id="rId24"/>
            </p:custDataLst>
          </p:nvPr>
        </p:nvPicPr>
        <p:blipFill>
          <a:blip r:embed="rId25"/>
          <a:stretch>
            <a:fillRect/>
          </a:stretch>
        </p:blipFill>
        <p:spPr>
          <a:xfrm flipH="1">
            <a:off x="11861800" y="11506200"/>
            <a:ext cx="0" cy="0"/>
          </a:xfrm>
          <a:prstGeom prst="rect">
            <a:avLst/>
          </a:prstGeom>
          <a:ln>
            <a:noFill/>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可选过程 4"/>
          <p:cNvSpPr/>
          <p:nvPr>
            <p:custDataLst>
              <p:tags r:id="rId1"/>
            </p:custDataLst>
          </p:nvPr>
        </p:nvSpPr>
        <p:spPr>
          <a:xfrm>
            <a:off x="2021205" y="6477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6" name="直接连接符 5"/>
          <p:cNvCxnSpPr/>
          <p:nvPr>
            <p:custDataLst>
              <p:tags r:id="rId2"/>
            </p:custDataLst>
          </p:nvPr>
        </p:nvCxnSpPr>
        <p:spPr>
          <a:xfrm flipV="1">
            <a:off x="799465" y="68135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3"/>
            </p:custDataLst>
          </p:nvPr>
        </p:nvSpPr>
        <p:spPr>
          <a:xfrm>
            <a:off x="114300" y="747395"/>
            <a:ext cx="6981190" cy="521970"/>
          </a:xfrm>
          <a:prstGeom prst="rect">
            <a:avLst/>
          </a:prstGeom>
          <a:solidFill>
            <a:schemeClr val="accent4">
              <a:lumMod val="75000"/>
            </a:schemeClr>
          </a:solidFill>
        </p:spPr>
        <p:txBody>
          <a:bodyPr wrap="square" rtlCol="0">
            <a:spAutoFit/>
          </a:bodyPr>
          <a:lstStyle/>
          <a:p>
            <a:pPr algn="l"/>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知识点一、</a:t>
            </a:r>
            <a:r>
              <a:rPr lang="zh-CN" altLang="en-US" sz="2800" b="1">
                <a:solidFill>
                  <a:schemeClr val="bg1"/>
                </a:solidFill>
                <a:latin typeface="微软雅黑" panose="020B0503020204020204" pitchFamily="34" charset="-122"/>
                <a:ea typeface="微软雅黑" panose="020B0503020204020204" pitchFamily="34" charset="-122"/>
                <a:sym typeface="+mn-ea"/>
              </a:rPr>
              <a:t>光合作用与有氧呼吸过程的联系</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Picture 2"/>
          <p:cNvPicPr>
            <a:picLocks noChangeAspect="1" noChangeArrowheads="1"/>
          </p:cNvPicPr>
          <p:nvPr>
            <p:custDataLst>
              <p:tags r:id="rId4"/>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31775" y="1395730"/>
            <a:ext cx="11196320" cy="5347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6"/>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22" name="矩形 21"/>
          <p:cNvSpPr/>
          <p:nvPr>
            <p:custDataLst>
              <p:tags r:id="rId4"/>
            </p:custDataLst>
          </p:nvPr>
        </p:nvSpPr>
        <p:spPr>
          <a:xfrm>
            <a:off x="0" y="912495"/>
            <a:ext cx="12192000" cy="4485005"/>
          </a:xfrm>
          <a:prstGeom prst="rect">
            <a:avLst/>
          </a:prstGeom>
        </p:spPr>
        <p:txBody>
          <a:bodyPr wrap="square">
            <a:spAutoFit/>
          </a:bodyPr>
          <a:lstStyle/>
          <a:p>
            <a:pPr indent="0" algn="just" fontAlgn="auto">
              <a:lnSpc>
                <a:spcPct val="170000"/>
              </a:lnSpc>
              <a:spcAft>
                <a:spcPct val="0"/>
              </a:spcAft>
            </a:pPr>
            <a:r>
              <a:rPr lang="en-US" sz="2800" b="1" kern="100" smtClean="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下图表示植物叶肉细胞中光合作用和细胞呼吸的相关过程，其中</a:t>
            </a:r>
            <a:r>
              <a:rPr lang="en-US"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①</a:t>
            </a:r>
            <a:r>
              <a:rPr lang="zh-CN"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⑤</a:t>
            </a:r>
            <a:r>
              <a:rPr lang="zh-CN"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表示代谢过程，</a:t>
            </a:r>
            <a:r>
              <a:rPr lang="en-US"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F</a:t>
            </a:r>
            <a:r>
              <a:rPr lang="zh-CN"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表示代谢过程中产生的物质。下列相关叙述错误的是</a:t>
            </a:r>
            <a:r>
              <a:rPr lang="en-US" altLang="zh-CN" sz="2800" b="1" kern="100">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zh-CN" sz="28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70000"/>
              </a:lnSpc>
              <a:spcAft>
                <a:spcPct val="0"/>
              </a:spcAft>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  A.</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过程</a:t>
            </a:r>
            <a:r>
              <a:rPr lang="en-US" altLang="zh-CN" sz="2800" b="1" kern="100" smtClean="0">
                <a:latin typeface="微软雅黑" panose="020B0503020204020204" pitchFamily="34" charset="-122"/>
                <a:ea typeface="微软雅黑" panose="020B0503020204020204" pitchFamily="34" charset="-122"/>
                <a:cs typeface="微软雅黑" panose="020B0503020204020204" pitchFamily="34" charset="-122"/>
              </a:rPr>
              <a:t>①③④⑤</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都可以产生</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ATP</a:t>
            </a:r>
            <a:endParaRPr lang="zh-CN" altLang="zh-CN" sz="28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70000"/>
              </a:lnSpc>
              <a:spcAft>
                <a:spcPct val="0"/>
              </a:spcAft>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  B.</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过程</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①</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和过程</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③</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在生物膜上进行</a:t>
            </a:r>
            <a:endParaRPr lang="zh-CN" altLang="zh-CN" sz="28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70000"/>
              </a:lnSpc>
              <a:spcAft>
                <a:spcPct val="0"/>
              </a:spcAft>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  C.</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物质</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C</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的元素只来自水</a:t>
            </a:r>
            <a:endParaRPr lang="zh-CN" altLang="zh-CN" sz="2800" b="1" kern="100">
              <a:latin typeface="微软雅黑" panose="020B0503020204020204" pitchFamily="34" charset="-122"/>
              <a:ea typeface="微软雅黑" panose="020B0503020204020204" pitchFamily="34" charset="-122"/>
              <a:cs typeface="微软雅黑" panose="020B0503020204020204" pitchFamily="34" charset="-122"/>
            </a:endParaRPr>
          </a:p>
          <a:p>
            <a:pPr indent="0" algn="just" fontAlgn="auto">
              <a:lnSpc>
                <a:spcPct val="170000"/>
              </a:lnSpc>
              <a:spcAft>
                <a:spcPct val="0"/>
              </a:spcAft>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  D.</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物质</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A</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B</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D</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E</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F</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2"/>
              </a:rPr>
              <a:t>中都含</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2"/>
              </a:rPr>
              <a:t>H</a:t>
            </a:r>
            <a:endParaRPr lang="zh-CN" altLang="zh-CN" sz="2800" b="1" kern="100">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9634" name="Picture 2"/>
          <p:cNvPicPr>
            <a:picLocks noChangeAspect="1" noChangeArrowheads="1"/>
          </p:cNvPicPr>
          <p:nvPr>
            <p:custDataLst>
              <p:tags r:id="rId5"/>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489882" y="3512401"/>
            <a:ext cx="5703188" cy="3345867"/>
          </a:xfrm>
          <a:prstGeom prst="rect">
            <a:avLst/>
          </a:prstGeom>
          <a:solidFill>
            <a:schemeClr val="bg2"/>
          </a:solid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笑脸 5"/>
          <p:cNvSpPr/>
          <p:nvPr>
            <p:custDataLst>
              <p:tags r:id="rId7"/>
            </p:custDataLst>
          </p:nvPr>
        </p:nvSpPr>
        <p:spPr>
          <a:xfrm>
            <a:off x="95568" y="4775200"/>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14" name="流程图: 离页连接符 12"/>
          <p:cNvSpPr/>
          <p:nvPr>
            <p:custDataLst>
              <p:tags r:id="rId8"/>
            </p:custDataLst>
          </p:nvPr>
        </p:nvSpPr>
        <p:spPr>
          <a:xfrm>
            <a:off x="670560" y="4840605"/>
            <a:ext cx="4712970" cy="55689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6">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102" name="文本框 101"/>
          <p:cNvSpPr txBox="1"/>
          <p:nvPr>
            <p:custDataLst>
              <p:tags r:id="rId9"/>
            </p:custDataLst>
          </p:nvPr>
        </p:nvSpPr>
        <p:spPr>
          <a:xfrm>
            <a:off x="1960880" y="5439410"/>
            <a:ext cx="2540000" cy="368300"/>
          </a:xfrm>
          <a:prstGeom prst="rect">
            <a:avLst/>
          </a:prstGeom>
          <a:noFill/>
          <a:ln w="9525">
            <a:noFill/>
          </a:ln>
        </p:spPr>
        <p:txBody>
          <a:bodyPr wrap="square">
            <a:spAutoFit/>
          </a:bodyPr>
          <a:lstStyle/>
          <a:p>
            <a:pPr indent="0"/>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为二氧化碳，不含</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H</a:t>
            </a:r>
            <a:endParaRPr lang="en-US"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9" name="标注: 右箭头 58"/>
          <p:cNvSpPr/>
          <p:nvPr>
            <p:custDataLst>
              <p:tags r:id="rId10"/>
            </p:custDataLst>
          </p:nvPr>
        </p:nvSpPr>
        <p:spPr>
          <a:xfrm>
            <a:off x="670560" y="4034155"/>
            <a:ext cx="3459480" cy="561340"/>
          </a:xfrm>
          <a:prstGeom prst="rightArrowCallout">
            <a:avLst>
              <a:gd name="adj1" fmla="val 25000"/>
              <a:gd name="adj2" fmla="val 47692"/>
              <a:gd name="adj3" fmla="val 29538"/>
              <a:gd name="adj4" fmla="val 67193"/>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2" name="文本框 1"/>
          <p:cNvSpPr txBox="1"/>
          <p:nvPr>
            <p:custDataLst>
              <p:tags r:id="rId11"/>
            </p:custDataLst>
          </p:nvPr>
        </p:nvSpPr>
        <p:spPr>
          <a:xfrm>
            <a:off x="4130040" y="4042410"/>
            <a:ext cx="2540000" cy="645160"/>
          </a:xfrm>
          <a:prstGeom prst="rect">
            <a:avLst/>
          </a:prstGeom>
          <a:noFill/>
          <a:ln w="9525">
            <a:noFill/>
          </a:ln>
        </p:spPr>
        <p:txBody>
          <a:bodyPr wrap="square">
            <a:spAutoFit/>
          </a:bodyPr>
          <a:lstStyle/>
          <a:p>
            <a:pPr indent="0"/>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为氧气，在光反应过程中</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O</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元素只来自水</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12"/>
            </p:custDataLst>
          </p:nvPr>
        </p:nvSpPr>
        <p:spPr>
          <a:xfrm>
            <a:off x="5645150" y="2699385"/>
            <a:ext cx="5736590" cy="645160"/>
          </a:xfrm>
          <a:prstGeom prst="rect">
            <a:avLst/>
          </a:prstGeom>
          <a:noFill/>
          <a:ln w="9525">
            <a:noFill/>
          </a:ln>
        </p:spPr>
        <p:txBody>
          <a:bodyPr wrap="square">
            <a:spAutoFit/>
          </a:bodyPr>
          <a:lstStyle/>
          <a:p>
            <a:pPr indent="0"/>
            <a:r>
              <a:rPr lang="en-US"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rPr>
              <a:t>①</a:t>
            </a:r>
            <a:r>
              <a:rPr lang="zh-CN"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rPr>
              <a:t>为光反应过程，场所是类囊体薄膜；</a:t>
            </a:r>
            <a:r>
              <a:rPr lang="en-US"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rPr>
              <a:t>③</a:t>
            </a:r>
            <a:r>
              <a:rPr lang="zh-CN"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rPr>
              <a:t>为有氧呼吸第三阶段，场所为线粒体内膜，两者均在生物膜上进行</a:t>
            </a:r>
            <a:endParaRPr lang="zh-CN" altLang="en-US" b="1">
              <a:solidFill>
                <a:srgbClr val="FF0000"/>
              </a:solidFill>
              <a:latin typeface="微软雅黑" panose="020B0503020204020204" pitchFamily="34" charset="-122"/>
              <a:ea typeface="微软雅黑" panose="020B0503020204020204" pitchFamily="34" charset="-122"/>
              <a:cs typeface="楷体_GB2312" panose="02010609030101010101" pitchFamily="49" charset="-122"/>
            </a:endParaRPr>
          </a:p>
        </p:txBody>
      </p:sp>
      <p:sp>
        <p:nvSpPr>
          <p:cNvPr id="10" name="对话气泡: 圆角矩形 1"/>
          <p:cNvSpPr/>
          <p:nvPr>
            <p:custDataLst>
              <p:tags r:id="rId13"/>
            </p:custDataLst>
          </p:nvPr>
        </p:nvSpPr>
        <p:spPr>
          <a:xfrm>
            <a:off x="3131185" y="3288030"/>
            <a:ext cx="2574925" cy="566420"/>
          </a:xfrm>
          <a:prstGeom prst="wedgeRoundRectCallout">
            <a:avLst>
              <a:gd name="adj1" fmla="val -7240"/>
              <a:gd name="adj2" fmla="val -67384"/>
              <a:gd name="adj3" fmla="val 16667"/>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cxnSp>
        <p:nvCxnSpPr>
          <p:cNvPr id="12" name="曲线连接符 11"/>
          <p:cNvCxnSpPr/>
          <p:nvPr>
            <p:custDataLst>
              <p:tags r:id="rId14"/>
            </p:custDataLst>
          </p:nvPr>
        </p:nvCxnSpPr>
        <p:spPr>
          <a:xfrm flipV="1">
            <a:off x="4130040" y="3001645"/>
            <a:ext cx="1515110" cy="233680"/>
          </a:xfrm>
          <a:prstGeom prst="curvedConnector3">
            <a:avLst>
              <a:gd name="adj1" fmla="val 50042"/>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ustDataLst>
      <p:tags r:id="rId1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wipe(left)">
                                      <p:cBhvr>
                                        <p:cTn id="22" dur="500"/>
                                        <p:tgtEl>
                                          <p:spTgt spid="5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2"/>
                                        </p:tgtEl>
                                        <p:attrNameLst>
                                          <p:attrName>style.visibility</p:attrName>
                                        </p:attrNameLst>
                                      </p:cBhvr>
                                      <p:to>
                                        <p:strVal val="visible"/>
                                      </p:to>
                                    </p:set>
                                    <p:animEffect transition="in" filter="blinds(horizontal)">
                                      <p:cBhvr>
                                        <p:cTn id="37" dur="500"/>
                                        <p:tgtEl>
                                          <p:spTgt spid="102"/>
                                        </p:tgtEl>
                                      </p:cBhvr>
                                    </p:animEffect>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9" grpId="0" animBg="1"/>
      <p:bldP spid="10" grpId="0" animBg="1"/>
      <p:bldP spid="4" grpId="0"/>
      <p:bldP spid="2" grpId="0"/>
      <p:bldP spid="10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1" name="文本框 22540"/>
          <p:cNvSpPr txBox="1"/>
          <p:nvPr>
            <p:custDataLst>
              <p:tags r:id="rId1"/>
            </p:custDataLst>
          </p:nvPr>
        </p:nvSpPr>
        <p:spPr>
          <a:xfrm>
            <a:off x="4500880" y="82550"/>
            <a:ext cx="3876675" cy="829945"/>
          </a:xfrm>
          <a:prstGeom prst="rect">
            <a:avLst/>
          </a:prstGeom>
          <a:gradFill rotWithShape="0">
            <a:gsLst>
              <a:gs pos="0">
                <a:srgbClr val="BBE0E3">
                  <a:alpha val="89999"/>
                </a:srgbClr>
              </a:gs>
              <a:gs pos="50000">
                <a:srgbClr val="FFFFFF"/>
              </a:gs>
              <a:gs pos="100000">
                <a:srgbClr val="BBE0E3">
                  <a:alpha val="89999"/>
                </a:srgbClr>
              </a:gs>
            </a:gsLst>
            <a:lin ang="5400000" scaled="1"/>
          </a:gradFill>
          <a:ln w="9525">
            <a:noFill/>
            <a:miter/>
          </a:ln>
        </p:spPr>
        <p:txBody>
          <a:bodyPr wrap="square">
            <a:spAutoFit/>
          </a:bodyPr>
          <a:lstStyle/>
          <a:p>
            <a:r>
              <a:rPr lang="zh-CN" altLang="en-US" sz="4800" b="1" noProof="1">
                <a:solidFill>
                  <a:srgbClr val="FF0000"/>
                </a:solidFill>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rPr>
              <a:t> 　</a:t>
            </a:r>
            <a:r>
              <a:rPr lang="zh-CN" altLang="en-US" sz="4800" b="1" noProof="1">
                <a:solidFill>
                  <a:srgbClr val="FF0000"/>
                </a:solidFill>
                <a:effectLst>
                  <a:outerShdw blurRad="38100" dist="38100" dir="2700000">
                    <a:srgbClr val="C0C0C0"/>
                  </a:outerShdw>
                </a:effectLst>
                <a:latin typeface="华文隶书" panose="02010800040101010101" charset="-122"/>
                <a:ea typeface="华文隶书" panose="02010800040101010101" charset="-122"/>
                <a:cs typeface="楷体" panose="02010609060101010101" pitchFamily="49" charset="-122"/>
              </a:rPr>
              <a:t>考点训练</a:t>
            </a:r>
            <a:r>
              <a:rPr lang="zh-CN" altLang="en-US" sz="3200" noProof="1">
                <a:solidFill>
                  <a:srgbClr val="FF9900"/>
                </a:solidFill>
                <a:effectLst>
                  <a:outerShdw blurRad="38100" dist="38100" dir="2700000">
                    <a:srgbClr val="C0C0C0"/>
                  </a:outerShdw>
                </a:effectLst>
                <a:latin typeface="Verdana" panose="020B0604030504040204" pitchFamily="34" charset="0"/>
                <a:ea typeface="黑体" panose="02010609060101010101" charset="-122"/>
              </a:rPr>
              <a:t>　</a:t>
            </a:r>
            <a:endParaRPr lang="zh-CN" altLang="en-US" sz="3200" b="1" noProof="1">
              <a:latin typeface="楷体_GB2312" panose="02010609030101010101" pitchFamily="49" charset="-122"/>
              <a:ea typeface="楷体_GB2312" panose="02010609030101010101" pitchFamily="49" charset="-122"/>
            </a:endParaRPr>
          </a:p>
        </p:txBody>
      </p:sp>
      <p:pic>
        <p:nvPicPr>
          <p:cNvPr id="3" name="图片 22541"/>
          <p:cNvPicPr>
            <a:picLocks noChangeAspect="1"/>
          </p:cNvPicPr>
          <p:nvPr>
            <p:custDataLst>
              <p:tags r:id="rId2"/>
            </p:custDataLst>
          </p:nvPr>
        </p:nvPicPr>
        <p:blipFill>
          <a:blip r:embed="rId3"/>
          <a:stretch>
            <a:fillRect/>
          </a:stretch>
        </p:blipFill>
        <p:spPr>
          <a:xfrm>
            <a:off x="4900651" y="125732"/>
            <a:ext cx="388544" cy="744538"/>
          </a:xfrm>
          <a:prstGeom prst="rect">
            <a:avLst/>
          </a:prstGeom>
          <a:noFill/>
          <a:ln w="9525">
            <a:noFill/>
          </a:ln>
        </p:spPr>
      </p:pic>
      <p:sp>
        <p:nvSpPr>
          <p:cNvPr id="100" name="文本框 99"/>
          <p:cNvSpPr txBox="1"/>
          <p:nvPr>
            <p:custDataLst>
              <p:tags r:id="rId4"/>
            </p:custDataLst>
          </p:nvPr>
        </p:nvSpPr>
        <p:spPr>
          <a:xfrm>
            <a:off x="82550" y="733425"/>
            <a:ext cx="12108815" cy="737235"/>
          </a:xfrm>
          <a:prstGeom prst="rect">
            <a:avLst/>
          </a:prstGeom>
          <a:noFill/>
          <a:ln w="9525">
            <a:noFill/>
          </a:ln>
        </p:spPr>
        <p:txBody>
          <a:bodyPr wrap="square">
            <a:spAutoFit/>
          </a:bodyPr>
          <a:lstStyle/>
          <a:p>
            <a:pPr indent="0" fontAlgn="auto">
              <a:lnSpc>
                <a:spcPct val="150000"/>
              </a:lnSpc>
            </a:pPr>
            <a:r>
              <a:rPr 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如图表示高等植物体内某些生理过程。据图分析，下列说法错误的是</a:t>
            </a:r>
            <a:r>
              <a:rPr 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2800" b="1">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p:nvPr>
            <p:custDataLst>
              <p:tags r:id="rId5"/>
            </p:custDataLst>
          </p:nvPr>
        </p:nvPicPr>
        <p:blipFill>
          <a:blip r:embed="rId6"/>
          <a:stretch>
            <a:fillRect/>
          </a:stretch>
        </p:blipFill>
        <p:spPr>
          <a:xfrm>
            <a:off x="2930525" y="1470660"/>
            <a:ext cx="5161915" cy="2118360"/>
          </a:xfrm>
          <a:prstGeom prst="rect">
            <a:avLst/>
          </a:prstGeom>
          <a:noFill/>
          <a:ln w="9525">
            <a:noFill/>
          </a:ln>
        </p:spPr>
      </p:pic>
      <p:sp>
        <p:nvSpPr>
          <p:cNvPr id="101" name="文本框 100"/>
          <p:cNvSpPr txBox="1"/>
          <p:nvPr>
            <p:custDataLst>
              <p:tags r:id="rId7"/>
            </p:custDataLst>
          </p:nvPr>
        </p:nvSpPr>
        <p:spPr>
          <a:xfrm>
            <a:off x="262255" y="3785235"/>
            <a:ext cx="11571605" cy="2676525"/>
          </a:xfrm>
          <a:prstGeom prst="rect">
            <a:avLst/>
          </a:prstGeom>
          <a:noFill/>
          <a:ln w="9525">
            <a:noFill/>
          </a:ln>
        </p:spPr>
        <p:txBody>
          <a:bodyPr wrap="square">
            <a:spAutoFit/>
          </a:bodyPr>
          <a:lstStyle/>
          <a:p>
            <a:pPr indent="0" fontAlgn="auto">
              <a:lnSpc>
                <a:spcPct val="150000"/>
              </a:lnSpc>
            </a:pPr>
            <a:r>
              <a:rPr lang="en-US" sz="2800" b="1">
                <a:latin typeface="微软雅黑" panose="020B0503020204020204" pitchFamily="34" charset="-122"/>
                <a:ea typeface="微软雅黑" panose="020B0503020204020204" pitchFamily="34" charset="-122"/>
                <a:cs typeface="微软雅黑" panose="020B0503020204020204" pitchFamily="34" charset="-122"/>
              </a:rPr>
              <a:t>A</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sz="2800" b="1">
                <a:latin typeface="微软雅黑" panose="020B0503020204020204" pitchFamily="34" charset="-122"/>
                <a:ea typeface="微软雅黑" panose="020B0503020204020204" pitchFamily="34" charset="-122"/>
                <a:cs typeface="微软雅黑" panose="020B0503020204020204" pitchFamily="34" charset="-122"/>
              </a:rPr>
              <a:t>Ⅰ</a:t>
            </a:r>
            <a:r>
              <a:rPr lang="zh-CN" sz="2800" b="1">
                <a:latin typeface="微软雅黑" panose="020B0503020204020204" pitchFamily="34" charset="-122"/>
                <a:ea typeface="微软雅黑" panose="020B0503020204020204" pitchFamily="34" charset="-122"/>
                <a:cs typeface="微软雅黑" panose="020B0503020204020204" pitchFamily="34" charset="-122"/>
              </a:rPr>
              <a:t>阶段生成</a:t>
            </a:r>
            <a:r>
              <a:rPr lang="en-US" sz="2800" b="1">
                <a:latin typeface="微软雅黑" panose="020B0503020204020204" pitchFamily="34" charset="-122"/>
                <a:ea typeface="微软雅黑" panose="020B0503020204020204" pitchFamily="34" charset="-122"/>
                <a:cs typeface="微软雅黑" panose="020B0503020204020204" pitchFamily="34" charset="-122"/>
              </a:rPr>
              <a:t>ATP</a:t>
            </a:r>
            <a:r>
              <a:rPr lang="zh-CN" sz="2800" b="1">
                <a:latin typeface="微软雅黑" panose="020B0503020204020204" pitchFamily="34" charset="-122"/>
                <a:ea typeface="微软雅黑" panose="020B0503020204020204" pitchFamily="34" charset="-122"/>
                <a:cs typeface="微软雅黑" panose="020B0503020204020204" pitchFamily="34" charset="-122"/>
              </a:rPr>
              <a:t>和</a:t>
            </a:r>
            <a:r>
              <a:rPr lang="en-US" sz="2800" b="1">
                <a:latin typeface="微软雅黑" panose="020B0503020204020204" pitchFamily="34" charset="-122"/>
                <a:ea typeface="微软雅黑" panose="020B0503020204020204" pitchFamily="34" charset="-122"/>
                <a:cs typeface="微软雅黑" panose="020B0503020204020204" pitchFamily="34" charset="-122"/>
              </a:rPr>
              <a:t>NADPH</a:t>
            </a:r>
            <a:r>
              <a:rPr lang="zh-CN" sz="2800" b="1">
                <a:latin typeface="微软雅黑" panose="020B0503020204020204" pitchFamily="34" charset="-122"/>
                <a:ea typeface="微软雅黑" panose="020B0503020204020204" pitchFamily="34" charset="-122"/>
                <a:cs typeface="微软雅黑" panose="020B0503020204020204" pitchFamily="34" charset="-122"/>
              </a:rPr>
              <a:t>所需要的能量可以是光能也可以是化学能</a:t>
            </a:r>
            <a:r>
              <a:rPr lang="en-US" sz="2800" b="1">
                <a:latin typeface="微软雅黑" panose="020B0503020204020204" pitchFamily="34" charset="-122"/>
                <a:ea typeface="微软雅黑" panose="020B0503020204020204" pitchFamily="34" charset="-122"/>
                <a:cs typeface="微软雅黑" panose="020B0503020204020204" pitchFamily="34" charset="-122"/>
              </a:rPr>
              <a:t>B</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sz="2800" b="1">
                <a:latin typeface="微软雅黑" panose="020B0503020204020204" pitchFamily="34" charset="-122"/>
                <a:ea typeface="微软雅黑" panose="020B0503020204020204" pitchFamily="34" charset="-122"/>
                <a:cs typeface="微软雅黑" panose="020B0503020204020204" pitchFamily="34" charset="-122"/>
              </a:rPr>
              <a:t>③</a:t>
            </a:r>
            <a:r>
              <a:rPr lang="zh-CN" sz="2800" b="1">
                <a:latin typeface="微软雅黑" panose="020B0503020204020204" pitchFamily="34" charset="-122"/>
                <a:ea typeface="微软雅黑" panose="020B0503020204020204" pitchFamily="34" charset="-122"/>
                <a:cs typeface="微软雅黑" panose="020B0503020204020204" pitchFamily="34" charset="-122"/>
              </a:rPr>
              <a:t>和</a:t>
            </a:r>
            <a:r>
              <a:rPr lang="en-US" sz="2800" b="1">
                <a:latin typeface="微软雅黑" panose="020B0503020204020204" pitchFamily="34" charset="-122"/>
                <a:ea typeface="微软雅黑" panose="020B0503020204020204" pitchFamily="34" charset="-122"/>
                <a:cs typeface="微软雅黑" panose="020B0503020204020204" pitchFamily="34" charset="-122"/>
              </a:rPr>
              <a:t>④</a:t>
            </a:r>
            <a:r>
              <a:rPr lang="zh-CN" sz="2800" b="1">
                <a:latin typeface="微软雅黑" panose="020B0503020204020204" pitchFamily="34" charset="-122"/>
                <a:ea typeface="微软雅黑" panose="020B0503020204020204" pitchFamily="34" charset="-122"/>
                <a:cs typeface="微软雅黑" panose="020B0503020204020204" pitchFamily="34" charset="-122"/>
              </a:rPr>
              <a:t>过程进行的场所分别是叶绿体基质和细胞质基质</a:t>
            </a:r>
            <a:r>
              <a:rPr lang="en-US" sz="2800" b="1">
                <a:latin typeface="微软雅黑" panose="020B0503020204020204" pitchFamily="34" charset="-122"/>
                <a:ea typeface="微软雅黑" panose="020B0503020204020204" pitchFamily="34" charset="-122"/>
                <a:cs typeface="微软雅黑" panose="020B0503020204020204" pitchFamily="34" charset="-122"/>
              </a:rPr>
              <a:t>C</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sz="2800" b="1">
                <a:latin typeface="微软雅黑" panose="020B0503020204020204" pitchFamily="34" charset="-122"/>
                <a:ea typeface="微软雅黑" panose="020B0503020204020204" pitchFamily="34" charset="-122"/>
                <a:cs typeface="微软雅黑" panose="020B0503020204020204" pitchFamily="34" charset="-122"/>
              </a:rPr>
              <a:t>Ⅰ</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sz="2800" b="1">
                <a:latin typeface="微软雅黑" panose="020B0503020204020204" pitchFamily="34" charset="-122"/>
                <a:ea typeface="微软雅黑" panose="020B0503020204020204" pitchFamily="34" charset="-122"/>
                <a:cs typeface="微软雅黑" panose="020B0503020204020204" pitchFamily="34" charset="-122"/>
              </a:rPr>
              <a:t>Ⅱ</a:t>
            </a:r>
            <a:r>
              <a:rPr lang="zh-CN" sz="2800" b="1">
                <a:latin typeface="微软雅黑" panose="020B0503020204020204" pitchFamily="34" charset="-122"/>
                <a:ea typeface="微软雅黑" panose="020B0503020204020204" pitchFamily="34" charset="-122"/>
                <a:cs typeface="微软雅黑" panose="020B0503020204020204" pitchFamily="34" charset="-122"/>
              </a:rPr>
              <a:t>阶段所示的过程是生态系统赖以维持的重要基础</a:t>
            </a:r>
            <a:r>
              <a:rPr lang="en-US" sz="2800" b="1">
                <a:latin typeface="微软雅黑" panose="020B0503020204020204" pitchFamily="34" charset="-122"/>
                <a:ea typeface="微软雅黑" panose="020B0503020204020204" pitchFamily="34" charset="-122"/>
                <a:cs typeface="微软雅黑" panose="020B0503020204020204" pitchFamily="34" charset="-122"/>
              </a:rPr>
              <a:t>D</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sz="2800" b="1">
                <a:latin typeface="微软雅黑" panose="020B0503020204020204" pitchFamily="34" charset="-122"/>
                <a:ea typeface="微软雅黑" panose="020B0503020204020204" pitchFamily="34" charset="-122"/>
                <a:cs typeface="微软雅黑" panose="020B0503020204020204" pitchFamily="34" charset="-122"/>
              </a:rPr>
              <a:t>④</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sz="2800" b="1">
                <a:latin typeface="微软雅黑" panose="020B0503020204020204" pitchFamily="34" charset="-122"/>
                <a:ea typeface="微软雅黑" panose="020B0503020204020204" pitchFamily="34" charset="-122"/>
                <a:cs typeface="微软雅黑" panose="020B0503020204020204" pitchFamily="34" charset="-122"/>
              </a:rPr>
              <a:t>⑤</a:t>
            </a:r>
            <a:r>
              <a:rPr lang="zh-CN" sz="2800" b="1">
                <a:latin typeface="微软雅黑" panose="020B0503020204020204" pitchFamily="34" charset="-122"/>
                <a:ea typeface="微软雅黑" panose="020B0503020204020204" pitchFamily="34" charset="-122"/>
                <a:cs typeface="微软雅黑" panose="020B0503020204020204" pitchFamily="34" charset="-122"/>
              </a:rPr>
              <a:t>过程可发生在同一个体不同部位的组织细胞中
</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笑脸 5"/>
          <p:cNvSpPr/>
          <p:nvPr>
            <p:custDataLst>
              <p:tags r:id="rId8"/>
            </p:custDataLst>
          </p:nvPr>
        </p:nvSpPr>
        <p:spPr>
          <a:xfrm>
            <a:off x="208598" y="3964940"/>
            <a:ext cx="574675" cy="574675"/>
          </a:xfrm>
          <a:prstGeom prst="smileyFace">
            <a:avLst>
              <a:gd name="adj" fmla="val 4653"/>
            </a:avLst>
          </a:prstGeom>
          <a:solidFill>
            <a:srgbClr val="FF0000"/>
          </a:solidFill>
          <a:ln w="9525" cap="flat" cmpd="sng">
            <a:solidFill>
              <a:schemeClr val="tx1"/>
            </a:solidFill>
            <a:prstDash val="solid"/>
            <a:round/>
            <a:headEnd type="none" w="med" len="med"/>
            <a:tailEnd type="none" w="med" len="med"/>
          </a:ln>
        </p:spPr>
        <p:txBody>
          <a:bodyPr anchor="t"/>
          <a:lstStyle/>
          <a:p>
            <a:endParaRPr lang="zh-CN" altLang="en-US" sz="3200" b="1">
              <a:latin typeface="Arial" panose="020B0604020202020204" pitchFamily="34" charset="0"/>
              <a:ea typeface="宋体" panose="02010600030101010101" pitchFamily="2" charset="-122"/>
            </a:endParaRPr>
          </a:p>
        </p:txBody>
      </p:sp>
      <p:sp>
        <p:nvSpPr>
          <p:cNvPr id="13" name="流程图: 离页连接符 12"/>
          <p:cNvSpPr/>
          <p:nvPr>
            <p:custDataLst>
              <p:tags r:id="rId9"/>
            </p:custDataLst>
          </p:nvPr>
        </p:nvSpPr>
        <p:spPr>
          <a:xfrm rot="10800000">
            <a:off x="7352665" y="3845560"/>
            <a:ext cx="4256405" cy="58864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1" fmla="*/ 0 w 10000"/>
              <a:gd name="connsiteY0-2" fmla="*/ 0 h 11915"/>
              <a:gd name="connsiteX1-3" fmla="*/ 10000 w 10000"/>
              <a:gd name="connsiteY1-4" fmla="*/ 0 h 11915"/>
              <a:gd name="connsiteX2-5" fmla="*/ 10000 w 10000"/>
              <a:gd name="connsiteY2-6" fmla="*/ 8000 h 11915"/>
              <a:gd name="connsiteX3-7" fmla="*/ 5000 w 10000"/>
              <a:gd name="connsiteY3-8" fmla="*/ 11915 h 11915"/>
              <a:gd name="connsiteX4-9" fmla="*/ 0 w 10000"/>
              <a:gd name="connsiteY4-10" fmla="*/ 8000 h 11915"/>
              <a:gd name="connsiteX5-11" fmla="*/ 0 w 10000"/>
              <a:gd name="connsiteY5-12" fmla="*/ 0 h 1191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1915">
                <a:moveTo>
                  <a:pt x="0" y="0"/>
                </a:moveTo>
                <a:lnTo>
                  <a:pt x="10000" y="0"/>
                </a:lnTo>
                <a:lnTo>
                  <a:pt x="10000" y="8000"/>
                </a:lnTo>
                <a:lnTo>
                  <a:pt x="5000" y="11915"/>
                </a:lnTo>
                <a:lnTo>
                  <a:pt x="0" y="8000"/>
                </a:lnTo>
                <a:lnTo>
                  <a:pt x="0" y="0"/>
                </a:lnTo>
                <a:close/>
              </a:path>
            </a:pathLst>
          </a:cu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4" name="文本框 3"/>
          <p:cNvSpPr txBox="1"/>
          <p:nvPr>
            <p:custDataLst>
              <p:tags r:id="rId10"/>
            </p:custDataLst>
          </p:nvPr>
        </p:nvSpPr>
        <p:spPr>
          <a:xfrm>
            <a:off x="7993380" y="3200400"/>
            <a:ext cx="4095750" cy="645160"/>
          </a:xfrm>
          <a:prstGeom prst="rect">
            <a:avLst/>
          </a:prstGeom>
          <a:noFill/>
          <a:ln w="9525">
            <a:noFill/>
          </a:ln>
        </p:spPr>
        <p:txBody>
          <a:bodyPr wrap="square">
            <a:spAutoFit/>
          </a:bodyPr>
          <a:lstStyle/>
          <a:p>
            <a:pPr indent="0"/>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高等植物体内，</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Ⅰ</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阶段</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光反应</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生成</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ATP</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NADPH</a:t>
            </a:r>
            <a:r>
              <a:rPr 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所需要的能量来自光能</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 fill="hold"/>
                                        <p:tgtEl>
                                          <p:spTgt spid="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custDataLst>
              <p:tags r:id="rId1"/>
            </p:custDataLst>
          </p:nvPr>
        </p:nvCxnSpPr>
        <p:spPr>
          <a:xfrm flipV="1">
            <a:off x="799465" y="681355"/>
            <a:ext cx="10976610" cy="5715"/>
          </a:xfrm>
          <a:prstGeom prst="line">
            <a:avLst/>
          </a:prstGeom>
          <a:ln w="28575" cmpd="thickThi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a:hlinkClick r:id="" action="ppaction://noaction"/>
          </p:cNvPr>
          <p:cNvSpPr txBox="1"/>
          <p:nvPr>
            <p:custDataLst>
              <p:tags r:id="rId2"/>
            </p:custDataLst>
          </p:nvPr>
        </p:nvSpPr>
        <p:spPr>
          <a:xfrm>
            <a:off x="114300" y="747395"/>
            <a:ext cx="8827770" cy="521970"/>
          </a:xfrm>
          <a:prstGeom prst="rect">
            <a:avLst/>
          </a:prstGeom>
          <a:solidFill>
            <a:schemeClr val="accent4">
              <a:lumMod val="75000"/>
            </a:schemeClr>
          </a:solidFill>
        </p:spPr>
        <p:txBody>
          <a:bodyPr wrap="square" rtlCol="0">
            <a:spAutoFit/>
          </a:bodyPr>
          <a:lstStyle/>
          <a:p>
            <a:pPr algn="l"/>
            <a:r>
              <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知识点二、</a:t>
            </a:r>
            <a:r>
              <a:rPr lang="zh-CN" altLang="en-US" sz="2800" b="1">
                <a:solidFill>
                  <a:schemeClr val="bg1"/>
                </a:solidFill>
                <a:latin typeface="微软雅黑" panose="020B0503020204020204" pitchFamily="34" charset="-122"/>
                <a:ea typeface="微软雅黑" panose="020B0503020204020204" pitchFamily="34" charset="-122"/>
                <a:sym typeface="+mn-ea"/>
              </a:rPr>
              <a:t>光合作用与有氧呼吸过程中元素的转移途径</a:t>
            </a:r>
            <a:endParaRPr lang="zh-CN" altLang="en-US" sz="2800" b="1" kern="1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4" name="图片 3"/>
          <p:cNvPicPr>
            <a:picLocks noChangeAspect="1"/>
          </p:cNvPicPr>
          <p:nvPr>
            <p:custDataLst>
              <p:tags r:id="rId3"/>
            </p:custDataLst>
          </p:nvPr>
        </p:nvPicPr>
        <p:blipFill>
          <a:blip r:embed="rId4"/>
          <a:srcRect t="35648"/>
          <a:stretch>
            <a:fillRect/>
          </a:stretch>
        </p:blipFill>
        <p:spPr>
          <a:xfrm>
            <a:off x="1145540" y="2257425"/>
            <a:ext cx="9625330" cy="3985895"/>
          </a:xfrm>
          <a:prstGeom prst="rect">
            <a:avLst/>
          </a:prstGeom>
        </p:spPr>
      </p:pic>
      <p:sp>
        <p:nvSpPr>
          <p:cNvPr id="3" name="文本框 2"/>
          <p:cNvSpPr txBox="1"/>
          <p:nvPr>
            <p:custDataLst>
              <p:tags r:id="rId5"/>
            </p:custDataLst>
          </p:nvPr>
        </p:nvSpPr>
        <p:spPr>
          <a:xfrm>
            <a:off x="114300" y="1395730"/>
            <a:ext cx="10875645" cy="521970"/>
          </a:xfrm>
          <a:prstGeom prst="rect">
            <a:avLst/>
          </a:prstGeom>
          <a:solidFill>
            <a:schemeClr val="accent3">
              <a:lumMod val="60000"/>
              <a:lumOff val="40000"/>
            </a:schemeClr>
          </a:solidFill>
        </p:spPr>
        <p:txBody>
          <a:bodyPr wrap="square" rtlCol="0">
            <a:spAutoFit/>
          </a:bodyPr>
          <a:lstStyle/>
          <a:p>
            <a:r>
              <a:rPr lang="en-US" altLang="zh-CN" sz="2800" b="1">
                <a:solidFill>
                  <a:schemeClr val="tx1"/>
                </a:solidFill>
                <a:latin typeface="微软雅黑" panose="020B0503020204020204" pitchFamily="34" charset="-122"/>
                <a:ea typeface="微软雅黑" panose="020B0503020204020204" pitchFamily="34" charset="-122"/>
              </a:rPr>
              <a:t>1.</a:t>
            </a:r>
            <a:r>
              <a:rPr lang="zh-CN" altLang="en-US" sz="2800" b="1">
                <a:solidFill>
                  <a:schemeClr val="tx1"/>
                </a:solidFill>
                <a:latin typeface="微软雅黑" panose="020B0503020204020204" pitchFamily="34" charset="-122"/>
                <a:ea typeface="微软雅黑" panose="020B0503020204020204" pitchFamily="34" charset="-122"/>
              </a:rPr>
              <a:t>以</a:t>
            </a:r>
            <a:r>
              <a:rPr lang="en-US" altLang="zh-CN" sz="2800" b="1">
                <a:solidFill>
                  <a:srgbClr val="FF0000"/>
                </a:solidFill>
                <a:latin typeface="微软雅黑" panose="020B0503020204020204" pitchFamily="34" charset="-122"/>
                <a:ea typeface="微软雅黑" panose="020B0503020204020204" pitchFamily="34" charset="-122"/>
              </a:rPr>
              <a:t>C</a:t>
            </a:r>
            <a:r>
              <a:rPr lang="zh-CN" altLang="en-US" sz="2800" b="1">
                <a:solidFill>
                  <a:schemeClr val="tx1"/>
                </a:solidFill>
                <a:latin typeface="微软雅黑" panose="020B0503020204020204" pitchFamily="34" charset="-122"/>
                <a:ea typeface="微软雅黑" panose="020B0503020204020204" pitchFamily="34" charset="-122"/>
              </a:rPr>
              <a:t>元素为例，用同位素标记法标记</a:t>
            </a:r>
            <a:r>
              <a:rPr lang="en-US" altLang="zh-CN" sz="2800" b="1">
                <a:solidFill>
                  <a:srgbClr val="FF0000"/>
                </a:solidFill>
                <a:latin typeface="微软雅黑" panose="020B0503020204020204" pitchFamily="34" charset="-122"/>
                <a:ea typeface="微软雅黑" panose="020B0503020204020204" pitchFamily="34" charset="-122"/>
              </a:rPr>
              <a:t>CO</a:t>
            </a:r>
            <a:r>
              <a:rPr lang="en-US" altLang="zh-CN" sz="2800" b="1" baseline="-25000">
                <a:solidFill>
                  <a:srgbClr val="FF0000"/>
                </a:solidFill>
                <a:latin typeface="微软雅黑" panose="020B0503020204020204" pitchFamily="34" charset="-122"/>
                <a:ea typeface="微软雅黑" panose="020B0503020204020204" pitchFamily="34" charset="-122"/>
              </a:rPr>
              <a:t>2</a:t>
            </a:r>
            <a:r>
              <a:rPr lang="zh-CN" altLang="en-US" sz="2800" b="1">
                <a:solidFill>
                  <a:schemeClr val="tx1"/>
                </a:solidFill>
                <a:latin typeface="微软雅黑" panose="020B0503020204020204" pitchFamily="34" charset="-122"/>
                <a:ea typeface="微软雅黑" panose="020B0503020204020204" pitchFamily="34" charset="-122"/>
              </a:rPr>
              <a:t>中的</a:t>
            </a:r>
            <a:r>
              <a:rPr lang="en-US" altLang="zh-CN" sz="2800" b="1">
                <a:solidFill>
                  <a:srgbClr val="FF0000"/>
                </a:solidFill>
                <a:latin typeface="微软雅黑" panose="020B0503020204020204" pitchFamily="34" charset="-122"/>
                <a:ea typeface="微软雅黑" panose="020B0503020204020204" pitchFamily="34" charset="-122"/>
              </a:rPr>
              <a:t>C</a:t>
            </a:r>
            <a:r>
              <a:rPr lang="zh-CN" altLang="en-US" sz="2800" b="1">
                <a:solidFill>
                  <a:schemeClr val="tx1"/>
                </a:solidFill>
                <a:latin typeface="微软雅黑" panose="020B0503020204020204" pitchFamily="34" charset="-122"/>
                <a:ea typeface="微软雅黑" panose="020B0503020204020204" pitchFamily="34" charset="-122"/>
              </a:rPr>
              <a:t>，追踪</a:t>
            </a:r>
            <a:r>
              <a:rPr lang="en-US" altLang="zh-CN" sz="2800" b="1">
                <a:solidFill>
                  <a:srgbClr val="FF0000"/>
                </a:solidFill>
                <a:latin typeface="微软雅黑" panose="020B0503020204020204" pitchFamily="34" charset="-122"/>
                <a:ea typeface="微软雅黑" panose="020B0503020204020204" pitchFamily="34" charset="-122"/>
              </a:rPr>
              <a:t>C</a:t>
            </a:r>
            <a:r>
              <a:rPr lang="zh-CN" altLang="en-US" sz="2800" b="1">
                <a:solidFill>
                  <a:schemeClr val="tx1"/>
                </a:solidFill>
                <a:latin typeface="微软雅黑" panose="020B0503020204020204" pitchFamily="34" charset="-122"/>
                <a:ea typeface="微软雅黑" panose="020B0503020204020204" pitchFamily="34" charset="-122"/>
              </a:rPr>
              <a:t>的转移途径</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2" name="流程图: 可选过程 1"/>
          <p:cNvSpPr/>
          <p:nvPr>
            <p:custDataLst>
              <p:tags r:id="rId6"/>
            </p:custDataLst>
          </p:nvPr>
        </p:nvSpPr>
        <p:spPr>
          <a:xfrm>
            <a:off x="2021205" y="64770"/>
            <a:ext cx="7617460" cy="556260"/>
          </a:xfrm>
          <a:prstGeom prst="flowChartAlternateProcess">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考点一</a:t>
            </a:r>
            <a:r>
              <a:rPr lang="en-US"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a:solidFill>
                  <a:schemeClr val="tx1"/>
                </a:solidFill>
                <a:latin typeface="微软雅黑" panose="020B0503020204020204" pitchFamily="34" charset="-122"/>
                <a:ea typeface="微软雅黑" panose="020B0503020204020204" pitchFamily="34" charset="-122"/>
                <a:sym typeface="+mn-ea"/>
              </a:rPr>
              <a:t>光合作用和细胞呼吸之间的关系</a:t>
            </a:r>
            <a:endParaRPr lang="zh-CN" altLang="en-US" sz="3200" b="1" kern="1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13814"/>
</p:tagLst>
</file>

<file path=ppt/tags/tag10.xml><?xml version="1.0" encoding="utf-8"?>
<p:tagLst xmlns:p="http://schemas.openxmlformats.org/presentationml/2006/main">
  <p:tag name="AS_UNIQUEID" val="13825"/>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100.xml><?xml version="1.0" encoding="utf-8"?>
<p:tagLst xmlns:p="http://schemas.openxmlformats.org/presentationml/2006/main">
  <p:tag name="AS_UNIQUEID" val="14568"/>
</p:tagLst>
</file>

<file path=ppt/tags/tag101.xml><?xml version="1.0" encoding="utf-8"?>
<p:tagLst xmlns:p="http://schemas.openxmlformats.org/presentationml/2006/main">
  <p:tag name="AS_UNIQUEID" val="9836"/>
</p:tagLst>
</file>

<file path=ppt/tags/tag102.xml><?xml version="1.0" encoding="utf-8"?>
<p:tagLst xmlns:p="http://schemas.openxmlformats.org/presentationml/2006/main">
  <p:tag name="AS_UNIQUEID" val="9835"/>
</p:tagLst>
</file>

<file path=ppt/tags/tag103.xml><?xml version="1.0" encoding="utf-8"?>
<p:tagLst xmlns:p="http://schemas.openxmlformats.org/presentationml/2006/main">
  <p:tag name="AS_UNIQUEID" val="3281"/>
  <p:tag name="KSO_WM_BEAUTIFY_FLAG" val=""/>
</p:tagLst>
</file>

<file path=ppt/tags/tag104.xml><?xml version="1.0" encoding="utf-8"?>
<p:tagLst xmlns:p="http://schemas.openxmlformats.org/presentationml/2006/main">
  <p:tag name="AS_UNIQUEID" val="9676"/>
  <p:tag name="KSO_WM_BEAUTIFY_FLAG" val=""/>
</p:tagLst>
</file>

<file path=ppt/tags/tag105.xml><?xml version="1.0" encoding="utf-8"?>
<p:tagLst xmlns:p="http://schemas.openxmlformats.org/presentationml/2006/main">
  <p:tag name="AS_UNIQUEID" val="14570"/>
</p:tagLst>
</file>

<file path=ppt/tags/tag106.xml><?xml version="1.0" encoding="utf-8"?>
<p:tagLst xmlns:p="http://schemas.openxmlformats.org/presentationml/2006/main">
  <p:tag name="AS_UNIQUEID" val="9836"/>
</p:tagLst>
</file>

<file path=ppt/tags/tag107.xml><?xml version="1.0" encoding="utf-8"?>
<p:tagLst xmlns:p="http://schemas.openxmlformats.org/presentationml/2006/main">
  <p:tag name="AS_UNIQUEID" val="6115"/>
</p:tagLst>
</file>

<file path=ppt/tags/tag108.xml><?xml version="1.0" encoding="utf-8"?>
<p:tagLst xmlns:p="http://schemas.openxmlformats.org/presentationml/2006/main">
  <p:tag name="AS_UNIQUEID" val="6116"/>
</p:tagLst>
</file>

<file path=ppt/tags/tag109.xml><?xml version="1.0" encoding="utf-8"?>
<p:tagLst xmlns:p="http://schemas.openxmlformats.org/presentationml/2006/main">
  <p:tag name="AS_UNIQUEID" val="6610"/>
</p:tagLst>
</file>

<file path=ppt/tags/tag11.xml><?xml version="1.0" encoding="utf-8"?>
<p:tagLst xmlns:p="http://schemas.openxmlformats.org/presentationml/2006/main">
  <p:tag name="AS_UNIQUEID" val="1382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110.xml><?xml version="1.0" encoding="utf-8"?>
<p:tagLst xmlns:p="http://schemas.openxmlformats.org/presentationml/2006/main">
  <p:tag name="AS_UNIQUEID" val="6611"/>
</p:tagLst>
</file>

<file path=ppt/tags/tag111.xml><?xml version="1.0" encoding="utf-8"?>
<p:tagLst xmlns:p="http://schemas.openxmlformats.org/presentationml/2006/main">
  <p:tag name="AS_UNIQUEID" val="6115"/>
</p:tagLst>
</file>

<file path=ppt/tags/tag112.xml><?xml version="1.0" encoding="utf-8"?>
<p:tagLst xmlns:p="http://schemas.openxmlformats.org/presentationml/2006/main">
  <p:tag name="AS_UNIQUEID" val="6116"/>
</p:tagLst>
</file>

<file path=ppt/tags/tag113.xml><?xml version="1.0" encoding="utf-8"?>
<p:tagLst xmlns:p="http://schemas.openxmlformats.org/presentationml/2006/main">
  <p:tag name="AS_UNIQUEID" val="14573"/>
</p:tagLst>
</file>

<file path=ppt/tags/tag114.xml><?xml version="1.0" encoding="utf-8"?>
<p:tagLst xmlns:p="http://schemas.openxmlformats.org/presentationml/2006/main">
  <p:tag name="AS_UNIQUEID" val="4528"/>
  <p:tag name="KSO_WM_BEAUTIFY_FLAG" val=""/>
</p:tagLst>
</file>

<file path=ppt/tags/tag115.xml><?xml version="1.0" encoding="utf-8"?>
<p:tagLst xmlns:p="http://schemas.openxmlformats.org/presentationml/2006/main">
  <p:tag name="AS_UNIQUEID" val="14574"/>
</p:tagLst>
</file>

<file path=ppt/tags/tag116.xml><?xml version="1.0" encoding="utf-8"?>
<p:tagLst xmlns:p="http://schemas.openxmlformats.org/presentationml/2006/main">
  <p:tag name="AS_UNIQUEID" val="14575"/>
</p:tagLst>
</file>

<file path=ppt/tags/tag117.xml><?xml version="1.0" encoding="utf-8"?>
<p:tagLst xmlns:p="http://schemas.openxmlformats.org/presentationml/2006/main">
  <p:tag name="AS_UNIQUEID" val="14576"/>
</p:tagLst>
</file>

<file path=ppt/tags/tag118.xml><?xml version="1.0" encoding="utf-8"?>
<p:tagLst xmlns:p="http://schemas.openxmlformats.org/presentationml/2006/main">
  <p:tag name="AS_UNIQUEID" val="14577"/>
</p:tagLst>
</file>

<file path=ppt/tags/tag119.xml><?xml version="1.0" encoding="utf-8"?>
<p:tagLst xmlns:p="http://schemas.openxmlformats.org/presentationml/2006/main">
  <p:tag name="AS_UNIQUEID" val="14578"/>
</p:tagLst>
</file>

<file path=ppt/tags/tag12.xml><?xml version="1.0" encoding="utf-8"?>
<p:tagLst xmlns:p="http://schemas.openxmlformats.org/presentationml/2006/main">
  <p:tag name="AS_UNIQUEID" val="1382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120.xml><?xml version="1.0" encoding="utf-8"?>
<p:tagLst xmlns:p="http://schemas.openxmlformats.org/presentationml/2006/main">
  <p:tag name="AS_UNIQUEID" val="14579"/>
</p:tagLst>
</file>

<file path=ppt/tags/tag121.xml><?xml version="1.0" encoding="utf-8"?>
<p:tagLst xmlns:p="http://schemas.openxmlformats.org/presentationml/2006/main">
  <p:tag name="AS_UNIQUEID" val="14580"/>
</p:tagLst>
</file>

<file path=ppt/tags/tag122.xml><?xml version="1.0" encoding="utf-8"?>
<p:tagLst xmlns:p="http://schemas.openxmlformats.org/presentationml/2006/main">
  <p:tag name="AS_UNIQUEID" val="14581"/>
</p:tagLst>
</file>

<file path=ppt/tags/tag123.xml><?xml version="1.0" encoding="utf-8"?>
<p:tagLst xmlns:p="http://schemas.openxmlformats.org/presentationml/2006/main">
  <p:tag name="AS_UNIQUEID" val="9835"/>
</p:tagLst>
</file>

<file path=ppt/tags/tag124.xml><?xml version="1.0" encoding="utf-8"?>
<p:tagLst xmlns:p="http://schemas.openxmlformats.org/presentationml/2006/main">
  <p:tag name="AS_UNIQUEID" val="3281"/>
  <p:tag name="KSO_WM_BEAUTIFY_FLAG" val=""/>
</p:tagLst>
</file>

<file path=ppt/tags/tag125.xml><?xml version="1.0" encoding="utf-8"?>
<p:tagLst xmlns:p="http://schemas.openxmlformats.org/presentationml/2006/main">
  <p:tag name="AS_UNIQUEID" val="14583"/>
</p:tagLst>
</file>

<file path=ppt/tags/tag126.xml><?xml version="1.0" encoding="utf-8"?>
<p:tagLst xmlns:p="http://schemas.openxmlformats.org/presentationml/2006/main">
  <p:tag name="AS_UNIQUEID" val="14584"/>
</p:tagLst>
</file>

<file path=ppt/tags/tag127.xml><?xml version="1.0" encoding="utf-8"?>
<p:tagLst xmlns:p="http://schemas.openxmlformats.org/presentationml/2006/main">
  <p:tag name="AS_UNIQUEID" val="14585"/>
  <p:tag name="KSO_WM_BEAUTIFY_FLAG" val=""/>
</p:tagLst>
</file>

<file path=ppt/tags/tag128.xml><?xml version="1.0" encoding="utf-8"?>
<p:tagLst xmlns:p="http://schemas.openxmlformats.org/presentationml/2006/main">
  <p:tag name="AS_UNIQUEID" val="14586"/>
  <p:tag name="KSO_WM_BEAUTIFY_FLAG" val=""/>
</p:tagLst>
</file>

<file path=ppt/tags/tag129.xml><?xml version="1.0" encoding="utf-8"?>
<p:tagLst xmlns:p="http://schemas.openxmlformats.org/presentationml/2006/main">
  <p:tag name="AS_UNIQUEID" val="14587"/>
</p:tagLst>
</file>

<file path=ppt/tags/tag13.xml><?xml version="1.0" encoding="utf-8"?>
<p:tagLst xmlns:p="http://schemas.openxmlformats.org/presentationml/2006/main">
  <p:tag name="AS_UNIQUEID" val="13829"/>
</p:tagLst>
</file>

<file path=ppt/tags/tag130.xml><?xml version="1.0" encoding="utf-8"?>
<p:tagLst xmlns:p="http://schemas.openxmlformats.org/presentationml/2006/main">
  <p:tag name="AS_UNIQUEID" val="14588"/>
</p:tagLst>
</file>

<file path=ppt/tags/tag131.xml><?xml version="1.0" encoding="utf-8"?>
<p:tagLst xmlns:p="http://schemas.openxmlformats.org/presentationml/2006/main">
  <p:tag name="AS_UNIQUEID" val="14589"/>
  <p:tag name="KSO_WM_BEAUTIFY_FLAG" val=""/>
</p:tagLst>
</file>

<file path=ppt/tags/tag132.xml><?xml version="1.0" encoding="utf-8"?>
<p:tagLst xmlns:p="http://schemas.openxmlformats.org/presentationml/2006/main">
  <p:tag name="AS_UNIQUEID" val="14590"/>
  <p:tag name="KSO_WM_BEAUTIFY_FLAG" val=""/>
</p:tagLst>
</file>

<file path=ppt/tags/tag133.xml><?xml version="1.0" encoding="utf-8"?>
<p:tagLst xmlns:p="http://schemas.openxmlformats.org/presentationml/2006/main">
  <p:tag name="AS_UNIQUEID" val="14591"/>
</p:tagLst>
</file>

<file path=ppt/tags/tag134.xml><?xml version="1.0" encoding="utf-8"?>
<p:tagLst xmlns:p="http://schemas.openxmlformats.org/presentationml/2006/main">
  <p:tag name="AS_UNIQUEID" val="14592"/>
</p:tagLst>
</file>

<file path=ppt/tags/tag135.xml><?xml version="1.0" encoding="utf-8"?>
<p:tagLst xmlns:p="http://schemas.openxmlformats.org/presentationml/2006/main">
  <p:tag name="AS_UNIQUEID" val="14593"/>
</p:tagLst>
</file>

<file path=ppt/tags/tag136.xml><?xml version="1.0" encoding="utf-8"?>
<p:tagLst xmlns:p="http://schemas.openxmlformats.org/presentationml/2006/main">
  <p:tag name="AS_UNIQUEID" val="14594"/>
</p:tagLst>
</file>

<file path=ppt/tags/tag137.xml><?xml version="1.0" encoding="utf-8"?>
<p:tagLst xmlns:p="http://schemas.openxmlformats.org/presentationml/2006/main">
  <p:tag name="AS_UNIQUEID" val="14595"/>
</p:tagLst>
</file>

<file path=ppt/tags/tag138.xml><?xml version="1.0" encoding="utf-8"?>
<p:tagLst xmlns:p="http://schemas.openxmlformats.org/presentationml/2006/main">
  <p:tag name="AS_UNIQUEID" val="14596"/>
</p:tagLst>
</file>

<file path=ppt/tags/tag139.xml><?xml version="1.0" encoding="utf-8"?>
<p:tagLst xmlns:p="http://schemas.openxmlformats.org/presentationml/2006/main">
  <p:tag name="AS_UNIQUEID" val="14597"/>
</p:tagLst>
</file>

<file path=ppt/tags/tag14.xml><?xml version="1.0" encoding="utf-8"?>
<p:tagLst xmlns:p="http://schemas.openxmlformats.org/presentationml/2006/main">
  <p:tag name="AS_UNIQUEID" val="13830"/>
</p:tagLst>
</file>

<file path=ppt/tags/tag140.xml><?xml version="1.0" encoding="utf-8"?>
<p:tagLst xmlns:p="http://schemas.openxmlformats.org/presentationml/2006/main">
  <p:tag name="AS_UNIQUEID" val="14598"/>
</p:tagLst>
</file>

<file path=ppt/tags/tag141.xml><?xml version="1.0" encoding="utf-8"?>
<p:tagLst xmlns:p="http://schemas.openxmlformats.org/presentationml/2006/main">
  <p:tag name="AS_UNIQUEID" val="14599"/>
</p:tagLst>
</file>

<file path=ppt/tags/tag142.xml><?xml version="1.0" encoding="utf-8"?>
<p:tagLst xmlns:p="http://schemas.openxmlformats.org/presentationml/2006/main">
  <p:tag name="AS_UNIQUEID" val="14600"/>
</p:tagLst>
</file>

<file path=ppt/tags/tag143.xml><?xml version="1.0" encoding="utf-8"?>
<p:tagLst xmlns:p="http://schemas.openxmlformats.org/presentationml/2006/main">
  <p:tag name="AS_UNIQUEID" val="14601"/>
</p:tagLst>
</file>

<file path=ppt/tags/tag144.xml><?xml version="1.0" encoding="utf-8"?>
<p:tagLst xmlns:p="http://schemas.openxmlformats.org/presentationml/2006/main">
  <p:tag name="AS_UNIQUEID" val="9696"/>
  <p:tag name="KSO_WM_BEAUTIFY_FLAG" val=""/>
</p:tagLst>
</file>

<file path=ppt/tags/tag145.xml><?xml version="1.0" encoding="utf-8"?>
<p:tagLst xmlns:p="http://schemas.openxmlformats.org/presentationml/2006/main">
  <p:tag name="AS_UNIQUEID" val="9695"/>
  <p:tag name="KSO_WM_BEAUTIFY_FLAG" val=""/>
</p:tagLst>
</file>

<file path=ppt/tags/tag146.xml><?xml version="1.0" encoding="utf-8"?>
<p:tagLst xmlns:p="http://schemas.openxmlformats.org/presentationml/2006/main">
  <p:tag name="AS_UNIQUEID" val="9836"/>
</p:tagLst>
</file>

<file path=ppt/tags/tag147.xml><?xml version="1.0" encoding="utf-8"?>
<p:tagLst xmlns:p="http://schemas.openxmlformats.org/presentationml/2006/main">
  <p:tag name="AS_UNIQUEID" val="9835"/>
</p:tagLst>
</file>

<file path=ppt/tags/tag148.xml><?xml version="1.0" encoding="utf-8"?>
<p:tagLst xmlns:p="http://schemas.openxmlformats.org/presentationml/2006/main">
  <p:tag name="AS_UNIQUEID" val="3281"/>
  <p:tag name="KSO_WM_BEAUTIFY_FLAG" val=""/>
</p:tagLst>
</file>

<file path=ppt/tags/tag149.xml><?xml version="1.0" encoding="utf-8"?>
<p:tagLst xmlns:p="http://schemas.openxmlformats.org/presentationml/2006/main">
  <p:tag name="AS_UNIQUEID" val="14603"/>
</p:tagLst>
</file>

<file path=ppt/tags/tag15.xml><?xml version="1.0" encoding="utf-8"?>
<p:tagLst xmlns:p="http://schemas.openxmlformats.org/presentationml/2006/main">
  <p:tag name="AS_UNIQUEID" val="13831"/>
</p:tagLst>
</file>

<file path=ppt/tags/tag150.xml><?xml version="1.0" encoding="utf-8"?>
<p:tagLst xmlns:p="http://schemas.openxmlformats.org/presentationml/2006/main">
  <p:tag name="AS_UNIQUEID" val="9836"/>
</p:tagLst>
</file>

<file path=ppt/tags/tag151.xml><?xml version="1.0" encoding="utf-8"?>
<p:tagLst xmlns:p="http://schemas.openxmlformats.org/presentationml/2006/main">
  <p:tag name="AS_UNIQUEID" val="9835"/>
</p:tagLst>
</file>

<file path=ppt/tags/tag152.xml><?xml version="1.0" encoding="utf-8"?>
<p:tagLst xmlns:p="http://schemas.openxmlformats.org/presentationml/2006/main">
  <p:tag name="AS_UNIQUEID" val="3281"/>
  <p:tag name="KSO_WM_BEAUTIFY_FLAG" val=""/>
</p:tagLst>
</file>

<file path=ppt/tags/tag153.xml><?xml version="1.0" encoding="utf-8"?>
<p:tagLst xmlns:p="http://schemas.openxmlformats.org/presentationml/2006/main">
  <p:tag name="AS_UNIQUEID" val="9836"/>
</p:tagLst>
</file>

<file path=ppt/tags/tag154.xml><?xml version="1.0" encoding="utf-8"?>
<p:tagLst xmlns:p="http://schemas.openxmlformats.org/presentationml/2006/main">
  <p:tag name="AS_UNIQUEID" val="9702"/>
  <p:tag name="KSO_WM_BEAUTIFY_FLAG" val=""/>
  <p:tag name="KSO_WM_UNIT_TABLE_BEAUTIFY" val="smartTable{5444b303-ba8f-4738-97a3-aaedf2e0f7a6}"/>
  <p:tag name="TABLE_ENDDRAG_ORIGIN_RECT" val="941*313"/>
  <p:tag name="TABLE_ENDDRAG_RECT" val="11*122*941*313"/>
</p:tagLst>
</file>

<file path=ppt/tags/tag155.xml><?xml version="1.0" encoding="utf-8"?>
<p:tagLst xmlns:p="http://schemas.openxmlformats.org/presentationml/2006/main">
  <p:tag name="AS_UNIQUEID" val="9703"/>
  <p:tag name="KSO_WM_BEAUTIFY_FLAG" val=""/>
</p:tagLst>
</file>

<file path=ppt/tags/tag156.xml><?xml version="1.0" encoding="utf-8"?>
<p:tagLst xmlns:p="http://schemas.openxmlformats.org/presentationml/2006/main">
  <p:tag name="AS_UNIQUEID" val="9704"/>
  <p:tag name="KSO_WM_BEAUTIFY_FLAG" val=""/>
</p:tagLst>
</file>

<file path=ppt/tags/tag157.xml><?xml version="1.0" encoding="utf-8"?>
<p:tagLst xmlns:p="http://schemas.openxmlformats.org/presentationml/2006/main">
  <p:tag name="AS_UNIQUEID" val="9705"/>
  <p:tag name="KSO_WM_BEAUTIFY_FLAG" val=""/>
</p:tagLst>
</file>

<file path=ppt/tags/tag158.xml><?xml version="1.0" encoding="utf-8"?>
<p:tagLst xmlns:p="http://schemas.openxmlformats.org/presentationml/2006/main">
  <p:tag name="AS_UNIQUEID" val="9706"/>
  <p:tag name="KSO_WM_BEAUTIFY_FLAG" val=""/>
</p:tagLst>
</file>

<file path=ppt/tags/tag159.xml><?xml version="1.0" encoding="utf-8"?>
<p:tagLst xmlns:p="http://schemas.openxmlformats.org/presentationml/2006/main">
  <p:tag name="AS_UNIQUEID" val="9707"/>
  <p:tag name="KSO_WM_BEAUTIFY_FLAG" val=""/>
</p:tagLst>
</file>

<file path=ppt/tags/tag16.xml><?xml version="1.0" encoding="utf-8"?>
<p:tagLst xmlns:p="http://schemas.openxmlformats.org/presentationml/2006/main">
  <p:tag name="AS_UNIQUEID" val="13832"/>
</p:tagLst>
</file>

<file path=ppt/tags/tag160.xml><?xml version="1.0" encoding="utf-8"?>
<p:tagLst xmlns:p="http://schemas.openxmlformats.org/presentationml/2006/main">
  <p:tag name="AS_UNIQUEID" val="9708"/>
  <p:tag name="KSO_WM_BEAUTIFY_FLAG" val=""/>
</p:tagLst>
</file>

<file path=ppt/tags/tag161.xml><?xml version="1.0" encoding="utf-8"?>
<p:tagLst xmlns:p="http://schemas.openxmlformats.org/presentationml/2006/main">
  <p:tag name="AS_UNIQUEID" val="9709"/>
  <p:tag name="KSO_WM_BEAUTIFY_FLAG" val=""/>
</p:tagLst>
</file>

<file path=ppt/tags/tag162.xml><?xml version="1.0" encoding="utf-8"?>
<p:tagLst xmlns:p="http://schemas.openxmlformats.org/presentationml/2006/main">
  <p:tag name="AS_UNIQUEID" val="9710"/>
  <p:tag name="KSO_WM_BEAUTIFY_FLAG" val=""/>
</p:tagLst>
</file>

<file path=ppt/tags/tag163.xml><?xml version="1.0" encoding="utf-8"?>
<p:tagLst xmlns:p="http://schemas.openxmlformats.org/presentationml/2006/main">
  <p:tag name="AS_UNIQUEID" val="9835"/>
</p:tagLst>
</file>

<file path=ppt/tags/tag164.xml><?xml version="1.0" encoding="utf-8"?>
<p:tagLst xmlns:p="http://schemas.openxmlformats.org/presentationml/2006/main">
  <p:tag name="AS_UNIQUEID" val="3281"/>
  <p:tag name="KSO_WM_BEAUTIFY_FLAG" val=""/>
</p:tagLst>
</file>

<file path=ppt/tags/tag165.xml><?xml version="1.0" encoding="utf-8"?>
<p:tagLst xmlns:p="http://schemas.openxmlformats.org/presentationml/2006/main">
  <p:tag name="AS_UNIQUEID" val="9836"/>
</p:tagLst>
</file>

<file path=ppt/tags/tag166.xml><?xml version="1.0" encoding="utf-8"?>
<p:tagLst xmlns:p="http://schemas.openxmlformats.org/presentationml/2006/main">
  <p:tag name="AS_UNIQUEID" val="14376"/>
</p:tagLst>
</file>

<file path=ppt/tags/tag167.xml><?xml version="1.0" encoding="utf-8"?>
<p:tagLst xmlns:p="http://schemas.openxmlformats.org/presentationml/2006/main">
  <p:tag name="AS_UNIQUEID" val="14606"/>
  <p:tag name="KSO_WM_UNIT_TABLE_BEAUTIFY" val="smartTable{ca1c4a96-e7f4-4df2-a410-0d69acc30740}"/>
  <p:tag name="TABLE_ENDDRAG_ORIGIN_RECT" val="796*214"/>
  <p:tag name="TABLE_ENDDRAG_RECT" val="88*171*796*214"/>
</p:tagLst>
</file>

<file path=ppt/tags/tag168.xml><?xml version="1.0" encoding="utf-8"?>
<p:tagLst xmlns:p="http://schemas.openxmlformats.org/presentationml/2006/main">
  <p:tag name="AS_UNIQUEID" val="14607"/>
</p:tagLst>
</file>

<file path=ppt/tags/tag169.xml><?xml version="1.0" encoding="utf-8"?>
<p:tagLst xmlns:p="http://schemas.openxmlformats.org/presentationml/2006/main">
  <p:tag name="AS_UNIQUEID" val="14608"/>
</p:tagLst>
</file>

<file path=ppt/tags/tag17.xml><?xml version="1.0" encoding="utf-8"?>
<p:tagLst xmlns:p="http://schemas.openxmlformats.org/presentationml/2006/main">
  <p:tag name="AS_UNIQUEID" val="13833"/>
</p:tagLst>
</file>

<file path=ppt/tags/tag170.xml><?xml version="1.0" encoding="utf-8"?>
<p:tagLst xmlns:p="http://schemas.openxmlformats.org/presentationml/2006/main">
  <p:tag name="AS_UNIQUEID" val="14609"/>
</p:tagLst>
</file>

<file path=ppt/tags/tag171.xml><?xml version="1.0" encoding="utf-8"?>
<p:tagLst xmlns:p="http://schemas.openxmlformats.org/presentationml/2006/main">
  <p:tag name="AS_UNIQUEID" val="14610"/>
</p:tagLst>
</file>

<file path=ppt/tags/tag172.xml><?xml version="1.0" encoding="utf-8"?>
<p:tagLst xmlns:p="http://schemas.openxmlformats.org/presentationml/2006/main">
  <p:tag name="AS_UNIQUEID" val="14611"/>
</p:tagLst>
</file>

<file path=ppt/tags/tag173.xml><?xml version="1.0" encoding="utf-8"?>
<p:tagLst xmlns:p="http://schemas.openxmlformats.org/presentationml/2006/main">
  <p:tag name="AS_UNIQUEID" val="14612"/>
</p:tagLst>
</file>

<file path=ppt/tags/tag174.xml><?xml version="1.0" encoding="utf-8"?>
<p:tagLst xmlns:p="http://schemas.openxmlformats.org/presentationml/2006/main">
  <p:tag name="AS_UNIQUEID" val="14613"/>
</p:tagLst>
</file>

<file path=ppt/tags/tag175.xml><?xml version="1.0" encoding="utf-8"?>
<p:tagLst xmlns:p="http://schemas.openxmlformats.org/presentationml/2006/main">
  <p:tag name="AS_UNIQUEID" val="14614"/>
</p:tagLst>
</file>

<file path=ppt/tags/tag176.xml><?xml version="1.0" encoding="utf-8"?>
<p:tagLst xmlns:p="http://schemas.openxmlformats.org/presentationml/2006/main">
  <p:tag name="AS_UNIQUEID" val="14615"/>
</p:tagLst>
</file>

<file path=ppt/tags/tag177.xml><?xml version="1.0" encoding="utf-8"?>
<p:tagLst xmlns:p="http://schemas.openxmlformats.org/presentationml/2006/main">
  <p:tag name="KSO_WM_BEAUTIFY_FLAG" val="#wm#"/>
  <p:tag name="KSO_WM_DIAGRAM_GROUP_CODE" val="m1-1"/>
  <p:tag name="KSO_WM_SLIDE_BACKGROUND_TYPE" val="general"/>
  <p:tag name="KSO_WM_SLIDE_DIAGTYPE" val="m"/>
  <p:tag name="KSO_WM_SLIDE_ID" val="custom20203634_8"/>
  <p:tag name="KSO_WM_SLIDE_INDEX" val="8"/>
  <p:tag name="KSO_WM_SLIDE_ITEM_CNT" val="3"/>
  <p:tag name="KSO_WM_SLIDE_LAYOUT" val="a_b_m"/>
  <p:tag name="KSO_WM_SLIDE_LAYOUT_CNT" val="1_1_1"/>
  <p:tag name="KSO_WM_SLIDE_POSITION" val="312.884*197.798"/>
  <p:tag name="KSO_WM_SLIDE_SIZE" val="334.062*208.262"/>
  <p:tag name="KSO_WM_SLIDE_SUBTYPE" val="diag"/>
  <p:tag name="KSO_WM_SLIDE_TYPE" val="text"/>
  <p:tag name="KSO_WM_TAG_VERSION" val="1.0"/>
  <p:tag name="KSO_WM_TEMPLATE_CATEGORY" val="custom"/>
  <p:tag name="KSO_WM_TEMPLATE_COLOR_TYPE" val="1"/>
  <p:tag name="KSO_WM_TEMPLATE_INDEX" val="20203634"/>
  <p:tag name="KSO_WM_TEMPLATE_MASTER_TYPE" val="1"/>
  <p:tag name="KSO_WM_TEMPLATE_SUBCATEGORY" val="0"/>
</p:tagLst>
</file>

<file path=ppt/tags/tag178.xml><?xml version="1.0" encoding="utf-8"?>
<p:tagLst xmlns:p="http://schemas.openxmlformats.org/presentationml/2006/main">
  <p:tag name="AS_UNIQUEID" val="9835"/>
</p:tagLst>
</file>

<file path=ppt/tags/tag179.xml><?xml version="1.0" encoding="utf-8"?>
<p:tagLst xmlns:p="http://schemas.openxmlformats.org/presentationml/2006/main">
  <p:tag name="AS_UNIQUEID" val="3281"/>
  <p:tag name="KSO_WM_BEAUTIFY_FLAG" val=""/>
</p:tagLst>
</file>

<file path=ppt/tags/tag18.xml><?xml version="1.0" encoding="utf-8"?>
<p:tagLst xmlns:p="http://schemas.openxmlformats.org/presentationml/2006/main">
  <p:tag name="AS_UNIQUEID" val="13834"/>
</p:tagLst>
</file>

<file path=ppt/tags/tag180.xml><?xml version="1.0" encoding="utf-8"?>
<p:tagLst xmlns:p="http://schemas.openxmlformats.org/presentationml/2006/main">
  <p:tag name="AS_UNIQUEID" val="9836"/>
</p:tagLst>
</file>

<file path=ppt/tags/tag181.xml><?xml version="1.0" encoding="utf-8"?>
<p:tagLst xmlns:p="http://schemas.openxmlformats.org/presentationml/2006/main">
  <p:tag name="AS_UNIQUEID" val="14376"/>
</p:tagLst>
</file>

<file path=ppt/tags/tag182.xml><?xml version="1.0" encoding="utf-8"?>
<p:tagLst xmlns:p="http://schemas.openxmlformats.org/presentationml/2006/main">
  <p:tag name="AS_UNIQUEID" val="14617"/>
</p:tagLst>
</file>

<file path=ppt/tags/tag183.xml><?xml version="1.0" encoding="utf-8"?>
<p:tagLst xmlns:p="http://schemas.openxmlformats.org/presentationml/2006/main">
  <p:tag name="KSO_WM_BEAUTIFY_FLAG" val="#wm#"/>
  <p:tag name="KSO_WM_DIAGRAM_GROUP_CODE" val="m1-1"/>
  <p:tag name="KSO_WM_SLIDE_BACKGROUND_TYPE" val="general"/>
  <p:tag name="KSO_WM_SLIDE_DIAGTYPE" val="m"/>
  <p:tag name="KSO_WM_SLIDE_ID" val="custom20203634_8"/>
  <p:tag name="KSO_WM_SLIDE_INDEX" val="8"/>
  <p:tag name="KSO_WM_SLIDE_ITEM_CNT" val="3"/>
  <p:tag name="KSO_WM_SLIDE_LAYOUT" val="a_b_m"/>
  <p:tag name="KSO_WM_SLIDE_LAYOUT_CNT" val="1_1_1"/>
  <p:tag name="KSO_WM_SLIDE_POSITION" val="312.884*197.798"/>
  <p:tag name="KSO_WM_SLIDE_SIZE" val="334.062*208.262"/>
  <p:tag name="KSO_WM_SLIDE_SUBTYPE" val="diag"/>
  <p:tag name="KSO_WM_SLIDE_TYPE" val="text"/>
  <p:tag name="KSO_WM_TAG_VERSION" val="1.0"/>
  <p:tag name="KSO_WM_TEMPLATE_CATEGORY" val="custom"/>
  <p:tag name="KSO_WM_TEMPLATE_COLOR_TYPE" val="1"/>
  <p:tag name="KSO_WM_TEMPLATE_INDEX" val="20203634"/>
  <p:tag name="KSO_WM_TEMPLATE_MASTER_TYPE" val="1"/>
  <p:tag name="KSO_WM_TEMPLATE_SUBCATEGORY" val="0"/>
</p:tagLst>
</file>

<file path=ppt/tags/tag184.xml><?xml version="1.0" encoding="utf-8"?>
<p:tagLst xmlns:p="http://schemas.openxmlformats.org/presentationml/2006/main">
  <p:tag name="AS_UNIQUEID" val="6115"/>
</p:tagLst>
</file>

<file path=ppt/tags/tag185.xml><?xml version="1.0" encoding="utf-8"?>
<p:tagLst xmlns:p="http://schemas.openxmlformats.org/presentationml/2006/main">
  <p:tag name="AS_UNIQUEID" val="6116"/>
</p:tagLst>
</file>

<file path=ppt/tags/tag186.xml><?xml version="1.0" encoding="utf-8"?>
<p:tagLst xmlns:p="http://schemas.openxmlformats.org/presentationml/2006/main">
  <p:tag name="AS_UNIQUEID" val="6672"/>
  <p:tag name="KSO_WM_BEAUTIFY_FLAG" val=""/>
</p:tagLst>
</file>

<file path=ppt/tags/tag187.xml><?xml version="1.0" encoding="utf-8"?>
<p:tagLst xmlns:p="http://schemas.openxmlformats.org/presentationml/2006/main">
  <p:tag name="AS_UNIQUEID" val="9717"/>
  <p:tag name="KSO_WM_BEAUTIFY_FLAG" val=""/>
</p:tagLst>
</file>

<file path=ppt/tags/tag188.xml><?xml version="1.0" encoding="utf-8"?>
<p:tagLst xmlns:p="http://schemas.openxmlformats.org/presentationml/2006/main">
  <p:tag name="AS_UNIQUEID" val="14619"/>
</p:tagLst>
</file>

<file path=ppt/tags/tag189.xml><?xml version="1.0" encoding="utf-8"?>
<p:tagLst xmlns:p="http://schemas.openxmlformats.org/presentationml/2006/main">
  <p:tag name="AS_UNIQUEID" val="14620"/>
</p:tagLst>
</file>

<file path=ppt/tags/tag19.xml><?xml version="1.0" encoding="utf-8"?>
<p:tagLst xmlns:p="http://schemas.openxmlformats.org/presentationml/2006/main">
  <p:tag name="AS_UNIQUEID" val="14280"/>
</p:tagLst>
</file>

<file path=ppt/tags/tag190.xml><?xml version="1.0" encoding="utf-8"?>
<p:tagLst xmlns:p="http://schemas.openxmlformats.org/presentationml/2006/main">
  <p:tag name="AS_UNIQUEID" val="4528"/>
  <p:tag name="KSO_WM_BEAUTIFY_FLAG" val=""/>
</p:tagLst>
</file>

<file path=ppt/tags/tag191.xml><?xml version="1.0" encoding="utf-8"?>
<p:tagLst xmlns:p="http://schemas.openxmlformats.org/presentationml/2006/main">
  <p:tag name="AS_UNIQUEID" val="14621"/>
</p:tagLst>
</file>

<file path=ppt/tags/tag192.xml><?xml version="1.0" encoding="utf-8"?>
<p:tagLst xmlns:p="http://schemas.openxmlformats.org/presentationml/2006/main">
  <p:tag name="AS_UNIQUEID" val="14622"/>
</p:tagLst>
</file>

<file path=ppt/tags/tag193.xml><?xml version="1.0" encoding="utf-8"?>
<p:tagLst xmlns:p="http://schemas.openxmlformats.org/presentationml/2006/main">
  <p:tag name="AS_UNIQUEID" val="14623"/>
</p:tagLst>
</file>

<file path=ppt/tags/tag194.xml><?xml version="1.0" encoding="utf-8"?>
<p:tagLst xmlns:p="http://schemas.openxmlformats.org/presentationml/2006/main">
  <p:tag name="AS_UNIQUEID" val="14624"/>
</p:tagLst>
</file>

<file path=ppt/tags/tag195.xml><?xml version="1.0" encoding="utf-8"?>
<p:tagLst xmlns:p="http://schemas.openxmlformats.org/presentationml/2006/main">
  <p:tag name="AS_UNIQUEID" val="14625"/>
</p:tagLst>
</file>

<file path=ppt/tags/tag196.xml><?xml version="1.0" encoding="utf-8"?>
<p:tagLst xmlns:p="http://schemas.openxmlformats.org/presentationml/2006/main">
  <p:tag name="AS_UNIQUEID" val="14626"/>
</p:tagLst>
</file>

<file path=ppt/tags/tag197.xml><?xml version="1.0" encoding="utf-8"?>
<p:tagLst xmlns:p="http://schemas.openxmlformats.org/presentationml/2006/main">
  <p:tag name="AS_UNIQUEID" val="9835"/>
</p:tagLst>
</file>

<file path=ppt/tags/tag198.xml><?xml version="1.0" encoding="utf-8"?>
<p:tagLst xmlns:p="http://schemas.openxmlformats.org/presentationml/2006/main">
  <p:tag name="AS_UNIQUEID" val="3281"/>
  <p:tag name="KSO_WM_BEAUTIFY_FLAG" val=""/>
</p:tagLst>
</file>

<file path=ppt/tags/tag199.xml><?xml version="1.0" encoding="utf-8"?>
<p:tagLst xmlns:p="http://schemas.openxmlformats.org/presentationml/2006/main">
  <p:tag name="AS_UNIQUEID" val="9836"/>
</p:tagLst>
</file>

<file path=ppt/tags/tag2.xml><?xml version="1.0" encoding="utf-8"?>
<p:tagLst xmlns:p="http://schemas.openxmlformats.org/presentationml/2006/main">
  <p:tag name="AS_UNIQUEID" val="13815"/>
</p:tagLst>
</file>

<file path=ppt/tags/tag20.xml><?xml version="1.0" encoding="utf-8"?>
<p:tagLst xmlns:p="http://schemas.openxmlformats.org/presentationml/2006/main">
  <p:tag name="AS_UNIQUEID" val="14542"/>
</p:tagLst>
</file>

<file path=ppt/tags/tag200.xml><?xml version="1.0" encoding="utf-8"?>
<p:tagLst xmlns:p="http://schemas.openxmlformats.org/presentationml/2006/main">
  <p:tag name="AS_UNIQUEID" val="9722"/>
  <p:tag name="KSO_WM_BEAUTIFY_FLAG" val=""/>
</p:tagLst>
</file>

<file path=ppt/tags/tag201.xml><?xml version="1.0" encoding="utf-8"?>
<p:tagLst xmlns:p="http://schemas.openxmlformats.org/presentationml/2006/main">
  <p:tag name="AS_UNIQUEID" val="9723"/>
</p:tagLst>
</file>

<file path=ppt/tags/tag202.xml><?xml version="1.0" encoding="utf-8"?>
<p:tagLst xmlns:p="http://schemas.openxmlformats.org/presentationml/2006/main">
  <p:tag name="AS_UNIQUEID" val="9724"/>
</p:tagLst>
</file>

<file path=ppt/tags/tag203.xml><?xml version="1.0" encoding="utf-8"?>
<p:tagLst xmlns:p="http://schemas.openxmlformats.org/presentationml/2006/main">
  <p:tag name="AS_UNIQUEID" val="9725"/>
  <p:tag name="KSO_WM_BEAUTIFY_FLAG" val=""/>
</p:tagLst>
</file>

<file path=ppt/tags/tag204.xml><?xml version="1.0" encoding="utf-8"?>
<p:tagLst xmlns:p="http://schemas.openxmlformats.org/presentationml/2006/main">
  <p:tag name="AS_UNIQUEID" val="9726"/>
  <p:tag name="KSO_WM_BEAUTIFY_FLAG" val=""/>
</p:tagLst>
</file>

<file path=ppt/tags/tag205.xml><?xml version="1.0" encoding="utf-8"?>
<p:tagLst xmlns:p="http://schemas.openxmlformats.org/presentationml/2006/main">
  <p:tag name="AS_UNIQUEID" val="9727"/>
  <p:tag name="KSO_WM_BEAUTIFY_FLAG" val=""/>
</p:tagLst>
</file>

<file path=ppt/tags/tag206.xml><?xml version="1.0" encoding="utf-8"?>
<p:tagLst xmlns:p="http://schemas.openxmlformats.org/presentationml/2006/main">
  <p:tag name="AS_UNIQUEID" val="9728"/>
  <p:tag name="KSO_WM_BEAUTIFY_FLAG" val=""/>
</p:tagLst>
</file>

<file path=ppt/tags/tag207.xml><?xml version="1.0" encoding="utf-8"?>
<p:tagLst xmlns:p="http://schemas.openxmlformats.org/presentationml/2006/main">
  <p:tag name="AS_UNIQUEID" val="9729"/>
  <p:tag name="KSO_WM_BEAUTIFY_FLAG" val=""/>
</p:tagLst>
</file>

<file path=ppt/tags/tag208.xml><?xml version="1.0" encoding="utf-8"?>
<p:tagLst xmlns:p="http://schemas.openxmlformats.org/presentationml/2006/main">
  <p:tag name="KSO_WM_BEAUTIFY_FLAG" val="#wm#"/>
  <p:tag name="KSO_WM_TEMPLATE_CATEGORY" val="custom"/>
  <p:tag name="KSO_WM_TEMPLATE_INDEX" val="20203634"/>
</p:tagLst>
</file>

<file path=ppt/tags/tag209.xml><?xml version="1.0" encoding="utf-8"?>
<p:tagLst xmlns:p="http://schemas.openxmlformats.org/presentationml/2006/main">
  <p:tag name="AS_UNIQUEID" val="9835"/>
</p:tagLst>
</file>

<file path=ppt/tags/tag21.xml><?xml version="1.0" encoding="utf-8"?>
<p:tagLst xmlns:p="http://schemas.openxmlformats.org/presentationml/2006/main">
  <p:tag name="AS_UNIQUEID" val="13853"/>
</p:tagLst>
</file>

<file path=ppt/tags/tag210.xml><?xml version="1.0" encoding="utf-8"?>
<p:tagLst xmlns:p="http://schemas.openxmlformats.org/presentationml/2006/main">
  <p:tag name="AS_UNIQUEID" val="3281"/>
  <p:tag name="KSO_WM_BEAUTIFY_FLAG" val=""/>
</p:tagLst>
</file>

<file path=ppt/tags/tag211.xml><?xml version="1.0" encoding="utf-8"?>
<p:tagLst xmlns:p="http://schemas.openxmlformats.org/presentationml/2006/main">
  <p:tag name="AS_UNIQUEID" val="9836"/>
</p:tagLst>
</file>

<file path=ppt/tags/tag212.xml><?xml version="1.0" encoding="utf-8"?>
<p:tagLst xmlns:p="http://schemas.openxmlformats.org/presentationml/2006/main">
  <p:tag name="AS_UNIQUEID" val="8539"/>
</p:tagLst>
</file>

<file path=ppt/tags/tag213.xml><?xml version="1.0" encoding="utf-8"?>
<p:tagLst xmlns:p="http://schemas.openxmlformats.org/presentationml/2006/main">
  <p:tag name="AS_UNIQUEID" val="893"/>
</p:tagLst>
</file>

<file path=ppt/tags/tag214.xml><?xml version="1.0" encoding="utf-8"?>
<p:tagLst xmlns:p="http://schemas.openxmlformats.org/presentationml/2006/main">
  <p:tag name="AS_UNIQUEID" val="893"/>
</p:tagLst>
</file>

<file path=ppt/tags/tag215.xml><?xml version="1.0" encoding="utf-8"?>
<p:tagLst xmlns:p="http://schemas.openxmlformats.org/presentationml/2006/main">
  <p:tag name="AS_UNIQUEID" val="9016"/>
</p:tagLst>
</file>

<file path=ppt/tags/tag216.xml><?xml version="1.0" encoding="utf-8"?>
<p:tagLst xmlns:p="http://schemas.openxmlformats.org/presentationml/2006/main">
  <p:tag name="AS_UNIQUEID" val="9017"/>
</p:tagLst>
</file>

<file path=ppt/tags/tag217.xml><?xml version="1.0" encoding="utf-8"?>
<p:tagLst xmlns:p="http://schemas.openxmlformats.org/presentationml/2006/main">
  <p:tag name="AS_UNIQUEID" val="9018"/>
</p:tagLst>
</file>

<file path=ppt/tags/tag218.xml><?xml version="1.0" encoding="utf-8"?>
<p:tagLst xmlns:p="http://schemas.openxmlformats.org/presentationml/2006/main">
  <p:tag name="AS_UNIQUEID" val="9019"/>
</p:tagLst>
</file>

<file path=ppt/tags/tag219.xml><?xml version="1.0" encoding="utf-8"?>
<p:tagLst xmlns:p="http://schemas.openxmlformats.org/presentationml/2006/main">
  <p:tag name="AS_UNIQUEID" val="9020"/>
</p:tagLst>
</file>

<file path=ppt/tags/tag22.xml><?xml version="1.0" encoding="utf-8"?>
<p:tagLst xmlns:p="http://schemas.openxmlformats.org/presentationml/2006/main">
  <p:tag name="AS_UNIQUEID" val="13854"/>
</p:tagLst>
</file>

<file path=ppt/tags/tag220.xml><?xml version="1.0" encoding="utf-8"?>
<p:tagLst xmlns:p="http://schemas.openxmlformats.org/presentationml/2006/main">
  <p:tag name="AS_UNIQUEID" val="9021"/>
</p:tagLst>
</file>

<file path=ppt/tags/tag221.xml><?xml version="1.0" encoding="utf-8"?>
<p:tagLst xmlns:p="http://schemas.openxmlformats.org/presentationml/2006/main">
  <p:tag name="AS_UNIQUEID" val="9022"/>
</p:tagLst>
</file>

<file path=ppt/tags/tag222.xml><?xml version="1.0" encoding="utf-8"?>
<p:tagLst xmlns:p="http://schemas.openxmlformats.org/presentationml/2006/main">
  <p:tag name="AS_UNIQUEID" val="9023"/>
</p:tagLst>
</file>

<file path=ppt/tags/tag223.xml><?xml version="1.0" encoding="utf-8"?>
<p:tagLst xmlns:p="http://schemas.openxmlformats.org/presentationml/2006/main">
  <p:tag name="AS_UNIQUEID" val="893"/>
</p:tagLst>
</file>

<file path=ppt/tags/tag224.xml><?xml version="1.0" encoding="utf-8"?>
<p:tagLst xmlns:p="http://schemas.openxmlformats.org/presentationml/2006/main">
  <p:tag name="AS_UNIQUEID" val="9024"/>
</p:tagLst>
</file>

<file path=ppt/tags/tag225.xml><?xml version="1.0" encoding="utf-8"?>
<p:tagLst xmlns:p="http://schemas.openxmlformats.org/presentationml/2006/main">
  <p:tag name="AS_UNIQUEID" val="9025"/>
</p:tagLst>
</file>

<file path=ppt/tags/tag226.xml><?xml version="1.0" encoding="utf-8"?>
<p:tagLst xmlns:p="http://schemas.openxmlformats.org/presentationml/2006/main">
  <p:tag name="KSO_WM_BEAUTIFY_FLAG" val="#wm#"/>
  <p:tag name="KSO_WM_TEMPLATE_CATEGORY" val="custom"/>
  <p:tag name="KSO_WM_TEMPLATE_INDEX" val="20205081"/>
</p:tagLst>
</file>

<file path=ppt/tags/tag227.xml><?xml version="1.0" encoding="utf-8"?>
<p:tagLst xmlns:p="http://schemas.openxmlformats.org/presentationml/2006/main">
  <p:tag name="AS_UNIQUEID" val="6115"/>
</p:tagLst>
</file>

<file path=ppt/tags/tag228.xml><?xml version="1.0" encoding="utf-8"?>
<p:tagLst xmlns:p="http://schemas.openxmlformats.org/presentationml/2006/main">
  <p:tag name="AS_UNIQUEID" val="6116"/>
</p:tagLst>
</file>

<file path=ppt/tags/tag229.xml><?xml version="1.0" encoding="utf-8"?>
<p:tagLst xmlns:p="http://schemas.openxmlformats.org/presentationml/2006/main">
  <p:tag name="AS_UNIQUEID" val="9754"/>
</p:tagLst>
</file>

<file path=ppt/tags/tag23.xml><?xml version="1.0" encoding="utf-8"?>
<p:tagLst xmlns:p="http://schemas.openxmlformats.org/presentationml/2006/main">
  <p:tag name="AS_UNIQUEID" val="13855"/>
</p:tagLst>
</file>

<file path=ppt/tags/tag230.xml><?xml version="1.0" encoding="utf-8"?>
<p:tagLst xmlns:p="http://schemas.openxmlformats.org/presentationml/2006/main">
  <p:tag name="AS_UNIQUEID" val="9755"/>
  <p:tag name="KSO_WM_BEAUTIFY_FLAG" val=""/>
</p:tagLst>
</file>

<file path=ppt/tags/tag231.xml><?xml version="1.0" encoding="utf-8"?>
<p:tagLst xmlns:p="http://schemas.openxmlformats.org/presentationml/2006/main">
  <p:tag name="AS_UNIQUEID" val="4528"/>
  <p:tag name="KSO_WM_BEAUTIFY_FLAG" val=""/>
</p:tagLst>
</file>

<file path=ppt/tags/tag232.xml><?xml version="1.0" encoding="utf-8"?>
<p:tagLst xmlns:p="http://schemas.openxmlformats.org/presentationml/2006/main">
  <p:tag name="AS_UNIQUEID" val="14630"/>
</p:tagLst>
</file>

<file path=ppt/tags/tag233.xml><?xml version="1.0" encoding="utf-8"?>
<p:tagLst xmlns:p="http://schemas.openxmlformats.org/presentationml/2006/main">
  <p:tag name="AS_UNIQUEID" val="14631"/>
</p:tagLst>
</file>

<file path=ppt/tags/tag234.xml><?xml version="1.0" encoding="utf-8"?>
<p:tagLst xmlns:p="http://schemas.openxmlformats.org/presentationml/2006/main">
  <p:tag name="AS_UNIQUEID" val="14632"/>
</p:tagLst>
</file>

<file path=ppt/tags/tag235.xml><?xml version="1.0" encoding="utf-8"?>
<p:tagLst xmlns:p="http://schemas.openxmlformats.org/presentationml/2006/main">
  <p:tag name="AS_UNIQUEID" val="14633"/>
</p:tagLst>
</file>

<file path=ppt/tags/tag236.xml><?xml version="1.0" encoding="utf-8"?>
<p:tagLst xmlns:p="http://schemas.openxmlformats.org/presentationml/2006/main">
  <p:tag name="AS_UNIQUEID" val="14634"/>
</p:tagLst>
</file>

<file path=ppt/tags/tag237.xml><?xml version="1.0" encoding="utf-8"?>
<p:tagLst xmlns:p="http://schemas.openxmlformats.org/presentationml/2006/main">
  <p:tag name="AS_UNIQUEID" val="14635"/>
</p:tagLst>
</file>

<file path=ppt/tags/tag238.xml><?xml version="1.0" encoding="utf-8"?>
<p:tagLst xmlns:p="http://schemas.openxmlformats.org/presentationml/2006/main">
  <p:tag name="AS_UNIQUEID" val="14636"/>
</p:tagLst>
</file>

<file path=ppt/tags/tag239.xml><?xml version="1.0" encoding="utf-8"?>
<p:tagLst xmlns:p="http://schemas.openxmlformats.org/presentationml/2006/main">
  <p:tag name="AS_UNIQUEID" val="14637"/>
</p:tagLst>
</file>

<file path=ppt/tags/tag24.xml><?xml version="1.0" encoding="utf-8"?>
<p:tagLst xmlns:p="http://schemas.openxmlformats.org/presentationml/2006/main">
  <p:tag name="AS_UNIQUEID" val="13856"/>
</p:tagLst>
</file>

<file path=ppt/tags/tag240.xml><?xml version="1.0" encoding="utf-8"?>
<p:tagLst xmlns:p="http://schemas.openxmlformats.org/presentationml/2006/main">
  <p:tag name="AS_UNIQUEID" val="9835"/>
</p:tagLst>
</file>

<file path=ppt/tags/tag241.xml><?xml version="1.0" encoding="utf-8"?>
<p:tagLst xmlns:p="http://schemas.openxmlformats.org/presentationml/2006/main">
  <p:tag name="AS_UNIQUEID" val="9836"/>
</p:tagLst>
</file>

<file path=ppt/tags/tag242.xml><?xml version="1.0" encoding="utf-8"?>
<p:tagLst xmlns:p="http://schemas.openxmlformats.org/presentationml/2006/main">
  <p:tag name="AS_UNIQUEID" val="8539"/>
</p:tagLst>
</file>

<file path=ppt/tags/tag243.xml><?xml version="1.0" encoding="utf-8"?>
<p:tagLst xmlns:p="http://schemas.openxmlformats.org/presentationml/2006/main">
  <p:tag name="AS_UNIQUEID" val="3281"/>
  <p:tag name="KSO_WM_BEAUTIFY_FLAG" val=""/>
</p:tagLst>
</file>

<file path=ppt/tags/tag244.xml><?xml version="1.0" encoding="utf-8"?>
<p:tagLst xmlns:p="http://schemas.openxmlformats.org/presentationml/2006/main">
  <p:tag name="AS_UNIQUEID" val="898"/>
</p:tagLst>
</file>

<file path=ppt/tags/tag245.xml><?xml version="1.0" encoding="utf-8"?>
<p:tagLst xmlns:p="http://schemas.openxmlformats.org/presentationml/2006/main">
  <p:tag name="AS_UNIQUEID" val="9030"/>
</p:tagLst>
</file>

<file path=ppt/tags/tag246.xml><?xml version="1.0" encoding="utf-8"?>
<p:tagLst xmlns:p="http://schemas.openxmlformats.org/presentationml/2006/main">
  <p:tag name="AS_UNIQUEID" val="9031"/>
</p:tagLst>
</file>

<file path=ppt/tags/tag247.xml><?xml version="1.0" encoding="utf-8"?>
<p:tagLst xmlns:p="http://schemas.openxmlformats.org/presentationml/2006/main">
  <p:tag name="AS_UNIQUEID" val="9032"/>
</p:tagLst>
</file>

<file path=ppt/tags/tag248.xml><?xml version="1.0" encoding="utf-8"?>
<p:tagLst xmlns:p="http://schemas.openxmlformats.org/presentationml/2006/main">
  <p:tag name="AS_UNIQUEID" val="9033"/>
</p:tagLst>
</file>

<file path=ppt/tags/tag249.xml><?xml version="1.0" encoding="utf-8"?>
<p:tagLst xmlns:p="http://schemas.openxmlformats.org/presentationml/2006/main">
  <p:tag name="AS_UNIQUEID" val="9034"/>
</p:tagLst>
</file>

<file path=ppt/tags/tag25.xml><?xml version="1.0" encoding="utf-8"?>
<p:tagLst xmlns:p="http://schemas.openxmlformats.org/presentationml/2006/main">
  <p:tag name="AS_UNIQUEID" val="13857"/>
</p:tagLst>
</file>

<file path=ppt/tags/tag250.xml><?xml version="1.0" encoding="utf-8"?>
<p:tagLst xmlns:p="http://schemas.openxmlformats.org/presentationml/2006/main">
  <p:tag name="AS_UNIQUEID" val="9035"/>
</p:tagLst>
</file>

<file path=ppt/tags/tag251.xml><?xml version="1.0" encoding="utf-8"?>
<p:tagLst xmlns:p="http://schemas.openxmlformats.org/presentationml/2006/main">
  <p:tag name="AS_UNIQUEID" val="9036"/>
</p:tagLst>
</file>

<file path=ppt/tags/tag252.xml><?xml version="1.0" encoding="utf-8"?>
<p:tagLst xmlns:p="http://schemas.openxmlformats.org/presentationml/2006/main">
  <p:tag name="AS_UNIQUEID" val="9036"/>
</p:tagLst>
</file>

<file path=ppt/tags/tag253.xml><?xml version="1.0" encoding="utf-8"?>
<p:tagLst xmlns:p="http://schemas.openxmlformats.org/presentationml/2006/main">
  <p:tag name="KSO_WM_BEAUTIFY_FLAG" val="#wm#"/>
  <p:tag name="KSO_WM_TEMPLATE_CATEGORY" val="custom"/>
  <p:tag name="KSO_WM_TEMPLATE_INDEX" val="20203634"/>
</p:tagLst>
</file>

<file path=ppt/tags/tag254.xml><?xml version="1.0" encoding="utf-8"?>
<p:tagLst xmlns:p="http://schemas.openxmlformats.org/presentationml/2006/main">
  <p:tag name="AS_UNIQUEID" val="6115"/>
</p:tagLst>
</file>

<file path=ppt/tags/tag255.xml><?xml version="1.0" encoding="utf-8"?>
<p:tagLst xmlns:p="http://schemas.openxmlformats.org/presentationml/2006/main">
  <p:tag name="AS_UNIQUEID" val="6116"/>
</p:tagLst>
</file>

<file path=ppt/tags/tag256.xml><?xml version="1.0" encoding="utf-8"?>
<p:tagLst xmlns:p="http://schemas.openxmlformats.org/presentationml/2006/main">
  <p:tag name="AS_UNIQUEID" val="14640"/>
</p:tagLst>
</file>

<file path=ppt/tags/tag257.xml><?xml version="1.0" encoding="utf-8"?>
<p:tagLst xmlns:p="http://schemas.openxmlformats.org/presentationml/2006/main">
  <p:tag name="AS_UNIQUEID" val="4528"/>
  <p:tag name="KSO_WM_BEAUTIFY_FLAG" val=""/>
</p:tagLst>
</file>

<file path=ppt/tags/tag258.xml><?xml version="1.0" encoding="utf-8"?>
<p:tagLst xmlns:p="http://schemas.openxmlformats.org/presentationml/2006/main">
  <p:tag name="AS_UNIQUEID" val="14641"/>
</p:tagLst>
</file>

<file path=ppt/tags/tag259.xml><?xml version="1.0" encoding="utf-8"?>
<p:tagLst xmlns:p="http://schemas.openxmlformats.org/presentationml/2006/main">
  <p:tag name="AS_UNIQUEID" val="14642"/>
</p:tagLst>
</file>

<file path=ppt/tags/tag26.xml><?xml version="1.0" encoding="utf-8"?>
<p:tagLst xmlns:p="http://schemas.openxmlformats.org/presentationml/2006/main">
  <p:tag name="AS_UNIQUEID" val="13858"/>
</p:tagLst>
</file>

<file path=ppt/tags/tag260.xml><?xml version="1.0" encoding="utf-8"?>
<p:tagLst xmlns:p="http://schemas.openxmlformats.org/presentationml/2006/main">
  <p:tag name="AS_UNIQUEID" val="14643"/>
</p:tagLst>
</file>

<file path=ppt/tags/tag261.xml><?xml version="1.0" encoding="utf-8"?>
<p:tagLst xmlns:p="http://schemas.openxmlformats.org/presentationml/2006/main">
  <p:tag name="AS_UNIQUEID" val="14644"/>
</p:tagLst>
</file>

<file path=ppt/tags/tag262.xml><?xml version="1.0" encoding="utf-8"?>
<p:tagLst xmlns:p="http://schemas.openxmlformats.org/presentationml/2006/main">
  <p:tag name="AS_UNIQUEID" val="14645"/>
</p:tagLst>
</file>

<file path=ppt/tags/tag263.xml><?xml version="1.0" encoding="utf-8"?>
<p:tagLst xmlns:p="http://schemas.openxmlformats.org/presentationml/2006/main">
  <p:tag name="AS_UNIQUEID" val="14646"/>
</p:tagLst>
</file>

<file path=ppt/tags/tag264.xml><?xml version="1.0" encoding="utf-8"?>
<p:tagLst xmlns:p="http://schemas.openxmlformats.org/presentationml/2006/main">
  <p:tag name="AS_UNIQUEID" val="14647"/>
</p:tagLst>
</file>

<file path=ppt/tags/tag265.xml><?xml version="1.0" encoding="utf-8"?>
<p:tagLst xmlns:p="http://schemas.openxmlformats.org/presentationml/2006/main">
  <p:tag name="AS_UNIQUEID" val="14648"/>
</p:tagLst>
</file>

<file path=ppt/tags/tag266.xml><?xml version="1.0" encoding="utf-8"?>
<p:tagLst xmlns:p="http://schemas.openxmlformats.org/presentationml/2006/main">
  <p:tag name="AS_UNIQUEID" val="9835"/>
</p:tagLst>
</file>

<file path=ppt/tags/tag267.xml><?xml version="1.0" encoding="utf-8"?>
<p:tagLst xmlns:p="http://schemas.openxmlformats.org/presentationml/2006/main">
  <p:tag name="AS_UNIQUEID" val="9836"/>
</p:tagLst>
</file>

<file path=ppt/tags/tag268.xml><?xml version="1.0" encoding="utf-8"?>
<p:tagLst xmlns:p="http://schemas.openxmlformats.org/presentationml/2006/main">
  <p:tag name="AS_UNIQUEID" val="8539"/>
</p:tagLst>
</file>

<file path=ppt/tags/tag269.xml><?xml version="1.0" encoding="utf-8"?>
<p:tagLst xmlns:p="http://schemas.openxmlformats.org/presentationml/2006/main">
  <p:tag name="AS_UNIQUEID" val="3281"/>
  <p:tag name="KSO_WM_BEAUTIFY_FLAG" val=""/>
</p:tagLst>
</file>

<file path=ppt/tags/tag27.xml><?xml version="1.0" encoding="utf-8"?>
<p:tagLst xmlns:p="http://schemas.openxmlformats.org/presentationml/2006/main">
  <p:tag name="AS_UNIQUEID" val="13859"/>
</p:tagLst>
</file>

<file path=ppt/tags/tag270.xml><?xml version="1.0" encoding="utf-8"?>
<p:tagLst xmlns:p="http://schemas.openxmlformats.org/presentationml/2006/main">
  <p:tag name="AS_UNIQUEID" val="14376"/>
</p:tagLst>
</file>

<file path=ppt/tags/tag271.xml><?xml version="1.0" encoding="utf-8"?>
<p:tagLst xmlns:p="http://schemas.openxmlformats.org/presentationml/2006/main">
  <p:tag name="AS_UNIQUEID" val="14650"/>
</p:tagLst>
</file>

<file path=ppt/tags/tag272.xml><?xml version="1.0" encoding="utf-8"?>
<p:tagLst xmlns:p="http://schemas.openxmlformats.org/presentationml/2006/main">
  <p:tag name="AS_UNIQUEID" val="14651"/>
</p:tagLst>
</file>

<file path=ppt/tags/tag273.xml><?xml version="1.0" encoding="utf-8"?>
<p:tagLst xmlns:p="http://schemas.openxmlformats.org/presentationml/2006/main">
  <p:tag name="AS_UNIQUEID" val="14652"/>
</p:tagLst>
</file>

<file path=ppt/tags/tag274.xml><?xml version="1.0" encoding="utf-8"?>
<p:tagLst xmlns:p="http://schemas.openxmlformats.org/presentationml/2006/main">
  <p:tag name="AS_UNIQUEID" val="14653"/>
</p:tagLst>
</file>

<file path=ppt/tags/tag275.xml><?xml version="1.0" encoding="utf-8"?>
<p:tagLst xmlns:p="http://schemas.openxmlformats.org/presentationml/2006/main">
  <p:tag name="AS_UNIQUEID" val="14654"/>
</p:tagLst>
</file>

<file path=ppt/tags/tag276.xml><?xml version="1.0" encoding="utf-8"?>
<p:tagLst xmlns:p="http://schemas.openxmlformats.org/presentationml/2006/main">
  <p:tag name="AS_UNIQUEID" val="14655"/>
</p:tagLst>
</file>

<file path=ppt/tags/tag277.xml><?xml version="1.0" encoding="utf-8"?>
<p:tagLst xmlns:p="http://schemas.openxmlformats.org/presentationml/2006/main">
  <p:tag name="AS_UNIQUEID" val="9835"/>
</p:tagLst>
</file>

<file path=ppt/tags/tag278.xml><?xml version="1.0" encoding="utf-8"?>
<p:tagLst xmlns:p="http://schemas.openxmlformats.org/presentationml/2006/main">
  <p:tag name="AS_UNIQUEID" val="9836"/>
</p:tagLst>
</file>

<file path=ppt/tags/tag279.xml><?xml version="1.0" encoding="utf-8"?>
<p:tagLst xmlns:p="http://schemas.openxmlformats.org/presentationml/2006/main">
  <p:tag name="AS_UNIQUEID" val="8539"/>
</p:tagLst>
</file>

<file path=ppt/tags/tag28.xml><?xml version="1.0" encoding="utf-8"?>
<p:tagLst xmlns:p="http://schemas.openxmlformats.org/presentationml/2006/main">
  <p:tag name="AS_UNIQUEID" val="13860"/>
</p:tagLst>
</file>

<file path=ppt/tags/tag280.xml><?xml version="1.0" encoding="utf-8"?>
<p:tagLst xmlns:p="http://schemas.openxmlformats.org/presentationml/2006/main">
  <p:tag name="AS_UNIQUEID" val="3281"/>
  <p:tag name="KSO_WM_BEAUTIFY_FLAG" val=""/>
</p:tagLst>
</file>

<file path=ppt/tags/tag281.xml><?xml version="1.0" encoding="utf-8"?>
<p:tagLst xmlns:p="http://schemas.openxmlformats.org/presentationml/2006/main">
  <p:tag name="AS_UNIQUEID" val="14657"/>
</p:tagLst>
</file>

<file path=ppt/tags/tag282.xml><?xml version="1.0" encoding="utf-8"?>
<p:tagLst xmlns:p="http://schemas.openxmlformats.org/presentationml/2006/main">
  <p:tag name="AS_UNIQUEID" val="14658"/>
</p:tagLst>
</file>

<file path=ppt/tags/tag283.xml><?xml version="1.0" encoding="utf-8"?>
<p:tagLst xmlns:p="http://schemas.openxmlformats.org/presentationml/2006/main">
  <p:tag name="AS_UNIQUEID" val="14659"/>
  <p:tag name="KSO_WM_DIAGRAM_VIRTUALLY_FRAME" val="{&quot;height&quot;:150.5,&quot;left&quot;:126.6,&quot;top&quot;:336.45,&quot;width&quot;:464.35}"/>
</p:tagLst>
</file>

<file path=ppt/tags/tag284.xml><?xml version="1.0" encoding="utf-8"?>
<p:tagLst xmlns:p="http://schemas.openxmlformats.org/presentationml/2006/main">
  <p:tag name="AS_UNIQUEID" val="14660"/>
  <p:tag name="KSO_WM_DIAGRAM_VIRTUALLY_FRAME" val="{&quot;height&quot;:150.5,&quot;left&quot;:126.6,&quot;top&quot;:336.45,&quot;width&quot;:464.35}"/>
</p:tagLst>
</file>

<file path=ppt/tags/tag285.xml><?xml version="1.0" encoding="utf-8"?>
<p:tagLst xmlns:p="http://schemas.openxmlformats.org/presentationml/2006/main">
  <p:tag name="AS_UNIQUEID" val="14661"/>
  <p:tag name="KSO_WM_DIAGRAM_VIRTUALLY_FRAME" val="{&quot;height&quot;:150.5,&quot;left&quot;:126.6,&quot;top&quot;:336.45,&quot;width&quot;:464.35}"/>
</p:tagLst>
</file>

<file path=ppt/tags/tag286.xml><?xml version="1.0" encoding="utf-8"?>
<p:tagLst xmlns:p="http://schemas.openxmlformats.org/presentationml/2006/main">
  <p:tag name="AS_UNIQUEID" val="14662"/>
  <p:tag name="KSO_WM_DIAGRAM_VIRTUALLY_FRAME" val="{&quot;height&quot;:150.5,&quot;left&quot;:126.6,&quot;top&quot;:336.45,&quot;width&quot;:464.35}"/>
</p:tagLst>
</file>

<file path=ppt/tags/tag287.xml><?xml version="1.0" encoding="utf-8"?>
<p:tagLst xmlns:p="http://schemas.openxmlformats.org/presentationml/2006/main">
  <p:tag name="AS_UNIQUEID" val="14663"/>
  <p:tag name="KSO_WM_DIAGRAM_VIRTUALLY_FRAME" val="{&quot;height&quot;:150.5,&quot;left&quot;:126.6,&quot;top&quot;:336.45,&quot;width&quot;:464.35}"/>
</p:tagLst>
</file>

<file path=ppt/tags/tag288.xml><?xml version="1.0" encoding="utf-8"?>
<p:tagLst xmlns:p="http://schemas.openxmlformats.org/presentationml/2006/main">
  <p:tag name="AS_UNIQUEID" val="14664"/>
  <p:tag name="KSO_WM_DIAGRAM_VIRTUALLY_FRAME" val="{&quot;height&quot;:150.5,&quot;left&quot;:126.6,&quot;top&quot;:336.45,&quot;width&quot;:464.35}"/>
</p:tagLst>
</file>

<file path=ppt/tags/tag289.xml><?xml version="1.0" encoding="utf-8"?>
<p:tagLst xmlns:p="http://schemas.openxmlformats.org/presentationml/2006/main">
  <p:tag name="KSO_WM_BEAUTIFY_FLAG" val="#wm#"/>
  <p:tag name="KSO_WM_TEMPLATE_CATEGORY" val="custom"/>
  <p:tag name="KSO_WM_TEMPLATE_INDEX" val="20203634"/>
</p:tagLst>
</file>

<file path=ppt/tags/tag29.xml><?xml version="1.0" encoding="utf-8"?>
<p:tagLst xmlns:p="http://schemas.openxmlformats.org/presentationml/2006/main">
  <p:tag name="AS_UNIQUEID" val="13861"/>
</p:tagLst>
</file>

<file path=ppt/tags/tag290.xml><?xml version="1.0" encoding="utf-8"?>
<p:tagLst xmlns:p="http://schemas.openxmlformats.org/presentationml/2006/main">
  <p:tag name="AS_UNIQUEID" val="6115"/>
</p:tagLst>
</file>

<file path=ppt/tags/tag291.xml><?xml version="1.0" encoding="utf-8"?>
<p:tagLst xmlns:p="http://schemas.openxmlformats.org/presentationml/2006/main">
  <p:tag name="AS_UNIQUEID" val="6116"/>
</p:tagLst>
</file>

<file path=ppt/tags/tag292.xml><?xml version="1.0" encoding="utf-8"?>
<p:tagLst xmlns:p="http://schemas.openxmlformats.org/presentationml/2006/main">
  <p:tag name="AS_UNIQUEID" val="14666"/>
</p:tagLst>
</file>

<file path=ppt/tags/tag293.xml><?xml version="1.0" encoding="utf-8"?>
<p:tagLst xmlns:p="http://schemas.openxmlformats.org/presentationml/2006/main">
  <p:tag name="AS_UNIQUEID" val="14667"/>
</p:tagLst>
</file>

<file path=ppt/tags/tag294.xml><?xml version="1.0" encoding="utf-8"?>
<p:tagLst xmlns:p="http://schemas.openxmlformats.org/presentationml/2006/main">
  <p:tag name="AS_UNIQUEID" val="14668"/>
</p:tagLst>
</file>

<file path=ppt/tags/tag295.xml><?xml version="1.0" encoding="utf-8"?>
<p:tagLst xmlns:p="http://schemas.openxmlformats.org/presentationml/2006/main">
  <p:tag name="AS_UNIQUEID" val="4528"/>
  <p:tag name="KSO_WM_BEAUTIFY_FLAG" val=""/>
</p:tagLst>
</file>

<file path=ppt/tags/tag296.xml><?xml version="1.0" encoding="utf-8"?>
<p:tagLst xmlns:p="http://schemas.openxmlformats.org/presentationml/2006/main">
  <p:tag name="AS_UNIQUEID" val="14669"/>
</p:tagLst>
</file>

<file path=ppt/tags/tag297.xml><?xml version="1.0" encoding="utf-8"?>
<p:tagLst xmlns:p="http://schemas.openxmlformats.org/presentationml/2006/main">
  <p:tag name="AS_UNIQUEID" val="14670"/>
</p:tagLst>
</file>

<file path=ppt/tags/tag298.xml><?xml version="1.0" encoding="utf-8"?>
<p:tagLst xmlns:p="http://schemas.openxmlformats.org/presentationml/2006/main">
  <p:tag name="AS_UNIQUEID" val="14671"/>
</p:tagLst>
</file>

<file path=ppt/tags/tag299.xml><?xml version="1.0" encoding="utf-8"?>
<p:tagLst xmlns:p="http://schemas.openxmlformats.org/presentationml/2006/main">
  <p:tag name="AS_UNIQUEID" val="14672"/>
</p:tagLst>
</file>

<file path=ppt/tags/tag3.xml><?xml version="1.0" encoding="utf-8"?>
<p:tagLst xmlns:p="http://schemas.openxmlformats.org/presentationml/2006/main">
  <p:tag name="AS_UNIQUEID" val="13816"/>
</p:tagLst>
</file>

<file path=ppt/tags/tag30.xml><?xml version="1.0" encoding="utf-8"?>
<p:tagLst xmlns:p="http://schemas.openxmlformats.org/presentationml/2006/main">
  <p:tag name="AS_UNIQUEID" val="13862"/>
</p:tagLst>
</file>

<file path=ppt/tags/tag300.xml><?xml version="1.0" encoding="utf-8"?>
<p:tagLst xmlns:p="http://schemas.openxmlformats.org/presentationml/2006/main">
  <p:tag name="AS_UNIQUEID" val="14673"/>
</p:tagLst>
</file>

<file path=ppt/tags/tag301.xml><?xml version="1.0" encoding="utf-8"?>
<p:tagLst xmlns:p="http://schemas.openxmlformats.org/presentationml/2006/main">
  <p:tag name="AS_UNIQUEID" val="9835"/>
</p:tagLst>
</file>

<file path=ppt/tags/tag302.xml><?xml version="1.0" encoding="utf-8"?>
<p:tagLst xmlns:p="http://schemas.openxmlformats.org/presentationml/2006/main">
  <p:tag name="AS_UNIQUEID" val="9836"/>
</p:tagLst>
</file>

<file path=ppt/tags/tag303.xml><?xml version="1.0" encoding="utf-8"?>
<p:tagLst xmlns:p="http://schemas.openxmlformats.org/presentationml/2006/main">
  <p:tag name="AS_UNIQUEID" val="3281"/>
  <p:tag name="KSO_WM_BEAUTIFY_FLAG" val=""/>
</p:tagLst>
</file>

<file path=ppt/tags/tag304.xml><?xml version="1.0" encoding="utf-8"?>
<p:tagLst xmlns:p="http://schemas.openxmlformats.org/presentationml/2006/main">
  <p:tag name="AS_UNIQUEID" val="9857"/>
</p:tagLst>
</file>

<file path=ppt/tags/tag305.xml><?xml version="1.0" encoding="utf-8"?>
<p:tagLst xmlns:p="http://schemas.openxmlformats.org/presentationml/2006/main">
  <p:tag name="AS_UNIQUEID" val="9858"/>
</p:tagLst>
</file>

<file path=ppt/tags/tag306.xml><?xml version="1.0" encoding="utf-8"?>
<p:tagLst xmlns:p="http://schemas.openxmlformats.org/presentationml/2006/main">
  <p:tag name="AS_UNIQUEID" val="9859"/>
  <p:tag name="KSO_WM_BEAUTIFY_FLAG" val=""/>
</p:tagLst>
</file>

<file path=ppt/tags/tag307.xml><?xml version="1.0" encoding="utf-8"?>
<p:tagLst xmlns:p="http://schemas.openxmlformats.org/presentationml/2006/main">
  <p:tag name="AS_UNIQUEID" val="9860"/>
  <p:tag name="KSO_WM_BEAUTIFY_FLAG" val=""/>
</p:tagLst>
</file>

<file path=ppt/tags/tag308.xml><?xml version="1.0" encoding="utf-8"?>
<p:tagLst xmlns:p="http://schemas.openxmlformats.org/presentationml/2006/main">
  <p:tag name="AS_UNIQUEID" val="9861"/>
</p:tagLst>
</file>

<file path=ppt/tags/tag309.xml><?xml version="1.0" encoding="utf-8"?>
<p:tagLst xmlns:p="http://schemas.openxmlformats.org/presentationml/2006/main">
  <p:tag name="AS_UNIQUEID" val="9862"/>
</p:tagLst>
</file>

<file path=ppt/tags/tag31.xml><?xml version="1.0" encoding="utf-8"?>
<p:tagLst xmlns:p="http://schemas.openxmlformats.org/presentationml/2006/main">
  <p:tag name="AS_UNIQUEID" val="417"/>
  <p:tag name="KSO_WM_BEAUTIFY_FLAG" val=""/>
  <p:tag name="KSO_WM_UNIT_MEDIACOVER_TEXT" val=""/>
</p:tagLst>
</file>

<file path=ppt/tags/tag310.xml><?xml version="1.0" encoding="utf-8"?>
<p:tagLst xmlns:p="http://schemas.openxmlformats.org/presentationml/2006/main">
  <p:tag name="AS_UNIQUEID" val="9863"/>
  <p:tag name="KSO_WM_BEAUTIFY_FLAG" val=""/>
</p:tagLst>
</file>

<file path=ppt/tags/tag311.xml><?xml version="1.0" encoding="utf-8"?>
<p:tagLst xmlns:p="http://schemas.openxmlformats.org/presentationml/2006/main">
  <p:tag name="AS_UNIQUEID" val="9864"/>
  <p:tag name="KSO_WM_BEAUTIFY_FLAG" val=""/>
</p:tagLst>
</file>

<file path=ppt/tags/tag312.xml><?xml version="1.0" encoding="utf-8"?>
<p:tagLst xmlns:p="http://schemas.openxmlformats.org/presentationml/2006/main">
  <p:tag name="AS_UNIQUEID" val="9865"/>
  <p:tag name="KSO_WM_BEAUTIFY_FLAG" val=""/>
</p:tagLst>
</file>

<file path=ppt/tags/tag313.xml><?xml version="1.0" encoding="utf-8"?>
<p:tagLst xmlns:p="http://schemas.openxmlformats.org/presentationml/2006/main">
  <p:tag name="AS_UNIQUEID" val="9866"/>
  <p:tag name="KSO_WM_BEAUTIFY_FLAG" val=""/>
</p:tagLst>
</file>

<file path=ppt/tags/tag314.xml><?xml version="1.0" encoding="utf-8"?>
<p:tagLst xmlns:p="http://schemas.openxmlformats.org/presentationml/2006/main">
  <p:tag name="AS_UNIQUEID" val="9867"/>
  <p:tag name="KSO_WM_BEAUTIFY_FLAG" val=""/>
</p:tagLst>
</file>

<file path=ppt/tags/tag315.xml><?xml version="1.0" encoding="utf-8"?>
<p:tagLst xmlns:p="http://schemas.openxmlformats.org/presentationml/2006/main">
  <p:tag name="AS_UNIQUEID" val="9868"/>
  <p:tag name="KSO_WM_BEAUTIFY_FLAG" val=""/>
</p:tagLst>
</file>

<file path=ppt/tags/tag316.xml><?xml version="1.0" encoding="utf-8"?>
<p:tagLst xmlns:p="http://schemas.openxmlformats.org/presentationml/2006/main">
  <p:tag name="AS_UNIQUEID" val="9869"/>
  <p:tag name="KSO_WM_BEAUTIFY_FLAG" val=""/>
</p:tagLst>
</file>

<file path=ppt/tags/tag317.xml><?xml version="1.0" encoding="utf-8"?>
<p:tagLst xmlns:p="http://schemas.openxmlformats.org/presentationml/2006/main">
  <p:tag name="AS_UNIQUEID" val="9870"/>
  <p:tag name="KSO_WM_BEAUTIFY_FLAG" val=""/>
</p:tagLst>
</file>

<file path=ppt/tags/tag318.xml><?xml version="1.0" encoding="utf-8"?>
<p:tagLst xmlns:p="http://schemas.openxmlformats.org/presentationml/2006/main">
  <p:tag name="AS_UNIQUEID" val="9871"/>
</p:tagLst>
</file>

<file path=ppt/tags/tag319.xml><?xml version="1.0" encoding="utf-8"?>
<p:tagLst xmlns:p="http://schemas.openxmlformats.org/presentationml/2006/main">
  <p:tag name="AS_UNIQUEID" val="9872"/>
  <p:tag name="KSO_WM_BEAUTIFY_FLAG" val=""/>
</p:tagLst>
</file>

<file path=ppt/tags/tag32.xml><?xml version="1.0" encoding="utf-8"?>
<p:tagLst xmlns:p="http://schemas.openxmlformats.org/presentationml/2006/main">
  <p:tag name="AS_UNIQUEID" val="604"/>
  <p:tag name="KSO_WM_BEAUTIFY_FLAG" val=""/>
  <p:tag name="KSO_WM_UNIT_TABLE_BEAUTIFY" val="smartTable{867e05fc-b0a6-4a59-a587-ce77ba72d068}"/>
  <p:tag name="TABLE_ENDDRAG_ORIGIN_RECT" val="941*466"/>
  <p:tag name="TABLE_ENDDRAG_RECT" val="18*28*941*466"/>
</p:tagLst>
</file>

<file path=ppt/tags/tag320.xml><?xml version="1.0" encoding="utf-8"?>
<p:tagLst xmlns:p="http://schemas.openxmlformats.org/presentationml/2006/main">
  <p:tag name="AS_UNIQUEID" val="9873"/>
  <p:tag name="KSO_WM_BEAUTIFY_FLAG" val=""/>
</p:tagLst>
</file>

<file path=ppt/tags/tag321.xml><?xml version="1.0" encoding="utf-8"?>
<p:tagLst xmlns:p="http://schemas.openxmlformats.org/presentationml/2006/main">
  <p:tag name="AS_UNIQUEID" val="9874"/>
</p:tagLst>
</file>

<file path=ppt/tags/tag322.xml><?xml version="1.0" encoding="utf-8"?>
<p:tagLst xmlns:p="http://schemas.openxmlformats.org/presentationml/2006/main">
  <p:tag name="AS_UNIQUEID" val="9875"/>
  <p:tag name="KSO_WM_BEAUTIFY_FLAG" val=""/>
</p:tagLst>
</file>

<file path=ppt/tags/tag323.xml><?xml version="1.0" encoding="utf-8"?>
<p:tagLst xmlns:p="http://schemas.openxmlformats.org/presentationml/2006/main">
  <p:tag name="AS_UNIQUEID" val="9876"/>
  <p:tag name="KSO_WM_BEAUTIFY_FLAG" val=""/>
</p:tagLst>
</file>

<file path=ppt/tags/tag324.xml><?xml version="1.0" encoding="utf-8"?>
<p:tagLst xmlns:p="http://schemas.openxmlformats.org/presentationml/2006/main">
  <p:tag name="AS_UNIQUEID" val="9877"/>
</p:tagLst>
</file>

<file path=ppt/tags/tag325.xml><?xml version="1.0" encoding="utf-8"?>
<p:tagLst xmlns:p="http://schemas.openxmlformats.org/presentationml/2006/main">
  <p:tag name="AS_UNIQUEID" val="9878"/>
  <p:tag name="KSO_WM_BEAUTIFY_FLAG" val=""/>
</p:tagLst>
</file>

<file path=ppt/tags/tag326.xml><?xml version="1.0" encoding="utf-8"?>
<p:tagLst xmlns:p="http://schemas.openxmlformats.org/presentationml/2006/main">
  <p:tag name="AS_UNIQUEID" val="9879"/>
  <p:tag name="KSO_WM_BEAUTIFY_FLAG" val=""/>
</p:tagLst>
</file>

<file path=ppt/tags/tag327.xml><?xml version="1.0" encoding="utf-8"?>
<p:tagLst xmlns:p="http://schemas.openxmlformats.org/presentationml/2006/main">
  <p:tag name="AS_UNIQUEID" val="9880"/>
  <p:tag name="KSO_WM_BEAUTIFY_FLAG" val=""/>
</p:tagLst>
</file>

<file path=ppt/tags/tag328.xml><?xml version="1.0" encoding="utf-8"?>
<p:tagLst xmlns:p="http://schemas.openxmlformats.org/presentationml/2006/main">
  <p:tag name="AS_UNIQUEID" val="9881"/>
  <p:tag name="KSO_WM_BEAUTIFY_FLAG" val=""/>
</p:tagLst>
</file>

<file path=ppt/tags/tag329.xml><?xml version="1.0" encoding="utf-8"?>
<p:tagLst xmlns:p="http://schemas.openxmlformats.org/presentationml/2006/main">
  <p:tag name="AS_UNIQUEID" val="9835"/>
</p:tagLst>
</file>

<file path=ppt/tags/tag33.xml><?xml version="1.0" encoding="utf-8"?>
<p:tagLst xmlns:p="http://schemas.openxmlformats.org/presentationml/2006/main">
  <p:tag name="KSO_WM_BEAUTIFY_FLAG" val="#wm#"/>
  <p:tag name="KSO_WM_TEMPLATE_CATEGORY" val="custom"/>
  <p:tag name="KSO_WM_TEMPLATE_INDEX" val="20182113"/>
</p:tagLst>
</file>

<file path=ppt/tags/tag330.xml><?xml version="1.0" encoding="utf-8"?>
<p:tagLst xmlns:p="http://schemas.openxmlformats.org/presentationml/2006/main">
  <p:tag name="AS_UNIQUEID" val="9836"/>
</p:tagLst>
</file>

<file path=ppt/tags/tag331.xml><?xml version="1.0" encoding="utf-8"?>
<p:tagLst xmlns:p="http://schemas.openxmlformats.org/presentationml/2006/main">
  <p:tag name="AS_UNIQUEID" val="3281"/>
  <p:tag name="KSO_WM_BEAUTIFY_FLAG" val=""/>
</p:tagLst>
</file>

<file path=ppt/tags/tag332.xml><?xml version="1.0" encoding="utf-8"?>
<p:tagLst xmlns:p="http://schemas.openxmlformats.org/presentationml/2006/main">
  <p:tag name="AS_UNIQUEID" val="9889"/>
</p:tagLst>
</file>

<file path=ppt/tags/tag333.xml><?xml version="1.0" encoding="utf-8"?>
<p:tagLst xmlns:p="http://schemas.openxmlformats.org/presentationml/2006/main">
  <p:tag name="AS_UNIQUEID" val="9890"/>
  <p:tag name="KSO_WM_BEAUTIFY_FLAG" val=""/>
</p:tagLst>
</file>

<file path=ppt/tags/tag334.xml><?xml version="1.0" encoding="utf-8"?>
<p:tagLst xmlns:p="http://schemas.openxmlformats.org/presentationml/2006/main">
  <p:tag name="AS_UNIQUEID" val="9891"/>
  <p:tag name="KSO_WM_BEAUTIFY_FLAG" val=""/>
</p:tagLst>
</file>

<file path=ppt/tags/tag335.xml><?xml version="1.0" encoding="utf-8"?>
<p:tagLst xmlns:p="http://schemas.openxmlformats.org/presentationml/2006/main">
  <p:tag name="AS_UNIQUEID" val="9892"/>
  <p:tag name="KSO_WM_BEAUTIFY_FLAG" val=""/>
</p:tagLst>
</file>

<file path=ppt/tags/tag336.xml><?xml version="1.0" encoding="utf-8"?>
<p:tagLst xmlns:p="http://schemas.openxmlformats.org/presentationml/2006/main">
  <p:tag name="AS_UNIQUEID" val="9893"/>
  <p:tag name="KSO_WM_BEAUTIFY_FLAG" val=""/>
</p:tagLst>
</file>

<file path=ppt/tags/tag337.xml><?xml version="1.0" encoding="utf-8"?>
<p:tagLst xmlns:p="http://schemas.openxmlformats.org/presentationml/2006/main">
  <p:tag name="AS_UNIQUEID" val="9894"/>
  <p:tag name="KSO_WM_BEAUTIFY_FLAG" val=""/>
</p:tagLst>
</file>

<file path=ppt/tags/tag338.xml><?xml version="1.0" encoding="utf-8"?>
<p:tagLst xmlns:p="http://schemas.openxmlformats.org/presentationml/2006/main">
  <p:tag name="AS_UNIQUEID" val="9895"/>
  <p:tag name="KSO_WM_BEAUTIFY_FLAG" val=""/>
</p:tagLst>
</file>

<file path=ppt/tags/tag339.xml><?xml version="1.0" encoding="utf-8"?>
<p:tagLst xmlns:p="http://schemas.openxmlformats.org/presentationml/2006/main">
  <p:tag name="AS_UNIQUEID" val="9896"/>
  <p:tag name="KSO_WM_BEAUTIFY_FLAG" val=""/>
</p:tagLst>
</file>

<file path=ppt/tags/tag34.xml><?xml version="1.0" encoding="utf-8"?>
<p:tagLst xmlns:p="http://schemas.openxmlformats.org/presentationml/2006/main">
  <p:tag name="AS_UNIQUEID" val="14286"/>
</p:tagLst>
</file>

<file path=ppt/tags/tag340.xml><?xml version="1.0" encoding="utf-8"?>
<p:tagLst xmlns:p="http://schemas.openxmlformats.org/presentationml/2006/main">
  <p:tag name="AS_UNIQUEID" val="9897"/>
  <p:tag name="KSO_WM_BEAUTIFY_FLAG" val=""/>
</p:tagLst>
</file>

<file path=ppt/tags/tag341.xml><?xml version="1.0" encoding="utf-8"?>
<p:tagLst xmlns:p="http://schemas.openxmlformats.org/presentationml/2006/main">
  <p:tag name="AS_UNIQUEID" val="9898"/>
  <p:tag name="KSO_WM_BEAUTIFY_FLAG" val=""/>
</p:tagLst>
</file>

<file path=ppt/tags/tag342.xml><?xml version="1.0" encoding="utf-8"?>
<p:tagLst xmlns:p="http://schemas.openxmlformats.org/presentationml/2006/main">
  <p:tag name="AS_UNIQUEID" val="9899"/>
  <p:tag name="KSO_WM_BEAUTIFY_FLAG" val=""/>
</p:tagLst>
</file>

<file path=ppt/tags/tag343.xml><?xml version="1.0" encoding="utf-8"?>
<p:tagLst xmlns:p="http://schemas.openxmlformats.org/presentationml/2006/main">
  <p:tag name="KSO_WM_BEAUTIFY_FLAG" val="#wm#"/>
  <p:tag name="KSO_WM_DIAGRAM_GROUP_CODE" val="m1-1"/>
  <p:tag name="KSO_WM_SLIDE_BACKGROUND_TYPE" val="general"/>
  <p:tag name="KSO_WM_SLIDE_DIAGTYPE" val="m"/>
  <p:tag name="KSO_WM_SLIDE_ID" val="custom20203634_8"/>
  <p:tag name="KSO_WM_SLIDE_INDEX" val="8"/>
  <p:tag name="KSO_WM_SLIDE_ITEM_CNT" val="3"/>
  <p:tag name="KSO_WM_SLIDE_LAYOUT" val="a_b_m"/>
  <p:tag name="KSO_WM_SLIDE_LAYOUT_CNT" val="1_1_1"/>
  <p:tag name="KSO_WM_SLIDE_POSITION" val="312.884*197.798"/>
  <p:tag name="KSO_WM_SLIDE_SIZE" val="334.062*208.262"/>
  <p:tag name="KSO_WM_SLIDE_SUBTYPE" val="diag"/>
  <p:tag name="KSO_WM_SLIDE_TYPE" val="text"/>
  <p:tag name="KSO_WM_TAG_VERSION" val="1.0"/>
  <p:tag name="KSO_WM_TEMPLATE_CATEGORY" val="custom"/>
  <p:tag name="KSO_WM_TEMPLATE_COLOR_TYPE" val="1"/>
  <p:tag name="KSO_WM_TEMPLATE_INDEX" val="20203634"/>
  <p:tag name="KSO_WM_TEMPLATE_MASTER_TYPE" val="1"/>
  <p:tag name="KSO_WM_TEMPLATE_SUBCATEGORY" val="0"/>
</p:tagLst>
</file>

<file path=ppt/tags/tag344.xml><?xml version="1.0" encoding="utf-8"?>
<p:tagLst xmlns:p="http://schemas.openxmlformats.org/presentationml/2006/main">
  <p:tag name="AS_UNIQUEID" val="9851"/>
</p:tagLst>
</file>

<file path=ppt/tags/tag345.xml><?xml version="1.0" encoding="utf-8"?>
<p:tagLst xmlns:p="http://schemas.openxmlformats.org/presentationml/2006/main">
  <p:tag name="AS_UNIQUEID" val="9852"/>
</p:tagLst>
</file>

<file path=ppt/tags/tag346.xml><?xml version="1.0" encoding="utf-8"?>
<p:tagLst xmlns:p="http://schemas.openxmlformats.org/presentationml/2006/main">
  <p:tag name="AS_UNIQUEID" val="9835"/>
</p:tagLst>
</file>

<file path=ppt/tags/tag347.xml><?xml version="1.0" encoding="utf-8"?>
<p:tagLst xmlns:p="http://schemas.openxmlformats.org/presentationml/2006/main">
  <p:tag name="AS_UNIQUEID" val="9836"/>
</p:tagLst>
</file>

<file path=ppt/tags/tag348.xml><?xml version="1.0" encoding="utf-8"?>
<p:tagLst xmlns:p="http://schemas.openxmlformats.org/presentationml/2006/main">
  <p:tag name="AS_UNIQUEID" val="3281"/>
  <p:tag name="KSO_WM_BEAUTIFY_FLAG" val=""/>
</p:tagLst>
</file>

<file path=ppt/tags/tag349.xml><?xml version="1.0" encoding="utf-8"?>
<p:tagLst xmlns:p="http://schemas.openxmlformats.org/presentationml/2006/main">
  <p:tag name="AS_UNIQUEID" val="9907"/>
  <p:tag name="KSO_WM_BEAUTIFY_FLAG" val=""/>
</p:tagLst>
</file>

<file path=ppt/tags/tag35.xml><?xml version="1.0" encoding="utf-8"?>
<p:tagLst xmlns:p="http://schemas.openxmlformats.org/presentationml/2006/main">
  <p:tag name="AS_UNIQUEID" val="14287"/>
</p:tagLst>
</file>

<file path=ppt/tags/tag350.xml><?xml version="1.0" encoding="utf-8"?>
<p:tagLst xmlns:p="http://schemas.openxmlformats.org/presentationml/2006/main">
  <p:tag name="AS_UNIQUEID" val="9908"/>
  <p:tag name="KSO_WM_BEAUTIFY_FLAG" val=""/>
</p:tagLst>
</file>

<file path=ppt/tags/tag351.xml><?xml version="1.0" encoding="utf-8"?>
<p:tagLst xmlns:p="http://schemas.openxmlformats.org/presentationml/2006/main">
  <p:tag name="AS_UNIQUEID" val="9909"/>
  <p:tag name="KSO_WM_BEAUTIFY_FLAG" val=""/>
</p:tagLst>
</file>

<file path=ppt/tags/tag352.xml><?xml version="1.0" encoding="utf-8"?>
<p:tagLst xmlns:p="http://schemas.openxmlformats.org/presentationml/2006/main">
  <p:tag name="AS_UNIQUEID" val="9910"/>
</p:tagLst>
</file>

<file path=ppt/tags/tag353.xml><?xml version="1.0" encoding="utf-8"?>
<p:tagLst xmlns:p="http://schemas.openxmlformats.org/presentationml/2006/main">
  <p:tag name="AS_UNIQUEID" val="9911"/>
</p:tagLst>
</file>

<file path=ppt/tags/tag354.xml><?xml version="1.0" encoding="utf-8"?>
<p:tagLst xmlns:p="http://schemas.openxmlformats.org/presentationml/2006/main">
  <p:tag name="AS_UNIQUEID" val="9912"/>
</p:tagLst>
</file>

<file path=ppt/tags/tag355.xml><?xml version="1.0" encoding="utf-8"?>
<p:tagLst xmlns:p="http://schemas.openxmlformats.org/presentationml/2006/main">
  <p:tag name="AS_UNIQUEID" val="9913"/>
  <p:tag name="KSO_WM_BEAUTIFY_FLAG" val=""/>
</p:tagLst>
</file>

<file path=ppt/tags/tag356.xml><?xml version="1.0" encoding="utf-8"?>
<p:tagLst xmlns:p="http://schemas.openxmlformats.org/presentationml/2006/main">
  <p:tag name="AS_UNIQUEID" val="9914"/>
  <p:tag name="KSO_WM_BEAUTIFY_FLAG" val=""/>
</p:tagLst>
</file>

<file path=ppt/tags/tag357.xml><?xml version="1.0" encoding="utf-8"?>
<p:tagLst xmlns:p="http://schemas.openxmlformats.org/presentationml/2006/main">
  <p:tag name="AS_UNIQUEID" val="9915"/>
  <p:tag name="KSO_WM_BEAUTIFY_FLAG" val=""/>
</p:tagLst>
</file>

<file path=ppt/tags/tag358.xml><?xml version="1.0" encoding="utf-8"?>
<p:tagLst xmlns:p="http://schemas.openxmlformats.org/presentationml/2006/main">
  <p:tag name="AS_UNIQUEID" val="9916"/>
  <p:tag name="KSO_WM_BEAUTIFY_FLAG" val=""/>
</p:tagLst>
</file>

<file path=ppt/tags/tag359.xml><?xml version="1.0" encoding="utf-8"?>
<p:tagLst xmlns:p="http://schemas.openxmlformats.org/presentationml/2006/main">
  <p:tag name="AS_UNIQUEID" val="9917"/>
  <p:tag name="KSO_WM_BEAUTIFY_FLAG" val=""/>
</p:tagLst>
</file>

<file path=ppt/tags/tag36.xml><?xml version="1.0" encoding="utf-8"?>
<p:tagLst xmlns:p="http://schemas.openxmlformats.org/presentationml/2006/main">
  <p:tag name="AS_UNIQUEID" val="13812"/>
</p:tagLst>
</file>

<file path=ppt/tags/tag360.xml><?xml version="1.0" encoding="utf-8"?>
<p:tagLst xmlns:p="http://schemas.openxmlformats.org/presentationml/2006/main">
  <p:tag name="AS_UNIQUEID" val="9918"/>
  <p:tag name="KSO_WM_BEAUTIFY_FLAG" val=""/>
</p:tagLst>
</file>

<file path=ppt/tags/tag361.xml><?xml version="1.0" encoding="utf-8"?>
<p:tagLst xmlns:p="http://schemas.openxmlformats.org/presentationml/2006/main">
  <p:tag name="AS_UNIQUEID" val="9919"/>
  <p:tag name="KSO_WM_BEAUTIFY_FLAG" val=""/>
</p:tagLst>
</file>

<file path=ppt/tags/tag362.xml><?xml version="1.0" encoding="utf-8"?>
<p:tagLst xmlns:p="http://schemas.openxmlformats.org/presentationml/2006/main">
  <p:tag name="AS_UNIQUEID" val="9920"/>
  <p:tag name="KSO_WM_BEAUTIFY_FLAG" val=""/>
</p:tagLst>
</file>

<file path=ppt/tags/tag363.xml><?xml version="1.0" encoding="utf-8"?>
<p:tagLst xmlns:p="http://schemas.openxmlformats.org/presentationml/2006/main">
  <p:tag name="AS_UNIQUEID" val="9921"/>
  <p:tag name="KSO_WM_BEAUTIFY_FLAG" val=""/>
</p:tagLst>
</file>

<file path=ppt/tags/tag364.xml><?xml version="1.0" encoding="utf-8"?>
<p:tagLst xmlns:p="http://schemas.openxmlformats.org/presentationml/2006/main">
  <p:tag name="AS_UNIQUEID" val="9922"/>
  <p:tag name="KSO_WM_BEAUTIFY_FLAG" val=""/>
</p:tagLst>
</file>

<file path=ppt/tags/tag365.xml><?xml version="1.0" encoding="utf-8"?>
<p:tagLst xmlns:p="http://schemas.openxmlformats.org/presentationml/2006/main">
  <p:tag name="AS_UNIQUEID" val="9923"/>
  <p:tag name="KSO_WM_BEAUTIFY_FLAG" val=""/>
</p:tagLst>
</file>

<file path=ppt/tags/tag366.xml><?xml version="1.0" encoding="utf-8"?>
<p:tagLst xmlns:p="http://schemas.openxmlformats.org/presentationml/2006/main">
  <p:tag name="KSO_WM_BEAUTIFY_FLAG" val="#wm#"/>
  <p:tag name="KSO_WM_DIAGRAM_GROUP_CODE" val="m1-1"/>
  <p:tag name="KSO_WM_SLIDE_BACKGROUND_TYPE" val="general"/>
  <p:tag name="KSO_WM_SLIDE_DIAGTYPE" val="m"/>
  <p:tag name="KSO_WM_SLIDE_ID" val="custom20203634_8"/>
  <p:tag name="KSO_WM_SLIDE_INDEX" val="8"/>
  <p:tag name="KSO_WM_SLIDE_ITEM_CNT" val="3"/>
  <p:tag name="KSO_WM_SLIDE_LAYOUT" val="a_b_m"/>
  <p:tag name="KSO_WM_SLIDE_LAYOUT_CNT" val="1_1_1"/>
  <p:tag name="KSO_WM_SLIDE_POSITION" val="312.884*197.798"/>
  <p:tag name="KSO_WM_SLIDE_SIZE" val="334.062*208.262"/>
  <p:tag name="KSO_WM_SLIDE_SUBTYPE" val="diag"/>
  <p:tag name="KSO_WM_SLIDE_TYPE" val="text"/>
  <p:tag name="KSO_WM_TAG_VERSION" val="1.0"/>
  <p:tag name="KSO_WM_TEMPLATE_CATEGORY" val="custom"/>
  <p:tag name="KSO_WM_TEMPLATE_COLOR_TYPE" val="1"/>
  <p:tag name="KSO_WM_TEMPLATE_INDEX" val="20203634"/>
  <p:tag name="KSO_WM_TEMPLATE_MASTER_TYPE" val="1"/>
  <p:tag name="KSO_WM_TEMPLATE_SUBCATEGORY" val="0"/>
</p:tagLst>
</file>

<file path=ppt/tags/tag367.xml><?xml version="1.0" encoding="utf-8"?>
<p:tagLst xmlns:p="http://schemas.openxmlformats.org/presentationml/2006/main">
  <p:tag name="AS_UNIQUEID" val="9883"/>
</p:tagLst>
</file>

<file path=ppt/tags/tag368.xml><?xml version="1.0" encoding="utf-8"?>
<p:tagLst xmlns:p="http://schemas.openxmlformats.org/presentationml/2006/main">
  <p:tag name="AS_UNIQUEID" val="9884"/>
</p:tagLst>
</file>

<file path=ppt/tags/tag369.xml><?xml version="1.0" encoding="utf-8"?>
<p:tagLst xmlns:p="http://schemas.openxmlformats.org/presentationml/2006/main">
  <p:tag name="AS_UNIQUEID" val="9835"/>
</p:tagLst>
</file>

<file path=ppt/tags/tag37.xml><?xml version="1.0" encoding="utf-8"?>
<p:tagLst xmlns:p="http://schemas.openxmlformats.org/presentationml/2006/main">
  <p:tag name="AS_UNIQUEID" val="14290"/>
</p:tagLst>
</file>

<file path=ppt/tags/tag370.xml><?xml version="1.0" encoding="utf-8"?>
<p:tagLst xmlns:p="http://schemas.openxmlformats.org/presentationml/2006/main">
  <p:tag name="AS_UNIQUEID" val="9836"/>
</p:tagLst>
</file>

<file path=ppt/tags/tag371.xml><?xml version="1.0" encoding="utf-8"?>
<p:tagLst xmlns:p="http://schemas.openxmlformats.org/presentationml/2006/main">
  <p:tag name="AS_UNIQUEID" val="3281"/>
  <p:tag name="KSO_WM_BEAUTIFY_FLAG" val=""/>
</p:tagLst>
</file>

<file path=ppt/tags/tag372.xml><?xml version="1.0" encoding="utf-8"?>
<p:tagLst xmlns:p="http://schemas.openxmlformats.org/presentationml/2006/main">
  <p:tag name="AS_UNIQUEID" val="9907"/>
  <p:tag name="KSO_WM_BEAUTIFY_FLAG" val=""/>
</p:tagLst>
</file>

<file path=ppt/tags/tag373.xml><?xml version="1.0" encoding="utf-8"?>
<p:tagLst xmlns:p="http://schemas.openxmlformats.org/presentationml/2006/main">
  <p:tag name="AS_UNIQUEID" val="14681"/>
</p:tagLst>
</file>

<file path=ppt/tags/tag374.xml><?xml version="1.0" encoding="utf-8"?>
<p:tagLst xmlns:p="http://schemas.openxmlformats.org/presentationml/2006/main">
  <p:tag name="KSO_WM_BEAUTIFY_FLAG" val="#wm#"/>
  <p:tag name="KSO_WM_DIAGRAM_GROUP_CODE" val="m1-1"/>
  <p:tag name="KSO_WM_SLIDE_BACKGROUND_TYPE" val="general"/>
  <p:tag name="KSO_WM_SLIDE_DIAGTYPE" val="m"/>
  <p:tag name="KSO_WM_SLIDE_ID" val="custom20203634_8"/>
  <p:tag name="KSO_WM_SLIDE_INDEX" val="8"/>
  <p:tag name="KSO_WM_SLIDE_ITEM_CNT" val="3"/>
  <p:tag name="KSO_WM_SLIDE_LAYOUT" val="a_b_m"/>
  <p:tag name="KSO_WM_SLIDE_LAYOUT_CNT" val="1_1_1"/>
  <p:tag name="KSO_WM_SLIDE_POSITION" val="312.884*197.798"/>
  <p:tag name="KSO_WM_SLIDE_SIZE" val="334.062*208.262"/>
  <p:tag name="KSO_WM_SLIDE_SUBTYPE" val="diag"/>
  <p:tag name="KSO_WM_SLIDE_TYPE" val="text"/>
  <p:tag name="KSO_WM_TAG_VERSION" val="1.0"/>
  <p:tag name="KSO_WM_TEMPLATE_CATEGORY" val="custom"/>
  <p:tag name="KSO_WM_TEMPLATE_COLOR_TYPE" val="1"/>
  <p:tag name="KSO_WM_TEMPLATE_INDEX" val="20203634"/>
  <p:tag name="KSO_WM_TEMPLATE_MASTER_TYPE" val="1"/>
  <p:tag name="KSO_WM_TEMPLATE_SUBCATEGORY" val="0"/>
</p:tagLst>
</file>

<file path=ppt/tags/tag375.xml><?xml version="1.0" encoding="utf-8"?>
<p:tagLst xmlns:p="http://schemas.openxmlformats.org/presentationml/2006/main">
  <p:tag name="AS_UNIQUEID" val="9883"/>
</p:tagLst>
</file>

<file path=ppt/tags/tag376.xml><?xml version="1.0" encoding="utf-8"?>
<p:tagLst xmlns:p="http://schemas.openxmlformats.org/presentationml/2006/main">
  <p:tag name="AS_UNIQUEID" val="9884"/>
</p:tagLst>
</file>

<file path=ppt/tags/tag377.xml><?xml version="1.0" encoding="utf-8"?>
<p:tagLst xmlns:p="http://schemas.openxmlformats.org/presentationml/2006/main">
  <p:tag name="AS_UNIQUEID" val="14683"/>
</p:tagLst>
</file>

<file path=ppt/tags/tag378.xml><?xml version="1.0" encoding="utf-8"?>
<p:tagLst xmlns:p="http://schemas.openxmlformats.org/presentationml/2006/main">
  <p:tag name="AS_UNIQUEID" val="6115"/>
</p:tagLst>
</file>

<file path=ppt/tags/tag379.xml><?xml version="1.0" encoding="utf-8"?>
<p:tagLst xmlns:p="http://schemas.openxmlformats.org/presentationml/2006/main">
  <p:tag name="AS_UNIQUEID" val="6116"/>
</p:tagLst>
</file>

<file path=ppt/tags/tag38.xml><?xml version="1.0" encoding="utf-8"?>
<p:tagLst xmlns:p="http://schemas.openxmlformats.org/presentationml/2006/main">
  <p:tag name="AS_UNIQUEID" val="417"/>
  <p:tag name="KSO_WM_BEAUTIFY_FLAG" val=""/>
  <p:tag name="KSO_WM_UNIT_MEDIACOVER_TEXT" val=""/>
</p:tagLst>
</file>

<file path=ppt/tags/tag380.xml><?xml version="1.0" encoding="utf-8"?>
<p:tagLst xmlns:p="http://schemas.openxmlformats.org/presentationml/2006/main">
  <p:tag name="AS_UNIQUEID" val="4528"/>
  <p:tag name="KSO_WM_BEAUTIFY_FLAG" val=""/>
</p:tagLst>
</file>

<file path=ppt/tags/tag381.xml><?xml version="1.0" encoding="utf-8"?>
<p:tagLst xmlns:p="http://schemas.openxmlformats.org/presentationml/2006/main">
  <p:tag name="AS_UNIQUEID" val="14684"/>
</p:tagLst>
</file>

<file path=ppt/tags/tag382.xml><?xml version="1.0" encoding="utf-8"?>
<p:tagLst xmlns:p="http://schemas.openxmlformats.org/presentationml/2006/main">
  <p:tag name="AS_UNIQUEID" val="14685"/>
</p:tagLst>
</file>

<file path=ppt/tags/tag383.xml><?xml version="1.0" encoding="utf-8"?>
<p:tagLst xmlns:p="http://schemas.openxmlformats.org/presentationml/2006/main">
  <p:tag name="AS_UNIQUEID" val="14686"/>
</p:tagLst>
</file>

<file path=ppt/tags/tag384.xml><?xml version="1.0" encoding="utf-8"?>
<p:tagLst xmlns:p="http://schemas.openxmlformats.org/presentationml/2006/main">
  <p:tag name="AS_UNIQUEID" val="14687"/>
</p:tagLst>
</file>

<file path=ppt/tags/tag385.xml><?xml version="1.0" encoding="utf-8"?>
<p:tagLst xmlns:p="http://schemas.openxmlformats.org/presentationml/2006/main">
  <p:tag name="AS_UNIQUEID" val="14688"/>
</p:tagLst>
</file>

<file path=ppt/tags/tag386.xml><?xml version="1.0" encoding="utf-8"?>
<p:tagLst xmlns:p="http://schemas.openxmlformats.org/presentationml/2006/main">
  <p:tag name="AS_UNIQUEID" val="14689"/>
</p:tagLst>
</file>

<file path=ppt/tags/tag387.xml><?xml version="1.0" encoding="utf-8"?>
<p:tagLst xmlns:p="http://schemas.openxmlformats.org/presentationml/2006/main">
  <p:tag name="AS_UNIQUEID" val="14690"/>
</p:tagLst>
</file>

<file path=ppt/tags/tag388.xml><?xml version="1.0" encoding="utf-8"?>
<p:tagLst xmlns:p="http://schemas.openxmlformats.org/presentationml/2006/main">
  <p:tag name="AS_UNIQUEID" val="9841"/>
</p:tagLst>
</file>

<file path=ppt/tags/tag389.xml><?xml version="1.0" encoding="utf-8"?>
<p:tagLst xmlns:p="http://schemas.openxmlformats.org/presentationml/2006/main">
  <p:tag name="AS_UNIQUEID" val="14691"/>
</p:tagLst>
</file>

<file path=ppt/tags/tag39.xml><?xml version="1.0" encoding="utf-8"?>
<p:tagLst xmlns:p="http://schemas.openxmlformats.org/presentationml/2006/main">
  <p:tag name="KSO_WM_BEAUTIFY_FLAG" val="#wm#"/>
  <p:tag name="KSO_WM_TEMPLATE_CATEGORY" val="custom"/>
  <p:tag name="KSO_WM_TEMPLATE_INDEX" val="20182113"/>
</p:tagLst>
</file>

<file path=ppt/tags/tag390.xml><?xml version="1.0" encoding="utf-8"?>
<p:tagLst xmlns:p="http://schemas.openxmlformats.org/presentationml/2006/main">
  <p:tag name="AS_UNIQUEID" val="14692"/>
</p:tagLst>
</file>

<file path=ppt/tags/tag391.xml><?xml version="1.0" encoding="utf-8"?>
<p:tagLst xmlns:p="http://schemas.openxmlformats.org/presentationml/2006/main">
  <p:tag name="AS_UNIQUEID" val="14693"/>
</p:tagLst>
</file>

<file path=ppt/tags/tag392.xml><?xml version="1.0" encoding="utf-8"?>
<p:tagLst xmlns:p="http://schemas.openxmlformats.org/presentationml/2006/main">
  <p:tag name="AS_UNIQUEID" val="14164"/>
</p:tagLst>
</file>

<file path=ppt/tags/tag393.xml><?xml version="1.0" encoding="utf-8"?>
<p:tagLst xmlns:p="http://schemas.openxmlformats.org/presentationml/2006/main">
  <p:tag name="AS_UNIQUEID" val="14165"/>
</p:tagLst>
</file>

<file path=ppt/tags/tag394.xml><?xml version="1.0" encoding="utf-8"?>
<p:tagLst xmlns:p="http://schemas.openxmlformats.org/presentationml/2006/main">
  <p:tag name="AS_UNIQUEID" val="14166"/>
</p:tagLst>
</file>

<file path=ppt/tags/tag395.xml><?xml version="1.0" encoding="utf-8"?>
<p:tagLst xmlns:p="http://schemas.openxmlformats.org/presentationml/2006/main">
  <p:tag name="AS_UNIQUEID" val="14167"/>
</p:tagLst>
</file>

<file path=ppt/tags/tag396.xml><?xml version="1.0" encoding="utf-8"?>
<p:tagLst xmlns:p="http://schemas.openxmlformats.org/presentationml/2006/main">
  <p:tag name="AS_UNIQUEID" val="14168"/>
</p:tagLst>
</file>

<file path=ppt/tags/tag397.xml><?xml version="1.0" encoding="utf-8"?>
<p:tagLst xmlns:p="http://schemas.openxmlformats.org/presentationml/2006/main">
  <p:tag name="AS_UNIQUEID" val="14169"/>
</p:tagLst>
</file>

<file path=ppt/tags/tag398.xml><?xml version="1.0" encoding="utf-8"?>
<p:tagLst xmlns:p="http://schemas.openxmlformats.org/presentationml/2006/main">
  <p:tag name="AS_UNIQUEID" val="14170"/>
</p:tagLst>
</file>

<file path=ppt/tags/tag399.xml><?xml version="1.0" encoding="utf-8"?>
<p:tagLst xmlns:p="http://schemas.openxmlformats.org/presentationml/2006/main">
  <p:tag name="AS_UNIQUEID" val="14171"/>
</p:tagLst>
</file>

<file path=ppt/tags/tag4.xml><?xml version="1.0" encoding="utf-8"?>
<p:tagLst xmlns:p="http://schemas.openxmlformats.org/presentationml/2006/main">
  <p:tag name="AS_UNIQUEID" val="13817"/>
</p:tagLst>
</file>

<file path=ppt/tags/tag40.xml><?xml version="1.0" encoding="utf-8"?>
<p:tagLst xmlns:p="http://schemas.openxmlformats.org/presentationml/2006/main">
  <p:tag name="AS_UNIQUEID" val="417"/>
  <p:tag name="KSO_WM_BEAUTIFY_FLAG" val=""/>
  <p:tag name="KSO_WM_UNIT_MEDIACOVER_TEXT" val=""/>
</p:tagLst>
</file>

<file path=ppt/tags/tag400.xml><?xml version="1.0" encoding="utf-8"?>
<p:tagLst xmlns:p="http://schemas.openxmlformats.org/presentationml/2006/main">
  <p:tag name="AS_UNIQUEID" val="14172"/>
</p:tagLst>
</file>

<file path=ppt/tags/tag401.xml><?xml version="1.0" encoding="utf-8"?>
<p:tagLst xmlns:p="http://schemas.openxmlformats.org/presentationml/2006/main">
  <p:tag name="AS_UNIQUEID" val="14173"/>
</p:tagLst>
</file>

<file path=ppt/tags/tag402.xml><?xml version="1.0" encoding="utf-8"?>
<p:tagLst xmlns:p="http://schemas.openxmlformats.org/presentationml/2006/main">
  <p:tag name="AS_UNIQUEID" val="14174"/>
</p:tagLst>
</file>

<file path=ppt/tags/tag403.xml><?xml version="1.0" encoding="utf-8"?>
<p:tagLst xmlns:p="http://schemas.openxmlformats.org/presentationml/2006/main">
  <p:tag name="AS_UNIQUEID" val="6115"/>
</p:tagLst>
</file>

<file path=ppt/tags/tag404.xml><?xml version="1.0" encoding="utf-8"?>
<p:tagLst xmlns:p="http://schemas.openxmlformats.org/presentationml/2006/main">
  <p:tag name="AS_UNIQUEID" val="6116"/>
</p:tagLst>
</file>

<file path=ppt/tags/tag405.xml><?xml version="1.0" encoding="utf-8"?>
<p:tagLst xmlns:p="http://schemas.openxmlformats.org/presentationml/2006/main">
  <p:tag name="AS_UNIQUEID" val="14696"/>
</p:tagLst>
</file>

<file path=ppt/tags/tag406.xml><?xml version="1.0" encoding="utf-8"?>
<p:tagLst xmlns:p="http://schemas.openxmlformats.org/presentationml/2006/main">
  <p:tag name="AS_UNIQUEID" val="14697"/>
</p:tagLst>
</file>

<file path=ppt/tags/tag407.xml><?xml version="1.0" encoding="utf-8"?>
<p:tagLst xmlns:p="http://schemas.openxmlformats.org/presentationml/2006/main">
  <p:tag name="AS_UNIQUEID" val="14698"/>
</p:tagLst>
</file>

<file path=ppt/tags/tag408.xml><?xml version="1.0" encoding="utf-8"?>
<p:tagLst xmlns:p="http://schemas.openxmlformats.org/presentationml/2006/main">
  <p:tag name="AS_UNIQUEID" val="14699"/>
</p:tagLst>
</file>

<file path=ppt/tags/tag409.xml><?xml version="1.0" encoding="utf-8"?>
<p:tagLst xmlns:p="http://schemas.openxmlformats.org/presentationml/2006/main">
  <p:tag name="AS_UNIQUEID" val="14700"/>
</p:tagLst>
</file>

<file path=ppt/tags/tag41.xml><?xml version="1.0" encoding="utf-8"?>
<p:tagLst xmlns:p="http://schemas.openxmlformats.org/presentationml/2006/main">
  <p:tag name="AS_UNIQUEID" val="14550"/>
</p:tagLst>
</file>

<file path=ppt/tags/tag410.xml><?xml version="1.0" encoding="utf-8"?>
<p:tagLst xmlns:p="http://schemas.openxmlformats.org/presentationml/2006/main">
  <p:tag name="AS_UNIQUEID" val="14701"/>
</p:tagLst>
</file>

<file path=ppt/tags/tag411.xml><?xml version="1.0" encoding="utf-8"?>
<p:tagLst xmlns:p="http://schemas.openxmlformats.org/presentationml/2006/main">
  <p:tag name="AS_UNIQUEID" val="6115"/>
</p:tagLst>
</file>

<file path=ppt/tags/tag412.xml><?xml version="1.0" encoding="utf-8"?>
<p:tagLst xmlns:p="http://schemas.openxmlformats.org/presentationml/2006/main">
  <p:tag name="AS_UNIQUEID" val="6116"/>
</p:tagLst>
</file>

<file path=ppt/tags/tag413.xml><?xml version="1.0" encoding="utf-8"?>
<p:tagLst xmlns:p="http://schemas.openxmlformats.org/presentationml/2006/main">
  <p:tag name="AS_UNIQUEID" val="14703"/>
</p:tagLst>
</file>

<file path=ppt/tags/tag414.xml><?xml version="1.0" encoding="utf-8"?>
<p:tagLst xmlns:p="http://schemas.openxmlformats.org/presentationml/2006/main">
  <p:tag name="AS_UNIQUEID" val="14704"/>
</p:tagLst>
</file>

<file path=ppt/tags/tag415.xml><?xml version="1.0" encoding="utf-8"?>
<p:tagLst xmlns:p="http://schemas.openxmlformats.org/presentationml/2006/main">
  <p:tag name="AS_UNIQUEID" val="14705"/>
</p:tagLst>
</file>

<file path=ppt/tags/tag416.xml><?xml version="1.0" encoding="utf-8"?>
<p:tagLst xmlns:p="http://schemas.openxmlformats.org/presentationml/2006/main">
  <p:tag name="AS_UNIQUEID" val="14706"/>
</p:tagLst>
</file>

<file path=ppt/tags/tag417.xml><?xml version="1.0" encoding="utf-8"?>
<p:tagLst xmlns:p="http://schemas.openxmlformats.org/presentationml/2006/main">
  <p:tag name="AS_UNIQUEID" val="14707"/>
</p:tagLst>
</file>

<file path=ppt/tags/tag418.xml><?xml version="1.0" encoding="utf-8"?>
<p:tagLst xmlns:p="http://schemas.openxmlformats.org/presentationml/2006/main">
  <p:tag name="AS_UNIQUEID" val="14708"/>
</p:tagLst>
</file>

<file path=ppt/tags/tag419.xml><?xml version="1.0" encoding="utf-8"?>
<p:tagLst xmlns:p="http://schemas.openxmlformats.org/presentationml/2006/main">
  <p:tag name="AS_UNIQUEID" val="14710"/>
</p:tagLst>
</file>

<file path=ppt/tags/tag42.xml><?xml version="1.0" encoding="utf-8"?>
<p:tagLst xmlns:p="http://schemas.openxmlformats.org/presentationml/2006/main">
  <p:tag name="AS_UNIQUEID" val="13870"/>
</p:tagLst>
</file>

<file path=ppt/tags/tag420.xml><?xml version="1.0" encoding="utf-8"?>
<p:tagLst xmlns:p="http://schemas.openxmlformats.org/presentationml/2006/main">
  <p:tag name="AS_UNIQUEID" val="14711"/>
</p:tagLst>
</file>

<file path=ppt/tags/tag421.xml><?xml version="1.0" encoding="utf-8"?>
<p:tagLst xmlns:p="http://schemas.openxmlformats.org/presentationml/2006/main">
  <p:tag name="AS_UNIQUEID" val="6115"/>
</p:tagLst>
</file>

<file path=ppt/tags/tag422.xml><?xml version="1.0" encoding="utf-8"?>
<p:tagLst xmlns:p="http://schemas.openxmlformats.org/presentationml/2006/main">
  <p:tag name="AS_UNIQUEID" val="6116"/>
</p:tagLst>
</file>

<file path=ppt/tags/tag423.xml><?xml version="1.0" encoding="utf-8"?>
<p:tagLst xmlns:p="http://schemas.openxmlformats.org/presentationml/2006/main">
  <p:tag name="AS_UNIQUEID" val="14712"/>
</p:tagLst>
</file>

<file path=ppt/tags/tag424.xml><?xml version="1.0" encoding="utf-8"?>
<p:tagLst xmlns:p="http://schemas.openxmlformats.org/presentationml/2006/main">
  <p:tag name="AS_UNIQUEID" val="14713"/>
</p:tagLst>
</file>

<file path=ppt/tags/tag425.xml><?xml version="1.0" encoding="utf-8"?>
<p:tagLst xmlns:p="http://schemas.openxmlformats.org/presentationml/2006/main">
  <p:tag name="AS_UNIQUEID" val="14714"/>
</p:tagLst>
</file>

<file path=ppt/tags/tag426.xml><?xml version="1.0" encoding="utf-8"?>
<p:tagLst xmlns:p="http://schemas.openxmlformats.org/presentationml/2006/main">
  <p:tag name="AS_UNIQUEID" val="6115"/>
</p:tagLst>
</file>

<file path=ppt/tags/tag427.xml><?xml version="1.0" encoding="utf-8"?>
<p:tagLst xmlns:p="http://schemas.openxmlformats.org/presentationml/2006/main">
  <p:tag name="AS_UNIQUEID" val="6116"/>
</p:tagLst>
</file>

<file path=ppt/tags/tag428.xml><?xml version="1.0" encoding="utf-8"?>
<p:tagLst xmlns:p="http://schemas.openxmlformats.org/presentationml/2006/main">
  <p:tag name="AS_UNIQUEID" val="14716"/>
</p:tagLst>
</file>

<file path=ppt/tags/tag429.xml><?xml version="1.0" encoding="utf-8"?>
<p:tagLst xmlns:p="http://schemas.openxmlformats.org/presentationml/2006/main">
  <p:tag name="AS_UNIQUEID" val="14717"/>
  <p:tag name="KSO_WM_BEAUTIFY_FLAG" val=""/>
</p:tagLst>
</file>

<file path=ppt/tags/tag43.xml><?xml version="1.0" encoding="utf-8"?>
<p:tagLst xmlns:p="http://schemas.openxmlformats.org/presentationml/2006/main">
  <p:tag name="AS_UNIQUEID" val="13871"/>
  <p:tag name="KSO_WM_DIAGRAM_VIRTUALLY_FRAME" val="{&quot;height&quot;:278.15,&quot;left&quot;:119.55,&quot;top&quot;:156.15,&quot;width&quot;:332}"/>
</p:tagLst>
</file>

<file path=ppt/tags/tag430.xml><?xml version="1.0" encoding="utf-8"?>
<p:tagLst xmlns:p="http://schemas.openxmlformats.org/presentationml/2006/main">
  <p:tag name="AS_UNIQUEID" val="6115"/>
</p:tagLst>
</file>

<file path=ppt/tags/tag431.xml><?xml version="1.0" encoding="utf-8"?>
<p:tagLst xmlns:p="http://schemas.openxmlformats.org/presentationml/2006/main">
  <p:tag name="AS_UNIQUEID" val="6116"/>
</p:tagLst>
</file>

<file path=ppt/tags/tag432.xml><?xml version="1.0" encoding="utf-8"?>
<p:tagLst xmlns:p="http://schemas.openxmlformats.org/presentationml/2006/main">
  <p:tag name="AS_UNIQUEID" val="14719"/>
</p:tagLst>
</file>

<file path=ppt/tags/tag433.xml><?xml version="1.0" encoding="utf-8"?>
<p:tagLst xmlns:p="http://schemas.openxmlformats.org/presentationml/2006/main">
  <p:tag name="AS_UNIQUEID" val="14720"/>
</p:tagLst>
</file>

<file path=ppt/tags/tag434.xml><?xml version="1.0" encoding="utf-8"?>
<p:tagLst xmlns:p="http://schemas.openxmlformats.org/presentationml/2006/main">
  <p:tag name="AS_UNIQUEID" val="14721"/>
</p:tagLst>
</file>

<file path=ppt/tags/tag435.xml><?xml version="1.0" encoding="utf-8"?>
<p:tagLst xmlns:p="http://schemas.openxmlformats.org/presentationml/2006/main">
  <p:tag name="AS_UNIQUEID" val="14722"/>
</p:tagLst>
</file>

<file path=ppt/tags/tag436.xml><?xml version="1.0" encoding="utf-8"?>
<p:tagLst xmlns:p="http://schemas.openxmlformats.org/presentationml/2006/main">
  <p:tag name="AS_UNIQUEID" val="14723"/>
</p:tagLst>
</file>

<file path=ppt/tags/tag437.xml><?xml version="1.0" encoding="utf-8"?>
<p:tagLst xmlns:p="http://schemas.openxmlformats.org/presentationml/2006/main">
  <p:tag name="AS_UNIQUEID" val="14724"/>
</p:tagLst>
</file>

<file path=ppt/tags/tag438.xml><?xml version="1.0" encoding="utf-8"?>
<p:tagLst xmlns:p="http://schemas.openxmlformats.org/presentationml/2006/main">
  <p:tag name="AS_UNIQUEID" val="14725"/>
</p:tagLst>
</file>

<file path=ppt/tags/tag439.xml><?xml version="1.0" encoding="utf-8"?>
<p:tagLst xmlns:p="http://schemas.openxmlformats.org/presentationml/2006/main">
  <p:tag name="AS_UNIQUEID" val="6115"/>
</p:tagLst>
</file>

<file path=ppt/tags/tag44.xml><?xml version="1.0" encoding="utf-8"?>
<p:tagLst xmlns:p="http://schemas.openxmlformats.org/presentationml/2006/main">
  <p:tag name="AS_UNIQUEID" val="13872"/>
  <p:tag name="KSO_WM_DIAGRAM_VIRTUALLY_FRAME" val="{&quot;height&quot;:278.15,&quot;left&quot;:119.55,&quot;top&quot;:156.15,&quot;width&quot;:332}"/>
</p:tagLst>
</file>

<file path=ppt/tags/tag440.xml><?xml version="1.0" encoding="utf-8"?>
<p:tagLst xmlns:p="http://schemas.openxmlformats.org/presentationml/2006/main">
  <p:tag name="AS_UNIQUEID" val="6116"/>
</p:tagLst>
</file>

<file path=ppt/tags/tag441.xml><?xml version="1.0" encoding="utf-8"?>
<p:tagLst xmlns:p="http://schemas.openxmlformats.org/presentationml/2006/main">
  <p:tag name="AS_UNIQUEID" val="14727"/>
</p:tagLst>
</file>

<file path=ppt/tags/tag442.xml><?xml version="1.0" encoding="utf-8"?>
<p:tagLst xmlns:p="http://schemas.openxmlformats.org/presentationml/2006/main">
  <p:tag name="AS_UNIQUEID" val="14728"/>
</p:tagLst>
</file>

<file path=ppt/tags/tag443.xml><?xml version="1.0" encoding="utf-8"?>
<p:tagLst xmlns:p="http://schemas.openxmlformats.org/presentationml/2006/main">
  <p:tag name="AS_UNIQUEID" val="14729"/>
</p:tagLst>
</file>

<file path=ppt/tags/tag444.xml><?xml version="1.0" encoding="utf-8"?>
<p:tagLst xmlns:p="http://schemas.openxmlformats.org/presentationml/2006/main">
  <p:tag name="AS_UNIQUEID" val="6115"/>
</p:tagLst>
</file>

<file path=ppt/tags/tag445.xml><?xml version="1.0" encoding="utf-8"?>
<p:tagLst xmlns:p="http://schemas.openxmlformats.org/presentationml/2006/main">
  <p:tag name="AS_UNIQUEID" val="6116"/>
</p:tagLst>
</file>

<file path=ppt/tags/tag446.xml><?xml version="1.0" encoding="utf-8"?>
<p:tagLst xmlns:p="http://schemas.openxmlformats.org/presentationml/2006/main">
  <p:tag name="AS_UNIQUEID" val="14731"/>
</p:tagLst>
</file>

<file path=ppt/tags/tag447.xml><?xml version="1.0" encoding="utf-8"?>
<p:tagLst xmlns:p="http://schemas.openxmlformats.org/presentationml/2006/main">
  <p:tag name="AS_UNIQUEID" val="14732"/>
</p:tagLst>
</file>

<file path=ppt/tags/tag448.xml><?xml version="1.0" encoding="utf-8"?>
<p:tagLst xmlns:p="http://schemas.openxmlformats.org/presentationml/2006/main">
  <p:tag name="AS_UNIQUEID" val="14733"/>
</p:tagLst>
</file>

<file path=ppt/tags/tag449.xml><?xml version="1.0" encoding="utf-8"?>
<p:tagLst xmlns:p="http://schemas.openxmlformats.org/presentationml/2006/main">
  <p:tag name="AS_UNIQUEID" val="6115"/>
</p:tagLst>
</file>

<file path=ppt/tags/tag45.xml><?xml version="1.0" encoding="utf-8"?>
<p:tagLst xmlns:p="http://schemas.openxmlformats.org/presentationml/2006/main">
  <p:tag name="AS_UNIQUEID" val="13873"/>
</p:tagLst>
</file>

<file path=ppt/tags/tag450.xml><?xml version="1.0" encoding="utf-8"?>
<p:tagLst xmlns:p="http://schemas.openxmlformats.org/presentationml/2006/main">
  <p:tag name="AS_UNIQUEID" val="6116"/>
</p:tagLst>
</file>

<file path=ppt/tags/tag451.xml><?xml version="1.0" encoding="utf-8"?>
<p:tagLst xmlns:p="http://schemas.openxmlformats.org/presentationml/2006/main">
  <p:tag name="AS_UNIQUEID" val="14735"/>
</p:tagLst>
</file>

<file path=ppt/tags/tag452.xml><?xml version="1.0" encoding="utf-8"?>
<p:tagLst xmlns:p="http://schemas.openxmlformats.org/presentationml/2006/main">
  <p:tag name="AS_UNIQUEID" val="14736"/>
</p:tagLst>
</file>

<file path=ppt/tags/tag453.xml><?xml version="1.0" encoding="utf-8"?>
<p:tagLst xmlns:p="http://schemas.openxmlformats.org/presentationml/2006/main">
  <p:tag name="AS_UNIQUEID" val="14737"/>
</p:tagLst>
</file>

<file path=ppt/tags/tag454.xml><?xml version="1.0" encoding="utf-8"?>
<p:tagLst xmlns:p="http://schemas.openxmlformats.org/presentationml/2006/main">
  <p:tag name="AS_UNIQUEID" val="14738"/>
</p:tagLst>
</file>

<file path=ppt/tags/tag455.xml><?xml version="1.0" encoding="utf-8"?>
<p:tagLst xmlns:p="http://schemas.openxmlformats.org/presentationml/2006/main">
  <p:tag name="AS_UNIQUEID" val="14739"/>
</p:tagLst>
</file>

<file path=ppt/tags/tag456.xml><?xml version="1.0" encoding="utf-8"?>
<p:tagLst xmlns:p="http://schemas.openxmlformats.org/presentationml/2006/main">
  <p:tag name="AS_UNIQUEID" val="6115"/>
</p:tagLst>
</file>

<file path=ppt/tags/tag457.xml><?xml version="1.0" encoding="utf-8"?>
<p:tagLst xmlns:p="http://schemas.openxmlformats.org/presentationml/2006/main">
  <p:tag name="AS_UNIQUEID" val="6116"/>
</p:tagLst>
</file>

<file path=ppt/tags/tag458.xml><?xml version="1.0" encoding="utf-8"?>
<p:tagLst xmlns:p="http://schemas.openxmlformats.org/presentationml/2006/main">
  <p:tag name="AS_UNIQUEID" val="14741"/>
</p:tagLst>
</file>

<file path=ppt/tags/tag459.xml><?xml version="1.0" encoding="utf-8"?>
<p:tagLst xmlns:p="http://schemas.openxmlformats.org/presentationml/2006/main">
  <p:tag name="AS_UNIQUEID" val="14742"/>
</p:tagLst>
</file>

<file path=ppt/tags/tag46.xml><?xml version="1.0" encoding="utf-8"?>
<p:tagLst xmlns:p="http://schemas.openxmlformats.org/presentationml/2006/main">
  <p:tag name="AS_UNIQUEID" val="13874"/>
  <p:tag name="KSO_WM_DIAGRAM_VIRTUALLY_FRAME" val="{&quot;height&quot;:278.15,&quot;left&quot;:119.55,&quot;top&quot;:156.15,&quot;width&quot;:332}"/>
</p:tagLst>
</file>

<file path=ppt/tags/tag460.xml><?xml version="1.0" encoding="utf-8"?>
<p:tagLst xmlns:p="http://schemas.openxmlformats.org/presentationml/2006/main">
  <p:tag name="AS_UNIQUEID" val="14743"/>
</p:tagLst>
</file>

<file path=ppt/tags/tag461.xml><?xml version="1.0" encoding="utf-8"?>
<p:tagLst xmlns:p="http://schemas.openxmlformats.org/presentationml/2006/main">
  <p:tag name="AS_UNIQUEID" val="14519"/>
</p:tagLst>
</file>

<file path=ppt/tags/tag462.xml><?xml version="1.0" encoding="utf-8"?>
<p:tagLst xmlns:p="http://schemas.openxmlformats.org/presentationml/2006/main">
  <p:tag name="AS_UNIQUEID" val="14745"/>
</p:tagLst>
</file>

<file path=ppt/tags/tag463.xml><?xml version="1.0" encoding="utf-8"?>
<p:tagLst xmlns:p="http://schemas.openxmlformats.org/presentationml/2006/main">
  <p:tag name="AS_UNIQUEID" val="14746"/>
</p:tagLst>
</file>

<file path=ppt/tags/tag464.xml><?xml version="1.0" encoding="utf-8"?>
<p:tagLst xmlns:p="http://schemas.openxmlformats.org/presentationml/2006/main">
  <p:tag name="AS_UNIQUEID" val="14241"/>
</p:tagLst>
</file>

<file path=ppt/tags/tag465.xml><?xml version="1.0" encoding="utf-8"?>
<p:tagLst xmlns:p="http://schemas.openxmlformats.org/presentationml/2006/main">
  <p:tag name="AS_UNIQUEID" val="14242"/>
</p:tagLst>
</file>

<file path=ppt/tags/tag466.xml><?xml version="1.0" encoding="utf-8"?>
<p:tagLst xmlns:p="http://schemas.openxmlformats.org/presentationml/2006/main">
  <p:tag name="AS_UNIQUEID" val="14243"/>
</p:tagLst>
</file>

<file path=ppt/tags/tag467.xml><?xml version="1.0" encoding="utf-8"?>
<p:tagLst xmlns:p="http://schemas.openxmlformats.org/presentationml/2006/main">
  <p:tag name="AS_UNIQUEID" val="14244"/>
</p:tagLst>
</file>

<file path=ppt/tags/tag468.xml><?xml version="1.0" encoding="utf-8"?>
<p:tagLst xmlns:p="http://schemas.openxmlformats.org/presentationml/2006/main">
  <p:tag name="AS_UNIQUEID" val="14245"/>
</p:tagLst>
</file>

<file path=ppt/tags/tag469.xml><?xml version="1.0" encoding="utf-8"?>
<p:tagLst xmlns:p="http://schemas.openxmlformats.org/presentationml/2006/main">
  <p:tag name="AS_UNIQUEID" val="14246"/>
</p:tagLst>
</file>

<file path=ppt/tags/tag47.xml><?xml version="1.0" encoding="utf-8"?>
<p:tagLst xmlns:p="http://schemas.openxmlformats.org/presentationml/2006/main">
  <p:tag name="AS_UNIQUEID" val="13875"/>
  <p:tag name="KSO_WM_DIAGRAM_VIRTUALLY_FRAME" val="{&quot;height&quot;:278.15,&quot;left&quot;:119.55,&quot;top&quot;:156.15,&quot;width&quot;:332}"/>
</p:tagLst>
</file>

<file path=ppt/tags/tag470.xml><?xml version="1.0" encoding="utf-8"?>
<p:tagLst xmlns:p="http://schemas.openxmlformats.org/presentationml/2006/main">
  <p:tag name="AS_UNIQUEID" val="14247"/>
</p:tagLst>
</file>

<file path=ppt/tags/tag471.xml><?xml version="1.0" encoding="utf-8"?>
<p:tagLst xmlns:p="http://schemas.openxmlformats.org/presentationml/2006/main">
  <p:tag name="AS_UNIQUEID" val="14248"/>
</p:tagLst>
</file>

<file path=ppt/tags/tag472.xml><?xml version="1.0" encoding="utf-8"?>
<p:tagLst xmlns:p="http://schemas.openxmlformats.org/presentationml/2006/main">
  <p:tag name="AS_UNIQUEID" val="14249"/>
</p:tagLst>
</file>

<file path=ppt/tags/tag473.xml><?xml version="1.0" encoding="utf-8"?>
<p:tagLst xmlns:p="http://schemas.openxmlformats.org/presentationml/2006/main">
  <p:tag name="AS_UNIQUEID" val="14250"/>
</p:tagLst>
</file>

<file path=ppt/tags/tag474.xml><?xml version="1.0" encoding="utf-8"?>
<p:tagLst xmlns:p="http://schemas.openxmlformats.org/presentationml/2006/main">
  <p:tag name="AS_UNIQUEID" val="14251"/>
</p:tagLst>
</file>

<file path=ppt/tags/tag475.xml><?xml version="1.0" encoding="utf-8"?>
<p:tagLst xmlns:p="http://schemas.openxmlformats.org/presentationml/2006/main">
  <p:tag name="AS_UNIQUEID" val="9836"/>
</p:tagLst>
</file>

<file path=ppt/tags/tag476.xml><?xml version="1.0" encoding="utf-8"?>
<p:tagLst xmlns:p="http://schemas.openxmlformats.org/presentationml/2006/main">
  <p:tag name="AS_UNIQUEID" val="3281"/>
  <p:tag name="KSO_WM_BEAUTIFY_FLAG" val=""/>
</p:tagLst>
</file>

<file path=ppt/tags/tag477.xml><?xml version="1.0" encoding="utf-8"?>
<p:tagLst xmlns:p="http://schemas.openxmlformats.org/presentationml/2006/main">
  <p:tag name="AS_UNIQUEID" val="9835"/>
</p:tagLst>
</file>

<file path=ppt/tags/tag478.xml><?xml version="1.0" encoding="utf-8"?>
<p:tagLst xmlns:p="http://schemas.openxmlformats.org/presentationml/2006/main">
  <p:tag name="AS_UNIQUEID" val="14523"/>
</p:tagLst>
</file>

<file path=ppt/tags/tag479.xml><?xml version="1.0" encoding="utf-8"?>
<p:tagLst xmlns:p="http://schemas.openxmlformats.org/presentationml/2006/main">
  <p:tag name="AS_UNIQUEID" val="14749"/>
</p:tagLst>
</file>

<file path=ppt/tags/tag48.xml><?xml version="1.0" encoding="utf-8"?>
<p:tagLst xmlns:p="http://schemas.openxmlformats.org/presentationml/2006/main">
  <p:tag name="AS_UNIQUEID" val="13876"/>
</p:tagLst>
</file>

<file path=ppt/tags/tag480.xml><?xml version="1.0" encoding="utf-8"?>
<p:tagLst xmlns:p="http://schemas.openxmlformats.org/presentationml/2006/main">
  <p:tag name="AS_UNIQUEID" val="9836"/>
</p:tagLst>
</file>

<file path=ppt/tags/tag481.xml><?xml version="1.0" encoding="utf-8"?>
<p:tagLst xmlns:p="http://schemas.openxmlformats.org/presentationml/2006/main">
  <p:tag name="AS_UNIQUEID" val="9835"/>
</p:tagLst>
</file>

<file path=ppt/tags/tag482.xml><?xml version="1.0" encoding="utf-8"?>
<p:tagLst xmlns:p="http://schemas.openxmlformats.org/presentationml/2006/main">
  <p:tag name="AS_UNIQUEID" val="3281"/>
  <p:tag name="KSO_WM_BEAUTIFY_FLAG" val=""/>
</p:tagLst>
</file>

<file path=ppt/tags/tag483.xml><?xml version="1.0" encoding="utf-8"?>
<p:tagLst xmlns:p="http://schemas.openxmlformats.org/presentationml/2006/main">
  <p:tag name="AS_UNIQUEID" val="14532"/>
</p:tagLst>
</file>

<file path=ppt/tags/tag484.xml><?xml version="1.0" encoding="utf-8"?>
<p:tagLst xmlns:p="http://schemas.openxmlformats.org/presentationml/2006/main">
  <p:tag name="AS_UNIQUEID" val="9682"/>
  <p:tag name="KSO_WM_BEAUTIFY_FLAG" val=""/>
</p:tagLst>
</file>

<file path=ppt/tags/tag485.xml><?xml version="1.0" encoding="utf-8"?>
<p:tagLst xmlns:p="http://schemas.openxmlformats.org/presentationml/2006/main">
  <p:tag name="AS_UNIQUEID" val="14751"/>
</p:tagLst>
</file>

<file path=ppt/tags/tag486.xml><?xml version="1.0" encoding="utf-8"?>
<p:tagLst xmlns:p="http://schemas.openxmlformats.org/presentationml/2006/main">
  <p:tag name="AS_UNIQUEID" val="9683"/>
  <p:tag name="KSO_WM_BEAUTIFY_FLAG" val=""/>
</p:tagLst>
</file>

<file path=ppt/tags/tag487.xml><?xml version="1.0" encoding="utf-8"?>
<p:tagLst xmlns:p="http://schemas.openxmlformats.org/presentationml/2006/main">
  <p:tag name="AS_UNIQUEID" val="14267"/>
</p:tagLst>
</file>

<file path=ppt/tags/tag488.xml><?xml version="1.0" encoding="utf-8"?>
<p:tagLst xmlns:p="http://schemas.openxmlformats.org/presentationml/2006/main">
  <p:tag name="AS_UNIQUEID" val="14268"/>
</p:tagLst>
</file>

<file path=ppt/tags/tag489.xml><?xml version="1.0" encoding="utf-8"?>
<p:tagLst xmlns:p="http://schemas.openxmlformats.org/presentationml/2006/main">
  <p:tag name="AS_UNIQUEID" val="14269"/>
</p:tagLst>
</file>

<file path=ppt/tags/tag49.xml><?xml version="1.0" encoding="utf-8"?>
<p:tagLst xmlns:p="http://schemas.openxmlformats.org/presentationml/2006/main">
  <p:tag name="AS_UNIQUEID" val="13877"/>
</p:tagLst>
</file>

<file path=ppt/tags/tag490.xml><?xml version="1.0" encoding="utf-8"?>
<p:tagLst xmlns:p="http://schemas.openxmlformats.org/presentationml/2006/main">
  <p:tag name="AS_UNIQUEID" val="14270"/>
</p:tagLst>
</file>

<file path=ppt/tags/tag491.xml><?xml version="1.0" encoding="utf-8"?>
<p:tagLst xmlns:p="http://schemas.openxmlformats.org/presentationml/2006/main">
  <p:tag name="AS_UNIQUEID" val="14272"/>
</p:tagLst>
</file>

<file path=ppt/tags/tag492.xml><?xml version="1.0" encoding="utf-8"?>
<p:tagLst xmlns:p="http://schemas.openxmlformats.org/presentationml/2006/main">
  <p:tag name="AS_UNIQUEID" val="14273"/>
</p:tagLst>
</file>

<file path=ppt/tags/tag493.xml><?xml version="1.0" encoding="utf-8"?>
<p:tagLst xmlns:p="http://schemas.openxmlformats.org/presentationml/2006/main">
  <p:tag name="AS_UNIQUEID" val="14274"/>
</p:tagLst>
</file>

<file path=ppt/tags/tag494.xml><?xml version="1.0" encoding="utf-8"?>
<p:tagLst xmlns:p="http://schemas.openxmlformats.org/presentationml/2006/main">
  <p:tag name="AS_UNIQUEID" val="14275"/>
</p:tagLst>
</file>

<file path=ppt/tags/tag495.xml><?xml version="1.0" encoding="utf-8"?>
<p:tagLst xmlns:p="http://schemas.openxmlformats.org/presentationml/2006/main">
  <p:tag name="AS_UNIQUEID" val="13836"/>
</p:tagLst>
</file>

<file path=ppt/tags/tag496.xml><?xml version="1.0" encoding="utf-8"?>
<p:tagLst xmlns:p="http://schemas.openxmlformats.org/presentationml/2006/main">
  <p:tag name="AS_UNIQUEID" val="13837"/>
</p:tagLst>
</file>

<file path=ppt/tags/tag497.xml><?xml version="1.0" encoding="utf-8"?>
<p:tagLst xmlns:p="http://schemas.openxmlformats.org/presentationml/2006/main">
  <p:tag name="AS_UNIQUEID" val="13838"/>
</p:tagLst>
</file>

<file path=ppt/tags/tag498.xml><?xml version="1.0" encoding="utf-8"?>
<p:tagLst xmlns:p="http://schemas.openxmlformats.org/presentationml/2006/main">
  <p:tag name="AS_UNIQUEID" val="13839"/>
</p:tagLst>
</file>

<file path=ppt/tags/tag499.xml><?xml version="1.0" encoding="utf-8"?>
<p:tagLst xmlns:p="http://schemas.openxmlformats.org/presentationml/2006/main">
  <p:tag name="AS_UNIQUEID" val="13840"/>
</p:tagLst>
</file>

<file path=ppt/tags/tag5.xml><?xml version="1.0" encoding="utf-8"?>
<p:tagLst xmlns:p="http://schemas.openxmlformats.org/presentationml/2006/main">
  <p:tag name="AS_UNIQUEID" val="13818"/>
</p:tagLst>
</file>

<file path=ppt/tags/tag50.xml><?xml version="1.0" encoding="utf-8"?>
<p:tagLst xmlns:p="http://schemas.openxmlformats.org/presentationml/2006/main">
  <p:tag name="AS_UNIQUEID" val="13878"/>
</p:tagLst>
</file>

<file path=ppt/tags/tag500.xml><?xml version="1.0" encoding="utf-8"?>
<p:tagLst xmlns:p="http://schemas.openxmlformats.org/presentationml/2006/main">
  <p:tag name="AS_UNIQUEID" val="13841"/>
</p:tagLst>
</file>

<file path=ppt/tags/tag501.xml><?xml version="1.0" encoding="utf-8"?>
<p:tagLst xmlns:p="http://schemas.openxmlformats.org/presentationml/2006/main">
  <p:tag name="AS_UNIQUEID" val="13843"/>
</p:tagLst>
</file>

<file path=ppt/tags/tag502.xml><?xml version="1.0" encoding="utf-8"?>
<p:tagLst xmlns:p="http://schemas.openxmlformats.org/presentationml/2006/main">
  <p:tag name="AS_UNIQUEID" val="13844"/>
</p:tagLst>
</file>

<file path=ppt/tags/tag503.xml><?xml version="1.0" encoding="utf-8"?>
<p:tagLst xmlns:p="http://schemas.openxmlformats.org/presentationml/2006/main">
  <p:tag name="AS_UNIQUEID" val="13845"/>
</p:tagLst>
</file>

<file path=ppt/tags/tag504.xml><?xml version="1.0" encoding="utf-8"?>
<p:tagLst xmlns:p="http://schemas.openxmlformats.org/presentationml/2006/main">
  <p:tag name="AS_UNIQUEID" val="13846"/>
</p:tagLst>
</file>

<file path=ppt/tags/tag505.xml><?xml version="1.0" encoding="utf-8"?>
<p:tagLst xmlns:p="http://schemas.openxmlformats.org/presentationml/2006/main">
  <p:tag name="AS_OS" val="Unix 3.10 unknown"/>
  <p:tag name="AS_RELEASE_DATE" val="2023.03.31"/>
  <p:tag name="AS_TITLE" val="Aspose.Slides for Java"/>
  <p:tag name="AS_VERSION" val="23.3"/>
  <p:tag name="COMMONDATA" val="eyJoZGlkIjoiMTEyZDY2MzhkZjMzNzk1NDRjNzFjNDg0ZjNlYjViY2YifQ=="/>
</p:tagLst>
</file>

<file path=ppt/tags/tag51.xml><?xml version="1.0" encoding="utf-8"?>
<p:tagLst xmlns:p="http://schemas.openxmlformats.org/presentationml/2006/main">
  <p:tag name="AS_UNIQUEID" val="13879"/>
  <p:tag name="KSO_WM_DIAGRAM_VIRTUALLY_FRAME" val="{&quot;height&quot;:278.15,&quot;left&quot;:146.6,&quot;top&quot;:156.15,&quot;width&quot;:304.95}"/>
</p:tagLst>
</file>

<file path=ppt/tags/tag52.xml><?xml version="1.0" encoding="utf-8"?>
<p:tagLst xmlns:p="http://schemas.openxmlformats.org/presentationml/2006/main">
  <p:tag name="AS_UNIQUEID" val="13880"/>
  <p:tag name="KSO_WM_DIAGRAM_VIRTUALLY_FRAME" val="{&quot;height&quot;:278.15,&quot;left&quot;:146.6,&quot;top&quot;:156.15,&quot;width&quot;:304.95}"/>
</p:tagLst>
</file>

<file path=ppt/tags/tag53.xml><?xml version="1.0" encoding="utf-8"?>
<p:tagLst xmlns:p="http://schemas.openxmlformats.org/presentationml/2006/main">
  <p:tag name="AS_UNIQUEID" val="13881"/>
</p:tagLst>
</file>

<file path=ppt/tags/tag54.xml><?xml version="1.0" encoding="utf-8"?>
<p:tagLst xmlns:p="http://schemas.openxmlformats.org/presentationml/2006/main">
  <p:tag name="AS_UNIQUEID" val="13882"/>
  <p:tag name="KSO_WM_DIAGRAM_VIRTUALLY_FRAME" val="{&quot;height&quot;:278.15,&quot;left&quot;:146.6,&quot;top&quot;:156.15,&quot;width&quot;:304.95}"/>
</p:tagLst>
</file>

<file path=ppt/tags/tag55.xml><?xml version="1.0" encoding="utf-8"?>
<p:tagLst xmlns:p="http://schemas.openxmlformats.org/presentationml/2006/main">
  <p:tag name="AS_UNIQUEID" val="13883"/>
  <p:tag name="KSO_WM_DIAGRAM_VIRTUALLY_FRAME" val="{&quot;height&quot;:278.15,&quot;left&quot;:146.6,&quot;top&quot;:156.15,&quot;width&quot;:304.95}"/>
</p:tagLst>
</file>

<file path=ppt/tags/tag56.xml><?xml version="1.0" encoding="utf-8"?>
<p:tagLst xmlns:p="http://schemas.openxmlformats.org/presentationml/2006/main">
  <p:tag name="AS_UNIQUEID" val="13884"/>
  <p:tag name="KSO_WM_DIAGRAM_VIRTUALLY_FRAME" val="{&quot;height&quot;:278.15,&quot;left&quot;:146.6,&quot;top&quot;:156.15,&quot;width&quot;:304.95}"/>
</p:tagLst>
</file>

<file path=ppt/tags/tag57.xml><?xml version="1.0" encoding="utf-8"?>
<p:tagLst xmlns:p="http://schemas.openxmlformats.org/presentationml/2006/main">
  <p:tag name="AS_UNIQUEID" val="13885"/>
  <p:tag name="KSO_WM_DIAGRAM_VIRTUALLY_FRAME" val="{&quot;height&quot;:278.15,&quot;left&quot;:146.6,&quot;top&quot;:156.15,&quot;width&quot;:304.95}"/>
</p:tagLst>
</file>

<file path=ppt/tags/tag58.xml><?xml version="1.0" encoding="utf-8"?>
<p:tagLst xmlns:p="http://schemas.openxmlformats.org/presentationml/2006/main">
  <p:tag name="AS_UNIQUEID" val="13886"/>
</p:tagLst>
</file>

<file path=ppt/tags/tag59.xml><?xml version="1.0" encoding="utf-8"?>
<p:tagLst xmlns:p="http://schemas.openxmlformats.org/presentationml/2006/main">
  <p:tag name="AS_UNIQUEID" val="13887"/>
  <p:tag name="KSO_WM_DIAGRAM_VIRTUALLY_FRAME" val="{&quot;height&quot;:278.15,&quot;left&quot;:146.6,&quot;top&quot;:156.15,&quot;width&quot;:304.95}"/>
</p:tagLst>
</file>

<file path=ppt/tags/tag6.xml><?xml version="1.0" encoding="utf-8"?>
<p:tagLst xmlns:p="http://schemas.openxmlformats.org/presentationml/2006/main">
  <p:tag name="AS_UNIQUEID" val="13820"/>
</p:tagLst>
</file>

<file path=ppt/tags/tag60.xml><?xml version="1.0" encoding="utf-8"?>
<p:tagLst xmlns:p="http://schemas.openxmlformats.org/presentationml/2006/main">
  <p:tag name="AS_UNIQUEID" val="13888"/>
  <p:tag name="KSO_WM_DIAGRAM_VIRTUALLY_FRAME" val="{&quot;height&quot;:278.15,&quot;left&quot;:146.6,&quot;top&quot;:156.15,&quot;width&quot;:304.95}"/>
</p:tagLst>
</file>

<file path=ppt/tags/tag61.xml><?xml version="1.0" encoding="utf-8"?>
<p:tagLst xmlns:p="http://schemas.openxmlformats.org/presentationml/2006/main">
  <p:tag name="AS_UNIQUEID" val="13889"/>
</p:tagLst>
</file>

<file path=ppt/tags/tag62.xml><?xml version="1.0" encoding="utf-8"?>
<p:tagLst xmlns:p="http://schemas.openxmlformats.org/presentationml/2006/main">
  <p:tag name="AS_UNIQUEID" val="13890"/>
</p:tagLst>
</file>

<file path=ppt/tags/tag63.xml><?xml version="1.0" encoding="utf-8"?>
<p:tagLst xmlns:p="http://schemas.openxmlformats.org/presentationml/2006/main">
  <p:tag name="AS_UNIQUEID" val="13891"/>
</p:tagLst>
</file>

<file path=ppt/tags/tag64.xml><?xml version="1.0" encoding="utf-8"?>
<p:tagLst xmlns:p="http://schemas.openxmlformats.org/presentationml/2006/main">
  <p:tag name="AS_UNIQUEID" val="14753"/>
</p:tagLst>
</file>

<file path=ppt/tags/tag65.xml><?xml version="1.0" encoding="utf-8"?>
<p:tagLst xmlns:p="http://schemas.openxmlformats.org/presentationml/2006/main">
  <p:tag name="AS_UNIQUEID" val="9836"/>
</p:tagLst>
</file>

<file path=ppt/tags/tag66.xml><?xml version="1.0" encoding="utf-8"?>
<p:tagLst xmlns:p="http://schemas.openxmlformats.org/presentationml/2006/main">
  <p:tag name="AS_UNIQUEID" val="9835"/>
</p:tagLst>
</file>

<file path=ppt/tags/tag67.xml><?xml version="1.0" encoding="utf-8"?>
<p:tagLst xmlns:p="http://schemas.openxmlformats.org/presentationml/2006/main">
  <p:tag name="AS_UNIQUEID" val="3281"/>
  <p:tag name="KSO_WM_BEAUTIFY_FLAG" val=""/>
</p:tagLst>
</file>

<file path=ppt/tags/tag68.xml><?xml version="1.0" encoding="utf-8"?>
<p:tagLst xmlns:p="http://schemas.openxmlformats.org/presentationml/2006/main">
  <p:tag name="AS_UNIQUEID" val="9664"/>
  <p:tag name="KSO_WM_BEAUTIFY_FLAG" val=""/>
</p:tagLst>
</file>

<file path=ppt/tags/tag69.xml><?xml version="1.0" encoding="utf-8"?>
<p:tagLst xmlns:p="http://schemas.openxmlformats.org/presentationml/2006/main">
  <p:tag name="KSO_WM_BEAUTIFY_FLAG" val="#wm#"/>
  <p:tag name="KSO_WM_TEMPLATE_CATEGORY" val="custom"/>
  <p:tag name="KSO_WM_TEMPLATE_INDEX" val="20203634"/>
</p:tagLst>
</file>

<file path=ppt/tags/tag7.xml><?xml version="1.0" encoding="utf-8"?>
<p:tagLst xmlns:p="http://schemas.openxmlformats.org/presentationml/2006/main">
  <p:tag name="AS_UNIQUEID" val="13821"/>
</p:tagLst>
</file>

<file path=ppt/tags/tag70.xml><?xml version="1.0" encoding="utf-8"?>
<p:tagLst xmlns:p="http://schemas.openxmlformats.org/presentationml/2006/main">
  <p:tag name="AS_UNIQUEID" val="6115"/>
</p:tagLst>
</file>

<file path=ppt/tags/tag71.xml><?xml version="1.0" encoding="utf-8"?>
<p:tagLst xmlns:p="http://schemas.openxmlformats.org/presentationml/2006/main">
  <p:tag name="AS_UNIQUEID" val="6116"/>
</p:tagLst>
</file>

<file path=ppt/tags/tag72.xml><?xml version="1.0" encoding="utf-8"?>
<p:tagLst xmlns:p="http://schemas.openxmlformats.org/presentationml/2006/main">
  <p:tag name="AS_UNIQUEID" val="9669"/>
</p:tagLst>
</file>

<file path=ppt/tags/tag73.xml><?xml version="1.0" encoding="utf-8"?>
<p:tagLst xmlns:p="http://schemas.openxmlformats.org/presentationml/2006/main">
  <p:tag name="AS_UNIQUEID" val="9670"/>
  <p:tag name="KSO_WM_BEAUTIFY_FLAG" val=""/>
</p:tagLst>
</file>

<file path=ppt/tags/tag74.xml><?xml version="1.0" encoding="utf-8"?>
<p:tagLst xmlns:p="http://schemas.openxmlformats.org/presentationml/2006/main">
  <p:tag name="AS_UNIQUEID" val="4528"/>
  <p:tag name="KSO_WM_BEAUTIFY_FLAG" val=""/>
</p:tagLst>
</file>

<file path=ppt/tags/tag75.xml><?xml version="1.0" encoding="utf-8"?>
<p:tagLst xmlns:p="http://schemas.openxmlformats.org/presentationml/2006/main">
  <p:tag name="AS_UNIQUEID" val="14554"/>
</p:tagLst>
</file>

<file path=ppt/tags/tag76.xml><?xml version="1.0" encoding="utf-8"?>
<p:tagLst xmlns:p="http://schemas.openxmlformats.org/presentationml/2006/main">
  <p:tag name="AS_UNIQUEID" val="14555"/>
</p:tagLst>
</file>

<file path=ppt/tags/tag77.xml><?xml version="1.0" encoding="utf-8"?>
<p:tagLst xmlns:p="http://schemas.openxmlformats.org/presentationml/2006/main">
  <p:tag name="AS_UNIQUEID" val="14556"/>
</p:tagLst>
</file>

<file path=ppt/tags/tag78.xml><?xml version="1.0" encoding="utf-8"?>
<p:tagLst xmlns:p="http://schemas.openxmlformats.org/presentationml/2006/main">
  <p:tag name="AS_UNIQUEID" val="14557"/>
</p:tagLst>
</file>

<file path=ppt/tags/tag79.xml><?xml version="1.0" encoding="utf-8"?>
<p:tagLst xmlns:p="http://schemas.openxmlformats.org/presentationml/2006/main">
  <p:tag name="AS_UNIQUEID" val="14558"/>
</p:tagLst>
</file>

<file path=ppt/tags/tag8.xml><?xml version="1.0" encoding="utf-8"?>
<p:tagLst xmlns:p="http://schemas.openxmlformats.org/presentationml/2006/main">
  <p:tag name="AS_UNIQUEID" val="13822"/>
</p:tagLst>
</file>

<file path=ppt/tags/tag80.xml><?xml version="1.0" encoding="utf-8"?>
<p:tagLst xmlns:p="http://schemas.openxmlformats.org/presentationml/2006/main">
  <p:tag name="AS_UNIQUEID" val="14559"/>
</p:tagLst>
</file>

<file path=ppt/tags/tag81.xml><?xml version="1.0" encoding="utf-8"?>
<p:tagLst xmlns:p="http://schemas.openxmlformats.org/presentationml/2006/main">
  <p:tag name="AS_UNIQUEID" val="9841"/>
</p:tagLst>
</file>

<file path=ppt/tags/tag82.xml><?xml version="1.0" encoding="utf-8"?>
<p:tagLst xmlns:p="http://schemas.openxmlformats.org/presentationml/2006/main">
  <p:tag name="KSO_WM_BEAUTIFY_FLAG" val="#wm#"/>
  <p:tag name="KSO_WM_TEMPLATE_CATEGORY" val="custom"/>
  <p:tag name="KSO_WM_TEMPLATE_INDEX" val="20203634"/>
</p:tagLst>
</file>

<file path=ppt/tags/tag83.xml><?xml version="1.0" encoding="utf-8"?>
<p:tagLst xmlns:p="http://schemas.openxmlformats.org/presentationml/2006/main">
  <p:tag name="AS_UNIQUEID" val="6115"/>
</p:tagLst>
</file>

<file path=ppt/tags/tag84.xml><?xml version="1.0" encoding="utf-8"?>
<p:tagLst xmlns:p="http://schemas.openxmlformats.org/presentationml/2006/main">
  <p:tag name="AS_UNIQUEID" val="6116"/>
</p:tagLst>
</file>

<file path=ppt/tags/tag85.xml><?xml version="1.0" encoding="utf-8"?>
<p:tagLst xmlns:p="http://schemas.openxmlformats.org/presentationml/2006/main">
  <p:tag name="AS_UNIQUEID" val="14561"/>
</p:tagLst>
</file>

<file path=ppt/tags/tag86.xml><?xml version="1.0" encoding="utf-8"?>
<p:tagLst xmlns:p="http://schemas.openxmlformats.org/presentationml/2006/main">
  <p:tag name="AS_UNIQUEID" val="14562"/>
</p:tagLst>
</file>

<file path=ppt/tags/tag87.xml><?xml version="1.0" encoding="utf-8"?>
<p:tagLst xmlns:p="http://schemas.openxmlformats.org/presentationml/2006/main">
  <p:tag name="AS_UNIQUEID" val="14563"/>
</p:tagLst>
</file>

<file path=ppt/tags/tag88.xml><?xml version="1.0" encoding="utf-8"?>
<p:tagLst xmlns:p="http://schemas.openxmlformats.org/presentationml/2006/main">
  <p:tag name="AS_UNIQUEID" val="4528"/>
  <p:tag name="KSO_WM_BEAUTIFY_FLAG" val=""/>
</p:tagLst>
</file>

<file path=ppt/tags/tag89.xml><?xml version="1.0" encoding="utf-8"?>
<p:tagLst xmlns:p="http://schemas.openxmlformats.org/presentationml/2006/main">
  <p:tag name="AS_UNIQUEID" val="14564"/>
</p:tagLst>
</file>

<file path=ppt/tags/tag9.xml><?xml version="1.0" encoding="utf-8"?>
<p:tagLst xmlns:p="http://schemas.openxmlformats.org/presentationml/2006/main">
  <p:tag name="AS_UNIQUEID" val="1382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90.xml><?xml version="1.0" encoding="utf-8"?>
<p:tagLst xmlns:p="http://schemas.openxmlformats.org/presentationml/2006/main">
  <p:tag name="AS_UNIQUEID" val="14565"/>
</p:tagLst>
</file>

<file path=ppt/tags/tag91.xml><?xml version="1.0" encoding="utf-8"?>
<p:tagLst xmlns:p="http://schemas.openxmlformats.org/presentationml/2006/main">
  <p:tag name="KSO_WM_BEAUTIFY_FLAG" val="#wm#"/>
  <p:tag name="KSO_WM_TEMPLATE_CATEGORY" val="custom"/>
  <p:tag name="KSO_WM_TEMPLATE_INDEX" val="20203634"/>
</p:tagLst>
</file>

<file path=ppt/tags/tag92.xml><?xml version="1.0" encoding="utf-8"?>
<p:tagLst xmlns:p="http://schemas.openxmlformats.org/presentationml/2006/main">
  <p:tag name="AS_UNIQUEID" val="9835"/>
</p:tagLst>
</file>

<file path=ppt/tags/tag93.xml><?xml version="1.0" encoding="utf-8"?>
<p:tagLst xmlns:p="http://schemas.openxmlformats.org/presentationml/2006/main">
  <p:tag name="AS_UNIQUEID" val="3281"/>
  <p:tag name="KSO_WM_BEAUTIFY_FLAG" val=""/>
</p:tagLst>
</file>

<file path=ppt/tags/tag94.xml><?xml version="1.0" encoding="utf-8"?>
<p:tagLst xmlns:p="http://schemas.openxmlformats.org/presentationml/2006/main">
  <p:tag name="AS_UNIQUEID" val="6595"/>
  <p:tag name="KSO_WM_UNIT_PLACING_PICTURE_USER_VIEWPORT" val="{&quot;height&quot;:10193,&quot;width&quot;:15840}"/>
</p:tagLst>
</file>

<file path=ppt/tags/tag95.xml><?xml version="1.0" encoding="utf-8"?>
<p:tagLst xmlns:p="http://schemas.openxmlformats.org/presentationml/2006/main">
  <p:tag name="AS_UNIQUEID" val="9676"/>
  <p:tag name="KSO_WM_BEAUTIFY_FLAG" val=""/>
</p:tagLst>
</file>

<file path=ppt/tags/tag96.xml><?xml version="1.0" encoding="utf-8"?>
<p:tagLst xmlns:p="http://schemas.openxmlformats.org/presentationml/2006/main">
  <p:tag name="AS_UNIQUEID" val="9836"/>
</p:tagLst>
</file>

<file path=ppt/tags/tag97.xml><?xml version="1.0" encoding="utf-8"?>
<p:tagLst xmlns:p="http://schemas.openxmlformats.org/presentationml/2006/main">
  <p:tag name="AS_UNIQUEID" val="9835"/>
</p:tagLst>
</file>

<file path=ppt/tags/tag98.xml><?xml version="1.0" encoding="utf-8"?>
<p:tagLst xmlns:p="http://schemas.openxmlformats.org/presentationml/2006/main">
  <p:tag name="AS_UNIQUEID" val="3281"/>
  <p:tag name="KSO_WM_BEAUTIFY_FLAG" val=""/>
</p:tagLst>
</file>

<file path=ppt/tags/tag99.xml><?xml version="1.0" encoding="utf-8"?>
<p:tagLst xmlns:p="http://schemas.openxmlformats.org/presentationml/2006/main">
  <p:tag name="AS_UNIQUEID" val="9676"/>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宋体"/>
        <a:cs typeface="Arial"/>
      </a:majorFont>
      <a:minorFont>
        <a:latin typeface="Calibri"/>
        <a:ea typeface="宋体"/>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宋体"/>
        <a:cs typeface="Arial"/>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宋体"/>
        <a:cs typeface="Arial"/>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10598</Words>
  <Application>WPS 演示</Application>
  <PresentationFormat/>
  <Paragraphs>769</Paragraphs>
  <Slides>47</Slides>
  <Notes>4</Notes>
  <HiddenSlides>0</HiddenSlides>
  <MMClips>0</MMClips>
  <ScaleCrop>false</ScaleCrop>
  <HeadingPairs>
    <vt:vector size="8" baseType="variant">
      <vt:variant>
        <vt:lpstr>已用的字体</vt:lpstr>
      </vt:variant>
      <vt:variant>
        <vt:i4>21</vt:i4>
      </vt:variant>
      <vt:variant>
        <vt:lpstr>主题</vt:lpstr>
      </vt:variant>
      <vt:variant>
        <vt:i4>1</vt:i4>
      </vt:variant>
      <vt:variant>
        <vt:lpstr>嵌入 OLE 服务器</vt:lpstr>
      </vt:variant>
      <vt:variant>
        <vt:i4>1</vt:i4>
      </vt:variant>
      <vt:variant>
        <vt:lpstr>幻灯片标题</vt:lpstr>
      </vt:variant>
      <vt:variant>
        <vt:i4>47</vt:i4>
      </vt:variant>
    </vt:vector>
  </HeadingPairs>
  <TitlesOfParts>
    <vt:vector size="70" baseType="lpstr">
      <vt:lpstr>Arial</vt:lpstr>
      <vt:lpstr>宋体</vt:lpstr>
      <vt:lpstr>Wingdings</vt:lpstr>
      <vt:lpstr>微软雅黑</vt:lpstr>
      <vt:lpstr>思源黑体 CN Normal</vt:lpstr>
      <vt:lpstr>黑体</vt:lpstr>
      <vt:lpstr>华文行楷</vt:lpstr>
      <vt:lpstr>楷体</vt:lpstr>
      <vt:lpstr>思源黑体 CN Light</vt:lpstr>
      <vt:lpstr>Times New Roman</vt:lpstr>
      <vt:lpstr>Times New Roman</vt:lpstr>
      <vt:lpstr>华文隶书</vt:lpstr>
      <vt:lpstr>Verdana</vt:lpstr>
      <vt:lpstr>楷体_GB2312</vt:lpstr>
      <vt:lpstr>Calibri</vt:lpstr>
      <vt:lpstr>Arial Unicode MS</vt:lpstr>
      <vt:lpstr>Times New Roman</vt:lpstr>
      <vt:lpstr>Courier New</vt:lpstr>
      <vt:lpstr>Cambria Math</vt:lpstr>
      <vt:lpstr>Arial Black</vt:lpstr>
      <vt:lpstr>Calibri</vt:lpstr>
      <vt:lpstr>WPS</vt:lpstr>
      <vt:lpstr>Word.Document.12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2</cp:revision>
  <cp:lastPrinted>2024-07-09T11:38:00Z</cp:lastPrinted>
  <dcterms:created xsi:type="dcterms:W3CDTF">2024-07-09T11:38:00Z</dcterms:created>
  <dcterms:modified xsi:type="dcterms:W3CDTF">2026-06-02T00:29:58Z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72680E04E11D4C85A0BC111F74CEF637_12</vt:lpwstr>
  </property>
  <property fmtid="{D5CDD505-2E9C-101B-9397-08002B2CF9AE}" pid="7" name="KSOProductBuildVer">
    <vt:lpwstr>2052-12.1.0.24031</vt:lpwstr>
  </property>
</Properties>
</file>