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 straightforwardness  n.                       </a:t>
            </a:r>
            <a:r>
              <a:rPr lang="zh-CN" altLang="en-US"/>
              <a:t>直接，坦率，简洁</a:t>
            </a:r>
            <a:endParaRPr lang="zh-CN" altLang="en-US"/>
          </a:p>
          <a:p>
            <a:r>
              <a:rPr lang="en-US" altLang="zh-CN"/>
              <a:t>a solid option                                         </a:t>
            </a:r>
            <a:r>
              <a:rPr lang="zh-CN" altLang="en-US"/>
              <a:t>一个可靠的选择</a:t>
            </a:r>
            <a:endParaRPr lang="zh-CN" altLang="en-US"/>
          </a:p>
          <a:p>
            <a:r>
              <a:rPr lang="en-US" altLang="zh-CN"/>
              <a:t>phone plan                                            </a:t>
            </a:r>
            <a:r>
              <a:rPr lang="zh-CN" altLang="en-US"/>
              <a:t>手机套餐</a:t>
            </a:r>
            <a:endParaRPr lang="zh-CN" altLang="en-US"/>
          </a:p>
          <a:p>
            <a:r>
              <a:rPr lang="en-US" altLang="zh-CN"/>
              <a:t>pricy  adj.                                              </a:t>
            </a:r>
            <a:r>
              <a:rPr lang="zh-CN" altLang="en-US"/>
              <a:t>昂贵的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154420" y="1400175"/>
            <a:ext cx="3073400" cy="27298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B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let sb down                    </a:t>
            </a:r>
            <a:r>
              <a:rPr lang="zh-CN" altLang="en-US"/>
              <a:t>让某人失望</a:t>
            </a:r>
            <a:endParaRPr lang="zh-CN" altLang="en-US"/>
          </a:p>
          <a:p>
            <a:r>
              <a:rPr lang="en-US" altLang="zh-CN"/>
              <a:t>reassure v.                      </a:t>
            </a:r>
            <a:r>
              <a:rPr lang="zh-CN" altLang="en-US"/>
              <a:t>使</a:t>
            </a:r>
            <a:r>
              <a:rPr lang="en-US" altLang="zh-CN"/>
              <a:t>...</a:t>
            </a:r>
            <a:r>
              <a:rPr lang="zh-CN" altLang="en-US"/>
              <a:t>安心</a:t>
            </a:r>
            <a:endParaRPr lang="zh-CN" altLang="en-US"/>
          </a:p>
          <a:p>
            <a:r>
              <a:rPr lang="zh-CN" altLang="en-US"/>
              <a:t>体现了将自己</a:t>
            </a:r>
            <a:endParaRPr lang="zh-CN" altLang="en-US"/>
          </a:p>
          <a:p>
            <a:r>
              <a:rPr lang="zh-CN" altLang="en-US"/>
              <a:t>推向极限的精神</a:t>
            </a:r>
            <a:endParaRPr lang="zh-CN" altLang="en-US"/>
          </a:p>
          <a:p>
            <a:r>
              <a:rPr lang="en-US" altLang="zh-CN"/>
              <a:t>                                        embody the spirit of pushing myself to the limit</a:t>
            </a:r>
            <a:endParaRPr lang="en-US" altLang="zh-CN"/>
          </a:p>
          <a:p>
            <a:r>
              <a:rPr lang="en-US" altLang="zh-CN"/>
              <a:t> self-identity                  </a:t>
            </a:r>
            <a:r>
              <a:rPr lang="zh-CN" altLang="en-US"/>
              <a:t>自我认同</a:t>
            </a:r>
            <a:r>
              <a:rPr lang="en-US" altLang="zh-CN"/>
              <a:t>  </a:t>
            </a:r>
            <a:r>
              <a:rPr lang="zh-CN" altLang="en-US"/>
              <a:t>（能力价值角色</a:t>
            </a:r>
            <a:r>
              <a:rPr lang="en-US" altLang="zh-CN"/>
              <a:t>)</a:t>
            </a:r>
            <a:endParaRPr lang="en-US" altLang="zh-CN"/>
          </a:p>
          <a:p>
            <a:endParaRPr lang="en-US" altLang="zh-CN"/>
          </a:p>
        </p:txBody>
      </p:sp>
      <p:sp>
        <p:nvSpPr>
          <p:cNvPr id="4" name="矩形 3"/>
          <p:cNvSpPr/>
          <p:nvPr/>
        </p:nvSpPr>
        <p:spPr>
          <a:xfrm>
            <a:off x="4190365" y="1753870"/>
            <a:ext cx="7461885" cy="38779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C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successively  adv.                        </a:t>
            </a:r>
            <a:r>
              <a:rPr lang="zh-CN" altLang="en-US"/>
              <a:t>相继地</a:t>
            </a:r>
            <a:endParaRPr lang="zh-CN" altLang="en-US"/>
          </a:p>
          <a:p>
            <a:r>
              <a:rPr lang="en-US" altLang="zh-CN"/>
              <a:t>distinguish A from B                   </a:t>
            </a:r>
            <a:r>
              <a:rPr lang="zh-CN" altLang="en-US"/>
              <a:t>区别</a:t>
            </a:r>
            <a:r>
              <a:rPr lang="en-US" altLang="zh-CN"/>
              <a:t>A</a:t>
            </a:r>
            <a:r>
              <a:rPr lang="zh-CN" altLang="en-US"/>
              <a:t>和</a:t>
            </a:r>
            <a:r>
              <a:rPr lang="en-US" altLang="zh-CN"/>
              <a:t>B</a:t>
            </a:r>
            <a:endParaRPr lang="en-US" altLang="zh-CN"/>
          </a:p>
          <a:p>
            <a:r>
              <a:rPr lang="en-US" altLang="zh-CN"/>
              <a:t>predecessor                                </a:t>
            </a:r>
            <a:r>
              <a:rPr lang="zh-CN" altLang="en-US"/>
              <a:t>前辈</a:t>
            </a:r>
            <a:endParaRPr lang="zh-CN" altLang="en-US"/>
          </a:p>
          <a:p>
            <a:r>
              <a:rPr lang="zh-CN" altLang="en-US"/>
              <a:t>虽然</a:t>
            </a:r>
            <a:r>
              <a:rPr lang="zh-CN"/>
              <a:t>它</a:t>
            </a:r>
            <a:r>
              <a:rPr lang="zh-CN" altLang="en-US"/>
              <a:t>很现代</a:t>
            </a:r>
            <a:r>
              <a:rPr lang="en-US" altLang="zh-CN"/>
              <a:t>                        Modern as it is</a:t>
            </a:r>
            <a:r>
              <a:rPr lang="zh-CN" altLang="en-US"/>
              <a:t>，</a:t>
            </a:r>
            <a:r>
              <a:rPr lang="en-US" altLang="zh-CN"/>
              <a:t>...</a:t>
            </a:r>
            <a:endParaRPr lang="en-US" altLang="zh-CN"/>
          </a:p>
          <a:p>
            <a:r>
              <a:rPr lang="en-US" altLang="zh-CN"/>
              <a:t>  streaming media                    </a:t>
            </a:r>
            <a:r>
              <a:rPr lang="zh-CN" altLang="en-US"/>
              <a:t>流媒体</a:t>
            </a:r>
            <a:endParaRPr lang="zh-CN" altLang="en-US"/>
          </a:p>
          <a:p>
            <a:r>
              <a:rPr lang="en-US" altLang="zh-CN"/>
              <a:t>dominate    adj.                     </a:t>
            </a:r>
            <a:r>
              <a:rPr lang="zh-CN" altLang="en-US"/>
              <a:t>主导的</a:t>
            </a:r>
            <a:endParaRPr lang="zh-CN" altLang="en-US"/>
          </a:p>
          <a:p>
            <a:r>
              <a:rPr lang="en-US" altLang="zh-CN"/>
              <a:t>   </a:t>
            </a:r>
            <a:endParaRPr lang="en-US" altLang="zh-CN"/>
          </a:p>
        </p:txBody>
      </p:sp>
      <p:sp>
        <p:nvSpPr>
          <p:cNvPr id="4" name="矩形 3"/>
          <p:cNvSpPr/>
          <p:nvPr/>
        </p:nvSpPr>
        <p:spPr>
          <a:xfrm>
            <a:off x="4975860" y="1825625"/>
            <a:ext cx="3377565" cy="3279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D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industrial -scale adj.                            </a:t>
            </a:r>
            <a:r>
              <a:rPr lang="zh-CN" altLang="en-US"/>
              <a:t>工业级的</a:t>
            </a:r>
            <a:endParaRPr lang="zh-CN" altLang="en-US"/>
          </a:p>
          <a:p>
            <a:r>
              <a:rPr lang="en-US" altLang="zh-CN"/>
              <a:t>obesity rate                                          </a:t>
            </a:r>
            <a:r>
              <a:rPr lang="zh-CN" altLang="en-US"/>
              <a:t>肥胖率</a:t>
            </a:r>
            <a:endParaRPr lang="zh-CN" altLang="en-US"/>
          </a:p>
          <a:p>
            <a:r>
              <a:rPr lang="en-US" altLang="zh-CN"/>
              <a:t>mount v.                                               </a:t>
            </a:r>
            <a:r>
              <a:rPr lang="zh-CN" altLang="en-US"/>
              <a:t>增加</a:t>
            </a:r>
            <a:endParaRPr lang="zh-CN" altLang="en-US"/>
          </a:p>
          <a:p>
            <a:r>
              <a:rPr lang="en-US" altLang="zh-CN"/>
              <a:t>occur with ...                                        </a:t>
            </a:r>
            <a:r>
              <a:rPr lang="zh-CN" altLang="en-US"/>
              <a:t>与</a:t>
            </a:r>
            <a:r>
              <a:rPr lang="en-US" altLang="zh-CN"/>
              <a:t>...</a:t>
            </a:r>
            <a:r>
              <a:rPr lang="zh-CN" altLang="en-US"/>
              <a:t>同时发生</a:t>
            </a:r>
            <a:endParaRPr lang="zh-CN" altLang="en-US"/>
          </a:p>
          <a:p>
            <a:r>
              <a:rPr lang="en-US" altLang="zh-CN"/>
              <a:t>sb argue that...                                      </a:t>
            </a:r>
            <a:r>
              <a:rPr lang="zh-CN" altLang="en-US"/>
              <a:t>指出，认为</a:t>
            </a:r>
            <a:r>
              <a:rPr lang="en-US" altLang="zh-CN"/>
              <a:t>...</a:t>
            </a:r>
            <a:endParaRPr lang="en-US" altLang="zh-CN"/>
          </a:p>
          <a:p>
            <a:r>
              <a:rPr lang="en-US" altLang="zh-CN"/>
              <a:t>damp  adj.                                              </a:t>
            </a:r>
            <a:r>
              <a:rPr lang="zh-CN" altLang="en-US"/>
              <a:t>潮湿的</a:t>
            </a:r>
            <a:endParaRPr lang="zh-CN" altLang="en-US"/>
          </a:p>
          <a:p>
            <a:endParaRPr lang="en-US" altLang="zh-CN"/>
          </a:p>
          <a:p>
            <a:endParaRPr lang="zh-CN" altLang="en-US"/>
          </a:p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055995" y="1691005"/>
            <a:ext cx="3435985" cy="37014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完形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p>
            <a:r>
              <a:rPr lang="en-US" altLang="zh-CN"/>
              <a:t>be done for                                        </a:t>
            </a:r>
            <a:r>
              <a:rPr lang="zh-CN" altLang="en-US"/>
              <a:t>完蛋了</a:t>
            </a:r>
            <a:endParaRPr lang="zh-CN" altLang="en-US"/>
          </a:p>
          <a:p>
            <a:r>
              <a:rPr lang="en-US" altLang="zh-CN"/>
              <a:t>outlook                                            </a:t>
            </a:r>
            <a:r>
              <a:rPr lang="zh-CN" altLang="en-US"/>
              <a:t>前景</a:t>
            </a:r>
            <a:endParaRPr lang="zh-CN" altLang="en-US"/>
          </a:p>
          <a:p>
            <a:r>
              <a:rPr lang="en-US" altLang="zh-CN"/>
              <a:t> survive the crisis/war                 </a:t>
            </a:r>
            <a:r>
              <a:rPr lang="zh-CN" altLang="en-US"/>
              <a:t>熬</a:t>
            </a:r>
            <a:r>
              <a:rPr lang="zh-CN" altLang="en-US"/>
              <a:t>过</a:t>
            </a:r>
            <a:r>
              <a:rPr lang="zh-CN"/>
              <a:t>，活下来</a:t>
            </a:r>
            <a:endParaRPr lang="zh-CN"/>
          </a:p>
          <a:p>
            <a:r>
              <a:rPr lang="zh-CN" altLang="en-US"/>
              <a:t> </a:t>
            </a:r>
            <a:r>
              <a:rPr lang="en-US" altLang="zh-CN"/>
              <a:t>survive in +</a:t>
            </a:r>
            <a:r>
              <a:rPr lang="zh-CN" altLang="en-US"/>
              <a:t>地点</a:t>
            </a:r>
            <a:r>
              <a:rPr lang="en-US" altLang="zh-CN"/>
              <a:t>                          </a:t>
            </a:r>
            <a:r>
              <a:rPr lang="zh-CN" altLang="en-US"/>
              <a:t>在</a:t>
            </a:r>
            <a:r>
              <a:rPr lang="en-US" altLang="zh-CN"/>
              <a:t>...</a:t>
            </a:r>
            <a:r>
              <a:rPr lang="zh-CN" altLang="en-US"/>
              <a:t>中生存下来（强调地点）</a:t>
            </a:r>
            <a:r>
              <a:rPr lang="en-US" altLang="zh-CN"/>
              <a:t>  </a:t>
            </a:r>
            <a:endParaRPr lang="zh-CN" altLang="en-US"/>
          </a:p>
          <a:p>
            <a:r>
              <a:rPr lang="en-US" altLang="zh-CN" u="sng"/>
              <a:t>suffer </a:t>
            </a:r>
            <a:r>
              <a:rPr lang="en-US" altLang="zh-CN"/>
              <a:t>a heart attack/a defeat   </a:t>
            </a:r>
            <a:r>
              <a:rPr lang="zh-CN" altLang="en-US"/>
              <a:t>遭受</a:t>
            </a:r>
            <a:r>
              <a:rPr lang="en-US" altLang="zh-CN"/>
              <a:t>,</a:t>
            </a:r>
            <a:r>
              <a:rPr lang="zh-CN" altLang="en-US"/>
              <a:t>经受</a:t>
            </a:r>
            <a:endParaRPr lang="zh-CN" altLang="en-US"/>
          </a:p>
          <a:p>
            <a:r>
              <a:rPr lang="en-US" altLang="zh-CN" u="sng"/>
              <a:t>suffer from</a:t>
            </a:r>
            <a:r>
              <a:rPr lang="en-US" altLang="zh-CN"/>
              <a:t> cancer                      </a:t>
            </a:r>
            <a:r>
              <a:rPr lang="zh-CN" altLang="en-US"/>
              <a:t>受苦</a:t>
            </a:r>
            <a:endParaRPr lang="zh-CN" altLang="en-US"/>
          </a:p>
          <a:p>
            <a:r>
              <a:rPr lang="en-US" altLang="zh-CN"/>
              <a:t>cast light on                                 </a:t>
            </a:r>
            <a:r>
              <a:rPr lang="zh-CN" altLang="en-US"/>
              <a:t>阐明，解释</a:t>
            </a:r>
            <a:endParaRPr lang="zh-CN" altLang="en-US"/>
          </a:p>
          <a:p>
            <a:r>
              <a:rPr lang="en-US" altLang="zh-CN"/>
              <a:t>brave icy rain                              </a:t>
            </a:r>
            <a:r>
              <a:rPr lang="zh-CN" altLang="en-US"/>
              <a:t>勇于置身</a:t>
            </a:r>
            <a:r>
              <a:rPr lang="en-US" altLang="zh-CN"/>
              <a:t> (</a:t>
            </a:r>
            <a:r>
              <a:rPr lang="zh-CN" altLang="en-US"/>
              <a:t>恶劣或危险的环境</a:t>
            </a:r>
            <a:r>
              <a:rPr lang="en-US" altLang="zh-CN"/>
              <a:t>)</a:t>
            </a:r>
            <a:endParaRPr lang="en-US" altLang="zh-CN"/>
          </a:p>
          <a:p>
            <a:r>
              <a:rPr lang="en-US" altLang="zh-CN"/>
              <a:t>awe  n.                                         </a:t>
            </a:r>
            <a:r>
              <a:rPr lang="zh-CN" altLang="en-US"/>
              <a:t>敬畏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466715" y="1311275"/>
            <a:ext cx="4869180" cy="47815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语法填空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This is the factory ______________ we visited last year.</a:t>
            </a:r>
            <a:endParaRPr lang="en-US" altLang="zh-CN"/>
          </a:p>
          <a:p>
            <a:r>
              <a:rPr lang="en-US" altLang="zh-CN"/>
              <a:t>This is the factory ______________ my father once worked.</a:t>
            </a:r>
            <a:endParaRPr lang="en-US" altLang="zh-CN"/>
          </a:p>
          <a:p>
            <a:r>
              <a:rPr lang="en-US" altLang="zh-CN"/>
              <a:t>I will never forget the day ______________ we spent together.</a:t>
            </a:r>
            <a:endParaRPr lang="en-US" altLang="zh-CN"/>
          </a:p>
          <a:p>
            <a:r>
              <a:rPr lang="en-US" altLang="zh-CN"/>
              <a:t>I will never forget the day ______________ I joined the army.</a:t>
            </a:r>
            <a:endParaRPr lang="en-US" altLang="zh-CN"/>
          </a:p>
          <a:p>
            <a:r>
              <a:rPr lang="en-US" altLang="zh-CN"/>
              <a:t>Do you still remember the playground ______________ we played basketball?</a:t>
            </a:r>
            <a:endParaRPr lang="en-US" altLang="zh-CN"/>
          </a:p>
          <a:p>
            <a:r>
              <a:rPr lang="en-US" altLang="zh-CN"/>
              <a:t>Do you still remember the playground ______________ we visited last week?</a:t>
            </a:r>
            <a:endParaRPr lang="en-US" altLang="zh-CN"/>
          </a:p>
          <a:p>
            <a:r>
              <a:rPr lang="en-US" altLang="zh-CN"/>
              <a:t>that/which, where,  that/which,  when, where,  that/which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205230" y="5627370"/>
            <a:ext cx="8506460" cy="5499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1973</Words>
  <Application>WPS 演示</Application>
  <PresentationFormat>宽屏</PresentationFormat>
  <Paragraphs>61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Arial</vt:lpstr>
      <vt:lpstr>宋体</vt:lpstr>
      <vt:lpstr>Wingdings</vt:lpstr>
      <vt:lpstr>Calibri</vt:lpstr>
      <vt:lpstr>微软雅黑</vt:lpstr>
      <vt:lpstr>Arial Unicode MS</vt:lpstr>
      <vt:lpstr>WPS</vt:lpstr>
      <vt:lpstr>A</vt:lpstr>
      <vt:lpstr>B</vt:lpstr>
      <vt:lpstr>C</vt:lpstr>
      <vt:lpstr>D</vt:lpstr>
      <vt:lpstr>完形</vt:lpstr>
      <vt:lpstr>语法填空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Sally</cp:lastModifiedBy>
  <cp:revision>7</cp:revision>
  <dcterms:created xsi:type="dcterms:W3CDTF">2023-08-09T12:44:00Z</dcterms:created>
  <dcterms:modified xsi:type="dcterms:W3CDTF">2026-03-09T04:00:53Z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DA8D5A2D0C3444618483738B39751BEC_12</vt:lpwstr>
  </property>
</Properties>
</file>