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8" r:id="rId4"/>
    <p:sldId id="257" r:id="rId5"/>
    <p:sldId id="259" r:id="rId6"/>
    <p:sldId id="264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5" userDrawn="1">
          <p15:clr>
            <a:srgbClr val="A4A3A4"/>
          </p15:clr>
        </p15:guide>
        <p15:guide id="2" pos="284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howGuides="1">
      <p:cViewPr varScale="1">
        <p:scale>
          <a:sx n="69" d="100"/>
          <a:sy n="69" d="100"/>
        </p:scale>
        <p:origin x="-138" y="-102"/>
      </p:cViewPr>
      <p:guideLst>
        <p:guide orient="horz" pos="2145"/>
        <p:guide pos="2844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 smtClean="0"/>
              <a:t>单击此处编辑母版副标题样式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52930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296" y="1600200"/>
            <a:ext cx="4032504" cy="4525963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081" y="1778438"/>
            <a:ext cx="3655181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081" y="2665379"/>
            <a:ext cx="3655181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2704" y="1778438"/>
            <a:ext cx="3673182" cy="823912"/>
          </a:xfrm>
        </p:spPr>
        <p:txBody>
          <a:bodyPr anchor="ctr" anchorCtr="0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2704" y="2665379"/>
            <a:ext cx="3673182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312401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457201"/>
            <a:ext cx="4629150" cy="540385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3124012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28" name="日期占位符 1027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29" name="页脚占位符 102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 fontAlgn="base"/>
            <a:endParaRPr lang="zh-CN" altLang="en-US" strike="noStrike" noProof="1">
              <a:latin typeface="Arial" panose="020B0604020202020204" pitchFamily="34" charset="0"/>
            </a:endParaRPr>
          </a:p>
        </p:txBody>
      </p:sp>
      <p:sp>
        <p:nvSpPr>
          <p:cNvPr id="1030" name="灯片编号占位符 1029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 fontAlgn="base"/>
            <a:fld id="{9A0DB2DC-4C9A-4742-B13C-FB6460FD3503}" type="slidenum">
              <a:rPr lang="zh-CN" altLang="en-US" strike="noStrike" noProof="1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050" name="内容占位符 2"/>
          <p:cNvSpPr>
            <a:spLocks noGrp="1"/>
          </p:cNvSpPr>
          <p:nvPr>
            <p:ph idx="1"/>
          </p:nvPr>
        </p:nvSpPr>
        <p:spPr>
          <a:xfrm>
            <a:off x="342900" y="684213"/>
            <a:ext cx="8343900" cy="5441950"/>
          </a:xfrm>
        </p:spPr>
        <p:txBody>
          <a:bodyPr anchor="t" anchorCtr="0"/>
          <a:p>
            <a:r>
              <a:rPr lang="en-GB" altLang="en-US"/>
              <a:t>A</a:t>
            </a:r>
            <a:endParaRPr lang="en-GB" altLang="en-US"/>
          </a:p>
          <a:p>
            <a:r>
              <a:rPr lang="en-GB" altLang="en-US"/>
              <a:t>1:restoration n.</a:t>
            </a:r>
            <a:r>
              <a:rPr lang="zh-CN" altLang="en-GB" sz="2800"/>
              <a:t>恢复</a:t>
            </a:r>
            <a:endParaRPr lang="zh-CN" altLang="en-GB" sz="2800"/>
          </a:p>
          <a:p>
            <a:r>
              <a:rPr lang="en-US" altLang="zh-CN"/>
              <a:t>2:vitality of... ...</a:t>
            </a:r>
            <a:r>
              <a:rPr lang="zh-CN" altLang="en-US" sz="2800"/>
              <a:t>的活力</a:t>
            </a:r>
            <a:endParaRPr lang="zh-CN" altLang="en-US" sz="2800"/>
          </a:p>
          <a:p>
            <a:r>
              <a:rPr lang="en-US" altLang="zh-CN"/>
              <a:t>3</a:t>
            </a:r>
            <a:r>
              <a:rPr lang="zh-CN" altLang="en-US"/>
              <a:t>：</a:t>
            </a:r>
            <a:r>
              <a:rPr lang="en-US" altLang="zh-CN"/>
              <a:t>on-the-spot </a:t>
            </a:r>
            <a:r>
              <a:rPr lang="zh-CN" altLang="en-US" sz="2800"/>
              <a:t>现场的</a:t>
            </a:r>
            <a:endParaRPr lang="zh-CN" altLang="en-US" sz="2800"/>
          </a:p>
          <a:p>
            <a:r>
              <a:rPr lang="en-US" altLang="zh-CN"/>
              <a:t>4</a:t>
            </a:r>
            <a:r>
              <a:rPr lang="zh-CN" altLang="en-US"/>
              <a:t>：</a:t>
            </a:r>
            <a:r>
              <a:rPr lang="en-US" altLang="zh-CN"/>
              <a:t>shared space </a:t>
            </a:r>
            <a:r>
              <a:rPr lang="zh-CN" altLang="en-US" sz="2800"/>
              <a:t>共享的空间</a:t>
            </a:r>
            <a:endParaRPr lang="zh-CN" altLang="en-US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074" name="内容占位符 2"/>
          <p:cNvSpPr>
            <a:spLocks noGrp="1"/>
          </p:cNvSpPr>
          <p:nvPr>
            <p:ph idx="1"/>
          </p:nvPr>
        </p:nvSpPr>
        <p:spPr>
          <a:xfrm>
            <a:off x="428625" y="701675"/>
            <a:ext cx="8258175" cy="5424488"/>
          </a:xfrm>
        </p:spPr>
        <p:txBody>
          <a:bodyPr anchor="t" anchorCtr="0"/>
          <a:p>
            <a:r>
              <a:rPr lang="en-US" altLang="zh-CN"/>
              <a:t>B</a:t>
            </a:r>
            <a:endParaRPr lang="zh-CN" altLang="en-US" sz="3200">
              <a:solidFill>
                <a:schemeClr val="tx1"/>
              </a:solidFill>
            </a:endParaRPr>
          </a:p>
          <a:p>
            <a:pPr>
              <a:spcBef>
                <a:spcPts val="0"/>
              </a:spcBef>
            </a:pPr>
            <a:r>
              <a:rPr lang="en-US" altLang="zh-CN"/>
              <a:t>1.disrepair n.</a:t>
            </a:r>
            <a:r>
              <a:rPr lang="zh-CN" altLang="en-US"/>
              <a:t>失修</a:t>
            </a:r>
            <a:endParaRPr lang="zh-CN" altLang="en-US"/>
          </a:p>
          <a:p>
            <a:pPr>
              <a:spcBef>
                <a:spcPts val="0"/>
              </a:spcBef>
            </a:pPr>
            <a:r>
              <a:rPr lang="en-US" altLang="zh-CN"/>
              <a:t>2.hatch v.</a:t>
            </a:r>
            <a:r>
              <a:rPr lang="zh-CN" altLang="en-US"/>
              <a:t>策划</a:t>
            </a:r>
            <a:endParaRPr lang="zh-CN" altLang="en-US"/>
          </a:p>
          <a:p>
            <a:pPr>
              <a:spcBef>
                <a:spcPts val="0"/>
              </a:spcBef>
            </a:pPr>
            <a:r>
              <a:rPr lang="en-US" altLang="zh-CN"/>
              <a:t>3.fall on hard times </a:t>
            </a:r>
            <a:r>
              <a:rPr lang="zh-CN" altLang="en-US"/>
              <a:t>倒霉</a:t>
            </a:r>
            <a:endParaRPr lang="zh-CN" altLang="en-US"/>
          </a:p>
          <a:p>
            <a:pPr>
              <a:spcBef>
                <a:spcPts val="0"/>
              </a:spcBef>
            </a:pPr>
            <a:r>
              <a:rPr lang="en-US" altLang="zh-CN"/>
              <a:t>4.push the envelope </a:t>
            </a:r>
            <a:r>
              <a:rPr lang="zh-CN" altLang="en-US"/>
              <a:t>突破极限</a:t>
            </a:r>
            <a:endParaRPr lang="zh-CN" alt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115" y="476885"/>
            <a:ext cx="7696200" cy="582168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c</a:t>
            </a:r>
            <a:r>
              <a:rPr lang="en-US" altLang="zh-CN" sz="3200">
                <a:solidFill>
                  <a:schemeClr val="tx1"/>
                </a:solidFill>
              </a:rPr>
              <a:t>  </a:t>
            </a:r>
            <a:endParaRPr lang="en-US" altLang="zh-CN" sz="3200">
              <a:solidFill>
                <a:schemeClr val="tx1"/>
              </a:solidFill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intelligence </a:t>
            </a:r>
            <a:r>
              <a:rPr lang="zh-CN" altLang="en-US" sz="2800"/>
              <a:t>智能</a:t>
            </a:r>
            <a:endParaRPr lang="zh-CN" altLang="en-US" sz="2800"/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fossil fuel     </a:t>
            </a:r>
            <a:r>
              <a:rPr lang="zh-CN" altLang="en-US" sz="2800"/>
              <a:t>化石燃料</a:t>
            </a:r>
            <a:endParaRPr lang="zh-CN" altLang="en-US" sz="2800"/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data-intensive  </a:t>
            </a:r>
            <a:r>
              <a:rPr lang="zh-CN" altLang="en-US" sz="2800"/>
              <a:t>数据密集型的</a:t>
            </a:r>
            <a:endParaRPr lang="zh-CN" altLang="en-US" sz="2800"/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greenhouse gas </a:t>
            </a:r>
            <a:r>
              <a:rPr lang="zh-CN" altLang="en-US" sz="2800"/>
              <a:t>温室气体</a:t>
            </a:r>
            <a:endParaRPr lang="zh-CN" altLang="en-US" sz="2800"/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  <a:sym typeface="+mn-ea"/>
              </a:rPr>
              <a:t>•</a:t>
            </a:r>
            <a:r>
              <a:rPr lang="en-US" altLang="zh-CN" sz="3200"/>
              <a:t>digital book </a:t>
            </a:r>
            <a:r>
              <a:rPr lang="zh-CN" altLang="en-US" sz="2800"/>
              <a:t>数字书籍</a:t>
            </a:r>
            <a:endParaRPr lang="zh-CN" altLang="en-US" sz="2800"/>
          </a:p>
          <a:p>
            <a:pPr marL="342265" indent="-342265"/>
            <a:endParaRPr lang="zh-CN" altLang="en-US"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835" y="747395"/>
            <a:ext cx="8228965" cy="5379085"/>
          </a:xfrm>
        </p:spPr>
        <p:txBody>
          <a:bodyPr/>
          <a:p>
            <a:r>
              <a:rPr lang="en-US" altLang="zh-CN"/>
              <a:t>D</a:t>
            </a:r>
            <a:endParaRPr lang="en-US" altLang="zh-CN"/>
          </a:p>
          <a:p>
            <a:pPr marL="342265" indent="-342265"/>
            <a:r>
              <a:rPr lang="en-US" altLang="zh-CN">
                <a:sym typeface="+mn-ea"/>
              </a:rPr>
              <a:t>deforestation </a:t>
            </a:r>
            <a:r>
              <a:rPr lang="zh-CN" altLang="en-US">
                <a:sym typeface="+mn-ea"/>
              </a:rPr>
              <a:t>毁林；森林砍伐</a:t>
            </a:r>
            <a:endParaRPr lang="zh-CN" altLang="en-US"/>
          </a:p>
          <a:p>
            <a:pPr marL="342265" indent="-342265"/>
            <a:r>
              <a:rPr lang="en-US" altLang="zh-CN">
                <a:sym typeface="+mn-ea"/>
              </a:rPr>
              <a:t>powerhouse  </a:t>
            </a:r>
            <a:r>
              <a:rPr lang="zh-CN" altLang="en-US">
                <a:sym typeface="+mn-ea"/>
              </a:rPr>
              <a:t>强国；巨头</a:t>
            </a:r>
            <a:endParaRPr lang="zh-CN" altLang="en-US"/>
          </a:p>
          <a:p>
            <a:pPr marL="342265" indent="-342265"/>
            <a:r>
              <a:rPr lang="en-US" altLang="zh-CN">
                <a:sym typeface="+mn-ea"/>
              </a:rPr>
              <a:t>ecosystem     </a:t>
            </a:r>
            <a:r>
              <a:rPr lang="zh-CN" altLang="en-US">
                <a:sym typeface="+mn-ea"/>
              </a:rPr>
              <a:t>生态系统</a:t>
            </a:r>
            <a:endParaRPr lang="zh-CN" altLang="en-US"/>
          </a:p>
          <a:p>
            <a:pPr marL="342265" indent="-342265"/>
            <a:r>
              <a:rPr lang="en-US" altLang="zh-CN">
                <a:sym typeface="+mn-ea"/>
              </a:rPr>
              <a:t>regulation       </a:t>
            </a:r>
            <a:r>
              <a:rPr lang="zh-CN" altLang="en-US">
                <a:sym typeface="+mn-ea"/>
              </a:rPr>
              <a:t>调节；管控</a:t>
            </a:r>
            <a:endParaRPr lang="zh-CN" altLang="en-US"/>
          </a:p>
          <a:p>
            <a:pPr marL="342265" indent="-342265"/>
            <a:r>
              <a:rPr lang="en-US" altLang="zh-CN">
                <a:sym typeface="+mn-ea"/>
              </a:rPr>
              <a:t>tall order         </a:t>
            </a:r>
            <a:r>
              <a:rPr lang="zh-CN" altLang="en-US">
                <a:sym typeface="+mn-ea"/>
              </a:rPr>
              <a:t>艰巨的任务</a:t>
            </a:r>
            <a:endParaRPr lang="zh-CN" altLang="en-US"/>
          </a:p>
          <a:p>
            <a:endParaRPr lang="en-US" altLang="zh-CN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115" y="476885"/>
            <a:ext cx="7696200" cy="3799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3200"/>
          </a:p>
        </p:txBody>
      </p:sp>
      <p:sp>
        <p:nvSpPr>
          <p:cNvPr id="3" name="文本框 2"/>
          <p:cNvSpPr txBox="1"/>
          <p:nvPr/>
        </p:nvSpPr>
        <p:spPr>
          <a:xfrm>
            <a:off x="467360" y="980440"/>
            <a:ext cx="7761605" cy="39693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342265" indent="-342265"/>
            <a:r>
              <a:rPr lang="zh-CN" altLang="en-US" sz="2800" b="1">
                <a:cs typeface="Arial" panose="020B0604020202020204" pitchFamily="34" charset="0"/>
              </a:rPr>
              <a:t>完形填空</a:t>
            </a:r>
            <a:endParaRPr lang="en-US" altLang="zh-CN" sz="2800" b="1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flicker of light         </a:t>
            </a:r>
            <a:r>
              <a:rPr lang="zh-CN" altLang="en-US" sz="2800">
                <a:cs typeface="Arial" panose="020B0604020202020204" pitchFamily="34" charset="0"/>
              </a:rPr>
              <a:t>微光闪烁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firefly                     </a:t>
            </a:r>
            <a:r>
              <a:rPr lang="zh-CN" altLang="en-US" sz="2800">
                <a:cs typeface="Arial" panose="020B0604020202020204" pitchFamily="34" charset="0"/>
              </a:rPr>
              <a:t>萤火虫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catch one's eye    </a:t>
            </a:r>
            <a:r>
              <a:rPr lang="zh-CN" altLang="en-US" sz="2800">
                <a:cs typeface="Arial" panose="020B0604020202020204" pitchFamily="34" charset="0"/>
              </a:rPr>
              <a:t>引起某人注意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flash of light          </a:t>
            </a:r>
            <a:r>
              <a:rPr lang="zh-CN" altLang="en-US" sz="2800">
                <a:cs typeface="Arial" panose="020B0604020202020204" pitchFamily="34" charset="0"/>
              </a:rPr>
              <a:t>一道闪光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in awe                  </a:t>
            </a:r>
            <a:r>
              <a:rPr lang="zh-CN" altLang="en-US" sz="2800">
                <a:cs typeface="Arial" panose="020B0604020202020204" pitchFamily="34" charset="0"/>
              </a:rPr>
              <a:t>惊叹地；敬畏地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mere flicker          </a:t>
            </a:r>
            <a:r>
              <a:rPr lang="zh-CN" altLang="en-US" sz="2800">
                <a:cs typeface="Arial" panose="020B0604020202020204" pitchFamily="34" charset="0"/>
              </a:rPr>
              <a:t>仅仅一丝微光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awaken the light in others    </a:t>
            </a:r>
            <a:r>
              <a:rPr lang="zh-CN" altLang="en-US" sz="2000">
                <a:cs typeface="Arial" panose="020B0604020202020204" pitchFamily="34" charset="0"/>
              </a:rPr>
              <a:t>唤醒他人心中的光</a:t>
            </a:r>
            <a:endParaRPr lang="zh-CN" altLang="en-US" sz="20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115" y="476885"/>
            <a:ext cx="7696200" cy="3799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327025" y="657225"/>
            <a:ext cx="8558530" cy="524891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265" indent="-342265"/>
            <a:r>
              <a:rPr lang="zh-CN" altLang="en-US" sz="2800">
                <a:cs typeface="Arial" panose="020B0604020202020204" pitchFamily="34" charset="0"/>
              </a:rPr>
              <a:t>七选五</a:t>
            </a:r>
            <a:endParaRPr lang="zh-CN" altLang="en-US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drawback                   </a:t>
            </a:r>
            <a:r>
              <a:rPr lang="en-US" altLang="zh-CN" sz="2800">
                <a:cs typeface="Arial" panose="020B0604020202020204" pitchFamily="34" charset="0"/>
              </a:rPr>
              <a:t>   </a:t>
            </a:r>
            <a:r>
              <a:rPr lang="zh-CN" altLang="en-US" sz="2800">
                <a:cs typeface="Arial" panose="020B0604020202020204" pitchFamily="34" charset="0"/>
              </a:rPr>
              <a:t>缺点；不利条件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temporarily let go of     </a:t>
            </a:r>
            <a:r>
              <a:rPr lang="zh-CN" altLang="en-US" sz="2800">
                <a:cs typeface="Arial" panose="020B0604020202020204" pitchFamily="34" charset="0"/>
              </a:rPr>
              <a:t>暂时放下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burden                         </a:t>
            </a:r>
            <a:r>
              <a:rPr lang="zh-CN" altLang="en-US" sz="2800">
                <a:cs typeface="Arial" panose="020B0604020202020204" pitchFamily="34" charset="0"/>
              </a:rPr>
              <a:t>负担；重负</a:t>
            </a:r>
            <a:endParaRPr lang="zh-CN" altLang="en-US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attaining knowledge    </a:t>
            </a:r>
            <a:r>
              <a:rPr lang="zh-CN" altLang="en-US" sz="2800">
                <a:cs typeface="Arial" panose="020B0604020202020204" pitchFamily="34" charset="0"/>
              </a:rPr>
              <a:t>获取知识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</a:t>
            </a:r>
            <a:r>
              <a:rPr lang="en-US" altLang="zh-CN" sz="2400">
                <a:cs typeface="Arial" panose="020B0604020202020204" pitchFamily="34" charset="0"/>
              </a:rPr>
              <a:t>stimulate areas of the brain </a:t>
            </a:r>
            <a:r>
              <a:rPr lang="en-US" altLang="zh-CN" sz="3200">
                <a:cs typeface="Arial" panose="020B0604020202020204" pitchFamily="34" charset="0"/>
              </a:rPr>
              <a:t>   </a:t>
            </a:r>
            <a:r>
              <a:rPr lang="zh-CN" altLang="en-US" sz="2400">
                <a:cs typeface="Arial" panose="020B0604020202020204" pitchFamily="34" charset="0"/>
              </a:rPr>
              <a:t>刺激大脑区域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multitasking                 </a:t>
            </a:r>
            <a:r>
              <a:rPr lang="zh-CN" altLang="en-US" sz="2800">
                <a:cs typeface="Arial" panose="020B0604020202020204" pitchFamily="34" charset="0"/>
              </a:rPr>
              <a:t>多任务处理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rewarding aspect        </a:t>
            </a:r>
            <a:r>
              <a:rPr lang="zh-CN" altLang="en-US" sz="2800">
                <a:cs typeface="Arial" panose="020B0604020202020204" pitchFamily="34" charset="0"/>
              </a:rPr>
              <a:t>有益的方面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/>
            <a:r>
              <a:rPr lang="en-US" altLang="zh-CN" sz="3200">
                <a:cs typeface="Arial" panose="020B0604020202020204" pitchFamily="34" charset="0"/>
              </a:rPr>
              <a:t>• sense of belonging      </a:t>
            </a:r>
            <a:r>
              <a:rPr lang="zh-CN" altLang="en-US" sz="2800">
                <a:cs typeface="Arial" panose="020B0604020202020204" pitchFamily="34" charset="0"/>
              </a:rPr>
              <a:t>归属感</a:t>
            </a:r>
            <a:endParaRPr lang="zh-CN" altLang="en-US" sz="2800"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文本框 3"/>
          <p:cNvSpPr txBox="1"/>
          <p:nvPr/>
        </p:nvSpPr>
        <p:spPr>
          <a:xfrm>
            <a:off x="539115" y="476885"/>
            <a:ext cx="7696200" cy="3799205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endParaRPr lang="zh-CN" altLang="en-US" sz="3200"/>
          </a:p>
        </p:txBody>
      </p:sp>
      <p:sp>
        <p:nvSpPr>
          <p:cNvPr id="2" name="文本框 1"/>
          <p:cNvSpPr txBox="1"/>
          <p:nvPr/>
        </p:nvSpPr>
        <p:spPr>
          <a:xfrm>
            <a:off x="394970" y="692785"/>
            <a:ext cx="8095615" cy="3295650"/>
          </a:xfrm>
          <a:prstGeom prst="rect">
            <a:avLst/>
          </a:prstGeom>
          <a:noFill/>
        </p:spPr>
        <p:txBody>
          <a:bodyPr wrap="square" rtlCol="0" anchor="t">
            <a:noAutofit/>
          </a:bodyPr>
          <a:p>
            <a:pPr marL="342265" indent="-342265" algn="l"/>
            <a:r>
              <a:rPr lang="zh-CN" altLang="en-US" sz="3200">
                <a:cs typeface="Arial" panose="020B0604020202020204" pitchFamily="34" charset="0"/>
                <a:sym typeface="+mn-ea"/>
              </a:rPr>
              <a:t>语法填空</a:t>
            </a:r>
            <a:endParaRPr lang="zh-CN" altLang="en-US" sz="3200">
              <a:cs typeface="Arial" panose="020B0604020202020204" pitchFamily="34" charset="0"/>
            </a:endParaRPr>
          </a:p>
          <a:p>
            <a:pPr marL="342265" indent="-342265" algn="l"/>
            <a:r>
              <a:rPr lang="en-US" altLang="zh-CN" sz="3200">
                <a:cs typeface="Arial" panose="020B0604020202020204" pitchFamily="34" charset="0"/>
                <a:sym typeface="+mn-ea"/>
              </a:rPr>
              <a:t>iconic                     </a:t>
            </a:r>
            <a:r>
              <a:rPr lang="zh-CN" altLang="en-US" sz="2800">
                <a:cs typeface="Arial" panose="020B0604020202020204" pitchFamily="34" charset="0"/>
                <a:sym typeface="+mn-ea"/>
              </a:rPr>
              <a:t>标志性的</a:t>
            </a:r>
            <a:endParaRPr lang="en-US" altLang="zh-CN" sz="3200">
              <a:cs typeface="Arial" panose="020B0604020202020204" pitchFamily="34" charset="0"/>
            </a:endParaRPr>
          </a:p>
          <a:p>
            <a:pPr marL="342265" indent="-342265" algn="l"/>
            <a:r>
              <a:rPr lang="en-US" altLang="zh-CN" sz="3200">
                <a:cs typeface="Arial" panose="020B0604020202020204" pitchFamily="34" charset="0"/>
                <a:sym typeface="+mn-ea"/>
              </a:rPr>
              <a:t>genuine                 </a:t>
            </a:r>
            <a:r>
              <a:rPr lang="zh-CN" altLang="en-US" sz="2800">
                <a:cs typeface="Arial" panose="020B0604020202020204" pitchFamily="34" charset="0"/>
                <a:sym typeface="+mn-ea"/>
              </a:rPr>
              <a:t>地道的，真实的</a:t>
            </a:r>
            <a:endParaRPr lang="en-US" altLang="zh-CN" sz="2800">
              <a:cs typeface="Arial" panose="020B0604020202020204" pitchFamily="34" charset="0"/>
            </a:endParaRPr>
          </a:p>
          <a:p>
            <a:pPr marL="342265" indent="-342265" algn="l"/>
            <a:r>
              <a:rPr lang="en-US" altLang="zh-CN" sz="3200">
                <a:cs typeface="Arial" panose="020B0604020202020204" pitchFamily="34" charset="0"/>
                <a:sym typeface="+mn-ea"/>
              </a:rPr>
              <a:t>god-evil story         </a:t>
            </a:r>
            <a:r>
              <a:rPr lang="zh-CN" altLang="en-US" sz="2800">
                <a:cs typeface="Arial" panose="020B0604020202020204" pitchFamily="34" charset="0"/>
                <a:sym typeface="+mn-ea"/>
              </a:rPr>
              <a:t>神魔故事</a:t>
            </a:r>
            <a:endParaRPr lang="en-US" altLang="zh-CN" sz="2800">
              <a:cs typeface="Arial" panose="020B0604020202020204" pitchFamily="34" charset="0"/>
              <a:sym typeface="+mn-ea"/>
            </a:endParaRPr>
          </a:p>
          <a:p>
            <a:pPr marL="342265" indent="-342265" algn="l"/>
            <a:r>
              <a:rPr lang="en-US" altLang="zh-CN" sz="2400">
                <a:cs typeface="Arial" panose="020B0604020202020204" pitchFamily="34" charset="0"/>
                <a:sym typeface="+mn-ea"/>
              </a:rPr>
              <a:t>action and role-playing game     </a:t>
            </a:r>
            <a:r>
              <a:rPr lang="zh-CN" altLang="en-US" sz="2400">
                <a:cs typeface="Arial" panose="020B0604020202020204" pitchFamily="34" charset="0"/>
                <a:sym typeface="+mn-ea"/>
              </a:rPr>
              <a:t>动作角色扮演游戏</a:t>
            </a:r>
            <a:endParaRPr lang="zh-CN" altLang="en-US" sz="2400">
              <a:cs typeface="Arial" panose="020B0604020202020204" pitchFamily="34" charset="0"/>
              <a:sym typeface="+mn-e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9EDEE"/>
        </a:accent5>
        <a:accent6>
          <a:srgbClr val="2D2D89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999</Words>
  <Application>WPS 演示</Application>
  <PresentationFormat/>
  <Paragraphs>53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5" baseType="lpstr">
      <vt:lpstr>Arial</vt:lpstr>
      <vt:lpstr>宋体</vt:lpstr>
      <vt:lpstr>Wingdings</vt:lpstr>
      <vt:lpstr>微软雅黑</vt:lpstr>
      <vt:lpstr>Arial Unicode MS</vt:lpstr>
      <vt:lpstr>Calibri</vt:lpstr>
      <vt:lpstr>默认设计模板</vt:lpstr>
      <vt:lpstr>1_默认设计模板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黄玉红</dc:creator>
  <cp:lastModifiedBy>语虹</cp:lastModifiedBy>
  <cp:revision>15</cp:revision>
  <dcterms:created xsi:type="dcterms:W3CDTF">2026-03-29T02:27:00Z</dcterms:created>
  <dcterms:modified xsi:type="dcterms:W3CDTF">2026-03-29T07:56:48Z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2052-12.1.0.25225</vt:lpwstr>
  </property>
  <property fmtid="{D5CDD505-2E9C-101B-9397-08002B2CF9AE}" pid="3" name="ICV">
    <vt:lpwstr>CD7FF869EF8E47F9B1DA213D0E9EC084_13</vt:lpwstr>
  </property>
</Properties>
</file>