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9" r:id="rId4"/>
    <p:sldId id="258" r:id="rId5"/>
    <p:sldId id="257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680"/>
            <a:ext cx="2640965" cy="854075"/>
          </a:xfrm>
        </p:spPr>
        <p:txBody>
          <a:bodyPr>
            <a:normAutofit fontScale="90000"/>
          </a:bodyPr>
          <a:p>
            <a:r>
              <a:rPr lang="en-US" altLang="zh-CN"/>
              <a:t>A</a:t>
            </a:r>
            <a:r>
              <a:rPr lang="zh-CN" altLang="en-US"/>
              <a:t>：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1976755"/>
            <a:ext cx="9218930" cy="4690745"/>
          </a:xfrm>
        </p:spPr>
        <p:txBody>
          <a:bodyPr>
            <a:normAutofit/>
          </a:bodyPr>
          <a:p>
            <a:pPr algn="l"/>
            <a:r>
              <a:rPr lang="en-US" altLang="zh-CN" sz="3600"/>
              <a:t>virtual  adj.  </a:t>
            </a:r>
            <a:r>
              <a:rPr lang="zh-CN" altLang="en-US" sz="3600"/>
              <a:t>虚拟的，实质上的</a:t>
            </a:r>
            <a:endParaRPr lang="zh-CN" altLang="en-US" sz="3600"/>
          </a:p>
          <a:p>
            <a:pPr algn="l"/>
            <a:r>
              <a:rPr lang="en-US" altLang="zh-CN" sz="3600"/>
              <a:t>exclusive adj. </a:t>
            </a:r>
            <a:r>
              <a:rPr lang="zh-CN" altLang="en-US" sz="3600"/>
              <a:t>独有的，排外的</a:t>
            </a:r>
            <a:endParaRPr lang="zh-CN" altLang="en-US" sz="3600"/>
          </a:p>
          <a:p>
            <a:pPr algn="l"/>
            <a:r>
              <a:rPr lang="en-US" altLang="zh-CN" sz="3600"/>
              <a:t>associate n. </a:t>
            </a:r>
            <a:r>
              <a:rPr lang="zh-CN" altLang="en-US" sz="3600"/>
              <a:t>同事，伙伴</a:t>
            </a:r>
            <a:endParaRPr lang="zh-CN" altLang="en-US" sz="3600"/>
          </a:p>
          <a:p>
            <a:pPr algn="l"/>
            <a:r>
              <a:rPr lang="en-US" altLang="zh-CN" sz="3600"/>
              <a:t>shipping fee </a:t>
            </a:r>
            <a:r>
              <a:rPr lang="zh-CN" altLang="en-US" sz="3600"/>
              <a:t>运费</a:t>
            </a:r>
            <a:endParaRPr lang="zh-CN" altLang="en-US" sz="3600"/>
          </a:p>
          <a:p>
            <a:endParaRPr lang="zh-CN" altLang="en-US" sz="3600"/>
          </a:p>
          <a:p>
            <a:endParaRPr lang="zh-CN" altLang="en-US" sz="3600"/>
          </a:p>
          <a:p>
            <a:r>
              <a:rPr lang="en-US" altLang="zh-CN" sz="3600"/>
              <a:t> </a:t>
            </a:r>
            <a:endParaRPr lang="zh-CN" altLang="en-US" sz="3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B</a:t>
            </a:r>
            <a:r>
              <a:rPr lang="zh-CN" altLang="en-US"/>
              <a:t>：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p>
            <a:r>
              <a:rPr lang="en-US" altLang="zh-CN">
                <a:sym typeface="+mn-ea"/>
              </a:rPr>
              <a:t>specialty    </a:t>
            </a:r>
            <a:r>
              <a:rPr lang="zh-CN" altLang="en-US">
                <a:sym typeface="+mn-ea"/>
              </a:rPr>
              <a:t>专业，特色</a:t>
            </a:r>
            <a:r>
              <a:rPr lang="en-US" altLang="zh-CN">
                <a:sym typeface="+mn-ea"/>
              </a:rPr>
              <a:t>                     </a:t>
            </a:r>
            <a:endParaRPr lang="zh-CN" altLang="en-US"/>
          </a:p>
          <a:p>
            <a:r>
              <a:rPr lang="en-US" altLang="zh-CN">
                <a:sym typeface="+mn-ea"/>
              </a:rPr>
              <a:t> committed     </a:t>
            </a:r>
            <a:r>
              <a:rPr lang="zh-CN" altLang="en-US">
                <a:sym typeface="+mn-ea"/>
              </a:rPr>
              <a:t>坚定地，投入的</a:t>
            </a:r>
            <a:endParaRPr lang="zh-CN" altLang="en-US"/>
          </a:p>
          <a:p>
            <a:r>
              <a:rPr lang="en-US" altLang="zh-CN">
                <a:sym typeface="+mn-ea"/>
              </a:rPr>
              <a:t>   empower  v.   </a:t>
            </a:r>
            <a:r>
              <a:rPr lang="zh-CN" altLang="en-US">
                <a:sym typeface="+mn-ea"/>
              </a:rPr>
              <a:t>赋能，授权</a:t>
            </a:r>
            <a:endParaRPr lang="en-US" altLang="zh-CN"/>
          </a:p>
          <a:p>
            <a:r>
              <a:rPr lang="en-US" altLang="zh-CN"/>
              <a:t>wear and tear     n.  </a:t>
            </a:r>
            <a:r>
              <a:rPr lang="zh-CN" altLang="en-US"/>
              <a:t>损耗、磨损</a:t>
            </a:r>
            <a:endParaRPr lang="zh-CN" altLang="en-US"/>
          </a:p>
          <a:p>
            <a:r>
              <a:rPr lang="en-US" altLang="zh-CN"/>
              <a:t>exposure               </a:t>
            </a:r>
            <a:r>
              <a:rPr lang="zh-CN" altLang="en-US"/>
              <a:t>暴露，曝光</a:t>
            </a:r>
            <a:endParaRPr lang="zh-CN" altLang="en-US"/>
          </a:p>
          <a:p>
            <a:r>
              <a:rPr lang="en-US" altLang="zh-CN"/>
              <a:t>initiative                  </a:t>
            </a:r>
            <a:r>
              <a:rPr lang="zh-CN" altLang="en-US"/>
              <a:t>倡议，方案</a:t>
            </a:r>
            <a:endParaRPr lang="zh-CN" altLang="en-US"/>
          </a:p>
          <a:p>
            <a:r>
              <a:rPr lang="en-US" altLang="zh-CN"/>
              <a:t>become second nature </a:t>
            </a:r>
            <a:r>
              <a:rPr lang="zh-CN" altLang="en-US"/>
              <a:t>变成第二天性</a:t>
            </a:r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C</a:t>
            </a:r>
            <a:r>
              <a:rPr lang="zh-CN" altLang="en-US"/>
              <a:t>：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disguise </a:t>
            </a:r>
            <a:r>
              <a:rPr lang="zh-CN" altLang="en-US"/>
              <a:t>伪装，掩饰</a:t>
            </a:r>
            <a:endParaRPr lang="zh-CN" altLang="en-US"/>
          </a:p>
          <a:p>
            <a:r>
              <a:rPr lang="en-US" altLang="zh-CN"/>
              <a:t>scent </a:t>
            </a:r>
            <a:r>
              <a:rPr lang="zh-CN" altLang="en-US"/>
              <a:t>香味，踪迹</a:t>
            </a:r>
            <a:endParaRPr lang="zh-CN" altLang="en-US"/>
          </a:p>
          <a:p>
            <a:r>
              <a:rPr lang="en-US" altLang="zh-CN"/>
              <a:t>trade in sth for a new one </a:t>
            </a:r>
            <a:r>
              <a:rPr lang="zh-CN" altLang="en-US"/>
              <a:t>以旧换新</a:t>
            </a:r>
            <a:endParaRPr lang="zh-CN" altLang="en-US"/>
          </a:p>
          <a:p>
            <a:r>
              <a:rPr lang="en-US" altLang="zh-CN"/>
              <a:t>detect  v.</a:t>
            </a:r>
            <a:r>
              <a:rPr lang="zh-CN" altLang="en-US"/>
              <a:t>发现，查明</a:t>
            </a:r>
            <a:endParaRPr lang="en-US" altLang="zh-CN"/>
          </a:p>
          <a:p>
            <a:r>
              <a:rPr lang="en-US" altLang="zh-CN"/>
              <a:t>association  n. </a:t>
            </a:r>
            <a:r>
              <a:rPr lang="zh-CN" altLang="en-US"/>
              <a:t>联想，关联</a:t>
            </a:r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zh-CN"/>
              <a:t>D</a:t>
            </a:r>
            <a:r>
              <a:rPr lang="zh-CN" altLang="en-US"/>
              <a:t>：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cynicism </a:t>
            </a:r>
            <a:r>
              <a:rPr lang="zh-CN" altLang="en-US"/>
              <a:t>愤世嫉俗，玩世不恭</a:t>
            </a:r>
            <a:r>
              <a:rPr lang="en-US" altLang="zh-CN"/>
              <a:t>   </a:t>
            </a:r>
            <a:r>
              <a:rPr lang="zh-CN" altLang="en-US"/>
              <a:t>（</a:t>
            </a:r>
            <a:r>
              <a:rPr lang="en-US" altLang="zh-CN"/>
              <a:t>cynic n.     cynical adj. )</a:t>
            </a:r>
            <a:endParaRPr lang="zh-CN" altLang="en-US"/>
          </a:p>
          <a:p>
            <a:r>
              <a:rPr lang="en-US" altLang="zh-CN"/>
              <a:t>neuroscience </a:t>
            </a:r>
            <a:r>
              <a:rPr lang="zh-CN" altLang="en-US"/>
              <a:t>神经科学</a:t>
            </a:r>
            <a:endParaRPr lang="zh-CN" altLang="en-US"/>
          </a:p>
          <a:p>
            <a:r>
              <a:rPr lang="en-US" altLang="zh-CN"/>
              <a:t>cognitive </a:t>
            </a:r>
            <a:r>
              <a:rPr lang="zh-CN" altLang="en-US"/>
              <a:t>感知的，认知的</a:t>
            </a:r>
            <a:endParaRPr lang="zh-CN" altLang="en-US"/>
          </a:p>
          <a:p>
            <a:r>
              <a:rPr lang="en-US" altLang="zh-CN"/>
              <a:t>overestimate  v.  </a:t>
            </a:r>
            <a:r>
              <a:rPr lang="zh-CN" altLang="en-US"/>
              <a:t>高估</a:t>
            </a:r>
            <a:r>
              <a:rPr lang="en-US" altLang="zh-CN"/>
              <a:t> </a:t>
            </a:r>
            <a:endParaRPr lang="zh-CN" altLang="en-US"/>
          </a:p>
          <a:p>
            <a:r>
              <a:rPr lang="en-US"/>
              <a:t>burnout  n.  </a:t>
            </a:r>
            <a:r>
              <a:rPr lang="zh-CN" altLang="en-US"/>
              <a:t>精疲力竭</a:t>
            </a:r>
            <a:endParaRPr lang="en-US"/>
          </a:p>
          <a:p>
            <a:r>
              <a:rPr lang="en-US" altLang="zh-CN"/>
              <a:t>counterprogramming   </a:t>
            </a:r>
            <a:endParaRPr lang="en-US" altLang="zh-CN"/>
          </a:p>
          <a:p>
            <a:r>
              <a:rPr lang="zh-CN" altLang="en-US"/>
              <a:t>&lt;美&gt;（电视台为争夺观众而举行的）竞争性节目安排，对抗性节目安排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七选五：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altLang="zh-CN"/>
              <a:t>• sensation   n. </a:t>
            </a:r>
            <a:r>
              <a:rPr lang="zh-CN" altLang="en-US"/>
              <a:t>感觉，知觉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 emotional awareness  </a:t>
            </a:r>
            <a:r>
              <a:rPr lang="zh-CN" altLang="en-US"/>
              <a:t>情感意识</a:t>
            </a:r>
            <a:r>
              <a:rPr lang="en-US" altLang="zh-CN"/>
              <a:t> </a:t>
            </a:r>
            <a:r>
              <a:rPr lang="zh-CN" altLang="en-US"/>
              <a:t>（指个体对自己和他人情感的认识、理解和应对能力。）</a:t>
            </a:r>
            <a:endParaRPr lang="zh-CN" altLang="en-US"/>
          </a:p>
          <a:p>
            <a:pPr marL="0" indent="0">
              <a:buNone/>
            </a:pPr>
            <a:r>
              <a:rPr lang="en-US"/>
              <a:t>  take over  </a:t>
            </a:r>
            <a:r>
              <a:rPr lang="zh-CN" altLang="en-US"/>
              <a:t>接管</a:t>
            </a:r>
            <a:endParaRPr lang="en-US"/>
          </a:p>
          <a:p>
            <a:pPr marL="0" indent="0">
              <a:buNone/>
            </a:pPr>
            <a:r>
              <a:rPr lang="en-US" altLang="zh-CN"/>
              <a:t>• heal </a:t>
            </a:r>
            <a:r>
              <a:rPr lang="zh-CN" altLang="en-US"/>
              <a:t>治愈，使人愉悦</a:t>
            </a:r>
            <a:r>
              <a:rPr lang="en-US" altLang="zh-CN"/>
              <a:t> </a:t>
            </a:r>
            <a:endParaRPr lang="en-US" altLang="zh-CN"/>
          </a:p>
          <a:p>
            <a:pPr marL="0" indent="0">
              <a:buNone/>
            </a:pPr>
            <a:r>
              <a:rPr lang="en-US" altLang="zh-CN">
                <a:sym typeface="+mn-ea"/>
              </a:rPr>
              <a:t>•</a:t>
            </a:r>
            <a:r>
              <a:rPr lang="en-US" altLang="zh-CN"/>
              <a:t>well-being </a:t>
            </a:r>
            <a:r>
              <a:rPr lang="zh-CN" altLang="en-US"/>
              <a:t>幸福，安乐</a:t>
            </a:r>
            <a:endParaRPr lang="zh-CN" altLang="en-US"/>
          </a:p>
          <a:p>
            <a:pPr marL="0" indent="0">
              <a:buNone/>
            </a:pPr>
            <a:r>
              <a:rPr lang="en-US" altLang="zh-CN">
                <a:sym typeface="+mn-ea"/>
              </a:rPr>
              <a:t>•</a:t>
            </a:r>
            <a:r>
              <a:rPr lang="en-US" altLang="zh-CN"/>
              <a:t> move on </a:t>
            </a:r>
            <a:r>
              <a:rPr lang="zh-CN" altLang="en-US"/>
              <a:t>离开，继续前进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•</a:t>
            </a:r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完形填空：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current n. </a:t>
            </a:r>
            <a:r>
              <a:rPr lang="zh-CN" altLang="en-US"/>
              <a:t>水流，电流，潮流</a:t>
            </a:r>
            <a:r>
              <a:rPr lang="en-US" altLang="zh-CN"/>
              <a:t>   adj. </a:t>
            </a:r>
            <a:r>
              <a:rPr lang="zh-CN" altLang="en-US"/>
              <a:t>当前的</a:t>
            </a:r>
            <a:endParaRPr lang="en-US" altLang="zh-CN"/>
          </a:p>
          <a:p>
            <a:r>
              <a:rPr lang="en-US" altLang="zh-CN"/>
              <a:t>sustain v. </a:t>
            </a:r>
            <a:r>
              <a:rPr lang="zh-CN" altLang="en-US"/>
              <a:t>维持，遭受</a:t>
            </a:r>
            <a:endParaRPr lang="en-US" altLang="zh-CN"/>
          </a:p>
          <a:p>
            <a:r>
              <a:rPr lang="en-US" altLang="zh-CN"/>
              <a:t>interpret v. </a:t>
            </a:r>
            <a:r>
              <a:rPr lang="zh-CN" altLang="en-US"/>
              <a:t>理解，解释</a:t>
            </a:r>
            <a:r>
              <a:rPr lang="en-US" altLang="zh-CN"/>
              <a:t>   interpretation n. </a:t>
            </a:r>
            <a:endParaRPr lang="en-US" altLang="zh-CN"/>
          </a:p>
          <a:p>
            <a:r>
              <a:rPr lang="en-US" altLang="zh-CN"/>
              <a:t>routine n. adj. </a:t>
            </a:r>
            <a:r>
              <a:rPr lang="zh-CN" altLang="en-US"/>
              <a:t>惯例，常规</a:t>
            </a:r>
            <a:endParaRPr lang="en-US" altLang="zh-CN"/>
          </a:p>
          <a:p>
            <a:r>
              <a:rPr lang="en-US" altLang="zh-CN"/>
              <a:t>transformative  adj.  </a:t>
            </a:r>
            <a:r>
              <a:rPr lang="zh-CN" altLang="en-US"/>
              <a:t>有变革性的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p>
            <a:r>
              <a:rPr lang="zh-CN" altLang="en-US"/>
              <a:t>语法填空：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040765"/>
            <a:ext cx="10515600" cy="4351338"/>
          </a:xfrm>
        </p:spPr>
        <p:txBody>
          <a:bodyPr>
            <a:noAutofit/>
          </a:bodyPr>
          <a:p>
            <a:pPr marL="0" indent="0">
              <a:buNone/>
            </a:pPr>
            <a:endParaRPr lang="zh-CN" altLang="en-US" sz="2200"/>
          </a:p>
          <a:p>
            <a:r>
              <a:rPr lang="zh-CN" altLang="en-US" sz="3100"/>
              <a:t>瓷器</a:t>
            </a:r>
            <a:r>
              <a:rPr lang="en-US" altLang="zh-CN" sz="3100"/>
              <a:t>  porcelain  ,ceramics </a:t>
            </a:r>
            <a:endParaRPr lang="en-US" altLang="zh-CN" sz="3100"/>
          </a:p>
          <a:p>
            <a:r>
              <a:rPr lang="en-US" altLang="zh-CN" sz="3100"/>
              <a:t>subsequently  </a:t>
            </a:r>
            <a:r>
              <a:rPr lang="zh-CN" altLang="en-US" sz="3100"/>
              <a:t>随后；后来</a:t>
            </a:r>
            <a:endParaRPr lang="zh-CN" altLang="en-US" sz="3100"/>
          </a:p>
          <a:p>
            <a:r>
              <a:rPr lang="en-US" altLang="zh-CN" sz="3100"/>
              <a:t>in dialogue with </a:t>
            </a:r>
            <a:r>
              <a:rPr lang="zh-CN" altLang="en-US" sz="3100"/>
              <a:t>与……对话/交相呼应</a:t>
            </a:r>
            <a:endParaRPr lang="zh-CN" altLang="en-US" sz="3100"/>
          </a:p>
          <a:p>
            <a:r>
              <a:rPr lang="en-US" altLang="zh-CN" sz="3100"/>
              <a:t>fuel the fashionable imagination </a:t>
            </a:r>
            <a:r>
              <a:rPr lang="zh-CN" altLang="en-US" sz="3100"/>
              <a:t>激发时尚想象力</a:t>
            </a:r>
            <a:endParaRPr lang="zh-CN" altLang="en-US" sz="3100"/>
          </a:p>
          <a:p>
            <a:r>
              <a:rPr lang="en-US" altLang="zh-CN" sz="3100"/>
              <a:t>create one’s own interpretations </a:t>
            </a:r>
            <a:r>
              <a:rPr lang="zh-CN" altLang="en-US" sz="3100"/>
              <a:t>创造出自己的诠释</a:t>
            </a:r>
            <a:endParaRPr lang="zh-CN" altLang="en-US" sz="3100"/>
          </a:p>
          <a:p>
            <a:r>
              <a:rPr lang="en-US" altLang="zh-CN" sz="3100"/>
              <a:t> come to be seen as... </a:t>
            </a:r>
            <a:r>
              <a:rPr lang="zh-CN" altLang="en-US" sz="3100"/>
              <a:t>逐渐被视为……</a:t>
            </a:r>
            <a:endParaRPr lang="zh-CN" altLang="en-US" sz="3100"/>
          </a:p>
          <a:p>
            <a:r>
              <a:rPr lang="en-US" altLang="zh-CN" sz="3100"/>
              <a:t>historical richness </a:t>
            </a:r>
            <a:r>
              <a:rPr lang="zh-CN" altLang="en-US" sz="3100"/>
              <a:t>历史丰富性</a:t>
            </a:r>
            <a:endParaRPr lang="zh-CN" altLang="en-US" sz="3100"/>
          </a:p>
          <a:p>
            <a:r>
              <a:rPr lang="en-US" altLang="zh-CN" sz="3100"/>
              <a:t>contemporary  adj. </a:t>
            </a:r>
            <a:r>
              <a:rPr lang="zh-CN" altLang="en-US" sz="3100"/>
              <a:t>当代的</a:t>
            </a:r>
            <a:endParaRPr lang="zh-CN" altLang="en-US" sz="3100"/>
          </a:p>
          <a:p>
            <a:endParaRPr lang="zh-CN" altLang="en-US" sz="3100"/>
          </a:p>
          <a:p>
            <a:r>
              <a:rPr lang="en-US" altLang="zh-CN" sz="3100"/>
              <a:t> </a:t>
            </a:r>
            <a:endParaRPr lang="zh-CN" altLang="en-US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1068</Words>
  <Application>WPS 演示</Application>
  <PresentationFormat>宽屏</PresentationFormat>
  <Paragraphs>69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4" baseType="lpstr">
      <vt:lpstr>Arial</vt:lpstr>
      <vt:lpstr>宋体</vt:lpstr>
      <vt:lpstr>Wingdings</vt:lpstr>
      <vt:lpstr>Calibri</vt:lpstr>
      <vt:lpstr>微软雅黑</vt:lpstr>
      <vt:lpstr>Arial Unicode MS</vt:lpstr>
      <vt:lpstr>WPS</vt:lpstr>
      <vt:lpstr>A：</vt:lpstr>
      <vt:lpstr>B：</vt:lpstr>
      <vt:lpstr>C：</vt:lpstr>
      <vt:lpstr>D：</vt:lpstr>
      <vt:lpstr>七选五：</vt:lpstr>
      <vt:lpstr>完形填空：</vt:lpstr>
      <vt:lpstr>语法填空：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Sally</cp:lastModifiedBy>
  <cp:revision>11</cp:revision>
  <dcterms:created xsi:type="dcterms:W3CDTF">2023-08-09T12:44:00Z</dcterms:created>
  <dcterms:modified xsi:type="dcterms:W3CDTF">2026-06-01T01:44:15Z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FDA09669CCD440F78855842CB11768EF_13</vt:lpwstr>
  </property>
</Properties>
</file>