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3" r:id="rId7"/>
    <p:sldId id="260" r:id="rId8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59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zh-CN" altLang="zh-CN" dirty="0"/>
            </a:fld>
            <a:endParaRPr lang="zh-CN" altLang="zh-C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/>
            <a:r>
              <a:rPr lang="zh-CN" altLang="zh-CN" dirty="0"/>
              <a:t>第二级</a:t>
            </a:r>
            <a:endParaRPr lang="zh-CN" altLang="zh-CN" dirty="0"/>
          </a:p>
          <a:p>
            <a:pPr lvl="2"/>
            <a:r>
              <a:rPr lang="zh-CN" altLang="zh-CN" dirty="0"/>
              <a:t>第三级</a:t>
            </a:r>
            <a:endParaRPr lang="zh-CN" altLang="zh-CN" dirty="0"/>
          </a:p>
          <a:p>
            <a:pPr lvl="3"/>
            <a:r>
              <a:rPr lang="zh-CN" altLang="zh-CN" dirty="0"/>
              <a:t>第四级</a:t>
            </a:r>
            <a:endParaRPr lang="zh-CN" altLang="zh-CN" dirty="0"/>
          </a:p>
          <a:p>
            <a:pPr lvl="4"/>
            <a:r>
              <a:rPr lang="zh-CN" altLang="zh-CN" dirty="0"/>
              <a:t>第五级</a:t>
            </a:r>
            <a:endParaRPr lang="zh-CN" altLang="zh-CN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zh-CN" altLang="zh-CN" dirty="0">
                <a:latin typeface="Arial" panose="020B0604020202020204" pitchFamily="34" charset="0"/>
              </a:rPr>
            </a:fld>
            <a:endParaRPr lang="zh-CN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文本框 3"/>
          <p:cNvSpPr txBox="1"/>
          <p:nvPr/>
        </p:nvSpPr>
        <p:spPr>
          <a:xfrm>
            <a:off x="1691640" y="2493010"/>
            <a:ext cx="596011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sanitation  n.</a:t>
            </a:r>
            <a:r>
              <a:rPr lang="zh-CN" sz="3200" dirty="0">
                <a:latin typeface="Arial" panose="020B0604020202020204" pitchFamily="34" charset="0"/>
              </a:rPr>
              <a:t>公共卫生</a:t>
            </a:r>
            <a:endParaRPr 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purchase  v.</a:t>
            </a:r>
            <a:r>
              <a:rPr lang="zh-CN" altLang="en-US" sz="3200" dirty="0">
                <a:latin typeface="Arial" panose="020B0604020202020204" pitchFamily="34" charset="0"/>
              </a:rPr>
              <a:t>购买，采购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set out trash   </a:t>
            </a:r>
            <a:r>
              <a:rPr lang="zh-CN" altLang="en-US" sz="3200" dirty="0">
                <a:latin typeface="Arial" panose="020B0604020202020204" pitchFamily="34" charset="0"/>
              </a:rPr>
              <a:t>投放</a:t>
            </a:r>
            <a:r>
              <a:rPr lang="en-US" altLang="zh-CN" sz="3200" dirty="0">
                <a:latin typeface="Arial" panose="020B0604020202020204" pitchFamily="34" charset="0"/>
              </a:rPr>
              <a:t>/</a:t>
            </a:r>
            <a:r>
              <a:rPr lang="zh-CN" altLang="en-US" sz="3200" dirty="0">
                <a:latin typeface="Arial" panose="020B0604020202020204" pitchFamily="34" charset="0"/>
              </a:rPr>
              <a:t>摆放垃圾</a:t>
            </a:r>
            <a:endParaRPr lang="zh-CN" altLang="en-US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passage  n.</a:t>
            </a:r>
            <a:r>
              <a:rPr lang="zh-CN" altLang="en-US" sz="3200" dirty="0">
                <a:latin typeface="Arial" panose="020B0604020202020204" pitchFamily="34" charset="0"/>
              </a:rPr>
              <a:t>通道，走廊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endParaRPr lang="zh-CN" altLang="en-US" sz="3200" dirty="0">
              <a:latin typeface="Arial" panose="020B0604020202020204" pitchFamily="34" charset="0"/>
            </a:endParaRPr>
          </a:p>
        </p:txBody>
      </p:sp>
      <p:sp>
        <p:nvSpPr>
          <p:cNvPr id="13315" name="文本框 4"/>
          <p:cNvSpPr txBox="1"/>
          <p:nvPr/>
        </p:nvSpPr>
        <p:spPr>
          <a:xfrm>
            <a:off x="900113" y="476250"/>
            <a:ext cx="1295400" cy="831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4800" b="1" dirty="0">
                <a:latin typeface="Arial" panose="020B0604020202020204" pitchFamily="34" charset="0"/>
              </a:rPr>
              <a:t>A</a:t>
            </a:r>
            <a:endParaRPr lang="zh-CN" altLang="en-US" sz="4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文本框 1"/>
          <p:cNvSpPr txBox="1"/>
          <p:nvPr/>
        </p:nvSpPr>
        <p:spPr>
          <a:xfrm>
            <a:off x="323215" y="2205355"/>
            <a:ext cx="8750300" cy="3046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apartment complex  n.</a:t>
            </a:r>
            <a:r>
              <a:rPr lang="zh-CN" sz="3200" dirty="0">
                <a:latin typeface="Arial" panose="020B0604020202020204" pitchFamily="34" charset="0"/>
              </a:rPr>
              <a:t>公寓</a:t>
            </a:r>
            <a:r>
              <a:rPr lang="zh-CN" altLang="en-US" sz="3200" dirty="0">
                <a:latin typeface="Arial" panose="020B0604020202020204" pitchFamily="34" charset="0"/>
              </a:rPr>
              <a:t>小区，公寓园区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relieved  adj.</a:t>
            </a:r>
            <a:r>
              <a:rPr lang="zh-CN" altLang="en-US" sz="3200" dirty="0">
                <a:latin typeface="Arial" panose="020B0604020202020204" pitchFamily="34" charset="0"/>
              </a:rPr>
              <a:t>感到宽慰的，放心的，显得开心的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go into labor </a:t>
            </a:r>
            <a:r>
              <a:rPr lang="zh-CN" altLang="en-US" sz="3200" dirty="0">
                <a:latin typeface="Arial" panose="020B0604020202020204" pitchFamily="34" charset="0"/>
              </a:rPr>
              <a:t>开始分娩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set in</a:t>
            </a:r>
            <a:r>
              <a:rPr lang="zh-CN" altLang="en-US" sz="3200" dirty="0">
                <a:latin typeface="Arial" panose="020B0604020202020204" pitchFamily="34" charset="0"/>
              </a:rPr>
              <a:t>（不好的事物）来了</a:t>
            </a:r>
            <a:r>
              <a:rPr lang="en-US" altLang="zh-CN" sz="3200" dirty="0">
                <a:latin typeface="Arial" panose="020B0604020202020204" pitchFamily="34" charset="0"/>
              </a:rPr>
              <a:t>,</a:t>
            </a:r>
            <a:r>
              <a:rPr lang="zh-CN" altLang="en-US" sz="3200" dirty="0">
                <a:latin typeface="Arial" panose="020B0604020202020204" pitchFamily="34" charset="0"/>
              </a:rPr>
              <a:t>如</a:t>
            </a:r>
            <a:r>
              <a:rPr lang="en-US" altLang="zh-CN" sz="3200" dirty="0">
                <a:latin typeface="Arial" panose="020B0604020202020204" pitchFamily="34" charset="0"/>
              </a:rPr>
              <a:t>winter, panic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fellowship program    </a:t>
            </a:r>
            <a:r>
              <a:rPr lang="zh-CN" altLang="en-US" sz="3200" dirty="0">
                <a:latin typeface="Arial" panose="020B0604020202020204" pitchFamily="34" charset="0"/>
              </a:rPr>
              <a:t>奖学金项目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sz="3200" dirty="0">
                <a:latin typeface="Arial" panose="020B0604020202020204" pitchFamily="34" charset="0"/>
              </a:rPr>
              <a:t>formidable  adj. </a:t>
            </a:r>
            <a:r>
              <a:rPr lang="zh-CN" altLang="en-US" sz="3200" dirty="0">
                <a:latin typeface="Arial" panose="020B0604020202020204" pitchFamily="34" charset="0"/>
              </a:rPr>
              <a:t>可怕的，令人敬畏的</a:t>
            </a:r>
            <a:endParaRPr lang="zh-CN" altLang="en-US" sz="3200" dirty="0">
              <a:latin typeface="Arial" panose="020B0604020202020204" pitchFamily="34" charset="0"/>
            </a:endParaRPr>
          </a:p>
        </p:txBody>
      </p:sp>
      <p:sp>
        <p:nvSpPr>
          <p:cNvPr id="14339" name="文本框 2"/>
          <p:cNvSpPr txBox="1"/>
          <p:nvPr/>
        </p:nvSpPr>
        <p:spPr>
          <a:xfrm>
            <a:off x="395288" y="404813"/>
            <a:ext cx="223202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4000" dirty="0">
                <a:latin typeface="Arial" panose="020B0604020202020204" pitchFamily="34" charset="0"/>
              </a:rPr>
              <a:t>B</a:t>
            </a:r>
            <a:endParaRPr lang="zh-CN" altLang="en-US" sz="4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文本框 1"/>
          <p:cNvSpPr txBox="1"/>
          <p:nvPr/>
        </p:nvSpPr>
        <p:spPr>
          <a:xfrm>
            <a:off x="395288" y="476250"/>
            <a:ext cx="18732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4000" b="1" dirty="0">
                <a:latin typeface="Arial" panose="020B0604020202020204" pitchFamily="34" charset="0"/>
              </a:rPr>
              <a:t>C</a:t>
            </a:r>
            <a:endParaRPr lang="zh-CN" altLang="en-US" sz="4000" b="1" dirty="0">
              <a:latin typeface="Arial" panose="020B0604020202020204" pitchFamily="34" charset="0"/>
            </a:endParaRPr>
          </a:p>
        </p:txBody>
      </p:sp>
      <p:sp>
        <p:nvSpPr>
          <p:cNvPr id="15363" name="文本框 2"/>
          <p:cNvSpPr txBox="1"/>
          <p:nvPr/>
        </p:nvSpPr>
        <p:spPr>
          <a:xfrm>
            <a:off x="396875" y="2349500"/>
            <a:ext cx="9144000" cy="2676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Inconvenience  n.</a:t>
            </a:r>
            <a:r>
              <a:rPr lang="zh-CN" altLang="en-US" sz="2800" dirty="0">
                <a:latin typeface="Arial" panose="020B0604020202020204" pitchFamily="34" charset="0"/>
              </a:rPr>
              <a:t> 麻烦的人（或事物）；不便，困难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bump into v.  </a:t>
            </a:r>
            <a:r>
              <a:rPr lang="zh-CN" altLang="en-US" sz="2800" dirty="0">
                <a:latin typeface="Arial" panose="020B0604020202020204" pitchFamily="34" charset="0"/>
              </a:rPr>
              <a:t>偶遇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maintain a positive </a:t>
            </a:r>
            <a:r>
              <a:rPr lang="en-US" altLang="zh-CN" sz="2800" u="sng" dirty="0">
                <a:latin typeface="Arial" panose="020B0604020202020204" pitchFamily="34" charset="0"/>
              </a:rPr>
              <a:t>mindset</a:t>
            </a:r>
            <a:r>
              <a:rPr lang="en-US" altLang="zh-CN" sz="2800" dirty="0">
                <a:latin typeface="Arial" panose="020B0604020202020204" pitchFamily="34" charset="0"/>
              </a:rPr>
              <a:t>  n.</a:t>
            </a:r>
            <a:r>
              <a:rPr lang="zh-CN" altLang="en-US" sz="2800" dirty="0">
                <a:latin typeface="Arial" panose="020B0604020202020204" pitchFamily="34" charset="0"/>
              </a:rPr>
              <a:t>观念模式，思维倾向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is not without drawbacks n.   </a:t>
            </a:r>
            <a:r>
              <a:rPr lang="zh-CN" altLang="en-US" sz="2800" dirty="0">
                <a:latin typeface="Arial" panose="020B0604020202020204" pitchFamily="34" charset="0"/>
              </a:rPr>
              <a:t>并非没有缺点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go a long way</a:t>
            </a:r>
            <a:r>
              <a:rPr lang="zh-CN" altLang="en-US" sz="2800" dirty="0">
                <a:latin typeface="Arial" panose="020B0604020202020204" pitchFamily="34" charset="0"/>
              </a:rPr>
              <a:t>对</a:t>
            </a:r>
            <a:r>
              <a:rPr lang="en-US" altLang="zh-CN" sz="2800" dirty="0">
                <a:latin typeface="Arial" panose="020B0604020202020204" pitchFamily="34" charset="0"/>
              </a:rPr>
              <a:t>……</a:t>
            </a:r>
            <a:r>
              <a:rPr lang="zh-CN" altLang="en-US" sz="2800" dirty="0">
                <a:latin typeface="Arial" panose="020B0604020202020204" pitchFamily="34" charset="0"/>
              </a:rPr>
              <a:t>大有帮助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take   n.</a:t>
            </a:r>
            <a:r>
              <a:rPr lang="zh-CN" altLang="en-US" sz="2800" dirty="0">
                <a:latin typeface="Arial" panose="020B0604020202020204" pitchFamily="34" charset="0"/>
              </a:rPr>
              <a:t>看法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文本框 1"/>
          <p:cNvSpPr txBox="1"/>
          <p:nvPr/>
        </p:nvSpPr>
        <p:spPr>
          <a:xfrm>
            <a:off x="1295400" y="2492375"/>
            <a:ext cx="6553200" cy="31076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property  n.</a:t>
            </a:r>
            <a:r>
              <a:rPr lang="zh-CN" altLang="en-US" sz="2800" dirty="0">
                <a:latin typeface="Arial" panose="020B0604020202020204" pitchFamily="34" charset="0"/>
              </a:rPr>
              <a:t>（常用复数）性质，特性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acceleration  n.</a:t>
            </a:r>
            <a:r>
              <a:rPr lang="zh-CN" altLang="en-US" sz="2800" dirty="0">
                <a:latin typeface="Arial" panose="020B0604020202020204" pitchFamily="34" charset="0"/>
              </a:rPr>
              <a:t>加速，加快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cancel out</a:t>
            </a:r>
            <a:r>
              <a:rPr lang="zh-CN" altLang="en-US" sz="2800" dirty="0">
                <a:latin typeface="Arial" panose="020B0604020202020204" pitchFamily="34" charset="0"/>
              </a:rPr>
              <a:t>抵消</a:t>
            </a:r>
            <a:endParaRPr lang="zh-CN" altLang="en-US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mask up   </a:t>
            </a:r>
            <a:r>
              <a:rPr lang="zh-CN" altLang="en-US" sz="2800" dirty="0">
                <a:latin typeface="Arial" panose="020B0604020202020204" pitchFamily="34" charset="0"/>
              </a:rPr>
              <a:t>遮掩</a:t>
            </a:r>
            <a:r>
              <a:rPr lang="en-US" altLang="zh-CN" sz="2800" dirty="0">
                <a:latin typeface="Arial" panose="020B0604020202020204" pitchFamily="34" charset="0"/>
              </a:rPr>
              <a:t> 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tipping point</a:t>
            </a:r>
            <a:r>
              <a:rPr lang="zh-CN" altLang="en-US" sz="2800" dirty="0">
                <a:latin typeface="Arial" panose="020B0604020202020204" pitchFamily="34" charset="0"/>
              </a:rPr>
              <a:t>（个案积累终成大趋势的）引爆点，转折点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put the blame on</a:t>
            </a:r>
            <a:r>
              <a:rPr lang="zh-CN" altLang="en-US" sz="2800" dirty="0">
                <a:latin typeface="Arial" panose="020B0604020202020204" pitchFamily="34" charset="0"/>
              </a:rPr>
              <a:t>把</a:t>
            </a:r>
            <a:r>
              <a:rPr lang="en-US" altLang="zh-CN" sz="2800" dirty="0">
                <a:latin typeface="Arial" panose="020B0604020202020204" pitchFamily="34" charset="0"/>
              </a:rPr>
              <a:t>……</a:t>
            </a:r>
            <a:r>
              <a:rPr lang="zh-CN" altLang="en-US" sz="2800" dirty="0">
                <a:latin typeface="Arial" panose="020B0604020202020204" pitchFamily="34" charset="0"/>
              </a:rPr>
              <a:t>归咎于</a:t>
            </a:r>
            <a:r>
              <a:rPr lang="en-US" altLang="zh-CN" sz="2800" dirty="0">
                <a:latin typeface="Arial" panose="020B0604020202020204" pitchFamily="34" charset="0"/>
              </a:rPr>
              <a:t>……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16387" name="文本框 2"/>
          <p:cNvSpPr txBox="1"/>
          <p:nvPr/>
        </p:nvSpPr>
        <p:spPr>
          <a:xfrm>
            <a:off x="755650" y="692150"/>
            <a:ext cx="2592388" cy="769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4400" b="1" dirty="0">
                <a:latin typeface="Arial" panose="020B0604020202020204" pitchFamily="34" charset="0"/>
              </a:rPr>
              <a:t>D</a:t>
            </a:r>
            <a:endParaRPr lang="zh-CN" altLang="en-US" sz="44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文本框 1"/>
          <p:cNvSpPr txBox="1"/>
          <p:nvPr/>
        </p:nvSpPr>
        <p:spPr>
          <a:xfrm>
            <a:off x="683895" y="1340803"/>
            <a:ext cx="7524750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3600" u="sng" dirty="0">
                <a:latin typeface="Arial" panose="020B0604020202020204" pitchFamily="34" charset="0"/>
              </a:rPr>
              <a:t>acquire </a:t>
            </a:r>
            <a:r>
              <a:rPr lang="en-US" altLang="zh-CN" sz="3600" dirty="0">
                <a:latin typeface="Arial" panose="020B0604020202020204" pitchFamily="34" charset="0"/>
              </a:rPr>
              <a:t>rock climbing techniques  v.</a:t>
            </a:r>
            <a:r>
              <a:rPr lang="zh-CN" altLang="en-US" sz="3600" dirty="0">
                <a:latin typeface="Arial" panose="020B0604020202020204" pitchFamily="34" charset="0"/>
              </a:rPr>
              <a:t>习得，获得</a:t>
            </a:r>
            <a:endParaRPr lang="en-US" altLang="zh-CN" sz="36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600" dirty="0">
                <a:latin typeface="Arial" panose="020B0604020202020204" pitchFamily="34" charset="0"/>
              </a:rPr>
              <a:t>awkward </a:t>
            </a:r>
            <a:r>
              <a:rPr lang="zh-CN" altLang="en-US" sz="3600" dirty="0">
                <a:latin typeface="Arial" panose="020B0604020202020204" pitchFamily="34" charset="0"/>
              </a:rPr>
              <a:t>笨拙的</a:t>
            </a:r>
            <a:endParaRPr lang="en-US" altLang="zh-CN" sz="36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600" dirty="0">
                <a:latin typeface="Arial" panose="020B0604020202020204" pitchFamily="34" charset="0"/>
              </a:rPr>
              <a:t>bond  v.</a:t>
            </a:r>
            <a:r>
              <a:rPr lang="zh-CN" altLang="en-US" sz="3600" dirty="0">
                <a:latin typeface="Arial" panose="020B0604020202020204" pitchFamily="34" charset="0"/>
              </a:rPr>
              <a:t>建立互信关系；使牢固结合</a:t>
            </a:r>
            <a:endParaRPr lang="zh-CN" altLang="en-US" sz="3600" dirty="0">
              <a:latin typeface="Arial" panose="020B0604020202020204" pitchFamily="34" charset="0"/>
            </a:endParaRPr>
          </a:p>
        </p:txBody>
      </p:sp>
      <p:sp>
        <p:nvSpPr>
          <p:cNvPr id="17411" name="文本框 2"/>
          <p:cNvSpPr txBox="1"/>
          <p:nvPr/>
        </p:nvSpPr>
        <p:spPr>
          <a:xfrm>
            <a:off x="611505" y="476250"/>
            <a:ext cx="518160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4400" b="1" dirty="0">
                <a:latin typeface="Arial" panose="020B0604020202020204" pitchFamily="34" charset="0"/>
              </a:rPr>
              <a:t>七选五及完形</a:t>
            </a:r>
            <a:endParaRPr lang="en-US" altLang="zh-CN" sz="4400" b="1" dirty="0">
              <a:latin typeface="Arial" panose="020B0604020202020204" pitchFamily="34" charset="0"/>
            </a:endParaRPr>
          </a:p>
        </p:txBody>
      </p:sp>
      <p:sp>
        <p:nvSpPr>
          <p:cNvPr id="18434" name="文本框 1"/>
          <p:cNvSpPr txBox="1"/>
          <p:nvPr/>
        </p:nvSpPr>
        <p:spPr>
          <a:xfrm>
            <a:off x="755650" y="3932873"/>
            <a:ext cx="7993063" cy="2338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invaluable adj. </a:t>
            </a:r>
            <a:r>
              <a:rPr lang="zh-CN" altLang="en-US" sz="3200" dirty="0">
                <a:latin typeface="Arial" panose="020B0604020202020204" pitchFamily="34" charset="0"/>
              </a:rPr>
              <a:t>极其宝贵的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pull out </a:t>
            </a:r>
            <a:r>
              <a:rPr lang="zh-CN" altLang="en-US" sz="3200" dirty="0">
                <a:latin typeface="Arial" panose="020B0604020202020204" pitchFamily="34" charset="0"/>
              </a:rPr>
              <a:t>从</a:t>
            </a:r>
            <a:r>
              <a:rPr lang="en-US" altLang="zh-CN" sz="3200" dirty="0">
                <a:latin typeface="Arial" panose="020B0604020202020204" pitchFamily="34" charset="0"/>
              </a:rPr>
              <a:t>……</a:t>
            </a:r>
            <a:r>
              <a:rPr lang="zh-CN" altLang="en-US" sz="3200" dirty="0">
                <a:latin typeface="Arial" panose="020B0604020202020204" pitchFamily="34" charset="0"/>
              </a:rPr>
              <a:t>退出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blow away  </a:t>
            </a:r>
            <a:r>
              <a:rPr lang="zh-CN" altLang="en-US" sz="3200" dirty="0">
                <a:latin typeface="Arial" panose="020B0604020202020204" pitchFamily="34" charset="0"/>
              </a:rPr>
              <a:t>深深打动</a:t>
            </a:r>
            <a:r>
              <a:rPr lang="en-US" altLang="zh-CN" sz="3200" dirty="0">
                <a:latin typeface="Arial" panose="020B0604020202020204" pitchFamily="34" charset="0"/>
              </a:rPr>
              <a:t>,</a:t>
            </a:r>
            <a:r>
              <a:rPr lang="zh-CN" altLang="en-US" sz="3200" dirty="0">
                <a:latin typeface="Arial" panose="020B0604020202020204" pitchFamily="34" charset="0"/>
              </a:rPr>
              <a:t>战胜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3200" dirty="0">
                <a:latin typeface="Arial" panose="020B0604020202020204" pitchFamily="34" charset="0"/>
              </a:rPr>
              <a:t>work up  </a:t>
            </a:r>
            <a:r>
              <a:rPr lang="zh-CN" altLang="en-US" sz="3200" dirty="0">
                <a:latin typeface="Arial" panose="020B0604020202020204" pitchFamily="34" charset="0"/>
              </a:rPr>
              <a:t>使烦恼，激发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文本框 1"/>
          <p:cNvSpPr txBox="1"/>
          <p:nvPr/>
        </p:nvSpPr>
        <p:spPr>
          <a:xfrm>
            <a:off x="1908175" y="2492375"/>
            <a:ext cx="5472113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restoration  n.</a:t>
            </a:r>
            <a:r>
              <a:rPr lang="zh-CN" altLang="en-US" sz="2800" dirty="0">
                <a:latin typeface="Arial" panose="020B0604020202020204" pitchFamily="34" charset="0"/>
              </a:rPr>
              <a:t>恢复，修复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preserve  v.</a:t>
            </a:r>
            <a:r>
              <a:rPr lang="zh-CN" altLang="en-US" sz="2800" dirty="0">
                <a:latin typeface="Arial" panose="020B0604020202020204" pitchFamily="34" charset="0"/>
              </a:rPr>
              <a:t>保存，保养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inclusiveness  n.</a:t>
            </a:r>
            <a:r>
              <a:rPr lang="zh-CN" altLang="en-US" sz="2800" dirty="0">
                <a:latin typeface="Arial" panose="020B0604020202020204" pitchFamily="34" charset="0"/>
              </a:rPr>
              <a:t>包容性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stand out</a:t>
            </a:r>
            <a:r>
              <a:rPr lang="zh-CN" altLang="en-US" sz="2800" dirty="0">
                <a:latin typeface="Arial" panose="020B0604020202020204" pitchFamily="34" charset="0"/>
              </a:rPr>
              <a:t>突出；显眼</a:t>
            </a:r>
            <a:endParaRPr lang="zh-CN" altLang="en-US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conventional skills </a:t>
            </a:r>
            <a:r>
              <a:rPr lang="zh-CN" altLang="en-US" sz="2800" dirty="0">
                <a:latin typeface="Arial" panose="020B0604020202020204" pitchFamily="34" charset="0"/>
              </a:rPr>
              <a:t>传统技艺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17411" name="文本框 2"/>
          <p:cNvSpPr txBox="1"/>
          <p:nvPr/>
        </p:nvSpPr>
        <p:spPr>
          <a:xfrm>
            <a:off x="611505" y="476250"/>
            <a:ext cx="518160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4400" b="1" dirty="0">
                <a:latin typeface="Arial" panose="020B0604020202020204" pitchFamily="34" charset="0"/>
              </a:rPr>
              <a:t>语法填空</a:t>
            </a:r>
            <a:endParaRPr lang="en-US" altLang="zh-CN" sz="44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764</Words>
  <Application>WPS 演示</Application>
  <PresentationFormat>全屏显示(4:3)</PresentationFormat>
  <Paragraphs>55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等线</vt:lpstr>
      <vt:lpstr>微软雅黑</vt:lpstr>
      <vt:lpstr>Arial Unicode MS</vt:lpstr>
      <vt:lpstr>Calibri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段志波</dc:creator>
  <cp:lastModifiedBy>Sally</cp:lastModifiedBy>
  <cp:revision>5</cp:revision>
  <dcterms:created xsi:type="dcterms:W3CDTF">2026-04-19T08:55:17Z</dcterms:created>
  <dcterms:modified xsi:type="dcterms:W3CDTF">2026-04-20T01:27:13Z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6F9893655D21482DA61AA69B7C614DA3_13</vt:lpwstr>
  </property>
</Properties>
</file>