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1145" r:id="rId3"/>
    <p:sldId id="257" r:id="rId5"/>
    <p:sldId id="1239" r:id="rId6"/>
    <p:sldId id="1205" r:id="rId7"/>
    <p:sldId id="1290" r:id="rId8"/>
    <p:sldId id="1291" r:id="rId9"/>
    <p:sldId id="1241" r:id="rId10"/>
    <p:sldId id="1279" r:id="rId11"/>
    <p:sldId id="1177" r:id="rId12"/>
    <p:sldId id="1286" r:id="rId13"/>
    <p:sldId id="1281" r:id="rId14"/>
    <p:sldId id="1287" r:id="rId15"/>
    <p:sldId id="1289" r:id="rId16"/>
    <p:sldId id="1288" r:id="rId17"/>
    <p:sldId id="1276" r:id="rId18"/>
    <p:sldId id="1283" r:id="rId19"/>
    <p:sldId id="1292" r:id="rId20"/>
    <p:sldId id="1282" r:id="rId21"/>
    <p:sldId id="1293" r:id="rId22"/>
    <p:sldId id="1284" r:id="rId23"/>
    <p:sldId id="1254" r:id="rId24"/>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微软用户" initials="微软用户" lastIdx="0" clrIdx="0"/>
  <p:cmAuthor id="2" name="刘晗阳" initials="刘" lastIdx="0" clrIdx="4"/>
  <p:cmAuthor id="3" name="10248" initials="1" lastIdx="1" clrIdx="0"/>
  <p:cmAuthor id="4" name="apple" initials="a" lastIdx="2" clrIdx="0"/>
  <p:cmAuthor id="5" name="周跃良" initials="周" lastIdx="2" clrIdx="0"/>
  <p:cmAuthor id="6" name="王习习" initials="王"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99"/>
    <a:srgbClr val="006699"/>
    <a:srgbClr val="BEBEBE"/>
    <a:srgbClr val="B529B4"/>
    <a:srgbClr val="09B33D"/>
    <a:srgbClr val="FFFFFF"/>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1" autoAdjust="0"/>
    <p:restoredTop sz="94660"/>
  </p:normalViewPr>
  <p:slideViewPr>
    <p:cSldViewPr snapToGrid="0" showGuides="1">
      <p:cViewPr>
        <p:scale>
          <a:sx n="60" d="100"/>
          <a:sy n="60" d="100"/>
        </p:scale>
        <p:origin x="187" y="533"/>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5.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28"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829"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1048830"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831"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32"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833"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9" name="幻灯片图像占位符 1"/>
          <p:cNvSpPr>
            <a:spLocks noGrp="1" noRot="1" noChangeAspect="1"/>
          </p:cNvSpPr>
          <p:nvPr>
            <p:ph type="sldImg"/>
          </p:nvPr>
        </p:nvSpPr>
        <p:spPr/>
      </p:sp>
      <p:sp>
        <p:nvSpPr>
          <p:cNvPr id="1048590" name="备注占位符 2"/>
          <p:cNvSpPr>
            <a:spLocks noGrp="1"/>
          </p:cNvSpPr>
          <p:nvPr>
            <p:ph type="body" idx="1"/>
          </p:nvPr>
        </p:nvSpPr>
        <p:spPr/>
        <p:txBody>
          <a:bodyPr/>
          <a:lstStyle/>
          <a:p>
            <a:endParaRPr lang="zh-CN" altLang="en-US"/>
          </a:p>
        </p:txBody>
      </p:sp>
      <p:sp>
        <p:nvSpPr>
          <p:cNvPr id="1048591"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78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104878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1048784"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85" name="页脚占位符 4"/>
          <p:cNvSpPr>
            <a:spLocks noGrp="1"/>
          </p:cNvSpPr>
          <p:nvPr>
            <p:ph type="ftr" sz="quarter" idx="11"/>
          </p:nvPr>
        </p:nvSpPr>
        <p:spPr/>
        <p:txBody>
          <a:bodyPr/>
          <a:lstStyle/>
          <a:p>
            <a:endParaRPr lang="zh-CN" altLang="en-US"/>
          </a:p>
        </p:txBody>
      </p:sp>
      <p:sp>
        <p:nvSpPr>
          <p:cNvPr id="1048786"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8811" name="标题 1"/>
          <p:cNvSpPr>
            <a:spLocks noGrp="1"/>
          </p:cNvSpPr>
          <p:nvPr>
            <p:ph type="title"/>
          </p:nvPr>
        </p:nvSpPr>
        <p:spPr/>
        <p:txBody>
          <a:bodyPr/>
          <a:lstStyle/>
          <a:p>
            <a:r>
              <a:rPr lang="zh-CN" altLang="en-US"/>
              <a:t>单击此处编辑母版标题样式</a:t>
            </a:r>
            <a:endParaRPr lang="zh-CN" altLang="en-US"/>
          </a:p>
        </p:txBody>
      </p:sp>
      <p:sp>
        <p:nvSpPr>
          <p:cNvPr id="1048812"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3"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14" name="页脚占位符 4"/>
          <p:cNvSpPr>
            <a:spLocks noGrp="1"/>
          </p:cNvSpPr>
          <p:nvPr>
            <p:ph type="ftr" sz="quarter" idx="11"/>
          </p:nvPr>
        </p:nvSpPr>
        <p:spPr/>
        <p:txBody>
          <a:bodyPr/>
          <a:lstStyle/>
          <a:p>
            <a:endParaRPr lang="zh-CN" altLang="en-US"/>
          </a:p>
        </p:txBody>
      </p:sp>
      <p:sp>
        <p:nvSpPr>
          <p:cNvPr id="1048815"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048787"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1048788"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789"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90" name="页脚占位符 4"/>
          <p:cNvSpPr>
            <a:spLocks noGrp="1"/>
          </p:cNvSpPr>
          <p:nvPr>
            <p:ph type="ftr" sz="quarter" idx="11"/>
          </p:nvPr>
        </p:nvSpPr>
        <p:spPr/>
        <p:txBody>
          <a:bodyPr/>
          <a:lstStyle/>
          <a:p>
            <a:endParaRPr lang="zh-CN" altLang="en-US"/>
          </a:p>
        </p:txBody>
      </p:sp>
      <p:sp>
        <p:nvSpPr>
          <p:cNvPr id="1048791"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048701" name="任意多边形: 形状 8"/>
          <p:cNvSpPr/>
          <p:nvPr userDrawn="1"/>
        </p:nvSpPr>
        <p:spPr>
          <a:xfrm>
            <a:off x="10187935" y="-1090140"/>
            <a:ext cx="4008129" cy="2180279"/>
          </a:xfrm>
          <a:custGeom>
            <a:avLst/>
            <a:gdLst>
              <a:gd name="connsiteX0" fmla="*/ 109244 w 4008129"/>
              <a:gd name="connsiteY0" fmla="*/ 256317 h 2180279"/>
              <a:gd name="connsiteX1" fmla="*/ 942621 w 4008129"/>
              <a:gd name="connsiteY1" fmla="*/ 1876772 h 2180279"/>
              <a:gd name="connsiteX2" fmla="*/ 3581649 w 4008129"/>
              <a:gd name="connsiteY2" fmla="*/ 2050392 h 2180279"/>
              <a:gd name="connsiteX3" fmla="*/ 3801568 w 4008129"/>
              <a:gd name="connsiteY3" fmla="*/ 429937 h 2180279"/>
              <a:gd name="connsiteX4" fmla="*/ 1544505 w 4008129"/>
              <a:gd name="connsiteY4" fmla="*/ 1674 h 2180279"/>
              <a:gd name="connsiteX5" fmla="*/ 167117 w 4008129"/>
              <a:gd name="connsiteY5" fmla="*/ 279466 h 2180279"/>
              <a:gd name="connsiteX6" fmla="*/ 109244 w 4008129"/>
              <a:gd name="connsiteY6" fmla="*/ 256317 h 218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8129" h="2180279">
                <a:moveTo>
                  <a:pt x="109244" y="256317"/>
                </a:moveTo>
                <a:cubicBezTo>
                  <a:pt x="238495" y="522535"/>
                  <a:pt x="363887" y="1577760"/>
                  <a:pt x="942621" y="1876772"/>
                </a:cubicBezTo>
                <a:cubicBezTo>
                  <a:pt x="1521355" y="2175784"/>
                  <a:pt x="3105158" y="2291531"/>
                  <a:pt x="3581649" y="2050392"/>
                </a:cubicBezTo>
                <a:cubicBezTo>
                  <a:pt x="4058140" y="1809253"/>
                  <a:pt x="4141092" y="771390"/>
                  <a:pt x="3801568" y="429937"/>
                </a:cubicBezTo>
                <a:cubicBezTo>
                  <a:pt x="3462044" y="88484"/>
                  <a:pt x="2150247" y="26752"/>
                  <a:pt x="1544505" y="1674"/>
                </a:cubicBezTo>
                <a:cubicBezTo>
                  <a:pt x="938763" y="-23405"/>
                  <a:pt x="406327" y="240884"/>
                  <a:pt x="167117" y="279466"/>
                </a:cubicBezTo>
                <a:cubicBezTo>
                  <a:pt x="-72093" y="318048"/>
                  <a:pt x="-20007" y="-9901"/>
                  <a:pt x="109244" y="256317"/>
                </a:cubicBezTo>
                <a:close/>
              </a:path>
            </a:pathLst>
          </a:custGeom>
          <a:solidFill>
            <a:srgbClr val="E7C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ndParaRPr>
          </a:p>
        </p:txBody>
      </p:sp>
      <p:sp>
        <p:nvSpPr>
          <p:cNvPr id="1048702" name="任意多边形: 形状 12"/>
          <p:cNvSpPr/>
          <p:nvPr userDrawn="1"/>
        </p:nvSpPr>
        <p:spPr>
          <a:xfrm rot="869861">
            <a:off x="-1997982" y="5852278"/>
            <a:ext cx="6275278" cy="1529348"/>
          </a:xfrm>
          <a:custGeom>
            <a:avLst/>
            <a:gdLst>
              <a:gd name="connsiteX0" fmla="*/ 439908 w 7733604"/>
              <a:gd name="connsiteY0" fmla="*/ 1159748 h 2289554"/>
              <a:gd name="connsiteX1" fmla="*/ 2534925 w 7733604"/>
              <a:gd name="connsiteY1" fmla="*/ 372670 h 2289554"/>
              <a:gd name="connsiteX2" fmla="*/ 4201680 w 7733604"/>
              <a:gd name="connsiteY2" fmla="*/ 1206047 h 2289554"/>
              <a:gd name="connsiteX3" fmla="*/ 6261973 w 7733604"/>
              <a:gd name="connsiteY3" fmla="*/ 2280 h 2289554"/>
              <a:gd name="connsiteX4" fmla="*/ 7731958 w 7733604"/>
              <a:gd name="connsiteY4" fmla="*/ 939829 h 2289554"/>
              <a:gd name="connsiteX5" fmla="*/ 6389295 w 7733604"/>
              <a:gd name="connsiteY5" fmla="*/ 2213044 h 2289554"/>
              <a:gd name="connsiteX6" fmla="*/ 567229 w 7733604"/>
              <a:gd name="connsiteY6" fmla="*/ 2039424 h 2289554"/>
              <a:gd name="connsiteX7" fmla="*/ 439908 w 7733604"/>
              <a:gd name="connsiteY7" fmla="*/ 1159748 h 228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33604" h="2289554">
                <a:moveTo>
                  <a:pt x="439908" y="1159748"/>
                </a:moveTo>
                <a:cubicBezTo>
                  <a:pt x="767857" y="881956"/>
                  <a:pt x="1907963" y="364954"/>
                  <a:pt x="2534925" y="372670"/>
                </a:cubicBezTo>
                <a:cubicBezTo>
                  <a:pt x="3161887" y="380386"/>
                  <a:pt x="3580505" y="1267779"/>
                  <a:pt x="4201680" y="1206047"/>
                </a:cubicBezTo>
                <a:cubicBezTo>
                  <a:pt x="4822855" y="1144315"/>
                  <a:pt x="5673593" y="46650"/>
                  <a:pt x="6261973" y="2280"/>
                </a:cubicBezTo>
                <a:cubicBezTo>
                  <a:pt x="6850353" y="-42090"/>
                  <a:pt x="7710738" y="571368"/>
                  <a:pt x="7731958" y="939829"/>
                </a:cubicBezTo>
                <a:cubicBezTo>
                  <a:pt x="7753178" y="1308290"/>
                  <a:pt x="7583416" y="2029778"/>
                  <a:pt x="6389295" y="2213044"/>
                </a:cubicBezTo>
                <a:cubicBezTo>
                  <a:pt x="5195174" y="2396310"/>
                  <a:pt x="1553006" y="2214973"/>
                  <a:pt x="567229" y="2039424"/>
                </a:cubicBezTo>
                <a:cubicBezTo>
                  <a:pt x="-418548" y="1863875"/>
                  <a:pt x="111959" y="1437540"/>
                  <a:pt x="439908" y="1159748"/>
                </a:cubicBezTo>
                <a:close/>
              </a:path>
            </a:pathLst>
          </a:custGeom>
          <a:solidFill>
            <a:srgbClr val="E7C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ndParaRPr>
          </a:p>
        </p:txBody>
      </p:sp>
      <p:pic>
        <p:nvPicPr>
          <p:cNvPr id="2097155" name="图片 10"/>
          <p:cNvPicPr>
            <a:picLocks noChangeAspect="1"/>
          </p:cNvPicPr>
          <p:nvPr userDrawn="1"/>
        </p:nvPicPr>
        <p:blipFill rotWithShape="1">
          <a:blip r:embed="rId2" cstate="print"/>
          <a:srcRect r="7301" b="45178"/>
          <a:stretch>
            <a:fillRect/>
          </a:stretch>
        </p:blipFill>
        <p:spPr>
          <a:xfrm>
            <a:off x="10477048" y="4914899"/>
            <a:ext cx="1714952" cy="194310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672" name="日期占位符 2"/>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1048673" name="页脚占位符 3"/>
          <p:cNvSpPr>
            <a:spLocks noGrp="1"/>
          </p:cNvSpPr>
          <p:nvPr>
            <p:ph type="ftr" sz="quarter" idx="11"/>
          </p:nvPr>
        </p:nvSpPr>
        <p:spPr/>
        <p:txBody>
          <a:bodyPr/>
          <a:lstStyle/>
          <a:p>
            <a:endParaRPr lang="zh-CN" altLang="en-US"/>
          </a:p>
        </p:txBody>
      </p:sp>
      <p:sp>
        <p:nvSpPr>
          <p:cNvPr id="1048674" name="灯片编号占位符 4"/>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1" name="标题 1"/>
          <p:cNvSpPr>
            <a:spLocks noGrp="1"/>
          </p:cNvSpPr>
          <p:nvPr>
            <p:ph type="title"/>
          </p:nvPr>
        </p:nvSpPr>
        <p:spPr/>
        <p:txBody>
          <a:bodyPr/>
          <a:lstStyle/>
          <a:p>
            <a:r>
              <a:rPr lang="zh-CN" altLang="en-US"/>
              <a:t>单击此处编辑母版标题样式</a:t>
            </a:r>
            <a:endParaRPr lang="zh-CN" altLang="en-US"/>
          </a:p>
        </p:txBody>
      </p:sp>
      <p:sp>
        <p:nvSpPr>
          <p:cNvPr id="1048582"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3"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584" name="页脚占位符 4"/>
          <p:cNvSpPr>
            <a:spLocks noGrp="1"/>
          </p:cNvSpPr>
          <p:nvPr>
            <p:ph type="ftr" sz="quarter" idx="11"/>
          </p:nvPr>
        </p:nvSpPr>
        <p:spPr/>
        <p:txBody>
          <a:bodyPr/>
          <a:lstStyle/>
          <a:p>
            <a:endParaRPr lang="zh-CN" altLang="en-US"/>
          </a:p>
        </p:txBody>
      </p:sp>
      <p:sp>
        <p:nvSpPr>
          <p:cNvPr id="1048585"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8798"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1048799"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1048800"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01" name="页脚占位符 4"/>
          <p:cNvSpPr>
            <a:spLocks noGrp="1"/>
          </p:cNvSpPr>
          <p:nvPr>
            <p:ph type="ftr" sz="quarter" idx="11"/>
          </p:nvPr>
        </p:nvSpPr>
        <p:spPr/>
        <p:txBody>
          <a:bodyPr/>
          <a:lstStyle/>
          <a:p>
            <a:endParaRPr lang="zh-CN" altLang="en-US"/>
          </a:p>
        </p:txBody>
      </p:sp>
      <p:sp>
        <p:nvSpPr>
          <p:cNvPr id="1048802"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8816" name="标题 1"/>
          <p:cNvSpPr>
            <a:spLocks noGrp="1"/>
          </p:cNvSpPr>
          <p:nvPr>
            <p:ph type="title"/>
          </p:nvPr>
        </p:nvSpPr>
        <p:spPr/>
        <p:txBody>
          <a:bodyPr/>
          <a:lstStyle/>
          <a:p>
            <a:r>
              <a:rPr lang="zh-CN" altLang="en-US"/>
              <a:t>单击此处编辑母版标题样式</a:t>
            </a:r>
            <a:endParaRPr lang="zh-CN" altLang="en-US"/>
          </a:p>
        </p:txBody>
      </p:sp>
      <p:sp>
        <p:nvSpPr>
          <p:cNvPr id="1048817"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8"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9"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20" name="页脚占位符 5"/>
          <p:cNvSpPr>
            <a:spLocks noGrp="1"/>
          </p:cNvSpPr>
          <p:nvPr>
            <p:ph type="ftr" sz="quarter" idx="11"/>
          </p:nvPr>
        </p:nvSpPr>
        <p:spPr/>
        <p:txBody>
          <a:bodyPr/>
          <a:lstStyle/>
          <a:p>
            <a:endParaRPr lang="zh-CN" altLang="en-US"/>
          </a:p>
        </p:txBody>
      </p:sp>
      <p:sp>
        <p:nvSpPr>
          <p:cNvPr id="1048821"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8803"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1048804"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1048805"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06"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1048807"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08" name="日期占位符 6"/>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09" name="页脚占位符 7"/>
          <p:cNvSpPr>
            <a:spLocks noGrp="1"/>
          </p:cNvSpPr>
          <p:nvPr>
            <p:ph type="ftr" sz="quarter" idx="11"/>
          </p:nvPr>
        </p:nvSpPr>
        <p:spPr/>
        <p:txBody>
          <a:bodyPr/>
          <a:lstStyle/>
          <a:p>
            <a:endParaRPr lang="zh-CN" altLang="en-US"/>
          </a:p>
        </p:txBody>
      </p:sp>
      <p:sp>
        <p:nvSpPr>
          <p:cNvPr id="1048810" name="灯片编号占位符 8"/>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8646" name="标题 1"/>
          <p:cNvSpPr>
            <a:spLocks noGrp="1"/>
          </p:cNvSpPr>
          <p:nvPr>
            <p:ph type="title"/>
          </p:nvPr>
        </p:nvSpPr>
        <p:spPr/>
        <p:txBody>
          <a:bodyPr/>
          <a:lstStyle/>
          <a:p>
            <a:r>
              <a:rPr lang="zh-CN" altLang="en-US"/>
              <a:t>单击此处编辑母版标题样式</a:t>
            </a:r>
            <a:endParaRPr lang="zh-CN" altLang="en-US"/>
          </a:p>
        </p:txBody>
      </p:sp>
      <p:sp>
        <p:nvSpPr>
          <p:cNvPr id="1048647" name="日期占位符 2"/>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648" name="页脚占位符 3"/>
          <p:cNvSpPr>
            <a:spLocks noGrp="1"/>
          </p:cNvSpPr>
          <p:nvPr>
            <p:ph type="ftr" sz="quarter" idx="11"/>
          </p:nvPr>
        </p:nvSpPr>
        <p:spPr/>
        <p:txBody>
          <a:bodyPr/>
          <a:lstStyle/>
          <a:p>
            <a:endParaRPr lang="zh-CN" altLang="en-US"/>
          </a:p>
        </p:txBody>
      </p:sp>
      <p:sp>
        <p:nvSpPr>
          <p:cNvPr id="1048649" name="灯片编号占位符 4"/>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635" name="日期占位符 1"/>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636" name="页脚占位符 2"/>
          <p:cNvSpPr>
            <a:spLocks noGrp="1"/>
          </p:cNvSpPr>
          <p:nvPr>
            <p:ph type="ftr" sz="quarter" idx="11"/>
          </p:nvPr>
        </p:nvSpPr>
        <p:spPr/>
        <p:txBody>
          <a:bodyPr/>
          <a:lstStyle/>
          <a:p>
            <a:endParaRPr lang="zh-CN" altLang="en-US"/>
          </a:p>
        </p:txBody>
      </p:sp>
      <p:sp>
        <p:nvSpPr>
          <p:cNvPr id="1048637" name="灯片编号占位符 3"/>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882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104882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2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1048825"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26" name="页脚占位符 5"/>
          <p:cNvSpPr>
            <a:spLocks noGrp="1"/>
          </p:cNvSpPr>
          <p:nvPr>
            <p:ph type="ftr" sz="quarter" idx="11"/>
          </p:nvPr>
        </p:nvSpPr>
        <p:spPr/>
        <p:txBody>
          <a:bodyPr/>
          <a:lstStyle/>
          <a:p>
            <a:endParaRPr lang="zh-CN" altLang="en-US"/>
          </a:p>
        </p:txBody>
      </p:sp>
      <p:sp>
        <p:nvSpPr>
          <p:cNvPr id="1048827"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879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104879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79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1048795"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96" name="页脚占位符 5"/>
          <p:cNvSpPr>
            <a:spLocks noGrp="1"/>
          </p:cNvSpPr>
          <p:nvPr>
            <p:ph type="ftr" sz="quarter" idx="11"/>
          </p:nvPr>
        </p:nvSpPr>
        <p:spPr/>
        <p:txBody>
          <a:bodyPr/>
          <a:lstStyle/>
          <a:p>
            <a:endParaRPr lang="zh-CN" altLang="en-US"/>
          </a:p>
        </p:txBody>
      </p:sp>
      <p:sp>
        <p:nvSpPr>
          <p:cNvPr id="1048797"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59F4F-D056-4B6F-A3D2-A59478B46298}" type="datetimeFigureOut">
              <a:rPr lang="zh-CN" altLang="en-US" smtClean="0"/>
            </a:fld>
            <a:endParaRPr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4DC20-B29F-44FD-A89B-3FD72EB4E07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5" name="矩形 3"/>
          <p:cNvSpPr/>
          <p:nvPr/>
        </p:nvSpPr>
        <p:spPr>
          <a:xfrm>
            <a:off x="3572327" y="2128424"/>
            <a:ext cx="5684122" cy="1656939"/>
          </a:xfrm>
          <a:prstGeom prst="rect">
            <a:avLst/>
          </a:prstGeom>
          <a:solidFill>
            <a:srgbClr val="741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1048587" name="矩形 10"/>
          <p:cNvSpPr/>
          <p:nvPr/>
        </p:nvSpPr>
        <p:spPr>
          <a:xfrm>
            <a:off x="2778627" y="827921"/>
            <a:ext cx="8095980" cy="78928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1048588" name="矩形 259"/>
          <p:cNvSpPr>
            <a:spLocks noChangeArrowheads="1"/>
          </p:cNvSpPr>
          <p:nvPr/>
        </p:nvSpPr>
        <p:spPr bwMode="auto">
          <a:xfrm>
            <a:off x="2205476" y="2554042"/>
            <a:ext cx="8095980" cy="830997"/>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buNone/>
            </a:pPr>
            <a:r>
              <a:rPr lang="zh-CN" altLang="en-US" sz="5400" b="1" dirty="0">
                <a:solidFill>
                  <a:schemeClr val="tx2">
                    <a:lumMod val="20000"/>
                    <a:lumOff val="80000"/>
                  </a:schemeClr>
                </a:solidFill>
                <a:cs typeface="Arial" panose="020B0604020202020204" pitchFamily="34" charset="0"/>
              </a:rPr>
              <a:t>读</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后</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续</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写</a:t>
            </a:r>
            <a:endParaRPr lang="zh-CN" altLang="en-US" sz="5400" b="1" dirty="0">
              <a:solidFill>
                <a:schemeClr val="tx2">
                  <a:lumMod val="20000"/>
                  <a:lumOff val="80000"/>
                </a:schemeClr>
              </a:solidFill>
              <a:cs typeface="Arial" panose="020B0604020202020204" pitchFamily="34" charset="0"/>
            </a:endParaRPr>
          </a:p>
        </p:txBody>
      </p:sp>
      <p:sp>
        <p:nvSpPr>
          <p:cNvPr id="2" name="文本框 1"/>
          <p:cNvSpPr txBox="1"/>
          <p:nvPr/>
        </p:nvSpPr>
        <p:spPr>
          <a:xfrm>
            <a:off x="4092130" y="828232"/>
            <a:ext cx="10139409" cy="1446550"/>
          </a:xfrm>
          <a:prstGeom prst="rect">
            <a:avLst/>
          </a:prstGeom>
          <a:noFill/>
        </p:spPr>
        <p:txBody>
          <a:bodyPr wrap="square" rtlCol="0">
            <a:spAutoFit/>
          </a:bodyPr>
          <a:lstStyle/>
          <a:p>
            <a:r>
              <a:rPr lang="en-US" altLang="zh-CN" sz="4400" b="1" dirty="0">
                <a:solidFill>
                  <a:srgbClr val="021EAA"/>
                </a:solidFill>
              </a:rPr>
              <a:t>2024</a:t>
            </a:r>
            <a:r>
              <a:rPr lang="zh-CN" altLang="en-US" sz="4400" b="1" dirty="0">
                <a:solidFill>
                  <a:srgbClr val="021EAA"/>
                </a:solidFill>
              </a:rPr>
              <a:t>届深圳二模</a:t>
            </a:r>
            <a:endParaRPr lang="zh-CN" altLang="en-US" sz="4400" b="1" dirty="0">
              <a:solidFill>
                <a:srgbClr val="021EAA"/>
              </a:solidFill>
            </a:endParaRPr>
          </a:p>
          <a:p>
            <a:endParaRPr lang="zh-CN" altLang="en-US" sz="4400" b="1" dirty="0">
              <a:solidFill>
                <a:srgbClr val="021EAA"/>
              </a:solidFill>
            </a:endParaRPr>
          </a:p>
        </p:txBody>
      </p:sp>
      <p:sp>
        <p:nvSpPr>
          <p:cNvPr id="7" name="文本框 1"/>
          <p:cNvSpPr txBox="1"/>
          <p:nvPr/>
        </p:nvSpPr>
        <p:spPr>
          <a:xfrm>
            <a:off x="2381752" y="4322054"/>
            <a:ext cx="8556420" cy="873760"/>
          </a:xfrm>
          <a:prstGeom prst="rect">
            <a:avLst/>
          </a:prstGeom>
          <a:noFill/>
        </p:spPr>
        <p:txBody>
          <a:bodyPr wrap="square" rtlCol="0">
            <a:noAutofit/>
          </a:bodyPr>
          <a:lstStyle/>
          <a:p>
            <a:r>
              <a:rPr lang="zh-CN" altLang="en-US" sz="4800" b="1" dirty="0"/>
              <a:t>谣言澄清 “坏孩子” 重新被接纳</a:t>
            </a:r>
            <a:endParaRPr lang="zh-CN" altLang="en-US" sz="4800" b="1" dirty="0"/>
          </a:p>
        </p:txBody>
      </p:sp>
      <p:sp>
        <p:nvSpPr>
          <p:cNvPr id="3" name="心形 2"/>
          <p:cNvSpPr/>
          <p:nvPr/>
        </p:nvSpPr>
        <p:spPr>
          <a:xfrm>
            <a:off x="3849861" y="6131293"/>
            <a:ext cx="673769" cy="202130"/>
          </a:xfrm>
          <a:prstGeom prst="hear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childTnLst>
                                    <p:set>
                                      <p:cBhvr>
                                        <p:cTn id="6" dur="1" fill="hold">
                                          <p:stCondLst>
                                            <p:cond delay="0"/>
                                          </p:stCondLst>
                                        </p:cTn>
                                        <p:tgtEl>
                                          <p:spTgt spid="1048585"/>
                                        </p:tgtEl>
                                        <p:attrNameLst>
                                          <p:attrName>style.visibility</p:attrName>
                                        </p:attrNameLst>
                                      </p:cBhvr>
                                      <p:to>
                                        <p:strVal val="visible"/>
                                      </p:to>
                                    </p:set>
                                    <p:animEffect transition="in" filter="barn(inVertical)">
                                      <p:cBhvr>
                                        <p:cTn id="7" dur="500"/>
                                        <p:tgtEl>
                                          <p:spTgt spid="1048585"/>
                                        </p:tgtEl>
                                      </p:cBhvr>
                                    </p:animEffect>
                                  </p:childTnLst>
                                </p:cTn>
                              </p:par>
                            </p:childTnLst>
                          </p:cTn>
                        </p:par>
                        <p:par>
                          <p:cTn id="8" fill="hold">
                            <p:stCondLst>
                              <p:cond delay="500"/>
                            </p:stCondLst>
                            <p:childTnLst>
                              <p:par>
                                <p:cTn id="9" presetID="21" presetClass="entr" presetSubtype="1" fill="hold" grpId="0" nodeType="afterEffect">
                                  <p:childTnLst>
                                    <p:set>
                                      <p:cBhvr>
                                        <p:cTn id="10" dur="1" fill="hold">
                                          <p:stCondLst>
                                            <p:cond delay="0"/>
                                          </p:stCondLst>
                                        </p:cTn>
                                        <p:tgtEl>
                                          <p:spTgt spid="1048587"/>
                                        </p:tgtEl>
                                        <p:attrNameLst>
                                          <p:attrName>style.visibility</p:attrName>
                                        </p:attrNameLst>
                                      </p:cBhvr>
                                      <p:to>
                                        <p:strVal val="visible"/>
                                      </p:to>
                                    </p:set>
                                    <p:animEffect transition="in" filter="wheel(1)">
                                      <p:cBhvr>
                                        <p:cTn id="11" dur="2000"/>
                                        <p:tgtEl>
                                          <p:spTgt spid="1048587"/>
                                        </p:tgtEl>
                                      </p:cBhvr>
                                    </p:animEffect>
                                  </p:childTnLst>
                                </p:cTn>
                              </p:par>
                            </p:childTnLst>
                          </p:cTn>
                        </p:par>
                        <p:par>
                          <p:cTn id="12" fill="hold">
                            <p:stCondLst>
                              <p:cond delay="2500"/>
                            </p:stCondLst>
                            <p:childTnLst>
                              <p:par>
                                <p:cTn id="13" presetID="41" presetClass="entr" presetSubtype="0" fill="hold" grpId="0" nodeType="afterEffect">
                                  <p:iterate type="lt">
                                    <p:tmPct val="10000"/>
                                  </p:iterate>
                                  <p:childTnLst>
                                    <p:set>
                                      <p:cBhvr>
                                        <p:cTn id="14" dur="1" fill="hold">
                                          <p:stCondLst>
                                            <p:cond delay="0"/>
                                          </p:stCondLst>
                                        </p:cTn>
                                        <p:tgtEl>
                                          <p:spTgt spid="1048588"/>
                                        </p:tgtEl>
                                        <p:attrNameLst>
                                          <p:attrName>style.visibility</p:attrName>
                                        </p:attrNameLst>
                                      </p:cBhvr>
                                      <p:to>
                                        <p:strVal val="visible"/>
                                      </p:to>
                                    </p:set>
                                    <p:anim calcmode="lin" valueType="num">
                                      <p:cBhvr>
                                        <p:cTn id="15" dur="500" fill="hold"/>
                                        <p:tgtEl>
                                          <p:spTgt spid="1048588"/>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048588"/>
                                        </p:tgtEl>
                                        <p:attrNameLst>
                                          <p:attrName>ppt_y</p:attrName>
                                        </p:attrNameLst>
                                      </p:cBhvr>
                                      <p:tavLst>
                                        <p:tav tm="0">
                                          <p:val>
                                            <p:strVal val="#ppt_y"/>
                                          </p:val>
                                        </p:tav>
                                        <p:tav tm="100000">
                                          <p:val>
                                            <p:strVal val="#ppt_y"/>
                                          </p:val>
                                        </p:tav>
                                      </p:tavLst>
                                    </p:anim>
                                    <p:anim calcmode="lin" valueType="num">
                                      <p:cBhvr>
                                        <p:cTn id="17" dur="500" fill="hold"/>
                                        <p:tgtEl>
                                          <p:spTgt spid="1048588"/>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048588"/>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048588"/>
                                        </p:tgtEl>
                                      </p:cBhvr>
                                    </p:animEffect>
                                  </p:childTnLst>
                                </p:cTn>
                              </p:par>
                            </p:childTnLst>
                          </p:cTn>
                        </p:par>
                        <p:par>
                          <p:cTn id="20" fill="hold">
                            <p:stCondLst>
                              <p:cond delay="3599"/>
                            </p:stCondLst>
                            <p:childTnLst>
                              <p:par>
                                <p:cTn id="21" presetID="26" presetClass="emph" presetSubtype="0" fill="hold" grpId="1" nodeType="afterEffect">
                                  <p:iterate type="lt">
                                    <p:tmPct val="0"/>
                                  </p:iterate>
                                  <p:childTnLst>
                                    <p:animEffect transition="out" filter="fade">
                                      <p:cBhvr>
                                        <p:cTn id="22" dur="500" tmFilter="0, 0; .2, .5; .8, .5; 1, 0"/>
                                        <p:tgtEl>
                                          <p:spTgt spid="1048588"/>
                                        </p:tgtEl>
                                      </p:cBhvr>
                                    </p:animEffect>
                                    <p:animScale>
                                      <p:cBhvr>
                                        <p:cTn id="23" dur="250" autoRev="1" fill="hold"/>
                                        <p:tgtEl>
                                          <p:spTgt spid="104858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5" grpId="0" bldLvl="0" animBg="1"/>
      <p:bldP spid="1048587" grpId="0" bldLvl="0" animBg="1"/>
      <p:bldP spid="1048588" grpId="0"/>
      <p:bldP spid="104858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6805709"/>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他孤立无援的身影牵动着我的心弦。</a:t>
            </a:r>
            <a:endParaRPr lang="en-US" altLang="zh-CN" sz="3200" b="1" kern="0" dirty="0">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solidFill>
                  <a:srgbClr val="0000FF"/>
                </a:solidFill>
                <a:latin typeface="Times New Roman" panose="02020603050405020304" pitchFamily="18" charset="0"/>
                <a:cs typeface="Times New Roman" panose="02020603050405020304" pitchFamily="18" charset="0"/>
              </a:rPr>
              <a:t>The sight of his isolated figure tugged at my heartstrings. </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我想起了自己有多不喜欢别人叫我 “杰米”，我意识到绰号带来的痛苦与排斥和诬陷带来的痛苦相比，简直是小巫见大巫。</a:t>
            </a:r>
            <a:endParaRPr lang="en-US" altLang="zh-CN" sz="3200" b="1" kern="0" dirty="0">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solidFill>
                  <a:srgbClr val="0000FF"/>
                </a:solidFill>
                <a:latin typeface="Times New Roman" panose="02020603050405020304" pitchFamily="18" charset="0"/>
                <a:cs typeface="Times New Roman" panose="02020603050405020304" pitchFamily="18" charset="0"/>
              </a:rPr>
              <a:t>I remembered how much I disliked being called "Germy" and realized the pain of a nickname could pale in comparison to the pain of exclusion and false accusations.</a:t>
            </a: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心理描写：共情同情</a:t>
            </a:r>
            <a:r>
              <a:rPr lang="en-US" altLang="zh-CN" sz="3200" b="1" kern="0" dirty="0">
                <a:solidFill>
                  <a:schemeClr val="bg1"/>
                </a:solidFill>
                <a:latin typeface="Times New Roman" panose="02020603050405020304" pitchFamily="18" charset="0"/>
                <a:cs typeface="Times New Roman" panose="02020603050405020304" pitchFamily="18" charset="0"/>
              </a:rPr>
              <a:t>2</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Effect transition="in" filter="fade">
                                      <p:cBhvr>
                                        <p:cTn id="13" dur="1000"/>
                                        <p:tgtEl>
                                          <p:spTgt spid="1048737">
                                            <p:txEl>
                                              <p:pRg st="8" end="8"/>
                                            </p:txEl>
                                          </p:spTgt>
                                        </p:tgtEl>
                                      </p:cBhvr>
                                    </p:animEffect>
                                    <p:anim calcmode="lin" valueType="num">
                                      <p:cBhvr>
                                        <p:cTn id="14" dur="10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p:cTn id="15" dur="1000" fill="hold"/>
                                        <p:tgtEl>
                                          <p:spTgt spid="104873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0509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忐忑不安，深吸一口气，鼓起所有勇气，走近他，心怦怦直跳。</a:t>
            </a:r>
            <a:r>
              <a:rPr lang="zh-CN" altLang="en-US" sz="3200" dirty="0">
                <a:solidFill>
                  <a:srgbClr val="FF0000"/>
                </a:solidFill>
              </a:rPr>
              <a:t>（动作链</a:t>
            </a:r>
            <a:r>
              <a:rPr lang="en-US" altLang="zh-CN" sz="3200" dirty="0">
                <a:solidFill>
                  <a:srgbClr val="FF0000"/>
                </a:solidFill>
              </a:rPr>
              <a:t>+</a:t>
            </a:r>
            <a:r>
              <a:rPr lang="zh-CN" altLang="en-US" sz="3200" dirty="0">
                <a:solidFill>
                  <a:srgbClr val="FF0000"/>
                </a:solidFill>
              </a:rPr>
              <a:t>独立主格）</a:t>
            </a:r>
            <a:endParaRPr lang="en-US" altLang="zh-CN" sz="3200" dirty="0">
              <a:solidFill>
                <a:srgbClr val="FF0000"/>
              </a:solidFill>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With a knot in my stomach, I took a deep breath, mustered all my courage and approached him, my heart pounding. "Del, I owe you an apology.”</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“德尔，我应该向你道歉。我不是故意散布关于你的谣言的。” 我喃喃地说，声音小的几乎</a:t>
            </a:r>
            <a:r>
              <a:rPr lang="en-US" altLang="zh-CN" sz="3200" b="1" kern="0" dirty="0">
                <a:latin typeface="Times New Roman" panose="02020603050405020304" pitchFamily="18" charset="0"/>
                <a:cs typeface="Times New Roman" panose="02020603050405020304" pitchFamily="18" charset="0"/>
              </a:rPr>
              <a:t> </a:t>
            </a:r>
            <a:r>
              <a:rPr lang="zh-CN" altLang="en-US" sz="3200" b="1" kern="0" dirty="0">
                <a:latin typeface="Times New Roman" panose="02020603050405020304" pitchFamily="18" charset="0"/>
                <a:cs typeface="Times New Roman" panose="02020603050405020304" pitchFamily="18" charset="0"/>
              </a:rPr>
              <a:t>是耳语。</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didn’t mean to spread the rumor about you.” I murmured, my voice barely above a whisper.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微场景：紧张道歉</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1000"/>
                                        <p:tgtEl>
                                          <p:spTgt spid="1048737">
                                            <p:txEl>
                                              <p:pRg st="6" end="6"/>
                                            </p:txEl>
                                          </p:spTgt>
                                        </p:tgtEl>
                                      </p:cBhvr>
                                    </p:animEffect>
                                    <p:anim calcmode="lin" valueType="num">
                                      <p:cBhvr>
                                        <p:cTn id="8" dur="10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104873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48737">
                                            <p:txEl>
                                              <p:pRg st="8" end="8"/>
                                            </p:txEl>
                                          </p:spTgt>
                                        </p:tgtEl>
                                        <p:attrNameLst>
                                          <p:attrName>style.visibility</p:attrName>
                                        </p:attrNameLst>
                                      </p:cBhvr>
                                      <p:to>
                                        <p:strVal val="visible"/>
                                      </p:to>
                                    </p:set>
                                    <p:animEffect transition="in" filter="fade">
                                      <p:cBhvr>
                                        <p:cTn id="14" dur="1000"/>
                                        <p:tgtEl>
                                          <p:spTgt spid="1048737">
                                            <p:txEl>
                                              <p:pRg st="8" end="8"/>
                                            </p:txEl>
                                          </p:spTgt>
                                        </p:tgtEl>
                                      </p:cBhvr>
                                    </p:animEffect>
                                    <p:anim calcmode="lin" valueType="num">
                                      <p:cBhvr>
                                        <p:cTn id="15" dur="10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p:cTn id="16" dur="1000" fill="hold"/>
                                        <p:tgtEl>
                                          <p:spTgt spid="104873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668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我犹豫着走近他，坐在他身边，尴尬地沉默了一会儿。</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approached him hesitantly and sat beside him in an awkward silence for a moment.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然后，我鼓起勇气向他道歉，声音颤抖：</a:t>
            </a:r>
            <a:r>
              <a:rPr lang="en-US" altLang="zh-CN" sz="3200" b="1" kern="0" dirty="0">
                <a:latin typeface="Times New Roman" panose="02020603050405020304" pitchFamily="18" charset="0"/>
                <a:cs typeface="Times New Roman" panose="02020603050405020304" pitchFamily="18" charset="0"/>
              </a:rPr>
              <a:t>“</a:t>
            </a:r>
            <a:r>
              <a:rPr lang="zh-CN" altLang="en-US" sz="3200" b="1" kern="0" dirty="0">
                <a:latin typeface="Times New Roman" panose="02020603050405020304" pitchFamily="18" charset="0"/>
                <a:cs typeface="Times New Roman" panose="02020603050405020304" pitchFamily="18" charset="0"/>
              </a:rPr>
              <a:t>对于我散布的谣言，我真的很抱歉，德尔。我不知道</a:t>
            </a:r>
            <a:r>
              <a:rPr lang="en-US" altLang="zh-CN" sz="3200" b="1" kern="0" dirty="0">
                <a:latin typeface="Times New Roman" panose="02020603050405020304" pitchFamily="18" charset="0"/>
                <a:cs typeface="Times New Roman" panose="02020603050405020304" pitchFamily="18" charset="0"/>
              </a:rPr>
              <a:t>......</a:t>
            </a:r>
            <a:r>
              <a:rPr lang="zh-CN" altLang="en-US" sz="3200" b="1" kern="0" dirty="0">
                <a:latin typeface="Times New Roman" panose="02020603050405020304" pitchFamily="18" charset="0"/>
                <a:cs typeface="Times New Roman" panose="02020603050405020304" pitchFamily="18" charset="0"/>
              </a:rPr>
              <a:t>我错了。我错了”。</a:t>
            </a:r>
            <a:r>
              <a:rPr lang="en-US" altLang="zh-CN" sz="3200" kern="0" dirty="0">
                <a:solidFill>
                  <a:srgbClr val="FF0000"/>
                </a:solidFill>
                <a:latin typeface="Times New Roman" panose="02020603050405020304" pitchFamily="18" charset="0"/>
                <a:cs typeface="Times New Roman" panose="02020603050405020304" pitchFamily="18" charset="0"/>
              </a:rPr>
              <a:t>(</a:t>
            </a:r>
            <a:r>
              <a:rPr lang="zh-CN" altLang="en-US" sz="3200" dirty="0">
                <a:solidFill>
                  <a:srgbClr val="FF0000"/>
                </a:solidFill>
              </a:rPr>
              <a:t>独立主格）</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Then I mustered the courage to apologize, my voice shaking, "I'm really sorry about the rumor I started, Del. I didn't know ... I was wrong."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微场景：紧张道歉</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 calcmode="lin" valueType="num">
                                      <p:cBhvr additive="base">
                                        <p:cTn id="13" dur="5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4873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802449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他惊讶地睁大眼睛，脸上闪过一丝愤怒。</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无灵主语</a:t>
            </a:r>
            <a:r>
              <a:rPr lang="en-US" altLang="zh-CN" sz="3200" dirty="0">
                <a:solidFill>
                  <a:srgbClr val="FF0000"/>
                </a:solidFill>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顿了顿，德尔重重地叹了口气。</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His eyes widened in surprise, and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 touch of anger flashed across his face</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After a pause, Del let out a heavy sigh.</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“我明白了，杰米。”他说，声音变得柔和起来。</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独立主格</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）“我也很抱歉，叫你</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'Germy.' </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。我没想到这让你这么困扰。”</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get it, Jamie," he said,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his voice softening</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"And I'm sorry too, for calling you 'Germy.' I didn't realize it bothered you so much.”</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微场景：原谅</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Effect transition="in" filter="fade">
                                      <p:cBhvr>
                                        <p:cTn id="13" dur="500"/>
                                        <p:tgtEl>
                                          <p:spTgt spid="104873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954101"/>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他的目光与我的目光交汇在一起，既惊讶又恼怒。然而几秒钟后，他的表情缓和下来。</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His gaze met mine with a mix of surprise and annoyance. Seconds later, however, his expression softened.</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停顿了一下，他用真诚的语气说：</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我也很抱歉，因为‘</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Germy’</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这件事。我没有意识到这会打扰到你。”</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After a pause, he said in a sincere tone, "And I'm sorry too, for the 'Germy' thing. I didn't realize it bothered you."</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微场景：原谅</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487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128016"/>
            <a:ext cx="11702797" cy="709866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2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What did I do then?</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25000"/>
              </a:lnSpc>
            </a:pP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我走过去，朝队员们做了个手势，然后喊道：</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嘿，伙计们。我想澄清一件事。德尔并没有打架。</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动作链</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他的家人正在经历一段艰难的时期，我们应该给予支持，而不是评头论足。”</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2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walked over to the group,</a:t>
            </a:r>
            <a:r>
              <a:rPr lang="zh-CN" altLang="en-US"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gestured towards the players and called out, "Hey, guys. I want to clear something up. Del didn't get into a fight. His family is going through a tough time, and we should be supportive, not judgmental."</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微场景：阐清误会</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5110" y="-356870"/>
            <a:ext cx="11559540" cy="7214870"/>
          </a:xfrm>
          <a:prstGeom prst="rect">
            <a:avLst/>
          </a:prstGeom>
          <a:noFill/>
        </p:spPr>
        <p:txBody>
          <a:bodyPr wrap="square" rtlCol="0">
            <a:no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2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2500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球员们停下来听着，从我看向德尔，又从德尔看向我。</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（动作链</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在几个孩子点头表示同意之前，出现了令人不舒服的沉默。然后一个孩子开口了：“德尔，你参加吗？”</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2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players stopped and listened, looking from me to Del and back again. There was an uncomfortable silence before a few of the kids nodded in agreement. Then one of the kids spoke up, "Del, you in?"</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微场景：谅解</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182245" y="-356870"/>
            <a:ext cx="11854180" cy="799401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4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4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4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4500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大家都沉默了，脸上流露出从惊讶到内疚的各种情绪。</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独立主格</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我看到他们的脸上露出了恍然大悟的表情。“德尔，”队长说着，把球扔给了他，</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你加入了。</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endPar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nSpc>
                <a:spcPct val="14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group fell silent, their faces flashing a range of emotions from surprise to guilt. And I could see the realization dawn on their faces. "Del," the team captain said, tossing him the ball, "you're in. "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微场景：谅解</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6999993"/>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Del feel and do?</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600" b="1" kern="100" dirty="0">
                <a:latin typeface="Times New Roman" panose="02020603050405020304" pitchFamily="18" charset="0"/>
                <a:ea typeface="宋体" panose="02010600030101010101" pitchFamily="2" charset="-122"/>
                <a:cs typeface="Times New Roman" panose="02020603050405020304" pitchFamily="18" charset="0"/>
              </a:rPr>
              <a:t>他点点头，脸上绽放出惊喜而感激的笑容。</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600" dirty="0">
                <a:solidFill>
                  <a:srgbClr val="FF0000"/>
                </a:solidFill>
              </a:rPr>
              <a:t>独立主格</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He nodded, his face breaking into a surprised but grateful smile. </a:t>
            </a:r>
            <a:endPar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600" b="1" kern="100" dirty="0">
                <a:latin typeface="Times New Roman" panose="02020603050405020304" pitchFamily="18" charset="0"/>
                <a:ea typeface="宋体" panose="02010600030101010101" pitchFamily="2" charset="-122"/>
                <a:cs typeface="Times New Roman" panose="02020603050405020304" pitchFamily="18" charset="0"/>
              </a:rPr>
              <a:t>德尔的脸上洋溢着兴奋和感激，他小跑着加入了比赛。</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600" dirty="0">
                <a:solidFill>
                  <a:srgbClr val="FF0000"/>
                </a:solidFill>
              </a:rPr>
              <a:t>独立主格</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Del's</a:t>
            </a: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face lightening up with a mixture of excitement and gratitude, he jogged over to join the game. </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微场景：高兴感激</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48737">
                                            <p:txEl>
                                              <p:pRg st="8" end="8"/>
                                            </p:txEl>
                                          </p:spTgt>
                                        </p:tgtEl>
                                        <p:attrNameLst>
                                          <p:attrName>style.visibility</p:attrName>
                                        </p:attrNameLst>
                                      </p:cBhvr>
                                      <p:to>
                                        <p:strVal val="visible"/>
                                      </p:to>
                                    </p:set>
                                    <p:anim calcmode="lin" valueType="num">
                                      <p:cBhvr additive="base">
                                        <p:cTn id="12" dur="5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4873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3077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dirty="0">
                <a:solidFill>
                  <a:srgbClr val="FF0000"/>
                </a:solidFill>
                <a:latin typeface="Times New Roman" panose="02020603050405020304" pitchFamily="18" charset="0"/>
                <a:cs typeface="Times New Roman" panose="02020603050405020304" pitchFamily="18" charset="0"/>
              </a:rPr>
              <a:t>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ts val="484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从那天起，我更加注意言语的力量，暗暗发誓在说话之前一定要深思熟虑，无论如何都要坚持真理。</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endPar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From that day on, I was more mindful of the power of words, secretly promising to always think before I speak and to stand up for the truth, no matter what.</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en-US" altLang="zh-CN" sz="3200" kern="100" dirty="0">
              <a:effectLst/>
              <a:latin typeface="等线" panose="02010600030101010101" pitchFamily="2" charset="-122"/>
              <a:ea typeface="等线"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结尾：感悟 主题升华</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3961" y="188111"/>
            <a:ext cx="11641776" cy="6481778"/>
          </a:xfrm>
        </p:spPr>
        <p:txBody>
          <a:bodyPr>
            <a:noAutofit/>
          </a:bodyPr>
          <a:lstStyle/>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didn’t like Del so much.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always called me the nickname “Germy,”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which meant “dirty,”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instead of</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my real name “Jamie.”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Besides, he was known as a trouble-maker in school. So when the head teacher Mr. Smith asked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to come to his office,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naturally thought that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had done something mean to someone.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Through the window,</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caught sight of a smaller boy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crying.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seemed unhappy, too.</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did not return to class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day.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All of us were discussing what had happened to him. What else could such an annoying boy do? “He must have hit the boy and was sent home,”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whispered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to my friends. Their eyes widened.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It felt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good to see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them so interested in what I 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next morning, the whole school was talking about Del being expelled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开除</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for beating up</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 kid. I was surprised that my assumptions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passed on</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 quickly. So when Del walked into the classroom, all</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kids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shocked. The kids next to</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him shifted their desks away.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“What’s your problem?”</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 “I don’t want you to attack 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kid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Some laughed. “Yeah,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might,”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Del.</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could tell he was joking,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but many kids thought he admitted he did beat up someone.</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During recess (</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课间休息</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Del tried to join</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kickball game.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“Neither team wants you,”</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of the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players 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looking confused.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always play with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you guys.”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They ignored him and went on playing.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sat by himself while the rest of the school enjoyed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their recess away from him. Del looked lonely and sad, much different from before. I started to feel sorry for him.</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Later that day, I learned what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really happened. The kid was </a:t>
            </a:r>
            <a:r>
              <a:rPr lang="en-US" altLang="zh-CN" sz="24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Del’s</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little brother and he was crying because their mother fell ill and was sent to hospital. I felt even sorrier for what 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before. 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started a rumor</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谣言</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0" algn="just">
              <a:lnSpc>
                <a:spcPts val="2000"/>
              </a:lnSpc>
              <a:spcBef>
                <a:spcPts val="0"/>
              </a:spcBef>
              <a:spcAft>
                <a:spcPts val="0"/>
              </a:spcAft>
              <a:buNone/>
            </a:pPr>
            <a:r>
              <a:rPr lang="en-US" altLang="zh-CN" sz="24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kickball</a:t>
            </a:r>
            <a:r>
              <a:rPr lang="en-US" altLang="zh-CN" sz="2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2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p>
            <a:pPr marL="0" marR="0" indent="0" algn="just">
              <a:lnSpc>
                <a:spcPts val="2000"/>
              </a:lnSpc>
              <a:spcBef>
                <a:spcPts val="0"/>
              </a:spcBef>
              <a:spcAft>
                <a:spcPts val="0"/>
              </a:spcAft>
              <a:buNone/>
            </a:pP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2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decided to do more before the recess was over. </a:t>
            </a:r>
            <a:endParaRPr lang="en-US" altLang="zh-CN" sz="2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p>
            <a:pPr indent="0" algn="l">
              <a:lnSpc>
                <a:spcPts val="2000"/>
              </a:lnSpc>
              <a:spcBef>
                <a:spcPts val="0"/>
              </a:spcBef>
              <a:buNone/>
            </a:pPr>
            <a:endParaRPr lang="zh-CN" altLang="zh-CN" sz="2400" kern="100" dirty="0">
              <a:effectLst/>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3077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dirty="0">
                <a:solidFill>
                  <a:srgbClr val="FF0000"/>
                </a:solidFill>
                <a:latin typeface="Times New Roman" panose="02020603050405020304" pitchFamily="18" charset="0"/>
                <a:cs typeface="Times New Roman" panose="02020603050405020304" pitchFamily="18" charset="0"/>
              </a:rPr>
              <a:t>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ts val="484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从那天起，我承诺对自己的言行更加深思熟虑，并始终考虑它们可能对他人产生的影响。</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From that day on, I was committed to being more thoughtful with my words and actions, and to always consider the impact they could have on others.</a:t>
            </a:r>
            <a:endParaRPr lang="zh-CN"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en-US" altLang="zh-CN" sz="3200" kern="100" dirty="0">
              <a:effectLst/>
              <a:latin typeface="等线" panose="02010600030101010101" pitchFamily="2" charset="-122"/>
              <a:ea typeface="等线"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结尾：感悟 主题升华</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033" y="469921"/>
            <a:ext cx="11833934" cy="6395370"/>
          </a:xfrm>
        </p:spPr>
        <p:txBody>
          <a:bodyPr>
            <a:noAutofit/>
          </a:bodyPr>
          <a:lstStyle/>
          <a:p>
            <a:pPr marL="0" indent="0" algn="just">
              <a:lnSpc>
                <a:spcPts val="2600"/>
              </a:lnSpc>
              <a:buNone/>
            </a:pPr>
            <a:r>
              <a:rPr lang="en-US" altLang="zh-CN" i="1" dirty="0">
                <a:solidFill>
                  <a:srgbClr val="000000"/>
                </a:solidFill>
                <a:effectLst/>
                <a:latin typeface="Times New Roman" panose="02020603050405020304" pitchFamily="18" charset="0"/>
              </a:rPr>
              <a:t>      At recess the next day, I saw Del sitting alone watching the kickball game. </a:t>
            </a:r>
            <a:r>
              <a:rPr lang="en-US" altLang="zh-CN" dirty="0">
                <a:solidFill>
                  <a:srgbClr val="000000"/>
                </a:solidFill>
                <a:effectLst/>
                <a:latin typeface="Times New Roman" panose="02020603050405020304" pitchFamily="18" charset="0"/>
              </a:rPr>
              <a:t>I hated the nickname “Germy,” but seeing him isolated was also not what I wanted. </a:t>
            </a:r>
            <a:r>
              <a:rPr lang="en-US" altLang="zh-CN" b="1" dirty="0">
                <a:solidFill>
                  <a:srgbClr val="000000"/>
                </a:solidFill>
                <a:effectLst/>
                <a:latin typeface="Times New Roman" panose="02020603050405020304" pitchFamily="18" charset="0"/>
              </a:rPr>
              <a:t>Guilt pushed me to him</a:t>
            </a:r>
            <a:r>
              <a:rPr lang="en-US" altLang="zh-CN" dirty="0">
                <a:solidFill>
                  <a:srgbClr val="000000"/>
                </a:solidFill>
                <a:effectLst/>
                <a:latin typeface="Times New Roman" panose="02020603050405020304" pitchFamily="18" charset="0"/>
              </a:rPr>
              <a:t>. “What do you want, Germy?” Del asked, </a:t>
            </a:r>
            <a:r>
              <a:rPr lang="en-US" altLang="zh-CN" b="1" dirty="0">
                <a:solidFill>
                  <a:srgbClr val="000000"/>
                </a:solidFill>
                <a:effectLst/>
                <a:latin typeface="Times New Roman" panose="02020603050405020304" pitchFamily="18" charset="0"/>
              </a:rPr>
              <a:t>his voice sounding more hurt than angry. </a:t>
            </a:r>
            <a:r>
              <a:rPr lang="en-US" altLang="zh-CN" dirty="0">
                <a:solidFill>
                  <a:srgbClr val="000000"/>
                </a:solidFill>
                <a:effectLst/>
                <a:latin typeface="Times New Roman" panose="02020603050405020304" pitchFamily="18" charset="0"/>
              </a:rPr>
              <a:t>I sat next to him and </a:t>
            </a:r>
            <a:r>
              <a:rPr lang="en-US" altLang="zh-CN" b="1" dirty="0">
                <a:solidFill>
                  <a:srgbClr val="000000"/>
                </a:solidFill>
                <a:effectLst/>
                <a:latin typeface="Times New Roman" panose="02020603050405020304" pitchFamily="18" charset="0"/>
              </a:rPr>
              <a:t>gradually explained </a:t>
            </a:r>
            <a:r>
              <a:rPr lang="en-US" altLang="zh-CN" dirty="0">
                <a:solidFill>
                  <a:srgbClr val="000000"/>
                </a:solidFill>
                <a:effectLst/>
                <a:latin typeface="Times New Roman" panose="02020603050405020304" pitchFamily="18" charset="0"/>
              </a:rPr>
              <a:t>how my hasty assumption turned into such a terrible rumor. “I’m sorry. I wish I had never said that,” I </a:t>
            </a:r>
            <a:r>
              <a:rPr lang="en-US" altLang="zh-CN" b="1" dirty="0">
                <a:solidFill>
                  <a:srgbClr val="000000"/>
                </a:solidFill>
                <a:latin typeface="Times New Roman" panose="02020603050405020304" pitchFamily="18" charset="0"/>
              </a:rPr>
              <a:t>apologized, daring not to look into his eyes</a:t>
            </a:r>
            <a:r>
              <a:rPr lang="en-US" altLang="zh-CN" dirty="0">
                <a:solidFill>
                  <a:srgbClr val="000000"/>
                </a:solidFill>
                <a:effectLst/>
                <a:latin typeface="Times New Roman" panose="02020603050405020304" pitchFamily="18" charset="0"/>
              </a:rPr>
              <a:t>. </a:t>
            </a:r>
            <a:r>
              <a:rPr lang="en-US" altLang="zh-CN" b="1" dirty="0">
                <a:solidFill>
                  <a:srgbClr val="000000"/>
                </a:solidFill>
                <a:latin typeface="Times New Roman" panose="02020603050405020304" pitchFamily="18" charset="0"/>
              </a:rPr>
              <a:t>Annoyance and surprise flickered across his face. </a:t>
            </a:r>
            <a:r>
              <a:rPr lang="en-US" altLang="zh-CN" dirty="0">
                <a:solidFill>
                  <a:srgbClr val="000000"/>
                </a:solidFill>
                <a:effectLst/>
                <a:latin typeface="Times New Roman" panose="02020603050405020304" pitchFamily="18" charset="0"/>
              </a:rPr>
              <a:t>But seconds later, he </a:t>
            </a:r>
            <a:r>
              <a:rPr lang="en-US" altLang="zh-CN" b="1" dirty="0">
                <a:solidFill>
                  <a:srgbClr val="000000"/>
                </a:solidFill>
                <a:latin typeface="Times New Roman" panose="02020603050405020304" pitchFamily="18" charset="0"/>
              </a:rPr>
              <a:t>lowered his head </a:t>
            </a:r>
            <a:r>
              <a:rPr lang="en-US" altLang="zh-CN" dirty="0">
                <a:solidFill>
                  <a:srgbClr val="000000"/>
                </a:solidFill>
                <a:effectLst/>
                <a:latin typeface="Times New Roman" panose="02020603050405020304" pitchFamily="18" charset="0"/>
              </a:rPr>
              <a:t>and said quietly, “It’s okay. I guess I wasn’t very nice to you, either.” His words soothed me, but I could feel he was still sad. (112 </a:t>
            </a:r>
            <a:r>
              <a:rPr lang="zh-CN" altLang="en-US" dirty="0">
                <a:solidFill>
                  <a:srgbClr val="000000"/>
                </a:solidFill>
                <a:effectLst/>
                <a:latin typeface="宋体" panose="02010600030101010101" pitchFamily="2" charset="-122"/>
                <a:ea typeface="宋体" panose="02010600030101010101" pitchFamily="2" charset="-122"/>
              </a:rPr>
              <a:t>词</a:t>
            </a:r>
            <a:r>
              <a:rPr lang="en-US" altLang="zh-CN" dirty="0">
                <a:solidFill>
                  <a:srgbClr val="000000"/>
                </a:solidFill>
                <a:effectLst/>
                <a:latin typeface="Times New Roman" panose="02020603050405020304" pitchFamily="18" charset="0"/>
              </a:rPr>
              <a:t>) </a:t>
            </a:r>
            <a:endParaRPr lang="zh-CN" altLang="en-US" dirty="0"/>
          </a:p>
          <a:p>
            <a:pPr marL="0" indent="0" algn="just">
              <a:lnSpc>
                <a:spcPts val="2600"/>
              </a:lnSpc>
              <a:buNone/>
            </a:pPr>
            <a:r>
              <a:rPr lang="en-US" altLang="zh-CN" i="1" dirty="0">
                <a:solidFill>
                  <a:srgbClr val="000000"/>
                </a:solidFill>
                <a:effectLst/>
                <a:latin typeface="Times New Roman" panose="02020603050405020304" pitchFamily="18" charset="0"/>
              </a:rPr>
              <a:t>     Now that Del had forgiven me</a:t>
            </a:r>
            <a:r>
              <a:rPr lang="en-US" altLang="zh-CN" dirty="0">
                <a:solidFill>
                  <a:srgbClr val="000000"/>
                </a:solidFill>
                <a:latin typeface="Times New Roman" panose="02020603050405020304" pitchFamily="18" charset="0"/>
              </a:rPr>
              <a:t>, </a:t>
            </a:r>
            <a:r>
              <a:rPr lang="en-US" altLang="zh-CN" i="1" dirty="0">
                <a:solidFill>
                  <a:srgbClr val="000000"/>
                </a:solidFill>
                <a:latin typeface="Times New Roman" panose="02020603050405020304" pitchFamily="18" charset="0"/>
              </a:rPr>
              <a:t>I decided to do more before the recess was over</a:t>
            </a:r>
            <a:r>
              <a:rPr lang="en-US" altLang="zh-CN" dirty="0">
                <a:solidFill>
                  <a:srgbClr val="000000"/>
                </a:solidFill>
                <a:latin typeface="Times New Roman" panose="02020603050405020304" pitchFamily="18" charset="0"/>
              </a:rPr>
              <a:t>. I walked towards the kickball players and </a:t>
            </a:r>
            <a:r>
              <a:rPr lang="en-US" altLang="zh-CN" b="1" dirty="0">
                <a:solidFill>
                  <a:srgbClr val="000000"/>
                </a:solidFill>
                <a:latin typeface="Times New Roman" panose="02020603050405020304" pitchFamily="18" charset="0"/>
              </a:rPr>
              <a:t>called for their attention</a:t>
            </a:r>
            <a:r>
              <a:rPr lang="en-US" altLang="zh-CN" dirty="0">
                <a:solidFill>
                  <a:srgbClr val="000000"/>
                </a:solidFill>
                <a:latin typeface="Times New Roman" panose="02020603050405020304" pitchFamily="18" charset="0"/>
              </a:rPr>
              <a:t>. Everyone stopped in surprise. “Del didn’t beat up anyone,” I stated, clarifying what actually happened. </a:t>
            </a:r>
            <a:r>
              <a:rPr lang="en-US" altLang="zh-CN" b="1" dirty="0">
                <a:solidFill>
                  <a:srgbClr val="000000"/>
                </a:solidFill>
                <a:latin typeface="Times New Roman" panose="02020603050405020304" pitchFamily="18" charset="0"/>
              </a:rPr>
              <a:t>Whispers of astonishment spread </a:t>
            </a:r>
            <a:r>
              <a:rPr lang="en-US" altLang="zh-CN" dirty="0">
                <a:solidFill>
                  <a:srgbClr val="000000"/>
                </a:solidFill>
                <a:latin typeface="Times New Roman" panose="02020603050405020304" pitchFamily="18" charset="0"/>
              </a:rPr>
              <a:t>and finally one player shouted, “Alright, Del, do you want to join my team?” </a:t>
            </a:r>
            <a:r>
              <a:rPr lang="en-US" altLang="zh-CN" b="1" dirty="0">
                <a:solidFill>
                  <a:srgbClr val="000000"/>
                </a:solidFill>
                <a:latin typeface="Times New Roman" panose="02020603050405020304" pitchFamily="18" charset="0"/>
              </a:rPr>
              <a:t>A smile broke through </a:t>
            </a:r>
            <a:r>
              <a:rPr lang="en-US" altLang="zh-CN" b="1" dirty="0" err="1">
                <a:solidFill>
                  <a:srgbClr val="000000"/>
                </a:solidFill>
                <a:latin typeface="Times New Roman" panose="02020603050405020304" pitchFamily="18" charset="0"/>
              </a:rPr>
              <a:t>Del’s</a:t>
            </a:r>
            <a:r>
              <a:rPr lang="en-US" altLang="zh-CN" b="1" dirty="0">
                <a:solidFill>
                  <a:srgbClr val="000000"/>
                </a:solidFill>
                <a:latin typeface="Times New Roman" panose="02020603050405020304" pitchFamily="18" charset="0"/>
              </a:rPr>
              <a:t> gloomy face</a:t>
            </a:r>
            <a:r>
              <a:rPr lang="en-US" altLang="zh-CN" dirty="0">
                <a:solidFill>
                  <a:srgbClr val="000000"/>
                </a:solidFill>
                <a:latin typeface="Times New Roman" panose="02020603050405020304" pitchFamily="18" charset="0"/>
              </a:rPr>
              <a:t>, “Yes, and I want </a:t>
            </a:r>
            <a:r>
              <a:rPr lang="en-US" altLang="zh-CN" b="1" dirty="0">
                <a:solidFill>
                  <a:srgbClr val="000000"/>
                </a:solidFill>
                <a:latin typeface="Times New Roman" panose="02020603050405020304" pitchFamily="18" charset="0"/>
              </a:rPr>
              <a:t>Jamie</a:t>
            </a:r>
            <a:r>
              <a:rPr lang="en-US" altLang="zh-CN" dirty="0">
                <a:solidFill>
                  <a:srgbClr val="000000"/>
                </a:solidFill>
                <a:latin typeface="Times New Roman" panose="02020603050405020304" pitchFamily="18" charset="0"/>
              </a:rPr>
              <a:t> on it, too!” </a:t>
            </a:r>
            <a:r>
              <a:rPr lang="en-US" altLang="zh-CN" b="1" dirty="0">
                <a:solidFill>
                  <a:srgbClr val="000000"/>
                </a:solidFill>
                <a:latin typeface="Times New Roman" panose="02020603050405020304" pitchFamily="18" charset="0"/>
              </a:rPr>
              <a:t>He glanced at me shyly</a:t>
            </a:r>
            <a:r>
              <a:rPr lang="en-US" altLang="zh-CN" dirty="0">
                <a:solidFill>
                  <a:srgbClr val="000000"/>
                </a:solidFill>
                <a:latin typeface="Times New Roman" panose="02020603050405020304" pitchFamily="18" charset="0"/>
              </a:rPr>
              <a:t>, and I could tell his use of my real name was his way of making an apology. Soon the playground was filled with laughter and talks. But this time they made me realize something—</a:t>
            </a:r>
            <a:r>
              <a:rPr lang="en-US" altLang="zh-CN" b="1" dirty="0">
                <a:solidFill>
                  <a:srgbClr val="000000"/>
                </a:solidFill>
                <a:latin typeface="Times New Roman" panose="02020603050405020304" pitchFamily="18" charset="0"/>
              </a:rPr>
              <a:t>words have the power to hurt and heal</a:t>
            </a:r>
            <a:r>
              <a:rPr lang="en-US" altLang="zh-CN" dirty="0">
                <a:solidFill>
                  <a:srgbClr val="000000"/>
                </a:solidFill>
                <a:latin typeface="Times New Roman" panose="02020603050405020304" pitchFamily="18" charset="0"/>
              </a:rPr>
              <a:t>. (106 </a:t>
            </a:r>
            <a:r>
              <a:rPr lang="zh-CN" altLang="en-US" dirty="0">
                <a:solidFill>
                  <a:srgbClr val="000000"/>
                </a:solidFill>
                <a:latin typeface="Times New Roman" panose="02020603050405020304" pitchFamily="18" charset="0"/>
              </a:rPr>
              <a:t>词</a:t>
            </a:r>
            <a:r>
              <a:rPr lang="en-US" altLang="zh-CN" dirty="0">
                <a:solidFill>
                  <a:srgbClr val="000000"/>
                </a:solidFill>
                <a:latin typeface="Times New Roman" panose="02020603050405020304" pitchFamily="18" charset="0"/>
              </a:rPr>
              <a:t>)</a:t>
            </a:r>
            <a:endParaRPr lang="en-US" altLang="zh-CN" dirty="0">
              <a:solidFill>
                <a:srgbClr val="000000"/>
              </a:solidFill>
              <a:latin typeface="Times New Roman" panose="02020603050405020304" pitchFamily="18" charset="0"/>
            </a:endParaRPr>
          </a:p>
        </p:txBody>
      </p:sp>
      <p:sp>
        <p:nvSpPr>
          <p:cNvPr id="2" name="矩形 76"/>
          <p:cNvSpPr/>
          <p:nvPr>
            <p:custDataLst>
              <p:tags r:id="rId1"/>
            </p:custDataLst>
          </p:nvPr>
        </p:nvSpPr>
        <p:spPr>
          <a:xfrm rot="10800000" flipV="1">
            <a:off x="-635" y="0"/>
            <a:ext cx="1856731" cy="529590"/>
          </a:xfrm>
          <a:prstGeom prst="rect">
            <a:avLst/>
          </a:prstGeom>
          <a:solidFill>
            <a:schemeClr val="accent6">
              <a:lumMod val="75000"/>
            </a:schemeClr>
          </a:solidFill>
        </p:spPr>
        <p:txBody>
          <a:bodyPr wrap="square">
            <a:noAutofit/>
          </a:bodyPr>
          <a:lstStyle/>
          <a:p>
            <a:r>
              <a:rPr lang="zh-CN" altLang="en-US" sz="3200" b="1" dirty="0">
                <a:solidFill>
                  <a:schemeClr val="bg1"/>
                </a:solidFill>
                <a:latin typeface="Arial" panose="020B0604020202020204" pitchFamily="34" charset="0"/>
                <a:ea typeface="微软雅黑" panose="020B0503020204020204" pitchFamily="34" charset="-122"/>
                <a:sym typeface="Arial" panose="020B0604020202020204" pitchFamily="34" charset="0"/>
              </a:rPr>
              <a:t>参考范文</a:t>
            </a:r>
            <a:endParaRPr lang="zh-CN" altLang="en-US" sz="32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4217095" y="-1"/>
            <a:ext cx="433818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Read for key elements</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表格 4"/>
          <p:cNvGraphicFramePr>
            <a:graphicFrameLocks noGrp="1"/>
          </p:cNvGraphicFramePr>
          <p:nvPr/>
        </p:nvGraphicFramePr>
        <p:xfrm>
          <a:off x="288794" y="742376"/>
          <a:ext cx="11614411" cy="5373247"/>
        </p:xfrm>
        <a:graphic>
          <a:graphicData uri="http://schemas.openxmlformats.org/drawingml/2006/table">
            <a:tbl>
              <a:tblPr firstRow="1" bandRow="1">
                <a:tableStyleId>{93296810-A885-4BE3-A3E7-6D5BEEA58F35}</a:tableStyleId>
              </a:tblPr>
              <a:tblGrid>
                <a:gridCol w="2139859"/>
                <a:gridCol w="9474552"/>
              </a:tblGrid>
              <a:tr h="761385">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where</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789212">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who </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2715840">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what</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1106810">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why</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bl>
          </a:graphicData>
        </a:graphic>
      </p:graphicFrame>
      <p:sp>
        <p:nvSpPr>
          <p:cNvPr id="7" name="文本框 6"/>
          <p:cNvSpPr txBox="1"/>
          <p:nvPr/>
        </p:nvSpPr>
        <p:spPr>
          <a:xfrm>
            <a:off x="2808960" y="911361"/>
            <a:ext cx="9383039" cy="584775"/>
          </a:xfrm>
          <a:prstGeom prst="rect">
            <a:avLst/>
          </a:prstGeom>
          <a:noFill/>
        </p:spPr>
        <p:txBody>
          <a:bodyPr wrap="square">
            <a:spAutoFit/>
          </a:bodyPr>
          <a:lstStyle/>
          <a:p>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the school</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2808960" y="1775657"/>
            <a:ext cx="9383039" cy="584775"/>
          </a:xfrm>
          <a:prstGeom prst="rect">
            <a:avLst/>
          </a:prstGeom>
          <a:noFill/>
        </p:spPr>
        <p:txBody>
          <a:bodyPr wrap="square">
            <a:spAutoFit/>
          </a:bodyPr>
          <a:lstStyle/>
          <a:p>
            <a:r>
              <a:rPr lang="en-US" altLang="zh-CN" sz="3200" b="0" dirty="0">
                <a:solidFill>
                  <a:srgbClr val="FF0000"/>
                </a:solidFill>
                <a:latin typeface="Times New Roman" panose="02020603050405020304" pitchFamily="18" charset="0"/>
                <a:cs typeface="Times New Roman" panose="02020603050405020304" pitchFamily="18" charset="0"/>
              </a:rPr>
              <a:t>I</a:t>
            </a:r>
            <a:r>
              <a:rPr lang="zh-CN" altLang="en-US" sz="3200" b="0" dirty="0">
                <a:solidFill>
                  <a:srgbClr val="FF0000"/>
                </a:solidFill>
                <a:latin typeface="Times New Roman" panose="02020603050405020304" pitchFamily="18" charset="0"/>
                <a:cs typeface="Times New Roman" panose="02020603050405020304" pitchFamily="18" charset="0"/>
              </a:rPr>
              <a:t>、</a:t>
            </a:r>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Del, classmates</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2403877" y="2296513"/>
            <a:ext cx="9383039" cy="1077218"/>
          </a:xfrm>
          <a:prstGeom prst="rect">
            <a:avLst/>
          </a:prstGeom>
          <a:noFill/>
        </p:spPr>
        <p:txBody>
          <a:bodyPr wrap="square">
            <a:spAutoFit/>
          </a:bodyPr>
          <a:lstStyle/>
          <a:p>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 I didn’t like Del because he always called me the nickname “Germy”. </a:t>
            </a:r>
            <a:endPar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文本框 12"/>
          <p:cNvSpPr txBox="1"/>
          <p:nvPr/>
        </p:nvSpPr>
        <p:spPr>
          <a:xfrm>
            <a:off x="2520166" y="3582486"/>
            <a:ext cx="9383039" cy="1077218"/>
          </a:xfrm>
          <a:prstGeom prst="rect">
            <a:avLst/>
          </a:prstGeom>
          <a:noFill/>
        </p:spPr>
        <p:txBody>
          <a:bodyPr wrap="square">
            <a:spAutoFit/>
          </a:bodyPr>
          <a:lstStyle/>
          <a:p>
            <a:r>
              <a:rPr lang="en-US" altLang="zh-CN" sz="3200" b="0" dirty="0">
                <a:solidFill>
                  <a:srgbClr val="FF0000"/>
                </a:solidFill>
                <a:latin typeface="Times New Roman" panose="02020603050405020304" pitchFamily="18" charset="0"/>
                <a:cs typeface="Times New Roman" panose="02020603050405020304" pitchFamily="18" charset="0"/>
              </a:rPr>
              <a:t>2.</a:t>
            </a:r>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I started the rumor about Del unintentionally and he was isolated by the classmates.</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15" name="文本框 14"/>
          <p:cNvSpPr txBox="1"/>
          <p:nvPr/>
        </p:nvSpPr>
        <p:spPr>
          <a:xfrm>
            <a:off x="2403877" y="5038405"/>
            <a:ext cx="9383039" cy="1076325"/>
          </a:xfrm>
          <a:prstGeom prst="rect">
            <a:avLst/>
          </a:prstGeom>
          <a:noFill/>
        </p:spPr>
        <p:txBody>
          <a:bodyPr wrap="square">
            <a:spAutoFit/>
          </a:bodyPr>
          <a:lstStyle/>
          <a:p>
            <a:r>
              <a:rPr lang="en-US" altLang="zh-CN" sz="3200" b="1" dirty="0">
                <a:solidFill>
                  <a:srgbClr val="FF0000"/>
                </a:solidFill>
                <a:latin typeface="Times New Roman" panose="02020603050405020304" pitchFamily="18" charset="0"/>
              </a:rPr>
              <a:t>Mind the power of words.</a:t>
            </a:r>
            <a:endParaRPr lang="en-US" altLang="zh-CN" sz="3200" b="1" dirty="0">
              <a:solidFill>
                <a:srgbClr val="FF0000"/>
              </a:solidFill>
              <a:latin typeface="Times New Roman" panose="02020603050405020304" pitchFamily="18" charset="0"/>
            </a:endParaRPr>
          </a:p>
          <a:p>
            <a:r>
              <a:rPr lang="en-US" altLang="zh-CN" sz="3200" b="1" dirty="0">
                <a:solidFill>
                  <a:srgbClr val="FF0000"/>
                </a:solidFill>
                <a:latin typeface="Times New Roman" panose="02020603050405020304" pitchFamily="18" charset="0"/>
              </a:rPr>
              <a:t>Words have the power to hurt and heal.</a:t>
            </a:r>
            <a:endParaRPr lang="zh-CN" altLang="en-US" sz="3200" b="1" dirty="0">
              <a:solidFill>
                <a:srgbClr val="FF0000"/>
              </a:solidFill>
              <a:latin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119777" y="617271"/>
            <a:ext cx="11952445" cy="6171561"/>
          </a:xfrm>
          <a:prstGeom prst="rect">
            <a:avLst/>
          </a:prstGeom>
          <a:noFill/>
        </p:spPr>
        <p:txBody>
          <a:bodyPr wrap="square">
            <a:spAutoFit/>
          </a:bodyPr>
          <a:lstStyle/>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P1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didn’t like Del so much.</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always called me the nickname “Germy,”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which meant “dirty,”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instead of</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my real name “Jamie.”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Besides, he was known as a trouble-maker in school. So when the head teacher Mr. Smith asked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to come to his office,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naturally thought that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had done something mean to someone.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Through the window,</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caught sight of a smaller boy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crying.</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seemed unhappy, too.</a:t>
            </a: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P2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did not return to class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day.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All of us were discussing what had happened to him. What else could such an annoying boy do? “He must have hit the boy and was sent home,”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whispered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to my friends. Their eyes widened.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It felt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good to see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them so interested in what I said.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5" y="5714517"/>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Foreshadowing2: </a:t>
            </a:r>
            <a:r>
              <a:rPr lang="zh-CN" altLang="en-US" sz="3600" b="1" kern="0" dirty="0">
                <a:solidFill>
                  <a:schemeClr val="tx1"/>
                </a:solidFill>
                <a:latin typeface="Times New Roman" panose="02020603050405020304" pitchFamily="18" charset="0"/>
              </a:rPr>
              <a:t>暗示</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后面道歉的内容。</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239554" y="4551891"/>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I started the rumor that Del, the trouble maker, had hit a younger kid and was sent home. </a:t>
            </a:r>
            <a:endParaRPr lang="zh-CN" altLang="zh-CN" sz="3600" b="1" kern="0" dirty="0">
              <a:solidFill>
                <a:schemeClr val="tx1"/>
              </a:solidFill>
              <a:latin typeface="Times New Roman" panose="02020603050405020304" pitchFamily="18" charset="0"/>
            </a:endParaRPr>
          </a:p>
        </p:txBody>
      </p:sp>
      <p:cxnSp>
        <p:nvCxnSpPr>
          <p:cNvPr id="3" name="直接连接符 2"/>
          <p:cNvCxnSpPr/>
          <p:nvPr/>
        </p:nvCxnSpPr>
        <p:spPr>
          <a:xfrm>
            <a:off x="1454529" y="1144858"/>
            <a:ext cx="1061769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67155" y="1623829"/>
            <a:ext cx="11705067"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119777" y="607176"/>
            <a:ext cx="11952445" cy="6525504"/>
          </a:xfrm>
          <a:prstGeom prst="rect">
            <a:avLst/>
          </a:prstGeom>
          <a:noFill/>
        </p:spPr>
        <p:txBody>
          <a:bodyPr wrap="square">
            <a:spAutoFit/>
          </a:bodyPr>
          <a:lstStyle/>
          <a:p>
            <a:pPr marL="0" marR="0" indent="457200" algn="just">
              <a:lnSpc>
                <a:spcPts val="3000"/>
              </a:lnSpc>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P3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next morning, the whole school was talking about Del being expelled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开除</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for beating up</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 kid. I was surprised that my assumptions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passed on</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 quickly. So when Del walked into the classroom, all</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kids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shocked. The kids next to</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him shifted their desks away.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“What’s your problem?”</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 “I don’t want you to attack me,”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kid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Some laughed. “Yeah,</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might,”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Del.</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could tell he was joking,</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but many kids thought he admitted he did beat up someone.</a:t>
            </a:r>
            <a:endPar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pPr indent="457200" algn="just">
              <a:lnSpc>
                <a:spcPts val="3000"/>
              </a:lnSpc>
            </a:pP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During recess (</a:t>
            </a:r>
            <a:r>
              <a:rPr lang="zh-CN" altLang="en-US"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课间休息</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Del tried to join</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kickball game.</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“Neither team wants you,”</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one of the</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players said.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“Why?”</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Del asked,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looking confused.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 always play with</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you guys.”</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They ignored him and went on playing.</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Del sat by himself while the rest of the school enjoyed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their recess away from him. Del looked lonely and sad, much different from before. I started to feel sorry for him.</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en-US" altLang="zh-CN" sz="3200" kern="100" dirty="0">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3000"/>
              </a:lnSpc>
              <a:spcBef>
                <a:spcPts val="0"/>
              </a:spcBef>
              <a:spcAft>
                <a:spcPts val="0"/>
              </a:spcAft>
              <a:buNone/>
            </a:pP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2" y="5783685"/>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Foreshadowing2: </a:t>
            </a:r>
            <a:r>
              <a:rPr lang="zh-CN" altLang="en-US" sz="3600" b="1" kern="0" dirty="0">
                <a:solidFill>
                  <a:schemeClr val="tx1"/>
                </a:solidFill>
                <a:latin typeface="Times New Roman" panose="02020603050405020304" pitchFamily="18" charset="0"/>
              </a:rPr>
              <a:t>暗示我会为自己引起谣言道歉，并暗示主题是注意自己的言语。</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239395" y="4349115"/>
            <a:ext cx="11837035" cy="1074420"/>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The rumor </a:t>
            </a:r>
            <a:r>
              <a:rPr lang="en-US" altLang="zh-CN" sz="36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were passed on so quickly that the classmates began to isolate Del</a:t>
            </a:r>
            <a:r>
              <a:rPr lang="en-US" altLang="zh-CN" sz="3600" b="1" kern="0" dirty="0">
                <a:solidFill>
                  <a:schemeClr val="tx1"/>
                </a:solidFill>
                <a:latin typeface="Times New Roman" panose="02020603050405020304" pitchFamily="18" charset="0"/>
              </a:rPr>
              <a:t>.</a:t>
            </a:r>
            <a:endParaRPr lang="zh-CN" altLang="zh-CN" sz="3600" b="1" kern="0" dirty="0">
              <a:solidFill>
                <a:schemeClr val="tx1"/>
              </a:solidFill>
              <a:latin typeface="Times New Roman" panose="02020603050405020304" pitchFamily="18" charset="0"/>
            </a:endParaRPr>
          </a:p>
        </p:txBody>
      </p:sp>
      <p:cxnSp>
        <p:nvCxnSpPr>
          <p:cNvPr id="7" name="直接连接符 6"/>
          <p:cNvCxnSpPr/>
          <p:nvPr/>
        </p:nvCxnSpPr>
        <p:spPr>
          <a:xfrm>
            <a:off x="7581900" y="1424258"/>
            <a:ext cx="4445071"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39552" y="1805257"/>
            <a:ext cx="696134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239554" y="842542"/>
            <a:ext cx="11952445" cy="2724464"/>
          </a:xfrm>
          <a:prstGeom prst="rect">
            <a:avLst/>
          </a:prstGeom>
          <a:noFill/>
        </p:spPr>
        <p:txBody>
          <a:bodyPr wrap="square">
            <a:spAutoFit/>
          </a:bodyPr>
          <a:lstStyle/>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P5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Later that day, I learned what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really happened. The kid was </a:t>
            </a:r>
            <a:r>
              <a:rPr lang="en-US" altLang="zh-CN" sz="3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Del’s</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little brother and he was crying because their mother fell ill and was sent to hospital. I felt even sorrier for what 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before. 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started a rumor</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谣言</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3" y="4941143"/>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Foreshadowing3:</a:t>
            </a:r>
            <a:r>
              <a:rPr lang="zh-CN" altLang="en-US" sz="3600" b="1" kern="0" dirty="0">
                <a:solidFill>
                  <a:schemeClr val="tx1"/>
                </a:solidFill>
                <a:latin typeface="Times New Roman" panose="02020603050405020304" pitchFamily="18" charset="0"/>
              </a:rPr>
              <a:t>续写第二段向球友澄清的内容。</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348202" y="3566446"/>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I learned about the truth and felt sorry about starting the rumor.</a:t>
            </a:r>
            <a:endParaRPr lang="zh-CN" altLang="zh-CN" sz="3600" b="1" kern="0" dirty="0">
              <a:solidFill>
                <a:schemeClr val="tx1"/>
              </a:solidFill>
              <a:latin typeface="Times New Roman" panose="02020603050405020304" pitchFamily="18" charset="0"/>
            </a:endParaRPr>
          </a:p>
        </p:txBody>
      </p:sp>
      <p:cxnSp>
        <p:nvCxnSpPr>
          <p:cNvPr id="7" name="直接连接符 6"/>
          <p:cNvCxnSpPr/>
          <p:nvPr/>
        </p:nvCxnSpPr>
        <p:spPr>
          <a:xfrm>
            <a:off x="348202" y="1894158"/>
            <a:ext cx="1172949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48202" y="2491058"/>
            <a:ext cx="330939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5050" y="613774"/>
            <a:ext cx="11223411" cy="4362733"/>
          </a:xfrm>
          <a:prstGeom prst="rect">
            <a:avLst/>
          </a:prstGeom>
          <a:noFill/>
        </p:spPr>
        <p:txBody>
          <a:bodyPr wrap="square">
            <a:spAutoFit/>
          </a:bodyPr>
          <a:lstStyle/>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矩形: 圆角 3"/>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solutions</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8" name="圆角矩形 13"/>
          <p:cNvSpPr/>
          <p:nvPr/>
        </p:nvSpPr>
        <p:spPr>
          <a:xfrm>
            <a:off x="9001957" y="3860912"/>
            <a:ext cx="1563702"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13"/>
          <p:cNvSpPr/>
          <p:nvPr/>
        </p:nvSpPr>
        <p:spPr>
          <a:xfrm>
            <a:off x="595049" y="1274688"/>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3"/>
          <p:cNvSpPr/>
          <p:nvPr/>
        </p:nvSpPr>
        <p:spPr>
          <a:xfrm>
            <a:off x="4493579" y="3876658"/>
            <a:ext cx="2173551"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圆角矩形 13"/>
          <p:cNvSpPr/>
          <p:nvPr/>
        </p:nvSpPr>
        <p:spPr>
          <a:xfrm>
            <a:off x="9145906" y="639344"/>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13"/>
          <p:cNvSpPr/>
          <p:nvPr/>
        </p:nvSpPr>
        <p:spPr>
          <a:xfrm>
            <a:off x="6379651" y="688299"/>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81674" y="1145327"/>
            <a:ext cx="11450161" cy="4832092"/>
          </a:xfrm>
          <a:prstGeom prst="rect">
            <a:avLst/>
          </a:prstGeom>
          <a:solidFill>
            <a:schemeClr val="accent6">
              <a:lumMod val="20000"/>
              <a:lumOff val="80000"/>
            </a:schemeClr>
          </a:solidFill>
        </p:spPr>
        <p:txBody>
          <a:bodyPr wrap="square">
            <a:spAutoFit/>
          </a:bodyPr>
          <a:lstStyle/>
          <a:p>
            <a:pPr marL="0" marR="0" indent="457200" algn="just">
              <a:spcBef>
                <a:spcPts val="0"/>
              </a:spcBef>
              <a:spcAft>
                <a:spcPts val="0"/>
              </a:spcAft>
              <a:buNone/>
            </a:pP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didn’t like Del so much.</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He always called me the nickname “Germy,”</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which meant “dirty,”</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instead of</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my real name “Jamie.”</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0" marR="0" indent="457200" algn="just">
              <a:spcBef>
                <a:spcPts val="0"/>
              </a:spcBef>
              <a:spcAft>
                <a:spcPts val="0"/>
              </a:spcAft>
              <a:buNone/>
            </a:pP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During recess (</a:t>
            </a:r>
            <a:r>
              <a:rPr lang="zh-CN" altLang="en-US"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课间休息</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Del tried to join</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kickball game.</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“Neither team wants you,”</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of the</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players said.</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“Why?”</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looking confused.</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always play with</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you guys.”</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They ignored him and went on playing.</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sat by himself while the rest of the school enjoyed</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their recess away from him. Del looked lonely and sad, much different from before. I started to feel sorry for him.</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8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spcBef>
                <a:spcPts val="0"/>
              </a:spcBef>
              <a:spcAft>
                <a:spcPts val="0"/>
              </a:spcAft>
              <a:buNone/>
            </a:pP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Later that day, I learned what</a:t>
            </a:r>
            <a:r>
              <a:rPr lang="en-US" altLang="zh-CN" sz="28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really happened. The kid was </a:t>
            </a:r>
            <a:r>
              <a:rPr lang="en-US" altLang="zh-CN" sz="28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Del’s</a:t>
            </a:r>
            <a:r>
              <a:rPr lang="en-US" altLang="zh-CN" sz="2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little brother and he was crying because their mother fell ill and was sent to hospital.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 felt even sorrier for what I</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said before. I</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started a rumor</a:t>
            </a:r>
            <a:r>
              <a:rPr lang="en-US" altLang="zh-CN"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8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谣言</a:t>
            </a:r>
            <a:r>
              <a:rPr lang="en-US" altLang="zh-CN" sz="28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8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p:txBody>
      </p:sp>
      <p:sp>
        <p:nvSpPr>
          <p:cNvPr id="11" name="矩形 10"/>
          <p:cNvSpPr/>
          <p:nvPr/>
        </p:nvSpPr>
        <p:spPr>
          <a:xfrm>
            <a:off x="321444" y="4605025"/>
            <a:ext cx="10991423"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Solution: </a:t>
            </a:r>
            <a:r>
              <a:rPr lang="zh-CN" altLang="en-US" sz="3600" b="1" kern="0" dirty="0">
                <a:solidFill>
                  <a:schemeClr val="tx1"/>
                </a:solidFill>
                <a:latin typeface="Times New Roman" panose="02020603050405020304" pitchFamily="18" charset="0"/>
              </a:rPr>
              <a:t>我主动向</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道歉，并向同学们澄清实情，</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也意识到自己叫我外号不对并改变对我的称呼。</a:t>
            </a:r>
            <a:endParaRPr lang="zh-CN" altLang="zh-CN" sz="3600" b="1" kern="0" dirty="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2" grpId="0" bldLvl="0" animBg="1"/>
      <p:bldP spid="2" grpId="0" bldLvl="0" animBg="1"/>
      <p:bldP spid="6" grpId="0" bldLvl="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情节构建</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
        <p:nvSpPr>
          <p:cNvPr id="3" name="文本框 23"/>
          <p:cNvSpPr txBox="1"/>
          <p:nvPr/>
        </p:nvSpPr>
        <p:spPr>
          <a:xfrm>
            <a:off x="294967" y="643272"/>
            <a:ext cx="13568377" cy="7711085"/>
          </a:xfrm>
          <a:prstGeom prst="rect">
            <a:avLst/>
          </a:prstGeom>
          <a:noFill/>
        </p:spPr>
        <p:txBody>
          <a:bodyPr wrap="square" rtlCol="0">
            <a:spAutoFit/>
          </a:bodyPr>
          <a:lstStyle/>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What did I do then?</a:t>
            </a:r>
            <a:endParaRPr lang="en-US" altLang="zh-CN" sz="3200" b="1" dirty="0">
              <a:solidFill>
                <a:srgbClr val="FF0000"/>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 过渡句 </a:t>
            </a:r>
            <a:r>
              <a:rPr lang="en-US" altLang="zh-CN" sz="3200" b="1" dirty="0">
                <a:solidFill>
                  <a:srgbClr val="FF0000"/>
                </a:solidFill>
                <a:latin typeface="Times New Roman" panose="02020603050405020304" pitchFamily="18" charset="0"/>
                <a:cs typeface="Times New Roman" panose="02020603050405020304" pitchFamily="18" charset="0"/>
              </a:rPr>
              <a:t>How did Del feel and do?</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ct val="150000"/>
              </a:lnSpc>
            </a:pPr>
            <a:endParaRPr lang="en-US" altLang="zh-CN" sz="3200" b="1" dirty="0">
              <a:solidFill>
                <a:srgbClr val="FF0000"/>
              </a:solidFill>
              <a:latin typeface="Times New Roman" panose="02020603050405020304" pitchFamily="18" charset="0"/>
              <a:cs typeface="Times New Roman" panose="02020603050405020304" pitchFamily="18" charset="0"/>
              <a:sym typeface="+mn-ea"/>
            </a:endParaRPr>
          </a:p>
          <a:p>
            <a:pPr algn="just">
              <a:lnSpc>
                <a:spcPts val="4500"/>
              </a:lnSpc>
            </a:pPr>
            <a:endParaRPr lang="zh-CN" altLang="zh-CN" sz="3200" b="1" kern="0" dirty="0">
              <a:solidFill>
                <a:srgbClr val="0000FF"/>
              </a:solidFill>
              <a:latin typeface="Times New Roman" panose="02020603050405020304" pitchFamily="18" charset="0"/>
              <a:cs typeface="Times New Roman" panose="02020603050405020304" pitchFamily="18" charset="0"/>
            </a:endParaRPr>
          </a:p>
          <a:p>
            <a:pPr marL="0" marR="0" algn="l" eaLnBrk="0" fontAlgn="base">
              <a:lnSpc>
                <a:spcPts val="2000"/>
              </a:lnSpc>
              <a:spcBef>
                <a:spcPts val="0"/>
              </a:spcBef>
              <a:spcAft>
                <a:spcPts val="0"/>
              </a:spcAft>
            </a:pP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cxnSp>
        <p:nvCxnSpPr>
          <p:cNvPr id="4" name="直接连接符 3"/>
          <p:cNvCxnSpPr/>
          <p:nvPr/>
        </p:nvCxnSpPr>
        <p:spPr>
          <a:xfrm>
            <a:off x="6199632" y="1211006"/>
            <a:ext cx="493636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404581" y="1716652"/>
            <a:ext cx="253064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4261104" y="3917308"/>
            <a:ext cx="2109216"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8906256" y="4036180"/>
            <a:ext cx="1203960"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500"/>
                                        <p:tgtEl>
                                          <p:spTgt spid="3">
                                            <p:txEl>
                                              <p:pRg st="9" end="9"/>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9145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1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他平时的调皮捣蛋被一种平静的悲伤所取代，这让我的心沉了下去。</a:t>
            </a:r>
            <a:r>
              <a:rPr lang="zh-CN" altLang="en-US" sz="3200" dirty="0">
                <a:solidFill>
                  <a:srgbClr val="FF0000"/>
                </a:solidFill>
              </a:rPr>
              <a:t>（定从）</a:t>
            </a:r>
            <a:endParaRPr lang="en-US" altLang="zh-CN" sz="3200" dirty="0">
              <a:solidFill>
                <a:srgbClr val="FF0000"/>
              </a:solidFill>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His usual misbehavior was replaced by a quiet sadness, which made my heart sink. </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我突然意识到，我的话是有后果的，我不能让德尔因为谎言而受到伤害。 </a:t>
            </a:r>
            <a:r>
              <a:rPr lang="zh-CN" altLang="en-US" sz="3200" dirty="0">
                <a:solidFill>
                  <a:srgbClr val="FF0000"/>
                </a:solidFill>
              </a:rPr>
              <a:t>（同位语从句）</a:t>
            </a:r>
            <a:r>
              <a:rPr lang="zh-CN" altLang="en-US" sz="3200" b="1" kern="0" dirty="0">
                <a:latin typeface="Times New Roman" panose="02020603050405020304" pitchFamily="18" charset="0"/>
                <a:cs typeface="Times New Roman" panose="02020603050405020304" pitchFamily="18" charset="0"/>
              </a:rPr>
              <a:t> </a:t>
            </a:r>
            <a:endParaRPr lang="en-US" altLang="zh-CN" sz="3200" b="1" kern="0" dirty="0">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It suddenly dawned on me that my words had consequences, and I couldn't let Del suffer the brunt of a lie.</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nSpc>
                <a:spcPts val="4840"/>
              </a:lnSpc>
            </a:pPr>
            <a:r>
              <a:rPr lang="en-US" altLang="zh-CN" sz="1800" dirty="0">
                <a:effectLst/>
                <a:latin typeface="等线" panose="02010600030101010101" pitchFamily="2" charset="-122"/>
                <a:cs typeface="Times New Roman" panose="02020603050405020304" pitchFamily="18" charset="0"/>
              </a:rPr>
              <a:t> </a:t>
            </a: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心理描写：共情同情</a:t>
            </a:r>
            <a:r>
              <a:rPr lang="en-US" altLang="zh-CN" sz="3200" b="1" kern="0" dirty="0">
                <a:solidFill>
                  <a:schemeClr val="bg1"/>
                </a:solidFill>
                <a:latin typeface="Times New Roman" panose="02020603050405020304" pitchFamily="18" charset="0"/>
                <a:cs typeface="Times New Roman" panose="02020603050405020304" pitchFamily="18" charset="0"/>
              </a:rPr>
              <a:t>1</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87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PP_MARK_KEY" val="da232fc5-acaf-4422-bf43-5f13c0d2cf3e"/>
  <p:tag name="COMMONDATA" val="eyJoZGlkIjoiOWZhZTY3Y2VlM2MxMTJhZTU0ZGI5YjNmZTcxODVmYjgifQ=="/>
</p:tagLst>
</file>

<file path=ppt/theme/theme1.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11910</Words>
  <Application>WPS 演示</Application>
  <PresentationFormat>宽屏</PresentationFormat>
  <Paragraphs>246</Paragraphs>
  <Slides>21</Slides>
  <Notes>15</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21</vt:i4>
      </vt:variant>
    </vt:vector>
  </HeadingPairs>
  <TitlesOfParts>
    <vt:vector size="33" baseType="lpstr">
      <vt:lpstr>Arial</vt:lpstr>
      <vt:lpstr>宋体</vt:lpstr>
      <vt:lpstr>Wingdings</vt:lpstr>
      <vt:lpstr>思源黑体</vt:lpstr>
      <vt:lpstr>微软雅黑</vt:lpstr>
      <vt:lpstr>Calibri</vt:lpstr>
      <vt:lpstr>Times New Roman</vt:lpstr>
      <vt:lpstr>等线</vt:lpstr>
      <vt:lpstr>Arial Unicode MS</vt:lpstr>
      <vt:lpstr>等线 Light</vt:lpstr>
      <vt:lpstr>黑体</vt:lpstr>
      <vt:lpstr>6_Office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aileen</dc:creator>
  <cp:lastModifiedBy>AMBITIOUS</cp:lastModifiedBy>
  <cp:revision>251</cp:revision>
  <dcterms:created xsi:type="dcterms:W3CDTF">1969-12-31T16:00:00Z</dcterms:created>
  <dcterms:modified xsi:type="dcterms:W3CDTF">2025-06-12T01:30:44Z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2052-12.1.0.21171</vt:lpwstr>
  </property>
  <property fmtid="{D5CDD505-2E9C-101B-9397-08002B2CF9AE}" pid="3" name="ICV">
    <vt:lpwstr>BED36C80B56A4BA495E9FED747E92A14_13</vt:lpwstr>
  </property>
</Properties>
</file>