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61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action                                emotion 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84175" y="1825625"/>
            <a:ext cx="6325235" cy="4351655"/>
          </a:xfrm>
        </p:spPr>
        <p:txBody>
          <a:bodyPr/>
          <a:p>
            <a:r>
              <a:rPr lang="en-US" altLang="zh-CN"/>
              <a:t>at the thought of </a:t>
            </a:r>
            <a:endParaRPr lang="en-US" altLang="zh-CN"/>
          </a:p>
          <a:p>
            <a:r>
              <a:rPr lang="en-US" altLang="zh-CN"/>
              <a:t>tossed and turned  </a:t>
            </a:r>
            <a:endParaRPr lang="en-US" altLang="zh-CN"/>
          </a:p>
          <a:p>
            <a:r>
              <a:rPr lang="en-US" altLang="zh-CN"/>
              <a:t>got up and slipped out</a:t>
            </a:r>
            <a:endParaRPr lang="en-US" altLang="zh-CN"/>
          </a:p>
          <a:p>
            <a:r>
              <a:rPr lang="en-US" altLang="zh-CN"/>
              <a:t>moved into the barn</a:t>
            </a:r>
            <a:endParaRPr lang="en-US" altLang="zh-CN"/>
          </a:p>
          <a:p>
            <a:r>
              <a:rPr lang="en-US" altLang="zh-CN"/>
              <a:t>couldn’t wait to take out 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opened the packing paper </a:t>
            </a:r>
            <a:endParaRPr lang="en-US" altLang="zh-CN"/>
          </a:p>
          <a:p>
            <a:r>
              <a:rPr lang="en-US" altLang="zh-CN"/>
              <a:t>attracted by the smell </a:t>
            </a:r>
            <a:endParaRPr lang="en-US" altLang="zh-CN"/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xfrm>
            <a:off x="5995670" y="1691005"/>
            <a:ext cx="6130290" cy="4946650"/>
          </a:xfrm>
        </p:spPr>
        <p:txBody>
          <a:bodyPr/>
          <a:p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/>
              <a:t>wide awake,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scared as I was, secretly</a:t>
            </a:r>
            <a:r>
              <a:rPr lang="zh-CN" altLang="en-US"/>
              <a:t>，</a:t>
            </a:r>
            <a:r>
              <a:rPr lang="en-US" altLang="zh-CN"/>
              <a:t>restlessness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worked/plucked up the courage to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excitement and nervousness,my heart was beating painfully fast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cautiously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enchanted and lost, without noticing...</a:t>
            </a: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en-US" altLang="zh-CN"/>
              <a:t>That night I couldn’t sleep. </a:t>
            </a:r>
            <a:r>
              <a:rPr lang="en-US" altLang="zh-CN">
                <a:solidFill>
                  <a:srgbClr val="1D41D5"/>
                </a:solidFill>
              </a:rPr>
              <a:t>The thought of</a:t>
            </a:r>
            <a:r>
              <a:rPr lang="en-US" altLang="zh-CN"/>
              <a:t> tasting the smooth bitterness of the chocolate made me </a:t>
            </a:r>
            <a:r>
              <a:rPr lang="en-US" altLang="zh-CN">
                <a:solidFill>
                  <a:srgbClr val="FF0000"/>
                </a:solidFill>
              </a:rPr>
              <a:t>wide awake</a:t>
            </a:r>
            <a:r>
              <a:rPr lang="en-US" altLang="zh-CN"/>
              <a:t>,</a:t>
            </a:r>
            <a:r>
              <a:rPr lang="en-US" altLang="zh-CN">
                <a:solidFill>
                  <a:srgbClr val="1D41D5"/>
                </a:solidFill>
              </a:rPr>
              <a:t> tossing and turning in bed</a:t>
            </a:r>
            <a:r>
              <a:rPr lang="en-US" altLang="zh-CN"/>
              <a:t>. </a:t>
            </a:r>
            <a:r>
              <a:rPr lang="en-US" altLang="zh-CN">
                <a:solidFill>
                  <a:srgbClr val="FF0000"/>
                </a:solidFill>
              </a:rPr>
              <a:t>Scared as I was</a:t>
            </a:r>
            <a:r>
              <a:rPr lang="en-US" altLang="zh-CN"/>
              <a:t>, I still </a:t>
            </a:r>
            <a:r>
              <a:rPr lang="en-US" altLang="zh-CN">
                <a:solidFill>
                  <a:srgbClr val="1D41D5"/>
                </a:solidFill>
              </a:rPr>
              <a:t>got up and slipped out into the yard</a:t>
            </a:r>
            <a:r>
              <a:rPr lang="en-US" altLang="zh-CN"/>
              <a:t> secretly with a knife in my pocket. Then I </a:t>
            </a:r>
            <a:r>
              <a:rPr lang="en-US" altLang="zh-CN">
                <a:solidFill>
                  <a:srgbClr val="FF0000"/>
                </a:solidFill>
              </a:rPr>
              <a:t>worked up the courage </a:t>
            </a:r>
            <a:r>
              <a:rPr lang="en-US" altLang="zh-CN"/>
              <a:t>to </a:t>
            </a:r>
            <a:r>
              <a:rPr lang="en-US" altLang="zh-CN">
                <a:solidFill>
                  <a:srgbClr val="1D41D5"/>
                </a:solidFill>
              </a:rPr>
              <a:t>move into the barn</a:t>
            </a:r>
            <a:r>
              <a:rPr lang="en-US" altLang="zh-CN"/>
              <a:t> and </a:t>
            </a:r>
            <a:r>
              <a:rPr lang="en-US" altLang="zh-CN">
                <a:solidFill>
                  <a:srgbClr val="1D41D5"/>
                </a:solidFill>
              </a:rPr>
              <a:t>couldn’t wait to take out t</a:t>
            </a:r>
            <a:r>
              <a:rPr lang="en-US" altLang="zh-CN"/>
              <a:t>he chocolate immediately, </a:t>
            </a:r>
            <a:r>
              <a:rPr lang="en-US" altLang="zh-CN">
                <a:solidFill>
                  <a:srgbClr val="FF0000"/>
                </a:solidFill>
              </a:rPr>
              <a:t>with excitement in my eyes and nervousness</a:t>
            </a:r>
            <a:r>
              <a:rPr lang="en-US" altLang="zh-CN"/>
              <a:t>. By the light of the moon, I </a:t>
            </a:r>
            <a:r>
              <a:rPr lang="en-US" altLang="zh-CN">
                <a:solidFill>
                  <a:srgbClr val="FF0000"/>
                </a:solidFill>
              </a:rPr>
              <a:t>cautiously</a:t>
            </a:r>
            <a:r>
              <a:rPr lang="en-US" altLang="zh-CN">
                <a:solidFill>
                  <a:srgbClr val="1D41D5"/>
                </a:solidFill>
              </a:rPr>
              <a:t> opened the packing paper</a:t>
            </a:r>
            <a:r>
              <a:rPr lang="en-US" altLang="zh-CN"/>
              <a:t>,  the delicious smell entirely </a:t>
            </a:r>
            <a:r>
              <a:rPr lang="en-US" altLang="zh-CN">
                <a:solidFill>
                  <a:srgbClr val="1D41D5"/>
                </a:solidFill>
              </a:rPr>
              <a:t>attracted me</a:t>
            </a:r>
            <a:r>
              <a:rPr lang="en-US" altLang="zh-CN"/>
              <a:t> in it </a:t>
            </a:r>
            <a:r>
              <a:rPr lang="en-US" altLang="zh-CN">
                <a:solidFill>
                  <a:srgbClr val="FF0000"/>
                </a:solidFill>
              </a:rPr>
              <a:t>without noticing</a:t>
            </a:r>
            <a:r>
              <a:rPr lang="en-US" altLang="zh-CN"/>
              <a:t> my father entering behind.</a:t>
            </a:r>
            <a:endParaRPr lang="en-US" altLang="zh-CN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en-US" altLang="zh-CN" b="1"/>
              <a:t>That night I couldn’t sleep. </a:t>
            </a:r>
            <a:r>
              <a:rPr lang="en-US" altLang="zh-CN"/>
              <a:t>My heart </a:t>
            </a:r>
            <a:r>
              <a:rPr lang="en-US" altLang="zh-CN">
                <a:solidFill>
                  <a:srgbClr val="FF0000"/>
                </a:solidFill>
              </a:rPr>
              <a:t>was caught in</a:t>
            </a:r>
            <a:r>
              <a:rPr lang="en-US" altLang="zh-CN"/>
              <a:t> a fierce battle between desire and guilt. The rich bitter taste of the chocolate haunted my mind constantly, </a:t>
            </a:r>
            <a:r>
              <a:rPr lang="en-US" altLang="zh-CN">
                <a:solidFill>
                  <a:srgbClr val="FF0000"/>
                </a:solidFill>
              </a:rPr>
              <a:t>yet</a:t>
            </a:r>
            <a:r>
              <a:rPr lang="en-US" altLang="zh-CN"/>
              <a:t> the thought of lying and hiding my tiny theft gnawed at my conscience. I </a:t>
            </a:r>
            <a:r>
              <a:rPr lang="en-US" altLang="zh-CN">
                <a:solidFill>
                  <a:srgbClr val="FF0000"/>
                </a:solidFill>
              </a:rPr>
              <a:t>tossed and turned</a:t>
            </a:r>
            <a:r>
              <a:rPr lang="en-US" altLang="zh-CN"/>
              <a:t> restlessly in bed, </a:t>
            </a:r>
            <a:r>
              <a:rPr lang="en-US" altLang="zh-CN" u="sng"/>
              <a:t>every nerve on edge</a:t>
            </a:r>
            <a:r>
              <a:rPr lang="en-US" altLang="zh-CN"/>
              <a:t>,</a:t>
            </a:r>
            <a:r>
              <a:rPr lang="en-US" altLang="zh-CN">
                <a:solidFill>
                  <a:srgbClr val="FF0000"/>
                </a:solidFill>
              </a:rPr>
              <a:t> too</a:t>
            </a:r>
            <a:r>
              <a:rPr lang="en-US" altLang="zh-CN"/>
              <a:t> afraid </a:t>
            </a:r>
            <a:r>
              <a:rPr lang="en-US" altLang="zh-CN">
                <a:solidFill>
                  <a:srgbClr val="FF0000"/>
                </a:solidFill>
              </a:rPr>
              <a:t>to</a:t>
            </a:r>
            <a:r>
              <a:rPr lang="en-US" altLang="zh-CN"/>
              <a:t> face my mother’s disappointment</a:t>
            </a:r>
            <a:r>
              <a:rPr lang="en-US" altLang="zh-CN">
                <a:solidFill>
                  <a:srgbClr val="FF0000"/>
                </a:solidFill>
              </a:rPr>
              <a:t> yet</a:t>
            </a:r>
            <a:r>
              <a:rPr lang="en-US" altLang="zh-CN"/>
              <a:t> unable to resist the tempting treat. The whole house </a:t>
            </a:r>
            <a:r>
              <a:rPr lang="en-US" altLang="zh-CN">
                <a:solidFill>
                  <a:srgbClr val="FF0000"/>
                </a:solidFill>
              </a:rPr>
              <a:t>sank into</a:t>
            </a:r>
            <a:r>
              <a:rPr lang="en-US" altLang="zh-CN"/>
              <a:t> dead silence, but my mind remained a total mess. Finally, </a:t>
            </a:r>
            <a:r>
              <a:rPr lang="en-US" altLang="zh-CN">
                <a:solidFill>
                  <a:srgbClr val="FF0000"/>
                </a:solidFill>
              </a:rPr>
              <a:t>overwhelmed by</a:t>
            </a:r>
            <a:r>
              <a:rPr lang="en-US" altLang="zh-CN"/>
              <a:t> restlessness, I </a:t>
            </a:r>
            <a:r>
              <a:rPr lang="en-US" altLang="zh-CN">
                <a:solidFill>
                  <a:srgbClr val="FF0000"/>
                </a:solidFill>
              </a:rPr>
              <a:t>slipped out</a:t>
            </a:r>
            <a:r>
              <a:rPr lang="en-US" altLang="zh-CN"/>
              <a:t> of bed quietly, </a:t>
            </a:r>
            <a:r>
              <a:rPr lang="en-US" altLang="zh-CN">
                <a:solidFill>
                  <a:srgbClr val="FF0000"/>
                </a:solidFill>
              </a:rPr>
              <a:t>tiptoe</a:t>
            </a:r>
            <a:r>
              <a:rPr lang="en-US" altLang="zh-CN"/>
              <a:t>ing all the way to the barn under the dim night.</a:t>
            </a:r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1146810" y="4534535"/>
            <a:ext cx="10146665" cy="89535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32460" y="0"/>
            <a:ext cx="10515600" cy="1325563"/>
          </a:xfrm>
        </p:spPr>
        <p:txBody>
          <a:bodyPr/>
          <a:p>
            <a:r>
              <a:rPr lang="en-US" altLang="zh-CN"/>
              <a:t>emotion                                 action </a:t>
            </a:r>
            <a:endParaRPr lang="en-US" altLang="zh-CN"/>
          </a:p>
        </p:txBody>
      </p:sp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749935" y="1227455"/>
            <a:ext cx="5346065" cy="5629910"/>
          </a:xfrm>
        </p:spPr>
        <p:txBody>
          <a:bodyPr>
            <a:normAutofit fontScale="90000"/>
          </a:bodyPr>
          <a:p>
            <a:r>
              <a:rPr lang="en-US" altLang="zh-CN"/>
              <a:t>dismayed and scared, My heart sank</a:t>
            </a:r>
            <a:endParaRPr lang="en-US" altLang="zh-CN"/>
          </a:p>
          <a:p>
            <a:r>
              <a:rPr lang="en-US" altLang="zh-CN"/>
              <a:t>My heart started to race and my mind went blank. </a:t>
            </a:r>
            <a:endParaRPr lang="en-US" altLang="zh-CN"/>
          </a:p>
          <a:p>
            <a:r>
              <a:rPr lang="en-US" altLang="zh-CN"/>
              <a:t>head down in shame , motionless</a:t>
            </a:r>
            <a:endParaRPr lang="en-US" altLang="zh-CN"/>
          </a:p>
          <a:p>
            <a:r>
              <a:rPr lang="en-US" altLang="zh-CN"/>
              <a:t>So ashamed was she that I could feel the blood rush to her face.</a:t>
            </a:r>
            <a:endParaRPr lang="en-US" altLang="zh-CN"/>
          </a:p>
          <a:p>
            <a:r>
              <a:rPr lang="en-US" altLang="zh-CN"/>
              <a:t>Great to my surprise ,</a:t>
            </a:r>
            <a:endParaRPr lang="en-US" altLang="zh-CN"/>
          </a:p>
          <a:p>
            <a:r>
              <a:rPr lang="en-US" altLang="zh-CN"/>
              <a:t> 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A strong sense of guilt taking hold of me</a:t>
            </a:r>
            <a:endParaRPr lang="en-US" altLang="zh-CN"/>
          </a:p>
          <a:p>
            <a:r>
              <a:rPr lang="en-US" altLang="zh-CN"/>
              <a:t>I was moved to tears </a:t>
            </a:r>
            <a:endParaRPr lang="en-US" altLang="zh-CN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6210935" y="1325880"/>
            <a:ext cx="5917565" cy="5302250"/>
          </a:xfrm>
        </p:spPr>
        <p:txBody>
          <a:bodyPr>
            <a:normAutofit lnSpcReduction="20000"/>
          </a:bodyPr>
          <a:p>
            <a:r>
              <a:rPr lang="en-US" altLang="zh-CN"/>
              <a:t>grabbed the bar and hid it</a:t>
            </a:r>
            <a:endParaRPr lang="en-US" altLang="zh-CN"/>
          </a:p>
          <a:p>
            <a:r>
              <a:rPr lang="en-US" altLang="zh-CN"/>
              <a:t>wondering ...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father came up and tapped my shoulder </a:t>
            </a:r>
            <a:endParaRPr lang="en-US" altLang="zh-CN"/>
          </a:p>
          <a:p>
            <a:r>
              <a:rPr lang="en-US" altLang="zh-CN"/>
              <a:t>What did he say? </a:t>
            </a:r>
            <a:endParaRPr lang="en-US" altLang="zh-CN"/>
          </a:p>
          <a:p>
            <a:r>
              <a:rPr lang="en-US" altLang="zh-CN"/>
              <a:t>I looked up and nodded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What did I learn? </a:t>
            </a: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By moonlight, just as I was about to cut it, my father said, “Son!” </a:t>
            </a:r>
            <a:r>
              <a:rPr lang="en-US" altLang="zh-CN">
                <a:solidFill>
                  <a:srgbClr val="FF0000"/>
                </a:solidFill>
              </a:rPr>
              <a:t>Dismay and scare</a:t>
            </a:r>
            <a:r>
              <a:rPr lang="en-US" altLang="zh-CN"/>
              <a:t> beating me out of breath, I </a:t>
            </a:r>
            <a:r>
              <a:rPr lang="en-US" altLang="zh-CN">
                <a:solidFill>
                  <a:srgbClr val="1D41D5"/>
                </a:solidFill>
              </a:rPr>
              <a:t>grabbed the bar</a:t>
            </a:r>
            <a:r>
              <a:rPr lang="en-US" altLang="zh-CN"/>
              <a:t> of chocolate and </a:t>
            </a:r>
            <a:r>
              <a:rPr lang="en-US" altLang="zh-CN">
                <a:solidFill>
                  <a:srgbClr val="1D41D5"/>
                </a:solidFill>
              </a:rPr>
              <a:t>hid it </a:t>
            </a:r>
            <a:r>
              <a:rPr lang="en-US" altLang="zh-CN"/>
              <a:t>in my pocket before I turned around. I stood there</a:t>
            </a:r>
            <a:r>
              <a:rPr lang="en-US" altLang="zh-CN">
                <a:solidFill>
                  <a:srgbClr val="FF0000"/>
                </a:solidFill>
              </a:rPr>
              <a:t> motionlessly</a:t>
            </a:r>
            <a:r>
              <a:rPr lang="en-US" altLang="zh-CN"/>
              <a:t>, </a:t>
            </a:r>
            <a:r>
              <a:rPr lang="en-US" altLang="zh-CN">
                <a:solidFill>
                  <a:srgbClr val="FF0000"/>
                </a:solidFill>
              </a:rPr>
              <a:t>head down in shame</a:t>
            </a:r>
            <a:r>
              <a:rPr lang="en-US" altLang="zh-CN"/>
              <a:t>, </a:t>
            </a:r>
            <a:r>
              <a:rPr lang="en-US" altLang="zh-CN">
                <a:solidFill>
                  <a:srgbClr val="1D41D5"/>
                </a:solidFill>
              </a:rPr>
              <a:t>wondering</a:t>
            </a:r>
            <a:r>
              <a:rPr lang="en-US" altLang="zh-CN"/>
              <a:t> a spanking was probably inevitable. </a:t>
            </a:r>
            <a:r>
              <a:rPr lang="en-US" altLang="zh-CN">
                <a:solidFill>
                  <a:srgbClr val="FF0000"/>
                </a:solidFill>
              </a:rPr>
              <a:t>Great to my surprise</a:t>
            </a:r>
            <a:r>
              <a:rPr lang="en-US" altLang="zh-CN"/>
              <a:t>, my father </a:t>
            </a:r>
            <a:r>
              <a:rPr lang="en-US" altLang="zh-CN">
                <a:solidFill>
                  <a:srgbClr val="1D41D5"/>
                </a:solidFill>
              </a:rPr>
              <a:t>came </a:t>
            </a:r>
            <a:r>
              <a:rPr lang="en-US" altLang="zh-CN"/>
              <a:t>up to me, </a:t>
            </a:r>
            <a:r>
              <a:rPr lang="en-US" altLang="zh-CN">
                <a:solidFill>
                  <a:srgbClr val="1D41D5"/>
                </a:solidFill>
              </a:rPr>
              <a:t>tapped</a:t>
            </a:r>
            <a:r>
              <a:rPr lang="en-US" altLang="zh-CN"/>
              <a:t> my shoulder and said, </a:t>
            </a:r>
            <a:r>
              <a:rPr lang="en-US" altLang="zh-CN" u="sng"/>
              <a:t>“You could have had it if you’d asked for it, but I won’t have you being sneaky about things</a:t>
            </a:r>
            <a:r>
              <a:rPr lang="en-US" altLang="zh-CN"/>
              <a:t>.” </a:t>
            </a:r>
            <a:r>
              <a:rPr lang="en-US" altLang="zh-CN">
                <a:solidFill>
                  <a:srgbClr val="FF0000"/>
                </a:solidFill>
              </a:rPr>
              <a:t>A strong sense of guilt taking hold of me</a:t>
            </a:r>
            <a:r>
              <a:rPr lang="en-US" altLang="zh-CN"/>
              <a:t>, I </a:t>
            </a:r>
            <a:r>
              <a:rPr lang="en-US" altLang="zh-CN">
                <a:solidFill>
                  <a:srgbClr val="1D41D5"/>
                </a:solidFill>
              </a:rPr>
              <a:t>looked up</a:t>
            </a:r>
            <a:r>
              <a:rPr lang="en-US" altLang="zh-CN"/>
              <a:t> in his eyes and </a:t>
            </a:r>
            <a:r>
              <a:rPr lang="en-US" altLang="zh-CN">
                <a:solidFill>
                  <a:srgbClr val="1D41D5"/>
                </a:solidFill>
              </a:rPr>
              <a:t>nodded</a:t>
            </a:r>
            <a:r>
              <a:rPr lang="en-US" altLang="zh-CN"/>
              <a:t> with agreement. I was moved to tears with the truth</a:t>
            </a:r>
            <a:r>
              <a:rPr lang="en-US" altLang="zh-CN" u="sng"/>
              <a:t> that honesty is the best policy.  </a:t>
            </a:r>
            <a:endParaRPr lang="en-US" altLang="zh-CN" u="sng"/>
          </a:p>
          <a:p>
            <a:endParaRPr lang="en-US" altLang="zh-CN" u="sng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just">
              <a:lnSpc>
                <a:spcPct val="100000"/>
              </a:lnSpc>
            </a:pPr>
            <a:r>
              <a:rPr lang="en-US" altLang="zh-CN" b="1"/>
              <a:t>By moonlight, just as I was about to cut it, my father said, “Son!”</a:t>
            </a:r>
            <a:r>
              <a:rPr lang="en-US" altLang="zh-CN"/>
              <a:t> </a:t>
            </a:r>
            <a:r>
              <a:rPr lang="en-US" altLang="zh-CN" u="sng"/>
              <a:t>I froze instantly, my blood running cold and my hand hanging stiff in the air. My face burned with burning shame, and I dared not raise my eyes to meet his gaze.</a:t>
            </a:r>
            <a:r>
              <a:rPr lang="en-US" altLang="zh-CN"/>
              <a:t> </a:t>
            </a:r>
            <a:r>
              <a:rPr lang="en-US" altLang="zh-CN">
                <a:solidFill>
                  <a:srgbClr val="FF0000"/>
                </a:solidFill>
              </a:rPr>
              <a:t>However</a:t>
            </a:r>
            <a:r>
              <a:rPr lang="en-US" altLang="zh-CN"/>
              <a:t>, Father did not shout at me.</a:t>
            </a:r>
            <a:r>
              <a:rPr lang="en-US" altLang="zh-CN">
                <a:solidFill>
                  <a:srgbClr val="FF0000"/>
                </a:solidFill>
              </a:rPr>
              <a:t> Instead,</a:t>
            </a:r>
            <a:r>
              <a:rPr lang="en-US" altLang="zh-CN"/>
              <a:t> he gently told me that honesty was far more precious than any delicious chocolate. Great shame washed over me immediately. With tears welling up in my eyes, I hung my head and admitted my mistake sincerely. That night, the moonlight taught me a lifelong lesson: nothing can outweigh the peace brought by a truthful heart.</a:t>
            </a:r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1151255" y="3234690"/>
            <a:ext cx="10126345" cy="89535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3181</Words>
  <Application>WPS 演示</Application>
  <PresentationFormat>宽屏</PresentationFormat>
  <Paragraphs>51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action                                emotion </vt:lpstr>
      <vt:lpstr>PowerPoint 演示文稿</vt:lpstr>
      <vt:lpstr>PowerPoint 演示文稿</vt:lpstr>
      <vt:lpstr>emotion                                 action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阿文</cp:lastModifiedBy>
  <cp:revision>8</cp:revision>
  <dcterms:created xsi:type="dcterms:W3CDTF">2023-08-09T12:44:00Z</dcterms:created>
  <dcterms:modified xsi:type="dcterms:W3CDTF">2026-04-28T02:31:39Z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7682542DB8AF496AA93E98AD834B67E8_13</vt:lpwstr>
  </property>
</Properties>
</file>