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59" r:id="rId4"/>
    <p:sldId id="260" r:id="rId5"/>
    <p:sldId id="261" r:id="rId6"/>
    <p:sldId id="262" r:id="rId7"/>
    <p:sldId id="263" r:id="rId8"/>
    <p:sldId id="266" r:id="rId9"/>
    <p:sldId id="264" r:id="rId10"/>
    <p:sldId id="267" r:id="rId11"/>
    <p:sldId id="268" r:id="rId12"/>
    <p:sldId id="269" r:id="rId13"/>
    <p:sldId id="270" r:id="rId14"/>
    <p:sldId id="271" r:id="rId15"/>
  </p:sldIdLst>
  <p:sldSz cx="12192000" cy="6858000"/>
  <p:notesSz cx="9144000" cy="6858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a:sym typeface="+mn-ea"/>
              </a:rPr>
              <a:t>应用文 (介绍类) 通用结构及核心表达</a:t>
            </a:r>
            <a:endParaRPr lang="zh-CN" altLang="en-US"/>
          </a:p>
        </p:txBody>
      </p:sp>
      <p:sp>
        <p:nvSpPr>
          <p:cNvPr id="3" name="内容占位符 2"/>
          <p:cNvSpPr>
            <a:spLocks noGrp="1"/>
          </p:cNvSpPr>
          <p:nvPr>
            <p:ph idx="1"/>
          </p:nvPr>
        </p:nvSpPr>
        <p:spPr>
          <a:xfrm>
            <a:off x="838200" y="1825625"/>
            <a:ext cx="10941050" cy="4351655"/>
          </a:xfrm>
        </p:spPr>
        <p:txBody>
          <a:bodyPr>
            <a:normAutofit lnSpcReduction="10000"/>
          </a:bodyPr>
          <a:p>
            <a:r>
              <a:t>基本信息 --what, who, when, where</a:t>
            </a:r>
          </a:p>
          <a:p>
            <a:r>
              <a:t>外观细节 --shape, form, feature, highlight,</a:t>
            </a:r>
          </a:p>
          <a:p>
            <a:r>
              <a:rPr>
                <a:solidFill>
                  <a:srgbClr val="FF0000"/>
                </a:solidFill>
              </a:rPr>
              <a:t>独特之处</a:t>
            </a:r>
            <a:r>
              <a:t> --what makes it special is/</a:t>
            </a:r>
          </a:p>
          <a:p>
            <a:r>
              <a:rPr lang="en-US"/>
              <a:t>                      what </a:t>
            </a:r>
            <a:r>
              <a:t>impresses me most is</a:t>
            </a:r>
          </a:p>
          <a:p>
            <a:r>
              <a:t>用途目的 --serve as, function as, continue to,</a:t>
            </a:r>
            <a:r>
              <a:rPr lang="en-US"/>
              <a:t> </a:t>
            </a:r>
            <a:r>
              <a:t>allowing, enabling</a:t>
            </a:r>
          </a:p>
          <a:p>
            <a:r>
              <a:t>意义感受 --</a:t>
            </a:r>
            <a:r>
              <a:rPr lang="en-US"/>
              <a:t>depict</a:t>
            </a:r>
            <a:r>
              <a:t>, </a:t>
            </a:r>
            <a:r>
              <a:rPr lang="en-US"/>
              <a:t>demonstrate, </a:t>
            </a:r>
            <a:r>
              <a:t>symbol, reflect, remind, </a:t>
            </a:r>
            <a:r>
              <a:rPr lang="en-US"/>
              <a:t> </a:t>
            </a:r>
            <a:endParaRPr lang="en-US"/>
          </a:p>
          <a:p>
            <a:r>
              <a:rPr lang="en-US"/>
              <a:t>                      </a:t>
            </a:r>
            <a:r>
              <a:t>repre</a:t>
            </a:r>
            <a:r>
              <a:rPr lang="en-US"/>
              <a:t>rent,stand  for </a:t>
            </a:r>
            <a:endParaRPr lang="en-US"/>
          </a:p>
          <a:p>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3. 画面描写</a:t>
            </a:r>
            <a:r>
              <a:rPr lang="en-US" altLang="zh-CN"/>
              <a:t> </a:t>
            </a:r>
            <a:endParaRPr lang="en-US" altLang="zh-CN"/>
          </a:p>
          <a:p>
            <a:r>
              <a:rPr lang="zh-CN" altLang="en-US"/>
              <a:t>描写现场氛围、学生状态、场面细节（万能）</a:t>
            </a:r>
            <a:endParaRPr lang="zh-CN" altLang="en-US"/>
          </a:p>
          <a:p>
            <a:r>
              <a:rPr lang="zh-CN" altLang="en-US"/>
              <a:t>Students took the practice seriously and tried repeatedly to standardize every move.</a:t>
            </a:r>
            <a:endParaRPr lang="zh-CN" altLang="en-US"/>
          </a:p>
          <a:p>
            <a:r>
              <a:rPr lang="zh-CN" altLang="en-US"/>
              <a:t>Warm cheers and applause burst out when students made progress.</a:t>
            </a:r>
            <a:endParaRPr lang="zh-CN" altLang="en-US"/>
          </a:p>
          <a:p>
            <a:r>
              <a:rPr lang="en-US" altLang="zh-CN"/>
              <a:t>Everyone marveled at the smart ancient design,  staring at the delicate structure with great curiosity.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4. 评论反馈（perceive /consider/regard as）</a:t>
            </a:r>
            <a:endParaRPr lang="zh-CN" altLang="en-US"/>
          </a:p>
          <a:p>
            <a:endParaRPr lang="zh-CN" altLang="en-US"/>
          </a:p>
          <a:p>
            <a:r>
              <a:rPr lang="zh-CN" altLang="en-US"/>
              <a:t>Most students </a:t>
            </a:r>
            <a:r>
              <a:rPr lang="zh-CN" altLang="en-US">
                <a:solidFill>
                  <a:srgbClr val="FF0000"/>
                </a:solidFill>
              </a:rPr>
              <a:t>perceive</a:t>
            </a:r>
            <a:r>
              <a:rPr lang="zh-CN" altLang="en-US"/>
              <a:t> the activity as instructive and rewarding.</a:t>
            </a:r>
            <a:endParaRPr lang="zh-CN" altLang="en-US"/>
          </a:p>
          <a:p>
            <a:r>
              <a:rPr lang="zh-CN" altLang="en-US"/>
              <a:t>We </a:t>
            </a:r>
            <a:r>
              <a:rPr lang="zh-CN" altLang="en-US">
                <a:solidFill>
                  <a:srgbClr val="FF0000"/>
                </a:solidFill>
              </a:rPr>
              <a:t>consider </a:t>
            </a:r>
            <a:r>
              <a:rPr lang="zh-CN" altLang="en-US"/>
              <a:t>it a meaningful and eye-opening experience.</a:t>
            </a:r>
            <a:endParaRPr lang="zh-CN" altLang="en-US"/>
          </a:p>
          <a:p>
            <a:r>
              <a:rPr lang="zh-CN" altLang="en-US"/>
              <a:t>The activity is </a:t>
            </a:r>
            <a:r>
              <a:rPr lang="zh-CN" altLang="en-US">
                <a:solidFill>
                  <a:srgbClr val="FF0000"/>
                </a:solidFill>
              </a:rPr>
              <a:t>regarded as</a:t>
            </a:r>
            <a:r>
              <a:rPr lang="zh-CN" altLang="en-US"/>
              <a:t> a valuable lesson for teenagers.</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5. 意义感受（remind, encourage, inform, equip）</a:t>
            </a:r>
            <a:endParaRPr lang="zh-CN" altLang="en-US"/>
          </a:p>
          <a:p>
            <a:endParaRPr lang="zh-CN" altLang="en-US"/>
          </a:p>
          <a:p>
            <a:r>
              <a:rPr lang="zh-CN" altLang="en-US"/>
              <a:t>It </a:t>
            </a:r>
            <a:r>
              <a:rPr lang="zh-CN" altLang="en-US">
                <a:solidFill>
                  <a:srgbClr val="FF0000"/>
                </a:solidFill>
              </a:rPr>
              <a:t>equips us with</a:t>
            </a:r>
            <a:r>
              <a:rPr lang="zh-CN" altLang="en-US"/>
              <a:t> practical abilities to deal with real-life problems.</a:t>
            </a:r>
            <a:endParaRPr lang="zh-CN" altLang="en-US"/>
          </a:p>
          <a:p>
            <a:r>
              <a:rPr lang="zh-CN" altLang="en-US"/>
              <a:t>It</a:t>
            </a:r>
            <a:r>
              <a:rPr lang="zh-CN" altLang="en-US">
                <a:solidFill>
                  <a:srgbClr val="FF0000"/>
                </a:solidFill>
              </a:rPr>
              <a:t> encourages</a:t>
            </a:r>
            <a:r>
              <a:rPr lang="zh-CN" altLang="en-US"/>
              <a:t> us to stay calm and helpful in difficult situations.</a:t>
            </a:r>
            <a:endParaRPr lang="zh-CN" altLang="en-US"/>
          </a:p>
          <a:p>
            <a:r>
              <a:rPr lang="zh-CN" altLang="en-US"/>
              <a:t>It</a:t>
            </a:r>
            <a:r>
              <a:rPr lang="zh-CN" altLang="en-US">
                <a:solidFill>
                  <a:srgbClr val="FF0000"/>
                </a:solidFill>
              </a:rPr>
              <a:t> informs us of</a:t>
            </a:r>
            <a:r>
              <a:rPr lang="zh-CN" altLang="en-US"/>
              <a:t> professional knowledge we cannot learn from textbooks.</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65125" y="508635"/>
            <a:ext cx="12047855" cy="7077710"/>
          </a:xfrm>
        </p:spPr>
        <p:txBody>
          <a:bodyPr>
            <a:normAutofit/>
          </a:bodyPr>
          <a:p>
            <a:r>
              <a:rPr lang="zh-CN" altLang="en-US"/>
              <a:t>Last Friday, an enlightening First Aid Skills Training was successfully held in our school lecture hall, which attracted all the Senior One students to participate.</a:t>
            </a:r>
            <a:endParaRPr lang="zh-CN" altLang="en-US"/>
          </a:p>
          <a:p>
            <a:r>
              <a:rPr lang="zh-CN" altLang="en-US"/>
              <a:t>The activity began with an expert from the Red Cross explaining essential first aid rules, such as checking the injured person’s state of consciousness and breathing as well as learning ways to stop bleeding effectively. Following the lecture, a hands-on session was conducted, where students were guided to perform CPR and proper wound bandaging on training models. They tried repeatedly to get each movement right. Whenever someone successfully mastered first aid skills, warm cheers and applause burst out among the crowd.</a:t>
            </a:r>
            <a:endParaRPr lang="zh-CN" altLang="en-US"/>
          </a:p>
          <a:p>
            <a:r>
              <a:rPr lang="zh-CN" altLang="en-US"/>
              <a:t>Most attendees agreed the training was eye-opening. Not only did it equip us with practical skills to handle emergencies, but it also reminded us that everyone can be a helper in critical moments.</a:t>
            </a: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1. 基本信息（What / Who / When / Where）</a:t>
            </a:r>
            <a:endParaRPr lang="zh-CN" altLang="en-US"/>
          </a:p>
          <a:p>
            <a:r>
              <a:rPr lang="zh-CN" altLang="en-US"/>
              <a:t>交代核心背景，简洁完整</a:t>
            </a:r>
            <a:endParaRPr lang="zh-CN" altLang="en-US"/>
          </a:p>
          <a:p>
            <a:endParaRPr lang="zh-CN" altLang="en-US"/>
          </a:p>
          <a:p>
            <a:r>
              <a:rPr lang="zh-CN" altLang="en-US"/>
              <a:t>A school first-aid training activity </a:t>
            </a:r>
            <a:r>
              <a:rPr lang="zh-CN" altLang="en-US">
                <a:solidFill>
                  <a:srgbClr val="FF0000"/>
                </a:solidFill>
              </a:rPr>
              <a:t>was launched</a:t>
            </a:r>
            <a:r>
              <a:rPr lang="zh-CN" altLang="en-US"/>
              <a:t> by our school in the multi-functional hall on Friday afternoon, </a:t>
            </a:r>
            <a:r>
              <a:rPr lang="zh-CN" altLang="en-US">
                <a:solidFill>
                  <a:srgbClr val="FF0000"/>
                </a:solidFill>
              </a:rPr>
              <a:t>aiming to </a:t>
            </a:r>
            <a:r>
              <a:rPr lang="zh-CN" altLang="en-US"/>
              <a:t>popularize emergency rescue knowledge among students.</a:t>
            </a:r>
            <a:endParaRPr lang="zh-CN" altLang="en-US"/>
          </a:p>
          <a:p>
            <a:r>
              <a:rPr lang="en-US" altLang="zh-CN"/>
              <a:t>This magnificent artwork is a bronze lamp</a:t>
            </a:r>
            <a:r>
              <a:rPr lang="en-US" altLang="zh-CN">
                <a:solidFill>
                  <a:srgbClr val="FF0000"/>
                </a:solidFill>
              </a:rPr>
              <a:t> dating back to </a:t>
            </a:r>
            <a:r>
              <a:rPr lang="en-US" altLang="zh-CN"/>
              <a:t>Han Dynasty.</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2. 活动细节（</a:t>
            </a:r>
            <a:r>
              <a:rPr lang="en-US" altLang="zh-CN"/>
              <a:t>shape/</a:t>
            </a:r>
            <a:r>
              <a:rPr lang="zh-CN" altLang="en-US"/>
              <a:t> form / feature / highlight）</a:t>
            </a:r>
            <a:endParaRPr lang="zh-CN" altLang="en-US"/>
          </a:p>
          <a:p>
            <a:endParaRPr lang="en-US" altLang="zh-CN">
              <a:solidFill>
                <a:srgbClr val="FF0000"/>
              </a:solidFill>
            </a:endParaRPr>
          </a:p>
          <a:p>
            <a:r>
              <a:rPr lang="en-US" altLang="zh-CN">
                <a:solidFill>
                  <a:srgbClr val="FF0000"/>
                </a:solidFill>
              </a:rPr>
              <a:t>Shaped</a:t>
            </a:r>
            <a:r>
              <a:rPr lang="en-US" altLang="zh-CN"/>
              <a:t> like a graceful wild goose holding a fish tightly in its beak, this stunning lamp </a:t>
            </a:r>
            <a:r>
              <a:rPr lang="en-US" altLang="zh-CN">
                <a:solidFill>
                  <a:srgbClr val="FF0000"/>
                </a:solidFill>
              </a:rPr>
              <a:t>features </a:t>
            </a:r>
            <a:r>
              <a:rPr lang="en-US" altLang="zh-CN"/>
              <a:t>smooth and elegant lines. </a:t>
            </a:r>
            <a:endParaRPr lang="en-US" altLang="zh-CN"/>
          </a:p>
          <a:p>
            <a:r>
              <a:rPr lang="en-US" altLang="zh-CN"/>
              <a:t>It’s neck, </a:t>
            </a:r>
            <a:r>
              <a:rPr lang="en-US" altLang="zh-CN">
                <a:solidFill>
                  <a:srgbClr val="FF0000"/>
                </a:solidFill>
              </a:rPr>
              <a:t>serving as</a:t>
            </a:r>
            <a:r>
              <a:rPr lang="en-US" altLang="zh-CN"/>
              <a:t> a pipe, </a:t>
            </a:r>
            <a:r>
              <a:rPr lang="en-US" altLang="zh-CN">
                <a:solidFill>
                  <a:schemeClr val="tx1"/>
                </a:solidFill>
              </a:rPr>
              <a:t>curves</a:t>
            </a:r>
            <a:r>
              <a:rPr lang="en-US" altLang="zh-CN"/>
              <a:t> elegantly all the way down into the belly of the bird, </a:t>
            </a:r>
            <a:r>
              <a:rPr lang="en-US" altLang="zh-CN">
                <a:solidFill>
                  <a:srgbClr val="FF0000"/>
                </a:solidFill>
              </a:rPr>
              <a:t>which</a:t>
            </a:r>
            <a:r>
              <a:rPr lang="en-US" altLang="zh-CN"/>
              <a:t> is filled with water to absorb the lamp smoke.</a:t>
            </a:r>
            <a:endParaRPr lang="zh-CN" altLang="en-US"/>
          </a:p>
          <a:p>
            <a:r>
              <a:rPr lang="zh-CN" altLang="en-US"/>
              <a:t>The activity </a:t>
            </a:r>
            <a:r>
              <a:rPr lang="zh-CN" altLang="en-US">
                <a:solidFill>
                  <a:srgbClr val="FF0000"/>
                </a:solidFill>
              </a:rPr>
              <a:t>adopts</a:t>
            </a:r>
            <a:r>
              <a:rPr lang="en-US" altLang="zh-CN">
                <a:solidFill>
                  <a:srgbClr val="FF0000"/>
                </a:solidFill>
              </a:rPr>
              <a:t>/features</a:t>
            </a:r>
            <a:r>
              <a:rPr lang="zh-CN" altLang="en-US"/>
              <a:t> a </a:t>
            </a:r>
            <a:r>
              <a:rPr lang="en-US" altLang="zh-CN"/>
              <a:t>combination</a:t>
            </a:r>
            <a:r>
              <a:rPr lang="zh-CN" altLang="en-US"/>
              <a:t> of </a:t>
            </a:r>
            <a:r>
              <a:rPr lang="zh-CN" altLang="en-US">
                <a:sym typeface="+mn-ea"/>
              </a:rPr>
              <a:t>professional guidance and hands-on practice</a:t>
            </a:r>
            <a:r>
              <a:rPr lang="en-US" altLang="zh-CN">
                <a:sym typeface="+mn-ea"/>
              </a:rPr>
              <a:t>, </a:t>
            </a:r>
            <a:r>
              <a:rPr lang="en-US" altLang="zh-CN">
                <a:solidFill>
                  <a:srgbClr val="FF0000"/>
                </a:solidFill>
              </a:rPr>
              <a:t> </a:t>
            </a:r>
            <a:r>
              <a:rPr lang="zh-CN" altLang="en-US">
                <a:solidFill>
                  <a:srgbClr val="FF0000"/>
                </a:solidFill>
              </a:rPr>
              <a:t>includ</a:t>
            </a:r>
            <a:r>
              <a:rPr lang="en-US" altLang="zh-CN">
                <a:solidFill>
                  <a:srgbClr val="FF0000"/>
                </a:solidFill>
              </a:rPr>
              <a:t>ing</a:t>
            </a:r>
            <a:r>
              <a:rPr lang="zh-CN" altLang="en-US"/>
              <a:t> standard CPR training and standardized wound dressing drills.</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71475" y="407035"/>
            <a:ext cx="10982325" cy="5770245"/>
          </a:xfrm>
        </p:spPr>
        <p:txBody>
          <a:bodyPr>
            <a:normAutofit/>
          </a:bodyPr>
          <a:p>
            <a:r>
              <a:rPr lang="zh-CN" altLang="en-US"/>
              <a:t>3. 独特之处（固定句型：what makes it special is / what impresses me most is）</a:t>
            </a:r>
            <a:endParaRPr lang="zh-CN" altLang="en-US"/>
          </a:p>
          <a:p>
            <a:endParaRPr lang="zh-CN" altLang="en-US"/>
          </a:p>
          <a:p>
            <a:r>
              <a:rPr lang="en-US" altLang="zh-CN"/>
              <a:t>1. </a:t>
            </a:r>
            <a:r>
              <a:rPr lang="en-US" altLang="zh-CN">
                <a:solidFill>
                  <a:srgbClr val="FF0000"/>
                </a:solidFill>
              </a:rPr>
              <a:t>What makes it special is </a:t>
            </a:r>
            <a:r>
              <a:rPr lang="en-US" altLang="zh-CN"/>
              <a:t>the perfect combination of animal imagery and lighting function. </a:t>
            </a:r>
            <a:endParaRPr lang="en-US" altLang="zh-CN"/>
          </a:p>
          <a:p>
            <a:r>
              <a:rPr lang="en-US" altLang="zh-CN"/>
              <a:t>2.</a:t>
            </a:r>
            <a:r>
              <a:rPr lang="en-US" altLang="zh-CN">
                <a:solidFill>
                  <a:srgbClr val="FF0000"/>
                </a:solidFill>
              </a:rPr>
              <a:t> What impresses me most is</a:t>
            </a:r>
            <a:r>
              <a:rPr lang="en-US" altLang="zh-CN"/>
              <a:t> how it manages to capture the instnant moment of the wild goose catching its prey, full of natural vitality. </a:t>
            </a:r>
            <a:endParaRPr lang="zh-CN" altLang="en-US"/>
          </a:p>
          <a:p>
            <a:r>
              <a:rPr lang="en-US" altLang="zh-CN"/>
              <a:t>1.</a:t>
            </a:r>
            <a:r>
              <a:rPr lang="en-US" altLang="zh-CN">
                <a:solidFill>
                  <a:srgbClr val="FF0000"/>
                </a:solidFill>
              </a:rPr>
              <a:t> </a:t>
            </a:r>
            <a:r>
              <a:rPr lang="zh-CN" altLang="en-US">
                <a:solidFill>
                  <a:srgbClr val="FF0000"/>
                </a:solidFill>
              </a:rPr>
              <a:t>What makes this rescue training special is</a:t>
            </a:r>
            <a:r>
              <a:rPr lang="zh-CN" altLang="en-US"/>
              <a:t> the experts walking around to give one-on-one guidance and correct our improper gestures right on the spot.</a:t>
            </a:r>
            <a:endParaRPr lang="zh-CN" altLang="en-US"/>
          </a:p>
          <a:p>
            <a:r>
              <a:rPr lang="en-US" altLang="zh-CN"/>
              <a:t>2. </a:t>
            </a:r>
            <a:r>
              <a:rPr lang="zh-CN" altLang="en-US">
                <a:solidFill>
                  <a:srgbClr val="FF0000"/>
                </a:solidFill>
              </a:rPr>
              <a:t>What impresses me most is</a:t>
            </a:r>
            <a:r>
              <a:rPr lang="zh-CN" altLang="en-US"/>
              <a:t> that every student is allowed to practice repeatedly under professional guidance instead of passive listening.</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4. 用途目的（enabling / allowing / serve as）【价值收获】</a:t>
            </a:r>
            <a:endParaRPr lang="zh-CN" altLang="en-US"/>
          </a:p>
          <a:p>
            <a:endParaRPr lang="en-US" altLang="zh-CN"/>
          </a:p>
          <a:p>
            <a:r>
              <a:rPr lang="en-US" altLang="zh-CN"/>
              <a:t>I</a:t>
            </a:r>
            <a:r>
              <a:rPr lang="zh-CN" altLang="en-US"/>
              <a:t>t</a:t>
            </a:r>
            <a:r>
              <a:rPr lang="zh-CN" altLang="en-US">
                <a:solidFill>
                  <a:srgbClr val="FF0000"/>
                </a:solidFill>
              </a:rPr>
              <a:t> equipped us with</a:t>
            </a:r>
            <a:r>
              <a:rPr lang="zh-CN" altLang="en-US"/>
              <a:t> practical skills to handle emergencies</a:t>
            </a:r>
            <a:r>
              <a:rPr lang="en-US" altLang="zh-CN"/>
              <a:t>.</a:t>
            </a:r>
            <a:endParaRPr lang="zh-CN" altLang="en-US"/>
          </a:p>
          <a:p>
            <a:r>
              <a:rPr lang="zh-CN" altLang="en-US"/>
              <a:t>The training </a:t>
            </a:r>
            <a:r>
              <a:rPr lang="zh-CN" altLang="en-US">
                <a:solidFill>
                  <a:srgbClr val="FF0000"/>
                </a:solidFill>
              </a:rPr>
              <a:t>serves as</a:t>
            </a:r>
            <a:r>
              <a:rPr lang="zh-CN" altLang="en-US"/>
              <a:t> a practical safety course, </a:t>
            </a:r>
            <a:r>
              <a:rPr lang="zh-CN" altLang="en-US">
                <a:solidFill>
                  <a:srgbClr val="FF0000"/>
                </a:solidFill>
              </a:rPr>
              <a:t>enabling</a:t>
            </a:r>
            <a:r>
              <a:rPr lang="zh-CN" altLang="en-US"/>
              <a:t> students </a:t>
            </a:r>
            <a:r>
              <a:rPr lang="zh-CN" altLang="en-US">
                <a:solidFill>
                  <a:srgbClr val="FF0000"/>
                </a:solidFill>
              </a:rPr>
              <a:t>to</a:t>
            </a:r>
            <a:r>
              <a:rPr lang="zh-CN" altLang="en-US"/>
              <a:t> master professional emergency skills and</a:t>
            </a:r>
            <a:r>
              <a:rPr lang="zh-CN" altLang="en-US">
                <a:solidFill>
                  <a:srgbClr val="FF0000"/>
                </a:solidFill>
              </a:rPr>
              <a:t> allowing us to</a:t>
            </a:r>
            <a:r>
              <a:rPr lang="zh-CN" altLang="en-US"/>
              <a:t> deal with sudden accidents properly.</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5. 意义感受（</a:t>
            </a:r>
            <a:r>
              <a:rPr lang="en-US" altLang="zh-CN"/>
              <a:t>depict/ symbol/ </a:t>
            </a:r>
            <a:r>
              <a:rPr lang="zh-CN" altLang="en-US"/>
              <a:t>remind / reflect / stand for）【结尾升华】</a:t>
            </a:r>
            <a:endParaRPr lang="zh-CN" altLang="en-US"/>
          </a:p>
          <a:p>
            <a:r>
              <a:rPr lang="en-US" altLang="zh-CN"/>
              <a:t>This artwork not only </a:t>
            </a:r>
            <a:r>
              <a:rPr lang="en-US" altLang="zh-CN">
                <a:solidFill>
                  <a:srgbClr val="FF0000"/>
                </a:solidFill>
              </a:rPr>
              <a:t>showcases</a:t>
            </a:r>
            <a:r>
              <a:rPr lang="en-US" altLang="zh-CN"/>
              <a:t> the superb craftmanship and remarkable creativity of ancient Chinese labors </a:t>
            </a:r>
            <a:r>
              <a:rPr lang="en-US" altLang="zh-CN">
                <a:solidFill>
                  <a:srgbClr val="FF0000"/>
                </a:solidFill>
              </a:rPr>
              <a:t>but also</a:t>
            </a:r>
            <a:r>
              <a:rPr lang="en-US" altLang="zh-CN"/>
              <a:t> symbolizes</a:t>
            </a:r>
            <a:r>
              <a:rPr lang="en-US" altLang="zh-CN">
                <a:sym typeface="+mn-ea"/>
              </a:rPr>
              <a:t> the harmony betweet nature and life.</a:t>
            </a:r>
            <a:endParaRPr lang="en-US" altLang="zh-CN"/>
          </a:p>
          <a:p>
            <a:r>
              <a:rPr lang="en-US" altLang="zh-CN"/>
              <a:t>I</a:t>
            </a:r>
            <a:r>
              <a:rPr lang="zh-CN" altLang="en-US"/>
              <a:t>t also</a:t>
            </a:r>
            <a:r>
              <a:rPr lang="zh-CN" altLang="en-US">
                <a:solidFill>
                  <a:srgbClr val="FF0000"/>
                </a:solidFill>
              </a:rPr>
              <a:t> reminded</a:t>
            </a:r>
            <a:r>
              <a:rPr lang="zh-CN" altLang="en-US"/>
              <a:t> us that everyone can be a helper in critical moments.</a:t>
            </a:r>
            <a:endParaRPr lang="zh-CN" altLang="en-US"/>
          </a:p>
          <a:p>
            <a:r>
              <a:rPr lang="zh-CN" altLang="en-US"/>
              <a:t>It </a:t>
            </a:r>
            <a:r>
              <a:rPr lang="zh-CN" altLang="en-US">
                <a:solidFill>
                  <a:srgbClr val="FF0000"/>
                </a:solidFill>
              </a:rPr>
              <a:t>reminds</a:t>
            </a:r>
            <a:r>
              <a:rPr lang="zh-CN" altLang="en-US"/>
              <a:t> us of the power of self-rescue and mutual rescue, reflecting the spirit of responsibility and kindness among teenagers.</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a:latin typeface="微软雅黑" panose="020B0503020204020204" charset="-122"/>
                <a:ea typeface="微软雅黑" panose="020B0503020204020204" charset="-122"/>
                <a:cs typeface="微软雅黑" panose="020B0503020204020204" charset="-122"/>
                <a:sym typeface="+mn-ea"/>
              </a:rPr>
              <a:t>应用文 (</a:t>
            </a:r>
            <a:r>
              <a:rPr lang="zh-CN">
                <a:latin typeface="微软雅黑" panose="020B0503020204020204" charset="-122"/>
                <a:ea typeface="微软雅黑" panose="020B0503020204020204" charset="-122"/>
                <a:cs typeface="微软雅黑" panose="020B0503020204020204" charset="-122"/>
                <a:sym typeface="+mn-ea"/>
              </a:rPr>
              <a:t>活动</a:t>
            </a:r>
            <a:r>
              <a:rPr>
                <a:latin typeface="微软雅黑" panose="020B0503020204020204" charset="-122"/>
                <a:ea typeface="微软雅黑" panose="020B0503020204020204" charset="-122"/>
                <a:cs typeface="微软雅黑" panose="020B0503020204020204" charset="-122"/>
                <a:sym typeface="+mn-ea"/>
              </a:rPr>
              <a:t>类) 通用结构及核心表达</a:t>
            </a:r>
            <a:endParaRPr lang="zh-CN" altLang="en-US"/>
          </a:p>
        </p:txBody>
      </p:sp>
      <p:sp>
        <p:nvSpPr>
          <p:cNvPr id="3" name="内容占位符 2"/>
          <p:cNvSpPr>
            <a:spLocks noGrp="1"/>
          </p:cNvSpPr>
          <p:nvPr>
            <p:ph idx="1"/>
          </p:nvPr>
        </p:nvSpPr>
        <p:spPr>
          <a:xfrm>
            <a:off x="838200" y="1825625"/>
            <a:ext cx="11090910" cy="4664710"/>
          </a:xfrm>
        </p:spPr>
        <p:txBody>
          <a:bodyPr>
            <a:normAutofit fontScale="80000"/>
          </a:bodyPr>
          <a:p>
            <a:pPr>
              <a:lnSpc>
                <a:spcPct val="120000"/>
              </a:lnSpc>
            </a:pPr>
            <a:r>
              <a:rPr lang="zh-CN" sz="3110">
                <a:sym typeface="+mn-ea"/>
              </a:rPr>
              <a:t>基本信息</a:t>
            </a:r>
            <a:r>
              <a:rPr sz="3110">
                <a:sym typeface="+mn-ea"/>
              </a:rPr>
              <a:t> --what, who, when, where</a:t>
            </a:r>
            <a:r>
              <a:rPr lang="en-US" sz="3110">
                <a:sym typeface="+mn-ea"/>
              </a:rPr>
              <a:t>/</a:t>
            </a:r>
            <a:endParaRPr lang="en-US" sz="3110">
              <a:sym typeface="+mn-ea"/>
            </a:endParaRPr>
          </a:p>
          <a:p>
            <a:pPr>
              <a:lnSpc>
                <a:spcPct val="120000"/>
              </a:lnSpc>
            </a:pPr>
            <a:r>
              <a:rPr lang="en-US" altLang="zh-CN" sz="3110">
                <a:sym typeface="+mn-ea"/>
              </a:rPr>
              <a:t>/</a:t>
            </a:r>
            <a:r>
              <a:rPr lang="zh-CN" altLang="en-US" sz="3110">
                <a:sym typeface="+mn-ea"/>
              </a:rPr>
              <a:t>事件背景</a:t>
            </a:r>
            <a:r>
              <a:rPr lang="en-US" sz="3110">
                <a:sym typeface="+mn-ea"/>
              </a:rPr>
              <a:t>  ---growing awareness, arouse widespread concern...</a:t>
            </a:r>
            <a:endParaRPr sz="3110">
              <a:sym typeface="+mn-ea"/>
            </a:endParaRPr>
          </a:p>
          <a:p>
            <a:pPr>
              <a:lnSpc>
                <a:spcPct val="120000"/>
              </a:lnSpc>
            </a:pPr>
            <a:r>
              <a:rPr lang="zh-CN" sz="3110">
                <a:sym typeface="+mn-ea"/>
              </a:rPr>
              <a:t>活动流程</a:t>
            </a:r>
            <a:r>
              <a:rPr sz="3110">
                <a:sym typeface="+mn-ea"/>
              </a:rPr>
              <a:t> --</a:t>
            </a:r>
            <a:r>
              <a:rPr lang="en-US" sz="3110">
                <a:sym typeface="+mn-ea"/>
              </a:rPr>
              <a:t>begins with..., such as...</a:t>
            </a:r>
            <a:endParaRPr lang="en-US" sz="3110">
              <a:sym typeface="+mn-ea"/>
            </a:endParaRPr>
          </a:p>
          <a:p>
            <a:pPr>
              <a:lnSpc>
                <a:spcPct val="120000"/>
              </a:lnSpc>
            </a:pPr>
            <a:r>
              <a:rPr lang="en-US" sz="3110">
                <a:sym typeface="+mn-ea"/>
              </a:rPr>
              <a:t>                    following...is.., followed by..., where...</a:t>
            </a:r>
            <a:endParaRPr lang="en-US" sz="3110">
              <a:sym typeface="+mn-ea"/>
            </a:endParaRPr>
          </a:p>
          <a:p>
            <a:pPr>
              <a:lnSpc>
                <a:spcPct val="120000"/>
              </a:lnSpc>
            </a:pPr>
            <a:r>
              <a:rPr lang="zh-CN" sz="3110">
                <a:solidFill>
                  <a:srgbClr val="FF0000"/>
                </a:solidFill>
                <a:sym typeface="+mn-ea"/>
              </a:rPr>
              <a:t>画面描写</a:t>
            </a:r>
            <a:r>
              <a:rPr sz="3110">
                <a:sym typeface="+mn-ea"/>
              </a:rPr>
              <a:t> --</a:t>
            </a:r>
            <a:r>
              <a:rPr lang="en-US" sz="3110">
                <a:sym typeface="+mn-ea"/>
              </a:rPr>
              <a:t> 描写现场氛围、学生状态、场面细节</a:t>
            </a:r>
            <a:r>
              <a:rPr lang="zh-CN" altLang="en-US" sz="3110">
                <a:sym typeface="+mn-ea"/>
              </a:rPr>
              <a:t>（</a:t>
            </a:r>
            <a:r>
              <a:rPr lang="en-US" sz="3110">
                <a:sym typeface="+mn-ea"/>
              </a:rPr>
              <a:t>专注、热烈、积极、有序</a:t>
            </a:r>
            <a:r>
              <a:rPr lang="zh-CN" altLang="en-US" sz="3110">
                <a:sym typeface="+mn-ea"/>
              </a:rPr>
              <a:t>）</a:t>
            </a:r>
            <a:endParaRPr lang="en-US" sz="3110">
              <a:sym typeface="+mn-ea"/>
            </a:endParaRPr>
          </a:p>
          <a:p>
            <a:pPr>
              <a:lnSpc>
                <a:spcPct val="120000"/>
              </a:lnSpc>
            </a:pPr>
            <a:r>
              <a:rPr lang="zh-CN" sz="3110">
                <a:solidFill>
                  <a:schemeClr val="tx1"/>
                </a:solidFill>
                <a:sym typeface="+mn-ea"/>
              </a:rPr>
              <a:t>评论反馈</a:t>
            </a:r>
            <a:r>
              <a:rPr sz="3110">
                <a:solidFill>
                  <a:schemeClr val="tx1"/>
                </a:solidFill>
                <a:sym typeface="+mn-ea"/>
              </a:rPr>
              <a:t> --</a:t>
            </a:r>
            <a:r>
              <a:rPr lang="en-US" sz="3110">
                <a:solidFill>
                  <a:schemeClr val="tx1"/>
                </a:solidFill>
                <a:sym typeface="+mn-ea"/>
              </a:rPr>
              <a:t>perceive/ consider is as ...</a:t>
            </a:r>
            <a:endParaRPr sz="3110">
              <a:solidFill>
                <a:schemeClr val="tx1"/>
              </a:solidFill>
              <a:sym typeface="+mn-ea"/>
            </a:endParaRPr>
          </a:p>
          <a:p>
            <a:pPr>
              <a:lnSpc>
                <a:spcPct val="120000"/>
              </a:lnSpc>
            </a:pPr>
            <a:r>
              <a:rPr lang="zh-CN" sz="3110">
                <a:solidFill>
                  <a:schemeClr val="tx1"/>
                </a:solidFill>
                <a:sym typeface="+mn-ea"/>
              </a:rPr>
              <a:t>意义感受</a:t>
            </a:r>
            <a:r>
              <a:rPr sz="3110">
                <a:sym typeface="+mn-ea"/>
              </a:rPr>
              <a:t> --</a:t>
            </a:r>
            <a:r>
              <a:rPr lang="en-US" sz="3110">
                <a:sym typeface="+mn-ea"/>
              </a:rPr>
              <a:t>  </a:t>
            </a:r>
            <a:r>
              <a:rPr sz="3110">
                <a:sym typeface="+mn-ea"/>
              </a:rPr>
              <a:t> remind,</a:t>
            </a:r>
            <a:r>
              <a:rPr lang="en-US" sz="3110">
                <a:sym typeface="+mn-ea"/>
              </a:rPr>
              <a:t> encourage, inform,equip...</a:t>
            </a:r>
            <a:r>
              <a:rPr sz="3110">
                <a:sym typeface="+mn-ea"/>
              </a:rPr>
              <a:t> </a:t>
            </a:r>
            <a:r>
              <a:rPr lang="en-US" sz="3110">
                <a:sym typeface="+mn-ea"/>
              </a:rPr>
              <a:t> </a:t>
            </a:r>
            <a:endParaRPr lang="en-US" sz="3110"/>
          </a:p>
          <a:p>
            <a:r>
              <a:rPr lang="en-US">
                <a:sym typeface="+mn-ea"/>
              </a:rPr>
              <a:t>                    </a:t>
            </a:r>
            <a:r>
              <a:rPr lang="en-US" altLang="zh-CN">
                <a:sym typeface="+mn-ea"/>
              </a:rPr>
              <a:t> </a:t>
            </a:r>
            <a:endParaRPr lang="en-US" altLang="zh-CN"/>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1. 基本信息（what /who/when /where）</a:t>
            </a:r>
            <a:endParaRPr lang="zh-CN" altLang="en-US"/>
          </a:p>
          <a:p>
            <a:r>
              <a:rPr lang="en-US" altLang="zh-CN"/>
              <a:t> </a:t>
            </a:r>
            <a:r>
              <a:rPr lang="zh-CN" altLang="en-US"/>
              <a:t>Last + 时间，a (n) + 活动名 was successfully held in </a:t>
            </a:r>
            <a:r>
              <a:rPr lang="en-US" altLang="zh-CN"/>
              <a:t>...</a:t>
            </a:r>
            <a:r>
              <a:rPr lang="zh-CN" altLang="en-US"/>
              <a:t>，attracting + 参与人群.</a:t>
            </a:r>
            <a:endParaRPr lang="zh-CN" altLang="en-US"/>
          </a:p>
          <a:p>
            <a:r>
              <a:rPr lang="en-US" altLang="zh-CN"/>
              <a:t> </a:t>
            </a:r>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2. 活动流程</a:t>
            </a:r>
            <a:endParaRPr lang="zh-CN" altLang="en-US"/>
          </a:p>
          <a:p>
            <a:r>
              <a:rPr lang="zh-CN" altLang="en-US"/>
              <a:t>The activity </a:t>
            </a:r>
            <a:r>
              <a:rPr lang="zh-CN" altLang="en-US">
                <a:solidFill>
                  <a:srgbClr val="FF0000"/>
                </a:solidFill>
              </a:rPr>
              <a:t>begins with</a:t>
            </a:r>
            <a:r>
              <a:rPr lang="zh-CN" altLang="en-US"/>
              <a:t> a professional lecture, such as introducing related rules and basic knowledge</a:t>
            </a:r>
            <a:r>
              <a:rPr lang="en-US" altLang="zh-CN"/>
              <a:t> about how to assess vital signs and relieve airway obstruction</a:t>
            </a:r>
            <a:r>
              <a:rPr lang="zh-CN" altLang="en-US"/>
              <a:t>.</a:t>
            </a:r>
            <a:endParaRPr lang="zh-CN" altLang="en-US"/>
          </a:p>
          <a:p>
            <a:r>
              <a:rPr lang="zh-CN" altLang="en-US">
                <a:solidFill>
                  <a:srgbClr val="FF0000"/>
                </a:solidFill>
              </a:rPr>
              <a:t>Following </a:t>
            </a:r>
            <a:r>
              <a:rPr lang="zh-CN" altLang="en-US"/>
              <a:t>the lecture is a practical session.</a:t>
            </a:r>
            <a:endParaRPr lang="zh-CN" altLang="en-US"/>
          </a:p>
          <a:p>
            <a:r>
              <a:rPr lang="en-US" altLang="zh-CN">
                <a:solidFill>
                  <a:srgbClr val="FF0000"/>
                </a:solidFill>
              </a:rPr>
              <a:t>It is f</a:t>
            </a:r>
            <a:r>
              <a:rPr lang="zh-CN" altLang="en-US">
                <a:solidFill>
                  <a:srgbClr val="FF0000"/>
                </a:solidFill>
              </a:rPr>
              <a:t>ollowed by</a:t>
            </a:r>
            <a:r>
              <a:rPr lang="zh-CN" altLang="en-US"/>
              <a:t> hands-on training, </a:t>
            </a:r>
            <a:r>
              <a:rPr lang="zh-CN" altLang="en-US">
                <a:solidFill>
                  <a:srgbClr val="FF0000"/>
                </a:solidFill>
              </a:rPr>
              <a:t>where</a:t>
            </a:r>
            <a:r>
              <a:rPr lang="zh-CN" altLang="en-US"/>
              <a:t> students can practice relevant skills personally.</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4748</Words>
  <Application>WPS 演示</Application>
  <PresentationFormat>宽屏</PresentationFormat>
  <Paragraphs>83</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Arial</vt:lpstr>
      <vt:lpstr>宋体</vt:lpstr>
      <vt:lpstr>Wingdings</vt:lpstr>
      <vt:lpstr>微软雅黑</vt:lpstr>
      <vt:lpstr>Calibri</vt:lpstr>
      <vt:lpstr>Arial Unicode MS</vt:lpstr>
      <vt:lpstr>WPS</vt:lpstr>
      <vt:lpstr>应用文 (介绍类) 通用结构及核心表达</vt:lpstr>
      <vt:lpstr>PowerPoint 演示文稿</vt:lpstr>
      <vt:lpstr>PowerPoint 演示文稿</vt:lpstr>
      <vt:lpstr>PowerPoint 演示文稿</vt:lpstr>
      <vt:lpstr>PowerPoint 演示文稿</vt:lpstr>
      <vt:lpstr>PowerPoint 演示文稿</vt:lpstr>
      <vt:lpstr>应用文 (活动类) 通用结构及核心表达</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Sally M</dc:creator>
  <cp:lastModifiedBy>Sally</cp:lastModifiedBy>
  <cp:revision>8</cp:revision>
  <dcterms:created xsi:type="dcterms:W3CDTF">2023-08-09T12:44:00Z</dcterms:created>
  <dcterms:modified xsi:type="dcterms:W3CDTF">2026-05-26T01:32:42Z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2052-12.1.0.26375</vt:lpwstr>
  </property>
</Properties>
</file>