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  <p:sldId id="263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2275" y="326390"/>
            <a:ext cx="10931525" cy="5850890"/>
          </a:xfrm>
        </p:spPr>
        <p:txBody>
          <a:bodyPr>
            <a:normAutofit lnSpcReduction="20000"/>
          </a:bodyPr>
          <a:p>
            <a:endParaRPr lang="en-US" altLang="zh-CN"/>
          </a:p>
          <a:p>
            <a:r>
              <a:rPr lang="en-US" altLang="zh-CN"/>
              <a:t>1. I'm glad to </a:t>
            </a:r>
            <a:r>
              <a:rPr lang="en-US" altLang="zh-CN">
                <a:solidFill>
                  <a:srgbClr val="FF0000"/>
                </a:solidFill>
              </a:rPr>
              <a:t>recommend</a:t>
            </a:r>
            <a:r>
              <a:rPr lang="en-US" altLang="zh-CN"/>
              <a:t> one of the most precious cultural relics that I saw in the city museum last month. </a:t>
            </a:r>
            <a:endParaRPr lang="en-US" altLang="zh-CN"/>
          </a:p>
          <a:p>
            <a:r>
              <a:rPr lang="en-US" altLang="zh-CN"/>
              <a:t>2.</a:t>
            </a:r>
            <a:r>
              <a:rPr lang="en-US" altLang="zh-CN">
                <a:solidFill>
                  <a:srgbClr val="FF0000"/>
                </a:solidFill>
              </a:rPr>
              <a:t> What impressed me most about this masterpiece is that</a:t>
            </a:r>
            <a:r>
              <a:rPr lang="en-US" altLang="zh-CN"/>
              <a:t> it combines perfectly aethetics and functionality.</a:t>
            </a:r>
            <a:endParaRPr lang="en-US" altLang="zh-CN"/>
          </a:p>
          <a:p>
            <a:r>
              <a:rPr lang="en-US" altLang="zh-CN"/>
              <a:t>  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What made it even more special was that...</a:t>
            </a:r>
            <a:r>
              <a:rPr lang="en-US" altLang="zh-CN">
                <a:sym typeface="+mn-ea"/>
              </a:rPr>
              <a:t> </a:t>
            </a:r>
            <a:endParaRPr lang="en-US" altLang="zh-CN"/>
          </a:p>
          <a:p>
            <a:r>
              <a:rPr lang="en-US" altLang="zh-CN"/>
              <a:t> 3. its craftsmanship is </a:t>
            </a:r>
            <a:r>
              <a:rPr lang="en-US" altLang="zh-CN">
                <a:solidFill>
                  <a:srgbClr val="FF0000"/>
                </a:solidFill>
              </a:rPr>
              <a:t>so</a:t>
            </a:r>
            <a:r>
              <a:rPr lang="en-US" altLang="zh-CN"/>
              <a:t> delicate </a:t>
            </a:r>
            <a:r>
              <a:rPr lang="en-US" altLang="zh-CN">
                <a:solidFill>
                  <a:srgbClr val="FF0000"/>
                </a:solidFill>
              </a:rPr>
              <a:t>that</a:t>
            </a:r>
            <a:r>
              <a:rPr lang="en-US" altLang="zh-CN"/>
              <a:t> it takes visitors' breath away.</a:t>
            </a:r>
            <a:endParaRPr lang="en-US" altLang="zh-CN"/>
          </a:p>
          <a:p>
            <a:r>
              <a:rPr lang="en-US" altLang="zh-CN"/>
              <a:t>3. </a:t>
            </a:r>
            <a:r>
              <a:rPr lang="en-US" altLang="zh-CN">
                <a:solidFill>
                  <a:srgbClr val="FF0000"/>
                </a:solidFill>
              </a:rPr>
              <a:t>Not only </a:t>
            </a:r>
            <a:r>
              <a:rPr lang="en-US" altLang="zh-CN"/>
              <a:t>does this relic reflect ancient wisdom, </a:t>
            </a:r>
            <a:r>
              <a:rPr lang="en-US" altLang="zh-CN">
                <a:solidFill>
                  <a:srgbClr val="FF0000"/>
                </a:solidFill>
              </a:rPr>
              <a:t>but</a:t>
            </a:r>
            <a:r>
              <a:rPr lang="en-US" altLang="zh-CN"/>
              <a:t> it also broadens our understanding of Chinese history and culture.</a:t>
            </a:r>
            <a:endParaRPr lang="en-US" altLang="zh-CN"/>
          </a:p>
          <a:p>
            <a:r>
              <a:rPr lang="zh-CN" altLang="en-US"/>
              <a:t>融合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What impressed me most </a:t>
            </a:r>
            <a:r>
              <a:rPr lang="en-US" altLang="zh-CN"/>
              <a:t>about this goose-shaped lamp is that it is </a:t>
            </a:r>
            <a:r>
              <a:rPr lang="en-US" altLang="zh-CN">
                <a:solidFill>
                  <a:srgbClr val="FF0000"/>
                </a:solidFill>
              </a:rPr>
              <a:t>not only</a:t>
            </a:r>
            <a:r>
              <a:rPr lang="en-US" altLang="zh-CN"/>
              <a:t> a decorative artwork </a:t>
            </a:r>
            <a:r>
              <a:rPr lang="en-US" altLang="zh-CN">
                <a:solidFill>
                  <a:srgbClr val="FF0000"/>
                </a:solidFill>
              </a:rPr>
              <a:t>but also</a:t>
            </a:r>
            <a:r>
              <a:rPr lang="en-US" altLang="zh-CN"/>
              <a:t> a highly functional device, </a:t>
            </a:r>
            <a:r>
              <a:rPr lang="en-US" altLang="zh-CN">
                <a:solidFill>
                  <a:srgbClr val="FF0000"/>
                </a:solidFill>
              </a:rPr>
              <a:t>whose</a:t>
            </a:r>
            <a:r>
              <a:rPr lang="en-US" altLang="zh-CN"/>
              <a:t> clever design takes visitors' breath away.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an fascinating / enchanting object  </a:t>
            </a:r>
            <a:r>
              <a:rPr lang="zh-CN" altLang="en-US"/>
              <a:t>迷人的，引人入胜的</a:t>
            </a:r>
            <a:endParaRPr lang="en-US" altLang="zh-CN"/>
          </a:p>
          <a:p>
            <a:r>
              <a:rPr lang="en-US" altLang="zh-CN"/>
              <a:t>ingenious  design                            </a:t>
            </a:r>
            <a:r>
              <a:rPr lang="zh-CN" altLang="en-US"/>
              <a:t>精巧的</a:t>
            </a:r>
            <a:endParaRPr lang="en-US" altLang="zh-CN"/>
          </a:p>
          <a:p>
            <a:r>
              <a:rPr lang="en-US" altLang="zh-CN"/>
              <a:t>exquisite / delicate culture relic  </a:t>
            </a:r>
            <a:r>
              <a:rPr lang="zh-CN" altLang="en-US"/>
              <a:t>精美的</a:t>
            </a:r>
            <a:endParaRPr lang="en-US" altLang="zh-CN"/>
          </a:p>
          <a:p>
            <a:r>
              <a:rPr lang="en-US" altLang="zh-CN"/>
              <a:t> time-honored culture                </a:t>
            </a:r>
            <a:r>
              <a:rPr lang="zh-CN" altLang="en-US"/>
              <a:t>历史悠久的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The exquisite culture relic, with its elegant shape and practical function, is a masterpiece of ancient Chinese art.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1490" y="366395"/>
            <a:ext cx="10862310" cy="6416040"/>
          </a:xfrm>
        </p:spPr>
        <p:txBody>
          <a:bodyPr>
            <a:normAutofit/>
          </a:bodyPr>
          <a:p>
            <a:r>
              <a:rPr lang="zh-CN" altLang="en-US"/>
              <a:t>一、赞美风景、景色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 </a:t>
            </a:r>
            <a:r>
              <a:rPr lang="zh-CN" altLang="en-US"/>
              <a:t>令人叹为观止</a:t>
            </a:r>
            <a:r>
              <a:rPr lang="en-US" altLang="zh-CN"/>
              <a:t>/</a:t>
            </a:r>
            <a:r>
              <a:rPr lang="zh-CN" altLang="en-US"/>
              <a:t>敬畏的美景</a:t>
            </a:r>
            <a:endParaRPr lang="zh-CN" altLang="en-US"/>
          </a:p>
          <a:p>
            <a:r>
              <a:rPr lang="en-US" altLang="zh-CN"/>
              <a:t>  </a:t>
            </a:r>
            <a:r>
              <a:rPr lang="zh-CN" altLang="en-US"/>
              <a:t>极致之美</a:t>
            </a:r>
            <a:endParaRPr lang="zh-CN" altLang="en-US"/>
          </a:p>
          <a:p>
            <a:r>
              <a:rPr lang="en-US" altLang="zh-CN"/>
              <a:t>  </a:t>
            </a:r>
            <a:r>
              <a:rPr lang="zh-CN" altLang="en-US"/>
              <a:t>壮观的景色</a:t>
            </a:r>
            <a:endParaRPr lang="zh-CN" altLang="en-US"/>
          </a:p>
          <a:p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绚烂的日落</a:t>
            </a:r>
            <a:endParaRPr lang="zh-CN" altLang="en-US"/>
          </a:p>
          <a:p>
            <a:r>
              <a:rPr lang="en-US" altLang="zh-CN"/>
              <a:t>  </a:t>
            </a:r>
            <a:r>
              <a:rPr lang="zh-CN" altLang="en-US"/>
              <a:t>如画的村庄</a:t>
            </a:r>
            <a:endParaRPr lang="zh-CN" altLang="en-US"/>
          </a:p>
          <a:p>
            <a:r>
              <a:rPr lang="en-US" altLang="zh-CN"/>
              <a:t>  </a:t>
            </a:r>
            <a:r>
              <a:rPr lang="zh-CN" altLang="en-US"/>
              <a:t>壮丽的山脉</a:t>
            </a:r>
            <a:endParaRPr lang="en-US" altLang="zh-CN"/>
          </a:p>
          <a:p>
            <a:r>
              <a:rPr lang="en-US" altLang="zh-CN"/>
              <a:t>  </a:t>
            </a:r>
            <a:r>
              <a:rPr lang="zh-CN" altLang="en-US"/>
              <a:t>很棒的经历</a:t>
            </a:r>
            <a:endParaRPr lang="zh-CN" altLang="en-US"/>
          </a:p>
          <a:p>
            <a:r>
              <a:rPr lang="en-US" altLang="zh-CN"/>
              <a:t>  </a:t>
            </a:r>
            <a:r>
              <a:rPr lang="zh-CN" altLang="en-US"/>
              <a:t>非凡的经历</a:t>
            </a:r>
            <a:endParaRPr lang="en-US" altLang="zh-CN"/>
          </a:p>
          <a:p>
            <a:endParaRPr lang="en-US" altLang="zh-CN"/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4798060" y="1367155"/>
            <a:ext cx="10862310" cy="641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 breathtaking / awe-inspiring scenery         </a:t>
            </a:r>
            <a:endParaRPr lang="zh-CN" altLang="en-US"/>
          </a:p>
          <a:p>
            <a:r>
              <a:rPr lang="en-US" altLang="zh-CN"/>
              <a:t>exceptional beauty                     </a:t>
            </a:r>
            <a:endParaRPr lang="zh-CN" altLang="en-US"/>
          </a:p>
          <a:p>
            <a:r>
              <a:rPr lang="en-US" altLang="zh-CN"/>
              <a:t>spectacular landscape </a:t>
            </a:r>
            <a:endParaRPr lang="en-US" altLang="zh-CN"/>
          </a:p>
          <a:p>
            <a:r>
              <a:rPr lang="en-US" altLang="zh-CN">
                <a:sym typeface="+mn-ea"/>
              </a:rPr>
              <a:t>glorious sunset </a:t>
            </a:r>
            <a:endParaRPr lang="en-US" altLang="zh-CN"/>
          </a:p>
          <a:p>
            <a:r>
              <a:rPr lang="en-US" altLang="zh-CN"/>
              <a:t>picturesque villages</a:t>
            </a:r>
            <a:endParaRPr lang="en-US" altLang="zh-CN"/>
          </a:p>
          <a:p>
            <a:r>
              <a:rPr lang="en-US" altLang="zh-CN"/>
              <a:t> magnificent mountains  </a:t>
            </a:r>
            <a:endParaRPr lang="en-US" altLang="zh-CN"/>
          </a:p>
          <a:p>
            <a:r>
              <a:rPr lang="en-US" altLang="zh-CN"/>
              <a:t> awesome experience </a:t>
            </a:r>
            <a:endParaRPr lang="en-US" altLang="zh-CN"/>
          </a:p>
          <a:p>
            <a:r>
              <a:rPr lang="en-US" altLang="zh-CN"/>
              <a:t>extraordinary experience  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61915" y="503555"/>
            <a:ext cx="11021695" cy="5850890"/>
          </a:xfrm>
        </p:spPr>
        <p:txBody>
          <a:bodyPr>
            <a:normAutofit lnSpcReduction="10000"/>
          </a:bodyPr>
          <a:p>
            <a:r>
              <a:rPr lang="zh-CN" altLang="en-US"/>
              <a:t>二、表示「被震撼，被吸引」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en-US" altLang="zh-CN"/>
              <a:t>marvel at … </a:t>
            </a:r>
            <a:r>
              <a:rPr lang="en-US" altLang="zh-CN"/>
              <a:t> </a:t>
            </a:r>
            <a:endParaRPr lang="en-US" altLang="zh-CN"/>
          </a:p>
          <a:p>
            <a:pPr>
              <a:lnSpc>
                <a:spcPct val="130000"/>
              </a:lnSpc>
            </a:pPr>
            <a:r>
              <a:rPr lang="en-US" altLang="zh-CN"/>
              <a:t>be overwhelmed by … </a:t>
            </a:r>
            <a:endParaRPr lang="en-US" altLang="zh-CN"/>
          </a:p>
          <a:p>
            <a:pPr>
              <a:lnSpc>
                <a:spcPct val="130000"/>
              </a:lnSpc>
            </a:pPr>
            <a:r>
              <a:rPr lang="en-US" altLang="zh-CN"/>
              <a:t>be captivated/enchanted by 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en-US" altLang="zh-CN"/>
              <a:t>be blown away by … </a:t>
            </a:r>
            <a:endParaRPr lang="en-US" altLang="zh-CN"/>
          </a:p>
          <a:p>
            <a:pPr>
              <a:lnSpc>
                <a:spcPct val="130000"/>
              </a:lnSpc>
            </a:pPr>
            <a:r>
              <a:rPr lang="en-US" altLang="zh-CN">
                <a:sym typeface="+mn-ea"/>
              </a:rPr>
              <a:t>be awe-inspired by …</a:t>
            </a:r>
            <a:endParaRPr lang="en-US" altLang="zh-CN"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>
                <a:sym typeface="+mn-ea"/>
              </a:rPr>
              <a:t>take one’s breath away </a:t>
            </a:r>
            <a:endParaRPr lang="en-US" altLang="zh-CN"/>
          </a:p>
          <a:p>
            <a:pPr>
              <a:lnSpc>
                <a:spcPct val="130000"/>
              </a:lnSpc>
            </a:pPr>
            <a:r>
              <a:rPr lang="en-US" altLang="zh-CN">
                <a:sym typeface="+mn-ea"/>
              </a:rPr>
              <a:t>hold sb in fascination </a:t>
            </a:r>
            <a:endParaRPr lang="en-US" altLang="zh-CN"/>
          </a:p>
          <a:p>
            <a:pPr>
              <a:lnSpc>
                <a:spcPct val="130000"/>
              </a:lnSpc>
            </a:pPr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78815" y="591185"/>
            <a:ext cx="10833735" cy="5264150"/>
          </a:xfrm>
          <a:prstGeom prst="rect">
            <a:avLst/>
          </a:prstGeom>
        </p:spPr>
        <p:txBody>
          <a:bodyPr vert="horz" lIns="91440" tIns="45720" rIns="91440" bIns="45720" rtlCol="0">
            <a:normAutofit fontScale="6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zh-CN"/>
              <a:t> </a:t>
            </a:r>
            <a:endParaRPr lang="en-US" altLang="zh-CN"/>
          </a:p>
          <a:p>
            <a:pPr>
              <a:lnSpc>
                <a:spcPct val="110000"/>
              </a:lnSpc>
            </a:pPr>
            <a:r>
              <a:rPr lang="zh-CN" altLang="en-US" sz="5000"/>
              <a:t>对</a:t>
            </a:r>
            <a:r>
              <a:rPr lang="en-US" altLang="zh-CN" sz="5000"/>
              <a:t>…… </a:t>
            </a:r>
            <a:r>
              <a:rPr lang="zh-CN" altLang="en-US" sz="5000"/>
              <a:t>惊叹</a:t>
            </a:r>
            <a:endParaRPr lang="zh-CN" altLang="en-US" sz="5000"/>
          </a:p>
          <a:p>
            <a:pPr>
              <a:lnSpc>
                <a:spcPct val="110000"/>
              </a:lnSpc>
            </a:pPr>
            <a:r>
              <a:rPr lang="en-US" altLang="zh-CN" sz="5000"/>
              <a:t> </a:t>
            </a:r>
            <a:r>
              <a:rPr lang="zh-CN" altLang="en-US" sz="5000"/>
              <a:t>被</a:t>
            </a:r>
            <a:r>
              <a:rPr lang="en-US" altLang="zh-CN" sz="5000"/>
              <a:t>…… </a:t>
            </a:r>
            <a:r>
              <a:rPr lang="zh-CN" altLang="en-US" sz="5000"/>
              <a:t>深深打动</a:t>
            </a:r>
            <a:endParaRPr lang="zh-CN" altLang="en-US" sz="5000"/>
          </a:p>
          <a:p>
            <a:pPr>
              <a:lnSpc>
                <a:spcPct val="110000"/>
              </a:lnSpc>
            </a:pPr>
            <a:r>
              <a:rPr lang="en-US" altLang="zh-CN" sz="5000"/>
              <a:t> </a:t>
            </a:r>
            <a:r>
              <a:rPr lang="zh-CN" altLang="en-US" sz="5000"/>
              <a:t>美得令人窒息</a:t>
            </a:r>
            <a:r>
              <a:rPr lang="en-US" altLang="zh-CN" sz="5000"/>
              <a:t>/</a:t>
            </a:r>
            <a:r>
              <a:rPr lang="zh-CN" altLang="en-US" sz="5000"/>
              <a:t>令人惊叹</a:t>
            </a:r>
            <a:endParaRPr lang="zh-CN" altLang="en-US" sz="5000"/>
          </a:p>
          <a:p>
            <a:pPr>
              <a:lnSpc>
                <a:spcPct val="110000"/>
              </a:lnSpc>
            </a:pPr>
            <a:r>
              <a:rPr lang="en-US" altLang="zh-CN" sz="5000"/>
              <a:t> </a:t>
            </a:r>
            <a:r>
              <a:rPr lang="zh-CN" altLang="en-US" sz="5000"/>
              <a:t>被惊艳到</a:t>
            </a:r>
            <a:endParaRPr lang="zh-CN" altLang="en-US" sz="5000"/>
          </a:p>
          <a:p>
            <a:pPr>
              <a:lnSpc>
                <a:spcPct val="110000"/>
              </a:lnSpc>
            </a:pPr>
            <a:r>
              <a:rPr lang="zh-CN" altLang="en-US" sz="5000">
                <a:sym typeface="+mn-ea"/>
              </a:rPr>
              <a:t>心生敬畏</a:t>
            </a:r>
            <a:endParaRPr lang="zh-CN" altLang="en-US" sz="500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altLang="zh-CN" sz="5000">
                <a:sym typeface="+mn-ea"/>
              </a:rPr>
              <a:t> </a:t>
            </a:r>
            <a:r>
              <a:rPr lang="zh-CN" altLang="en-US" sz="5000">
                <a:sym typeface="+mn-ea"/>
              </a:rPr>
              <a:t>使某人着迷</a:t>
            </a:r>
            <a:endParaRPr lang="zh-CN" altLang="en-US" sz="5000"/>
          </a:p>
          <a:p>
            <a:pPr>
              <a:lnSpc>
                <a:spcPct val="110000"/>
              </a:lnSpc>
            </a:pPr>
            <a:r>
              <a:rPr lang="en-US" altLang="zh-CN" sz="5000">
                <a:sym typeface="+mn-ea"/>
              </a:rPr>
              <a:t> </a:t>
            </a:r>
            <a:r>
              <a:rPr lang="zh-CN" altLang="en-US" sz="5000">
                <a:sym typeface="+mn-ea"/>
              </a:rPr>
              <a:t>被</a:t>
            </a:r>
            <a:r>
              <a:rPr lang="en-US" altLang="zh-CN" sz="5000">
                <a:sym typeface="+mn-ea"/>
              </a:rPr>
              <a:t>…… </a:t>
            </a:r>
            <a:r>
              <a:rPr lang="zh-CN" altLang="en-US" sz="5000">
                <a:sym typeface="+mn-ea"/>
              </a:rPr>
              <a:t>吸引、迷住</a:t>
            </a:r>
            <a:endParaRPr lang="zh-CN" altLang="en-US" sz="5000"/>
          </a:p>
          <a:p>
            <a:pPr>
              <a:lnSpc>
                <a:spcPct val="110000"/>
              </a:lnSpc>
            </a:pPr>
            <a:endParaRPr lang="zh-CN" altLang="en-US" sz="5000"/>
          </a:p>
          <a:p>
            <a:pPr>
              <a:lnSpc>
                <a:spcPct val="100000"/>
              </a:lnSpc>
            </a:pPr>
            <a:endParaRPr lang="zh-CN" altLang="en-US" sz="5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这里的景色难以用语言形容。</a:t>
            </a:r>
            <a:endParaRPr lang="zh-CN" altLang="en-US"/>
          </a:p>
          <a:p>
            <a:r>
              <a:rPr lang="en-US" altLang="zh-CN">
                <a:sym typeface="+mn-ea"/>
              </a:rPr>
              <a:t>The scenery here is beyond description. </a:t>
            </a:r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Words fail to express how wonderful it is.</a:t>
            </a:r>
            <a:endParaRPr lang="zh-CN" altLang="en-US"/>
          </a:p>
          <a:p>
            <a:r>
              <a:rPr lang="zh-CN" altLang="en-US"/>
              <a:t>每一处都赏心悦目。</a:t>
            </a:r>
            <a:endParaRPr lang="zh-CN" altLang="en-US"/>
          </a:p>
          <a:p>
            <a:r>
              <a:rPr lang="en-US" altLang="zh-CN">
                <a:sym typeface="+mn-ea"/>
              </a:rPr>
              <a:t>Every corner is a feast for the eyes. </a:t>
            </a:r>
            <a:endParaRPr lang="zh-CN" altLang="en-US"/>
          </a:p>
          <a:p>
            <a:r>
              <a:rPr lang="en-US" altLang="zh-CN"/>
              <a:t> 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20000"/>
              </a:lnSpc>
            </a:pPr>
            <a:r>
              <a:rPr lang="zh-CN" altLang="en-US">
                <a:solidFill>
                  <a:srgbClr val="FF0000"/>
                </a:solidFill>
              </a:rPr>
              <a:t>众所周知</a:t>
            </a:r>
            <a:r>
              <a:rPr lang="zh-CN" altLang="en-US"/>
              <a:t>，人们的健康状况在很大程度上取决于他们的饮食习惯。因此，养成健康的饮食习惯对于保持良好的健康状况</a:t>
            </a:r>
            <a:r>
              <a:rPr lang="zh-CN" altLang="en-US">
                <a:solidFill>
                  <a:srgbClr val="FF0000"/>
                </a:solidFill>
              </a:rPr>
              <a:t>至关重要</a:t>
            </a:r>
            <a:r>
              <a:rPr lang="zh-CN" altLang="en-US"/>
              <a:t>。以下是一些实现这一目标的建议。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?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920730" cy="4351655"/>
          </a:xfrm>
        </p:spPr>
        <p:txBody>
          <a:bodyPr/>
          <a:p>
            <a:pPr algn="just"/>
            <a:r>
              <a:rPr lang="zh-CN" altLang="en-US" sz="3200">
                <a:solidFill>
                  <a:schemeClr val="tx1"/>
                </a:solidFill>
                <a:uFillTx/>
              </a:rPr>
              <a:t>First and foremost, maintaining a balanced diet that includes </a:t>
            </a:r>
            <a:r>
              <a:rPr lang="en-US" altLang="zh-CN" sz="3200">
                <a:solidFill>
                  <a:schemeClr val="tx1"/>
                </a:solidFill>
                <a:uFillTx/>
              </a:rPr>
              <a:t>....</a:t>
            </a:r>
            <a:r>
              <a:rPr lang="zh-CN" altLang="en-US" sz="3200" u="sng">
                <a:solidFill>
                  <a:schemeClr val="tx1"/>
                </a:solidFill>
                <a:uFillTx/>
              </a:rPr>
              <a:t>is essential 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for the body, </a:t>
            </a:r>
            <a:r>
              <a:rPr lang="zh-CN" altLang="en-US" sz="3200">
                <a:solidFill>
                  <a:srgbClr val="FF0000"/>
                </a:solidFill>
                <a:uFillTx/>
              </a:rPr>
              <a:t>which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 ensures that </a:t>
            </a:r>
            <a:r>
              <a:rPr lang="en-US" altLang="zh-CN" sz="3200">
                <a:solidFill>
                  <a:schemeClr val="tx1"/>
                </a:solidFill>
                <a:uFillTx/>
              </a:rPr>
              <a:t>....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. </a:t>
            </a:r>
            <a:endParaRPr lang="zh-CN" altLang="en-US" sz="3200">
              <a:solidFill>
                <a:schemeClr val="tx1"/>
              </a:solidFill>
              <a:uFillTx/>
            </a:endParaRPr>
          </a:p>
          <a:p>
            <a:pPr algn="just"/>
            <a:r>
              <a:rPr lang="zh-CN" altLang="en-US" sz="3200">
                <a:solidFill>
                  <a:schemeClr val="tx1"/>
                </a:solidFill>
                <a:uFillTx/>
              </a:rPr>
              <a:t>Secondly, </a:t>
            </a:r>
            <a:r>
              <a:rPr lang="zh-CN" altLang="en-US" sz="3200" u="sng">
                <a:solidFill>
                  <a:schemeClr val="tx1"/>
                </a:solidFill>
                <a:uFillTx/>
              </a:rPr>
              <a:t>it is necessary to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 avoid excessive intake of unhealthy foods. Consuming too much of junk food </a:t>
            </a:r>
            <a:r>
              <a:rPr lang="zh-CN" altLang="en-US" sz="3200">
                <a:solidFill>
                  <a:srgbClr val="FF0000"/>
                </a:solidFill>
                <a:uFillTx/>
              </a:rPr>
              <a:t>such as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 </a:t>
            </a:r>
            <a:r>
              <a:rPr lang="en-US" altLang="zh-CN" sz="3200">
                <a:solidFill>
                  <a:schemeClr val="tx1"/>
                </a:solidFill>
                <a:uFillTx/>
              </a:rPr>
              <a:t>...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can lead to</a:t>
            </a:r>
            <a:r>
              <a:rPr lang="en-US" altLang="zh-CN" sz="3200">
                <a:solidFill>
                  <a:schemeClr val="tx1"/>
                </a:solidFill>
                <a:uFillTx/>
              </a:rPr>
              <a:t>...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.</a:t>
            </a:r>
            <a:endParaRPr lang="zh-CN" altLang="en-US" sz="3200">
              <a:solidFill>
                <a:schemeClr val="tx1"/>
              </a:solidFill>
              <a:uFillTx/>
            </a:endParaRPr>
          </a:p>
          <a:p>
            <a:pPr algn="just"/>
            <a:r>
              <a:rPr lang="zh-CN" altLang="en-US" sz="3200">
                <a:solidFill>
                  <a:schemeClr val="tx1"/>
                </a:solidFill>
                <a:uFillTx/>
              </a:rPr>
              <a:t> In addition,</a:t>
            </a:r>
            <a:r>
              <a:rPr lang="zh-CN" altLang="en-US" sz="3200" u="sng">
                <a:solidFill>
                  <a:schemeClr val="tx1"/>
                </a:solidFill>
                <a:uFillTx/>
              </a:rPr>
              <a:t> eat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 regularly and avoid skipping meals.</a:t>
            </a:r>
            <a:r>
              <a:rPr lang="zh-CN" altLang="en-US" sz="3200">
                <a:solidFill>
                  <a:srgbClr val="FF0000"/>
                </a:solidFill>
                <a:uFillTx/>
              </a:rPr>
              <a:t> It is essential to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 </a:t>
            </a:r>
            <a:r>
              <a:rPr lang="en-US" altLang="zh-CN" sz="3200">
                <a:solidFill>
                  <a:schemeClr val="tx1"/>
                </a:solidFill>
                <a:uFillTx/>
              </a:rPr>
              <a:t>.....</a:t>
            </a:r>
            <a:r>
              <a:rPr lang="zh-CN" altLang="en-US" sz="3200">
                <a:solidFill>
                  <a:schemeClr val="tx1"/>
                </a:solidFill>
                <a:uFillTx/>
              </a:rPr>
              <a:t>.</a:t>
            </a:r>
            <a:endParaRPr lang="zh-CN" altLang="en-US" sz="3200">
              <a:solidFill>
                <a:schemeClr val="tx1"/>
              </a:solidFill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30000"/>
              </a:lnSpc>
            </a:pPr>
            <a:r>
              <a:rPr lang="zh-CN" altLang="en-US"/>
              <a:t>总之，养成</a:t>
            </a:r>
            <a:r>
              <a:rPr lang="zh-CN" altLang="en-US">
                <a:solidFill>
                  <a:srgbClr val="FF0000"/>
                </a:solidFill>
              </a:rPr>
              <a:t>持续的</a:t>
            </a:r>
            <a:r>
              <a:rPr lang="zh-CN" altLang="en-US"/>
              <a:t>健康饮食习惯需要付出</a:t>
            </a:r>
            <a:r>
              <a:rPr lang="zh-CN" altLang="en-US">
                <a:solidFill>
                  <a:srgbClr val="FF0000"/>
                </a:solidFill>
              </a:rPr>
              <a:t>努力和自律</a:t>
            </a:r>
            <a:r>
              <a:rPr lang="zh-CN" altLang="en-US"/>
              <a:t>，但其带来的益处</a:t>
            </a:r>
            <a:r>
              <a:rPr lang="zh-CN" altLang="en-US">
                <a:solidFill>
                  <a:srgbClr val="FF0000"/>
                </a:solidFill>
              </a:rPr>
              <a:t>是值得的</a:t>
            </a:r>
            <a:r>
              <a:rPr lang="zh-CN" altLang="en-US"/>
              <a:t>。通过</a:t>
            </a:r>
            <a:r>
              <a:rPr lang="zh-CN" altLang="en-US">
                <a:solidFill>
                  <a:srgbClr val="FF0000"/>
                </a:solidFill>
              </a:rPr>
              <a:t>践行有意识的</a:t>
            </a:r>
            <a:r>
              <a:rPr lang="zh-CN" altLang="en-US"/>
              <a:t>饮食方式，我们能够提高自身健康和</a:t>
            </a:r>
            <a:r>
              <a:rPr lang="zh-CN" altLang="en-US">
                <a:solidFill>
                  <a:srgbClr val="FF0000"/>
                </a:solidFill>
              </a:rPr>
              <a:t>幸福</a:t>
            </a:r>
            <a:r>
              <a:rPr lang="zh-CN" altLang="en-US"/>
              <a:t>。让我们从今天开始，逐步</a:t>
            </a:r>
            <a:r>
              <a:rPr lang="zh-CN" altLang="en-US">
                <a:solidFill>
                  <a:srgbClr val="FF0000"/>
                </a:solidFill>
              </a:rPr>
              <a:t>迈向</a:t>
            </a:r>
            <a:r>
              <a:rPr lang="zh-CN" altLang="en-US"/>
              <a:t>更健康的生活。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819765" cy="4351655"/>
          </a:xfrm>
        </p:spPr>
        <p:txBody>
          <a:bodyPr/>
          <a:p>
            <a:r>
              <a:rPr lang="en-US" altLang="zh-CN" sz="3600"/>
              <a:t>2. In addition, focus on dishes that feature vegetables, and ask for less oil and salt to be used in cooking. </a:t>
            </a:r>
            <a:r>
              <a:rPr lang="en-US" altLang="zh-CN" sz="3600">
                <a:solidFill>
                  <a:srgbClr val="FF0000"/>
                </a:solidFill>
              </a:rPr>
              <a:t>By..., you can ..... </a:t>
            </a:r>
            <a:endParaRPr lang="en-US" altLang="zh-CN" sz="3600">
              <a:solidFill>
                <a:srgbClr val="FF0000"/>
              </a:solidFill>
            </a:endParaRPr>
          </a:p>
          <a:p>
            <a:r>
              <a:rPr lang="en-US" altLang="zh-CN" sz="3600">
                <a:solidFill>
                  <a:schemeClr val="tx1"/>
                </a:solidFill>
              </a:rPr>
              <a:t>Lastly, choose steaming and boiling methods over frying, </a:t>
            </a:r>
            <a:r>
              <a:rPr lang="en-US" altLang="zh-CN" sz="3600">
                <a:solidFill>
                  <a:srgbClr val="FF0000"/>
                </a:solidFill>
              </a:rPr>
              <a:t>as they ....</a:t>
            </a:r>
            <a:endParaRPr lang="en-US" altLang="zh-CN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p="http://schemas.openxmlformats.org/presentationml/2006/main">
  <p:tag name="commondata" val="eyJoZGlkIjoiZGE3Y2I3OTRlNTA1NjUwZGY1NGI3NTM4NWZhMGI4N2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2248</Words>
  <Application>WPS 演示</Application>
  <PresentationFormat>宽屏</PresentationFormat>
  <Paragraphs>78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?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Sally</cp:lastModifiedBy>
  <cp:revision>9</cp:revision>
  <dcterms:created xsi:type="dcterms:W3CDTF">2023-08-09T12:44:00Z</dcterms:created>
  <dcterms:modified xsi:type="dcterms:W3CDTF">2026-03-18T00:35:23Z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789215A71E644F9EA8DD53D0815E7BA9_12</vt:lpwstr>
  </property>
</Properties>
</file>