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Lst>
  <p:sldSz cx="12192000" cy="6858000"/>
  <p:notesSz cx="6858000" cy="9144000"/>
  <p:custDataLst>
    <p:tags r:id="rId2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5" Type="http://schemas.openxmlformats.org/officeDocument/2006/relationships/tags" Target="tags/tag1.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sun, cloud, wind</a:t>
            </a:r>
            <a:endParaRPr lang="en-US" altLang="zh-CN"/>
          </a:p>
        </p:txBody>
      </p:sp>
      <p:sp>
        <p:nvSpPr>
          <p:cNvPr id="3" name="内容占位符 2"/>
          <p:cNvSpPr>
            <a:spLocks noGrp="1"/>
          </p:cNvSpPr>
          <p:nvPr>
            <p:ph sz="half" idx="1"/>
          </p:nvPr>
        </p:nvSpPr>
        <p:spPr/>
        <p:txBody>
          <a:bodyPr/>
          <a:p>
            <a:r>
              <a:rPr lang="zh-CN" altLang="en-US"/>
              <a:t>形容词</a:t>
            </a:r>
            <a:endParaRPr lang="zh-CN" altLang="en-US"/>
          </a:p>
          <a:p>
            <a:r>
              <a:rPr lang="zh-CN" altLang="en-US"/>
              <a:t>动词</a:t>
            </a:r>
            <a:endParaRPr lang="zh-CN" altLang="en-US"/>
          </a:p>
          <a:p>
            <a:r>
              <a:rPr lang="zh-CN" altLang="en-US"/>
              <a:t>感官</a:t>
            </a:r>
            <a:endParaRPr lang="zh-CN" altLang="en-US"/>
          </a:p>
          <a:p>
            <a:r>
              <a:rPr lang="zh-CN" altLang="en-US"/>
              <a:t>修辞</a:t>
            </a:r>
            <a:endParaRPr lang="zh-CN" altLang="en-US"/>
          </a:p>
          <a:p>
            <a:r>
              <a:rPr lang="zh-CN" altLang="en-US"/>
              <a:t>综合</a:t>
            </a:r>
            <a:endParaRPr lang="zh-CN" altLang="en-US"/>
          </a:p>
        </p:txBody>
      </p:sp>
      <p:sp>
        <p:nvSpPr>
          <p:cNvPr id="4" name="内容占位符 3"/>
          <p:cNvSpPr>
            <a:spLocks noGrp="1"/>
          </p:cNvSpPr>
          <p:nvPr>
            <p:ph sz="half" idx="2"/>
          </p:nvPr>
        </p:nvSpPr>
        <p:spPr/>
        <p:txBody>
          <a:bodyPr/>
          <a:p>
            <a:endParaRPr lang="zh-CN"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r>
              <a:rPr lang="zh-CN" altLang="en-US"/>
              <a:t>参观草场和牛羊</a:t>
            </a:r>
            <a:endParaRPr lang="zh-CN" altLang="en-US"/>
          </a:p>
          <a:p>
            <a:r>
              <a:rPr lang="zh-CN" altLang="en-US"/>
              <a:t>Cattle and sheep on the pasture wander leisurely like white clouds, and the beautiful scenery fills my heart with joy and </a:t>
            </a:r>
            <a:r>
              <a:rPr lang="en-US" altLang="zh-CN"/>
              <a:t>surprise</a:t>
            </a:r>
            <a:r>
              <a:rPr lang="zh-CN" altLang="en-US"/>
              <a:t>.</a:t>
            </a:r>
            <a:endParaRPr lang="zh-CN" altLang="en-US"/>
          </a:p>
          <a:p>
            <a:r>
              <a:rPr lang="zh-CN" altLang="en-US"/>
              <a:t>热闹集市</a:t>
            </a:r>
            <a:endParaRPr lang="zh-CN" altLang="en-US"/>
          </a:p>
          <a:p>
            <a:r>
              <a:rPr lang="zh-CN" altLang="en-US"/>
              <a:t>Villagers gathered in the marketplace, bustling about like moving clouds.</a:t>
            </a:r>
            <a:endParaRPr lang="zh-CN" altLang="en-US"/>
          </a:p>
          <a:p>
            <a:r>
              <a:rPr lang="zh-CN" altLang="en-US"/>
              <a:t>给人希望</a:t>
            </a:r>
            <a:endParaRPr lang="zh-CN" altLang="en-US"/>
          </a:p>
          <a:p>
            <a:r>
              <a:rPr lang="zh-CN" altLang="en-US"/>
              <a:t>Clouds hung over the sky and my heart, but the faint silver lining told me not to give up.</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标题 3"/>
          <p:cNvSpPr>
            <a:spLocks noGrp="1"/>
          </p:cNvSpPr>
          <p:nvPr>
            <p:ph type="title"/>
          </p:nvPr>
        </p:nvSpPr>
        <p:spPr/>
        <p:txBody>
          <a:bodyPr/>
          <a:p>
            <a:r>
              <a:rPr lang="en-US" altLang="zh-CN"/>
              <a:t>wind</a:t>
            </a:r>
            <a:endParaRPr lang="en-US" altLang="zh-CN"/>
          </a:p>
        </p:txBody>
      </p:sp>
      <p:sp>
        <p:nvSpPr>
          <p:cNvPr id="5" name="内容占位符 4"/>
          <p:cNvSpPr>
            <a:spLocks noGrp="1"/>
          </p:cNvSpPr>
          <p:nvPr>
            <p:ph sz="half" idx="1"/>
          </p:nvPr>
        </p:nvSpPr>
        <p:spPr/>
        <p:txBody>
          <a:bodyPr>
            <a:normAutofit/>
          </a:bodyPr>
          <a:p>
            <a:endParaRPr lang="zh-CN" altLang="en-US"/>
          </a:p>
          <a:p>
            <a:r>
              <a:rPr lang="zh-CN" altLang="en-US"/>
              <a:t>① 惬意 / 愉悦 / 舒缓 Comfortable / Pleasant / Soothing (for relaxation, joy)</a:t>
            </a:r>
            <a:endParaRPr lang="zh-CN" altLang="en-US"/>
          </a:p>
          <a:p>
            <a:r>
              <a:rPr lang="zh-CN" altLang="en-US"/>
              <a:t>gentle /soft 轻柔的</a:t>
            </a:r>
            <a:endParaRPr lang="zh-CN" altLang="en-US"/>
          </a:p>
          <a:p>
            <a:r>
              <a:rPr lang="zh-CN" altLang="en-US"/>
              <a:t>warm 和煦的</a:t>
            </a:r>
            <a:endParaRPr lang="zh-CN" altLang="en-US"/>
          </a:p>
          <a:p>
            <a:r>
              <a:rPr lang="zh-CN" altLang="en-US"/>
              <a:t>pleasant 宜人的</a:t>
            </a:r>
            <a:endParaRPr lang="zh-CN" altLang="en-US"/>
          </a:p>
          <a:p>
            <a:r>
              <a:rPr lang="zh-CN" altLang="en-US"/>
              <a:t>mild 温和的</a:t>
            </a:r>
            <a:endParaRPr lang="zh-CN" altLang="en-US"/>
          </a:p>
          <a:p>
            <a:endParaRPr lang="zh-CN" altLang="en-US"/>
          </a:p>
        </p:txBody>
      </p:sp>
      <p:sp>
        <p:nvSpPr>
          <p:cNvPr id="6" name="内容占位符 5"/>
          <p:cNvSpPr>
            <a:spLocks noGrp="1"/>
          </p:cNvSpPr>
          <p:nvPr>
            <p:ph sz="half" idx="2"/>
          </p:nvPr>
        </p:nvSpPr>
        <p:spPr/>
        <p:txBody>
          <a:bodyPr>
            <a:normAutofit/>
          </a:bodyPr>
          <a:p>
            <a:r>
              <a:rPr lang="zh-CN" altLang="en-US">
                <a:sym typeface="+mn-ea"/>
              </a:rPr>
              <a:t>② 恐惧 / 焦躁 / 危急 Frightened / Anxious / Dangerous (for tension, panic, danger)</a:t>
            </a:r>
            <a:endParaRPr lang="zh-CN" altLang="en-US"/>
          </a:p>
          <a:p>
            <a:r>
              <a:rPr lang="zh-CN" altLang="en-US">
                <a:sym typeface="+mn-ea"/>
              </a:rPr>
              <a:t>icy /biting/bone-chilling 刺骨的</a:t>
            </a:r>
            <a:endParaRPr lang="zh-CN" altLang="en-US"/>
          </a:p>
          <a:p>
            <a:r>
              <a:rPr lang="zh-CN" altLang="en-US">
                <a:sym typeface="+mn-ea"/>
              </a:rPr>
              <a:t>violent /strong/dreadful 狂烈的</a:t>
            </a:r>
            <a:endParaRPr lang="zh-CN" altLang="en-US"/>
          </a:p>
          <a:p>
            <a:r>
              <a:rPr lang="zh-CN" altLang="en-US">
                <a:sym typeface="+mn-ea"/>
              </a:rPr>
              <a:t>howling 呼啸的</a:t>
            </a:r>
            <a:endParaRPr lang="zh-CN" altLang="en-US">
              <a:sym typeface="+mn-ea"/>
            </a:endParaRPr>
          </a:p>
          <a:p>
            <a:r>
              <a:rPr lang="zh-CN" altLang="en-US">
                <a:sym typeface="+mn-ea"/>
              </a:rPr>
              <a:t>sighing 呜咽的</a:t>
            </a:r>
            <a:endParaRPr lang="zh-CN" altLang="en-US"/>
          </a:p>
          <a:p>
            <a:endParaRPr lang="zh-CN" altLang="en-US"/>
          </a:p>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 calcmode="lin" valueType="num">
                                      <p:cBhvr additive="base">
                                        <p:cTn id="2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 calcmode="lin" valueType="num">
                                      <p:cBhvr additive="base">
                                        <p:cTn id="3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 calcmode="lin" valueType="num">
                                      <p:cBhvr additive="base">
                                        <p:cTn id="3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xEl>
                                              <p:pRg st="1" end="1"/>
                                            </p:txEl>
                                          </p:spTgt>
                                        </p:tgtEl>
                                        <p:attrNameLst>
                                          <p:attrName>style.visibility</p:attrName>
                                        </p:attrNameLst>
                                      </p:cBhvr>
                                      <p:to>
                                        <p:strVal val="visible"/>
                                      </p:to>
                                    </p:set>
                                    <p:anim calcmode="lin" valueType="num">
                                      <p:cBhvr additive="base">
                                        <p:cTn id="4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
                                            <p:txEl>
                                              <p:pRg st="2" end="2"/>
                                            </p:txEl>
                                          </p:spTgt>
                                        </p:tgtEl>
                                        <p:attrNameLst>
                                          <p:attrName>style.visibility</p:attrName>
                                        </p:attrNameLst>
                                      </p:cBhvr>
                                      <p:to>
                                        <p:strVal val="visible"/>
                                      </p:to>
                                    </p:set>
                                    <p:anim calcmode="lin" valueType="num">
                                      <p:cBhvr additive="base">
                                        <p:cTn id="4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6">
                                            <p:txEl>
                                              <p:pRg st="3" end="3"/>
                                            </p:txEl>
                                          </p:spTgt>
                                        </p:tgtEl>
                                        <p:attrNameLst>
                                          <p:attrName>style.visibility</p:attrName>
                                        </p:attrNameLst>
                                      </p:cBhvr>
                                      <p:to>
                                        <p:strVal val="visible"/>
                                      </p:to>
                                    </p:set>
                                    <p:anim calcmode="lin" valueType="num">
                                      <p:cBhvr additive="base">
                                        <p:cTn id="5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6">
                                            <p:txEl>
                                              <p:pRg st="4" end="4"/>
                                            </p:txEl>
                                          </p:spTgt>
                                        </p:tgtEl>
                                        <p:attrNameLst>
                                          <p:attrName>style.visibility</p:attrName>
                                        </p:attrNameLst>
                                      </p:cBhvr>
                                      <p:to>
                                        <p:strVal val="visible"/>
                                      </p:to>
                                    </p:set>
                                    <p:anim calcmode="lin" valueType="num">
                                      <p:cBhvr additive="base">
                                        <p:cTn id="6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p:txBody>
          <a:bodyPr/>
          <a:p>
            <a:endParaRPr lang="zh-CN" altLang="en-US"/>
          </a:p>
        </p:txBody>
      </p:sp>
      <p:sp>
        <p:nvSpPr>
          <p:cNvPr id="6" name="内容占位符 5"/>
          <p:cNvSpPr>
            <a:spLocks noGrp="1"/>
          </p:cNvSpPr>
          <p:nvPr>
            <p:ph idx="1"/>
          </p:nvPr>
        </p:nvSpPr>
        <p:spPr/>
        <p:txBody>
          <a:bodyPr/>
          <a:p>
            <a:r>
              <a:rPr lang="zh-CN" altLang="en-US"/>
              <a:t>动词</a:t>
            </a:r>
            <a:endParaRPr lang="zh-CN" altLang="en-US"/>
          </a:p>
          <a:p>
            <a:r>
              <a:rPr lang="zh-CN" altLang="en-US"/>
              <a:t>微风 Light wind：kiss 轻吻；stir 拂动；click 轻扫枝叶</a:t>
            </a:r>
            <a:endParaRPr lang="zh-CN" altLang="en-US"/>
          </a:p>
          <a:p>
            <a:r>
              <a:rPr lang="zh-CN" altLang="en-US"/>
              <a:t>狂风 Strong wind：howl 呼啸；whip 抽打；beat against 猛击；</a:t>
            </a:r>
            <a:r>
              <a:rPr lang="en-US"/>
              <a:t>sting </a:t>
            </a:r>
            <a:r>
              <a:rPr lang="zh-CN" altLang="en-US"/>
              <a:t>刺痛</a:t>
            </a:r>
            <a:endParaRPr lang="zh-CN"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a:xfrm>
            <a:off x="180340" y="294005"/>
            <a:ext cx="11173460" cy="6716395"/>
          </a:xfrm>
        </p:spPr>
        <p:txBody>
          <a:bodyPr>
            <a:normAutofit/>
          </a:bodyPr>
          <a:p>
            <a:pPr>
              <a:lnSpc>
                <a:spcPct val="120000"/>
              </a:lnSpc>
            </a:pPr>
            <a:r>
              <a:rPr lang="zh-CN" altLang="en-US"/>
              <a:t>感官</a:t>
            </a:r>
            <a:endParaRPr lang="zh-CN" altLang="en-US"/>
          </a:p>
          <a:p>
            <a:pPr>
              <a:lnSpc>
                <a:spcPct val="120000"/>
              </a:lnSpc>
            </a:pPr>
            <a:r>
              <a:rPr lang="zh-CN" altLang="en-US"/>
              <a:t>触觉 ：</a:t>
            </a:r>
            <a:endParaRPr lang="zh-CN" altLang="en-US"/>
          </a:p>
          <a:p>
            <a:pPr>
              <a:lnSpc>
                <a:spcPct val="120000"/>
              </a:lnSpc>
            </a:pPr>
            <a:r>
              <a:rPr lang="en-US" altLang="zh-CN"/>
              <a:t>B</a:t>
            </a:r>
            <a:r>
              <a:rPr lang="zh-CN" altLang="en-US"/>
              <a:t>iting cold wind stings the face</a:t>
            </a:r>
            <a:r>
              <a:rPr lang="en-US" altLang="zh-CN"/>
              <a:t> like a knife. </a:t>
            </a:r>
            <a:endParaRPr lang="zh-CN" altLang="en-US"/>
          </a:p>
          <a:p>
            <a:pPr>
              <a:lnSpc>
                <a:spcPct val="120000"/>
              </a:lnSpc>
            </a:pPr>
            <a:r>
              <a:rPr lang="zh-CN" altLang="en-US"/>
              <a:t>听觉 ：</a:t>
            </a:r>
            <a:endParaRPr lang="zh-CN" altLang="en-US"/>
          </a:p>
          <a:p>
            <a:pPr>
              <a:lnSpc>
                <a:spcPct val="120000"/>
              </a:lnSpc>
            </a:pPr>
            <a:r>
              <a:rPr lang="en-US" altLang="zh-CN"/>
              <a:t>The fierce wind stood up and gave a shout, turning into a wild beast rampaging across the land.</a:t>
            </a:r>
            <a:endParaRPr lang="en-US" altLang="zh-CN"/>
          </a:p>
          <a:p>
            <a:pPr>
              <a:lnSpc>
                <a:spcPct val="120000"/>
              </a:lnSpc>
            </a:pPr>
            <a:r>
              <a:rPr lang="en-US" altLang="zh-CN"/>
              <a:t> </a:t>
            </a:r>
            <a:r>
              <a:rPr lang="zh-CN" altLang="en-US"/>
              <a:t>嗅觉：</a:t>
            </a:r>
            <a:endParaRPr lang="zh-CN" altLang="en-US"/>
          </a:p>
          <a:p>
            <a:pPr>
              <a:lnSpc>
                <a:spcPct val="120000"/>
              </a:lnSpc>
            </a:pPr>
            <a:r>
              <a:rPr lang="zh-CN" altLang="en-US"/>
              <a:t> </a:t>
            </a:r>
            <a:r>
              <a:rPr lang="en-US" altLang="zh-CN"/>
              <a:t>S</a:t>
            </a:r>
            <a:r>
              <a:rPr lang="zh-CN" altLang="en-US"/>
              <a:t>oft warm breeze stroked my cheeks and stirred the branches gently, carrying the faint fragrance of flowers and making all my restlessness fade away little by little.</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其他环境</a:t>
            </a:r>
            <a:endParaRPr lang="zh-CN" altLang="en-US"/>
          </a:p>
        </p:txBody>
      </p:sp>
      <p:sp>
        <p:nvSpPr>
          <p:cNvPr id="3" name="内容占位符 2"/>
          <p:cNvSpPr>
            <a:spLocks noGrp="1"/>
          </p:cNvSpPr>
          <p:nvPr>
            <p:ph idx="1"/>
          </p:nvPr>
        </p:nvSpPr>
        <p:spPr/>
        <p:txBody>
          <a:bodyPr/>
          <a:p>
            <a:r>
              <a:rPr lang="zh-CN" altLang="en-US"/>
              <a:t>为多动症孩子把花园改造成图书角</a:t>
            </a:r>
            <a:endParaRPr lang="zh-CN" altLang="en-US"/>
          </a:p>
          <a:p>
            <a:r>
              <a:rPr lang="zh-CN" altLang="en-US" u="sng"/>
              <a:t>Soon, the garden reading corner was finished. </a:t>
            </a:r>
            <a:endParaRPr lang="zh-CN" altLang="en-US" u="sng"/>
          </a:p>
          <a:p>
            <a:r>
              <a:rPr lang="zh-CN" altLang="en-US"/>
              <a:t>We decorated it with potted flowers and soft cushions. This open outdoor space became a haven for restless children</a:t>
            </a:r>
            <a:r>
              <a:rPr lang="en-US" altLang="zh-CN"/>
              <a:t> where</a:t>
            </a:r>
            <a:r>
              <a:rPr lang="zh-CN" altLang="en-US"/>
              <a:t> Liam</a:t>
            </a:r>
            <a:r>
              <a:rPr lang="en-US" altLang="zh-CN"/>
              <a:t> </a:t>
            </a:r>
            <a:r>
              <a:rPr lang="zh-CN" altLang="en-US"/>
              <a:t>walk</a:t>
            </a:r>
            <a:r>
              <a:rPr lang="en-US" altLang="zh-CN"/>
              <a:t>ed</a:t>
            </a:r>
            <a:r>
              <a:rPr lang="zh-CN" altLang="en-US"/>
              <a:t> about casually whenever he felt uneasy.  He no longer disturbed other readers and slowly learned to settle down and focus on books. Seeing the great change, everyone wore a big smile.</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r>
              <a:rPr lang="zh-CN" altLang="en-US"/>
              <a:t>我来到老师办公室</a:t>
            </a:r>
            <a:r>
              <a:rPr lang="en-US" altLang="zh-CN"/>
              <a:t> </a:t>
            </a:r>
            <a:r>
              <a:rPr lang="zh-CN" altLang="en-US"/>
              <a:t>（是她启发了我的阅读热情）</a:t>
            </a:r>
            <a:endParaRPr lang="zh-CN" altLang="en-US"/>
          </a:p>
          <a:p>
            <a:r>
              <a:rPr lang="zh-CN" altLang="en-US" u="sng"/>
              <a:t>I went to my teacher’s office after the award presentation. </a:t>
            </a:r>
            <a:endParaRPr lang="zh-CN" altLang="en-US" u="sng"/>
          </a:p>
          <a:p>
            <a:r>
              <a:rPr lang="zh-CN" altLang="en-US"/>
              <a:t>His small office was quiet and cozy. Books stood quietly on the shelves like loyal companions. Gentle light spilled over the pages, and the quiet room held endless warmth and encouragement.</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normAutofit lnSpcReduction="20000"/>
          </a:bodyPr>
          <a:p>
            <a:r>
              <a:rPr lang="zh-CN" altLang="en-US"/>
              <a:t>残疾孩子参加跑步比赛</a:t>
            </a:r>
            <a:endParaRPr lang="zh-CN" altLang="en-US"/>
          </a:p>
          <a:p>
            <a:endParaRPr lang="zh-CN" altLang="en-US"/>
          </a:p>
          <a:p>
            <a:r>
              <a:rPr lang="zh-CN" altLang="en-US"/>
              <a:t>Cheers and warm applause burst out all around. The noisy crowd turned silent for a moment, then erupted into sincere cheers. Everyone’s eyes were filled with admiration instead of curiosity.</a:t>
            </a:r>
            <a:endParaRPr lang="zh-CN" altLang="en-US"/>
          </a:p>
          <a:p>
            <a:endParaRPr lang="zh-CN" altLang="en-US"/>
          </a:p>
          <a:p>
            <a:r>
              <a:rPr lang="zh-CN" altLang="en-US"/>
              <a:t>The soft dirt under his feet was firm and steady. Every heavy step he took made slight sounds on the path, a steady rhythm of persistence.</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normAutofit lnSpcReduction="20000"/>
          </a:bodyPr>
          <a:p>
            <a:r>
              <a:rPr lang="zh-CN" altLang="en-US"/>
              <a:t>为母亲准备早餐</a:t>
            </a:r>
            <a:endParaRPr lang="zh-CN" altLang="en-US"/>
          </a:p>
          <a:p>
            <a:endParaRPr lang="zh-CN" altLang="en-US"/>
          </a:p>
          <a:p>
            <a:r>
              <a:rPr lang="zh-CN" altLang="en-US"/>
              <a:t>The sweet smell of toast and porridge floated through the corridor. The quiet morning was broken only by our light footsteps.</a:t>
            </a:r>
            <a:endParaRPr lang="zh-CN" altLang="en-US"/>
          </a:p>
          <a:p>
            <a:r>
              <a:rPr lang="en-US" altLang="zh-CN"/>
              <a:t> </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r>
              <a:rPr lang="zh-CN" altLang="en-US">
                <a:sym typeface="+mn-ea"/>
              </a:rPr>
              <a:t>经济萧条下</a:t>
            </a:r>
            <a:r>
              <a:rPr lang="en-US" altLang="zh-CN">
                <a:sym typeface="+mn-ea"/>
              </a:rPr>
              <a:t> </a:t>
            </a:r>
            <a:r>
              <a:rPr lang="zh-CN" altLang="en-US">
                <a:sym typeface="+mn-ea"/>
              </a:rPr>
              <a:t>帮助邻居卖爆米花</a:t>
            </a:r>
            <a:endParaRPr lang="zh-CN" altLang="en-US"/>
          </a:p>
          <a:p>
            <a:r>
              <a:rPr lang="zh-CN" altLang="en-US">
                <a:sym typeface="+mn-ea"/>
              </a:rPr>
              <a:t>The bright kitchen became a busy little workshop. Corn kernels were poured into hot pans, and warm steam rose little by little. The sweet buttery scent of popcorn soon spread all over the room.</a:t>
            </a:r>
            <a:endParaRPr lang="zh-CN" altLang="en-US"/>
          </a:p>
          <a:p>
            <a:r>
              <a:rPr lang="zh-CN" altLang="en-US">
                <a:sym typeface="+mn-ea"/>
              </a:rPr>
              <a:t>Popcorn bags tied with colorful ribbons swung gently in the wind. Every step Bernard took was steady, and the quiet street witnessed his hard work and new dignity.</a:t>
            </a:r>
            <a:endParaRPr lang="zh-CN" altLang="en-US"/>
          </a:p>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991870" y="365125"/>
            <a:ext cx="10361930" cy="575310"/>
          </a:xfrm>
        </p:spPr>
        <p:txBody>
          <a:bodyPr>
            <a:normAutofit fontScale="90000"/>
          </a:bodyPr>
          <a:p>
            <a:endParaRPr lang="zh-CN" altLang="en-US"/>
          </a:p>
        </p:txBody>
      </p:sp>
      <p:sp>
        <p:nvSpPr>
          <p:cNvPr id="3" name="内容占位符 2"/>
          <p:cNvSpPr>
            <a:spLocks noGrp="1"/>
          </p:cNvSpPr>
          <p:nvPr>
            <p:ph idx="1"/>
          </p:nvPr>
        </p:nvSpPr>
        <p:spPr>
          <a:xfrm>
            <a:off x="591185" y="839470"/>
            <a:ext cx="10865485" cy="5605780"/>
          </a:xfrm>
        </p:spPr>
        <p:txBody>
          <a:bodyPr>
            <a:normAutofit lnSpcReduction="20000"/>
          </a:bodyPr>
          <a:p>
            <a:pPr>
              <a:lnSpc>
                <a:spcPct val="110000"/>
              </a:lnSpc>
            </a:pPr>
            <a:r>
              <a:rPr lang="zh-CN" altLang="en-US"/>
              <a:t>艾米丽找男友过节被困大风雪</a:t>
            </a:r>
            <a:endParaRPr lang="zh-CN" altLang="en-US"/>
          </a:p>
          <a:p>
            <a:pPr>
              <a:lnSpc>
                <a:spcPct val="110000"/>
              </a:lnSpc>
            </a:pPr>
            <a:r>
              <a:rPr lang="zh-CN" altLang="en-US" u="sng"/>
              <a:t>The kind couple suggested that I take the train to continue my trip. </a:t>
            </a:r>
            <a:endParaRPr lang="zh-CN" altLang="en-US" u="sng"/>
          </a:p>
          <a:p>
            <a:pPr>
              <a:lnSpc>
                <a:spcPct val="110000"/>
              </a:lnSpc>
            </a:pPr>
            <a:r>
              <a:rPr lang="en-US" altLang="zh-CN"/>
              <a:t>(</a:t>
            </a:r>
            <a:r>
              <a:rPr lang="zh-CN" altLang="en-US"/>
              <a:t>车窗外环境）Staring at the snow-covered landscape</a:t>
            </a:r>
            <a:r>
              <a:rPr lang="en-US" altLang="zh-CN"/>
              <a:t> out of the window </a:t>
            </a:r>
            <a:r>
              <a:rPr lang="zh-CN" altLang="en-US"/>
              <a:t>, </a:t>
            </a:r>
            <a:r>
              <a:rPr lang="en-US" altLang="zh-CN"/>
              <a:t>Emily</a:t>
            </a:r>
            <a:r>
              <a:rPr lang="zh-CN" altLang="en-US"/>
              <a:t> couldn</a:t>
            </a:r>
            <a:r>
              <a:rPr lang="en-US" altLang="zh-CN"/>
              <a:t>‘</a:t>
            </a:r>
            <a:r>
              <a:rPr lang="zh-CN" altLang="en-US"/>
              <a:t>t help sighing. </a:t>
            </a:r>
            <a:r>
              <a:rPr lang="zh-CN" altLang="en-US">
                <a:solidFill>
                  <a:srgbClr val="FF0000"/>
                </a:solidFill>
              </a:rPr>
              <a:t>If</a:t>
            </a:r>
            <a:r>
              <a:rPr lang="zh-CN" altLang="en-US"/>
              <a:t> the warm-hearted elderly couple hadn</a:t>
            </a:r>
            <a:r>
              <a:rPr lang="en-US" altLang="zh-CN"/>
              <a:t>’</a:t>
            </a:r>
            <a:r>
              <a:rPr lang="zh-CN" altLang="en-US"/>
              <a:t>t found </a:t>
            </a:r>
            <a:r>
              <a:rPr lang="en-US" altLang="zh-CN"/>
              <a:t>her</a:t>
            </a:r>
            <a:r>
              <a:rPr lang="zh-CN" altLang="en-US"/>
              <a:t> in time,</a:t>
            </a:r>
            <a:r>
              <a:rPr lang="en-US" altLang="zh-CN"/>
              <a:t> she</a:t>
            </a:r>
            <a:r>
              <a:rPr lang="zh-CN" altLang="en-US"/>
              <a:t> would have been trapped to death in this frozen wilderness. 【对比环境】 The pleasant warmth inside the carriage stood </a:t>
            </a:r>
            <a:r>
              <a:rPr lang="zh-CN" altLang="en-US">
                <a:solidFill>
                  <a:srgbClr val="FF0000"/>
                </a:solidFill>
              </a:rPr>
              <a:t>in sharp contrast to </a:t>
            </a:r>
            <a:r>
              <a:rPr lang="zh-CN" altLang="en-US"/>
              <a:t>the frigid white world outside. A steady stream of warmth welled up in my heart, filling me with sincere gratitude.</a:t>
            </a:r>
            <a:endParaRPr lang="zh-CN" altLang="en-US"/>
          </a:p>
          <a:p>
            <a:pPr>
              <a:lnSpc>
                <a:spcPct val="110000"/>
              </a:lnSpc>
            </a:pPr>
            <a:r>
              <a:rPr lang="zh-CN" altLang="en-US" u="sng"/>
              <a:t>Three days later, I came back to retrieve my car.</a:t>
            </a:r>
            <a:r>
              <a:rPr lang="zh-CN" altLang="en-US"/>
              <a:t> 【自然环境】The winter sun shone brightly in the crystal-blue sky, melting part of the snow and clearing the country road.</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标题 6"/>
          <p:cNvSpPr>
            <a:spLocks noGrp="1"/>
          </p:cNvSpPr>
          <p:nvPr>
            <p:ph type="title"/>
          </p:nvPr>
        </p:nvSpPr>
        <p:spPr/>
        <p:txBody>
          <a:bodyPr/>
          <a:p>
            <a:r>
              <a:rPr lang="en-US" altLang="zh-CN">
                <a:sym typeface="+mn-ea"/>
              </a:rPr>
              <a:t>sun </a:t>
            </a:r>
            <a:r>
              <a:rPr lang="zh-CN" altLang="en-US">
                <a:sym typeface="+mn-ea"/>
              </a:rPr>
              <a:t>形容词</a:t>
            </a:r>
            <a:r>
              <a:rPr lang="en-US" altLang="zh-CN">
                <a:sym typeface="+mn-ea"/>
              </a:rPr>
              <a:t>(</a:t>
            </a:r>
            <a:r>
              <a:rPr lang="zh-CN" altLang="en-US">
                <a:sym typeface="+mn-ea"/>
              </a:rPr>
              <a:t>体现情绪）</a:t>
            </a:r>
            <a:endParaRPr lang="zh-CN" altLang="en-US">
              <a:sym typeface="+mn-ea"/>
            </a:endParaRPr>
          </a:p>
        </p:txBody>
      </p:sp>
      <p:sp>
        <p:nvSpPr>
          <p:cNvPr id="6" name="内容占位符 5"/>
          <p:cNvSpPr>
            <a:spLocks noGrp="1"/>
          </p:cNvSpPr>
          <p:nvPr>
            <p:ph sz="half" idx="1"/>
          </p:nvPr>
        </p:nvSpPr>
        <p:spPr/>
        <p:txBody>
          <a:bodyPr>
            <a:normAutofit/>
          </a:bodyPr>
          <a:p>
            <a:r>
              <a:rPr lang="zh-CN" altLang="en-US"/>
              <a:t>① Cheerful / Warm / Peaceful (for joy, relaxation, hope)</a:t>
            </a:r>
            <a:endParaRPr lang="zh-CN" altLang="en-US"/>
          </a:p>
          <a:p>
            <a:r>
              <a:rPr lang="zh-CN" altLang="en-US"/>
              <a:t>warm 温暖的</a:t>
            </a:r>
            <a:endParaRPr lang="zh-CN" altLang="en-US"/>
          </a:p>
          <a:p>
            <a:r>
              <a:rPr lang="zh-CN" altLang="en-US"/>
              <a:t>amber-like 琥珀色的</a:t>
            </a:r>
            <a:endParaRPr lang="zh-CN" altLang="en-US"/>
          </a:p>
          <a:p>
            <a:r>
              <a:rPr lang="zh-CN" altLang="en-US"/>
              <a:t>dazzling 明媚耀眼的</a:t>
            </a:r>
            <a:endParaRPr lang="zh-CN" altLang="en-US"/>
          </a:p>
          <a:p>
            <a:r>
              <a:rPr lang="zh-CN" altLang="en-US"/>
              <a:t>bright 明朗的</a:t>
            </a:r>
            <a:endParaRPr lang="zh-CN" altLang="en-US"/>
          </a:p>
          <a:p>
            <a:r>
              <a:rPr lang="zh-CN" altLang="en-US"/>
              <a:t>soft 柔和的</a:t>
            </a:r>
            <a:endParaRPr lang="zh-CN" altLang="en-US"/>
          </a:p>
          <a:p>
            <a:r>
              <a:rPr lang="zh-CN" altLang="en-US"/>
              <a:t>golden 鎏金的</a:t>
            </a:r>
            <a:endParaRPr lang="zh-CN" altLang="en-US"/>
          </a:p>
          <a:p>
            <a:endParaRPr lang="zh-CN" altLang="en-US"/>
          </a:p>
        </p:txBody>
      </p:sp>
      <p:sp>
        <p:nvSpPr>
          <p:cNvPr id="8" name="内容占位符 7"/>
          <p:cNvSpPr>
            <a:spLocks noGrp="1"/>
          </p:cNvSpPr>
          <p:nvPr>
            <p:ph sz="half" idx="2"/>
          </p:nvPr>
        </p:nvSpPr>
        <p:spPr>
          <a:xfrm>
            <a:off x="6172200" y="1825625"/>
            <a:ext cx="5535930" cy="4351655"/>
          </a:xfrm>
        </p:spPr>
        <p:txBody>
          <a:bodyPr/>
          <a:p>
            <a:r>
              <a:rPr lang="zh-CN" altLang="en-US">
                <a:sym typeface="+mn-ea"/>
              </a:rPr>
              <a:t>② Depressing / Irritated (for sadness, anxiety, despair)</a:t>
            </a:r>
            <a:endParaRPr lang="zh-CN" altLang="en-US"/>
          </a:p>
          <a:p>
            <a:r>
              <a:rPr lang="zh-CN" altLang="en-US">
                <a:sym typeface="+mn-ea"/>
              </a:rPr>
              <a:t>burning /scorching 灼热的</a:t>
            </a:r>
            <a:endParaRPr lang="zh-CN" altLang="en-US"/>
          </a:p>
          <a:p>
            <a:r>
              <a:rPr lang="zh-CN" altLang="en-US">
                <a:sym typeface="+mn-ea"/>
              </a:rPr>
              <a:t>blinding 刺目的</a:t>
            </a:r>
            <a:endParaRPr lang="zh-CN" altLang="en-US"/>
          </a:p>
          <a:p>
            <a:r>
              <a:rPr lang="zh-CN" altLang="en-US">
                <a:sym typeface="+mn-ea"/>
              </a:rPr>
              <a:t>pale 惨白的</a:t>
            </a:r>
            <a:endParaRPr lang="zh-CN" altLang="en-US"/>
          </a:p>
          <a:p>
            <a:r>
              <a:rPr lang="zh-CN" altLang="en-US">
                <a:sym typeface="+mn-ea"/>
              </a:rPr>
              <a:t>gray 灰暗的</a:t>
            </a:r>
            <a:endParaRPr lang="zh-CN" altLang="en-US"/>
          </a:p>
          <a:p>
            <a:r>
              <a:rPr lang="zh-CN" altLang="en-US">
                <a:sym typeface="+mn-ea"/>
              </a:rPr>
              <a:t>dull 阴沉无光的</a:t>
            </a:r>
            <a:endParaRPr lang="zh-CN" altLang="en-US"/>
          </a:p>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additive="base">
                                        <p:cTn id="3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xEl>
                                              <p:pRg st="6" end="6"/>
                                            </p:txEl>
                                          </p:spTgt>
                                        </p:tgtEl>
                                        <p:attrNameLst>
                                          <p:attrName>style.visibility</p:attrName>
                                        </p:attrNameLst>
                                      </p:cBhvr>
                                      <p:to>
                                        <p:strVal val="visible"/>
                                      </p:to>
                                    </p:set>
                                    <p:anim calcmode="lin" valueType="num">
                                      <p:cBhvr additive="base">
                                        <p:cTn id="43"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8">
                                            <p:txEl>
                                              <p:pRg st="0" end="0"/>
                                            </p:txEl>
                                          </p:spTgt>
                                        </p:tgtEl>
                                        <p:attrNameLst>
                                          <p:attrName>style.visibility</p:attrName>
                                        </p:attrNameLst>
                                      </p:cBhvr>
                                      <p:to>
                                        <p:strVal val="visible"/>
                                      </p:to>
                                    </p:set>
                                    <p:anim calcmode="lin" valueType="num">
                                      <p:cBhvr additive="base">
                                        <p:cTn id="49"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8">
                                            <p:txEl>
                                              <p:pRg st="1" end="1"/>
                                            </p:txEl>
                                          </p:spTgt>
                                        </p:tgtEl>
                                        <p:attrNameLst>
                                          <p:attrName>style.visibility</p:attrName>
                                        </p:attrNameLst>
                                      </p:cBhvr>
                                      <p:to>
                                        <p:strVal val="visible"/>
                                      </p:to>
                                    </p:set>
                                    <p:anim calcmode="lin" valueType="num">
                                      <p:cBhvr additive="base">
                                        <p:cTn id="55"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8">
                                            <p:txEl>
                                              <p:pRg st="2" end="2"/>
                                            </p:txEl>
                                          </p:spTgt>
                                        </p:tgtEl>
                                        <p:attrNameLst>
                                          <p:attrName>style.visibility</p:attrName>
                                        </p:attrNameLst>
                                      </p:cBhvr>
                                      <p:to>
                                        <p:strVal val="visible"/>
                                      </p:to>
                                    </p:set>
                                    <p:anim calcmode="lin" valueType="num">
                                      <p:cBhvr additive="base">
                                        <p:cTn id="61"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8">
                                            <p:txEl>
                                              <p:pRg st="3" end="3"/>
                                            </p:txEl>
                                          </p:spTgt>
                                        </p:tgtEl>
                                        <p:attrNameLst>
                                          <p:attrName>style.visibility</p:attrName>
                                        </p:attrNameLst>
                                      </p:cBhvr>
                                      <p:to>
                                        <p:strVal val="visible"/>
                                      </p:to>
                                    </p:set>
                                    <p:anim calcmode="lin" valueType="num">
                                      <p:cBhvr additive="base">
                                        <p:cTn id="67"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8">
                                            <p:txEl>
                                              <p:pRg st="4" end="4"/>
                                            </p:txEl>
                                          </p:spTgt>
                                        </p:tgtEl>
                                        <p:attrNameLst>
                                          <p:attrName>style.visibility</p:attrName>
                                        </p:attrNameLst>
                                      </p:cBhvr>
                                      <p:to>
                                        <p:strVal val="visible"/>
                                      </p:to>
                                    </p:set>
                                    <p:anim calcmode="lin" valueType="num">
                                      <p:cBhvr additive="base">
                                        <p:cTn id="73"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8">
                                            <p:txEl>
                                              <p:pRg st="5" end="5"/>
                                            </p:txEl>
                                          </p:spTgt>
                                        </p:tgtEl>
                                        <p:attrNameLst>
                                          <p:attrName>style.visibility</p:attrName>
                                        </p:attrNameLst>
                                      </p:cBhvr>
                                      <p:to>
                                        <p:strVal val="visible"/>
                                      </p:to>
                                    </p:set>
                                    <p:anim calcmode="lin" valueType="num">
                                      <p:cBhvr additive="base">
                                        <p:cTn id="79"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p:txBody>
          <a:bodyPr/>
          <a:p>
            <a:endParaRPr lang="zh-CN" altLang="en-US"/>
          </a:p>
        </p:txBody>
      </p:sp>
      <p:sp>
        <p:nvSpPr>
          <p:cNvPr id="3" name="内容占位符 2"/>
          <p:cNvSpPr>
            <a:spLocks noGrp="1"/>
          </p:cNvSpPr>
          <p:nvPr>
            <p:ph idx="1"/>
          </p:nvPr>
        </p:nvSpPr>
        <p:spPr/>
        <p:txBody>
          <a:bodyPr/>
          <a:p>
            <a:r>
              <a:rPr lang="zh-CN" altLang="en-US"/>
              <a:t>动词 </a:t>
            </a:r>
            <a:endParaRPr lang="zh-CN" altLang="en-US"/>
          </a:p>
          <a:p>
            <a:r>
              <a:rPr lang="zh-CN" altLang="en-US"/>
              <a:t>阳光洒落 Sunshine spreading：</a:t>
            </a:r>
            <a:endParaRPr lang="zh-CN" altLang="en-US"/>
          </a:p>
          <a:p>
            <a:r>
              <a:rPr lang="zh-CN" altLang="en-US"/>
              <a:t>flood 倾泻；bathe 沐浴；kiss 轻拂；lay 笼罩；stream 流淌，</a:t>
            </a:r>
            <a:endParaRPr lang="zh-CN" altLang="en-US"/>
          </a:p>
          <a:p>
            <a:r>
              <a:rPr lang="en-US" altLang="zh-CN"/>
              <a:t> </a:t>
            </a:r>
            <a:r>
              <a:rPr lang="zh-CN" altLang="en-US"/>
              <a:t>fade 天色变暗；darken 阴沉；</a:t>
            </a:r>
            <a:r>
              <a:rPr lang="en-US" altLang="zh-CN"/>
              <a:t> </a:t>
            </a:r>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r>
              <a:rPr lang="zh-CN" altLang="en-US"/>
              <a:t>感官描写 </a:t>
            </a:r>
            <a:endParaRPr lang="zh-CN" altLang="en-US"/>
          </a:p>
          <a:p>
            <a:r>
              <a:rPr lang="en-US" altLang="zh-CN"/>
              <a:t> </a:t>
            </a:r>
            <a:r>
              <a:rPr lang="zh-CN" altLang="en-US"/>
              <a:t>触觉 Touch：cozy warmth 暖融融的暖意；scorching heat 灼热日光；gentle warmth 轻柔暖意</a:t>
            </a:r>
            <a:r>
              <a:rPr lang="en-US" altLang="zh-CN"/>
              <a:t> </a:t>
            </a:r>
            <a:endParaRPr lang="en-US" altLang="zh-CN"/>
          </a:p>
          <a:p>
            <a:r>
              <a:rPr lang="en-US" altLang="zh-CN"/>
              <a:t>bath, kiss </a:t>
            </a:r>
            <a:endParaRPr lang="zh-CN" altLang="en-US"/>
          </a:p>
          <a:p>
            <a:r>
              <a:rPr lang="en-US" altLang="zh-CN"/>
              <a:t> </a:t>
            </a:r>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r>
              <a:rPr lang="zh-CN" altLang="en-US"/>
              <a:t>修辞</a:t>
            </a:r>
            <a:endParaRPr lang="zh-CN" altLang="en-US"/>
          </a:p>
          <a:p>
            <a:r>
              <a:rPr lang="zh-CN" altLang="en-US"/>
              <a:t>拟人 ：Sunlight kisses the skin; the sunset rests on people’s shoulders.</a:t>
            </a:r>
            <a:endParaRPr lang="zh-CN" altLang="en-US"/>
          </a:p>
          <a:p>
            <a:r>
              <a:rPr lang="zh-CN" altLang="en-US"/>
              <a:t>暗喻 ：Sunshine flooded into the room like tides.</a:t>
            </a:r>
            <a:endParaRPr lang="zh-CN" altLang="en-US"/>
          </a:p>
          <a:p>
            <a:r>
              <a:rPr lang="zh-CN" altLang="en-US"/>
              <a:t>明喻 ：Sunlight wraps the earth like soft gauze.</a:t>
            </a:r>
            <a:endParaRPr lang="zh-CN" altLang="en-US"/>
          </a:p>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334645" y="518795"/>
            <a:ext cx="11019155" cy="5658485"/>
          </a:xfrm>
        </p:spPr>
        <p:txBody>
          <a:bodyPr>
            <a:normAutofit lnSpcReduction="10000"/>
          </a:bodyPr>
          <a:p>
            <a:pPr marL="0" indent="0">
              <a:buNone/>
            </a:pPr>
            <a:endParaRPr lang="zh-CN" altLang="en-US"/>
          </a:p>
          <a:p>
            <a:r>
              <a:rPr lang="zh-CN" altLang="en-US"/>
              <a:t>美景</a:t>
            </a:r>
            <a:r>
              <a:rPr lang="en-US" altLang="zh-CN"/>
              <a:t>+but ...</a:t>
            </a:r>
            <a:endParaRPr lang="zh-CN" altLang="en-US"/>
          </a:p>
          <a:p>
            <a:r>
              <a:rPr lang="zh-CN" altLang="en-US"/>
              <a:t>Colorful flowers were blooming beneath the blue sky, and the sunshine reflected on the lake making it shine like diamonds. </a:t>
            </a:r>
            <a:r>
              <a:rPr lang="zh-CN" altLang="en-US">
                <a:solidFill>
                  <a:srgbClr val="FF0000"/>
                </a:solidFill>
              </a:rPr>
              <a:t>But </a:t>
            </a:r>
            <a:r>
              <a:rPr lang="zh-CN" altLang="en-US"/>
              <a:t>Susan just couldn't focus her attention on the breathtaking beauty. </a:t>
            </a:r>
            <a:endParaRPr lang="zh-CN" altLang="en-US"/>
          </a:p>
          <a:p>
            <a:r>
              <a:rPr lang="zh-CN" altLang="en-US"/>
              <a:t>阳光</a:t>
            </a:r>
            <a:r>
              <a:rPr lang="en-US" altLang="zh-CN"/>
              <a:t>+</a:t>
            </a:r>
            <a:r>
              <a:rPr lang="zh-CN" altLang="en-US"/>
              <a:t>汗水</a:t>
            </a:r>
            <a:endParaRPr lang="zh-CN" altLang="en-US"/>
          </a:p>
          <a:p>
            <a:r>
              <a:rPr lang="zh-CN" altLang="en-US"/>
              <a:t>Sunlight streamed over the sweat on my skin, each drop shining like a tiny diamond. What sparkled more brightly, however, was the diamond-like spirit hidden deep in my soul.</a:t>
            </a:r>
            <a:endParaRPr lang="zh-CN" altLang="en-US"/>
          </a:p>
          <a:p>
            <a:r>
              <a:rPr lang="zh-CN" altLang="en-US"/>
              <a:t>阳光</a:t>
            </a:r>
            <a:r>
              <a:rPr lang="en-US" altLang="zh-CN"/>
              <a:t>+ ?</a:t>
            </a:r>
            <a:endParaRPr lang="en-US" altLang="zh-CN"/>
          </a:p>
          <a:p>
            <a:r>
              <a:rPr lang="zh-CN" altLang="en-US"/>
              <a:t>相册，阴霾，脸庞，前方的路，我的心</a:t>
            </a:r>
            <a:endParaRPr lang="zh-CN" altLang="en-US"/>
          </a:p>
          <a:p>
            <a:r>
              <a:rPr lang="zh-CN" altLang="en-US"/>
              <a:t>Sunlight lit up the pages of the books given by my teacher. Every line seemed to remind me of his earnest words and expectations.</a:t>
            </a:r>
            <a:endParaRPr lang="zh-CN" altLang="en-US"/>
          </a:p>
          <a:p>
            <a:endParaRPr lang="zh-CN" altLang="en-US"/>
          </a:p>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标题 3"/>
          <p:cNvSpPr>
            <a:spLocks noGrp="1"/>
          </p:cNvSpPr>
          <p:nvPr>
            <p:ph type="title"/>
          </p:nvPr>
        </p:nvSpPr>
        <p:spPr/>
        <p:txBody>
          <a:bodyPr/>
          <a:p>
            <a:r>
              <a:rPr lang="en-US" altLang="zh-CN"/>
              <a:t>cloud</a:t>
            </a:r>
            <a:endParaRPr lang="en-US" altLang="zh-CN"/>
          </a:p>
        </p:txBody>
      </p:sp>
      <p:sp>
        <p:nvSpPr>
          <p:cNvPr id="3" name="内容占位符 2"/>
          <p:cNvSpPr>
            <a:spLocks noGrp="1"/>
          </p:cNvSpPr>
          <p:nvPr>
            <p:ph sz="half" idx="1"/>
          </p:nvPr>
        </p:nvSpPr>
        <p:spPr/>
        <p:txBody>
          <a:bodyPr>
            <a:normAutofit lnSpcReduction="10000"/>
          </a:bodyPr>
          <a:p>
            <a:pPr>
              <a:lnSpc>
                <a:spcPct val="120000"/>
              </a:lnSpc>
            </a:pPr>
            <a:r>
              <a:rPr lang="zh-CN" altLang="en-US"/>
              <a:t>① 轻松 / 欢快 / 闲适 Relaxed / Joyful / Leisurely (for peace, freedom)</a:t>
            </a:r>
            <a:endParaRPr lang="zh-CN" altLang="en-US"/>
          </a:p>
          <a:p>
            <a:pPr>
              <a:lnSpc>
                <a:spcPct val="120000"/>
              </a:lnSpc>
            </a:pPr>
            <a:r>
              <a:rPr lang="zh-CN" altLang="en-US"/>
              <a:t>fluffy 蓬松的</a:t>
            </a:r>
            <a:endParaRPr lang="zh-CN" altLang="en-US"/>
          </a:p>
          <a:p>
            <a:pPr>
              <a:lnSpc>
                <a:spcPct val="120000"/>
              </a:lnSpc>
            </a:pPr>
            <a:r>
              <a:rPr lang="zh-CN" altLang="en-US"/>
              <a:t>drifting 悠然飘荡的</a:t>
            </a:r>
            <a:endParaRPr lang="zh-CN" altLang="en-US"/>
          </a:p>
          <a:p>
            <a:pPr>
              <a:lnSpc>
                <a:spcPct val="120000"/>
              </a:lnSpc>
            </a:pPr>
            <a:r>
              <a:rPr lang="en-US" altLang="zh-CN"/>
              <a:t>silver lining 银</a:t>
            </a:r>
            <a:r>
              <a:rPr lang="zh-CN" altLang="en-US"/>
              <a:t>线</a:t>
            </a:r>
            <a:r>
              <a:rPr lang="en-US" altLang="zh-CN"/>
              <a:t>，指令人安慰或希望的前景</a:t>
            </a:r>
            <a:endParaRPr lang="en-US" altLang="zh-CN"/>
          </a:p>
        </p:txBody>
      </p:sp>
      <p:sp>
        <p:nvSpPr>
          <p:cNvPr id="5" name="内容占位符 4"/>
          <p:cNvSpPr>
            <a:spLocks noGrp="1"/>
          </p:cNvSpPr>
          <p:nvPr>
            <p:ph sz="half" idx="2"/>
          </p:nvPr>
        </p:nvSpPr>
        <p:spPr/>
        <p:txBody>
          <a:bodyPr/>
          <a:p>
            <a:r>
              <a:rPr lang="zh-CN" altLang="en-US">
                <a:sym typeface="+mn-ea"/>
              </a:rPr>
              <a:t>② 压抑 / 恐惧 / 悲伤 Depressed / Scared / Sorrowful (for gloom, tension, despair)</a:t>
            </a:r>
            <a:endParaRPr lang="zh-CN" altLang="en-US"/>
          </a:p>
          <a:p>
            <a:r>
              <a:rPr lang="zh-CN" altLang="en-US">
                <a:sym typeface="+mn-ea"/>
              </a:rPr>
              <a:t>gloomy 阴沉的</a:t>
            </a:r>
            <a:endParaRPr lang="zh-CN" altLang="en-US"/>
          </a:p>
          <a:p>
            <a:r>
              <a:rPr lang="zh-CN" altLang="en-US">
                <a:sym typeface="+mn-ea"/>
              </a:rPr>
              <a:t>heavy 厚重的</a:t>
            </a:r>
            <a:endParaRPr lang="zh-CN" altLang="en-US"/>
          </a:p>
          <a:p>
            <a:r>
              <a:rPr lang="en-US" altLang="zh-CN">
                <a:sym typeface="+mn-ea"/>
              </a:rPr>
              <a:t>overcast </a:t>
            </a:r>
            <a:r>
              <a:rPr lang="zh-CN" altLang="en-US">
                <a:sym typeface="+mn-ea"/>
              </a:rPr>
              <a:t> 乌云密布的</a:t>
            </a:r>
            <a:endParaRPr lang="zh-CN" altLang="en-US"/>
          </a:p>
          <a:p>
            <a:r>
              <a:rPr lang="zh-CN" altLang="en-US">
                <a:sym typeface="+mn-ea"/>
              </a:rPr>
              <a:t>thick 浓密的</a:t>
            </a:r>
            <a:endParaRPr lang="zh-CN" altLang="en-US"/>
          </a:p>
          <a:p>
            <a:r>
              <a:rPr lang="zh-CN" altLang="en-US">
                <a:sym typeface="+mn-ea"/>
              </a:rPr>
              <a:t>messy 散乱灰暗的</a:t>
            </a:r>
            <a:endParaRPr lang="zh-CN" altLang="en-US"/>
          </a:p>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anim calcmode="lin" valueType="num">
                                      <p:cBhvr additive="base">
                                        <p:cTn id="3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1" end="1"/>
                                            </p:txEl>
                                          </p:spTgt>
                                        </p:tgtEl>
                                        <p:attrNameLst>
                                          <p:attrName>style.visibility</p:attrName>
                                        </p:attrNameLst>
                                      </p:cBhvr>
                                      <p:to>
                                        <p:strVal val="visible"/>
                                      </p:to>
                                    </p:set>
                                    <p:anim calcmode="lin" valueType="num">
                                      <p:cBhvr additive="base">
                                        <p:cTn id="3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2" end="2"/>
                                            </p:txEl>
                                          </p:spTgt>
                                        </p:tgtEl>
                                        <p:attrNameLst>
                                          <p:attrName>style.visibility</p:attrName>
                                        </p:attrNameLst>
                                      </p:cBhvr>
                                      <p:to>
                                        <p:strVal val="visible"/>
                                      </p:to>
                                    </p:set>
                                    <p:anim calcmode="lin" valueType="num">
                                      <p:cBhvr additive="base">
                                        <p:cTn id="4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txEl>
                                              <p:pRg st="3" end="3"/>
                                            </p:txEl>
                                          </p:spTgt>
                                        </p:tgtEl>
                                        <p:attrNameLst>
                                          <p:attrName>style.visibility</p:attrName>
                                        </p:attrNameLst>
                                      </p:cBhvr>
                                      <p:to>
                                        <p:strVal val="visible"/>
                                      </p:to>
                                    </p:set>
                                    <p:anim calcmode="lin" valueType="num">
                                      <p:cBhvr additive="base">
                                        <p:cTn id="4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
                                            <p:txEl>
                                              <p:pRg st="4" end="4"/>
                                            </p:txEl>
                                          </p:spTgt>
                                        </p:tgtEl>
                                        <p:attrNameLst>
                                          <p:attrName>style.visibility</p:attrName>
                                        </p:attrNameLst>
                                      </p:cBhvr>
                                      <p:to>
                                        <p:strVal val="visible"/>
                                      </p:to>
                                    </p:set>
                                    <p:anim calcmode="lin" valueType="num">
                                      <p:cBhvr additive="base">
                                        <p:cTn id="5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5">
                                            <p:txEl>
                                              <p:pRg st="5" end="5"/>
                                            </p:txEl>
                                          </p:spTgt>
                                        </p:tgtEl>
                                        <p:attrNameLst>
                                          <p:attrName>style.visibility</p:attrName>
                                        </p:attrNameLst>
                                      </p:cBhvr>
                                      <p:to>
                                        <p:strVal val="visible"/>
                                      </p:to>
                                    </p:set>
                                    <p:anim calcmode="lin" valueType="num">
                                      <p:cBhvr additive="base">
                                        <p:cTn id="6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p:txBody>
          <a:bodyPr/>
          <a:p>
            <a:endParaRPr lang="zh-CN" altLang="en-US"/>
          </a:p>
        </p:txBody>
      </p:sp>
      <p:sp>
        <p:nvSpPr>
          <p:cNvPr id="6" name="内容占位符 5"/>
          <p:cNvSpPr>
            <a:spLocks noGrp="1"/>
          </p:cNvSpPr>
          <p:nvPr>
            <p:ph idx="1"/>
          </p:nvPr>
        </p:nvSpPr>
        <p:spPr/>
        <p:txBody>
          <a:bodyPr/>
          <a:p>
            <a:r>
              <a:rPr lang="zh-CN" altLang="en-US"/>
              <a:t>动词</a:t>
            </a:r>
            <a:endParaRPr lang="zh-CN" altLang="en-US"/>
          </a:p>
          <a:p>
            <a:r>
              <a:rPr lang="zh-CN" altLang="en-US"/>
              <a:t>云朵动态 Cloud movement：drift 飘荡；float 飘浮；dot 点缀天空</a:t>
            </a:r>
            <a:endParaRPr lang="zh-CN" altLang="en-US"/>
          </a:p>
          <a:p>
            <a:r>
              <a:rPr lang="en-US" altLang="zh-CN"/>
              <a:t>overcast </a:t>
            </a:r>
            <a:r>
              <a:rPr lang="zh-CN" altLang="en-US"/>
              <a:t>遮蔽</a:t>
            </a:r>
            <a:r>
              <a:rPr lang="en-US" altLang="zh-CN"/>
              <a:t>  envelop </a:t>
            </a:r>
            <a:r>
              <a:rPr lang="zh-CN" altLang="en-US"/>
              <a:t>覆盖</a:t>
            </a:r>
            <a:endParaRPr lang="en-US" altLang="zh-CN"/>
          </a:p>
          <a:p>
            <a:endParaRPr lang="en-US" altLang="zh-CN"/>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normAutofit lnSpcReduction="10000"/>
          </a:bodyPr>
          <a:p>
            <a:r>
              <a:rPr lang="en-US"/>
              <a:t> </a:t>
            </a:r>
            <a:r>
              <a:rPr lang="zh-CN" altLang="en-US"/>
              <a:t>修辞</a:t>
            </a:r>
            <a:r>
              <a:rPr lang="en-US" altLang="zh-CN"/>
              <a:t> </a:t>
            </a:r>
            <a:endParaRPr lang="en-US" altLang="zh-CN"/>
          </a:p>
          <a:p>
            <a:r>
              <a:rPr lang="zh-CN" altLang="en-US"/>
              <a:t>拟人</a:t>
            </a:r>
            <a:endParaRPr lang="zh-CN" altLang="en-US"/>
          </a:p>
          <a:p>
            <a:r>
              <a:rPr lang="zh-CN" altLang="en-US"/>
              <a:t> Clouds quietly hide the moon; floating clouds wander across the sky.</a:t>
            </a:r>
            <a:endParaRPr lang="zh-CN" altLang="en-US"/>
          </a:p>
          <a:p>
            <a:r>
              <a:rPr lang="zh-CN" altLang="en-US"/>
              <a:t>明喻 </a:t>
            </a:r>
            <a:endParaRPr lang="zh-CN" altLang="en-US"/>
          </a:p>
          <a:p>
            <a:r>
              <a:rPr lang="zh-CN" altLang="en-US"/>
              <a:t>White clouds wander in the blue sky like swimming fish; dark clouds wrap the world like a thick gray quilt.</a:t>
            </a:r>
            <a:endParaRPr lang="zh-CN" altLang="en-US"/>
          </a:p>
          <a:p>
            <a:r>
              <a:rPr lang="zh-CN" altLang="en-US"/>
              <a:t>暗喻 </a:t>
            </a:r>
            <a:endParaRPr lang="zh-CN" altLang="en-US"/>
          </a:p>
          <a:p>
            <a:r>
              <a:rPr lang="zh-CN" altLang="en-US"/>
              <a:t>Dark clouds draw a gray curtain over the world.</a:t>
            </a:r>
            <a:endParaRPr lang="zh-CN" altLang="en-US"/>
          </a:p>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ags/tag1.xml><?xml version="1.0" encoding="utf-8"?>
<p:tagLst xmlns:p="http://schemas.openxmlformats.org/presentationml/2006/main">
  <p:tag name="commondata" val="eyJoZGlkIjoiZGE3Y2I3OTRlNTA1NjUwZGY1NGI3NTM4NWZhMGI4N2IifQ=="/>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4860</Words>
  <Application>WPS 演示</Application>
  <PresentationFormat>宽屏</PresentationFormat>
  <Paragraphs>149</Paragraphs>
  <Slides>19</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19</vt:i4>
      </vt:variant>
    </vt:vector>
  </HeadingPairs>
  <TitlesOfParts>
    <vt:vector size="26" baseType="lpstr">
      <vt:lpstr>Arial</vt:lpstr>
      <vt:lpstr>宋体</vt:lpstr>
      <vt:lpstr>Wingdings</vt:lpstr>
      <vt:lpstr>Arial Unicode MS</vt:lpstr>
      <vt:lpstr>Calibri</vt:lpstr>
      <vt:lpstr>微软雅黑</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Sally M</dc:creator>
  <cp:lastModifiedBy>Sally</cp:lastModifiedBy>
  <cp:revision>3</cp:revision>
  <dcterms:created xsi:type="dcterms:W3CDTF">2023-08-09T12:44:00Z</dcterms:created>
  <dcterms:modified xsi:type="dcterms:W3CDTF">2026-06-10T15:07:13Z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3B0086CAF875411CACBDA13AB9801EF4_13</vt:lpwstr>
  </property>
  <property fmtid="{D5CDD505-2E9C-101B-9397-08002B2CF9AE}" pid="3" name="KSOProductBuildVer">
    <vt:lpwstr>2052-12.1.0.16120</vt:lpwstr>
  </property>
</Properties>
</file>