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72" r:id="rId11"/>
    <p:sldId id="264" r:id="rId12"/>
    <p:sldId id="273" r:id="rId13"/>
    <p:sldId id="265" r:id="rId14"/>
    <p:sldId id="266" r:id="rId15"/>
    <p:sldId id="274" r:id="rId16"/>
    <p:sldId id="285" r:id="rId17"/>
    <p:sldId id="267" r:id="rId18"/>
    <p:sldId id="286" r:id="rId19"/>
    <p:sldId id="275" r:id="rId20"/>
    <p:sldId id="268" r:id="rId21"/>
    <p:sldId id="269" r:id="rId22"/>
    <p:sldId id="270" r:id="rId23"/>
    <p:sldId id="276" r:id="rId24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1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81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87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Times New Roman" panose="02020603050405020304" charset="0"/>
              </a:rPr>
            </a:fld>
            <a:endParaRPr lang="zh-CN" altLang="en-US">
              <a:latin typeface="Times New Roman" panose="0202060305040502030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Times New Roman" panose="02020603050405020304" charset="0"/>
              </a:rPr>
            </a:fld>
            <a:endParaRPr lang="zh-CN" altLang="en-US">
              <a:latin typeface="Times New Roman" panose="020206030504050203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imes New Roman" panose="02020603050405020304" charset="0"/>
        <a:ea typeface="Times New Roman" panose="02020603050405020304" charset="0"/>
        <a:cs typeface="Times New Roman" panose="020206030504050203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zh-CN" altLang="zh-CN"/>
              <a:t>读后续写微技能 场景描写</a:t>
            </a:r>
            <a:br>
              <a:rPr lang="zh-CN" altLang="zh-CN"/>
            </a:br>
            <a:r>
              <a:rPr lang="zh-CN" altLang="zh-CN"/>
              <a:t>参考答案</a:t>
            </a:r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单击输入您的封面副标题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2100" y="174625"/>
            <a:ext cx="11591925" cy="675513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200"/>
              <a:t>3.根据提示描写特定自然场景。</a:t>
            </a:r>
            <a:endParaRPr lang="zh-CN" altLang="en-US" sz="2200"/>
          </a:p>
          <a:p>
            <a:pPr marL="0" indent="0">
              <a:buNone/>
            </a:pPr>
            <a:r>
              <a:rPr lang="zh-CN" altLang="en-US" sz="2200"/>
              <a:t>①描绘春日生机勃勃的场景。</a:t>
            </a:r>
            <a:endParaRPr lang="zh-CN" altLang="en-US" sz="2200"/>
          </a:p>
          <a:p>
            <a:r>
              <a:rPr lang="zh-CN" altLang="en-US" sz="2200"/>
              <a:t>四月的一个晚上，玛丽回家的时候发现春天终于到来了，花儿经过了漫长的冬眠期后开始盛开了，落日映照在窗户上，让绿色山墙显得格外美丽。</a:t>
            </a:r>
            <a:endParaRPr lang="zh-CN" altLang="en-US" sz="2200"/>
          </a:p>
          <a:p>
            <a:pPr marL="0" indent="0">
              <a:buNone/>
            </a:pPr>
            <a:r>
              <a:rPr lang="zh-CN" altLang="en-US" sz="2200">
                <a:sym typeface="+mn-ea"/>
              </a:rPr>
              <a:t>①One April night,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as Marilla walked home, she noticed that spring had finally arrived.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Flowers were starting to bloom, waking up after a long winter's sleep.</a:t>
            </a:r>
            <a:r>
              <a:rPr lang="zh-CN" altLang="en-US" sz="2200">
                <a:sym typeface="+mn-ea"/>
              </a:rPr>
              <a:t> The Green Gables looked so beautiful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with the setting sun reflected in the windows.</a:t>
            </a:r>
            <a:endParaRPr lang="zh-CN" altLang="en-US" sz="22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200"/>
              <a:t>②描绘秋天丰收喜悦的场景。</a:t>
            </a:r>
            <a:endParaRPr lang="zh-CN" altLang="en-US" sz="2200"/>
          </a:p>
          <a:p>
            <a:r>
              <a:rPr lang="zh-CN" altLang="en-US" sz="2200"/>
              <a:t>在这一路上，她惊讶地发现周围的景色都那么漂亮。道路两旁竖着整齐的围墙，漆着精致 的蓝色，围墙外面是大片丰收的谷物和蔬菜。</a:t>
            </a:r>
            <a:endParaRPr lang="zh-CN" altLang="en-US" sz="2200"/>
          </a:p>
          <a:p>
            <a:pPr marL="0" indent="0">
              <a:buNone/>
            </a:pPr>
            <a:r>
              <a:rPr lang="zh-CN" altLang="en-US" sz="2200">
                <a:sym typeface="+mn-ea"/>
              </a:rPr>
              <a:t>②She was surprised,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as she walked along, to see how pretty the country was about her. There were neat fences at the sides of the road, painted a dainty blue color,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and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beyond them were fields of grain and vegetables in abundance.</a:t>
            </a:r>
            <a:endParaRPr lang="zh-CN" altLang="en-US" sz="2200">
              <a:solidFill>
                <a:srgbClr val="FF0000"/>
              </a:solidFill>
            </a:endParaRPr>
          </a:p>
          <a:p>
            <a:endParaRPr lang="zh-CN" altLang="en-US" sz="22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8330" y="1490345"/>
            <a:ext cx="11062335" cy="4759325"/>
          </a:xfrm>
        </p:spPr>
        <p:txBody>
          <a:bodyPr/>
          <a:p>
            <a:pPr marL="0" indent="0">
              <a:buNone/>
            </a:pPr>
            <a:r>
              <a:rPr lang="zh-CN" altLang="en-US" sz="2400">
                <a:sym typeface="+mn-ea"/>
              </a:rPr>
              <a:t>4.试对以下场景描写进行修改润色。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We drove through several states and saw lots of great sights along the way. I closed my eyes in the speeding car.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Winding rivers were merrily flowing</a:t>
            </a:r>
            <a:r>
              <a:rPr lang="zh-CN" altLang="en-US" sz="2400">
                <a:sym typeface="+mn-ea"/>
              </a:rPr>
              <a:t>. There stood lofty mountains and deep valleys. There lay sunny beaches.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We drove through several states and saw lots of great sights along the way.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I closed my eyes in the speeding car</a:t>
            </a:r>
            <a:r>
              <a:rPr lang="en-US" altLang="zh-CN" sz="2400">
                <a:sym typeface="+mn-ea"/>
              </a:rPr>
              <a:t>. 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W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inding rivers,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lofty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mountains,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sunny beaches and deep valleys holding me entirely in their fascination.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0280" y="72460"/>
            <a:ext cx="10969200" cy="705600"/>
          </a:xfrm>
        </p:spPr>
        <p:txBody>
          <a:bodyPr/>
          <a:p>
            <a:r>
              <a:rPr lang="zh-CN" altLang="en-US"/>
              <a:t>五．常用场景描写表达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8480" y="954405"/>
            <a:ext cx="5255895" cy="4759325"/>
          </a:xfrm>
        </p:spPr>
        <p:txBody>
          <a:bodyPr>
            <a:noAutofit/>
          </a:bodyPr>
          <a:p>
            <a:r>
              <a:rPr lang="zh-CN" altLang="en-US" sz="2000"/>
              <a:t>温和的暖风</a:t>
            </a:r>
            <a:endParaRPr lang="zh-CN" altLang="en-US" sz="2000"/>
          </a:p>
          <a:p>
            <a:r>
              <a:rPr lang="zh-CN" altLang="en-US" sz="2000"/>
              <a:t>刺骨的狂风 </a:t>
            </a:r>
            <a:endParaRPr lang="zh-CN" altLang="en-US" sz="2000"/>
          </a:p>
          <a:p>
            <a:r>
              <a:rPr lang="zh-CN" altLang="en-US" sz="2000"/>
              <a:t>鹅毛般纯洁的雪花</a:t>
            </a:r>
            <a:endParaRPr lang="zh-CN" altLang="en-US" sz="2000"/>
          </a:p>
          <a:p>
            <a:r>
              <a:rPr lang="zh-CN" altLang="en-US" sz="2000"/>
              <a:t>零零散散的暗淡的星星</a:t>
            </a:r>
            <a:endParaRPr lang="zh-CN" altLang="en-US" sz="2000"/>
          </a:p>
          <a:p>
            <a:r>
              <a:rPr lang="zh-CN" altLang="en-US" sz="2000"/>
              <a:t>昏暗的没有星星的夜晚</a:t>
            </a:r>
            <a:endParaRPr lang="zh-CN" altLang="en-US" sz="2000"/>
          </a:p>
          <a:p>
            <a:r>
              <a:rPr lang="zh-CN" altLang="en-US" sz="2000"/>
              <a:t>温暖的琥珀色的阳光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躲到云后面</a:t>
            </a:r>
            <a:endParaRPr lang="zh-CN" altLang="en-US" sz="2000"/>
          </a:p>
          <a:p>
            <a:r>
              <a:rPr lang="zh-CN" altLang="en-US" sz="2000"/>
              <a:t>破云而出</a:t>
            </a:r>
            <a:endParaRPr lang="zh-CN" altLang="en-US" sz="2000"/>
          </a:p>
          <a:p>
            <a:r>
              <a:rPr lang="zh-CN" altLang="en-US" sz="2000"/>
              <a:t>挂在空中的彩虹</a:t>
            </a:r>
            <a:endParaRPr lang="zh-CN" altLang="en-US" sz="2000"/>
          </a:p>
          <a:p>
            <a:r>
              <a:rPr lang="zh-CN" altLang="en-US" sz="2000"/>
              <a:t>沐浴在银色的月光下</a:t>
            </a:r>
            <a:endParaRPr lang="zh-CN" altLang="en-US" sz="2000"/>
          </a:p>
        </p:txBody>
      </p:sp>
      <p:sp>
        <p:nvSpPr>
          <p:cNvPr id="100" name="文本框 99"/>
          <p:cNvSpPr txBox="1"/>
          <p:nvPr/>
        </p:nvSpPr>
        <p:spPr>
          <a:xfrm>
            <a:off x="5530215" y="954405"/>
            <a:ext cx="5779135" cy="5507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32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 gentle warm breeze an icy biting wind the pure feathery snowflakes the few pale stars dark starless night the warm amber-like sunshine  </a:t>
            </a:r>
            <a:endParaRPr lang="en-US" sz="3200" b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32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hide behind the clouds   burst through the clouds   a rainbow hanging in the sky   be bathed in silver moonlight  </a:t>
            </a:r>
            <a:r>
              <a:rPr lang="en-US" sz="1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en-US" sz="1400" b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5595" y="705485"/>
            <a:ext cx="4284980" cy="624903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zh-CN" altLang="en-US" sz="2400"/>
              <a:t>1.它那长长的叶子在风中摆动，好像伸出纤细的手指去触摸什么东西似的。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2.沿途的风景就像一幅令人叹为观止的山水画。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3.刺骨的寒风开始呼啸，像一把锋利的刀割着我的脸。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4.那片草地看起来就像一条美丽的编织毯子，只为我们在地上铺开。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  <p:sp>
        <p:nvSpPr>
          <p:cNvPr id="100" name="文本框 99"/>
          <p:cNvSpPr txBox="1"/>
          <p:nvPr/>
        </p:nvSpPr>
        <p:spPr>
          <a:xfrm>
            <a:off x="5322570" y="380365"/>
            <a:ext cx="6527165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2400" u="sng">
                <a:solidFill>
                  <a:srgbClr val="000000"/>
                </a:solidFill>
                <a:sym typeface="+mn-ea"/>
              </a:rPr>
              <a:t>明喻</a:t>
            </a:r>
            <a:r>
              <a:rPr lang="en-US" sz="2400" u="sng">
                <a:solidFill>
                  <a:srgbClr val="000000"/>
                </a:solidFill>
                <a:sym typeface="+mn-ea"/>
              </a:rPr>
              <a:t>:</a:t>
            </a:r>
            <a:endParaRPr lang="en-US" sz="2400" b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1.It has long leaves that sway in the wind 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like slim fingers reaching to touch something. 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2.The scenery along the journey is just like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a breath-taking landscape painting. 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3.The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icy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wind started 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howling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, cutting my face like a sharp knife.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4.The grass looked like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a beautiful woven blanket </a:t>
            </a:r>
            <a:r>
              <a:rPr lang="en-US" sz="2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and</a:t>
            </a:r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spread out </a:t>
            </a:r>
            <a:r>
              <a:rPr lang="en-US" sz="24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upon the ground just for us.</a:t>
            </a:r>
            <a:endParaRPr lang="zh-CN" sz="2400" b="0" u="sng">
              <a:solidFill>
                <a:srgbClr val="000000"/>
              </a:solidFill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endParaRPr lang="zh-CN" altLang="en-US" sz="2400">
              <a:cs typeface="Times New Roman" panose="0202060305040502030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21075" y="70"/>
            <a:ext cx="10969200" cy="705600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使用修辞手法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247015" y="790575"/>
            <a:ext cx="5467350" cy="592518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1.早晨的阳光透过敞开的窗帘倾泻进来。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2.房间里一片寂静。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3.风雨抽打着房子。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5714365" y="156845"/>
            <a:ext cx="5922010" cy="6558915"/>
          </a:xfrm>
        </p:spPr>
        <p:txBody>
          <a:bodyPr>
            <a:noAutofit/>
          </a:bodyPr>
          <a:p>
            <a:pPr indent="0"/>
            <a:r>
              <a:rPr lang="zh-CN" sz="2800" u="sng">
                <a:solidFill>
                  <a:srgbClr val="000000"/>
                </a:solidFill>
                <a:sym typeface="+mn-ea"/>
              </a:rPr>
              <a:t>暗喻</a:t>
            </a:r>
            <a:r>
              <a:rPr lang="en-US" sz="2800" u="sng">
                <a:solidFill>
                  <a:srgbClr val="000000"/>
                </a:solidFill>
                <a:sym typeface="+mn-ea"/>
              </a:rPr>
              <a:t>:</a:t>
            </a:r>
            <a:r>
              <a:rPr lang="en-US" sz="2800">
                <a:sym typeface="+mn-ea"/>
              </a:rPr>
              <a:t>1.Morning sunshine</a:t>
            </a:r>
            <a:r>
              <a:rPr lang="en-US" sz="2800">
                <a:solidFill>
                  <a:srgbClr val="FF0000"/>
                </a:solidFill>
                <a:sym typeface="+mn-ea"/>
              </a:rPr>
              <a:t> flooded in</a:t>
            </a:r>
            <a:r>
              <a:rPr lang="en-US" sz="2800">
                <a:sym typeface="+mn-ea"/>
              </a:rPr>
              <a:t> through the open curtains.</a:t>
            </a:r>
            <a:r>
              <a:rPr lang="en-US" sz="2800">
                <a:solidFill>
                  <a:srgbClr val="000000"/>
                </a:solidFill>
                <a:sym typeface="+mn-ea"/>
              </a:rPr>
              <a:t>2.A heavy silence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blanketed the room.</a:t>
            </a:r>
            <a:r>
              <a:rPr lang="en-US" sz="2800">
                <a:solidFill>
                  <a:srgbClr val="000000"/>
                </a:solidFill>
                <a:sym typeface="+mn-ea"/>
              </a:rPr>
              <a:t>  </a:t>
            </a:r>
            <a:endParaRPr lang="en-US" sz="2800">
              <a:solidFill>
                <a:srgbClr val="000000"/>
              </a:solidFill>
              <a:sym typeface="+mn-ea"/>
            </a:endParaRPr>
          </a:p>
          <a:p>
            <a:pPr indent="0">
              <a:buNone/>
            </a:pPr>
            <a:r>
              <a:rPr lang="en-US" sz="2800">
                <a:solidFill>
                  <a:srgbClr val="000000"/>
                </a:solidFill>
                <a:sym typeface="+mn-ea"/>
              </a:rPr>
              <a:t> blanket v.</a:t>
            </a:r>
            <a:r>
              <a:rPr lang="zh-CN" sz="2800">
                <a:solidFill>
                  <a:srgbClr val="000000"/>
                </a:solidFill>
                <a:sym typeface="+mn-ea"/>
              </a:rPr>
              <a:t>像毯子一样裹住</a:t>
            </a:r>
            <a:r>
              <a:rPr lang="en-US" sz="2800">
                <a:solidFill>
                  <a:srgbClr val="000000"/>
                </a:solidFill>
                <a:sym typeface="+mn-ea"/>
              </a:rPr>
              <a:t>...3.</a:t>
            </a:r>
            <a:r>
              <a:rPr lang="en-US" sz="2800">
                <a:solidFill>
                  <a:srgbClr val="FF0000"/>
                </a:solidFill>
                <a:sym typeface="+mn-ea"/>
              </a:rPr>
              <a:t>Wind and rain now whipped the house</a:t>
            </a:r>
            <a:r>
              <a:rPr lang="en-US" sz="2800">
                <a:solidFill>
                  <a:srgbClr val="000000"/>
                </a:solidFill>
                <a:sym typeface="+mn-ea"/>
              </a:rPr>
              <a:t>.  </a:t>
            </a:r>
            <a:endParaRPr lang="en-US" sz="2800">
              <a:solidFill>
                <a:srgbClr val="000000"/>
              </a:solidFill>
              <a:sym typeface="+mn-ea"/>
            </a:endParaRPr>
          </a:p>
          <a:p>
            <a:pPr indent="0">
              <a:buNone/>
            </a:pPr>
            <a:r>
              <a:rPr lang="en-US" sz="2800">
                <a:solidFill>
                  <a:srgbClr val="000000"/>
                </a:solidFill>
                <a:sym typeface="+mn-ea"/>
              </a:rPr>
              <a:t>whip v.</a:t>
            </a:r>
            <a:r>
              <a:rPr lang="zh-CN" sz="2800">
                <a:solidFill>
                  <a:srgbClr val="000000"/>
                </a:solidFill>
                <a:sym typeface="+mn-ea"/>
              </a:rPr>
              <a:t>像鞭子一样抽打着</a:t>
            </a:r>
            <a:r>
              <a:rPr lang="en-US" sz="2800">
                <a:solidFill>
                  <a:srgbClr val="000000"/>
                </a:solidFill>
                <a:sym typeface="+mn-ea"/>
              </a:rPr>
              <a:t>...</a:t>
            </a:r>
            <a:endParaRPr lang="zh-CN" sz="2000" u="sng">
              <a:solidFill>
                <a:srgbClr val="000000"/>
              </a:solidFill>
              <a:sym typeface="+mn-ea"/>
            </a:endParaRPr>
          </a:p>
          <a:p>
            <a:endParaRPr lang="en-US" altLang="en-US" sz="20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247085" y="-69780"/>
            <a:ext cx="10969200" cy="705600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使用修辞手法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247015" y="790575"/>
            <a:ext cx="5467350" cy="592518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1.天空中出现了星星，幸福地向他们眨着眼睛。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2.大地在冒汗，似乎要融化了。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3.这座城市很早就醒来，很晚才休息。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4.微风轻柔地亲吻着她的脸庞。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5628640" y="156845"/>
            <a:ext cx="6487795" cy="6558915"/>
          </a:xfrm>
        </p:spPr>
        <p:txBody>
          <a:bodyPr>
            <a:noAutofit/>
          </a:bodyPr>
          <a:p>
            <a:pPr indent="0">
              <a:buNone/>
            </a:pPr>
            <a:r>
              <a:rPr lang="zh-CN" sz="2800" u="sng">
                <a:solidFill>
                  <a:srgbClr val="000000"/>
                </a:solidFill>
                <a:sym typeface="+mn-ea"/>
              </a:rPr>
              <a:t>拟人</a:t>
            </a:r>
            <a:r>
              <a:rPr lang="en-US" sz="2800" u="sng">
                <a:solidFill>
                  <a:srgbClr val="000000"/>
                </a:solidFill>
                <a:sym typeface="+mn-ea"/>
              </a:rPr>
              <a:t>:</a:t>
            </a:r>
            <a:r>
              <a:rPr lang="en-US" sz="2800">
                <a:sym typeface="+mn-ea"/>
              </a:rPr>
              <a:t>1.Stars appeared in the sky</a:t>
            </a:r>
            <a:r>
              <a:rPr lang="en-US" sz="2800">
                <a:solidFill>
                  <a:srgbClr val="FF0000"/>
                </a:solidFill>
                <a:sym typeface="+mn-ea"/>
              </a:rPr>
              <a:t>, twinkling their eyes at them in happiness.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r>
              <a:rPr lang="en-US" sz="2800">
                <a:sym typeface="+mn-ea"/>
              </a:rPr>
              <a:t>2.The earth is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sweating</a:t>
            </a:r>
            <a:r>
              <a:rPr lang="en-US" sz="2800">
                <a:sym typeface="+mn-ea"/>
              </a:rPr>
              <a:t>, and it seemed as if it would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melt</a:t>
            </a:r>
            <a:r>
              <a:rPr lang="en-US" sz="2800">
                <a:sym typeface="+mn-ea"/>
              </a:rPr>
              <a:t>. 3.The city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wakes up early </a:t>
            </a:r>
            <a:r>
              <a:rPr lang="en-US" sz="2800">
                <a:sym typeface="+mn-ea"/>
              </a:rPr>
              <a:t>in the morning and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rests late into the night.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r>
              <a:rPr lang="en-US" sz="2800">
                <a:solidFill>
                  <a:srgbClr val="000000"/>
                </a:solidFill>
                <a:sym typeface="+mn-ea"/>
              </a:rPr>
              <a:t>4.</a:t>
            </a:r>
            <a:r>
              <a:rPr lang="en-US" sz="2800">
                <a:solidFill>
                  <a:srgbClr val="FF0000"/>
                </a:solidFill>
                <a:sym typeface="+mn-ea"/>
              </a:rPr>
              <a:t>The breeze gently kissed her cheeks.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247085" y="-69780"/>
            <a:ext cx="10969200" cy="705600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使用修辞手法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" y="61665"/>
            <a:ext cx="10969200" cy="705600"/>
          </a:xfrm>
        </p:spPr>
        <p:txBody>
          <a:bodyPr>
            <a:normAutofit fontScale="90000"/>
          </a:bodyPr>
          <a:p>
            <a:br>
              <a:rPr lang="zh-CN" altLang="en-US"/>
            </a:br>
            <a:r>
              <a:rPr lang="zh-CN" altLang="en-US"/>
              <a:t>声音特效 —— 拟声词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049020"/>
            <a:ext cx="5745480" cy="5422900"/>
          </a:xfrm>
        </p:spPr>
        <p:txBody>
          <a:bodyPr>
            <a:noAutofit/>
          </a:bodyPr>
          <a:p>
            <a:r>
              <a:rPr lang="zh-CN" altLang="en-US" sz="2400"/>
              <a:t>1.雷声在天空中隆隆作响。（boom）</a:t>
            </a:r>
            <a:endParaRPr lang="zh-CN" altLang="en-US" sz="2400"/>
          </a:p>
          <a:p>
            <a:r>
              <a:rPr lang="zh-CN" altLang="en-US" sz="2400"/>
              <a:t>2.青蛙在城郊田野里起劲地叫着。(croak)</a:t>
            </a:r>
            <a:endParaRPr lang="zh-CN" altLang="en-US" sz="2400"/>
          </a:p>
          <a:p>
            <a:r>
              <a:rPr lang="zh-CN" altLang="en-US" sz="2400"/>
              <a:t>3.整条街的窗户都砰砰关上了。(bang)</a:t>
            </a:r>
            <a:endParaRPr lang="zh-CN" altLang="en-US" sz="2400"/>
          </a:p>
          <a:p>
            <a:r>
              <a:rPr lang="zh-CN" altLang="en-US" sz="2400"/>
              <a:t>1.夜晚的寂静被雷的轰鸣声打破了。（boom）</a:t>
            </a:r>
            <a:endParaRPr lang="zh-CN" altLang="en-US" sz="2400"/>
          </a:p>
          <a:p>
            <a:r>
              <a:rPr lang="zh-CN" altLang="en-US" sz="2400"/>
              <a:t>2.他们听着风在林间呼啸的声音。（howl）</a:t>
            </a:r>
            <a:endParaRPr lang="zh-CN" altLang="en-US" sz="2400"/>
          </a:p>
          <a:p>
            <a:r>
              <a:rPr lang="zh-CN" altLang="en-US" sz="2400"/>
              <a:t>3.这些火山爆炸性极强爆发，瞬间出现了一道大裂缝。(crack)</a:t>
            </a:r>
            <a:endParaRPr lang="zh-CN" altLang="en-US" sz="2400"/>
          </a:p>
          <a:p>
            <a:endParaRPr lang="zh-CN" altLang="en-US" sz="2400"/>
          </a:p>
        </p:txBody>
      </p:sp>
      <p:sp>
        <p:nvSpPr>
          <p:cNvPr id="100" name="文本框 99"/>
          <p:cNvSpPr txBox="1"/>
          <p:nvPr/>
        </p:nvSpPr>
        <p:spPr>
          <a:xfrm>
            <a:off x="5745480" y="132715"/>
            <a:ext cx="6334760" cy="65544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2800" b="0" u="sng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拟声词作动词:</a:t>
            </a:r>
            <a:endParaRPr lang="en-US" sz="2800" b="0" u="sng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8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1.Thunder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boomed/cracked</a:t>
            </a:r>
            <a:r>
              <a:rPr lang="en-US" sz="28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in the sky.2.The frogs in the fields outside the town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were croaking cheerfully.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8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3.All up and down the street the windows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bang shut. </a:t>
            </a:r>
            <a:endParaRPr lang="en-US" sz="2800" b="0"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en-US" sz="2800" b="0" u="sng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zh-CN" sz="2800" b="0" u="sng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拟声词作名词</a:t>
            </a:r>
            <a:r>
              <a:rPr lang="en-US" sz="2800" b="0" u="sng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sz="28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1.The stillness of the night was broken by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boom of thunder. </a:t>
            </a:r>
            <a:endParaRPr lang="en-US" sz="28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8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2.They were listening to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the howl of the wind 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through the trees.3.These volcanoes are so explosive that they 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burst open in a single big crack.</a:t>
            </a:r>
            <a:endParaRPr lang="zh-CN" altLang="en-US" sz="2800" b="0" u="sng">
              <a:solidFill>
                <a:srgbClr val="FF0000"/>
              </a:solidFill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" y="61665"/>
            <a:ext cx="10969200" cy="705600"/>
          </a:xfrm>
        </p:spPr>
        <p:txBody>
          <a:bodyPr>
            <a:normAutofit fontScale="90000"/>
          </a:bodyPr>
          <a:p>
            <a:br>
              <a:rPr lang="zh-CN" altLang="en-US"/>
            </a:br>
            <a:r>
              <a:rPr lang="zh-CN" altLang="en-US"/>
              <a:t>声音特效 —— 拟声词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049020"/>
            <a:ext cx="5745480" cy="5422900"/>
          </a:xfrm>
        </p:spPr>
        <p:txBody>
          <a:bodyPr>
            <a:noAutofit/>
          </a:bodyPr>
          <a:p>
            <a:r>
              <a:rPr lang="zh-CN" altLang="en-US" sz="3600"/>
              <a:t>1.夜晚的寂静被雷的轰鸣声打破了。（boom）</a:t>
            </a:r>
            <a:endParaRPr lang="zh-CN" altLang="en-US" sz="3600"/>
          </a:p>
          <a:p>
            <a:r>
              <a:rPr lang="zh-CN" altLang="en-US" sz="3600"/>
              <a:t>2.他们听着风在林间呼啸的声音。（howl）</a:t>
            </a:r>
            <a:endParaRPr lang="zh-CN" altLang="en-US" sz="3600"/>
          </a:p>
          <a:p>
            <a:r>
              <a:rPr lang="zh-CN" altLang="en-US" sz="3600"/>
              <a:t>3.这些火山爆炸性极强爆发，瞬间出现了一道大裂缝。(crack)</a:t>
            </a:r>
            <a:endParaRPr lang="zh-CN" altLang="en-US" sz="3600"/>
          </a:p>
          <a:p>
            <a:endParaRPr lang="zh-CN" altLang="en-US" sz="3600"/>
          </a:p>
        </p:txBody>
      </p:sp>
      <p:sp>
        <p:nvSpPr>
          <p:cNvPr id="100" name="文本框 99"/>
          <p:cNvSpPr txBox="1"/>
          <p:nvPr/>
        </p:nvSpPr>
        <p:spPr>
          <a:xfrm>
            <a:off x="6168390" y="132715"/>
            <a:ext cx="5911850" cy="4870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endParaRPr lang="zh-CN" sz="2800" b="0" u="sng">
              <a:solidFill>
                <a:srgbClr val="000000"/>
              </a:solidFill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zh-CN" sz="3600" b="0" u="sng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拟声词作名词</a:t>
            </a:r>
            <a:r>
              <a:rPr lang="en-US" sz="3600" b="0" u="sng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sz="3600" b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1.The stillness of the night was broken by </a:t>
            </a:r>
            <a:r>
              <a:rPr lang="en-US" sz="36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boom of thunder. </a:t>
            </a:r>
            <a:endParaRPr lang="en-US" sz="36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36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2.They were listening to</a:t>
            </a:r>
            <a:r>
              <a:rPr lang="en-US" sz="36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the howl of the wind </a:t>
            </a:r>
            <a:r>
              <a:rPr lang="en-US" sz="36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through the trees.3.These volcanoes are so explosive that they </a:t>
            </a:r>
            <a:r>
              <a:rPr lang="en-US" sz="36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burst open in a single big crack.</a:t>
            </a:r>
            <a:endParaRPr lang="zh-CN" altLang="en-US" sz="3600" b="0" u="sng">
              <a:solidFill>
                <a:srgbClr val="FF0000"/>
              </a:solidFill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94075" y="106750"/>
            <a:ext cx="10969200" cy="705600"/>
          </a:xfrm>
        </p:spPr>
        <p:txBody>
          <a:bodyPr>
            <a:normAutofit fontScale="90000"/>
          </a:bodyPr>
          <a:p>
            <a:br>
              <a:rPr lang="zh-CN" altLang="en-US">
                <a:sym typeface="+mn-ea"/>
              </a:rPr>
            </a:br>
            <a:r>
              <a:rPr lang="zh-CN" altLang="en-US">
                <a:sym typeface="+mn-ea"/>
              </a:rPr>
              <a:t>声音特效 —— 拟声词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half"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sz="2800">
                <a:sym typeface="+mn-ea"/>
              </a:rPr>
              <a:t>1.他砰地关上门，然后锁上了身后的门。(crash)</a:t>
            </a:r>
            <a:endParaRPr lang="zh-CN" altLang="en-US" sz="2800"/>
          </a:p>
          <a:p>
            <a:pPr marL="0" indent="0">
              <a:buNone/>
            </a:pPr>
            <a:r>
              <a:rPr lang="zh-CN" altLang="en-US" sz="2800">
                <a:sym typeface="+mn-ea"/>
              </a:rPr>
              <a:t>2.噼啪！木柴在火中烧地正旺。(pow)</a:t>
            </a:r>
            <a:endParaRPr lang="zh-CN" altLang="en-US" sz="2800"/>
          </a:p>
          <a:p>
            <a:pPr marL="0" indent="0">
              <a:buNone/>
            </a:pPr>
            <a:r>
              <a:rPr lang="zh-CN" altLang="en-US" sz="2800">
                <a:sym typeface="+mn-ea"/>
              </a:rPr>
              <a:t>3.噼里啪啦!雨不停地下着，打在窗户和屋顶上。(pitter-patter) </a:t>
            </a:r>
            <a:endParaRPr lang="zh-CN" altLang="en-US" sz="2800"/>
          </a:p>
          <a:p>
            <a:pPr marL="0" indent="0">
              <a:buNone/>
            </a:pPr>
            <a:endParaRPr lang="zh-CN" altLang="en-US" sz="2800"/>
          </a:p>
        </p:txBody>
      </p:sp>
      <p:sp>
        <p:nvSpPr>
          <p:cNvPr id="7" name="内容占位符 6"/>
          <p:cNvSpPr>
            <a:spLocks noGrp="1"/>
          </p:cNvSpPr>
          <p:nvPr>
            <p:ph sz="half" idx="2"/>
          </p:nvPr>
        </p:nvSpPr>
        <p:spPr>
          <a:xfrm>
            <a:off x="6236970" y="1209675"/>
            <a:ext cx="5699760" cy="474853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sz="2800" u="sng">
                <a:solidFill>
                  <a:srgbClr val="000000"/>
                </a:solidFill>
                <a:sym typeface="+mn-ea"/>
              </a:rPr>
              <a:t>拟声词作感叹词</a:t>
            </a:r>
            <a:r>
              <a:rPr lang="en-US" sz="2800" u="sng">
                <a:solidFill>
                  <a:srgbClr val="000000"/>
                </a:solidFill>
                <a:sym typeface="+mn-ea"/>
              </a:rPr>
              <a:t>:</a:t>
            </a:r>
            <a:r>
              <a:rPr lang="en-US" sz="2800">
                <a:solidFill>
                  <a:srgbClr val="000000"/>
                </a:solidFill>
                <a:sym typeface="+mn-ea"/>
              </a:rPr>
              <a:t>1.CRASH! He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slammed the door </a:t>
            </a:r>
            <a:r>
              <a:rPr lang="en-US" sz="2800">
                <a:solidFill>
                  <a:srgbClr val="000000"/>
                </a:solidFill>
                <a:sym typeface="+mn-ea"/>
              </a:rPr>
              <a:t>and locked it behind him.</a:t>
            </a:r>
            <a:r>
              <a:rPr lang="en-US" sz="2800">
                <a:sym typeface="+mn-ea"/>
              </a:rPr>
              <a:t>2.POW!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The logs were burning briskly</a:t>
            </a:r>
            <a:r>
              <a:rPr lang="en-US" sz="2800">
                <a:sym typeface="+mn-ea"/>
              </a:rPr>
              <a:t> in the fire.</a:t>
            </a:r>
            <a:r>
              <a:rPr lang="en-US" sz="2800">
                <a:solidFill>
                  <a:srgbClr val="000000"/>
                </a:solidFill>
                <a:sym typeface="+mn-ea"/>
              </a:rPr>
              <a:t>3.PITTER-PATTTER! </a:t>
            </a:r>
            <a:r>
              <a:rPr lang="en-US" sz="2800">
                <a:sym typeface="+mn-ea"/>
              </a:rPr>
              <a:t>The rain </a:t>
            </a:r>
            <a:r>
              <a:rPr lang="en-US" sz="2800">
                <a:solidFill>
                  <a:srgbClr val="FF0000"/>
                </a:solidFill>
                <a:sym typeface="+mn-ea"/>
              </a:rPr>
              <a:t>was falling steadily</a:t>
            </a:r>
            <a:r>
              <a:rPr lang="en-US" sz="2800">
                <a:sym typeface="+mn-ea"/>
              </a:rPr>
              <a:t>, </a:t>
            </a:r>
            <a:r>
              <a:rPr lang="en-US" sz="2800">
                <a:solidFill>
                  <a:srgbClr val="000000"/>
                </a:solidFill>
                <a:sym typeface="+mn-ea"/>
              </a:rPr>
              <a:t>beating down against the window and roof.</a:t>
            </a:r>
            <a:endParaRPr lang="zh-CN" altLang="en-US" sz="2800">
              <a:cs typeface="Times New Roman" panose="02020603050405020304" charset="0"/>
            </a:endParaRPr>
          </a:p>
          <a:p>
            <a:pPr marL="0" indent="0">
              <a:buNone/>
            </a:pPr>
            <a:endParaRPr lang="zh-CN" altLang="en-US" sz="2800"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580" y="70"/>
            <a:ext cx="10969200" cy="705600"/>
          </a:xfrm>
        </p:spPr>
        <p:txBody>
          <a:bodyPr>
            <a:normAutofit/>
          </a:bodyPr>
          <a:p>
            <a:r>
              <a:rPr lang="zh-CN" altLang="en-US"/>
              <a:t>感官</a:t>
            </a:r>
            <a:r>
              <a:rPr lang="en-US" b="0">
                <a:solidFill>
                  <a:srgbClr val="000000"/>
                </a:solidFill>
                <a:sym typeface="+mn-ea"/>
              </a:rPr>
              <a:t>— sight / touch / sound / smell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165" y="705485"/>
            <a:ext cx="4740910" cy="5688330"/>
          </a:xfrm>
        </p:spPr>
        <p:txBody>
          <a:bodyPr>
            <a:noAutofit/>
          </a:bodyPr>
          <a:p>
            <a:r>
              <a:rPr lang="zh-CN" altLang="en-US" sz="2000"/>
              <a:t>高耸的山脉 </a:t>
            </a:r>
            <a:r>
              <a:rPr lang="en-US" altLang="zh-CN" sz="2000"/>
              <a:t>   </a:t>
            </a:r>
            <a:r>
              <a:rPr lang="zh-CN" altLang="en-US" sz="2000"/>
              <a:t>昏暗的灯光</a:t>
            </a:r>
            <a:endParaRPr lang="zh-CN" altLang="en-US" sz="2000"/>
          </a:p>
          <a:p>
            <a:r>
              <a:rPr lang="zh-CN" altLang="en-US" sz="2000"/>
              <a:t>闪闪发光的星星</a:t>
            </a:r>
            <a:r>
              <a:rPr lang="en-US" altLang="zh-CN" sz="2000"/>
              <a:t>   </a:t>
            </a:r>
            <a:r>
              <a:rPr lang="zh-CN" altLang="en-US" sz="2000"/>
              <a:t>漆黑的夜晚</a:t>
            </a:r>
            <a:endParaRPr lang="zh-CN" altLang="en-US" sz="2000"/>
          </a:p>
          <a:p>
            <a:r>
              <a:rPr lang="zh-CN" altLang="en-US" sz="2000"/>
              <a:t>鹅毛般的雪花 </a:t>
            </a:r>
            <a:r>
              <a:rPr lang="en-US" altLang="zh-CN" sz="2000"/>
              <a:t>  </a:t>
            </a:r>
            <a:r>
              <a:rPr lang="zh-CN" altLang="en-US" sz="2000"/>
              <a:t> 一个有雾的早晨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刺骨的狂风 </a:t>
            </a:r>
            <a:r>
              <a:rPr lang="en-US" altLang="zh-CN" sz="2000"/>
              <a:t>   </a:t>
            </a:r>
            <a:r>
              <a:rPr lang="zh-CN" altLang="en-US" sz="2000"/>
              <a:t>小的木质首饰盒</a:t>
            </a:r>
            <a:endParaRPr lang="zh-CN" altLang="en-US" sz="2000"/>
          </a:p>
          <a:p>
            <a:r>
              <a:rPr lang="zh-CN" altLang="en-US" sz="2000"/>
              <a:t>轻柔的微风 </a:t>
            </a:r>
            <a:r>
              <a:rPr lang="en-US" altLang="zh-CN" sz="2000"/>
              <a:t>   </a:t>
            </a:r>
            <a:r>
              <a:rPr lang="zh-CN" altLang="en-US" sz="2000"/>
              <a:t>一条崎岖不平的小路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震耳欲聋的掌声</a:t>
            </a:r>
            <a:r>
              <a:rPr lang="en-US" altLang="zh-CN" sz="2000"/>
              <a:t>    </a:t>
            </a:r>
            <a:r>
              <a:rPr lang="zh-CN" altLang="en-US" sz="2000"/>
              <a:t>潺潺流淌的小溪</a:t>
            </a:r>
            <a:endParaRPr lang="zh-CN" altLang="en-US" sz="2000"/>
          </a:p>
          <a:p>
            <a:r>
              <a:rPr lang="zh-CN" altLang="en-US" sz="2000"/>
              <a:t>悦耳的嗓音 </a:t>
            </a:r>
            <a:r>
              <a:rPr lang="en-US" altLang="zh-CN" sz="2000"/>
              <a:t>    </a:t>
            </a:r>
            <a:r>
              <a:rPr lang="zh-CN" altLang="en-US" sz="2000"/>
              <a:t>怒吼的大风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芳香的花朵</a:t>
            </a:r>
            <a:r>
              <a:rPr lang="en-US" altLang="zh-CN" sz="2000"/>
              <a:t>    </a:t>
            </a:r>
            <a:r>
              <a:rPr lang="zh-CN" altLang="en-US" sz="2000"/>
              <a:t>清新的空气  </a:t>
            </a:r>
            <a:endParaRPr lang="zh-CN" altLang="en-US" sz="2000"/>
          </a:p>
        </p:txBody>
      </p:sp>
      <p:sp>
        <p:nvSpPr>
          <p:cNvPr id="100" name="文本框 99"/>
          <p:cNvSpPr txBox="1"/>
          <p:nvPr/>
        </p:nvSpPr>
        <p:spPr>
          <a:xfrm>
            <a:off x="5131435" y="705485"/>
            <a:ext cx="6514465" cy="6000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0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视觉上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lofty mountains            the dim lightthe sparkling stars              the dark night the feathery snowflakes      one misty morning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sz="2400" b="0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触觉上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biting wind     a little wooden jewelry box the gentle breeze   a bumpy road 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zh-CN" sz="2400" b="0">
              <a:solidFill>
                <a:srgbClr val="000000"/>
              </a:solidFill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zh-CN" sz="2400" b="0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听觉上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deafening applause   the gurgling stream the melodious voice     the howling wind</a:t>
            </a:r>
            <a:endParaRPr 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zh-CN" sz="2400" b="0">
                <a:solidFill>
                  <a:srgbClr val="000000"/>
                </a:solidFill>
                <a:ea typeface="Times New Roman" panose="02020603050405020304" charset="0"/>
                <a:cs typeface="Times New Roman" panose="02020603050405020304" charset="0"/>
              </a:rPr>
              <a:t>嗅觉上</a:t>
            </a:r>
            <a:r>
              <a:rPr lang="en-US" sz="2400" b="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:</a:t>
            </a:r>
            <a:endParaRPr lang="en-US" sz="2400" b="0">
              <a:solidFill>
                <a:srgbClr val="00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indent="0"/>
            <a:r>
              <a:rPr lang="en-US" sz="2400" b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rPr>
              <a:t>the fragrant flowers     the fresh air </a:t>
            </a:r>
            <a:endParaRPr lang="en-US" altLang="en-US" sz="2400" b="0">
              <a:solidFill>
                <a:srgbClr val="FF0000"/>
              </a:solidFill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2175" y="101670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/>
              <a:t>一、自然环境描写</a:t>
            </a:r>
            <a:br>
              <a:rPr lang="zh-CN" altLang="en-US"/>
            </a:br>
            <a:r>
              <a:rPr lang="zh-CN" altLang="en-US"/>
              <a:t>1.喜乐欢愉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1775" y="930910"/>
            <a:ext cx="11729085" cy="536765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000"/>
              <a:t>1.漫步在这个美丽的公园，我可以看见午后的阳光洒落在金子般耀眼的叶子上。(使用非谓语动词)</a:t>
            </a:r>
            <a:endParaRPr lang="zh-CN" altLang="en-US" sz="2000"/>
          </a:p>
          <a:p>
            <a:r>
              <a:rPr lang="zh-CN" altLang="en-US" sz="2000">
                <a:sym typeface="+mn-ea"/>
              </a:rPr>
              <a:t>Walking through the beautiful park,</a:t>
            </a:r>
            <a:r>
              <a:rPr lang="en-US" altLang="zh-CN" sz="2000">
                <a:sym typeface="+mn-ea"/>
              </a:rPr>
              <a:t> </a:t>
            </a:r>
            <a:r>
              <a:rPr lang="zh-CN" altLang="en-US" sz="2000">
                <a:sym typeface="+mn-ea"/>
              </a:rPr>
              <a:t>I can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see</a:t>
            </a:r>
            <a:r>
              <a:rPr lang="zh-CN" altLang="en-US" sz="2000">
                <a:sym typeface="+mn-ea"/>
              </a:rPr>
              <a:t> the afternoon sun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shining on the falling leaves </a:t>
            </a:r>
            <a:r>
              <a:rPr lang="zh-CN" altLang="en-US" sz="2000">
                <a:sym typeface="+mn-ea"/>
              </a:rPr>
              <a:t>and </a:t>
            </a:r>
            <a:r>
              <a:rPr lang="zh-CN" altLang="en-US" sz="2000" b="1">
                <a:sym typeface="+mn-ea"/>
              </a:rPr>
              <a:t>it makes everything look like</a:t>
            </a:r>
            <a:r>
              <a:rPr lang="zh-CN" altLang="en-US" sz="2000" b="1">
                <a:solidFill>
                  <a:srgbClr val="FF0000"/>
                </a:solidFill>
                <a:sym typeface="+mn-ea"/>
              </a:rPr>
              <a:t> a temple of gold</a:t>
            </a:r>
            <a:r>
              <a:rPr lang="zh-CN" altLang="en-US" sz="2000">
                <a:sym typeface="+mn-ea"/>
              </a:rPr>
              <a:t>.</a:t>
            </a:r>
            <a:endParaRPr lang="zh-CN" altLang="en-US" sz="2000"/>
          </a:p>
          <a:p>
            <a:pPr marL="0" indent="0">
              <a:buNone/>
            </a:pPr>
            <a:r>
              <a:rPr lang="zh-CN" altLang="en-US" sz="2000"/>
              <a:t>2.鸟儿在歌唱，空气中充满了笑声，每个人都沉浸在愉悦当中。 (fill，mood) </a:t>
            </a:r>
            <a:endParaRPr lang="zh-CN" altLang="en-US" sz="2000"/>
          </a:p>
          <a:p>
            <a:r>
              <a:rPr lang="zh-CN" altLang="en-US" sz="2000">
                <a:sym typeface="+mn-ea"/>
              </a:rPr>
              <a:t>Birds were singing,</a:t>
            </a:r>
            <a:r>
              <a:rPr lang="en-US" altLang="zh-CN" sz="2000">
                <a:sym typeface="+mn-ea"/>
              </a:rPr>
              <a:t>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the air was filled with laughter</a:t>
            </a:r>
            <a:r>
              <a:rPr lang="zh-CN" altLang="en-US" sz="2000">
                <a:sym typeface="+mn-ea"/>
              </a:rPr>
              <a:t>, and everyone was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in the best of moods.</a:t>
            </a:r>
            <a:endParaRPr lang="zh-CN" altLang="en-US" sz="20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000"/>
              <a:t>3.水是深蓝色的，阳光在透明的玻璃表面闪闪发光。 (glitter，glass-clear) </a:t>
            </a:r>
            <a:endParaRPr lang="zh-CN" altLang="en-US" sz="2000"/>
          </a:p>
          <a:p>
            <a:r>
              <a:rPr lang="zh-CN" altLang="en-US" sz="2000">
                <a:sym typeface="+mn-ea"/>
              </a:rPr>
              <a:t>The water was a deep blue and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sunlight glittered </a:t>
            </a:r>
            <a:r>
              <a:rPr lang="zh-CN" altLang="en-US" sz="2000">
                <a:sym typeface="+mn-ea"/>
              </a:rPr>
              <a:t>on its glass-clear looking surface.</a:t>
            </a:r>
            <a:endParaRPr lang="zh-CN" altLang="en-US" sz="2000"/>
          </a:p>
          <a:p>
            <a:pPr marL="0" indent="0">
              <a:buNone/>
            </a:pPr>
            <a:r>
              <a:rPr lang="zh-CN" altLang="en-US" sz="2000"/>
              <a:t>4.Dorothy坐起来，看见那屋子不动了；天也不黑了，明亮的阳光从窗外照进来，洒满了小小的房间。</a:t>
            </a:r>
            <a:endParaRPr lang="zh-CN" altLang="en-US" sz="2000"/>
          </a:p>
          <a:p>
            <a:pPr marL="0" indent="0">
              <a:buNone/>
            </a:pPr>
            <a:r>
              <a:rPr lang="zh-CN" altLang="en-US" sz="2000">
                <a:sym typeface="+mn-ea"/>
              </a:rPr>
              <a:t>Dorothy sat up and noticed that the house was not moving;</a:t>
            </a:r>
            <a:r>
              <a:rPr lang="en-US" altLang="zh-CN" sz="2000">
                <a:sym typeface="+mn-ea"/>
              </a:rPr>
              <a:t> </a:t>
            </a:r>
            <a:r>
              <a:rPr lang="zh-CN" altLang="en-US" sz="2000">
                <a:sym typeface="+mn-ea"/>
              </a:rPr>
              <a:t>nor was it dark, for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the bright sunshine came in through the window,</a:t>
            </a:r>
            <a:r>
              <a:rPr lang="en-US" altLang="zh-CN" sz="20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000" b="1">
                <a:solidFill>
                  <a:srgbClr val="FF0000"/>
                </a:solidFill>
                <a:sym typeface="+mn-ea"/>
              </a:rPr>
              <a:t>flooding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 the little room.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endParaRPr lang="zh-CN" altLang="en-US" sz="2000">
              <a:solidFill>
                <a:srgbClr val="FF0000"/>
              </a:solidFill>
              <a:sym typeface="+mn-ea"/>
            </a:endParaRPr>
          </a:p>
          <a:p>
            <a:pPr marL="0" indent="0">
              <a:buNone/>
            </a:pPr>
            <a:endParaRPr lang="zh-CN" altLang="en-US" sz="2000">
              <a:solidFill>
                <a:srgbClr val="FF0000"/>
              </a:solidFill>
            </a:endParaRPr>
          </a:p>
          <a:p>
            <a:endParaRPr lang="zh-CN" altLang="en-US" sz="20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8850" y="165805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否定描述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8780" y="741680"/>
            <a:ext cx="11190605" cy="5228590"/>
          </a:xfrm>
        </p:spPr>
        <p:txBody>
          <a:bodyPr>
            <a:noAutofit/>
          </a:bodyPr>
          <a:p>
            <a:r>
              <a:rPr lang="zh-CN" altLang="en-US" sz="2300"/>
              <a:t>小试牛刀 </a:t>
            </a:r>
            <a:endParaRPr lang="zh-CN" altLang="en-US" sz="2300"/>
          </a:p>
          <a:p>
            <a:pPr marL="0" indent="0">
              <a:buNone/>
            </a:pPr>
            <a:r>
              <a:rPr lang="zh-CN" altLang="en-US" sz="2300"/>
              <a:t>1.没有灯光，没有鸟儿的啁啾声，天上也没有调皮的小星星。周围一片死寂。一点动静也听不见。</a:t>
            </a:r>
            <a:endParaRPr lang="zh-CN" altLang="en-US" sz="2300"/>
          </a:p>
          <a:p>
            <a:r>
              <a:rPr lang="zh-CN" altLang="en-US" sz="2300">
                <a:sym typeface="+mn-ea"/>
              </a:rPr>
              <a:t>There was</a:t>
            </a:r>
            <a:r>
              <a:rPr lang="zh-CN" altLang="en-US" sz="2300">
                <a:solidFill>
                  <a:srgbClr val="FF0000"/>
                </a:solidFill>
                <a:sym typeface="+mn-ea"/>
              </a:rPr>
              <a:t> no light, no twitter of the birds and no little naughty stars</a:t>
            </a:r>
            <a:r>
              <a:rPr lang="zh-CN" altLang="en-US" sz="2300">
                <a:sym typeface="+mn-ea"/>
              </a:rPr>
              <a:t> in the sky. </a:t>
            </a:r>
            <a:r>
              <a:rPr lang="zh-CN" altLang="en-US" sz="2300">
                <a:solidFill>
                  <a:srgbClr val="FF0000"/>
                </a:solidFill>
                <a:sym typeface="+mn-ea"/>
              </a:rPr>
              <a:t>Everything was dead silent</a:t>
            </a:r>
            <a:r>
              <a:rPr lang="zh-CN" altLang="en-US" sz="2300">
                <a:sym typeface="+mn-ea"/>
              </a:rPr>
              <a:t>. Not a single sound or movement could be heard.</a:t>
            </a:r>
            <a:endParaRPr lang="zh-CN" altLang="en-US" sz="2300"/>
          </a:p>
          <a:p>
            <a:endParaRPr lang="zh-CN" altLang="en-US" sz="2300"/>
          </a:p>
          <a:p>
            <a:pPr marL="0" indent="0">
              <a:buNone/>
            </a:pPr>
            <a:r>
              <a:rPr lang="zh-CN" altLang="en-US" sz="2300"/>
              <a:t>2.简被困在荒无人烟的地方没有食物，没有水，没有灯光，更重要的是，没有她丈夫汤姆温暖的拥抱。</a:t>
            </a:r>
            <a:endParaRPr lang="zh-CN" altLang="en-US" sz="2300"/>
          </a:p>
          <a:p>
            <a:r>
              <a:rPr lang="zh-CN" altLang="en-US" sz="2300">
                <a:sym typeface="+mn-ea"/>
              </a:rPr>
              <a:t>Jane</a:t>
            </a:r>
            <a:r>
              <a:rPr lang="zh-CN" altLang="en-US" sz="2300">
                <a:solidFill>
                  <a:srgbClr val="FF0000"/>
                </a:solidFill>
                <a:sym typeface="+mn-ea"/>
              </a:rPr>
              <a:t> was stuck in the middle of nowhere</a:t>
            </a:r>
            <a:r>
              <a:rPr lang="zh-CN" altLang="en-US" sz="2300">
                <a:sym typeface="+mn-ea"/>
              </a:rPr>
              <a:t> with no food, no water, no light, and more importantly, no warm hugs of her husband, Tom. </a:t>
            </a:r>
            <a:endParaRPr lang="zh-CN" altLang="en-US" sz="2300"/>
          </a:p>
          <a:p>
            <a:endParaRPr lang="zh-CN" altLang="en-US" sz="2000"/>
          </a:p>
        </p:txBody>
      </p:sp>
    </p:spTree>
    <p:custDataLst>
      <p:tags r:id="rId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8845" y="119450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综合小练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8905" y="503555"/>
            <a:ext cx="11889740" cy="585152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1. 微风轻拂着我的脸颊。我从来没有这么放松过，好像没什么可担心的。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The breeze gently kissed my cheeks. Never before had I felt so relaxed</a:t>
            </a:r>
            <a:r>
              <a:rPr lang="zh-CN" altLang="en-US" sz="2400">
                <a:sym typeface="+mn-ea"/>
              </a:rPr>
              <a:t> as if there were nothing to worry about.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2.鹅毛般的雪花在夜空中飞舞，构成了一幅美丽的画面。就在那一刻，我觉得自己是世界上最幸福的女孩。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The feathery snowflakes danced in the night air, making a beautiful picture</a:t>
            </a:r>
            <a:r>
              <a:rPr lang="zh-CN" altLang="en-US" sz="2400">
                <a:sym typeface="+mn-ea"/>
              </a:rPr>
              <a:t>. It was at that moment that I felt I was the most happiest girl in the world.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3.顷刻间，黑暗统治了森林。简害怕得连腿都动不了，就像它们是冰块一样。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 Immediately,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 an absolute darkness ruled/dominated the forest</a:t>
            </a:r>
            <a:r>
              <a:rPr lang="zh-CN" altLang="en-US" sz="2400">
                <a:sym typeface="+mn-ea"/>
              </a:rPr>
              <a:t>. Jane was so scared that she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 could not move her legs as if they were blocks of ice. 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4985" y="1385570"/>
            <a:ext cx="11236960" cy="475932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4.风可怕的咆哮着，雨从天上倾盆而下，拍打着成排的树枝。Peter焦急地呼喊道：“珍妮，你在哪里？”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olidFill>
                  <a:srgbClr val="FF0000"/>
                </a:solidFill>
                <a:sym typeface="+mn-ea"/>
              </a:rPr>
              <a:t>The wind roared fearfully,</a:t>
            </a:r>
            <a:r>
              <a:rPr lang="zh-CN" altLang="en-US" sz="2400">
                <a:sym typeface="+mn-ea"/>
              </a:rPr>
              <a:t> and rain poured down from the sky, beating against the branches in rows. Peter called out anxiously, “Jenny, where are you?”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5.就在这时，火焰控制了房间外，像一个愤怒的怪物一样跳舞，张开可怕的大嘴，等待着吞噬任何靠近的人。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Just then,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the flame ruled outside the room and danced like a furious monster, opening the big horrible mouth and waiting to swallow anyone who came close.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7395" y="70"/>
            <a:ext cx="10969200" cy="705600"/>
          </a:xfrm>
        </p:spPr>
        <p:txBody>
          <a:bodyPr/>
          <a:p>
            <a:r>
              <a:rPr lang="zh-CN" altLang="en-US">
                <a:sym typeface="+mn-ea"/>
              </a:rPr>
              <a:t>哀愁压抑</a:t>
            </a:r>
            <a:endParaRPr lang="zh-CN" altLang="en-US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7325" y="557530"/>
            <a:ext cx="11644630" cy="6300470"/>
          </a:xfrm>
        </p:spPr>
        <p:txBody>
          <a:bodyPr>
            <a:noAutofit/>
          </a:bodyPr>
          <a:p>
            <a:r>
              <a:rPr lang="zh-CN" altLang="en-US" sz="2000"/>
              <a:t>小试牛刀 </a:t>
            </a:r>
            <a:endParaRPr lang="zh-CN" altLang="en-US" sz="2000"/>
          </a:p>
          <a:p>
            <a:pPr marL="0" indent="0">
              <a:buNone/>
            </a:pPr>
            <a:r>
              <a:rPr lang="zh-CN" altLang="en-US" sz="2400"/>
              <a:t>1.天气突然恶化。 (turn，worse) </a:t>
            </a:r>
            <a:endParaRPr lang="zh-CN" altLang="en-US" sz="2400"/>
          </a:p>
          <a:p>
            <a:r>
              <a:rPr lang="zh-CN" altLang="en-US" sz="2400"/>
              <a:t>The weather suddenly</a:t>
            </a:r>
            <a:r>
              <a:rPr lang="zh-CN" altLang="en-US" sz="2400">
                <a:solidFill>
                  <a:srgbClr val="FF0000"/>
                </a:solidFill>
              </a:rPr>
              <a:t> took a turn for the worse.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400"/>
              <a:t>2.在风雨交加中，她开始了自己的艰难路途。 (mixture)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In a mixture of wind and rain</a:t>
            </a:r>
            <a:r>
              <a:rPr lang="zh-CN" altLang="en-US" sz="2400">
                <a:sym typeface="+mn-ea"/>
              </a:rPr>
              <a:t>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she started on her difficult way.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3.夜的黑幕将沉重地降落。 (curtain，lower)</a:t>
            </a:r>
            <a:endParaRPr lang="zh-CN" altLang="en-US" sz="2400"/>
          </a:p>
          <a:p>
            <a:r>
              <a:rPr lang="zh-CN" altLang="en-US" sz="2400" b="1">
                <a:solidFill>
                  <a:srgbClr val="FF0000"/>
                </a:solidFill>
                <a:sym typeface="+mn-ea"/>
              </a:rPr>
              <a:t>Night's black curtain will be heavily lowered.</a:t>
            </a:r>
            <a:endParaRPr lang="zh-CN" altLang="en-US" sz="2400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400"/>
              <a:t>4.天黑了，月亮几乎已经消失在被浓云所覆盖的地平线上。(horizon，be shrouded with) 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The night was dark.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The moon in its last quarter scarcely left the horizon,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which was shrouded with heavy clouds.</a:t>
            </a:r>
            <a:endParaRPr lang="zh-CN" altLang="en-US" sz="2400">
              <a:solidFill>
                <a:srgbClr val="FF0000"/>
              </a:solidFill>
            </a:endParaRPr>
          </a:p>
          <a:p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3925" y="83890"/>
            <a:ext cx="10969200" cy="705600"/>
          </a:xfrm>
        </p:spPr>
        <p:txBody>
          <a:bodyPr/>
          <a:p>
            <a:r>
              <a:rPr lang="zh-CN" altLang="en-US">
                <a:sym typeface="+mn-ea"/>
              </a:rPr>
              <a:t>焦躁无助</a:t>
            </a:r>
            <a:endParaRPr lang="zh-CN" altLang="en-US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7045" y="789305"/>
            <a:ext cx="11445240" cy="5544820"/>
          </a:xfrm>
        </p:spPr>
        <p:txBody>
          <a:bodyPr>
            <a:noAutofit/>
          </a:bodyPr>
          <a:p>
            <a:r>
              <a:rPr lang="zh-CN" altLang="en-US" sz="2400"/>
              <a:t>小试牛刀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1.这个小而简陋的房子给了我一种强烈的绝望之感。 (shabby)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</a:rPr>
              <a:t>The small shabby houses</a:t>
            </a:r>
            <a:r>
              <a:rPr lang="zh-CN" altLang="en-US" sz="2400"/>
              <a:t> gave me </a:t>
            </a:r>
            <a:r>
              <a:rPr lang="zh-CN" altLang="en-US" sz="2400">
                <a:solidFill>
                  <a:srgbClr val="FF0000"/>
                </a:solidFill>
              </a:rPr>
              <a:t>the greatest feeling of hopelessness.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2.一切都被厚厚的、浓浓的雾气和热浪所吞噬。 (swallow)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Everything had been swallowed up by the thick,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soupy heat wave.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400"/>
              <a:t>3.月亮从云后张望着，星星因倦意而眨着眼。所有东西都进人睡眠，没有任何动静。 (slumber)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The moon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watches</a:t>
            </a:r>
            <a:r>
              <a:rPr lang="zh-CN" altLang="en-US" sz="2400">
                <a:sym typeface="+mn-ea"/>
              </a:rPr>
              <a:t> from the sky behind the cloud as the stars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blink their eyes in fatigue.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400">
                <a:sym typeface="+mn-ea"/>
              </a:rPr>
              <a:t>Now everything is slumber,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and not a single sound can be heard or seen.</a:t>
            </a:r>
            <a:endParaRPr lang="zh-CN" altLang="en-US" sz="2400"/>
          </a:p>
          <a:p>
            <a:endParaRPr lang="zh-CN" altLang="en-US" sz="2400"/>
          </a:p>
          <a:p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75" y="118815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恐惧紧张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5135" y="593090"/>
            <a:ext cx="11452225" cy="567182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200"/>
              <a:t>1.让我们感到安慰的是，风逐渐停息了。但是几个小时之后，暴风雨又席卷而来了，更加肆意地拍打着我们的船只。(batter) </a:t>
            </a:r>
            <a:endParaRPr lang="zh-CN" altLang="en-US" sz="2200"/>
          </a:p>
          <a:p>
            <a:r>
              <a:rPr lang="zh-CN" altLang="en-US" sz="2200"/>
              <a:t>1.</a:t>
            </a:r>
            <a:r>
              <a:rPr lang="zh-CN" altLang="en-US" sz="2200" b="1"/>
              <a:t>To our relief</a:t>
            </a:r>
            <a:r>
              <a:rPr lang="zh-CN" altLang="en-US" sz="2200"/>
              <a:t>,</a:t>
            </a:r>
            <a:r>
              <a:rPr lang="en-US" altLang="zh-CN" sz="2200"/>
              <a:t> </a:t>
            </a:r>
            <a:r>
              <a:rPr lang="zh-CN" altLang="en-US" sz="2200"/>
              <a:t>the wind gradually</a:t>
            </a:r>
            <a:r>
              <a:rPr lang="zh-CN" altLang="en-US" sz="2200">
                <a:solidFill>
                  <a:srgbClr val="FF0000"/>
                </a:solidFill>
              </a:rPr>
              <a:t> died away</a:t>
            </a:r>
            <a:r>
              <a:rPr lang="zh-CN" altLang="en-US" sz="2200"/>
              <a:t>,</a:t>
            </a:r>
            <a:r>
              <a:rPr lang="en-US" altLang="zh-CN" sz="2200"/>
              <a:t> </a:t>
            </a:r>
            <a:r>
              <a:rPr lang="zh-CN" altLang="en-US" sz="2200"/>
              <a:t>but a few hours later another</a:t>
            </a:r>
            <a:r>
              <a:rPr lang="zh-CN" altLang="en-US" sz="2200">
                <a:solidFill>
                  <a:srgbClr val="FF0000"/>
                </a:solidFill>
              </a:rPr>
              <a:t> storm blew up </a:t>
            </a:r>
            <a:r>
              <a:rPr lang="zh-CN" altLang="en-US" sz="2200"/>
              <a:t>and </a:t>
            </a:r>
            <a:r>
              <a:rPr lang="zh-CN" altLang="en-US" sz="2200">
                <a:solidFill>
                  <a:srgbClr val="FF0000"/>
                </a:solidFill>
              </a:rPr>
              <a:t>our ship took an even greater battering.</a:t>
            </a:r>
            <a:endParaRPr lang="zh-CN" altLang="en-US" sz="22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200"/>
              <a:t>2.云层把月亮完全遮住了，黑雾又吞噬了大地。 (mist，swallow)</a:t>
            </a:r>
            <a:endParaRPr lang="zh-CN" altLang="en-US" sz="2200"/>
          </a:p>
          <a:p>
            <a:r>
              <a:rPr lang="zh-CN" altLang="en-US" sz="2200">
                <a:solidFill>
                  <a:srgbClr val="FF0000"/>
                </a:solidFill>
                <a:sym typeface="+mn-ea"/>
              </a:rPr>
              <a:t>The clouds started to cover the moon completely.</a:t>
            </a:r>
            <a:r>
              <a:rPr lang="en-US" altLang="zh-CN" sz="22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And a black mist swallowed the land.</a:t>
            </a:r>
            <a:endParaRPr lang="zh-CN" altLang="en-US" sz="22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200"/>
              <a:t>3.突然，一阵剧烈的响声打破了眼前的沉寂。好像是地下传来的雷声。 (rumbling)</a:t>
            </a:r>
            <a:endParaRPr lang="zh-CN" altLang="en-US" sz="2200"/>
          </a:p>
          <a:p>
            <a:r>
              <a:rPr lang="zh-CN" altLang="en-US" sz="2200">
                <a:sym typeface="+mn-ea"/>
              </a:rPr>
              <a:t>Suddenly,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out of the quiet came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a deep rumbling noise</a:t>
            </a:r>
            <a:r>
              <a:rPr lang="zh-CN" altLang="en-US" sz="2200">
                <a:sym typeface="+mn-ea"/>
              </a:rPr>
              <a:t>.</a:t>
            </a:r>
            <a:r>
              <a:rPr lang="en-US" altLang="zh-CN" sz="2200">
                <a:sym typeface="+mn-ea"/>
              </a:rPr>
              <a:t> </a:t>
            </a:r>
            <a:r>
              <a:rPr lang="zh-CN" altLang="en-US" sz="2200">
                <a:sym typeface="+mn-ea"/>
              </a:rPr>
              <a:t>It sounded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 like thunder coming from under the ground.</a:t>
            </a:r>
            <a:endParaRPr lang="zh-CN" altLang="en-US" sz="22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200"/>
              <a:t>4.每个人的心脏都停止了跳动，每个人都屏住了呼吸，每个人都紧盯着那个男人。</a:t>
            </a:r>
            <a:endParaRPr lang="zh-CN" altLang="en-US" sz="2200"/>
          </a:p>
          <a:p>
            <a:r>
              <a:rPr lang="zh-CN" altLang="en-US" sz="2200"/>
              <a:t>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Every heart stopped beating,</a:t>
            </a:r>
            <a:r>
              <a:rPr lang="en-US" altLang="zh-CN" sz="22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every breath was held,</a:t>
            </a:r>
            <a:r>
              <a:rPr lang="en-US" altLang="zh-CN" sz="2200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2200">
                <a:solidFill>
                  <a:srgbClr val="FF0000"/>
                </a:solidFill>
                <a:sym typeface="+mn-ea"/>
              </a:rPr>
              <a:t>and every eye was on that man.</a:t>
            </a:r>
            <a:endParaRPr lang="zh-CN" altLang="en-US" sz="2200"/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0300" y="426155"/>
            <a:ext cx="10969200" cy="705600"/>
          </a:xfrm>
        </p:spPr>
        <p:txBody>
          <a:bodyPr/>
          <a:p>
            <a:r>
              <a:rPr lang="zh-CN" altLang="en-US"/>
              <a:t>二、社会环境描写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6850" y="1132205"/>
            <a:ext cx="11869420" cy="5941695"/>
          </a:xfrm>
        </p:spPr>
        <p:txBody>
          <a:bodyPr>
            <a:normAutofit/>
          </a:bodyPr>
          <a:p>
            <a:r>
              <a:rPr lang="zh-CN" altLang="en-US" sz="2400"/>
              <a:t>小试牛刀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1.实际上，无法用语言形容这神话般的风光。 (more...than)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</a:rPr>
              <a:t>The scene</a:t>
            </a:r>
            <a:r>
              <a:rPr lang="zh-CN" altLang="en-US" sz="2400"/>
              <a:t>,</a:t>
            </a:r>
            <a:r>
              <a:rPr lang="en-US" altLang="zh-CN" sz="2400"/>
              <a:t> </a:t>
            </a:r>
            <a:r>
              <a:rPr lang="zh-CN" altLang="en-US" sz="2400"/>
              <a:t>actually,</a:t>
            </a:r>
            <a:r>
              <a:rPr lang="en-US" altLang="zh-CN" sz="2400"/>
              <a:t> </a:t>
            </a:r>
            <a:r>
              <a:rPr lang="zh-CN" altLang="en-US" sz="2400">
                <a:solidFill>
                  <a:srgbClr val="FF0000"/>
                </a:solidFill>
              </a:rPr>
              <a:t>is much more beautiful than it can be put into words.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2400"/>
              <a:t>2.我抬起头, 望见两只红色的风筝，带着长长的蓝色尾巴，在天空中冉冉升起。它们舞动着, 飞越公园西边的树林，飞越风车，并排飘浮着，如同一双眼睛俯视着旧金山，这个我现在当成家园的城市</a:t>
            </a:r>
            <a:r>
              <a:rPr lang="en-US" altLang="zh-CN" sz="2400"/>
              <a:t> </a:t>
            </a:r>
            <a:r>
              <a:rPr lang="zh-CN" altLang="en-US" sz="2400"/>
              <a:t>(glance up，soar，windmills, float) </a:t>
            </a:r>
            <a:endParaRPr lang="zh-CN" altLang="en-US" sz="2400"/>
          </a:p>
          <a:p>
            <a:r>
              <a:rPr lang="zh-CN" altLang="en-US" sz="2400">
                <a:sym typeface="+mn-ea"/>
              </a:rPr>
              <a:t>Then I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glanced up </a:t>
            </a:r>
            <a:r>
              <a:rPr lang="zh-CN" altLang="en-US" sz="2400">
                <a:sym typeface="+mn-ea"/>
              </a:rPr>
              <a:t>and saw a pair of red kites with long blue tails,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soaring in the sky.</a:t>
            </a:r>
            <a:r>
              <a:rPr lang="zh-CN" altLang="en-US" sz="2400">
                <a:sym typeface="+mn-ea"/>
              </a:rPr>
              <a:t> They danced high above the trees on the west end of the park,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over the windmills, floating side by side like a pair of eyes looking down on San Francisco,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the city I now call home.</a:t>
            </a:r>
            <a:endParaRPr lang="zh-CN" altLang="en-US" sz="2400"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75" y="235655"/>
            <a:ext cx="10969200" cy="705600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三、人物活动场景描写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5450" y="640080"/>
            <a:ext cx="11341735" cy="5982970"/>
          </a:xfrm>
        </p:spPr>
        <p:txBody>
          <a:bodyPr>
            <a:noAutofit/>
          </a:bodyPr>
          <a:p>
            <a:r>
              <a:rPr lang="zh-CN" altLang="en-US" sz="2400"/>
              <a:t>小试牛刀：请根据提示描写人们看到大雪时的喜悦场景。</a:t>
            </a:r>
            <a:endParaRPr lang="zh-CN" altLang="en-US" sz="2400"/>
          </a:p>
          <a:p>
            <a:r>
              <a:rPr lang="zh-CN" altLang="en-US" sz="2400"/>
              <a:t>多么美丽的景色!当我们离开学校的时候，所有人都在街上跳舞。他们尽情地欢呼着，挥动着他们的手臂，抓起一小撮雪花，又将它们投出去，就像水中玩耍的卷毛狗。家长站在外面，已经变成了白色，警察的头盔也变成了白色，不久，我们的书包也变成了白色。还有从来没有碰过雪的Calabrian竟然将雪揉成一小块吃了起来。(toss，handfuls of, dash, helmet) </a:t>
            </a:r>
            <a:endParaRPr lang="zh-CN" altLang="en-US" sz="2400"/>
          </a:p>
          <a:p>
            <a:r>
              <a:rPr lang="zh-CN" altLang="en-US" sz="2400"/>
              <a:t>What a beauty! When we left school, all danced down the streets,</a:t>
            </a:r>
            <a:r>
              <a:rPr lang="en-US" altLang="zh-CN" sz="2400"/>
              <a:t> </a:t>
            </a:r>
            <a:r>
              <a:rPr lang="zh-CN" altLang="en-US" sz="2400">
                <a:solidFill>
                  <a:srgbClr val="FF0000"/>
                </a:solidFill>
              </a:rPr>
              <a:t>shouting and tossing their arms,</a:t>
            </a:r>
            <a:r>
              <a:rPr lang="en-US" altLang="zh-CN" sz="2400">
                <a:solidFill>
                  <a:srgbClr val="FF0000"/>
                </a:solidFill>
              </a:rPr>
              <a:t> </a:t>
            </a:r>
            <a:r>
              <a:rPr lang="zh-CN" altLang="en-US" sz="2400">
                <a:solidFill>
                  <a:srgbClr val="FF0000"/>
                </a:solidFill>
              </a:rPr>
              <a:t>catching up handfuls of snow,</a:t>
            </a:r>
            <a:r>
              <a:rPr lang="en-US" altLang="zh-CN" sz="2400">
                <a:solidFill>
                  <a:srgbClr val="FF0000"/>
                </a:solidFill>
              </a:rPr>
              <a:t> </a:t>
            </a:r>
            <a:r>
              <a:rPr lang="zh-CN" altLang="en-US" sz="2400">
                <a:solidFill>
                  <a:srgbClr val="FF0000"/>
                </a:solidFill>
              </a:rPr>
              <a:t>and dashing about </a:t>
            </a:r>
            <a:r>
              <a:rPr lang="zh-CN" altLang="en-US" sz="2400"/>
              <a:t>in it,</a:t>
            </a:r>
            <a:r>
              <a:rPr lang="en-US" altLang="zh-CN" sz="2400"/>
              <a:t> </a:t>
            </a:r>
            <a:r>
              <a:rPr lang="zh-CN" altLang="en-US" sz="2400"/>
              <a:t>like poodles</a:t>
            </a:r>
            <a:r>
              <a:rPr lang="en-US" altLang="zh-CN" sz="2400"/>
              <a:t> </a:t>
            </a:r>
            <a:r>
              <a:rPr lang="zh-CN" altLang="en-US" sz="2400"/>
              <a:t>(puppies)in water.</a:t>
            </a:r>
            <a:r>
              <a:rPr lang="en-US" altLang="zh-CN" sz="2400"/>
              <a:t> </a:t>
            </a:r>
            <a:r>
              <a:rPr lang="zh-CN" altLang="en-US" sz="2400"/>
              <a:t>The parents,</a:t>
            </a:r>
            <a:r>
              <a:rPr lang="en-US" altLang="zh-CN" sz="2400"/>
              <a:t> </a:t>
            </a:r>
            <a:r>
              <a:rPr lang="zh-CN" altLang="en-US" sz="2400"/>
              <a:t>who were waiting outside,</a:t>
            </a:r>
            <a:r>
              <a:rPr lang="en-US" altLang="zh-CN" sz="2400"/>
              <a:t> </a:t>
            </a:r>
            <a:r>
              <a:rPr lang="zh-CN" altLang="en-US" sz="2400"/>
              <a:t>were all white;</a:t>
            </a:r>
            <a:r>
              <a:rPr lang="en-US" altLang="zh-CN" sz="2400"/>
              <a:t> </a:t>
            </a:r>
            <a:r>
              <a:rPr lang="zh-CN" altLang="en-US" sz="2400"/>
              <a:t>the policeman's helmet was white;</a:t>
            </a:r>
            <a:r>
              <a:rPr lang="en-US" altLang="zh-CN" sz="2400"/>
              <a:t> </a:t>
            </a:r>
            <a:r>
              <a:rPr lang="zh-CN" altLang="en-US" sz="2400"/>
              <a:t>all our schoolbags were white in a few moments.</a:t>
            </a:r>
            <a:r>
              <a:rPr lang="en-US" altLang="zh-CN" sz="2400"/>
              <a:t> </a:t>
            </a:r>
            <a:r>
              <a:rPr lang="zh-CN" altLang="en-US" sz="2400"/>
              <a:t>The Calabrian,</a:t>
            </a:r>
            <a:r>
              <a:rPr lang="en-US" altLang="zh-CN" sz="2400"/>
              <a:t> </a:t>
            </a:r>
            <a:r>
              <a:rPr lang="zh-CN" altLang="en-US" sz="2400"/>
              <a:t>who had never touched snow,</a:t>
            </a:r>
            <a:r>
              <a:rPr lang="en-US" altLang="zh-CN" sz="2400"/>
              <a:t> </a:t>
            </a:r>
            <a:r>
              <a:rPr lang="zh-CN" altLang="en-US" sz="2400"/>
              <a:t>made himself a little ball of it,</a:t>
            </a:r>
            <a:r>
              <a:rPr lang="en-US" altLang="zh-CN" sz="2400"/>
              <a:t> </a:t>
            </a:r>
            <a:r>
              <a:rPr lang="zh-CN" altLang="en-US" sz="2400"/>
              <a:t>and began to enjoy it,</a:t>
            </a:r>
            <a:r>
              <a:rPr lang="en-US" altLang="zh-CN" sz="2400"/>
              <a:t> </a:t>
            </a:r>
            <a:r>
              <a:rPr lang="zh-CN" altLang="en-US" sz="2400"/>
              <a:t>as though it had been a peach.</a:t>
            </a:r>
            <a:endParaRPr lang="zh-CN" altLang="en-US" sz="2400"/>
          </a:p>
          <a:p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6140" y="103575"/>
            <a:ext cx="10969200" cy="705600"/>
          </a:xfrm>
        </p:spPr>
        <p:txBody>
          <a:bodyPr/>
          <a:p>
            <a:r>
              <a:rPr lang="zh-CN" altLang="en-US">
                <a:sym typeface="+mn-ea"/>
              </a:rPr>
              <a:t>实战演习</a:t>
            </a:r>
            <a:endParaRPr lang="zh-CN" altLang="en-US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5895" y="808990"/>
            <a:ext cx="11839575" cy="6238875"/>
          </a:xfrm>
        </p:spPr>
        <p:txBody>
          <a:bodyPr>
            <a:normAutofit/>
          </a:bodyPr>
          <a:p>
            <a:pPr marL="0" indent="0">
              <a:buNone/>
            </a:pP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1.一位恩师送了“我”几本书，请试着描写“我”在一个寂静的夜晚品读这些书时的情景。 (50词左右) </a:t>
            </a:r>
            <a:endParaRPr lang="zh-CN" altLang="en-US" sz="2400"/>
          </a:p>
          <a:p>
            <a:r>
              <a:rPr lang="zh-CN" altLang="en-US" sz="2400">
                <a:solidFill>
                  <a:srgbClr val="FF0000"/>
                </a:solidFill>
                <a:sym typeface="+mn-ea"/>
              </a:rPr>
              <a:t>The street is swallowed by the darkness and the house is filled with silence</a:t>
            </a:r>
            <a:r>
              <a:rPr lang="zh-CN" altLang="en-US" sz="2400">
                <a:sym typeface="+mn-ea"/>
              </a:rPr>
              <a:t>. With a grateful heart, I think over the books given as a present from my beloved teacher for a while and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 swear to myself: to be a person with truth and lead a meaningful life.</a:t>
            </a:r>
            <a:endParaRPr lang="zh-CN" altLang="en-US" sz="240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CN" altLang="en-US" sz="240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3555" y="313690"/>
            <a:ext cx="11470005" cy="612203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>
                <a:sym typeface="+mn-ea"/>
              </a:rPr>
              <a:t>2.试着根据给出的情节和提示续写下文。(60词左右)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When Dorothy stood in the doorway and looked around, she could see nothing but the green gray prairie on every side.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Not a tree nor a house broke the broad sweep flat country that reached to the edge of the sky in all directions. The sun had baked the plowed land into a gray mass, with little cracks running through it. Even the grass was not green,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for the sun had burned the tops of the long blades until they were the same gray color to be seen everywhere.</a:t>
            </a: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(这段场景描写具体形象地描绘了光秃秃的、荒无人烟的草原，给人一种压抑忧伤的感觉。)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ym typeface="+mn-ea"/>
              </a:rPr>
              <a:t>Once the house had been painted，but the sun blistered the paint and the rains washed it away，and now the house was as dull and gray as everything else. </a:t>
            </a:r>
            <a:endParaRPr lang="zh-CN" altLang="en-US" sz="2400"/>
          </a:p>
          <a:p>
            <a:pPr marL="0" indent="0">
              <a:buNone/>
            </a:pP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p="http://schemas.openxmlformats.org/presentationml/2006/main">
  <p:tag name="COMMONDATA" val="eyJoZGlkIjoiYzZhYTQyNTgzNjlmNjcxNmJmNzQ0NjlkMWFkZmNmMDM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Times New Roman"/>
        <a:ea typeface="Times New Roman"/>
        <a:cs typeface=""/>
      </a:majorFont>
      <a:minorFont>
        <a:latin typeface="Times New Roman"/>
        <a:ea typeface="Times New Roma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ゴシック"/>
        <a:font script="Hang" typeface="맑은 고딕"/>
        <a:font script="Hans" typeface="Times New Roman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9704</Words>
  <Application>WPS 演示</Application>
  <PresentationFormat>宽屏</PresentationFormat>
  <Paragraphs>277</Paragraphs>
  <Slides>22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Arial</vt:lpstr>
      <vt:lpstr>宋体</vt:lpstr>
      <vt:lpstr>Wingdings</vt:lpstr>
      <vt:lpstr>Times New Roman</vt:lpstr>
      <vt:lpstr>Wingdings</vt:lpstr>
      <vt:lpstr>微软雅黑</vt:lpstr>
      <vt:lpstr>Arial Unicode MS</vt:lpstr>
      <vt:lpstr>Office 主题​​</vt:lpstr>
      <vt:lpstr>读后续写微技能 场景描写 参考答案</vt:lpstr>
      <vt:lpstr>一、自然环境描写 1.喜乐欢愉</vt:lpstr>
      <vt:lpstr>哀愁压抑</vt:lpstr>
      <vt:lpstr>焦躁无助</vt:lpstr>
      <vt:lpstr>恐惧紧张 </vt:lpstr>
      <vt:lpstr>二、社会环境描写</vt:lpstr>
      <vt:lpstr>三、人物活动场景描写 </vt:lpstr>
      <vt:lpstr>实战演习</vt:lpstr>
      <vt:lpstr>PowerPoint 演示文稿</vt:lpstr>
      <vt:lpstr>PowerPoint 演示文稿</vt:lpstr>
      <vt:lpstr>PowerPoint 演示文稿</vt:lpstr>
      <vt:lpstr>五．常用场景描写表达</vt:lpstr>
      <vt:lpstr>使用修辞手法</vt:lpstr>
      <vt:lpstr>使用修辞手法</vt:lpstr>
      <vt:lpstr>使用修辞手法</vt:lpstr>
      <vt:lpstr> 声音特效 —— 拟声词</vt:lpstr>
      <vt:lpstr> 声音特效 —— 拟声词</vt:lpstr>
      <vt:lpstr> 声音特效 —— 拟声词 </vt:lpstr>
      <vt:lpstr>感官— sight / touch / sound / smell</vt:lpstr>
      <vt:lpstr>否定描述 </vt:lpstr>
      <vt:lpstr>综合小练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lenovo</dc:creator>
  <cp:lastModifiedBy>阿文</cp:lastModifiedBy>
  <cp:revision>158</cp:revision>
  <dcterms:created xsi:type="dcterms:W3CDTF">2022-11-05T11:56:00Z</dcterms:created>
  <dcterms:modified xsi:type="dcterms:W3CDTF">2026-06-10T02:30:29Z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D984805F4AE54A10866DFEDBD0324AB2_13</vt:lpwstr>
  </property>
</Properties>
</file>