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1145" r:id="rId3"/>
    <p:sldId id="257" r:id="rId5"/>
    <p:sldId id="1239" r:id="rId6"/>
    <p:sldId id="1205" r:id="rId7"/>
    <p:sldId id="1290" r:id="rId8"/>
    <p:sldId id="1291" r:id="rId9"/>
    <p:sldId id="1241" r:id="rId10"/>
    <p:sldId id="1307" r:id="rId11"/>
    <p:sldId id="1322" r:id="rId12"/>
    <p:sldId id="1328" r:id="rId13"/>
    <p:sldId id="1325" r:id="rId14"/>
    <p:sldId id="1327" r:id="rId15"/>
    <p:sldId id="1326" r:id="rId16"/>
    <p:sldId id="1279" r:id="rId17"/>
    <p:sldId id="1177" r:id="rId18"/>
    <p:sldId id="1286" r:id="rId19"/>
    <p:sldId id="1281" r:id="rId20"/>
    <p:sldId id="1287" r:id="rId21"/>
    <p:sldId id="1289" r:id="rId22"/>
    <p:sldId id="1288" r:id="rId23"/>
    <p:sldId id="1276" r:id="rId24"/>
    <p:sldId id="1283" r:id="rId25"/>
    <p:sldId id="1292" r:id="rId26"/>
    <p:sldId id="1282" r:id="rId27"/>
    <p:sldId id="1293" r:id="rId28"/>
    <p:sldId id="1284" r:id="rId29"/>
    <p:sldId id="1254" r:id="rId30"/>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微软用户" initials="微软用户" lastIdx="0" clrIdx="0"/>
  <p:cmAuthor id="2" name="刘晗阳" initials="刘" lastIdx="0" clrIdx="4"/>
  <p:cmAuthor id="3" name="10248" initials="1" lastIdx="1" clrIdx="0"/>
  <p:cmAuthor id="4" name="apple" initials="a" lastIdx="2" clrIdx="0"/>
  <p:cmAuthor id="5" name="周跃良" initials="周" lastIdx="2" clrIdx="0"/>
  <p:cmAuthor id="6" name="王习习" initials="王"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0099"/>
    <a:srgbClr val="006699"/>
    <a:srgbClr val="BEBEBE"/>
    <a:srgbClr val="B529B4"/>
    <a:srgbClr val="09B33D"/>
    <a:srgbClr val="FFFFFF"/>
    <a:srgbClr val="DCDCDC"/>
    <a:srgbClr val="F0F0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1" autoAdjust="0"/>
    <p:restoredTop sz="94660"/>
  </p:normalViewPr>
  <p:slideViewPr>
    <p:cSldViewPr snapToGrid="0" showGuides="1">
      <p:cViewPr>
        <p:scale>
          <a:sx n="60" d="100"/>
          <a:sy n="60" d="100"/>
        </p:scale>
        <p:origin x="187" y="533"/>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gs" Target="tags/tag8.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828"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1048829"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1048830"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1048831"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32"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1048833"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9" name="幻灯片图像占位符 1"/>
          <p:cNvSpPr>
            <a:spLocks noGrp="1" noRot="1" noChangeAspect="1"/>
          </p:cNvSpPr>
          <p:nvPr>
            <p:ph type="sldImg"/>
          </p:nvPr>
        </p:nvSpPr>
        <p:spPr/>
      </p:sp>
      <p:sp>
        <p:nvSpPr>
          <p:cNvPr id="1048590" name="备注占位符 2"/>
          <p:cNvSpPr>
            <a:spLocks noGrp="1"/>
          </p:cNvSpPr>
          <p:nvPr>
            <p:ph type="body" idx="1"/>
          </p:nvPr>
        </p:nvSpPr>
        <p:spPr/>
        <p:txBody>
          <a:bodyPr/>
          <a:lstStyle/>
          <a:p>
            <a:endParaRPr lang="zh-CN" altLang="en-US"/>
          </a:p>
        </p:txBody>
      </p:sp>
      <p:sp>
        <p:nvSpPr>
          <p:cNvPr id="1048591"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9" name="幻灯片图像占位符 1"/>
          <p:cNvSpPr>
            <a:spLocks noGrp="1" noRot="1" noChangeAspect="1"/>
          </p:cNvSpPr>
          <p:nvPr>
            <p:ph type="sldImg"/>
          </p:nvPr>
        </p:nvSpPr>
        <p:spPr/>
      </p:sp>
      <p:sp>
        <p:nvSpPr>
          <p:cNvPr id="1048750" name="备注占位符 2"/>
          <p:cNvSpPr>
            <a:spLocks noGrp="1"/>
          </p:cNvSpPr>
          <p:nvPr>
            <p:ph type="body" idx="1"/>
          </p:nvPr>
        </p:nvSpPr>
        <p:spPr/>
        <p:txBody>
          <a:bodyPr/>
          <a:lstStyle/>
          <a:p>
            <a:endParaRPr lang="zh-CN" altLang="en-US" dirty="0"/>
          </a:p>
        </p:txBody>
      </p:sp>
      <p:sp>
        <p:nvSpPr>
          <p:cNvPr id="1048751" name="灯片编号占位符 3"/>
          <p:cNvSpPr>
            <a:spLocks noGrp="1"/>
          </p:cNvSpPr>
          <p:nvPr>
            <p:ph type="sldNum" sz="quarter" idx="5"/>
          </p:nvPr>
        </p:nvSpPr>
        <p:spPr/>
        <p:txBody>
          <a:bodyPr/>
          <a:lstStyle/>
          <a:p>
            <a:fld id="{BFC4D603-5B0F-44EE-9D26-F46071689E9A}" type="slidenum">
              <a:rPr lang="zh-CN" altLang="en-US" smtClean="0"/>
            </a:fld>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104878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104878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1048784"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85" name="页脚占位符 4"/>
          <p:cNvSpPr>
            <a:spLocks noGrp="1"/>
          </p:cNvSpPr>
          <p:nvPr>
            <p:ph type="ftr" sz="quarter" idx="11"/>
          </p:nvPr>
        </p:nvSpPr>
        <p:spPr/>
        <p:txBody>
          <a:bodyPr/>
          <a:lstStyle/>
          <a:p>
            <a:endParaRPr lang="zh-CN" altLang="en-US"/>
          </a:p>
        </p:txBody>
      </p:sp>
      <p:sp>
        <p:nvSpPr>
          <p:cNvPr id="1048786"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1048811" name="标题 1"/>
          <p:cNvSpPr>
            <a:spLocks noGrp="1"/>
          </p:cNvSpPr>
          <p:nvPr>
            <p:ph type="title"/>
          </p:nvPr>
        </p:nvSpPr>
        <p:spPr/>
        <p:txBody>
          <a:bodyPr/>
          <a:lstStyle/>
          <a:p>
            <a:r>
              <a:rPr lang="zh-CN" altLang="en-US"/>
              <a:t>单击此处编辑母版标题样式</a:t>
            </a:r>
            <a:endParaRPr lang="zh-CN" altLang="en-US"/>
          </a:p>
        </p:txBody>
      </p:sp>
      <p:sp>
        <p:nvSpPr>
          <p:cNvPr id="1048812"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3"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14" name="页脚占位符 4"/>
          <p:cNvSpPr>
            <a:spLocks noGrp="1"/>
          </p:cNvSpPr>
          <p:nvPr>
            <p:ph type="ftr" sz="quarter" idx="11"/>
          </p:nvPr>
        </p:nvSpPr>
        <p:spPr/>
        <p:txBody>
          <a:bodyPr/>
          <a:lstStyle/>
          <a:p>
            <a:endParaRPr lang="zh-CN" altLang="en-US"/>
          </a:p>
        </p:txBody>
      </p:sp>
      <p:sp>
        <p:nvSpPr>
          <p:cNvPr id="1048815"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1048787"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1048788"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789"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90" name="页脚占位符 4"/>
          <p:cNvSpPr>
            <a:spLocks noGrp="1"/>
          </p:cNvSpPr>
          <p:nvPr>
            <p:ph type="ftr" sz="quarter" idx="11"/>
          </p:nvPr>
        </p:nvSpPr>
        <p:spPr/>
        <p:txBody>
          <a:bodyPr/>
          <a:lstStyle/>
          <a:p>
            <a:endParaRPr lang="zh-CN" altLang="en-US"/>
          </a:p>
        </p:txBody>
      </p:sp>
      <p:sp>
        <p:nvSpPr>
          <p:cNvPr id="1048791"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
        <p:nvSpPr>
          <p:cNvPr id="1048701" name="任意多边形: 形状 8"/>
          <p:cNvSpPr/>
          <p:nvPr userDrawn="1"/>
        </p:nvSpPr>
        <p:spPr>
          <a:xfrm>
            <a:off x="10187935" y="-1090140"/>
            <a:ext cx="4008129" cy="2180279"/>
          </a:xfrm>
          <a:custGeom>
            <a:avLst/>
            <a:gdLst>
              <a:gd name="connsiteX0" fmla="*/ 109244 w 4008129"/>
              <a:gd name="connsiteY0" fmla="*/ 256317 h 2180279"/>
              <a:gd name="connsiteX1" fmla="*/ 942621 w 4008129"/>
              <a:gd name="connsiteY1" fmla="*/ 1876772 h 2180279"/>
              <a:gd name="connsiteX2" fmla="*/ 3581649 w 4008129"/>
              <a:gd name="connsiteY2" fmla="*/ 2050392 h 2180279"/>
              <a:gd name="connsiteX3" fmla="*/ 3801568 w 4008129"/>
              <a:gd name="connsiteY3" fmla="*/ 429937 h 2180279"/>
              <a:gd name="connsiteX4" fmla="*/ 1544505 w 4008129"/>
              <a:gd name="connsiteY4" fmla="*/ 1674 h 2180279"/>
              <a:gd name="connsiteX5" fmla="*/ 167117 w 4008129"/>
              <a:gd name="connsiteY5" fmla="*/ 279466 h 2180279"/>
              <a:gd name="connsiteX6" fmla="*/ 109244 w 4008129"/>
              <a:gd name="connsiteY6" fmla="*/ 256317 h 218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8129" h="2180279">
                <a:moveTo>
                  <a:pt x="109244" y="256317"/>
                </a:moveTo>
                <a:cubicBezTo>
                  <a:pt x="238495" y="522535"/>
                  <a:pt x="363887" y="1577760"/>
                  <a:pt x="942621" y="1876772"/>
                </a:cubicBezTo>
                <a:cubicBezTo>
                  <a:pt x="1521355" y="2175784"/>
                  <a:pt x="3105158" y="2291531"/>
                  <a:pt x="3581649" y="2050392"/>
                </a:cubicBezTo>
                <a:cubicBezTo>
                  <a:pt x="4058140" y="1809253"/>
                  <a:pt x="4141092" y="771390"/>
                  <a:pt x="3801568" y="429937"/>
                </a:cubicBezTo>
                <a:cubicBezTo>
                  <a:pt x="3462044" y="88484"/>
                  <a:pt x="2150247" y="26752"/>
                  <a:pt x="1544505" y="1674"/>
                </a:cubicBezTo>
                <a:cubicBezTo>
                  <a:pt x="938763" y="-23405"/>
                  <a:pt x="406327" y="240884"/>
                  <a:pt x="167117" y="279466"/>
                </a:cubicBezTo>
                <a:cubicBezTo>
                  <a:pt x="-72093" y="318048"/>
                  <a:pt x="-20007" y="-9901"/>
                  <a:pt x="109244" y="256317"/>
                </a:cubicBezTo>
                <a:close/>
              </a:path>
            </a:pathLst>
          </a:custGeom>
          <a:solidFill>
            <a:srgbClr val="E7C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ndParaRPr>
          </a:p>
        </p:txBody>
      </p:sp>
      <p:sp>
        <p:nvSpPr>
          <p:cNvPr id="1048702" name="任意多边形: 形状 12"/>
          <p:cNvSpPr/>
          <p:nvPr userDrawn="1"/>
        </p:nvSpPr>
        <p:spPr>
          <a:xfrm rot="869861">
            <a:off x="-1997982" y="5852278"/>
            <a:ext cx="6275278" cy="1529348"/>
          </a:xfrm>
          <a:custGeom>
            <a:avLst/>
            <a:gdLst>
              <a:gd name="connsiteX0" fmla="*/ 439908 w 7733604"/>
              <a:gd name="connsiteY0" fmla="*/ 1159748 h 2289554"/>
              <a:gd name="connsiteX1" fmla="*/ 2534925 w 7733604"/>
              <a:gd name="connsiteY1" fmla="*/ 372670 h 2289554"/>
              <a:gd name="connsiteX2" fmla="*/ 4201680 w 7733604"/>
              <a:gd name="connsiteY2" fmla="*/ 1206047 h 2289554"/>
              <a:gd name="connsiteX3" fmla="*/ 6261973 w 7733604"/>
              <a:gd name="connsiteY3" fmla="*/ 2280 h 2289554"/>
              <a:gd name="connsiteX4" fmla="*/ 7731958 w 7733604"/>
              <a:gd name="connsiteY4" fmla="*/ 939829 h 2289554"/>
              <a:gd name="connsiteX5" fmla="*/ 6389295 w 7733604"/>
              <a:gd name="connsiteY5" fmla="*/ 2213044 h 2289554"/>
              <a:gd name="connsiteX6" fmla="*/ 567229 w 7733604"/>
              <a:gd name="connsiteY6" fmla="*/ 2039424 h 2289554"/>
              <a:gd name="connsiteX7" fmla="*/ 439908 w 7733604"/>
              <a:gd name="connsiteY7" fmla="*/ 1159748 h 228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33604" h="2289554">
                <a:moveTo>
                  <a:pt x="439908" y="1159748"/>
                </a:moveTo>
                <a:cubicBezTo>
                  <a:pt x="767857" y="881956"/>
                  <a:pt x="1907963" y="364954"/>
                  <a:pt x="2534925" y="372670"/>
                </a:cubicBezTo>
                <a:cubicBezTo>
                  <a:pt x="3161887" y="380386"/>
                  <a:pt x="3580505" y="1267779"/>
                  <a:pt x="4201680" y="1206047"/>
                </a:cubicBezTo>
                <a:cubicBezTo>
                  <a:pt x="4822855" y="1144315"/>
                  <a:pt x="5673593" y="46650"/>
                  <a:pt x="6261973" y="2280"/>
                </a:cubicBezTo>
                <a:cubicBezTo>
                  <a:pt x="6850353" y="-42090"/>
                  <a:pt x="7710738" y="571368"/>
                  <a:pt x="7731958" y="939829"/>
                </a:cubicBezTo>
                <a:cubicBezTo>
                  <a:pt x="7753178" y="1308290"/>
                  <a:pt x="7583416" y="2029778"/>
                  <a:pt x="6389295" y="2213044"/>
                </a:cubicBezTo>
                <a:cubicBezTo>
                  <a:pt x="5195174" y="2396310"/>
                  <a:pt x="1553006" y="2214973"/>
                  <a:pt x="567229" y="2039424"/>
                </a:cubicBezTo>
                <a:cubicBezTo>
                  <a:pt x="-418548" y="1863875"/>
                  <a:pt x="111959" y="1437540"/>
                  <a:pt x="439908" y="1159748"/>
                </a:cubicBezTo>
                <a:close/>
              </a:path>
            </a:pathLst>
          </a:custGeom>
          <a:solidFill>
            <a:srgbClr val="E7C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思源黑体" panose="020B0500000000000000" pitchFamily="34" charset="-122"/>
            </a:endParaRPr>
          </a:p>
        </p:txBody>
      </p:sp>
      <p:pic>
        <p:nvPicPr>
          <p:cNvPr id="2097155" name="图片 10"/>
          <p:cNvPicPr>
            <a:picLocks noChangeAspect="1"/>
          </p:cNvPicPr>
          <p:nvPr userDrawn="1"/>
        </p:nvPicPr>
        <p:blipFill rotWithShape="1">
          <a:blip r:embed="rId2" cstate="print"/>
          <a:srcRect r="7301" b="45178"/>
          <a:stretch>
            <a:fillRect/>
          </a:stretch>
        </p:blipFill>
        <p:spPr>
          <a:xfrm>
            <a:off x="10477048" y="4914899"/>
            <a:ext cx="1714952" cy="1943101"/>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1048672" name="日期占位符 2"/>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1048673" name="页脚占位符 3"/>
          <p:cNvSpPr>
            <a:spLocks noGrp="1"/>
          </p:cNvSpPr>
          <p:nvPr>
            <p:ph type="ftr" sz="quarter" idx="11"/>
          </p:nvPr>
        </p:nvSpPr>
        <p:spPr/>
        <p:txBody>
          <a:bodyPr/>
          <a:lstStyle/>
          <a:p>
            <a:endParaRPr lang="zh-CN" altLang="en-US"/>
          </a:p>
        </p:txBody>
      </p:sp>
      <p:sp>
        <p:nvSpPr>
          <p:cNvPr id="1048674" name="灯片编号占位符 4"/>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1048581" name="标题 1"/>
          <p:cNvSpPr>
            <a:spLocks noGrp="1"/>
          </p:cNvSpPr>
          <p:nvPr>
            <p:ph type="title"/>
          </p:nvPr>
        </p:nvSpPr>
        <p:spPr/>
        <p:txBody>
          <a:bodyPr/>
          <a:lstStyle/>
          <a:p>
            <a:r>
              <a:rPr lang="zh-CN" altLang="en-US"/>
              <a:t>单击此处编辑母版标题样式</a:t>
            </a:r>
            <a:endParaRPr lang="zh-CN" altLang="en-US"/>
          </a:p>
        </p:txBody>
      </p:sp>
      <p:sp>
        <p:nvSpPr>
          <p:cNvPr id="1048582"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3"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584" name="页脚占位符 4"/>
          <p:cNvSpPr>
            <a:spLocks noGrp="1"/>
          </p:cNvSpPr>
          <p:nvPr>
            <p:ph type="ftr" sz="quarter" idx="11"/>
          </p:nvPr>
        </p:nvSpPr>
        <p:spPr/>
        <p:txBody>
          <a:bodyPr/>
          <a:lstStyle/>
          <a:p>
            <a:endParaRPr lang="zh-CN" altLang="en-US"/>
          </a:p>
        </p:txBody>
      </p:sp>
      <p:sp>
        <p:nvSpPr>
          <p:cNvPr id="1048585"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1048798"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1048799"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1048800" name="日期占位符 3"/>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01" name="页脚占位符 4"/>
          <p:cNvSpPr>
            <a:spLocks noGrp="1"/>
          </p:cNvSpPr>
          <p:nvPr>
            <p:ph type="ftr" sz="quarter" idx="11"/>
          </p:nvPr>
        </p:nvSpPr>
        <p:spPr/>
        <p:txBody>
          <a:bodyPr/>
          <a:lstStyle/>
          <a:p>
            <a:endParaRPr lang="zh-CN" altLang="en-US"/>
          </a:p>
        </p:txBody>
      </p:sp>
      <p:sp>
        <p:nvSpPr>
          <p:cNvPr id="1048802" name="灯片编号占位符 5"/>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1048816" name="标题 1"/>
          <p:cNvSpPr>
            <a:spLocks noGrp="1"/>
          </p:cNvSpPr>
          <p:nvPr>
            <p:ph type="title"/>
          </p:nvPr>
        </p:nvSpPr>
        <p:spPr/>
        <p:txBody>
          <a:bodyPr/>
          <a:lstStyle/>
          <a:p>
            <a:r>
              <a:rPr lang="zh-CN" altLang="en-US"/>
              <a:t>单击此处编辑母版标题样式</a:t>
            </a:r>
            <a:endParaRPr lang="zh-CN" altLang="en-US"/>
          </a:p>
        </p:txBody>
      </p:sp>
      <p:sp>
        <p:nvSpPr>
          <p:cNvPr id="1048817"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8"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19"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20" name="页脚占位符 5"/>
          <p:cNvSpPr>
            <a:spLocks noGrp="1"/>
          </p:cNvSpPr>
          <p:nvPr>
            <p:ph type="ftr" sz="quarter" idx="11"/>
          </p:nvPr>
        </p:nvSpPr>
        <p:spPr/>
        <p:txBody>
          <a:bodyPr/>
          <a:lstStyle/>
          <a:p>
            <a:endParaRPr lang="zh-CN" altLang="en-US"/>
          </a:p>
        </p:txBody>
      </p:sp>
      <p:sp>
        <p:nvSpPr>
          <p:cNvPr id="1048821"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48803"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1048804"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1048805"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06"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1048807"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08" name="日期占位符 6"/>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09" name="页脚占位符 7"/>
          <p:cNvSpPr>
            <a:spLocks noGrp="1"/>
          </p:cNvSpPr>
          <p:nvPr>
            <p:ph type="ftr" sz="quarter" idx="11"/>
          </p:nvPr>
        </p:nvSpPr>
        <p:spPr/>
        <p:txBody>
          <a:bodyPr/>
          <a:lstStyle/>
          <a:p>
            <a:endParaRPr lang="zh-CN" altLang="en-US"/>
          </a:p>
        </p:txBody>
      </p:sp>
      <p:sp>
        <p:nvSpPr>
          <p:cNvPr id="1048810" name="灯片编号占位符 8"/>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1048646" name="标题 1"/>
          <p:cNvSpPr>
            <a:spLocks noGrp="1"/>
          </p:cNvSpPr>
          <p:nvPr>
            <p:ph type="title"/>
          </p:nvPr>
        </p:nvSpPr>
        <p:spPr/>
        <p:txBody>
          <a:bodyPr/>
          <a:lstStyle/>
          <a:p>
            <a:r>
              <a:rPr lang="zh-CN" altLang="en-US"/>
              <a:t>单击此处编辑母版标题样式</a:t>
            </a:r>
            <a:endParaRPr lang="zh-CN" altLang="en-US"/>
          </a:p>
        </p:txBody>
      </p:sp>
      <p:sp>
        <p:nvSpPr>
          <p:cNvPr id="1048647" name="日期占位符 2"/>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648" name="页脚占位符 3"/>
          <p:cNvSpPr>
            <a:spLocks noGrp="1"/>
          </p:cNvSpPr>
          <p:nvPr>
            <p:ph type="ftr" sz="quarter" idx="11"/>
          </p:nvPr>
        </p:nvSpPr>
        <p:spPr/>
        <p:txBody>
          <a:bodyPr/>
          <a:lstStyle/>
          <a:p>
            <a:endParaRPr lang="zh-CN" altLang="en-US"/>
          </a:p>
        </p:txBody>
      </p:sp>
      <p:sp>
        <p:nvSpPr>
          <p:cNvPr id="1048649" name="灯片编号占位符 4"/>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1048635" name="日期占位符 1"/>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636" name="页脚占位符 2"/>
          <p:cNvSpPr>
            <a:spLocks noGrp="1"/>
          </p:cNvSpPr>
          <p:nvPr>
            <p:ph type="ftr" sz="quarter" idx="11"/>
          </p:nvPr>
        </p:nvSpPr>
        <p:spPr/>
        <p:txBody>
          <a:bodyPr/>
          <a:lstStyle/>
          <a:p>
            <a:endParaRPr lang="zh-CN" altLang="en-US"/>
          </a:p>
        </p:txBody>
      </p:sp>
      <p:sp>
        <p:nvSpPr>
          <p:cNvPr id="1048637" name="灯片编号占位符 3"/>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104882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104882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82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1048825"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826" name="页脚占位符 5"/>
          <p:cNvSpPr>
            <a:spLocks noGrp="1"/>
          </p:cNvSpPr>
          <p:nvPr>
            <p:ph type="ftr" sz="quarter" idx="11"/>
          </p:nvPr>
        </p:nvSpPr>
        <p:spPr/>
        <p:txBody>
          <a:bodyPr/>
          <a:lstStyle/>
          <a:p>
            <a:endParaRPr lang="zh-CN" altLang="en-US"/>
          </a:p>
        </p:txBody>
      </p:sp>
      <p:sp>
        <p:nvSpPr>
          <p:cNvPr id="1048827"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104879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104879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79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1048795" name="日期占位符 4"/>
          <p:cNvSpPr>
            <a:spLocks noGrp="1"/>
          </p:cNvSpPr>
          <p:nvPr>
            <p:ph type="dt" sz="half" idx="10"/>
          </p:nvPr>
        </p:nvSpPr>
        <p:spPr/>
        <p:txBody>
          <a:bodyPr/>
          <a:lstStyle/>
          <a:p>
            <a:fld id="{91159F4F-D056-4B6F-A3D2-A59478B46298}" type="datetimeFigureOut">
              <a:rPr lang="zh-CN" altLang="en-US" smtClean="0"/>
            </a:fld>
            <a:endParaRPr lang="zh-CN" altLang="en-US"/>
          </a:p>
        </p:txBody>
      </p:sp>
      <p:sp>
        <p:nvSpPr>
          <p:cNvPr id="1048796" name="页脚占位符 5"/>
          <p:cNvSpPr>
            <a:spLocks noGrp="1"/>
          </p:cNvSpPr>
          <p:nvPr>
            <p:ph type="ftr" sz="quarter" idx="11"/>
          </p:nvPr>
        </p:nvSpPr>
        <p:spPr/>
        <p:txBody>
          <a:bodyPr/>
          <a:lstStyle/>
          <a:p>
            <a:endParaRPr lang="zh-CN" altLang="en-US"/>
          </a:p>
        </p:txBody>
      </p:sp>
      <p:sp>
        <p:nvSpPr>
          <p:cNvPr id="1048797" name="灯片编号占位符 6"/>
          <p:cNvSpPr>
            <a:spLocks noGrp="1"/>
          </p:cNvSpPr>
          <p:nvPr>
            <p:ph type="sldNum" sz="quarter" idx="12"/>
          </p:nvPr>
        </p:nvSpPr>
        <p:spPr/>
        <p:txBody>
          <a:bodyPr/>
          <a:lstStyle/>
          <a:p>
            <a:fld id="{9124DC20-B29F-44FD-A89B-3FD72EB4E071}" type="slidenum">
              <a:rPr lang="zh-CN" altLang="en-US" smtClean="0"/>
            </a:fld>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image" Target="../media/image2.png"/><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1048577"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59F4F-D056-4B6F-A3D2-A59478B46298}" type="datetimeFigureOut">
              <a:rPr lang="zh-CN" altLang="en-US" smtClean="0"/>
            </a:fld>
            <a:endParaRPr lang="zh-CN" altLang="en-US"/>
          </a:p>
        </p:txBody>
      </p:sp>
      <p:sp>
        <p:nvSpPr>
          <p:cNvPr id="104857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4DC20-B29F-44FD-A89B-3FD72EB4E07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tags" Target="../tags/tag1.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2.xml"/><Relationship Id="rId2" Type="http://schemas.openxmlformats.org/officeDocument/2006/relationships/image" Target="../media/image3.jpeg"/><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2.xml"/><Relationship Id="rId3" Type="http://schemas.openxmlformats.org/officeDocument/2006/relationships/tags" Target="../tags/tag4.xml"/><Relationship Id="rId2" Type="http://schemas.openxmlformats.org/officeDocument/2006/relationships/image" Target="../media/image3.jpeg"/><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5" name="矩形 3"/>
          <p:cNvSpPr/>
          <p:nvPr/>
        </p:nvSpPr>
        <p:spPr>
          <a:xfrm>
            <a:off x="3572327" y="2128424"/>
            <a:ext cx="5684122" cy="1656939"/>
          </a:xfrm>
          <a:prstGeom prst="rect">
            <a:avLst/>
          </a:prstGeom>
          <a:solidFill>
            <a:srgbClr val="741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1048587" name="矩形 10"/>
          <p:cNvSpPr/>
          <p:nvPr/>
        </p:nvSpPr>
        <p:spPr>
          <a:xfrm>
            <a:off x="2778627" y="827921"/>
            <a:ext cx="8095980" cy="789284"/>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05"/>
          </a:p>
        </p:txBody>
      </p:sp>
      <p:sp>
        <p:nvSpPr>
          <p:cNvPr id="1048588" name="矩形 259"/>
          <p:cNvSpPr>
            <a:spLocks noChangeArrowheads="1"/>
          </p:cNvSpPr>
          <p:nvPr/>
        </p:nvSpPr>
        <p:spPr bwMode="auto">
          <a:xfrm>
            <a:off x="2205476" y="2554042"/>
            <a:ext cx="8095980" cy="830997"/>
          </a:xfrm>
          <a:prstGeom prst="rect">
            <a:avLst/>
          </a:prstGeom>
          <a:noFill/>
          <a:ln>
            <a:noFill/>
          </a:ln>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algn="ctr">
              <a:buNone/>
            </a:pPr>
            <a:r>
              <a:rPr lang="zh-CN" altLang="en-US" sz="5400" b="1" dirty="0">
                <a:solidFill>
                  <a:schemeClr val="tx2">
                    <a:lumMod val="20000"/>
                    <a:lumOff val="80000"/>
                  </a:schemeClr>
                </a:solidFill>
                <a:cs typeface="Arial" panose="020B0604020202020204" pitchFamily="34" charset="0"/>
              </a:rPr>
              <a:t>读</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后</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续</a:t>
            </a:r>
            <a:r>
              <a:rPr lang="en-US" altLang="zh-CN" sz="5400" b="1" dirty="0">
                <a:solidFill>
                  <a:schemeClr val="tx2">
                    <a:lumMod val="20000"/>
                    <a:lumOff val="80000"/>
                  </a:schemeClr>
                </a:solidFill>
                <a:cs typeface="Arial" panose="020B0604020202020204" pitchFamily="34" charset="0"/>
              </a:rPr>
              <a:t>   </a:t>
            </a:r>
            <a:r>
              <a:rPr lang="zh-CN" altLang="en-US" sz="5400" b="1" dirty="0">
                <a:solidFill>
                  <a:schemeClr val="tx2">
                    <a:lumMod val="20000"/>
                    <a:lumOff val="80000"/>
                  </a:schemeClr>
                </a:solidFill>
                <a:cs typeface="Arial" panose="020B0604020202020204" pitchFamily="34" charset="0"/>
              </a:rPr>
              <a:t>写</a:t>
            </a:r>
            <a:endParaRPr lang="zh-CN" altLang="en-US" sz="5400" b="1" dirty="0">
              <a:solidFill>
                <a:schemeClr val="tx2">
                  <a:lumMod val="20000"/>
                  <a:lumOff val="80000"/>
                </a:schemeClr>
              </a:solidFill>
              <a:cs typeface="Arial" panose="020B0604020202020204" pitchFamily="34" charset="0"/>
            </a:endParaRPr>
          </a:p>
        </p:txBody>
      </p:sp>
      <p:sp>
        <p:nvSpPr>
          <p:cNvPr id="2" name="文本框 1"/>
          <p:cNvSpPr txBox="1"/>
          <p:nvPr/>
        </p:nvSpPr>
        <p:spPr>
          <a:xfrm>
            <a:off x="4092130" y="828232"/>
            <a:ext cx="10139409" cy="1446550"/>
          </a:xfrm>
          <a:prstGeom prst="rect">
            <a:avLst/>
          </a:prstGeom>
          <a:noFill/>
        </p:spPr>
        <p:txBody>
          <a:bodyPr wrap="square" rtlCol="0">
            <a:spAutoFit/>
          </a:bodyPr>
          <a:lstStyle/>
          <a:p>
            <a:r>
              <a:rPr lang="en-US" altLang="zh-CN" sz="4400" b="1" dirty="0">
                <a:solidFill>
                  <a:srgbClr val="021EAA"/>
                </a:solidFill>
              </a:rPr>
              <a:t>2024</a:t>
            </a:r>
            <a:r>
              <a:rPr lang="zh-CN" altLang="en-US" sz="4400" b="1" dirty="0">
                <a:solidFill>
                  <a:srgbClr val="021EAA"/>
                </a:solidFill>
              </a:rPr>
              <a:t>届深圳二模</a:t>
            </a:r>
            <a:endParaRPr lang="zh-CN" altLang="en-US" sz="4400" b="1" dirty="0">
              <a:solidFill>
                <a:srgbClr val="021EAA"/>
              </a:solidFill>
            </a:endParaRPr>
          </a:p>
          <a:p>
            <a:endParaRPr lang="zh-CN" altLang="en-US" sz="4400" b="1" dirty="0">
              <a:solidFill>
                <a:srgbClr val="021EAA"/>
              </a:solidFill>
            </a:endParaRPr>
          </a:p>
        </p:txBody>
      </p:sp>
      <p:sp>
        <p:nvSpPr>
          <p:cNvPr id="7" name="文本框 1"/>
          <p:cNvSpPr txBox="1"/>
          <p:nvPr/>
        </p:nvSpPr>
        <p:spPr>
          <a:xfrm>
            <a:off x="2381752" y="4322054"/>
            <a:ext cx="8556420" cy="873760"/>
          </a:xfrm>
          <a:prstGeom prst="rect">
            <a:avLst/>
          </a:prstGeom>
          <a:noFill/>
        </p:spPr>
        <p:txBody>
          <a:bodyPr wrap="square" rtlCol="0">
            <a:noAutofit/>
          </a:bodyPr>
          <a:lstStyle/>
          <a:p>
            <a:r>
              <a:rPr lang="zh-CN" altLang="en-US" sz="4800" b="1" dirty="0"/>
              <a:t>谣言澄清 “坏孩子” 重新被接纳</a:t>
            </a:r>
            <a:endParaRPr lang="zh-CN" altLang="en-US" sz="4800" b="1" dirty="0"/>
          </a:p>
        </p:txBody>
      </p:sp>
      <p:sp>
        <p:nvSpPr>
          <p:cNvPr id="3" name="心形 2"/>
          <p:cNvSpPr/>
          <p:nvPr/>
        </p:nvSpPr>
        <p:spPr>
          <a:xfrm>
            <a:off x="3849861" y="6131293"/>
            <a:ext cx="673769" cy="202130"/>
          </a:xfrm>
          <a:prstGeom prst="hear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childTnLst>
                                    <p:set>
                                      <p:cBhvr>
                                        <p:cTn id="6" dur="1" fill="hold">
                                          <p:stCondLst>
                                            <p:cond delay="0"/>
                                          </p:stCondLst>
                                        </p:cTn>
                                        <p:tgtEl>
                                          <p:spTgt spid="1048585"/>
                                        </p:tgtEl>
                                        <p:attrNameLst>
                                          <p:attrName>style.visibility</p:attrName>
                                        </p:attrNameLst>
                                      </p:cBhvr>
                                      <p:to>
                                        <p:strVal val="visible"/>
                                      </p:to>
                                    </p:set>
                                    <p:animEffect transition="in" filter="barn(inVertical)">
                                      <p:cBhvr>
                                        <p:cTn id="7" dur="500"/>
                                        <p:tgtEl>
                                          <p:spTgt spid="1048585"/>
                                        </p:tgtEl>
                                      </p:cBhvr>
                                    </p:animEffect>
                                  </p:childTnLst>
                                </p:cTn>
                              </p:par>
                            </p:childTnLst>
                          </p:cTn>
                        </p:par>
                        <p:par>
                          <p:cTn id="8" fill="hold">
                            <p:stCondLst>
                              <p:cond delay="500"/>
                            </p:stCondLst>
                            <p:childTnLst>
                              <p:par>
                                <p:cTn id="9" presetID="21" presetClass="entr" presetSubtype="1" fill="hold" grpId="0" nodeType="afterEffect">
                                  <p:childTnLst>
                                    <p:set>
                                      <p:cBhvr>
                                        <p:cTn id="10" dur="1" fill="hold">
                                          <p:stCondLst>
                                            <p:cond delay="0"/>
                                          </p:stCondLst>
                                        </p:cTn>
                                        <p:tgtEl>
                                          <p:spTgt spid="1048587"/>
                                        </p:tgtEl>
                                        <p:attrNameLst>
                                          <p:attrName>style.visibility</p:attrName>
                                        </p:attrNameLst>
                                      </p:cBhvr>
                                      <p:to>
                                        <p:strVal val="visible"/>
                                      </p:to>
                                    </p:set>
                                    <p:animEffect transition="in" filter="wheel(1)">
                                      <p:cBhvr>
                                        <p:cTn id="11" dur="2000"/>
                                        <p:tgtEl>
                                          <p:spTgt spid="1048587"/>
                                        </p:tgtEl>
                                      </p:cBhvr>
                                    </p:animEffect>
                                  </p:childTnLst>
                                </p:cTn>
                              </p:par>
                            </p:childTnLst>
                          </p:cTn>
                        </p:par>
                        <p:par>
                          <p:cTn id="12" fill="hold">
                            <p:stCondLst>
                              <p:cond delay="2500"/>
                            </p:stCondLst>
                            <p:childTnLst>
                              <p:par>
                                <p:cTn id="13" presetID="41" presetClass="entr" presetSubtype="0" fill="hold" grpId="0" nodeType="afterEffect">
                                  <p:iterate type="lt">
                                    <p:tmPct val="10000"/>
                                  </p:iterate>
                                  <p:childTnLst>
                                    <p:set>
                                      <p:cBhvr>
                                        <p:cTn id="14" dur="1" fill="hold">
                                          <p:stCondLst>
                                            <p:cond delay="0"/>
                                          </p:stCondLst>
                                        </p:cTn>
                                        <p:tgtEl>
                                          <p:spTgt spid="1048588"/>
                                        </p:tgtEl>
                                        <p:attrNameLst>
                                          <p:attrName>style.visibility</p:attrName>
                                        </p:attrNameLst>
                                      </p:cBhvr>
                                      <p:to>
                                        <p:strVal val="visible"/>
                                      </p:to>
                                    </p:set>
                                    <p:anim calcmode="lin" valueType="num">
                                      <p:cBhvr>
                                        <p:cTn id="15" dur="500" fill="hold"/>
                                        <p:tgtEl>
                                          <p:spTgt spid="1048588"/>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1048588"/>
                                        </p:tgtEl>
                                        <p:attrNameLst>
                                          <p:attrName>ppt_y</p:attrName>
                                        </p:attrNameLst>
                                      </p:cBhvr>
                                      <p:tavLst>
                                        <p:tav tm="0">
                                          <p:val>
                                            <p:strVal val="#ppt_y"/>
                                          </p:val>
                                        </p:tav>
                                        <p:tav tm="100000">
                                          <p:val>
                                            <p:strVal val="#ppt_y"/>
                                          </p:val>
                                        </p:tav>
                                      </p:tavLst>
                                    </p:anim>
                                    <p:anim calcmode="lin" valueType="num">
                                      <p:cBhvr>
                                        <p:cTn id="17" dur="500" fill="hold"/>
                                        <p:tgtEl>
                                          <p:spTgt spid="1048588"/>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1048588"/>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1048588"/>
                                        </p:tgtEl>
                                      </p:cBhvr>
                                    </p:animEffect>
                                  </p:childTnLst>
                                </p:cTn>
                              </p:par>
                            </p:childTnLst>
                          </p:cTn>
                        </p:par>
                        <p:par>
                          <p:cTn id="20" fill="hold">
                            <p:stCondLst>
                              <p:cond delay="3599"/>
                            </p:stCondLst>
                            <p:childTnLst>
                              <p:par>
                                <p:cTn id="21" presetID="26" presetClass="emph" presetSubtype="0" fill="hold" grpId="1" nodeType="afterEffect">
                                  <p:iterate type="lt">
                                    <p:tmPct val="0"/>
                                  </p:iterate>
                                  <p:childTnLst>
                                    <p:animEffect transition="out" filter="fade">
                                      <p:cBhvr>
                                        <p:cTn id="22" dur="500" tmFilter="0, 0; .2, .5; .8, .5; 1, 0"/>
                                        <p:tgtEl>
                                          <p:spTgt spid="1048588"/>
                                        </p:tgtEl>
                                      </p:cBhvr>
                                    </p:animEffect>
                                    <p:animScale>
                                      <p:cBhvr>
                                        <p:cTn id="23" dur="250" autoRev="1" fill="hold"/>
                                        <p:tgtEl>
                                          <p:spTgt spid="104858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85" grpId="0" bldLvl="0" animBg="1"/>
      <p:bldP spid="1048587" grpId="0" bldLvl="0" animBg="1"/>
      <p:bldP spid="1048588" grpId="0"/>
      <p:bldP spid="104858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en-US" altLang="zh-CN"/>
              <a:t> I realized that this valuable experience consistently reminded me not to make any indiscreet judgement judgements on others even if it's it was for personal reason reasons, for the tremendous force of rumor could hurt others deeply like a knife without spilling blood.</a:t>
            </a:r>
            <a:endParaRPr lang="en-US" altLang="zh-CN"/>
          </a:p>
          <a:p>
            <a:r>
              <a:rPr lang="en-US" altLang="zh-CN"/>
              <a:t> It was not until the misunderstanding was cleared up that I realized that we should all reserve some love and compassion for others to make the world a better place.</a:t>
            </a:r>
            <a:endParaRPr lang="en-US" altLang="zh-CN"/>
          </a:p>
          <a:p>
            <a:r>
              <a:rPr lang="en-US" altLang="zh-CN"/>
              <a:t> Never should I judge a person in a single aspect and in stereotypes. After all, what you see may not be the truth.</a:t>
            </a:r>
            <a:endParaRPr lang="en-US" altLang="zh-CN"/>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P1</a:t>
            </a:r>
            <a:endParaRPr lang="en-US" altLang="zh-CN"/>
          </a:p>
        </p:txBody>
      </p:sp>
      <p:sp>
        <p:nvSpPr>
          <p:cNvPr id="3" name="内容占位符 2"/>
          <p:cNvSpPr>
            <a:spLocks noGrp="1"/>
          </p:cNvSpPr>
          <p:nvPr>
            <p:ph idx="1"/>
          </p:nvPr>
        </p:nvSpPr>
        <p:spPr/>
        <p:txBody>
          <a:bodyPr/>
          <a:p>
            <a:r>
              <a:rPr lang="zh-CN" altLang="en-US" b="1"/>
              <a:t>At recess the next day, I saw Del sitting alone watching the kickball game. </a:t>
            </a:r>
            <a:r>
              <a:rPr lang="zh-CN" altLang="en-US"/>
              <a:t>He hunched his </a:t>
            </a:r>
            <a:r>
              <a:rPr lang="zh-CN" altLang="en-US" u="sng"/>
              <a:t>shoulders</a:t>
            </a:r>
            <a:r>
              <a:rPr lang="zh-CN" altLang="en-US"/>
              <a:t>,</a:t>
            </a:r>
            <a:r>
              <a:rPr lang="zh-CN" altLang="en-US" u="sng"/>
              <a:t> chin</a:t>
            </a:r>
            <a:r>
              <a:rPr lang="zh-CN" altLang="en-US"/>
              <a:t> on his knees, his once energetic </a:t>
            </a:r>
            <a:r>
              <a:rPr lang="zh-CN" altLang="en-US" u="sng"/>
              <a:t>eyes</a:t>
            </a:r>
            <a:r>
              <a:rPr lang="zh-CN" altLang="en-US"/>
              <a:t> dim and fixed on the ground, </a:t>
            </a:r>
            <a:r>
              <a:rPr lang="zh-CN" altLang="en-US" b="1">
                <a:solidFill>
                  <a:srgbClr val="FF0000"/>
                </a:solidFill>
              </a:rPr>
              <a:t>as if</a:t>
            </a:r>
            <a:r>
              <a:rPr lang="zh-CN" altLang="en-US"/>
              <a:t> the lively game couldn’t draw his attention. </a:t>
            </a:r>
            <a:r>
              <a:rPr lang="zh-CN" altLang="en-US" u="sng"/>
              <a:t>A ripple of guilt welled up</a:t>
            </a:r>
            <a:r>
              <a:rPr lang="zh-CN" altLang="en-US"/>
              <a:t> in my heart. </a:t>
            </a:r>
            <a:r>
              <a:rPr lang="zh-CN" altLang="en-US" b="1">
                <a:solidFill>
                  <a:srgbClr val="FF0000"/>
                </a:solidFill>
              </a:rPr>
              <a:t>Though</a:t>
            </a:r>
            <a:r>
              <a:rPr lang="zh-CN" altLang="en-US" b="1"/>
              <a:t> </a:t>
            </a:r>
            <a:r>
              <a:rPr lang="zh-CN" altLang="en-US"/>
              <a:t>scared to admit my mistake, I forced myself over, </a:t>
            </a:r>
            <a:r>
              <a:rPr lang="zh-CN" altLang="en-US" u="sng"/>
              <a:t>palms</a:t>
            </a:r>
            <a:r>
              <a:rPr lang="zh-CN" altLang="en-US"/>
              <a:t> sweating. </a:t>
            </a:r>
            <a:r>
              <a:rPr lang="zh-CN" altLang="en-US" b="1">
                <a:solidFill>
                  <a:srgbClr val="FF0000"/>
                </a:solidFill>
              </a:rPr>
              <a:t>Not until</a:t>
            </a:r>
            <a:r>
              <a:rPr lang="zh-CN" altLang="en-US"/>
              <a:t> I stood before him did </a:t>
            </a:r>
            <a:r>
              <a:rPr lang="en-US" altLang="zh-CN"/>
              <a:t>I took a deep breath</a:t>
            </a:r>
            <a:r>
              <a:rPr lang="zh-CN" altLang="en-US"/>
              <a:t>. “Del, I’m so sorry,” I whispered. “I made up the rumor and judged you blindly.”</a:t>
            </a:r>
            <a:r>
              <a:rPr lang="zh-CN" altLang="en-US" b="1">
                <a:solidFill>
                  <a:srgbClr val="FF0000"/>
                </a:solidFill>
              </a:rPr>
              <a:t> Hardly had </a:t>
            </a:r>
            <a:r>
              <a:rPr lang="zh-CN" altLang="en-US"/>
              <a:t>I finished </a:t>
            </a:r>
            <a:r>
              <a:rPr lang="zh-CN" altLang="en-US" b="1">
                <a:solidFill>
                  <a:srgbClr val="FF0000"/>
                </a:solidFill>
              </a:rPr>
              <a:t>when</a:t>
            </a:r>
            <a:r>
              <a:rPr lang="zh-CN" altLang="en-US"/>
              <a:t> he turned,</a:t>
            </a:r>
            <a:r>
              <a:rPr lang="zh-CN" altLang="en-US" u="sng"/>
              <a:t> eyes</a:t>
            </a:r>
            <a:r>
              <a:rPr lang="zh-CN" altLang="en-US"/>
              <a:t> wide. </a:t>
            </a:r>
            <a:r>
              <a:rPr lang="en-US" altLang="zh-CN" b="1">
                <a:solidFill>
                  <a:srgbClr val="FF0000"/>
                </a:solidFill>
              </a:rPr>
              <a:t>Instead of </a:t>
            </a:r>
            <a:r>
              <a:rPr lang="en-US" altLang="zh-CN"/>
              <a:t>blaming it on me, he </a:t>
            </a:r>
            <a:r>
              <a:rPr lang="en-US" altLang="zh-CN" u="sng"/>
              <a:t>patted</a:t>
            </a:r>
            <a:r>
              <a:rPr lang="en-US" altLang="zh-CN"/>
              <a:t> me on the shoulder and </a:t>
            </a:r>
            <a:r>
              <a:rPr lang="en-US" altLang="zh-CN" u="sng"/>
              <a:t>cast </a:t>
            </a:r>
            <a:r>
              <a:rPr lang="en-US" altLang="zh-CN"/>
              <a:t>me a forgiving look. with </a:t>
            </a:r>
            <a:r>
              <a:rPr lang="zh-CN" altLang="en-US"/>
              <a:t>The guilt in my heart </a:t>
            </a:r>
            <a:r>
              <a:rPr lang="zh-CN" altLang="en-US" u="sng"/>
              <a:t>gave way to</a:t>
            </a:r>
            <a:r>
              <a:rPr lang="zh-CN" altLang="en-US"/>
              <a:t> relief as he nodded and accepted my apology.</a:t>
            </a: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ysl: </a:t>
            </a:r>
            <a:r>
              <a:rPr lang="zh-CN" altLang="en-US"/>
              <a:t>句型较丰富</a:t>
            </a:r>
            <a:endParaRPr lang="zh-CN" altLang="en-US"/>
          </a:p>
        </p:txBody>
      </p:sp>
      <p:sp>
        <p:nvSpPr>
          <p:cNvPr id="3" name="内容占位符 2"/>
          <p:cNvSpPr>
            <a:spLocks noGrp="1"/>
          </p:cNvSpPr>
          <p:nvPr>
            <p:ph idx="1"/>
          </p:nvPr>
        </p:nvSpPr>
        <p:spPr/>
        <p:txBody>
          <a:bodyPr>
            <a:normAutofit fontScale="90000"/>
          </a:bodyPr>
          <a:p>
            <a:pPr>
              <a:lnSpc>
                <a:spcPct val="100000"/>
              </a:lnSpc>
            </a:pPr>
            <a:r>
              <a:rPr lang="en-US" altLang="zh-CN" b="1"/>
              <a:t>At recess the next day, I saw Del sitting alone watching the kickball game.</a:t>
            </a:r>
            <a:r>
              <a:rPr lang="en-US" altLang="zh-CN"/>
              <a:t> I was </a:t>
            </a:r>
            <a:r>
              <a:rPr lang="en-US" altLang="zh-CN">
                <a:solidFill>
                  <a:srgbClr val="FF0000"/>
                </a:solidFill>
              </a:rPr>
              <a:t>too </a:t>
            </a:r>
            <a:r>
              <a:rPr lang="en-US" altLang="zh-CN"/>
              <a:t>guilty </a:t>
            </a:r>
            <a:r>
              <a:rPr lang="en-US" altLang="zh-CN">
                <a:solidFill>
                  <a:srgbClr val="FF0000"/>
                </a:solidFill>
              </a:rPr>
              <a:t>to</a:t>
            </a:r>
            <a:r>
              <a:rPr lang="en-US" altLang="zh-CN"/>
              <a:t> join the game, so I edged toward Del</a:t>
            </a:r>
            <a:r>
              <a:rPr lang="en-US" altLang="zh-CN" b="1">
                <a:solidFill>
                  <a:srgbClr val="FF0000"/>
                </a:solidFill>
              </a:rPr>
              <a:t> as</a:t>
            </a:r>
            <a:r>
              <a:rPr lang="en-US" altLang="zh-CN"/>
              <a:t> he glanced at me and lowered his head again. I sat next to him gently and asked if his mother was well. He let out a sigh of disappointment and said nothing, </a:t>
            </a:r>
            <a:r>
              <a:rPr lang="en-US" altLang="zh-CN">
                <a:solidFill>
                  <a:srgbClr val="FF0000"/>
                </a:solidFill>
              </a:rPr>
              <a:t>while</a:t>
            </a:r>
            <a:r>
              <a:rPr lang="en-US" altLang="zh-CN"/>
              <a:t> I was hesitating whether I should tell him that </a:t>
            </a:r>
            <a:r>
              <a:rPr lang="en-US" altLang="zh-CN">
                <a:solidFill>
                  <a:srgbClr val="FF0000"/>
                </a:solidFill>
              </a:rPr>
              <a:t>it was</a:t>
            </a:r>
            <a:r>
              <a:rPr lang="en-US" altLang="zh-CN"/>
              <a:t> I </a:t>
            </a:r>
            <a:r>
              <a:rPr lang="en-US" altLang="zh-CN">
                <a:solidFill>
                  <a:srgbClr val="FF0000"/>
                </a:solidFill>
              </a:rPr>
              <a:t>who</a:t>
            </a:r>
            <a:r>
              <a:rPr lang="en-US" altLang="zh-CN"/>
              <a:t> started the rumor.</a:t>
            </a:r>
            <a:r>
              <a:rPr lang="en-US" altLang="zh-CN">
                <a:solidFill>
                  <a:srgbClr val="FF0000"/>
                </a:solidFill>
              </a:rPr>
              <a:t> Seeing</a:t>
            </a:r>
            <a:r>
              <a:rPr lang="en-US" altLang="zh-CN"/>
              <a:t> that his eyes were full of tears, I was </a:t>
            </a:r>
            <a:r>
              <a:rPr lang="en-US" altLang="zh-CN">
                <a:solidFill>
                  <a:srgbClr val="FF0000"/>
                </a:solidFill>
              </a:rPr>
              <a:t>so</a:t>
            </a:r>
            <a:r>
              <a:rPr lang="en-US" altLang="zh-CN"/>
              <a:t> regretful </a:t>
            </a:r>
            <a:r>
              <a:rPr lang="en-US" altLang="zh-CN">
                <a:solidFill>
                  <a:srgbClr val="FF0000"/>
                </a:solidFill>
              </a:rPr>
              <a:t>that</a:t>
            </a:r>
            <a:r>
              <a:rPr lang="en-US" altLang="zh-CN"/>
              <a:t> I eventually determined to admit. I explained the </a:t>
            </a:r>
            <a:r>
              <a:rPr lang="en-US" altLang="zh-CN">
                <a:solidFill>
                  <a:srgbClr val="FF0000"/>
                </a:solidFill>
              </a:rPr>
              <a:t>reason why</a:t>
            </a:r>
            <a:r>
              <a:rPr lang="en-US" altLang="zh-CN"/>
              <a:t> I started the rumor and simultaneously clarified that</a:t>
            </a:r>
            <a:r>
              <a:rPr lang="en-US" altLang="zh-CN">
                <a:solidFill>
                  <a:srgbClr val="FF0000"/>
                </a:solidFill>
              </a:rPr>
              <a:t> what </a:t>
            </a:r>
            <a:r>
              <a:rPr lang="en-US" altLang="zh-CN"/>
              <a:t>he had done to me really hurt me. At last, I sincerely apologized to him and promised that I would help him solve the problem. Finally, He he apologized to me as well and smiled at me, </a:t>
            </a:r>
            <a:r>
              <a:rPr lang="en-US" altLang="zh-CN">
                <a:solidFill>
                  <a:srgbClr val="FF0000"/>
                </a:solidFill>
              </a:rPr>
              <a:t>which </a:t>
            </a:r>
            <a:r>
              <a:rPr lang="en-US" altLang="zh-CN"/>
              <a:t>made me feel relieved.</a:t>
            </a:r>
            <a:endParaRPr lang="en-US" altLang="zh-CN"/>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p:txBody>
          <a:bodyPr/>
          <a:p>
            <a:r>
              <a:rPr lang="zh-CN" altLang="en-US" b="1"/>
              <a:t>Now that Del had forgiven me, I decided to clear his name before recess ended.</a:t>
            </a:r>
            <a:r>
              <a:rPr lang="zh-CN" altLang="en-US"/>
              <a:t> </a:t>
            </a:r>
            <a:r>
              <a:rPr lang="en-US" altLang="zh-CN">
                <a:solidFill>
                  <a:srgbClr val="FF0000"/>
                </a:solidFill>
              </a:rPr>
              <a:t>N</a:t>
            </a:r>
            <a:r>
              <a:rPr lang="zh-CN" altLang="en-US">
                <a:solidFill>
                  <a:srgbClr val="FF0000"/>
                </a:solidFill>
              </a:rPr>
              <a:t>ervous</a:t>
            </a:r>
            <a:r>
              <a:rPr lang="en-US" altLang="zh-CN">
                <a:solidFill>
                  <a:srgbClr val="FF0000"/>
                </a:solidFill>
              </a:rPr>
              <a:t> </a:t>
            </a:r>
            <a:r>
              <a:rPr lang="en-US" altLang="zh-CN" b="1">
                <a:solidFill>
                  <a:srgbClr val="FF0000"/>
                </a:solidFill>
              </a:rPr>
              <a:t>as</a:t>
            </a:r>
            <a:r>
              <a:rPr lang="en-US" altLang="zh-CN">
                <a:solidFill>
                  <a:schemeClr val="tx1"/>
                </a:solidFill>
              </a:rPr>
              <a:t> I were</a:t>
            </a:r>
            <a:r>
              <a:rPr lang="zh-CN" altLang="en-US"/>
              <a:t>, I</a:t>
            </a:r>
            <a:r>
              <a:rPr lang="zh-CN" altLang="en-US" u="sng"/>
              <a:t> grabbed his arm and pulled him to the kickball field. I raised my voice to sto</a:t>
            </a:r>
            <a:r>
              <a:rPr lang="zh-CN" altLang="en-US"/>
              <a:t>p the game and told everyone the truth: </a:t>
            </a:r>
            <a:r>
              <a:rPr lang="en-US" altLang="zh-CN" b="1">
                <a:solidFill>
                  <a:srgbClr val="FF0000"/>
                </a:solidFill>
              </a:rPr>
              <a:t>What</a:t>
            </a:r>
            <a:r>
              <a:rPr lang="en-US" altLang="zh-CN"/>
              <a:t> made him absent from school was his mom’s sickness</a:t>
            </a:r>
            <a:r>
              <a:rPr lang="zh-CN" altLang="en-US"/>
              <a:t>, and Del did nothing wrong. </a:t>
            </a:r>
            <a:r>
              <a:rPr lang="zh-CN" altLang="en-US" u="sng"/>
              <a:t>The kids fell silent, some lowering heads in embarrassment, others looking at Del regretfully. </a:t>
            </a:r>
            <a:r>
              <a:rPr lang="zh-CN" altLang="en-US"/>
              <a:t>T</a:t>
            </a:r>
            <a:r>
              <a:rPr lang="zh-CN" altLang="en-US" u="sng"/>
              <a:t>hey whispered, then stepped forward, smiling and apologizing as they invited him to play</a:t>
            </a:r>
            <a:r>
              <a:rPr lang="zh-CN" altLang="en-US"/>
              <a:t>. Del’s </a:t>
            </a:r>
            <a:r>
              <a:rPr lang="zh-CN" altLang="en-US" u="sng"/>
              <a:t>face beamed, and the loneliness in his eyes </a:t>
            </a:r>
            <a:r>
              <a:rPr lang="zh-CN" altLang="en-US" b="1" u="sng">
                <a:solidFill>
                  <a:srgbClr val="FF0000"/>
                </a:solidFill>
              </a:rPr>
              <a:t>was replaced by </a:t>
            </a:r>
            <a:r>
              <a:rPr lang="zh-CN" altLang="en-US" u="sng"/>
              <a:t>joy</a:t>
            </a:r>
            <a:r>
              <a:rPr lang="zh-CN" altLang="en-US"/>
              <a:t>. </a:t>
            </a:r>
            <a:r>
              <a:rPr lang="zh-CN" altLang="en-US" b="1">
                <a:solidFill>
                  <a:srgbClr val="FF0000"/>
                </a:solidFill>
              </a:rPr>
              <a:t>Not until</a:t>
            </a:r>
            <a:r>
              <a:rPr lang="zh-CN" altLang="en-US"/>
              <a:t> then did </a:t>
            </a:r>
            <a:r>
              <a:rPr lang="en-US" altLang="zh-CN"/>
              <a:t>I realize that </a:t>
            </a:r>
            <a:r>
              <a:rPr lang="en-US" altLang="zh-CN" dirty="0">
                <a:solidFill>
                  <a:srgbClr val="000000"/>
                </a:solidFill>
                <a:latin typeface="Times New Roman" panose="02020603050405020304" pitchFamily="18" charset="0"/>
                <a:sym typeface="+mn-ea"/>
              </a:rPr>
              <a:t>—words have the power to hurt and heal.</a:t>
            </a:r>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情节构建</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
        <p:nvSpPr>
          <p:cNvPr id="3" name="文本框 23"/>
          <p:cNvSpPr txBox="1"/>
          <p:nvPr/>
        </p:nvSpPr>
        <p:spPr>
          <a:xfrm>
            <a:off x="294967" y="643272"/>
            <a:ext cx="13568377" cy="7711085"/>
          </a:xfrm>
          <a:prstGeom prst="rect">
            <a:avLst/>
          </a:prstGeom>
          <a:noFill/>
        </p:spPr>
        <p:txBody>
          <a:bodyPr wrap="square" rtlCol="0">
            <a:spAutoFit/>
          </a:bodyPr>
          <a:lstStyle/>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What did I do then?</a:t>
            </a:r>
            <a:endParaRPr lang="en-US" altLang="zh-CN" sz="3200" b="1" dirty="0">
              <a:solidFill>
                <a:srgbClr val="FF0000"/>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 过渡句 </a:t>
            </a:r>
            <a:r>
              <a:rPr lang="en-US" altLang="zh-CN" sz="3200" b="1" dirty="0">
                <a:solidFill>
                  <a:srgbClr val="FF0000"/>
                </a:solidFill>
                <a:latin typeface="Times New Roman" panose="02020603050405020304" pitchFamily="18" charset="0"/>
                <a:cs typeface="Times New Roman" panose="02020603050405020304" pitchFamily="18" charset="0"/>
              </a:rPr>
              <a:t>How did Del feel and do?</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ct val="150000"/>
              </a:lnSpc>
            </a:pPr>
            <a:endParaRPr lang="en-US" altLang="zh-CN" sz="3200" b="1" dirty="0">
              <a:solidFill>
                <a:srgbClr val="FF0000"/>
              </a:solidFill>
              <a:latin typeface="Times New Roman" panose="02020603050405020304" pitchFamily="18" charset="0"/>
              <a:cs typeface="Times New Roman" panose="02020603050405020304" pitchFamily="18" charset="0"/>
              <a:sym typeface="+mn-ea"/>
            </a:endParaRPr>
          </a:p>
          <a:p>
            <a:pPr algn="just">
              <a:lnSpc>
                <a:spcPts val="4500"/>
              </a:lnSpc>
            </a:pPr>
            <a:endParaRPr lang="zh-CN" altLang="zh-CN" sz="3200" b="1" kern="0" dirty="0">
              <a:solidFill>
                <a:srgbClr val="0000FF"/>
              </a:solidFill>
              <a:latin typeface="Times New Roman" panose="02020603050405020304" pitchFamily="18" charset="0"/>
              <a:cs typeface="Times New Roman" panose="02020603050405020304" pitchFamily="18" charset="0"/>
            </a:endParaRPr>
          </a:p>
          <a:p>
            <a:pPr marL="0" marR="0" algn="l" eaLnBrk="0" fontAlgn="base">
              <a:lnSpc>
                <a:spcPts val="2000"/>
              </a:lnSpc>
              <a:spcBef>
                <a:spcPts val="0"/>
              </a:spcBef>
              <a:spcAft>
                <a:spcPts val="0"/>
              </a:spcAft>
            </a:pP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cxnSp>
        <p:nvCxnSpPr>
          <p:cNvPr id="4" name="直接连接符 3"/>
          <p:cNvCxnSpPr/>
          <p:nvPr/>
        </p:nvCxnSpPr>
        <p:spPr>
          <a:xfrm>
            <a:off x="6199632" y="1211006"/>
            <a:ext cx="493636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404581" y="1716652"/>
            <a:ext cx="253064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4261104" y="3917308"/>
            <a:ext cx="2109216"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8906256" y="4036180"/>
            <a:ext cx="1203960"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500"/>
                                        <p:tgtEl>
                                          <p:spTgt spid="3">
                                            <p:txEl>
                                              <p:pRg st="9" end="9"/>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9145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ct val="11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他平时的调皮捣蛋被一种平静的悲伤所取代，这让我的心沉了下去。</a:t>
            </a:r>
            <a:r>
              <a:rPr lang="zh-CN" altLang="en-US" sz="3200" dirty="0">
                <a:solidFill>
                  <a:srgbClr val="FF0000"/>
                </a:solidFill>
              </a:rPr>
              <a:t>（定从）</a:t>
            </a:r>
            <a:endParaRPr lang="en-US" altLang="zh-CN" sz="3200" dirty="0">
              <a:solidFill>
                <a:srgbClr val="FF0000"/>
              </a:solidFill>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His usual misbehavior was replaced by a quiet sadness, which made my heart sink. </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我突然意识到，我的话是有后果的，我不能让德尔因为谎言而受到伤害。 </a:t>
            </a:r>
            <a:r>
              <a:rPr lang="zh-CN" altLang="en-US" sz="3200" dirty="0">
                <a:solidFill>
                  <a:srgbClr val="FF0000"/>
                </a:solidFill>
              </a:rPr>
              <a:t>（同位语从句）</a:t>
            </a:r>
            <a:r>
              <a:rPr lang="zh-CN" altLang="en-US" sz="3200" b="1" kern="0" dirty="0">
                <a:latin typeface="Times New Roman" panose="02020603050405020304" pitchFamily="18" charset="0"/>
                <a:cs typeface="Times New Roman" panose="02020603050405020304" pitchFamily="18" charset="0"/>
              </a:rPr>
              <a:t> </a:t>
            </a:r>
            <a:endParaRPr lang="en-US" altLang="zh-CN" sz="3200" b="1" kern="0" dirty="0">
              <a:latin typeface="Times New Roman" panose="02020603050405020304" pitchFamily="18" charset="0"/>
              <a:cs typeface="Times New Roman" panose="02020603050405020304" pitchFamily="18" charset="0"/>
            </a:endParaRPr>
          </a:p>
          <a:p>
            <a:pPr algn="just">
              <a:lnSpc>
                <a:spcPct val="115000"/>
              </a:lnSpc>
            </a:pPr>
            <a:r>
              <a:rPr lang="en-US" altLang="zh-CN" sz="3200" b="1" kern="0" dirty="0">
                <a:solidFill>
                  <a:srgbClr val="0000FF"/>
                </a:solidFill>
                <a:latin typeface="Times New Roman" panose="02020603050405020304" pitchFamily="18" charset="0"/>
                <a:cs typeface="Times New Roman" panose="02020603050405020304" pitchFamily="18" charset="0"/>
              </a:rPr>
              <a:t>It suddenly dawned on me that my words had consequences, and I couldn't let Del suffer the brunt of a lie.</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nSpc>
                <a:spcPts val="4840"/>
              </a:lnSpc>
            </a:pPr>
            <a:r>
              <a:rPr lang="en-US" altLang="zh-CN" sz="1800" dirty="0">
                <a:effectLst/>
                <a:latin typeface="等线" panose="02010600030101010101" charset="-122"/>
                <a:cs typeface="Times New Roman" panose="02020603050405020304" pitchFamily="18" charset="0"/>
              </a:rPr>
              <a:t> </a:t>
            </a: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心理描写：共情同情</a:t>
            </a:r>
            <a:r>
              <a:rPr lang="en-US" altLang="zh-CN" sz="3200" b="1" kern="0" dirty="0">
                <a:solidFill>
                  <a:schemeClr val="bg1"/>
                </a:solidFill>
                <a:latin typeface="Times New Roman" panose="02020603050405020304" pitchFamily="18" charset="0"/>
                <a:cs typeface="Times New Roman" panose="02020603050405020304" pitchFamily="18" charset="0"/>
              </a:rPr>
              <a:t>1</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487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6805709"/>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dirty="0">
                <a:solidFill>
                  <a:srgbClr val="FF0000"/>
                </a:solidFill>
                <a:latin typeface="Times New Roman" panose="02020603050405020304" pitchFamily="18" charset="0"/>
                <a:cs typeface="Times New Roman" panose="02020603050405020304" pitchFamily="18" charset="0"/>
              </a:rPr>
              <a:t>   </a:t>
            </a: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I feel and think?</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他孤立无援的身影牵动着我的心弦。</a:t>
            </a:r>
            <a:endParaRPr lang="en-US" altLang="zh-CN" sz="3200" b="1" kern="0" dirty="0">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solidFill>
                  <a:srgbClr val="0000FF"/>
                </a:solidFill>
                <a:latin typeface="Times New Roman" panose="02020603050405020304" pitchFamily="18" charset="0"/>
                <a:cs typeface="Times New Roman" panose="02020603050405020304" pitchFamily="18" charset="0"/>
              </a:rPr>
              <a:t>The sight of his isolated figure tugged at my heartstrings. </a:t>
            </a: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我想起了自己有多不喜欢别人叫我 “杰米”，我意识到绰号带来的痛苦与排斥和诬陷带来的痛苦相比，简直是小巫见大巫。</a:t>
            </a:r>
            <a:endParaRPr lang="en-US" altLang="zh-CN" sz="3200" b="1" kern="0" dirty="0">
              <a:latin typeface="Times New Roman" panose="02020603050405020304" pitchFamily="18" charset="0"/>
              <a:cs typeface="Times New Roman" panose="02020603050405020304" pitchFamily="18" charset="0"/>
            </a:endParaRPr>
          </a:p>
          <a:p>
            <a:pPr algn="just">
              <a:lnSpc>
                <a:spcPts val="4840"/>
              </a:lnSpc>
            </a:pPr>
            <a:r>
              <a:rPr lang="en-US" altLang="zh-CN" sz="3200" b="1" kern="0" dirty="0">
                <a:solidFill>
                  <a:srgbClr val="0000FF"/>
                </a:solidFill>
                <a:latin typeface="Times New Roman" panose="02020603050405020304" pitchFamily="18" charset="0"/>
                <a:cs typeface="Times New Roman" panose="02020603050405020304" pitchFamily="18" charset="0"/>
              </a:rPr>
              <a:t>I remembered how much I disliked being called "Germy" and realized the pain of a nickname could pale in comparison to the pain of exclusion and false accusations.</a:t>
            </a:r>
            <a:endParaRPr lang="en-US" altLang="zh-CN" sz="3200" b="1" kern="0" dirty="0">
              <a:solidFill>
                <a:srgbClr val="0000FF"/>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心理描写：共情同情</a:t>
            </a:r>
            <a:r>
              <a:rPr lang="en-US" altLang="zh-CN" sz="3200" b="1" kern="0" dirty="0">
                <a:solidFill>
                  <a:schemeClr val="bg1"/>
                </a:solidFill>
                <a:latin typeface="Times New Roman" panose="02020603050405020304" pitchFamily="18" charset="0"/>
                <a:cs typeface="Times New Roman" panose="02020603050405020304" pitchFamily="18" charset="0"/>
              </a:rPr>
              <a:t>2</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Effect transition="in" filter="fade">
                                      <p:cBhvr>
                                        <p:cTn id="13" dur="1000"/>
                                        <p:tgtEl>
                                          <p:spTgt spid="1048737">
                                            <p:txEl>
                                              <p:pRg st="8" end="8"/>
                                            </p:txEl>
                                          </p:spTgt>
                                        </p:tgtEl>
                                      </p:cBhvr>
                                    </p:animEffect>
                                    <p:anim calcmode="lin" valueType="num">
                                      <p:cBhvr>
                                        <p:cTn id="14" dur="10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p:cTn id="15" dur="1000" fill="hold"/>
                                        <p:tgtEl>
                                          <p:spTgt spid="104873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0509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忐忑不安，深吸一口气，鼓起所有勇气，走近他，心怦怦直跳。</a:t>
            </a:r>
            <a:r>
              <a:rPr lang="zh-CN" altLang="en-US" sz="3200" dirty="0">
                <a:solidFill>
                  <a:srgbClr val="FF0000"/>
                </a:solidFill>
              </a:rPr>
              <a:t>（动作链</a:t>
            </a:r>
            <a:r>
              <a:rPr lang="en-US" altLang="zh-CN" sz="3200" dirty="0">
                <a:solidFill>
                  <a:srgbClr val="FF0000"/>
                </a:solidFill>
              </a:rPr>
              <a:t>+</a:t>
            </a:r>
            <a:r>
              <a:rPr lang="zh-CN" altLang="en-US" sz="3200" dirty="0">
                <a:solidFill>
                  <a:srgbClr val="FF0000"/>
                </a:solidFill>
              </a:rPr>
              <a:t>独立主格）</a:t>
            </a:r>
            <a:endParaRPr lang="en-US" altLang="zh-CN" sz="3200" dirty="0">
              <a:solidFill>
                <a:srgbClr val="FF0000"/>
              </a:solidFill>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With a knot in my stomach, I took a deep breath, p</a:t>
            </a:r>
            <a:r>
              <a:rPr lang="en-US" altLang="zh-CN" sz="3200" b="1" u="sng"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lucked up all my courage and approached</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him, my heart pounding. "Del, I owe you an apology.”</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“德尔，我应该向你道歉。我不是故意散布关于你的谣言的。” 我喃喃地说，声音小的几乎</a:t>
            </a:r>
            <a:r>
              <a:rPr lang="en-US" altLang="zh-CN" sz="3200" b="1" kern="0" dirty="0">
                <a:latin typeface="Times New Roman" panose="02020603050405020304" pitchFamily="18" charset="0"/>
                <a:cs typeface="Times New Roman" panose="02020603050405020304" pitchFamily="18" charset="0"/>
              </a:rPr>
              <a:t> </a:t>
            </a:r>
            <a:r>
              <a:rPr lang="zh-CN" altLang="en-US" sz="3200" b="1" kern="0" dirty="0">
                <a:latin typeface="Times New Roman" panose="02020603050405020304" pitchFamily="18" charset="0"/>
                <a:cs typeface="Times New Roman" panose="02020603050405020304" pitchFamily="18" charset="0"/>
              </a:rPr>
              <a:t>是耳语。</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didn’t mean to spread the rumor about you.” I murmured, my voice barely above a whisper.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微场景：紧张道歉</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1000"/>
                                        <p:tgtEl>
                                          <p:spTgt spid="1048737">
                                            <p:txEl>
                                              <p:pRg st="6" end="6"/>
                                            </p:txEl>
                                          </p:spTgt>
                                        </p:tgtEl>
                                      </p:cBhvr>
                                    </p:animEffect>
                                    <p:anim calcmode="lin" valueType="num">
                                      <p:cBhvr>
                                        <p:cTn id="8" dur="10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104873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48737">
                                            <p:txEl>
                                              <p:pRg st="8" end="8"/>
                                            </p:txEl>
                                          </p:spTgt>
                                        </p:tgtEl>
                                        <p:attrNameLst>
                                          <p:attrName>style.visibility</p:attrName>
                                        </p:attrNameLst>
                                      </p:cBhvr>
                                      <p:to>
                                        <p:strVal val="visible"/>
                                      </p:to>
                                    </p:set>
                                    <p:animEffect transition="in" filter="fade">
                                      <p:cBhvr>
                                        <p:cTn id="14" dur="1000"/>
                                        <p:tgtEl>
                                          <p:spTgt spid="1048737">
                                            <p:txEl>
                                              <p:pRg st="8" end="8"/>
                                            </p:txEl>
                                          </p:spTgt>
                                        </p:tgtEl>
                                      </p:cBhvr>
                                    </p:animEffect>
                                    <p:anim calcmode="lin" valueType="num">
                                      <p:cBhvr>
                                        <p:cTn id="15" dur="10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p:cTn id="16" dur="1000" fill="hold"/>
                                        <p:tgtEl>
                                          <p:spTgt spid="104873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7668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marL="29210" indent="272415" algn="just" eaLnBrk="0" fontAlgn="base">
              <a:lnSpc>
                <a:spcPts val="4200"/>
              </a:lnSpc>
              <a:spcBef>
                <a:spcPts val="670"/>
              </a:spcBef>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What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I say to Del</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1.</a:t>
            </a:r>
            <a:r>
              <a:rPr lang="zh-CN" altLang="en-US" sz="3200" b="1" kern="0" dirty="0">
                <a:latin typeface="Times New Roman" panose="02020603050405020304" pitchFamily="18" charset="0"/>
                <a:cs typeface="Times New Roman" panose="02020603050405020304" pitchFamily="18" charset="0"/>
              </a:rPr>
              <a:t>我犹豫着走近他，坐在他身边，尴尬地沉默了一会儿。</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approached him hesitantly and sat beside him in an awkward silence for a moment.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r>
              <a:rPr lang="en-US" altLang="zh-CN" sz="3200" b="1" kern="0" dirty="0">
                <a:latin typeface="Times New Roman" panose="02020603050405020304" pitchFamily="18" charset="0"/>
                <a:cs typeface="Times New Roman" panose="02020603050405020304" pitchFamily="18" charset="0"/>
              </a:rPr>
              <a:t>2.</a:t>
            </a:r>
            <a:r>
              <a:rPr lang="zh-CN" altLang="en-US" sz="3200" b="1" kern="0" dirty="0">
                <a:latin typeface="Times New Roman" panose="02020603050405020304" pitchFamily="18" charset="0"/>
                <a:cs typeface="Times New Roman" panose="02020603050405020304" pitchFamily="18" charset="0"/>
              </a:rPr>
              <a:t>然后，我鼓起勇气向他道歉，声音颤抖：</a:t>
            </a:r>
            <a:r>
              <a:rPr lang="en-US" altLang="zh-CN" sz="3200" b="1" kern="0" dirty="0">
                <a:latin typeface="Times New Roman" panose="02020603050405020304" pitchFamily="18" charset="0"/>
                <a:cs typeface="Times New Roman" panose="02020603050405020304" pitchFamily="18" charset="0"/>
              </a:rPr>
              <a:t>“</a:t>
            </a:r>
            <a:r>
              <a:rPr lang="zh-CN" altLang="en-US" sz="3200" b="1" kern="0" dirty="0">
                <a:latin typeface="Times New Roman" panose="02020603050405020304" pitchFamily="18" charset="0"/>
                <a:cs typeface="Times New Roman" panose="02020603050405020304" pitchFamily="18" charset="0"/>
              </a:rPr>
              <a:t>对于我散布的谣言，我真的很抱歉，德尔。我不知道</a:t>
            </a:r>
            <a:r>
              <a:rPr lang="en-US" altLang="zh-CN" sz="3200" b="1" kern="0" dirty="0">
                <a:latin typeface="Times New Roman" panose="02020603050405020304" pitchFamily="18" charset="0"/>
                <a:cs typeface="Times New Roman" panose="02020603050405020304" pitchFamily="18" charset="0"/>
              </a:rPr>
              <a:t>......</a:t>
            </a:r>
            <a:r>
              <a:rPr lang="zh-CN" altLang="en-US" sz="3200" b="1" kern="0" dirty="0">
                <a:latin typeface="Times New Roman" panose="02020603050405020304" pitchFamily="18" charset="0"/>
                <a:cs typeface="Times New Roman" panose="02020603050405020304" pitchFamily="18" charset="0"/>
              </a:rPr>
              <a:t>我错了。我错了”。</a:t>
            </a:r>
            <a:r>
              <a:rPr lang="en-US" altLang="zh-CN" sz="3200" kern="0" dirty="0">
                <a:solidFill>
                  <a:srgbClr val="FF0000"/>
                </a:solidFill>
                <a:latin typeface="Times New Roman" panose="02020603050405020304" pitchFamily="18" charset="0"/>
                <a:cs typeface="Times New Roman" panose="02020603050405020304" pitchFamily="18" charset="0"/>
              </a:rPr>
              <a:t>(</a:t>
            </a:r>
            <a:r>
              <a:rPr lang="zh-CN" altLang="en-US" sz="3200" dirty="0">
                <a:solidFill>
                  <a:srgbClr val="FF0000"/>
                </a:solidFill>
              </a:rPr>
              <a:t>独立主格）</a:t>
            </a:r>
            <a:endParaRPr lang="en-US" altLang="zh-CN" sz="3200" b="1" kern="0" dirty="0">
              <a:latin typeface="Times New Roman" panose="02020603050405020304" pitchFamily="18" charset="0"/>
              <a:cs typeface="Times New Roman" panose="02020603050405020304" pitchFamily="18" charset="0"/>
            </a:endParaRPr>
          </a:p>
          <a:p>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Then I mustered the courage to apologize, my voice shaking, "I'm really sorry about the rumor I started, Del. I didn't know ... I was wrong."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微场景：紧张道歉</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 calcmode="lin" valueType="num">
                                      <p:cBhvr additive="base">
                                        <p:cTn id="13" dur="5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4873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802449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他惊讶地睁大眼睛，脸上闪过一丝愤怒。</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无灵主语</a:t>
            </a:r>
            <a:r>
              <a:rPr lang="en-US" altLang="zh-CN" sz="3200" dirty="0">
                <a:solidFill>
                  <a:srgbClr val="FF0000"/>
                </a:solidFill>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顿了顿，德尔重重地叹了口气。</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His eyes widened in surprise, and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 touch of anger flashed across his face</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After a pause, Del let out a heavy sigh.</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“我明白了，杰米。”他说，声音变得柔和起来。</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独立主格</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）“我也很抱歉，叫你</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'Germy.' </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。我没想到这让你这么困扰。”</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get it, Jamie," he said,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his voice softening</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"And I'm sorry too, for calling you 'Germy.' I didn't realize it bothered you so much.”</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zh-CN" sz="1800" kern="100" dirty="0">
              <a:effectLst/>
              <a:latin typeface="等线" panose="02010600030101010101" charset="-122"/>
              <a:ea typeface="等线" panose="02010600030101010101"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微场景：原谅</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48737">
                                            <p:txEl>
                                              <p:pRg st="8" end="8"/>
                                            </p:txEl>
                                          </p:spTgt>
                                        </p:tgtEl>
                                        <p:attrNameLst>
                                          <p:attrName>style.visibility</p:attrName>
                                        </p:attrNameLst>
                                      </p:cBhvr>
                                      <p:to>
                                        <p:strVal val="visible"/>
                                      </p:to>
                                    </p:set>
                                    <p:animEffect transition="in" filter="fade">
                                      <p:cBhvr>
                                        <p:cTn id="13" dur="500"/>
                                        <p:tgtEl>
                                          <p:spTgt spid="104873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3961" y="188111"/>
            <a:ext cx="11641776" cy="6481778"/>
          </a:xfrm>
        </p:spPr>
        <p:txBody>
          <a:bodyPr>
            <a:noAutofit/>
          </a:bodyPr>
          <a:lstStyle/>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didn’t like Del so much.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always called me the nickname “Germy,”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which meant “dirty,”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instead of</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my real name “Jamie.”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Besides, he was known as a trouble-maker in school. So when the head teacher Mr. Smith asked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to come to his office,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naturally thought that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had done something mean to someone.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Through the window,</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caught sight of a smaller boy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crying.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seemed unhappy, too.</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did not return to class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day.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All of us were discussing what had happened to him. What else could such an annoying boy do? “He must have hit the boy and was sent home,”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whispered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to my friends. Their eyes widened.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It felt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good to see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them so interested in what I 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next morning, the whole school was talking about Del being expelled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开除</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for beating up</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 kid. I was surprised that my assumptions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passed on</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 quickly. So when Del walked into the classroom, all</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kids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shocked. The kids next to</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him shifted their desks away.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“What’s your problem?”</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 “I don’t want you to attack 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kid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Some laughed. “Yeah,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might,”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Del.</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could tell he was joking,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but many kids thought he admitted he did beat up someone.</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During recess (</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课间休息</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Del tried to join</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kickball game.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“Neither team wants you,”</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of the</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players said.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“Why?”</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looking confused.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always play with</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you guys.”</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They ignored him and went on playing.</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sat by himself while the rest of the school enjoyed</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their recess away from him. Del looked lonely and sad, much different from before. I started to feel sorry for him.</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2000"/>
              </a:lnSpc>
              <a:spcBef>
                <a:spcPts val="0"/>
              </a:spcBef>
              <a:spcAft>
                <a:spcPts val="0"/>
              </a:spcAft>
              <a:buNone/>
            </a:pP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Later that day, I learned what</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really happened. The kid was </a:t>
            </a:r>
            <a:r>
              <a:rPr lang="en-US" altLang="zh-CN" sz="24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Del’s</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little brother and he was crying because their mother fell ill and was sent to hospital. I felt even sorrier for what 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before. I</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started a rumor</a:t>
            </a:r>
            <a:r>
              <a:rPr lang="en-US" altLang="zh-CN"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24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谣言</a:t>
            </a:r>
            <a:r>
              <a:rPr lang="en-US" altLang="zh-CN" sz="24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kern="100" dirty="0">
              <a:effectLst/>
              <a:latin typeface="Calibri" panose="020F0502020204030204" charset="0"/>
              <a:ea typeface="宋体" panose="02010600030101010101" pitchFamily="2" charset="-122"/>
              <a:cs typeface="Times New Roman" panose="02020603050405020304" pitchFamily="18" charset="0"/>
            </a:endParaRPr>
          </a:p>
          <a:p>
            <a:pPr marL="0" marR="0" indent="0" algn="just">
              <a:lnSpc>
                <a:spcPts val="2000"/>
              </a:lnSpc>
              <a:spcBef>
                <a:spcPts val="0"/>
              </a:spcBef>
              <a:spcAft>
                <a:spcPts val="0"/>
              </a:spcAft>
              <a:buNone/>
            </a:pPr>
            <a:r>
              <a:rPr lang="en-US" altLang="zh-CN" sz="24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kickball</a:t>
            </a:r>
            <a:r>
              <a:rPr lang="en-US" altLang="zh-CN" sz="2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2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p>
            <a:pPr marL="0" marR="0" indent="0" algn="just">
              <a:lnSpc>
                <a:spcPts val="2000"/>
              </a:lnSpc>
              <a:spcBef>
                <a:spcPts val="0"/>
              </a:spcBef>
              <a:spcAft>
                <a:spcPts val="0"/>
              </a:spcAft>
              <a:buNone/>
            </a:pP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2400" b="1" kern="100" dirty="0">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2400" b="1" kern="100" dirty="0">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decided to do more before the recess was over. </a:t>
            </a:r>
            <a:endParaRPr lang="en-US" altLang="zh-CN" sz="2400" b="1" kern="100" dirty="0">
              <a:solidFill>
                <a:srgbClr val="FF0000"/>
              </a:solidFill>
              <a:effectLst/>
              <a:latin typeface="Calibri" panose="020F0502020204030204" charset="0"/>
              <a:ea typeface="宋体" panose="02010600030101010101" pitchFamily="2" charset="-122"/>
              <a:cs typeface="Times New Roman" panose="02020603050405020304" pitchFamily="18" charset="0"/>
            </a:endParaRPr>
          </a:p>
          <a:p>
            <a:pPr indent="0" algn="l">
              <a:lnSpc>
                <a:spcPts val="2000"/>
              </a:lnSpc>
              <a:spcBef>
                <a:spcPts val="0"/>
              </a:spcBef>
              <a:buNone/>
            </a:pPr>
            <a:endParaRPr lang="zh-CN" altLang="zh-CN" sz="2400" kern="100" dirty="0">
              <a:effectLst/>
              <a:latin typeface="Calibri" panose="020F0502020204030204" charset="0"/>
              <a:ea typeface="宋体" panose="02010600030101010101" pitchFamily="2" charset="-122"/>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954101"/>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algn="just">
              <a:lnSpc>
                <a:spcPts val="4200"/>
              </a:lnSpc>
            </a:pPr>
            <a:r>
              <a:rPr lang="zh-CN" altLang="en-US" sz="3200" b="1" dirty="0">
                <a:solidFill>
                  <a:srgbClr val="FF0000"/>
                </a:solidFill>
                <a:latin typeface="Times New Roman" panose="02020603050405020304" pitchFamily="18" charset="0"/>
                <a:cs typeface="Times New Roman" panose="02020603050405020304" pitchFamily="18" charset="0"/>
              </a:rPr>
              <a:t>衔接句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Del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他的目光与我的目光交汇在一起，既惊讶又恼怒。然而几秒钟后，他的表情缓和下来。</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His gaze met mine with a mix of surprise and annoyance. Seconds later, however, his expression softened.</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停顿了一下，他用真诚的语气说：</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我也很抱歉，因为‘</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Germy’</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这件事。我没有意识到这会打扰到你。”</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After a pause, he said in a sincere tone, "And I'm sorry too, for the 'Germy' thing. I didn't realize it bothered you."</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zh-CN" altLang="zh-CN" sz="1800" kern="100" dirty="0">
              <a:effectLst/>
              <a:latin typeface="等线" panose="02010600030101010101" charset="-122"/>
              <a:ea typeface="等线" panose="02010600030101010101"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微场景：原谅</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pic>
        <p:nvPicPr>
          <p:cNvPr id="2" name="图片 1"/>
          <p:cNvPicPr>
            <a:picLocks noChangeAspect="1"/>
          </p:cNvPicPr>
          <p:nvPr>
            <p:custDataLst>
              <p:tags r:id="rId1"/>
            </p:custDataLst>
          </p:nvPr>
        </p:nvPicPr>
        <p:blipFill>
          <a:blip r:embed="rId2" cstate="print"/>
          <a:stretch>
            <a:fillRect/>
          </a:stretch>
        </p:blipFill>
        <p:spPr>
          <a:xfrm>
            <a:off x="11135995" y="0"/>
            <a:ext cx="1056005" cy="864235"/>
          </a:xfrm>
          <a:prstGeom prst="rect">
            <a:avLst/>
          </a:prstGeom>
        </p:spPr>
      </p:pic>
      <p:sp>
        <p:nvSpPr>
          <p:cNvPr id="3" name="矩形 2"/>
          <p:cNvSpPr/>
          <p:nvPr>
            <p:custDataLst>
              <p:tags r:id="rId3"/>
            </p:custDataLst>
          </p:nvPr>
        </p:nvSpPr>
        <p:spPr>
          <a:xfrm>
            <a:off x="411480" y="5095240"/>
            <a:ext cx="11336655" cy="1235075"/>
          </a:xfrm>
          <a:prstGeom prst="rect">
            <a:avLst/>
          </a:prstGeom>
          <a:solidFill>
            <a:schemeClr val="accent5">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just"/>
            <a:r>
              <a:rPr lang="en-US" altLang="zh-CN" sz="3300">
                <a:solidFill>
                  <a:schemeClr val="tx1"/>
                </a:solidFill>
              </a:rPr>
              <a:t>No sooner had he finished his words than the weight on my heart lightened. </a:t>
            </a:r>
            <a:endParaRPr lang="en-US" altLang="zh-CN" sz="3300">
              <a:solidFill>
                <a:schemeClr val="tx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48737">
                                            <p:txEl>
                                              <p:pRg st="8" end="8"/>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128016"/>
            <a:ext cx="11702797" cy="709866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2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  衔接句 </a:t>
            </a:r>
            <a:r>
              <a:rPr lang="en-US" altLang="zh-CN" sz="3200" b="1" dirty="0">
                <a:solidFill>
                  <a:srgbClr val="FF0000"/>
                </a:solidFill>
                <a:latin typeface="Times New Roman" panose="02020603050405020304" pitchFamily="18" charset="0"/>
                <a:cs typeface="Times New Roman" panose="02020603050405020304" pitchFamily="18" charset="0"/>
              </a:rPr>
              <a:t>What did I do then?</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25000"/>
              </a:lnSpc>
            </a:pP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我走过去，朝队员们做了个手势，然后喊道：</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嘿，伙计们。我想澄清一件事。德尔并没有打架。</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动作链</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他的家人正在经历一段艰难的时期，我们应该给予支持，而不是评头论足。”</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2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I walked over to the group,</a:t>
            </a:r>
            <a:r>
              <a:rPr lang="zh-CN" altLang="en-US"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gestured towards the players and called out, "Hey, guys. I want to clear something up. Del didn't get into a fight. His family is going through a tough time, and we should be supportive, not judgmental."</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微场景：阐清误会</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5110" y="-356870"/>
            <a:ext cx="11559540" cy="7214870"/>
          </a:xfrm>
          <a:prstGeom prst="rect">
            <a:avLst/>
          </a:prstGeom>
          <a:noFill/>
        </p:spPr>
        <p:txBody>
          <a:bodyPr wrap="square" rtlCol="0">
            <a:no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2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2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2500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球员们停下来听着，从我看向德尔，又从德尔看向我。</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（动作链</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在几个孩子点头表示同意之前，出现了令人不舒服的沉默。然后一个孩子开口了：“德尔，你参加吗？”</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ct val="12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players stopped and listened, looking from me to Del and back again. There was an uncomfortable silence</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before</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a few of the kids nodded in agreement. Then one of the kids spoke up, "Del, you in?"</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微场景：谅解接纳</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
        <p:nvSpPr>
          <p:cNvPr id="2" name="矩形 1"/>
          <p:cNvSpPr/>
          <p:nvPr>
            <p:custDataLst>
              <p:tags r:id="rId1"/>
            </p:custDataLst>
          </p:nvPr>
        </p:nvSpPr>
        <p:spPr>
          <a:xfrm>
            <a:off x="467995" y="4457700"/>
            <a:ext cx="11336655" cy="1235075"/>
          </a:xfrm>
          <a:prstGeom prst="rect">
            <a:avLst/>
          </a:prstGeom>
          <a:solidFill>
            <a:schemeClr val="accent5">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just"/>
            <a:r>
              <a:rPr lang="en-US" altLang="zh-CN" sz="3300">
                <a:solidFill>
                  <a:srgbClr val="FF0000"/>
                </a:solidFill>
              </a:rPr>
              <a:t>It was not until</a:t>
            </a:r>
            <a:r>
              <a:rPr lang="en-US" altLang="zh-CN" sz="3300">
                <a:solidFill>
                  <a:schemeClr val="tx1"/>
                </a:solidFill>
              </a:rPr>
              <a:t> I clarify the whole story</a:t>
            </a:r>
            <a:r>
              <a:rPr lang="en-US" altLang="zh-CN" sz="3300">
                <a:solidFill>
                  <a:srgbClr val="FF0000"/>
                </a:solidFill>
              </a:rPr>
              <a:t> that </a:t>
            </a:r>
            <a:r>
              <a:rPr lang="en-US" altLang="zh-CN" sz="3300">
                <a:solidFill>
                  <a:schemeClr val="tx1"/>
                </a:solidFill>
              </a:rPr>
              <a:t>everyone started to feel deep regret and reached out their hands warmly.</a:t>
            </a:r>
            <a:endParaRPr lang="en-US" altLang="zh-CN" sz="3300">
              <a:solidFill>
                <a:schemeClr val="tx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182245" y="-356870"/>
            <a:ext cx="11854180" cy="7994015"/>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ct val="1450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450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ct val="1450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a:t>
            </a:r>
            <a:r>
              <a:rPr lang="en-US" altLang="zh-CN" sz="3200" b="1" dirty="0">
                <a:solidFill>
                  <a:srgbClr val="FF0000"/>
                </a:solidFill>
                <a:latin typeface="Times New Roman" panose="02020603050405020304" pitchFamily="18" charset="0"/>
                <a:cs typeface="Times New Roman" panose="02020603050405020304" pitchFamily="18" charset="0"/>
                <a:sym typeface="+mn-ea"/>
              </a:rPr>
              <a:t>the other student react</a:t>
            </a:r>
            <a:r>
              <a:rPr lang="en-US" altLang="zh-CN" sz="3200" b="1" dirty="0">
                <a:solidFill>
                  <a:srgbClr val="FF0000"/>
                </a:solidFill>
                <a:latin typeface="Times New Roman" panose="02020603050405020304" pitchFamily="18" charset="0"/>
                <a:cs typeface="Times New Roman" panose="02020603050405020304" pitchFamily="18" charset="0"/>
              </a:rPr>
              <a:t>?</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ct val="14500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大家都沉默了，脸上流露出从惊讶到内疚的各种情绪。</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dirty="0">
                <a:solidFill>
                  <a:srgbClr val="FF0000"/>
                </a:solidFill>
              </a:rPr>
              <a:t>独立主格</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我看到他们的脸上露出了恍然大悟的表情。“德尔，”队长说着，把球扔给了他，</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你加入了。</a:t>
            </a: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 </a:t>
            </a:r>
            <a:r>
              <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endPar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nSpc>
                <a:spcPct val="1450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group fell silent, their faces flashing a range of emotions from surprise to guilt. And I could see the realization dawn on their faces. "Del," the team captain said, tossing him the ball, "you're in. "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微场景：谅解接纳</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
        <p:nvSpPr>
          <p:cNvPr id="2" name="矩形 1"/>
          <p:cNvSpPr/>
          <p:nvPr>
            <p:custDataLst>
              <p:tags r:id="rId1"/>
            </p:custDataLst>
          </p:nvPr>
        </p:nvSpPr>
        <p:spPr>
          <a:xfrm>
            <a:off x="339725" y="4961890"/>
            <a:ext cx="11336655" cy="1235075"/>
          </a:xfrm>
          <a:prstGeom prst="rect">
            <a:avLst/>
          </a:prstGeom>
          <a:solidFill>
            <a:schemeClr val="accent5">
              <a:lumMod val="40000"/>
              <a:lumOff val="60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just"/>
            <a:r>
              <a:rPr lang="en-US" altLang="zh-CN" sz="3300">
                <a:solidFill>
                  <a:schemeClr val="tx1"/>
                </a:solidFill>
              </a:rPr>
              <a:t>The moment they saw us standing side by side, the joyful playing vibe immediately </a:t>
            </a:r>
            <a:r>
              <a:rPr lang="en-US" altLang="zh-CN" sz="3300">
                <a:solidFill>
                  <a:srgbClr val="FF0000"/>
                </a:solidFill>
              </a:rPr>
              <a:t>gave way to </a:t>
            </a:r>
            <a:r>
              <a:rPr lang="en-US" altLang="zh-CN" sz="3300">
                <a:solidFill>
                  <a:schemeClr val="tx1"/>
                </a:solidFill>
              </a:rPr>
              <a:t>astonished silence.</a:t>
            </a:r>
            <a:endParaRPr lang="en-US" altLang="zh-CN" sz="3300">
              <a:solidFill>
                <a:schemeClr val="tx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 calcmode="lin" valueType="num">
                                      <p:cBhvr additive="base">
                                        <p:cTn id="7" dur="500" fill="hold"/>
                                        <p:tgtEl>
                                          <p:spTgt spid="1048737">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4873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6999993"/>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zh-CN" altLang="en-US" sz="3200" b="1" dirty="0">
                <a:solidFill>
                  <a:srgbClr val="FF0000"/>
                </a:solidFill>
                <a:latin typeface="Times New Roman" panose="02020603050405020304" pitchFamily="18" charset="0"/>
                <a:cs typeface="Times New Roman" panose="02020603050405020304" pitchFamily="18" charset="0"/>
              </a:rPr>
              <a:t>过渡句 </a:t>
            </a:r>
            <a:r>
              <a:rPr lang="en-US" altLang="zh-CN" sz="3200" b="1" dirty="0">
                <a:solidFill>
                  <a:srgbClr val="FF0000"/>
                </a:solidFill>
                <a:latin typeface="Times New Roman" panose="02020603050405020304" pitchFamily="18" charset="0"/>
                <a:cs typeface="Times New Roman" panose="02020603050405020304" pitchFamily="18" charset="0"/>
              </a:rPr>
              <a:t>How did Del feel and do?</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r>
              <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600" b="1" kern="100" dirty="0">
                <a:latin typeface="Times New Roman" panose="02020603050405020304" pitchFamily="18" charset="0"/>
                <a:ea typeface="宋体" panose="02010600030101010101" pitchFamily="2" charset="-122"/>
                <a:cs typeface="Times New Roman" panose="02020603050405020304" pitchFamily="18" charset="0"/>
              </a:rPr>
              <a:t>他点点头，脸上绽放出惊喜而感激的笑容。</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600" dirty="0">
                <a:solidFill>
                  <a:srgbClr val="FF0000"/>
                </a:solidFill>
              </a:rPr>
              <a:t>独立主格</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He nodded, his face breaking into a surprised but grateful smile. </a:t>
            </a:r>
            <a:endPar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600" b="1" kern="100" dirty="0">
                <a:latin typeface="Times New Roman" panose="02020603050405020304" pitchFamily="18" charset="0"/>
                <a:ea typeface="宋体" panose="02010600030101010101" pitchFamily="2" charset="-122"/>
                <a:cs typeface="Times New Roman" panose="02020603050405020304" pitchFamily="18" charset="0"/>
              </a:rPr>
              <a:t>德尔的脸上洋溢着兴奋和感激，他小跑着加入了比赛。</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zh-CN" altLang="en-US" sz="3600" dirty="0">
                <a:solidFill>
                  <a:srgbClr val="FF0000"/>
                </a:solidFill>
              </a:rPr>
              <a:t>独立主格</a:t>
            </a:r>
            <a:r>
              <a:rPr lang="zh-CN" altLang="en-US" sz="36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r>
              <a:rPr lang="en-US" altLang="zh-CN" sz="3600" b="1" kern="100" dirty="0" err="1">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Del's</a:t>
            </a: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face lightening up with a mixture of excitement and gratitude, he jogged over to join the game. </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微场景：高兴感激</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48737">
                                            <p:txEl>
                                              <p:pRg st="8" end="8"/>
                                            </p:txEl>
                                          </p:spTgt>
                                        </p:tgtEl>
                                        <p:attrNameLst>
                                          <p:attrName>style.visibility</p:attrName>
                                        </p:attrNameLst>
                                      </p:cBhvr>
                                      <p:to>
                                        <p:strVal val="visible"/>
                                      </p:to>
                                    </p:set>
                                    <p:anim calcmode="lin" valueType="num">
                                      <p:cBhvr additive="base">
                                        <p:cTn id="12" dur="500" fill="hold"/>
                                        <p:tgtEl>
                                          <p:spTgt spid="1048737">
                                            <p:txEl>
                                              <p:pRg st="8" end="8"/>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04873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3077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dirty="0">
                <a:solidFill>
                  <a:srgbClr val="FF0000"/>
                </a:solidFill>
                <a:latin typeface="Times New Roman" panose="02020603050405020304" pitchFamily="18" charset="0"/>
                <a:cs typeface="Times New Roman" panose="02020603050405020304" pitchFamily="18" charset="0"/>
              </a:rPr>
              <a:t>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ts val="484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1.</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从那天起，我更加注意言语的力量，暗暗发誓在说话之前一定要深思熟虑，无论如何都要坚持真理。</a:t>
            </a:r>
            <a:r>
              <a:rPr lang="zh-CN" altLang="en-US"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（非谓语）</a:t>
            </a:r>
            <a:endParaRPr lang="en-US" altLang="zh-CN" sz="3200" b="1"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From that day on, I was more mindful of the power of words, secretly promising to always think before I speak and to stand up for the truth, no matter what.</a:t>
            </a:r>
            <a:endPar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en-US" altLang="zh-CN" sz="3200" kern="100" dirty="0">
              <a:effectLst/>
              <a:latin typeface="等线" panose="02010600030101010101" charset="-122"/>
              <a:ea typeface="等线" panose="02010600030101010101"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结尾：感悟 主题升华</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737" name="文本框 23"/>
          <p:cNvSpPr txBox="1"/>
          <p:nvPr/>
        </p:nvSpPr>
        <p:spPr>
          <a:xfrm>
            <a:off x="244601" y="-356616"/>
            <a:ext cx="11702797" cy="7307770"/>
          </a:xfrm>
          <a:prstGeom prst="rect">
            <a:avLst/>
          </a:prstGeom>
          <a:noFill/>
        </p:spPr>
        <p:txBody>
          <a:bodyPr wrap="square" rtlCol="0">
            <a:spAutoFit/>
          </a:bodyPr>
          <a:lstStyle/>
          <a:p>
            <a:pPr marL="29210" indent="272415" algn="just" eaLnBrk="0" fontAlgn="base">
              <a:lnSpc>
                <a:spcPts val="1800"/>
              </a:lnSpc>
              <a:spcBef>
                <a:spcPts val="67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304800" algn="just">
              <a:lnSpc>
                <a:spcPts val="4840"/>
              </a:lnSpc>
              <a:spcBef>
                <a:spcPts val="0"/>
              </a:spcBef>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indent="0">
              <a:lnSpc>
                <a:spcPts val="4200"/>
              </a:lnSpc>
              <a:spcBef>
                <a:spcPts val="0"/>
              </a:spcBef>
              <a:buNone/>
            </a:pPr>
            <a:r>
              <a:rPr lang="en-US" altLang="zh-CN" sz="3200" b="1" dirty="0">
                <a:solidFill>
                  <a:srgbClr val="FF0000"/>
                </a:solidFill>
                <a:latin typeface="Times New Roman" panose="02020603050405020304" pitchFamily="18" charset="0"/>
                <a:cs typeface="Times New Roman" panose="02020603050405020304" pitchFamily="18" charset="0"/>
              </a:rPr>
              <a:t>Theme</a:t>
            </a:r>
            <a:endParaRPr lang="en-US" altLang="zh-CN" sz="3200" b="1" dirty="0">
              <a:solidFill>
                <a:srgbClr val="FF0000"/>
              </a:solidFill>
              <a:latin typeface="Times New Roman" panose="02020603050405020304" pitchFamily="18" charset="0"/>
              <a:cs typeface="Times New Roman" panose="02020603050405020304" pitchFamily="18" charset="0"/>
            </a:endParaRPr>
          </a:p>
          <a:p>
            <a:pPr>
              <a:lnSpc>
                <a:spcPts val="4840"/>
              </a:lnSpc>
            </a:pPr>
            <a:r>
              <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rPr>
              <a:t>2.</a:t>
            </a:r>
            <a:r>
              <a:rPr lang="zh-CN" altLang="en-US" sz="3200" b="1" kern="100" dirty="0">
                <a:latin typeface="Times New Roman" panose="02020603050405020304" pitchFamily="18" charset="0"/>
                <a:ea typeface="宋体" panose="02010600030101010101" pitchFamily="2" charset="-122"/>
                <a:cs typeface="Times New Roman" panose="02020603050405020304" pitchFamily="18" charset="0"/>
              </a:rPr>
              <a:t>从那天起，我承诺对自己的言行更加深思熟虑，并始终考虑它们可能对他人产生的影响。</a:t>
            </a:r>
            <a:endParaRPr lang="en-US" altLang="zh-CN" sz="3200" b="1" kern="100" dirty="0">
              <a:latin typeface="Times New Roman" panose="02020603050405020304" pitchFamily="18" charset="0"/>
              <a:ea typeface="宋体" panose="02010600030101010101" pitchFamily="2" charset="-122"/>
              <a:cs typeface="Times New Roman" panose="02020603050405020304" pitchFamily="18" charset="0"/>
            </a:endParaRPr>
          </a:p>
          <a:p>
            <a:pPr>
              <a:lnSpc>
                <a:spcPts val="4840"/>
              </a:lnSpc>
            </a:pPr>
            <a:r>
              <a:rPr lang="en-US"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From that day on, I was committed to being more thoughtful with my words and actions, and to always consider the impact they could have on others.</a:t>
            </a:r>
            <a:endParaRPr lang="zh-CN" altLang="zh-CN" sz="36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endParaRPr lang="en-US" altLang="zh-CN" sz="3200" kern="100" dirty="0">
              <a:effectLst/>
              <a:latin typeface="等线" panose="02010600030101010101" charset="-122"/>
              <a:ea typeface="等线" panose="02010600030101010101" charset="-122"/>
              <a:cs typeface="Times New Roman" panose="02020603050405020304" pitchFamily="18" charset="0"/>
            </a:endParaRPr>
          </a:p>
          <a:p>
            <a:pPr>
              <a:lnSpc>
                <a:spcPts val="4840"/>
              </a:lnSpc>
            </a:pPr>
            <a:endParaRPr lang="en-US" altLang="zh-CN" sz="3200" b="1" dirty="0">
              <a:solidFill>
                <a:srgbClr val="FF0000"/>
              </a:solidFill>
              <a:latin typeface="Times New Roman" panose="02020603050405020304" pitchFamily="18" charset="0"/>
              <a:cs typeface="Times New Roman" panose="02020603050405020304" pitchFamily="18" charset="0"/>
            </a:endParaRPr>
          </a:p>
          <a:p>
            <a:pPr algn="just">
              <a:lnSpc>
                <a:spcPts val="4900"/>
              </a:lnSpc>
            </a:pPr>
            <a:endParaRPr lang="en-US" altLang="zh-CN" sz="3200" b="1" dirty="0">
              <a:solidFill>
                <a:srgbClr val="FF0000"/>
              </a:solidFill>
              <a:latin typeface="Times New Roman" panose="02020603050405020304" pitchFamily="18" charset="0"/>
              <a:cs typeface="Times New Roman" panose="02020603050405020304" pitchFamily="18" charset="0"/>
            </a:endParaRPr>
          </a:p>
        </p:txBody>
      </p:sp>
      <p:sp>
        <p:nvSpPr>
          <p:cNvPr id="1048742" name="矩形 1"/>
          <p:cNvSpPr/>
          <p:nvPr/>
        </p:nvSpPr>
        <p:spPr>
          <a:xfrm>
            <a:off x="1" y="27518"/>
            <a:ext cx="12192000" cy="588236"/>
          </a:xfrm>
          <a:prstGeom prst="rect">
            <a:avLst/>
          </a:prstGeom>
          <a:solidFill>
            <a:schemeClr val="accent6">
              <a:lumMod val="50000"/>
            </a:schemeClr>
          </a:solidFill>
          <a:ln w="12700" cap="flat" cmpd="sng" algn="ctr">
            <a:noFill/>
            <a:prstDash val="solid"/>
            <a:miter lim="800000"/>
          </a:ln>
          <a:effectLst/>
        </p:spPr>
        <p:txBody>
          <a:bodyPr lIns="75520" tIns="37760" rIns="75520" bIns="37760" rtlCol="0" anchor="ctr"/>
          <a:lstStyle/>
          <a:p>
            <a:pPr algn="ctr"/>
            <a:r>
              <a:rPr lang="zh-CN" altLang="en-US" sz="3200" b="1" kern="0" dirty="0">
                <a:solidFill>
                  <a:schemeClr val="bg1"/>
                </a:solidFill>
                <a:latin typeface="Times New Roman" panose="02020603050405020304" pitchFamily="18" charset="0"/>
                <a:cs typeface="Times New Roman" panose="02020603050405020304" pitchFamily="18" charset="0"/>
              </a:rPr>
              <a:t>结尾：感悟 主题升华</a:t>
            </a:r>
            <a:endParaRPr lang="en-US" altLang="zh-CN" sz="3200" b="1" kern="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8737">
                                            <p:txEl>
                                              <p:pRg st="6" end="6"/>
                                            </p:txEl>
                                          </p:spTgt>
                                        </p:tgtEl>
                                        <p:attrNameLst>
                                          <p:attrName>style.visibility</p:attrName>
                                        </p:attrNameLst>
                                      </p:cBhvr>
                                      <p:to>
                                        <p:strVal val="visible"/>
                                      </p:to>
                                    </p:set>
                                    <p:animEffect transition="in" filter="fade">
                                      <p:cBhvr>
                                        <p:cTn id="7" dur="500"/>
                                        <p:tgtEl>
                                          <p:spTgt spid="104873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033" y="469921"/>
            <a:ext cx="11833934" cy="6395370"/>
          </a:xfrm>
        </p:spPr>
        <p:txBody>
          <a:bodyPr>
            <a:noAutofit/>
          </a:bodyPr>
          <a:lstStyle/>
          <a:p>
            <a:pPr marL="0" indent="0" algn="just">
              <a:lnSpc>
                <a:spcPts val="2600"/>
              </a:lnSpc>
              <a:buNone/>
            </a:pPr>
            <a:r>
              <a:rPr lang="en-US" altLang="zh-CN" i="1" dirty="0">
                <a:solidFill>
                  <a:srgbClr val="000000"/>
                </a:solidFill>
                <a:effectLst/>
                <a:latin typeface="Times New Roman" panose="02020603050405020304" pitchFamily="18" charset="0"/>
              </a:rPr>
              <a:t>      At recess the next day, I saw Del sitting alone watching the kickball game. </a:t>
            </a:r>
            <a:r>
              <a:rPr lang="en-US" altLang="zh-CN" dirty="0">
                <a:solidFill>
                  <a:srgbClr val="000000"/>
                </a:solidFill>
                <a:effectLst/>
                <a:latin typeface="Times New Roman" panose="02020603050405020304" pitchFamily="18" charset="0"/>
              </a:rPr>
              <a:t>I hated the nickname “Germy,” but seeing him isolated was also not what I wanted. </a:t>
            </a:r>
            <a:r>
              <a:rPr lang="en-US" altLang="zh-CN" b="1" dirty="0">
                <a:solidFill>
                  <a:srgbClr val="000000"/>
                </a:solidFill>
                <a:effectLst/>
                <a:latin typeface="Times New Roman" panose="02020603050405020304" pitchFamily="18" charset="0"/>
              </a:rPr>
              <a:t>Guilt pushed me to him</a:t>
            </a:r>
            <a:r>
              <a:rPr lang="en-US" altLang="zh-CN" dirty="0">
                <a:solidFill>
                  <a:srgbClr val="000000"/>
                </a:solidFill>
                <a:effectLst/>
                <a:latin typeface="Times New Roman" panose="02020603050405020304" pitchFamily="18" charset="0"/>
              </a:rPr>
              <a:t>. “What do you want, Germy?” Del asked, </a:t>
            </a:r>
            <a:r>
              <a:rPr lang="en-US" altLang="zh-CN" b="1" dirty="0">
                <a:solidFill>
                  <a:srgbClr val="000000"/>
                </a:solidFill>
                <a:effectLst/>
                <a:latin typeface="Times New Roman" panose="02020603050405020304" pitchFamily="18" charset="0"/>
              </a:rPr>
              <a:t>his voice sounding more hurt than angry. </a:t>
            </a:r>
            <a:r>
              <a:rPr lang="en-US" altLang="zh-CN" dirty="0">
                <a:solidFill>
                  <a:srgbClr val="000000"/>
                </a:solidFill>
                <a:effectLst/>
                <a:latin typeface="Times New Roman" panose="02020603050405020304" pitchFamily="18" charset="0"/>
              </a:rPr>
              <a:t>I sat next to him and </a:t>
            </a:r>
            <a:r>
              <a:rPr lang="en-US" altLang="zh-CN" b="1" dirty="0">
                <a:solidFill>
                  <a:srgbClr val="000000"/>
                </a:solidFill>
                <a:effectLst/>
                <a:latin typeface="Times New Roman" panose="02020603050405020304" pitchFamily="18" charset="0"/>
              </a:rPr>
              <a:t>gradually explained </a:t>
            </a:r>
            <a:r>
              <a:rPr lang="en-US" altLang="zh-CN" dirty="0">
                <a:solidFill>
                  <a:srgbClr val="000000"/>
                </a:solidFill>
                <a:effectLst/>
                <a:latin typeface="Times New Roman" panose="02020603050405020304" pitchFamily="18" charset="0"/>
              </a:rPr>
              <a:t>how my hasty assumption turned into such a terrible rumor. “I’m sorry. I wish I had never said that,” I </a:t>
            </a:r>
            <a:r>
              <a:rPr lang="en-US" altLang="zh-CN" b="1" dirty="0">
                <a:solidFill>
                  <a:srgbClr val="000000"/>
                </a:solidFill>
                <a:latin typeface="Times New Roman" panose="02020603050405020304" pitchFamily="18" charset="0"/>
              </a:rPr>
              <a:t>apologized, daring not to look into his eyes</a:t>
            </a:r>
            <a:r>
              <a:rPr lang="en-US" altLang="zh-CN" dirty="0">
                <a:solidFill>
                  <a:srgbClr val="000000"/>
                </a:solidFill>
                <a:effectLst/>
                <a:latin typeface="Times New Roman" panose="02020603050405020304" pitchFamily="18" charset="0"/>
              </a:rPr>
              <a:t>. </a:t>
            </a:r>
            <a:r>
              <a:rPr lang="en-US" altLang="zh-CN" b="1" dirty="0">
                <a:solidFill>
                  <a:srgbClr val="000000"/>
                </a:solidFill>
                <a:latin typeface="Times New Roman" panose="02020603050405020304" pitchFamily="18" charset="0"/>
              </a:rPr>
              <a:t>Annoyance and surprise flickered across his face. </a:t>
            </a:r>
            <a:r>
              <a:rPr lang="en-US" altLang="zh-CN" dirty="0">
                <a:solidFill>
                  <a:srgbClr val="000000"/>
                </a:solidFill>
                <a:effectLst/>
                <a:latin typeface="Times New Roman" panose="02020603050405020304" pitchFamily="18" charset="0"/>
              </a:rPr>
              <a:t>But seconds later, he </a:t>
            </a:r>
            <a:r>
              <a:rPr lang="en-US" altLang="zh-CN" b="1" dirty="0">
                <a:solidFill>
                  <a:srgbClr val="000000"/>
                </a:solidFill>
                <a:latin typeface="Times New Roman" panose="02020603050405020304" pitchFamily="18" charset="0"/>
              </a:rPr>
              <a:t>lowered his head </a:t>
            </a:r>
            <a:r>
              <a:rPr lang="en-US" altLang="zh-CN" dirty="0">
                <a:solidFill>
                  <a:srgbClr val="000000"/>
                </a:solidFill>
                <a:effectLst/>
                <a:latin typeface="Times New Roman" panose="02020603050405020304" pitchFamily="18" charset="0"/>
              </a:rPr>
              <a:t>and said quietly, “It’s okay. I guess I wasn’t very nice to you, either.” His words soothed me, but I could feel he was still sad. (112 </a:t>
            </a:r>
            <a:r>
              <a:rPr lang="zh-CN" altLang="en-US" dirty="0">
                <a:solidFill>
                  <a:srgbClr val="000000"/>
                </a:solidFill>
                <a:effectLst/>
                <a:latin typeface="宋体" panose="02010600030101010101" pitchFamily="2" charset="-122"/>
                <a:ea typeface="宋体" panose="02010600030101010101" pitchFamily="2" charset="-122"/>
              </a:rPr>
              <a:t>词</a:t>
            </a:r>
            <a:r>
              <a:rPr lang="en-US" altLang="zh-CN" dirty="0">
                <a:solidFill>
                  <a:srgbClr val="000000"/>
                </a:solidFill>
                <a:effectLst/>
                <a:latin typeface="Times New Roman" panose="02020603050405020304" pitchFamily="18" charset="0"/>
              </a:rPr>
              <a:t>) </a:t>
            </a:r>
            <a:endParaRPr lang="zh-CN" altLang="en-US" dirty="0"/>
          </a:p>
          <a:p>
            <a:pPr marL="0" indent="0" algn="just">
              <a:lnSpc>
                <a:spcPts val="2600"/>
              </a:lnSpc>
              <a:buNone/>
            </a:pPr>
            <a:r>
              <a:rPr lang="en-US" altLang="zh-CN" i="1" dirty="0">
                <a:solidFill>
                  <a:srgbClr val="000000"/>
                </a:solidFill>
                <a:effectLst/>
                <a:latin typeface="Times New Roman" panose="02020603050405020304" pitchFamily="18" charset="0"/>
              </a:rPr>
              <a:t>     Now that Del had forgiven me</a:t>
            </a:r>
            <a:r>
              <a:rPr lang="en-US" altLang="zh-CN" dirty="0">
                <a:solidFill>
                  <a:srgbClr val="000000"/>
                </a:solidFill>
                <a:latin typeface="Times New Roman" panose="02020603050405020304" pitchFamily="18" charset="0"/>
              </a:rPr>
              <a:t>, </a:t>
            </a:r>
            <a:r>
              <a:rPr lang="en-US" altLang="zh-CN" i="1" dirty="0">
                <a:solidFill>
                  <a:srgbClr val="000000"/>
                </a:solidFill>
                <a:latin typeface="Times New Roman" panose="02020603050405020304" pitchFamily="18" charset="0"/>
              </a:rPr>
              <a:t>I decided to do more before the recess was over</a:t>
            </a:r>
            <a:r>
              <a:rPr lang="en-US" altLang="zh-CN" dirty="0">
                <a:solidFill>
                  <a:srgbClr val="000000"/>
                </a:solidFill>
                <a:latin typeface="Times New Roman" panose="02020603050405020304" pitchFamily="18" charset="0"/>
              </a:rPr>
              <a:t>. I walked towards the kickball players and </a:t>
            </a:r>
            <a:r>
              <a:rPr lang="en-US" altLang="zh-CN" b="1" dirty="0">
                <a:solidFill>
                  <a:srgbClr val="000000"/>
                </a:solidFill>
                <a:latin typeface="Times New Roman" panose="02020603050405020304" pitchFamily="18" charset="0"/>
              </a:rPr>
              <a:t>called for their attention</a:t>
            </a:r>
            <a:r>
              <a:rPr lang="en-US" altLang="zh-CN" dirty="0">
                <a:solidFill>
                  <a:srgbClr val="000000"/>
                </a:solidFill>
                <a:latin typeface="Times New Roman" panose="02020603050405020304" pitchFamily="18" charset="0"/>
              </a:rPr>
              <a:t>. Everyone stopped in surprise. “Del didn’t beat up anyone,” I stated, clarifying what actually happened. </a:t>
            </a:r>
            <a:r>
              <a:rPr lang="en-US" altLang="zh-CN" b="1" dirty="0">
                <a:solidFill>
                  <a:srgbClr val="000000"/>
                </a:solidFill>
                <a:latin typeface="Times New Roman" panose="02020603050405020304" pitchFamily="18" charset="0"/>
              </a:rPr>
              <a:t>Whispers of astonishment spread </a:t>
            </a:r>
            <a:r>
              <a:rPr lang="en-US" altLang="zh-CN" dirty="0">
                <a:solidFill>
                  <a:srgbClr val="000000"/>
                </a:solidFill>
                <a:latin typeface="Times New Roman" panose="02020603050405020304" pitchFamily="18" charset="0"/>
              </a:rPr>
              <a:t>and finally one player shouted, “Alright, Del, do you want to join my team?” </a:t>
            </a:r>
            <a:r>
              <a:rPr lang="en-US" altLang="zh-CN" b="1" dirty="0">
                <a:solidFill>
                  <a:srgbClr val="000000"/>
                </a:solidFill>
                <a:latin typeface="Times New Roman" panose="02020603050405020304" pitchFamily="18" charset="0"/>
              </a:rPr>
              <a:t>A smile broke through </a:t>
            </a:r>
            <a:r>
              <a:rPr lang="en-US" altLang="zh-CN" b="1" dirty="0" err="1">
                <a:solidFill>
                  <a:srgbClr val="000000"/>
                </a:solidFill>
                <a:latin typeface="Times New Roman" panose="02020603050405020304" pitchFamily="18" charset="0"/>
              </a:rPr>
              <a:t>Del’s</a:t>
            </a:r>
            <a:r>
              <a:rPr lang="en-US" altLang="zh-CN" b="1" dirty="0">
                <a:solidFill>
                  <a:srgbClr val="000000"/>
                </a:solidFill>
                <a:latin typeface="Times New Roman" panose="02020603050405020304" pitchFamily="18" charset="0"/>
              </a:rPr>
              <a:t> gloomy face</a:t>
            </a:r>
            <a:r>
              <a:rPr lang="en-US" altLang="zh-CN" dirty="0">
                <a:solidFill>
                  <a:srgbClr val="000000"/>
                </a:solidFill>
                <a:latin typeface="Times New Roman" panose="02020603050405020304" pitchFamily="18" charset="0"/>
              </a:rPr>
              <a:t>, “Yes, and I want </a:t>
            </a:r>
            <a:r>
              <a:rPr lang="en-US" altLang="zh-CN" b="1" dirty="0">
                <a:solidFill>
                  <a:srgbClr val="000000"/>
                </a:solidFill>
                <a:latin typeface="Times New Roman" panose="02020603050405020304" pitchFamily="18" charset="0"/>
              </a:rPr>
              <a:t>Jamie</a:t>
            </a:r>
            <a:r>
              <a:rPr lang="en-US" altLang="zh-CN" dirty="0">
                <a:solidFill>
                  <a:srgbClr val="000000"/>
                </a:solidFill>
                <a:latin typeface="Times New Roman" panose="02020603050405020304" pitchFamily="18" charset="0"/>
              </a:rPr>
              <a:t> on it, too!” </a:t>
            </a:r>
            <a:r>
              <a:rPr lang="en-US" altLang="zh-CN" b="1" dirty="0">
                <a:solidFill>
                  <a:srgbClr val="000000"/>
                </a:solidFill>
                <a:latin typeface="Times New Roman" panose="02020603050405020304" pitchFamily="18" charset="0"/>
              </a:rPr>
              <a:t>He glanced at me shyly</a:t>
            </a:r>
            <a:r>
              <a:rPr lang="en-US" altLang="zh-CN" dirty="0">
                <a:solidFill>
                  <a:srgbClr val="000000"/>
                </a:solidFill>
                <a:latin typeface="Times New Roman" panose="02020603050405020304" pitchFamily="18" charset="0"/>
              </a:rPr>
              <a:t>, and I could tell his use of my real name was his way of making an apology. Soon the playground was filled with laughter and talks. But this time they made me realize something—</a:t>
            </a:r>
            <a:r>
              <a:rPr lang="en-US" altLang="zh-CN" b="1" dirty="0">
                <a:solidFill>
                  <a:srgbClr val="000000"/>
                </a:solidFill>
                <a:latin typeface="Times New Roman" panose="02020603050405020304" pitchFamily="18" charset="0"/>
              </a:rPr>
              <a:t>words have the power to hurt and heal</a:t>
            </a:r>
            <a:r>
              <a:rPr lang="en-US" altLang="zh-CN" dirty="0">
                <a:solidFill>
                  <a:srgbClr val="000000"/>
                </a:solidFill>
                <a:latin typeface="Times New Roman" panose="02020603050405020304" pitchFamily="18" charset="0"/>
              </a:rPr>
              <a:t>. (106 </a:t>
            </a:r>
            <a:r>
              <a:rPr lang="zh-CN" altLang="en-US" dirty="0">
                <a:solidFill>
                  <a:srgbClr val="000000"/>
                </a:solidFill>
                <a:latin typeface="Times New Roman" panose="02020603050405020304" pitchFamily="18" charset="0"/>
              </a:rPr>
              <a:t>词</a:t>
            </a:r>
            <a:r>
              <a:rPr lang="en-US" altLang="zh-CN" dirty="0">
                <a:solidFill>
                  <a:srgbClr val="000000"/>
                </a:solidFill>
                <a:latin typeface="Times New Roman" panose="02020603050405020304" pitchFamily="18" charset="0"/>
              </a:rPr>
              <a:t>)</a:t>
            </a:r>
            <a:endParaRPr lang="en-US" altLang="zh-CN" dirty="0">
              <a:solidFill>
                <a:srgbClr val="000000"/>
              </a:solidFill>
              <a:latin typeface="Times New Roman" panose="02020603050405020304" pitchFamily="18" charset="0"/>
            </a:endParaRPr>
          </a:p>
        </p:txBody>
      </p:sp>
      <p:sp>
        <p:nvSpPr>
          <p:cNvPr id="2" name="矩形 76"/>
          <p:cNvSpPr/>
          <p:nvPr>
            <p:custDataLst>
              <p:tags r:id="rId1"/>
            </p:custDataLst>
          </p:nvPr>
        </p:nvSpPr>
        <p:spPr>
          <a:xfrm rot="10800000" flipV="1">
            <a:off x="-635" y="0"/>
            <a:ext cx="1856731" cy="529590"/>
          </a:xfrm>
          <a:prstGeom prst="rect">
            <a:avLst/>
          </a:prstGeom>
          <a:solidFill>
            <a:schemeClr val="accent6">
              <a:lumMod val="75000"/>
            </a:schemeClr>
          </a:solidFill>
        </p:spPr>
        <p:txBody>
          <a:bodyPr wrap="square">
            <a:noAutofit/>
          </a:bodyPr>
          <a:lstStyle/>
          <a:p>
            <a:r>
              <a:rPr lang="zh-CN" altLang="en-US" sz="3200" b="1" dirty="0">
                <a:solidFill>
                  <a:schemeClr val="bg1"/>
                </a:solidFill>
                <a:latin typeface="Arial" panose="020B0604020202020204" pitchFamily="34" charset="0"/>
                <a:ea typeface="微软雅黑" panose="020B0503020204020204" pitchFamily="34" charset="-122"/>
                <a:sym typeface="Arial" panose="020B0604020202020204" pitchFamily="34" charset="0"/>
              </a:rPr>
              <a:t>参考范文</a:t>
            </a:r>
            <a:endParaRPr lang="zh-CN" altLang="en-US" sz="3200" b="1"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p:cNvSpPr/>
          <p:nvPr/>
        </p:nvSpPr>
        <p:spPr>
          <a:xfrm>
            <a:off x="4217095" y="-1"/>
            <a:ext cx="433818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Read for key elements</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表格 4"/>
          <p:cNvGraphicFramePr>
            <a:graphicFrameLocks noGrp="1"/>
          </p:cNvGraphicFramePr>
          <p:nvPr/>
        </p:nvGraphicFramePr>
        <p:xfrm>
          <a:off x="288794" y="742376"/>
          <a:ext cx="11614411" cy="5373247"/>
        </p:xfrm>
        <a:graphic>
          <a:graphicData uri="http://schemas.openxmlformats.org/drawingml/2006/table">
            <a:tbl>
              <a:tblPr firstRow="1" bandRow="1">
                <a:tableStyleId>{93296810-A885-4BE3-A3E7-6D5BEEA58F35}</a:tableStyleId>
              </a:tblPr>
              <a:tblGrid>
                <a:gridCol w="2139859"/>
                <a:gridCol w="9474552"/>
              </a:tblGrid>
              <a:tr h="761385">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where</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789212">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who </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2715840">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what</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r h="1106810">
                <a:tc>
                  <a:txBody>
                    <a:bodyPr/>
                    <a:lstStyle/>
                    <a:p>
                      <a:r>
                        <a:rPr lang="en-US" altLang="zh-CN" sz="3200" b="1" dirty="0">
                          <a:solidFill>
                            <a:schemeClr val="tx1"/>
                          </a:solidFill>
                          <a:latin typeface="Times New Roman" panose="02020603050405020304" pitchFamily="18" charset="0"/>
                          <a:cs typeface="Times New Roman" panose="02020603050405020304" pitchFamily="18" charset="0"/>
                        </a:rPr>
                        <a:t>why</a:t>
                      </a:r>
                      <a:endParaRPr lang="zh-CN" altLang="en-US" sz="3200" b="1" dirty="0">
                        <a:solidFill>
                          <a:schemeClr val="tx1"/>
                        </a:solidFill>
                        <a:latin typeface="Times New Roman" panose="02020603050405020304" pitchFamily="18" charset="0"/>
                        <a:cs typeface="Times New Roman" panose="02020603050405020304" pitchFamily="18" charset="0"/>
                      </a:endParaRPr>
                    </a:p>
                  </a:txBody>
                  <a:tcPr/>
                </a:tc>
                <a:tc>
                  <a:txBody>
                    <a:bodyPr/>
                    <a:lstStyle/>
                    <a:p>
                      <a:endParaRPr lang="zh-CN" altLang="en-US" sz="3200" b="0" dirty="0">
                        <a:latin typeface="Times New Roman" panose="02020603050405020304" pitchFamily="18" charset="0"/>
                        <a:cs typeface="Times New Roman" panose="02020603050405020304" pitchFamily="18" charset="0"/>
                      </a:endParaRPr>
                    </a:p>
                  </a:txBody>
                  <a:tcPr/>
                </a:tc>
              </a:tr>
            </a:tbl>
          </a:graphicData>
        </a:graphic>
      </p:graphicFrame>
      <p:sp>
        <p:nvSpPr>
          <p:cNvPr id="7" name="文本框 6"/>
          <p:cNvSpPr txBox="1"/>
          <p:nvPr/>
        </p:nvSpPr>
        <p:spPr>
          <a:xfrm>
            <a:off x="2808960" y="911361"/>
            <a:ext cx="9383039" cy="584775"/>
          </a:xfrm>
          <a:prstGeom prst="rect">
            <a:avLst/>
          </a:prstGeom>
          <a:noFill/>
        </p:spPr>
        <p:txBody>
          <a:bodyPr wrap="square">
            <a:spAutoFit/>
          </a:bodyPr>
          <a:lstStyle/>
          <a:p>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the school</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9" name="文本框 8"/>
          <p:cNvSpPr txBox="1"/>
          <p:nvPr/>
        </p:nvSpPr>
        <p:spPr>
          <a:xfrm>
            <a:off x="2808960" y="1775657"/>
            <a:ext cx="9383039" cy="584775"/>
          </a:xfrm>
          <a:prstGeom prst="rect">
            <a:avLst/>
          </a:prstGeom>
          <a:noFill/>
        </p:spPr>
        <p:txBody>
          <a:bodyPr wrap="square">
            <a:spAutoFit/>
          </a:bodyPr>
          <a:lstStyle/>
          <a:p>
            <a:r>
              <a:rPr lang="en-US" altLang="zh-CN" sz="3200" b="0" dirty="0">
                <a:solidFill>
                  <a:srgbClr val="FF0000"/>
                </a:solidFill>
                <a:latin typeface="Times New Roman" panose="02020603050405020304" pitchFamily="18" charset="0"/>
                <a:cs typeface="Times New Roman" panose="02020603050405020304" pitchFamily="18" charset="0"/>
              </a:rPr>
              <a:t>I</a:t>
            </a:r>
            <a:r>
              <a:rPr lang="zh-CN" altLang="en-US" sz="3200" b="0" dirty="0">
                <a:solidFill>
                  <a:srgbClr val="FF0000"/>
                </a:solidFill>
                <a:latin typeface="Times New Roman" panose="02020603050405020304" pitchFamily="18" charset="0"/>
                <a:cs typeface="Times New Roman" panose="02020603050405020304" pitchFamily="18" charset="0"/>
              </a:rPr>
              <a:t>、</a:t>
            </a:r>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Del, classmates</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2403877" y="2296513"/>
            <a:ext cx="9383039" cy="1077218"/>
          </a:xfrm>
          <a:prstGeom prst="rect">
            <a:avLst/>
          </a:prstGeom>
          <a:noFill/>
        </p:spPr>
        <p:txBody>
          <a:bodyPr wrap="square">
            <a:spAutoFit/>
          </a:bodyPr>
          <a:lstStyle/>
          <a:p>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1. I didn’t like Del because he always called me the nickname “Germy”. </a:t>
            </a:r>
            <a:endPar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文本框 12"/>
          <p:cNvSpPr txBox="1"/>
          <p:nvPr/>
        </p:nvSpPr>
        <p:spPr>
          <a:xfrm>
            <a:off x="2520166" y="3582486"/>
            <a:ext cx="9383039" cy="1077218"/>
          </a:xfrm>
          <a:prstGeom prst="rect">
            <a:avLst/>
          </a:prstGeom>
          <a:noFill/>
        </p:spPr>
        <p:txBody>
          <a:bodyPr wrap="square">
            <a:spAutoFit/>
          </a:bodyPr>
          <a:lstStyle/>
          <a:p>
            <a:r>
              <a:rPr lang="en-US" altLang="zh-CN" sz="3200" b="0" dirty="0">
                <a:solidFill>
                  <a:srgbClr val="FF0000"/>
                </a:solidFill>
                <a:latin typeface="Times New Roman" panose="02020603050405020304" pitchFamily="18" charset="0"/>
                <a:cs typeface="Times New Roman" panose="02020603050405020304" pitchFamily="18" charset="0"/>
              </a:rPr>
              <a:t>2.</a:t>
            </a:r>
            <a:r>
              <a:rPr lang="en-US" altLang="zh-CN" sz="3200" kern="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 I started the rumor about Del unintentionally and he was isolated by the classmates.</a:t>
            </a:r>
            <a:endParaRPr lang="zh-CN" altLang="en-US" sz="3200" b="0" dirty="0">
              <a:solidFill>
                <a:srgbClr val="FF0000"/>
              </a:solidFill>
              <a:latin typeface="Times New Roman" panose="02020603050405020304" pitchFamily="18" charset="0"/>
              <a:cs typeface="Times New Roman" panose="02020603050405020304" pitchFamily="18" charset="0"/>
            </a:endParaRPr>
          </a:p>
        </p:txBody>
      </p:sp>
      <p:sp>
        <p:nvSpPr>
          <p:cNvPr id="15" name="文本框 14"/>
          <p:cNvSpPr txBox="1"/>
          <p:nvPr/>
        </p:nvSpPr>
        <p:spPr>
          <a:xfrm>
            <a:off x="2403877" y="5038405"/>
            <a:ext cx="9383039" cy="1076325"/>
          </a:xfrm>
          <a:prstGeom prst="rect">
            <a:avLst/>
          </a:prstGeom>
          <a:noFill/>
        </p:spPr>
        <p:txBody>
          <a:bodyPr wrap="square">
            <a:spAutoFit/>
          </a:bodyPr>
          <a:lstStyle/>
          <a:p>
            <a:r>
              <a:rPr lang="en-US" altLang="zh-CN" sz="3200" b="1" dirty="0">
                <a:solidFill>
                  <a:srgbClr val="FF0000"/>
                </a:solidFill>
                <a:latin typeface="Times New Roman" panose="02020603050405020304" pitchFamily="18" charset="0"/>
              </a:rPr>
              <a:t>Mind the power of words.</a:t>
            </a:r>
            <a:endParaRPr lang="en-US" altLang="zh-CN" sz="3200" b="1" dirty="0">
              <a:solidFill>
                <a:srgbClr val="FF0000"/>
              </a:solidFill>
              <a:latin typeface="Times New Roman" panose="02020603050405020304" pitchFamily="18" charset="0"/>
            </a:endParaRPr>
          </a:p>
          <a:p>
            <a:r>
              <a:rPr lang="en-US" altLang="zh-CN" sz="3200" b="1" dirty="0">
                <a:solidFill>
                  <a:srgbClr val="FF0000"/>
                </a:solidFill>
                <a:latin typeface="Times New Roman" panose="02020603050405020304" pitchFamily="18" charset="0"/>
              </a:rPr>
              <a:t>Words have the power to hurt and heal.</a:t>
            </a:r>
            <a:endParaRPr lang="zh-CN" altLang="en-US" sz="3200" b="1" dirty="0">
              <a:solidFill>
                <a:srgbClr val="FF0000"/>
              </a:solidFill>
              <a:latin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119777" y="617271"/>
            <a:ext cx="11952445" cy="6171561"/>
          </a:xfrm>
          <a:prstGeom prst="rect">
            <a:avLst/>
          </a:prstGeom>
          <a:noFill/>
        </p:spPr>
        <p:txBody>
          <a:bodyPr wrap="square">
            <a:spAutoFit/>
          </a:bodyPr>
          <a:lstStyle/>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P1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didn’t like Del so much.</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always called me the nickname “Germy,”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which meant “dirty,”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instead of</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my real name “Jamie.”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Besides, he was known as a trouble-maker in school. So when the head teacher Mr. Smith asked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to come to his office,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naturally thought that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had done something mean to someone.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Through the window,</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caught sight of a smaller boy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crying.</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seemed unhappy, too.</a:t>
            </a: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P2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He did not return to class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that day.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All of us were discussing what had happened to him. What else could such an annoying boy do? “He must have hit the boy and was sent home,”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whispered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to my friends. Their eyes widened.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It felt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good to see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them so interested in what I said.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5" y="5714517"/>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Foreshadowing1: </a:t>
            </a:r>
            <a:r>
              <a:rPr lang="zh-CN" altLang="en-US" sz="3600" b="1" kern="0" dirty="0">
                <a:solidFill>
                  <a:schemeClr val="tx1"/>
                </a:solidFill>
                <a:latin typeface="Times New Roman" panose="02020603050405020304" pitchFamily="18" charset="0"/>
              </a:rPr>
              <a:t>暗示</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后面道歉的内容。</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239554" y="4551891"/>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I started the rumor that Del, the trouble maker, had hit a younger kid and was sent home. </a:t>
            </a:r>
            <a:endParaRPr lang="zh-CN" altLang="zh-CN" sz="3600" b="1" kern="0" dirty="0">
              <a:solidFill>
                <a:schemeClr val="tx1"/>
              </a:solidFill>
              <a:latin typeface="Times New Roman" panose="02020603050405020304" pitchFamily="18" charset="0"/>
            </a:endParaRPr>
          </a:p>
        </p:txBody>
      </p:sp>
      <p:cxnSp>
        <p:nvCxnSpPr>
          <p:cNvPr id="3" name="直接连接符 2"/>
          <p:cNvCxnSpPr/>
          <p:nvPr/>
        </p:nvCxnSpPr>
        <p:spPr>
          <a:xfrm>
            <a:off x="1454529" y="1144858"/>
            <a:ext cx="10617693"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67155" y="1623829"/>
            <a:ext cx="11705067"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horizontal)">
                                      <p:cBhvr>
                                        <p:cTn id="12" dur="500"/>
                                        <p:tgtEl>
                                          <p:spTgt spid="3"/>
                                        </p:tgtEl>
                                      </p:cBhvr>
                                    </p:animEffect>
                                  </p:childTnLst>
                                </p:cTn>
                              </p:par>
                              <p:par>
                                <p:cTn id="13" presetID="3"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119777" y="607176"/>
            <a:ext cx="11952445" cy="6525504"/>
          </a:xfrm>
          <a:prstGeom prst="rect">
            <a:avLst/>
          </a:prstGeom>
          <a:noFill/>
        </p:spPr>
        <p:txBody>
          <a:bodyPr wrap="square">
            <a:spAutoFit/>
          </a:bodyPr>
          <a:lstStyle/>
          <a:p>
            <a:pPr marL="0" marR="0" indent="457200" algn="just">
              <a:lnSpc>
                <a:spcPts val="3000"/>
              </a:lnSpc>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P3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next morning, the whole school was talking about Del being expelled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开除</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for beating up</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 kid. I was surprised that my assumptions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passed on</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 quickly. So when Del walked into the classroom, all</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the kids</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were shocked. The kids next to</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him shifted their desks away.</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“What’s your problem?”</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 asked. “I don’t want you to attack me,”</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one kid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Some laughed. “Yeah,</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might,”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Del.</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 could tell he was joking,</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but many kids thought he admitted he did beat up someone.</a:t>
            </a:r>
            <a:endPar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endParaRPr>
          </a:p>
          <a:p>
            <a:pPr indent="457200" algn="just">
              <a:lnSpc>
                <a:spcPts val="3000"/>
              </a:lnSpc>
            </a:pP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During recess (</a:t>
            </a:r>
            <a:r>
              <a:rPr lang="zh-CN" altLang="en-US"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课间休息</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 Del tried to join</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 kickball game.</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“Neither team wants you,”</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one of the</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players said.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“Why?”</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Del asked,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looking confused.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“I always play with</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you guys.”</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They ignored him and went on playing.</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Del sat by himself while the rest of the school enjoyed</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their recess away from him. Del looked lonely and sad, much different from before. I started to feel sorry for him.</a:t>
            </a:r>
            <a:r>
              <a:rPr lang="en-US" altLang="zh-CN" sz="3200" kern="100" dirty="0">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en-US" altLang="zh-CN" sz="3200" kern="100" dirty="0">
              <a:latin typeface="Calibri" panose="020F0502020204030204" charset="0"/>
              <a:ea typeface="宋体" panose="02010600030101010101" pitchFamily="2" charset="-122"/>
              <a:cs typeface="Times New Roman" panose="02020603050405020304" pitchFamily="18" charset="0"/>
            </a:endParaRPr>
          </a:p>
          <a:p>
            <a:pPr marL="0" marR="0" indent="457200" algn="just">
              <a:lnSpc>
                <a:spcPts val="3000"/>
              </a:lnSpc>
              <a:spcBef>
                <a:spcPts val="0"/>
              </a:spcBef>
              <a:spcAft>
                <a:spcPts val="0"/>
              </a:spcAft>
              <a:buNone/>
            </a:pPr>
            <a:endParaRPr lang="en-US" altLang="zh-CN"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2" y="5783685"/>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Foreshadowing2: </a:t>
            </a:r>
            <a:r>
              <a:rPr lang="zh-CN" altLang="en-US" sz="3600" b="1" kern="0" dirty="0">
                <a:solidFill>
                  <a:schemeClr val="tx1"/>
                </a:solidFill>
                <a:latin typeface="Times New Roman" panose="02020603050405020304" pitchFamily="18" charset="0"/>
              </a:rPr>
              <a:t>暗示我会为自己引起谣言道歉，并暗示主题是注意自己的言语。</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239395" y="4349115"/>
            <a:ext cx="11837035" cy="1074420"/>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The rumor </a:t>
            </a:r>
            <a:r>
              <a:rPr lang="en-US" altLang="zh-CN" sz="3600" kern="100" dirty="0">
                <a:solidFill>
                  <a:srgbClr val="000000"/>
                </a:solidFill>
                <a:latin typeface="Times New Roman" panose="02020603050405020304" pitchFamily="18" charset="0"/>
                <a:ea typeface="宋体" panose="02010600030101010101" pitchFamily="2" charset="-122"/>
                <a:cs typeface="Times New Roman" panose="02020603050405020304" pitchFamily="18" charset="0"/>
              </a:rPr>
              <a:t>were passed on so quickly that the classmates began to isolate Del</a:t>
            </a:r>
            <a:r>
              <a:rPr lang="en-US" altLang="zh-CN" sz="3600" b="1" kern="0" dirty="0">
                <a:solidFill>
                  <a:schemeClr val="tx1"/>
                </a:solidFill>
                <a:latin typeface="Times New Roman" panose="02020603050405020304" pitchFamily="18" charset="0"/>
              </a:rPr>
              <a:t>.</a:t>
            </a:r>
            <a:endParaRPr lang="zh-CN" altLang="zh-CN" sz="3600" b="1" kern="0" dirty="0">
              <a:solidFill>
                <a:schemeClr val="tx1"/>
              </a:solidFill>
              <a:latin typeface="Times New Roman" panose="02020603050405020304" pitchFamily="18" charset="0"/>
            </a:endParaRPr>
          </a:p>
        </p:txBody>
      </p:sp>
      <p:cxnSp>
        <p:nvCxnSpPr>
          <p:cNvPr id="7" name="直接连接符 6"/>
          <p:cNvCxnSpPr/>
          <p:nvPr/>
        </p:nvCxnSpPr>
        <p:spPr>
          <a:xfrm>
            <a:off x="7581900" y="1424258"/>
            <a:ext cx="4445071"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239552" y="1805257"/>
            <a:ext cx="696134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foreshadowing</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239554" y="842542"/>
            <a:ext cx="11952445" cy="2724464"/>
          </a:xfrm>
          <a:prstGeom prst="rect">
            <a:avLst/>
          </a:prstGeom>
          <a:noFill/>
        </p:spPr>
        <p:txBody>
          <a:bodyPr wrap="square">
            <a:spAutoFit/>
          </a:bodyPr>
          <a:lstStyle/>
          <a:p>
            <a:pPr marL="0" marR="0" indent="457200" algn="just">
              <a:spcBef>
                <a:spcPts val="0"/>
              </a:spcBef>
              <a:spcAft>
                <a:spcPts val="0"/>
              </a:spcAft>
              <a:buNone/>
            </a:pPr>
            <a:r>
              <a:rPr lang="en-US" altLang="zh-CN" sz="3200" b="1" dirty="0">
                <a:solidFill>
                  <a:srgbClr val="FF0000"/>
                </a:solidFill>
              </a:rPr>
              <a:t> </a:t>
            </a:r>
            <a:r>
              <a:rPr lang="en-US" altLang="zh-CN" sz="3200" b="1" dirty="0">
                <a:solidFill>
                  <a:srgbClr val="FF0000"/>
                </a:solidFill>
                <a:latin typeface="Times New Roman" panose="02020603050405020304" pitchFamily="18" charset="0"/>
                <a:cs typeface="Times New Roman" panose="02020603050405020304" pitchFamily="18" charset="0"/>
              </a:rPr>
              <a:t>P5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Later that day, I learned what</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really happened. The kid was </a:t>
            </a:r>
            <a:r>
              <a:rPr lang="en-US" altLang="zh-CN" sz="3200"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Del’s</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little brother and he was crying because their mother fell ill and was sent to hospital. I felt even sorrier for what 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said before. I</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started a rumor</a:t>
            </a:r>
            <a:r>
              <a:rPr lang="en-US" altLang="zh-CN"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 </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r>
              <a:rPr lang="zh-CN" altLang="en-US" sz="3200" kern="1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rPr>
              <a:t>谣言</a:t>
            </a:r>
            <a:r>
              <a:rPr lang="en-US" altLang="zh-CN" sz="3200"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t>
            </a:r>
            <a:endParaRPr lang="zh-CN" altLang="en-US" sz="3200" kern="100" dirty="0">
              <a:effectLst/>
              <a:latin typeface="Calibri" panose="020F0502020204030204" charset="0"/>
              <a:ea typeface="宋体" panose="02010600030101010101" pitchFamily="2" charset="-122"/>
              <a:cs typeface="Times New Roman" panose="02020603050405020304" pitchFamily="18" charset="0"/>
            </a:endParaRPr>
          </a:p>
          <a:p>
            <a:pPr indent="0" algn="l">
              <a:lnSpc>
                <a:spcPct val="150000"/>
              </a:lnSpc>
              <a:spcBef>
                <a:spcPts val="0"/>
              </a:spcBef>
              <a:buNone/>
            </a:pPr>
            <a:endParaRPr lang="zh-CN" altLang="zh-CN" sz="3200" kern="100" dirty="0">
              <a:effectLst/>
              <a:latin typeface="Calibri" panose="020F0502020204030204" charset="0"/>
              <a:ea typeface="宋体" panose="02010600030101010101" pitchFamily="2" charset="-122"/>
              <a:cs typeface="Times New Roman" panose="02020603050405020304" pitchFamily="18" charset="0"/>
            </a:endParaRPr>
          </a:p>
        </p:txBody>
      </p:sp>
      <p:sp>
        <p:nvSpPr>
          <p:cNvPr id="16" name="矩形 15"/>
          <p:cNvSpPr/>
          <p:nvPr/>
        </p:nvSpPr>
        <p:spPr>
          <a:xfrm>
            <a:off x="239553" y="4941143"/>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Foreshadowing3:</a:t>
            </a:r>
            <a:r>
              <a:rPr lang="zh-CN" altLang="en-US" sz="3600" b="1" kern="0" dirty="0">
                <a:solidFill>
                  <a:schemeClr val="tx1"/>
                </a:solidFill>
                <a:latin typeface="Times New Roman" panose="02020603050405020304" pitchFamily="18" charset="0"/>
              </a:rPr>
              <a:t>续写第二段向球友澄清的内容。</a:t>
            </a:r>
            <a:endParaRPr lang="zh-CN" altLang="zh-CN" sz="3600" b="1" kern="0" dirty="0">
              <a:solidFill>
                <a:schemeClr val="tx1"/>
              </a:solidFill>
              <a:latin typeface="Times New Roman" panose="02020603050405020304" pitchFamily="18" charset="0"/>
            </a:endParaRPr>
          </a:p>
        </p:txBody>
      </p:sp>
      <p:sp>
        <p:nvSpPr>
          <p:cNvPr id="4" name="矩形 3"/>
          <p:cNvSpPr/>
          <p:nvPr/>
        </p:nvSpPr>
        <p:spPr>
          <a:xfrm>
            <a:off x="348202" y="3566446"/>
            <a:ext cx="11952445"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Main idea: I learned about the truth and felt sorry about starting the rumor.</a:t>
            </a:r>
            <a:endParaRPr lang="zh-CN" altLang="zh-CN" sz="3600" b="1" kern="0" dirty="0">
              <a:solidFill>
                <a:schemeClr val="tx1"/>
              </a:solidFill>
              <a:latin typeface="Times New Roman" panose="02020603050405020304" pitchFamily="18" charset="0"/>
            </a:endParaRPr>
          </a:p>
        </p:txBody>
      </p:sp>
      <p:cxnSp>
        <p:nvCxnSpPr>
          <p:cNvPr id="7" name="直接连接符 6"/>
          <p:cNvCxnSpPr/>
          <p:nvPr/>
        </p:nvCxnSpPr>
        <p:spPr>
          <a:xfrm>
            <a:off x="348202" y="1894158"/>
            <a:ext cx="1172949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348202" y="2491058"/>
            <a:ext cx="3309398" cy="0"/>
          </a:xfrm>
          <a:prstGeom prst="line">
            <a:avLst/>
          </a:prstGeom>
          <a:ln w="57150"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5050" y="613774"/>
            <a:ext cx="11223411" cy="4362733"/>
          </a:xfrm>
          <a:prstGeom prst="rect">
            <a:avLst/>
          </a:prstGeom>
          <a:noFill/>
        </p:spPr>
        <p:txBody>
          <a:bodyPr wrap="square">
            <a:spAutoFit/>
          </a:bodyPr>
          <a:lstStyle/>
          <a:p>
            <a:pPr algn="just">
              <a:lnSpc>
                <a:spcPts val="4200"/>
              </a:lnSpc>
            </a:pPr>
            <a:r>
              <a:rPr lang="en-US" altLang="zh-CN" sz="3200" b="1" kern="0" dirty="0">
                <a:solidFill>
                  <a:srgbClr val="0000FF"/>
                </a:solidFill>
                <a:latin typeface="Times New Roman" panose="02020603050405020304" pitchFamily="18" charset="0"/>
                <a:cs typeface="Times New Roman" panose="02020603050405020304" pitchFamily="18" charset="0"/>
              </a:rPr>
              <a:t> P1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At recess the next day, I saw Del sitting alone watching the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a:p>
            <a:pPr algn="just">
              <a:lnSpc>
                <a:spcPts val="4200"/>
              </a:lnSpc>
            </a:pP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kickball</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game.</a:t>
            </a:r>
            <a:endParaRPr lang="en-US" altLang="zh-CN" sz="3200" b="1"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endParaRPr lang="en-US" altLang="zh-CN" sz="3200" b="1" kern="0" dirty="0">
              <a:solidFill>
                <a:srgbClr val="0000FF"/>
              </a:solidFill>
              <a:latin typeface="Times New Roman" panose="02020603050405020304" pitchFamily="18" charset="0"/>
              <a:cs typeface="Times New Roman" panose="02020603050405020304" pitchFamily="18" charset="0"/>
            </a:endParaRPr>
          </a:p>
          <a:p>
            <a:pPr indent="0">
              <a:lnSpc>
                <a:spcPts val="4200"/>
              </a:lnSpc>
              <a:spcBef>
                <a:spcPts val="0"/>
              </a:spcBef>
              <a:buNone/>
            </a:pPr>
            <a:r>
              <a:rPr lang="en-US" altLang="zh-CN" sz="3200" b="1" kern="0" dirty="0">
                <a:solidFill>
                  <a:srgbClr val="0000FF"/>
                </a:solidFill>
                <a:latin typeface="Times New Roman" panose="02020603050405020304" pitchFamily="18" charset="0"/>
                <a:cs typeface="Times New Roman" panose="02020603050405020304" pitchFamily="18" charset="0"/>
              </a:rPr>
              <a:t>P2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 Now that Del had forgiven me, I</a:t>
            </a:r>
            <a:r>
              <a:rPr lang="en-US" altLang="zh-CN" sz="3200" b="1" kern="100" dirty="0">
                <a:solidFill>
                  <a:srgbClr val="0000FF"/>
                </a:solidFill>
                <a:latin typeface="宋体" panose="02010600030101010101" pitchFamily="2" charset="-122"/>
                <a:ea typeface="宋体" panose="02010600030101010101" pitchFamily="2" charset="-122"/>
                <a:cs typeface="Times New Roman" panose="02020603050405020304" pitchFamily="18" charset="0"/>
              </a:rPr>
              <a:t> </a:t>
            </a:r>
            <a:r>
              <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rPr>
              <a:t>decided to do more before the recess was over. </a:t>
            </a:r>
            <a:endParaRPr lang="en-US" altLang="zh-CN" sz="3200" b="1" kern="100" dirty="0">
              <a:solidFill>
                <a:srgbClr val="0000FF"/>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矩形: 圆角 3"/>
          <p:cNvSpPr/>
          <p:nvPr/>
        </p:nvSpPr>
        <p:spPr>
          <a:xfrm>
            <a:off x="4217095" y="-1"/>
            <a:ext cx="5002061" cy="61377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chemeClr val="tx1"/>
                </a:solidFill>
                <a:latin typeface="Times New Roman" panose="02020603050405020304" pitchFamily="18" charset="0"/>
                <a:cs typeface="Times New Roman" panose="02020603050405020304" pitchFamily="18" charset="0"/>
              </a:rPr>
              <a:t>Look for solutions</a:t>
            </a:r>
            <a:endParaRPr lang="zh-CN" altLang="en-US" sz="3200" b="1" dirty="0">
              <a:solidFill>
                <a:schemeClr val="tx1"/>
              </a:solidFill>
              <a:latin typeface="Times New Roman" panose="02020603050405020304" pitchFamily="18" charset="0"/>
              <a:cs typeface="Times New Roman" panose="02020603050405020304" pitchFamily="18" charset="0"/>
            </a:endParaRPr>
          </a:p>
        </p:txBody>
      </p:sp>
      <p:sp>
        <p:nvSpPr>
          <p:cNvPr id="8" name="圆角矩形 13"/>
          <p:cNvSpPr/>
          <p:nvPr/>
        </p:nvSpPr>
        <p:spPr>
          <a:xfrm>
            <a:off x="9001957" y="3860912"/>
            <a:ext cx="1563702"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圆角矩形 13"/>
          <p:cNvSpPr/>
          <p:nvPr/>
        </p:nvSpPr>
        <p:spPr>
          <a:xfrm>
            <a:off x="595049" y="1274688"/>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13"/>
          <p:cNvSpPr/>
          <p:nvPr/>
        </p:nvSpPr>
        <p:spPr>
          <a:xfrm>
            <a:off x="4493579" y="3876658"/>
            <a:ext cx="2173551"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圆角矩形 13"/>
          <p:cNvSpPr/>
          <p:nvPr/>
        </p:nvSpPr>
        <p:spPr>
          <a:xfrm>
            <a:off x="9145906" y="639344"/>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13"/>
          <p:cNvSpPr/>
          <p:nvPr/>
        </p:nvSpPr>
        <p:spPr>
          <a:xfrm>
            <a:off x="6379651" y="688299"/>
            <a:ext cx="2839505" cy="50598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21444" y="4605025"/>
            <a:ext cx="10991423"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en-US" altLang="zh-CN" sz="3600" b="1" kern="0" dirty="0">
                <a:solidFill>
                  <a:schemeClr val="tx1"/>
                </a:solidFill>
                <a:latin typeface="Times New Roman" panose="02020603050405020304" pitchFamily="18" charset="0"/>
              </a:rPr>
              <a:t>Solution: </a:t>
            </a:r>
            <a:r>
              <a:rPr lang="zh-CN" altLang="en-US" sz="3600" b="1" kern="0" dirty="0">
                <a:solidFill>
                  <a:schemeClr val="tx1"/>
                </a:solidFill>
                <a:latin typeface="Times New Roman" panose="02020603050405020304" pitchFamily="18" charset="0"/>
              </a:rPr>
              <a:t>我主动向</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道歉，并向同学们澄清实情，</a:t>
            </a:r>
            <a:r>
              <a:rPr lang="en-US" altLang="zh-CN" sz="3600" b="1" kern="0" dirty="0">
                <a:solidFill>
                  <a:schemeClr val="tx1"/>
                </a:solidFill>
                <a:latin typeface="Times New Roman" panose="02020603050405020304" pitchFamily="18" charset="0"/>
              </a:rPr>
              <a:t>Del</a:t>
            </a:r>
            <a:r>
              <a:rPr lang="zh-CN" altLang="en-US" sz="3600" b="1" kern="0" dirty="0">
                <a:solidFill>
                  <a:schemeClr val="tx1"/>
                </a:solidFill>
                <a:latin typeface="Times New Roman" panose="02020603050405020304" pitchFamily="18" charset="0"/>
              </a:rPr>
              <a:t>也意识到自己叫我外号不对并改变对我的称呼。</a:t>
            </a:r>
            <a:endParaRPr lang="zh-CN" altLang="zh-CN" sz="3600" b="1" kern="0" dirty="0">
              <a:solidFill>
                <a:schemeClr val="tx1"/>
              </a:solidFill>
              <a:latin typeface="Times New Roman" panose="02020603050405020304" pitchFamily="18" charset="0"/>
            </a:endParaRPr>
          </a:p>
        </p:txBody>
      </p:sp>
      <p:sp>
        <p:nvSpPr>
          <p:cNvPr id="3" name="矩形 2"/>
          <p:cNvSpPr/>
          <p:nvPr/>
        </p:nvSpPr>
        <p:spPr>
          <a:xfrm>
            <a:off x="595129" y="2258065"/>
            <a:ext cx="10991423"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zh-CN" sz="3600" b="1" kern="0" dirty="0">
                <a:solidFill>
                  <a:schemeClr val="tx1"/>
                </a:solidFill>
                <a:latin typeface="Times New Roman" panose="02020603050405020304" pitchFamily="18" charset="0"/>
              </a:rPr>
              <a:t>共情</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道歉（忐忑</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羞愧）</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原谅（惊讶</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释怀</a:t>
            </a:r>
            <a:r>
              <a:rPr lang="en-US" altLang="zh-CN" sz="3600" b="1" kern="0" dirty="0">
                <a:solidFill>
                  <a:schemeClr val="tx1"/>
                </a:solidFill>
                <a:latin typeface="Times New Roman" panose="02020603050405020304" pitchFamily="18" charset="0"/>
              </a:rPr>
              <a:t>)</a:t>
            </a:r>
            <a:endParaRPr lang="en-US" altLang="zh-CN" sz="3600" b="1" kern="0" dirty="0">
              <a:solidFill>
                <a:schemeClr val="tx1"/>
              </a:solidFill>
              <a:latin typeface="Times New Roman" panose="02020603050405020304" pitchFamily="18" charset="0"/>
            </a:endParaRPr>
          </a:p>
        </p:txBody>
      </p:sp>
      <p:sp>
        <p:nvSpPr>
          <p:cNvPr id="7" name="矩形 6"/>
          <p:cNvSpPr/>
          <p:nvPr/>
        </p:nvSpPr>
        <p:spPr>
          <a:xfrm>
            <a:off x="321444" y="4528190"/>
            <a:ext cx="10991423" cy="1074315"/>
          </a:xfrm>
          <a:prstGeom prst="rect">
            <a:avLst/>
          </a:prstGeom>
          <a:solidFill>
            <a:schemeClr val="accent6">
              <a:lumMod val="60000"/>
              <a:lumOff val="4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ctr"/>
            <a:r>
              <a:rPr lang="zh-CN" altLang="en-US" sz="3600" b="1" kern="0" dirty="0">
                <a:solidFill>
                  <a:schemeClr val="tx1"/>
                </a:solidFill>
                <a:latin typeface="Times New Roman" panose="02020603050405020304" pitchFamily="18" charset="0"/>
              </a:rPr>
              <a:t>澄清误会（鼓起勇气）</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谅解接纳</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惊讶</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羞愧）</a:t>
            </a:r>
            <a:r>
              <a:rPr lang="en-US" altLang="zh-CN" sz="3600" b="1" kern="0" dirty="0">
                <a:solidFill>
                  <a:schemeClr val="tx1"/>
                </a:solidFill>
                <a:latin typeface="Times New Roman" panose="02020603050405020304" pitchFamily="18" charset="0"/>
              </a:rPr>
              <a:t>--</a:t>
            </a:r>
            <a:r>
              <a:rPr lang="zh-CN" altLang="en-US" sz="3600" b="1" kern="0" dirty="0">
                <a:solidFill>
                  <a:schemeClr val="tx1"/>
                </a:solidFill>
                <a:latin typeface="Times New Roman" panose="02020603050405020304" pitchFamily="18" charset="0"/>
              </a:rPr>
              <a:t>高兴感激</a:t>
            </a:r>
            <a:r>
              <a:rPr lang="en-US" altLang="zh-CN" sz="3600" b="1" kern="0" dirty="0">
                <a:solidFill>
                  <a:schemeClr val="tx1"/>
                </a:solidFill>
                <a:latin typeface="Times New Roman" panose="02020603050405020304" pitchFamily="18" charset="0"/>
              </a:rPr>
              <a:t>/ </a:t>
            </a:r>
            <a:r>
              <a:rPr lang="zh-CN" altLang="en-US" sz="3600" b="1" kern="0" dirty="0">
                <a:solidFill>
                  <a:schemeClr val="tx1"/>
                </a:solidFill>
                <a:latin typeface="Times New Roman" panose="02020603050405020304" pitchFamily="18" charset="0"/>
              </a:rPr>
              <a:t>温暖欢迎</a:t>
            </a:r>
            <a:endParaRPr lang="zh-CN" altLang="en-US" sz="3600" b="1" kern="0" dirty="0">
              <a:solidFill>
                <a:schemeClr val="tx1"/>
              </a:solidFill>
              <a:latin typeface="Times New Roman" panose="02020603050405020304" pitchFamily="18"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anim calcmode="lin" valueType="num">
                                      <p:cBhvr additive="base">
                                        <p:cTn id="43" dur="500" fill="hold"/>
                                        <p:tgtEl>
                                          <p:spTgt spid="3"/>
                                        </p:tgtEl>
                                        <p:attrNameLst>
                                          <p:attrName>ppt_x</p:attrName>
                                        </p:attrNameLst>
                                      </p:cBhvr>
                                      <p:tavLst>
                                        <p:tav tm="0">
                                          <p:val>
                                            <p:strVal val="#ppt_x"/>
                                          </p:val>
                                        </p:tav>
                                        <p:tav tm="100000">
                                          <p:val>
                                            <p:strVal val="#ppt_x"/>
                                          </p:val>
                                        </p:tav>
                                      </p:tavLst>
                                    </p:anim>
                                    <p:anim calcmode="lin" valueType="num">
                                      <p:cBhvr additive="base">
                                        <p:cTn id="4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2" grpId="0" bldLvl="0" animBg="1"/>
      <p:bldP spid="2" grpId="0" bldLvl="0" animBg="1"/>
      <p:bldP spid="6" grpId="0" bldLvl="0" animBg="1"/>
      <p:bldP spid="11" grpId="0" animBg="1"/>
      <p:bldP spid="3" grpId="0" bldLvl="0" animBg="1"/>
      <p:bldP spid="7"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存在问题</a:t>
            </a:r>
            <a:endParaRPr lang="zh-CN" altLang="en-US"/>
          </a:p>
        </p:txBody>
      </p:sp>
      <p:sp>
        <p:nvSpPr>
          <p:cNvPr id="3" name="内容占位符 2"/>
          <p:cNvSpPr>
            <a:spLocks noGrp="1"/>
          </p:cNvSpPr>
          <p:nvPr>
            <p:ph idx="1"/>
          </p:nvPr>
        </p:nvSpPr>
        <p:spPr/>
        <p:txBody>
          <a:bodyPr>
            <a:normAutofit lnSpcReduction="10000"/>
          </a:bodyPr>
          <a:p>
            <a:r>
              <a:rPr lang="zh-CN" altLang="en-US"/>
              <a:t>审题</a:t>
            </a:r>
            <a:r>
              <a:rPr lang="en-US" altLang="zh-CN"/>
              <a:t> “before the recess was over” </a:t>
            </a:r>
            <a:endParaRPr lang="zh-CN" altLang="en-US"/>
          </a:p>
          <a:p>
            <a:r>
              <a:rPr lang="en-US" altLang="zh-CN"/>
              <a:t>P1</a:t>
            </a:r>
            <a:r>
              <a:rPr lang="zh-CN" altLang="en-US"/>
              <a:t>把</a:t>
            </a:r>
            <a:r>
              <a:rPr lang="en-US" altLang="zh-CN"/>
              <a:t>P2</a:t>
            </a:r>
            <a:r>
              <a:rPr lang="zh-CN" altLang="en-US"/>
              <a:t>的事情写了。</a:t>
            </a:r>
            <a:endParaRPr lang="zh-CN" altLang="en-US"/>
          </a:p>
          <a:p>
            <a:r>
              <a:rPr lang="en-US" altLang="zh-CN"/>
              <a:t>P2</a:t>
            </a:r>
            <a:r>
              <a:rPr lang="zh-CN" altLang="en-US"/>
              <a:t>没有在打篮球澄清，而是发生在别的时间场合，在教室或写纸条。</a:t>
            </a:r>
            <a:endParaRPr lang="zh-CN" altLang="en-US"/>
          </a:p>
          <a:p>
            <a:r>
              <a:rPr lang="zh-CN" altLang="en-US"/>
              <a:t>对话太长，</a:t>
            </a:r>
            <a:r>
              <a:rPr lang="en-US" altLang="zh-CN"/>
              <a:t>“His little brother, his mother...” </a:t>
            </a:r>
            <a:r>
              <a:rPr lang="zh-CN" altLang="en-US"/>
              <a:t>是原文中交待的，不必重复。</a:t>
            </a:r>
            <a:endParaRPr lang="zh-CN" altLang="en-US"/>
          </a:p>
          <a:p>
            <a:r>
              <a:rPr lang="zh-CN" altLang="en-US"/>
              <a:t>情绪和动作该拓展的地方没有拓展，如</a:t>
            </a:r>
            <a:r>
              <a:rPr lang="en-US" altLang="zh-CN"/>
              <a:t>“ I called my friends together and told them the truth. We decided to...”</a:t>
            </a:r>
            <a:endParaRPr lang="en-US" altLang="zh-CN"/>
          </a:p>
          <a:p>
            <a:r>
              <a:rPr lang="en-US" altLang="zh-CN"/>
              <a:t>They were surprised and soon felt sorry for Del as well. </a:t>
            </a:r>
            <a:endParaRPr lang="en-US" altLang="zh-CN"/>
          </a:p>
          <a:p>
            <a:r>
              <a:rPr lang="en-US" altLang="zh-CN"/>
              <a:t>P2</a:t>
            </a:r>
            <a:r>
              <a:rPr lang="zh-CN" altLang="en-US"/>
              <a:t>没写同学们的反应和变化</a:t>
            </a:r>
            <a:endParaRPr lang="zh-CN" altLang="en-US"/>
          </a:p>
          <a:p>
            <a:endParaRPr lang="zh-CN" altLang="en-US"/>
          </a:p>
          <a:p>
            <a:endParaRPr lang="zh-CN" alt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769620" y="852805"/>
            <a:ext cx="10584180" cy="5819775"/>
          </a:xfrm>
        </p:spPr>
        <p:txBody>
          <a:bodyPr>
            <a:normAutofit lnSpcReduction="20000"/>
          </a:bodyPr>
          <a:p>
            <a:pPr>
              <a:lnSpc>
                <a:spcPct val="110000"/>
              </a:lnSpc>
            </a:pPr>
            <a:r>
              <a:rPr lang="zh-CN" altLang="en-US"/>
              <a:t>是否有描写意识，两段都要有</a:t>
            </a:r>
            <a:r>
              <a:rPr lang="en-US" altLang="zh-CN"/>
              <a:t>,</a:t>
            </a:r>
            <a:r>
              <a:rPr lang="zh-CN" altLang="en-US"/>
              <a:t>很多同学</a:t>
            </a:r>
            <a:r>
              <a:rPr lang="en-US" altLang="zh-CN"/>
              <a:t>p2</a:t>
            </a:r>
            <a:r>
              <a:rPr lang="zh-CN" altLang="en-US"/>
              <a:t>描写不到位。</a:t>
            </a:r>
            <a:endParaRPr lang="zh-CN" altLang="en-US"/>
          </a:p>
          <a:p>
            <a:pPr>
              <a:lnSpc>
                <a:spcPct val="110000"/>
              </a:lnSpc>
            </a:pPr>
            <a:r>
              <a:rPr lang="en-US" altLang="zh-CN"/>
              <a:t>P2</a:t>
            </a:r>
            <a:r>
              <a:rPr lang="zh-CN" altLang="en-US"/>
              <a:t>写</a:t>
            </a:r>
            <a:r>
              <a:rPr lang="en-US" altLang="zh-CN"/>
              <a:t>Del</a:t>
            </a:r>
            <a:r>
              <a:rPr lang="zh-CN" altLang="en-US"/>
              <a:t>进球，我们去医院照顾</a:t>
            </a:r>
            <a:r>
              <a:rPr lang="en-US" altLang="zh-CN"/>
              <a:t>his mother,</a:t>
            </a:r>
            <a:r>
              <a:rPr lang="zh-CN" altLang="en-US"/>
              <a:t>分散的情节冲淡了画面描写力度。</a:t>
            </a:r>
            <a:endParaRPr lang="zh-CN" altLang="en-US"/>
          </a:p>
          <a:p>
            <a:pPr>
              <a:lnSpc>
                <a:spcPct val="110000"/>
              </a:lnSpc>
            </a:pPr>
            <a:r>
              <a:rPr lang="zh-CN" altLang="en-US"/>
              <a:t>极个别同学有描写但分数低：</a:t>
            </a:r>
            <a:r>
              <a:rPr lang="en-US" altLang="zh-CN"/>
              <a:t> </a:t>
            </a:r>
            <a:r>
              <a:rPr lang="zh-CN" altLang="en-US"/>
              <a:t>语法错误频出（时态，词性，拼写等），自创描写</a:t>
            </a:r>
            <a:endParaRPr lang="zh-CN" altLang="en-US"/>
          </a:p>
          <a:p>
            <a:pPr>
              <a:lnSpc>
                <a:spcPct val="110000"/>
              </a:lnSpc>
            </a:pPr>
            <a:r>
              <a:rPr lang="zh-CN" altLang="en-US"/>
              <a:t>是否有升华？</a:t>
            </a:r>
            <a:endParaRPr lang="zh-CN" altLang="en-US"/>
          </a:p>
          <a:p>
            <a:pPr>
              <a:lnSpc>
                <a:spcPct val="110000"/>
              </a:lnSpc>
            </a:pPr>
            <a:r>
              <a:rPr lang="en-US" altLang="zh-CN"/>
              <a:t> I finally realized that the courage to admit your mistakes is of great importance between in friendship.</a:t>
            </a:r>
            <a:endParaRPr lang="en-US" altLang="zh-CN"/>
          </a:p>
          <a:p>
            <a:pPr>
              <a:lnSpc>
                <a:spcPct val="110000"/>
              </a:lnSpc>
            </a:pPr>
            <a:r>
              <a:rPr lang="en-US" altLang="zh-CN"/>
              <a:t> Through this accident, I learned that I should never spread rumors and hesitate to admit one's faults.</a:t>
            </a:r>
            <a:br>
              <a:rPr lang="en-US" altLang="zh-CN"/>
            </a:br>
            <a:r>
              <a:rPr lang="en-US" altLang="zh-CN"/>
              <a:t> Rumor is poison but friendship is the cure. </a:t>
            </a:r>
            <a:endParaRPr lang="en-US" altLang="zh-CN"/>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PP_MARK_KEY" val="da232fc5-acaf-4422-bf43-5f13c0d2cf3e"/>
  <p:tag name="COMMONDATA" val="eyJoZGlkIjoiOWZhZTY3Y2VlM2MxMTJhZTU0ZGI5YjNmZTcxODVmYjgifQ=="/>
  <p:tag name="commondata" val="eyJoZGlkIjoiZGE3Y2I3OTRlNTA1NjUwZGY1NGI3NTM4NWZhMGI4N2IifQ=="/>
</p:tagLst>
</file>

<file path=ppt/theme/theme1.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14872</Words>
  <Application>WPS 演示</Application>
  <PresentationFormat>宽屏</PresentationFormat>
  <Paragraphs>285</Paragraphs>
  <Slides>27</Slides>
  <Notes>15</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27</vt:i4>
      </vt:variant>
    </vt:vector>
  </HeadingPairs>
  <TitlesOfParts>
    <vt:vector size="39" baseType="lpstr">
      <vt:lpstr>Arial</vt:lpstr>
      <vt:lpstr>宋体</vt:lpstr>
      <vt:lpstr>Wingdings</vt:lpstr>
      <vt:lpstr>思源黑体</vt:lpstr>
      <vt:lpstr>微软雅黑</vt:lpstr>
      <vt:lpstr>Calibri</vt:lpstr>
      <vt:lpstr>Times New Roman</vt:lpstr>
      <vt:lpstr>等线</vt:lpstr>
      <vt:lpstr>Arial Unicode MS</vt:lpstr>
      <vt:lpstr>等线 Light</vt:lpstr>
      <vt:lpstr>黑体</vt:lpstr>
      <vt:lpstr>6_Office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存在问题</vt:lpstr>
      <vt:lpstr>PowerPoint 演示文稿</vt:lpstr>
      <vt:lpstr>PowerPoint 演示文稿</vt:lpstr>
      <vt:lpstr>P1</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aileen</dc:creator>
  <cp:lastModifiedBy>Sally</cp:lastModifiedBy>
  <cp:revision>258</cp:revision>
  <dcterms:created xsi:type="dcterms:W3CDTF">1969-12-31T16:00:00Z</dcterms:created>
  <dcterms:modified xsi:type="dcterms:W3CDTF">2026-05-06T00:43:58Z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2052-12.1.0.25225</vt:lpwstr>
  </property>
  <property fmtid="{D5CDD505-2E9C-101B-9397-08002B2CF9AE}" pid="3" name="ICV">
    <vt:lpwstr>BED36C80B56A4BA495E9FED747E92A14_13</vt:lpwstr>
  </property>
</Properties>
</file>