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5"/>
  </p:notesMasterIdLst>
  <p:sldIdLst>
    <p:sldId id="262" r:id="rId4"/>
    <p:sldId id="261" r:id="rId6"/>
    <p:sldId id="257" r:id="rId7"/>
    <p:sldId id="331" r:id="rId8"/>
    <p:sldId id="332" r:id="rId9"/>
    <p:sldId id="333" r:id="rId10"/>
    <p:sldId id="334" r:id="rId11"/>
    <p:sldId id="322" r:id="rId12"/>
    <p:sldId id="323" r:id="rId13"/>
    <p:sldId id="308" r:id="rId14"/>
    <p:sldId id="324" r:id="rId15"/>
    <p:sldId id="309" r:id="rId16"/>
    <p:sldId id="321" r:id="rId17"/>
    <p:sldId id="311" r:id="rId18"/>
    <p:sldId id="325" r:id="rId19"/>
    <p:sldId id="298" r:id="rId20"/>
    <p:sldId id="307" r:id="rId21"/>
    <p:sldId id="326" r:id="rId22"/>
    <p:sldId id="327" r:id="rId23"/>
    <p:sldId id="328" r:id="rId24"/>
    <p:sldId id="342" r:id="rId25"/>
    <p:sldId id="341" r:id="rId26"/>
    <p:sldId id="338" r:id="rId27"/>
    <p:sldId id="335" r:id="rId28"/>
    <p:sldId id="336" r:id="rId29"/>
    <p:sldId id="337" r:id="rId30"/>
    <p:sldId id="339" r:id="rId31"/>
    <p:sldId id="316" r:id="rId32"/>
    <p:sldId id="317" r:id="rId33"/>
    <p:sldId id="347" r:id="rId34"/>
    <p:sldId id="318" r:id="rId35"/>
    <p:sldId id="320" r:id="rId36"/>
    <p:sldId id="346" r:id="rId37"/>
    <p:sldId id="344" r:id="rId38"/>
    <p:sldId id="345" r:id="rId39"/>
    <p:sldId id="343" r:id="rId40"/>
  </p:sldIdLst>
  <p:sldSz cx="12192000" cy="6858000"/>
  <p:notesSz cx="6858000" cy="9144000"/>
  <p:embeddedFontLst>
    <p:embeddedFont>
      <p:font typeface="微软雅黑" panose="020B0503020204020204" pitchFamily="34" charset="-122"/>
      <p:regular r:id="rId45"/>
    </p:embeddedFont>
    <p:embeddedFont>
      <p:font typeface="幼圆" panose="02010509060101010101" pitchFamily="49" charset="-122"/>
      <p:regular r:id="rId46"/>
    </p:embeddedFont>
    <p:embeddedFont>
      <p:font typeface="Britannic Bold" panose="020B0903060703020204" pitchFamily="34" charset="0"/>
      <p:regular r:id="rId47"/>
    </p:embeddedFont>
    <p:embeddedFont>
      <p:font typeface="方正姚体" panose="02010601030101010101" pitchFamily="2" charset="-122"/>
      <p:regular r:id="rId48"/>
    </p:embeddedFont>
    <p:embeddedFont>
      <p:font typeface="等线" panose="02010600030101010101" charset="-122"/>
      <p:regular r:id="rId49"/>
    </p:embeddedFont>
    <p:embeddedFont>
      <p:font typeface="等线 Light" panose="02010600030101010101" charset="-122"/>
      <p:regular r:id="rId50"/>
    </p:embeddedFont>
    <p:embeddedFont>
      <p:font typeface="Times NR MT Pro Medium" panose="02010600010101010101" charset="-122"/>
      <p:regular r:id="rId51"/>
    </p:embeddedFont>
  </p:embeddedFontLst>
  <p:custDataLst>
    <p:tags r:id="rId5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pple" initials="a" lastIdx="0" clrIdx="0"/>
  <p:cmAuthor id="3" name="周跃良" initials="周" lastIdx="0" clrIdx="0"/>
  <p:cmAuthor id="0" name="微软用户" initials="微软用户" lastIdx="0" clrIdx="0"/>
  <p:cmAuthor id="4" name="王习习" initials="王" lastIdx="0" clrIdx="0"/>
  <p:cmAuthor id="7" name="刘晗阳" initials="刘" lastIdx="0" clrIdx="4"/>
  <p:cmAuthor id="75" name="作者" initials="A" lastIdx="0" clrIdx="24"/>
  <p:cmAuthor id="8" name="姜伟光" initials="姜" lastIdx="0" clrIdx="0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未知用户4" initials="未" lastIdx="0" clrIdx="0"/>
  <p:cmAuthor id="13" name="CommUser" initials="C" lastIdx="0" clrIdx="0"/>
  <p:cmAuthor id="14" name="zq" initials="z" lastIdx="0" clrIdx="0"/>
  <p:cmAuthor id="15" name="viola_yang" initials="v" lastIdx="0" clrIdx="0"/>
  <p:cmAuthor id="16" name="志龙 姜" initials="志" lastIdx="0" clrIdx="0"/>
  <p:cmAuthor id="17" name="SHMILY" initials="S" lastIdx="0" clrIdx="0"/>
  <p:cmAuthor id="18" name="admin" initials="a" lastIdx="0" clrIdx="0"/>
  <p:cmAuthor id="19" name="Tracy Chen" initials="T" lastIdx="0" clrIdx="0"/>
  <p:cmAuthor id="20" name="dongwc0205" initials="d" lastIdx="0" clrIdx="15"/>
  <p:cmAuthor id="21" name="Hi_ Young" initials="H" lastIdx="0" clrIdx="0"/>
  <p:cmAuthor id="22" name="pangyt" initials="p" lastIdx="0" clrIdx="0"/>
  <p:cmAuthor id="23" name="easonyoun" initials="e" lastIdx="0" clrIdx="0"/>
  <p:cmAuthor id="24" name="zhouyangfan" initials="z" lastIdx="0" clrIdx="0"/>
  <p:cmAuthor id="25" name="tplife" initials="t" lastIdx="0" clrIdx="0"/>
  <p:cmAuthor id="26" name="??" initials="?" lastIdx="0" clrIdx="0"/>
  <p:cmAuthor id="29" name="sunfeng" initials="s" lastIdx="0" clrIdx="28"/>
  <p:cmAuthor id="30" name="幸全" initials="幸全" lastIdx="0" clrIdx="29"/>
  <p:cmAuthor id="31" name="Microsoft Office 用户" initials="Office" lastIdx="0" clrIdx="30"/>
  <p:cmAuthor id="32" name="刘飞艳" initials="" lastIdx="0" clrIdx="31"/>
  <p:cmAuthor id="33" name="Author" initials="A" lastIdx="0" clrIdx="32"/>
  <p:cmAuthor id="34" name="bl" initials="b" lastIdx="0" clrIdx="33"/>
  <p:cmAuthor id="35" name="阳光的心" initials="阳" lastIdx="0" clrIdx="34"/>
  <p:cmAuthor id="36" name="yujie sui" initials="ys" lastIdx="0" clrIdx="35"/>
  <p:cmAuthor id="37" name="lenovo" initials="l" lastIdx="0" clrIdx="36"/>
  <p:cmAuthor id="38" name="雨林木风" initials="雨" lastIdx="0" clrIdx="37"/>
  <p:cmAuthor id="39" name="未知用户1" initials="未" lastIdx="0" clrIdx="38"/>
  <p:cmAuthor id="40" name="未知用户5" initials="未" lastIdx="0" clrIdx="39"/>
  <p:cmAuthor id="41" name="Admin" initials="A" lastIdx="0" clrIdx="40"/>
  <p:cmAuthor id="42" name="SkyUser" initials="S" lastIdx="0" clrIdx="41"/>
  <p:cmAuthor id="43" name="王艺铭" initials="王" lastIdx="0" clrIdx="4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AD31"/>
    <a:srgbClr val="0000FF"/>
    <a:srgbClr val="FF6680"/>
    <a:srgbClr val="FEBC30"/>
    <a:srgbClr val="45AFC5"/>
    <a:srgbClr val="E7E6E6"/>
    <a:srgbClr val="A883BD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2" Type="http://schemas.openxmlformats.org/officeDocument/2006/relationships/tags" Target="tags/tag85.xml"/><Relationship Id="rId51" Type="http://schemas.openxmlformats.org/officeDocument/2006/relationships/font" Target="fonts/font7.fntdata"/><Relationship Id="rId50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5.fntdata"/><Relationship Id="rId48" Type="http://schemas.openxmlformats.org/officeDocument/2006/relationships/font" Target="fonts/font4.fntdata"/><Relationship Id="rId47" Type="http://schemas.openxmlformats.org/officeDocument/2006/relationships/font" Target="fonts/font3.fntdata"/><Relationship Id="rId46" Type="http://schemas.openxmlformats.org/officeDocument/2006/relationships/font" Target="fonts/font2.fntdata"/><Relationship Id="rId45" Type="http://schemas.openxmlformats.org/officeDocument/2006/relationships/font" Target="fonts/font1.fntdata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slideLayout" Target="../slideLayouts/slideLayout13.xml"/><Relationship Id="rId19" Type="http://schemas.openxmlformats.org/officeDocument/2006/relationships/image" Target="file:///D:\qq&#25991;&#20214;\712321467\Image\C2C\Image2\%7b75232B38-A165-1FB7-499C-2E1C792CACB5%7d.png" TargetMode="External"/><Relationship Id="rId18" Type="http://schemas.openxmlformats.org/officeDocument/2006/relationships/image" Target="../media/image1.png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3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7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6.emf"/><Relationship Id="rId14" Type="http://schemas.openxmlformats.org/officeDocument/2006/relationships/image" Target="../media/image15.emf"/><Relationship Id="rId13" Type="http://schemas.openxmlformats.org/officeDocument/2006/relationships/image" Target="../media/image14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66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6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tags" Target="../tags/tag70.xml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7.emf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image" Target="../media/image15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image" Target="../media/image12.emf"/><Relationship Id="rId7" Type="http://schemas.openxmlformats.org/officeDocument/2006/relationships/image" Target="../media/image11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7.emf"/><Relationship Id="rId11" Type="http://schemas.openxmlformats.org/officeDocument/2006/relationships/image" Target="../media/image15.emf"/><Relationship Id="rId10" Type="http://schemas.openxmlformats.org/officeDocument/2006/relationships/image" Target="../media/image14.emf"/><Relationship Id="rId1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9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27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28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0"/>
            <a:ext cx="12192000" cy="102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6365" y="-205105"/>
            <a:ext cx="11787505" cy="70631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Ⅰ</a:t>
            </a:r>
            <a:r>
              <a:rPr lang="en-US" altLang="zh-CN" sz="4400" b="1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. Derivatives.</a:t>
            </a:r>
            <a:endParaRPr lang="en-US" altLang="zh-CN" sz="4400" b="1">
              <a:highlight>
                <a:srgbClr val="FFFF00"/>
              </a:highlight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1. frost       </a:t>
            </a:r>
            <a:r>
              <a:rPr lang="en-US" altLang="zh-CN" sz="4400">
                <a:solidFill>
                  <a:schemeClr val="accent4"/>
                </a:solidFill>
                <a:latin typeface="Times New Roman" panose="02020603050405020304"/>
                <a:ea typeface="Times New Roman" panose="02020603050405020304"/>
              </a:rPr>
              <a:t>    frosty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2. massive      </a:t>
            </a:r>
            <a:r>
              <a:rPr lang="en-US" altLang="zh-CN" sz="44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mass 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3. breath   breathless  </a:t>
            </a:r>
            <a:r>
              <a:rPr lang="en-US" altLang="zh-CN" sz="440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</a:rPr>
              <a:t>breathe 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 breath-taking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4. freeze   froze  </a:t>
            </a:r>
            <a:r>
              <a:rPr lang="en-US" altLang="zh-CN" sz="4400">
                <a:solidFill>
                  <a:srgbClr val="00B0F0"/>
                </a:solidFill>
                <a:latin typeface="Times New Roman" panose="02020603050405020304"/>
                <a:ea typeface="Times New Roman" panose="02020603050405020304"/>
              </a:rPr>
              <a:t> frozen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 freezing  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5. literally   </a:t>
            </a:r>
            <a:r>
              <a:rPr lang="en-US" altLang="zh-CN" sz="4400">
                <a:solidFill>
                  <a:srgbClr val="00B050"/>
                </a:solidFill>
                <a:latin typeface="Times New Roman" panose="02020603050405020304"/>
                <a:ea typeface="Times New Roman" panose="02020603050405020304"/>
              </a:rPr>
              <a:t>literal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   literature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6. astonish  </a:t>
            </a:r>
            <a:r>
              <a:rPr lang="en-US" altLang="zh-CN" sz="44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</a:rPr>
              <a:t>astonishing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astonished astonishment 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7. mist  </a:t>
            </a:r>
            <a:r>
              <a:rPr lang="en-US" altLang="zh-CN" sz="4400">
                <a:solidFill>
                  <a:srgbClr val="FF6680"/>
                </a:solidFill>
                <a:latin typeface="Times New Roman" panose="02020603050405020304"/>
                <a:ea typeface="Times New Roman" panose="02020603050405020304"/>
              </a:rPr>
              <a:t>misty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8. advertisement </a:t>
            </a:r>
            <a:r>
              <a:rPr lang="en-US" altLang="zh-CN" sz="4400">
                <a:solidFill>
                  <a:schemeClr val="accent6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 advertise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advertiser</a:t>
            </a:r>
            <a:r>
              <a:rPr lang="en-US" altLang="zh-CN" sz="4400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  advertising</a:t>
            </a:r>
            <a:endParaRPr lang="en-US" altLang="zh-CN" sz="4400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266700"/>
            <a:endParaRPr lang="en-US" altLang="zh-CN" sz="4400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U4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4365" y="485140"/>
            <a:ext cx="11367135" cy="5483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9. </a:t>
            </a:r>
            <a:r>
              <a:rPr lang="en-US" altLang="zh-CN" sz="4800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photographer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photograph  photography 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10. pleasant   </a:t>
            </a:r>
            <a:r>
              <a:rPr lang="en-US" altLang="zh-CN" sz="4800">
                <a:solidFill>
                  <a:srgbClr val="FFC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pleased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pleasing   pleasure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11. </a:t>
            </a:r>
            <a:r>
              <a:rPr lang="en-US" altLang="zh-CN" sz="4800">
                <a:solidFill>
                  <a:srgbClr val="00B05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contrary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 contrarily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12. arise   </a:t>
            </a:r>
            <a:r>
              <a:rPr lang="en-US" altLang="zh-CN" sz="48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arose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arisen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13. </a:t>
            </a:r>
            <a:r>
              <a:rPr lang="en-US" altLang="zh-CN" sz="4800">
                <a:solidFill>
                  <a:srgbClr val="0000FF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anticipate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anticipation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14.  enroll   </a:t>
            </a:r>
            <a:r>
              <a:rPr lang="en-US" altLang="zh-CN" sz="4800">
                <a:solidFill>
                  <a:srgbClr val="80AD3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enrollment  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15. </a:t>
            </a:r>
            <a:r>
              <a:rPr lang="en-US" altLang="zh-CN" sz="48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coherent  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coherence </a:t>
            </a:r>
            <a:endParaRPr lang="en-US" altLang="zh-CN" sz="4800"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894763" y="239839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U4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620" y="378460"/>
            <a:ext cx="11922760" cy="94869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481330"/>
            <a:ext cx="12189460" cy="36931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9148128" y="4479290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内容占位符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3515" y="617855"/>
            <a:ext cx="12008485" cy="52933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9148128" y="495363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自由复习读后续写</a:t>
            </a:r>
            <a:r>
              <a:rPr lang="en-US" altLang="zh-CN"/>
              <a:t>--</a:t>
            </a:r>
            <a:r>
              <a:rPr lang="zh-CN" altLang="en-US"/>
              <a:t>情绪描写学案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29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3"/>
            </p:custDataLst>
          </p:nvPr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>
              <p:custDataLst>
                <p:tags r:id="rId14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1.GR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合刊五词汇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P19-20（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翻页；齐读）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6"/>
            </p:custDataLst>
          </p:nvPr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>
              <p:custDataLst>
                <p:tags r:id="rId17"/>
              </p:custDataLst>
            </p:nvPr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读后续写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--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情绪描写、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情绪描写三大句型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39836"/>
            <a:ext cx="6461553" cy="863507"/>
            <a:chOff x="7553738" y="3756728"/>
            <a:chExt cx="3578087" cy="863507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638993" y="3756728"/>
              <a:ext cx="33663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读后续写范文（我与他人）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齐读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177915" y="0"/>
            <a:ext cx="5146675" cy="685736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68265" cy="6753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200650" cy="24003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rcRect t="3728"/>
          <a:stretch>
            <a:fillRect/>
          </a:stretch>
        </p:blipFill>
        <p:spPr>
          <a:xfrm>
            <a:off x="5835650" y="0"/>
            <a:ext cx="506666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28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50790" y="1958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601335" cy="362585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69635" y="0"/>
            <a:ext cx="5855970" cy="522859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5445" y="0"/>
            <a:ext cx="5142230" cy="6858000"/>
          </a:xfrm>
          <a:prstGeom prst="rect">
            <a:avLst/>
          </a:prstGeom>
        </p:spPr>
      </p:pic>
      <p:pic>
        <p:nvPicPr>
          <p:cNvPr id="7" name="内容占位符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7780" y="-174625"/>
            <a:ext cx="5187950" cy="69195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940935" y="-368300"/>
            <a:ext cx="7251065" cy="72605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" y="-167005"/>
            <a:ext cx="51422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3530" y="231140"/>
            <a:ext cx="10515600" cy="73469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5  </a:t>
            </a:r>
            <a:r>
              <a:rPr lang="zh-CN" altLang="en-US" b="1">
                <a:highlight>
                  <a:srgbClr val="FFFF00"/>
                </a:highlight>
              </a:rPr>
              <a:t>悲伤、难过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3530" y="1167130"/>
            <a:ext cx="11809095" cy="561276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flash of grief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came upon sb.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感到一阵悲伤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have tears in one’s eyes/eyes fill with tears/tears swim in sb’s eyes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眼里噙着泪水 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tears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roll/run/stream/flow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down sb’s cheeks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潸然泪下 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sob/weep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one’s face hidden in one’s hands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掩面啜泣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They were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immersed in sorrow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他们沉浸在悲痛之中。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Upon hearing the bad news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she felt seized by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burst of sadness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and couldn't help crying bitterly.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听到这个坏消息，她感到一阵悲伤，禁不住痛哭起来。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 Her eyes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are flooded with tears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她眼里充满泪水。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335" y="241935"/>
            <a:ext cx="10515600" cy="75628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6   </a:t>
            </a:r>
            <a:r>
              <a:rPr lang="zh-CN" altLang="en-US" b="1">
                <a:highlight>
                  <a:srgbClr val="FFFF00"/>
                </a:highlight>
              </a:rPr>
              <a:t>遗憾、愧疚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0500" y="1066800"/>
            <a:ext cx="11163300" cy="511048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3600" b="1"/>
              <a:t>a strong sense of </a:t>
            </a:r>
            <a:r>
              <a:rPr lang="en-US" altLang="zh-CN" sz="3600" b="1">
                <a:solidFill>
                  <a:srgbClr val="0000FF"/>
                </a:solidFill>
              </a:rPr>
              <a:t>loss </a:t>
            </a:r>
            <a:r>
              <a:rPr lang="zh-CN" altLang="en-US" sz="3600" b="1"/>
              <a:t>强烈的失落感 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ease sb. of his </a:t>
            </a:r>
            <a:r>
              <a:rPr lang="en-US" altLang="zh-CN" sz="3600" b="1">
                <a:solidFill>
                  <a:srgbClr val="FF0000"/>
                </a:solidFill>
              </a:rPr>
              <a:t>pain/trouble</a:t>
            </a:r>
            <a:r>
              <a:rPr lang="zh-CN" altLang="en-US" sz="3600" b="1"/>
              <a:t>减轻某人的痛苦/烦恼 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>
                <a:solidFill>
                  <a:srgbClr val="0000FF"/>
                </a:solidFill>
              </a:rPr>
              <a:t>Ashamed and self-blamed</a:t>
            </a:r>
            <a:r>
              <a:rPr lang="en-US" altLang="zh-CN" sz="3600" b="1"/>
              <a:t>/condemned, sb..... </a:t>
            </a:r>
            <a:r>
              <a:rPr lang="zh-CN" altLang="en-US" sz="3600" b="1"/>
              <a:t>既羞愧又自责，某人.....</a:t>
            </a:r>
            <a:endParaRPr lang="zh-CN" altLang="en-US" sz="3600" b="1"/>
          </a:p>
          <a:p>
            <a:pPr marL="0" indent="0">
              <a:buNone/>
            </a:pPr>
            <a:endParaRPr lang="en-US" altLang="zh-CN" sz="3600" b="1"/>
          </a:p>
          <a:p>
            <a:pPr marL="0" indent="0">
              <a:buNone/>
            </a:pPr>
            <a:r>
              <a:rPr lang="en-US" altLang="zh-CN" sz="3600" b="1"/>
              <a:t>1. She felt </a:t>
            </a:r>
            <a:r>
              <a:rPr lang="en-US" altLang="zh-CN" sz="3600" b="1">
                <a:solidFill>
                  <a:srgbClr val="FF0000"/>
                </a:solidFill>
              </a:rPr>
              <a:t>so</a:t>
            </a:r>
            <a:r>
              <a:rPr lang="en-US" altLang="zh-CN" sz="3600" b="1"/>
              <a:t> ashamed</a:t>
            </a:r>
            <a:r>
              <a:rPr lang="en-US" altLang="zh-CN" sz="3600" b="1">
                <a:solidFill>
                  <a:srgbClr val="FF0000"/>
                </a:solidFill>
              </a:rPr>
              <a:t> that</a:t>
            </a:r>
            <a:r>
              <a:rPr lang="en-US" altLang="zh-CN" sz="3600" b="1"/>
              <a:t> she could feel her face burning. </a:t>
            </a:r>
            <a:r>
              <a:rPr lang="zh-CN" altLang="en-US" sz="3600" b="1"/>
              <a:t>她感到羞愧难当，脸上滚烫。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2. </a:t>
            </a:r>
            <a:r>
              <a:rPr lang="en-US" altLang="zh-CN" sz="3600" b="1">
                <a:solidFill>
                  <a:srgbClr val="FF0000"/>
                </a:solidFill>
              </a:rPr>
              <a:t>So ashamed </a:t>
            </a:r>
            <a:r>
              <a:rPr lang="en-US" altLang="zh-CN" sz="3600" b="1">
                <a:solidFill>
                  <a:srgbClr val="0000FF"/>
                </a:solidFill>
              </a:rPr>
              <a:t>was she</a:t>
            </a:r>
            <a:r>
              <a:rPr lang="en-US" altLang="zh-CN" sz="3600" b="1">
                <a:solidFill>
                  <a:srgbClr val="FF0000"/>
                </a:solidFill>
              </a:rPr>
              <a:t> that </a:t>
            </a:r>
            <a:r>
              <a:rPr lang="en-US" altLang="zh-CN" sz="3600" b="1"/>
              <a:t>she could feel the blood rush to her face. </a:t>
            </a:r>
            <a:endParaRPr lang="en-US" altLang="zh-CN" sz="3600" b="1"/>
          </a:p>
          <a:p>
            <a:pPr marL="0" indent="0">
              <a:buNone/>
            </a:pPr>
            <a:r>
              <a:rPr lang="zh-CN" altLang="en-US" sz="3600" b="1"/>
              <a:t>她感到羞愧极了，血液涌上脸颊。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73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7 </a:t>
            </a:r>
            <a:r>
              <a:rPr lang="zh-CN" altLang="en-US" b="1">
                <a:highlight>
                  <a:srgbClr val="FFFF00"/>
                </a:highlight>
              </a:rPr>
              <a:t>失望、沮丧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1268095"/>
            <a:ext cx="11565255" cy="571309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</a:rPr>
              <a:t>in low spirits/in an unpleasant mood</a:t>
            </a:r>
            <a:r>
              <a:rPr lang="zh-CN" altLang="en-US" b="1"/>
              <a:t>情绪低落;沮丧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try hard to disguise/ hide one’s</a:t>
            </a:r>
            <a:r>
              <a:rPr lang="en-US" altLang="zh-CN" b="1">
                <a:highlight>
                  <a:srgbClr val="FFFF00"/>
                </a:highlight>
              </a:rPr>
              <a:t> disappointment</a:t>
            </a:r>
            <a:r>
              <a:rPr lang="en-US" altLang="zh-CN" b="1"/>
              <a:t> </a:t>
            </a:r>
            <a:r>
              <a:rPr lang="zh-CN" altLang="en-US" b="1"/>
              <a:t>尽力掩饰某人的失望之情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be overcome/overwhelmed/seized by </a:t>
            </a:r>
            <a:r>
              <a:rPr lang="en-US" altLang="zh-CN" b="1">
                <a:solidFill>
                  <a:srgbClr val="FF0000"/>
                </a:solidFill>
              </a:rPr>
              <a:t>disappointment</a:t>
            </a:r>
            <a:r>
              <a:rPr lang="en-US" altLang="zh-CN" b="1"/>
              <a:t> /desperation／</a:t>
            </a:r>
            <a:r>
              <a:rPr lang="en-US" altLang="zh-CN" b="1">
                <a:solidFill>
                  <a:srgbClr val="FF0000"/>
                </a:solidFill>
              </a:rPr>
              <a:t>despair</a:t>
            </a:r>
            <a:r>
              <a:rPr lang="en-US" altLang="zh-CN" b="1"/>
              <a:t>／hopelessness </a:t>
            </a:r>
            <a:endParaRPr lang="en-US" altLang="zh-CN" b="1"/>
          </a:p>
          <a:p>
            <a:pPr marL="0" indent="0">
              <a:buNone/>
            </a:pPr>
            <a:r>
              <a:rPr lang="zh-CN" altLang="en-US" b="1"/>
              <a:t>非常失望／绝望</a:t>
            </a:r>
            <a:endParaRPr lang="zh-CN" altLang="en-US" b="1"/>
          </a:p>
          <a:p>
            <a:pPr marL="0" indent="0">
              <a:buNone/>
            </a:pPr>
            <a:endParaRPr lang="en-US" altLang="zh-CN" b="1"/>
          </a:p>
          <a:p>
            <a:pPr marL="0" indent="0">
              <a:buNone/>
            </a:pPr>
            <a:r>
              <a:rPr lang="en-US" altLang="zh-CN" b="1"/>
              <a:t>1.</a:t>
            </a:r>
            <a:r>
              <a:rPr lang="en-US" altLang="zh-CN" b="1">
                <a:solidFill>
                  <a:srgbClr val="FF0000"/>
                </a:solidFill>
              </a:rPr>
              <a:t>Overcome with bitter disappointment </a:t>
            </a:r>
            <a:r>
              <a:rPr lang="en-US" altLang="zh-CN" b="1"/>
              <a:t>at his failing to win a prize, he </a:t>
            </a:r>
            <a:r>
              <a:rPr lang="en-US" altLang="zh-CN" b="1">
                <a:solidFill>
                  <a:srgbClr val="0000FF"/>
                </a:solidFill>
              </a:rPr>
              <a:t>locked himself up in his</a:t>
            </a:r>
            <a:r>
              <a:rPr lang="en-US" altLang="zh-CN" b="1"/>
              <a:t> room.  </a:t>
            </a:r>
            <a:endParaRPr lang="en-US" altLang="zh-CN" b="1"/>
          </a:p>
          <a:p>
            <a:pPr marL="0" indent="0">
              <a:buNone/>
            </a:pPr>
            <a:r>
              <a:rPr lang="zh-CN" altLang="en-US" b="1"/>
              <a:t>他对未能获奖感到极度失望，于是把自己锁在房间里。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2</a:t>
            </a:r>
            <a:r>
              <a:rPr lang="en-US" altLang="zh-CN" b="1">
                <a:solidFill>
                  <a:srgbClr val="FF0000"/>
                </a:solidFill>
              </a:rPr>
              <a:t>.His heart sank</a:t>
            </a:r>
            <a:r>
              <a:rPr lang="en-US" altLang="zh-CN" b="1"/>
              <a:t> </a:t>
            </a:r>
            <a:r>
              <a:rPr lang="en-US" altLang="zh-CN" b="1">
                <a:solidFill>
                  <a:srgbClr val="0000FF"/>
                </a:solidFill>
              </a:rPr>
              <a:t>when</a:t>
            </a:r>
            <a:r>
              <a:rPr lang="en-US" altLang="zh-CN" b="1" u="sng"/>
              <a:t> he heard the news that he failed to win a prize.</a:t>
            </a:r>
            <a:endParaRPr lang="en-US" altLang="zh-CN" b="1" u="sng"/>
          </a:p>
          <a:p>
            <a:pPr marL="0" indent="0">
              <a:buNone/>
            </a:pPr>
            <a:r>
              <a:rPr lang="zh-CN" altLang="en-US" b="1"/>
              <a:t>当得知没有获奖时,他心一沉。</a:t>
            </a:r>
            <a:endParaRPr lang="zh-CN" altLang="en-US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4215" y="175260"/>
            <a:ext cx="10515600" cy="75628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8    </a:t>
            </a:r>
            <a:r>
              <a:rPr lang="zh-CN" altLang="en-US" b="1">
                <a:highlight>
                  <a:srgbClr val="FFFF00"/>
                </a:highlight>
              </a:rPr>
              <a:t>激动、热情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7345" y="931545"/>
            <a:ext cx="11520170" cy="524573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2700" b="1"/>
              <a:t>light up                             </a:t>
            </a:r>
            <a:r>
              <a:rPr lang="zh-CN" altLang="en-US" sz="2700" b="1"/>
              <a:t>喜形于色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be wild with joy/delight/happiness </a:t>
            </a:r>
            <a:r>
              <a:rPr lang="zh-CN" altLang="en-US" sz="2700" b="1"/>
              <a:t>欣喜若狂  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in a good mood       </a:t>
            </a:r>
            <a:r>
              <a:rPr lang="zh-CN" altLang="en-US" sz="2700" b="1"/>
              <a:t>心情好</a:t>
            </a:r>
            <a:r>
              <a:rPr lang="en-US" altLang="zh-CN" sz="2700" b="1"/>
              <a:t>               to one's delight/joy   </a:t>
            </a:r>
            <a:r>
              <a:rPr lang="zh-CN" altLang="en-US" sz="2700" b="1"/>
              <a:t>让某人开心的是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>
                <a:solidFill>
                  <a:srgbClr val="0000FF"/>
                </a:solidFill>
                <a:highlight>
                  <a:srgbClr val="FFFF00"/>
                </a:highlight>
              </a:rPr>
              <a:t>on top of the world</a:t>
            </a:r>
            <a:r>
              <a:rPr lang="en-US" altLang="zh-CN" sz="2700" b="1"/>
              <a:t>           </a:t>
            </a:r>
            <a:r>
              <a:rPr lang="zh-CN" altLang="en-US" sz="2700" b="1"/>
              <a:t>高兴坏了	</a:t>
            </a:r>
            <a:r>
              <a:rPr lang="en-US" altLang="zh-CN" sz="2700" b="1"/>
              <a:t>     </a:t>
            </a:r>
            <a:r>
              <a:rPr lang="en-US" altLang="zh-CN" sz="2700" b="1">
                <a:solidFill>
                  <a:srgbClr val="0000FF"/>
                </a:solidFill>
              </a:rPr>
              <a:t> </a:t>
            </a:r>
            <a:r>
              <a:rPr lang="en-US" altLang="zh-CN" sz="2700" b="1">
                <a:solidFill>
                  <a:srgbClr val="0000FF"/>
                </a:solidFill>
                <a:highlight>
                  <a:srgbClr val="FFFF00"/>
                </a:highlight>
              </a:rPr>
              <a:t>be over the moon</a:t>
            </a:r>
            <a:r>
              <a:rPr lang="en-US" altLang="zh-CN" sz="2700" b="1">
                <a:highlight>
                  <a:srgbClr val="FFFF00"/>
                </a:highlight>
              </a:rPr>
              <a:t>  </a:t>
            </a:r>
            <a:r>
              <a:rPr lang="en-US" altLang="zh-CN" sz="2700" b="1"/>
              <a:t>     </a:t>
            </a:r>
            <a:r>
              <a:rPr lang="zh-CN" altLang="en-US" sz="2700" b="1"/>
              <a:t>欣喜若狂	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a mixture of </a:t>
            </a:r>
            <a:r>
              <a:rPr lang="en-US" altLang="zh-CN" sz="2700" b="1">
                <a:solidFill>
                  <a:srgbClr val="FF0000"/>
                </a:solidFill>
              </a:rPr>
              <a:t>excitement</a:t>
            </a:r>
            <a:r>
              <a:rPr lang="en-US" altLang="zh-CN" sz="2700" b="1">
                <a:solidFill>
                  <a:srgbClr val="0000FF"/>
                </a:solidFill>
              </a:rPr>
              <a:t> and</a:t>
            </a:r>
            <a:r>
              <a:rPr lang="en-US" altLang="zh-CN" sz="2700" b="1">
                <a:solidFill>
                  <a:srgbClr val="FF0000"/>
                </a:solidFill>
              </a:rPr>
              <a:t> happiness        </a:t>
            </a:r>
            <a:r>
              <a:rPr lang="en-US" altLang="zh-CN" sz="2700" b="1"/>
              <a:t>  </a:t>
            </a:r>
            <a:r>
              <a:rPr lang="zh-CN" altLang="en-US" sz="2700" b="1"/>
              <a:t>既兴奋又开心</a:t>
            </a:r>
            <a:endParaRPr lang="en-US" altLang="zh-CN" sz="2700" b="1"/>
          </a:p>
          <a:p>
            <a:pPr marL="0" indent="0">
              <a:buNone/>
            </a:pPr>
            <a:endParaRPr lang="en-US" altLang="zh-CN" sz="2700" b="1"/>
          </a:p>
          <a:p>
            <a:pPr marL="0" indent="0">
              <a:buNone/>
            </a:pPr>
            <a:r>
              <a:rPr lang="en-US" altLang="zh-CN" sz="2700" b="1"/>
              <a:t>1. When the host announced that she won the prize, her eyes </a:t>
            </a:r>
            <a:r>
              <a:rPr lang="en-US" altLang="zh-CN" sz="2700" b="1">
                <a:solidFill>
                  <a:srgbClr val="0000FF"/>
                </a:solidFill>
              </a:rPr>
              <a:t>twinkled with excitement.</a:t>
            </a:r>
            <a:r>
              <a:rPr lang="en-US" altLang="zh-CN" sz="2700" b="1"/>
              <a:t>  </a:t>
            </a:r>
            <a:r>
              <a:rPr lang="zh-CN" altLang="en-US" sz="2700" b="1"/>
              <a:t>当主持人宣布她获奖时,她激动得两眼放光。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2.When the host announced that she won the prize,</a:t>
            </a:r>
            <a:r>
              <a:rPr lang="en-US" altLang="zh-CN" sz="2700" b="1">
                <a:solidFill>
                  <a:srgbClr val="0000FF"/>
                </a:solidFill>
              </a:rPr>
              <a:t>her heart was thumping </a:t>
            </a:r>
            <a:r>
              <a:rPr lang="en-US" altLang="zh-CN" sz="2700" b="1">
                <a:solidFill>
                  <a:srgbClr val="FF0000"/>
                </a:solidFill>
              </a:rPr>
              <a:t>with excitement.</a:t>
            </a:r>
            <a:r>
              <a:rPr lang="en-US" altLang="zh-CN" sz="2700" b="1"/>
              <a:t>  </a:t>
            </a:r>
            <a:r>
              <a:rPr lang="zh-CN" altLang="en-US" sz="2700" b="1"/>
              <a:t>当主持人宣布她获奖时，她激动得心砰砰跳。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3. </a:t>
            </a:r>
            <a:r>
              <a:rPr lang="en-US" altLang="zh-CN" sz="2700" b="1">
                <a:solidFill>
                  <a:srgbClr val="0000FF"/>
                </a:solidFill>
              </a:rPr>
              <a:t>Tears filling her eyes</a:t>
            </a:r>
            <a:r>
              <a:rPr lang="en-US" altLang="zh-CN" sz="2700" b="1"/>
              <a:t>, she offered her heartfelt gratitude.</a:t>
            </a:r>
            <a:endParaRPr lang="en-US" altLang="zh-CN" sz="2700" b="1"/>
          </a:p>
          <a:p>
            <a:pPr marL="0" indent="0">
              <a:buNone/>
            </a:pPr>
            <a:r>
              <a:rPr lang="zh-CN" altLang="en-US" sz="2700" b="1"/>
              <a:t>她热泪盈眶，表示衷心的感谢。</a:t>
            </a:r>
            <a:endParaRPr lang="zh-CN" altLang="en-US" sz="2700" b="1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0560" y="208915"/>
            <a:ext cx="10515600" cy="711835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9 </a:t>
            </a:r>
            <a:r>
              <a:rPr lang="zh-CN" altLang="en-US" b="1">
                <a:highlight>
                  <a:srgbClr val="FFFF00"/>
                </a:highlight>
              </a:rPr>
              <a:t>高兴、 快乐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1930" y="1099185"/>
            <a:ext cx="11889105" cy="5758180"/>
          </a:xfrm>
        </p:spPr>
        <p:txBody>
          <a:bodyPr/>
          <a:p>
            <a:pPr marL="0" indent="0">
              <a:buNone/>
            </a:pPr>
            <a:r>
              <a:rPr lang="en-US" altLang="zh-CN" sz="3600" b="1"/>
              <a:t>1.</a:t>
            </a:r>
            <a:r>
              <a:rPr lang="en-US" altLang="zh-CN" sz="3600" b="1">
                <a:solidFill>
                  <a:srgbClr val="FF0000"/>
                </a:solidFill>
              </a:rPr>
              <a:t>Bathed in sunshine</a:t>
            </a:r>
            <a:r>
              <a:rPr lang="en-US" altLang="zh-CN" sz="3600" b="1"/>
              <a:t>, we all </a:t>
            </a:r>
            <a:r>
              <a:rPr lang="en-US" altLang="zh-CN" sz="3600" b="1">
                <a:solidFill>
                  <a:srgbClr val="0000FF"/>
                </a:solidFill>
              </a:rPr>
              <a:t>cheered</a:t>
            </a:r>
            <a:r>
              <a:rPr lang="en-US" altLang="zh-CN" sz="3600" b="1"/>
              <a:t> and </a:t>
            </a:r>
            <a:r>
              <a:rPr lang="en-US" altLang="zh-CN" sz="3600" b="1">
                <a:solidFill>
                  <a:srgbClr val="0000FF"/>
                </a:solidFill>
              </a:rPr>
              <a:t>jumped with joy.</a:t>
            </a:r>
            <a:endParaRPr lang="en-US" altLang="zh-CN" sz="3600" b="1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CN" altLang="en-US" sz="3600" b="1"/>
              <a:t>沐浴在阳光下，我们欢呼雀跃。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2. When the mother kissed the baby on the cheek,</a:t>
            </a:r>
            <a:r>
              <a:rPr lang="en-US" altLang="zh-CN" sz="3600" b="1">
                <a:solidFill>
                  <a:srgbClr val="0000FF"/>
                </a:solidFill>
              </a:rPr>
              <a:t>his face beamed</a:t>
            </a:r>
            <a:r>
              <a:rPr lang="en-US" altLang="zh-CN" sz="3600" b="1"/>
              <a:t> and </a:t>
            </a:r>
            <a:r>
              <a:rPr lang="en-US" altLang="zh-CN" sz="3600" b="1">
                <a:solidFill>
                  <a:srgbClr val="0000FF"/>
                </a:solidFill>
              </a:rPr>
              <a:t>his bright smile </a:t>
            </a:r>
            <a:r>
              <a:rPr lang="en-US" altLang="zh-CN" sz="3600" b="1">
                <a:solidFill>
                  <a:srgbClr val="FF0000"/>
                </a:solidFill>
              </a:rPr>
              <a:t>lit up</a:t>
            </a:r>
            <a:r>
              <a:rPr lang="en-US" altLang="zh-CN" sz="3600" b="1">
                <a:solidFill>
                  <a:srgbClr val="0000FF"/>
                </a:solidFill>
              </a:rPr>
              <a:t> the room.</a:t>
            </a:r>
            <a:r>
              <a:rPr lang="en-US" altLang="zh-CN" sz="3600" b="1"/>
              <a:t> </a:t>
            </a:r>
            <a:r>
              <a:rPr lang="zh-CN" altLang="en-US" sz="3600" b="1"/>
              <a:t>当母亲亲吻婴儿的脸颊时，他眉开眼笑，笑容照亮了房间。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3. Smiles are dancing in his eyes./Her eyes </a:t>
            </a:r>
            <a:r>
              <a:rPr lang="en-US" altLang="zh-CN" sz="3600" b="1">
                <a:solidFill>
                  <a:srgbClr val="FF0000"/>
                </a:solidFill>
              </a:rPr>
              <a:t>danced with </a:t>
            </a:r>
            <a:r>
              <a:rPr lang="en-US" altLang="zh-CN" sz="3600" b="1">
                <a:solidFill>
                  <a:srgbClr val="FF0000"/>
                </a:solidFill>
                <a:highlight>
                  <a:srgbClr val="FFFF00"/>
                </a:highlight>
              </a:rPr>
              <a:t>joy</a:t>
            </a:r>
            <a:r>
              <a:rPr lang="en-US" altLang="zh-CN" sz="3600" b="1">
                <a:solidFill>
                  <a:srgbClr val="FF0000"/>
                </a:solidFill>
              </a:rPr>
              <a:t> </a:t>
            </a:r>
            <a:r>
              <a:rPr lang="en-US" altLang="zh-CN" sz="3600" b="1"/>
              <a:t>and </a:t>
            </a:r>
            <a:r>
              <a:rPr lang="en-US" altLang="zh-CN" sz="3600" b="1">
                <a:solidFill>
                  <a:srgbClr val="FF0000"/>
                </a:solidFill>
                <a:highlight>
                  <a:srgbClr val="FFFF00"/>
                </a:highlight>
              </a:rPr>
              <a:t>happiness.</a:t>
            </a:r>
            <a:endParaRPr lang="en-US" altLang="zh-CN" sz="3600" b="1"/>
          </a:p>
          <a:p>
            <a:pPr marL="0" indent="0">
              <a:buNone/>
            </a:pPr>
            <a:r>
              <a:rPr lang="zh-CN" altLang="en-US" sz="3600" b="1"/>
              <a:t>微笑在他的眼睛里跳舞。/她的眼睛里充满了喜悦幸福。</a:t>
            </a:r>
            <a:endParaRPr lang="zh-CN" altLang="en-US" sz="3600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53975" y="0"/>
            <a:ext cx="11870055" cy="6987540"/>
          </a:xfrm>
        </p:spPr>
        <p:txBody>
          <a:bodyPr>
            <a:noAutofit/>
          </a:bodyPr>
          <a:p>
            <a:pPr marL="0" indent="0" algn="ctr">
              <a:buNone/>
            </a:pPr>
            <a:r>
              <a:rPr lang="zh-CN" altLang="en-US" sz="4800" b="1">
                <a:latin typeface="Times New Roman" panose="02020603050405020304" charset="0"/>
                <a:cs typeface="Times New Roman" panose="02020603050405020304" charset="0"/>
              </a:rPr>
              <a:t>三大情绪描写句型</a:t>
            </a:r>
            <a:endParaRPr lang="zh-CN" altLang="en-US" sz="25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1. So…that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部分倒装句型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So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并列情绪形容词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be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动词 + 主语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that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主语 + 连续动作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2. 无灵主语句型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Upon doing sth / At the sight of sth / Realizing sth / The moment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从句, 主语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feel(s) +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无灵主语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+ 表“涌上/席卷”的动词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形容词并列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作状语句型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情绪形容词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and/but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 + 形容词, 主语 + 面部表情 + 动作描写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                                           </a:t>
            </a:r>
            <a:r>
              <a:rPr lang="en-US" altLang="zh-CN" sz="3200"/>
              <a:t>                                      </a:t>
            </a:r>
            <a:endParaRPr lang="zh-CN" altLang="en-US" sz="3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580" y="367030"/>
            <a:ext cx="11710035" cy="6090285"/>
          </a:xfrm>
        </p:spPr>
        <p:txBody>
          <a:bodyPr>
            <a:noAutofit/>
          </a:bodyPr>
          <a:p>
            <a:pPr marL="0" indent="0" algn="just">
              <a:lnSpc>
                <a:spcPct val="90000"/>
              </a:lnSpc>
              <a:buNone/>
            </a:pP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倒装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So… that…，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包含喜、怒、哀、乐，动作：</a:t>
            </a:r>
            <a:endParaRPr lang="zh-CN" altLang="en-US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结构：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So +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情绪形容词 +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was/were +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主语 +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that + did… and did… and doing…</a:t>
            </a:r>
            <a:endParaRPr lang="en-US" altLang="zh-CN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1.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So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overjoyed and excited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that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he </a:t>
            </a:r>
            <a:r>
              <a:rPr lang="en-US" altLang="zh-CN" sz="2700" u="sng">
                <a:latin typeface="Times New Roman" panose="02020603050405020304" charset="0"/>
                <a:cs typeface="Times New Roman" panose="02020603050405020304" charset="0"/>
              </a:rPr>
              <a:t>jumped to his feet, clapped his hands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wildly and rushed forward, </a:t>
            </a:r>
            <a:r>
              <a:rPr lang="en-US" altLang="zh-CN" sz="2700" u="sng">
                <a:latin typeface="Times New Roman" panose="02020603050405020304" charset="0"/>
                <a:cs typeface="Times New Roman" panose="02020603050405020304" charset="0"/>
              </a:rPr>
              <a:t>hugging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his friend tightly.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2.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So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furious and annoyed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she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that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she slammed the door, glared at him sharply and stepped back, breathing heavily.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3.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sad and heartbroken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that he bowed his head, wiped his tears and sat on the ground, trembling uncontrollably.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4.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delighted and relieved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was she that she covered her mouth, smiled widely and nodded repeatedly, feeling relaxed at last.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5.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bitter and disappointed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that he shook his head, sighed deeply and turned away, walking slowly in silence.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726305" y="1583333"/>
            <a:ext cx="6809104" cy="858241"/>
            <a:chOff x="7553737" y="2035931"/>
            <a:chExt cx="5543738" cy="531608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92591" y="2035931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读后续写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--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情绪描写（齐读）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25998" y="3241943"/>
            <a:ext cx="6953944" cy="868299"/>
            <a:chOff x="7423572" y="4197513"/>
            <a:chExt cx="3748004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423572" y="419751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538873" y="4400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</a:t>
              </a:r>
              <a:r>
                <a:rPr 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U3,U4,U5</a:t>
              </a:r>
              <a:endParaRPr 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936674"/>
            <a:ext cx="2283267" cy="3231037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4785611" y="4823397"/>
            <a:ext cx="6461553" cy="830996"/>
          </a:xfrm>
          <a:prstGeom prst="roundRect">
            <a:avLst>
              <a:gd name="adj" fmla="val 29488"/>
            </a:avLst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4939570" y="4790886"/>
            <a:ext cx="607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3.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自己复习读后续写学案</a:t>
            </a:r>
            <a:endParaRPr lang="zh-CN" altLang="en-US" sz="2400" b="1" kern="0" dirty="0"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3420" y="-234315"/>
            <a:ext cx="10515600" cy="1325563"/>
          </a:xfrm>
        </p:spPr>
        <p:txBody>
          <a:bodyPr/>
          <a:p>
            <a:r>
              <a:rPr lang="zh-CN" altLang="en-US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无灵主语+双情绪名词+高级动词</a:t>
            </a:r>
            <a:endParaRPr lang="zh-CN" altLang="en-US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6525" y="535940"/>
            <a:ext cx="12056110" cy="5641340"/>
          </a:xfrm>
        </p:spPr>
        <p:txBody>
          <a:bodyPr>
            <a:noAutofit/>
          </a:bodyPr>
          <a:p>
            <a:endParaRPr lang="en-US" altLang="zh-CN" sz="2200"/>
          </a:p>
          <a:p>
            <a:pPr marL="0" indent="0">
              <a:buNone/>
            </a:pPr>
            <a:r>
              <a:rPr lang="en-US" altLang="zh-CN" sz="3900" b="1"/>
              <a:t>1. A wave of </a:t>
            </a:r>
            <a:r>
              <a:rPr lang="en-US" altLang="zh-CN" sz="3900" b="1">
                <a:solidFill>
                  <a:srgbClr val="FF0000"/>
                </a:solidFill>
              </a:rPr>
              <a:t>desperation and helplessness </a:t>
            </a:r>
            <a:r>
              <a:rPr lang="en-US" altLang="zh-CN" sz="3900" b="1" u="sng">
                <a:highlight>
                  <a:srgbClr val="FFFF00"/>
                </a:highlight>
              </a:rPr>
              <a:t>swallowed</a:t>
            </a:r>
            <a:r>
              <a:rPr lang="en-US" altLang="zh-CN" sz="3900" b="1"/>
              <a:t> me entirely.</a:t>
            </a:r>
            <a:endParaRPr lang="en-US" altLang="zh-CN" sz="3900" b="1"/>
          </a:p>
          <a:p>
            <a:pPr marL="0" indent="0">
              <a:buNone/>
            </a:pPr>
            <a:r>
              <a:rPr lang="en-US" altLang="zh-CN" sz="3900" b="1"/>
              <a:t>2. A flood of </a:t>
            </a:r>
            <a:r>
              <a:rPr lang="en-US" altLang="zh-CN" sz="3900" b="1">
                <a:solidFill>
                  <a:srgbClr val="00B050"/>
                </a:solidFill>
              </a:rPr>
              <a:t>guilt and remorse</a:t>
            </a:r>
            <a:r>
              <a:rPr lang="en-US" altLang="zh-CN" sz="3900" b="1"/>
              <a:t> </a:t>
            </a:r>
            <a:r>
              <a:rPr lang="en-US" altLang="zh-CN" sz="3900" b="1" u="sng">
                <a:highlight>
                  <a:srgbClr val="FFFF00"/>
                </a:highlight>
              </a:rPr>
              <a:t>crept over</a:t>
            </a:r>
            <a:r>
              <a:rPr lang="en-US" altLang="zh-CN" sz="3900" b="1" u="sng"/>
              <a:t> </a:t>
            </a:r>
            <a:r>
              <a:rPr lang="en-US" altLang="zh-CN" sz="3900" b="1"/>
              <a:t>my heart slowly.</a:t>
            </a:r>
            <a:endParaRPr lang="en-US" altLang="zh-CN" sz="3900" b="1"/>
          </a:p>
          <a:p>
            <a:pPr marL="0" indent="0">
              <a:buNone/>
            </a:pPr>
            <a:r>
              <a:rPr lang="en-US" altLang="zh-CN" sz="3900" b="1"/>
              <a:t>3. A surge of</a:t>
            </a:r>
            <a:r>
              <a:rPr lang="en-US" altLang="zh-CN" sz="3900" b="1">
                <a:solidFill>
                  <a:srgbClr val="0070C0"/>
                </a:solidFill>
              </a:rPr>
              <a:t> panic and dread</a:t>
            </a:r>
            <a:r>
              <a:rPr lang="en-US" altLang="zh-CN" sz="3900" b="1" u="sng">
                <a:solidFill>
                  <a:srgbClr val="0070C0"/>
                </a:solidFill>
              </a:rPr>
              <a:t> </a:t>
            </a:r>
            <a:r>
              <a:rPr lang="en-US" altLang="zh-CN" sz="3900" b="1" u="sng">
                <a:highlight>
                  <a:srgbClr val="FFFF00"/>
                </a:highlight>
              </a:rPr>
              <a:t>overwhelmed</a:t>
            </a:r>
            <a:r>
              <a:rPr lang="en-US" altLang="zh-CN" sz="3900" b="1" u="sng"/>
              <a:t> </a:t>
            </a:r>
            <a:r>
              <a:rPr lang="en-US" altLang="zh-CN" sz="3900" b="1"/>
              <a:t>me in a second.</a:t>
            </a:r>
            <a:endParaRPr lang="en-US" altLang="zh-CN" sz="3900" b="1"/>
          </a:p>
          <a:p>
            <a:pPr marL="0" indent="0">
              <a:buNone/>
            </a:pPr>
            <a:r>
              <a:rPr lang="en-US" altLang="zh-CN" sz="3900" b="1"/>
              <a:t>4. A wave of </a:t>
            </a:r>
            <a:r>
              <a:rPr lang="en-US" altLang="zh-CN" sz="3900" b="1">
                <a:solidFill>
                  <a:srgbClr val="7030A0"/>
                </a:solidFill>
              </a:rPr>
              <a:t>sorrow and loneliness</a:t>
            </a:r>
            <a:r>
              <a:rPr lang="en-US" altLang="zh-CN" sz="3900" b="1" u="sng">
                <a:highlight>
                  <a:srgbClr val="FFFF00"/>
                </a:highlight>
              </a:rPr>
              <a:t> enveloped</a:t>
            </a:r>
            <a:r>
              <a:rPr lang="en-US" altLang="zh-CN" sz="3900" b="1"/>
              <a:t> my mind.</a:t>
            </a:r>
            <a:endParaRPr lang="en-US" altLang="zh-CN" sz="3900" b="1"/>
          </a:p>
          <a:p>
            <a:pPr marL="0" indent="0">
              <a:buNone/>
            </a:pPr>
            <a:r>
              <a:rPr lang="en-US" altLang="zh-CN" sz="3900" b="1"/>
              <a:t>5. A flood of </a:t>
            </a:r>
            <a:r>
              <a:rPr lang="en-US" altLang="zh-CN" sz="3900" b="1">
                <a:solidFill>
                  <a:srgbClr val="C00000"/>
                </a:solidFill>
              </a:rPr>
              <a:t>relief and gratitude</a:t>
            </a:r>
            <a:r>
              <a:rPr lang="en-US" altLang="zh-CN" sz="3900" b="1"/>
              <a:t> </a:t>
            </a:r>
            <a:r>
              <a:rPr lang="en-US" altLang="zh-CN" sz="3900" b="1" u="sng">
                <a:highlight>
                  <a:srgbClr val="FFFF00"/>
                </a:highlight>
              </a:rPr>
              <a:t>washed over</a:t>
            </a:r>
            <a:r>
              <a:rPr lang="en-US" altLang="zh-CN" sz="3900" b="1"/>
              <a:t> and welled up inside me.</a:t>
            </a:r>
            <a:endParaRPr lang="en-US" altLang="zh-CN" sz="3900" b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78105"/>
            <a:ext cx="11933555" cy="740346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拓展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upon hearing / at the sight of / realizing / the moment / on seeing , sb felt a sense of… / a wave of…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情绪涌上来</a:t>
            </a:r>
            <a:endParaRPr lang="en-US" altLang="zh-CN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1. Upon hearing the unexpected good news, she felt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 strong sense of joy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surging through her.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2. At the sight of his rude behavior, 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wave of anger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welling up inside him.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3. Realizing he would never see her again, 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flood of sorrow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overwhelming him.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4. The moment he saw his friends arrive, he felt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 warm current of happiness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flooding his heart.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5. On seeing the disappointing result, she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mixture of sadness and frustration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creeping up on her.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2095" y="67945"/>
            <a:ext cx="11940540" cy="6789420"/>
          </a:xfrm>
        </p:spPr>
        <p:txBody>
          <a:bodyPr>
            <a:normAutofit fontScale="85000" lnSpcReduction="10000"/>
          </a:bodyPr>
          <a:p>
            <a:pPr marL="0" indent="0">
              <a:buNone/>
            </a:pPr>
            <a:r>
              <a:rPr lang="zh-CN" altLang="en-US" sz="3765"/>
              <a:t> </a:t>
            </a:r>
            <a:r>
              <a:rPr lang="zh-CN" altLang="en-US" sz="3765" b="1"/>
              <a:t>形容词并列作状语（可转折、可递进）带面部表情 + 动作</a:t>
            </a:r>
            <a:endParaRPr lang="en-US" altLang="zh-CN" sz="3765" b="1"/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1.</a:t>
            </a:r>
            <a:r>
              <a:rPr lang="en-US" altLang="zh-CN" sz="3295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Anxious </a:t>
            </a:r>
            <a:r>
              <a:rPr lang="en-US" altLang="zh-CN" sz="3295" b="1">
                <a:solidFill>
                  <a:srgbClr val="0000FF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but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determined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lowered her head and bit her lip, trying to hold back her tears.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2.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Excited and overjoyed,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he widened his eyes and grinned from ear to ear, clapping his hands repeatedly.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3.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Frustrated and annoyed,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he frowned and turned away, refusing to say another word.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4.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Heartbroken and helpless,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stared blankly into the distance, her eyes filled with tears.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5.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Relieved and grateful,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smiled softly and nodded, her shoulders finally relaxing.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975360" y="1049020"/>
            <a:ext cx="102412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读后续写范文</a:t>
            </a:r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--</a:t>
            </a:r>
            <a:r>
              <a:rPr lang="zh-CN" altLang="en-US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人与他人</a:t>
            </a:r>
            <a:endParaRPr lang="zh-CN" altLang="en-US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99715" y="2793365"/>
            <a:ext cx="63906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/>
              <a:t>1. </a:t>
            </a:r>
            <a:r>
              <a:rPr lang="zh-CN" altLang="en-US" sz="3600"/>
              <a:t>做爆米花救济他人</a:t>
            </a:r>
            <a:endParaRPr lang="zh-CN" altLang="en-US" sz="3600"/>
          </a:p>
          <a:p>
            <a:endParaRPr lang="en-US" altLang="zh-CN" sz="3600"/>
          </a:p>
          <a:p>
            <a:r>
              <a:rPr lang="en-US" altLang="zh-CN" sz="3600"/>
              <a:t>2.</a:t>
            </a:r>
            <a:r>
              <a:rPr lang="zh-CN" altLang="en-US" sz="3600"/>
              <a:t>母亲节的精选</a:t>
            </a:r>
            <a:endParaRPr lang="zh-CN" altLang="en-US" sz="3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92608" y="357218"/>
            <a:ext cx="11715759" cy="561434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just" eaLnBrk="1" latinLnBrk="0" hangingPunct="1">
              <a:lnSpc>
                <a:spcPct val="130000"/>
              </a:lnSpc>
            </a:pPr>
            <a:r>
              <a:rPr lang="en-US" altLang="zh-CN" sz="2655" i="1">
                <a:latin typeface="Times New Roman" panose="02020603050405020304" charset="0"/>
                <a:cs typeface="Times New Roman" panose="02020603050405020304" charset="0"/>
              </a:rPr>
              <a:t>When Mrs. Meredith heard of John</a:t>
            </a:r>
            <a:r>
              <a:rPr lang="zh-CN" altLang="zh-CN" sz="2655" i="1">
                <a:latin typeface="Times New Roman" panose="02020603050405020304" charset="0"/>
                <a:cs typeface="Times New Roman" panose="02020603050405020304" charset="0"/>
              </a:rPr>
              <a:t>’</a:t>
            </a:r>
            <a:r>
              <a:rPr lang="en-US" altLang="zh-CN" sz="2655" i="1">
                <a:latin typeface="Times New Roman" panose="02020603050405020304" charset="0"/>
                <a:cs typeface="Times New Roman" panose="02020603050405020304" charset="0"/>
              </a:rPr>
              <a:t>s idea, she thought it was a good one, too.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Her eyes lit up with approval as she patted John on the shoulder. </a:t>
            </a:r>
            <a:r>
              <a:rPr lang="en-US" altLang="zh-CN" sz="3035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  <a:sym typeface="+mn-ea"/>
              </a:rPr>
              <a:t>“Yay!”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Children shouted cheerfully,and 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they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couldn’t wait to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 tell Bernard their plan. When 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  <a:sym typeface="+mn-ea"/>
              </a:rPr>
              <a:t>Bernard heard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 this,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strong wave of warmth and gratitude washed over him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They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head</a:t>
            </a:r>
            <a:r>
              <a:rPr lang="en-US" altLang="zh-CN" sz="3035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to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  <a:sym typeface="+mn-ea"/>
              </a:rPr>
              <a:t> the local supermarket together, 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buying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  <a:sym typeface="+mn-ea"/>
              </a:rPr>
              <a:t> a bag of corn and some special bags for popcorn. </a:t>
            </a:r>
            <a:r>
              <a:rPr lang="en-US" altLang="zh-CN" sz="3035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With </a:t>
            </a:r>
            <a:r>
              <a:rPr lang="en-US" altLang="zh-CN" sz="303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Mrs. Meredith’s patient guidance, 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 John and the others got to work,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helping 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Bernard pop the corn and pack it into neat paper bags. The kitchen was full of excitement and energy,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as</a:t>
            </a:r>
            <a:r>
              <a:rPr lang="en-US" altLang="zh-CN" sz="3035">
                <a:latin typeface="Times New Roman" panose="02020603050405020304" charset="0"/>
                <a:cs typeface="Times New Roman" panose="02020603050405020304" charset="0"/>
              </a:rPr>
              <a:t> they filled bag after bag, </a:t>
            </a:r>
            <a:r>
              <a:rPr lang="en-US" altLang="zh-CN" sz="303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each of them feeling a sense of achievement .</a:t>
            </a:r>
            <a:endParaRPr lang="en-US" altLang="zh-CN" sz="3035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23972" y="351799"/>
            <a:ext cx="11936119" cy="61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eaLnBrk="1" latinLnBrk="0" hangingPunct="1">
              <a:lnSpc>
                <a:spcPct val="130000"/>
              </a:lnSpc>
            </a:pPr>
            <a:r>
              <a:rPr lang="en-US" altLang="zh-CN" sz="2655" i="1">
                <a:latin typeface="Times New Roman" panose="02020603050405020304" charset="0"/>
                <a:cs typeface="Times New Roman" panose="02020603050405020304" charset="0"/>
              </a:rPr>
              <a:t>With everything ready, Bernard started out on his new business.</a:t>
            </a:r>
            <a:r>
              <a:rPr lang="en-US" altLang="zh-CN" sz="2655" i="1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035" u="sng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Nervous yet excited</a:t>
            </a:r>
            <a:r>
              <a:rPr lang="en-US" altLang="zh-CN" sz="3035" u="sng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he went from house to house, </a:t>
            </a:r>
            <a:r>
              <a:rPr lang="en-US" altLang="zh-CN" sz="3035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holding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his bag of popcorn proudly. </a:t>
            </a:r>
            <a:r>
              <a:rPr lang="en-US" altLang="zh-CN" sz="3035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At each door,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neighbors greeted him </a:t>
            </a:r>
            <a:r>
              <a:rPr lang="en-US" altLang="zh-CN" sz="3035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warmly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zh-CN" sz="3035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impressed by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his polite manners and determination.</a:t>
            </a:r>
            <a:r>
              <a:rPr lang="en-US" altLang="zh-CN" sz="3035" u="sng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“You’re doing a great job, young man,” one elderly woman</a:t>
            </a:r>
            <a:r>
              <a:rPr lang="en-US" altLang="zh-CN" sz="3035" u="sng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said in a kind voice, </a:t>
            </a:r>
            <a:r>
              <a:rPr lang="en-US" altLang="zh-CN" sz="3035" u="sng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handing</a:t>
            </a:r>
            <a:r>
              <a:rPr lang="en-US" altLang="zh-CN" sz="3035" u="sng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035" u="sng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him a few coins </a:t>
            </a:r>
            <a:r>
              <a:rPr lang="en-US" altLang="zh-CN" sz="3035" u="sng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with a kind smile</a:t>
            </a:r>
            <a:r>
              <a:rPr lang="en-US" altLang="zh-CN" sz="3035" u="sng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035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As</a:t>
            </a:r>
            <a:r>
              <a:rPr lang="en-US" altLang="zh-CN" sz="3035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he walked back home that evening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his bag much lighter and his spirits high, </a:t>
            </a:r>
            <a:r>
              <a:rPr lang="en-US" altLang="zh-CN" sz="3035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so 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moved and thrilled was Bernard </a:t>
            </a:r>
            <a:r>
              <a:rPr lang="en-US" altLang="zh-CN" sz="3035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that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he was close to tears. His hard work and the support of the Merediths had brought hope to his family and joy to the neighborhood. The kindness 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he received</a:t>
            </a:r>
            <a:r>
              <a:rPr lang="en-US" altLang="zh-CN" sz="3035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 would be something </a:t>
            </a:r>
            <a:r>
              <a:rPr lang="en-US" altLang="zh-CN" sz="3035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he would always remember and pass on to others.</a:t>
            </a:r>
            <a:endParaRPr lang="en-US" altLang="zh-CN" sz="3035">
              <a:solidFill>
                <a:srgbClr val="FF0000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-101556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640"/>
              </a:lnSpc>
            </a:pPr>
            <a:r>
              <a:rPr lang="zh-C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参考范文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：</a:t>
            </a:r>
            <a:endParaRPr lang="en-US" altLang="zh-CN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fontAlgn="auto">
              <a:lnSpc>
                <a:spcPts val="3640"/>
              </a:lnSpc>
            </a:pP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    As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the twins looked around them in disappointment, their father appeared</a:t>
            </a:r>
            <a:r>
              <a:rPr lang="en-US" altLang="zh-CN" sz="2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 He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must have been woken by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Jeff’s cry. Walking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in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kitchen,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he was shocked to find that the kitchen was in a mess and that Jeff’s hand had been burnt. Hearing Jenna explained what they were doing, Father understood their excellent idea and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intended to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join them. Under his guidance, Jenna turned down the fire to cook another bread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while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Jeff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paid close attention to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porridge in case it boiled over.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Half an hour later,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to their satisfaction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, breakfast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was done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perfectly.</a:t>
            </a:r>
            <a:endParaRPr lang="en-US" altLang="zh-CN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zh-CN" sz="2400" b="1" i="1" dirty="0" smtClean="0">
                <a:latin typeface="Times New Roman" panose="02020603050405020304" charset="0"/>
                <a:cs typeface="Times New Roman" panose="02020603050405020304" charset="0"/>
              </a:rPr>
              <a:t>The </a:t>
            </a:r>
            <a:r>
              <a:rPr lang="en-US" altLang="zh-CN" sz="2400" b="1" i="1" dirty="0">
                <a:latin typeface="Times New Roman" panose="02020603050405020304" charset="0"/>
                <a:cs typeface="Times New Roman" panose="02020603050405020304" charset="0"/>
              </a:rPr>
              <a:t>twins carried the breakfast upstairs and woke their mother up.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“Happy Mother’s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Day!”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 twins cheered. The moment Mother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glimpsed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the breakfast which was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giving off a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tantalizing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aroma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, her eyes were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moistened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. When she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took a bite of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bread and tasted the porridge, the twins looked anxious, wondering if mom would like their special present. “This is the most wonderful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delicacy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in the world,” Mom praised,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feeling</a:t>
            </a:r>
            <a:r>
              <a:rPr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pleased and proud of the Mother’s Day surprise she </a:t>
            </a:r>
            <a:r>
              <a:rPr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got.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this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moment,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father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gently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stepped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bedroom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gazed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the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three,</a:t>
            </a:r>
            <a:r>
              <a:rPr kumimoji="1" lang="zh-CN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smiling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not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only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with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lips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but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also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his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eyes</a:t>
            </a:r>
            <a:r>
              <a:rPr kumimoji="1" lang="en-US" altLang="zh-CN" sz="24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Perhaps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nothing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was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better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than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the kids’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love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and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gratitude for their mom.</a:t>
            </a:r>
            <a:r>
              <a:rPr lang="zh-CN" altLang="en-US" sz="2400" u="sng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zh-CN" altLang="en-US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主旨升华</a:t>
            </a:r>
            <a:r>
              <a:rPr lang="en-US" altLang="zh-CN" sz="2400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2400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965" y="0"/>
            <a:ext cx="10515600" cy="1325563"/>
          </a:xfrm>
        </p:spPr>
        <p:txBody>
          <a:bodyPr/>
          <a:p>
            <a:r>
              <a:rPr lang="en-US" altLang="zh-CN" sz="4000" b="1">
                <a:highlight>
                  <a:srgbClr val="FFFF00"/>
                </a:highlight>
              </a:rPr>
              <a:t>Part  1   </a:t>
            </a:r>
            <a:r>
              <a:rPr lang="zh-CN" altLang="en-US" sz="4000" b="1">
                <a:highlight>
                  <a:srgbClr val="FFFF00"/>
                </a:highlight>
              </a:rPr>
              <a:t>恐惧、害怕</a:t>
            </a:r>
            <a:endParaRPr lang="zh-CN" altLang="en-US" sz="4000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0170" y="1021715"/>
            <a:ext cx="11861165" cy="5970270"/>
          </a:xfrm>
        </p:spPr>
        <p:txBody>
          <a:bodyPr>
            <a:normAutofit fontScale="90000" lnSpcReduction="20000"/>
          </a:bodyPr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flood/burst/wave/rush of fear/anxiety crowded into my mind.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一阵恐惧/焦虑涌上心头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Seeing/hearing/thinking/feeling/knowing/realizing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......, sb...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看到/听到/想到/感到/得知.....，某人....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Scared and shocked, sb.... 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既害怕又震惊，某人.....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heart beats violently  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心脏剧烈跳动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At the sight of the ferocious tiger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I froze with terror, too scared to move an inch.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一看到那只凶猛的老虎，我吓呆了，不敢动弹。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2.At the sight of the ferocious tiger, I felt so scared that </a:t>
            </a:r>
            <a:r>
              <a:rPr lang="en-US" altLang="zh-CN" b="1" u="sng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my throat tightened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and </a:t>
            </a:r>
            <a:r>
              <a:rPr lang="en-US" altLang="zh-CN" b="1" u="sng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my knees felt weak.    </a:t>
            </a:r>
            <a:endParaRPr lang="en-US" altLang="zh-CN" b="1" u="sng">
              <a:solidFill>
                <a:srgbClr val="0000FF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一看到那只凶猛的老虎, 我害怕得嗓子发紧，膝盖发软。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 At the sight of the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ferocious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tiger, I was seized by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strong sense of horror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and my palms were sweating.	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一看到那只凶猛的老虎，我就被深深的恐惧感所控制，手心出汗。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4170" y="250190"/>
            <a:ext cx="10710545" cy="406400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2   </a:t>
            </a:r>
            <a:r>
              <a:rPr lang="zh-CN" altLang="en-US" b="1">
                <a:highlight>
                  <a:srgbClr val="FFFF00"/>
                </a:highlight>
              </a:rPr>
              <a:t>惊讶、震惊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8440" y="1134745"/>
            <a:ext cx="11135360" cy="5824220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en-US" altLang="zh-CN" sz="3110" b="1"/>
              <a:t>raise the eyebrows</a:t>
            </a:r>
            <a:r>
              <a:rPr lang="zh-CN" altLang="en-US" sz="3110" b="1"/>
              <a:t>扬起眉毛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be wide-eyed/ with sb’s eyes wide open</a:t>
            </a:r>
            <a:r>
              <a:rPr lang="zh-CN" altLang="en-US" sz="3110" b="1"/>
              <a:t>瞪大眼睛 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blink in surprise</a:t>
            </a:r>
            <a:r>
              <a:rPr lang="zh-CN" altLang="en-US" sz="3110" b="1"/>
              <a:t>吃惊地眨眼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freeze/stand still/stop dead/ be numb with shock </a:t>
            </a:r>
            <a:r>
              <a:rPr lang="zh-CN" altLang="en-US" sz="3110" b="1"/>
              <a:t>因震惊、惊吓而呆住、动弹不得</a:t>
            </a:r>
            <a:endParaRPr lang="zh-CN" altLang="en-US" sz="3110" b="1"/>
          </a:p>
          <a:p>
            <a:pPr marL="0" indent="0">
              <a:buNone/>
            </a:pPr>
            <a:endParaRPr lang="en-US" altLang="zh-CN" sz="3110" b="1"/>
          </a:p>
          <a:p>
            <a:pPr marL="0" indent="0">
              <a:buNone/>
            </a:pPr>
            <a:r>
              <a:rPr lang="en-US" altLang="zh-CN" sz="3110" b="1"/>
              <a:t>1. </a:t>
            </a:r>
            <a:r>
              <a:rPr lang="en-US" altLang="zh-CN" sz="3110" b="1">
                <a:solidFill>
                  <a:srgbClr val="FF0000"/>
                </a:solidFill>
              </a:rPr>
              <a:t>On learning the truth</a:t>
            </a:r>
            <a:r>
              <a:rPr lang="en-US" altLang="zh-CN" sz="3110" b="1"/>
              <a:t>, I was totally </a:t>
            </a:r>
            <a:r>
              <a:rPr lang="en-US" altLang="zh-CN" sz="3110" b="1">
                <a:solidFill>
                  <a:srgbClr val="0000FF"/>
                </a:solidFill>
              </a:rPr>
              <a:t>shocked</a:t>
            </a:r>
            <a:r>
              <a:rPr lang="en-US" altLang="zh-CN" sz="3110" b="1"/>
              <a:t>. </a:t>
            </a:r>
            <a:r>
              <a:rPr lang="zh-CN" altLang="en-US" sz="3110" b="1"/>
              <a:t>得知真相后，我完全震惊了。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2.</a:t>
            </a:r>
            <a:r>
              <a:rPr lang="en-US" altLang="zh-CN" sz="3110" b="1">
                <a:solidFill>
                  <a:srgbClr val="FF0000"/>
                </a:solidFill>
              </a:rPr>
              <a:t> Hearing the bad news,</a:t>
            </a:r>
            <a:r>
              <a:rPr lang="en-US" altLang="zh-CN" sz="3110" b="1"/>
              <a:t> Mary froze </a:t>
            </a:r>
            <a:r>
              <a:rPr lang="en-US" altLang="zh-CN" sz="3110" b="1">
                <a:solidFill>
                  <a:srgbClr val="0000FF"/>
                </a:solidFill>
              </a:rPr>
              <a:t>with shock</a:t>
            </a:r>
            <a:r>
              <a:rPr lang="en-US" altLang="zh-CN" sz="3110" b="1"/>
              <a:t>, as if rooted on the ground.</a:t>
            </a:r>
            <a:endParaRPr lang="en-US" altLang="zh-CN" sz="3110" b="1"/>
          </a:p>
          <a:p>
            <a:pPr marL="0" indent="0">
              <a:buNone/>
            </a:pPr>
            <a:r>
              <a:rPr lang="zh-CN" altLang="en-US" sz="3110" b="1"/>
              <a:t>听到这个坏消息，玛丽惊得僵住了，仿佛在地上生了根一般动弹不得。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3.She looked at me </a:t>
            </a:r>
            <a:r>
              <a:rPr lang="en-US" altLang="zh-CN" sz="3110" b="1">
                <a:solidFill>
                  <a:srgbClr val="0000FF"/>
                </a:solidFill>
              </a:rPr>
              <a:t>in amazement.</a:t>
            </a:r>
            <a:r>
              <a:rPr lang="en-US" altLang="zh-CN" sz="3110" b="1"/>
              <a:t> </a:t>
            </a:r>
            <a:r>
              <a:rPr lang="zh-CN" altLang="en-US" sz="3110" b="1"/>
              <a:t>她惊讶地看着我</a:t>
            </a:r>
            <a:r>
              <a:rPr lang="zh-CN" altLang="en-US" b="1"/>
              <a:t>。</a:t>
            </a:r>
            <a:endParaRPr lang="zh-CN" altLang="en-US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3415" y="238760"/>
            <a:ext cx="10515600" cy="544830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3 </a:t>
            </a:r>
            <a:r>
              <a:rPr lang="zh-CN" altLang="en-US" b="1">
                <a:highlight>
                  <a:srgbClr val="FFFF00"/>
                </a:highlight>
              </a:rPr>
              <a:t>愤怒 、生气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09650"/>
            <a:ext cx="12101195" cy="576072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stare at sb in anger/glare at sb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怒目而视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be red-cheeked with anger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或</a:t>
            </a: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go/turn red with anger </a:t>
            </a:r>
            <a:endParaRPr lang="en-US" altLang="zh-CN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气得</a:t>
            </a: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 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满脸通红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sb's face falls/darkens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脸沉/黑了下来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one's arms crossed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双臂交叉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stamp one's feet with anger 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气得直跺脚</a:t>
            </a:r>
            <a:endParaRPr lang="en-US" altLang="zh-CN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His face </a:t>
            </a:r>
            <a:r>
              <a:rPr lang="en-US" altLang="zh-CN" sz="3600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clouded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anger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他气得脸色阴沉。</a:t>
            </a:r>
            <a:endParaRPr lang="zh-CN" altLang="en-US" sz="36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 He </a:t>
            </a:r>
            <a:r>
              <a:rPr lang="en-US" altLang="zh-CN" sz="3600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glared at me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burning eyes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他用灼热的目光怒视着我。</a:t>
            </a:r>
            <a:endParaRPr lang="zh-CN" altLang="en-US" sz="36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330" y="238760"/>
            <a:ext cx="10515600" cy="774700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4  </a:t>
            </a:r>
            <a:r>
              <a:rPr lang="zh-CN" altLang="en-US" b="1">
                <a:highlight>
                  <a:srgbClr val="FFFF00"/>
                </a:highlight>
              </a:rPr>
              <a:t>焦虑、绝望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" y="1231265"/>
            <a:ext cx="11569700" cy="4968240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be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thrown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into a world of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darkness.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某人突然被投入黑暗世界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sink into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hopelessness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/ despair，fall into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despair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陷入绝望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throw up one’s hands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in despair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彻底绝望；束手无策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abandon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oneself 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despair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自暴自弃；陷入绝望；沉溺于绝望之中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1.John returned at night with hollow, pale face.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约翰夜里回来了，面色憔悴、苍白。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2.He gave up the attempt in despair.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他在绝望中放弃了尝试。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3.As the result of an accident, James was suddenly thrown into a world of darkness and sank into hopelessness.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由于一场意外，詹姆斯骤然坠入黑暗的世界，陷入了绝望。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645" y="635"/>
            <a:ext cx="11273155" cy="617664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40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Ⅰ. </a:t>
            </a:r>
            <a:r>
              <a:rPr lang="en-US" altLang="zh-CN" sz="40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Derivatives.</a:t>
            </a:r>
            <a:endParaRPr lang="en-US" altLang="zh-CN" sz="4000">
              <a:highlight>
                <a:srgbClr val="FFFF00"/>
              </a:highlight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1. prior            </a:t>
            </a:r>
            <a:r>
              <a:rPr lang="en-US" altLang="zh-CN" sz="400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 priority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    prioritize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2. bold      </a:t>
            </a:r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boldly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3. chef       </a:t>
            </a:r>
            <a:r>
              <a:rPr lang="en-US" altLang="zh-CN" sz="400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 chefs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  cook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4. elegant    </a:t>
            </a:r>
            <a:r>
              <a:rPr lang="en-US" altLang="zh-CN" sz="400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 elegance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elegantly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5. exceptional     </a:t>
            </a:r>
            <a:r>
              <a:rPr lang="en-US" altLang="zh-CN" sz="4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exception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exceptionally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6. minimum  </a:t>
            </a:r>
            <a:r>
              <a:rPr lang="en-US" altLang="zh-CN" sz="4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maximum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7. consume  </a:t>
            </a:r>
            <a:r>
              <a:rPr lang="en-US" altLang="zh-CN" sz="400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  consumption 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consumer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8. temper  </a:t>
            </a:r>
            <a:r>
              <a:rPr lang="en-US" altLang="zh-CN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mild/good/bad-tempered </a:t>
            </a:r>
            <a:endParaRPr lang="en-US" altLang="zh-CN" sz="400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561388" y="994410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U3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4495" y="270510"/>
            <a:ext cx="10949305" cy="5906770"/>
          </a:xfrm>
        </p:spPr>
        <p:txBody>
          <a:bodyPr/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9. stable  </a:t>
            </a:r>
            <a:r>
              <a:rPr lang="en-US" altLang="zh-CN" sz="44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stably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stability stabilize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10. association  </a:t>
            </a:r>
            <a:r>
              <a:rPr lang="en-US" altLang="zh-CN" sz="44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associate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an associate professor </a:t>
            </a:r>
            <a:r>
              <a:rPr lang="en-US" altLang="zh-CN" sz="440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associated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11. </a:t>
            </a:r>
            <a:r>
              <a:rPr lang="en-US" altLang="zh-CN" sz="440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moderation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moderate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12. </a:t>
            </a:r>
            <a:r>
              <a:rPr lang="en-US" altLang="zh-CN" sz="440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ideal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idealistic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13. </a:t>
            </a:r>
            <a:r>
              <a:rPr lang="en-US" altLang="zh-CN" sz="4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consistent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inconsistent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14. modest  </a:t>
            </a:r>
            <a:r>
              <a:rPr lang="en-US" altLang="zh-CN" sz="4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modesty  </a:t>
            </a:r>
            <a:endParaRPr lang="en-US" altLang="zh-CN" sz="44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15.</a:t>
            </a:r>
            <a:r>
              <a:rPr lang="en-US" altLang="zh-CN" sz="4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trick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tricky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4400"/>
          </a:p>
        </p:txBody>
      </p:sp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U3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AS_UNIQUEID" val="28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2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AS_UNIQUEID" val="2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AS_UNIQUEID" val="2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AS_UNIQUEID" val="2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AS_UNIQUEID" val="2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AS_UNIQUEID" val="2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AS_UNIQUEID" val="2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AS_UNIQUEID" val="2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AS_UNIQUEID" val="2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AS_UNIQUEID" val="28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8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AS_UNIQUEID" val="2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AS_UNIQUEID" val="2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AS_UNIQUEID" val="2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AS_UNIQUEID" val="2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AS_UNIQUEID" val="2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AS_UNIQUEID" val="2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AS_UNIQUEID" val="2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AS_UNIQUEID" val="2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AS_UNIQUEID" val="2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AS_UNIQUEID" val="28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2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2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2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2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2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29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2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2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29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2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2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2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2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2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2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29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2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2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29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2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9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29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2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2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2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2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2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93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AS_UNIQUEID" val="293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AS_UNIQUEID" val="2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2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2937"/>
</p:tagLst>
</file>

<file path=ppt/tags/tag63.xml><?xml version="1.0" encoding="utf-8"?>
<p:tagLst xmlns:p="http://schemas.openxmlformats.org/presentationml/2006/main">
  <p:tag name="AS_UNIQUEID" val="3330"/>
</p:tagLst>
</file>

<file path=ppt/tags/tag64.xml><?xml version="1.0" encoding="utf-8"?>
<p:tagLst xmlns:p="http://schemas.openxmlformats.org/presentationml/2006/main">
  <p:tag name="AS_UNIQUEID" val="3406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8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1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2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3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4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5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6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7.xml><?xml version="1.0" encoding="utf-8"?>
<p:tagLst xmlns:p="http://schemas.openxmlformats.org/presentationml/2006/main">
  <p:tag name="AS_UNIQUEID" val="3555"/>
</p:tagLst>
</file>

<file path=ppt/tags/tag78.xml><?xml version="1.0" encoding="utf-8"?>
<p:tagLst xmlns:p="http://schemas.openxmlformats.org/presentationml/2006/main">
  <p:tag name="AS_UNIQUEID" val="3551"/>
</p:tagLst>
</file>

<file path=ppt/tags/tag79.xml><?xml version="1.0" encoding="utf-8"?>
<p:tagLst xmlns:p="http://schemas.openxmlformats.org/presentationml/2006/main">
  <p:tag name="AS_UNIQUEID" val="3552"/>
</p:tagLst>
</file>

<file path=ppt/tags/tag8.xml><?xml version="1.0" encoding="utf-8"?>
<p:tagLst xmlns:p="http://schemas.openxmlformats.org/presentationml/2006/main">
  <p:tag name="AS_UNIQUEID" val="2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3553"/>
</p:tagLst>
</file>

<file path=ppt/tags/tag81.xml><?xml version="1.0" encoding="utf-8"?>
<p:tagLst xmlns:p="http://schemas.openxmlformats.org/presentationml/2006/main">
  <p:tag name="AS_UNIQUEID" val="3565"/>
</p:tagLst>
</file>

<file path=ppt/tags/tag82.xml><?xml version="1.0" encoding="utf-8"?>
<p:tagLst xmlns:p="http://schemas.openxmlformats.org/presentationml/2006/main">
  <p:tag name="AS_UNIQUEID" val="3561"/>
</p:tagLst>
</file>

<file path=ppt/tags/tag83.xml><?xml version="1.0" encoding="utf-8"?>
<p:tagLst xmlns:p="http://schemas.openxmlformats.org/presentationml/2006/main">
  <p:tag name="AS_UNIQUEID" val="3562"/>
</p:tagLst>
</file>

<file path=ppt/tags/tag84.xml><?xml version="1.0" encoding="utf-8"?>
<p:tagLst xmlns:p="http://schemas.openxmlformats.org/presentationml/2006/main">
  <p:tag name="AS_UNIQUEID" val="3563"/>
</p:tagLst>
</file>

<file path=ppt/tags/tag85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9.xml><?xml version="1.0" encoding="utf-8"?>
<p:tagLst xmlns:p="http://schemas.openxmlformats.org/presentationml/2006/main">
  <p:tag name="AS_UNIQUEID" val="2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10167</Words>
  <Application>WPS 演示</Application>
  <PresentationFormat>宽屏</PresentationFormat>
  <Paragraphs>255</Paragraphs>
  <Slides>36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Arial</vt:lpstr>
      <vt:lpstr>宋体</vt:lpstr>
      <vt:lpstr>Wingdings</vt:lpstr>
      <vt:lpstr>微软雅黑</vt:lpstr>
      <vt:lpstr>Wingdings</vt:lpstr>
      <vt:lpstr>幼圆</vt:lpstr>
      <vt:lpstr>Britannic Bold</vt:lpstr>
      <vt:lpstr>方正姚体</vt:lpstr>
      <vt:lpstr>Calibri</vt:lpstr>
      <vt:lpstr>等线</vt:lpstr>
      <vt:lpstr>Times New Roman</vt:lpstr>
      <vt:lpstr>Times New Roman</vt:lpstr>
      <vt:lpstr>Arial Unicode MS</vt:lpstr>
      <vt:lpstr>等线 Light</vt:lpstr>
      <vt:lpstr>Times NR MT Pro Medium</vt:lpstr>
      <vt:lpstr>Office 主题​​</vt:lpstr>
      <vt:lpstr>1_Office 主题​​</vt:lpstr>
      <vt:lpstr>PowerPoint 演示文稿</vt:lpstr>
      <vt:lpstr>PowerPoint 演示文稿</vt:lpstr>
      <vt:lpstr>PowerPoint 演示文稿</vt:lpstr>
      <vt:lpstr>Part  1   恐惧、害怕</vt:lpstr>
      <vt:lpstr>Part  2   惊讶、震惊</vt:lpstr>
      <vt:lpstr>Part  3 愤怒 、生气</vt:lpstr>
      <vt:lpstr>Part  4  焦虑、绝望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自由复习读后续写--情绪描写学案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Part  5  悲伤、难过</vt:lpstr>
      <vt:lpstr>Part  6   遗憾、愧疚</vt:lpstr>
      <vt:lpstr>Part  7 失望、沮丧</vt:lpstr>
      <vt:lpstr>Part  8    激动、热情</vt:lpstr>
      <vt:lpstr>Part  9 高兴、 快乐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李曼</cp:lastModifiedBy>
  <cp:revision>67</cp:revision>
  <dcterms:created xsi:type="dcterms:W3CDTF">2017-04-28T08:28:00Z</dcterms:created>
  <dcterms:modified xsi:type="dcterms:W3CDTF">2026-04-28T01:07:09Z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D680989579A94E03A608CE9A03092D10_13</vt:lpwstr>
  </property>
</Properties>
</file>