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00" r:id="rId7"/>
    <p:sldId id="302" r:id="rId8"/>
    <p:sldId id="298" r:id="rId9"/>
    <p:sldId id="301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5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6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9" Type="http://schemas.openxmlformats.org/officeDocument/2006/relationships/notesSlide" Target="../notesSlides/notesSlide3.xml"/><Relationship Id="rId18" Type="http://schemas.openxmlformats.org/officeDocument/2006/relationships/slideLayout" Target="../slideLayouts/slideLayout1.xml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3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6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microsoft.com/office/2007/relationships/media" Target="../media/media4.mp3"/><Relationship Id="rId1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tags" Target="../tags/tag1.xml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6.emf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 3 P110-111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3 P26-27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课文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39836"/>
            <a:ext cx="6461553" cy="1198880"/>
            <a:chOff x="7553738" y="3756728"/>
            <a:chExt cx="3578087" cy="1198880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638993" y="3756728"/>
              <a:ext cx="336635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2 P31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听力，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完成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3.4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题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（答案见后）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385435" y="3895090"/>
            <a:ext cx="6461760" cy="1696656"/>
            <a:chOff x="7476638" y="5008356"/>
            <a:chExt cx="3578087" cy="1171271"/>
          </a:xfrm>
        </p:grpSpPr>
        <p:sp>
          <p:nvSpPr>
            <p:cNvPr id="39" name="圆角矩形 38"/>
            <p:cNvSpPr/>
            <p:nvPr/>
          </p:nvSpPr>
          <p:spPr>
            <a:xfrm>
              <a:off x="7476638" y="5008356"/>
              <a:ext cx="3578087" cy="516834"/>
            </a:xfrm>
            <a:prstGeom prst="roundRect">
              <a:avLst>
                <a:gd name="adj" fmla="val 29488"/>
              </a:avLst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568021" y="5096862"/>
              <a:ext cx="3277431" cy="1082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复习维词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P361-390 (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本周三测试）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建议班级下载维词教学系统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app,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周三早读跟读维词。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pic>
        <p:nvPicPr>
          <p:cNvPr id="2" name="选修2Unit 3 Words and expressions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82770" y="612140"/>
            <a:ext cx="495300" cy="495300"/>
          </a:xfrm>
          <a:prstGeom prst="rect">
            <a:avLst/>
          </a:prstGeom>
        </p:spPr>
      </p:pic>
      <p:pic>
        <p:nvPicPr>
          <p:cNvPr id="3" name="必修2Unit 3 P26 Reading and thinking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66590" y="1733550"/>
            <a:ext cx="48895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06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7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302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/>
              <a:t>P30-31 </a:t>
            </a:r>
            <a:r>
              <a:rPr lang="zh-CN" altLang="en-US"/>
              <a:t>听力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(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答案见下页）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25000"/>
          </a:bodyPr>
          <a:p>
            <a:r>
              <a:rPr lang="en-US" altLang="zh-CN" sz="9335" b="1">
                <a:solidFill>
                  <a:srgbClr val="FF0000"/>
                </a:solidFill>
              </a:rPr>
              <a:t>3. Tingting, Anna, and Lisa are at the Hunan Restaurant. Listen to their conversation and tick the dishes that they order in the menu above.  </a:t>
            </a:r>
            <a:endParaRPr lang="en-US" altLang="zh-CN" sz="9335" b="1">
              <a:solidFill>
                <a:srgbClr val="FF0000"/>
              </a:solidFill>
            </a:endParaRPr>
          </a:p>
          <a:p>
            <a:endParaRPr lang="en-US" altLang="zh-CN" sz="9335"/>
          </a:p>
          <a:p>
            <a:r>
              <a:rPr lang="en-US" altLang="zh-CN" sz="9335" b="1">
                <a:solidFill>
                  <a:srgbClr val="FF0000"/>
                </a:solidFill>
              </a:rPr>
              <a:t>4. Listen again and answer the questions.</a:t>
            </a:r>
            <a:endParaRPr lang="en-US" altLang="zh-CN" sz="9335" b="1">
              <a:solidFill>
                <a:srgbClr val="FF0000"/>
              </a:solidFill>
            </a:endParaRPr>
          </a:p>
          <a:p>
            <a:r>
              <a:rPr lang="en-US" altLang="zh-CN" sz="9335"/>
              <a:t>1.How is Hunan cuisine somewhat different from Sichuan cuisine?</a:t>
            </a:r>
            <a:endParaRPr lang="en-US" altLang="zh-CN" sz="9335"/>
          </a:p>
          <a:p>
            <a:r>
              <a:rPr lang="en-US" altLang="zh-CN" sz="9335"/>
              <a:t>2.What are the reasons why Hunan people like spicy food?</a:t>
            </a:r>
            <a:endParaRPr lang="en-US" altLang="zh-CN" sz="9335"/>
          </a:p>
          <a:p>
            <a:r>
              <a:rPr lang="en-US" altLang="zh-CN" sz="9335"/>
              <a:t>3.Why do so many people love steamed fish head covered with chillies?</a:t>
            </a:r>
            <a:endParaRPr lang="en-US" altLang="zh-CN" sz="9335"/>
          </a:p>
          <a:p>
            <a:r>
              <a:rPr lang="en-US" altLang="zh-CN" sz="9335"/>
              <a:t>4.Why does Tingting recommend bridge tofu instead of dry pot duck with golden buns?</a:t>
            </a:r>
            <a:endParaRPr lang="en-US" altLang="zh-CN" sz="9335"/>
          </a:p>
          <a:p>
            <a:r>
              <a:rPr lang="en-US" altLang="zh-CN" sz="9335"/>
              <a:t>5.Why is red braised pork the most famous dish?</a:t>
            </a:r>
            <a:endParaRPr lang="en-US" altLang="zh-CN" sz="9335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zh-CN" altLang="en-US"/>
              <a:t>分享</a:t>
            </a:r>
            <a:endParaRPr lang="zh-CN" altLang="en-US"/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5" name="必修2Unit 3 P31 Using language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42900" y="1825625"/>
            <a:ext cx="495300" cy="495300"/>
          </a:xfrm>
          <a:prstGeom prst="rect">
            <a:avLst/>
          </a:prstGeom>
        </p:spPr>
      </p:pic>
      <p:pic>
        <p:nvPicPr>
          <p:cNvPr id="4" name="必修2Unit 3 P31 Using language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80365" y="2933700"/>
            <a:ext cx="4953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3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1530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2100" y="97790"/>
            <a:ext cx="11815445" cy="6901815"/>
          </a:xfrm>
        </p:spPr>
        <p:txBody>
          <a:bodyPr>
            <a:normAutofit fontScale="25000"/>
          </a:bodyPr>
          <a:p>
            <a:pPr>
              <a:lnSpc>
                <a:spcPct val="70000"/>
              </a:lnSpc>
            </a:pPr>
            <a:r>
              <a:rPr lang="en-US" altLang="zh-CN" sz="9600" b="1">
                <a:solidFill>
                  <a:srgbClr val="FF0000"/>
                </a:solidFill>
              </a:rPr>
              <a:t>3. Tingting, Anna, and Lisa are at the Hunan Restaurant. Listen to their conversation and tick the dishes that they order in the menu above.  </a:t>
            </a:r>
            <a:endParaRPr lang="en-US" altLang="zh-CN" sz="9600" b="1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steamed fish head covered with chillies, bridge tofu, red braised pork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>
                <a:solidFill>
                  <a:srgbClr val="FF0000"/>
                </a:solidFill>
              </a:rPr>
              <a:t>4. Listen again and answer the questions. </a:t>
            </a:r>
            <a:endParaRPr lang="en-US" altLang="zh-CN" sz="9600" b="1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/>
              <a:t>1.How is Hunan cuisine somewhat different from Sichuan cuisine?</a:t>
            </a:r>
            <a:endParaRPr lang="en-US" altLang="zh-CN" sz="9600" b="1"/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The heat in Sichuan cuisine comes from chillies and Sichuan peppercorns. Hunan cuisine is often hotter, and the heat usually comes from just chillies. 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/>
              <a:t>2.What are the reasons why Hunan people like spicy food?</a:t>
            </a:r>
            <a:endParaRPr lang="en-US" altLang="zh-CN" sz="9600" b="1"/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Hunan people will tell you that they like bold flavors because they are a bold people. But many Chinese people think that hot food helps them overcome the effects of rainy or wet weather. 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/>
              <a:t>3.Why do so many people love steamed fish head covered with chillies?</a:t>
            </a:r>
            <a:endParaRPr lang="en-US" altLang="zh-CN" sz="9600" b="1"/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People love it because the meat is quite tender and there are very few small bones. 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/>
              <a:t>4.Why does Tingting recommend bridge tofu instead of dry pot duck with golden buns?</a:t>
            </a:r>
            <a:endParaRPr lang="en-US" altLang="zh-CN" sz="9600" b="1"/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Because bridge tofu has a lighter taste. 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9600" b="1"/>
              <a:t>5.Why is red braised pork the most famous dish?</a:t>
            </a:r>
            <a:endParaRPr lang="en-US" altLang="zh-CN" sz="9600" b="1"/>
          </a:p>
          <a:p>
            <a:pPr>
              <a:lnSpc>
                <a:spcPct val="70000"/>
              </a:lnSpc>
            </a:pPr>
            <a:r>
              <a:rPr lang="en-US" altLang="zh-CN" sz="9600">
                <a:solidFill>
                  <a:srgbClr val="0000FF"/>
                </a:solidFill>
              </a:rPr>
              <a:t>Because Chairman Mao was from Hunan, and this was his favourate food. </a:t>
            </a:r>
            <a:endParaRPr lang="en-US" altLang="zh-CN" sz="960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endParaRPr lang="en-US" altLang="zh-CN"/>
          </a:p>
          <a:p>
            <a:pPr>
              <a:lnSpc>
                <a:spcPct val="70000"/>
              </a:lnSpc>
            </a:pP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zh-CN" altLang="en-US"/>
              <a:t>分享</a:t>
            </a:r>
            <a:endParaRPr lang="zh-CN" altLang="en-US"/>
          </a:p>
          <a:p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19572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3"/>
            </p:custDataLst>
          </p:nvPr>
        </p:nvGrpSpPr>
        <p:grpSpPr>
          <a:xfrm>
            <a:off x="4644390" y="1697990"/>
            <a:ext cx="6735445" cy="1019453"/>
            <a:chOff x="7553737" y="2050705"/>
            <a:chExt cx="5483767" cy="631465"/>
          </a:xfrm>
        </p:grpSpPr>
        <p:sp>
          <p:nvSpPr>
            <p:cNvPr id="30" name="圆角矩形 29"/>
            <p:cNvSpPr/>
            <p:nvPr>
              <p:custDataLst>
                <p:tags r:id="rId14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632620" y="2168089"/>
              <a:ext cx="5404884" cy="514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跟读并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复习维词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 P361-390 (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本周三测试）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2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3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4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5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1833</Words>
  <Application>WPS 演示</Application>
  <PresentationFormat>宽屏</PresentationFormat>
  <Paragraphs>76</Paragraphs>
  <Slides>7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P30-31 听力 (答案见下页）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Sally</cp:lastModifiedBy>
  <cp:revision>31</cp:revision>
  <dcterms:created xsi:type="dcterms:W3CDTF">2017-04-28T08:28:00Z</dcterms:created>
  <dcterms:modified xsi:type="dcterms:W3CDTF">2026-03-02T08:15:36Z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B82DC4C78AC045A2B089F76A207A2AC9_13</vt:lpwstr>
  </property>
</Properties>
</file>