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2" r:id="rId3"/>
    <p:sldId id="261" r:id="rId5"/>
    <p:sldId id="301" r:id="rId6"/>
    <p:sldId id="319" r:id="rId7"/>
    <p:sldId id="317" r:id="rId8"/>
    <p:sldId id="318" r:id="rId9"/>
    <p:sldId id="316" r:id="rId10"/>
    <p:sldId id="312" r:id="rId11"/>
    <p:sldId id="313" r:id="rId12"/>
    <p:sldId id="310" r:id="rId13"/>
    <p:sldId id="311" r:id="rId14"/>
    <p:sldId id="314" r:id="rId15"/>
    <p:sldId id="315" r:id="rId16"/>
    <p:sldId id="298" r:id="rId17"/>
    <p:sldId id="320" r:id="rId18"/>
    <p:sldId id="321" r:id="rId19"/>
    <p:sldId id="322" r:id="rId20"/>
    <p:sldId id="323" r:id="rId21"/>
    <p:sldId id="324" r:id="rId22"/>
    <p:sldId id="325" r:id="rId23"/>
  </p:sldIdLst>
  <p:sldSz cx="12192000"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6680"/>
    <a:srgbClr val="FEBC30"/>
    <a:srgbClr val="45AFC5"/>
    <a:srgbClr val="E7E6E6"/>
    <a:srgbClr val="A883BD"/>
    <a:srgbClr val="80AD31"/>
    <a:srgbClr val="CB1B3D"/>
    <a:srgbClr val="BFBFB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94660"/>
  </p:normalViewPr>
  <p:slideViewPr>
    <p:cSldViewPr snapToGrid="0">
      <p:cViewPr varScale="1">
        <p:scale>
          <a:sx n="88" d="100"/>
          <a:sy n="88" d="100"/>
        </p:scale>
        <p:origin x="102"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7" Type="http://schemas.openxmlformats.org/officeDocument/2006/relationships/tags" Target="tags/tag35.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5B00F-5CB6-4112-A765-DB43C5F5EFE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CFE7C6-211A-4AA6-BB9C-69FB0606AAF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397AF4-471F-40AD-BBEF-12715845866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8CB9B-EC1D-450D-8120-CCB65682403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emf"/><Relationship Id="rId8" Type="http://schemas.openxmlformats.org/officeDocument/2006/relationships/image" Target="../media/image8.emf"/><Relationship Id="rId7" Type="http://schemas.openxmlformats.org/officeDocument/2006/relationships/image" Target="../media/image7.emf"/><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 Id="rId3" Type="http://schemas.openxmlformats.org/officeDocument/2006/relationships/image" Target="../media/image3.emf"/><Relationship Id="rId2" Type="http://schemas.openxmlformats.org/officeDocument/2006/relationships/image" Target="../media/image2.emf"/><Relationship Id="rId17" Type="http://schemas.openxmlformats.org/officeDocument/2006/relationships/notesSlide" Target="../notesSlides/notesSlide1.xml"/><Relationship Id="rId16" Type="http://schemas.openxmlformats.org/officeDocument/2006/relationships/slideLayout" Target="../slideLayouts/slideLayout1.xml"/><Relationship Id="rId15" Type="http://schemas.openxmlformats.org/officeDocument/2006/relationships/image" Target="../media/image15.emf"/><Relationship Id="rId14" Type="http://schemas.openxmlformats.org/officeDocument/2006/relationships/image" Target="../media/image14.emf"/><Relationship Id="rId13" Type="http://schemas.openxmlformats.org/officeDocument/2006/relationships/image" Target="../media/image13.emf"/><Relationship Id="rId12" Type="http://schemas.openxmlformats.org/officeDocument/2006/relationships/image" Target="../media/image12.emf"/><Relationship Id="rId11" Type="http://schemas.openxmlformats.org/officeDocument/2006/relationships/image" Target="../media/image11.emf"/><Relationship Id="rId10" Type="http://schemas.openxmlformats.org/officeDocument/2006/relationships/image" Target="../media/image10.emf"/><Relationship Id="rId1"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9" Type="http://schemas.openxmlformats.org/officeDocument/2006/relationships/image" Target="../media/image10.emf"/><Relationship Id="rId8" Type="http://schemas.openxmlformats.org/officeDocument/2006/relationships/image" Target="../media/image9.emf"/><Relationship Id="rId7" Type="http://schemas.openxmlformats.org/officeDocument/2006/relationships/image" Target="../media/image8.emf"/><Relationship Id="rId6" Type="http://schemas.openxmlformats.org/officeDocument/2006/relationships/image" Target="../media/image7.emf"/><Relationship Id="rId5" Type="http://schemas.openxmlformats.org/officeDocument/2006/relationships/image" Target="../media/image5.emf"/><Relationship Id="rId4" Type="http://schemas.openxmlformats.org/officeDocument/2006/relationships/image" Target="../media/image4.emf"/><Relationship Id="rId3" Type="http://schemas.openxmlformats.org/officeDocument/2006/relationships/image" Target="../media/image3.emf"/><Relationship Id="rId21" Type="http://schemas.openxmlformats.org/officeDocument/2006/relationships/notesSlide" Target="../notesSlides/notesSlide4.xml"/><Relationship Id="rId20" Type="http://schemas.openxmlformats.org/officeDocument/2006/relationships/slideLayout" Target="../slideLayouts/slideLayout1.xml"/><Relationship Id="rId2" Type="http://schemas.openxmlformats.org/officeDocument/2006/relationships/image" Target="../media/image2.emf"/><Relationship Id="rId19" Type="http://schemas.openxmlformats.org/officeDocument/2006/relationships/image" Target="../media/image14.emf"/><Relationship Id="rId18" Type="http://schemas.openxmlformats.org/officeDocument/2006/relationships/image" Target="../media/image21.emf"/><Relationship Id="rId17" Type="http://schemas.openxmlformats.org/officeDocument/2006/relationships/image" Target="../media/image20.emf"/><Relationship Id="rId16" Type="http://schemas.openxmlformats.org/officeDocument/2006/relationships/image" Target="../media/image19.emf"/><Relationship Id="rId15" Type="http://schemas.openxmlformats.org/officeDocument/2006/relationships/image" Target="../media/image18.emf"/><Relationship Id="rId14" Type="http://schemas.openxmlformats.org/officeDocument/2006/relationships/image" Target="../media/image17.emf"/><Relationship Id="rId13" Type="http://schemas.openxmlformats.org/officeDocument/2006/relationships/image" Target="../media/image16.emf"/><Relationship Id="rId12" Type="http://schemas.openxmlformats.org/officeDocument/2006/relationships/image" Target="../media/image13.emf"/><Relationship Id="rId11" Type="http://schemas.openxmlformats.org/officeDocument/2006/relationships/image" Target="../media/image12.emf"/><Relationship Id="rId10" Type="http://schemas.openxmlformats.org/officeDocument/2006/relationships/image" Target="../media/image11.emf"/><Relationship Id="rId1" Type="http://schemas.openxmlformats.org/officeDocument/2006/relationships/image" Target="../media/image1.emf"/></Relationships>
</file>

<file path=ppt/slides/_rels/slide15.xml.rels><?xml version="1.0" encoding="UTF-8" standalone="yes"?>
<Relationships xmlns="http://schemas.openxmlformats.org/package/2006/relationships"><Relationship Id="rId9" Type="http://schemas.openxmlformats.org/officeDocument/2006/relationships/image" Target="../media/image12.emf"/><Relationship Id="rId8" Type="http://schemas.openxmlformats.org/officeDocument/2006/relationships/image" Target="../media/image11.emf"/><Relationship Id="rId7" Type="http://schemas.openxmlformats.org/officeDocument/2006/relationships/image" Target="../media/image10.emf"/><Relationship Id="rId6" Type="http://schemas.openxmlformats.org/officeDocument/2006/relationships/image" Target="../media/image9.emf"/><Relationship Id="rId5" Type="http://schemas.openxmlformats.org/officeDocument/2006/relationships/tags" Target="../tags/tag23.xml"/><Relationship Id="rId4" Type="http://schemas.openxmlformats.org/officeDocument/2006/relationships/image" Target="../media/image8.emf"/><Relationship Id="rId32" Type="http://schemas.openxmlformats.org/officeDocument/2006/relationships/notesSlide" Target="../notesSlides/notesSlide5.xml"/><Relationship Id="rId31" Type="http://schemas.openxmlformats.org/officeDocument/2006/relationships/slideLayout" Target="../slideLayouts/slideLayout1.xml"/><Relationship Id="rId30" Type="http://schemas.microsoft.com/office/2007/relationships/media" Target="../media/media11.mp3"/><Relationship Id="rId3" Type="http://schemas.openxmlformats.org/officeDocument/2006/relationships/image" Target="../media/image5.emf"/><Relationship Id="rId29" Type="http://schemas.openxmlformats.org/officeDocument/2006/relationships/audio" Target="../media/media11.mp3"/><Relationship Id="rId28" Type="http://schemas.microsoft.com/office/2007/relationships/media" Target="../media/media10.mp3"/><Relationship Id="rId27" Type="http://schemas.openxmlformats.org/officeDocument/2006/relationships/audio" Target="../media/media10.mp3"/><Relationship Id="rId26" Type="http://schemas.openxmlformats.org/officeDocument/2006/relationships/image" Target="../media/image22.png"/><Relationship Id="rId25" Type="http://schemas.microsoft.com/office/2007/relationships/media" Target="../media/media9.mp3"/><Relationship Id="rId24" Type="http://schemas.openxmlformats.org/officeDocument/2006/relationships/audio" Target="../media/media9.mp3"/><Relationship Id="rId23" Type="http://schemas.openxmlformats.org/officeDocument/2006/relationships/tags" Target="../tags/tag34.xml"/><Relationship Id="rId22" Type="http://schemas.openxmlformats.org/officeDocument/2006/relationships/tags" Target="../tags/tag33.xml"/><Relationship Id="rId21" Type="http://schemas.openxmlformats.org/officeDocument/2006/relationships/tags" Target="../tags/tag32.xml"/><Relationship Id="rId20" Type="http://schemas.openxmlformats.org/officeDocument/2006/relationships/tags" Target="../tags/tag31.xml"/><Relationship Id="rId2" Type="http://schemas.openxmlformats.org/officeDocument/2006/relationships/image" Target="../media/image4.emf"/><Relationship Id="rId19" Type="http://schemas.openxmlformats.org/officeDocument/2006/relationships/tags" Target="../tags/tag30.xml"/><Relationship Id="rId18" Type="http://schemas.openxmlformats.org/officeDocument/2006/relationships/tags" Target="../tags/tag29.xml"/><Relationship Id="rId17" Type="http://schemas.openxmlformats.org/officeDocument/2006/relationships/tags" Target="../tags/tag28.xml"/><Relationship Id="rId16" Type="http://schemas.openxmlformats.org/officeDocument/2006/relationships/tags" Target="../tags/tag27.xml"/><Relationship Id="rId15" Type="http://schemas.openxmlformats.org/officeDocument/2006/relationships/image" Target="../media/image6.emf"/><Relationship Id="rId14" Type="http://schemas.openxmlformats.org/officeDocument/2006/relationships/tags" Target="../tags/tag26.xml"/><Relationship Id="rId13" Type="http://schemas.openxmlformats.org/officeDocument/2006/relationships/tags" Target="../tags/tag25.xml"/><Relationship Id="rId12" Type="http://schemas.openxmlformats.org/officeDocument/2006/relationships/tags" Target="../tags/tag24.xml"/><Relationship Id="rId11" Type="http://schemas.openxmlformats.org/officeDocument/2006/relationships/image" Target="../media/image14.emf"/><Relationship Id="rId10" Type="http://schemas.openxmlformats.org/officeDocument/2006/relationships/image" Target="../media/image13.emf"/><Relationship Id="rId1" Type="http://schemas.openxmlformats.org/officeDocument/2006/relationships/image" Target="../media/image2.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9" Type="http://schemas.openxmlformats.org/officeDocument/2006/relationships/image" Target="../media/image10.emf"/><Relationship Id="rId8" Type="http://schemas.openxmlformats.org/officeDocument/2006/relationships/image" Target="../media/image9.emf"/><Relationship Id="rId7" Type="http://schemas.openxmlformats.org/officeDocument/2006/relationships/image" Target="../media/image8.emf"/><Relationship Id="rId6" Type="http://schemas.openxmlformats.org/officeDocument/2006/relationships/image" Target="../media/image7.emf"/><Relationship Id="rId5" Type="http://schemas.openxmlformats.org/officeDocument/2006/relationships/image" Target="../media/image5.emf"/><Relationship Id="rId4" Type="http://schemas.openxmlformats.org/officeDocument/2006/relationships/image" Target="../media/image4.emf"/><Relationship Id="rId3" Type="http://schemas.openxmlformats.org/officeDocument/2006/relationships/image" Target="../media/image3.emf"/><Relationship Id="rId21" Type="http://schemas.openxmlformats.org/officeDocument/2006/relationships/notesSlide" Target="../notesSlides/notesSlide2.xml"/><Relationship Id="rId20" Type="http://schemas.openxmlformats.org/officeDocument/2006/relationships/slideLayout" Target="../slideLayouts/slideLayout1.xml"/><Relationship Id="rId2" Type="http://schemas.openxmlformats.org/officeDocument/2006/relationships/image" Target="../media/image2.emf"/><Relationship Id="rId19" Type="http://schemas.openxmlformats.org/officeDocument/2006/relationships/image" Target="../media/image14.emf"/><Relationship Id="rId18" Type="http://schemas.openxmlformats.org/officeDocument/2006/relationships/image" Target="../media/image21.emf"/><Relationship Id="rId17" Type="http://schemas.openxmlformats.org/officeDocument/2006/relationships/image" Target="../media/image20.emf"/><Relationship Id="rId16" Type="http://schemas.openxmlformats.org/officeDocument/2006/relationships/image" Target="../media/image19.emf"/><Relationship Id="rId15" Type="http://schemas.openxmlformats.org/officeDocument/2006/relationships/image" Target="../media/image18.emf"/><Relationship Id="rId14" Type="http://schemas.openxmlformats.org/officeDocument/2006/relationships/image" Target="../media/image17.emf"/><Relationship Id="rId13" Type="http://schemas.openxmlformats.org/officeDocument/2006/relationships/image" Target="../media/image16.emf"/><Relationship Id="rId12" Type="http://schemas.openxmlformats.org/officeDocument/2006/relationships/image" Target="../media/image13.emf"/><Relationship Id="rId11" Type="http://schemas.openxmlformats.org/officeDocument/2006/relationships/image" Target="../media/image12.emf"/><Relationship Id="rId10" Type="http://schemas.openxmlformats.org/officeDocument/2006/relationships/image" Target="../media/image11.emf"/><Relationship Id="rId1" Type="http://schemas.openxmlformats.org/officeDocument/2006/relationships/image" Target="../media/image1.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9" Type="http://schemas.openxmlformats.org/officeDocument/2006/relationships/image" Target="../media/image12.emf"/><Relationship Id="rId8" Type="http://schemas.openxmlformats.org/officeDocument/2006/relationships/image" Target="../media/image11.emf"/><Relationship Id="rId7" Type="http://schemas.openxmlformats.org/officeDocument/2006/relationships/image" Target="../media/image10.emf"/><Relationship Id="rId6" Type="http://schemas.openxmlformats.org/officeDocument/2006/relationships/image" Target="../media/image9.emf"/><Relationship Id="rId5" Type="http://schemas.openxmlformats.org/officeDocument/2006/relationships/tags" Target="../tags/tag1.xml"/><Relationship Id="rId43" Type="http://schemas.openxmlformats.org/officeDocument/2006/relationships/notesSlide" Target="../notesSlides/notesSlide3.xml"/><Relationship Id="rId42" Type="http://schemas.openxmlformats.org/officeDocument/2006/relationships/slideLayout" Target="../slideLayouts/slideLayout1.xml"/><Relationship Id="rId41" Type="http://schemas.openxmlformats.org/officeDocument/2006/relationships/tags" Target="../tags/tag13.xml"/><Relationship Id="rId40" Type="http://schemas.microsoft.com/office/2007/relationships/media" Target="../media/media8.mp3"/><Relationship Id="rId4" Type="http://schemas.openxmlformats.org/officeDocument/2006/relationships/image" Target="../media/image8.emf"/><Relationship Id="rId39" Type="http://schemas.openxmlformats.org/officeDocument/2006/relationships/audio" Target="../media/media8.mp3"/><Relationship Id="rId38" Type="http://schemas.microsoft.com/office/2007/relationships/media" Target="../media/media7.mp3"/><Relationship Id="rId37" Type="http://schemas.openxmlformats.org/officeDocument/2006/relationships/audio" Target="../media/media7.mp3"/><Relationship Id="rId36" Type="http://schemas.microsoft.com/office/2007/relationships/media" Target="../media/media6.mp3"/><Relationship Id="rId35" Type="http://schemas.openxmlformats.org/officeDocument/2006/relationships/audio" Target="../media/media6.mp3"/><Relationship Id="rId34" Type="http://schemas.microsoft.com/office/2007/relationships/media" Target="../media/media5.mp3"/><Relationship Id="rId33" Type="http://schemas.openxmlformats.org/officeDocument/2006/relationships/audio" Target="../media/media5.mp3"/><Relationship Id="rId32" Type="http://schemas.microsoft.com/office/2007/relationships/media" Target="../media/media4.mp3"/><Relationship Id="rId31" Type="http://schemas.openxmlformats.org/officeDocument/2006/relationships/audio" Target="../media/media4.mp3"/><Relationship Id="rId30" Type="http://schemas.microsoft.com/office/2007/relationships/media" Target="../media/media3.mp3"/><Relationship Id="rId3" Type="http://schemas.openxmlformats.org/officeDocument/2006/relationships/image" Target="../media/image5.emf"/><Relationship Id="rId29" Type="http://schemas.openxmlformats.org/officeDocument/2006/relationships/audio" Target="../media/media3.mp3"/><Relationship Id="rId28" Type="http://schemas.microsoft.com/office/2007/relationships/media" Target="../media/media2.mp3"/><Relationship Id="rId27" Type="http://schemas.openxmlformats.org/officeDocument/2006/relationships/audio" Target="../media/media2.mp3"/><Relationship Id="rId26" Type="http://schemas.openxmlformats.org/officeDocument/2006/relationships/image" Target="../media/image22.png"/><Relationship Id="rId25" Type="http://schemas.microsoft.com/office/2007/relationships/media" Target="../media/media1.mp3"/><Relationship Id="rId24" Type="http://schemas.openxmlformats.org/officeDocument/2006/relationships/audio" Target="../media/media1.mp3"/><Relationship Id="rId23" Type="http://schemas.openxmlformats.org/officeDocument/2006/relationships/tags" Target="../tags/tag12.xml"/><Relationship Id="rId22" Type="http://schemas.openxmlformats.org/officeDocument/2006/relationships/tags" Target="../tags/tag11.xml"/><Relationship Id="rId21" Type="http://schemas.openxmlformats.org/officeDocument/2006/relationships/tags" Target="../tags/tag10.xml"/><Relationship Id="rId20" Type="http://schemas.openxmlformats.org/officeDocument/2006/relationships/tags" Target="../tags/tag9.xml"/><Relationship Id="rId2" Type="http://schemas.openxmlformats.org/officeDocument/2006/relationships/image" Target="../media/image4.emf"/><Relationship Id="rId19" Type="http://schemas.openxmlformats.org/officeDocument/2006/relationships/tags" Target="../tags/tag8.xml"/><Relationship Id="rId18" Type="http://schemas.openxmlformats.org/officeDocument/2006/relationships/tags" Target="../tags/tag7.xml"/><Relationship Id="rId17" Type="http://schemas.openxmlformats.org/officeDocument/2006/relationships/tags" Target="../tags/tag6.xml"/><Relationship Id="rId16" Type="http://schemas.openxmlformats.org/officeDocument/2006/relationships/tags" Target="../tags/tag5.xml"/><Relationship Id="rId15" Type="http://schemas.openxmlformats.org/officeDocument/2006/relationships/image" Target="../media/image6.emf"/><Relationship Id="rId14" Type="http://schemas.openxmlformats.org/officeDocument/2006/relationships/tags" Target="../tags/tag4.xml"/><Relationship Id="rId13" Type="http://schemas.openxmlformats.org/officeDocument/2006/relationships/tags" Target="../tags/tag3.xml"/><Relationship Id="rId12" Type="http://schemas.openxmlformats.org/officeDocument/2006/relationships/tags" Target="../tags/tag2.xml"/><Relationship Id="rId11" Type="http://schemas.openxmlformats.org/officeDocument/2006/relationships/image" Target="../media/image14.emf"/><Relationship Id="rId10" Type="http://schemas.openxmlformats.org/officeDocument/2006/relationships/image" Target="../media/image13.emf"/><Relationship Id="rId1" Type="http://schemas.openxmlformats.org/officeDocument/2006/relationships/image" Target="../media/image2.emf"/></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11567" y="298765"/>
            <a:ext cx="11188006" cy="3592968"/>
          </a:xfrm>
          <a:prstGeom prst="rect">
            <a:avLst/>
          </a:prstGeom>
        </p:spPr>
      </p:pic>
      <p:pic>
        <p:nvPicPr>
          <p:cNvPr id="4" name="图片 3"/>
          <p:cNvPicPr>
            <a:picLocks noChangeAspect="1"/>
          </p:cNvPicPr>
          <p:nvPr/>
        </p:nvPicPr>
        <p:blipFill>
          <a:blip r:embed="rId2"/>
          <a:stretch>
            <a:fillRect/>
          </a:stretch>
        </p:blipFill>
        <p:spPr>
          <a:xfrm>
            <a:off x="0" y="5486400"/>
            <a:ext cx="12163928" cy="1371600"/>
          </a:xfrm>
          <a:prstGeom prst="rect">
            <a:avLst/>
          </a:prstGeom>
        </p:spPr>
      </p:pic>
      <p:pic>
        <p:nvPicPr>
          <p:cNvPr id="5" name="图片 4"/>
          <p:cNvPicPr>
            <a:picLocks noChangeAspect="1"/>
          </p:cNvPicPr>
          <p:nvPr/>
        </p:nvPicPr>
        <p:blipFill>
          <a:blip r:embed="rId3"/>
          <a:stretch>
            <a:fillRect/>
          </a:stretch>
        </p:blipFill>
        <p:spPr>
          <a:xfrm>
            <a:off x="0" y="4125971"/>
            <a:ext cx="12163928" cy="1888463"/>
          </a:xfrm>
          <a:prstGeom prst="rect">
            <a:avLst/>
          </a:prstGeom>
        </p:spPr>
      </p:pic>
      <p:pic>
        <p:nvPicPr>
          <p:cNvPr id="11" name="图片 10"/>
          <p:cNvPicPr>
            <a:picLocks noChangeAspect="1"/>
          </p:cNvPicPr>
          <p:nvPr/>
        </p:nvPicPr>
        <p:blipFill>
          <a:blip r:embed="rId4"/>
          <a:stretch>
            <a:fillRect/>
          </a:stretch>
        </p:blipFill>
        <p:spPr>
          <a:xfrm>
            <a:off x="5437129" y="6136783"/>
            <a:ext cx="663750" cy="247500"/>
          </a:xfrm>
          <a:prstGeom prst="rect">
            <a:avLst/>
          </a:prstGeom>
        </p:spPr>
      </p:pic>
      <p:pic>
        <p:nvPicPr>
          <p:cNvPr id="13" name="图片 12"/>
          <p:cNvPicPr>
            <a:picLocks noChangeAspect="1"/>
          </p:cNvPicPr>
          <p:nvPr/>
        </p:nvPicPr>
        <p:blipFill>
          <a:blip r:embed="rId5"/>
          <a:stretch>
            <a:fillRect/>
          </a:stretch>
        </p:blipFill>
        <p:spPr>
          <a:xfrm>
            <a:off x="6638369" y="6278717"/>
            <a:ext cx="416250" cy="157500"/>
          </a:xfrm>
          <a:prstGeom prst="rect">
            <a:avLst/>
          </a:prstGeom>
        </p:spPr>
      </p:pic>
      <p:pic>
        <p:nvPicPr>
          <p:cNvPr id="15" name="图片 14"/>
          <p:cNvPicPr>
            <a:picLocks noChangeAspect="1"/>
          </p:cNvPicPr>
          <p:nvPr/>
        </p:nvPicPr>
        <p:blipFill>
          <a:blip r:embed="rId6"/>
          <a:stretch>
            <a:fillRect/>
          </a:stretch>
        </p:blipFill>
        <p:spPr>
          <a:xfrm>
            <a:off x="10238285" y="1835555"/>
            <a:ext cx="1048307" cy="1483454"/>
          </a:xfrm>
          <a:prstGeom prst="rect">
            <a:avLst/>
          </a:prstGeom>
        </p:spPr>
      </p:pic>
      <p:pic>
        <p:nvPicPr>
          <p:cNvPr id="17" name="图片 16"/>
          <p:cNvPicPr>
            <a:picLocks noChangeAspect="1"/>
          </p:cNvPicPr>
          <p:nvPr/>
        </p:nvPicPr>
        <p:blipFill>
          <a:blip r:embed="rId7"/>
          <a:stretch>
            <a:fillRect/>
          </a:stretch>
        </p:blipFill>
        <p:spPr>
          <a:xfrm>
            <a:off x="4500467" y="1639613"/>
            <a:ext cx="540000" cy="371250"/>
          </a:xfrm>
          <a:prstGeom prst="rect">
            <a:avLst/>
          </a:prstGeom>
        </p:spPr>
      </p:pic>
      <p:pic>
        <p:nvPicPr>
          <p:cNvPr id="18" name="图片 17"/>
          <p:cNvPicPr>
            <a:picLocks noChangeAspect="1"/>
          </p:cNvPicPr>
          <p:nvPr/>
        </p:nvPicPr>
        <p:blipFill>
          <a:blip r:embed="rId8"/>
          <a:stretch>
            <a:fillRect/>
          </a:stretch>
        </p:blipFill>
        <p:spPr>
          <a:xfrm>
            <a:off x="592427" y="253170"/>
            <a:ext cx="795054" cy="419612"/>
          </a:xfrm>
          <a:prstGeom prst="rect">
            <a:avLst/>
          </a:prstGeom>
        </p:spPr>
      </p:pic>
      <p:pic>
        <p:nvPicPr>
          <p:cNvPr id="19" name="图片 18"/>
          <p:cNvPicPr>
            <a:picLocks noChangeAspect="1"/>
          </p:cNvPicPr>
          <p:nvPr/>
        </p:nvPicPr>
        <p:blipFill>
          <a:blip r:embed="rId9"/>
          <a:stretch>
            <a:fillRect/>
          </a:stretch>
        </p:blipFill>
        <p:spPr>
          <a:xfrm>
            <a:off x="10739068" y="117517"/>
            <a:ext cx="1289800" cy="954787"/>
          </a:xfrm>
          <a:prstGeom prst="rect">
            <a:avLst/>
          </a:prstGeom>
        </p:spPr>
      </p:pic>
      <p:pic>
        <p:nvPicPr>
          <p:cNvPr id="21" name="图片 20"/>
          <p:cNvPicPr>
            <a:picLocks noChangeAspect="1"/>
          </p:cNvPicPr>
          <p:nvPr/>
        </p:nvPicPr>
        <p:blipFill>
          <a:blip r:embed="rId10"/>
          <a:stretch>
            <a:fillRect/>
          </a:stretch>
        </p:blipFill>
        <p:spPr>
          <a:xfrm>
            <a:off x="1277256" y="5987792"/>
            <a:ext cx="2674144" cy="657577"/>
          </a:xfrm>
          <a:prstGeom prst="rect">
            <a:avLst/>
          </a:prstGeom>
        </p:spPr>
      </p:pic>
      <p:pic>
        <p:nvPicPr>
          <p:cNvPr id="10" name="图片 9"/>
          <p:cNvPicPr>
            <a:picLocks noChangeAspect="1"/>
          </p:cNvPicPr>
          <p:nvPr/>
        </p:nvPicPr>
        <p:blipFill>
          <a:blip r:embed="rId11"/>
          <a:stretch>
            <a:fillRect/>
          </a:stretch>
        </p:blipFill>
        <p:spPr>
          <a:xfrm>
            <a:off x="5410216" y="5518558"/>
            <a:ext cx="358788" cy="780892"/>
          </a:xfrm>
          <a:prstGeom prst="rect">
            <a:avLst/>
          </a:prstGeom>
        </p:spPr>
      </p:pic>
      <p:pic>
        <p:nvPicPr>
          <p:cNvPr id="9" name="图片 8"/>
          <p:cNvPicPr>
            <a:picLocks noChangeAspect="1"/>
          </p:cNvPicPr>
          <p:nvPr/>
        </p:nvPicPr>
        <p:blipFill>
          <a:blip r:embed="rId12"/>
          <a:stretch>
            <a:fillRect/>
          </a:stretch>
        </p:blipFill>
        <p:spPr>
          <a:xfrm>
            <a:off x="5734443" y="5486400"/>
            <a:ext cx="400998" cy="865311"/>
          </a:xfrm>
          <a:prstGeom prst="rect">
            <a:avLst/>
          </a:prstGeom>
        </p:spPr>
      </p:pic>
      <p:pic>
        <p:nvPicPr>
          <p:cNvPr id="12" name="图片 11"/>
          <p:cNvPicPr>
            <a:picLocks noChangeAspect="1"/>
          </p:cNvPicPr>
          <p:nvPr/>
        </p:nvPicPr>
        <p:blipFill>
          <a:blip r:embed="rId13"/>
          <a:stretch>
            <a:fillRect/>
          </a:stretch>
        </p:blipFill>
        <p:spPr>
          <a:xfrm>
            <a:off x="6582679" y="5613436"/>
            <a:ext cx="527629" cy="801996"/>
          </a:xfrm>
          <a:prstGeom prst="rect">
            <a:avLst/>
          </a:prstGeom>
        </p:spPr>
      </p:pic>
      <p:pic>
        <p:nvPicPr>
          <p:cNvPr id="8" name="图片 7"/>
          <p:cNvPicPr>
            <a:picLocks noChangeAspect="1"/>
          </p:cNvPicPr>
          <p:nvPr/>
        </p:nvPicPr>
        <p:blipFill>
          <a:blip r:embed="rId14"/>
          <a:stretch>
            <a:fillRect/>
          </a:stretch>
        </p:blipFill>
        <p:spPr>
          <a:xfrm>
            <a:off x="1144771" y="5788547"/>
            <a:ext cx="485419" cy="696471"/>
          </a:xfrm>
          <a:prstGeom prst="rect">
            <a:avLst/>
          </a:prstGeom>
        </p:spPr>
      </p:pic>
      <p:pic>
        <p:nvPicPr>
          <p:cNvPr id="6" name="图片 5"/>
          <p:cNvPicPr>
            <a:picLocks noChangeAspect="1"/>
          </p:cNvPicPr>
          <p:nvPr/>
        </p:nvPicPr>
        <p:blipFill>
          <a:blip r:embed="rId15"/>
          <a:stretch>
            <a:fillRect/>
          </a:stretch>
        </p:blipFill>
        <p:spPr>
          <a:xfrm>
            <a:off x="489889" y="1306542"/>
            <a:ext cx="4056353" cy="4707892"/>
          </a:xfrm>
          <a:prstGeom prst="rect">
            <a:avLst/>
          </a:prstGeom>
        </p:spPr>
      </p:pic>
      <p:sp>
        <p:nvSpPr>
          <p:cNvPr id="22" name="文本框 21"/>
          <p:cNvSpPr txBox="1"/>
          <p:nvPr/>
        </p:nvSpPr>
        <p:spPr>
          <a:xfrm>
            <a:off x="4881245" y="1435100"/>
            <a:ext cx="7310755" cy="2569210"/>
          </a:xfrm>
          <a:prstGeom prst="rect">
            <a:avLst/>
          </a:prstGeom>
          <a:noFill/>
        </p:spPr>
        <p:txBody>
          <a:bodyPr wrap="square" rtlCol="0">
            <a:noAutofit/>
          </a:bodyPr>
          <a:lstStyle/>
          <a:p>
            <a:r>
              <a:rPr lang="zh-CN" altLang="en-US" sz="4400" b="1" dirty="0">
                <a:solidFill>
                  <a:srgbClr val="000033"/>
                </a:solidFill>
                <a:latin typeface="幼圆" panose="02010509060101010101" pitchFamily="49" charset="-122"/>
                <a:ea typeface="幼圆" panose="02010509060101010101" pitchFamily="49" charset="-122"/>
              </a:rPr>
              <a:t>第</a:t>
            </a:r>
            <a:r>
              <a:rPr lang="en-US" altLang="zh-CN" sz="4400" b="1" dirty="0">
                <a:solidFill>
                  <a:srgbClr val="000033"/>
                </a:solidFill>
                <a:latin typeface="幼圆" panose="02010509060101010101" pitchFamily="49" charset="-122"/>
                <a:ea typeface="幼圆" panose="02010509060101010101" pitchFamily="49" charset="-122"/>
              </a:rPr>
              <a:t>5</a:t>
            </a:r>
            <a:r>
              <a:rPr lang="zh-CN" altLang="en-US" sz="4400" b="1" dirty="0">
                <a:solidFill>
                  <a:srgbClr val="000033"/>
                </a:solidFill>
                <a:latin typeface="幼圆" panose="02010509060101010101" pitchFamily="49" charset="-122"/>
                <a:ea typeface="幼圆" panose="02010509060101010101" pitchFamily="49" charset="-122"/>
              </a:rPr>
              <a:t>周英语早读</a:t>
            </a:r>
            <a:endParaRPr lang="en-US" altLang="zh-CN" sz="4400" b="1" dirty="0">
              <a:solidFill>
                <a:srgbClr val="000033"/>
              </a:solidFill>
              <a:latin typeface="幼圆" panose="02010509060101010101" pitchFamily="49" charset="-122"/>
              <a:ea typeface="幼圆" panose="02010509060101010101" pitchFamily="49" charset="-122"/>
            </a:endParaRPr>
          </a:p>
          <a:p>
            <a:endParaRPr lang="en-US" altLang="zh-CN" sz="3600" b="1" dirty="0">
              <a:solidFill>
                <a:srgbClr val="000033"/>
              </a:solidFill>
              <a:latin typeface="幼圆" panose="02010509060101010101" pitchFamily="49" charset="-122"/>
              <a:ea typeface="幼圆" panose="02010509060101010101" pitchFamily="49" charset="-122"/>
            </a:endParaRPr>
          </a:p>
          <a:p>
            <a:endParaRPr lang="en-US" altLang="zh-CN" sz="3600" b="1" dirty="0">
              <a:solidFill>
                <a:srgbClr val="000033"/>
              </a:solidFill>
              <a:latin typeface="幼圆" panose="02010509060101010101" pitchFamily="49" charset="-122"/>
              <a:ea typeface="幼圆" panose="02010509060101010101" pitchFamily="49" charset="-122"/>
            </a:endParaRPr>
          </a:p>
          <a:p>
            <a:r>
              <a:rPr lang="en-US" altLang="zh-CN" sz="3600" b="1" dirty="0">
                <a:solidFill>
                  <a:srgbClr val="000033"/>
                </a:solidFill>
                <a:latin typeface="幼圆" panose="02010509060101010101" pitchFamily="49" charset="-122"/>
                <a:ea typeface="幼圆" panose="02010509060101010101" pitchFamily="49" charset="-122"/>
              </a:rPr>
              <a:t>3</a:t>
            </a:r>
            <a:r>
              <a:rPr lang="zh-CN" altLang="en-US" sz="3600" b="1" dirty="0">
                <a:solidFill>
                  <a:srgbClr val="000033"/>
                </a:solidFill>
                <a:latin typeface="幼圆" panose="02010509060101010101" pitchFamily="49" charset="-122"/>
                <a:ea typeface="幼圆" panose="02010509060101010101" pitchFamily="49" charset="-122"/>
              </a:rPr>
              <a:t>月</a:t>
            </a:r>
            <a:r>
              <a:rPr lang="en-US" altLang="zh-CN" sz="3600" b="1" dirty="0">
                <a:solidFill>
                  <a:srgbClr val="000033"/>
                </a:solidFill>
                <a:latin typeface="幼圆" panose="02010509060101010101" pitchFamily="49" charset="-122"/>
                <a:ea typeface="幼圆" panose="02010509060101010101" pitchFamily="49" charset="-122"/>
              </a:rPr>
              <a:t>31</a:t>
            </a:r>
            <a:r>
              <a:rPr lang="zh-CN" altLang="en-US" sz="3600" b="1" dirty="0">
                <a:solidFill>
                  <a:srgbClr val="000033"/>
                </a:solidFill>
                <a:latin typeface="幼圆" panose="02010509060101010101" pitchFamily="49" charset="-122"/>
                <a:ea typeface="幼圆" panose="02010509060101010101" pitchFamily="49" charset="-122"/>
              </a:rPr>
              <a:t>、</a:t>
            </a:r>
            <a:r>
              <a:rPr lang="en-US" altLang="zh-CN" sz="3600" b="1" dirty="0">
                <a:solidFill>
                  <a:srgbClr val="000033"/>
                </a:solidFill>
                <a:latin typeface="幼圆" panose="02010509060101010101" pitchFamily="49" charset="-122"/>
                <a:ea typeface="幼圆" panose="02010509060101010101" pitchFamily="49" charset="-122"/>
              </a:rPr>
              <a:t>4</a:t>
            </a:r>
            <a:r>
              <a:rPr lang="zh-CN" altLang="en-US" sz="3600" b="1" dirty="0">
                <a:solidFill>
                  <a:srgbClr val="000033"/>
                </a:solidFill>
                <a:latin typeface="幼圆" panose="02010509060101010101" pitchFamily="49" charset="-122"/>
                <a:ea typeface="幼圆" panose="02010509060101010101" pitchFamily="49" charset="-122"/>
              </a:rPr>
              <a:t>月</a:t>
            </a:r>
            <a:r>
              <a:rPr lang="en-US" altLang="zh-CN" sz="3600" b="1" dirty="0">
                <a:solidFill>
                  <a:srgbClr val="000033"/>
                </a:solidFill>
                <a:latin typeface="幼圆" panose="02010509060101010101" pitchFamily="49" charset="-122"/>
                <a:ea typeface="幼圆" panose="02010509060101010101" pitchFamily="49" charset="-122"/>
              </a:rPr>
              <a:t>1</a:t>
            </a:r>
            <a:r>
              <a:rPr lang="zh-CN" altLang="en-US" sz="3600" b="1" dirty="0">
                <a:solidFill>
                  <a:srgbClr val="000033"/>
                </a:solidFill>
                <a:latin typeface="幼圆" panose="02010509060101010101" pitchFamily="49" charset="-122"/>
                <a:ea typeface="幼圆" panose="02010509060101010101" pitchFamily="49" charset="-122"/>
              </a:rPr>
              <a:t>日</a:t>
            </a:r>
            <a:endParaRPr lang="zh-CN" altLang="en-US" sz="3600" b="1" dirty="0">
              <a:solidFill>
                <a:srgbClr val="000033"/>
              </a:solidFill>
              <a:latin typeface="幼圆" panose="02010509060101010101" pitchFamily="49" charset="-122"/>
              <a:ea typeface="幼圆" panose="02010509060101010101" pitchFamily="49" charset="-122"/>
            </a:endParaRPr>
          </a:p>
        </p:txBody>
      </p:sp>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8" name="直接连接符 27" descr="e7d195523061f1c0deeec63e560781cfd59afb0ea006f2a87ABB68BF51EA6619813959095094C18C62A12F549504892A4AAA8C1554C6663626E05CA27F281A14E6983772AFC3FB97135759321DEA3D7047B2D20B121D4E05A6D0F227958A32026FEBB3ABD36322023181A2FF8EA235E789B1C6FF9A70CDD2C90B48B40EB7806F7806DF616AB3CE63"/>
          <p:cNvCxnSpPr/>
          <p:nvPr/>
        </p:nvCxnSpPr>
        <p:spPr>
          <a:xfrm rot="5400000">
            <a:off x="7220953" y="379974"/>
            <a:ext cx="0" cy="468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afterEffect">
                                  <p:stCondLst>
                                    <p:cond delay="0"/>
                                  </p:stCondLst>
                                  <p:iterate type="lt">
                                    <p:tmPct val="50000"/>
                                  </p:iterate>
                                  <p:childTnLst>
                                    <p:set>
                                      <p:cBhvr>
                                        <p:cTn id="6" dur="1" fill="hold">
                                          <p:stCondLst>
                                            <p:cond delay="0"/>
                                          </p:stCondLst>
                                        </p:cTn>
                                        <p:tgtEl>
                                          <p:spTgt spid="22"/>
                                        </p:tgtEl>
                                        <p:attrNameLst>
                                          <p:attrName>style.visibility</p:attrName>
                                        </p:attrNameLst>
                                      </p:cBhvr>
                                      <p:to>
                                        <p:strVal val="visible"/>
                                      </p:to>
                                    </p:set>
                                    <p:set>
                                      <p:cBhvr>
                                        <p:cTn id="7" dur="341" fill="hold">
                                          <p:stCondLst>
                                            <p:cond delay="0"/>
                                          </p:stCondLst>
                                        </p:cTn>
                                        <p:tgtEl>
                                          <p:spTgt spid="22"/>
                                        </p:tgtEl>
                                        <p:attrNameLst>
                                          <p:attrName>style.rotation</p:attrName>
                                        </p:attrNameLst>
                                      </p:cBhvr>
                                      <p:to>
                                        <p:strVal val="-45.0"/>
                                      </p:to>
                                    </p:set>
                                    <p:anim calcmode="lin" valueType="num">
                                      <p:cBhvr>
                                        <p:cTn id="8" dur="341" fill="hold">
                                          <p:stCondLst>
                                            <p:cond delay="341"/>
                                          </p:stCondLst>
                                        </p:cTn>
                                        <p:tgtEl>
                                          <p:spTgt spid="22"/>
                                        </p:tgtEl>
                                        <p:attrNameLst>
                                          <p:attrName>style.rotation</p:attrName>
                                        </p:attrNameLst>
                                      </p:cBhvr>
                                      <p:tavLst>
                                        <p:tav tm="0">
                                          <p:val>
                                            <p:fltVal val="-45"/>
                                          </p:val>
                                        </p:tav>
                                        <p:tav tm="69900">
                                          <p:val>
                                            <p:fltVal val="45"/>
                                          </p:val>
                                        </p:tav>
                                        <p:tav tm="100000">
                                          <p:val>
                                            <p:fltVal val="0"/>
                                          </p:val>
                                        </p:tav>
                                      </p:tavLst>
                                    </p:anim>
                                    <p:anim calcmode="lin" valueType="num">
                                      <p:cBhvr>
                                        <p:cTn id="9" dur="341" fill="hold">
                                          <p:stCondLst>
                                            <p:cond delay="0"/>
                                          </p:stCondLst>
                                        </p:cTn>
                                        <p:tgtEl>
                                          <p:spTgt spid="22"/>
                                        </p:tgtEl>
                                        <p:attrNameLst>
                                          <p:attrName>ppt_y</p:attrName>
                                        </p:attrNameLst>
                                      </p:cBhvr>
                                      <p:tavLst>
                                        <p:tav tm="0">
                                          <p:val>
                                            <p:strVal val="#ppt_y-1"/>
                                          </p:val>
                                        </p:tav>
                                        <p:tav tm="100000">
                                          <p:val>
                                            <p:strVal val="#ppt_y-(0.354*#ppt_w-0.172*#ppt_h)"/>
                                          </p:val>
                                        </p:tav>
                                      </p:tavLst>
                                    </p:anim>
                                    <p:anim calcmode="lin" valueType="num">
                                      <p:cBhvr>
                                        <p:cTn id="10" dur="117" decel="50000" autoRev="1" fill="hold">
                                          <p:stCondLst>
                                            <p:cond delay="341"/>
                                          </p:stCondLst>
                                        </p:cTn>
                                        <p:tgtEl>
                                          <p:spTgt spid="22"/>
                                        </p:tgtEl>
                                        <p:attrNameLst>
                                          <p:attrName>ppt_y</p:attrName>
                                        </p:attrNameLst>
                                      </p:cBhvr>
                                      <p:tavLst>
                                        <p:tav tm="0">
                                          <p:val>
                                            <p:strVal val="#ppt_y-(0.354*#ppt_w-0.172*#ppt_h)"/>
                                          </p:val>
                                        </p:tav>
                                        <p:tav tm="100000">
                                          <p:val>
                                            <p:strVal val="#ppt_y-(0.354*#ppt_w-0.172*#ppt_h)-#ppt_h/2"/>
                                          </p:val>
                                        </p:tav>
                                      </p:tavLst>
                                    </p:anim>
                                    <p:anim calcmode="lin" valueType="num">
                                      <p:cBhvr>
                                        <p:cTn id="11" dur="102" fill="hold">
                                          <p:stCondLst>
                                            <p:cond delay="648"/>
                                          </p:stCondLst>
                                        </p:cTn>
                                        <p:tgtEl>
                                          <p:spTgt spid="22"/>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6375"/>
                            </p:stCondLst>
                            <p:childTnLst>
                              <p:par>
                                <p:cTn id="13" presetID="16" presetClass="entr" presetSubtype="37" fill="hold"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outVertical)">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1713" y="96520"/>
            <a:ext cx="11712787" cy="6576060"/>
          </a:xfrm>
          <a:prstGeom prst="rect">
            <a:avLst/>
          </a:prstGeom>
        </p:spPr>
        <p:txBody>
          <a:bodyPr wrap="square">
            <a:spAutoFit/>
          </a:bodyPr>
          <a:p>
            <a:pPr algn="just" defTabSz="266700"/>
            <a:r>
              <a:rPr lang="zh-CN" altLang="en-US" sz="2665" b="0">
                <a:solidFill>
                  <a:srgbClr val="0000FF"/>
                </a:solidFill>
                <a:latin typeface="Times New Roman" panose="02020603050405020304"/>
                <a:ea typeface="宋体" panose="02010600030101010101" pitchFamily="2" charset="-122"/>
              </a:rPr>
              <a:t>旅行经历范文</a:t>
            </a:r>
            <a:r>
              <a:rPr lang="en-US" altLang="zh-CN" sz="2665" b="0">
                <a:solidFill>
                  <a:srgbClr val="0000FF"/>
                </a:solidFill>
                <a:latin typeface="Times New Roman" panose="02020603050405020304"/>
                <a:ea typeface="宋体" panose="02010600030101010101" pitchFamily="2" charset="-122"/>
              </a:rPr>
              <a:t>  Dear Peter,</a:t>
            </a:r>
            <a:endParaRPr lang="en-US" altLang="zh-CN" sz="266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Times New Roman" panose="02020603050405020304"/>
              </a:rPr>
              <a:t>As I mentioned in my last letter, I went to</a:t>
            </a:r>
            <a:r>
              <a:rPr lang="en-US" altLang="zh-CN" sz="2665" b="0">
                <a:solidFill>
                  <a:srgbClr val="0000FF"/>
                </a:solidFill>
                <a:latin typeface="Times New Roman" panose="02020603050405020304"/>
                <a:ea typeface="宋体" panose="02010600030101010101" pitchFamily="2" charset="-122"/>
              </a:rPr>
              <a:t> Leshan </a:t>
            </a:r>
            <a:r>
              <a:rPr lang="en-US" altLang="zh-CN" sz="2665" b="0">
                <a:solidFill>
                  <a:srgbClr val="0000FF"/>
                </a:solidFill>
                <a:latin typeface="Times New Roman" panose="02020603050405020304"/>
                <a:ea typeface="Times New Roman" panose="02020603050405020304"/>
              </a:rPr>
              <a:t>with </a:t>
            </a:r>
            <a:r>
              <a:rPr lang="en-US" altLang="zh-CN" sz="2665" b="0">
                <a:solidFill>
                  <a:srgbClr val="0000FF"/>
                </a:solidFill>
                <a:latin typeface="Times New Roman" panose="02020603050405020304"/>
                <a:ea typeface="宋体" panose="02010600030101010101" pitchFamily="2" charset="-122"/>
              </a:rPr>
              <a:t>my parents </a:t>
            </a:r>
            <a:r>
              <a:rPr lang="en-US" altLang="zh-CN" sz="2665" b="0">
                <a:solidFill>
                  <a:srgbClr val="0000FF"/>
                </a:solidFill>
                <a:latin typeface="Times New Roman" panose="02020603050405020304"/>
                <a:ea typeface="Times New Roman" panose="02020603050405020304"/>
              </a:rPr>
              <a:t>as scheduled this winter holiday. </a:t>
            </a:r>
            <a:r>
              <a:rPr lang="en-US" altLang="zh-CN" sz="2665" b="0" u="sng">
                <a:solidFill>
                  <a:srgbClr val="0000FF"/>
                </a:solidFill>
                <a:latin typeface="Times New Roman" panose="02020603050405020304"/>
                <a:ea typeface="Times New Roman" panose="02020603050405020304"/>
              </a:rPr>
              <a:t>Here </a:t>
            </a:r>
            <a:r>
              <a:rPr lang="en-US" altLang="zh-CN" sz="2665" b="0" u="sng">
                <a:solidFill>
                  <a:srgbClr val="0000FF"/>
                </a:solidFill>
                <a:latin typeface="Times New Roman" panose="02020603050405020304"/>
                <a:ea typeface="宋体" panose="02010600030101010101" pitchFamily="2" charset="-122"/>
              </a:rPr>
              <a:t>I'm glad to share </a:t>
            </a:r>
            <a:r>
              <a:rPr lang="en-US" altLang="zh-CN" sz="2665" b="0" u="sng">
                <a:solidFill>
                  <a:srgbClr val="0000FF"/>
                </a:solidFill>
                <a:latin typeface="Times New Roman" panose="02020603050405020304"/>
                <a:ea typeface="Times New Roman" panose="02020603050405020304"/>
              </a:rPr>
              <a:t>the</a:t>
            </a:r>
            <a:r>
              <a:rPr lang="en-US" altLang="zh-CN" sz="2665" b="0" u="sng">
                <a:solidFill>
                  <a:srgbClr val="0000FF"/>
                </a:solidFill>
                <a:latin typeface="Times New Roman" panose="02020603050405020304"/>
                <a:ea typeface="宋体" panose="02010600030101010101" pitchFamily="2" charset="-122"/>
              </a:rPr>
              <a:t> truly fascinating travel experience with you</a:t>
            </a:r>
            <a:r>
              <a:rPr lang="en-US" altLang="zh-CN" sz="2665" b="0">
                <a:solidFill>
                  <a:srgbClr val="0000FF"/>
                </a:solidFill>
                <a:latin typeface="Times New Roman" panose="02020603050405020304"/>
                <a:ea typeface="宋体" panose="02010600030101010101" pitchFamily="2" charset="-122"/>
              </a:rPr>
              <a:t>.</a:t>
            </a:r>
            <a:endParaRPr lang="en-US" altLang="zh-CN" sz="266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FF0000"/>
                </a:solidFill>
                <a:latin typeface="Times New Roman" panose="02020603050405020304"/>
                <a:ea typeface="Times New Roman" panose="02020603050405020304"/>
              </a:rPr>
              <a:t>Starting on</a:t>
            </a:r>
            <a:r>
              <a:rPr lang="en-US" altLang="zh-CN" sz="2665" b="0">
                <a:solidFill>
                  <a:srgbClr val="0000FF"/>
                </a:solidFill>
                <a:latin typeface="Times New Roman" panose="02020603050405020304"/>
                <a:ea typeface="Times New Roman" panose="02020603050405020304"/>
              </a:rPr>
              <a:t> Feb 7, we set off and reached leshan</a:t>
            </a:r>
            <a:r>
              <a:rPr lang="en-US" altLang="zh-CN" sz="2665" b="0">
                <a:solidFill>
                  <a:srgbClr val="0000FF"/>
                </a:solidFill>
                <a:latin typeface="Times New Roman" panose="02020603050405020304"/>
                <a:ea typeface="宋体" panose="02010600030101010101" pitchFamily="2" charset="-122"/>
              </a:rPr>
              <a:t>, Sichuan Province, </a:t>
            </a:r>
            <a:r>
              <a:rPr lang="en-US" altLang="zh-CN" sz="2665" b="0">
                <a:solidFill>
                  <a:srgbClr val="FF0000"/>
                </a:solidFill>
                <a:highlight>
                  <a:srgbClr val="FFFF00"/>
                </a:highlight>
                <a:latin typeface="Times New Roman" panose="02020603050405020304"/>
                <a:ea typeface="Times New Roman" panose="02020603050405020304"/>
              </a:rPr>
              <a:t>where</a:t>
            </a:r>
            <a:r>
              <a:rPr lang="en-US" altLang="zh-CN" sz="2665" b="0">
                <a:solidFill>
                  <a:srgbClr val="FF0000"/>
                </a:solidFill>
                <a:latin typeface="Times New Roman" panose="02020603050405020304"/>
                <a:ea typeface="Times New Roman" panose="02020603050405020304"/>
              </a:rPr>
              <a:t> not only could I admire</a:t>
            </a:r>
            <a:r>
              <a:rPr lang="en-US" altLang="zh-CN" sz="2665" b="0">
                <a:solidFill>
                  <a:srgbClr val="0000FF"/>
                </a:solidFill>
                <a:latin typeface="Times New Roman" panose="02020603050405020304"/>
                <a:ea typeface="Times New Roman" panose="02020603050405020304"/>
              </a:rPr>
              <a:t> the</a:t>
            </a:r>
            <a:r>
              <a:rPr lang="en-US" altLang="zh-CN" sz="2665" b="0">
                <a:solidFill>
                  <a:srgbClr val="0000FF"/>
                </a:solidFill>
                <a:latin typeface="Times New Roman" panose="02020603050405020304"/>
                <a:ea typeface="宋体" panose="02010600030101010101" pitchFamily="2" charset="-122"/>
              </a:rPr>
              <a:t> Giant Stone Buddha</a:t>
            </a:r>
            <a:r>
              <a:rPr lang="en-US" altLang="zh-CN" sz="2665" b="0">
                <a:solidFill>
                  <a:srgbClr val="0000FF"/>
                </a:solidFill>
                <a:latin typeface="Times New Roman" panose="02020603050405020304"/>
                <a:ea typeface="Times New Roman" panose="02020603050405020304"/>
              </a:rPr>
              <a:t>, but also I could climb the Mount Emei</a:t>
            </a:r>
            <a:r>
              <a:rPr lang="en-US" altLang="zh-CN" sz="2665" b="0">
                <a:solidFill>
                  <a:srgbClr val="0000FF"/>
                </a:solidFill>
                <a:latin typeface="Times New Roman" panose="02020603050405020304"/>
                <a:ea typeface="宋体" panose="02010600030101010101" pitchFamily="2" charset="-122"/>
              </a:rPr>
              <a:t>. </a:t>
            </a:r>
            <a:r>
              <a:rPr lang="en-US" altLang="zh-CN" sz="2665" b="0">
                <a:solidFill>
                  <a:srgbClr val="FF0000"/>
                </a:solidFill>
                <a:latin typeface="Times New Roman" panose="02020603050405020304"/>
                <a:ea typeface="Times New Roman" panose="02020603050405020304"/>
              </a:rPr>
              <a:t>Seen </a:t>
            </a:r>
            <a:r>
              <a:rPr lang="en-US" altLang="zh-CN" sz="2665" b="0">
                <a:solidFill>
                  <a:srgbClr val="0000FF"/>
                </a:solidFill>
                <a:latin typeface="Times New Roman" panose="02020603050405020304"/>
                <a:ea typeface="Times New Roman" panose="02020603050405020304"/>
              </a:rPr>
              <a:t>at the foot of the mountain, the </a:t>
            </a:r>
            <a:r>
              <a:rPr lang="en-US" altLang="zh-CN" sz="2665" b="0">
                <a:solidFill>
                  <a:srgbClr val="0000FF"/>
                </a:solidFill>
                <a:latin typeface="Times New Roman" panose="02020603050405020304"/>
                <a:ea typeface="宋体" panose="02010600030101010101" pitchFamily="2" charset="-122"/>
              </a:rPr>
              <a:t>Giant Stone Buddha </a:t>
            </a:r>
            <a:r>
              <a:rPr lang="en-US" altLang="zh-CN" sz="2665" b="0">
                <a:solidFill>
                  <a:srgbClr val="FF0000"/>
                </a:solidFill>
                <a:latin typeface="Times New Roman" panose="02020603050405020304"/>
                <a:ea typeface="Times New Roman" panose="02020603050405020304"/>
              </a:rPr>
              <a:t>left me speechless</a:t>
            </a:r>
            <a:r>
              <a:rPr lang="en-US" altLang="zh-CN" sz="2665" b="0">
                <a:solidFill>
                  <a:srgbClr val="0000FF"/>
                </a:solidFill>
                <a:latin typeface="Times New Roman" panose="02020603050405020304"/>
                <a:ea typeface="Times New Roman" panose="02020603050405020304"/>
              </a:rPr>
              <a:t>. </a:t>
            </a:r>
            <a:r>
              <a:rPr lang="en-US" altLang="zh-CN" sz="2665" b="0">
                <a:solidFill>
                  <a:srgbClr val="0000FF"/>
                </a:solidFill>
                <a:highlight>
                  <a:srgbClr val="FFFF00"/>
                </a:highlight>
                <a:latin typeface="Times New Roman" panose="02020603050405020304"/>
                <a:ea typeface="Times New Roman" panose="02020603050405020304"/>
              </a:rPr>
              <a:t>When seeing the clouds surrounding its massive head, I felt how tiny we humans are.</a:t>
            </a:r>
            <a:r>
              <a:rPr lang="en-US" altLang="zh-CN" sz="2665" b="0">
                <a:solidFill>
                  <a:srgbClr val="0000FF"/>
                </a:solidFill>
                <a:latin typeface="Times New Roman" panose="02020603050405020304"/>
                <a:ea typeface="宋体" panose="02010600030101010101" pitchFamily="2" charset="-122"/>
              </a:rPr>
              <a:t> The next day, </a:t>
            </a:r>
            <a:r>
              <a:rPr lang="en-US" altLang="zh-CN" sz="2665" b="0">
                <a:solidFill>
                  <a:srgbClr val="0000FF"/>
                </a:solidFill>
                <a:latin typeface="Times New Roman" panose="02020603050405020304"/>
                <a:ea typeface="Times New Roman" panose="02020603050405020304"/>
              </a:rPr>
              <a:t>I climbed Mount Emei, </a:t>
            </a:r>
            <a:r>
              <a:rPr lang="en-US" altLang="zh-CN" sz="2665" b="0">
                <a:solidFill>
                  <a:srgbClr val="0000FF"/>
                </a:solidFill>
                <a:highlight>
                  <a:srgbClr val="FFFF00"/>
                </a:highlight>
                <a:latin typeface="Times New Roman" panose="02020603050405020304"/>
                <a:ea typeface="Times New Roman" panose="02020603050405020304"/>
              </a:rPr>
              <a:t>whose </a:t>
            </a:r>
            <a:r>
              <a:rPr lang="en-US" altLang="zh-CN" sz="2665" b="0">
                <a:solidFill>
                  <a:srgbClr val="0000FF"/>
                </a:solidFill>
                <a:latin typeface="Times New Roman" panose="02020603050405020304"/>
                <a:ea typeface="Times New Roman" panose="02020603050405020304"/>
              </a:rPr>
              <a:t>endless series of stone steps left a deep impression on me. </a:t>
            </a:r>
            <a:r>
              <a:rPr lang="en-US" altLang="zh-CN" sz="2665" b="0">
                <a:solidFill>
                  <a:srgbClr val="FF0000"/>
                </a:solidFill>
                <a:latin typeface="Times New Roman" panose="02020603050405020304"/>
                <a:ea typeface="Times New Roman" panose="02020603050405020304"/>
              </a:rPr>
              <a:t>I</a:t>
            </a:r>
            <a:r>
              <a:rPr lang="en-US" altLang="zh-CN" sz="2665" b="0">
                <a:solidFill>
                  <a:srgbClr val="FF0000"/>
                </a:solidFill>
                <a:latin typeface="Times New Roman" panose="02020603050405020304"/>
                <a:ea typeface="宋体" panose="02010600030101010101" pitchFamily="2" charset="-122"/>
              </a:rPr>
              <a:t>t was not until</a:t>
            </a:r>
            <a:r>
              <a:rPr lang="en-US" altLang="zh-CN" sz="2665" b="0">
                <a:solidFill>
                  <a:srgbClr val="0000FF"/>
                </a:solidFill>
                <a:latin typeface="Times New Roman" panose="02020603050405020304"/>
                <a:ea typeface="宋体" panose="02010600030101010101" pitchFamily="2" charset="-122"/>
              </a:rPr>
              <a:t> we climbed to the peak of Mount Emei </a:t>
            </a:r>
            <a:r>
              <a:rPr lang="en-US" altLang="zh-CN" sz="2665" b="0">
                <a:solidFill>
                  <a:srgbClr val="FF0000"/>
                </a:solidFill>
                <a:latin typeface="Times New Roman" panose="02020603050405020304"/>
                <a:ea typeface="宋体" panose="02010600030101010101" pitchFamily="2" charset="-122"/>
              </a:rPr>
              <a:t>that </a:t>
            </a:r>
            <a:r>
              <a:rPr lang="en-US" altLang="zh-CN" sz="2665" b="0">
                <a:solidFill>
                  <a:srgbClr val="0000FF"/>
                </a:solidFill>
                <a:latin typeface="Times New Roman" panose="02020603050405020304"/>
                <a:ea typeface="宋体" panose="02010600030101010101" pitchFamily="2" charset="-122"/>
              </a:rPr>
              <a:t>the spectacular scenery of the mountain </a:t>
            </a:r>
            <a:r>
              <a:rPr lang="en-US" altLang="zh-CN" sz="2665" b="0">
                <a:solidFill>
                  <a:srgbClr val="0000FF"/>
                </a:solidFill>
                <a:latin typeface="Times New Roman" panose="02020603050405020304"/>
                <a:ea typeface="Times New Roman" panose="02020603050405020304"/>
              </a:rPr>
              <a:t>took my breath away</a:t>
            </a:r>
            <a:r>
              <a:rPr lang="en-US" altLang="zh-CN" sz="2665" b="0">
                <a:solidFill>
                  <a:srgbClr val="0000FF"/>
                </a:solidFill>
                <a:latin typeface="Times New Roman" panose="02020603050405020304"/>
                <a:ea typeface="宋体" panose="02010600030101010101" pitchFamily="2" charset="-122"/>
              </a:rPr>
              <a:t>. </a:t>
            </a:r>
            <a:r>
              <a:rPr lang="en-US" altLang="zh-CN" sz="2665" b="0">
                <a:solidFill>
                  <a:srgbClr val="FF0000"/>
                </a:solidFill>
                <a:latin typeface="Times New Roman" panose="02020603050405020304"/>
                <a:ea typeface="宋体" panose="02010600030101010101" pitchFamily="2" charset="-122"/>
              </a:rPr>
              <a:t>At dusk, </a:t>
            </a:r>
            <a:r>
              <a:rPr lang="en-US" altLang="zh-CN" sz="2665" b="0">
                <a:solidFill>
                  <a:srgbClr val="FF0000"/>
                </a:solidFill>
                <a:latin typeface="Times New Roman" panose="02020603050405020304"/>
                <a:ea typeface="Times New Roman" panose="02020603050405020304"/>
              </a:rPr>
              <a:t>though tired,</a:t>
            </a:r>
            <a:r>
              <a:rPr lang="en-US" altLang="zh-CN" sz="2665" b="0">
                <a:solidFill>
                  <a:srgbClr val="0000FF"/>
                </a:solidFill>
                <a:latin typeface="Times New Roman" panose="02020603050405020304"/>
                <a:ea typeface="Times New Roman" panose="02020603050405020304"/>
              </a:rPr>
              <a:t> </a:t>
            </a:r>
            <a:r>
              <a:rPr lang="en-US" altLang="zh-CN" sz="2665" b="0">
                <a:solidFill>
                  <a:srgbClr val="0000FF"/>
                </a:solidFill>
                <a:latin typeface="Times New Roman" panose="02020603050405020304"/>
                <a:ea typeface="宋体" panose="02010600030101010101" pitchFamily="2" charset="-122"/>
              </a:rPr>
              <a:t>we </a:t>
            </a:r>
            <a:r>
              <a:rPr lang="en-US" altLang="zh-CN" sz="2665" b="0">
                <a:solidFill>
                  <a:srgbClr val="0000FF"/>
                </a:solidFill>
                <a:latin typeface="Times New Roman" panose="02020603050405020304"/>
                <a:ea typeface="Times New Roman" panose="02020603050405020304"/>
              </a:rPr>
              <a:t>managed to</a:t>
            </a:r>
            <a:r>
              <a:rPr lang="en-US" altLang="zh-CN" sz="2665" b="0">
                <a:solidFill>
                  <a:srgbClr val="FF0000"/>
                </a:solidFill>
                <a:latin typeface="Times New Roman" panose="02020603050405020304"/>
                <a:ea typeface="Times New Roman" panose="02020603050405020304"/>
              </a:rPr>
              <a:t> make</a:t>
            </a:r>
            <a:r>
              <a:rPr lang="en-US" altLang="zh-CN" sz="2665" b="0">
                <a:solidFill>
                  <a:srgbClr val="FF0000"/>
                </a:solidFill>
                <a:latin typeface="Times New Roman" panose="02020603050405020304"/>
                <a:ea typeface="宋体" panose="02010600030101010101" pitchFamily="2" charset="-122"/>
              </a:rPr>
              <a:t> our way back. </a:t>
            </a:r>
            <a:endParaRPr lang="en-US" altLang="zh-CN" sz="266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Times New Roman" panose="02020603050405020304"/>
              </a:rPr>
              <a:t>It was </a:t>
            </a:r>
            <a:r>
              <a:rPr lang="en-US" altLang="zh-CN" sz="2665" b="0">
                <a:solidFill>
                  <a:srgbClr val="FF0000"/>
                </a:solidFill>
                <a:latin typeface="Times New Roman" panose="02020603050405020304"/>
                <a:ea typeface="Times New Roman" panose="02020603050405020304"/>
              </a:rPr>
              <a:t>such a rewarding and enjoyable trip that I am bound to </a:t>
            </a:r>
            <a:r>
              <a:rPr lang="en-US" altLang="zh-CN" sz="2665" b="0">
                <a:solidFill>
                  <a:srgbClr val="0000FF"/>
                </a:solidFill>
                <a:latin typeface="Times New Roman" panose="02020603050405020304"/>
                <a:ea typeface="Times New Roman" panose="02020603050405020304"/>
              </a:rPr>
              <a:t>visit Leshan again. If you are interested, please come and experience Leshan </a:t>
            </a:r>
            <a:r>
              <a:rPr lang="en-US" altLang="zh-CN" sz="2665" b="0">
                <a:solidFill>
                  <a:srgbClr val="FF0000"/>
                </a:solidFill>
                <a:latin typeface="Times New Roman" panose="02020603050405020304"/>
                <a:ea typeface="Times New Roman" panose="02020603050405020304"/>
              </a:rPr>
              <a:t>in person</a:t>
            </a:r>
            <a:r>
              <a:rPr lang="en-US" altLang="zh-CN" sz="2665" b="0">
                <a:solidFill>
                  <a:srgbClr val="0000FF"/>
                </a:solidFill>
                <a:latin typeface="Times New Roman" panose="02020603050405020304"/>
                <a:ea typeface="Times New Roman" panose="02020603050405020304"/>
              </a:rPr>
              <a:t>.</a:t>
            </a:r>
            <a:r>
              <a:rPr lang="en-US" altLang="zh-CN" sz="2665" b="0">
                <a:solidFill>
                  <a:srgbClr val="0000FF"/>
                </a:solidFill>
                <a:latin typeface="Times New Roman" panose="02020603050405020304"/>
                <a:ea typeface="宋体" panose="02010600030101010101" pitchFamily="2" charset="-122"/>
              </a:rPr>
              <a:t> I'm looking forward to your reply.</a:t>
            </a:r>
            <a:endParaRPr lang="en-US" altLang="zh-CN" sz="2665" b="0">
              <a:solidFill>
                <a:srgbClr val="0000FF"/>
              </a:solidFill>
              <a:latin typeface="Times New Roman" panose="02020603050405020304"/>
              <a:ea typeface="宋体" panose="02010600030101010101" pitchFamily="2" charset="-122"/>
            </a:endParaRPr>
          </a:p>
          <a:p>
            <a:pPr marL="0" indent="4400550" algn="just" defTabSz="266700"/>
            <a:r>
              <a:rPr lang="en-US" altLang="zh-CN" sz="2135" b="0">
                <a:solidFill>
                  <a:srgbClr val="0000FF"/>
                </a:solidFill>
                <a:latin typeface="Times New Roman" panose="02020603050405020304"/>
                <a:ea typeface="宋体" panose="02010600030101010101" pitchFamily="2" charset="-122"/>
              </a:rPr>
              <a:t>Yours, Li Hua</a:t>
            </a:r>
            <a:endParaRPr lang="en-US" altLang="zh-CN" sz="2135" b="0">
              <a:solidFill>
                <a:srgbClr val="0000FF"/>
              </a:solidFill>
              <a:latin typeface="Times New Roman" panose="02020603050405020304"/>
              <a:ea typeface="宋体" panose="02010600030101010101" pitchFamily="2"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0"/>
            <a:ext cx="12127653" cy="6795347"/>
          </a:xfrm>
          <a:prstGeom prst="rect">
            <a:avLst/>
          </a:prstGeom>
          <a:solidFill>
            <a:schemeClr val="accent6">
              <a:lumMod val="20000"/>
              <a:lumOff val="80000"/>
            </a:schemeClr>
          </a:solidFill>
        </p:spPr>
        <p:txBody>
          <a:bodyPr wrap="square">
            <a:noAutofit/>
          </a:bodyPr>
          <a:p>
            <a:pPr algn="just" defTabSz="266700"/>
            <a:r>
              <a:rPr lang="en-US" altLang="zh-CN" sz="2665" b="0">
                <a:solidFill>
                  <a:srgbClr val="0000FF"/>
                </a:solidFill>
                <a:latin typeface="Times New Roman" panose="02020603050405020304"/>
                <a:ea typeface="宋体" panose="02010600030101010101" pitchFamily="2" charset="-122"/>
              </a:rPr>
              <a:t>One possible version </a:t>
            </a:r>
            <a:r>
              <a:rPr lang="en-US" altLang="zh-CN" sz="2665" b="0">
                <a:solidFill>
                  <a:srgbClr val="0000FF"/>
                </a:solidFill>
                <a:latin typeface="Times New Roman" panose="02020603050405020304"/>
                <a:ea typeface="Times New Roman" panose="02020603050405020304"/>
              </a:rPr>
              <a:t>B</a:t>
            </a:r>
            <a:r>
              <a:rPr lang="en-US" altLang="zh-CN" sz="2665" b="0">
                <a:solidFill>
                  <a:srgbClr val="0000FF"/>
                </a:solidFill>
                <a:latin typeface="Times New Roman" panose="02020603050405020304"/>
                <a:ea typeface="宋体" panose="02010600030101010101" pitchFamily="2" charset="-122"/>
              </a:rPr>
              <a:t>:</a:t>
            </a:r>
            <a:endParaRPr lang="en-US" altLang="zh-CN" sz="2665" b="0">
              <a:solidFill>
                <a:srgbClr val="0000FF"/>
              </a:solidFill>
              <a:latin typeface="Times New Roman" panose="02020603050405020304"/>
              <a:ea typeface="宋体" panose="02010600030101010101" pitchFamily="2" charset="-122"/>
            </a:endParaRPr>
          </a:p>
          <a:p>
            <a:pPr algn="just" defTabSz="266700"/>
            <a:r>
              <a:rPr lang="en-US" altLang="zh-CN" sz="2665" b="0">
                <a:solidFill>
                  <a:srgbClr val="0000FF"/>
                </a:solidFill>
                <a:latin typeface="Times New Roman" panose="02020603050405020304"/>
                <a:ea typeface="宋体" panose="02010600030101010101" pitchFamily="2" charset="-122"/>
              </a:rPr>
              <a:t>Dear Peter,</a:t>
            </a:r>
            <a:endParaRPr lang="en-US" altLang="zh-CN" sz="266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宋体" panose="02010600030101010101" pitchFamily="2" charset="-122"/>
              </a:rPr>
              <a:t>I hope this email finds you well! I'm writing to share the wonderful travel experience I had during the winter vacation with my parents.</a:t>
            </a:r>
            <a:endParaRPr lang="en-US" altLang="zh-CN" sz="266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宋体" panose="02010600030101010101" pitchFamily="2" charset="-122"/>
              </a:rPr>
              <a:t>We visited Harbin, </a:t>
            </a:r>
            <a:r>
              <a:rPr lang="en-US" altLang="zh-CN" sz="2665" b="0">
                <a:solidFill>
                  <a:srgbClr val="FF0000"/>
                </a:solidFill>
                <a:latin typeface="Times New Roman" panose="02020603050405020304"/>
                <a:ea typeface="宋体" panose="02010600030101010101" pitchFamily="2" charset="-122"/>
              </a:rPr>
              <a:t>the stunning ice city in northern China.</a:t>
            </a:r>
            <a:r>
              <a:rPr lang="en-US" altLang="zh-CN" sz="2665" b="0">
                <a:solidFill>
                  <a:srgbClr val="0000FF"/>
                </a:solidFill>
                <a:latin typeface="Times New Roman" panose="02020603050405020304"/>
                <a:ea typeface="宋体" panose="02010600030101010101" pitchFamily="2" charset="-122"/>
              </a:rPr>
              <a:t>The sub-zero temperatures didn't </a:t>
            </a:r>
            <a:r>
              <a:rPr lang="en-US" altLang="zh-CN" sz="2665" b="0">
                <a:solidFill>
                  <a:srgbClr val="FF0000"/>
                </a:solidFill>
                <a:latin typeface="Times New Roman" panose="02020603050405020304"/>
                <a:ea typeface="宋体" panose="02010600030101010101" pitchFamily="2" charset="-122"/>
              </a:rPr>
              <a:t>dampen our spirits</a:t>
            </a:r>
            <a:r>
              <a:rPr lang="en-US" altLang="zh-CN" sz="2665" b="0">
                <a:solidFill>
                  <a:srgbClr val="0000FF"/>
                </a:solidFill>
                <a:latin typeface="Times New Roman" panose="02020603050405020304"/>
                <a:ea typeface="宋体" panose="02010600030101010101" pitchFamily="2" charset="-122"/>
              </a:rPr>
              <a:t>—instead, </a:t>
            </a:r>
            <a:r>
              <a:rPr lang="en-US" altLang="zh-CN" sz="2665" b="0">
                <a:solidFill>
                  <a:srgbClr val="FF0000"/>
                </a:solidFill>
                <a:latin typeface="Times New Roman" panose="02020603050405020304"/>
                <a:ea typeface="宋体" panose="02010600030101010101" pitchFamily="2" charset="-122"/>
              </a:rPr>
              <a:t>every moment felt like stepping into a winter fairy tale</a:t>
            </a:r>
            <a:r>
              <a:rPr lang="en-US" altLang="zh-CN" sz="2665" b="0">
                <a:solidFill>
                  <a:srgbClr val="0000FF"/>
                </a:solidFill>
                <a:latin typeface="Times New Roman" panose="02020603050405020304"/>
                <a:ea typeface="宋体" panose="02010600030101010101" pitchFamily="2" charset="-122"/>
              </a:rPr>
              <a:t>. </a:t>
            </a:r>
            <a:r>
              <a:rPr lang="en-US" altLang="zh-CN" sz="2665" b="0">
                <a:solidFill>
                  <a:srgbClr val="0000FF"/>
                </a:solidFill>
                <a:highlight>
                  <a:srgbClr val="FFFF00"/>
                </a:highlight>
                <a:latin typeface="Times New Roman" panose="02020603050405020304"/>
                <a:ea typeface="宋体" panose="02010600030101010101" pitchFamily="2" charset="-122"/>
              </a:rPr>
              <a:t>The moment we arrived,</a:t>
            </a:r>
            <a:r>
              <a:rPr lang="en-US" altLang="zh-CN" sz="2665" b="0">
                <a:solidFill>
                  <a:srgbClr val="0000FF"/>
                </a:solidFill>
                <a:latin typeface="Times New Roman" panose="02020603050405020304"/>
                <a:ea typeface="宋体" panose="02010600030101010101" pitchFamily="2" charset="-122"/>
              </a:rPr>
              <a:t> I </a:t>
            </a:r>
            <a:r>
              <a:rPr lang="en-US" altLang="zh-CN" sz="2665" b="0">
                <a:solidFill>
                  <a:srgbClr val="FF0000"/>
                </a:solidFill>
                <a:latin typeface="Times New Roman" panose="02020603050405020304"/>
                <a:ea typeface="宋体" panose="02010600030101010101" pitchFamily="2" charset="-122"/>
              </a:rPr>
              <a:t>was captivated by</a:t>
            </a:r>
            <a:r>
              <a:rPr lang="en-US" altLang="zh-CN" sz="2665" b="0">
                <a:solidFill>
                  <a:srgbClr val="0000FF"/>
                </a:solidFill>
                <a:latin typeface="Times New Roman" panose="02020603050405020304"/>
                <a:ea typeface="宋体" panose="02010600030101010101" pitchFamily="2" charset="-122"/>
              </a:rPr>
              <a:t> the breathtaking Ice and Snow World,</a:t>
            </a:r>
            <a:r>
              <a:rPr lang="en-US" altLang="zh-CN" sz="2665" b="0">
                <a:solidFill>
                  <a:srgbClr val="0000FF"/>
                </a:solidFill>
                <a:highlight>
                  <a:srgbClr val="FFFF00"/>
                </a:highlight>
                <a:latin typeface="Times New Roman" panose="02020603050405020304"/>
                <a:ea typeface="宋体" panose="02010600030101010101" pitchFamily="2" charset="-122"/>
              </a:rPr>
              <a:t> where </a:t>
            </a:r>
            <a:r>
              <a:rPr lang="en-US" altLang="zh-CN" sz="2665" b="0">
                <a:solidFill>
                  <a:srgbClr val="0000FF"/>
                </a:solidFill>
                <a:latin typeface="Times New Roman" panose="02020603050405020304"/>
                <a:ea typeface="宋体" panose="02010600030101010101" pitchFamily="2" charset="-122"/>
              </a:rPr>
              <a:t>magnificent ice sculptures </a:t>
            </a:r>
            <a:r>
              <a:rPr lang="en-US" altLang="zh-CN" sz="2665" b="0">
                <a:solidFill>
                  <a:srgbClr val="FF0000"/>
                </a:solidFill>
                <a:latin typeface="Times New Roman" panose="02020603050405020304"/>
                <a:ea typeface="宋体" panose="02010600030101010101" pitchFamily="2" charset="-122"/>
              </a:rPr>
              <a:t>glittered like crystals</a:t>
            </a:r>
            <a:r>
              <a:rPr lang="en-US" altLang="zh-CN" sz="2665" b="0">
                <a:solidFill>
                  <a:srgbClr val="0000FF"/>
                </a:solidFill>
                <a:latin typeface="Times New Roman" panose="02020603050405020304"/>
                <a:ea typeface="宋体" panose="02010600030101010101" pitchFamily="2" charset="-122"/>
              </a:rPr>
              <a:t>. We also </a:t>
            </a:r>
            <a:r>
              <a:rPr lang="en-US" altLang="zh-CN" sz="2665" b="0">
                <a:solidFill>
                  <a:srgbClr val="FF0000"/>
                </a:solidFill>
                <a:latin typeface="Times New Roman" panose="02020603050405020304"/>
                <a:ea typeface="宋体" panose="02010600030101010101" pitchFamily="2" charset="-122"/>
              </a:rPr>
              <a:t>wandered through</a:t>
            </a:r>
            <a:r>
              <a:rPr lang="en-US" altLang="zh-CN" sz="2665" b="0">
                <a:solidFill>
                  <a:srgbClr val="0000FF"/>
                </a:solidFill>
                <a:latin typeface="Times New Roman" panose="02020603050405020304"/>
                <a:ea typeface="宋体" panose="02010600030101010101" pitchFamily="2" charset="-122"/>
              </a:rPr>
              <a:t> Central Street</a:t>
            </a:r>
            <a:r>
              <a:rPr lang="en-US" altLang="zh-CN" sz="2665" b="0">
                <a:solidFill>
                  <a:srgbClr val="0000FF"/>
                </a:solidFill>
                <a:highlight>
                  <a:srgbClr val="FFFF00"/>
                </a:highlight>
                <a:latin typeface="Times New Roman" panose="02020603050405020304"/>
                <a:ea typeface="宋体" panose="02010600030101010101" pitchFamily="2" charset="-122"/>
              </a:rPr>
              <a:t>, admiring</a:t>
            </a:r>
            <a:r>
              <a:rPr lang="en-US" altLang="zh-CN" sz="2665" b="0">
                <a:solidFill>
                  <a:srgbClr val="0000FF"/>
                </a:solidFill>
                <a:latin typeface="Times New Roman" panose="02020603050405020304"/>
                <a:ea typeface="宋体" panose="02010600030101010101" pitchFamily="2" charset="-122"/>
              </a:rPr>
              <a:t> its unique European-style architecture, </a:t>
            </a:r>
            <a:r>
              <a:rPr lang="en-US" altLang="zh-CN" sz="2665" b="0">
                <a:solidFill>
                  <a:srgbClr val="FF0000"/>
                </a:solidFill>
                <a:latin typeface="Times New Roman" panose="02020603050405020304"/>
                <a:ea typeface="宋体" panose="02010600030101010101" pitchFamily="2" charset="-122"/>
              </a:rPr>
              <a:t>and enjoyed authentic local dishes</a:t>
            </a:r>
            <a:r>
              <a:rPr lang="en-US" altLang="zh-CN" sz="2665" b="0">
                <a:solidFill>
                  <a:srgbClr val="0000FF"/>
                </a:solidFill>
                <a:latin typeface="Times New Roman" panose="02020603050405020304"/>
                <a:ea typeface="宋体" panose="02010600030101010101" pitchFamily="2" charset="-122"/>
              </a:rPr>
              <a:t> like smoked sausages and frozen pears. This journey was more than just sightseeing. </a:t>
            </a:r>
            <a:r>
              <a:rPr lang="en-US" altLang="zh-CN" sz="2665" b="0" u="sng">
                <a:solidFill>
                  <a:srgbClr val="0000FF"/>
                </a:solidFill>
                <a:latin typeface="Times New Roman" panose="02020603050405020304"/>
                <a:ea typeface="宋体" panose="02010600030101010101" pitchFamily="2" charset="-122"/>
              </a:rPr>
              <a:t>I </a:t>
            </a:r>
            <a:r>
              <a:rPr lang="en-US" altLang="zh-CN" sz="2665" b="0" u="sng">
                <a:solidFill>
                  <a:srgbClr val="FF0000"/>
                </a:solidFill>
                <a:latin typeface="Times New Roman" panose="02020603050405020304"/>
                <a:ea typeface="宋体" panose="02010600030101010101" pitchFamily="2" charset="-122"/>
              </a:rPr>
              <a:t>gained a deeper appreciation for</a:t>
            </a:r>
            <a:r>
              <a:rPr lang="en-US" altLang="zh-CN" sz="2665" b="0" u="sng">
                <a:solidFill>
                  <a:srgbClr val="0000FF"/>
                </a:solidFill>
                <a:latin typeface="Times New Roman" panose="02020603050405020304"/>
                <a:ea typeface="宋体" panose="02010600030101010101" pitchFamily="2" charset="-122"/>
              </a:rPr>
              <a:t> how art and nature can </a:t>
            </a:r>
            <a:r>
              <a:rPr lang="en-US" altLang="zh-CN" sz="2665" b="0" u="sng">
                <a:solidFill>
                  <a:srgbClr val="0000FF"/>
                </a:solidFill>
                <a:latin typeface="Times New Roman" panose="02020603050405020304"/>
                <a:ea typeface="Times New Roman" panose="02020603050405020304"/>
              </a:rPr>
              <a:t>co-</a:t>
            </a:r>
            <a:r>
              <a:rPr lang="en-US" altLang="zh-CN" sz="2665" b="0" u="sng">
                <a:solidFill>
                  <a:srgbClr val="0000FF"/>
                </a:solidFill>
                <a:latin typeface="Times New Roman" panose="02020603050405020304"/>
                <a:ea typeface="宋体" panose="02010600030101010101" pitchFamily="2" charset="-122"/>
              </a:rPr>
              <a:t>create such spectacular beauty. </a:t>
            </a:r>
            <a:r>
              <a:rPr lang="en-US" altLang="zh-CN" sz="2665" b="0" u="sng">
                <a:solidFill>
                  <a:srgbClr val="0000FF"/>
                </a:solidFill>
                <a:highlight>
                  <a:srgbClr val="FFFF00"/>
                </a:highlight>
                <a:latin typeface="Times New Roman" panose="02020603050405020304"/>
                <a:ea typeface="宋体" panose="02010600030101010101" pitchFamily="2" charset="-122"/>
              </a:rPr>
              <a:t>Moreover</a:t>
            </a:r>
            <a:r>
              <a:rPr lang="en-US" altLang="zh-CN" sz="2665" b="0" u="sng">
                <a:solidFill>
                  <a:srgbClr val="0000FF"/>
                </a:solidFill>
                <a:latin typeface="Times New Roman" panose="02020603050405020304"/>
                <a:ea typeface="宋体" panose="02010600030101010101" pitchFamily="2" charset="-122"/>
              </a:rPr>
              <a:t>, </a:t>
            </a:r>
            <a:r>
              <a:rPr lang="en-US" altLang="zh-CN" sz="2665" b="0" u="sng">
                <a:solidFill>
                  <a:srgbClr val="FF0000"/>
                </a:solidFill>
                <a:latin typeface="Times New Roman" panose="02020603050405020304"/>
                <a:ea typeface="宋体" panose="02010600030101010101" pitchFamily="2" charset="-122"/>
              </a:rPr>
              <a:t>spending quality time </a:t>
            </a:r>
            <a:r>
              <a:rPr lang="en-US" altLang="zh-CN" sz="2665" b="0" u="sng">
                <a:solidFill>
                  <a:srgbClr val="0000FF"/>
                </a:solidFill>
                <a:latin typeface="Times New Roman" panose="02020603050405020304"/>
                <a:ea typeface="宋体" panose="02010600030101010101" pitchFamily="2" charset="-122"/>
              </a:rPr>
              <a:t>with my parents </a:t>
            </a:r>
            <a:r>
              <a:rPr lang="en-US" altLang="zh-CN" sz="2665" b="0" u="sng">
                <a:solidFill>
                  <a:srgbClr val="FF0000"/>
                </a:solidFill>
                <a:latin typeface="Times New Roman" panose="02020603050405020304"/>
                <a:ea typeface="宋体" panose="02010600030101010101" pitchFamily="2" charset="-122"/>
              </a:rPr>
              <a:t>reminded me of the importance of family bonding</a:t>
            </a:r>
            <a:r>
              <a:rPr lang="en-US" altLang="zh-CN" sz="2665" b="0" u="sng">
                <a:solidFill>
                  <a:srgbClr val="0000FF"/>
                </a:solidFill>
                <a:latin typeface="Times New Roman" panose="02020603050405020304"/>
                <a:ea typeface="宋体" panose="02010600030101010101" pitchFamily="2" charset="-122"/>
              </a:rPr>
              <a:t>.</a:t>
            </a:r>
            <a:endParaRPr lang="en-US" altLang="zh-CN" sz="266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宋体" panose="02010600030101010101" pitchFamily="2" charset="-122"/>
              </a:rPr>
              <a:t>I couldn't stop thinking how much you'd love this place! Imagine us building snowmen, trying ice skating, and warming up with hot chocolate after exploring the ice city. It would be an unforgettable adventure! Looking forward to your reply!</a:t>
            </a:r>
            <a:endParaRPr lang="en-US" altLang="zh-CN" sz="2665" b="0">
              <a:solidFill>
                <a:srgbClr val="0000FF"/>
              </a:solidFill>
              <a:latin typeface="Times New Roman" panose="02020603050405020304"/>
              <a:ea typeface="宋体" panose="02010600030101010101" pitchFamily="2" charset="-122"/>
            </a:endParaRPr>
          </a:p>
          <a:p>
            <a:pPr marL="0" indent="4000500" algn="just" defTabSz="266700"/>
            <a:r>
              <a:rPr lang="en-US" altLang="zh-CN" sz="2135" b="0">
                <a:solidFill>
                  <a:srgbClr val="0000FF"/>
                </a:solidFill>
                <a:latin typeface="Times New Roman" panose="02020603050405020304"/>
                <a:ea typeface="宋体" panose="02010600030101010101" pitchFamily="2" charset="-122"/>
              </a:rPr>
              <a:t>Warm regards, Li Hua</a:t>
            </a:r>
            <a:endParaRPr lang="en-US" altLang="zh-CN" sz="2135" b="0">
              <a:solidFill>
                <a:srgbClr val="0000FF"/>
              </a:solidFill>
              <a:latin typeface="Times New Roman" panose="02020603050405020304"/>
              <a:ea typeface="宋体" panose="02010600030101010101" pitchFamily="2" charset="-122"/>
            </a:endParaRPr>
          </a:p>
        </p:txBody>
      </p:sp>
      <p:sp>
        <p:nvSpPr>
          <p:cNvPr id="3" name="文本框 2"/>
          <p:cNvSpPr txBox="1"/>
          <p:nvPr/>
        </p:nvSpPr>
        <p:spPr>
          <a:xfrm>
            <a:off x="4833620" y="158751"/>
            <a:ext cx="6773333" cy="420370"/>
          </a:xfrm>
          <a:prstGeom prst="rect">
            <a:avLst/>
          </a:prstGeom>
        </p:spPr>
        <p:txBody>
          <a:bodyPr>
            <a:spAutoFit/>
          </a:bodyPr>
          <a:p>
            <a:pPr defTabSz="266700"/>
            <a:r>
              <a:rPr lang="zh-CN" altLang="en-US" sz="2135" b="1">
                <a:solidFill>
                  <a:srgbClr val="000000"/>
                </a:solidFill>
                <a:latin typeface="Times New Roman" panose="02020603050405020304"/>
                <a:ea typeface="宋体" panose="02010600030101010101" pitchFamily="2" charset="-122"/>
              </a:rPr>
              <a:t>应用文写作</a:t>
            </a:r>
            <a:r>
              <a:rPr lang="en-US" altLang="zh-CN" sz="2135" b="1">
                <a:solidFill>
                  <a:srgbClr val="000000"/>
                </a:solidFill>
                <a:latin typeface="Times New Roman" panose="02020603050405020304"/>
                <a:ea typeface="宋体" panose="02010600030101010101" pitchFamily="2" charset="-122"/>
              </a:rPr>
              <a:t> </a:t>
            </a:r>
            <a:r>
              <a:rPr lang="zh-CN" altLang="en-US" sz="2135" b="1">
                <a:solidFill>
                  <a:srgbClr val="000000"/>
                </a:solidFill>
                <a:latin typeface="Times New Roman" panose="02020603050405020304"/>
                <a:ea typeface="宋体" panose="02010600030101010101" pitchFamily="2" charset="-122"/>
              </a:rPr>
              <a:t>话题</a:t>
            </a:r>
            <a:r>
              <a:rPr lang="en-US" altLang="zh-CN" sz="2135" b="1">
                <a:solidFill>
                  <a:srgbClr val="000000"/>
                </a:solidFill>
                <a:latin typeface="Times New Roman" panose="02020603050405020304"/>
                <a:ea typeface="Times New Roman" panose="02020603050405020304"/>
              </a:rPr>
              <a:t>1</a:t>
            </a:r>
            <a:r>
              <a:rPr lang="zh-CN" altLang="en-US" sz="2135" b="1">
                <a:solidFill>
                  <a:srgbClr val="000000"/>
                </a:solidFill>
                <a:latin typeface="Times New Roman" panose="02020603050405020304"/>
                <a:ea typeface="宋体" panose="02010600030101010101" pitchFamily="2" charset="-122"/>
              </a:rPr>
              <a:t>：健康饮食</a:t>
            </a:r>
            <a:r>
              <a:rPr lang="en-US" altLang="zh-CN" sz="2135" b="1">
                <a:solidFill>
                  <a:srgbClr val="000000"/>
                </a:solidFill>
                <a:latin typeface="Times New Roman" panose="02020603050405020304"/>
                <a:ea typeface="Times New Roman" panose="02020603050405020304"/>
              </a:rPr>
              <a:t>&amp;</a:t>
            </a:r>
            <a:r>
              <a:rPr lang="zh-CN" altLang="en-US" sz="2135" b="1">
                <a:solidFill>
                  <a:srgbClr val="000000"/>
                </a:solidFill>
                <a:latin typeface="Times New Roman" panose="02020603050405020304"/>
                <a:ea typeface="宋体" panose="02010600030101010101" pitchFamily="2" charset="-122"/>
              </a:rPr>
              <a:t>旅行经历</a:t>
            </a:r>
            <a:endParaRPr lang="zh-CN" altLang="en-US" sz="2135" b="1">
              <a:solidFill>
                <a:srgbClr val="000000"/>
              </a:solidFill>
              <a:latin typeface="Times New Roman" panose="02020603050405020304"/>
              <a:ea typeface="宋体" panose="02010600030101010101" pitchFamily="2"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47980" y="265853"/>
            <a:ext cx="11109113" cy="1407160"/>
          </a:xfrm>
          <a:prstGeom prst="rect">
            <a:avLst/>
          </a:prstGeom>
        </p:spPr>
        <p:txBody>
          <a:bodyPr wrap="square">
            <a:spAutoFit/>
          </a:bodyPr>
          <a:p>
            <a:pPr algn="just" defTabSz="266700"/>
            <a:r>
              <a:rPr lang="zh-CN" altLang="en-US" sz="2135" b="0">
                <a:solidFill>
                  <a:srgbClr val="000000"/>
                </a:solidFill>
                <a:latin typeface="Times New Roman" panose="02020603050405020304"/>
                <a:ea typeface="宋体" panose="02010600030101010101" pitchFamily="2" charset="-122"/>
              </a:rPr>
              <a:t>【</a:t>
            </a:r>
            <a:r>
              <a:rPr lang="zh-CN" altLang="en-US" sz="2135" b="1">
                <a:solidFill>
                  <a:srgbClr val="000000"/>
                </a:solidFill>
                <a:latin typeface="Times New Roman" panose="02020603050405020304"/>
                <a:ea typeface="宋体" panose="02010600030101010101" pitchFamily="2" charset="-122"/>
                <a:sym typeface="+mn-ea"/>
              </a:rPr>
              <a:t>健康饮食话题</a:t>
            </a:r>
            <a:r>
              <a:rPr lang="en-US" altLang="zh-CN" sz="2135" b="1">
                <a:solidFill>
                  <a:srgbClr val="000000"/>
                </a:solidFill>
                <a:latin typeface="Times New Roman" panose="02020603050405020304"/>
                <a:ea typeface="宋体" panose="02010600030101010101" pitchFamily="2" charset="-122"/>
                <a:sym typeface="+mn-ea"/>
              </a:rPr>
              <a:t> </a:t>
            </a:r>
            <a:r>
              <a:rPr lang="zh-CN" altLang="en-US" sz="2135" b="0">
                <a:solidFill>
                  <a:srgbClr val="000000"/>
                </a:solidFill>
                <a:latin typeface="Times New Roman" panose="02020603050405020304"/>
                <a:ea typeface="宋体" panose="02010600030101010101" pitchFamily="2" charset="-122"/>
              </a:rPr>
              <a:t>练习巩固】</a:t>
            </a:r>
            <a:endParaRPr lang="zh-CN" altLang="en-US" sz="2135" b="0">
              <a:solidFill>
                <a:srgbClr val="000000"/>
              </a:solidFill>
              <a:latin typeface="Times New Roman" panose="02020603050405020304"/>
              <a:ea typeface="宋体" panose="02010600030101010101" pitchFamily="2" charset="-122"/>
            </a:endParaRPr>
          </a:p>
          <a:p>
            <a:pPr algn="just" defTabSz="266700"/>
            <a:r>
              <a:rPr lang="zh-CN" altLang="en-US" sz="2135" b="0">
                <a:solidFill>
                  <a:srgbClr val="000000"/>
                </a:solidFill>
                <a:latin typeface="Times New Roman" panose="02020603050405020304"/>
                <a:ea typeface="宋体" panose="02010600030101010101" pitchFamily="2" charset="-122"/>
              </a:rPr>
              <a:t>假定你是李华，你的英国笔友</a:t>
            </a:r>
            <a:r>
              <a:rPr lang="en-US" altLang="zh-CN" sz="2135" b="0">
                <a:solidFill>
                  <a:srgbClr val="000000"/>
                </a:solidFill>
                <a:latin typeface="Times New Roman" panose="02020603050405020304"/>
                <a:ea typeface="Times New Roman" panose="02020603050405020304"/>
              </a:rPr>
              <a:t>Tom </a:t>
            </a:r>
            <a:r>
              <a:rPr lang="zh-CN" altLang="en-US" sz="2135" b="0">
                <a:solidFill>
                  <a:srgbClr val="000000"/>
                </a:solidFill>
                <a:latin typeface="Times New Roman" panose="02020603050405020304"/>
                <a:ea typeface="宋体" panose="02010600030101010101" pitchFamily="2" charset="-122"/>
              </a:rPr>
              <a:t>想要给他在英国的中国朋友准备一顿特别的春节晚餐，他向你寻求建议，请你回复邮件内容包括：</a:t>
            </a:r>
            <a:endParaRPr lang="zh-CN" altLang="en-US" sz="2135" b="0">
              <a:solidFill>
                <a:srgbClr val="000000"/>
              </a:solidFill>
              <a:latin typeface="Times New Roman" panose="02020603050405020304"/>
              <a:ea typeface="宋体" panose="02010600030101010101" pitchFamily="2" charset="-122"/>
            </a:endParaRPr>
          </a:p>
          <a:p>
            <a:pPr marL="0" indent="266700" algn="just" defTabSz="266700">
              <a:buFont typeface="Times New Roman" panose="02020603050405020304"/>
              <a:buAutoNum type="arabicPeriod"/>
            </a:pPr>
            <a:r>
              <a:rPr lang="en-US" altLang="zh-CN" sz="2135" b="0">
                <a:solidFill>
                  <a:srgbClr val="000000"/>
                </a:solidFill>
                <a:latin typeface="Times New Roman" panose="02020603050405020304"/>
                <a:ea typeface="宋体" panose="02010600030101010101" pitchFamily="2" charset="-122"/>
              </a:rPr>
              <a:t> </a:t>
            </a:r>
            <a:r>
              <a:rPr lang="zh-CN" altLang="en-US" sz="2135" b="0">
                <a:solidFill>
                  <a:srgbClr val="000000"/>
                </a:solidFill>
                <a:latin typeface="Times New Roman" panose="02020603050405020304"/>
                <a:ea typeface="宋体" panose="02010600030101010101" pitchFamily="2" charset="-122"/>
              </a:rPr>
              <a:t>推荐合适的中国美食以及原因；</a:t>
            </a:r>
            <a:r>
              <a:rPr lang="en-US" altLang="zh-CN" sz="2135" b="0">
                <a:solidFill>
                  <a:srgbClr val="000000"/>
                </a:solidFill>
                <a:latin typeface="Times New Roman" panose="02020603050405020304"/>
                <a:ea typeface="Times New Roman" panose="02020603050405020304"/>
              </a:rPr>
              <a:t>2. </a:t>
            </a:r>
            <a:r>
              <a:rPr lang="zh-CN" altLang="en-US" sz="2135" b="0">
                <a:solidFill>
                  <a:srgbClr val="000000"/>
                </a:solidFill>
                <a:latin typeface="Times New Roman" panose="02020603050405020304"/>
                <a:ea typeface="宋体" panose="02010600030101010101" pitchFamily="2" charset="-122"/>
              </a:rPr>
              <a:t>提议在菜品中融入英国元素</a:t>
            </a:r>
            <a:endParaRPr lang="zh-CN" altLang="en-US" sz="2135" b="0">
              <a:solidFill>
                <a:srgbClr val="000000"/>
              </a:solidFill>
              <a:latin typeface="Times New Roman" panose="02020603050405020304"/>
              <a:ea typeface="宋体" panose="02010600030101010101" pitchFamily="2" charset="-122"/>
            </a:endParaRPr>
          </a:p>
        </p:txBody>
      </p:sp>
      <p:sp>
        <p:nvSpPr>
          <p:cNvPr id="3" name="文本框 2"/>
          <p:cNvSpPr txBox="1"/>
          <p:nvPr/>
        </p:nvSpPr>
        <p:spPr>
          <a:xfrm>
            <a:off x="204047" y="1700953"/>
            <a:ext cx="11783907" cy="3752427"/>
          </a:xfrm>
          <a:prstGeom prst="rect">
            <a:avLst/>
          </a:prstGeom>
        </p:spPr>
        <p:txBody>
          <a:bodyPr wrap="square">
            <a:noAutofit/>
          </a:bodyPr>
          <a:p>
            <a:pPr indent="0" algn="just" defTabSz="266700">
              <a:buFont typeface="Times New Roman" panose="02020603050405020304"/>
              <a:buNone/>
            </a:pPr>
            <a:r>
              <a:rPr lang="en-US" altLang="zh-CN" sz="2135" b="0">
                <a:solidFill>
                  <a:srgbClr val="0000FF"/>
                </a:solidFill>
                <a:latin typeface="Times New Roman" panose="02020603050405020304"/>
                <a:ea typeface="宋体" panose="02010600030101010101" pitchFamily="2" charset="-122"/>
              </a:rPr>
              <a:t>One possible version </a:t>
            </a:r>
            <a:r>
              <a:rPr lang="en-US" altLang="zh-CN" sz="2135" b="0">
                <a:solidFill>
                  <a:srgbClr val="0000FF"/>
                </a:solidFill>
                <a:latin typeface="Times New Roman" panose="02020603050405020304"/>
                <a:ea typeface="Times New Roman" panose="02020603050405020304"/>
              </a:rPr>
              <a:t>A</a:t>
            </a:r>
            <a:r>
              <a:rPr lang="en-US" altLang="zh-CN" sz="2135" b="0">
                <a:solidFill>
                  <a:srgbClr val="0000FF"/>
                </a:solidFill>
                <a:latin typeface="Times New Roman" panose="02020603050405020304"/>
                <a:ea typeface="宋体" panose="02010600030101010101" pitchFamily="2" charset="-122"/>
              </a:rPr>
              <a:t>:</a:t>
            </a:r>
            <a:endParaRPr lang="en-US" altLang="zh-CN" sz="2135" b="0">
              <a:solidFill>
                <a:srgbClr val="0000FF"/>
              </a:solidFill>
              <a:latin typeface="Times New Roman" panose="02020603050405020304"/>
              <a:ea typeface="宋体" panose="02010600030101010101" pitchFamily="2" charset="-122"/>
            </a:endParaRPr>
          </a:p>
          <a:p>
            <a:pPr algn="just" defTabSz="266700"/>
            <a:r>
              <a:rPr lang="en-US" altLang="zh-CN" sz="2135" b="0">
                <a:solidFill>
                  <a:srgbClr val="0000FF"/>
                </a:solidFill>
                <a:latin typeface="Times New Roman" panose="02020603050405020304"/>
                <a:ea typeface="宋体" panose="02010600030101010101" pitchFamily="2" charset="-122"/>
              </a:rPr>
              <a:t>Dear Tom,</a:t>
            </a:r>
            <a:endParaRPr lang="en-US" altLang="zh-CN" sz="213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宋体" panose="02010600030101010101" pitchFamily="2" charset="-122"/>
              </a:rPr>
              <a:t>  I'm glad you want to prepare a special Chinese New Year dinner for your Chinese friends in the UK. </a:t>
            </a:r>
            <a:r>
              <a:rPr lang="en-US" altLang="zh-CN" sz="2665" b="0" u="sng">
                <a:solidFill>
                  <a:srgbClr val="0000FF"/>
                </a:solidFill>
                <a:latin typeface="Times New Roman" panose="02020603050405020304"/>
                <a:ea typeface="宋体" panose="02010600030101010101" pitchFamily="2" charset="-122"/>
              </a:rPr>
              <a:t>There are several traditional Chinese dishes that are perfect for the occasion.</a:t>
            </a:r>
            <a:endParaRPr lang="en-US" altLang="zh-CN" sz="2665" b="0" u="sng">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宋体" panose="02010600030101010101" pitchFamily="2" charset="-122"/>
              </a:rPr>
              <a:t>  Dumplings are a popular choice as they </a:t>
            </a:r>
            <a:r>
              <a:rPr lang="en-US" altLang="zh-CN" sz="2665" b="0">
                <a:solidFill>
                  <a:srgbClr val="FF0000"/>
                </a:solidFill>
                <a:latin typeface="Times New Roman" panose="02020603050405020304"/>
                <a:ea typeface="宋体" panose="02010600030101010101" pitchFamily="2" charset="-122"/>
              </a:rPr>
              <a:t>symbolize wealth and good luck</a:t>
            </a:r>
            <a:r>
              <a:rPr lang="en-US" altLang="zh-CN" sz="2665" b="0">
                <a:solidFill>
                  <a:srgbClr val="0000FF"/>
                </a:solidFill>
                <a:latin typeface="Times New Roman" panose="02020603050405020304"/>
                <a:ea typeface="宋体" panose="02010600030101010101" pitchFamily="2" charset="-122"/>
              </a:rPr>
              <a:t> in Chinese culture. Fish is also a good option as it</a:t>
            </a:r>
            <a:r>
              <a:rPr lang="en-US" altLang="zh-CN" sz="2665" b="0">
                <a:solidFill>
                  <a:srgbClr val="FF0000"/>
                </a:solidFill>
                <a:latin typeface="Times New Roman" panose="02020603050405020304"/>
                <a:ea typeface="宋体" panose="02010600030101010101" pitchFamily="2" charset="-122"/>
              </a:rPr>
              <a:t> represents abundance and prosperity</a:t>
            </a:r>
            <a:r>
              <a:rPr lang="en-US" altLang="zh-CN" sz="2665" b="0">
                <a:solidFill>
                  <a:srgbClr val="0000FF"/>
                </a:solidFill>
                <a:latin typeface="Times New Roman" panose="02020603050405020304"/>
                <a:ea typeface="宋体" panose="02010600030101010101" pitchFamily="2" charset="-122"/>
              </a:rPr>
              <a:t>. </a:t>
            </a:r>
            <a:r>
              <a:rPr lang="en-US" altLang="zh-CN" sz="2665" b="0" u="sng">
                <a:solidFill>
                  <a:srgbClr val="0000FF"/>
                </a:solidFill>
                <a:highlight>
                  <a:srgbClr val="FFFF00"/>
                </a:highlight>
                <a:latin typeface="Times New Roman" panose="02020603050405020304"/>
                <a:ea typeface="宋体" panose="02010600030101010101" pitchFamily="2" charset="-122"/>
              </a:rPr>
              <a:t>However,</a:t>
            </a:r>
            <a:r>
              <a:rPr lang="en-US" altLang="zh-CN" sz="2665" b="0" u="sng">
                <a:solidFill>
                  <a:srgbClr val="0000FF"/>
                </a:solidFill>
                <a:latin typeface="Times New Roman" panose="02020603050405020304"/>
                <a:ea typeface="宋体" panose="02010600030101010101" pitchFamily="2" charset="-122"/>
              </a:rPr>
              <a:t> </a:t>
            </a:r>
            <a:r>
              <a:rPr lang="en-US" altLang="zh-CN" sz="2665" b="0" u="sng">
                <a:solidFill>
                  <a:srgbClr val="FF0000"/>
                </a:solidFill>
                <a:latin typeface="Times New Roman" panose="02020603050405020304"/>
                <a:ea typeface="宋体" panose="02010600030101010101" pitchFamily="2" charset="-122"/>
              </a:rPr>
              <a:t>to make the dinner more inclusive</a:t>
            </a:r>
            <a:r>
              <a:rPr lang="en-US" altLang="zh-CN" sz="2665" b="0" u="sng">
                <a:solidFill>
                  <a:srgbClr val="0000FF"/>
                </a:solidFill>
                <a:latin typeface="Times New Roman" panose="02020603050405020304"/>
                <a:ea typeface="宋体" panose="02010600030101010101" pitchFamily="2" charset="-122"/>
              </a:rPr>
              <a:t>, you could also consider </a:t>
            </a:r>
            <a:r>
              <a:rPr lang="en-US" altLang="zh-CN" sz="2665" b="0" u="sng">
                <a:solidFill>
                  <a:srgbClr val="FF0000"/>
                </a:solidFill>
                <a:latin typeface="Times New Roman" panose="02020603050405020304"/>
                <a:ea typeface="宋体" panose="02010600030101010101" pitchFamily="2" charset="-122"/>
              </a:rPr>
              <a:t>incorporating British elements into the menu</a:t>
            </a:r>
            <a:r>
              <a:rPr lang="en-US" altLang="zh-CN" sz="2665" b="0" u="sng">
                <a:solidFill>
                  <a:srgbClr val="0000FF"/>
                </a:solidFill>
                <a:latin typeface="Times New Roman" panose="02020603050405020304"/>
                <a:ea typeface="宋体" panose="02010600030101010101" pitchFamily="2" charset="-122"/>
              </a:rPr>
              <a:t>.</a:t>
            </a:r>
            <a:r>
              <a:rPr lang="en-US" altLang="zh-CN" sz="2665" b="0">
                <a:solidFill>
                  <a:srgbClr val="0000FF"/>
                </a:solidFill>
                <a:latin typeface="Times New Roman" panose="02020603050405020304"/>
                <a:ea typeface="宋体" panose="02010600030101010101" pitchFamily="2" charset="-122"/>
              </a:rPr>
              <a:t> For example, you could serve Chinese dishes with British-style roasted vegetables or add British-inspired desserts to the menu.</a:t>
            </a:r>
            <a:endParaRPr lang="en-US" altLang="zh-CN" sz="266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宋体" panose="02010600030101010101" pitchFamily="2" charset="-122"/>
              </a:rPr>
              <a:t>  I hope these suggestions</a:t>
            </a:r>
            <a:r>
              <a:rPr lang="en-US" altLang="zh-CN" sz="2665" b="0">
                <a:solidFill>
                  <a:srgbClr val="FF0000"/>
                </a:solidFill>
                <a:latin typeface="Times New Roman" panose="02020603050405020304"/>
                <a:ea typeface="宋体" panose="02010600030101010101" pitchFamily="2" charset="-122"/>
              </a:rPr>
              <a:t> help you create a memorable Chinese New Year celebration </a:t>
            </a:r>
            <a:r>
              <a:rPr lang="en-US" altLang="zh-CN" sz="2665" b="0">
                <a:solidFill>
                  <a:srgbClr val="0000FF"/>
                </a:solidFill>
                <a:latin typeface="Times New Roman" panose="02020603050405020304"/>
                <a:ea typeface="宋体" panose="02010600030101010101" pitchFamily="2" charset="-122"/>
              </a:rPr>
              <a:t>for your friends.</a:t>
            </a:r>
            <a:endParaRPr lang="en-US" altLang="zh-CN" sz="2665" b="0">
              <a:solidFill>
                <a:srgbClr val="0000FF"/>
              </a:solidFill>
              <a:latin typeface="Times New Roman" panose="02020603050405020304"/>
              <a:ea typeface="宋体" panose="02010600030101010101" pitchFamily="2" charset="-122"/>
            </a:endParaRPr>
          </a:p>
          <a:p>
            <a:pPr marL="0" indent="3867150" algn="just" defTabSz="266700"/>
            <a:r>
              <a:rPr lang="en-US" altLang="zh-CN" sz="2135" b="0">
                <a:solidFill>
                  <a:srgbClr val="0000FF"/>
                </a:solidFill>
                <a:latin typeface="Times New Roman" panose="02020603050405020304"/>
                <a:ea typeface="宋体" panose="02010600030101010101" pitchFamily="2" charset="-122"/>
              </a:rPr>
              <a:t>                                                   Best regards, Li Hua</a:t>
            </a:r>
            <a:endParaRPr lang="en-US" altLang="zh-CN" sz="2135" b="0">
              <a:solidFill>
                <a:srgbClr val="0000FF"/>
              </a:solidFill>
              <a:latin typeface="Times New Roman" panose="02020603050405020304"/>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26813" y="171873"/>
            <a:ext cx="11586633" cy="6136640"/>
          </a:xfrm>
          <a:prstGeom prst="rect">
            <a:avLst/>
          </a:prstGeom>
          <a:solidFill>
            <a:schemeClr val="accent6">
              <a:lumMod val="20000"/>
              <a:lumOff val="80000"/>
            </a:schemeClr>
          </a:solidFill>
        </p:spPr>
        <p:txBody>
          <a:bodyPr wrap="square">
            <a:noAutofit/>
          </a:bodyPr>
          <a:p>
            <a:pPr algn="just" defTabSz="266700"/>
            <a:r>
              <a:rPr lang="en-US" altLang="zh-CN" sz="2665" b="0">
                <a:solidFill>
                  <a:srgbClr val="0000FF"/>
                </a:solidFill>
                <a:latin typeface="Times New Roman" panose="02020603050405020304"/>
                <a:ea typeface="宋体" panose="02010600030101010101" pitchFamily="2" charset="-122"/>
              </a:rPr>
              <a:t>One possible version </a:t>
            </a:r>
            <a:r>
              <a:rPr lang="en-US" altLang="zh-CN" sz="2665" b="0">
                <a:solidFill>
                  <a:srgbClr val="0000FF"/>
                </a:solidFill>
                <a:latin typeface="Times New Roman" panose="02020603050405020304"/>
                <a:ea typeface="Times New Roman" panose="02020603050405020304"/>
              </a:rPr>
              <a:t>B</a:t>
            </a:r>
            <a:r>
              <a:rPr lang="en-US" altLang="zh-CN" sz="2665" b="0">
                <a:solidFill>
                  <a:srgbClr val="0000FF"/>
                </a:solidFill>
                <a:latin typeface="Times New Roman" panose="02020603050405020304"/>
                <a:ea typeface="宋体" panose="02010600030101010101" pitchFamily="2" charset="-122"/>
              </a:rPr>
              <a:t>:</a:t>
            </a:r>
            <a:endParaRPr lang="en-US" altLang="zh-CN" sz="2665" b="0">
              <a:solidFill>
                <a:srgbClr val="0000FF"/>
              </a:solidFill>
              <a:latin typeface="Times New Roman" panose="02020603050405020304"/>
              <a:ea typeface="宋体" panose="02010600030101010101" pitchFamily="2" charset="-122"/>
            </a:endParaRPr>
          </a:p>
          <a:p>
            <a:pPr algn="just" defTabSz="266700"/>
            <a:r>
              <a:rPr lang="en-US" altLang="zh-CN" sz="2665" b="0">
                <a:solidFill>
                  <a:srgbClr val="0000FF"/>
                </a:solidFill>
                <a:latin typeface="Times New Roman" panose="02020603050405020304"/>
                <a:ea typeface="宋体" panose="02010600030101010101" pitchFamily="2" charset="-122"/>
              </a:rPr>
              <a:t>Dear Tom,</a:t>
            </a:r>
            <a:endParaRPr lang="en-US" altLang="zh-CN" sz="266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宋体" panose="02010600030101010101" pitchFamily="2" charset="-122"/>
              </a:rPr>
              <a:t>   </a:t>
            </a:r>
            <a:r>
              <a:rPr lang="en-US" altLang="zh-CN" sz="2665" b="0" u="sng">
                <a:solidFill>
                  <a:srgbClr val="0000FF"/>
                </a:solidFill>
                <a:latin typeface="Times New Roman" panose="02020603050405020304"/>
                <a:ea typeface="宋体" panose="02010600030101010101" pitchFamily="2" charset="-122"/>
              </a:rPr>
              <a:t>I'm absolutely thrilled to hear</a:t>
            </a:r>
            <a:r>
              <a:rPr lang="en-US" altLang="zh-CN" sz="2665" b="0">
                <a:solidFill>
                  <a:srgbClr val="0000FF"/>
                </a:solidFill>
                <a:latin typeface="Times New Roman" panose="02020603050405020304"/>
                <a:ea typeface="宋体" panose="02010600030101010101" pitchFamily="2" charset="-122"/>
              </a:rPr>
              <a:t> that you're planning a special Chinese New Year dinner for your friend! Here are my suggestions </a:t>
            </a:r>
            <a:r>
              <a:rPr lang="en-US" altLang="zh-CN" sz="2665" b="0">
                <a:solidFill>
                  <a:srgbClr val="0000FF"/>
                </a:solidFill>
                <a:latin typeface="Times New Roman" panose="02020603050405020304"/>
                <a:ea typeface="Times New Roman" panose="02020603050405020304"/>
              </a:rPr>
              <a:t>for </a:t>
            </a:r>
            <a:r>
              <a:rPr lang="en-US" altLang="zh-CN" sz="2665" b="0">
                <a:solidFill>
                  <a:srgbClr val="FF0000"/>
                </a:solidFill>
                <a:latin typeface="Times New Roman" panose="02020603050405020304"/>
                <a:ea typeface="宋体" panose="02010600030101010101" pitchFamily="2" charset="-122"/>
              </a:rPr>
              <a:t>such a thoughtful gesture</a:t>
            </a:r>
            <a:r>
              <a:rPr lang="en-US" altLang="zh-CN" sz="2665" b="0">
                <a:solidFill>
                  <a:srgbClr val="0000FF"/>
                </a:solidFill>
                <a:latin typeface="Times New Roman" panose="02020603050405020304"/>
                <a:ea typeface="宋体" panose="02010600030101010101" pitchFamily="2" charset="-122"/>
              </a:rPr>
              <a:t>.</a:t>
            </a:r>
            <a:endParaRPr lang="en-US" altLang="zh-CN" sz="266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宋体" panose="02010600030101010101" pitchFamily="2" charset="-122"/>
              </a:rPr>
              <a:t>   </a:t>
            </a:r>
            <a:r>
              <a:rPr lang="en-US" altLang="zh-CN" sz="2665" b="0" u="sng">
                <a:solidFill>
                  <a:srgbClr val="0000FF"/>
                </a:solidFill>
                <a:latin typeface="Times New Roman" panose="02020603050405020304"/>
                <a:ea typeface="宋体" panose="02010600030101010101" pitchFamily="2" charset="-122"/>
              </a:rPr>
              <a:t>I highly recommend making dumplings,</a:t>
            </a:r>
            <a:r>
              <a:rPr lang="en-US" altLang="zh-CN" sz="2665" b="0">
                <a:solidFill>
                  <a:srgbClr val="0000FF"/>
                </a:solidFill>
                <a:latin typeface="Times New Roman" panose="02020603050405020304"/>
                <a:ea typeface="宋体" panose="02010600030101010101" pitchFamily="2" charset="-122"/>
              </a:rPr>
              <a:t> which are</a:t>
            </a:r>
            <a:r>
              <a:rPr lang="en-US" altLang="zh-CN" sz="2665" b="0">
                <a:solidFill>
                  <a:srgbClr val="FF0000"/>
                </a:solidFill>
                <a:latin typeface="Times New Roman" panose="02020603050405020304"/>
                <a:ea typeface="宋体" panose="02010600030101010101" pitchFamily="2" charset="-122"/>
              </a:rPr>
              <a:t> an indispensable part </a:t>
            </a:r>
            <a:r>
              <a:rPr lang="en-US" altLang="zh-CN" sz="2665" b="0">
                <a:solidFill>
                  <a:srgbClr val="0000FF"/>
                </a:solidFill>
                <a:latin typeface="Times New Roman" panose="02020603050405020304"/>
                <a:ea typeface="宋体" panose="02010600030101010101" pitchFamily="2" charset="-122"/>
              </a:rPr>
              <a:t>of Chinese New Year celebrations. </a:t>
            </a:r>
            <a:r>
              <a:rPr lang="en-US" altLang="zh-CN" sz="2665" b="0">
                <a:solidFill>
                  <a:srgbClr val="FF0000"/>
                </a:solidFill>
                <a:latin typeface="Times New Roman" panose="02020603050405020304"/>
                <a:ea typeface="宋体" panose="02010600030101010101" pitchFamily="2" charset="-122"/>
              </a:rPr>
              <a:t>Shaped like </a:t>
            </a:r>
            <a:r>
              <a:rPr lang="en-US" altLang="zh-CN" sz="2665" b="0">
                <a:solidFill>
                  <a:srgbClr val="0000FF"/>
                </a:solidFill>
                <a:latin typeface="Times New Roman" panose="02020603050405020304"/>
                <a:ea typeface="宋体" panose="02010600030101010101" pitchFamily="2" charset="-122"/>
              </a:rPr>
              <a:t>ancient silver </a:t>
            </a:r>
            <a:r>
              <a:rPr lang="en-US" altLang="zh-CN" sz="2665" b="0">
                <a:solidFill>
                  <a:srgbClr val="0000FF"/>
                </a:solidFill>
                <a:latin typeface="Times New Roman" panose="02020603050405020304"/>
                <a:ea typeface="Times New Roman" panose="02020603050405020304"/>
              </a:rPr>
              <a:t>coins/</a:t>
            </a:r>
            <a:r>
              <a:rPr lang="en-US" altLang="zh-CN" sz="2665" b="0">
                <a:solidFill>
                  <a:srgbClr val="0000FF"/>
                </a:solidFill>
                <a:latin typeface="Times New Roman" panose="02020603050405020304"/>
                <a:ea typeface="宋体" panose="02010600030101010101" pitchFamily="2" charset="-122"/>
              </a:rPr>
              <a:t>ingots, they </a:t>
            </a:r>
            <a:r>
              <a:rPr lang="en-US" altLang="zh-CN" sz="2665" b="0">
                <a:solidFill>
                  <a:srgbClr val="FF0000"/>
                </a:solidFill>
                <a:latin typeface="Times New Roman" panose="02020603050405020304"/>
                <a:ea typeface="宋体" panose="02010600030101010101" pitchFamily="2" charset="-122"/>
              </a:rPr>
              <a:t>symbolize wealth and prosperity</a:t>
            </a:r>
            <a:r>
              <a:rPr lang="en-US" altLang="zh-CN" sz="2665" b="0">
                <a:solidFill>
                  <a:srgbClr val="0000FF"/>
                </a:solidFill>
                <a:latin typeface="Times New Roman" panose="02020603050405020304"/>
                <a:ea typeface="宋体" panose="02010600030101010101" pitchFamily="2" charset="-122"/>
              </a:rPr>
              <a:t>. The process of </a:t>
            </a:r>
            <a:r>
              <a:rPr lang="en-US" altLang="zh-CN" sz="2665" b="0">
                <a:solidFill>
                  <a:srgbClr val="FF0000"/>
                </a:solidFill>
                <a:latin typeface="Times New Roman" panose="02020603050405020304"/>
                <a:ea typeface="宋体" panose="02010600030101010101" pitchFamily="2" charset="-122"/>
              </a:rPr>
              <a:t>wrapping them together </a:t>
            </a:r>
            <a:r>
              <a:rPr lang="en-US" altLang="zh-CN" sz="2665" b="0">
                <a:solidFill>
                  <a:srgbClr val="0000FF"/>
                </a:solidFill>
                <a:latin typeface="Times New Roman" panose="02020603050405020304"/>
                <a:ea typeface="宋体" panose="02010600030101010101" pitchFamily="2" charset="-122"/>
              </a:rPr>
              <a:t>also </a:t>
            </a:r>
            <a:r>
              <a:rPr lang="en-US" altLang="zh-CN" sz="2665" b="0">
                <a:solidFill>
                  <a:srgbClr val="FF0000"/>
                </a:solidFill>
                <a:latin typeface="Times New Roman" panose="02020603050405020304"/>
                <a:ea typeface="宋体" panose="02010600030101010101" pitchFamily="2" charset="-122"/>
              </a:rPr>
              <a:t>represents family reunion and harmony</a:t>
            </a:r>
            <a:r>
              <a:rPr lang="en-US" altLang="zh-CN" sz="2665" b="0">
                <a:solidFill>
                  <a:srgbClr val="0000FF"/>
                </a:solidFill>
                <a:latin typeface="Times New Roman" panose="02020603050405020304"/>
                <a:ea typeface="宋体" panose="02010600030101010101" pitchFamily="2" charset="-122"/>
              </a:rPr>
              <a:t>—a perfect way to share Chinese culture. </a:t>
            </a:r>
            <a:r>
              <a:rPr lang="en-US" altLang="zh-CN" sz="2665" b="0" u="sng">
                <a:solidFill>
                  <a:srgbClr val="0000FF"/>
                </a:solidFill>
                <a:latin typeface="Times New Roman" panose="02020603050405020304"/>
                <a:ea typeface="宋体" panose="02010600030101010101" pitchFamily="2" charset="-122"/>
              </a:rPr>
              <a:t>To </a:t>
            </a:r>
            <a:r>
              <a:rPr lang="en-US" altLang="zh-CN" sz="2665" b="0" u="sng">
                <a:solidFill>
                  <a:srgbClr val="FF0000"/>
                </a:solidFill>
                <a:latin typeface="Times New Roman" panose="02020603050405020304"/>
                <a:ea typeface="宋体" panose="02010600030101010101" pitchFamily="2" charset="-122"/>
              </a:rPr>
              <a:t>create a fascinating cross-cultural fusion</a:t>
            </a:r>
            <a:r>
              <a:rPr lang="en-US" altLang="zh-CN" sz="2665" b="0" u="sng">
                <a:solidFill>
                  <a:srgbClr val="0000FF"/>
                </a:solidFill>
                <a:latin typeface="Times New Roman" panose="02020603050405020304"/>
                <a:ea typeface="宋体" panose="02010600030101010101" pitchFamily="2" charset="-122"/>
              </a:rPr>
              <a:t>, why not </a:t>
            </a:r>
            <a:r>
              <a:rPr lang="en-US" altLang="zh-CN" sz="2665" b="0" u="sng">
                <a:solidFill>
                  <a:srgbClr val="FF0000"/>
                </a:solidFill>
                <a:latin typeface="Times New Roman" panose="02020603050405020304"/>
                <a:ea typeface="宋体" panose="02010600030101010101" pitchFamily="2" charset="-122"/>
              </a:rPr>
              <a:t>incorporate some British elements</a:t>
            </a:r>
            <a:r>
              <a:rPr lang="en-US" altLang="zh-CN" sz="2665" b="0" u="sng">
                <a:solidFill>
                  <a:srgbClr val="0000FF"/>
                </a:solidFill>
                <a:latin typeface="Times New Roman" panose="02020603050405020304"/>
                <a:ea typeface="宋体" panose="02010600030101010101" pitchFamily="2" charset="-122"/>
              </a:rPr>
              <a:t>?</a:t>
            </a:r>
            <a:r>
              <a:rPr lang="en-US" altLang="zh-CN" sz="2665" b="0">
                <a:solidFill>
                  <a:srgbClr val="0000FF"/>
                </a:solidFill>
                <a:latin typeface="Times New Roman" panose="02020603050405020304"/>
                <a:ea typeface="宋体" panose="02010600030101010101" pitchFamily="2" charset="-122"/>
              </a:rPr>
              <a:t> You could add roasted potatoes or Yorkshire puddings </a:t>
            </a:r>
            <a:r>
              <a:rPr lang="en-US" altLang="zh-CN" sz="2665" b="0">
                <a:solidFill>
                  <a:srgbClr val="FF0000"/>
                </a:solidFill>
                <a:latin typeface="Times New Roman" panose="02020603050405020304"/>
                <a:ea typeface="宋体" panose="02010600030101010101" pitchFamily="2" charset="-122"/>
              </a:rPr>
              <a:t>whose golden color aligns beautifully with the Chinese pursuit of good luck</a:t>
            </a:r>
            <a:r>
              <a:rPr lang="en-US" altLang="zh-CN" sz="2665" b="0">
                <a:solidFill>
                  <a:srgbClr val="0000FF"/>
                </a:solidFill>
                <a:latin typeface="Times New Roman" panose="02020603050405020304"/>
                <a:ea typeface="Times New Roman" panose="02020603050405020304"/>
              </a:rPr>
              <a:t>,</a:t>
            </a:r>
            <a:r>
              <a:rPr lang="en-US" altLang="zh-CN" sz="2665" b="0">
                <a:solidFill>
                  <a:srgbClr val="0000FF"/>
                </a:solidFill>
                <a:latin typeface="Times New Roman" panose="02020603050405020304"/>
                <a:ea typeface="宋体" panose="02010600030101010101" pitchFamily="2" charset="-122"/>
              </a:rPr>
              <a:t> giv</a:t>
            </a:r>
            <a:r>
              <a:rPr lang="en-US" altLang="zh-CN" sz="2665" b="0">
                <a:solidFill>
                  <a:srgbClr val="0000FF"/>
                </a:solidFill>
                <a:latin typeface="Times New Roman" panose="02020603050405020304"/>
                <a:ea typeface="Times New Roman" panose="02020603050405020304"/>
              </a:rPr>
              <a:t>ing</a:t>
            </a:r>
            <a:r>
              <a:rPr lang="en-US" altLang="zh-CN" sz="2665" b="0">
                <a:solidFill>
                  <a:srgbClr val="0000FF"/>
                </a:solidFill>
                <a:latin typeface="Times New Roman" panose="02020603050405020304"/>
                <a:ea typeface="宋体" panose="02010600030101010101" pitchFamily="2" charset="-122"/>
              </a:rPr>
              <a:t> the meal </a:t>
            </a:r>
            <a:r>
              <a:rPr lang="en-US" altLang="zh-CN" sz="2665" b="0">
                <a:solidFill>
                  <a:srgbClr val="FF0000"/>
                </a:solidFill>
                <a:latin typeface="Times New Roman" panose="02020603050405020304"/>
                <a:ea typeface="宋体" panose="02010600030101010101" pitchFamily="2" charset="-122"/>
              </a:rPr>
              <a:t>a uniquely Anglo-Chinese character</a:t>
            </a:r>
            <a:r>
              <a:rPr lang="en-US" altLang="zh-CN" sz="2665" b="0">
                <a:solidFill>
                  <a:srgbClr val="0000FF"/>
                </a:solidFill>
                <a:latin typeface="Times New Roman" panose="02020603050405020304"/>
                <a:ea typeface="宋体" panose="02010600030101010101" pitchFamily="2" charset="-122"/>
              </a:rPr>
              <a:t> while </a:t>
            </a:r>
            <a:r>
              <a:rPr lang="en-US" altLang="zh-CN" sz="2665" b="0">
                <a:solidFill>
                  <a:srgbClr val="FF0000"/>
                </a:solidFill>
                <a:latin typeface="Times New Roman" panose="02020603050405020304"/>
                <a:ea typeface="宋体" panose="02010600030101010101" pitchFamily="2" charset="-122"/>
              </a:rPr>
              <a:t>maintaining its festive essence</a:t>
            </a:r>
            <a:r>
              <a:rPr lang="en-US" altLang="zh-CN" sz="2665" b="0">
                <a:solidFill>
                  <a:srgbClr val="0000FF"/>
                </a:solidFill>
                <a:latin typeface="Times New Roman" panose="02020603050405020304"/>
                <a:ea typeface="宋体" panose="02010600030101010101" pitchFamily="2" charset="-122"/>
              </a:rPr>
              <a:t>.</a:t>
            </a:r>
            <a:endParaRPr lang="en-US" altLang="zh-CN" sz="2665" b="0">
              <a:solidFill>
                <a:srgbClr val="0000FF"/>
              </a:solidFill>
              <a:latin typeface="Times New Roman" panose="02020603050405020304"/>
              <a:ea typeface="宋体" panose="02010600030101010101" pitchFamily="2" charset="-122"/>
            </a:endParaRPr>
          </a:p>
          <a:p>
            <a:pPr marL="0" indent="266700" algn="just" defTabSz="266700"/>
            <a:r>
              <a:rPr lang="en-US" altLang="zh-CN" sz="2665" b="0">
                <a:solidFill>
                  <a:srgbClr val="0000FF"/>
                </a:solidFill>
                <a:latin typeface="Times New Roman" panose="02020603050405020304"/>
                <a:ea typeface="宋体" panose="02010600030101010101" pitchFamily="2" charset="-122"/>
              </a:rPr>
              <a:t>   I'm confident this</a:t>
            </a:r>
            <a:r>
              <a:rPr lang="en-US" altLang="zh-CN" sz="2665" b="0">
                <a:solidFill>
                  <a:srgbClr val="FF0000"/>
                </a:solidFill>
                <a:latin typeface="Times New Roman" panose="02020603050405020304"/>
                <a:ea typeface="宋体" panose="02010600030101010101" pitchFamily="2" charset="-122"/>
              </a:rPr>
              <a:t> delightful blend of traditions</a:t>
            </a:r>
            <a:r>
              <a:rPr lang="en-US" altLang="zh-CN" sz="2665" b="0">
                <a:solidFill>
                  <a:srgbClr val="0000FF"/>
                </a:solidFill>
                <a:latin typeface="Times New Roman" panose="02020603050405020304"/>
                <a:ea typeface="宋体" panose="02010600030101010101" pitchFamily="2" charset="-122"/>
              </a:rPr>
              <a:t> will leave a lasting impression on your friend. </a:t>
            </a:r>
            <a:r>
              <a:rPr lang="en-US" altLang="zh-CN" sz="2665" b="0" u="sng">
                <a:solidFill>
                  <a:srgbClr val="0000FF"/>
                </a:solidFill>
                <a:latin typeface="Times New Roman" panose="02020603050405020304"/>
                <a:ea typeface="宋体" panose="02010600030101010101" pitchFamily="2" charset="-122"/>
              </a:rPr>
              <a:t>Wishing you a wonderful cooking experience and</a:t>
            </a:r>
            <a:r>
              <a:rPr lang="en-US" altLang="zh-CN" sz="2665" b="0" u="sng">
                <a:solidFill>
                  <a:srgbClr val="FF0000"/>
                </a:solidFill>
                <a:latin typeface="Times New Roman" panose="02020603050405020304"/>
                <a:ea typeface="宋体" panose="02010600030101010101" pitchFamily="2" charset="-122"/>
              </a:rPr>
              <a:t> a joyous celebration</a:t>
            </a:r>
            <a:r>
              <a:rPr lang="en-US" altLang="zh-CN" sz="2665" b="0">
                <a:solidFill>
                  <a:srgbClr val="0000FF"/>
                </a:solidFill>
                <a:latin typeface="Times New Roman" panose="02020603050405020304"/>
                <a:ea typeface="宋体" panose="02010600030101010101" pitchFamily="2" charset="-122"/>
              </a:rPr>
              <a:t>!</a:t>
            </a:r>
            <a:endParaRPr lang="en-US" altLang="zh-CN" sz="2665" b="0">
              <a:solidFill>
                <a:srgbClr val="0000FF"/>
              </a:solidFill>
              <a:latin typeface="Times New Roman" panose="02020603050405020304"/>
              <a:ea typeface="宋体" panose="02010600030101010101" pitchFamily="2" charset="-122"/>
            </a:endParaRPr>
          </a:p>
          <a:p>
            <a:pPr marL="0" indent="3733800" algn="just" defTabSz="266700"/>
            <a:r>
              <a:rPr lang="en-US" altLang="zh-CN" sz="2665" b="0">
                <a:solidFill>
                  <a:srgbClr val="0000FF"/>
                </a:solidFill>
                <a:latin typeface="Times New Roman" panose="02020603050405020304"/>
                <a:ea typeface="宋体" panose="02010600030101010101" pitchFamily="2" charset="-122"/>
              </a:rPr>
              <a:t>                                   Warm regards, Li Hua</a:t>
            </a:r>
            <a:endParaRPr lang="en-US" altLang="zh-CN" sz="2665" b="0">
              <a:solidFill>
                <a:srgbClr val="0000FF"/>
              </a:solidFill>
              <a:latin typeface="Times New Roman" panose="02020603050405020304"/>
              <a:ea typeface="宋体" panose="02010600030101010101" pitchFamily="2" charset="-122"/>
            </a:endParaRPr>
          </a:p>
        </p:txBody>
      </p:sp>
      <p:sp>
        <p:nvSpPr>
          <p:cNvPr id="3" name="文本框 2"/>
          <p:cNvSpPr txBox="1"/>
          <p:nvPr/>
        </p:nvSpPr>
        <p:spPr>
          <a:xfrm>
            <a:off x="5140113" y="171451"/>
            <a:ext cx="6773333" cy="420370"/>
          </a:xfrm>
          <a:prstGeom prst="rect">
            <a:avLst/>
          </a:prstGeom>
        </p:spPr>
        <p:txBody>
          <a:bodyPr>
            <a:spAutoFit/>
          </a:bodyPr>
          <a:p>
            <a:pPr defTabSz="266700"/>
            <a:r>
              <a:rPr lang="zh-CN" altLang="en-US" sz="2135" b="1">
                <a:solidFill>
                  <a:srgbClr val="000000"/>
                </a:solidFill>
                <a:latin typeface="Times New Roman" panose="02020603050405020304"/>
                <a:ea typeface="宋体" panose="02010600030101010101" pitchFamily="2" charset="-122"/>
              </a:rPr>
              <a:t>应用文写作</a:t>
            </a:r>
            <a:r>
              <a:rPr lang="en-US" altLang="zh-CN" sz="2135" b="1">
                <a:solidFill>
                  <a:srgbClr val="000000"/>
                </a:solidFill>
                <a:latin typeface="Times New Roman" panose="02020603050405020304"/>
                <a:ea typeface="宋体" panose="02010600030101010101" pitchFamily="2" charset="-122"/>
              </a:rPr>
              <a:t> </a:t>
            </a:r>
            <a:r>
              <a:rPr lang="zh-CN" altLang="en-US" sz="2135" b="1">
                <a:solidFill>
                  <a:srgbClr val="000000"/>
                </a:solidFill>
                <a:latin typeface="Times New Roman" panose="02020603050405020304"/>
                <a:ea typeface="宋体" panose="02010600030101010101" pitchFamily="2" charset="-122"/>
              </a:rPr>
              <a:t>话题</a:t>
            </a:r>
            <a:r>
              <a:rPr lang="en-US" altLang="zh-CN" sz="2135" b="1">
                <a:solidFill>
                  <a:srgbClr val="000000"/>
                </a:solidFill>
                <a:latin typeface="Times New Roman" panose="02020603050405020304"/>
                <a:ea typeface="Times New Roman" panose="02020603050405020304"/>
              </a:rPr>
              <a:t>1</a:t>
            </a:r>
            <a:r>
              <a:rPr lang="zh-CN" altLang="en-US" sz="2135" b="1">
                <a:solidFill>
                  <a:srgbClr val="000000"/>
                </a:solidFill>
                <a:latin typeface="Times New Roman" panose="02020603050405020304"/>
                <a:ea typeface="宋体" panose="02010600030101010101" pitchFamily="2" charset="-122"/>
              </a:rPr>
              <a:t>：健康饮食</a:t>
            </a:r>
            <a:r>
              <a:rPr lang="en-US" altLang="zh-CN" sz="2135" b="1">
                <a:solidFill>
                  <a:srgbClr val="000000"/>
                </a:solidFill>
                <a:latin typeface="Times New Roman" panose="02020603050405020304"/>
                <a:ea typeface="Times New Roman" panose="02020603050405020304"/>
              </a:rPr>
              <a:t>&amp;</a:t>
            </a:r>
            <a:r>
              <a:rPr lang="zh-CN" altLang="en-US" sz="2135" b="1">
                <a:solidFill>
                  <a:srgbClr val="000000"/>
                </a:solidFill>
                <a:latin typeface="Times New Roman" panose="02020603050405020304"/>
                <a:ea typeface="宋体" panose="02010600030101010101" pitchFamily="2" charset="-122"/>
              </a:rPr>
              <a:t>旅行经历</a:t>
            </a:r>
            <a:endParaRPr lang="zh-CN" altLang="en-US" sz="2135" b="1">
              <a:solidFill>
                <a:srgbClr val="000000"/>
              </a:solidFill>
              <a:latin typeface="Times New Roman" panose="02020603050405020304"/>
              <a:ea typeface="宋体" panose="02010600030101010101" pitchFamily="2"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04616" y="325260"/>
            <a:ext cx="11188006" cy="3592968"/>
          </a:xfrm>
          <a:prstGeom prst="rect">
            <a:avLst/>
          </a:prstGeom>
        </p:spPr>
      </p:pic>
      <p:grpSp>
        <p:nvGrpSpPr>
          <p:cNvPr id="56" name="组合 55"/>
          <p:cNvGrpSpPr/>
          <p:nvPr/>
        </p:nvGrpSpPr>
        <p:grpSpPr>
          <a:xfrm>
            <a:off x="7065141" y="1881946"/>
            <a:ext cx="3768009" cy="2592533"/>
            <a:chOff x="7065141" y="1881946"/>
            <a:chExt cx="3768009" cy="2592533"/>
          </a:xfrm>
        </p:grpSpPr>
        <p:sp>
          <p:nvSpPr>
            <p:cNvPr id="57" name="椭圆 56"/>
            <p:cNvSpPr/>
            <p:nvPr/>
          </p:nvSpPr>
          <p:spPr>
            <a:xfrm>
              <a:off x="7065141" y="1881946"/>
              <a:ext cx="3768009" cy="2592533"/>
            </a:xfrm>
            <a:prstGeom prst="ellipse">
              <a:avLst/>
            </a:prstGeom>
            <a:solidFill>
              <a:srgbClr val="83B34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7248938" y="2016269"/>
              <a:ext cx="3400414" cy="2323886"/>
            </a:xfrm>
            <a:prstGeom prst="ellipse">
              <a:avLst/>
            </a:prstGeom>
            <a:solidFill>
              <a:srgbClr val="83B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p:cNvPicPr>
            <a:picLocks noChangeAspect="1"/>
          </p:cNvPicPr>
          <p:nvPr/>
        </p:nvPicPr>
        <p:blipFill>
          <a:blip r:embed="rId2"/>
          <a:stretch>
            <a:fillRect/>
          </a:stretch>
        </p:blipFill>
        <p:spPr>
          <a:xfrm>
            <a:off x="0" y="5486400"/>
            <a:ext cx="12163928" cy="1371600"/>
          </a:xfrm>
          <a:prstGeom prst="rect">
            <a:avLst/>
          </a:prstGeom>
        </p:spPr>
      </p:pic>
      <p:pic>
        <p:nvPicPr>
          <p:cNvPr id="5" name="图片 4"/>
          <p:cNvPicPr>
            <a:picLocks noChangeAspect="1"/>
          </p:cNvPicPr>
          <p:nvPr/>
        </p:nvPicPr>
        <p:blipFill>
          <a:blip r:embed="rId3"/>
          <a:stretch>
            <a:fillRect/>
          </a:stretch>
        </p:blipFill>
        <p:spPr>
          <a:xfrm>
            <a:off x="0" y="4125971"/>
            <a:ext cx="12163928" cy="1888463"/>
          </a:xfrm>
          <a:prstGeom prst="rect">
            <a:avLst/>
          </a:prstGeom>
        </p:spPr>
      </p:pic>
      <p:pic>
        <p:nvPicPr>
          <p:cNvPr id="11" name="图片 10"/>
          <p:cNvPicPr>
            <a:picLocks noChangeAspect="1"/>
          </p:cNvPicPr>
          <p:nvPr/>
        </p:nvPicPr>
        <p:blipFill>
          <a:blip r:embed="rId4"/>
          <a:stretch>
            <a:fillRect/>
          </a:stretch>
        </p:blipFill>
        <p:spPr>
          <a:xfrm>
            <a:off x="5437129" y="6136783"/>
            <a:ext cx="663750" cy="247500"/>
          </a:xfrm>
          <a:prstGeom prst="rect">
            <a:avLst/>
          </a:prstGeom>
        </p:spPr>
      </p:pic>
      <p:pic>
        <p:nvPicPr>
          <p:cNvPr id="13" name="图片 12"/>
          <p:cNvPicPr>
            <a:picLocks noChangeAspect="1"/>
          </p:cNvPicPr>
          <p:nvPr/>
        </p:nvPicPr>
        <p:blipFill>
          <a:blip r:embed="rId5"/>
          <a:stretch>
            <a:fillRect/>
          </a:stretch>
        </p:blipFill>
        <p:spPr>
          <a:xfrm>
            <a:off x="6638369" y="6278717"/>
            <a:ext cx="416250" cy="157500"/>
          </a:xfrm>
          <a:prstGeom prst="rect">
            <a:avLst/>
          </a:prstGeom>
        </p:spPr>
      </p:pic>
      <p:pic>
        <p:nvPicPr>
          <p:cNvPr id="17" name="图片 16"/>
          <p:cNvPicPr>
            <a:picLocks noChangeAspect="1"/>
          </p:cNvPicPr>
          <p:nvPr/>
        </p:nvPicPr>
        <p:blipFill>
          <a:blip r:embed="rId6"/>
          <a:stretch>
            <a:fillRect/>
          </a:stretch>
        </p:blipFill>
        <p:spPr>
          <a:xfrm>
            <a:off x="4500467" y="1639613"/>
            <a:ext cx="540000" cy="371250"/>
          </a:xfrm>
          <a:prstGeom prst="rect">
            <a:avLst/>
          </a:prstGeom>
        </p:spPr>
      </p:pic>
      <p:pic>
        <p:nvPicPr>
          <p:cNvPr id="18" name="图片 17"/>
          <p:cNvPicPr>
            <a:picLocks noChangeAspect="1"/>
          </p:cNvPicPr>
          <p:nvPr/>
        </p:nvPicPr>
        <p:blipFill>
          <a:blip r:embed="rId7"/>
          <a:stretch>
            <a:fillRect/>
          </a:stretch>
        </p:blipFill>
        <p:spPr>
          <a:xfrm>
            <a:off x="592427" y="253170"/>
            <a:ext cx="795054" cy="419612"/>
          </a:xfrm>
          <a:prstGeom prst="rect">
            <a:avLst/>
          </a:prstGeom>
        </p:spPr>
      </p:pic>
      <p:pic>
        <p:nvPicPr>
          <p:cNvPr id="19" name="图片 18"/>
          <p:cNvPicPr>
            <a:picLocks noChangeAspect="1"/>
          </p:cNvPicPr>
          <p:nvPr/>
        </p:nvPicPr>
        <p:blipFill>
          <a:blip r:embed="rId8"/>
          <a:stretch>
            <a:fillRect/>
          </a:stretch>
        </p:blipFill>
        <p:spPr>
          <a:xfrm>
            <a:off x="10739068" y="117517"/>
            <a:ext cx="1289800" cy="954787"/>
          </a:xfrm>
          <a:prstGeom prst="rect">
            <a:avLst/>
          </a:prstGeom>
        </p:spPr>
      </p:pic>
      <p:pic>
        <p:nvPicPr>
          <p:cNvPr id="21" name="图片 20"/>
          <p:cNvPicPr>
            <a:picLocks noChangeAspect="1"/>
          </p:cNvPicPr>
          <p:nvPr/>
        </p:nvPicPr>
        <p:blipFill>
          <a:blip r:embed="rId9"/>
          <a:stretch>
            <a:fillRect/>
          </a:stretch>
        </p:blipFill>
        <p:spPr>
          <a:xfrm>
            <a:off x="1277256" y="5987792"/>
            <a:ext cx="2674144" cy="657577"/>
          </a:xfrm>
          <a:prstGeom prst="rect">
            <a:avLst/>
          </a:prstGeom>
        </p:spPr>
      </p:pic>
      <p:pic>
        <p:nvPicPr>
          <p:cNvPr id="10" name="图片 9"/>
          <p:cNvPicPr>
            <a:picLocks noChangeAspect="1"/>
          </p:cNvPicPr>
          <p:nvPr/>
        </p:nvPicPr>
        <p:blipFill>
          <a:blip r:embed="rId10"/>
          <a:stretch>
            <a:fillRect/>
          </a:stretch>
        </p:blipFill>
        <p:spPr>
          <a:xfrm>
            <a:off x="5410216" y="5518558"/>
            <a:ext cx="358788" cy="780892"/>
          </a:xfrm>
          <a:prstGeom prst="rect">
            <a:avLst/>
          </a:prstGeom>
        </p:spPr>
      </p:pic>
      <p:pic>
        <p:nvPicPr>
          <p:cNvPr id="9" name="图片 8"/>
          <p:cNvPicPr>
            <a:picLocks noChangeAspect="1"/>
          </p:cNvPicPr>
          <p:nvPr/>
        </p:nvPicPr>
        <p:blipFill>
          <a:blip r:embed="rId11"/>
          <a:stretch>
            <a:fillRect/>
          </a:stretch>
        </p:blipFill>
        <p:spPr>
          <a:xfrm>
            <a:off x="5734443" y="5486400"/>
            <a:ext cx="400998" cy="865311"/>
          </a:xfrm>
          <a:prstGeom prst="rect">
            <a:avLst/>
          </a:prstGeom>
        </p:spPr>
      </p:pic>
      <p:pic>
        <p:nvPicPr>
          <p:cNvPr id="12" name="图片 11"/>
          <p:cNvPicPr>
            <a:picLocks noChangeAspect="1"/>
          </p:cNvPicPr>
          <p:nvPr/>
        </p:nvPicPr>
        <p:blipFill>
          <a:blip r:embed="rId12"/>
          <a:stretch>
            <a:fillRect/>
          </a:stretch>
        </p:blipFill>
        <p:spPr>
          <a:xfrm>
            <a:off x="6582679" y="5613436"/>
            <a:ext cx="527629" cy="801996"/>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p:cNvPicPr>
            <a:picLocks noChangeAspect="1"/>
          </p:cNvPicPr>
          <p:nvPr/>
        </p:nvPicPr>
        <p:blipFill>
          <a:blip r:embed="rId13"/>
          <a:stretch>
            <a:fillRect/>
          </a:stretch>
        </p:blipFill>
        <p:spPr>
          <a:xfrm>
            <a:off x="332129" y="5417100"/>
            <a:ext cx="4661345" cy="709752"/>
          </a:xfrm>
          <a:prstGeom prst="rect">
            <a:avLst/>
          </a:prstGeom>
        </p:spPr>
      </p:pic>
      <p:pic>
        <p:nvPicPr>
          <p:cNvPr id="49" name="图片 48"/>
          <p:cNvPicPr>
            <a:picLocks noChangeAspect="1"/>
          </p:cNvPicPr>
          <p:nvPr/>
        </p:nvPicPr>
        <p:blipFill>
          <a:blip r:embed="rId14"/>
          <a:stretch>
            <a:fillRect/>
          </a:stretch>
        </p:blipFill>
        <p:spPr>
          <a:xfrm flipH="1">
            <a:off x="1263931" y="2967226"/>
            <a:ext cx="2508554" cy="2692107"/>
          </a:xfrm>
          <a:prstGeom prst="rect">
            <a:avLst/>
          </a:prstGeom>
        </p:spPr>
      </p:pic>
      <p:pic>
        <p:nvPicPr>
          <p:cNvPr id="50" name="图片 49"/>
          <p:cNvPicPr>
            <a:picLocks noChangeAspect="1"/>
          </p:cNvPicPr>
          <p:nvPr/>
        </p:nvPicPr>
        <p:blipFill>
          <a:blip r:embed="rId15"/>
          <a:stretch>
            <a:fillRect/>
          </a:stretch>
        </p:blipFill>
        <p:spPr>
          <a:xfrm flipH="1">
            <a:off x="2692679" y="3205793"/>
            <a:ext cx="467320" cy="670503"/>
          </a:xfrm>
          <a:prstGeom prst="rect">
            <a:avLst/>
          </a:prstGeom>
        </p:spPr>
      </p:pic>
      <p:pic>
        <p:nvPicPr>
          <p:cNvPr id="51" name="图片 50"/>
          <p:cNvPicPr>
            <a:picLocks noChangeAspect="1"/>
          </p:cNvPicPr>
          <p:nvPr/>
        </p:nvPicPr>
        <p:blipFill>
          <a:blip r:embed="rId16"/>
          <a:stretch>
            <a:fillRect/>
          </a:stretch>
        </p:blipFill>
        <p:spPr>
          <a:xfrm>
            <a:off x="145774" y="168433"/>
            <a:ext cx="11216940" cy="1414395"/>
          </a:xfrm>
          <a:prstGeom prst="rect">
            <a:avLst/>
          </a:prstGeom>
        </p:spPr>
      </p:pic>
      <p:pic>
        <p:nvPicPr>
          <p:cNvPr id="52" name="图片 51"/>
          <p:cNvPicPr>
            <a:picLocks noChangeAspect="1"/>
          </p:cNvPicPr>
          <p:nvPr/>
        </p:nvPicPr>
        <p:blipFill>
          <a:blip r:embed="rId17"/>
          <a:stretch>
            <a:fillRect/>
          </a:stretch>
        </p:blipFill>
        <p:spPr>
          <a:xfrm>
            <a:off x="1753509" y="1449961"/>
            <a:ext cx="1406490" cy="621047"/>
          </a:xfrm>
          <a:prstGeom prst="rect">
            <a:avLst/>
          </a:prstGeom>
        </p:spPr>
      </p:pic>
      <p:grpSp>
        <p:nvGrpSpPr>
          <p:cNvPr id="53" name="组合 52"/>
          <p:cNvGrpSpPr/>
          <p:nvPr/>
        </p:nvGrpSpPr>
        <p:grpSpPr>
          <a:xfrm>
            <a:off x="3505786" y="1556624"/>
            <a:ext cx="2133600" cy="2048256"/>
            <a:chOff x="3505786" y="1556624"/>
            <a:chExt cx="2133600" cy="2048256"/>
          </a:xfrm>
        </p:grpSpPr>
        <p:pic>
          <p:nvPicPr>
            <p:cNvPr id="54" name="图片 53"/>
            <p:cNvPicPr>
              <a:picLocks noChangeAspect="1"/>
            </p:cNvPicPr>
            <p:nvPr/>
          </p:nvPicPr>
          <p:blipFill>
            <a:blip r:embed="rId18"/>
            <a:stretch>
              <a:fillRect/>
            </a:stretch>
          </p:blipFill>
          <p:spPr>
            <a:xfrm flipH="1">
              <a:off x="3505786" y="1556624"/>
              <a:ext cx="2133600" cy="2048256"/>
            </a:xfrm>
            <a:prstGeom prst="rect">
              <a:avLst/>
            </a:prstGeom>
          </p:spPr>
        </p:pic>
        <p:sp>
          <p:nvSpPr>
            <p:cNvPr id="55" name="文本框 54"/>
            <p:cNvSpPr txBox="1"/>
            <p:nvPr/>
          </p:nvSpPr>
          <p:spPr>
            <a:xfrm>
              <a:off x="4346183" y="2067373"/>
              <a:ext cx="694690" cy="1106805"/>
            </a:xfrm>
            <a:prstGeom prst="rect">
              <a:avLst/>
            </a:prstGeom>
            <a:noFill/>
            <a:effectLst/>
          </p:spPr>
          <p:txBody>
            <a:bodyPr wrap="none" rtlCol="0">
              <a:spAutoFit/>
            </a:bodyPr>
            <a:lstStyle/>
            <a:p>
              <a:r>
                <a:rPr lang="en-US" altLang="zh-CN" sz="6600" dirty="0">
                  <a:solidFill>
                    <a:schemeClr val="bg1"/>
                  </a:solidFill>
                  <a:latin typeface="Britannic Bold" panose="020B0903060703020204" pitchFamily="34" charset="0"/>
                  <a:ea typeface="方正姚体" panose="02010601030101010101" pitchFamily="2" charset="-122"/>
                </a:rPr>
                <a:t>2</a:t>
              </a:r>
              <a:endParaRPr lang="zh-CN" altLang="en-US" sz="6600" dirty="0">
                <a:solidFill>
                  <a:schemeClr val="bg1"/>
                </a:solidFill>
                <a:latin typeface="Britannic Bold" panose="020B0903060703020204" pitchFamily="34" charset="0"/>
                <a:ea typeface="方正姚体" panose="02010601030101010101" pitchFamily="2" charset="-122"/>
              </a:endParaRPr>
            </a:p>
          </p:txBody>
        </p:sp>
      </p:grpSp>
      <p:pic>
        <p:nvPicPr>
          <p:cNvPr id="8" name="图片 7"/>
          <p:cNvPicPr>
            <a:picLocks noChangeAspect="1"/>
          </p:cNvPicPr>
          <p:nvPr/>
        </p:nvPicPr>
        <p:blipFill>
          <a:blip r:embed="rId19"/>
          <a:stretch>
            <a:fillRect/>
          </a:stretch>
        </p:blipFill>
        <p:spPr>
          <a:xfrm>
            <a:off x="1144771" y="5788547"/>
            <a:ext cx="485419" cy="696471"/>
          </a:xfrm>
          <a:prstGeom prst="rect">
            <a:avLst/>
          </a:prstGeom>
        </p:spPr>
      </p:pic>
      <p:sp>
        <p:nvSpPr>
          <p:cNvPr id="59" name="文本框 58"/>
          <p:cNvSpPr txBox="1"/>
          <p:nvPr/>
        </p:nvSpPr>
        <p:spPr>
          <a:xfrm>
            <a:off x="7812468" y="2432141"/>
            <a:ext cx="2428240" cy="1445260"/>
          </a:xfrm>
          <a:prstGeom prst="rect">
            <a:avLst/>
          </a:prstGeom>
          <a:noFill/>
        </p:spPr>
        <p:txBody>
          <a:bodyPr wrap="none" rtlCol="0">
            <a:spAutoFit/>
          </a:bodyPr>
          <a:lstStyle/>
          <a:p>
            <a:pPr algn="ctr" defTabSz="1218565">
              <a:defRPr/>
            </a:pPr>
            <a:r>
              <a:rPr lang="en-US" altLang="zh-CN" sz="4400" b="1" kern="0" dirty="0">
                <a:solidFill>
                  <a:schemeClr val="bg1"/>
                </a:solidFill>
                <a:latin typeface="幼圆" panose="02010509060101010101" pitchFamily="49" charset="-122"/>
                <a:ea typeface="幼圆" panose="02010509060101010101" pitchFamily="49" charset="-122"/>
              </a:rPr>
              <a:t>4</a:t>
            </a:r>
            <a:r>
              <a:rPr lang="zh-CN" altLang="en-US" sz="4400" b="1" kern="0" dirty="0">
                <a:solidFill>
                  <a:schemeClr val="bg1"/>
                </a:solidFill>
                <a:latin typeface="幼圆" panose="02010509060101010101" pitchFamily="49" charset="-122"/>
                <a:ea typeface="幼圆" panose="02010509060101010101" pitchFamily="49" charset="-122"/>
              </a:rPr>
              <a:t>月</a:t>
            </a:r>
            <a:r>
              <a:rPr lang="en-US" altLang="zh-CN" sz="4400" b="1" kern="0" dirty="0">
                <a:solidFill>
                  <a:schemeClr val="bg1"/>
                </a:solidFill>
                <a:latin typeface="幼圆" panose="02010509060101010101" pitchFamily="49" charset="-122"/>
                <a:ea typeface="幼圆" panose="02010509060101010101" pitchFamily="49" charset="-122"/>
              </a:rPr>
              <a:t>1</a:t>
            </a:r>
            <a:r>
              <a:rPr lang="zh-CN" altLang="en-US" sz="4400" b="1" kern="0" dirty="0">
                <a:solidFill>
                  <a:schemeClr val="bg1"/>
                </a:solidFill>
                <a:latin typeface="幼圆" panose="02010509060101010101" pitchFamily="49" charset="-122"/>
                <a:ea typeface="幼圆" panose="02010509060101010101" pitchFamily="49" charset="-122"/>
              </a:rPr>
              <a:t>日</a:t>
            </a:r>
            <a:endParaRPr lang="en-US" altLang="zh-CN" sz="4400" b="1" kern="0" dirty="0">
              <a:solidFill>
                <a:schemeClr val="bg1"/>
              </a:solidFill>
              <a:latin typeface="幼圆" panose="02010509060101010101" pitchFamily="49" charset="-122"/>
              <a:ea typeface="幼圆" panose="02010509060101010101" pitchFamily="49" charset="-122"/>
            </a:endParaRPr>
          </a:p>
          <a:p>
            <a:pPr algn="ctr" defTabSz="1218565">
              <a:defRPr/>
            </a:pPr>
            <a:r>
              <a:rPr lang="zh-CN" altLang="en-US" sz="4400" b="1" kern="0" dirty="0">
                <a:solidFill>
                  <a:schemeClr val="bg1"/>
                </a:solidFill>
                <a:latin typeface="幼圆" panose="02010509060101010101" pitchFamily="49" charset="-122"/>
                <a:ea typeface="幼圆" panose="02010509060101010101" pitchFamily="49" charset="-122"/>
              </a:rPr>
              <a:t>英语早读</a:t>
            </a:r>
            <a:endParaRPr lang="zh-CN" altLang="en-US" sz="4400" b="1" kern="0" dirty="0">
              <a:solidFill>
                <a:schemeClr val="bg1"/>
              </a:solidFill>
              <a:latin typeface="幼圆" panose="02010509060101010101" pitchFamily="49" charset="-122"/>
              <a:ea typeface="幼圆"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0" y="5788025"/>
            <a:ext cx="12164060" cy="1069975"/>
          </a:xfrm>
          <a:prstGeom prst="rect">
            <a:avLst/>
          </a:prstGeom>
        </p:spPr>
      </p:pic>
      <p:pic>
        <p:nvPicPr>
          <p:cNvPr id="11" name="图片 10"/>
          <p:cNvPicPr>
            <a:picLocks noChangeAspect="1"/>
          </p:cNvPicPr>
          <p:nvPr/>
        </p:nvPicPr>
        <p:blipFill>
          <a:blip r:embed="rId2"/>
          <a:stretch>
            <a:fillRect/>
          </a:stretch>
        </p:blipFill>
        <p:spPr>
          <a:xfrm>
            <a:off x="5437129" y="6136783"/>
            <a:ext cx="663750" cy="247500"/>
          </a:xfrm>
          <a:prstGeom prst="rect">
            <a:avLst/>
          </a:prstGeom>
        </p:spPr>
      </p:pic>
      <p:pic>
        <p:nvPicPr>
          <p:cNvPr id="13" name="图片 12"/>
          <p:cNvPicPr>
            <a:picLocks noChangeAspect="1"/>
          </p:cNvPicPr>
          <p:nvPr/>
        </p:nvPicPr>
        <p:blipFill>
          <a:blip r:embed="rId3"/>
          <a:stretch>
            <a:fillRect/>
          </a:stretch>
        </p:blipFill>
        <p:spPr>
          <a:xfrm>
            <a:off x="6638369" y="6278717"/>
            <a:ext cx="416250" cy="157500"/>
          </a:xfrm>
          <a:prstGeom prst="rect">
            <a:avLst/>
          </a:prstGeom>
        </p:spPr>
      </p:pic>
      <p:pic>
        <p:nvPicPr>
          <p:cNvPr id="18" name="图片 17"/>
          <p:cNvPicPr>
            <a:picLocks noChangeAspect="1"/>
          </p:cNvPicPr>
          <p:nvPr/>
        </p:nvPicPr>
        <p:blipFill>
          <a:blip r:embed="rId4"/>
          <a:stretch>
            <a:fillRect/>
          </a:stretch>
        </p:blipFill>
        <p:spPr>
          <a:xfrm>
            <a:off x="592427" y="253170"/>
            <a:ext cx="795054" cy="419612"/>
          </a:xfrm>
          <a:prstGeom prst="rect">
            <a:avLst/>
          </a:prstGeom>
        </p:spPr>
      </p:pic>
      <p:pic>
        <p:nvPicPr>
          <p:cNvPr id="19" name="图片 18"/>
          <p:cNvPicPr>
            <a:picLocks noChangeAspect="1"/>
          </p:cNvPicPr>
          <p:nvPr>
            <p:custDataLst>
              <p:tags r:id="rId5"/>
            </p:custDataLst>
          </p:nvPr>
        </p:nvPicPr>
        <p:blipFill>
          <a:blip r:embed="rId6"/>
          <a:stretch>
            <a:fillRect/>
          </a:stretch>
        </p:blipFill>
        <p:spPr>
          <a:xfrm>
            <a:off x="10739068" y="117517"/>
            <a:ext cx="1289800" cy="954787"/>
          </a:xfrm>
          <a:prstGeom prst="rect">
            <a:avLst/>
          </a:prstGeom>
        </p:spPr>
      </p:pic>
      <p:pic>
        <p:nvPicPr>
          <p:cNvPr id="21" name="图片 20"/>
          <p:cNvPicPr>
            <a:picLocks noChangeAspect="1"/>
          </p:cNvPicPr>
          <p:nvPr/>
        </p:nvPicPr>
        <p:blipFill>
          <a:blip r:embed="rId7"/>
          <a:stretch>
            <a:fillRect/>
          </a:stretch>
        </p:blipFill>
        <p:spPr>
          <a:xfrm>
            <a:off x="1277256" y="5987792"/>
            <a:ext cx="2674144" cy="657577"/>
          </a:xfrm>
          <a:prstGeom prst="rect">
            <a:avLst/>
          </a:prstGeom>
        </p:spPr>
      </p:pic>
      <p:pic>
        <p:nvPicPr>
          <p:cNvPr id="10" name="图片 9"/>
          <p:cNvPicPr>
            <a:picLocks noChangeAspect="1"/>
          </p:cNvPicPr>
          <p:nvPr/>
        </p:nvPicPr>
        <p:blipFill>
          <a:blip r:embed="rId8"/>
          <a:stretch>
            <a:fillRect/>
          </a:stretch>
        </p:blipFill>
        <p:spPr>
          <a:xfrm>
            <a:off x="4382786" y="5788433"/>
            <a:ext cx="358788" cy="780892"/>
          </a:xfrm>
          <a:prstGeom prst="rect">
            <a:avLst/>
          </a:prstGeom>
        </p:spPr>
      </p:pic>
      <p:pic>
        <p:nvPicPr>
          <p:cNvPr id="9" name="图片 8"/>
          <p:cNvPicPr>
            <a:picLocks noChangeAspect="1"/>
          </p:cNvPicPr>
          <p:nvPr/>
        </p:nvPicPr>
        <p:blipFill>
          <a:blip r:embed="rId9"/>
          <a:stretch>
            <a:fillRect/>
          </a:stretch>
        </p:blipFill>
        <p:spPr>
          <a:xfrm>
            <a:off x="3606558" y="5619750"/>
            <a:ext cx="400998" cy="865311"/>
          </a:xfrm>
          <a:prstGeom prst="rect">
            <a:avLst/>
          </a:prstGeom>
        </p:spPr>
      </p:pic>
      <p:pic>
        <p:nvPicPr>
          <p:cNvPr id="12" name="图片 11"/>
          <p:cNvPicPr>
            <a:picLocks noChangeAspect="1"/>
          </p:cNvPicPr>
          <p:nvPr/>
        </p:nvPicPr>
        <p:blipFill>
          <a:blip r:embed="rId10"/>
          <a:stretch>
            <a:fillRect/>
          </a:stretch>
        </p:blipFill>
        <p:spPr>
          <a:xfrm>
            <a:off x="11101974" y="5856006"/>
            <a:ext cx="527629" cy="801996"/>
          </a:xfrm>
          <a:prstGeom prst="rect">
            <a:avLst/>
          </a:prstGeom>
        </p:spPr>
      </p:pic>
      <p:pic>
        <p:nvPicPr>
          <p:cNvPr id="8" name="图片 7"/>
          <p:cNvPicPr>
            <a:picLocks noChangeAspect="1"/>
          </p:cNvPicPr>
          <p:nvPr/>
        </p:nvPicPr>
        <p:blipFill>
          <a:blip r:embed="rId11"/>
          <a:stretch>
            <a:fillRect/>
          </a:stretch>
        </p:blipFill>
        <p:spPr>
          <a:xfrm>
            <a:off x="1144771" y="5788547"/>
            <a:ext cx="485419" cy="696471"/>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 name="组合 28"/>
          <p:cNvGrpSpPr/>
          <p:nvPr>
            <p:custDataLst>
              <p:tags r:id="rId12"/>
            </p:custDataLst>
          </p:nvPr>
        </p:nvGrpSpPr>
        <p:grpSpPr>
          <a:xfrm>
            <a:off x="4644390" y="1697990"/>
            <a:ext cx="7695565" cy="834390"/>
            <a:chOff x="7553737" y="2050705"/>
            <a:chExt cx="5483767" cy="516834"/>
          </a:xfrm>
        </p:grpSpPr>
        <p:sp>
          <p:nvSpPr>
            <p:cNvPr id="30" name="圆角矩形 29"/>
            <p:cNvSpPr/>
            <p:nvPr>
              <p:custDataLst>
                <p:tags r:id="rId13"/>
              </p:custDataLst>
            </p:nvPr>
          </p:nvSpPr>
          <p:spPr>
            <a:xfrm>
              <a:off x="7553737" y="2050705"/>
              <a:ext cx="5328792" cy="516834"/>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custDataLst>
                <p:tags r:id="rId14"/>
              </p:custDataLst>
            </p:nvPr>
          </p:nvSpPr>
          <p:spPr>
            <a:xfrm>
              <a:off x="7632620" y="2168089"/>
              <a:ext cx="5404884" cy="285163"/>
            </a:xfrm>
            <a:prstGeom prst="rect">
              <a:avLst/>
            </a:prstGeom>
            <a:noFill/>
          </p:spPr>
          <p:txBody>
            <a:bodyPr wrap="square" rtlCol="0">
              <a:spAutoFit/>
            </a:bodyPr>
            <a:lstStyle/>
            <a:p>
              <a:pPr defTabSz="1218565">
                <a:defRPr/>
              </a:pPr>
              <a:r>
                <a:rPr lang="zh-CN" altLang="en-US" sz="2400" b="1" kern="0" dirty="0">
                  <a:latin typeface="幼圆" panose="02010509060101010101" pitchFamily="49" charset="-122"/>
                  <a:ea typeface="幼圆" panose="02010509060101010101" pitchFamily="49" charset="-122"/>
                </a:rPr>
                <a:t> </a:t>
              </a:r>
              <a:r>
                <a:rPr lang="en-US" altLang="zh-CN" sz="2400" b="1" kern="0" dirty="0">
                  <a:latin typeface="幼圆" panose="02010509060101010101" pitchFamily="49" charset="-122"/>
                  <a:ea typeface="幼圆" panose="02010509060101010101" pitchFamily="49" charset="-122"/>
                </a:rPr>
                <a:t>2</a:t>
              </a:r>
              <a:r>
                <a:rPr lang="en-US" altLang="zh-CN" sz="2400" b="1" kern="0" dirty="0">
                  <a:latin typeface="幼圆" panose="02010509060101010101" pitchFamily="49" charset="-122"/>
                  <a:ea typeface="幼圆" panose="02010509060101010101" pitchFamily="49" charset="-122"/>
                  <a:sym typeface="+mn-ea"/>
                </a:rPr>
                <a:t>.</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Global Reading</a:t>
              </a:r>
              <a:r>
                <a:rPr lang="zh-CN" altLang="en-US" sz="2400" b="1" kern="0" dirty="0">
                  <a:latin typeface="Times New Roman" panose="02020603050405020304" charset="0"/>
                  <a:ea typeface="幼圆" panose="02010509060101010101" pitchFamily="49" charset="-122"/>
                  <a:cs typeface="Times New Roman" panose="02020603050405020304" charset="0"/>
                  <a:sym typeface="+mn-ea"/>
                </a:rPr>
                <a:t> </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P28 From page to screen  </a:t>
              </a:r>
              <a:endParaRPr lang="en-US" altLang="zh-CN" sz="2400" b="1" kern="0" dirty="0">
                <a:latin typeface="幼圆" panose="02010509060101010101" pitchFamily="49" charset="-122"/>
                <a:ea typeface="幼圆" panose="02010509060101010101" pitchFamily="49" charset="-122"/>
              </a:endParaRPr>
            </a:p>
          </p:txBody>
        </p:sp>
      </p:grpSp>
      <p:sp>
        <p:nvSpPr>
          <p:cNvPr id="44" name="文本框 20"/>
          <p:cNvSpPr>
            <a:spLocks noChangeArrowheads="1"/>
          </p:cNvSpPr>
          <p:nvPr/>
        </p:nvSpPr>
        <p:spPr bwMode="auto">
          <a:xfrm>
            <a:off x="1475094" y="3995646"/>
            <a:ext cx="2297430" cy="110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6600" b="1" dirty="0">
                <a:solidFill>
                  <a:srgbClr val="000033"/>
                </a:solidFill>
                <a:latin typeface="幼圆" panose="02010509060101010101" pitchFamily="49" charset="-122"/>
                <a:ea typeface="幼圆" panose="02010509060101010101" pitchFamily="49" charset="-122"/>
                <a:sym typeface="微软雅黑" panose="020B0503020204020204" pitchFamily="34" charset="-122"/>
              </a:rPr>
              <a:t>Tasks</a:t>
            </a:r>
            <a:endParaRPr lang="en-US" altLang="zh-CN" sz="6600" b="1" dirty="0">
              <a:solidFill>
                <a:srgbClr val="000033"/>
              </a:solidFill>
              <a:latin typeface="幼圆" panose="02010509060101010101" pitchFamily="49" charset="-122"/>
              <a:ea typeface="幼圆" panose="02010509060101010101" pitchFamily="49" charset="-122"/>
              <a:sym typeface="微软雅黑" panose="020B0503020204020204" pitchFamily="34" charset="-122"/>
            </a:endParaRPr>
          </a:p>
        </p:txBody>
      </p:sp>
      <p:pic>
        <p:nvPicPr>
          <p:cNvPr id="45" name="图片 44"/>
          <p:cNvPicPr>
            <a:picLocks noChangeAspect="1"/>
          </p:cNvPicPr>
          <p:nvPr/>
        </p:nvPicPr>
        <p:blipFill>
          <a:blip r:embed="rId15"/>
          <a:stretch>
            <a:fillRect/>
          </a:stretch>
        </p:blipFill>
        <p:spPr>
          <a:xfrm>
            <a:off x="515295" y="1072564"/>
            <a:ext cx="2283267" cy="3231037"/>
          </a:xfrm>
          <a:prstGeom prst="rect">
            <a:avLst/>
          </a:prstGeom>
        </p:spPr>
      </p:pic>
      <p:sp>
        <p:nvSpPr>
          <p:cNvPr id="2" name="圆角矩形 1"/>
          <p:cNvSpPr/>
          <p:nvPr>
            <p:custDataLst>
              <p:tags r:id="rId16"/>
            </p:custDataLst>
          </p:nvPr>
        </p:nvSpPr>
        <p:spPr>
          <a:xfrm>
            <a:off x="4644390" y="2769235"/>
            <a:ext cx="7478395" cy="834390"/>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FF0000"/>
              </a:solidFill>
              <a:highlight>
                <a:srgbClr val="00FF00"/>
              </a:highlight>
            </a:endParaRPr>
          </a:p>
        </p:txBody>
      </p:sp>
      <p:sp>
        <p:nvSpPr>
          <p:cNvPr id="3" name="文本框 2"/>
          <p:cNvSpPr txBox="1"/>
          <p:nvPr>
            <p:custDataLst>
              <p:tags r:id="rId17"/>
            </p:custDataLst>
          </p:nvPr>
        </p:nvSpPr>
        <p:spPr>
          <a:xfrm>
            <a:off x="4741545" y="2958465"/>
            <a:ext cx="7380605" cy="1198880"/>
          </a:xfrm>
          <a:prstGeom prst="rect">
            <a:avLst/>
          </a:prstGeom>
          <a:noFill/>
        </p:spPr>
        <p:txBody>
          <a:bodyPr wrap="square" rtlCol="0">
            <a:spAutoFit/>
          </a:bodyPr>
          <a:p>
            <a:pPr defTabSz="1218565">
              <a:defRPr/>
            </a:pPr>
            <a:r>
              <a:rPr lang="zh-CN" altLang="en-US" sz="2400" b="1" kern="0" dirty="0">
                <a:latin typeface="幼圆" panose="02010509060101010101" pitchFamily="49" charset="-122"/>
                <a:ea typeface="幼圆" panose="02010509060101010101" pitchFamily="49" charset="-122"/>
              </a:rPr>
              <a:t> </a:t>
            </a:r>
            <a:r>
              <a:rPr lang="en-US" altLang="zh-CN" sz="2400" b="1" kern="0" dirty="0">
                <a:latin typeface="幼圆" panose="02010509060101010101" pitchFamily="49" charset="-122"/>
                <a:ea typeface="幼圆" panose="02010509060101010101" pitchFamily="49" charset="-122"/>
              </a:rPr>
              <a:t>3.</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Global Reading</a:t>
            </a:r>
            <a:r>
              <a:rPr lang="zh-CN" altLang="en-US" sz="2400" b="1" kern="0" dirty="0">
                <a:latin typeface="Times New Roman" panose="02020603050405020304" charset="0"/>
                <a:ea typeface="幼圆" panose="02010509060101010101" pitchFamily="49" charset="-122"/>
                <a:cs typeface="Times New Roman" panose="02020603050405020304" charset="0"/>
                <a:sym typeface="+mn-ea"/>
              </a:rPr>
              <a:t> </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P37 The Edinburgh International Festival  </a:t>
            </a:r>
            <a:endParaRPr lang="en-US" altLang="zh-CN" sz="2400" b="1" kern="0" dirty="0">
              <a:solidFill>
                <a:schemeClr val="tx1"/>
              </a:solidFill>
              <a:latin typeface="Times New Roman" panose="02020603050405020304" charset="0"/>
              <a:ea typeface="幼圆" panose="02010509060101010101" pitchFamily="49" charset="-122"/>
              <a:cs typeface="Times New Roman" panose="02020603050405020304" charset="0"/>
              <a:sym typeface="+mn-ea"/>
            </a:endParaRPr>
          </a:p>
          <a:p>
            <a:pPr defTabSz="1218565">
              <a:defRPr/>
            </a:pPr>
            <a:endParaRPr lang="en-US" altLang="zh-CN" sz="2400" b="1" kern="0" dirty="0">
              <a:latin typeface="幼圆" panose="02010509060101010101" pitchFamily="49" charset="-122"/>
              <a:ea typeface="幼圆" panose="02010509060101010101" pitchFamily="49" charset="-122"/>
            </a:endParaRPr>
          </a:p>
        </p:txBody>
      </p:sp>
      <p:sp>
        <p:nvSpPr>
          <p:cNvPr id="5" name="圆角矩形 4"/>
          <p:cNvSpPr/>
          <p:nvPr>
            <p:custDataLst>
              <p:tags r:id="rId18"/>
            </p:custDataLst>
          </p:nvPr>
        </p:nvSpPr>
        <p:spPr>
          <a:xfrm>
            <a:off x="4644390" y="3806190"/>
            <a:ext cx="7478395" cy="834390"/>
          </a:xfrm>
          <a:prstGeom prst="roundRect">
            <a:avLst>
              <a:gd name="adj" fmla="val 29488"/>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custDataLst>
              <p:tags r:id="rId19"/>
            </p:custDataLst>
          </p:nvPr>
        </p:nvSpPr>
        <p:spPr>
          <a:xfrm>
            <a:off x="4658995" y="3850005"/>
            <a:ext cx="7423150" cy="829945"/>
          </a:xfrm>
          <a:prstGeom prst="rect">
            <a:avLst/>
          </a:prstGeom>
          <a:noFill/>
        </p:spPr>
        <p:txBody>
          <a:bodyPr wrap="square" rtlCol="0">
            <a:spAutoFit/>
          </a:bodyPr>
          <a:lstStyle/>
          <a:p>
            <a:pPr defTabSz="1218565">
              <a:defRPr/>
            </a:pPr>
            <a:r>
              <a:rPr lang="zh-CN" altLang="en-US" sz="2400" b="1" kern="0" dirty="0">
                <a:solidFill>
                  <a:srgbClr val="FF0000"/>
                </a:solidFill>
                <a:latin typeface="幼圆" panose="02010509060101010101" pitchFamily="49" charset="-122"/>
                <a:ea typeface="幼圆" panose="02010509060101010101" pitchFamily="49" charset="-122"/>
              </a:rPr>
              <a:t> </a:t>
            </a:r>
            <a:r>
              <a:rPr lang="en-US" altLang="zh-CN" sz="2400" b="1" kern="0" dirty="0">
                <a:solidFill>
                  <a:schemeClr val="tx1"/>
                </a:solidFill>
                <a:latin typeface="幼圆" panose="02010509060101010101" pitchFamily="49" charset="-122"/>
                <a:ea typeface="幼圆" panose="02010509060101010101" pitchFamily="49" charset="-122"/>
              </a:rPr>
              <a:t>4.</a:t>
            </a:r>
            <a:r>
              <a:rPr lang="en-US" altLang="zh-CN" sz="2400" b="1" kern="0" dirty="0">
                <a:latin typeface="幼圆" panose="02010509060101010101" pitchFamily="49" charset="-122"/>
                <a:ea typeface="幼圆" panose="02010509060101010101" pitchFamily="49" charset="-122"/>
                <a:sym typeface="+mn-ea"/>
              </a:rPr>
              <a:t> </a:t>
            </a:r>
            <a:r>
              <a:rPr lang="zh-CN" altLang="en-US" sz="2400" b="1">
                <a:latin typeface="宋体" panose="02010600030101010101" pitchFamily="2" charset="-122"/>
                <a:ea typeface="宋体" panose="02010600030101010101" pitchFamily="2" charset="-122"/>
                <a:sym typeface="+mn-ea"/>
              </a:rPr>
              <a:t>细节描写微技能之动作描写（素材）</a:t>
            </a:r>
            <a:r>
              <a:rPr lang="zh-CN" altLang="en-US" sz="2400" b="1" kern="0" dirty="0">
                <a:latin typeface="幼圆" panose="02010509060101010101" pitchFamily="49" charset="-122"/>
                <a:ea typeface="幼圆" panose="02010509060101010101" pitchFamily="49" charset="-122"/>
                <a:sym typeface="+mn-ea"/>
              </a:rPr>
              <a:t>齐读</a:t>
            </a:r>
            <a:endParaRPr lang="zh-CN" altLang="en-US" sz="2400" b="1" kern="0" dirty="0">
              <a:solidFill>
                <a:schemeClr val="tx1"/>
              </a:solidFill>
              <a:latin typeface="幼圆" panose="02010509060101010101" pitchFamily="49" charset="-122"/>
              <a:ea typeface="幼圆" panose="02010509060101010101" pitchFamily="49" charset="-122"/>
            </a:endParaRPr>
          </a:p>
          <a:p>
            <a:pPr defTabSz="1218565">
              <a:defRPr/>
            </a:pPr>
            <a:endParaRPr lang="en-US" altLang="zh-CN" sz="2400" b="1" kern="0" dirty="0">
              <a:solidFill>
                <a:schemeClr val="tx1"/>
              </a:solidFill>
              <a:latin typeface="Times New Roman" panose="02020603050405020304" charset="0"/>
              <a:ea typeface="幼圆" panose="02010509060101010101" pitchFamily="49" charset="-122"/>
              <a:cs typeface="Times New Roman" panose="02020603050405020304" charset="0"/>
              <a:sym typeface="+mn-ea"/>
            </a:endParaRPr>
          </a:p>
        </p:txBody>
      </p:sp>
      <p:sp>
        <p:nvSpPr>
          <p:cNvPr id="39" name="圆角矩形 38"/>
          <p:cNvSpPr/>
          <p:nvPr>
            <p:custDataLst>
              <p:tags r:id="rId20"/>
            </p:custDataLst>
          </p:nvPr>
        </p:nvSpPr>
        <p:spPr>
          <a:xfrm>
            <a:off x="4601210" y="4747260"/>
            <a:ext cx="7521575" cy="1041400"/>
          </a:xfrm>
          <a:prstGeom prst="roundRect">
            <a:avLst>
              <a:gd name="adj" fmla="val 29488"/>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custDataLst>
              <p:tags r:id="rId21"/>
            </p:custDataLst>
          </p:nvPr>
        </p:nvSpPr>
        <p:spPr>
          <a:xfrm>
            <a:off x="4741278" y="4974233"/>
            <a:ext cx="6638557" cy="460375"/>
          </a:xfrm>
          <a:prstGeom prst="rect">
            <a:avLst/>
          </a:prstGeom>
          <a:noFill/>
        </p:spPr>
        <p:txBody>
          <a:bodyPr wrap="square" rtlCol="0">
            <a:spAutoFit/>
          </a:bodyPr>
          <a:lstStyle/>
          <a:p>
            <a:pPr defTabSz="1218565">
              <a:defRPr/>
            </a:pPr>
            <a:r>
              <a:rPr lang="zh-CN" altLang="en-US" sz="2400" b="1" kern="0" dirty="0">
                <a:solidFill>
                  <a:schemeClr val="tx1"/>
                </a:solidFill>
                <a:latin typeface="幼圆" panose="02010509060101010101" pitchFamily="49" charset="-122"/>
                <a:ea typeface="幼圆" panose="02010509060101010101" pitchFamily="49" charset="-122"/>
              </a:rPr>
              <a:t> </a:t>
            </a:r>
            <a:r>
              <a:rPr lang="en-US" altLang="zh-CN" sz="2400" b="1" kern="0" dirty="0">
                <a:solidFill>
                  <a:schemeClr val="tx1"/>
                </a:solidFill>
                <a:latin typeface="幼圆" panose="02010509060101010101" pitchFamily="49" charset="-122"/>
                <a:ea typeface="幼圆" panose="02010509060101010101" pitchFamily="49" charset="-122"/>
              </a:rPr>
              <a:t>5.</a:t>
            </a:r>
            <a:r>
              <a:rPr lang="zh-CN" altLang="en-US" sz="2400" b="1" kern="0" dirty="0">
                <a:solidFill>
                  <a:schemeClr val="tx1"/>
                </a:solidFill>
                <a:latin typeface="幼圆" panose="02010509060101010101" pitchFamily="49" charset="-122"/>
                <a:ea typeface="幼圆" panose="02010509060101010101" pitchFamily="49" charset="-122"/>
              </a:rPr>
              <a:t> </a:t>
            </a:r>
            <a:r>
              <a:rPr lang="en-US" altLang="zh-CN" sz="2400" b="1" kern="0" dirty="0">
                <a:solidFill>
                  <a:schemeClr val="tx1"/>
                </a:solidFill>
                <a:latin typeface="幼圆" panose="02010509060101010101" pitchFamily="49" charset="-122"/>
                <a:ea typeface="幼圆" panose="02010509060101010101" pitchFamily="49" charset="-122"/>
              </a:rPr>
              <a:t> </a:t>
            </a:r>
            <a:r>
              <a:rPr lang="zh-CN" altLang="en-US" sz="2400" b="1" kern="0" dirty="0">
                <a:solidFill>
                  <a:schemeClr val="tx1"/>
                </a:solidFill>
                <a:latin typeface="幼圆" panose="02010509060101010101" pitchFamily="49" charset="-122"/>
                <a:ea typeface="幼圆" panose="02010509060101010101" pitchFamily="49" charset="-122"/>
              </a:rPr>
              <a:t>剩余时间自行复习</a:t>
            </a:r>
            <a:r>
              <a:rPr lang="zh-CN" altLang="en-US" sz="2400" b="1" kern="0" dirty="0">
                <a:solidFill>
                  <a:schemeClr val="tx1"/>
                </a:solidFill>
                <a:latin typeface="幼圆" panose="02010509060101010101" pitchFamily="49" charset="-122"/>
                <a:ea typeface="幼圆" panose="02010509060101010101" pitchFamily="49" charset="-122"/>
                <a:sym typeface="+mn-ea"/>
              </a:rPr>
              <a:t>维词</a:t>
            </a:r>
            <a:r>
              <a:rPr lang="en-US" altLang="zh-CN" sz="2400" b="1" kern="0" dirty="0">
                <a:solidFill>
                  <a:schemeClr val="tx1"/>
                </a:solidFill>
                <a:latin typeface="幼圆" panose="02010509060101010101" pitchFamily="49" charset="-122"/>
                <a:ea typeface="幼圆" panose="02010509060101010101" pitchFamily="49" charset="-122"/>
                <a:sym typeface="+mn-ea"/>
              </a:rPr>
              <a:t> P410-420 </a:t>
            </a:r>
            <a:endParaRPr lang="zh-CN" altLang="en-US" sz="2400" b="1" kern="0" dirty="0">
              <a:solidFill>
                <a:schemeClr val="tx1"/>
              </a:solidFill>
              <a:latin typeface="幼圆" panose="02010509060101010101" pitchFamily="49" charset="-122"/>
              <a:ea typeface="幼圆" panose="02010509060101010101" pitchFamily="49" charset="-122"/>
            </a:endParaRPr>
          </a:p>
        </p:txBody>
      </p:sp>
      <p:sp>
        <p:nvSpPr>
          <p:cNvPr id="36" name="圆角矩形 35"/>
          <p:cNvSpPr/>
          <p:nvPr>
            <p:custDataLst>
              <p:tags r:id="rId22"/>
            </p:custDataLst>
          </p:nvPr>
        </p:nvSpPr>
        <p:spPr>
          <a:xfrm>
            <a:off x="4658995" y="476885"/>
            <a:ext cx="7505065" cy="985520"/>
          </a:xfrm>
          <a:prstGeom prst="roundRect">
            <a:avLst>
              <a:gd name="adj" fmla="val 29488"/>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custDataLst>
              <p:tags r:id="rId23"/>
            </p:custDataLst>
          </p:nvPr>
        </p:nvSpPr>
        <p:spPr>
          <a:xfrm>
            <a:off x="4858385" y="800100"/>
            <a:ext cx="7169785" cy="460375"/>
          </a:xfrm>
          <a:prstGeom prst="rect">
            <a:avLst/>
          </a:prstGeom>
          <a:noFill/>
        </p:spPr>
        <p:txBody>
          <a:bodyPr wrap="square" rtlCol="0">
            <a:spAutoFit/>
          </a:bodyPr>
          <a:lstStyle/>
          <a:p>
            <a:pPr defTabSz="1218565">
              <a:defRPr/>
            </a:pPr>
            <a:r>
              <a:rPr lang="en-US" altLang="zh-CN" sz="2400" b="1" kern="0" dirty="0">
                <a:solidFill>
                  <a:schemeClr val="tx1"/>
                </a:solidFill>
                <a:latin typeface="幼圆" panose="02010509060101010101" pitchFamily="49" charset="-122"/>
                <a:ea typeface="幼圆" panose="02010509060101010101" pitchFamily="49" charset="-122"/>
              </a:rPr>
              <a:t>1.</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Global Reading</a:t>
            </a:r>
            <a:r>
              <a:rPr lang="zh-CN" altLang="en-US" sz="2400" b="1" kern="0" dirty="0">
                <a:latin typeface="Times New Roman" panose="02020603050405020304" charset="0"/>
                <a:ea typeface="幼圆" panose="02010509060101010101" pitchFamily="49" charset="-122"/>
                <a:cs typeface="Times New Roman" panose="02020603050405020304" charset="0"/>
                <a:sym typeface="+mn-ea"/>
              </a:rPr>
              <a:t> </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P25 D</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enmark eliminates book tax</a:t>
            </a:r>
            <a:endParaRPr lang="en-US" altLang="zh-CN" sz="2400" b="1" kern="0" dirty="0">
              <a:latin typeface="Times New Roman" panose="02020603050405020304" charset="0"/>
              <a:ea typeface="幼圆" panose="02010509060101010101" pitchFamily="49" charset="-122"/>
              <a:cs typeface="Times New Roman" panose="02020603050405020304" charset="0"/>
              <a:sym typeface="+mn-ea"/>
            </a:endParaRPr>
          </a:p>
        </p:txBody>
      </p:sp>
      <p:pic>
        <p:nvPicPr>
          <p:cNvPr id="20" name="P25--Denmark eliminates book tax">
            <a:hlinkClick r:id="" action="ppaction://media"/>
          </p:cNvPr>
          <p:cNvPicPr/>
          <p:nvPr>
            <a:audioFile r:link="rId24"/>
            <p:extLst>
              <p:ext uri="{DAA4B4D4-6D71-4841-9C94-3DE7FCFB9230}">
                <p14:media xmlns:p14="http://schemas.microsoft.com/office/powerpoint/2010/main" r:embed="rId25"/>
              </p:ext>
            </p:extLst>
          </p:nvPr>
        </p:nvPicPr>
        <p:blipFill>
          <a:blip r:embed="rId26"/>
          <a:stretch>
            <a:fillRect/>
          </a:stretch>
        </p:blipFill>
        <p:spPr>
          <a:xfrm>
            <a:off x="3952240" y="565785"/>
            <a:ext cx="691515" cy="690880"/>
          </a:xfrm>
          <a:prstGeom prst="rect">
            <a:avLst/>
          </a:prstGeom>
        </p:spPr>
      </p:pic>
      <p:pic>
        <p:nvPicPr>
          <p:cNvPr id="28" name="P28--From page to screen">
            <a:hlinkClick r:id="" action="ppaction://media"/>
          </p:cNvPr>
          <p:cNvPicPr/>
          <p:nvPr>
            <a:audioFile r:link="rId27"/>
            <p:extLst>
              <p:ext uri="{DAA4B4D4-6D71-4841-9C94-3DE7FCFB9230}">
                <p14:media xmlns:p14="http://schemas.microsoft.com/office/powerpoint/2010/main" r:embed="rId28"/>
              </p:ext>
            </p:extLst>
          </p:nvPr>
        </p:nvPicPr>
        <p:blipFill>
          <a:blip r:embed="rId26"/>
          <a:stretch>
            <a:fillRect/>
          </a:stretch>
        </p:blipFill>
        <p:spPr>
          <a:xfrm>
            <a:off x="3935730" y="1780540"/>
            <a:ext cx="708025" cy="557530"/>
          </a:xfrm>
          <a:prstGeom prst="rect">
            <a:avLst/>
          </a:prstGeom>
        </p:spPr>
      </p:pic>
      <p:pic>
        <p:nvPicPr>
          <p:cNvPr id="32" name="P37--The Edinburgh International Festival">
            <a:hlinkClick r:id="" action="ppaction://media"/>
          </p:cNvPr>
          <p:cNvPicPr/>
          <p:nvPr>
            <a:audioFile r:link="rId29"/>
            <p:extLst>
              <p:ext uri="{DAA4B4D4-6D71-4841-9C94-3DE7FCFB9230}">
                <p14:media xmlns:p14="http://schemas.microsoft.com/office/powerpoint/2010/main" r:embed="rId30"/>
              </p:ext>
            </p:extLst>
          </p:nvPr>
        </p:nvPicPr>
        <p:blipFill>
          <a:blip r:embed="rId26"/>
          <a:stretch>
            <a:fillRect/>
          </a:stretch>
        </p:blipFill>
        <p:spPr>
          <a:xfrm>
            <a:off x="4008120" y="2958465"/>
            <a:ext cx="635635" cy="50419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childTnLst>
            <p:audio>
              <p:cMediaNode>
                <p:cTn id="2" fill="hold" display="1">
                  <p:stCondLst>
                    <p:cond delay="indefinite"/>
                  </p:stCondLst>
                  <p:endCondLst>
                    <p:cond evt="onStopAudio">
                      <p:tgtEl>
                        <p:sldTgt/>
                      </p:tgtEl>
                    </p:cond>
                  </p:endCondLst>
                </p:cTn>
                <p:tgtEl>
                  <p:spTgt spid="20"/>
                </p:tgtEl>
              </p:cMediaNode>
            </p:audio>
            <p:audio>
              <p:cMediaNode>
                <p:cTn id="3" fill="hold" display="1">
                  <p:stCondLst>
                    <p:cond delay="indefinite"/>
                  </p:stCondLst>
                  <p:endCondLst>
                    <p:cond evt="onStopAudio">
                      <p:tgtEl>
                        <p:sldTgt/>
                      </p:tgtEl>
                    </p:cond>
                  </p:endCondLst>
                </p:cTn>
                <p:tgtEl>
                  <p:spTgt spid="28"/>
                </p:tgtEl>
              </p:cMediaNode>
            </p:audio>
            <p:audio>
              <p:cMediaNode>
                <p:cTn id="4" fill="hold" display="1">
                  <p:stCondLst>
                    <p:cond delay="indefinite"/>
                  </p:stCondLst>
                  <p:endCondLst>
                    <p:cond evt="onStopAudio">
                      <p:tgtEl>
                        <p:sldTgt/>
                      </p:tgtEl>
                    </p:cond>
                  </p:endCondLst>
                </p:cTn>
                <p:tgtEl>
                  <p:spTgt spid="3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702310" y="104140"/>
          <a:ext cx="10990580" cy="6753860"/>
        </p:xfrm>
        <a:graphic>
          <a:graphicData uri="http://schemas.openxmlformats.org/drawingml/2006/table">
            <a:tbl>
              <a:tblPr/>
              <a:tblGrid>
                <a:gridCol w="1232535"/>
                <a:gridCol w="2042160"/>
                <a:gridCol w="7715885"/>
              </a:tblGrid>
              <a:tr h="393700">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部位</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动作</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例句</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694055">
                <a:tc>
                  <a:txBody>
                    <a:bodyPr/>
                    <a:p>
                      <a:pPr marL="14160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Head</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低头</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141605" indent="0" algn="l" defTabSz="914400">
                        <a:lnSpc>
                          <a:spcPct val="107000"/>
                        </a:lnSpc>
                        <a:spcBef>
                          <a:spcPct val="0"/>
                        </a:spcBef>
                        <a:spcAft>
                          <a:spcPct val="0"/>
                        </a:spcAft>
                        <a:tabLst>
                          <a:tab pos="3643630" algn="l"/>
                        </a:tabLst>
                      </a:pPr>
                      <a:r>
                        <a:rPr lang="en-US" altLang="zh-CN" sz="2000">
                          <a:solidFill>
                            <a:srgbClr val="000000"/>
                          </a:solidFill>
                          <a:latin typeface="Times New Roman" panose="02020603050405020304"/>
                          <a:ea typeface="宋体" panose="02010600030101010101" pitchFamily="2" charset="-122"/>
                        </a:rPr>
                        <a:t>He </a:t>
                      </a:r>
                      <a:r>
                        <a:rPr lang="en-US" altLang="zh-CN" sz="2000" b="1">
                          <a:solidFill>
                            <a:srgbClr val="000000"/>
                          </a:solidFill>
                          <a:latin typeface="Times New Roman" panose="02020603050405020304"/>
                          <a:ea typeface="宋体" panose="02010600030101010101" pitchFamily="2" charset="-122"/>
                        </a:rPr>
                        <a:t>hung/lowered/bent/bowed/drooped </a:t>
                      </a:r>
                      <a:r>
                        <a:rPr lang="en-US" altLang="zh-CN" sz="2000">
                          <a:solidFill>
                            <a:srgbClr val="000000"/>
                          </a:solidFill>
                          <a:latin typeface="Times New Roman" panose="02020603050405020304"/>
                          <a:ea typeface="宋体" panose="02010600030101010101" pitchFamily="2" charset="-122"/>
                        </a:rPr>
                        <a:t>his head in shame.</a:t>
                      </a:r>
                      <a:r>
                        <a:rPr lang="en-US" altLang="zh-CN" sz="2000">
                          <a:solidFill>
                            <a:srgbClr val="000000"/>
                          </a:solidFill>
                          <a:latin typeface="Times New Roman" panose="02020603050405020304"/>
                          <a:ea typeface="宋体" panose="02010600030101010101" pitchFamily="2" charset="-122"/>
                        </a:rPr>
                        <a:t>	His head </a:t>
                      </a:r>
                      <a:r>
                        <a:rPr lang="en-US" altLang="zh-CN" sz="2000" b="1">
                          <a:solidFill>
                            <a:srgbClr val="000000"/>
                          </a:solidFill>
                          <a:latin typeface="Times New Roman" panose="02020603050405020304"/>
                          <a:ea typeface="宋体" panose="02010600030101010101" pitchFamily="2" charset="-122"/>
                        </a:rPr>
                        <a:t>drooped.</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1211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挠头</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a:t>
                      </a:r>
                      <a:r>
                        <a:rPr lang="en-US" altLang="zh-CN" sz="2000" b="1">
                          <a:solidFill>
                            <a:srgbClr val="000000"/>
                          </a:solidFill>
                          <a:latin typeface="Times New Roman" panose="02020603050405020304"/>
                          <a:ea typeface="宋体" panose="02010600030101010101" pitchFamily="2" charset="-122"/>
                        </a:rPr>
                        <a:t>scratched his head</a:t>
                      </a:r>
                      <a:r>
                        <a:rPr lang="en-US" altLang="zh-CN" sz="2000">
                          <a:solidFill>
                            <a:srgbClr val="000000"/>
                          </a:solidFill>
                          <a:latin typeface="Times New Roman" panose="02020603050405020304"/>
                          <a:ea typeface="宋体" panose="02010600030101010101" pitchFamily="2" charset="-122"/>
                        </a:rPr>
                        <a:t>, not understanding a word.</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1211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埋头</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She </a:t>
                      </a:r>
                      <a:r>
                        <a:rPr lang="en-US" altLang="zh-CN" sz="2000" b="1">
                          <a:solidFill>
                            <a:srgbClr val="000000"/>
                          </a:solidFill>
                          <a:latin typeface="Times New Roman" panose="02020603050405020304"/>
                          <a:ea typeface="宋体" panose="02010600030101010101" pitchFamily="2" charset="-122"/>
                        </a:rPr>
                        <a:t>buried her head </a:t>
                      </a:r>
                      <a:r>
                        <a:rPr lang="en-US" altLang="zh-CN" sz="2000">
                          <a:solidFill>
                            <a:srgbClr val="000000"/>
                          </a:solidFill>
                          <a:latin typeface="Times New Roman" panose="02020603050405020304"/>
                          <a:ea typeface="宋体" panose="02010600030101010101" pitchFamily="2" charset="-122"/>
                        </a:rPr>
                        <a:t>in the pillow.</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12750">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靠</a:t>
                      </a:r>
                      <a:r>
                        <a:rPr lang="en-US" altLang="zh-CN" sz="2000">
                          <a:solidFill>
                            <a:srgbClr val="000000"/>
                          </a:solidFill>
                          <a:latin typeface="Times New Roman" panose="02020603050405020304"/>
                          <a:ea typeface="宋体" panose="02010600030101010101" pitchFamily="2" charset="-122"/>
                        </a:rPr>
                        <a:t>....</a:t>
                      </a:r>
                      <a:r>
                        <a:rPr lang="zh-CN" sz="2000">
                          <a:solidFill>
                            <a:srgbClr val="000000"/>
                          </a:solidFill>
                          <a:latin typeface="宋体" panose="02010600030101010101" pitchFamily="2" charset="-122"/>
                          <a:ea typeface="宋体" panose="02010600030101010101" pitchFamily="2" charset="-122"/>
                        </a:rPr>
                        <a:t>在</a:t>
                      </a:r>
                      <a:r>
                        <a:rPr lang="en-US" altLang="zh-CN" sz="2000">
                          <a:solidFill>
                            <a:srgbClr val="000000"/>
                          </a:solidFill>
                          <a:latin typeface="Times New Roman" panose="02020603050405020304"/>
                          <a:ea typeface="宋体" panose="02010600030101010101" pitchFamily="2" charset="-122"/>
                        </a:rPr>
                        <a:t>...</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She </a:t>
                      </a:r>
                      <a:r>
                        <a:rPr lang="en-US" altLang="zh-CN" sz="2000" b="1">
                          <a:solidFill>
                            <a:srgbClr val="000000"/>
                          </a:solidFill>
                          <a:latin typeface="Times New Roman" panose="02020603050405020304"/>
                          <a:ea typeface="宋体" panose="02010600030101010101" pitchFamily="2" charset="-122"/>
                        </a:rPr>
                        <a:t>rested </a:t>
                      </a:r>
                      <a:r>
                        <a:rPr lang="en-US" altLang="zh-CN" sz="2000">
                          <a:solidFill>
                            <a:srgbClr val="000000"/>
                          </a:solidFill>
                          <a:latin typeface="Times New Roman" panose="02020603050405020304"/>
                          <a:ea typeface="宋体" panose="02010600030101010101" pitchFamily="2" charset="-122"/>
                        </a:rPr>
                        <a:t>her head </a:t>
                      </a:r>
                      <a:r>
                        <a:rPr lang="en-US" altLang="zh-CN" sz="2000" b="1">
                          <a:solidFill>
                            <a:srgbClr val="000000"/>
                          </a:solidFill>
                          <a:latin typeface="Times New Roman" panose="02020603050405020304"/>
                          <a:ea typeface="宋体" panose="02010600030101010101" pitchFamily="2" charset="-122"/>
                        </a:rPr>
                        <a:t>on </a:t>
                      </a:r>
                      <a:r>
                        <a:rPr lang="en-US" altLang="zh-CN" sz="2000">
                          <a:solidFill>
                            <a:srgbClr val="000000"/>
                          </a:solidFill>
                          <a:latin typeface="Times New Roman" panose="02020603050405020304"/>
                          <a:ea typeface="宋体" panose="02010600030101010101" pitchFamily="2" charset="-122"/>
                        </a:rPr>
                        <a:t>his shoulder.</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8450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清理思绪</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Times New Roman" panose="02020603050405020304"/>
                        </a:rPr>
                        <a:t> </a:t>
                      </a:r>
                      <a:r>
                        <a:rPr lang="en-US" altLang="zh-CN" sz="2000">
                          <a:solidFill>
                            <a:srgbClr val="000000"/>
                          </a:solidFill>
                          <a:latin typeface="Times New Roman" panose="02020603050405020304"/>
                          <a:ea typeface="宋体" panose="02010600030101010101" pitchFamily="2" charset="-122"/>
                        </a:rPr>
                        <a:t>I decided to go for a walk to </a:t>
                      </a:r>
                      <a:r>
                        <a:rPr lang="en-US" altLang="zh-CN" sz="2000" b="1">
                          <a:solidFill>
                            <a:srgbClr val="000000"/>
                          </a:solidFill>
                          <a:latin typeface="Times New Roman" panose="02020603050405020304"/>
                          <a:ea typeface="宋体" panose="02010600030101010101" pitchFamily="2" charset="-122"/>
                        </a:rPr>
                        <a:t>clear my head/ mind.</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1211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头眩晕</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could </a:t>
                      </a:r>
                      <a:r>
                        <a:rPr lang="en-US" altLang="zh-CN" sz="2000" b="1">
                          <a:solidFill>
                            <a:srgbClr val="000000"/>
                          </a:solidFill>
                          <a:latin typeface="Times New Roman" panose="02020603050405020304"/>
                          <a:ea typeface="宋体" panose="02010600030101010101" pitchFamily="2" charset="-122"/>
                        </a:rPr>
                        <a:t>feel his head spinning </a:t>
                      </a:r>
                      <a:r>
                        <a:rPr lang="en-US" altLang="zh-CN" sz="2000">
                          <a:solidFill>
                            <a:srgbClr val="000000"/>
                          </a:solidFill>
                          <a:latin typeface="Times New Roman" panose="02020603050405020304"/>
                          <a:ea typeface="宋体" panose="02010600030101010101" pitchFamily="2" charset="-122"/>
                        </a:rPr>
                        <a:t>after only one drink.</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1211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w="6350" cap="flat" cmpd="sng">
                      <a:solidFill>
                        <a:srgbClr val="000000"/>
                      </a:solidFill>
                      <a:prstDash val="solid"/>
                      <a:headEnd type="none" w="med" len="med"/>
                      <a:tailEnd type="none" w="med" len="med"/>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前往</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turned and </a:t>
                      </a:r>
                      <a:r>
                        <a:rPr lang="en-US" altLang="zh-CN" sz="2000" b="1">
                          <a:solidFill>
                            <a:srgbClr val="000000"/>
                          </a:solidFill>
                          <a:latin typeface="Times New Roman" panose="02020603050405020304"/>
                          <a:ea typeface="宋体" panose="02010600030101010101" pitchFamily="2" charset="-122"/>
                        </a:rPr>
                        <a:t>headed for </a:t>
                      </a:r>
                      <a:r>
                        <a:rPr lang="en-US" altLang="zh-CN" sz="2000">
                          <a:solidFill>
                            <a:srgbClr val="000000"/>
                          </a:solidFill>
                          <a:latin typeface="Times New Roman" panose="02020603050405020304"/>
                          <a:ea typeface="宋体" panose="02010600030101010101" pitchFamily="2" charset="-122"/>
                        </a:rPr>
                        <a:t>the door.</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94970">
                <a:tc>
                  <a:txBody>
                    <a:bodyPr/>
                    <a:p>
                      <a:pPr marL="14160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Face</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露出笑容</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A bright smile </a:t>
                      </a:r>
                      <a:r>
                        <a:rPr lang="en-US" altLang="zh-CN" sz="2000" b="1">
                          <a:solidFill>
                            <a:srgbClr val="000000"/>
                          </a:solidFill>
                          <a:latin typeface="Times New Roman" panose="02020603050405020304"/>
                          <a:ea typeface="宋体" panose="02010600030101010101" pitchFamily="2" charset="-122"/>
                        </a:rPr>
                        <a:t>appeared on/spread across/was written on </a:t>
                      </a:r>
                      <a:r>
                        <a:rPr lang="en-US" altLang="zh-CN" sz="2000">
                          <a:solidFill>
                            <a:srgbClr val="000000"/>
                          </a:solidFill>
                          <a:latin typeface="Times New Roman" panose="02020603050405020304"/>
                          <a:ea typeface="宋体" panose="02010600030101010101" pitchFamily="2" charset="-122"/>
                        </a:rPr>
                        <a:t>his face.</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1211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容光焕发</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Her face </a:t>
                      </a:r>
                      <a:r>
                        <a:rPr lang="en-US" altLang="zh-CN" sz="2000" b="1">
                          <a:solidFill>
                            <a:srgbClr val="000000"/>
                          </a:solidFill>
                          <a:latin typeface="Times New Roman" panose="02020603050405020304"/>
                          <a:ea typeface="宋体" panose="02010600030101010101" pitchFamily="2" charset="-122"/>
                        </a:rPr>
                        <a:t>lit up/brightened/glowed </a:t>
                      </a:r>
                      <a:r>
                        <a:rPr lang="en-US" altLang="zh-CN" sz="2000">
                          <a:solidFill>
                            <a:srgbClr val="000000"/>
                          </a:solidFill>
                          <a:latin typeface="Times New Roman" panose="02020603050405020304"/>
                          <a:ea typeface="宋体" panose="02010600030101010101" pitchFamily="2" charset="-122"/>
                        </a:rPr>
                        <a:t>when I gave her the present.</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1211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满脸通红</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Jack's face </a:t>
                      </a:r>
                      <a:r>
                        <a:rPr lang="en-US" altLang="zh-CN" sz="2000" b="1">
                          <a:solidFill>
                            <a:srgbClr val="000000"/>
                          </a:solidFill>
                          <a:latin typeface="Times New Roman" panose="02020603050405020304"/>
                          <a:ea typeface="宋体" panose="02010600030101010101" pitchFamily="2" charset="-122"/>
                        </a:rPr>
                        <a:t>flushed/burned </a:t>
                      </a:r>
                      <a:r>
                        <a:rPr lang="en-US" altLang="zh-CN" sz="2000">
                          <a:solidFill>
                            <a:srgbClr val="000000"/>
                          </a:solidFill>
                          <a:latin typeface="Times New Roman" panose="02020603050405020304"/>
                          <a:ea typeface="宋体" panose="02010600030101010101" pitchFamily="2" charset="-122"/>
                        </a:rPr>
                        <a:t>with embarrassment.</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1211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脸色惨白</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Her face </a:t>
                      </a:r>
                      <a:r>
                        <a:rPr lang="en-US" altLang="zh-CN" sz="2000" b="1">
                          <a:solidFill>
                            <a:srgbClr val="000000"/>
                          </a:solidFill>
                          <a:latin typeface="Times New Roman" panose="02020603050405020304"/>
                          <a:ea typeface="宋体" panose="02010600030101010101" pitchFamily="2" charset="-122"/>
                        </a:rPr>
                        <a:t>paled </a:t>
                      </a:r>
                      <a:r>
                        <a:rPr lang="en-US" altLang="zh-CN" sz="2000">
                          <a:solidFill>
                            <a:srgbClr val="000000"/>
                          </a:solidFill>
                          <a:latin typeface="Times New Roman" panose="02020603050405020304"/>
                          <a:ea typeface="宋体" panose="02010600030101010101" pitchFamily="2" charset="-122"/>
                        </a:rPr>
                        <a:t>with fright.</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1211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w="6350" cap="flat" cmpd="sng">
                      <a:solidFill>
                        <a:srgbClr val="000000"/>
                      </a:solidFill>
                      <a:prstDash val="solid"/>
                      <a:headEnd type="none" w="med" len="med"/>
                      <a:tailEnd type="none" w="med" len="med"/>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皱眉</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had </a:t>
                      </a:r>
                      <a:r>
                        <a:rPr lang="en-US" altLang="zh-CN" sz="2000" b="1">
                          <a:solidFill>
                            <a:srgbClr val="000000"/>
                          </a:solidFill>
                          <a:latin typeface="Times New Roman" panose="02020603050405020304"/>
                          <a:ea typeface="宋体" panose="02010600030101010101" pitchFamily="2" charset="-122"/>
                        </a:rPr>
                        <a:t>a slight frown </a:t>
                      </a:r>
                      <a:r>
                        <a:rPr lang="en-US" altLang="zh-CN" sz="2000">
                          <a:solidFill>
                            <a:srgbClr val="000000"/>
                          </a:solidFill>
                          <a:latin typeface="Times New Roman" panose="02020603050405020304"/>
                          <a:ea typeface="宋体" panose="02010600030101010101" pitchFamily="2" charset="-122"/>
                        </a:rPr>
                        <a:t>on his face.</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74675">
                <a:tc>
                  <a:txBody>
                    <a:bodyPr/>
                    <a:p>
                      <a:pPr marL="14160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Cheek</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脸颊发烫</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a:t>
                      </a:r>
                      <a:r>
                        <a:rPr lang="en-US" altLang="zh-CN" sz="2000" b="1">
                          <a:solidFill>
                            <a:srgbClr val="000000"/>
                          </a:solidFill>
                          <a:latin typeface="Times New Roman" panose="02020603050405020304"/>
                          <a:ea typeface="宋体" panose="02010600030101010101" pitchFamily="2" charset="-122"/>
                        </a:rPr>
                        <a:t>felt his cheeks burning </a:t>
                      </a:r>
                      <a:r>
                        <a:rPr lang="en-US" altLang="zh-CN" sz="2000">
                          <a:solidFill>
                            <a:srgbClr val="000000"/>
                          </a:solidFill>
                          <a:latin typeface="Times New Roman" panose="02020603050405020304"/>
                          <a:ea typeface="宋体" panose="02010600030101010101" pitchFamily="2" charset="-122"/>
                        </a:rPr>
                        <a:t>with shame.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0228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流泪</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a:noFill/>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Tears </a:t>
                      </a:r>
                      <a:r>
                        <a:rPr lang="en-US" altLang="zh-CN" sz="2000" b="1">
                          <a:solidFill>
                            <a:srgbClr val="000000"/>
                          </a:solidFill>
                          <a:latin typeface="Times New Roman" panose="02020603050405020304"/>
                          <a:ea typeface="宋体" panose="02010600030101010101" pitchFamily="2" charset="-122"/>
                        </a:rPr>
                        <a:t>rolled down her cheeks.</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443865" y="-635"/>
          <a:ext cx="11748135" cy="6858635"/>
        </p:xfrm>
        <a:graphic>
          <a:graphicData uri="http://schemas.openxmlformats.org/drawingml/2006/table">
            <a:tbl>
              <a:tblPr/>
              <a:tblGrid>
                <a:gridCol w="1317625"/>
                <a:gridCol w="2182495"/>
                <a:gridCol w="8248015"/>
              </a:tblGrid>
              <a:tr h="680085">
                <a:tc>
                  <a:txBody>
                    <a:bodyPr/>
                    <a:p>
                      <a:pPr marL="14160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Eyes</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瞪大眼</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ts val="300"/>
                        </a:spcAft>
                      </a:pPr>
                      <a:r>
                        <a:rPr lang="en-US" altLang="zh-CN" sz="2000">
                          <a:solidFill>
                            <a:srgbClr val="000000"/>
                          </a:solidFill>
                          <a:latin typeface="Times New Roman" panose="02020603050405020304"/>
                          <a:ea typeface="宋体" panose="02010600030101010101" pitchFamily="2" charset="-122"/>
                        </a:rPr>
                        <a:t>His eyes were </a:t>
                      </a:r>
                      <a:r>
                        <a:rPr lang="en-US" altLang="zh-CN" sz="2000" b="1">
                          <a:solidFill>
                            <a:srgbClr val="000000"/>
                          </a:solidFill>
                          <a:latin typeface="Times New Roman" panose="02020603050405020304"/>
                          <a:ea typeface="宋体" panose="02010600030101010101" pitchFamily="2" charset="-122"/>
                        </a:rPr>
                        <a:t>wide with horror.</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65430">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目光落在</a:t>
                      </a:r>
                      <a:r>
                        <a:rPr lang="en-US" altLang="zh-CN" sz="2000">
                          <a:solidFill>
                            <a:srgbClr val="000000"/>
                          </a:solidFill>
                          <a:latin typeface="Times New Roman" panose="02020603050405020304"/>
                          <a:ea typeface="宋体" panose="02010600030101010101" pitchFamily="2" charset="-122"/>
                        </a:rPr>
                        <a:t>...</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The dog's hungry eyes </a:t>
                      </a:r>
                      <a:r>
                        <a:rPr lang="en-US" altLang="zh-CN" sz="2000" b="1">
                          <a:solidFill>
                            <a:srgbClr val="000000"/>
                          </a:solidFill>
                          <a:latin typeface="Times New Roman" panose="02020603050405020304"/>
                          <a:ea typeface="宋体" panose="02010600030101010101" pitchFamily="2" charset="-122"/>
                        </a:rPr>
                        <a:t>were on(=landed on/fell on) </a:t>
                      </a:r>
                      <a:r>
                        <a:rPr lang="en-US" altLang="zh-CN" sz="2000">
                          <a:solidFill>
                            <a:srgbClr val="000000"/>
                          </a:solidFill>
                          <a:latin typeface="Times New Roman" panose="02020603050405020304"/>
                          <a:ea typeface="宋体" panose="02010600030101010101" pitchFamily="2" charset="-122"/>
                        </a:rPr>
                        <a:t>my sandwich.</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04800">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目光移到</a:t>
                      </a:r>
                      <a:r>
                        <a:rPr lang="en-US" altLang="zh-CN" sz="2000">
                          <a:solidFill>
                            <a:srgbClr val="000000"/>
                          </a:solidFill>
                          <a:latin typeface="Times New Roman" panose="02020603050405020304"/>
                          <a:ea typeface="宋体" panose="02010600030101010101" pitchFamily="2" charset="-122"/>
                        </a:rPr>
                        <a:t>...</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a:t>
                      </a:r>
                      <a:r>
                        <a:rPr lang="en-US" altLang="zh-CN" sz="2000" b="1">
                          <a:solidFill>
                            <a:srgbClr val="000000"/>
                          </a:solidFill>
                          <a:latin typeface="Times New Roman" panose="02020603050405020304"/>
                          <a:ea typeface="宋体" panose="02010600030101010101" pitchFamily="2" charset="-122"/>
                        </a:rPr>
                        <a:t>turned his eyes to the door </a:t>
                      </a:r>
                      <a:r>
                        <a:rPr lang="en-US" altLang="zh-CN" sz="2000">
                          <a:solidFill>
                            <a:srgbClr val="000000"/>
                          </a:solidFill>
                          <a:latin typeface="Times New Roman" panose="02020603050405020304"/>
                          <a:ea typeface="宋体" panose="02010600030101010101" pitchFamily="2" charset="-122"/>
                        </a:rPr>
                        <a:t>when he heard the handle turning</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6606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Times New Roman" panose="02020603050405020304"/>
                          <a:ea typeface="宋体" panose="02010600030101010101" pitchFamily="2" charset="-122"/>
                        </a:rPr>
                        <a:t>直视</a:t>
                      </a:r>
                      <a:endParaRPr 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She </a:t>
                      </a:r>
                      <a:r>
                        <a:rPr lang="en-US" altLang="zh-CN" sz="2000" b="1">
                          <a:solidFill>
                            <a:srgbClr val="000000"/>
                          </a:solidFill>
                          <a:latin typeface="Times New Roman" panose="02020603050405020304"/>
                          <a:ea typeface="宋体" panose="02010600030101010101" pitchFamily="2" charset="-122"/>
                        </a:rPr>
                        <a:t>looked her father straight in the eye </a:t>
                      </a:r>
                      <a:r>
                        <a:rPr lang="en-US" altLang="zh-CN" sz="2000">
                          <a:solidFill>
                            <a:srgbClr val="000000"/>
                          </a:solidFill>
                          <a:latin typeface="Times New Roman" panose="02020603050405020304"/>
                          <a:ea typeface="宋体" panose="02010600030101010101" pitchFamily="2" charset="-122"/>
                        </a:rPr>
                        <a:t>and answered his question truthfully.</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6479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对视</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seemed unwilling to </a:t>
                      </a:r>
                      <a:r>
                        <a:rPr lang="en-US" altLang="zh-CN" sz="2000" b="1">
                          <a:solidFill>
                            <a:srgbClr val="000000"/>
                          </a:solidFill>
                          <a:latin typeface="Times New Roman" panose="02020603050405020304"/>
                          <a:ea typeface="宋体" panose="02010600030101010101" pitchFamily="2" charset="-122"/>
                        </a:rPr>
                        <a:t>meet my eyes.</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3116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两眼闪光</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She laughed, </a:t>
                      </a:r>
                      <a:r>
                        <a:rPr lang="en-US" altLang="zh-CN" sz="2000" b="1">
                          <a:solidFill>
                            <a:srgbClr val="000000"/>
                          </a:solidFill>
                          <a:latin typeface="Times New Roman" panose="02020603050405020304"/>
                          <a:ea typeface="宋体" panose="02010600030101010101" pitchFamily="2" charset="-122"/>
                        </a:rPr>
                        <a:t>her eyes shining/ sparking/ sparkling/ glistening/ glowing </a:t>
                      </a:r>
                      <a:r>
                        <a:rPr lang="en-US" altLang="zh-CN" sz="2000">
                          <a:solidFill>
                            <a:srgbClr val="000000"/>
                          </a:solidFill>
                          <a:latin typeface="Times New Roman" panose="02020603050405020304"/>
                          <a:ea typeface="宋体" panose="02010600030101010101" pitchFamily="2" charset="-122"/>
                        </a:rPr>
                        <a:t>with excitement.</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02260">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眼里满是泪水</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just">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Her eyes </a:t>
                      </a:r>
                      <a:r>
                        <a:rPr lang="en-US" altLang="zh-CN" sz="2000" b="1">
                          <a:solidFill>
                            <a:srgbClr val="000000"/>
                          </a:solidFill>
                          <a:latin typeface="Times New Roman" panose="02020603050405020304"/>
                          <a:ea typeface="宋体" panose="02010600030101010101" pitchFamily="2" charset="-122"/>
                        </a:rPr>
                        <a:t>brimmed </a:t>
                      </a:r>
                      <a:r>
                        <a:rPr lang="en-US" altLang="zh-CN" sz="2000">
                          <a:solidFill>
                            <a:srgbClr val="000000"/>
                          </a:solidFill>
                          <a:latin typeface="Times New Roman" panose="02020603050405020304"/>
                          <a:ea typeface="宋体" panose="02010600030101010101" pitchFamily="2" charset="-122"/>
                        </a:rPr>
                        <a:t>with tears =Tears </a:t>
                      </a:r>
                      <a:r>
                        <a:rPr lang="en-US" altLang="zh-CN" sz="2000" b="1">
                          <a:solidFill>
                            <a:srgbClr val="000000"/>
                          </a:solidFill>
                          <a:latin typeface="Times New Roman" panose="02020603050405020304"/>
                          <a:ea typeface="宋体" panose="02010600030101010101" pitchFamily="2" charset="-122"/>
                        </a:rPr>
                        <a:t>brimmed</a:t>
                      </a:r>
                      <a:r>
                        <a:rPr lang="en-US" altLang="zh-CN" sz="2000">
                          <a:solidFill>
                            <a:srgbClr val="000000"/>
                          </a:solidFill>
                          <a:latin typeface="Times New Roman" panose="02020603050405020304"/>
                          <a:ea typeface="宋体" panose="02010600030101010101" pitchFamily="2" charset="-122"/>
                        </a:rPr>
                        <a:t> in her eyes.</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83210">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注视</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She tried to sit up, </a:t>
                      </a:r>
                      <a:r>
                        <a:rPr lang="en-US" altLang="zh-CN" sz="2000" b="1">
                          <a:solidFill>
                            <a:srgbClr val="000000"/>
                          </a:solidFill>
                          <a:latin typeface="Times New Roman" panose="02020603050405020304"/>
                          <a:ea typeface="宋体" panose="02010600030101010101" pitchFamily="2" charset="-122"/>
                        </a:rPr>
                        <a:t>her eyes fixed on Jean's face.</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6479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模糊视线</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Tears </a:t>
                      </a:r>
                      <a:r>
                        <a:rPr lang="en-US" altLang="zh-CN" sz="2000" b="1">
                          <a:solidFill>
                            <a:srgbClr val="000000"/>
                          </a:solidFill>
                          <a:latin typeface="Times New Roman" panose="02020603050405020304"/>
                          <a:ea typeface="宋体" panose="02010600030101010101" pitchFamily="2" charset="-122"/>
                        </a:rPr>
                        <a:t>blurred her eyes/ vision.</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30200">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w="6350" cap="flat" cmpd="sng">
                      <a:solidFill>
                        <a:srgbClr val="000000"/>
                      </a:solidFill>
                      <a:prstDash val="solid"/>
                      <a:headEnd type="none" w="med" len="med"/>
                      <a:tailEnd type="none" w="med" len="med"/>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泪水涌出</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I felt </a:t>
                      </a:r>
                      <a:r>
                        <a:rPr lang="en-US" altLang="zh-CN" sz="2000" b="1">
                          <a:solidFill>
                            <a:srgbClr val="000000"/>
                          </a:solidFill>
                          <a:latin typeface="Times New Roman" panose="02020603050405020304"/>
                          <a:ea typeface="宋体" panose="02010600030101010101" pitchFamily="2" charset="-122"/>
                        </a:rPr>
                        <a:t>tears well up in my eyes.</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8130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Times New Roman" panose="02020603050405020304"/>
                        </a:rPr>
                        <a:t>Mouth</a:t>
                      </a:r>
                      <a:endParaRPr lang="en-US" altLang="zh-CN" sz="2000">
                        <a:solidFill>
                          <a:srgbClr val="000000"/>
                        </a:solidFill>
                        <a:latin typeface="Times New Roman" panose="02020603050405020304"/>
                        <a:ea typeface="Times New Roman" panose="02020603050405020304"/>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目瞪口呆的</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straightened up and looked at me, </a:t>
                      </a:r>
                      <a:r>
                        <a:rPr lang="en-US" altLang="zh-CN" sz="2000" b="1">
                          <a:solidFill>
                            <a:srgbClr val="000000"/>
                          </a:solidFill>
                          <a:latin typeface="Times New Roman" panose="02020603050405020304"/>
                          <a:ea typeface="宋体" panose="02010600030101010101" pitchFamily="2" charset="-122"/>
                        </a:rPr>
                        <a:t>open-mouthed.</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31800">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en-US" altLang="zh-CN" sz="2000">
                          <a:solidFill>
                            <a:srgbClr val="000000"/>
                          </a:solidFill>
                          <a:latin typeface="Times New Roman" panose="02020603050405020304"/>
                          <a:ea typeface="Times New Roman" panose="02020603050405020304"/>
                        </a:rPr>
                        <a:t>(</a:t>
                      </a:r>
                      <a:r>
                        <a:rPr lang="zh-CN" sz="2000">
                          <a:solidFill>
                            <a:srgbClr val="000000"/>
                          </a:solidFill>
                          <a:latin typeface="Times New Roman" panose="02020603050405020304"/>
                          <a:ea typeface="宋体" panose="02010600030101010101" pitchFamily="2" charset="-122"/>
                        </a:rPr>
                        <a:t>因紧张</a:t>
                      </a:r>
                      <a:r>
                        <a:rPr lang="en-US" altLang="zh-CN" sz="2000">
                          <a:solidFill>
                            <a:srgbClr val="000000"/>
                          </a:solidFill>
                          <a:latin typeface="Times New Roman" panose="02020603050405020304"/>
                          <a:ea typeface="Times New Roman" panose="02020603050405020304"/>
                        </a:rPr>
                        <a:t>)</a:t>
                      </a:r>
                      <a:r>
                        <a:rPr lang="zh-CN" sz="2000">
                          <a:solidFill>
                            <a:srgbClr val="000000"/>
                          </a:solidFill>
                          <a:latin typeface="宋体" panose="02010600030101010101" pitchFamily="2" charset="-122"/>
                          <a:ea typeface="宋体" panose="02010600030101010101" pitchFamily="2" charset="-122"/>
                        </a:rPr>
                        <a:t>心到嗓子眼</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My heart </a:t>
                      </a:r>
                      <a:r>
                        <a:rPr lang="en-US" altLang="zh-CN" sz="2000" b="1">
                          <a:solidFill>
                            <a:srgbClr val="000000"/>
                          </a:solidFill>
                          <a:latin typeface="Times New Roman" panose="02020603050405020304"/>
                          <a:ea typeface="宋体" panose="02010600030101010101" pitchFamily="2" charset="-122"/>
                        </a:rPr>
                        <a:t>was in my mouth </a:t>
                      </a:r>
                      <a:r>
                        <a:rPr lang="en-US" altLang="zh-CN" sz="2000">
                          <a:solidFill>
                            <a:srgbClr val="000000"/>
                          </a:solidFill>
                          <a:latin typeface="Times New Roman" panose="02020603050405020304"/>
                          <a:ea typeface="宋体" panose="02010600030101010101" pitchFamily="2" charset="-122"/>
                        </a:rPr>
                        <a:t>when I walked into her office</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6479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嘴发僵</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Her mouth </a:t>
                      </a:r>
                      <a:r>
                        <a:rPr lang="en-US" altLang="zh-CN" sz="2000" b="1">
                          <a:solidFill>
                            <a:srgbClr val="000000"/>
                          </a:solidFill>
                          <a:latin typeface="Times New Roman" panose="02020603050405020304"/>
                          <a:ea typeface="宋体" panose="02010600030101010101" pitchFamily="2" charset="-122"/>
                        </a:rPr>
                        <a:t>grew stiff </a:t>
                      </a:r>
                      <a:r>
                        <a:rPr lang="en-US" altLang="zh-CN" sz="2000">
                          <a:solidFill>
                            <a:srgbClr val="000000"/>
                          </a:solidFill>
                          <a:latin typeface="Times New Roman" panose="02020603050405020304"/>
                          <a:ea typeface="宋体" panose="02010600030101010101" pitchFamily="2" charset="-122"/>
                        </a:rPr>
                        <a:t>with pain and distress(</a:t>
                      </a:r>
                      <a:r>
                        <a:rPr lang="zh-CN" sz="2000">
                          <a:solidFill>
                            <a:srgbClr val="000000"/>
                          </a:solidFill>
                          <a:latin typeface="宋体" panose="02010600030101010101" pitchFamily="2" charset="-122"/>
                          <a:ea typeface="宋体" panose="02010600030101010101" pitchFamily="2" charset="-122"/>
                        </a:rPr>
                        <a:t>悲伤</a:t>
                      </a:r>
                      <a:r>
                        <a:rPr lang="en-US" altLang="zh-CN" sz="2000">
                          <a:solidFill>
                            <a:srgbClr val="000000"/>
                          </a:solidFill>
                          <a:latin typeface="Times New Roman" panose="02020603050405020304"/>
                          <a:ea typeface="宋体" panose="02010600030101010101" pitchFamily="2" charset="-122"/>
                        </a:rPr>
                        <a:t>).</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64795">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嘴张开</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She froze, her mouth </a:t>
                      </a:r>
                      <a:r>
                        <a:rPr lang="en-US" altLang="zh-CN" sz="2000" b="1">
                          <a:solidFill>
                            <a:srgbClr val="000000"/>
                          </a:solidFill>
                          <a:latin typeface="Times New Roman" panose="02020603050405020304"/>
                          <a:ea typeface="宋体" panose="02010600030101010101" pitchFamily="2" charset="-122"/>
                        </a:rPr>
                        <a:t>hanging open.</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66065">
                <a:tc>
                  <a:txBody>
                    <a:bodyPr/>
                    <a:p>
                      <a:pPr marL="14160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a:noFill/>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咬牙切齿</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"Come here now!" she growled through </a:t>
                      </a:r>
                      <a:r>
                        <a:rPr lang="en-US" altLang="zh-CN" sz="2000" b="1">
                          <a:solidFill>
                            <a:srgbClr val="000000"/>
                          </a:solidFill>
                          <a:latin typeface="Times New Roman" panose="02020603050405020304"/>
                          <a:ea typeface="宋体" panose="02010600030101010101" pitchFamily="2" charset="-122"/>
                        </a:rPr>
                        <a:t>her clenched teeth.</a:t>
                      </a:r>
                      <a:endParaRPr lang="en-US" altLang="zh-CN" sz="2000" b="1">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04800">
                <a:tc>
                  <a:txBody>
                    <a:bodyPr/>
                    <a:p>
                      <a:pPr marL="141605" indent="0" algn="l">
                        <a:lnSpc>
                          <a:spcPct val="107000"/>
                        </a:lnSpc>
                        <a:spcBef>
                          <a:spcPct val="0"/>
                        </a:spcBef>
                        <a:spcAft>
                          <a:spcPts val="800"/>
                        </a:spcAft>
                      </a:pPr>
                      <a:r>
                        <a:rPr lang="en-US" altLang="zh-CN" sz="2000">
                          <a:solidFill>
                            <a:srgbClr val="000000"/>
                          </a:solidFill>
                          <a:latin typeface="Times New Roman" panose="02020603050405020304"/>
                          <a:ea typeface="宋体" panose="02010600030101010101" pitchFamily="2" charset="-122"/>
                        </a:rPr>
                        <a:t> </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a:noFill/>
                    </a:lnT>
                    <a:lnB w="6350" cap="flat" cmpd="sng">
                      <a:solidFill>
                        <a:srgbClr val="000008"/>
                      </a:solidFill>
                      <a:prstDash val="solid"/>
                      <a:headEnd type="none" w="med" len="med"/>
                      <a:tailEnd type="none" w="med" len="med"/>
                    </a:lnB>
                    <a:noFill/>
                  </a:tcPr>
                </a:tc>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清嗓子</a:t>
                      </a:r>
                      <a:endParaRPr lang="zh-CN" sz="2000">
                        <a:solidFill>
                          <a:srgbClr val="000000"/>
                        </a:solidFill>
                        <a:latin typeface="宋体" panose="02010600030101010101" pitchFamily="2" charset="-122"/>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She </a:t>
                      </a:r>
                      <a:r>
                        <a:rPr lang="en-US" altLang="zh-CN" sz="2000" b="1">
                          <a:solidFill>
                            <a:srgbClr val="000000"/>
                          </a:solidFill>
                          <a:latin typeface="Times New Roman" panose="02020603050405020304"/>
                          <a:ea typeface="宋体" panose="02010600030101010101" pitchFamily="2" charset="-122"/>
                        </a:rPr>
                        <a:t>cleared her throat</a:t>
                      </a:r>
                      <a:r>
                        <a:rPr lang="en-US" altLang="zh-CN" sz="2000">
                          <a:solidFill>
                            <a:srgbClr val="000000"/>
                          </a:solidFill>
                          <a:latin typeface="Times New Roman" panose="02020603050405020304"/>
                          <a:ea typeface="宋体" panose="02010600030101010101" pitchFamily="2" charset="-122"/>
                        </a:rPr>
                        <a:t>, then began to speak</a:t>
                      </a:r>
                      <a:endParaRPr lang="en-US" altLang="zh-CN" sz="2000">
                        <a:solidFill>
                          <a:srgbClr val="000000"/>
                        </a:solidFill>
                        <a:latin typeface="Times New Roman" panose="02020603050405020304"/>
                        <a:ea typeface="宋体" panose="02010600030101010101" pitchFamily="2" charset="-122"/>
                      </a:endParaRPr>
                    </a:p>
                  </a:txBody>
                  <a:tcPr marL="68580" marR="7048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659130" y="-635"/>
          <a:ext cx="11532870" cy="6858635"/>
        </p:xfrm>
        <a:graphic>
          <a:graphicData uri="http://schemas.openxmlformats.org/drawingml/2006/table">
            <a:tbl>
              <a:tblPr/>
              <a:tblGrid>
                <a:gridCol w="2414270"/>
                <a:gridCol w="9118600"/>
              </a:tblGrid>
              <a:tr h="350520">
                <a:tc>
                  <a:txBody>
                    <a:bodyPr/>
                    <a:p>
                      <a:pPr marL="141605" indent="0" algn="l">
                        <a:lnSpc>
                          <a:spcPct val="107000"/>
                        </a:lnSpc>
                        <a:spcBef>
                          <a:spcPct val="0"/>
                        </a:spcBef>
                        <a:spcAft>
                          <a:spcPct val="0"/>
                        </a:spcAft>
                      </a:pPr>
                      <a:r>
                        <a:rPr lang="zh-CN" sz="1800">
                          <a:solidFill>
                            <a:srgbClr val="000000"/>
                          </a:solidFill>
                          <a:latin typeface="Times New Roman" panose="02020603050405020304"/>
                          <a:ea typeface="宋体" panose="02010600030101010101" pitchFamily="2" charset="-122"/>
                        </a:rPr>
                        <a:t>喉咙发出</a:t>
                      </a:r>
                      <a:r>
                        <a:rPr lang="en-US" altLang="zh-CN" sz="1800">
                          <a:solidFill>
                            <a:srgbClr val="000000"/>
                          </a:solidFill>
                          <a:latin typeface="Times New Roman" panose="02020603050405020304"/>
                          <a:ea typeface="Times New Roman" panose="02020603050405020304"/>
                        </a:rPr>
                        <a:t>(</a:t>
                      </a:r>
                      <a:r>
                        <a:rPr lang="zh-CN" sz="1800">
                          <a:solidFill>
                            <a:srgbClr val="000000"/>
                          </a:solidFill>
                          <a:latin typeface="宋体" panose="02010600030101010101" pitchFamily="2" charset="-122"/>
                          <a:ea typeface="宋体" panose="02010600030101010101" pitchFamily="2" charset="-122"/>
                        </a:rPr>
                        <a:t>轻叫</a:t>
                      </a:r>
                      <a:r>
                        <a:rPr lang="en-US" altLang="zh-CN" sz="1800">
                          <a:solidFill>
                            <a:srgbClr val="000000"/>
                          </a:solidFill>
                          <a:latin typeface="Times New Roman" panose="02020603050405020304"/>
                          <a:ea typeface="Times New Roman" panose="02020603050405020304"/>
                        </a:rPr>
                        <a:t>)</a:t>
                      </a:r>
                      <a:endParaRPr lang="en-US" altLang="zh-CN" sz="1800">
                        <a:solidFill>
                          <a:srgbClr val="000000"/>
                        </a:solidFill>
                        <a:latin typeface="Times New Roman" panose="02020603050405020304"/>
                        <a:ea typeface="Times New Roman" panose="02020603050405020304"/>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A small cry </a:t>
                      </a:r>
                      <a:r>
                        <a:rPr lang="en-US" altLang="zh-CN" sz="1800" b="1">
                          <a:solidFill>
                            <a:srgbClr val="0000FF"/>
                          </a:solidFill>
                          <a:latin typeface="Times New Roman" panose="02020603050405020304"/>
                          <a:ea typeface="宋体" panose="02010600030101010101" pitchFamily="2" charset="-122"/>
                        </a:rPr>
                        <a:t>escaped</a:t>
                      </a:r>
                      <a:r>
                        <a:rPr lang="en-US" altLang="zh-CN" sz="1800" b="1">
                          <a:solidFill>
                            <a:srgbClr val="000000"/>
                          </a:solidFill>
                          <a:latin typeface="Times New Roman" panose="02020603050405020304"/>
                          <a:ea typeface="宋体" panose="02010600030101010101" pitchFamily="2" charset="-122"/>
                        </a:rPr>
                        <a:t> his throat</a:t>
                      </a:r>
                      <a:r>
                        <a:rPr lang="en-US" altLang="zh-CN" sz="1800">
                          <a:solidFill>
                            <a:srgbClr val="000000"/>
                          </a:solidFill>
                          <a:latin typeface="Times New Roman" panose="02020603050405020304"/>
                          <a:ea typeface="宋体" panose="02010600030101010101" pitchFamily="2" charset="-122"/>
                        </a:rPr>
                        <a:t>.</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noFill/>
                  </a:tcPr>
                </a:tc>
              </a:tr>
              <a:tr h="46228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嘴唇发抖</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His lips were </a:t>
                      </a:r>
                      <a:r>
                        <a:rPr lang="en-US" altLang="zh-CN" sz="1800" b="1">
                          <a:solidFill>
                            <a:srgbClr val="000000"/>
                          </a:solidFill>
                          <a:latin typeface="Times New Roman" panose="02020603050405020304"/>
                          <a:ea typeface="宋体" panose="02010600030101010101" pitchFamily="2" charset="-122"/>
                        </a:rPr>
                        <a:t>quivering/trembling.</a:t>
                      </a:r>
                      <a:endParaRPr lang="en-US" altLang="zh-CN" sz="1800" b="1">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4988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竖起耳朵听</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8"/>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I </a:t>
                      </a:r>
                      <a:r>
                        <a:rPr lang="en-US" altLang="zh-CN" sz="1800" b="1">
                          <a:solidFill>
                            <a:srgbClr val="000000"/>
                          </a:solidFill>
                          <a:latin typeface="Times New Roman" panose="02020603050405020304"/>
                          <a:ea typeface="宋体" panose="02010600030101010101" pitchFamily="2" charset="-122"/>
                        </a:rPr>
                        <a:t>strained my ears to </a:t>
                      </a:r>
                      <a:r>
                        <a:rPr lang="en-US" altLang="zh-CN" sz="1800">
                          <a:solidFill>
                            <a:srgbClr val="000000"/>
                          </a:solidFill>
                          <a:latin typeface="Times New Roman" panose="02020603050405020304"/>
                          <a:ea typeface="宋体" panose="02010600030101010101" pitchFamily="2" charset="-122"/>
                        </a:rPr>
                        <a:t>catch the conversation in the other room.</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4988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笑得合不拢嘴</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8"/>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He was </a:t>
                      </a:r>
                      <a:r>
                        <a:rPr lang="en-US" altLang="zh-CN" sz="1800" b="1">
                          <a:solidFill>
                            <a:srgbClr val="000000"/>
                          </a:solidFill>
                          <a:latin typeface="Times New Roman" panose="02020603050405020304"/>
                          <a:ea typeface="宋体" panose="02010600030101010101" pitchFamily="2" charset="-122"/>
                        </a:rPr>
                        <a:t>beaming/grinned/smiled </a:t>
                      </a:r>
                      <a:r>
                        <a:rPr lang="en-US" altLang="zh-CN" sz="1800">
                          <a:solidFill>
                            <a:srgbClr val="000000"/>
                          </a:solidFill>
                          <a:latin typeface="Times New Roman" panose="02020603050405020304"/>
                          <a:ea typeface="宋体" panose="02010600030101010101" pitchFamily="2" charset="-122"/>
                        </a:rPr>
                        <a:t>from ear to ear.</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3624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对</a:t>
                      </a:r>
                      <a:r>
                        <a:rPr lang="en-US" altLang="zh-CN" sz="1800">
                          <a:solidFill>
                            <a:srgbClr val="000000"/>
                          </a:solidFill>
                          <a:latin typeface="Times New Roman" panose="02020603050405020304"/>
                          <a:ea typeface="宋体" panose="02010600030101010101" pitchFamily="2" charset="-122"/>
                        </a:rPr>
                        <a:t>...</a:t>
                      </a:r>
                      <a:r>
                        <a:rPr lang="zh-CN" sz="1800">
                          <a:solidFill>
                            <a:srgbClr val="000000"/>
                          </a:solidFill>
                          <a:latin typeface="宋体" panose="02010600030101010101" pitchFamily="2" charset="-122"/>
                          <a:ea typeface="宋体" panose="02010600030101010101" pitchFamily="2" charset="-122"/>
                        </a:rPr>
                        <a:t>充耳不闻</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8"/>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She decided to </a:t>
                      </a:r>
                      <a:r>
                        <a:rPr lang="en-US" altLang="zh-CN" sz="1800" b="1">
                          <a:solidFill>
                            <a:srgbClr val="000000"/>
                          </a:solidFill>
                          <a:latin typeface="Times New Roman" panose="02020603050405020304"/>
                          <a:ea typeface="宋体" panose="02010600030101010101" pitchFamily="2" charset="-122"/>
                        </a:rPr>
                        <a:t>shut her ears to </a:t>
                      </a:r>
                      <a:r>
                        <a:rPr lang="en-US" altLang="zh-CN" sz="1800">
                          <a:solidFill>
                            <a:srgbClr val="000000"/>
                          </a:solidFill>
                          <a:latin typeface="Times New Roman" panose="02020603050405020304"/>
                          <a:ea typeface="宋体" panose="02010600030101010101" pitchFamily="2" charset="-122"/>
                        </a:rPr>
                        <a:t>all the rumors.</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4988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握手</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He </a:t>
                      </a:r>
                      <a:r>
                        <a:rPr lang="en-US" altLang="zh-CN" sz="1800" b="1">
                          <a:solidFill>
                            <a:srgbClr val="000000"/>
                          </a:solidFill>
                          <a:latin typeface="Times New Roman" panose="02020603050405020304"/>
                          <a:ea typeface="宋体" panose="02010600030101010101" pitchFamily="2" charset="-122"/>
                        </a:rPr>
                        <a:t>shook my hand </a:t>
                      </a:r>
                      <a:r>
                        <a:rPr lang="en-US" altLang="zh-CN" sz="1800">
                          <a:solidFill>
                            <a:srgbClr val="000000"/>
                          </a:solidFill>
                          <a:latin typeface="Times New Roman" panose="02020603050405020304"/>
                          <a:ea typeface="宋体" panose="02010600030101010101" pitchFamily="2" charset="-122"/>
                        </a:rPr>
                        <a:t>as if we were long lost friends</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61595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伸手</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b="1">
                          <a:solidFill>
                            <a:srgbClr val="000000"/>
                          </a:solidFill>
                          <a:latin typeface="Times New Roman" panose="02020603050405020304"/>
                          <a:ea typeface="宋体" panose="02010600030101010101" pitchFamily="2" charset="-122"/>
                        </a:rPr>
                        <a:t>A strong hand reached out </a:t>
                      </a:r>
                      <a:r>
                        <a:rPr lang="en-US" altLang="zh-CN" sz="1800">
                          <a:solidFill>
                            <a:srgbClr val="000000"/>
                          </a:solidFill>
                          <a:latin typeface="Times New Roman" panose="02020603050405020304"/>
                          <a:ea typeface="宋体" panose="02010600030101010101" pitchFamily="2" charset="-122"/>
                        </a:rPr>
                        <a:t>and caught hold of her arm. </a:t>
                      </a:r>
                      <a:endParaRPr lang="en-US" altLang="zh-CN" sz="1800">
                        <a:solidFill>
                          <a:srgbClr val="000000"/>
                        </a:solidFill>
                        <a:latin typeface="Times New Roman" panose="02020603050405020304"/>
                        <a:ea typeface="宋体" panose="02010600030101010101" pitchFamily="2" charset="-122"/>
                      </a:endParaRPr>
                    </a:p>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She smiled and </a:t>
                      </a:r>
                      <a:r>
                        <a:rPr lang="en-US" altLang="zh-CN" sz="1800" b="1">
                          <a:solidFill>
                            <a:srgbClr val="000000"/>
                          </a:solidFill>
                          <a:latin typeface="Times New Roman" panose="02020603050405020304"/>
                          <a:ea typeface="宋体" panose="02010600030101010101" pitchFamily="2" charset="-122"/>
                        </a:rPr>
                        <a:t>hold out/reach out a hand </a:t>
                      </a:r>
                      <a:r>
                        <a:rPr lang="en-US" altLang="zh-CN" sz="1800">
                          <a:solidFill>
                            <a:srgbClr val="000000"/>
                          </a:solidFill>
                          <a:latin typeface="Times New Roman" panose="02020603050405020304"/>
                          <a:ea typeface="宋体" panose="02010600030101010101" pitchFamily="2" charset="-122"/>
                        </a:rPr>
                        <a:t>in welcome.</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4894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摊开手</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She shrugged and </a:t>
                      </a:r>
                      <a:r>
                        <a:rPr lang="en-US" altLang="zh-CN" sz="1800" b="1">
                          <a:solidFill>
                            <a:srgbClr val="000000"/>
                          </a:solidFill>
                          <a:latin typeface="Times New Roman" panose="02020603050405020304"/>
                          <a:ea typeface="宋体" panose="02010600030101010101" pitchFamily="2" charset="-122"/>
                        </a:rPr>
                        <a:t>spread her hands</a:t>
                      </a:r>
                      <a:r>
                        <a:rPr lang="en-US" altLang="zh-CN" sz="1800">
                          <a:solidFill>
                            <a:srgbClr val="000000"/>
                          </a:solidFill>
                          <a:latin typeface="Times New Roman" panose="02020603050405020304"/>
                          <a:ea typeface="宋体" panose="02010600030101010101" pitchFamily="2" charset="-122"/>
                        </a:rPr>
                        <a:t>. "That's all I can tell you."</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4925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抓</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He reached out a hand and </a:t>
                      </a:r>
                      <a:r>
                        <a:rPr lang="en-US" altLang="zh-CN" sz="1800" b="1">
                          <a:solidFill>
                            <a:srgbClr val="000000"/>
                          </a:solidFill>
                          <a:latin typeface="Times New Roman" panose="02020603050405020304"/>
                          <a:ea typeface="宋体" panose="02010600030101010101" pitchFamily="2" charset="-122"/>
                        </a:rPr>
                        <a:t>caught hold of/grabbed/</a:t>
                      </a:r>
                      <a:r>
                        <a:rPr lang="en-US" altLang="zh-CN" sz="1800" b="1">
                          <a:solidFill>
                            <a:srgbClr val="000000"/>
                          </a:solidFill>
                          <a:latin typeface="Times New Roman" panose="02020603050405020304"/>
                          <a:ea typeface="Times New Roman" panose="02020603050405020304"/>
                        </a:rPr>
                        <a:t>grasp</a:t>
                      </a:r>
                      <a:r>
                        <a:rPr lang="en-US" altLang="zh-CN" sz="1800" b="1">
                          <a:solidFill>
                            <a:srgbClr val="000000"/>
                          </a:solidFill>
                          <a:latin typeface="Times New Roman" panose="02020603050405020304"/>
                          <a:ea typeface="宋体" panose="02010600030101010101" pitchFamily="2" charset="-122"/>
                        </a:rPr>
                        <a:t> </a:t>
                      </a:r>
                      <a:r>
                        <a:rPr lang="en-US" altLang="zh-CN" sz="1800">
                          <a:solidFill>
                            <a:srgbClr val="000000"/>
                          </a:solidFill>
                          <a:latin typeface="Times New Roman" panose="02020603050405020304"/>
                          <a:ea typeface="宋体" panose="02010600030101010101" pitchFamily="2" charset="-122"/>
                        </a:rPr>
                        <a:t>her arm.</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5052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拍手</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The class </a:t>
                      </a:r>
                      <a:r>
                        <a:rPr lang="en-US" altLang="zh-CN" sz="1800" b="1">
                          <a:solidFill>
                            <a:srgbClr val="000000"/>
                          </a:solidFill>
                          <a:latin typeface="Times New Roman" panose="02020603050405020304"/>
                          <a:ea typeface="宋体" panose="02010600030101010101" pitchFamily="2" charset="-122"/>
                        </a:rPr>
                        <a:t>clapped </a:t>
                      </a:r>
                      <a:r>
                        <a:rPr lang="en-US" altLang="zh-CN" sz="1800">
                          <a:solidFill>
                            <a:srgbClr val="000000"/>
                          </a:solidFill>
                          <a:latin typeface="Times New Roman" panose="02020603050405020304"/>
                          <a:ea typeface="宋体" panose="02010600030101010101" pitchFamily="2" charset="-122"/>
                        </a:rPr>
                        <a:t>warmly as Mr. Lee presented me with the reward.</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8958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竖手指</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ts val="300"/>
                        </a:spcAft>
                      </a:pPr>
                      <a:r>
                        <a:rPr lang="en-US" altLang="zh-CN" sz="1800">
                          <a:solidFill>
                            <a:srgbClr val="000000"/>
                          </a:solidFill>
                          <a:latin typeface="Times New Roman" panose="02020603050405020304"/>
                          <a:ea typeface="宋体" panose="02010600030101010101" pitchFamily="2" charset="-122"/>
                        </a:rPr>
                        <a:t>The teacher </a:t>
                      </a:r>
                      <a:r>
                        <a:rPr lang="en-US" altLang="zh-CN" sz="1800" b="1">
                          <a:solidFill>
                            <a:srgbClr val="000000"/>
                          </a:solidFill>
                          <a:latin typeface="Times New Roman" panose="02020603050405020304"/>
                          <a:ea typeface="宋体" panose="02010600030101010101" pitchFamily="2" charset="-122"/>
                        </a:rPr>
                        <a:t>raised a warning finger </a:t>
                      </a:r>
                      <a:r>
                        <a:rPr lang="en-US" altLang="zh-CN" sz="1800">
                          <a:solidFill>
                            <a:srgbClr val="000000"/>
                          </a:solidFill>
                          <a:latin typeface="Times New Roman" panose="02020603050405020304"/>
                          <a:ea typeface="宋体" panose="02010600030101010101" pitchFamily="2" charset="-122"/>
                        </a:rPr>
                        <a:t>and we stopped talking.</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4988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轻抚</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She </a:t>
                      </a:r>
                      <a:r>
                        <a:rPr lang="en-US" altLang="zh-CN" sz="1800" b="1">
                          <a:solidFill>
                            <a:srgbClr val="000000"/>
                          </a:solidFill>
                          <a:latin typeface="Times New Roman" panose="02020603050405020304"/>
                          <a:ea typeface="宋体" panose="02010600030101010101" pitchFamily="2" charset="-122"/>
                        </a:rPr>
                        <a:t>stroked </a:t>
                      </a:r>
                      <a:r>
                        <a:rPr lang="en-US" altLang="zh-CN" sz="1800">
                          <a:solidFill>
                            <a:srgbClr val="000000"/>
                          </a:solidFill>
                          <a:latin typeface="Times New Roman" panose="02020603050405020304"/>
                          <a:ea typeface="宋体" panose="02010600030101010101" pitchFamily="2" charset="-122"/>
                        </a:rPr>
                        <a:t>my hair and said: “Of course there is a Santa Clause.”</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9560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蘸</a:t>
                      </a:r>
                      <a:r>
                        <a:rPr lang="en-US" altLang="zh-CN" sz="1800">
                          <a:solidFill>
                            <a:srgbClr val="000000"/>
                          </a:solidFill>
                          <a:latin typeface="Times New Roman" panose="02020603050405020304"/>
                          <a:ea typeface="宋体" panose="02010600030101010101" pitchFamily="2" charset="-122"/>
                        </a:rPr>
                        <a:t>...</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I </a:t>
                      </a:r>
                      <a:r>
                        <a:rPr lang="en-US" altLang="zh-CN" sz="1800" b="1">
                          <a:solidFill>
                            <a:srgbClr val="000000"/>
                          </a:solidFill>
                          <a:latin typeface="Times New Roman" panose="02020603050405020304"/>
                          <a:ea typeface="宋体" panose="02010600030101010101" pitchFamily="2" charset="-122"/>
                        </a:rPr>
                        <a:t>dipped my finger </a:t>
                      </a:r>
                      <a:r>
                        <a:rPr lang="en-US" altLang="zh-CN" sz="1800">
                          <a:solidFill>
                            <a:srgbClr val="000000"/>
                          </a:solidFill>
                          <a:latin typeface="Times New Roman" panose="02020603050405020304"/>
                          <a:ea typeface="宋体" panose="02010600030101010101" pitchFamily="2" charset="-122"/>
                        </a:rPr>
                        <a:t>in the sauce and licked it.</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4988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用手指敲椅子</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He was </a:t>
                      </a:r>
                      <a:r>
                        <a:rPr lang="en-US" altLang="zh-CN" sz="1800" b="1">
                          <a:solidFill>
                            <a:srgbClr val="000000"/>
                          </a:solidFill>
                          <a:latin typeface="Times New Roman" panose="02020603050405020304"/>
                          <a:ea typeface="宋体" panose="02010600030101010101" pitchFamily="2" charset="-122"/>
                        </a:rPr>
                        <a:t>drumming</a:t>
                      </a:r>
                      <a:r>
                        <a:rPr lang="en-US" altLang="zh-CN" sz="1800" b="1">
                          <a:solidFill>
                            <a:srgbClr val="000000"/>
                          </a:solidFill>
                          <a:latin typeface="Times New Roman" panose="02020603050405020304"/>
                          <a:ea typeface="Times New Roman" panose="02020603050405020304"/>
                        </a:rPr>
                        <a:t>/</a:t>
                      </a:r>
                      <a:r>
                        <a:rPr lang="en-US" altLang="zh-CN" sz="1800" b="1">
                          <a:solidFill>
                            <a:srgbClr val="000000"/>
                          </a:solidFill>
                          <a:latin typeface="Times New Roman" panose="02020603050405020304"/>
                          <a:ea typeface="宋体" panose="02010600030101010101" pitchFamily="2" charset="-122"/>
                        </a:rPr>
                        <a:t> </a:t>
                      </a:r>
                      <a:r>
                        <a:rPr lang="en-US" altLang="zh-CN" sz="1800" b="1">
                          <a:solidFill>
                            <a:srgbClr val="000000"/>
                          </a:solidFill>
                          <a:latin typeface="Times New Roman" panose="02020603050405020304"/>
                          <a:ea typeface="Times New Roman" panose="02020603050405020304"/>
                        </a:rPr>
                        <a:t>tapping</a:t>
                      </a:r>
                      <a:r>
                        <a:rPr lang="en-US" altLang="zh-CN" sz="1800" b="1">
                          <a:solidFill>
                            <a:srgbClr val="000000"/>
                          </a:solidFill>
                          <a:latin typeface="Times New Roman" panose="02020603050405020304"/>
                          <a:ea typeface="宋体" panose="02010600030101010101" pitchFamily="2" charset="-122"/>
                        </a:rPr>
                        <a:t> his fingers </a:t>
                      </a:r>
                      <a:r>
                        <a:rPr lang="en-US" altLang="zh-CN" sz="1800">
                          <a:solidFill>
                            <a:srgbClr val="000000"/>
                          </a:solidFill>
                          <a:latin typeface="Times New Roman" panose="02020603050405020304"/>
                          <a:ea typeface="宋体" panose="02010600030101010101" pitchFamily="2" charset="-122"/>
                        </a:rPr>
                        <a:t>nervously on the arm of the chair</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4988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用拳头捶</a:t>
                      </a:r>
                      <a:r>
                        <a:rPr lang="en-US" altLang="zh-CN" sz="1800">
                          <a:solidFill>
                            <a:srgbClr val="000000"/>
                          </a:solidFill>
                          <a:latin typeface="Times New Roman" panose="02020603050405020304"/>
                          <a:ea typeface="宋体" panose="02010600030101010101" pitchFamily="2" charset="-122"/>
                        </a:rPr>
                        <a:t>...</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He </a:t>
                      </a:r>
                      <a:r>
                        <a:rPr lang="en-US" altLang="zh-CN" sz="1800" b="1">
                          <a:solidFill>
                            <a:srgbClr val="000000"/>
                          </a:solidFill>
                          <a:latin typeface="Times New Roman" panose="02020603050405020304"/>
                          <a:ea typeface="宋体" panose="02010600030101010101" pitchFamily="2" charset="-122"/>
                        </a:rPr>
                        <a:t>struck/pounded/punched the table </a:t>
                      </a:r>
                      <a:r>
                        <a:rPr lang="en-US" altLang="zh-CN" sz="1800">
                          <a:solidFill>
                            <a:srgbClr val="000000"/>
                          </a:solidFill>
                          <a:latin typeface="Times New Roman" panose="02020603050405020304"/>
                          <a:ea typeface="宋体" panose="02010600030101010101" pitchFamily="2" charset="-122"/>
                        </a:rPr>
                        <a:t>with his fist. </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0990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紧握拳头</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14160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She </a:t>
                      </a:r>
                      <a:r>
                        <a:rPr lang="en-US" altLang="zh-CN" sz="1800" b="1">
                          <a:solidFill>
                            <a:srgbClr val="000000"/>
                          </a:solidFill>
                          <a:latin typeface="Times New Roman" panose="02020603050405020304"/>
                          <a:ea typeface="宋体" panose="02010600030101010101" pitchFamily="2" charset="-122"/>
                        </a:rPr>
                        <a:t>clenched her fists </a:t>
                      </a:r>
                      <a:r>
                        <a:rPr lang="en-US" altLang="zh-CN" sz="1800">
                          <a:solidFill>
                            <a:srgbClr val="000000"/>
                          </a:solidFill>
                          <a:latin typeface="Times New Roman" panose="02020603050405020304"/>
                          <a:ea typeface="宋体" panose="02010600030101010101" pitchFamily="2" charset="-122"/>
                        </a:rPr>
                        <a:t>to stop herself trembling.</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5052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手心冒汗</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I could feel my heart </a:t>
                      </a:r>
                      <a:r>
                        <a:rPr lang="en-US" altLang="zh-CN" sz="1800" u="sng">
                          <a:solidFill>
                            <a:srgbClr val="000000"/>
                          </a:solidFill>
                          <a:latin typeface="Times New Roman" panose="02020603050405020304"/>
                          <a:ea typeface="宋体" panose="02010600030101010101" pitchFamily="2" charset="-122"/>
                        </a:rPr>
                        <a:t>thumping/pounding</a:t>
                      </a:r>
                      <a:r>
                        <a:rPr lang="en-US" altLang="zh-CN" sz="1800">
                          <a:solidFill>
                            <a:srgbClr val="000000"/>
                          </a:solidFill>
                          <a:latin typeface="Times New Roman" panose="02020603050405020304"/>
                          <a:ea typeface="宋体" panose="02010600030101010101" pitchFamily="2" charset="-122"/>
                        </a:rPr>
                        <a:t>(=beat wildly) and </a:t>
                      </a:r>
                      <a:r>
                        <a:rPr lang="en-US" altLang="zh-CN" sz="1800" b="1">
                          <a:solidFill>
                            <a:srgbClr val="000000"/>
                          </a:solidFill>
                          <a:latin typeface="Times New Roman" panose="02020603050405020304"/>
                          <a:ea typeface="宋体" panose="02010600030101010101" pitchFamily="2" charset="-122"/>
                        </a:rPr>
                        <a:t>my palm sweating</a:t>
                      </a:r>
                      <a:endParaRPr lang="en-US" altLang="zh-CN" sz="1800" b="1">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1547495" y="635"/>
          <a:ext cx="9471025" cy="6857365"/>
        </p:xfrm>
        <a:graphic>
          <a:graphicData uri="http://schemas.openxmlformats.org/drawingml/2006/table">
            <a:tbl>
              <a:tblPr/>
              <a:tblGrid>
                <a:gridCol w="1982470"/>
                <a:gridCol w="7488555"/>
              </a:tblGrid>
              <a:tr h="68135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抱住</a:t>
                      </a:r>
                      <a:r>
                        <a:rPr lang="en-US" altLang="zh-CN" sz="1800">
                          <a:solidFill>
                            <a:srgbClr val="000000"/>
                          </a:solidFill>
                          <a:latin typeface="Times New Roman" panose="02020603050405020304"/>
                          <a:ea typeface="宋体" panose="02010600030101010101" pitchFamily="2" charset="-122"/>
                        </a:rPr>
                        <a:t>...</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He ran up to her and </a:t>
                      </a:r>
                      <a:r>
                        <a:rPr lang="en-US" altLang="zh-CN" sz="1800" b="1">
                          <a:solidFill>
                            <a:srgbClr val="000000"/>
                          </a:solidFill>
                          <a:latin typeface="Times New Roman" panose="02020603050405020304"/>
                          <a:ea typeface="宋体" panose="02010600030101010101" pitchFamily="2" charset="-122"/>
                        </a:rPr>
                        <a:t>put/threw/ his arms around her</a:t>
                      </a:r>
                      <a:r>
                        <a:rPr lang="en-US" altLang="zh-CN" sz="1800">
                          <a:solidFill>
                            <a:srgbClr val="000000"/>
                          </a:solidFill>
                          <a:latin typeface="Times New Roman" panose="02020603050405020304"/>
                          <a:ea typeface="宋体" panose="02010600030101010101" pitchFamily="2" charset="-122"/>
                        </a:rPr>
                        <a:t>.</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8864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交叉双臂</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She </a:t>
                      </a:r>
                      <a:r>
                        <a:rPr lang="en-US" altLang="zh-CN" sz="1800" b="1">
                          <a:solidFill>
                            <a:srgbClr val="000000"/>
                          </a:solidFill>
                          <a:latin typeface="Times New Roman" panose="02020603050405020304"/>
                          <a:ea typeface="宋体" panose="02010600030101010101" pitchFamily="2" charset="-122"/>
                        </a:rPr>
                        <a:t>folded/crossed her arms </a:t>
                      </a:r>
                      <a:r>
                        <a:rPr lang="en-US" altLang="zh-CN" sz="1800">
                          <a:latin typeface="Times New Roman" panose="02020603050405020304"/>
                          <a:ea typeface="宋体" panose="02010600030101010101" pitchFamily="2" charset="-122"/>
                        </a:rPr>
                        <a:t>and stared at him.</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78422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张开双臂</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ts val="300"/>
                        </a:spcAft>
                      </a:pPr>
                      <a:r>
                        <a:rPr lang="en-US" altLang="zh-CN" sz="1800">
                          <a:solidFill>
                            <a:srgbClr val="000000"/>
                          </a:solidFill>
                          <a:latin typeface="Times New Roman" panose="02020603050405020304"/>
                          <a:ea typeface="宋体" panose="02010600030101010101" pitchFamily="2" charset="-122"/>
                        </a:rPr>
                        <a:t>They are sure to welcome you </a:t>
                      </a:r>
                      <a:r>
                        <a:rPr lang="en-US" altLang="zh-CN" sz="1800" b="1">
                          <a:solidFill>
                            <a:srgbClr val="000000"/>
                          </a:solidFill>
                          <a:latin typeface="Times New Roman" panose="02020603050405020304"/>
                          <a:ea typeface="宋体" panose="02010600030101010101" pitchFamily="2" charset="-122"/>
                        </a:rPr>
                        <a:t>with </a:t>
                      </a:r>
                      <a:r>
                        <a:rPr lang="en-US" altLang="zh-CN" sz="1800" b="1">
                          <a:solidFill>
                            <a:srgbClr val="0000FF"/>
                          </a:solidFill>
                          <a:latin typeface="Times New Roman" panose="02020603050405020304"/>
                          <a:ea typeface="宋体" panose="02010600030101010101" pitchFamily="2" charset="-122"/>
                        </a:rPr>
                        <a:t>open arms</a:t>
                      </a:r>
                      <a:r>
                        <a:rPr lang="en-US" altLang="zh-CN" sz="1800" b="1">
                          <a:solidFill>
                            <a:srgbClr val="000000"/>
                          </a:solidFill>
                          <a:latin typeface="Times New Roman" panose="02020603050405020304"/>
                          <a:ea typeface="宋体" panose="02010600030101010101" pitchFamily="2" charset="-122"/>
                        </a:rPr>
                        <a:t>.</a:t>
                      </a:r>
                      <a:endParaRPr lang="en-US" altLang="zh-CN" sz="1800" b="1">
                        <a:solidFill>
                          <a:srgbClr val="000000"/>
                        </a:solidFill>
                        <a:latin typeface="Times New Roman" panose="02020603050405020304"/>
                        <a:ea typeface="宋体" panose="02010600030101010101" pitchFamily="2" charset="-122"/>
                      </a:endParaRPr>
                    </a:p>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He </a:t>
                      </a:r>
                      <a:r>
                        <a:rPr lang="en-US" altLang="zh-CN" sz="1800" b="1">
                          <a:solidFill>
                            <a:srgbClr val="0000FF"/>
                          </a:solidFill>
                          <a:latin typeface="Times New Roman" panose="02020603050405020304"/>
                          <a:ea typeface="宋体" panose="02010600030101010101" pitchFamily="2" charset="-122"/>
                        </a:rPr>
                        <a:t>held out/opened</a:t>
                      </a:r>
                      <a:r>
                        <a:rPr lang="en-US" altLang="zh-CN" sz="1800" b="1">
                          <a:solidFill>
                            <a:srgbClr val="000000"/>
                          </a:solidFill>
                          <a:latin typeface="Times New Roman" panose="02020603050405020304"/>
                          <a:ea typeface="宋体" panose="02010600030101010101" pitchFamily="2" charset="-122"/>
                        </a:rPr>
                        <a:t> his arms </a:t>
                      </a:r>
                      <a:r>
                        <a:rPr lang="en-US" altLang="zh-CN" sz="1800">
                          <a:solidFill>
                            <a:srgbClr val="000000"/>
                          </a:solidFill>
                          <a:latin typeface="Times New Roman" panose="02020603050405020304"/>
                          <a:ea typeface="宋体" panose="02010600030101010101" pitchFamily="2" charset="-122"/>
                        </a:rPr>
                        <a:t>with a broad smile</a:t>
                      </a:r>
                      <a:endParaRPr lang="en-US" altLang="zh-CN" sz="1800" b="1">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259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拍肩膀</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I </a:t>
                      </a:r>
                      <a:r>
                        <a:rPr lang="en-US" altLang="zh-CN" sz="1800" b="1">
                          <a:solidFill>
                            <a:srgbClr val="000000"/>
                          </a:solidFill>
                          <a:latin typeface="Times New Roman" panose="02020603050405020304"/>
                          <a:ea typeface="宋体" panose="02010600030101010101" pitchFamily="2" charset="-122"/>
                        </a:rPr>
                        <a:t>tapped/patted the man on the shoulder </a:t>
                      </a:r>
                      <a:r>
                        <a:rPr lang="en-US" altLang="zh-CN" sz="1800">
                          <a:solidFill>
                            <a:srgbClr val="000000"/>
                          </a:solidFill>
                          <a:latin typeface="Times New Roman" panose="02020603050405020304"/>
                          <a:ea typeface="宋体" panose="02010600030101010101" pitchFamily="2" charset="-122"/>
                        </a:rPr>
                        <a:t>and asked him to move.</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5499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耸肩</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When I asked him why he had done it, </a:t>
                      </a:r>
                      <a:r>
                        <a:rPr lang="en-US" altLang="zh-CN" sz="1800" b="1">
                          <a:solidFill>
                            <a:srgbClr val="000000"/>
                          </a:solidFill>
                          <a:latin typeface="Times New Roman" panose="02020603050405020304"/>
                          <a:ea typeface="宋体" panose="02010600030101010101" pitchFamily="2" charset="-122"/>
                        </a:rPr>
                        <a:t>he just shrugged his shoulders.</a:t>
                      </a:r>
                      <a:endParaRPr lang="en-US" altLang="zh-CN" sz="1800" b="1">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259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倾诉的对象</a:t>
                      </a:r>
                      <a:endParaRPr lang="zh-CN" sz="1800">
                        <a:solidFill>
                          <a:srgbClr val="000000"/>
                        </a:solidFill>
                        <a:latin typeface="宋体" panose="02010600030101010101" pitchFamily="2" charset="-122"/>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b="1">
                          <a:solidFill>
                            <a:srgbClr val="000000"/>
                          </a:solidFill>
                          <a:latin typeface="Times New Roman" panose="02020603050405020304"/>
                          <a:ea typeface="宋体" panose="02010600030101010101" pitchFamily="2" charset="-122"/>
                        </a:rPr>
                        <a:t>a shoulder to cry on</a:t>
                      </a:r>
                      <a:endParaRPr lang="en-US" altLang="zh-CN" sz="1800" b="1">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19430">
                <a:tc>
                  <a:txBody>
                    <a:bodyPr/>
                    <a:p>
                      <a:pPr marL="141605" indent="0" algn="l">
                        <a:lnSpc>
                          <a:spcPct val="107000"/>
                        </a:lnSpc>
                        <a:spcBef>
                          <a:spcPct val="0"/>
                        </a:spcBef>
                        <a:spcAft>
                          <a:spcPct val="0"/>
                        </a:spcAft>
                      </a:pPr>
                      <a:r>
                        <a:rPr lang="zh-CN" sz="1800">
                          <a:solidFill>
                            <a:srgbClr val="000000"/>
                          </a:solidFill>
                          <a:latin typeface="Times New Roman" panose="02020603050405020304"/>
                          <a:ea typeface="宋体" panose="02010600030101010101" pitchFamily="2" charset="-122"/>
                        </a:rPr>
                        <a:t>用肩挤着走</a:t>
                      </a:r>
                      <a:endParaRPr 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She </a:t>
                      </a:r>
                      <a:r>
                        <a:rPr lang="en-US" altLang="zh-CN" sz="1800" b="1">
                          <a:solidFill>
                            <a:srgbClr val="000000"/>
                          </a:solidFill>
                          <a:latin typeface="Times New Roman" panose="02020603050405020304"/>
                          <a:ea typeface="宋体" panose="02010600030101010101" pitchFamily="2" charset="-122"/>
                        </a:rPr>
                        <a:t>shouldered her way through </a:t>
                      </a:r>
                      <a:r>
                        <a:rPr lang="en-US" altLang="zh-CN" sz="1800">
                          <a:solidFill>
                            <a:srgbClr val="000000"/>
                          </a:solidFill>
                          <a:latin typeface="Times New Roman" panose="02020603050405020304"/>
                          <a:ea typeface="宋体" panose="02010600030101010101" pitchFamily="2" charset="-122"/>
                        </a:rPr>
                        <a:t>the crowd.</a:t>
                      </a:r>
                      <a:endParaRPr lang="en-US" altLang="zh-CN" sz="1800">
                        <a:solidFill>
                          <a:srgbClr val="000000"/>
                        </a:solidFill>
                        <a:latin typeface="Times New Roman" panose="02020603050405020304"/>
                        <a:ea typeface="宋体" panose="02010600030101010101" pitchFamily="2" charset="-122"/>
                      </a:endParaRPr>
                    </a:p>
                  </a:txBody>
                  <a:tcPr marL="68580" marR="73025"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78422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心怦怦跳</a:t>
                      </a:r>
                      <a:endParaRPr lang="zh-CN" sz="18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ts val="300"/>
                        </a:spcAft>
                      </a:pPr>
                      <a:r>
                        <a:rPr lang="en-US" altLang="zh-CN" sz="1800">
                          <a:solidFill>
                            <a:srgbClr val="000000"/>
                          </a:solidFill>
                          <a:latin typeface="Times New Roman" panose="02020603050405020304"/>
                          <a:ea typeface="宋体" panose="02010600030101010101" pitchFamily="2" charset="-122"/>
                        </a:rPr>
                        <a:t>Her heart is</a:t>
                      </a:r>
                      <a:r>
                        <a:rPr lang="en-US" altLang="zh-CN" sz="1800">
                          <a:solidFill>
                            <a:srgbClr val="0000FF"/>
                          </a:solidFill>
                          <a:latin typeface="Times New Roman" panose="02020603050405020304"/>
                          <a:ea typeface="宋体" panose="02010600030101010101" pitchFamily="2" charset="-122"/>
                        </a:rPr>
                        <a:t> </a:t>
                      </a:r>
                      <a:r>
                        <a:rPr lang="en-US" altLang="zh-CN" sz="1800" b="1">
                          <a:solidFill>
                            <a:srgbClr val="0000FF"/>
                          </a:solidFill>
                          <a:latin typeface="Times New Roman" panose="02020603050405020304"/>
                          <a:ea typeface="宋体" panose="02010600030101010101" pitchFamily="2" charset="-122"/>
                        </a:rPr>
                        <a:t>beating</a:t>
                      </a:r>
                      <a:r>
                        <a:rPr lang="en-US" altLang="zh-CN" sz="1800" b="1">
                          <a:solidFill>
                            <a:srgbClr val="000000"/>
                          </a:solidFill>
                          <a:latin typeface="Times New Roman" panose="02020603050405020304"/>
                          <a:ea typeface="宋体" panose="02010600030101010101" pitchFamily="2" charset="-122"/>
                        </a:rPr>
                        <a:t> </a:t>
                      </a:r>
                      <a:r>
                        <a:rPr lang="en-US" altLang="zh-CN" sz="1800" b="1">
                          <a:solidFill>
                            <a:srgbClr val="000000"/>
                          </a:solidFill>
                          <a:latin typeface="Times New Roman" panose="02020603050405020304"/>
                          <a:ea typeface="宋体" panose="02010600030101010101" pitchFamily="2" charset="-122"/>
                        </a:rPr>
                        <a:t>fast/wildly.</a:t>
                      </a:r>
                      <a:endParaRPr lang="en-US" altLang="zh-CN" sz="1800" b="1">
                        <a:solidFill>
                          <a:srgbClr val="000000"/>
                        </a:solidFill>
                        <a:latin typeface="Times New Roman" panose="02020603050405020304"/>
                        <a:ea typeface="宋体" panose="02010600030101010101" pitchFamily="2" charset="-122"/>
                      </a:endParaRPr>
                    </a:p>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Her heart was </a:t>
                      </a:r>
                      <a:r>
                        <a:rPr lang="en-US" altLang="zh-CN" sz="1800" b="1">
                          <a:solidFill>
                            <a:srgbClr val="0000FF"/>
                          </a:solidFill>
                          <a:latin typeface="Times New Roman" panose="02020603050405020304"/>
                          <a:ea typeface="宋体" panose="02010600030101010101" pitchFamily="2" charset="-122"/>
                        </a:rPr>
                        <a:t>pounding/thumping </a:t>
                      </a:r>
                      <a:r>
                        <a:rPr lang="en-US" altLang="zh-CN" sz="1800">
                          <a:solidFill>
                            <a:srgbClr val="000000"/>
                          </a:solidFill>
                          <a:latin typeface="Times New Roman" panose="02020603050405020304"/>
                          <a:ea typeface="宋体" panose="02010600030101010101" pitchFamily="2" charset="-122"/>
                        </a:rPr>
                        <a:t>with excitement.</a:t>
                      </a:r>
                      <a:endParaRPr lang="en-US" altLang="zh-CN" sz="1800" b="1">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259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心咯噔一下</a:t>
                      </a:r>
                      <a:endParaRPr lang="zh-CN" sz="18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ts val="300"/>
                        </a:spcAft>
                      </a:pPr>
                      <a:r>
                        <a:rPr lang="en-US" altLang="zh-CN" sz="1800">
                          <a:solidFill>
                            <a:srgbClr val="000000"/>
                          </a:solidFill>
                          <a:latin typeface="Times New Roman" panose="02020603050405020304"/>
                          <a:ea typeface="宋体" panose="02010600030101010101" pitchFamily="2" charset="-122"/>
                        </a:rPr>
                        <a:t>Her heart seemed to </a:t>
                      </a:r>
                      <a:r>
                        <a:rPr lang="en-US" altLang="zh-CN" sz="1800" b="1">
                          <a:solidFill>
                            <a:srgbClr val="000000"/>
                          </a:solidFill>
                          <a:latin typeface="Times New Roman" panose="02020603050405020304"/>
                          <a:ea typeface="宋体" panose="02010600030101010101" pitchFamily="2" charset="-122"/>
                        </a:rPr>
                        <a:t>miss a beat.</a:t>
                      </a:r>
                      <a:endParaRPr lang="en-US" altLang="zh-CN" sz="1800" b="1">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9255">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心融化</a:t>
                      </a:r>
                      <a:endParaRPr lang="zh-CN" sz="18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He smiled and </a:t>
                      </a:r>
                      <a:r>
                        <a:rPr lang="en-US" altLang="zh-CN" sz="1800" b="1">
                          <a:solidFill>
                            <a:srgbClr val="000000"/>
                          </a:solidFill>
                          <a:latin typeface="Times New Roman" panose="02020603050405020304"/>
                          <a:ea typeface="宋体" panose="02010600030101010101" pitchFamily="2" charset="-122"/>
                        </a:rPr>
                        <a:t>her heart melted/softened.</a:t>
                      </a:r>
                      <a:endParaRPr lang="en-US" altLang="zh-CN" sz="1800" b="1">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4229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沉重的心</a:t>
                      </a:r>
                      <a:endParaRPr lang="zh-CN" sz="18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With </a:t>
                      </a:r>
                      <a:r>
                        <a:rPr lang="en-US" altLang="zh-CN" sz="1800" b="1">
                          <a:solidFill>
                            <a:srgbClr val="000000"/>
                          </a:solidFill>
                          <a:latin typeface="Times New Roman" panose="02020603050405020304"/>
                          <a:ea typeface="宋体" panose="02010600030101010101" pitchFamily="2" charset="-122"/>
                        </a:rPr>
                        <a:t>a heavy/sinking/broken heart, </a:t>
                      </a:r>
                      <a:r>
                        <a:rPr lang="en-US" altLang="zh-CN" sz="1800">
                          <a:solidFill>
                            <a:srgbClr val="000000"/>
                          </a:solidFill>
                          <a:latin typeface="Times New Roman" panose="02020603050405020304"/>
                          <a:ea typeface="宋体" panose="02010600030101010101" pitchFamily="2" charset="-122"/>
                        </a:rPr>
                        <a:t>she watched him go.</a:t>
                      </a:r>
                      <a:endParaRPr lang="en-US" altLang="zh-CN" sz="1800">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259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刺痛</a:t>
                      </a:r>
                      <a:r>
                        <a:rPr lang="en-US" altLang="zh-CN" sz="1800">
                          <a:solidFill>
                            <a:srgbClr val="000000"/>
                          </a:solidFill>
                          <a:latin typeface="Times New Roman" panose="02020603050405020304"/>
                          <a:ea typeface="宋体" panose="02010600030101010101" pitchFamily="2" charset="-122"/>
                        </a:rPr>
                        <a:t>...</a:t>
                      </a:r>
                      <a:r>
                        <a:rPr lang="zh-CN" sz="1800">
                          <a:solidFill>
                            <a:srgbClr val="000000"/>
                          </a:solidFill>
                          <a:latin typeface="宋体" panose="02010600030101010101" pitchFamily="2" charset="-122"/>
                          <a:ea typeface="宋体" panose="02010600030101010101" pitchFamily="2" charset="-122"/>
                        </a:rPr>
                        <a:t>的心</a:t>
                      </a:r>
                      <a:endParaRPr lang="zh-CN" sz="18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Her words </a:t>
                      </a:r>
                      <a:r>
                        <a:rPr lang="en-US" altLang="zh-CN" sz="1800" b="1">
                          <a:solidFill>
                            <a:srgbClr val="000000"/>
                          </a:solidFill>
                          <a:latin typeface="Times New Roman" panose="02020603050405020304"/>
                          <a:ea typeface="宋体" panose="02010600030101010101" pitchFamily="2" charset="-122"/>
                        </a:rPr>
                        <a:t>pierced my heart.</a:t>
                      </a:r>
                      <a:endParaRPr lang="en-US" altLang="zh-CN" sz="1800" b="1">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2590">
                <a:tc>
                  <a:txBody>
                    <a:bodyPr/>
                    <a:p>
                      <a:pPr marL="141605" indent="0" algn="l">
                        <a:lnSpc>
                          <a:spcPct val="107000"/>
                        </a:lnSpc>
                        <a:spcBef>
                          <a:spcPct val="0"/>
                        </a:spcBef>
                        <a:spcAft>
                          <a:spcPct val="0"/>
                        </a:spcAft>
                      </a:pPr>
                      <a:r>
                        <a:rPr lang="zh-CN" sz="1800">
                          <a:solidFill>
                            <a:srgbClr val="000000"/>
                          </a:solidFill>
                          <a:latin typeface="宋体" panose="02010600030101010101" pitchFamily="2" charset="-122"/>
                          <a:ea typeface="宋体" panose="02010600030101010101" pitchFamily="2" charset="-122"/>
                        </a:rPr>
                        <a:t>向</a:t>
                      </a:r>
                      <a:r>
                        <a:rPr lang="en-US" altLang="zh-CN" sz="1800">
                          <a:solidFill>
                            <a:srgbClr val="000000"/>
                          </a:solidFill>
                          <a:latin typeface="Times New Roman" panose="02020603050405020304"/>
                          <a:ea typeface="宋体" panose="02010600030101010101" pitchFamily="2" charset="-122"/>
                        </a:rPr>
                        <a:t>...</a:t>
                      </a:r>
                      <a:r>
                        <a:rPr lang="zh-CN" sz="1800">
                          <a:solidFill>
                            <a:srgbClr val="000000"/>
                          </a:solidFill>
                          <a:latin typeface="宋体" panose="02010600030101010101" pitchFamily="2" charset="-122"/>
                          <a:ea typeface="宋体" panose="02010600030101010101" pitchFamily="2" charset="-122"/>
                        </a:rPr>
                        <a:t>倾诉心声</a:t>
                      </a:r>
                      <a:endParaRPr lang="zh-CN" sz="18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1800">
                          <a:solidFill>
                            <a:srgbClr val="000000"/>
                          </a:solidFill>
                          <a:latin typeface="Times New Roman" panose="02020603050405020304"/>
                          <a:ea typeface="宋体" panose="02010600030101010101" pitchFamily="2" charset="-122"/>
                        </a:rPr>
                        <a:t>Finally, he broke down in tears and </a:t>
                      </a:r>
                      <a:r>
                        <a:rPr lang="en-US" altLang="zh-CN" sz="1800" b="1">
                          <a:solidFill>
                            <a:srgbClr val="000000"/>
                          </a:solidFill>
                          <a:latin typeface="Times New Roman" panose="02020603050405020304"/>
                          <a:ea typeface="宋体" panose="02010600030101010101" pitchFamily="2" charset="-122"/>
                        </a:rPr>
                        <a:t>poured out his heart to her.</a:t>
                      </a:r>
                      <a:endParaRPr lang="en-US" altLang="zh-CN" sz="1800" b="1">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04616" y="325260"/>
            <a:ext cx="11188006" cy="3592968"/>
          </a:xfrm>
          <a:prstGeom prst="rect">
            <a:avLst/>
          </a:prstGeom>
        </p:spPr>
      </p:pic>
      <p:grpSp>
        <p:nvGrpSpPr>
          <p:cNvPr id="56" name="组合 55"/>
          <p:cNvGrpSpPr/>
          <p:nvPr/>
        </p:nvGrpSpPr>
        <p:grpSpPr>
          <a:xfrm>
            <a:off x="7065141" y="1881946"/>
            <a:ext cx="3768009" cy="2592533"/>
            <a:chOff x="7065141" y="1881946"/>
            <a:chExt cx="3768009" cy="2592533"/>
          </a:xfrm>
        </p:grpSpPr>
        <p:sp>
          <p:nvSpPr>
            <p:cNvPr id="57" name="椭圆 56"/>
            <p:cNvSpPr/>
            <p:nvPr/>
          </p:nvSpPr>
          <p:spPr>
            <a:xfrm>
              <a:off x="7065141" y="1881946"/>
              <a:ext cx="3768009" cy="2592533"/>
            </a:xfrm>
            <a:prstGeom prst="ellipse">
              <a:avLst/>
            </a:prstGeom>
            <a:solidFill>
              <a:srgbClr val="83B34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7248938" y="2016269"/>
              <a:ext cx="3400414" cy="2323886"/>
            </a:xfrm>
            <a:prstGeom prst="ellipse">
              <a:avLst/>
            </a:prstGeom>
            <a:solidFill>
              <a:srgbClr val="83B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p:cNvPicPr>
            <a:picLocks noChangeAspect="1"/>
          </p:cNvPicPr>
          <p:nvPr/>
        </p:nvPicPr>
        <p:blipFill>
          <a:blip r:embed="rId2"/>
          <a:stretch>
            <a:fillRect/>
          </a:stretch>
        </p:blipFill>
        <p:spPr>
          <a:xfrm>
            <a:off x="0" y="5486400"/>
            <a:ext cx="12163928" cy="1371600"/>
          </a:xfrm>
          <a:prstGeom prst="rect">
            <a:avLst/>
          </a:prstGeom>
        </p:spPr>
      </p:pic>
      <p:pic>
        <p:nvPicPr>
          <p:cNvPr id="5" name="图片 4"/>
          <p:cNvPicPr>
            <a:picLocks noChangeAspect="1"/>
          </p:cNvPicPr>
          <p:nvPr/>
        </p:nvPicPr>
        <p:blipFill>
          <a:blip r:embed="rId3"/>
          <a:stretch>
            <a:fillRect/>
          </a:stretch>
        </p:blipFill>
        <p:spPr>
          <a:xfrm>
            <a:off x="0" y="4125971"/>
            <a:ext cx="12163928" cy="1888463"/>
          </a:xfrm>
          <a:prstGeom prst="rect">
            <a:avLst/>
          </a:prstGeom>
        </p:spPr>
      </p:pic>
      <p:pic>
        <p:nvPicPr>
          <p:cNvPr id="11" name="图片 10"/>
          <p:cNvPicPr>
            <a:picLocks noChangeAspect="1"/>
          </p:cNvPicPr>
          <p:nvPr/>
        </p:nvPicPr>
        <p:blipFill>
          <a:blip r:embed="rId4"/>
          <a:stretch>
            <a:fillRect/>
          </a:stretch>
        </p:blipFill>
        <p:spPr>
          <a:xfrm>
            <a:off x="5437129" y="6136783"/>
            <a:ext cx="663750" cy="247500"/>
          </a:xfrm>
          <a:prstGeom prst="rect">
            <a:avLst/>
          </a:prstGeom>
        </p:spPr>
      </p:pic>
      <p:pic>
        <p:nvPicPr>
          <p:cNvPr id="13" name="图片 12"/>
          <p:cNvPicPr>
            <a:picLocks noChangeAspect="1"/>
          </p:cNvPicPr>
          <p:nvPr/>
        </p:nvPicPr>
        <p:blipFill>
          <a:blip r:embed="rId5"/>
          <a:stretch>
            <a:fillRect/>
          </a:stretch>
        </p:blipFill>
        <p:spPr>
          <a:xfrm>
            <a:off x="6638369" y="6278717"/>
            <a:ext cx="416250" cy="157500"/>
          </a:xfrm>
          <a:prstGeom prst="rect">
            <a:avLst/>
          </a:prstGeom>
        </p:spPr>
      </p:pic>
      <p:pic>
        <p:nvPicPr>
          <p:cNvPr id="17" name="图片 16"/>
          <p:cNvPicPr>
            <a:picLocks noChangeAspect="1"/>
          </p:cNvPicPr>
          <p:nvPr/>
        </p:nvPicPr>
        <p:blipFill>
          <a:blip r:embed="rId6"/>
          <a:stretch>
            <a:fillRect/>
          </a:stretch>
        </p:blipFill>
        <p:spPr>
          <a:xfrm>
            <a:off x="4500467" y="1639613"/>
            <a:ext cx="540000" cy="371250"/>
          </a:xfrm>
          <a:prstGeom prst="rect">
            <a:avLst/>
          </a:prstGeom>
        </p:spPr>
      </p:pic>
      <p:pic>
        <p:nvPicPr>
          <p:cNvPr id="18" name="图片 17"/>
          <p:cNvPicPr>
            <a:picLocks noChangeAspect="1"/>
          </p:cNvPicPr>
          <p:nvPr/>
        </p:nvPicPr>
        <p:blipFill>
          <a:blip r:embed="rId7"/>
          <a:stretch>
            <a:fillRect/>
          </a:stretch>
        </p:blipFill>
        <p:spPr>
          <a:xfrm>
            <a:off x="592427" y="253170"/>
            <a:ext cx="795054" cy="419612"/>
          </a:xfrm>
          <a:prstGeom prst="rect">
            <a:avLst/>
          </a:prstGeom>
        </p:spPr>
      </p:pic>
      <p:pic>
        <p:nvPicPr>
          <p:cNvPr id="19" name="图片 18"/>
          <p:cNvPicPr>
            <a:picLocks noChangeAspect="1"/>
          </p:cNvPicPr>
          <p:nvPr/>
        </p:nvPicPr>
        <p:blipFill>
          <a:blip r:embed="rId8"/>
          <a:stretch>
            <a:fillRect/>
          </a:stretch>
        </p:blipFill>
        <p:spPr>
          <a:xfrm>
            <a:off x="10739068" y="117517"/>
            <a:ext cx="1289800" cy="954787"/>
          </a:xfrm>
          <a:prstGeom prst="rect">
            <a:avLst/>
          </a:prstGeom>
        </p:spPr>
      </p:pic>
      <p:pic>
        <p:nvPicPr>
          <p:cNvPr id="21" name="图片 20"/>
          <p:cNvPicPr>
            <a:picLocks noChangeAspect="1"/>
          </p:cNvPicPr>
          <p:nvPr/>
        </p:nvPicPr>
        <p:blipFill>
          <a:blip r:embed="rId9"/>
          <a:stretch>
            <a:fillRect/>
          </a:stretch>
        </p:blipFill>
        <p:spPr>
          <a:xfrm>
            <a:off x="1277256" y="5987792"/>
            <a:ext cx="2674144" cy="657577"/>
          </a:xfrm>
          <a:prstGeom prst="rect">
            <a:avLst/>
          </a:prstGeom>
        </p:spPr>
      </p:pic>
      <p:pic>
        <p:nvPicPr>
          <p:cNvPr id="10" name="图片 9"/>
          <p:cNvPicPr>
            <a:picLocks noChangeAspect="1"/>
          </p:cNvPicPr>
          <p:nvPr/>
        </p:nvPicPr>
        <p:blipFill>
          <a:blip r:embed="rId10"/>
          <a:stretch>
            <a:fillRect/>
          </a:stretch>
        </p:blipFill>
        <p:spPr>
          <a:xfrm>
            <a:off x="5410216" y="5518558"/>
            <a:ext cx="358788" cy="780892"/>
          </a:xfrm>
          <a:prstGeom prst="rect">
            <a:avLst/>
          </a:prstGeom>
        </p:spPr>
      </p:pic>
      <p:pic>
        <p:nvPicPr>
          <p:cNvPr id="9" name="图片 8"/>
          <p:cNvPicPr>
            <a:picLocks noChangeAspect="1"/>
          </p:cNvPicPr>
          <p:nvPr/>
        </p:nvPicPr>
        <p:blipFill>
          <a:blip r:embed="rId11"/>
          <a:stretch>
            <a:fillRect/>
          </a:stretch>
        </p:blipFill>
        <p:spPr>
          <a:xfrm>
            <a:off x="5734443" y="5486400"/>
            <a:ext cx="400998" cy="865311"/>
          </a:xfrm>
          <a:prstGeom prst="rect">
            <a:avLst/>
          </a:prstGeom>
        </p:spPr>
      </p:pic>
      <p:pic>
        <p:nvPicPr>
          <p:cNvPr id="12" name="图片 11"/>
          <p:cNvPicPr>
            <a:picLocks noChangeAspect="1"/>
          </p:cNvPicPr>
          <p:nvPr/>
        </p:nvPicPr>
        <p:blipFill>
          <a:blip r:embed="rId12"/>
          <a:stretch>
            <a:fillRect/>
          </a:stretch>
        </p:blipFill>
        <p:spPr>
          <a:xfrm>
            <a:off x="6582679" y="5613436"/>
            <a:ext cx="527629" cy="801996"/>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p:cNvPicPr>
            <a:picLocks noChangeAspect="1"/>
          </p:cNvPicPr>
          <p:nvPr/>
        </p:nvPicPr>
        <p:blipFill>
          <a:blip r:embed="rId13"/>
          <a:stretch>
            <a:fillRect/>
          </a:stretch>
        </p:blipFill>
        <p:spPr>
          <a:xfrm>
            <a:off x="332129" y="5417100"/>
            <a:ext cx="4661345" cy="709752"/>
          </a:xfrm>
          <a:prstGeom prst="rect">
            <a:avLst/>
          </a:prstGeom>
        </p:spPr>
      </p:pic>
      <p:pic>
        <p:nvPicPr>
          <p:cNvPr id="49" name="图片 48"/>
          <p:cNvPicPr>
            <a:picLocks noChangeAspect="1"/>
          </p:cNvPicPr>
          <p:nvPr/>
        </p:nvPicPr>
        <p:blipFill>
          <a:blip r:embed="rId14"/>
          <a:stretch>
            <a:fillRect/>
          </a:stretch>
        </p:blipFill>
        <p:spPr>
          <a:xfrm flipH="1">
            <a:off x="1263931" y="2967226"/>
            <a:ext cx="2508554" cy="2692107"/>
          </a:xfrm>
          <a:prstGeom prst="rect">
            <a:avLst/>
          </a:prstGeom>
        </p:spPr>
      </p:pic>
      <p:pic>
        <p:nvPicPr>
          <p:cNvPr id="50" name="图片 49"/>
          <p:cNvPicPr>
            <a:picLocks noChangeAspect="1"/>
          </p:cNvPicPr>
          <p:nvPr/>
        </p:nvPicPr>
        <p:blipFill>
          <a:blip r:embed="rId15"/>
          <a:stretch>
            <a:fillRect/>
          </a:stretch>
        </p:blipFill>
        <p:spPr>
          <a:xfrm flipH="1">
            <a:off x="2692679" y="3205793"/>
            <a:ext cx="467320" cy="670503"/>
          </a:xfrm>
          <a:prstGeom prst="rect">
            <a:avLst/>
          </a:prstGeom>
        </p:spPr>
      </p:pic>
      <p:pic>
        <p:nvPicPr>
          <p:cNvPr id="51" name="图片 50"/>
          <p:cNvPicPr>
            <a:picLocks noChangeAspect="1"/>
          </p:cNvPicPr>
          <p:nvPr/>
        </p:nvPicPr>
        <p:blipFill>
          <a:blip r:embed="rId16"/>
          <a:stretch>
            <a:fillRect/>
          </a:stretch>
        </p:blipFill>
        <p:spPr>
          <a:xfrm>
            <a:off x="145774" y="168433"/>
            <a:ext cx="11216940" cy="1414395"/>
          </a:xfrm>
          <a:prstGeom prst="rect">
            <a:avLst/>
          </a:prstGeom>
        </p:spPr>
      </p:pic>
      <p:pic>
        <p:nvPicPr>
          <p:cNvPr id="52" name="图片 51"/>
          <p:cNvPicPr>
            <a:picLocks noChangeAspect="1"/>
          </p:cNvPicPr>
          <p:nvPr/>
        </p:nvPicPr>
        <p:blipFill>
          <a:blip r:embed="rId17"/>
          <a:stretch>
            <a:fillRect/>
          </a:stretch>
        </p:blipFill>
        <p:spPr>
          <a:xfrm>
            <a:off x="1753509" y="1449961"/>
            <a:ext cx="1406490" cy="621047"/>
          </a:xfrm>
          <a:prstGeom prst="rect">
            <a:avLst/>
          </a:prstGeom>
        </p:spPr>
      </p:pic>
      <p:grpSp>
        <p:nvGrpSpPr>
          <p:cNvPr id="53" name="组合 52"/>
          <p:cNvGrpSpPr/>
          <p:nvPr/>
        </p:nvGrpSpPr>
        <p:grpSpPr>
          <a:xfrm>
            <a:off x="3505786" y="1556624"/>
            <a:ext cx="2133600" cy="2048256"/>
            <a:chOff x="3505786" y="1556624"/>
            <a:chExt cx="2133600" cy="2048256"/>
          </a:xfrm>
        </p:grpSpPr>
        <p:pic>
          <p:nvPicPr>
            <p:cNvPr id="54" name="图片 53"/>
            <p:cNvPicPr>
              <a:picLocks noChangeAspect="1"/>
            </p:cNvPicPr>
            <p:nvPr/>
          </p:nvPicPr>
          <p:blipFill>
            <a:blip r:embed="rId18"/>
            <a:stretch>
              <a:fillRect/>
            </a:stretch>
          </p:blipFill>
          <p:spPr>
            <a:xfrm flipH="1">
              <a:off x="3505786" y="1556624"/>
              <a:ext cx="2133600" cy="2048256"/>
            </a:xfrm>
            <a:prstGeom prst="rect">
              <a:avLst/>
            </a:prstGeom>
          </p:spPr>
        </p:pic>
        <p:sp>
          <p:nvSpPr>
            <p:cNvPr id="55" name="文本框 54"/>
            <p:cNvSpPr txBox="1"/>
            <p:nvPr/>
          </p:nvSpPr>
          <p:spPr>
            <a:xfrm>
              <a:off x="4300463" y="2014033"/>
              <a:ext cx="693420" cy="1106805"/>
            </a:xfrm>
            <a:prstGeom prst="rect">
              <a:avLst/>
            </a:prstGeom>
            <a:noFill/>
            <a:effectLst/>
          </p:spPr>
          <p:txBody>
            <a:bodyPr wrap="none" rtlCol="0">
              <a:spAutoFit/>
            </a:bodyPr>
            <a:lstStyle/>
            <a:p>
              <a:r>
                <a:rPr lang="en-US" altLang="zh-CN" sz="6600" dirty="0">
                  <a:solidFill>
                    <a:schemeClr val="bg1"/>
                  </a:solidFill>
                  <a:latin typeface="Britannic Bold" panose="020B0903060703020204" pitchFamily="34" charset="0"/>
                  <a:ea typeface="方正姚体" panose="02010601030101010101" pitchFamily="2" charset="-122"/>
                </a:rPr>
                <a:t>1</a:t>
              </a:r>
              <a:endParaRPr lang="zh-CN" altLang="en-US" sz="6600" dirty="0">
                <a:solidFill>
                  <a:schemeClr val="bg1"/>
                </a:solidFill>
                <a:latin typeface="Britannic Bold" panose="020B0903060703020204" pitchFamily="34" charset="0"/>
                <a:ea typeface="方正姚体" panose="02010601030101010101" pitchFamily="2" charset="-122"/>
              </a:endParaRPr>
            </a:p>
          </p:txBody>
        </p:sp>
      </p:grpSp>
      <p:pic>
        <p:nvPicPr>
          <p:cNvPr id="8" name="图片 7"/>
          <p:cNvPicPr>
            <a:picLocks noChangeAspect="1"/>
          </p:cNvPicPr>
          <p:nvPr/>
        </p:nvPicPr>
        <p:blipFill>
          <a:blip r:embed="rId19"/>
          <a:stretch>
            <a:fillRect/>
          </a:stretch>
        </p:blipFill>
        <p:spPr>
          <a:xfrm>
            <a:off x="1144771" y="5788547"/>
            <a:ext cx="485419" cy="696471"/>
          </a:xfrm>
          <a:prstGeom prst="rect">
            <a:avLst/>
          </a:prstGeom>
        </p:spPr>
      </p:pic>
      <p:sp>
        <p:nvSpPr>
          <p:cNvPr id="59" name="文本框 58"/>
          <p:cNvSpPr txBox="1"/>
          <p:nvPr/>
        </p:nvSpPr>
        <p:spPr>
          <a:xfrm>
            <a:off x="7734998" y="2441666"/>
            <a:ext cx="2428240" cy="1445260"/>
          </a:xfrm>
          <a:prstGeom prst="rect">
            <a:avLst/>
          </a:prstGeom>
          <a:noFill/>
        </p:spPr>
        <p:txBody>
          <a:bodyPr wrap="none" rtlCol="0">
            <a:spAutoFit/>
          </a:bodyPr>
          <a:lstStyle/>
          <a:p>
            <a:pPr algn="ctr" defTabSz="1218565">
              <a:defRPr/>
            </a:pPr>
            <a:r>
              <a:rPr lang="en-US" altLang="zh-CN" sz="4400" b="1" kern="0" dirty="0">
                <a:solidFill>
                  <a:schemeClr val="bg1"/>
                </a:solidFill>
                <a:latin typeface="幼圆" panose="02010509060101010101" pitchFamily="49" charset="-122"/>
                <a:ea typeface="幼圆" panose="02010509060101010101" pitchFamily="49" charset="-122"/>
              </a:rPr>
              <a:t>3</a:t>
            </a:r>
            <a:r>
              <a:rPr lang="zh-CN" altLang="en-US" sz="4400" b="1" kern="0" dirty="0">
                <a:solidFill>
                  <a:schemeClr val="bg1"/>
                </a:solidFill>
                <a:latin typeface="幼圆" panose="02010509060101010101" pitchFamily="49" charset="-122"/>
                <a:ea typeface="幼圆" panose="02010509060101010101" pitchFamily="49" charset="-122"/>
              </a:rPr>
              <a:t>月</a:t>
            </a:r>
            <a:r>
              <a:rPr lang="en-US" altLang="zh-CN" sz="4400" b="1" kern="0" dirty="0">
                <a:solidFill>
                  <a:schemeClr val="bg1"/>
                </a:solidFill>
                <a:latin typeface="幼圆" panose="02010509060101010101" pitchFamily="49" charset="-122"/>
                <a:ea typeface="幼圆" panose="02010509060101010101" pitchFamily="49" charset="-122"/>
              </a:rPr>
              <a:t>31</a:t>
            </a:r>
            <a:r>
              <a:rPr lang="zh-CN" altLang="en-US" sz="4400" b="1" kern="0" dirty="0">
                <a:solidFill>
                  <a:schemeClr val="bg1"/>
                </a:solidFill>
                <a:latin typeface="幼圆" panose="02010509060101010101" pitchFamily="49" charset="-122"/>
                <a:ea typeface="幼圆" panose="02010509060101010101" pitchFamily="49" charset="-122"/>
              </a:rPr>
              <a:t>日</a:t>
            </a:r>
            <a:endParaRPr lang="en-US" altLang="zh-CN" sz="4400" b="1" kern="0" dirty="0">
              <a:solidFill>
                <a:schemeClr val="bg1"/>
              </a:solidFill>
              <a:latin typeface="幼圆" panose="02010509060101010101" pitchFamily="49" charset="-122"/>
              <a:ea typeface="幼圆" panose="02010509060101010101" pitchFamily="49" charset="-122"/>
            </a:endParaRPr>
          </a:p>
          <a:p>
            <a:pPr algn="ctr" defTabSz="1218565">
              <a:defRPr/>
            </a:pPr>
            <a:r>
              <a:rPr lang="zh-CN" altLang="en-US" sz="4400" b="1" kern="0" dirty="0">
                <a:solidFill>
                  <a:schemeClr val="bg1"/>
                </a:solidFill>
                <a:latin typeface="幼圆" panose="02010509060101010101" pitchFamily="49" charset="-122"/>
                <a:ea typeface="幼圆" panose="02010509060101010101" pitchFamily="49" charset="-122"/>
              </a:rPr>
              <a:t>英语早读</a:t>
            </a:r>
            <a:endParaRPr lang="zh-CN" altLang="en-US" sz="4400" b="1" kern="0" dirty="0">
              <a:solidFill>
                <a:schemeClr val="bg1"/>
              </a:solidFill>
              <a:latin typeface="幼圆" panose="02010509060101010101" pitchFamily="49" charset="-122"/>
              <a:ea typeface="幼圆"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1280160" y="0"/>
          <a:ext cx="9481820" cy="6858000"/>
        </p:xfrm>
        <a:graphic>
          <a:graphicData uri="http://schemas.openxmlformats.org/drawingml/2006/table">
            <a:tbl>
              <a:tblPr/>
              <a:tblGrid>
                <a:gridCol w="1985010"/>
                <a:gridCol w="7496810"/>
              </a:tblGrid>
              <a:tr h="542925">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弯下腰</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a:t>
                      </a:r>
                      <a:r>
                        <a:rPr lang="en-US" altLang="zh-CN" sz="2000" b="1">
                          <a:solidFill>
                            <a:srgbClr val="000000"/>
                          </a:solidFill>
                          <a:latin typeface="Times New Roman" panose="02020603050405020304"/>
                          <a:ea typeface="宋体" panose="02010600030101010101" pitchFamily="2" charset="-122"/>
                        </a:rPr>
                        <a:t>bends/hunches his back </a:t>
                      </a:r>
                      <a:r>
                        <a:rPr lang="en-US" altLang="zh-CN" sz="2000">
                          <a:solidFill>
                            <a:srgbClr val="000000"/>
                          </a:solidFill>
                          <a:latin typeface="Times New Roman" panose="02020603050405020304"/>
                          <a:ea typeface="宋体" panose="02010600030101010101" pitchFamily="2" charset="-122"/>
                        </a:rPr>
                        <a:t>when he walks.</a:t>
                      </a:r>
                      <a:endParaRPr lang="en-US" altLang="zh-CN" sz="2000">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62610">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倚靠</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a:t>
                      </a:r>
                      <a:r>
                        <a:rPr lang="en-US" altLang="zh-CN" sz="2000" b="1">
                          <a:solidFill>
                            <a:srgbClr val="000000"/>
                          </a:solidFill>
                          <a:latin typeface="Times New Roman" panose="02020603050405020304"/>
                          <a:ea typeface="宋体" panose="02010600030101010101" pitchFamily="2" charset="-122"/>
                        </a:rPr>
                        <a:t>leaned his back against </a:t>
                      </a:r>
                      <a:r>
                        <a:rPr lang="en-US" altLang="zh-CN" sz="2000">
                          <a:solidFill>
                            <a:srgbClr val="000000"/>
                          </a:solidFill>
                          <a:latin typeface="Times New Roman" panose="02020603050405020304"/>
                          <a:ea typeface="宋体" panose="02010600030101010101" pitchFamily="2" charset="-122"/>
                        </a:rPr>
                        <a:t>the bar</a:t>
                      </a:r>
                      <a:r>
                        <a:rPr lang="zh-CN" sz="2000">
                          <a:solidFill>
                            <a:srgbClr val="000000"/>
                          </a:solidFill>
                          <a:latin typeface="宋体" panose="02010600030101010101" pitchFamily="2" charset="-122"/>
                          <a:ea typeface="宋体" panose="02010600030101010101" pitchFamily="2" charset="-122"/>
                        </a:rPr>
                        <a:t>（柜台）</a:t>
                      </a:r>
                      <a:r>
                        <a:rPr lang="en-US" altLang="zh-CN" sz="2000">
                          <a:solidFill>
                            <a:srgbClr val="000000"/>
                          </a:solidFill>
                          <a:latin typeface="Times New Roman" panose="02020603050405020304"/>
                          <a:ea typeface="宋体" panose="02010600030101010101" pitchFamily="2" charset="-122"/>
                        </a:rPr>
                        <a:t>.</a:t>
                      </a:r>
                      <a:endParaRPr lang="en-US" altLang="zh-CN" sz="2000">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63245">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伸懒腰</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yawned and </a:t>
                      </a:r>
                      <a:r>
                        <a:rPr lang="en-US" altLang="zh-CN" sz="2000" b="1">
                          <a:solidFill>
                            <a:srgbClr val="000000"/>
                          </a:solidFill>
                          <a:latin typeface="Times New Roman" panose="02020603050405020304"/>
                          <a:ea typeface="宋体" panose="02010600030101010101" pitchFamily="2" charset="-122"/>
                        </a:rPr>
                        <a:t>stretched his back </a:t>
                      </a:r>
                      <a:r>
                        <a:rPr lang="en-US" altLang="zh-CN" sz="2000">
                          <a:solidFill>
                            <a:srgbClr val="000000"/>
                          </a:solidFill>
                          <a:latin typeface="Times New Roman" panose="02020603050405020304"/>
                          <a:ea typeface="宋体" panose="02010600030101010101" pitchFamily="2" charset="-122"/>
                        </a:rPr>
                        <a:t>as he got out of bed.</a:t>
                      </a:r>
                      <a:endParaRPr lang="en-US" altLang="zh-CN" sz="2000">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43560">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拖着脚步</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She </a:t>
                      </a:r>
                      <a:r>
                        <a:rPr lang="en-US" altLang="zh-CN" sz="2000" b="1">
                          <a:solidFill>
                            <a:srgbClr val="000000"/>
                          </a:solidFill>
                          <a:latin typeface="Times New Roman" panose="02020603050405020304"/>
                          <a:ea typeface="宋体" panose="02010600030101010101" pitchFamily="2" charset="-122"/>
                        </a:rPr>
                        <a:t>dragged her feet </a:t>
                      </a:r>
                      <a:r>
                        <a:rPr lang="en-US" altLang="zh-CN" sz="2000">
                          <a:solidFill>
                            <a:srgbClr val="000000"/>
                          </a:solidFill>
                          <a:latin typeface="Times New Roman" panose="02020603050405020304"/>
                          <a:ea typeface="宋体" panose="02010600030101010101" pitchFamily="2" charset="-122"/>
                        </a:rPr>
                        <a:t>as she reluctantly followed her parents</a:t>
                      </a:r>
                      <a:endParaRPr lang="en-US" altLang="zh-CN" sz="2000">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240155">
                <a:tc>
                  <a:txBody>
                    <a:bodyPr/>
                    <a:p>
                      <a:pPr marL="141605" indent="0" algn="l">
                        <a:lnSpc>
                          <a:spcPct val="107000"/>
                        </a:lnSpc>
                        <a:spcBef>
                          <a:spcPct val="0"/>
                        </a:spcBef>
                        <a:spcAft>
                          <a:spcPct val="0"/>
                        </a:spcAft>
                      </a:pPr>
                      <a:r>
                        <a:rPr lang="zh-CN" sz="2000">
                          <a:solidFill>
                            <a:srgbClr val="000000"/>
                          </a:solidFill>
                          <a:latin typeface="Times New Roman" panose="02020603050405020304"/>
                          <a:ea typeface="宋体" panose="02010600030101010101" pitchFamily="2" charset="-122"/>
                        </a:rPr>
                        <a:t>跳起来</a:t>
                      </a:r>
                      <a:endParaRPr lang="zh-CN" sz="2000">
                        <a:solidFill>
                          <a:srgbClr val="000000"/>
                        </a:solidFill>
                        <a:latin typeface="Times New Roman" panose="02020603050405020304"/>
                        <a:ea typeface="宋体" panose="02010600030101010101" pitchFamily="2" charset="-122"/>
                      </a:endParaRPr>
                    </a:p>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站起来</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She </a:t>
                      </a:r>
                      <a:r>
                        <a:rPr lang="en-US" altLang="zh-CN" sz="2000" b="1">
                          <a:solidFill>
                            <a:srgbClr val="0000FF"/>
                          </a:solidFill>
                          <a:latin typeface="Times New Roman" panose="02020603050405020304"/>
                          <a:ea typeface="宋体" panose="02010600030101010101" pitchFamily="2" charset="-122"/>
                        </a:rPr>
                        <a:t>jumped to her feet</a:t>
                      </a:r>
                      <a:r>
                        <a:rPr lang="en-US" altLang="zh-CN" sz="2000" b="1">
                          <a:solidFill>
                            <a:srgbClr val="000000"/>
                          </a:solidFill>
                          <a:latin typeface="Times New Roman" panose="02020603050405020304"/>
                          <a:ea typeface="宋体" panose="02010600030101010101" pitchFamily="2" charset="-122"/>
                        </a:rPr>
                        <a:t> </a:t>
                      </a:r>
                      <a:r>
                        <a:rPr lang="en-US" altLang="zh-CN" sz="2000">
                          <a:solidFill>
                            <a:srgbClr val="000000"/>
                          </a:solidFill>
                          <a:latin typeface="Times New Roman" panose="02020603050405020304"/>
                          <a:ea typeface="宋体" panose="02010600030101010101" pitchFamily="2" charset="-122"/>
                        </a:rPr>
                        <a:t>when she heard the news. </a:t>
                      </a:r>
                      <a:endParaRPr lang="en-US" altLang="zh-CN" sz="2000">
                        <a:solidFill>
                          <a:srgbClr val="000000"/>
                        </a:solidFill>
                        <a:latin typeface="Times New Roman" panose="02020603050405020304"/>
                        <a:ea typeface="宋体" panose="02010600030101010101" pitchFamily="2" charset="-122"/>
                      </a:endParaRPr>
                    </a:p>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a:t>
                      </a:r>
                      <a:r>
                        <a:rPr lang="en-US" altLang="zh-CN" sz="2000">
                          <a:solidFill>
                            <a:srgbClr val="0000FF"/>
                          </a:solidFill>
                          <a:latin typeface="Times New Roman" panose="02020603050405020304"/>
                          <a:ea typeface="宋体" panose="02010600030101010101" pitchFamily="2" charset="-122"/>
                        </a:rPr>
                        <a:t>rose to his feet </a:t>
                      </a:r>
                      <a:r>
                        <a:rPr lang="en-US" altLang="zh-CN" sz="2000" b="1">
                          <a:solidFill>
                            <a:srgbClr val="000000"/>
                          </a:solidFill>
                          <a:latin typeface="Times New Roman" panose="02020603050405020304"/>
                          <a:ea typeface="宋体" panose="02010600030101010101" pitchFamily="2" charset="-122"/>
                        </a:rPr>
                        <a:t>on shaky legs</a:t>
                      </a:r>
                      <a:r>
                        <a:rPr lang="en-US" altLang="zh-CN" sz="2000">
                          <a:solidFill>
                            <a:srgbClr val="000000"/>
                          </a:solidFill>
                          <a:latin typeface="Times New Roman" panose="02020603050405020304"/>
                          <a:ea typeface="宋体" panose="02010600030101010101" pitchFamily="2" charset="-122"/>
                        </a:rPr>
                        <a:t>.</a:t>
                      </a:r>
                      <a:endParaRPr lang="en-US" altLang="zh-CN" sz="2000">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62610">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跪着</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a:t>
                      </a:r>
                      <a:r>
                        <a:rPr lang="en-US" altLang="zh-CN" sz="2000" b="1">
                          <a:solidFill>
                            <a:srgbClr val="000000"/>
                          </a:solidFill>
                          <a:latin typeface="Times New Roman" panose="02020603050405020304"/>
                          <a:ea typeface="宋体" panose="02010600030101010101" pitchFamily="2" charset="-122"/>
                        </a:rPr>
                        <a:t>was </a:t>
                      </a:r>
                      <a:r>
                        <a:rPr lang="en-US" altLang="zh-CN" sz="2000" b="1">
                          <a:solidFill>
                            <a:srgbClr val="0000FF"/>
                          </a:solidFill>
                          <a:latin typeface="Times New Roman" panose="02020603050405020304"/>
                          <a:ea typeface="宋体" panose="02010600030101010101" pitchFamily="2" charset="-122"/>
                        </a:rPr>
                        <a:t>on his knees</a:t>
                      </a:r>
                      <a:r>
                        <a:rPr lang="en-US" altLang="zh-CN" sz="2000">
                          <a:solidFill>
                            <a:srgbClr val="000000"/>
                          </a:solidFill>
                          <a:latin typeface="Times New Roman" panose="02020603050405020304"/>
                          <a:ea typeface="宋体" panose="02010600030101010101" pitchFamily="2" charset="-122"/>
                        </a:rPr>
                        <a:t>, searching for the missing ring.</a:t>
                      </a:r>
                      <a:endParaRPr lang="en-US" altLang="zh-CN" sz="2000">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62610">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腿发软</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Suddenly </a:t>
                      </a:r>
                      <a:r>
                        <a:rPr lang="en-US" altLang="zh-CN" sz="2000" b="1">
                          <a:solidFill>
                            <a:srgbClr val="000000"/>
                          </a:solidFill>
                          <a:latin typeface="Times New Roman" panose="02020603050405020304"/>
                          <a:ea typeface="宋体" panose="02010600030101010101" pitchFamily="2" charset="-122"/>
                        </a:rPr>
                        <a:t>her knees </a:t>
                      </a:r>
                      <a:r>
                        <a:rPr lang="en-US" altLang="zh-CN" sz="2000" b="1">
                          <a:solidFill>
                            <a:srgbClr val="0000FF"/>
                          </a:solidFill>
                          <a:latin typeface="Times New Roman" panose="02020603050405020304"/>
                          <a:ea typeface="宋体" panose="02010600030101010101" pitchFamily="2" charset="-122"/>
                        </a:rPr>
                        <a:t>buckled/weakened </a:t>
                      </a:r>
                      <a:r>
                        <a:rPr lang="en-US" altLang="zh-CN" sz="2000">
                          <a:solidFill>
                            <a:srgbClr val="000000"/>
                          </a:solidFill>
                          <a:latin typeface="Times New Roman" panose="02020603050405020304"/>
                          <a:ea typeface="宋体" panose="02010600030101010101" pitchFamily="2" charset="-122"/>
                        </a:rPr>
                        <a:t>and she fell to the floor.</a:t>
                      </a:r>
                      <a:endParaRPr lang="en-US" altLang="zh-CN" sz="2000">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726440">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抱膝</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a:t>
                      </a:r>
                      <a:r>
                        <a:rPr lang="en-US" altLang="zh-CN" sz="2000" b="1">
                          <a:solidFill>
                            <a:srgbClr val="0000FF"/>
                          </a:solidFill>
                          <a:latin typeface="Times New Roman" panose="02020603050405020304"/>
                          <a:ea typeface="宋体" panose="02010600030101010101" pitchFamily="2" charset="-122"/>
                        </a:rPr>
                        <a:t>hugged his knees</a:t>
                      </a:r>
                      <a:r>
                        <a:rPr lang="en-US" altLang="zh-CN" sz="2000" b="1">
                          <a:solidFill>
                            <a:srgbClr val="000000"/>
                          </a:solidFill>
                          <a:latin typeface="Times New Roman" panose="02020603050405020304"/>
                          <a:ea typeface="宋体" panose="02010600030101010101" pitchFamily="2" charset="-122"/>
                        </a:rPr>
                        <a:t> </a:t>
                      </a:r>
                      <a:r>
                        <a:rPr lang="en-US" altLang="zh-CN" sz="2000">
                          <a:solidFill>
                            <a:srgbClr val="000000"/>
                          </a:solidFill>
                          <a:latin typeface="Times New Roman" panose="02020603050405020304"/>
                          <a:ea typeface="宋体" panose="02010600030101010101" pitchFamily="2" charset="-122"/>
                        </a:rPr>
                        <a:t>to keep warm.</a:t>
                      </a:r>
                      <a:endParaRPr lang="en-US" altLang="zh-CN" sz="2000">
                        <a:solidFill>
                          <a:srgbClr val="000000"/>
                        </a:solidFill>
                        <a:latin typeface="Times New Roman" panose="02020603050405020304"/>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62610">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站起来</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He </a:t>
                      </a:r>
                      <a:r>
                        <a:rPr lang="en-US" altLang="zh-CN" sz="2000">
                          <a:solidFill>
                            <a:srgbClr val="0000FF"/>
                          </a:solidFill>
                          <a:latin typeface="Times New Roman" panose="02020603050405020304"/>
                          <a:ea typeface="宋体" panose="02010600030101010101" pitchFamily="2" charset="-122"/>
                        </a:rPr>
                        <a:t>rose to his feet </a:t>
                      </a:r>
                      <a:r>
                        <a:rPr lang="en-US" altLang="zh-CN" sz="2000" b="1">
                          <a:solidFill>
                            <a:srgbClr val="000000"/>
                          </a:solidFill>
                          <a:latin typeface="Times New Roman" panose="02020603050405020304"/>
                          <a:ea typeface="宋体" panose="02010600030101010101" pitchFamily="2" charset="-122"/>
                        </a:rPr>
                        <a:t>on shaky legs</a:t>
                      </a:r>
                      <a:r>
                        <a:rPr lang="en-US" altLang="zh-CN" sz="2000">
                          <a:solidFill>
                            <a:srgbClr val="000000"/>
                          </a:solidFill>
                          <a:latin typeface="Times New Roman" panose="02020603050405020304"/>
                          <a:ea typeface="宋体" panose="02010600030101010101" pitchFamily="2" charset="-122"/>
                        </a:rPr>
                        <a:t>.</a:t>
                      </a:r>
                      <a:r>
                        <a:rPr lang="zh-CN" sz="2000">
                          <a:solidFill>
                            <a:srgbClr val="000000"/>
                          </a:solidFill>
                          <a:latin typeface="宋体" panose="02010600030101010101" pitchFamily="2" charset="-122"/>
                          <a:ea typeface="宋体" panose="02010600030101010101" pitchFamily="2" charset="-122"/>
                        </a:rPr>
                        <a:t>他用颤抖的双腿站了起来。</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991235">
                <a:tc>
                  <a:txBody>
                    <a:bodyPr/>
                    <a:p>
                      <a:pPr marL="141605" indent="0" algn="l">
                        <a:lnSpc>
                          <a:spcPct val="107000"/>
                        </a:lnSpc>
                        <a:spcBef>
                          <a:spcPct val="0"/>
                        </a:spcBef>
                        <a:spcAft>
                          <a:spcPct val="0"/>
                        </a:spcAft>
                      </a:pPr>
                      <a:r>
                        <a:rPr lang="zh-CN" sz="2000">
                          <a:solidFill>
                            <a:srgbClr val="000000"/>
                          </a:solidFill>
                          <a:latin typeface="宋体" panose="02010600030101010101" pitchFamily="2" charset="-122"/>
                          <a:ea typeface="宋体" panose="02010600030101010101" pitchFamily="2" charset="-122"/>
                        </a:rPr>
                        <a:t>起鸡皮疙瘩</a:t>
                      </a:r>
                      <a:endParaRPr lang="zh-CN" sz="2000">
                        <a:solidFill>
                          <a:srgbClr val="000000"/>
                        </a:solidFill>
                        <a:latin typeface="宋体" panose="02010600030101010101" pitchFamily="2" charset="-122"/>
                        <a:ea typeface="宋体" panose="02010600030101010101" pitchFamily="2" charset="-122"/>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635" indent="0" algn="l">
                        <a:lnSpc>
                          <a:spcPct val="107000"/>
                        </a:lnSpc>
                        <a:spcBef>
                          <a:spcPct val="0"/>
                        </a:spcBef>
                        <a:spcAft>
                          <a:spcPct val="0"/>
                        </a:spcAft>
                      </a:pPr>
                      <a:r>
                        <a:rPr lang="en-US" altLang="zh-CN" sz="2000">
                          <a:solidFill>
                            <a:srgbClr val="000000"/>
                          </a:solidFill>
                          <a:latin typeface="Times New Roman" panose="02020603050405020304"/>
                          <a:ea typeface="宋体" panose="02010600030101010101" pitchFamily="2" charset="-122"/>
                        </a:rPr>
                        <a:t>Just thinking about it </a:t>
                      </a:r>
                      <a:r>
                        <a:rPr lang="en-US" altLang="zh-CN" sz="2000" b="1">
                          <a:solidFill>
                            <a:srgbClr val="000000"/>
                          </a:solidFill>
                          <a:latin typeface="Times New Roman" panose="02020603050405020304"/>
                          <a:ea typeface="宋体" panose="02010600030101010101" pitchFamily="2" charset="-122"/>
                        </a:rPr>
                        <a:t>makes my skin </a:t>
                      </a:r>
                      <a:r>
                        <a:rPr lang="en-US" altLang="zh-CN" sz="2000" b="1">
                          <a:solidFill>
                            <a:srgbClr val="0000FF"/>
                          </a:solidFill>
                          <a:latin typeface="Times New Roman" panose="02020603050405020304"/>
                          <a:ea typeface="宋体" panose="02010600030101010101" pitchFamily="2" charset="-122"/>
                        </a:rPr>
                        <a:t>crawl</a:t>
                      </a:r>
                      <a:r>
                        <a:rPr lang="en-US" altLang="zh-CN" sz="2000" b="1">
                          <a:solidFill>
                            <a:srgbClr val="000000"/>
                          </a:solidFill>
                          <a:latin typeface="Times New Roman" panose="02020603050405020304"/>
                          <a:ea typeface="宋体" panose="02010600030101010101" pitchFamily="2" charset="-122"/>
                        </a:rPr>
                        <a:t>.</a:t>
                      </a:r>
                      <a:r>
                        <a:rPr lang="en-US" altLang="zh-CN" sz="2000" b="1">
                          <a:solidFill>
                            <a:srgbClr val="000000"/>
                          </a:solidFill>
                          <a:latin typeface="Times New Roman" panose="02020603050405020304"/>
                          <a:ea typeface="Times New Roman" panose="02020603050405020304"/>
                        </a:rPr>
                        <a:t> </a:t>
                      </a:r>
                      <a:endParaRPr lang="en-US" altLang="zh-CN" sz="2000" b="1">
                        <a:solidFill>
                          <a:srgbClr val="000000"/>
                        </a:solidFill>
                        <a:latin typeface="Times New Roman" panose="02020603050405020304"/>
                        <a:ea typeface="Times New Roman" panose="02020603050405020304"/>
                      </a:endParaRPr>
                    </a:p>
                    <a:p>
                      <a:pPr marL="635" indent="0" algn="l">
                        <a:lnSpc>
                          <a:spcPct val="107000"/>
                        </a:lnSpc>
                        <a:spcBef>
                          <a:spcPct val="0"/>
                        </a:spcBef>
                        <a:spcAft>
                          <a:spcPct val="0"/>
                        </a:spcAft>
                      </a:pPr>
                      <a:r>
                        <a:rPr lang="en-US" altLang="zh-CN" sz="2000">
                          <a:solidFill>
                            <a:srgbClr val="000000"/>
                          </a:solidFill>
                          <a:latin typeface="Times New Roman" panose="02020603050405020304"/>
                          <a:ea typeface="Times New Roman" panose="02020603050405020304"/>
                        </a:rPr>
                        <a:t>The song </a:t>
                      </a:r>
                      <a:r>
                        <a:rPr lang="en-US" altLang="zh-CN" sz="2000" b="1">
                          <a:solidFill>
                            <a:srgbClr val="000000"/>
                          </a:solidFill>
                          <a:latin typeface="Times New Roman" panose="02020603050405020304"/>
                          <a:ea typeface="Times New Roman" panose="02020603050405020304"/>
                        </a:rPr>
                        <a:t>gave me goosebumps. </a:t>
                      </a:r>
                      <a:endParaRPr lang="en-US" altLang="zh-CN" sz="2000" b="1">
                        <a:solidFill>
                          <a:srgbClr val="000000"/>
                        </a:solidFill>
                        <a:latin typeface="Times New Roman" panose="02020603050405020304"/>
                        <a:ea typeface="Times New Roman" panose="02020603050405020304"/>
                      </a:endParaRPr>
                    </a:p>
                  </a:txBody>
                  <a:tcPr marL="68580" marR="92710" marT="34925"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0" y="5788025"/>
            <a:ext cx="12164060" cy="1069975"/>
          </a:xfrm>
          <a:prstGeom prst="rect">
            <a:avLst/>
          </a:prstGeom>
        </p:spPr>
      </p:pic>
      <p:pic>
        <p:nvPicPr>
          <p:cNvPr id="11" name="图片 10"/>
          <p:cNvPicPr>
            <a:picLocks noChangeAspect="1"/>
          </p:cNvPicPr>
          <p:nvPr/>
        </p:nvPicPr>
        <p:blipFill>
          <a:blip r:embed="rId2"/>
          <a:stretch>
            <a:fillRect/>
          </a:stretch>
        </p:blipFill>
        <p:spPr>
          <a:xfrm>
            <a:off x="5437129" y="6136783"/>
            <a:ext cx="663750" cy="247500"/>
          </a:xfrm>
          <a:prstGeom prst="rect">
            <a:avLst/>
          </a:prstGeom>
        </p:spPr>
      </p:pic>
      <p:pic>
        <p:nvPicPr>
          <p:cNvPr id="13" name="图片 12"/>
          <p:cNvPicPr>
            <a:picLocks noChangeAspect="1"/>
          </p:cNvPicPr>
          <p:nvPr/>
        </p:nvPicPr>
        <p:blipFill>
          <a:blip r:embed="rId3"/>
          <a:stretch>
            <a:fillRect/>
          </a:stretch>
        </p:blipFill>
        <p:spPr>
          <a:xfrm>
            <a:off x="6638369" y="6278717"/>
            <a:ext cx="416250" cy="157500"/>
          </a:xfrm>
          <a:prstGeom prst="rect">
            <a:avLst/>
          </a:prstGeom>
        </p:spPr>
      </p:pic>
      <p:pic>
        <p:nvPicPr>
          <p:cNvPr id="18" name="图片 17"/>
          <p:cNvPicPr>
            <a:picLocks noChangeAspect="1"/>
          </p:cNvPicPr>
          <p:nvPr/>
        </p:nvPicPr>
        <p:blipFill>
          <a:blip r:embed="rId4"/>
          <a:stretch>
            <a:fillRect/>
          </a:stretch>
        </p:blipFill>
        <p:spPr>
          <a:xfrm>
            <a:off x="592427" y="253170"/>
            <a:ext cx="795054" cy="419612"/>
          </a:xfrm>
          <a:prstGeom prst="rect">
            <a:avLst/>
          </a:prstGeom>
        </p:spPr>
      </p:pic>
      <p:pic>
        <p:nvPicPr>
          <p:cNvPr id="19" name="图片 18"/>
          <p:cNvPicPr>
            <a:picLocks noChangeAspect="1"/>
          </p:cNvPicPr>
          <p:nvPr>
            <p:custDataLst>
              <p:tags r:id="rId5"/>
            </p:custDataLst>
          </p:nvPr>
        </p:nvPicPr>
        <p:blipFill>
          <a:blip r:embed="rId6"/>
          <a:stretch>
            <a:fillRect/>
          </a:stretch>
        </p:blipFill>
        <p:spPr>
          <a:xfrm>
            <a:off x="10739068" y="117517"/>
            <a:ext cx="1289800" cy="954787"/>
          </a:xfrm>
          <a:prstGeom prst="rect">
            <a:avLst/>
          </a:prstGeom>
        </p:spPr>
      </p:pic>
      <p:pic>
        <p:nvPicPr>
          <p:cNvPr id="21" name="图片 20"/>
          <p:cNvPicPr>
            <a:picLocks noChangeAspect="1"/>
          </p:cNvPicPr>
          <p:nvPr/>
        </p:nvPicPr>
        <p:blipFill>
          <a:blip r:embed="rId7"/>
          <a:stretch>
            <a:fillRect/>
          </a:stretch>
        </p:blipFill>
        <p:spPr>
          <a:xfrm>
            <a:off x="1277256" y="5987792"/>
            <a:ext cx="2674144" cy="657577"/>
          </a:xfrm>
          <a:prstGeom prst="rect">
            <a:avLst/>
          </a:prstGeom>
        </p:spPr>
      </p:pic>
      <p:pic>
        <p:nvPicPr>
          <p:cNvPr id="10" name="图片 9"/>
          <p:cNvPicPr>
            <a:picLocks noChangeAspect="1"/>
          </p:cNvPicPr>
          <p:nvPr/>
        </p:nvPicPr>
        <p:blipFill>
          <a:blip r:embed="rId8"/>
          <a:stretch>
            <a:fillRect/>
          </a:stretch>
        </p:blipFill>
        <p:spPr>
          <a:xfrm>
            <a:off x="4382786" y="5788433"/>
            <a:ext cx="358788" cy="780892"/>
          </a:xfrm>
          <a:prstGeom prst="rect">
            <a:avLst/>
          </a:prstGeom>
        </p:spPr>
      </p:pic>
      <p:pic>
        <p:nvPicPr>
          <p:cNvPr id="9" name="图片 8"/>
          <p:cNvPicPr>
            <a:picLocks noChangeAspect="1"/>
          </p:cNvPicPr>
          <p:nvPr/>
        </p:nvPicPr>
        <p:blipFill>
          <a:blip r:embed="rId9"/>
          <a:stretch>
            <a:fillRect/>
          </a:stretch>
        </p:blipFill>
        <p:spPr>
          <a:xfrm>
            <a:off x="3606558" y="5619750"/>
            <a:ext cx="400998" cy="865311"/>
          </a:xfrm>
          <a:prstGeom prst="rect">
            <a:avLst/>
          </a:prstGeom>
        </p:spPr>
      </p:pic>
      <p:pic>
        <p:nvPicPr>
          <p:cNvPr id="12" name="图片 11"/>
          <p:cNvPicPr>
            <a:picLocks noChangeAspect="1"/>
          </p:cNvPicPr>
          <p:nvPr/>
        </p:nvPicPr>
        <p:blipFill>
          <a:blip r:embed="rId10"/>
          <a:stretch>
            <a:fillRect/>
          </a:stretch>
        </p:blipFill>
        <p:spPr>
          <a:xfrm>
            <a:off x="11101974" y="5856006"/>
            <a:ext cx="527629" cy="801996"/>
          </a:xfrm>
          <a:prstGeom prst="rect">
            <a:avLst/>
          </a:prstGeom>
        </p:spPr>
      </p:pic>
      <p:pic>
        <p:nvPicPr>
          <p:cNvPr id="8" name="图片 7"/>
          <p:cNvPicPr>
            <a:picLocks noChangeAspect="1"/>
          </p:cNvPicPr>
          <p:nvPr/>
        </p:nvPicPr>
        <p:blipFill>
          <a:blip r:embed="rId11"/>
          <a:stretch>
            <a:fillRect/>
          </a:stretch>
        </p:blipFill>
        <p:spPr>
          <a:xfrm>
            <a:off x="1144771" y="5788547"/>
            <a:ext cx="485419" cy="696471"/>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 name="组合 28"/>
          <p:cNvGrpSpPr/>
          <p:nvPr>
            <p:custDataLst>
              <p:tags r:id="rId12"/>
            </p:custDataLst>
          </p:nvPr>
        </p:nvGrpSpPr>
        <p:grpSpPr>
          <a:xfrm>
            <a:off x="4644390" y="1697990"/>
            <a:ext cx="7695565" cy="1019453"/>
            <a:chOff x="7553737" y="2050705"/>
            <a:chExt cx="5483767" cy="631465"/>
          </a:xfrm>
        </p:grpSpPr>
        <p:sp>
          <p:nvSpPr>
            <p:cNvPr id="30" name="圆角矩形 29"/>
            <p:cNvSpPr/>
            <p:nvPr>
              <p:custDataLst>
                <p:tags r:id="rId13"/>
              </p:custDataLst>
            </p:nvPr>
          </p:nvSpPr>
          <p:spPr>
            <a:xfrm>
              <a:off x="7553737" y="2050705"/>
              <a:ext cx="5328792" cy="516834"/>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custDataLst>
                <p:tags r:id="rId14"/>
              </p:custDataLst>
            </p:nvPr>
          </p:nvSpPr>
          <p:spPr>
            <a:xfrm>
              <a:off x="7632620" y="2168089"/>
              <a:ext cx="5404884" cy="514081"/>
            </a:xfrm>
            <a:prstGeom prst="rect">
              <a:avLst/>
            </a:prstGeom>
            <a:noFill/>
          </p:spPr>
          <p:txBody>
            <a:bodyPr wrap="square" rtlCol="0">
              <a:spAutoFit/>
            </a:bodyPr>
            <a:lstStyle/>
            <a:p>
              <a:pPr defTabSz="1218565">
                <a:defRPr/>
              </a:pPr>
              <a:r>
                <a:rPr lang="zh-CN" altLang="en-US" sz="2400" b="1" kern="0" dirty="0">
                  <a:latin typeface="幼圆" panose="02010509060101010101" pitchFamily="49" charset="-122"/>
                  <a:ea typeface="幼圆" panose="02010509060101010101" pitchFamily="49" charset="-122"/>
                </a:rPr>
                <a:t> </a:t>
              </a:r>
              <a:r>
                <a:rPr lang="en-US" altLang="zh-CN" sz="2400" b="1" kern="0" dirty="0">
                  <a:latin typeface="幼圆" panose="02010509060101010101" pitchFamily="49" charset="-122"/>
                  <a:ea typeface="幼圆" panose="02010509060101010101" pitchFamily="49" charset="-122"/>
                </a:rPr>
                <a:t>2</a:t>
              </a:r>
              <a:r>
                <a:rPr lang="en-US" altLang="zh-CN" sz="2400" b="1" kern="0" dirty="0">
                  <a:latin typeface="幼圆" panose="02010509060101010101" pitchFamily="49" charset="-122"/>
                  <a:ea typeface="幼圆" panose="02010509060101010101" pitchFamily="49" charset="-122"/>
                  <a:sym typeface="+mn-ea"/>
                </a:rPr>
                <a:t>.</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Global Reading</a:t>
              </a:r>
              <a:r>
                <a:rPr lang="zh-CN" altLang="en-US" sz="2400" b="1" kern="0" dirty="0">
                  <a:latin typeface="Times New Roman" panose="02020603050405020304" charset="0"/>
                  <a:ea typeface="幼圆" panose="02010509060101010101" pitchFamily="49" charset="-122"/>
                  <a:cs typeface="Times New Roman" panose="02020603050405020304" charset="0"/>
                  <a:sym typeface="+mn-ea"/>
                </a:rPr>
                <a:t> </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P6              P8 </a:t>
              </a:r>
              <a:endParaRPr lang="en-US" altLang="zh-CN" sz="2400" b="1" kern="0" dirty="0">
                <a:latin typeface="Times New Roman" panose="02020603050405020304" charset="0"/>
                <a:ea typeface="幼圆" panose="02010509060101010101" pitchFamily="49" charset="-122"/>
                <a:cs typeface="Times New Roman" panose="02020603050405020304" charset="0"/>
                <a:sym typeface="+mn-ea"/>
              </a:endParaRPr>
            </a:p>
            <a:p>
              <a:pPr defTabSz="1218565">
                <a:defRPr/>
              </a:pPr>
              <a:endParaRPr lang="en-US" altLang="zh-CN" sz="2400" b="1" kern="0" dirty="0">
                <a:latin typeface="幼圆" panose="02010509060101010101" pitchFamily="49" charset="-122"/>
                <a:ea typeface="幼圆" panose="02010509060101010101" pitchFamily="49" charset="-122"/>
              </a:endParaRPr>
            </a:p>
          </p:txBody>
        </p:sp>
      </p:grpSp>
      <p:sp>
        <p:nvSpPr>
          <p:cNvPr id="44" name="文本框 20"/>
          <p:cNvSpPr>
            <a:spLocks noChangeArrowheads="1"/>
          </p:cNvSpPr>
          <p:nvPr/>
        </p:nvSpPr>
        <p:spPr bwMode="auto">
          <a:xfrm>
            <a:off x="592455" y="3018790"/>
            <a:ext cx="4008755" cy="212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6600" b="1" dirty="0">
                <a:solidFill>
                  <a:srgbClr val="000033"/>
                </a:solidFill>
                <a:latin typeface="幼圆" panose="02010509060101010101" pitchFamily="49" charset="-122"/>
                <a:ea typeface="幼圆" panose="02010509060101010101" pitchFamily="49" charset="-122"/>
                <a:sym typeface="微软雅黑" panose="020B0503020204020204" pitchFamily="34" charset="-122"/>
              </a:rPr>
              <a:t>GR </a:t>
            </a:r>
            <a:r>
              <a:rPr lang="zh-CN" altLang="en-US" sz="6600" b="1" dirty="0">
                <a:solidFill>
                  <a:srgbClr val="000033"/>
                </a:solidFill>
                <a:latin typeface="幼圆" panose="02010509060101010101" pitchFamily="49" charset="-122"/>
                <a:ea typeface="幼圆" panose="02010509060101010101" pitchFamily="49" charset="-122"/>
                <a:sym typeface="微软雅黑" panose="020B0503020204020204" pitchFamily="34" charset="-122"/>
              </a:rPr>
              <a:t>合刊</a:t>
            </a:r>
            <a:r>
              <a:rPr lang="en-US" altLang="zh-CN" sz="6600" b="1" dirty="0">
                <a:solidFill>
                  <a:srgbClr val="000033"/>
                </a:solidFill>
                <a:latin typeface="幼圆" panose="02010509060101010101" pitchFamily="49" charset="-122"/>
                <a:ea typeface="幼圆" panose="02010509060101010101" pitchFamily="49" charset="-122"/>
                <a:sym typeface="微软雅黑" panose="020B0503020204020204" pitchFamily="34" charset="-122"/>
              </a:rPr>
              <a:t>5</a:t>
            </a:r>
            <a:endParaRPr lang="en-US" altLang="zh-CN" sz="6600" b="1" dirty="0">
              <a:solidFill>
                <a:srgbClr val="000033"/>
              </a:solidFill>
              <a:latin typeface="幼圆" panose="02010509060101010101" pitchFamily="49" charset="-122"/>
              <a:ea typeface="幼圆" panose="02010509060101010101" pitchFamily="49" charset="-122"/>
              <a:sym typeface="微软雅黑" panose="020B0503020204020204" pitchFamily="34" charset="-122"/>
            </a:endParaRPr>
          </a:p>
          <a:p>
            <a:pPr eaLnBrk="1" hangingPunct="1"/>
            <a:r>
              <a:rPr lang="en-US" altLang="zh-CN" sz="6600" b="1" dirty="0">
                <a:solidFill>
                  <a:srgbClr val="000033"/>
                </a:solidFill>
                <a:latin typeface="幼圆" panose="02010509060101010101" pitchFamily="49" charset="-122"/>
                <a:ea typeface="幼圆" panose="02010509060101010101" pitchFamily="49" charset="-122"/>
                <a:sym typeface="微软雅黑" panose="020B0503020204020204" pitchFamily="34" charset="-122"/>
              </a:rPr>
              <a:t>P19</a:t>
            </a:r>
            <a:r>
              <a:rPr lang="zh-CN" altLang="en-US" sz="6600" b="1" dirty="0">
                <a:solidFill>
                  <a:srgbClr val="000033"/>
                </a:solidFill>
                <a:latin typeface="幼圆" panose="02010509060101010101" pitchFamily="49" charset="-122"/>
                <a:ea typeface="幼圆" panose="02010509060101010101" pitchFamily="49" charset="-122"/>
                <a:sym typeface="微软雅黑" panose="020B0503020204020204" pitchFamily="34" charset="-122"/>
              </a:rPr>
              <a:t>词汇</a:t>
            </a:r>
            <a:endParaRPr lang="zh-CN" altLang="en-US" sz="6600" b="1" dirty="0">
              <a:solidFill>
                <a:srgbClr val="000033"/>
              </a:solidFill>
              <a:latin typeface="幼圆" panose="02010509060101010101" pitchFamily="49" charset="-122"/>
              <a:ea typeface="幼圆" panose="02010509060101010101" pitchFamily="49" charset="-122"/>
              <a:sym typeface="微软雅黑" panose="020B0503020204020204" pitchFamily="34" charset="-122"/>
            </a:endParaRPr>
          </a:p>
        </p:txBody>
      </p:sp>
      <p:pic>
        <p:nvPicPr>
          <p:cNvPr id="45" name="图片 44"/>
          <p:cNvPicPr>
            <a:picLocks noChangeAspect="1"/>
          </p:cNvPicPr>
          <p:nvPr/>
        </p:nvPicPr>
        <p:blipFill>
          <a:blip r:embed="rId15"/>
          <a:stretch>
            <a:fillRect/>
          </a:stretch>
        </p:blipFill>
        <p:spPr>
          <a:xfrm>
            <a:off x="592765" y="247064"/>
            <a:ext cx="2283267" cy="3231037"/>
          </a:xfrm>
          <a:prstGeom prst="rect">
            <a:avLst/>
          </a:prstGeom>
        </p:spPr>
      </p:pic>
      <p:sp>
        <p:nvSpPr>
          <p:cNvPr id="2" name="圆角矩形 1"/>
          <p:cNvSpPr/>
          <p:nvPr>
            <p:custDataLst>
              <p:tags r:id="rId16"/>
            </p:custDataLst>
          </p:nvPr>
        </p:nvSpPr>
        <p:spPr>
          <a:xfrm>
            <a:off x="4644390" y="2769235"/>
            <a:ext cx="7478395" cy="834390"/>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FF0000"/>
              </a:solidFill>
              <a:highlight>
                <a:srgbClr val="00FF00"/>
              </a:highlight>
            </a:endParaRPr>
          </a:p>
        </p:txBody>
      </p:sp>
      <p:sp>
        <p:nvSpPr>
          <p:cNvPr id="3" name="文本框 2"/>
          <p:cNvSpPr txBox="1"/>
          <p:nvPr>
            <p:custDataLst>
              <p:tags r:id="rId17"/>
            </p:custDataLst>
          </p:nvPr>
        </p:nvSpPr>
        <p:spPr>
          <a:xfrm>
            <a:off x="4741278" y="2958743"/>
            <a:ext cx="6638557" cy="460375"/>
          </a:xfrm>
          <a:prstGeom prst="rect">
            <a:avLst/>
          </a:prstGeom>
          <a:noFill/>
        </p:spPr>
        <p:txBody>
          <a:bodyPr wrap="square" rtlCol="0">
            <a:spAutoFit/>
          </a:bodyPr>
          <a:p>
            <a:pPr defTabSz="1218565">
              <a:defRPr/>
            </a:pPr>
            <a:r>
              <a:rPr lang="zh-CN" altLang="en-US" sz="2400" b="1" kern="0" dirty="0">
                <a:latin typeface="幼圆" panose="02010509060101010101" pitchFamily="49" charset="-122"/>
                <a:ea typeface="幼圆" panose="02010509060101010101" pitchFamily="49" charset="-122"/>
              </a:rPr>
              <a:t> </a:t>
            </a:r>
            <a:r>
              <a:rPr lang="en-US" altLang="zh-CN" sz="2400" b="1" kern="0" dirty="0">
                <a:latin typeface="幼圆" panose="02010509060101010101" pitchFamily="49" charset="-122"/>
                <a:ea typeface="幼圆" panose="02010509060101010101" pitchFamily="49" charset="-122"/>
              </a:rPr>
              <a:t>3.</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Global Reading</a:t>
            </a:r>
            <a:r>
              <a:rPr lang="zh-CN" altLang="en-US" sz="2400" b="1" kern="0" dirty="0">
                <a:latin typeface="Times New Roman" panose="02020603050405020304" charset="0"/>
                <a:ea typeface="幼圆" panose="02010509060101010101" pitchFamily="49" charset="-122"/>
                <a:cs typeface="Times New Roman" panose="02020603050405020304" charset="0"/>
                <a:sym typeface="+mn-ea"/>
              </a:rPr>
              <a:t> </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P10              P11 </a:t>
            </a:r>
            <a:endParaRPr lang="en-US" altLang="zh-CN" sz="2400" b="1" kern="0" dirty="0">
              <a:latin typeface="幼圆" panose="02010509060101010101" pitchFamily="49" charset="-122"/>
              <a:ea typeface="幼圆" panose="02010509060101010101" pitchFamily="49" charset="-122"/>
            </a:endParaRPr>
          </a:p>
        </p:txBody>
      </p:sp>
      <p:sp>
        <p:nvSpPr>
          <p:cNvPr id="5" name="圆角矩形 4"/>
          <p:cNvSpPr/>
          <p:nvPr>
            <p:custDataLst>
              <p:tags r:id="rId18"/>
            </p:custDataLst>
          </p:nvPr>
        </p:nvSpPr>
        <p:spPr>
          <a:xfrm>
            <a:off x="4644390" y="3806190"/>
            <a:ext cx="7478395" cy="834390"/>
          </a:xfrm>
          <a:prstGeom prst="roundRect">
            <a:avLst>
              <a:gd name="adj" fmla="val 29488"/>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custDataLst>
              <p:tags r:id="rId19"/>
            </p:custDataLst>
          </p:nvPr>
        </p:nvSpPr>
        <p:spPr>
          <a:xfrm>
            <a:off x="4658995" y="3850005"/>
            <a:ext cx="7423150" cy="460375"/>
          </a:xfrm>
          <a:prstGeom prst="rect">
            <a:avLst/>
          </a:prstGeom>
          <a:noFill/>
        </p:spPr>
        <p:txBody>
          <a:bodyPr wrap="square" rtlCol="0">
            <a:spAutoFit/>
          </a:bodyPr>
          <a:lstStyle/>
          <a:p>
            <a:pPr defTabSz="1218565">
              <a:defRPr/>
            </a:pPr>
            <a:r>
              <a:rPr lang="zh-CN" altLang="en-US" sz="2400" b="1" kern="0" dirty="0">
                <a:solidFill>
                  <a:srgbClr val="FF0000"/>
                </a:solidFill>
                <a:latin typeface="幼圆" panose="02010509060101010101" pitchFamily="49" charset="-122"/>
                <a:ea typeface="幼圆" panose="02010509060101010101" pitchFamily="49" charset="-122"/>
              </a:rPr>
              <a:t> </a:t>
            </a:r>
            <a:r>
              <a:rPr lang="en-US" altLang="zh-CN" sz="2400" b="1" kern="0" dirty="0">
                <a:solidFill>
                  <a:schemeClr val="tx1"/>
                </a:solidFill>
                <a:latin typeface="幼圆" panose="02010509060101010101" pitchFamily="49" charset="-122"/>
                <a:ea typeface="幼圆" panose="02010509060101010101" pitchFamily="49" charset="-122"/>
              </a:rPr>
              <a:t>4.</a:t>
            </a:r>
            <a:r>
              <a:rPr lang="en-US" altLang="zh-CN" sz="2400" b="1" kern="0" dirty="0">
                <a:solidFill>
                  <a:schemeClr val="tx1"/>
                </a:solidFill>
                <a:latin typeface="Times New Roman" panose="02020603050405020304" charset="0"/>
                <a:ea typeface="幼圆" panose="02010509060101010101" pitchFamily="49" charset="-122"/>
                <a:cs typeface="Times New Roman" panose="02020603050405020304" charset="0"/>
                <a:sym typeface="+mn-ea"/>
              </a:rPr>
              <a:t>Global Reading</a:t>
            </a:r>
            <a:r>
              <a:rPr lang="zh-CN" altLang="en-US" sz="2400" b="1" kern="0" dirty="0">
                <a:solidFill>
                  <a:schemeClr val="tx1"/>
                </a:solidFill>
                <a:latin typeface="Times New Roman" panose="02020603050405020304" charset="0"/>
                <a:ea typeface="幼圆" panose="02010509060101010101" pitchFamily="49" charset="-122"/>
                <a:cs typeface="Times New Roman" panose="02020603050405020304" charset="0"/>
                <a:sym typeface="+mn-ea"/>
              </a:rPr>
              <a:t> </a:t>
            </a:r>
            <a:r>
              <a:rPr lang="en-US" altLang="zh-CN" sz="2400" b="1" kern="0" dirty="0">
                <a:solidFill>
                  <a:schemeClr val="tx1"/>
                </a:solidFill>
                <a:latin typeface="Times New Roman" panose="02020603050405020304" charset="0"/>
                <a:ea typeface="幼圆" panose="02010509060101010101" pitchFamily="49" charset="-122"/>
                <a:cs typeface="Times New Roman" panose="02020603050405020304" charset="0"/>
                <a:sym typeface="+mn-ea"/>
              </a:rPr>
              <a:t>P12                P16-17</a:t>
            </a:r>
            <a:endParaRPr lang="en-US" altLang="zh-CN" sz="2400" b="1" kern="0" dirty="0">
              <a:solidFill>
                <a:schemeClr val="tx1"/>
              </a:solidFill>
              <a:latin typeface="Times New Roman" panose="02020603050405020304" charset="0"/>
              <a:ea typeface="幼圆" panose="02010509060101010101" pitchFamily="49" charset="-122"/>
              <a:cs typeface="Times New Roman" panose="02020603050405020304" charset="0"/>
              <a:sym typeface="+mn-ea"/>
            </a:endParaRPr>
          </a:p>
        </p:txBody>
      </p:sp>
      <p:sp>
        <p:nvSpPr>
          <p:cNvPr id="39" name="圆角矩形 38"/>
          <p:cNvSpPr/>
          <p:nvPr>
            <p:custDataLst>
              <p:tags r:id="rId20"/>
            </p:custDataLst>
          </p:nvPr>
        </p:nvSpPr>
        <p:spPr>
          <a:xfrm>
            <a:off x="4601210" y="4747260"/>
            <a:ext cx="7521575" cy="1041400"/>
          </a:xfrm>
          <a:prstGeom prst="roundRect">
            <a:avLst>
              <a:gd name="adj" fmla="val 29488"/>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custDataLst>
              <p:tags r:id="rId21"/>
            </p:custDataLst>
          </p:nvPr>
        </p:nvSpPr>
        <p:spPr>
          <a:xfrm>
            <a:off x="4741278" y="4974233"/>
            <a:ext cx="6638557" cy="829945"/>
          </a:xfrm>
          <a:prstGeom prst="rect">
            <a:avLst/>
          </a:prstGeom>
          <a:noFill/>
        </p:spPr>
        <p:txBody>
          <a:bodyPr wrap="square" rtlCol="0">
            <a:spAutoFit/>
          </a:bodyPr>
          <a:lstStyle/>
          <a:p>
            <a:pPr defTabSz="1218565">
              <a:defRPr/>
            </a:pPr>
            <a:r>
              <a:rPr lang="en-US" altLang="zh-CN" sz="2400" b="1" kern="0" dirty="0">
                <a:solidFill>
                  <a:schemeClr val="tx1"/>
                </a:solidFill>
                <a:latin typeface="幼圆" panose="02010509060101010101" pitchFamily="49" charset="-122"/>
                <a:ea typeface="幼圆" panose="02010509060101010101" pitchFamily="49" charset="-122"/>
              </a:rPr>
              <a:t>5.</a:t>
            </a:r>
            <a:r>
              <a:rPr lang="zh-CN" altLang="en-US" sz="2400" b="1" kern="0" dirty="0">
                <a:solidFill>
                  <a:schemeClr val="tx1"/>
                </a:solidFill>
                <a:latin typeface="幼圆" panose="02010509060101010101" pitchFamily="49" charset="-122"/>
                <a:ea typeface="幼圆" panose="02010509060101010101" pitchFamily="49" charset="-122"/>
              </a:rPr>
              <a:t>读后续写微技能之动作描写</a:t>
            </a:r>
            <a:r>
              <a:rPr lang="en-US" altLang="zh-CN" sz="2400" b="1" kern="0" dirty="0">
                <a:solidFill>
                  <a:schemeClr val="tx1"/>
                </a:solidFill>
                <a:latin typeface="幼圆" panose="02010509060101010101" pitchFamily="49" charset="-122"/>
                <a:ea typeface="幼圆" panose="02010509060101010101" pitchFamily="49" charset="-122"/>
              </a:rPr>
              <a:t> </a:t>
            </a:r>
            <a:r>
              <a:rPr lang="zh-CN" altLang="en-US" sz="2400" b="1" kern="0" dirty="0">
                <a:solidFill>
                  <a:schemeClr val="tx1"/>
                </a:solidFill>
                <a:latin typeface="幼圆" panose="02010509060101010101" pitchFamily="49" charset="-122"/>
                <a:ea typeface="幼圆" panose="02010509060101010101" pitchFamily="49" charset="-122"/>
              </a:rPr>
              <a:t>学案</a:t>
            </a:r>
            <a:r>
              <a:rPr lang="en-US" altLang="zh-CN" sz="2400" b="1" kern="0" dirty="0">
                <a:solidFill>
                  <a:schemeClr val="tx1"/>
                </a:solidFill>
                <a:latin typeface="幼圆" panose="02010509060101010101" pitchFamily="49" charset="-122"/>
                <a:ea typeface="幼圆" panose="02010509060101010101" pitchFamily="49" charset="-122"/>
              </a:rPr>
              <a:t> </a:t>
            </a:r>
            <a:endParaRPr lang="zh-CN" altLang="en-US" sz="2400" b="1" kern="0" dirty="0">
              <a:solidFill>
                <a:schemeClr val="tx1"/>
              </a:solidFill>
              <a:latin typeface="幼圆" panose="02010509060101010101" pitchFamily="49" charset="-122"/>
              <a:ea typeface="幼圆" panose="02010509060101010101" pitchFamily="49" charset="-122"/>
            </a:endParaRPr>
          </a:p>
          <a:p>
            <a:pPr defTabSz="1218565">
              <a:defRPr/>
            </a:pPr>
            <a:endParaRPr lang="zh-CN" altLang="en-US" sz="2400" b="1" kern="0" dirty="0">
              <a:solidFill>
                <a:schemeClr val="tx1"/>
              </a:solidFill>
              <a:latin typeface="幼圆" panose="02010509060101010101" pitchFamily="49" charset="-122"/>
              <a:ea typeface="幼圆" panose="02010509060101010101" pitchFamily="49" charset="-122"/>
            </a:endParaRPr>
          </a:p>
        </p:txBody>
      </p:sp>
      <p:sp>
        <p:nvSpPr>
          <p:cNvPr id="36" name="圆角矩形 35"/>
          <p:cNvSpPr/>
          <p:nvPr>
            <p:custDataLst>
              <p:tags r:id="rId22"/>
            </p:custDataLst>
          </p:nvPr>
        </p:nvSpPr>
        <p:spPr>
          <a:xfrm>
            <a:off x="4658995" y="476885"/>
            <a:ext cx="7505065" cy="985520"/>
          </a:xfrm>
          <a:prstGeom prst="roundRect">
            <a:avLst>
              <a:gd name="adj" fmla="val 29488"/>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custDataLst>
              <p:tags r:id="rId23"/>
            </p:custDataLst>
          </p:nvPr>
        </p:nvSpPr>
        <p:spPr>
          <a:xfrm>
            <a:off x="4858385" y="800100"/>
            <a:ext cx="7169785" cy="460375"/>
          </a:xfrm>
          <a:prstGeom prst="rect">
            <a:avLst/>
          </a:prstGeom>
          <a:noFill/>
        </p:spPr>
        <p:txBody>
          <a:bodyPr wrap="square" rtlCol="0">
            <a:spAutoFit/>
          </a:bodyPr>
          <a:lstStyle/>
          <a:p>
            <a:pPr defTabSz="1218565">
              <a:defRPr/>
            </a:pPr>
            <a:r>
              <a:rPr lang="en-US" altLang="zh-CN" sz="2400" b="1" kern="0" dirty="0">
                <a:solidFill>
                  <a:schemeClr val="tx1"/>
                </a:solidFill>
                <a:latin typeface="幼圆" panose="02010509060101010101" pitchFamily="49" charset="-122"/>
                <a:ea typeface="幼圆" panose="02010509060101010101" pitchFamily="49" charset="-122"/>
              </a:rPr>
              <a:t>1.</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Global Reading</a:t>
            </a:r>
            <a:r>
              <a:rPr lang="zh-CN" altLang="en-US" sz="2400" b="1" kern="0" dirty="0">
                <a:latin typeface="Times New Roman" panose="02020603050405020304" charset="0"/>
                <a:ea typeface="幼圆" panose="02010509060101010101" pitchFamily="49" charset="-122"/>
                <a:cs typeface="Times New Roman" panose="02020603050405020304" charset="0"/>
                <a:sym typeface="+mn-ea"/>
              </a:rPr>
              <a:t> </a:t>
            </a:r>
            <a:r>
              <a:rPr lang="en-US" altLang="zh-CN" sz="2400" b="1" kern="0" dirty="0">
                <a:latin typeface="Times New Roman" panose="02020603050405020304" charset="0"/>
                <a:ea typeface="幼圆" panose="02010509060101010101" pitchFamily="49" charset="-122"/>
                <a:cs typeface="Times New Roman" panose="02020603050405020304" charset="0"/>
                <a:sym typeface="+mn-ea"/>
              </a:rPr>
              <a:t>P4            P5</a:t>
            </a:r>
            <a:endParaRPr lang="en-US" altLang="zh-CN" sz="2400" b="1" kern="0" dirty="0">
              <a:latin typeface="Times New Roman" panose="02020603050405020304" charset="0"/>
              <a:ea typeface="幼圆" panose="02010509060101010101" pitchFamily="49" charset="-122"/>
              <a:cs typeface="Times New Roman" panose="02020603050405020304" charset="0"/>
              <a:sym typeface="+mn-ea"/>
            </a:endParaRPr>
          </a:p>
        </p:txBody>
      </p:sp>
      <p:pic>
        <p:nvPicPr>
          <p:cNvPr id="7" name="词汇--P4">
            <a:hlinkClick r:id="" action="ppaction://media"/>
          </p:cNvPr>
          <p:cNvPicPr/>
          <p:nvPr>
            <a:audioFile r:link="rId24"/>
            <p:extLst>
              <p:ext uri="{DAA4B4D4-6D71-4841-9C94-3DE7FCFB9230}">
                <p14:media xmlns:p14="http://schemas.microsoft.com/office/powerpoint/2010/main" r:embed="rId25"/>
              </p:ext>
            </p:extLst>
          </p:nvPr>
        </p:nvPicPr>
        <p:blipFill>
          <a:blip r:embed="rId26"/>
          <a:stretch>
            <a:fillRect/>
          </a:stretch>
        </p:blipFill>
        <p:spPr>
          <a:xfrm>
            <a:off x="7819390" y="652780"/>
            <a:ext cx="619125" cy="619125"/>
          </a:xfrm>
          <a:prstGeom prst="rect">
            <a:avLst/>
          </a:prstGeom>
        </p:spPr>
      </p:pic>
      <p:pic>
        <p:nvPicPr>
          <p:cNvPr id="14" name="词汇--P5">
            <a:hlinkClick r:id="" action="ppaction://media"/>
          </p:cNvPr>
          <p:cNvPicPr/>
          <p:nvPr>
            <a:audioFile r:link="rId27"/>
            <p:extLst>
              <p:ext uri="{DAA4B4D4-6D71-4841-9C94-3DE7FCFB9230}">
                <p14:media xmlns:p14="http://schemas.microsoft.com/office/powerpoint/2010/main" r:embed="rId28"/>
              </p:ext>
            </p:extLst>
          </p:nvPr>
        </p:nvPicPr>
        <p:blipFill>
          <a:blip r:embed="rId26"/>
          <a:stretch>
            <a:fillRect/>
          </a:stretch>
        </p:blipFill>
        <p:spPr>
          <a:xfrm>
            <a:off x="9210675" y="689610"/>
            <a:ext cx="619125" cy="619125"/>
          </a:xfrm>
          <a:prstGeom prst="rect">
            <a:avLst/>
          </a:prstGeom>
        </p:spPr>
      </p:pic>
      <p:pic>
        <p:nvPicPr>
          <p:cNvPr id="15" name="词汇--P6">
            <a:hlinkClick r:id="" action="ppaction://media"/>
          </p:cNvPr>
          <p:cNvPicPr/>
          <p:nvPr>
            <a:audioFile r:link="rId29"/>
            <p:extLst>
              <p:ext uri="{DAA4B4D4-6D71-4841-9C94-3DE7FCFB9230}">
                <p14:media xmlns:p14="http://schemas.microsoft.com/office/powerpoint/2010/main" r:embed="rId30"/>
              </p:ext>
            </p:extLst>
          </p:nvPr>
        </p:nvPicPr>
        <p:blipFill>
          <a:blip r:embed="rId26"/>
          <a:stretch>
            <a:fillRect/>
          </a:stretch>
        </p:blipFill>
        <p:spPr>
          <a:xfrm>
            <a:off x="7819390" y="1806575"/>
            <a:ext cx="619125" cy="619125"/>
          </a:xfrm>
          <a:prstGeom prst="rect">
            <a:avLst/>
          </a:prstGeom>
        </p:spPr>
      </p:pic>
      <p:pic>
        <p:nvPicPr>
          <p:cNvPr id="33" name="词汇--P8">
            <a:hlinkClick r:id="" action="ppaction://media"/>
          </p:cNvPr>
          <p:cNvPicPr/>
          <p:nvPr>
            <a:audioFile r:link="rId31"/>
            <p:extLst>
              <p:ext uri="{DAA4B4D4-6D71-4841-9C94-3DE7FCFB9230}">
                <p14:media xmlns:p14="http://schemas.microsoft.com/office/powerpoint/2010/main" r:embed="rId32"/>
              </p:ext>
            </p:extLst>
          </p:nvPr>
        </p:nvPicPr>
        <p:blipFill>
          <a:blip r:embed="rId26"/>
          <a:stretch>
            <a:fillRect/>
          </a:stretch>
        </p:blipFill>
        <p:spPr>
          <a:xfrm>
            <a:off x="9488805" y="1877695"/>
            <a:ext cx="619125" cy="619125"/>
          </a:xfrm>
          <a:prstGeom prst="rect">
            <a:avLst/>
          </a:prstGeom>
        </p:spPr>
      </p:pic>
      <p:pic>
        <p:nvPicPr>
          <p:cNvPr id="34" name="词汇--P10">
            <a:hlinkClick r:id="" action="ppaction://media"/>
          </p:cNvPr>
          <p:cNvPicPr/>
          <p:nvPr>
            <a:audioFile r:link="rId33"/>
            <p:extLst>
              <p:ext uri="{DAA4B4D4-6D71-4841-9C94-3DE7FCFB9230}">
                <p14:media xmlns:p14="http://schemas.microsoft.com/office/powerpoint/2010/main" r:embed="rId34"/>
              </p:ext>
            </p:extLst>
          </p:nvPr>
        </p:nvPicPr>
        <p:blipFill>
          <a:blip r:embed="rId26"/>
          <a:stretch>
            <a:fillRect/>
          </a:stretch>
        </p:blipFill>
        <p:spPr>
          <a:xfrm>
            <a:off x="8040370" y="2952115"/>
            <a:ext cx="619125" cy="619125"/>
          </a:xfrm>
          <a:prstGeom prst="rect">
            <a:avLst/>
          </a:prstGeom>
        </p:spPr>
      </p:pic>
      <p:pic>
        <p:nvPicPr>
          <p:cNvPr id="35" name="词汇--P11">
            <a:hlinkClick r:id="" action="ppaction://media"/>
          </p:cNvPr>
          <p:cNvPicPr/>
          <p:nvPr>
            <a:audioFile r:link="rId35"/>
            <p:extLst>
              <p:ext uri="{DAA4B4D4-6D71-4841-9C94-3DE7FCFB9230}">
                <p14:media xmlns:p14="http://schemas.microsoft.com/office/powerpoint/2010/main" r:embed="rId36"/>
              </p:ext>
            </p:extLst>
          </p:nvPr>
        </p:nvPicPr>
        <p:blipFill>
          <a:blip r:embed="rId26"/>
          <a:stretch>
            <a:fillRect/>
          </a:stretch>
        </p:blipFill>
        <p:spPr>
          <a:xfrm>
            <a:off x="9895840" y="2952115"/>
            <a:ext cx="619125" cy="619125"/>
          </a:xfrm>
          <a:prstGeom prst="rect">
            <a:avLst/>
          </a:prstGeom>
        </p:spPr>
      </p:pic>
      <p:pic>
        <p:nvPicPr>
          <p:cNvPr id="37" name="词汇--P12">
            <a:hlinkClick r:id="" action="ppaction://media"/>
          </p:cNvPr>
          <p:cNvPicPr/>
          <p:nvPr>
            <a:audioFile r:link="rId37"/>
            <p:extLst>
              <p:ext uri="{DAA4B4D4-6D71-4841-9C94-3DE7FCFB9230}">
                <p14:media xmlns:p14="http://schemas.microsoft.com/office/powerpoint/2010/main" r:embed="rId38"/>
              </p:ext>
            </p:extLst>
          </p:nvPr>
        </p:nvPicPr>
        <p:blipFill>
          <a:blip r:embed="rId26"/>
          <a:stretch>
            <a:fillRect/>
          </a:stretch>
        </p:blipFill>
        <p:spPr>
          <a:xfrm>
            <a:off x="8040370" y="3921760"/>
            <a:ext cx="619125" cy="619125"/>
          </a:xfrm>
          <a:prstGeom prst="rect">
            <a:avLst/>
          </a:prstGeom>
        </p:spPr>
      </p:pic>
      <p:pic>
        <p:nvPicPr>
          <p:cNvPr id="38" name="词汇--Pp16-17">
            <a:hlinkClick r:id="" action="ppaction://media"/>
          </p:cNvPr>
          <p:cNvPicPr/>
          <p:nvPr>
            <a:audioFile r:link="rId39"/>
            <p:extLst>
              <p:ext uri="{DAA4B4D4-6D71-4841-9C94-3DE7FCFB9230}">
                <p14:media xmlns:p14="http://schemas.microsoft.com/office/powerpoint/2010/main" r:embed="rId40"/>
              </p:ext>
            </p:extLst>
          </p:nvPr>
        </p:nvPicPr>
        <p:blipFill>
          <a:blip r:embed="rId26"/>
          <a:stretch>
            <a:fillRect/>
          </a:stretch>
        </p:blipFill>
        <p:spPr>
          <a:xfrm>
            <a:off x="10291445" y="3963035"/>
            <a:ext cx="619125" cy="619125"/>
          </a:xfrm>
          <a:prstGeom prst="rect">
            <a:avLst/>
          </a:prstGeom>
        </p:spPr>
      </p:pic>
      <p:sp>
        <p:nvSpPr>
          <p:cNvPr id="40" name="文本框 39"/>
          <p:cNvSpPr txBox="1"/>
          <p:nvPr>
            <p:custDataLst>
              <p:tags r:id="rId41"/>
            </p:custDataLst>
          </p:nvPr>
        </p:nvSpPr>
        <p:spPr>
          <a:xfrm>
            <a:off x="4741278" y="5860693"/>
            <a:ext cx="6638557" cy="829945"/>
          </a:xfrm>
          <a:prstGeom prst="rect">
            <a:avLst/>
          </a:prstGeom>
          <a:noFill/>
        </p:spPr>
        <p:txBody>
          <a:bodyPr wrap="square" rtlCol="0">
            <a:spAutoFit/>
          </a:bodyPr>
          <a:lstStyle/>
          <a:p>
            <a:pPr defTabSz="1218565">
              <a:defRPr/>
            </a:pPr>
            <a:r>
              <a:rPr lang="en-US" altLang="zh-CN" sz="2400" b="1" kern="0" dirty="0">
                <a:solidFill>
                  <a:schemeClr val="tx1"/>
                </a:solidFill>
                <a:latin typeface="幼圆" panose="02010509060101010101" pitchFamily="49" charset="-122"/>
                <a:ea typeface="幼圆" panose="02010509060101010101" pitchFamily="49" charset="-122"/>
              </a:rPr>
              <a:t>6. </a:t>
            </a:r>
            <a:r>
              <a:rPr lang="zh-CN" altLang="en-US" sz="2400" b="1" kern="0" dirty="0">
                <a:solidFill>
                  <a:schemeClr val="tx1"/>
                </a:solidFill>
                <a:latin typeface="幼圆" panose="02010509060101010101" pitchFamily="49" charset="-122"/>
                <a:ea typeface="幼圆" panose="02010509060101010101" pitchFamily="49" charset="-122"/>
              </a:rPr>
              <a:t>剩余时间读背小作文范文</a:t>
            </a:r>
            <a:r>
              <a:rPr lang="en-US" altLang="zh-CN" sz="2400" b="1" kern="0" dirty="0">
                <a:solidFill>
                  <a:schemeClr val="tx1"/>
                </a:solidFill>
                <a:latin typeface="幼圆" panose="02010509060101010101" pitchFamily="49" charset="-122"/>
                <a:ea typeface="幼圆" panose="02010509060101010101" pitchFamily="49" charset="-122"/>
              </a:rPr>
              <a:t> </a:t>
            </a:r>
            <a:endParaRPr lang="zh-CN" altLang="en-US" sz="2400" b="1" kern="0" dirty="0">
              <a:solidFill>
                <a:schemeClr val="tx1"/>
              </a:solidFill>
              <a:latin typeface="幼圆" panose="02010509060101010101" pitchFamily="49" charset="-122"/>
              <a:ea typeface="幼圆" panose="02010509060101010101" pitchFamily="49" charset="-122"/>
            </a:endParaRPr>
          </a:p>
          <a:p>
            <a:pPr defTabSz="1218565">
              <a:defRPr/>
            </a:pPr>
            <a:endParaRPr lang="zh-CN" altLang="en-US" sz="2400" b="1" kern="0" dirty="0">
              <a:solidFill>
                <a:schemeClr val="tx1"/>
              </a:solidFill>
              <a:latin typeface="幼圆" panose="02010509060101010101" pitchFamily="49" charset="-122"/>
              <a:ea typeface="幼圆" panose="02010509060101010101" pitchFamily="49"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240587" fill="hold"/>
                                        <p:tgtEl>
                                          <p:spTgt spid="7"/>
                                        </p:tgtEl>
                                      </p:cBhvr>
                                    </p:cmd>
                                  </p:childTnLst>
                                </p:cTn>
                              </p:par>
                            </p:childTnLst>
                          </p:cTn>
                        </p:par>
                        <p:par>
                          <p:cTn id="7" fill="hold">
                            <p:stCondLst>
                              <p:cond delay="241000"/>
                            </p:stCondLst>
                            <p:childTnLst>
                              <p:par>
                                <p:cTn id="8" presetID="1" presetClass="mediacall" presetSubtype="0" fill="hold" nodeType="afterEffect">
                                  <p:stCondLst>
                                    <p:cond delay="0"/>
                                  </p:stCondLst>
                                  <p:childTnLst>
                                    <p:cmd type="call" cmd="playFrom(0.0)">
                                      <p:cBhvr additive="base">
                                        <p:cTn id="9" dur="94615" fill="hold"/>
                                        <p:tgtEl>
                                          <p:spTgt spid="14"/>
                                        </p:tgtEl>
                                      </p:cBhvr>
                                    </p:cmd>
                                  </p:childTnLst>
                                </p:cTn>
                              </p:par>
                            </p:childTnLst>
                          </p:cTn>
                        </p:par>
                        <p:par>
                          <p:cTn id="10" fill="hold">
                            <p:stCondLst>
                              <p:cond delay="336000"/>
                            </p:stCondLst>
                            <p:childTnLst>
                              <p:par>
                                <p:cTn id="11" presetID="1" presetClass="mediacall" presetSubtype="0" fill="hold" nodeType="afterEffect">
                                  <p:stCondLst>
                                    <p:cond delay="0"/>
                                  </p:stCondLst>
                                  <p:childTnLst>
                                    <p:cmd type="call" cmd="playFrom(0.0)">
                                      <p:cBhvr additive="base">
                                        <p:cTn id="12" dur="149629" fill="hold"/>
                                        <p:tgtEl>
                                          <p:spTgt spid="15"/>
                                        </p:tgtEl>
                                      </p:cBhvr>
                                    </p:cmd>
                                  </p:childTnLst>
                                </p:cTn>
                              </p:par>
                            </p:childTnLst>
                          </p:cTn>
                        </p:par>
                        <p:par>
                          <p:cTn id="13" fill="hold">
                            <p:stCondLst>
                              <p:cond delay="486000"/>
                            </p:stCondLst>
                            <p:childTnLst>
                              <p:par>
                                <p:cTn id="14" presetID="1" presetClass="mediacall" presetSubtype="0" fill="hold" nodeType="afterEffect">
                                  <p:stCondLst>
                                    <p:cond delay="0"/>
                                  </p:stCondLst>
                                  <p:childTnLst>
                                    <p:cmd type="call" cmd="playFrom(0.0)">
                                      <p:cBhvr additive="base">
                                        <p:cTn id="15" dur="107937" fill="hold"/>
                                        <p:tgtEl>
                                          <p:spTgt spid="33"/>
                                        </p:tgtEl>
                                      </p:cBhvr>
                                    </p:cmd>
                                  </p:childTnLst>
                                </p:cTn>
                              </p:par>
                            </p:childTnLst>
                          </p:cTn>
                        </p:par>
                        <p:par>
                          <p:cTn id="16" fill="hold">
                            <p:stCondLst>
                              <p:cond delay="594000"/>
                            </p:stCondLst>
                            <p:childTnLst>
                              <p:par>
                                <p:cTn id="17" presetID="1" presetClass="mediacall" presetSubtype="0" fill="hold" nodeType="afterEffect">
                                  <p:stCondLst>
                                    <p:cond delay="0"/>
                                  </p:stCondLst>
                                  <p:childTnLst>
                                    <p:cmd type="call" cmd="playFrom(0.0)">
                                      <p:cBhvr additive="base">
                                        <p:cTn id="18" dur="116271" fill="hold"/>
                                        <p:tgtEl>
                                          <p:spTgt spid="34"/>
                                        </p:tgtEl>
                                      </p:cBhvr>
                                    </p:cmd>
                                  </p:childTnLst>
                                </p:cTn>
                              </p:par>
                            </p:childTnLst>
                          </p:cTn>
                        </p:par>
                        <p:par>
                          <p:cTn id="19" fill="hold">
                            <p:stCondLst>
                              <p:cond delay="710500"/>
                            </p:stCondLst>
                            <p:childTnLst>
                              <p:par>
                                <p:cTn id="20" presetID="1" presetClass="mediacall" presetSubtype="0" fill="hold" nodeType="afterEffect">
                                  <p:stCondLst>
                                    <p:cond delay="0"/>
                                  </p:stCondLst>
                                  <p:childTnLst>
                                    <p:cmd type="call" cmd="playFrom(0.0)">
                                      <p:cBhvr additive="base">
                                        <p:cTn id="21" dur="142027" fill="hold"/>
                                        <p:tgtEl>
                                          <p:spTgt spid="35"/>
                                        </p:tgtEl>
                                      </p:cBhvr>
                                    </p:cmd>
                                  </p:childTnLst>
                                </p:cTn>
                              </p:par>
                            </p:childTnLst>
                          </p:cTn>
                        </p:par>
                        <p:par>
                          <p:cTn id="22" fill="hold">
                            <p:stCondLst>
                              <p:cond delay="853000"/>
                            </p:stCondLst>
                            <p:childTnLst>
                              <p:par>
                                <p:cTn id="23" presetID="1" presetClass="mediacall" presetSubtype="0" fill="hold" nodeType="afterEffect">
                                  <p:stCondLst>
                                    <p:cond delay="0"/>
                                  </p:stCondLst>
                                  <p:childTnLst>
                                    <p:cmd type="call" cmd="playFrom(0.0)">
                                      <p:cBhvr additive="base">
                                        <p:cTn id="24" dur="131343" fill="hold"/>
                                        <p:tgtEl>
                                          <p:spTgt spid="37"/>
                                        </p:tgtEl>
                                      </p:cBhvr>
                                    </p:cmd>
                                  </p:childTnLst>
                                </p:cTn>
                              </p:par>
                            </p:childTnLst>
                          </p:cTn>
                        </p:par>
                        <p:par>
                          <p:cTn id="25" fill="hold">
                            <p:stCondLst>
                              <p:cond delay="984500"/>
                            </p:stCondLst>
                            <p:childTnLst>
                              <p:par>
                                <p:cTn id="26" presetID="1" presetClass="mediacall" presetSubtype="0" fill="hold" nodeType="afterEffect">
                                  <p:stCondLst>
                                    <p:cond delay="0"/>
                                  </p:stCondLst>
                                  <p:childTnLst>
                                    <p:cmd type="call" cmd="playFrom(0.0)">
                                      <p:cBhvr additive="base">
                                        <p:cTn id="27" dur="194455"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8" fill="hold" display="1">
                  <p:stCondLst>
                    <p:cond delay="indefinite"/>
                  </p:stCondLst>
                  <p:endCondLst>
                    <p:cond evt="onStopAudio">
                      <p:tgtEl>
                        <p:sldTgt/>
                      </p:tgtEl>
                    </p:cond>
                  </p:endCondLst>
                </p:cTn>
                <p:tgtEl>
                  <p:spTgt spid="7"/>
                </p:tgtEl>
              </p:cMediaNode>
            </p:audio>
            <p:audio>
              <p:cMediaNode>
                <p:cTn id="29" fill="hold" display="1">
                  <p:stCondLst>
                    <p:cond delay="indefinite"/>
                  </p:stCondLst>
                  <p:endCondLst>
                    <p:cond evt="onStopAudio">
                      <p:tgtEl>
                        <p:sldTgt/>
                      </p:tgtEl>
                    </p:cond>
                  </p:endCondLst>
                </p:cTn>
                <p:tgtEl>
                  <p:spTgt spid="14"/>
                </p:tgtEl>
              </p:cMediaNode>
            </p:audio>
            <p:audio>
              <p:cMediaNode>
                <p:cTn id="30" fill="hold" display="1">
                  <p:stCondLst>
                    <p:cond delay="indefinite"/>
                  </p:stCondLst>
                  <p:endCondLst>
                    <p:cond evt="onStopAudio">
                      <p:tgtEl>
                        <p:sldTgt/>
                      </p:tgtEl>
                    </p:cond>
                  </p:endCondLst>
                </p:cTn>
                <p:tgtEl>
                  <p:spTgt spid="15"/>
                </p:tgtEl>
              </p:cMediaNode>
            </p:audio>
            <p:audio>
              <p:cMediaNode>
                <p:cTn id="31" fill="hold" display="1">
                  <p:stCondLst>
                    <p:cond delay="indefinite"/>
                  </p:stCondLst>
                  <p:endCondLst>
                    <p:cond evt="onStopAudio">
                      <p:tgtEl>
                        <p:sldTgt/>
                      </p:tgtEl>
                    </p:cond>
                  </p:endCondLst>
                </p:cTn>
                <p:tgtEl>
                  <p:spTgt spid="33"/>
                </p:tgtEl>
              </p:cMediaNode>
            </p:audio>
            <p:audio>
              <p:cMediaNode>
                <p:cTn id="32" fill="hold" display="1">
                  <p:stCondLst>
                    <p:cond delay="indefinite"/>
                  </p:stCondLst>
                  <p:endCondLst>
                    <p:cond evt="onStopAudio">
                      <p:tgtEl>
                        <p:sldTgt/>
                      </p:tgtEl>
                    </p:cond>
                  </p:endCondLst>
                </p:cTn>
                <p:tgtEl>
                  <p:spTgt spid="34"/>
                </p:tgtEl>
              </p:cMediaNode>
            </p:audio>
            <p:audio>
              <p:cMediaNode>
                <p:cTn id="33" fill="hold" display="1">
                  <p:stCondLst>
                    <p:cond delay="indefinite"/>
                  </p:stCondLst>
                  <p:endCondLst>
                    <p:cond evt="onStopAudio">
                      <p:tgtEl>
                        <p:sldTgt/>
                      </p:tgtEl>
                    </p:cond>
                  </p:endCondLst>
                </p:cTn>
                <p:tgtEl>
                  <p:spTgt spid="35"/>
                </p:tgtEl>
              </p:cMediaNode>
            </p:audio>
            <p:audio>
              <p:cMediaNode>
                <p:cTn id="34" fill="hold" display="1">
                  <p:stCondLst>
                    <p:cond delay="indefinite"/>
                  </p:stCondLst>
                  <p:endCondLst>
                    <p:cond evt="onStopAudio">
                      <p:tgtEl>
                        <p:sldTgt/>
                      </p:tgtEl>
                    </p:cond>
                  </p:endCondLst>
                </p:cTn>
                <p:tgtEl>
                  <p:spTgt spid="37"/>
                </p:tgtEl>
              </p:cMediaNode>
            </p:audio>
            <p:audio>
              <p:cMediaNode>
                <p:cTn id="35" fill="hold" display="1">
                  <p:stCondLst>
                    <p:cond delay="indefinite"/>
                  </p:stCondLst>
                  <p:endCondLst>
                    <p:cond evt="onStopAudio">
                      <p:tgtEl>
                        <p:sldTgt/>
                      </p:tgtEl>
                    </p:cond>
                  </p:endCondLst>
                </p:cTn>
                <p:tgtEl>
                  <p:spTgt spid="3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388940" y="70"/>
            <a:ext cx="10969200" cy="705600"/>
          </a:xfrm>
        </p:spPr>
        <p:txBody>
          <a:bodyPr/>
          <a:p>
            <a:r>
              <a:rPr lang="zh-CN" altLang="en-US"/>
              <a:t>精准动词替代笼统词汇</a:t>
            </a:r>
            <a:endParaRPr lang="zh-CN" altLang="en-US"/>
          </a:p>
        </p:txBody>
      </p:sp>
      <p:sp>
        <p:nvSpPr>
          <p:cNvPr id="3" name="内容占位符 2"/>
          <p:cNvSpPr>
            <a:spLocks noGrp="1"/>
          </p:cNvSpPr>
          <p:nvPr>
            <p:ph idx="1"/>
            <p:custDataLst>
              <p:tags r:id="rId2"/>
            </p:custDataLst>
          </p:nvPr>
        </p:nvSpPr>
        <p:spPr>
          <a:xfrm>
            <a:off x="108585" y="840740"/>
            <a:ext cx="11915140" cy="6017260"/>
          </a:xfrm>
          <a:solidFill>
            <a:schemeClr val="accent6">
              <a:lumMod val="20000"/>
              <a:lumOff val="80000"/>
            </a:schemeClr>
          </a:solidFill>
        </p:spPr>
        <p:txBody>
          <a:bodyPr>
            <a:noAutofit/>
          </a:bodyPr>
          <a:p>
            <a:r>
              <a:rPr lang="en-US" altLang="zh-CN" sz="2400" b="1">
                <a:solidFill>
                  <a:schemeClr val="tx1"/>
                </a:solidFill>
                <a:effectLst>
                  <a:outerShdw blurRad="38100" dist="19050" dir="2700000" algn="tl" rotWithShape="0">
                    <a:schemeClr val="dk1">
                      <a:alpha val="40000"/>
                    </a:schemeClr>
                  </a:outerShdw>
                </a:effectLst>
              </a:rPr>
              <a:t>Walk</a:t>
            </a:r>
            <a:r>
              <a:rPr lang="zh-CN" altLang="en-US" sz="2400"/>
              <a:t>：</a:t>
            </a:r>
            <a:r>
              <a:rPr lang="en-US" altLang="zh-CN" sz="2400">
                <a:solidFill>
                  <a:srgbClr val="FF0000"/>
                </a:solidFill>
              </a:rPr>
              <a:t>tiptoe</a:t>
            </a:r>
            <a:r>
              <a:rPr lang="en-US" altLang="zh-CN" sz="2400">
                <a:solidFill>
                  <a:schemeClr val="tx1"/>
                </a:solidFill>
              </a:rPr>
              <a:t> </a:t>
            </a:r>
            <a:r>
              <a:rPr lang="zh-CN" altLang="en-US" sz="2400">
                <a:solidFill>
                  <a:schemeClr val="tx1"/>
                </a:solidFill>
              </a:rPr>
              <a:t>蹑手蹑脚地走</a:t>
            </a:r>
            <a:r>
              <a:rPr lang="en-US" altLang="zh-CN" sz="2400">
                <a:solidFill>
                  <a:schemeClr val="tx1"/>
                </a:solidFill>
              </a:rPr>
              <a:t> </a:t>
            </a:r>
            <a:r>
              <a:rPr lang="en-US" altLang="zh-CN" sz="2400">
                <a:solidFill>
                  <a:srgbClr val="FF0000"/>
                </a:solidFill>
              </a:rPr>
              <a:t>  step</a:t>
            </a:r>
            <a:r>
              <a:rPr lang="en-US" altLang="zh-CN" sz="2400">
                <a:solidFill>
                  <a:schemeClr val="tx1"/>
                </a:solidFill>
              </a:rPr>
              <a:t> v. (</a:t>
            </a:r>
            <a:r>
              <a:rPr lang="zh-CN" altLang="en-US" sz="2400">
                <a:solidFill>
                  <a:schemeClr val="tx1"/>
                </a:solidFill>
              </a:rPr>
              <a:t>迈步）走</a:t>
            </a:r>
            <a:r>
              <a:rPr lang="en-US" altLang="zh-CN" sz="2400">
                <a:solidFill>
                  <a:schemeClr val="tx1"/>
                </a:solidFill>
              </a:rPr>
              <a:t>   </a:t>
            </a:r>
            <a:r>
              <a:rPr lang="en-US" altLang="zh-CN" sz="2400">
                <a:solidFill>
                  <a:srgbClr val="FF0000"/>
                </a:solidFill>
              </a:rPr>
              <a:t>pace back and forth</a:t>
            </a:r>
            <a:r>
              <a:rPr lang="en-US" altLang="zh-CN" sz="2400">
                <a:solidFill>
                  <a:schemeClr val="tx1"/>
                </a:solidFill>
              </a:rPr>
              <a:t>   </a:t>
            </a:r>
            <a:r>
              <a:rPr lang="zh-CN" altLang="en-US" sz="2400">
                <a:solidFill>
                  <a:schemeClr val="tx1"/>
                </a:solidFill>
              </a:rPr>
              <a:t>来回踱步</a:t>
            </a:r>
            <a:r>
              <a:rPr lang="en-US" altLang="zh-CN" sz="2400">
                <a:solidFill>
                  <a:srgbClr val="FF0000"/>
                </a:solidFill>
              </a:rPr>
              <a:t> march</a:t>
            </a:r>
            <a:r>
              <a:rPr lang="en-US" altLang="zh-CN" sz="2400">
                <a:solidFill>
                  <a:schemeClr val="tx1"/>
                </a:solidFill>
              </a:rPr>
              <a:t> v.  </a:t>
            </a:r>
            <a:r>
              <a:rPr lang="zh-CN" altLang="en-US" sz="2400">
                <a:solidFill>
                  <a:schemeClr val="tx1"/>
                </a:solidFill>
              </a:rPr>
              <a:t>齐步走</a:t>
            </a:r>
            <a:r>
              <a:rPr lang="en-US" altLang="zh-CN" sz="2400">
                <a:solidFill>
                  <a:schemeClr val="tx1"/>
                </a:solidFill>
              </a:rPr>
              <a:t>  </a:t>
            </a:r>
            <a:r>
              <a:rPr lang="en-US" altLang="zh-CN" sz="2400">
                <a:solidFill>
                  <a:srgbClr val="FF0000"/>
                </a:solidFill>
              </a:rPr>
              <a:t>trek </a:t>
            </a:r>
            <a:r>
              <a:rPr lang="en-US" altLang="zh-CN" sz="2400">
                <a:solidFill>
                  <a:schemeClr val="tx1"/>
                </a:solidFill>
              </a:rPr>
              <a:t>v. </a:t>
            </a:r>
            <a:r>
              <a:rPr lang="zh-CN" altLang="en-US" sz="2400">
                <a:solidFill>
                  <a:schemeClr val="tx1"/>
                </a:solidFill>
              </a:rPr>
              <a:t>跋涉</a:t>
            </a:r>
            <a:r>
              <a:rPr lang="en-US" altLang="zh-CN" sz="2400">
                <a:solidFill>
                  <a:schemeClr val="tx1"/>
                </a:solidFill>
              </a:rPr>
              <a:t> 	</a:t>
            </a:r>
            <a:r>
              <a:rPr lang="en-US" altLang="zh-CN" sz="2400">
                <a:solidFill>
                  <a:srgbClr val="FF0000"/>
                </a:solidFill>
              </a:rPr>
              <a:t>stride</a:t>
            </a:r>
            <a:r>
              <a:rPr lang="en-US" altLang="zh-CN" sz="2400">
                <a:solidFill>
                  <a:schemeClr val="tx1"/>
                </a:solidFill>
              </a:rPr>
              <a:t> v. </a:t>
            </a:r>
            <a:r>
              <a:rPr lang="zh-CN" altLang="en-US" sz="2400">
                <a:solidFill>
                  <a:schemeClr val="tx1"/>
                </a:solidFill>
              </a:rPr>
              <a:t>大步走</a:t>
            </a:r>
            <a:r>
              <a:rPr lang="en-US" altLang="zh-CN" sz="2400">
                <a:solidFill>
                  <a:schemeClr val="tx1"/>
                </a:solidFill>
              </a:rPr>
              <a:t>   </a:t>
            </a:r>
            <a:r>
              <a:rPr lang="en-US" altLang="zh-CN" sz="2400">
                <a:solidFill>
                  <a:srgbClr val="FF0000"/>
                </a:solidFill>
              </a:rPr>
              <a:t>stumble</a:t>
            </a:r>
            <a:r>
              <a:rPr lang="en-US" altLang="zh-CN" sz="2400">
                <a:solidFill>
                  <a:schemeClr val="tx1"/>
                </a:solidFill>
              </a:rPr>
              <a:t> v. </a:t>
            </a:r>
            <a:r>
              <a:rPr lang="zh-CN" altLang="en-US" sz="2400">
                <a:solidFill>
                  <a:schemeClr val="tx1"/>
                </a:solidFill>
              </a:rPr>
              <a:t>蹒跚而行</a:t>
            </a:r>
            <a:r>
              <a:rPr lang="en-US" altLang="zh-CN" sz="2400">
                <a:solidFill>
                  <a:schemeClr val="tx1"/>
                </a:solidFill>
              </a:rPr>
              <a:t>     </a:t>
            </a:r>
            <a:r>
              <a:rPr lang="en-US" altLang="zh-CN" sz="2400">
                <a:solidFill>
                  <a:srgbClr val="FF0000"/>
                </a:solidFill>
              </a:rPr>
              <a:t>trot</a:t>
            </a:r>
            <a:r>
              <a:rPr lang="en-US" altLang="zh-CN" sz="2400">
                <a:solidFill>
                  <a:schemeClr val="tx1"/>
                </a:solidFill>
              </a:rPr>
              <a:t> v. </a:t>
            </a:r>
            <a:r>
              <a:rPr lang="zh-CN" altLang="en-US" sz="2400">
                <a:solidFill>
                  <a:schemeClr val="tx1"/>
                </a:solidFill>
              </a:rPr>
              <a:t>小步走</a:t>
            </a:r>
            <a:r>
              <a:rPr lang="en-US" altLang="zh-CN" sz="2400">
                <a:solidFill>
                  <a:schemeClr val="tx1"/>
                </a:solidFill>
              </a:rPr>
              <a:t>  	</a:t>
            </a:r>
            <a:r>
              <a:rPr lang="en-US" altLang="zh-CN" sz="2400">
                <a:solidFill>
                  <a:srgbClr val="FF0000"/>
                </a:solidFill>
              </a:rPr>
              <a:t>edge</a:t>
            </a:r>
            <a:r>
              <a:rPr lang="en-US" altLang="zh-CN" sz="2400">
                <a:solidFill>
                  <a:schemeClr val="tx1"/>
                </a:solidFill>
              </a:rPr>
              <a:t> v. </a:t>
            </a:r>
            <a:r>
              <a:rPr lang="zh-CN" altLang="en-US" sz="2400">
                <a:solidFill>
                  <a:schemeClr val="tx1"/>
                </a:solidFill>
              </a:rPr>
              <a:t>挪动；慢慢移动</a:t>
            </a:r>
            <a:r>
              <a:rPr lang="en-US" altLang="zh-CN" sz="2400">
                <a:solidFill>
                  <a:schemeClr val="tx1"/>
                </a:solidFill>
              </a:rPr>
              <a:t> </a:t>
            </a:r>
            <a:r>
              <a:rPr lang="en-US" altLang="zh-CN" sz="2400">
                <a:solidFill>
                  <a:srgbClr val="FF0000"/>
                </a:solidFill>
              </a:rPr>
              <a:t>steal/slip into/out of a place </a:t>
            </a:r>
            <a:r>
              <a:rPr lang="zh-CN" altLang="en-US" sz="2400">
                <a:solidFill>
                  <a:schemeClr val="tx1"/>
                </a:solidFill>
              </a:rPr>
              <a:t>溜进</a:t>
            </a:r>
            <a:r>
              <a:rPr lang="en-US" altLang="zh-CN" sz="2400">
                <a:solidFill>
                  <a:schemeClr val="tx1"/>
                </a:solidFill>
              </a:rPr>
              <a:t>/</a:t>
            </a:r>
            <a:r>
              <a:rPr lang="zh-CN" altLang="en-US" sz="2400">
                <a:solidFill>
                  <a:schemeClr val="tx1"/>
                </a:solidFill>
              </a:rPr>
              <a:t>出一个地方</a:t>
            </a:r>
            <a:r>
              <a:rPr lang="en-US" altLang="zh-CN" sz="2400">
                <a:solidFill>
                  <a:srgbClr val="FF0000"/>
                </a:solidFill>
              </a:rPr>
              <a:t>       skip</a:t>
            </a:r>
            <a:r>
              <a:rPr lang="en-US" altLang="zh-CN" sz="2400">
                <a:solidFill>
                  <a:schemeClr val="tx1"/>
                </a:solidFill>
              </a:rPr>
              <a:t> </a:t>
            </a:r>
            <a:r>
              <a:rPr lang="zh-CN" altLang="en-US" sz="2400">
                <a:solidFill>
                  <a:schemeClr val="tx1"/>
                </a:solidFill>
              </a:rPr>
              <a:t>蹦蹦跳跳走</a:t>
            </a:r>
            <a:r>
              <a:rPr lang="en-US" altLang="zh-CN" sz="2400">
                <a:solidFill>
                  <a:schemeClr val="tx1"/>
                </a:solidFill>
              </a:rPr>
              <a:t>   </a:t>
            </a:r>
            <a:endParaRPr lang="en-US" altLang="zh-CN" sz="2400">
              <a:solidFill>
                <a:schemeClr val="tx1"/>
              </a:solidFill>
            </a:endParaRPr>
          </a:p>
          <a:p>
            <a:r>
              <a:rPr lang="en-US" altLang="zh-CN" sz="2400" b="1">
                <a:solidFill>
                  <a:schemeClr val="tx1"/>
                </a:solidFill>
                <a:effectLst>
                  <a:outerShdw blurRad="38100" dist="19050" dir="2700000" algn="tl" rotWithShape="0">
                    <a:schemeClr val="dk1">
                      <a:alpha val="40000"/>
                    </a:schemeClr>
                  </a:outerShdw>
                </a:effectLst>
              </a:rPr>
              <a:t>Run</a:t>
            </a:r>
            <a:r>
              <a:rPr lang="zh-CN" altLang="en-US" sz="2400">
                <a:solidFill>
                  <a:schemeClr val="tx1"/>
                </a:solidFill>
              </a:rPr>
              <a:t>：</a:t>
            </a:r>
            <a:r>
              <a:rPr lang="en-US" altLang="zh-CN" sz="2400">
                <a:solidFill>
                  <a:srgbClr val="FF0000"/>
                </a:solidFill>
              </a:rPr>
              <a:t>dash/ rush/charge/sprint </a:t>
            </a:r>
            <a:r>
              <a:rPr lang="zh-CN" altLang="en-US" sz="2400">
                <a:solidFill>
                  <a:schemeClr val="tx1"/>
                </a:solidFill>
              </a:rPr>
              <a:t>猛冲</a:t>
            </a:r>
            <a:r>
              <a:rPr lang="en-US" altLang="zh-CN" sz="2400">
                <a:solidFill>
                  <a:schemeClr val="tx1"/>
                </a:solidFill>
              </a:rPr>
              <a:t>  </a:t>
            </a:r>
            <a:r>
              <a:rPr lang="en-US" altLang="zh-CN" sz="2400">
                <a:solidFill>
                  <a:srgbClr val="FF0000"/>
                </a:solidFill>
              </a:rPr>
              <a:t>storm out of the room</a:t>
            </a:r>
            <a:r>
              <a:rPr lang="en-US" altLang="zh-CN" sz="2400">
                <a:solidFill>
                  <a:schemeClr val="tx1"/>
                </a:solidFill>
              </a:rPr>
              <a:t> </a:t>
            </a:r>
            <a:r>
              <a:rPr lang="zh-CN" altLang="en-US" sz="2400">
                <a:solidFill>
                  <a:schemeClr val="tx1"/>
                </a:solidFill>
              </a:rPr>
              <a:t>气呼呼地冲出去</a:t>
            </a:r>
            <a:endParaRPr lang="zh-CN" altLang="en-US" sz="2400">
              <a:solidFill>
                <a:schemeClr val="tx1"/>
              </a:solidFill>
            </a:endParaRPr>
          </a:p>
          <a:p>
            <a:r>
              <a:rPr lang="en-US" altLang="zh-CN" sz="2400" b="1">
                <a:solidFill>
                  <a:schemeClr val="tx1"/>
                </a:solidFill>
                <a:effectLst>
                  <a:outerShdw blurRad="38100" dist="19050" dir="2700000" algn="tl" rotWithShape="0">
                    <a:schemeClr val="dk1">
                      <a:alpha val="40000"/>
                    </a:schemeClr>
                  </a:outerShdw>
                </a:effectLst>
              </a:rPr>
              <a:t>Look</a:t>
            </a:r>
            <a:r>
              <a:rPr lang="zh-CN" altLang="en-US" sz="2400">
                <a:solidFill>
                  <a:schemeClr val="tx1"/>
                </a:solidFill>
              </a:rPr>
              <a:t>：</a:t>
            </a:r>
            <a:r>
              <a:rPr lang="en-US" altLang="zh-CN" sz="2400">
                <a:solidFill>
                  <a:srgbClr val="FF0000"/>
                </a:solidFill>
              </a:rPr>
              <a:t>observe</a:t>
            </a:r>
            <a:r>
              <a:rPr lang="en-US" altLang="zh-CN" sz="2400">
                <a:solidFill>
                  <a:schemeClr val="tx1"/>
                </a:solidFill>
              </a:rPr>
              <a:t> v.   </a:t>
            </a:r>
            <a:r>
              <a:rPr lang="zh-CN" altLang="en-US" sz="2400">
                <a:solidFill>
                  <a:schemeClr val="tx1"/>
                </a:solidFill>
              </a:rPr>
              <a:t>观察</a:t>
            </a:r>
            <a:r>
              <a:rPr lang="en-US" altLang="zh-CN" sz="2400">
                <a:solidFill>
                  <a:schemeClr val="tx1"/>
                </a:solidFill>
              </a:rPr>
              <a:t>  </a:t>
            </a:r>
            <a:r>
              <a:rPr lang="en-US" altLang="zh-CN" sz="2400">
                <a:solidFill>
                  <a:srgbClr val="FF0000"/>
                </a:solidFill>
              </a:rPr>
              <a:t>  spot</a:t>
            </a:r>
            <a:r>
              <a:rPr lang="en-US" altLang="zh-CN" sz="2400">
                <a:solidFill>
                  <a:schemeClr val="tx1"/>
                </a:solidFill>
              </a:rPr>
              <a:t> v. </a:t>
            </a:r>
            <a:r>
              <a:rPr lang="zh-CN" altLang="en-US" sz="2400">
                <a:solidFill>
                  <a:schemeClr val="tx1"/>
                </a:solidFill>
              </a:rPr>
              <a:t>认出，发现</a:t>
            </a:r>
            <a:r>
              <a:rPr lang="en-US" altLang="zh-CN" sz="2400">
                <a:solidFill>
                  <a:schemeClr val="tx1"/>
                </a:solidFill>
              </a:rPr>
              <a:t>  </a:t>
            </a:r>
            <a:r>
              <a:rPr lang="en-US" altLang="zh-CN" sz="2400">
                <a:solidFill>
                  <a:srgbClr val="FF0000"/>
                </a:solidFill>
              </a:rPr>
              <a:t> witness </a:t>
            </a:r>
            <a:r>
              <a:rPr lang="en-US" altLang="zh-CN" sz="2400">
                <a:solidFill>
                  <a:schemeClr val="tx1"/>
                </a:solidFill>
              </a:rPr>
              <a:t>v.   </a:t>
            </a:r>
            <a:r>
              <a:rPr lang="zh-CN" altLang="en-US" sz="2400">
                <a:solidFill>
                  <a:schemeClr val="tx1"/>
                </a:solidFill>
              </a:rPr>
              <a:t>目击</a:t>
            </a:r>
            <a:r>
              <a:rPr lang="en-US" altLang="zh-CN" sz="2400">
                <a:solidFill>
                  <a:schemeClr val="tx1"/>
                </a:solidFill>
              </a:rPr>
              <a:t>  </a:t>
            </a:r>
            <a:r>
              <a:rPr lang="en-US" altLang="zh-CN" sz="2400">
                <a:solidFill>
                  <a:srgbClr val="FF0000"/>
                </a:solidFill>
              </a:rPr>
              <a:t>  sweep</a:t>
            </a:r>
            <a:r>
              <a:rPr lang="en-US" altLang="zh-CN" sz="2400">
                <a:solidFill>
                  <a:schemeClr val="tx1"/>
                </a:solidFill>
              </a:rPr>
              <a:t> v. </a:t>
            </a:r>
            <a:r>
              <a:rPr lang="zh-CN" altLang="en-US" sz="2400">
                <a:solidFill>
                  <a:schemeClr val="tx1"/>
                </a:solidFill>
              </a:rPr>
              <a:t>扫视</a:t>
            </a:r>
            <a:r>
              <a:rPr lang="en-US" altLang="zh-CN" sz="2400">
                <a:solidFill>
                  <a:schemeClr val="tx1"/>
                </a:solidFill>
              </a:rPr>
              <a:t>   </a:t>
            </a:r>
            <a:r>
              <a:rPr lang="en-US" altLang="zh-CN" sz="2400">
                <a:solidFill>
                  <a:srgbClr val="FF0000"/>
                </a:solidFill>
              </a:rPr>
              <a:t>overlook </a:t>
            </a:r>
            <a:r>
              <a:rPr lang="en-US" altLang="zh-CN" sz="2400">
                <a:solidFill>
                  <a:schemeClr val="tx1"/>
                </a:solidFill>
              </a:rPr>
              <a:t>v.  </a:t>
            </a:r>
            <a:r>
              <a:rPr lang="zh-CN" altLang="en-US" sz="2400">
                <a:solidFill>
                  <a:schemeClr val="tx1"/>
                </a:solidFill>
              </a:rPr>
              <a:t>俯瞰</a:t>
            </a:r>
            <a:r>
              <a:rPr lang="en-US" altLang="zh-CN" sz="2400">
                <a:solidFill>
                  <a:schemeClr val="tx1"/>
                </a:solidFill>
              </a:rPr>
              <a:t>   </a:t>
            </a:r>
            <a:r>
              <a:rPr lang="en-US" altLang="zh-CN" sz="2400">
                <a:solidFill>
                  <a:srgbClr val="FF0000"/>
                </a:solidFill>
              </a:rPr>
              <a:t> gaze at sth</a:t>
            </a:r>
            <a:r>
              <a:rPr lang="en-US" altLang="zh-CN" sz="2400">
                <a:solidFill>
                  <a:schemeClr val="tx1"/>
                </a:solidFill>
              </a:rPr>
              <a:t> </a:t>
            </a:r>
            <a:r>
              <a:rPr lang="zh-CN" altLang="en-US" sz="2400">
                <a:solidFill>
                  <a:schemeClr val="tx1"/>
                </a:solidFill>
              </a:rPr>
              <a:t>凝视着</a:t>
            </a:r>
            <a:r>
              <a:rPr lang="en-US" altLang="zh-CN" sz="2400">
                <a:solidFill>
                  <a:schemeClr val="tx1"/>
                </a:solidFill>
              </a:rPr>
              <a:t> </a:t>
            </a:r>
            <a:r>
              <a:rPr lang="en-US" altLang="zh-CN" sz="2400">
                <a:solidFill>
                  <a:srgbClr val="FF0000"/>
                </a:solidFill>
              </a:rPr>
              <a:t>stare at</a:t>
            </a:r>
            <a:r>
              <a:rPr lang="en-US" altLang="zh-CN" sz="2400">
                <a:solidFill>
                  <a:schemeClr val="tx1"/>
                </a:solidFill>
              </a:rPr>
              <a:t> </a:t>
            </a:r>
            <a:r>
              <a:rPr lang="zh-CN" altLang="en-US" sz="2400">
                <a:solidFill>
                  <a:schemeClr val="tx1"/>
                </a:solidFill>
              </a:rPr>
              <a:t>盯着</a:t>
            </a:r>
            <a:r>
              <a:rPr lang="en-US" altLang="zh-CN" sz="2400">
                <a:solidFill>
                  <a:schemeClr val="tx1"/>
                </a:solidFill>
              </a:rPr>
              <a:t>	</a:t>
            </a:r>
            <a:r>
              <a:rPr lang="en-US" altLang="zh-CN" sz="2400">
                <a:solidFill>
                  <a:srgbClr val="FF0000"/>
                </a:solidFill>
              </a:rPr>
              <a:t>glare at sb</a:t>
            </a:r>
            <a:r>
              <a:rPr lang="en-US" altLang="zh-CN" sz="2400">
                <a:solidFill>
                  <a:schemeClr val="tx1"/>
                </a:solidFill>
              </a:rPr>
              <a:t> </a:t>
            </a:r>
            <a:r>
              <a:rPr lang="zh-CN" altLang="en-US" sz="2400">
                <a:solidFill>
                  <a:schemeClr val="tx1"/>
                </a:solidFill>
              </a:rPr>
              <a:t>怒目而视</a:t>
            </a:r>
            <a:r>
              <a:rPr lang="en-US" altLang="zh-CN" sz="2400">
                <a:solidFill>
                  <a:schemeClr val="tx1"/>
                </a:solidFill>
              </a:rPr>
              <a:t> </a:t>
            </a:r>
            <a:r>
              <a:rPr lang="en-US" altLang="zh-CN" sz="2400">
                <a:solidFill>
                  <a:srgbClr val="FF0000"/>
                </a:solidFill>
              </a:rPr>
              <a:t> lower one’s eyes</a:t>
            </a:r>
            <a:r>
              <a:rPr lang="en-US" altLang="zh-CN" sz="2400">
                <a:solidFill>
                  <a:schemeClr val="tx1"/>
                </a:solidFill>
              </a:rPr>
              <a:t> </a:t>
            </a:r>
            <a:r>
              <a:rPr lang="zh-CN" altLang="en-US" sz="2400">
                <a:solidFill>
                  <a:schemeClr val="tx1"/>
                </a:solidFill>
              </a:rPr>
              <a:t>垂下眼睛</a:t>
            </a:r>
            <a:r>
              <a:rPr lang="en-US" altLang="zh-CN" sz="2400">
                <a:solidFill>
                  <a:schemeClr val="tx1"/>
                </a:solidFill>
              </a:rPr>
              <a:t> </a:t>
            </a:r>
            <a:r>
              <a:rPr lang="en-US" altLang="zh-CN" sz="2400">
                <a:solidFill>
                  <a:srgbClr val="FF0000"/>
                </a:solidFill>
              </a:rPr>
              <a:t>  glance at sth</a:t>
            </a:r>
            <a:r>
              <a:rPr lang="zh-CN" altLang="en-US" sz="2400">
                <a:solidFill>
                  <a:schemeClr val="tx1"/>
                </a:solidFill>
              </a:rPr>
              <a:t>（主动）瞟了一眼</a:t>
            </a:r>
            <a:r>
              <a:rPr lang="en-US" altLang="zh-CN" sz="2400">
                <a:solidFill>
                  <a:srgbClr val="FF0000"/>
                </a:solidFill>
              </a:rPr>
              <a:t> glimpse sb/sth</a:t>
            </a:r>
            <a:r>
              <a:rPr lang="zh-CN" altLang="en-US" sz="2400">
                <a:solidFill>
                  <a:schemeClr val="tx1"/>
                </a:solidFill>
              </a:rPr>
              <a:t>（无意中）看了一眼</a:t>
            </a:r>
            <a:r>
              <a:rPr lang="en-US" altLang="zh-CN" sz="2400">
                <a:solidFill>
                  <a:schemeClr val="tx1"/>
                </a:solidFill>
              </a:rPr>
              <a:t> </a:t>
            </a:r>
            <a:r>
              <a:rPr lang="en-US" altLang="zh-CN" sz="2400">
                <a:solidFill>
                  <a:srgbClr val="FF0000"/>
                </a:solidFill>
              </a:rPr>
              <a:t>keep one’s eyes glued to/fixed to</a:t>
            </a:r>
            <a:r>
              <a:rPr lang="en-US" altLang="zh-CN" sz="2400">
                <a:solidFill>
                  <a:schemeClr val="tx1"/>
                </a:solidFill>
              </a:rPr>
              <a:t> </a:t>
            </a:r>
            <a:r>
              <a:rPr lang="zh-CN" altLang="en-US" sz="2400">
                <a:solidFill>
                  <a:schemeClr val="tx1"/>
                </a:solidFill>
              </a:rPr>
              <a:t>眼情盯着</a:t>
            </a:r>
            <a:r>
              <a:rPr lang="en-US" altLang="zh-CN" sz="2400">
                <a:solidFill>
                  <a:schemeClr val="tx1"/>
                </a:solidFill>
              </a:rPr>
              <a:t>....  </a:t>
            </a:r>
            <a:r>
              <a:rPr lang="en-US" altLang="zh-CN" sz="2400">
                <a:solidFill>
                  <a:srgbClr val="FF0000"/>
                </a:solidFill>
              </a:rPr>
              <a:t> throw/cast a curious/meaningful glance/look at sb</a:t>
            </a:r>
            <a:r>
              <a:rPr lang="zh-CN" altLang="en-US" sz="2400">
                <a:solidFill>
                  <a:schemeClr val="tx1"/>
                </a:solidFill>
              </a:rPr>
              <a:t>好奇地</a:t>
            </a:r>
            <a:r>
              <a:rPr lang="en-US" altLang="zh-CN" sz="2400">
                <a:solidFill>
                  <a:schemeClr val="tx1"/>
                </a:solidFill>
              </a:rPr>
              <a:t>/</a:t>
            </a:r>
            <a:r>
              <a:rPr lang="zh-CN" altLang="en-US" sz="2400">
                <a:solidFill>
                  <a:schemeClr val="tx1"/>
                </a:solidFill>
              </a:rPr>
              <a:t>意味深长地看了一眼</a:t>
            </a:r>
            <a:endParaRPr lang="zh-CN" altLang="en-US" sz="2400">
              <a:solidFill>
                <a:schemeClr val="tx1"/>
              </a:solidFill>
            </a:endParaRPr>
          </a:p>
          <a:p>
            <a:r>
              <a:rPr lang="en-US" altLang="zh-CN" sz="2400" b="1">
                <a:solidFill>
                  <a:schemeClr val="tx1"/>
                </a:solidFill>
                <a:effectLst>
                  <a:outerShdw blurRad="38100" dist="19050" dir="2700000" algn="tl" rotWithShape="0">
                    <a:schemeClr val="dk1">
                      <a:alpha val="40000"/>
                    </a:schemeClr>
                  </a:outerShdw>
                </a:effectLst>
              </a:rPr>
              <a:t>Say</a:t>
            </a:r>
            <a:r>
              <a:rPr lang="zh-CN" altLang="en-US" sz="2400">
                <a:solidFill>
                  <a:schemeClr val="tx1"/>
                </a:solidFill>
              </a:rPr>
              <a:t>：轻声细语</a:t>
            </a:r>
            <a:r>
              <a:rPr lang="en-US" altLang="zh-CN" sz="2400">
                <a:solidFill>
                  <a:schemeClr val="tx1"/>
                </a:solidFill>
              </a:rPr>
              <a:t> </a:t>
            </a:r>
            <a:r>
              <a:rPr lang="en-US" altLang="zh-CN" sz="2400">
                <a:solidFill>
                  <a:srgbClr val="FF0000"/>
                </a:solidFill>
              </a:rPr>
              <a:t>whisper  </a:t>
            </a:r>
            <a:r>
              <a:rPr lang="en-US" altLang="zh-CN" sz="2400">
                <a:solidFill>
                  <a:schemeClr val="tx1"/>
                </a:solidFill>
              </a:rPr>
              <a:t>  </a:t>
            </a:r>
            <a:r>
              <a:rPr lang="zh-CN" altLang="en-US" sz="2400">
                <a:solidFill>
                  <a:schemeClr val="tx1"/>
                </a:solidFill>
              </a:rPr>
              <a:t>叹气</a:t>
            </a:r>
            <a:r>
              <a:rPr lang="en-US" altLang="zh-CN" sz="2400">
                <a:solidFill>
                  <a:schemeClr val="tx1"/>
                </a:solidFill>
              </a:rPr>
              <a:t> </a:t>
            </a:r>
            <a:r>
              <a:rPr lang="en-US" altLang="zh-CN" sz="2400">
                <a:solidFill>
                  <a:srgbClr val="FF0000"/>
                </a:solidFill>
              </a:rPr>
              <a:t>sigh</a:t>
            </a:r>
            <a:r>
              <a:rPr lang="en-US" altLang="zh-CN" sz="2400">
                <a:solidFill>
                  <a:schemeClr val="tx1"/>
                </a:solidFill>
              </a:rPr>
              <a:t>   </a:t>
            </a:r>
            <a:r>
              <a:rPr lang="zh-CN" altLang="en-US" sz="2400">
                <a:solidFill>
                  <a:schemeClr val="tx1"/>
                </a:solidFill>
              </a:rPr>
              <a:t>咧嘴笑</a:t>
            </a:r>
            <a:r>
              <a:rPr lang="en-US" altLang="zh-CN" sz="2400">
                <a:solidFill>
                  <a:schemeClr val="tx1"/>
                </a:solidFill>
              </a:rPr>
              <a:t> </a:t>
            </a:r>
            <a:r>
              <a:rPr lang="en-US" altLang="zh-CN" sz="2400">
                <a:solidFill>
                  <a:srgbClr val="FF0000"/>
                </a:solidFill>
              </a:rPr>
              <a:t>grin    </a:t>
            </a:r>
            <a:r>
              <a:rPr lang="en-US" altLang="zh-CN" sz="2400">
                <a:solidFill>
                  <a:schemeClr val="tx1"/>
                </a:solidFill>
              </a:rPr>
              <a:t>     </a:t>
            </a:r>
            <a:r>
              <a:rPr lang="zh-CN" altLang="en-US" sz="2400">
                <a:solidFill>
                  <a:schemeClr val="tx1"/>
                </a:solidFill>
              </a:rPr>
              <a:t>眉开眼笑</a:t>
            </a:r>
            <a:r>
              <a:rPr lang="en-US" altLang="zh-CN" sz="2400">
                <a:solidFill>
                  <a:srgbClr val="FF0000"/>
                </a:solidFill>
              </a:rPr>
              <a:t> beam     </a:t>
            </a:r>
            <a:r>
              <a:rPr lang="en-US" altLang="zh-CN" sz="2400">
                <a:solidFill>
                  <a:schemeClr val="tx1"/>
                </a:solidFill>
              </a:rPr>
              <a:t> </a:t>
            </a:r>
            <a:r>
              <a:rPr lang="zh-CN" altLang="en-US" sz="2400">
                <a:solidFill>
                  <a:schemeClr val="tx1"/>
                </a:solidFill>
              </a:rPr>
              <a:t>咯咯笑</a:t>
            </a:r>
            <a:r>
              <a:rPr lang="en-US" altLang="zh-CN" sz="2400">
                <a:solidFill>
                  <a:srgbClr val="FF0000"/>
                </a:solidFill>
              </a:rPr>
              <a:t> giggle </a:t>
            </a:r>
            <a:r>
              <a:rPr lang="en-US" altLang="zh-CN" sz="2400">
                <a:solidFill>
                  <a:schemeClr val="tx1"/>
                </a:solidFill>
              </a:rPr>
              <a:t>            </a:t>
            </a:r>
            <a:r>
              <a:rPr lang="zh-CN" altLang="en-US" sz="2400">
                <a:solidFill>
                  <a:schemeClr val="tx1"/>
                </a:solidFill>
              </a:rPr>
              <a:t>轻声笑</a:t>
            </a:r>
            <a:r>
              <a:rPr lang="en-US" altLang="zh-CN" sz="2400">
                <a:solidFill>
                  <a:srgbClr val="FF0000"/>
                </a:solidFill>
              </a:rPr>
              <a:t> chuckle </a:t>
            </a:r>
            <a:r>
              <a:rPr lang="en-US" altLang="zh-CN" sz="2400">
                <a:solidFill>
                  <a:schemeClr val="tx1"/>
                </a:solidFill>
              </a:rPr>
              <a:t>  </a:t>
            </a:r>
            <a:r>
              <a:rPr lang="zh-CN" altLang="en-US" sz="2400">
                <a:solidFill>
                  <a:schemeClr val="tx1"/>
                </a:solidFill>
              </a:rPr>
              <a:t>吼叫</a:t>
            </a:r>
            <a:r>
              <a:rPr lang="en-US" altLang="zh-CN" sz="2400">
                <a:solidFill>
                  <a:srgbClr val="FF0000"/>
                </a:solidFill>
              </a:rPr>
              <a:t> yell/growl/roar </a:t>
            </a:r>
            <a:r>
              <a:rPr lang="en-US" altLang="zh-CN" sz="2400">
                <a:solidFill>
                  <a:schemeClr val="tx1"/>
                </a:solidFill>
              </a:rPr>
              <a:t>  </a:t>
            </a:r>
            <a:r>
              <a:rPr lang="zh-CN" altLang="en-US" sz="2400">
                <a:solidFill>
                  <a:schemeClr val="tx1"/>
                </a:solidFill>
              </a:rPr>
              <a:t>嘟哝</a:t>
            </a:r>
            <a:r>
              <a:rPr lang="en-US" altLang="zh-CN" sz="2400">
                <a:solidFill>
                  <a:schemeClr val="tx1"/>
                </a:solidFill>
              </a:rPr>
              <a:t> </a:t>
            </a:r>
            <a:r>
              <a:rPr lang="en-US" altLang="zh-CN" sz="2400">
                <a:solidFill>
                  <a:srgbClr val="FF0000"/>
                </a:solidFill>
              </a:rPr>
              <a:t>mumble       </a:t>
            </a:r>
            <a:r>
              <a:rPr lang="zh-CN" altLang="en-US" sz="2400">
                <a:solidFill>
                  <a:schemeClr val="tx1"/>
                </a:solidFill>
              </a:rPr>
              <a:t>嗤之以鼻</a:t>
            </a:r>
            <a:r>
              <a:rPr lang="en-US" altLang="zh-CN" sz="2400">
                <a:solidFill>
                  <a:schemeClr val="tx1"/>
                </a:solidFill>
              </a:rPr>
              <a:t> </a:t>
            </a:r>
            <a:r>
              <a:rPr lang="en-US" altLang="zh-CN" sz="2400">
                <a:solidFill>
                  <a:srgbClr val="FF0000"/>
                </a:solidFill>
              </a:rPr>
              <a:t> sniff </a:t>
            </a:r>
            <a:r>
              <a:rPr lang="en-US" altLang="zh-CN" sz="2400">
                <a:solidFill>
                  <a:schemeClr val="tx1"/>
                </a:solidFill>
              </a:rPr>
              <a:t>    </a:t>
            </a:r>
            <a:r>
              <a:rPr lang="zh-CN" altLang="en-US" sz="2400">
                <a:solidFill>
                  <a:schemeClr val="tx1"/>
                </a:solidFill>
              </a:rPr>
              <a:t>结巴</a:t>
            </a:r>
            <a:r>
              <a:rPr lang="en-US" altLang="zh-CN" sz="2400">
                <a:solidFill>
                  <a:schemeClr val="tx1"/>
                </a:solidFill>
              </a:rPr>
              <a:t> </a:t>
            </a:r>
            <a:r>
              <a:rPr lang="en-US" altLang="zh-CN" sz="2400">
                <a:solidFill>
                  <a:srgbClr val="FF0000"/>
                </a:solidFill>
              </a:rPr>
              <a:t>stammer/stutter</a:t>
            </a:r>
            <a:r>
              <a:rPr lang="en-US" altLang="zh-CN" sz="2400">
                <a:solidFill>
                  <a:schemeClr val="tx1"/>
                </a:solidFill>
              </a:rPr>
              <a:t> </a:t>
            </a:r>
            <a:r>
              <a:rPr lang="zh-CN" altLang="en-US" sz="2400">
                <a:solidFill>
                  <a:schemeClr val="tx1"/>
                </a:solidFill>
              </a:rPr>
              <a:t>抗议</a:t>
            </a:r>
            <a:r>
              <a:rPr lang="en-US" altLang="zh-CN" sz="2400">
                <a:solidFill>
                  <a:srgbClr val="FF0000"/>
                </a:solidFill>
              </a:rPr>
              <a:t> protest    </a:t>
            </a:r>
            <a:r>
              <a:rPr lang="en-US" altLang="zh-CN" sz="2400">
                <a:solidFill>
                  <a:schemeClr val="tx1"/>
                </a:solidFill>
              </a:rPr>
              <a:t> </a:t>
            </a:r>
            <a:r>
              <a:rPr lang="zh-CN" altLang="en-US" sz="2400">
                <a:solidFill>
                  <a:schemeClr val="tx1"/>
                </a:solidFill>
              </a:rPr>
              <a:t>反驳</a:t>
            </a:r>
            <a:r>
              <a:rPr lang="en-US" altLang="zh-CN" sz="2400">
                <a:solidFill>
                  <a:srgbClr val="FF0000"/>
                </a:solidFill>
              </a:rPr>
              <a:t> retort</a:t>
            </a:r>
            <a:r>
              <a:rPr lang="en-US" altLang="zh-CN" sz="2400">
                <a:solidFill>
                  <a:schemeClr val="tx1"/>
                </a:solidFill>
              </a:rPr>
              <a:t>      </a:t>
            </a:r>
            <a:r>
              <a:rPr lang="zh-CN" altLang="en-US" sz="2400">
                <a:solidFill>
                  <a:schemeClr val="tx1"/>
                </a:solidFill>
              </a:rPr>
              <a:t>宣布</a:t>
            </a:r>
            <a:r>
              <a:rPr lang="en-US" altLang="zh-CN" sz="2400">
                <a:solidFill>
                  <a:schemeClr val="tx1"/>
                </a:solidFill>
              </a:rPr>
              <a:t> announce      </a:t>
            </a:r>
            <a:r>
              <a:rPr lang="zh-CN" altLang="en-US" sz="2400">
                <a:solidFill>
                  <a:schemeClr val="tx1"/>
                </a:solidFill>
              </a:rPr>
              <a:t>惊呼大叫</a:t>
            </a:r>
            <a:r>
              <a:rPr lang="en-US" altLang="zh-CN" sz="2400">
                <a:solidFill>
                  <a:srgbClr val="FF0000"/>
                </a:solidFill>
              </a:rPr>
              <a:t>exclaim </a:t>
            </a:r>
            <a:endParaRPr lang="en-US" altLang="zh-CN" sz="2400">
              <a:solidFill>
                <a:srgbClr val="FF0000"/>
              </a:solidFill>
            </a:endParaRPr>
          </a:p>
          <a:p>
            <a:r>
              <a:rPr lang="en-US" altLang="zh-CN" sz="2400" b="1">
                <a:solidFill>
                  <a:schemeClr val="tx1"/>
                </a:solidFill>
                <a:effectLst>
                  <a:outerShdw blurRad="38100" dist="19050" dir="2700000" algn="tl" rotWithShape="0">
                    <a:schemeClr val="dk1">
                      <a:alpha val="40000"/>
                    </a:schemeClr>
                  </a:outerShdw>
                </a:effectLst>
              </a:rPr>
              <a:t>Cry</a:t>
            </a:r>
            <a:r>
              <a:rPr lang="zh-CN" altLang="en-US" sz="2400">
                <a:solidFill>
                  <a:schemeClr val="tx1"/>
                </a:solidFill>
              </a:rPr>
              <a:t>：</a:t>
            </a:r>
            <a:r>
              <a:rPr lang="en-US" altLang="zh-CN" sz="2400">
                <a:solidFill>
                  <a:srgbClr val="FF0000"/>
                </a:solidFill>
              </a:rPr>
              <a:t>weep</a:t>
            </a:r>
            <a:r>
              <a:rPr lang="en-US" altLang="zh-CN" sz="2400">
                <a:solidFill>
                  <a:schemeClr val="tx1"/>
                </a:solidFill>
              </a:rPr>
              <a:t> </a:t>
            </a:r>
            <a:r>
              <a:rPr lang="zh-CN" altLang="en-US" sz="2400">
                <a:solidFill>
                  <a:schemeClr val="tx1"/>
                </a:solidFill>
              </a:rPr>
              <a:t>默默地流泪</a:t>
            </a:r>
            <a:r>
              <a:rPr lang="en-US" altLang="zh-CN" sz="2400">
                <a:solidFill>
                  <a:schemeClr val="tx1"/>
                </a:solidFill>
              </a:rPr>
              <a:t>   </a:t>
            </a:r>
            <a:r>
              <a:rPr lang="en-US" altLang="zh-CN" sz="2400">
                <a:solidFill>
                  <a:srgbClr val="FF0000"/>
                </a:solidFill>
              </a:rPr>
              <a:t> sob </a:t>
            </a:r>
            <a:r>
              <a:rPr lang="zh-CN" altLang="en-US" sz="2400">
                <a:solidFill>
                  <a:schemeClr val="tx1"/>
                </a:solidFill>
              </a:rPr>
              <a:t>抽泣</a:t>
            </a:r>
            <a:r>
              <a:rPr lang="en-US" altLang="zh-CN" sz="2400">
                <a:solidFill>
                  <a:schemeClr val="tx1"/>
                </a:solidFill>
              </a:rPr>
              <a:t>/</a:t>
            </a:r>
            <a:r>
              <a:rPr lang="zh-CN" altLang="en-US" sz="2400">
                <a:solidFill>
                  <a:schemeClr val="tx1"/>
                </a:solidFill>
              </a:rPr>
              <a:t>哽咽</a:t>
            </a:r>
            <a:r>
              <a:rPr lang="en-US" altLang="zh-CN" sz="2400">
                <a:solidFill>
                  <a:schemeClr val="tx1"/>
                </a:solidFill>
              </a:rPr>
              <a:t>     </a:t>
            </a:r>
            <a:r>
              <a:rPr lang="en-US" altLang="zh-CN" sz="2400">
                <a:solidFill>
                  <a:srgbClr val="FF0000"/>
                </a:solidFill>
              </a:rPr>
              <a:t>whimper </a:t>
            </a:r>
            <a:r>
              <a:rPr lang="zh-CN" altLang="en-US" sz="2400">
                <a:solidFill>
                  <a:schemeClr val="tx1"/>
                </a:solidFill>
              </a:rPr>
              <a:t>小声呜咽</a:t>
            </a:r>
            <a:r>
              <a:rPr lang="en-US" altLang="zh-CN" sz="2400">
                <a:solidFill>
                  <a:schemeClr val="tx1"/>
                </a:solidFill>
              </a:rPr>
              <a:t>  </a:t>
            </a:r>
            <a:r>
              <a:rPr lang="en-US" altLang="zh-CN" sz="2400">
                <a:solidFill>
                  <a:srgbClr val="FF0000"/>
                </a:solidFill>
              </a:rPr>
              <a:t> wail </a:t>
            </a:r>
            <a:r>
              <a:rPr lang="zh-CN" altLang="en-US" sz="2400">
                <a:solidFill>
                  <a:schemeClr val="tx1"/>
                </a:solidFill>
              </a:rPr>
              <a:t>痛苦地唉嚎</a:t>
            </a:r>
            <a:endParaRPr lang="zh-CN" altLang="en-US" sz="2400">
              <a:solidFill>
                <a:schemeClr val="tx1"/>
              </a:solidFill>
            </a:endParaRPr>
          </a:p>
          <a:p>
            <a:r>
              <a:rPr lang="en-US" altLang="zh-CN" sz="2400" b="1">
                <a:solidFill>
                  <a:schemeClr val="tx1"/>
                </a:solidFill>
                <a:effectLst>
                  <a:outerShdw blurRad="38100" dist="19050" dir="2700000" algn="tl" rotWithShape="0">
                    <a:schemeClr val="dk1">
                      <a:alpha val="40000"/>
                    </a:schemeClr>
                  </a:outerShdw>
                </a:effectLst>
              </a:rPr>
              <a:t>Eat</a:t>
            </a:r>
            <a:r>
              <a:rPr lang="zh-CN" altLang="en-US" sz="2400">
                <a:solidFill>
                  <a:schemeClr val="tx1"/>
                </a:solidFill>
              </a:rPr>
              <a:t>：</a:t>
            </a:r>
            <a:r>
              <a:rPr lang="en-US" altLang="zh-CN" sz="2400">
                <a:solidFill>
                  <a:schemeClr val="tx1"/>
                </a:solidFill>
              </a:rPr>
              <a:t>bite </a:t>
            </a:r>
            <a:r>
              <a:rPr lang="en-US" altLang="en-US" sz="2400">
                <a:solidFill>
                  <a:schemeClr val="tx1"/>
                </a:solidFill>
              </a:rPr>
              <a:t> </a:t>
            </a:r>
            <a:r>
              <a:rPr lang="zh-CN" altLang="en-US" sz="2400">
                <a:solidFill>
                  <a:schemeClr val="tx1"/>
                </a:solidFill>
              </a:rPr>
              <a:t>咬</a:t>
            </a:r>
            <a:r>
              <a:rPr lang="en-US" altLang="zh-CN" sz="2400">
                <a:solidFill>
                  <a:schemeClr val="tx1"/>
                </a:solidFill>
              </a:rPr>
              <a:t> </a:t>
            </a:r>
            <a:r>
              <a:rPr lang="en-US" altLang="en-US" sz="2400">
                <a:solidFill>
                  <a:schemeClr val="tx1"/>
                </a:solidFill>
              </a:rPr>
              <a:t>  </a:t>
            </a:r>
            <a:r>
              <a:rPr lang="en-US" altLang="zh-CN" sz="2400">
                <a:solidFill>
                  <a:schemeClr val="tx1"/>
                </a:solidFill>
              </a:rPr>
              <a:t>chew</a:t>
            </a:r>
            <a:r>
              <a:rPr lang="zh-CN" altLang="en-US" sz="2400">
                <a:solidFill>
                  <a:schemeClr val="tx1"/>
                </a:solidFill>
              </a:rPr>
              <a:t>咀嚼</a:t>
            </a:r>
            <a:r>
              <a:rPr lang="en-US" altLang="zh-CN" sz="2400">
                <a:solidFill>
                  <a:schemeClr val="tx1"/>
                </a:solidFill>
              </a:rPr>
              <a:t> </a:t>
            </a:r>
            <a:r>
              <a:rPr lang="en-US" altLang="en-US" sz="2400">
                <a:solidFill>
                  <a:schemeClr val="tx1"/>
                </a:solidFill>
              </a:rPr>
              <a:t>  </a:t>
            </a:r>
            <a:r>
              <a:rPr lang="en-US" altLang="zh-CN" sz="2400">
                <a:solidFill>
                  <a:srgbClr val="FF0000"/>
                </a:solidFill>
              </a:rPr>
              <a:t>swallow</a:t>
            </a:r>
            <a:r>
              <a:rPr lang="en-US" altLang="zh-CN" sz="2400">
                <a:solidFill>
                  <a:schemeClr val="tx1"/>
                </a:solidFill>
              </a:rPr>
              <a:t> </a:t>
            </a:r>
            <a:r>
              <a:rPr lang="zh-CN" altLang="en-US" sz="2400">
                <a:solidFill>
                  <a:schemeClr val="tx1"/>
                </a:solidFill>
              </a:rPr>
              <a:t>吞下</a:t>
            </a:r>
            <a:r>
              <a:rPr lang="en-US" altLang="zh-CN" sz="2400">
                <a:solidFill>
                  <a:srgbClr val="FF0000"/>
                </a:solidFill>
              </a:rPr>
              <a:t>    wolf</a:t>
            </a:r>
            <a:r>
              <a:rPr lang="en-US" altLang="zh-CN" sz="2400">
                <a:solidFill>
                  <a:schemeClr val="tx1"/>
                </a:solidFill>
              </a:rPr>
              <a:t>/</a:t>
            </a:r>
            <a:r>
              <a:rPr lang="en-US" altLang="zh-CN" sz="2400">
                <a:solidFill>
                  <a:srgbClr val="FF0000"/>
                </a:solidFill>
              </a:rPr>
              <a:t>devour/gobble down</a:t>
            </a:r>
            <a:r>
              <a:rPr lang="en-US" altLang="zh-CN" sz="2400">
                <a:solidFill>
                  <a:schemeClr val="tx1"/>
                </a:solidFill>
              </a:rPr>
              <a:t> </a:t>
            </a:r>
            <a:r>
              <a:rPr lang="zh-CN" altLang="en-US" sz="2400">
                <a:solidFill>
                  <a:schemeClr val="tx1"/>
                </a:solidFill>
              </a:rPr>
              <a:t>狼吞虎咽地吃</a:t>
            </a:r>
            <a:r>
              <a:rPr lang="en-US" altLang="zh-CN" sz="2400">
                <a:solidFill>
                  <a:schemeClr val="tx1"/>
                </a:solidFill>
              </a:rPr>
              <a:t>                  </a:t>
            </a:r>
            <a:r>
              <a:rPr lang="en-US" altLang="zh-CN" sz="2400">
                <a:solidFill>
                  <a:srgbClr val="FF0000"/>
                </a:solidFill>
              </a:rPr>
              <a:t>savor</a:t>
            </a:r>
            <a:r>
              <a:rPr lang="en-US" altLang="zh-CN" sz="2400">
                <a:solidFill>
                  <a:schemeClr val="tx1"/>
                </a:solidFill>
              </a:rPr>
              <a:t> </a:t>
            </a:r>
            <a:r>
              <a:rPr lang="zh-CN" altLang="en-US" sz="2400">
                <a:solidFill>
                  <a:schemeClr val="tx1"/>
                </a:solidFill>
              </a:rPr>
              <a:t>细细品</a:t>
            </a:r>
            <a:r>
              <a:rPr lang="en-US" altLang="zh-CN" sz="2400">
                <a:solidFill>
                  <a:schemeClr val="tx1"/>
                </a:solidFill>
              </a:rPr>
              <a:t>   </a:t>
            </a:r>
            <a:r>
              <a:rPr lang="en-US" altLang="zh-CN" sz="2400">
                <a:solidFill>
                  <a:srgbClr val="FF0000"/>
                </a:solidFill>
              </a:rPr>
              <a:t>   nibble on</a:t>
            </a:r>
            <a:r>
              <a:rPr lang="en-US" altLang="zh-CN" sz="2400">
                <a:solidFill>
                  <a:schemeClr val="tx1"/>
                </a:solidFill>
              </a:rPr>
              <a:t> </a:t>
            </a:r>
            <a:r>
              <a:rPr lang="zh-CN" altLang="en-US" sz="2400">
                <a:solidFill>
                  <a:schemeClr val="tx1"/>
                </a:solidFill>
              </a:rPr>
              <a:t>小口地咬</a:t>
            </a:r>
            <a:r>
              <a:rPr lang="en-US" altLang="zh-CN" sz="2400">
                <a:solidFill>
                  <a:schemeClr val="tx1"/>
                </a:solidFill>
              </a:rPr>
              <a:t>      </a:t>
            </a:r>
            <a:r>
              <a:rPr lang="en-US" altLang="zh-CN" sz="2400">
                <a:solidFill>
                  <a:srgbClr val="FF0000"/>
                </a:solidFill>
              </a:rPr>
              <a:t> munch on/chomp on</a:t>
            </a:r>
            <a:r>
              <a:rPr lang="en-US" altLang="zh-CN" sz="2400">
                <a:solidFill>
                  <a:schemeClr val="tx1"/>
                </a:solidFill>
              </a:rPr>
              <a:t> </a:t>
            </a:r>
            <a:r>
              <a:rPr lang="zh-CN" altLang="en-US" sz="2400">
                <a:solidFill>
                  <a:schemeClr val="tx1"/>
                </a:solidFill>
              </a:rPr>
              <a:t>用力咀嚼</a:t>
            </a:r>
            <a:endParaRPr lang="zh-CN" altLang="en-US" sz="2400">
              <a:solidFill>
                <a:schemeClr val="tx1"/>
              </a:solidFill>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8623300" y="1564005"/>
            <a:ext cx="3241040" cy="523875"/>
          </a:xfrm>
        </p:spPr>
        <p:txBody>
          <a:bodyPr>
            <a:normAutofit fontScale="90000"/>
          </a:bodyPr>
          <a:p>
            <a:r>
              <a:rPr lang="zh-CN" altLang="en-US">
                <a:sym typeface="+mn-ea"/>
              </a:rPr>
              <a:t>精准动词练习</a:t>
            </a:r>
            <a:endParaRPr lang="en-US" altLang="zh-CN">
              <a:sym typeface="+mn-ea"/>
            </a:endParaRPr>
          </a:p>
        </p:txBody>
      </p:sp>
      <p:sp>
        <p:nvSpPr>
          <p:cNvPr id="5" name="文本框 4"/>
          <p:cNvSpPr txBox="1"/>
          <p:nvPr/>
        </p:nvSpPr>
        <p:spPr>
          <a:xfrm>
            <a:off x="160020" y="97155"/>
            <a:ext cx="12308205" cy="6017895"/>
          </a:xfrm>
          <a:prstGeom prst="rect">
            <a:avLst/>
          </a:prstGeom>
          <a:noFill/>
          <a:extLst>
            <a:ext uri="{909E8E84-426E-40DD-AFC4-6F175D3DCCD1}">
              <a14:hiddenFill xmlns:a14="http://schemas.microsoft.com/office/drawing/2010/main">
                <a:solidFill>
                  <a:schemeClr val="accent5">
                    <a:lumMod val="20000"/>
                    <a:lumOff val="80000"/>
                  </a:schemeClr>
                </a:solidFill>
              </a14:hiddenFill>
            </a:ext>
          </a:extLst>
        </p:spPr>
        <p:txBody>
          <a:bodyPr wrap="square">
            <a:noAutofit/>
          </a:bodyPr>
          <a:p>
            <a:pPr defTabSz="266700">
              <a:lnSpc>
                <a:spcPct val="115000"/>
              </a:lnSpc>
              <a:spcAft>
                <a:spcPts val="800"/>
              </a:spcAft>
            </a:pPr>
            <a:r>
              <a:rPr lang="en-US" altLang="zh-CN" sz="2000">
                <a:solidFill>
                  <a:schemeClr val="tx1"/>
                </a:solidFill>
                <a:latin typeface="Times New Roman" panose="02020603050405020304"/>
                <a:ea typeface="Times New Roman" panose="02020603050405020304"/>
              </a:rPr>
              <a:t>A. </a:t>
            </a:r>
            <a:r>
              <a:rPr lang="zh-CN" altLang="en-US" sz="2000">
                <a:solidFill>
                  <a:schemeClr val="tx1"/>
                </a:solidFill>
                <a:latin typeface="Times New Roman" panose="02020603050405020304"/>
                <a:ea typeface="等线" panose="02010600030101010101" charset="-122"/>
              </a:rPr>
              <a:t>各种 “走”</a:t>
            </a:r>
            <a:endParaRPr lang="zh-CN" altLang="en-US" sz="2000">
              <a:solidFill>
                <a:schemeClr val="tx1"/>
              </a:solidFill>
              <a:latin typeface="Times New Roman" panose="02020603050405020304"/>
              <a:ea typeface="等线" panose="02010600030101010101" charset="-122"/>
            </a:endParaRPr>
          </a:p>
          <a:p>
            <a:pPr defTabSz="266700">
              <a:lnSpc>
                <a:spcPct val="115000"/>
              </a:lnSpc>
              <a:spcAft>
                <a:spcPts val="800"/>
              </a:spcAft>
            </a:pPr>
            <a:r>
              <a:rPr lang="en-US" altLang="zh-CN" sz="2200">
                <a:solidFill>
                  <a:schemeClr val="tx1"/>
                </a:solidFill>
                <a:latin typeface="Times New Roman" panose="02020603050405020304"/>
                <a:ea typeface="Times New Roman" panose="02020603050405020304"/>
              </a:rPr>
              <a:t>1.She</a:t>
            </a:r>
            <a:r>
              <a:rPr lang="en-US" altLang="zh-CN" sz="2200">
                <a:solidFill>
                  <a:srgbClr val="FF0000"/>
                </a:solidFill>
                <a:latin typeface="Times New Roman" panose="02020603050405020304"/>
                <a:ea typeface="Times New Roman" panose="02020603050405020304"/>
              </a:rPr>
              <a:t> tiptoed/slipped quietly into </a:t>
            </a:r>
            <a:r>
              <a:rPr lang="en-US" altLang="zh-CN" sz="2200">
                <a:solidFill>
                  <a:schemeClr val="tx1"/>
                </a:solidFill>
                <a:latin typeface="Times New Roman" panose="02020603050405020304"/>
                <a:ea typeface="Times New Roman" panose="02020603050405020304"/>
              </a:rPr>
              <a:t>the room so as not to wake anyone.</a:t>
            </a:r>
            <a:endParaRPr lang="en-US" altLang="zh-CN" sz="2200">
              <a:solidFill>
                <a:schemeClr val="tx1"/>
              </a:solidFill>
              <a:latin typeface="Times New Roman" panose="02020603050405020304"/>
              <a:ea typeface="Times New Roman" panose="02020603050405020304"/>
            </a:endParaRPr>
          </a:p>
          <a:p>
            <a:pPr defTabSz="266700">
              <a:lnSpc>
                <a:spcPct val="115000"/>
              </a:lnSpc>
              <a:spcAft>
                <a:spcPts val="800"/>
              </a:spcAft>
            </a:pPr>
            <a:r>
              <a:rPr lang="en-US" altLang="zh-CN" sz="2200">
                <a:solidFill>
                  <a:schemeClr val="tx1"/>
                </a:solidFill>
                <a:latin typeface="Times New Roman" panose="02020603050405020304"/>
                <a:ea typeface="Times New Roman" panose="02020603050405020304"/>
              </a:rPr>
              <a:t>2.The impatient man</a:t>
            </a:r>
            <a:r>
              <a:rPr lang="en-US" altLang="zh-CN" sz="2200">
                <a:solidFill>
                  <a:srgbClr val="FF0000"/>
                </a:solidFill>
                <a:latin typeface="Times New Roman" panose="02020603050405020304"/>
                <a:ea typeface="Times New Roman" panose="02020603050405020304"/>
              </a:rPr>
              <a:t> paced back and forth </a:t>
            </a:r>
            <a:r>
              <a:rPr lang="en-US" altLang="zh-CN" sz="2200">
                <a:solidFill>
                  <a:schemeClr val="tx1"/>
                </a:solidFill>
                <a:latin typeface="Times New Roman" panose="02020603050405020304"/>
                <a:ea typeface="Times New Roman" panose="02020603050405020304"/>
              </a:rPr>
              <a:t>in the waiting room.</a:t>
            </a:r>
            <a:endParaRPr lang="en-US" altLang="zh-CN" sz="2200">
              <a:solidFill>
                <a:schemeClr val="tx1"/>
              </a:solidFill>
              <a:latin typeface="Times New Roman" panose="02020603050405020304"/>
              <a:ea typeface="Times New Roman" panose="02020603050405020304"/>
            </a:endParaRPr>
          </a:p>
          <a:p>
            <a:pPr defTabSz="266700">
              <a:lnSpc>
                <a:spcPct val="115000"/>
              </a:lnSpc>
              <a:spcAft>
                <a:spcPts val="800"/>
              </a:spcAft>
            </a:pPr>
            <a:r>
              <a:rPr lang="en-US" altLang="zh-CN" sz="2200">
                <a:solidFill>
                  <a:schemeClr val="tx1"/>
                </a:solidFill>
                <a:latin typeface="Times New Roman" panose="02020603050405020304"/>
                <a:ea typeface="Times New Roman" panose="02020603050405020304"/>
              </a:rPr>
              <a:t>3.The soldiers</a:t>
            </a:r>
            <a:r>
              <a:rPr lang="en-US" altLang="zh-CN" sz="2200">
                <a:solidFill>
                  <a:srgbClr val="FF0000"/>
                </a:solidFill>
                <a:latin typeface="Times New Roman" panose="02020603050405020304"/>
                <a:ea typeface="Times New Roman" panose="02020603050405020304"/>
              </a:rPr>
              <a:t> marched in formation across</a:t>
            </a:r>
            <a:r>
              <a:rPr lang="en-US" altLang="zh-CN" sz="2200">
                <a:solidFill>
                  <a:schemeClr val="tx1"/>
                </a:solidFill>
                <a:latin typeface="Times New Roman" panose="02020603050405020304"/>
                <a:ea typeface="Times New Roman" panose="02020603050405020304"/>
              </a:rPr>
              <a:t> the square.</a:t>
            </a:r>
            <a:endParaRPr lang="en-US" altLang="zh-CN" sz="2200">
              <a:solidFill>
                <a:schemeClr val="tx1"/>
              </a:solidFill>
              <a:latin typeface="Times New Roman" panose="02020603050405020304"/>
              <a:ea typeface="Times New Roman" panose="02020603050405020304"/>
            </a:endParaRPr>
          </a:p>
          <a:p>
            <a:pPr defTabSz="266700">
              <a:lnSpc>
                <a:spcPct val="115000"/>
              </a:lnSpc>
              <a:spcAft>
                <a:spcPts val="800"/>
              </a:spcAft>
            </a:pPr>
            <a:r>
              <a:rPr lang="en-US" altLang="zh-CN" sz="2200">
                <a:solidFill>
                  <a:schemeClr val="tx1"/>
                </a:solidFill>
                <a:latin typeface="Times New Roman" panose="02020603050405020304"/>
                <a:ea typeface="Times New Roman" panose="02020603050405020304"/>
              </a:rPr>
              <a:t>4.He </a:t>
            </a:r>
            <a:r>
              <a:rPr lang="en-US" altLang="zh-CN" sz="2200">
                <a:solidFill>
                  <a:srgbClr val="FF0000"/>
                </a:solidFill>
                <a:latin typeface="Times New Roman" panose="02020603050405020304"/>
                <a:ea typeface="Times New Roman" panose="02020603050405020304"/>
              </a:rPr>
              <a:t>stumbled with difficulty</a:t>
            </a:r>
            <a:r>
              <a:rPr lang="en-US" altLang="zh-CN" sz="2200">
                <a:solidFill>
                  <a:schemeClr val="tx1"/>
                </a:solidFill>
                <a:latin typeface="Times New Roman" panose="02020603050405020304"/>
                <a:ea typeface="Times New Roman" panose="02020603050405020304"/>
              </a:rPr>
              <a:t> after twisting his ankle.</a:t>
            </a:r>
            <a:endParaRPr lang="en-US" altLang="zh-CN" sz="2200">
              <a:solidFill>
                <a:schemeClr val="tx1"/>
              </a:solidFill>
              <a:latin typeface="Times New Roman" panose="02020603050405020304"/>
              <a:ea typeface="Times New Roman" panose="02020603050405020304"/>
            </a:endParaRPr>
          </a:p>
          <a:p>
            <a:pPr defTabSz="266700">
              <a:lnSpc>
                <a:spcPct val="115000"/>
              </a:lnSpc>
              <a:spcAft>
                <a:spcPts val="800"/>
              </a:spcAft>
            </a:pPr>
            <a:r>
              <a:rPr lang="en-US" altLang="zh-CN" sz="2200">
                <a:solidFill>
                  <a:schemeClr val="tx1"/>
                </a:solidFill>
                <a:latin typeface="Times New Roman" panose="02020603050405020304"/>
                <a:ea typeface="Times New Roman" panose="02020603050405020304"/>
              </a:rPr>
              <a:t>5.She </a:t>
            </a:r>
            <a:r>
              <a:rPr lang="en-US" altLang="zh-CN" sz="2200">
                <a:solidFill>
                  <a:srgbClr val="FF0000"/>
                </a:solidFill>
                <a:latin typeface="Times New Roman" panose="02020603050405020304"/>
                <a:ea typeface="Times New Roman" panose="02020603050405020304"/>
              </a:rPr>
              <a:t>strode confidently into</a:t>
            </a:r>
            <a:r>
              <a:rPr lang="en-US" altLang="zh-CN" sz="2200">
                <a:solidFill>
                  <a:schemeClr val="tx1"/>
                </a:solidFill>
                <a:latin typeface="Times New Roman" panose="02020603050405020304"/>
                <a:ea typeface="Times New Roman" panose="02020603050405020304"/>
              </a:rPr>
              <a:t> the meeting room, ready to give her presentation.</a:t>
            </a:r>
            <a:endParaRPr lang="en-US" altLang="zh-CN" sz="2200">
              <a:solidFill>
                <a:schemeClr val="tx1"/>
              </a:solidFill>
              <a:latin typeface="Times New Roman" panose="02020603050405020304"/>
              <a:ea typeface="Times New Roman" panose="02020603050405020304"/>
            </a:endParaRPr>
          </a:p>
          <a:p>
            <a:pPr defTabSz="266700">
              <a:lnSpc>
                <a:spcPct val="115000"/>
              </a:lnSpc>
              <a:spcAft>
                <a:spcPts val="800"/>
              </a:spcAft>
            </a:pPr>
            <a:r>
              <a:rPr lang="en-US" altLang="zh-CN" sz="2200">
                <a:solidFill>
                  <a:schemeClr val="tx1"/>
                </a:solidFill>
                <a:latin typeface="Times New Roman" panose="02020603050405020304"/>
                <a:ea typeface="Times New Roman" panose="02020603050405020304"/>
              </a:rPr>
              <a:t>6.The children </a:t>
            </a:r>
            <a:r>
              <a:rPr lang="en-US" altLang="zh-CN" sz="2200">
                <a:solidFill>
                  <a:srgbClr val="FF0000"/>
                </a:solidFill>
                <a:latin typeface="Times New Roman" panose="02020603050405020304"/>
                <a:ea typeface="Times New Roman" panose="02020603050405020304"/>
              </a:rPr>
              <a:t>skipped happily along the path</a:t>
            </a:r>
            <a:r>
              <a:rPr lang="en-US" altLang="zh-CN" sz="2200">
                <a:solidFill>
                  <a:schemeClr val="tx1"/>
                </a:solidFill>
                <a:latin typeface="Times New Roman" panose="02020603050405020304"/>
                <a:ea typeface="Times New Roman" panose="02020603050405020304"/>
              </a:rPr>
              <a:t>, laughing and singing.</a:t>
            </a:r>
            <a:endParaRPr lang="en-US" altLang="zh-CN" sz="2200">
              <a:solidFill>
                <a:schemeClr val="tx1"/>
              </a:solidFill>
              <a:latin typeface="Times New Roman" panose="02020603050405020304"/>
              <a:ea typeface="Times New Roman" panose="02020603050405020304"/>
            </a:endParaRPr>
          </a:p>
          <a:p>
            <a:pPr marL="269875" indent="0" defTabSz="266700">
              <a:lnSpc>
                <a:spcPct val="130000"/>
              </a:lnSpc>
              <a:spcAft>
                <a:spcPct val="0"/>
              </a:spcAft>
              <a:buFont typeface="Times New Roman" panose="02020603050405020304"/>
              <a:buNone/>
            </a:pPr>
            <a:r>
              <a:rPr lang="en-US" altLang="zh-CN" sz="2200">
                <a:latin typeface="Times New Roman" panose="02020603050405020304"/>
                <a:ea typeface="Times New Roman" panose="02020603050405020304"/>
                <a:sym typeface="+mn-ea"/>
              </a:rPr>
              <a:t>B. </a:t>
            </a:r>
            <a:r>
              <a:rPr lang="zh-CN" altLang="en-US" sz="2200">
                <a:latin typeface="Times New Roman" panose="02020603050405020304"/>
                <a:ea typeface="等线" panose="02010600030101010101" charset="-122"/>
                <a:sym typeface="+mn-ea"/>
              </a:rPr>
              <a:t>各种 “看”</a:t>
            </a:r>
            <a:endParaRPr lang="zh-CN" altLang="en-US" sz="2200">
              <a:solidFill>
                <a:schemeClr val="tx1"/>
              </a:solidFill>
              <a:latin typeface="Times New Roman" panose="02020603050405020304"/>
              <a:ea typeface="等线" panose="02010600030101010101" charset="-122"/>
            </a:endParaRPr>
          </a:p>
          <a:p>
            <a:pPr marL="539750" indent="-269875" defTabSz="266700">
              <a:lnSpc>
                <a:spcPct val="130000"/>
              </a:lnSpc>
              <a:spcAft>
                <a:spcPct val="0"/>
              </a:spcAft>
              <a:buFont typeface="Times New Roman" panose="02020603050405020304"/>
              <a:buAutoNum type="arabicPeriod"/>
            </a:pPr>
            <a:r>
              <a:rPr lang="en-US" altLang="zh-CN" sz="2200">
                <a:latin typeface="Times New Roman" panose="02020603050405020304"/>
                <a:ea typeface="Times New Roman" panose="02020603050405020304"/>
                <a:sym typeface="+mn-ea"/>
              </a:rPr>
              <a:t>He </a:t>
            </a:r>
            <a:r>
              <a:rPr lang="en-US" altLang="zh-CN" sz="2200">
                <a:solidFill>
                  <a:srgbClr val="C00000"/>
                </a:solidFill>
                <a:latin typeface="Times New Roman" panose="02020603050405020304"/>
                <a:ea typeface="Times New Roman" panose="02020603050405020304"/>
                <a:sym typeface="+mn-ea"/>
              </a:rPr>
              <a:t>observed/stared at/kept his eyes fixed/glued to </a:t>
            </a:r>
            <a:r>
              <a:rPr lang="en-US" altLang="zh-CN" sz="2200">
                <a:latin typeface="Times New Roman" panose="02020603050405020304"/>
                <a:ea typeface="Times New Roman" panose="02020603050405020304"/>
                <a:sym typeface="+mn-ea"/>
              </a:rPr>
              <a:t>the painting for a long time, </a:t>
            </a:r>
            <a:r>
              <a:rPr lang="en-US" altLang="zh-CN" sz="2200">
                <a:solidFill>
                  <a:srgbClr val="FF0000"/>
                </a:solidFill>
                <a:latin typeface="Times New Roman" panose="02020603050405020304"/>
                <a:ea typeface="Times New Roman" panose="02020603050405020304"/>
                <a:sym typeface="+mn-ea"/>
              </a:rPr>
              <a:t>lost in thought</a:t>
            </a:r>
            <a:r>
              <a:rPr lang="en-US" altLang="zh-CN" sz="2200">
                <a:latin typeface="Times New Roman" panose="02020603050405020304"/>
                <a:ea typeface="Times New Roman" panose="02020603050405020304"/>
                <a:sym typeface="+mn-ea"/>
              </a:rPr>
              <a:t>.</a:t>
            </a:r>
            <a:endParaRPr lang="en-US" altLang="zh-CN" sz="2200">
              <a:latin typeface="Times New Roman" panose="02020603050405020304"/>
              <a:ea typeface="Times New Roman" panose="02020603050405020304"/>
            </a:endParaRPr>
          </a:p>
          <a:p>
            <a:pPr marL="539750" indent="-269875" defTabSz="266700">
              <a:lnSpc>
                <a:spcPct val="130000"/>
              </a:lnSpc>
              <a:spcAft>
                <a:spcPct val="0"/>
              </a:spcAft>
              <a:buFont typeface="Times New Roman" panose="02020603050405020304"/>
              <a:buAutoNum type="arabicPeriod"/>
            </a:pPr>
            <a:r>
              <a:rPr lang="en-US" altLang="zh-CN" sz="2200">
                <a:latin typeface="Times New Roman" panose="02020603050405020304"/>
                <a:ea typeface="Times New Roman" panose="02020603050405020304"/>
                <a:sym typeface="+mn-ea"/>
              </a:rPr>
              <a:t>She</a:t>
            </a:r>
            <a:r>
              <a:rPr lang="en-US" altLang="zh-CN" sz="2200">
                <a:solidFill>
                  <a:srgbClr val="FF0000"/>
                </a:solidFill>
                <a:latin typeface="Times New Roman" panose="02020603050405020304"/>
                <a:ea typeface="Times New Roman" panose="02020603050405020304"/>
                <a:sym typeface="+mn-ea"/>
              </a:rPr>
              <a:t> glared at him angrily </a:t>
            </a:r>
            <a:r>
              <a:rPr lang="en-US" altLang="zh-CN" sz="2200">
                <a:latin typeface="Times New Roman" panose="02020603050405020304"/>
                <a:ea typeface="Times New Roman" panose="02020603050405020304"/>
                <a:sym typeface="+mn-ea"/>
              </a:rPr>
              <a:t>because ....</a:t>
            </a:r>
            <a:endParaRPr lang="en-US" altLang="zh-CN" sz="2200">
              <a:latin typeface="Times New Roman" panose="02020603050405020304"/>
              <a:ea typeface="Times New Roman" panose="02020603050405020304"/>
            </a:endParaRPr>
          </a:p>
          <a:p>
            <a:pPr marL="539750" indent="-269875" defTabSz="266700">
              <a:lnSpc>
                <a:spcPct val="130000"/>
              </a:lnSpc>
              <a:spcAft>
                <a:spcPct val="0"/>
              </a:spcAft>
              <a:buFont typeface="Times New Roman" panose="02020603050405020304"/>
              <a:buAutoNum type="arabicPeriod"/>
            </a:pPr>
            <a:r>
              <a:rPr lang="en-US" altLang="zh-CN" sz="2200">
                <a:latin typeface="Times New Roman" panose="02020603050405020304"/>
                <a:ea typeface="Times New Roman" panose="02020603050405020304"/>
                <a:sym typeface="+mn-ea"/>
              </a:rPr>
              <a:t>The detective </a:t>
            </a:r>
            <a:r>
              <a:rPr lang="en-US" altLang="zh-CN" sz="2200">
                <a:solidFill>
                  <a:srgbClr val="FF0000"/>
                </a:solidFill>
                <a:latin typeface="Times New Roman" panose="02020603050405020304"/>
                <a:ea typeface="Times New Roman" panose="02020603050405020304"/>
                <a:sym typeface="+mn-ea"/>
              </a:rPr>
              <a:t>stared carefully at the crime scene for clues</a:t>
            </a:r>
            <a:r>
              <a:rPr lang="en-US" altLang="zh-CN" sz="2200">
                <a:latin typeface="Times New Roman" panose="02020603050405020304"/>
                <a:ea typeface="Times New Roman" panose="02020603050405020304"/>
                <a:sym typeface="+mn-ea"/>
              </a:rPr>
              <a:t>.</a:t>
            </a:r>
            <a:endParaRPr lang="en-US" altLang="zh-CN" sz="2200">
              <a:latin typeface="Times New Roman" panose="02020603050405020304"/>
              <a:ea typeface="Times New Roman" panose="02020603050405020304"/>
            </a:endParaRPr>
          </a:p>
          <a:p>
            <a:pPr marL="539750" indent="-269875" defTabSz="266700">
              <a:lnSpc>
                <a:spcPct val="130000"/>
              </a:lnSpc>
              <a:spcAft>
                <a:spcPct val="0"/>
              </a:spcAft>
              <a:buFont typeface="Times New Roman" panose="02020603050405020304"/>
              <a:buAutoNum type="arabicPeriod"/>
            </a:pPr>
            <a:r>
              <a:rPr lang="en-US" altLang="zh-CN" sz="2200">
                <a:latin typeface="Times New Roman" panose="02020603050405020304"/>
                <a:ea typeface="Times New Roman" panose="02020603050405020304"/>
                <a:sym typeface="+mn-ea"/>
              </a:rPr>
              <a:t>The teacher </a:t>
            </a:r>
            <a:r>
              <a:rPr lang="en-US" altLang="zh-CN" sz="2200">
                <a:solidFill>
                  <a:srgbClr val="FF0000"/>
                </a:solidFill>
                <a:latin typeface="Times New Roman" panose="02020603050405020304"/>
                <a:ea typeface="Times New Roman" panose="02020603050405020304"/>
                <a:sym typeface="+mn-ea"/>
              </a:rPr>
              <a:t>swept the noisy classroom and sighed</a:t>
            </a:r>
            <a:r>
              <a:rPr lang="en-US" altLang="zh-CN" sz="2200">
                <a:latin typeface="Times New Roman" panose="02020603050405020304"/>
                <a:ea typeface="Times New Roman" panose="02020603050405020304"/>
                <a:sym typeface="+mn-ea"/>
              </a:rPr>
              <a:t>.</a:t>
            </a:r>
            <a:endParaRPr lang="en-US" altLang="zh-CN" sz="2200">
              <a:latin typeface="Times New Roman" panose="02020603050405020304"/>
              <a:ea typeface="Times New Roman" panose="02020603050405020304"/>
            </a:endParaRPr>
          </a:p>
          <a:p>
            <a:pPr marL="539750" indent="-269875" defTabSz="266700">
              <a:lnSpc>
                <a:spcPct val="130000"/>
              </a:lnSpc>
              <a:spcAft>
                <a:spcPct val="0"/>
              </a:spcAft>
              <a:buFont typeface="Times New Roman" panose="02020603050405020304"/>
              <a:buAutoNum type="arabicPeriod"/>
            </a:pPr>
            <a:r>
              <a:rPr lang="en-US" altLang="zh-CN" sz="2200">
                <a:latin typeface="Times New Roman" panose="02020603050405020304"/>
                <a:ea typeface="Times New Roman" panose="02020603050405020304"/>
                <a:sym typeface="+mn-ea"/>
              </a:rPr>
              <a:t>The little girl </a:t>
            </a:r>
            <a:r>
              <a:rPr lang="en-US" altLang="zh-CN" sz="2200">
                <a:solidFill>
                  <a:srgbClr val="C00000"/>
                </a:solidFill>
                <a:latin typeface="Times New Roman" panose="02020603050405020304"/>
                <a:ea typeface="Times New Roman" panose="02020603050405020304"/>
                <a:sym typeface="+mn-ea"/>
              </a:rPr>
              <a:t>lowered her eyes down/glanced</a:t>
            </a:r>
            <a:r>
              <a:rPr lang="en-US" altLang="zh-CN" sz="2200">
                <a:solidFill>
                  <a:srgbClr val="FF0000"/>
                </a:solidFill>
                <a:latin typeface="Times New Roman" panose="02020603050405020304"/>
                <a:ea typeface="Times New Roman" panose="02020603050405020304"/>
                <a:sym typeface="+mn-ea"/>
              </a:rPr>
              <a:t> shyly at the floor</a:t>
            </a:r>
            <a:r>
              <a:rPr lang="en-US" altLang="zh-CN" sz="2200">
                <a:latin typeface="Times New Roman" panose="02020603050405020304"/>
                <a:ea typeface="Times New Roman" panose="02020603050405020304"/>
                <a:sym typeface="+mn-ea"/>
              </a:rPr>
              <a:t> when she was praised.</a:t>
            </a:r>
            <a:endParaRPr lang="en-US" altLang="zh-CN" sz="2200">
              <a:latin typeface="Times New Roman" panose="02020603050405020304"/>
              <a:ea typeface="Times New Roman" panose="02020603050405020304"/>
            </a:endParaRPr>
          </a:p>
          <a:p>
            <a:pPr marL="539750" indent="-269875" defTabSz="266700">
              <a:lnSpc>
                <a:spcPct val="130000"/>
              </a:lnSpc>
              <a:spcAft>
                <a:spcPct val="0"/>
              </a:spcAft>
              <a:buFont typeface="Times New Roman" panose="02020603050405020304"/>
              <a:buAutoNum type="arabicPeriod"/>
            </a:pPr>
            <a:r>
              <a:rPr lang="en-US" altLang="zh-CN" sz="2200">
                <a:latin typeface="Times New Roman" panose="02020603050405020304"/>
                <a:ea typeface="Times New Roman" panose="02020603050405020304"/>
                <a:sym typeface="+mn-ea"/>
              </a:rPr>
              <a:t>He </a:t>
            </a:r>
            <a:r>
              <a:rPr lang="en-US" altLang="zh-CN" sz="2200">
                <a:solidFill>
                  <a:srgbClr val="FF0000"/>
                </a:solidFill>
                <a:latin typeface="Times New Roman" panose="02020603050405020304"/>
                <a:ea typeface="Times New Roman" panose="02020603050405020304"/>
                <a:sym typeface="+mn-ea"/>
              </a:rPr>
              <a:t>glanced at/checked his phone constantly </a:t>
            </a:r>
            <a:r>
              <a:rPr lang="en-US" altLang="zh-CN" sz="2200">
                <a:latin typeface="Times New Roman" panose="02020603050405020304"/>
                <a:ea typeface="Times New Roman" panose="02020603050405020304"/>
                <a:sym typeface="+mn-ea"/>
              </a:rPr>
              <a:t>while waiting for the message.</a:t>
            </a:r>
            <a:endParaRPr lang="en-US" altLang="zh-CN" sz="2200">
              <a:latin typeface="Times New Roman" panose="02020603050405020304"/>
              <a:ea typeface="Times New Roman" panose="02020603050405020304"/>
            </a:endParaRPr>
          </a:p>
          <a:p>
            <a:pPr defTabSz="266700">
              <a:lnSpc>
                <a:spcPct val="115000"/>
              </a:lnSpc>
              <a:spcAft>
                <a:spcPts val="800"/>
              </a:spcAft>
            </a:pPr>
            <a:endParaRPr lang="en-US" altLang="zh-CN" sz="2000">
              <a:solidFill>
                <a:schemeClr val="tx1"/>
              </a:solidFill>
              <a:latin typeface="Times New Roman" panose="02020603050405020304"/>
              <a:ea typeface="Times New Roman" panose="02020603050405020304"/>
            </a:endParaRPr>
          </a:p>
          <a:p>
            <a:pPr defTabSz="266700">
              <a:lnSpc>
                <a:spcPct val="115000"/>
              </a:lnSpc>
              <a:spcAft>
                <a:spcPts val="800"/>
              </a:spcAft>
            </a:pPr>
            <a:endParaRPr lang="en-US" altLang="zh-CN" sz="2000">
              <a:solidFill>
                <a:schemeClr val="tx1"/>
              </a:solidFill>
              <a:latin typeface="Times New Roman" panose="02020603050405020304"/>
              <a:ea typeface="Times New Roman" panose="02020603050405020304"/>
            </a:endParaRPr>
          </a:p>
          <a:p>
            <a:pPr defTabSz="266700">
              <a:lnSpc>
                <a:spcPct val="115000"/>
              </a:lnSpc>
              <a:spcAft>
                <a:spcPts val="800"/>
              </a:spcAft>
            </a:pPr>
            <a:endParaRPr lang="en-US" altLang="zh-CN" sz="2000">
              <a:solidFill>
                <a:schemeClr val="tx1"/>
              </a:solidFill>
              <a:latin typeface="Times New Roman" panose="02020603050405020304"/>
              <a:ea typeface="Times New Roman" panose="02020603050405020304"/>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730885" y="0"/>
            <a:ext cx="10515600" cy="1325563"/>
          </a:xfrm>
        </p:spPr>
        <p:txBody>
          <a:bodyPr/>
          <a:p>
            <a:r>
              <a:rPr lang="zh-CN" altLang="en-US">
                <a:sym typeface="+mn-ea"/>
              </a:rPr>
              <a:t>精准动词</a:t>
            </a:r>
            <a:endParaRPr lang="zh-CN" altLang="en-US"/>
          </a:p>
        </p:txBody>
      </p:sp>
      <p:sp>
        <p:nvSpPr>
          <p:cNvPr id="5" name="文本框 4"/>
          <p:cNvSpPr txBox="1"/>
          <p:nvPr/>
        </p:nvSpPr>
        <p:spPr>
          <a:xfrm>
            <a:off x="415290" y="1033145"/>
            <a:ext cx="11370945" cy="5824855"/>
          </a:xfrm>
          <a:prstGeom prst="rect">
            <a:avLst/>
          </a:prstGeom>
          <a:noFill/>
          <a:extLst>
            <a:ext uri="{909E8E84-426E-40DD-AFC4-6F175D3DCCD1}">
              <a14:hiddenFill xmlns:a14="http://schemas.microsoft.com/office/drawing/2010/main">
                <a:solidFill>
                  <a:schemeClr val="accent5">
                    <a:lumMod val="20000"/>
                    <a:lumOff val="80000"/>
                  </a:schemeClr>
                </a:solidFill>
              </a14:hiddenFill>
            </a:ext>
          </a:extLst>
        </p:spPr>
        <p:txBody>
          <a:bodyPr wrap="square">
            <a:noAutofit/>
          </a:bodyPr>
          <a:p>
            <a:pPr defTabSz="266700">
              <a:lnSpc>
                <a:spcPct val="115000"/>
              </a:lnSpc>
              <a:spcAft>
                <a:spcPts val="800"/>
              </a:spcAft>
            </a:pPr>
            <a:r>
              <a:rPr lang="en-US" altLang="zh-CN" sz="2400">
                <a:solidFill>
                  <a:schemeClr val="tx1"/>
                </a:solidFill>
                <a:latin typeface="Times New Roman" panose="02020603050405020304"/>
                <a:ea typeface="Times New Roman" panose="02020603050405020304"/>
              </a:rPr>
              <a:t>C. </a:t>
            </a:r>
            <a:r>
              <a:rPr lang="zh-CN" altLang="en-US" sz="2400">
                <a:solidFill>
                  <a:schemeClr val="tx1"/>
                </a:solidFill>
                <a:latin typeface="Times New Roman" panose="02020603050405020304"/>
                <a:ea typeface="等线" panose="02010600030101010101" charset="-122"/>
              </a:rPr>
              <a:t>各种 “说 </a:t>
            </a:r>
            <a:r>
              <a:rPr lang="en-US" altLang="zh-CN" sz="2400">
                <a:solidFill>
                  <a:schemeClr val="tx1"/>
                </a:solidFill>
                <a:latin typeface="Times New Roman" panose="02020603050405020304"/>
                <a:ea typeface="Times New Roman" panose="02020603050405020304"/>
              </a:rPr>
              <a:t>/ </a:t>
            </a:r>
            <a:r>
              <a:rPr lang="zh-CN" altLang="en-US" sz="2400">
                <a:solidFill>
                  <a:schemeClr val="tx1"/>
                </a:solidFill>
                <a:latin typeface="Times New Roman" panose="02020603050405020304"/>
                <a:ea typeface="等线" panose="02010600030101010101" charset="-122"/>
              </a:rPr>
              <a:t>表情 </a:t>
            </a:r>
            <a:r>
              <a:rPr lang="en-US" altLang="zh-CN" sz="2400">
                <a:solidFill>
                  <a:schemeClr val="tx1"/>
                </a:solidFill>
                <a:latin typeface="Times New Roman" panose="02020603050405020304"/>
                <a:ea typeface="Times New Roman" panose="02020603050405020304"/>
              </a:rPr>
              <a:t>/ </a:t>
            </a:r>
            <a:r>
              <a:rPr lang="zh-CN" altLang="en-US" sz="2400">
                <a:solidFill>
                  <a:schemeClr val="tx1"/>
                </a:solidFill>
                <a:latin typeface="Times New Roman" panose="02020603050405020304"/>
                <a:ea typeface="等线" panose="02010600030101010101" charset="-122"/>
              </a:rPr>
              <a:t>语气”</a:t>
            </a:r>
            <a:endParaRPr lang="zh-CN" altLang="en-US" sz="2400">
              <a:solidFill>
                <a:schemeClr val="tx1"/>
              </a:solidFill>
              <a:latin typeface="Times New Roman" panose="02020603050405020304"/>
              <a:ea typeface="等线" panose="02010600030101010101" charset="-122"/>
            </a:endParaRPr>
          </a:p>
          <a:p>
            <a:pPr defTabSz="266700">
              <a:lnSpc>
                <a:spcPct val="115000"/>
              </a:lnSpc>
              <a:spcAft>
                <a:spcPts val="800"/>
              </a:spcAft>
            </a:pPr>
            <a:r>
              <a:rPr lang="en-US" altLang="zh-CN" sz="2400">
                <a:solidFill>
                  <a:schemeClr val="tx1"/>
                </a:solidFill>
                <a:latin typeface="Times New Roman" panose="02020603050405020304"/>
                <a:ea typeface="Times New Roman" panose="02020603050405020304"/>
              </a:rPr>
              <a:t>She </a:t>
            </a:r>
            <a:r>
              <a:rPr lang="en-US" altLang="zh-CN" sz="2400">
                <a:solidFill>
                  <a:srgbClr val="FF0000"/>
                </a:solidFill>
                <a:latin typeface="Times New Roman" panose="02020603050405020304"/>
                <a:ea typeface="Times New Roman" panose="02020603050405020304"/>
              </a:rPr>
              <a:t>whispered/mumbled to her friend</a:t>
            </a:r>
            <a:r>
              <a:rPr lang="en-US" altLang="zh-CN" sz="2400">
                <a:solidFill>
                  <a:schemeClr val="tx1"/>
                </a:solidFill>
                <a:latin typeface="Times New Roman" panose="02020603050405020304"/>
                <a:ea typeface="Times New Roman" panose="02020603050405020304"/>
              </a:rPr>
              <a:t>, </a:t>
            </a:r>
            <a:r>
              <a:rPr lang="en-US" altLang="zh-CN" sz="2400">
                <a:solidFill>
                  <a:schemeClr val="tx1"/>
                </a:solidFill>
                <a:latin typeface="Times New Roman" panose="02020603050405020304"/>
                <a:ea typeface="等线" panose="02010600030101010101" charset="-122"/>
              </a:rPr>
              <a:t>“</a:t>
            </a:r>
            <a:r>
              <a:rPr lang="en-US" altLang="zh-CN" sz="2400">
                <a:solidFill>
                  <a:schemeClr val="tx1"/>
                </a:solidFill>
                <a:latin typeface="Times New Roman" panose="02020603050405020304"/>
                <a:ea typeface="Times New Roman" panose="02020603050405020304"/>
              </a:rPr>
              <a:t>Don</a:t>
            </a:r>
            <a:r>
              <a:rPr lang="en-US" altLang="zh-CN" sz="2400">
                <a:solidFill>
                  <a:schemeClr val="tx1"/>
                </a:solidFill>
                <a:latin typeface="Times New Roman" panose="02020603050405020304"/>
                <a:ea typeface="等线" panose="02010600030101010101" charset="-122"/>
              </a:rPr>
              <a:t>’</a:t>
            </a:r>
            <a:r>
              <a:rPr lang="en-US" altLang="zh-CN" sz="2400">
                <a:solidFill>
                  <a:schemeClr val="tx1"/>
                </a:solidFill>
                <a:latin typeface="Times New Roman" panose="02020603050405020304"/>
                <a:ea typeface="Times New Roman" panose="02020603050405020304"/>
              </a:rPr>
              <a:t>t tell anyone our secret.</a:t>
            </a:r>
            <a:r>
              <a:rPr lang="en-US" altLang="zh-CN" sz="2400">
                <a:solidFill>
                  <a:schemeClr val="tx1"/>
                </a:solidFill>
                <a:latin typeface="Times New Roman" panose="02020603050405020304"/>
                <a:ea typeface="等线" panose="02010600030101010101" charset="-122"/>
              </a:rPr>
              <a:t>”</a:t>
            </a:r>
            <a:endParaRPr lang="en-US" altLang="zh-CN" sz="2400">
              <a:solidFill>
                <a:schemeClr val="tx1"/>
              </a:solidFill>
              <a:latin typeface="Times New Roman" panose="02020603050405020304"/>
              <a:ea typeface="等线" panose="02010600030101010101" charset="-122"/>
            </a:endParaRPr>
          </a:p>
          <a:p>
            <a:pPr defTabSz="266700">
              <a:lnSpc>
                <a:spcPct val="115000"/>
              </a:lnSpc>
              <a:spcAft>
                <a:spcPts val="800"/>
              </a:spcAft>
            </a:pPr>
            <a:r>
              <a:rPr lang="en-US" altLang="zh-CN" sz="2400">
                <a:solidFill>
                  <a:schemeClr val="tx1"/>
                </a:solidFill>
                <a:latin typeface="Times New Roman" panose="02020603050405020304"/>
                <a:ea typeface="Times New Roman" panose="02020603050405020304"/>
              </a:rPr>
              <a:t>He </a:t>
            </a:r>
            <a:r>
              <a:rPr lang="en-US" altLang="zh-CN" sz="2400">
                <a:solidFill>
                  <a:srgbClr val="FF0000"/>
                </a:solidFill>
                <a:latin typeface="Times New Roman" panose="02020603050405020304"/>
                <a:ea typeface="Times New Roman" panose="02020603050405020304"/>
              </a:rPr>
              <a:t>sighed deeply and said</a:t>
            </a:r>
            <a:r>
              <a:rPr lang="en-US" altLang="zh-CN" sz="2400">
                <a:solidFill>
                  <a:schemeClr val="tx1"/>
                </a:solidFill>
                <a:latin typeface="Times New Roman" panose="02020603050405020304"/>
                <a:ea typeface="Times New Roman" panose="02020603050405020304"/>
              </a:rPr>
              <a:t>, </a:t>
            </a:r>
            <a:r>
              <a:rPr lang="en-US" altLang="zh-CN" sz="2400">
                <a:solidFill>
                  <a:schemeClr val="tx1"/>
                </a:solidFill>
                <a:latin typeface="Times New Roman" panose="02020603050405020304"/>
                <a:ea typeface="等线" panose="02010600030101010101" charset="-122"/>
              </a:rPr>
              <a:t>“</a:t>
            </a:r>
            <a:r>
              <a:rPr lang="en-US" altLang="zh-CN" sz="2400">
                <a:solidFill>
                  <a:schemeClr val="tx1"/>
                </a:solidFill>
                <a:latin typeface="Times New Roman" panose="02020603050405020304"/>
                <a:ea typeface="Times New Roman" panose="02020603050405020304"/>
              </a:rPr>
              <a:t>I guess it</a:t>
            </a:r>
            <a:r>
              <a:rPr lang="en-US" altLang="zh-CN" sz="2400">
                <a:solidFill>
                  <a:schemeClr val="tx1"/>
                </a:solidFill>
                <a:latin typeface="Times New Roman" panose="02020603050405020304"/>
                <a:ea typeface="等线" panose="02010600030101010101" charset="-122"/>
              </a:rPr>
              <a:t>’</a:t>
            </a:r>
            <a:r>
              <a:rPr lang="en-US" altLang="zh-CN" sz="2400">
                <a:solidFill>
                  <a:schemeClr val="tx1"/>
                </a:solidFill>
                <a:latin typeface="Times New Roman" panose="02020603050405020304"/>
                <a:ea typeface="Times New Roman" panose="02020603050405020304"/>
              </a:rPr>
              <a:t>s time to go home.</a:t>
            </a:r>
            <a:r>
              <a:rPr lang="en-US" altLang="zh-CN" sz="2400">
                <a:solidFill>
                  <a:schemeClr val="tx1"/>
                </a:solidFill>
                <a:latin typeface="Times New Roman" panose="02020603050405020304"/>
                <a:ea typeface="等线" panose="02010600030101010101" charset="-122"/>
              </a:rPr>
              <a:t>”</a:t>
            </a:r>
            <a:endParaRPr lang="en-US" altLang="zh-CN" sz="2400">
              <a:solidFill>
                <a:schemeClr val="tx1"/>
              </a:solidFill>
              <a:latin typeface="Times New Roman" panose="02020603050405020304"/>
              <a:ea typeface="等线" panose="02010600030101010101" charset="-122"/>
            </a:endParaRPr>
          </a:p>
          <a:p>
            <a:pPr defTabSz="266700">
              <a:lnSpc>
                <a:spcPct val="115000"/>
              </a:lnSpc>
              <a:spcAft>
                <a:spcPts val="800"/>
              </a:spcAft>
            </a:pPr>
            <a:r>
              <a:rPr lang="en-US" altLang="zh-CN" sz="2400">
                <a:solidFill>
                  <a:schemeClr val="tx1"/>
                </a:solidFill>
                <a:latin typeface="Times New Roman" panose="02020603050405020304"/>
                <a:ea typeface="Times New Roman" panose="02020603050405020304"/>
              </a:rPr>
              <a:t>The boy </a:t>
            </a:r>
            <a:r>
              <a:rPr lang="en-US" altLang="zh-CN" sz="2400">
                <a:solidFill>
                  <a:srgbClr val="FF0000"/>
                </a:solidFill>
                <a:latin typeface="Times New Roman" panose="02020603050405020304"/>
                <a:ea typeface="Times New Roman" panose="02020603050405020304"/>
              </a:rPr>
              <a:t>couldn</a:t>
            </a:r>
            <a:r>
              <a:rPr lang="en-US" altLang="zh-CN" sz="2400">
                <a:solidFill>
                  <a:srgbClr val="FF0000"/>
                </a:solidFill>
                <a:latin typeface="Times New Roman" panose="02020603050405020304"/>
                <a:ea typeface="等线" panose="02010600030101010101" charset="-122"/>
              </a:rPr>
              <a:t>’</a:t>
            </a:r>
            <a:r>
              <a:rPr lang="en-US" altLang="zh-CN" sz="2400">
                <a:solidFill>
                  <a:srgbClr val="FF0000"/>
                </a:solidFill>
                <a:latin typeface="Times New Roman" panose="02020603050405020304"/>
                <a:ea typeface="Times New Roman" panose="02020603050405020304"/>
              </a:rPr>
              <a:t>t help but grin/giggle/chuckle</a:t>
            </a:r>
            <a:r>
              <a:rPr lang="en-US" altLang="zh-CN" sz="2400">
                <a:solidFill>
                  <a:schemeClr val="tx1"/>
                </a:solidFill>
                <a:latin typeface="Times New Roman" panose="02020603050405020304"/>
                <a:ea typeface="Times New Roman" panose="02020603050405020304"/>
              </a:rPr>
              <a:t> when he heard the funny joke.</a:t>
            </a:r>
            <a:endParaRPr lang="en-US" altLang="zh-CN" sz="2400">
              <a:solidFill>
                <a:schemeClr val="tx1"/>
              </a:solidFill>
              <a:latin typeface="Times New Roman" panose="02020603050405020304"/>
              <a:ea typeface="Times New Roman" panose="02020603050405020304"/>
            </a:endParaRPr>
          </a:p>
          <a:p>
            <a:pPr defTabSz="266700">
              <a:lnSpc>
                <a:spcPct val="115000"/>
              </a:lnSpc>
              <a:spcAft>
                <a:spcPts val="800"/>
              </a:spcAft>
            </a:pPr>
            <a:r>
              <a:rPr lang="en-US" altLang="zh-CN" sz="2400">
                <a:solidFill>
                  <a:schemeClr val="tx1"/>
                </a:solidFill>
                <a:latin typeface="Times New Roman" panose="02020603050405020304"/>
                <a:ea typeface="Times New Roman" panose="02020603050405020304"/>
              </a:rPr>
              <a:t>She </a:t>
            </a:r>
            <a:r>
              <a:rPr lang="en-US" altLang="zh-CN" sz="2400">
                <a:solidFill>
                  <a:srgbClr val="FF0000"/>
                </a:solidFill>
                <a:latin typeface="Times New Roman" panose="02020603050405020304"/>
                <a:ea typeface="Times New Roman" panose="02020603050405020304"/>
              </a:rPr>
              <a:t>beamed/grinned with pride </a:t>
            </a:r>
            <a:r>
              <a:rPr lang="en-US" altLang="zh-CN" sz="2400">
                <a:solidFill>
                  <a:schemeClr val="tx1"/>
                </a:solidFill>
                <a:latin typeface="Times New Roman" panose="02020603050405020304"/>
                <a:ea typeface="Times New Roman" panose="02020603050405020304"/>
              </a:rPr>
              <a:t>when she saw her son win the award.</a:t>
            </a:r>
            <a:endParaRPr lang="en-US" altLang="zh-CN" sz="2400">
              <a:solidFill>
                <a:schemeClr val="tx1"/>
              </a:solidFill>
              <a:latin typeface="Times New Roman" panose="02020603050405020304"/>
              <a:ea typeface="Times New Roman" panose="02020603050405020304"/>
            </a:endParaRPr>
          </a:p>
          <a:p>
            <a:pPr defTabSz="266700">
              <a:lnSpc>
                <a:spcPct val="115000"/>
              </a:lnSpc>
              <a:spcAft>
                <a:spcPts val="800"/>
              </a:spcAft>
            </a:pPr>
            <a:r>
              <a:rPr lang="en-US" altLang="zh-CN" sz="2400">
                <a:solidFill>
                  <a:schemeClr val="tx1"/>
                </a:solidFill>
                <a:latin typeface="Times New Roman" panose="02020603050405020304"/>
                <a:ea typeface="Times New Roman" panose="02020603050405020304"/>
              </a:rPr>
              <a:t>The children </a:t>
            </a:r>
            <a:r>
              <a:rPr lang="en-US" altLang="zh-CN" sz="2400">
                <a:solidFill>
                  <a:srgbClr val="FF0000"/>
                </a:solidFill>
                <a:latin typeface="Times New Roman" panose="02020603050405020304"/>
                <a:ea typeface="Times New Roman" panose="02020603050405020304"/>
              </a:rPr>
              <a:t>giggled/chuckled happily at</a:t>
            </a:r>
            <a:r>
              <a:rPr lang="en-US" altLang="zh-CN" sz="2400">
                <a:solidFill>
                  <a:schemeClr val="tx1"/>
                </a:solidFill>
                <a:latin typeface="Times New Roman" panose="02020603050405020304"/>
                <a:ea typeface="Times New Roman" panose="02020603050405020304"/>
              </a:rPr>
              <a:t> the silly puppet show.</a:t>
            </a:r>
            <a:endParaRPr lang="en-US" altLang="zh-CN" sz="2400">
              <a:solidFill>
                <a:schemeClr val="tx1"/>
              </a:solidFill>
              <a:latin typeface="Times New Roman" panose="02020603050405020304"/>
              <a:ea typeface="Times New Roman" panose="02020603050405020304"/>
            </a:endParaRPr>
          </a:p>
          <a:p>
            <a:pPr defTabSz="266700">
              <a:lnSpc>
                <a:spcPct val="115000"/>
              </a:lnSpc>
              <a:spcAft>
                <a:spcPts val="800"/>
              </a:spcAft>
            </a:pPr>
            <a:r>
              <a:rPr lang="zh-CN" altLang="en-US" sz="2400">
                <a:solidFill>
                  <a:schemeClr val="tx1"/>
                </a:solidFill>
                <a:latin typeface="Times New Roman" panose="02020603050405020304"/>
                <a:ea typeface="等线" panose="02010600030101010101" charset="-122"/>
              </a:rPr>
              <a:t>“</a:t>
            </a:r>
            <a:r>
              <a:rPr lang="en-US" altLang="zh-CN" sz="2400">
                <a:solidFill>
                  <a:schemeClr val="tx1"/>
                </a:solidFill>
                <a:latin typeface="Times New Roman" panose="02020603050405020304"/>
                <a:ea typeface="Times New Roman" panose="02020603050405020304"/>
              </a:rPr>
              <a:t>Get out of here!</a:t>
            </a:r>
            <a:r>
              <a:rPr lang="en-US" altLang="zh-CN" sz="2400">
                <a:solidFill>
                  <a:schemeClr val="tx1"/>
                </a:solidFill>
                <a:latin typeface="Times New Roman" panose="02020603050405020304"/>
                <a:ea typeface="等线" panose="02010600030101010101" charset="-122"/>
              </a:rPr>
              <a:t>” </a:t>
            </a:r>
            <a:r>
              <a:rPr lang="en-US" altLang="zh-CN" sz="2400">
                <a:solidFill>
                  <a:schemeClr val="tx1"/>
                </a:solidFill>
                <a:latin typeface="Times New Roman" panose="02020603050405020304"/>
                <a:ea typeface="Times New Roman" panose="02020603050405020304"/>
              </a:rPr>
              <a:t>he </a:t>
            </a:r>
            <a:r>
              <a:rPr lang="en-US" altLang="zh-CN" sz="2400">
                <a:solidFill>
                  <a:srgbClr val="FF0000"/>
                </a:solidFill>
                <a:latin typeface="Times New Roman" panose="02020603050405020304"/>
                <a:ea typeface="Times New Roman" panose="02020603050405020304"/>
              </a:rPr>
              <a:t>yelled/roared/growled in anger.</a:t>
            </a:r>
            <a:endParaRPr lang="en-US" altLang="zh-CN" sz="2400">
              <a:solidFill>
                <a:schemeClr val="tx1"/>
              </a:solidFill>
              <a:latin typeface="Times New Roman" panose="02020603050405020304"/>
              <a:ea typeface="Times New Roman" panose="02020603050405020304"/>
            </a:endParaRPr>
          </a:p>
          <a:p>
            <a:pPr defTabSz="266700">
              <a:lnSpc>
                <a:spcPct val="115000"/>
              </a:lnSpc>
              <a:spcAft>
                <a:spcPts val="800"/>
              </a:spcAft>
            </a:pPr>
            <a:r>
              <a:rPr lang="en-US" altLang="zh-CN" sz="2400">
                <a:solidFill>
                  <a:schemeClr val="tx1"/>
                </a:solidFill>
                <a:latin typeface="Times New Roman" panose="02020603050405020304"/>
                <a:ea typeface="Times New Roman" panose="02020603050405020304"/>
              </a:rPr>
              <a:t>He was so nervous that he began to</a:t>
            </a:r>
            <a:r>
              <a:rPr lang="en-US" altLang="zh-CN" sz="2400">
                <a:solidFill>
                  <a:srgbClr val="FF0000"/>
                </a:solidFill>
                <a:latin typeface="Times New Roman" panose="02020603050405020304"/>
                <a:ea typeface="Times New Roman" panose="02020603050405020304"/>
              </a:rPr>
              <a:t> stammer/stutter his words.</a:t>
            </a:r>
            <a:endParaRPr lang="en-US" altLang="zh-CN" sz="2400">
              <a:solidFill>
                <a:srgbClr val="FF0000"/>
              </a:solidFill>
              <a:latin typeface="Times New Roman" panose="02020603050405020304"/>
              <a:ea typeface="Times New Roman" panose="02020603050405020304"/>
            </a:endParaRPr>
          </a:p>
          <a:p>
            <a:pPr defTabSz="266700">
              <a:lnSpc>
                <a:spcPct val="115000"/>
              </a:lnSpc>
              <a:spcAft>
                <a:spcPts val="800"/>
              </a:spcAft>
            </a:pPr>
            <a:r>
              <a:rPr lang="en-US" altLang="zh-CN" sz="2400">
                <a:solidFill>
                  <a:schemeClr val="tx1"/>
                </a:solidFill>
                <a:latin typeface="Times New Roman" panose="02020603050405020304"/>
                <a:ea typeface="Times New Roman" panose="02020603050405020304"/>
              </a:rPr>
              <a:t>She </a:t>
            </a:r>
            <a:r>
              <a:rPr lang="en-US" altLang="zh-CN" sz="2400">
                <a:solidFill>
                  <a:srgbClr val="FF0000"/>
                </a:solidFill>
                <a:latin typeface="Times New Roman" panose="02020603050405020304"/>
                <a:ea typeface="Times New Roman" panose="02020603050405020304"/>
              </a:rPr>
              <a:t>sniffed/mumbled/protested in disagreement </a:t>
            </a:r>
            <a:r>
              <a:rPr lang="en-US" altLang="zh-CN" sz="2400">
                <a:solidFill>
                  <a:schemeClr val="tx1"/>
                </a:solidFill>
                <a:latin typeface="Times New Roman" panose="02020603050405020304"/>
                <a:ea typeface="Times New Roman" panose="02020603050405020304"/>
              </a:rPr>
              <a:t>when she heard the unfair decision.</a:t>
            </a:r>
            <a:endParaRPr lang="en-US" altLang="zh-CN" sz="2400">
              <a:solidFill>
                <a:schemeClr val="tx1"/>
              </a:solidFill>
              <a:latin typeface="Times New Roman" panose="02020603050405020304"/>
              <a:ea typeface="Times New Roman" panose="02020603050405020304"/>
            </a:endParaRPr>
          </a:p>
          <a:p>
            <a:pPr defTabSz="266700">
              <a:lnSpc>
                <a:spcPct val="115000"/>
              </a:lnSpc>
              <a:spcAft>
                <a:spcPts val="800"/>
              </a:spcAft>
            </a:pPr>
            <a:r>
              <a:rPr lang="zh-CN" altLang="en-US" sz="2400">
                <a:solidFill>
                  <a:schemeClr val="tx1"/>
                </a:solidFill>
                <a:latin typeface="Times New Roman" panose="02020603050405020304"/>
                <a:ea typeface="等线" panose="02010600030101010101" charset="-122"/>
              </a:rPr>
              <a:t>“</a:t>
            </a:r>
            <a:r>
              <a:rPr lang="en-US" altLang="zh-CN" sz="2400">
                <a:solidFill>
                  <a:schemeClr val="tx1"/>
                </a:solidFill>
                <a:latin typeface="Times New Roman" panose="02020603050405020304"/>
                <a:ea typeface="Times New Roman" panose="02020603050405020304"/>
              </a:rPr>
              <a:t>That</a:t>
            </a:r>
            <a:r>
              <a:rPr lang="en-US" altLang="zh-CN" sz="2400">
                <a:solidFill>
                  <a:schemeClr val="tx1"/>
                </a:solidFill>
                <a:latin typeface="Times New Roman" panose="02020603050405020304"/>
                <a:ea typeface="等线" panose="02010600030101010101" charset="-122"/>
              </a:rPr>
              <a:t>’</a:t>
            </a:r>
            <a:r>
              <a:rPr lang="en-US" altLang="zh-CN" sz="2400">
                <a:solidFill>
                  <a:schemeClr val="tx1"/>
                </a:solidFill>
                <a:latin typeface="Times New Roman" panose="02020603050405020304"/>
                <a:ea typeface="Times New Roman" panose="02020603050405020304"/>
              </a:rPr>
              <a:t>s not fair!</a:t>
            </a:r>
            <a:r>
              <a:rPr lang="en-US" altLang="zh-CN" sz="2400">
                <a:solidFill>
                  <a:schemeClr val="tx1"/>
                </a:solidFill>
                <a:latin typeface="Times New Roman" panose="02020603050405020304"/>
                <a:ea typeface="等线" panose="02010600030101010101" charset="-122"/>
              </a:rPr>
              <a:t>” </a:t>
            </a:r>
            <a:r>
              <a:rPr lang="en-US" altLang="zh-CN" sz="2400">
                <a:solidFill>
                  <a:schemeClr val="tx1"/>
                </a:solidFill>
                <a:latin typeface="Times New Roman" panose="02020603050405020304"/>
                <a:ea typeface="Times New Roman" panose="02020603050405020304"/>
              </a:rPr>
              <a:t>she</a:t>
            </a:r>
            <a:r>
              <a:rPr lang="en-US" altLang="zh-CN" sz="2400">
                <a:solidFill>
                  <a:srgbClr val="FF0000"/>
                </a:solidFill>
                <a:latin typeface="Times New Roman" panose="02020603050405020304"/>
                <a:ea typeface="Times New Roman" panose="02020603050405020304"/>
              </a:rPr>
              <a:t> retorted immediately.</a:t>
            </a:r>
            <a:endParaRPr lang="en-US" altLang="zh-CN" sz="2400">
              <a:solidFill>
                <a:srgbClr val="FF0000"/>
              </a:solidFill>
              <a:latin typeface="Times New Roman" panose="02020603050405020304"/>
              <a:ea typeface="Times New Roman" panose="02020603050405020304"/>
            </a:endParaRPr>
          </a:p>
          <a:p>
            <a:pPr defTabSz="266700">
              <a:lnSpc>
                <a:spcPct val="115000"/>
              </a:lnSpc>
              <a:spcAft>
                <a:spcPts val="800"/>
              </a:spcAft>
            </a:pPr>
            <a:r>
              <a:rPr lang="zh-CN" altLang="en-US" sz="2400">
                <a:solidFill>
                  <a:schemeClr val="tx1"/>
                </a:solidFill>
                <a:latin typeface="Times New Roman" panose="02020603050405020304"/>
                <a:ea typeface="等线" panose="02010600030101010101" charset="-122"/>
              </a:rPr>
              <a:t>“</a:t>
            </a:r>
            <a:r>
              <a:rPr lang="en-US" altLang="zh-CN" sz="2400">
                <a:solidFill>
                  <a:schemeClr val="tx1"/>
                </a:solidFill>
                <a:latin typeface="Times New Roman" panose="02020603050405020304"/>
                <a:ea typeface="Times New Roman" panose="02020603050405020304"/>
              </a:rPr>
              <a:t>Look at that rainbow!</a:t>
            </a:r>
            <a:r>
              <a:rPr lang="en-US" altLang="zh-CN" sz="2400">
                <a:solidFill>
                  <a:schemeClr val="tx1"/>
                </a:solidFill>
                <a:latin typeface="Times New Roman" panose="02020603050405020304"/>
                <a:ea typeface="等线" panose="02010600030101010101" charset="-122"/>
              </a:rPr>
              <a:t>” </a:t>
            </a:r>
            <a:r>
              <a:rPr lang="en-US" altLang="zh-CN" sz="2400">
                <a:solidFill>
                  <a:schemeClr val="tx1"/>
                </a:solidFill>
                <a:latin typeface="Times New Roman" panose="02020603050405020304"/>
                <a:ea typeface="Times New Roman" panose="02020603050405020304"/>
              </a:rPr>
              <a:t>she</a:t>
            </a:r>
            <a:r>
              <a:rPr lang="en-US" altLang="zh-CN" sz="2400">
                <a:solidFill>
                  <a:srgbClr val="FF0000"/>
                </a:solidFill>
                <a:latin typeface="Times New Roman" panose="02020603050405020304"/>
                <a:ea typeface="Times New Roman" panose="02020603050405020304"/>
              </a:rPr>
              <a:t> exclaimed in surprise.</a:t>
            </a:r>
            <a:endParaRPr lang="en-US" altLang="zh-CN" sz="2400">
              <a:solidFill>
                <a:srgbClr val="FF0000"/>
              </a:solidFill>
              <a:latin typeface="Times New Roman" panose="02020603050405020304"/>
              <a:ea typeface="Times New Roman" panose="02020603050405020304"/>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331155" y="522040"/>
            <a:ext cx="10969200" cy="705600"/>
          </a:xfrm>
        </p:spPr>
        <p:txBody>
          <a:bodyPr>
            <a:normAutofit fontScale="90000"/>
          </a:bodyPr>
          <a:p>
            <a:r>
              <a:rPr lang="zh-CN" altLang="en-US"/>
              <a:t>续写中的动作描写</a:t>
            </a:r>
            <a:endParaRPr lang="zh-CN" altLang="en-US"/>
          </a:p>
        </p:txBody>
      </p:sp>
      <p:sp>
        <p:nvSpPr>
          <p:cNvPr id="4" name="文本框 3"/>
          <p:cNvSpPr txBox="1"/>
          <p:nvPr/>
        </p:nvSpPr>
        <p:spPr>
          <a:xfrm>
            <a:off x="381000" y="1411605"/>
            <a:ext cx="11309985" cy="2806065"/>
          </a:xfrm>
          <a:prstGeom prst="rect">
            <a:avLst/>
          </a:prstGeom>
        </p:spPr>
        <p:txBody>
          <a:bodyPr wrap="square">
            <a:noAutofit/>
          </a:bodyPr>
          <a:p>
            <a:pPr marL="0" indent="139700" defTabSz="266700">
              <a:lnSpc>
                <a:spcPct val="130000"/>
              </a:lnSpc>
              <a:spcAft>
                <a:spcPct val="0"/>
              </a:spcAft>
            </a:pPr>
            <a:r>
              <a:rPr lang="zh-CN" altLang="en-US" sz="1600">
                <a:latin typeface="Times New Roman" panose="02020603050405020304"/>
                <a:ea typeface="等线" panose="02010600030101010101" charset="-122"/>
              </a:rPr>
              <a:t>患有脑疾的小男孩</a:t>
            </a:r>
            <a:r>
              <a:rPr lang="en-US" altLang="zh-CN" sz="1600">
                <a:latin typeface="Times New Roman" panose="02020603050405020304"/>
                <a:ea typeface="等线" panose="02010600030101010101" charset="-122"/>
              </a:rPr>
              <a:t>David</a:t>
            </a:r>
            <a:r>
              <a:rPr lang="zh-CN" altLang="en-US" sz="1600">
                <a:latin typeface="Times New Roman" panose="02020603050405020304"/>
                <a:ea typeface="等线" panose="02010600030101010101" charset="-122"/>
              </a:rPr>
              <a:t>参加越野比赛，赛前他信心动摇想要放弃，</a:t>
            </a:r>
            <a:r>
              <a:rPr lang="en-US" altLang="zh-CN" sz="1600">
                <a:latin typeface="Times New Roman" panose="02020603050405020304"/>
                <a:ea typeface="等线" panose="02010600030101010101" charset="-122"/>
              </a:rPr>
              <a:t>“</a:t>
            </a:r>
            <a:r>
              <a:rPr lang="zh-CN" altLang="en-US" sz="1600">
                <a:latin typeface="Times New Roman" panose="02020603050405020304"/>
                <a:ea typeface="等线" panose="02010600030101010101" charset="-122"/>
              </a:rPr>
              <a:t>我</a:t>
            </a:r>
            <a:r>
              <a:rPr lang="en-US" altLang="zh-CN" sz="1600">
                <a:latin typeface="Times New Roman" panose="02020603050405020304"/>
                <a:ea typeface="等线" panose="02010600030101010101" charset="-122"/>
              </a:rPr>
              <a:t>“</a:t>
            </a:r>
            <a:r>
              <a:rPr lang="zh-CN" altLang="en-US" sz="1600">
                <a:latin typeface="Times New Roman" panose="02020603050405020304"/>
                <a:ea typeface="等线" panose="02010600030101010101" charset="-122"/>
              </a:rPr>
              <a:t>鼓励他积极面对困难，战胜自我，</a:t>
            </a:r>
            <a:r>
              <a:rPr lang="en-US" altLang="zh-CN" sz="1600">
                <a:latin typeface="Times New Roman" panose="02020603050405020304"/>
                <a:ea typeface="等线" panose="02010600030101010101" charset="-122"/>
              </a:rPr>
              <a:t>David</a:t>
            </a:r>
            <a:r>
              <a:rPr lang="zh-CN" altLang="en-US" sz="1600">
                <a:latin typeface="Times New Roman" panose="02020603050405020304"/>
                <a:ea typeface="等线" panose="02010600030101010101" charset="-122"/>
              </a:rPr>
              <a:t>接受了我的建议，尽管困难重重他依然勇敢地完成了比赛，赢得其了同学们的喝彩。</a:t>
            </a:r>
            <a:r>
              <a:rPr lang="en-US" altLang="zh-CN" sz="1600">
                <a:latin typeface="Times New Roman" panose="02020603050405020304"/>
                <a:ea typeface="等线" panose="02010600030101010101" charset="-122"/>
              </a:rPr>
              <a:t>(</a:t>
            </a:r>
            <a:r>
              <a:rPr lang="zh-CN" altLang="en-US" sz="1600">
                <a:latin typeface="Times New Roman" panose="02020603050405020304"/>
                <a:ea typeface="等线" panose="02010600030101010101" charset="-122"/>
              </a:rPr>
              <a:t>选自</a:t>
            </a:r>
            <a:r>
              <a:rPr lang="en-US" altLang="zh-CN" sz="1600">
                <a:latin typeface="Times New Roman" panose="02020603050405020304"/>
                <a:ea typeface="等线" panose="02010600030101010101" charset="-122"/>
              </a:rPr>
              <a:t>2022</a:t>
            </a:r>
            <a:r>
              <a:rPr lang="zh-CN" altLang="en-US" sz="1600">
                <a:latin typeface="Times New Roman" panose="02020603050405020304"/>
                <a:ea typeface="等线" panose="02010600030101010101" charset="-122"/>
              </a:rPr>
              <a:t>年高考全国</a:t>
            </a:r>
            <a:r>
              <a:rPr lang="en-US" altLang="zh-CN" sz="1600">
                <a:latin typeface="Times New Roman" panose="02020603050405020304"/>
                <a:ea typeface="等线" panose="02010600030101010101" charset="-122"/>
              </a:rPr>
              <a:t>1</a:t>
            </a:r>
            <a:r>
              <a:rPr lang="zh-CN" altLang="en-US" sz="1600">
                <a:latin typeface="Times New Roman" panose="02020603050405020304"/>
                <a:ea typeface="等线" panose="02010600030101010101" charset="-122"/>
              </a:rPr>
              <a:t>卷</a:t>
            </a:r>
            <a:r>
              <a:rPr lang="en-US" altLang="zh-CN" sz="1600">
                <a:latin typeface="Times New Roman" panose="02020603050405020304"/>
                <a:ea typeface="等线" panose="02010600030101010101" charset="-122"/>
              </a:rPr>
              <a:t>)</a:t>
            </a:r>
            <a:endParaRPr lang="en-US" altLang="zh-CN" sz="1600">
              <a:latin typeface="Times New Roman" panose="02020603050405020304"/>
              <a:ea typeface="等线" panose="02010600030101010101" charset="-122"/>
            </a:endParaRPr>
          </a:p>
          <a:p>
            <a:pPr marL="0" indent="139700" defTabSz="266700">
              <a:lnSpc>
                <a:spcPct val="130000"/>
              </a:lnSpc>
              <a:spcAft>
                <a:spcPct val="0"/>
              </a:spcAft>
            </a:pPr>
            <a:endParaRPr lang="en-US" altLang="zh-CN" sz="1600">
              <a:latin typeface="Times New Roman" panose="02020603050405020304"/>
              <a:ea typeface="等线" panose="02010600030101010101" charset="-122"/>
            </a:endParaRPr>
          </a:p>
          <a:p>
            <a:pPr marL="0" indent="139700" defTabSz="266700">
              <a:lnSpc>
                <a:spcPct val="130000"/>
              </a:lnSpc>
              <a:spcAft>
                <a:spcPct val="0"/>
              </a:spcAft>
            </a:pPr>
            <a:r>
              <a:rPr lang="en-US" altLang="zh-CN" sz="2800" u="sng">
                <a:latin typeface="Times New Roman" panose="02020603050405020304"/>
                <a:ea typeface="等线" panose="02010600030101010101" charset="-122"/>
              </a:rPr>
              <a:t> </a:t>
            </a:r>
            <a:r>
              <a:rPr lang="en-US" altLang="zh-CN" sz="2800" u="sng">
                <a:latin typeface="Times New Roman" panose="02020603050405020304"/>
                <a:ea typeface="Times New Roman" panose="02020603050405020304"/>
              </a:rPr>
              <a:t>I watched as David moved to the starting line with the other runners.</a:t>
            </a:r>
            <a:r>
              <a:rPr lang="en-US" altLang="zh-CN" sz="2800">
                <a:latin typeface="Times New Roman" panose="02020603050405020304"/>
                <a:ea typeface="Times New Roman" panose="02020603050405020304"/>
              </a:rPr>
              <a:t>  He </a:t>
            </a:r>
            <a:r>
              <a:rPr lang="en-US" altLang="zh-CN" sz="2800">
                <a:solidFill>
                  <a:srgbClr val="FF0000"/>
                </a:solidFill>
                <a:latin typeface="Times New Roman" panose="02020603050405020304"/>
                <a:ea typeface="等线" panose="02010600030101010101" charset="-122"/>
                <a:sym typeface="+mn-ea"/>
              </a:rPr>
              <a:t>turned his head around to look at me </a:t>
            </a:r>
            <a:r>
              <a:rPr lang="en-US" altLang="zh-CN" sz="2800">
                <a:latin typeface="Times New Roman" panose="02020603050405020304"/>
                <a:ea typeface="Times New Roman" panose="02020603050405020304"/>
              </a:rPr>
              <a:t>and I </a:t>
            </a:r>
            <a:r>
              <a:rPr lang="en-US" altLang="zh-CN" sz="2800">
                <a:solidFill>
                  <a:srgbClr val="FF0000"/>
                </a:solidFill>
                <a:latin typeface="Times New Roman" panose="02020603050405020304"/>
                <a:ea typeface="等线" panose="02010600030101010101" charset="-122"/>
                <a:sym typeface="+mn-ea"/>
              </a:rPr>
              <a:t>signaled to him with a thumbs-up, feeling proud of him.</a:t>
            </a:r>
            <a:r>
              <a:rPr lang="zh-CN" altLang="en-US" sz="2800">
                <a:latin typeface="Times New Roman" panose="02020603050405020304"/>
                <a:ea typeface="等线" panose="02010600030101010101" charset="-122"/>
              </a:rPr>
              <a:t> </a:t>
            </a:r>
            <a:r>
              <a:rPr lang="en-US" altLang="zh-CN" sz="2800">
                <a:latin typeface="Times New Roman" panose="02020603050405020304"/>
                <a:ea typeface="Times New Roman" panose="02020603050405020304"/>
              </a:rPr>
              <a:t>He </a:t>
            </a:r>
            <a:r>
              <a:rPr lang="en-US" altLang="zh-CN" sz="2800">
                <a:solidFill>
                  <a:srgbClr val="FF0000"/>
                </a:solidFill>
                <a:latin typeface="Times New Roman" panose="02020603050405020304"/>
                <a:ea typeface="等线" panose="02010600030101010101" charset="-122"/>
                <a:sym typeface="+mn-ea"/>
              </a:rPr>
              <a:t>smiled, took a deep breath and got ready for the rac</a:t>
            </a:r>
            <a:r>
              <a:rPr lang="en-US" altLang="zh-CN" sz="2800">
                <a:solidFill>
                  <a:srgbClr val="FF0000"/>
                </a:solidFill>
                <a:latin typeface="Times New Roman" panose="02020603050405020304"/>
                <a:ea typeface="Times New Roman" panose="02020603050405020304"/>
                <a:sym typeface="+mn-ea"/>
              </a:rPr>
              <a:t>e</a:t>
            </a:r>
            <a:r>
              <a:rPr lang="zh-CN" altLang="en-US" sz="2800">
                <a:solidFill>
                  <a:srgbClr val="FF0000"/>
                </a:solidFill>
                <a:latin typeface="Times New Roman" panose="02020603050405020304"/>
                <a:ea typeface="等线" panose="02010600030101010101" charset="-122"/>
                <a:sym typeface="+mn-ea"/>
              </a:rPr>
              <a:t>，</a:t>
            </a:r>
            <a:r>
              <a:rPr lang="en-US" altLang="zh-CN" sz="2800">
                <a:solidFill>
                  <a:srgbClr val="FF0000"/>
                </a:solidFill>
                <a:latin typeface="Times New Roman" panose="02020603050405020304"/>
                <a:ea typeface="等线" panose="02010600030101010101" charset="-122"/>
                <a:sym typeface="+mn-ea"/>
              </a:rPr>
              <a:t>eyes brimming with determination</a:t>
            </a:r>
            <a:r>
              <a:rPr lang="en-US" altLang="zh-CN" sz="2800">
                <a:latin typeface="Times New Roman" panose="02020603050405020304"/>
                <a:ea typeface="Times New Roman" panose="02020603050405020304"/>
              </a:rPr>
              <a:t>. With a bang, every runner </a:t>
            </a:r>
            <a:r>
              <a:rPr lang="en-US" altLang="zh-CN" sz="2800">
                <a:solidFill>
                  <a:srgbClr val="FF0000"/>
                </a:solidFill>
                <a:latin typeface="Times New Roman" panose="02020603050405020304"/>
                <a:ea typeface="等线" panose="02010600030101010101" charset="-122"/>
                <a:sym typeface="+mn-ea"/>
              </a:rPr>
              <a:t>shot like an arrow</a:t>
            </a:r>
            <a:r>
              <a:rPr lang="en-US" altLang="zh-CN" sz="2800">
                <a:latin typeface="Times New Roman" panose="02020603050405020304"/>
                <a:ea typeface="Times New Roman" panose="02020603050405020304"/>
              </a:rPr>
              <a:t>. He </a:t>
            </a:r>
            <a:r>
              <a:rPr lang="en-US" altLang="zh-CN" sz="2800">
                <a:solidFill>
                  <a:srgbClr val="FF0000"/>
                </a:solidFill>
                <a:latin typeface="Times New Roman" panose="02020603050405020304"/>
                <a:ea typeface="等线" panose="02010600030101010101" charset="-122"/>
                <a:sym typeface="+mn-ea"/>
              </a:rPr>
              <a:t>ran with all his strength, in spite of his abnormal steps</a:t>
            </a:r>
            <a:r>
              <a:rPr lang="en-US" altLang="zh-CN" sz="2800">
                <a:latin typeface="Times New Roman" panose="02020603050405020304"/>
                <a:ea typeface="Times New Roman" panose="02020603050405020304"/>
              </a:rPr>
              <a:t>. Eventually, he finished the running. As David, the last one, made it to the finishing line,</a:t>
            </a:r>
            <a:r>
              <a:rPr lang="en-US" altLang="zh-CN" sz="2800">
                <a:solidFill>
                  <a:srgbClr val="FF0000"/>
                </a:solidFill>
                <a:latin typeface="Times New Roman" panose="02020603050405020304"/>
                <a:ea typeface="Times New Roman" panose="02020603050405020304"/>
              </a:rPr>
              <a:t> t</a:t>
            </a:r>
            <a:r>
              <a:rPr lang="en-US" altLang="zh-CN" sz="2800">
                <a:solidFill>
                  <a:srgbClr val="FF0000"/>
                </a:solidFill>
                <a:latin typeface="Times New Roman" panose="02020603050405020304"/>
                <a:ea typeface="Times New Roman" panose="02020603050405020304"/>
                <a:sym typeface="+mn-ea"/>
              </a:rPr>
              <a:t>hunderous applause broke out, with the name David echoing again and again.</a:t>
            </a:r>
            <a:endParaRPr lang="en-US" altLang="zh-CN" sz="2800">
              <a:latin typeface="宋体" panose="02010600030101010101" pitchFamily="2" charset="-122"/>
              <a:ea typeface="宋体" panose="02010600030101010101" pitchFamily="2" charset="-122"/>
            </a:endParaRPr>
          </a:p>
          <a:p>
            <a:pPr defTabSz="266700">
              <a:lnSpc>
                <a:spcPct val="115000"/>
              </a:lnSpc>
              <a:spcAft>
                <a:spcPts val="800"/>
              </a:spcAft>
            </a:pPr>
            <a:endParaRPr lang="en-US" altLang="zh-CN" sz="2800">
              <a:solidFill>
                <a:srgbClr val="FF0000"/>
              </a:solidFill>
              <a:latin typeface="Times New Roman" panose="02020603050405020304"/>
              <a:ea typeface="Times New Roman" panose="02020603050405020304"/>
            </a:endParaRPr>
          </a:p>
        </p:txBody>
      </p:sp>
      <p:sp>
        <p:nvSpPr>
          <p:cNvPr id="3" name="文本框 2"/>
          <p:cNvSpPr txBox="1"/>
          <p:nvPr/>
        </p:nvSpPr>
        <p:spPr>
          <a:xfrm>
            <a:off x="201295" y="0"/>
            <a:ext cx="6096000" cy="521970"/>
          </a:xfrm>
          <a:prstGeom prst="rect">
            <a:avLst/>
          </a:prstGeom>
          <a:noFill/>
        </p:spPr>
        <p:txBody>
          <a:bodyPr wrap="square" rtlCol="0" anchor="t">
            <a:spAutoFit/>
          </a:bodyPr>
          <a:p>
            <a:r>
              <a:rPr lang="zh-CN" altLang="en-US" sz="2800">
                <a:ln w="22225">
                  <a:solidFill>
                    <a:schemeClr val="accent2"/>
                  </a:solidFill>
                  <a:prstDash val="solid"/>
                </a:ln>
                <a:solidFill>
                  <a:schemeClr val="accent2">
                    <a:lumMod val="40000"/>
                    <a:lumOff val="60000"/>
                  </a:schemeClr>
                </a:solidFill>
                <a:effectLst/>
                <a:latin typeface="Times New Roman" panose="02020603050405020304"/>
                <a:ea typeface="宋体" panose="02010600030101010101" pitchFamily="2" charset="-122"/>
                <a:sym typeface="+mn-ea"/>
              </a:rPr>
              <a:t>【语料积累】</a:t>
            </a:r>
            <a:endParaRPr lang="zh-CN" altLang="en-US" sz="2800">
              <a:ln w="22225">
                <a:solidFill>
                  <a:schemeClr val="accent2"/>
                </a:solidFill>
                <a:prstDash val="solid"/>
              </a:ln>
              <a:solidFill>
                <a:schemeClr val="accent2">
                  <a:lumMod val="40000"/>
                  <a:lumOff val="60000"/>
                </a:schemeClr>
              </a:solidFill>
              <a:effectLst/>
              <a:latin typeface="Times New Roman" panose="02020603050405020304"/>
              <a:ea typeface="宋体" panose="02010600030101010101" pitchFamily="2" charset="-122"/>
              <a:sym typeface="+mn-ea"/>
            </a:endParaRPr>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46760" y="1662007"/>
            <a:ext cx="10698480" cy="4608830"/>
          </a:xfrm>
          <a:prstGeom prst="rect">
            <a:avLst/>
          </a:prstGeom>
        </p:spPr>
        <p:txBody>
          <a:bodyPr wrap="square">
            <a:spAutoFit/>
          </a:bodyPr>
          <a:p>
            <a:pPr algn="just" defTabSz="266700">
              <a:buFont typeface="Times New Roman" panose="02020603050405020304"/>
              <a:buAutoNum type="arabicPeriod"/>
            </a:pPr>
            <a:r>
              <a:rPr lang="zh-CN" altLang="en-US" sz="2135" b="0">
                <a:solidFill>
                  <a:srgbClr val="000000"/>
                </a:solidFill>
                <a:latin typeface="Times New Roman" panose="02020603050405020304"/>
                <a:ea typeface="宋体" panose="02010600030101010101" pitchFamily="2" charset="-122"/>
              </a:rPr>
              <a:t>在一个雾气蒙蒙的夏天早晨，我们登上了开往壮丽黄山的火车。火车轰隆隆地向前行驶，我的心激动得怦怦直跳。黄昏时分我们开始爬山，欣赏着沿途令人惊叹的风景，呼吸着新鲜的空气。第二天早晨冉冉升起的太阳简直让我们叹为观止</a:t>
            </a:r>
            <a:r>
              <a:rPr lang="en-US" altLang="zh-CN" sz="2135" b="0">
                <a:solidFill>
                  <a:srgbClr val="000000"/>
                </a:solidFill>
                <a:latin typeface="Times New Roman" panose="02020603050405020304"/>
                <a:ea typeface="Times New Roman" panose="02020603050405020304"/>
              </a:rPr>
              <a:t>, </a:t>
            </a:r>
            <a:r>
              <a:rPr lang="zh-CN" altLang="en-US" sz="2135" b="0">
                <a:solidFill>
                  <a:srgbClr val="000000"/>
                </a:solidFill>
                <a:latin typeface="Times New Roman" panose="02020603050405020304"/>
                <a:ea typeface="宋体" panose="02010600030101010101" pitchFamily="2" charset="-122"/>
              </a:rPr>
              <a:t>最高兴的是我们在山顶欣赏到了云海</a:t>
            </a:r>
            <a:r>
              <a:rPr lang="en-US" altLang="zh-CN" sz="2135" b="0">
                <a:solidFill>
                  <a:srgbClr val="000000"/>
                </a:solidFill>
                <a:latin typeface="Times New Roman" panose="02020603050405020304"/>
                <a:ea typeface="Times New Roman" panose="02020603050405020304"/>
              </a:rPr>
              <a:t>, </a:t>
            </a:r>
            <a:r>
              <a:rPr lang="zh-CN" altLang="en-US" sz="2135" b="0">
                <a:solidFill>
                  <a:srgbClr val="000000"/>
                </a:solidFill>
                <a:latin typeface="Times New Roman" panose="02020603050405020304"/>
                <a:ea typeface="宋体" panose="02010600030101010101" pitchFamily="2" charset="-122"/>
              </a:rPr>
              <a:t>看着这人间仙境，我们惊呆了。</a:t>
            </a:r>
            <a:endParaRPr lang="zh-CN" altLang="en-US" sz="2135" b="0">
              <a:solidFill>
                <a:srgbClr val="000000"/>
              </a:solidFill>
              <a:latin typeface="Times New Roman" panose="02020603050405020304"/>
              <a:ea typeface="宋体" panose="02010600030101010101" pitchFamily="2" charset="-122"/>
            </a:endParaRPr>
          </a:p>
          <a:p>
            <a:pPr algn="just" defTabSz="266700">
              <a:buFont typeface="Times New Roman" panose="02020603050405020304"/>
              <a:buAutoNum type="arabicPeriod"/>
            </a:pPr>
            <a:endParaRPr lang="zh-CN" altLang="en-US" sz="2135" b="0">
              <a:solidFill>
                <a:srgbClr val="000000"/>
              </a:solidFill>
              <a:latin typeface="Times New Roman" panose="02020603050405020304"/>
              <a:ea typeface="宋体" panose="02010600030101010101" pitchFamily="2" charset="-122"/>
            </a:endParaRPr>
          </a:p>
          <a:p>
            <a:pPr algn="just" defTabSz="266700"/>
            <a:r>
              <a:rPr lang="en-US" altLang="zh-CN" sz="2665" b="0">
                <a:solidFill>
                  <a:srgbClr val="000000"/>
                </a:solidFill>
                <a:latin typeface="Times New Roman" panose="02020603050405020304"/>
                <a:ea typeface="宋体" panose="02010600030101010101" pitchFamily="2" charset="-122"/>
              </a:rPr>
              <a:t> </a:t>
            </a:r>
            <a:r>
              <a:rPr lang="en-US" altLang="zh-CN" sz="2665" b="0">
                <a:solidFill>
                  <a:srgbClr val="000000"/>
                </a:solidFill>
                <a:latin typeface="Times New Roman" panose="02020603050405020304"/>
                <a:ea typeface="Times New Roman" panose="02020603050405020304"/>
              </a:rPr>
              <a:t> </a:t>
            </a:r>
            <a:r>
              <a:rPr lang="en-US" altLang="zh-CN" sz="2665" b="0" u="sng">
                <a:solidFill>
                  <a:srgbClr val="0000FF"/>
                </a:solidFill>
                <a:latin typeface="Times New Roman" panose="02020603050405020304"/>
                <a:ea typeface="Times New Roman" panose="02020603050405020304"/>
              </a:rPr>
              <a:t>On a misty summer morning</a:t>
            </a:r>
            <a:r>
              <a:rPr lang="en-US" altLang="zh-CN" sz="2665" b="0" u="sng">
                <a:solidFill>
                  <a:srgbClr val="000000"/>
                </a:solidFill>
                <a:latin typeface="Times New Roman" panose="02020603050405020304"/>
                <a:ea typeface="Times New Roman" panose="02020603050405020304"/>
              </a:rPr>
              <a:t>,</a:t>
            </a:r>
            <a:r>
              <a:rPr lang="en-US" altLang="zh-CN" sz="2665" b="0">
                <a:solidFill>
                  <a:srgbClr val="000000"/>
                </a:solidFill>
                <a:latin typeface="Times New Roman" panose="02020603050405020304"/>
                <a:ea typeface="宋体" panose="02010600030101010101" pitchFamily="2" charset="-122"/>
              </a:rPr>
              <a:t> </a:t>
            </a:r>
            <a:r>
              <a:rPr lang="en-US" altLang="zh-CN" sz="2665" b="0">
                <a:solidFill>
                  <a:srgbClr val="000000"/>
                </a:solidFill>
                <a:latin typeface="Times New Roman" panose="02020603050405020304"/>
                <a:ea typeface="Times New Roman" panose="02020603050405020304"/>
              </a:rPr>
              <a:t>we boarded a train </a:t>
            </a:r>
            <a:r>
              <a:rPr lang="en-US" altLang="zh-CN" sz="2665" b="0" u="sng">
                <a:solidFill>
                  <a:srgbClr val="0000FF"/>
                </a:solidFill>
                <a:highlight>
                  <a:srgbClr val="FFFF00"/>
                </a:highlight>
                <a:latin typeface="Times New Roman" panose="02020603050405020304"/>
                <a:ea typeface="Times New Roman" panose="02020603050405020304"/>
              </a:rPr>
              <a:t>bound for </a:t>
            </a:r>
            <a:r>
              <a:rPr lang="en-US" altLang="zh-CN" sz="2665" b="0" u="sng">
                <a:solidFill>
                  <a:srgbClr val="0000FF"/>
                </a:solidFill>
                <a:latin typeface="Times New Roman" panose="02020603050405020304"/>
                <a:ea typeface="Times New Roman" panose="02020603050405020304"/>
              </a:rPr>
              <a:t>the spectacular Huangshan Mountain. </a:t>
            </a:r>
            <a:r>
              <a:rPr lang="en-US" altLang="zh-CN" sz="2665" b="0">
                <a:solidFill>
                  <a:srgbClr val="000000"/>
                </a:solidFill>
                <a:latin typeface="Times New Roman" panose="02020603050405020304"/>
                <a:ea typeface="Times New Roman" panose="02020603050405020304"/>
              </a:rPr>
              <a:t>T</a:t>
            </a:r>
            <a:r>
              <a:rPr lang="en-US" altLang="zh-CN" sz="2665" b="0">
                <a:solidFill>
                  <a:srgbClr val="000000"/>
                </a:solidFill>
                <a:highlight>
                  <a:srgbClr val="FFFF00"/>
                </a:highlight>
                <a:latin typeface="Times New Roman" panose="02020603050405020304"/>
                <a:ea typeface="Times New Roman" panose="02020603050405020304"/>
              </a:rPr>
              <a:t>he train  </a:t>
            </a:r>
            <a:r>
              <a:rPr lang="en-US" altLang="zh-CN" sz="2665" b="0" u="sng">
                <a:solidFill>
                  <a:srgbClr val="0000FF"/>
                </a:solidFill>
                <a:highlight>
                  <a:srgbClr val="FFFF00"/>
                </a:highlight>
                <a:latin typeface="Times New Roman" panose="02020603050405020304"/>
                <a:ea typeface="Times New Roman" panose="02020603050405020304"/>
              </a:rPr>
              <a:t>thundered on</a:t>
            </a:r>
            <a:r>
              <a:rPr lang="en-US" altLang="zh-CN" sz="2665" b="0" u="sng">
                <a:solidFill>
                  <a:srgbClr val="0000FF"/>
                </a:solidFill>
                <a:latin typeface="Times New Roman" panose="02020603050405020304"/>
                <a:ea typeface="宋体" panose="02010600030101010101" pitchFamily="2" charset="-122"/>
              </a:rPr>
              <a:t> </a:t>
            </a:r>
            <a:r>
              <a:rPr lang="en-US" altLang="zh-CN" sz="2665" b="0">
                <a:solidFill>
                  <a:srgbClr val="000000"/>
                </a:solidFill>
                <a:latin typeface="Times New Roman" panose="02020603050405020304"/>
                <a:ea typeface="Times New Roman" panose="02020603050405020304"/>
              </a:rPr>
              <a:t>and </a:t>
            </a:r>
            <a:r>
              <a:rPr lang="en-US" altLang="zh-CN" sz="2665" b="0">
                <a:solidFill>
                  <a:srgbClr val="000000"/>
                </a:solidFill>
                <a:highlight>
                  <a:srgbClr val="FFFF00"/>
                </a:highlight>
                <a:latin typeface="Times New Roman" panose="02020603050405020304"/>
                <a:ea typeface="Times New Roman" panose="02020603050405020304"/>
              </a:rPr>
              <a:t>my heart</a:t>
            </a:r>
            <a:r>
              <a:rPr lang="en-US" altLang="zh-CN" sz="2665" b="0">
                <a:solidFill>
                  <a:srgbClr val="0000FF"/>
                </a:solidFill>
                <a:highlight>
                  <a:srgbClr val="FFFF00"/>
                </a:highlight>
                <a:latin typeface="Times New Roman" panose="02020603050405020304"/>
                <a:ea typeface="宋体" panose="02010600030101010101" pitchFamily="2" charset="-122"/>
              </a:rPr>
              <a:t> </a:t>
            </a:r>
            <a:r>
              <a:rPr lang="en-US" altLang="zh-CN" sz="2665" b="0" u="sng">
                <a:solidFill>
                  <a:srgbClr val="0000FF"/>
                </a:solidFill>
                <a:highlight>
                  <a:srgbClr val="FFFF00"/>
                </a:highlight>
                <a:latin typeface="Times New Roman" panose="02020603050405020304"/>
                <a:ea typeface="Times New Roman" panose="02020603050405020304"/>
              </a:rPr>
              <a:t>bounded with excitement</a:t>
            </a:r>
            <a:r>
              <a:rPr lang="en-US" altLang="zh-CN" sz="2665" b="0" u="sng">
                <a:solidFill>
                  <a:srgbClr val="0000FF"/>
                </a:solidFill>
                <a:latin typeface="Times New Roman" panose="02020603050405020304"/>
                <a:ea typeface="Times New Roman" panose="02020603050405020304"/>
              </a:rPr>
              <a:t>.</a:t>
            </a:r>
            <a:r>
              <a:rPr lang="en-US" altLang="zh-CN" sz="2665" b="0" u="sng">
                <a:solidFill>
                  <a:srgbClr val="000000"/>
                </a:solidFill>
                <a:latin typeface="Times New Roman" panose="02020603050405020304"/>
                <a:ea typeface="宋体" panose="02010600030101010101" pitchFamily="2" charset="-122"/>
              </a:rPr>
              <a:t> </a:t>
            </a:r>
            <a:r>
              <a:rPr lang="en-US" altLang="zh-CN" sz="2665" b="0" u="sng">
                <a:solidFill>
                  <a:srgbClr val="0000FF"/>
                </a:solidFill>
                <a:latin typeface="Times New Roman" panose="02020603050405020304"/>
                <a:ea typeface="Times New Roman" panose="02020603050405020304"/>
              </a:rPr>
              <a:t>At dusk</a:t>
            </a:r>
            <a:r>
              <a:rPr lang="en-US" altLang="zh-CN" sz="2665" b="0">
                <a:solidFill>
                  <a:srgbClr val="000000"/>
                </a:solidFill>
                <a:latin typeface="Times New Roman" panose="02020603050405020304"/>
                <a:ea typeface="Times New Roman" panose="02020603050405020304"/>
              </a:rPr>
              <a:t>, we set out to climb the mountain, enjoying </a:t>
            </a:r>
            <a:r>
              <a:rPr lang="en-US" altLang="zh-CN" sz="2665" b="0" u="sng">
                <a:solidFill>
                  <a:srgbClr val="0000FF"/>
                </a:solidFill>
                <a:latin typeface="Times New Roman" panose="02020603050405020304"/>
                <a:ea typeface="Times New Roman" panose="02020603050405020304"/>
              </a:rPr>
              <a:t>the awesome scenery along the way</a:t>
            </a:r>
            <a:r>
              <a:rPr lang="en-US" altLang="zh-CN" sz="2665" b="0">
                <a:solidFill>
                  <a:srgbClr val="000000"/>
                </a:solidFill>
                <a:latin typeface="Times New Roman" panose="02020603050405020304"/>
                <a:ea typeface="宋体" panose="02010600030101010101" pitchFamily="2" charset="-122"/>
              </a:rPr>
              <a:t> </a:t>
            </a:r>
            <a:r>
              <a:rPr lang="en-US" altLang="zh-CN" sz="2665" b="0">
                <a:solidFill>
                  <a:srgbClr val="000000"/>
                </a:solidFill>
                <a:latin typeface="Times New Roman" panose="02020603050405020304"/>
                <a:ea typeface="Times New Roman" panose="02020603050405020304"/>
              </a:rPr>
              <a:t>and breathing fresh air. The next morning the rising sun literally  </a:t>
            </a:r>
            <a:r>
              <a:rPr lang="en-US" altLang="zh-CN" sz="2665" b="0" u="sng">
                <a:solidFill>
                  <a:srgbClr val="0000FF"/>
                </a:solidFill>
                <a:latin typeface="Times New Roman" panose="02020603050405020304"/>
                <a:ea typeface="Times New Roman" panose="02020603050405020304"/>
              </a:rPr>
              <a:t>took our breath away</a:t>
            </a:r>
            <a:r>
              <a:rPr lang="en-US" altLang="zh-CN" sz="2665" b="0" u="sng">
                <a:solidFill>
                  <a:srgbClr val="000000"/>
                </a:solidFill>
                <a:latin typeface="Times New Roman" panose="02020603050405020304"/>
                <a:ea typeface="Times New Roman" panose="02020603050405020304"/>
              </a:rPr>
              <a:t>.</a:t>
            </a:r>
            <a:r>
              <a:rPr lang="en-US" altLang="zh-CN" sz="2665" b="0">
                <a:solidFill>
                  <a:srgbClr val="000000"/>
                </a:solidFill>
                <a:latin typeface="Times New Roman" panose="02020603050405020304"/>
                <a:ea typeface="宋体" panose="02010600030101010101" pitchFamily="2" charset="-122"/>
              </a:rPr>
              <a:t> </a:t>
            </a:r>
            <a:r>
              <a:rPr lang="en-US" altLang="zh-CN" sz="2665" b="0" u="sng">
                <a:solidFill>
                  <a:srgbClr val="0000FF"/>
                </a:solidFill>
                <a:latin typeface="Times New Roman" panose="02020603050405020304"/>
                <a:ea typeface="Times New Roman" panose="02020603050405020304"/>
              </a:rPr>
              <a:t>What pleased us most </a:t>
            </a:r>
            <a:r>
              <a:rPr lang="en-US" altLang="zh-CN" sz="2665" b="0">
                <a:solidFill>
                  <a:srgbClr val="000000"/>
                </a:solidFill>
                <a:latin typeface="Times New Roman" panose="02020603050405020304"/>
                <a:ea typeface="Times New Roman" panose="02020603050405020304"/>
              </a:rPr>
              <a:t>was that we appreciated seas of clouds </a:t>
            </a:r>
            <a:r>
              <a:rPr lang="en-US" altLang="zh-CN" sz="2665" b="0" u="sng">
                <a:solidFill>
                  <a:srgbClr val="0000FF"/>
                </a:solidFill>
                <a:latin typeface="Times New Roman" panose="02020603050405020304"/>
                <a:ea typeface="Times New Roman" panose="02020603050405020304"/>
              </a:rPr>
              <a:t>at the peak of the mountain. </a:t>
            </a:r>
            <a:r>
              <a:rPr lang="en-US" altLang="zh-CN" sz="2665" b="0">
                <a:solidFill>
                  <a:srgbClr val="000000"/>
                </a:solidFill>
                <a:latin typeface="Times New Roman" panose="02020603050405020304"/>
                <a:ea typeface="Times New Roman" panose="02020603050405020304"/>
              </a:rPr>
              <a:t>Seeing the fairyland on earth, w</a:t>
            </a:r>
            <a:r>
              <a:rPr lang="en-US" altLang="zh-CN" sz="2665" b="0">
                <a:solidFill>
                  <a:srgbClr val="000000"/>
                </a:solidFill>
                <a:highlight>
                  <a:srgbClr val="FFFF00"/>
                </a:highlight>
                <a:latin typeface="Times New Roman" panose="02020603050405020304"/>
                <a:ea typeface="Times New Roman" panose="02020603050405020304"/>
              </a:rPr>
              <a:t>e </a:t>
            </a:r>
            <a:r>
              <a:rPr lang="en-US" altLang="zh-CN" sz="2665" b="0" u="sng">
                <a:solidFill>
                  <a:srgbClr val="0000FF"/>
                </a:solidFill>
                <a:highlight>
                  <a:srgbClr val="FFFF00"/>
                </a:highlight>
                <a:latin typeface="Times New Roman" panose="02020603050405020304"/>
                <a:ea typeface="Times New Roman" panose="02020603050405020304"/>
              </a:rPr>
              <a:t>were frozen in astonishment.</a:t>
            </a:r>
            <a:endParaRPr lang="en-US" altLang="zh-CN" sz="2665" b="0" u="sng">
              <a:solidFill>
                <a:srgbClr val="0000FF"/>
              </a:solidFill>
              <a:highlight>
                <a:srgbClr val="FFFF00"/>
              </a:highlight>
              <a:latin typeface="Times New Roman" panose="02020603050405020304"/>
              <a:ea typeface="Times New Roman" panose="02020603050405020304"/>
            </a:endParaRPr>
          </a:p>
        </p:txBody>
      </p:sp>
      <p:sp>
        <p:nvSpPr>
          <p:cNvPr id="3" name="文本框 2"/>
          <p:cNvSpPr txBox="1"/>
          <p:nvPr/>
        </p:nvSpPr>
        <p:spPr>
          <a:xfrm>
            <a:off x="3007360" y="528743"/>
            <a:ext cx="6773333" cy="1404620"/>
          </a:xfrm>
          <a:prstGeom prst="rect">
            <a:avLst/>
          </a:prstGeom>
        </p:spPr>
        <p:txBody>
          <a:bodyPr>
            <a:spAutoFit/>
          </a:bodyPr>
          <a:p>
            <a:pPr algn="just" defTabSz="266700"/>
            <a:r>
              <a:rPr lang="zh-CN" altLang="en-US" sz="4265">
                <a:sym typeface="+mn-ea"/>
              </a:rPr>
              <a:t>旅行经历环境描写</a:t>
            </a:r>
            <a:endParaRPr lang="zh-CN" altLang="en-US" sz="4265"/>
          </a:p>
          <a:p>
            <a:pPr algn="just" defTabSz="266700"/>
            <a:endParaRPr lang="zh-CN" altLang="en-US" sz="4265" b="0">
              <a:solidFill>
                <a:srgbClr val="000000"/>
              </a:solidFill>
              <a:latin typeface="Times New Roman" panose="02020603050405020304"/>
              <a:ea typeface="宋体" panose="02010600030101010101" pitchFamily="2" charset="-122"/>
            </a:endParaRPr>
          </a:p>
        </p:txBody>
      </p:sp>
      <p:sp>
        <p:nvSpPr>
          <p:cNvPr id="4" name="文本框 3"/>
          <p:cNvSpPr txBox="1"/>
          <p:nvPr/>
        </p:nvSpPr>
        <p:spPr>
          <a:xfrm>
            <a:off x="201295" y="0"/>
            <a:ext cx="6096000" cy="521970"/>
          </a:xfrm>
          <a:prstGeom prst="rect">
            <a:avLst/>
          </a:prstGeom>
          <a:noFill/>
        </p:spPr>
        <p:txBody>
          <a:bodyPr wrap="square" rtlCol="0" anchor="t">
            <a:spAutoFit/>
          </a:bodyPr>
          <a:p>
            <a:r>
              <a:rPr lang="zh-CN" altLang="en-US" sz="2800">
                <a:ln w="22225">
                  <a:solidFill>
                    <a:schemeClr val="accent2"/>
                  </a:solidFill>
                  <a:prstDash val="solid"/>
                </a:ln>
                <a:solidFill>
                  <a:schemeClr val="accent2">
                    <a:lumMod val="40000"/>
                    <a:lumOff val="60000"/>
                  </a:schemeClr>
                </a:solidFill>
                <a:effectLst/>
                <a:latin typeface="Times New Roman" panose="02020603050405020304"/>
                <a:ea typeface="宋体" panose="02010600030101010101" pitchFamily="2" charset="-122"/>
                <a:sym typeface="+mn-ea"/>
              </a:rPr>
              <a:t>【语料积累】</a:t>
            </a:r>
            <a:endParaRPr lang="zh-CN" altLang="en-US" sz="2800">
              <a:ln w="22225">
                <a:solidFill>
                  <a:schemeClr val="accent2"/>
                </a:solidFill>
                <a:prstDash val="solid"/>
              </a:ln>
              <a:solidFill>
                <a:schemeClr val="accent2">
                  <a:lumMod val="40000"/>
                  <a:lumOff val="60000"/>
                </a:schemeClr>
              </a:solidFill>
              <a:effectLst/>
              <a:latin typeface="Times New Roman" panose="02020603050405020304"/>
              <a:ea typeface="宋体" panose="02010600030101010101" pitchFamily="2"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90880" y="84667"/>
            <a:ext cx="10116820" cy="6168390"/>
          </a:xfrm>
          <a:prstGeom prst="rect">
            <a:avLst/>
          </a:prstGeom>
        </p:spPr>
        <p:txBody>
          <a:bodyPr wrap="square">
            <a:spAutoFit/>
          </a:bodyPr>
          <a:p>
            <a:pPr marL="0" indent="0" algn="just" defTabSz="266700">
              <a:buFont typeface="Times New Roman" panose="02020603050405020304"/>
              <a:buNone/>
            </a:pPr>
            <a:r>
              <a:rPr lang="zh-CN" altLang="en-US" sz="2135" b="0">
                <a:solidFill>
                  <a:srgbClr val="000000"/>
                </a:solidFill>
                <a:latin typeface="Times New Roman" panose="02020603050405020304"/>
                <a:ea typeface="宋体" panose="02010600030101010101" pitchFamily="2" charset="-122"/>
              </a:rPr>
              <a:t>暑假期间汤姆去了西藏旅游，这是他期待已久的地方。那里的风景壮观，从到达的那一刻起，他就被令人惊叹的景色所震撼。高耸的雪山、广阔的草原和清澈的湖泊让他屏息。无论看向哪里，西藏的自然美景都让他感到敬畏。旅行的亮点之一是参观布达拉宫，这座建筑奇迹是西藏丰富历史和文化的见证。宜人的天气和宁静的氛围增添了整体体验，使其更难忘。</a:t>
            </a:r>
            <a:endParaRPr lang="zh-CN" altLang="en-US" sz="2135" b="0">
              <a:solidFill>
                <a:srgbClr val="000000"/>
              </a:solidFill>
              <a:latin typeface="Times New Roman" panose="02020603050405020304"/>
              <a:ea typeface="宋体" panose="02010600030101010101" pitchFamily="2" charset="-122"/>
            </a:endParaRPr>
          </a:p>
          <a:p>
            <a:pPr marL="0" indent="0" algn="just" defTabSz="266700">
              <a:buFont typeface="Times New Roman" panose="02020603050405020304"/>
              <a:buAutoNum type="arabicPeriod"/>
            </a:pPr>
            <a:endParaRPr lang="zh-CN" altLang="en-US" sz="2135" b="0">
              <a:solidFill>
                <a:srgbClr val="000000"/>
              </a:solidFill>
              <a:latin typeface="Times New Roman" panose="02020603050405020304"/>
              <a:ea typeface="宋体" panose="02010600030101010101" pitchFamily="2" charset="-122"/>
            </a:endParaRPr>
          </a:p>
          <a:p>
            <a:pPr algn="just" defTabSz="266700"/>
            <a:r>
              <a:rPr lang="en-US" altLang="zh-CN" sz="2665" b="0">
                <a:solidFill>
                  <a:srgbClr val="000000"/>
                </a:solidFill>
                <a:latin typeface="Times New Roman" panose="02020603050405020304"/>
                <a:ea typeface="Times New Roman" panose="02020603050405020304"/>
              </a:rPr>
              <a:t>During the summer vacation, Tom traveled to Tibet, </a:t>
            </a:r>
            <a:r>
              <a:rPr lang="en-US" altLang="zh-CN" sz="2665" b="0">
                <a:solidFill>
                  <a:srgbClr val="0000FF"/>
                </a:solidFill>
                <a:latin typeface="Times New Roman" panose="02020603050405020304"/>
                <a:ea typeface="Times New Roman" panose="02020603050405020304"/>
              </a:rPr>
              <a:t>a</a:t>
            </a:r>
            <a:r>
              <a:rPr lang="en-US" altLang="zh-CN" sz="2665" b="0" u="sng">
                <a:solidFill>
                  <a:srgbClr val="0000FF"/>
                </a:solidFill>
                <a:latin typeface="Times New Roman" panose="02020603050405020304"/>
                <a:ea typeface="宋体" panose="02010600030101010101" pitchFamily="2" charset="-122"/>
              </a:rPr>
              <a:t> </a:t>
            </a:r>
            <a:r>
              <a:rPr lang="en-US" altLang="zh-CN" sz="2665" b="0" u="sng">
                <a:solidFill>
                  <a:srgbClr val="0000FF"/>
                </a:solidFill>
                <a:latin typeface="Times New Roman" panose="02020603050405020304"/>
                <a:ea typeface="Times New Roman" panose="02020603050405020304"/>
              </a:rPr>
              <a:t>place that he had long anticipated visiting</a:t>
            </a:r>
            <a:r>
              <a:rPr lang="en-US" altLang="zh-CN" sz="2665" b="0">
                <a:solidFill>
                  <a:srgbClr val="000000"/>
                </a:solidFill>
                <a:latin typeface="Times New Roman" panose="02020603050405020304"/>
                <a:ea typeface="Times New Roman" panose="02020603050405020304"/>
              </a:rPr>
              <a:t>.The scenery there was spectacular. From the moment he arrived, he </a:t>
            </a:r>
            <a:r>
              <a:rPr lang="en-US" altLang="zh-CN" sz="2665" b="0" u="sng">
                <a:solidFill>
                  <a:srgbClr val="0000FF"/>
                </a:solidFill>
                <a:highlight>
                  <a:srgbClr val="FFFF00"/>
                </a:highlight>
                <a:latin typeface="Times New Roman" panose="02020603050405020304"/>
                <a:ea typeface="Times New Roman" panose="02020603050405020304"/>
              </a:rPr>
              <a:t>was astonished by the breathtaking landscapes</a:t>
            </a:r>
            <a:r>
              <a:rPr lang="en-US" altLang="zh-CN" sz="2665" b="0" u="sng">
                <a:solidFill>
                  <a:srgbClr val="0000FF"/>
                </a:solidFill>
                <a:latin typeface="Times New Roman" panose="02020603050405020304"/>
                <a:ea typeface="Times New Roman" panose="02020603050405020304"/>
              </a:rPr>
              <a:t>.</a:t>
            </a:r>
            <a:r>
              <a:rPr lang="en-US" altLang="zh-CN" sz="2665" b="0">
                <a:solidFill>
                  <a:srgbClr val="000000"/>
                </a:solidFill>
                <a:latin typeface="Times New Roman" panose="02020603050405020304"/>
                <a:ea typeface="宋体" panose="02010600030101010101" pitchFamily="2" charset="-122"/>
              </a:rPr>
              <a:t> </a:t>
            </a:r>
            <a:r>
              <a:rPr lang="en-US" altLang="zh-CN" sz="2665" b="0">
                <a:solidFill>
                  <a:srgbClr val="000000"/>
                </a:solidFill>
                <a:highlight>
                  <a:srgbClr val="FFFF00"/>
                </a:highlight>
                <a:latin typeface="Times New Roman" panose="02020603050405020304"/>
                <a:ea typeface="Times New Roman" panose="02020603050405020304"/>
              </a:rPr>
              <a:t>The towering snow-capped mountains, vast grasslands, and crystal-clear lakes </a:t>
            </a:r>
            <a:r>
              <a:rPr lang="en-US" altLang="zh-CN" sz="2665" b="0" u="sng">
                <a:solidFill>
                  <a:srgbClr val="0000FF"/>
                </a:solidFill>
                <a:highlight>
                  <a:srgbClr val="FFFF00"/>
                </a:highlight>
                <a:latin typeface="Times New Roman" panose="02020603050405020304"/>
                <a:ea typeface="Times New Roman" panose="02020603050405020304"/>
              </a:rPr>
              <a:t>took his breath away.</a:t>
            </a:r>
            <a:r>
              <a:rPr lang="en-US" altLang="zh-CN" sz="2665" b="0" u="sng">
                <a:solidFill>
                  <a:srgbClr val="0000FF"/>
                </a:solidFill>
                <a:latin typeface="Times New Roman" panose="02020603050405020304"/>
                <a:ea typeface="宋体" panose="02010600030101010101" pitchFamily="2" charset="-122"/>
              </a:rPr>
              <a:t> </a:t>
            </a:r>
            <a:r>
              <a:rPr lang="en-US" altLang="zh-CN" sz="2665" b="0">
                <a:solidFill>
                  <a:srgbClr val="000000"/>
                </a:solidFill>
                <a:latin typeface="Times New Roman" panose="02020603050405020304"/>
                <a:ea typeface="Times New Roman" panose="02020603050405020304"/>
              </a:rPr>
              <a:t>Everywhere he looked, </a:t>
            </a:r>
            <a:r>
              <a:rPr lang="en-US" altLang="zh-CN" sz="2665" b="0" u="sng">
                <a:solidFill>
                  <a:srgbClr val="0000FF"/>
                </a:solidFill>
                <a:latin typeface="Times New Roman" panose="02020603050405020304"/>
                <a:ea typeface="Times New Roman" panose="02020603050405020304"/>
              </a:rPr>
              <a:t>the natural beauty of Tibe</a:t>
            </a:r>
            <a:r>
              <a:rPr lang="en-US" altLang="zh-CN" sz="2665" b="0" u="sng">
                <a:solidFill>
                  <a:srgbClr val="0000FF"/>
                </a:solidFill>
                <a:highlight>
                  <a:srgbClr val="FFFF00"/>
                </a:highlight>
                <a:latin typeface="Times New Roman" panose="02020603050405020304"/>
                <a:ea typeface="Times New Roman" panose="02020603050405020304"/>
              </a:rPr>
              <a:t>t left him in awe</a:t>
            </a:r>
            <a:r>
              <a:rPr lang="en-US" altLang="zh-CN" sz="2665" b="0" u="sng">
                <a:solidFill>
                  <a:srgbClr val="000000"/>
                </a:solidFill>
                <a:highlight>
                  <a:srgbClr val="FFFF00"/>
                </a:highlight>
                <a:latin typeface="Times New Roman" panose="02020603050405020304"/>
                <a:ea typeface="Times New Roman" panose="02020603050405020304"/>
              </a:rPr>
              <a:t>(</a:t>
            </a:r>
            <a:r>
              <a:rPr lang="en-US" altLang="zh-CN" sz="2665" b="0">
                <a:solidFill>
                  <a:srgbClr val="000000"/>
                </a:solidFill>
                <a:latin typeface="Times New Roman" panose="02020603050405020304"/>
                <a:ea typeface="Times New Roman" panose="02020603050405020304"/>
              </a:rPr>
              <a:t>leave</a:t>
            </a:r>
            <a:r>
              <a:rPr lang="zh-CN" altLang="en-US" sz="2665" b="0">
                <a:solidFill>
                  <a:srgbClr val="000000"/>
                </a:solidFill>
                <a:latin typeface="Times New Roman" panose="02020603050405020304"/>
                <a:ea typeface="宋体" panose="02010600030101010101" pitchFamily="2" charset="-122"/>
              </a:rPr>
              <a:t>复合宾语</a:t>
            </a:r>
            <a:r>
              <a:rPr lang="en-US" altLang="zh-CN" sz="2665" b="0">
                <a:solidFill>
                  <a:srgbClr val="000000"/>
                </a:solidFill>
                <a:latin typeface="Times New Roman" panose="02020603050405020304"/>
                <a:ea typeface="Times New Roman" panose="02020603050405020304"/>
              </a:rPr>
              <a:t>). </a:t>
            </a:r>
            <a:r>
              <a:rPr lang="en-US" altLang="zh-CN" sz="2665" b="0" u="sng">
                <a:solidFill>
                  <a:srgbClr val="0000FF"/>
                </a:solidFill>
                <a:latin typeface="Times New Roman" panose="02020603050405020304"/>
                <a:ea typeface="Times New Roman" panose="02020603050405020304"/>
              </a:rPr>
              <a:t>One of the highlights of his trip </a:t>
            </a:r>
            <a:r>
              <a:rPr lang="en-US" altLang="zh-CN" sz="2665" b="0">
                <a:solidFill>
                  <a:srgbClr val="000000"/>
                </a:solidFill>
                <a:latin typeface="Times New Roman" panose="02020603050405020304"/>
                <a:ea typeface="Times New Roman" panose="02020603050405020304"/>
              </a:rPr>
              <a:t>was visiting the Potala Palace,</a:t>
            </a:r>
            <a:r>
              <a:rPr lang="en-US" altLang="zh-CN" sz="2665" b="0">
                <a:solidFill>
                  <a:srgbClr val="000000"/>
                </a:solidFill>
                <a:highlight>
                  <a:srgbClr val="FFFF00"/>
                </a:highlight>
                <a:latin typeface="Times New Roman" panose="02020603050405020304"/>
                <a:ea typeface="宋体" panose="02010600030101010101" pitchFamily="2" charset="-122"/>
              </a:rPr>
              <a:t> </a:t>
            </a:r>
            <a:r>
              <a:rPr lang="en-US" altLang="zh-CN" sz="2665" b="0">
                <a:solidFill>
                  <a:srgbClr val="000000"/>
                </a:solidFill>
                <a:highlight>
                  <a:srgbClr val="FFFF00"/>
                </a:highlight>
                <a:latin typeface="Times New Roman" panose="02020603050405020304"/>
                <a:ea typeface="Times New Roman" panose="02020603050405020304"/>
              </a:rPr>
              <a:t>an architectural wonder that stood as a testament </a:t>
            </a:r>
            <a:r>
              <a:rPr lang="en-US" altLang="zh-CN" sz="2665" b="0">
                <a:solidFill>
                  <a:srgbClr val="000000"/>
                </a:solidFill>
                <a:latin typeface="Times New Roman" panose="02020603050405020304"/>
                <a:ea typeface="Times New Roman" panose="02020603050405020304"/>
              </a:rPr>
              <a:t>to Tibet's rich history and culture. </a:t>
            </a:r>
            <a:r>
              <a:rPr lang="en-US" altLang="zh-CN" sz="2665" b="0" u="sng">
                <a:solidFill>
                  <a:srgbClr val="0000FF"/>
                </a:solidFill>
                <a:latin typeface="Times New Roman" panose="02020603050405020304"/>
                <a:ea typeface="Times New Roman" panose="02020603050405020304"/>
              </a:rPr>
              <a:t>The pleasant weather and the quiet atmosphere</a:t>
            </a:r>
            <a:r>
              <a:rPr lang="en-US" altLang="zh-CN" sz="2665" b="0" u="sng">
                <a:solidFill>
                  <a:srgbClr val="0000FF"/>
                </a:solidFill>
                <a:highlight>
                  <a:srgbClr val="FFFF00"/>
                </a:highlight>
                <a:latin typeface="Times New Roman" panose="02020603050405020304"/>
                <a:ea typeface="宋体" panose="02010600030101010101" pitchFamily="2" charset="-122"/>
              </a:rPr>
              <a:t> </a:t>
            </a:r>
            <a:r>
              <a:rPr lang="en-US" altLang="zh-CN" sz="2665" b="0">
                <a:solidFill>
                  <a:srgbClr val="000000"/>
                </a:solidFill>
                <a:highlight>
                  <a:srgbClr val="FFFF00"/>
                </a:highlight>
                <a:latin typeface="Times New Roman" panose="02020603050405020304"/>
                <a:ea typeface="Times New Roman" panose="02020603050405020304"/>
              </a:rPr>
              <a:t>added to the overall experience</a:t>
            </a:r>
            <a:r>
              <a:rPr lang="en-US" altLang="zh-CN" sz="2665" b="0">
                <a:solidFill>
                  <a:srgbClr val="000000"/>
                </a:solidFill>
                <a:latin typeface="Times New Roman" panose="02020603050405020304"/>
                <a:ea typeface="Times New Roman" panose="02020603050405020304"/>
              </a:rPr>
              <a:t>,</a:t>
            </a:r>
            <a:r>
              <a:rPr lang="en-US" altLang="zh-CN" sz="2665" b="0" u="sng">
                <a:solidFill>
                  <a:srgbClr val="000000"/>
                </a:solidFill>
                <a:latin typeface="Times New Roman" panose="02020603050405020304"/>
                <a:ea typeface="宋体" panose="02010600030101010101" pitchFamily="2" charset="-122"/>
              </a:rPr>
              <a:t> </a:t>
            </a:r>
            <a:r>
              <a:rPr lang="en-US" altLang="zh-CN" sz="2665" b="0" u="sng">
                <a:solidFill>
                  <a:srgbClr val="0000FF"/>
                </a:solidFill>
                <a:latin typeface="Times New Roman" panose="02020603050405020304"/>
                <a:ea typeface="Times New Roman" panose="02020603050405020304"/>
              </a:rPr>
              <a:t>making it even more memorable</a:t>
            </a:r>
            <a:r>
              <a:rPr lang="en-US" altLang="zh-CN" sz="2665" b="0">
                <a:solidFill>
                  <a:srgbClr val="000000"/>
                </a:solidFill>
                <a:latin typeface="Times New Roman" panose="02020603050405020304"/>
                <a:ea typeface="Times New Roman" panose="02020603050405020304"/>
              </a:rPr>
              <a:t>.</a:t>
            </a:r>
            <a:endParaRPr lang="en-US" altLang="zh-CN" sz="2665" b="0">
              <a:solidFill>
                <a:srgbClr val="000000"/>
              </a:solidFill>
              <a:latin typeface="Times New Roman" panose="02020603050405020304"/>
              <a:ea typeface="Times New Roman" panose="02020603050405020304"/>
            </a:endParaRPr>
          </a:p>
        </p:txBody>
      </p:sp>
    </p:spTree>
  </p:cSld>
  <p:clrMapOvr>
    <a:masterClrMapping/>
  </p:clrMapOvr>
</p:sld>
</file>

<file path=ppt/tags/tag1.xml><?xml version="1.0" encoding="utf-8"?>
<p:tagLst xmlns:p="http://schemas.openxmlformats.org/presentationml/2006/main">
  <p:tag name="KSO_WM_DIAGRAM_VIRTUALLY_FRAME" val="{&quot;height&quot;:204.71859936690862,&quot;left&quot;:365.7,&quot;top&quot;:9.253307086614173,&quot;width&quot;:594.3304724409448}"/>
</p:tagLst>
</file>

<file path=ppt/tags/tag10.xml><?xml version="1.0" encoding="utf-8"?>
<p:tagLst xmlns:p="http://schemas.openxmlformats.org/presentationml/2006/main">
  <p:tag name="KSO_WM_DIAGRAM_VIRTUALLY_FRAME" val="{&quot;height&quot;:204.71859936690862,&quot;left&quot;:365.7,&quot;top&quot;:9.253307086614173,&quot;width&quot;:594.3304724409448}"/>
</p:tagLst>
</file>

<file path=ppt/tags/tag11.xml><?xml version="1.0" encoding="utf-8"?>
<p:tagLst xmlns:p="http://schemas.openxmlformats.org/presentationml/2006/main">
  <p:tag name="KSO_WM_DIAGRAM_VIRTUALLY_FRAME" val="{&quot;height&quot;:267.6960629921259,&quot;left&quot;:424.05,&quot;top&quot;:218.29503937007877,&quot;width&quot;:539.2304724409448}"/>
</p:tagLst>
</file>

<file path=ppt/tags/tag12.xml><?xml version="1.0" encoding="utf-8"?>
<p:tagLst xmlns:p="http://schemas.openxmlformats.org/presentationml/2006/main">
  <p:tag name="KSO_WM_DIAGRAM_VIRTUALLY_FRAME" val="{&quot;height&quot;:204.71859936690862,&quot;left&quot;:365.7,&quot;top&quot;:9.253307086614173,&quot;width&quot;:594.3304724409448}"/>
</p:tagLst>
</file>

<file path=ppt/tags/tag13.xml><?xml version="1.0" encoding="utf-8"?>
<p:tagLst xmlns:p="http://schemas.openxmlformats.org/presentationml/2006/main">
  <p:tag name="KSO_WM_DIAGRAM_VIRTUALLY_FRAME" val="{&quot;height&quot;:204.71859936690862,&quot;left&quot;:365.7,&quot;top&quot;:9.253307086614173,&quot;width&quot;:594.3304724409448}"/>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p="http://schemas.openxmlformats.org/presentationml/2006/main">
  <p:tag name="KSO_WM_BEAUTIFY_FLAG" val="#wm#"/>
  <p:tag name="KSO_WM_TEMPLATE_CATEGORY" val="custom"/>
  <p:tag name="KSO_WM_TEMPLATE_INDEX" val="2020508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p="http://schemas.openxmlformats.org/presentationml/2006/main">
  <p:tag name="KSO_WM_BEAUTIFY_FLAG" val="#wm#"/>
  <p:tag name="KSO_WM_TEMPLATE_CATEGORY" val="custom"/>
  <p:tag name="KSO_WM_TEMPLATE_INDEX" val="2020508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xml><?xml version="1.0" encoding="utf-8"?>
<p:tagLst xmlns:p="http://schemas.openxmlformats.org/presentationml/2006/main">
  <p:tag name="KSO_WM_DIAGRAM_VIRTUALLY_FRAME" val="{&quot;height&quot;:204.71859936690862,&quot;left&quot;:365.7,&quot;top&quot;:9.253307086614173,&quot;width&quot;:594.3304724409448}"/>
</p:tagLst>
</file>

<file path=ppt/tags/tag20.xml><?xml version="1.0" encoding="utf-8"?>
<p:tagLst xmlns:p="http://schemas.openxmlformats.org/presentationml/2006/main">
  <p:tag name="KSO_WM_BEAUTIFY_FLAG" val="#wm#"/>
  <p:tag name="KSO_WM_TEMPLATE_CATEGORY" val="custom"/>
  <p:tag name="KSO_WM_TEMPLATE_INDEX" val="2020508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xml><?xml version="1.0" encoding="utf-8"?>
<p:tagLst xmlns:p="http://schemas.openxmlformats.org/presentationml/2006/main">
  <p:tag name="KSO_WM_BEAUTIFY_FLAG" val="#wm#"/>
  <p:tag name="KSO_WM_TEMPLATE_CATEGORY" val="custom"/>
  <p:tag name="KSO_WM_TEMPLATE_INDEX" val="20205081"/>
</p:tagLst>
</file>

<file path=ppt/tags/tag23.xml><?xml version="1.0" encoding="utf-8"?>
<p:tagLst xmlns:p="http://schemas.openxmlformats.org/presentationml/2006/main">
  <p:tag name="KSO_WM_DIAGRAM_VIRTUALLY_FRAME" val="{&quot;height&quot;:204.71859936690862,&quot;left&quot;:365.7,&quot;top&quot;:9.253307086614173,&quot;width&quot;:594.3304724409448}"/>
</p:tagLst>
</file>

<file path=ppt/tags/tag24.xml><?xml version="1.0" encoding="utf-8"?>
<p:tagLst xmlns:p="http://schemas.openxmlformats.org/presentationml/2006/main">
  <p:tag name="KSO_WM_DIAGRAM_VIRTUALLY_FRAME" val="{&quot;height&quot;:447.76858267716534,&quot;left&quot;:362.3,&quot;top&quot;:9.253307086614173,&quot;width&quot;:609.35}"/>
</p:tagLst>
</file>

<file path=ppt/tags/tag25.xml><?xml version="1.0" encoding="utf-8"?>
<p:tagLst xmlns:p="http://schemas.openxmlformats.org/presentationml/2006/main">
  <p:tag name="KSO_WM_DIAGRAM_VIRTUALLY_FRAME" val="{&quot;height&quot;:447.76858267716534,&quot;left&quot;:362.3,&quot;top&quot;:9.253307086614173,&quot;width&quot;:609.35}"/>
</p:tagLst>
</file>

<file path=ppt/tags/tag26.xml><?xml version="1.0" encoding="utf-8"?>
<p:tagLst xmlns:p="http://schemas.openxmlformats.org/presentationml/2006/main">
  <p:tag name="KSO_WM_DIAGRAM_VIRTUALLY_FRAME" val="{&quot;height&quot;:447.76858267716534,&quot;left&quot;:362.3,&quot;top&quot;:9.253307086614173,&quot;width&quot;:609.35}"/>
</p:tagLst>
</file>

<file path=ppt/tags/tag27.xml><?xml version="1.0" encoding="utf-8"?>
<p:tagLst xmlns:p="http://schemas.openxmlformats.org/presentationml/2006/main">
  <p:tag name="KSO_WM_DIAGRAM_VIRTUALLY_FRAME" val="{&quot;height&quot;:447.76858267716534,&quot;left&quot;:362.3,&quot;top&quot;:9.253307086614173,&quot;width&quot;:609.35}"/>
</p:tagLst>
</file>

<file path=ppt/tags/tag28.xml><?xml version="1.0" encoding="utf-8"?>
<p:tagLst xmlns:p="http://schemas.openxmlformats.org/presentationml/2006/main">
  <p:tag name="KSO_WM_DIAGRAM_VIRTUALLY_FRAME" val="{&quot;height&quot;:447.76858267716534,&quot;left&quot;:362.3,&quot;top&quot;:9.253307086614173,&quot;width&quot;:609.35}"/>
</p:tagLst>
</file>

<file path=ppt/tags/tag29.xml><?xml version="1.0" encoding="utf-8"?>
<p:tagLst xmlns:p="http://schemas.openxmlformats.org/presentationml/2006/main">
  <p:tag name="KSO_WM_DIAGRAM_VIRTUALLY_FRAME" val="{&quot;height&quot;:447.76858267716534,&quot;left&quot;:362.3,&quot;top&quot;:9.253307086614173,&quot;width&quot;:609.35}"/>
</p:tagLst>
</file>

<file path=ppt/tags/tag3.xml><?xml version="1.0" encoding="utf-8"?>
<p:tagLst xmlns:p="http://schemas.openxmlformats.org/presentationml/2006/main">
  <p:tag name="KSO_WM_DIAGRAM_VIRTUALLY_FRAME" val="{&quot;height&quot;:204.71859936690862,&quot;left&quot;:365.7,&quot;top&quot;:9.253307086614173,&quot;width&quot;:594.3304724409448}"/>
</p:tagLst>
</file>

<file path=ppt/tags/tag30.xml><?xml version="1.0" encoding="utf-8"?>
<p:tagLst xmlns:p="http://schemas.openxmlformats.org/presentationml/2006/main">
  <p:tag name="KSO_WM_DIAGRAM_VIRTUALLY_FRAME" val="{&quot;height&quot;:447.76858267716534,&quot;left&quot;:362.3,&quot;top&quot;:9.253307086614173,&quot;width&quot;:609.35}"/>
</p:tagLst>
</file>

<file path=ppt/tags/tag31.xml><?xml version="1.0" encoding="utf-8"?>
<p:tagLst xmlns:p="http://schemas.openxmlformats.org/presentationml/2006/main">
  <p:tag name="KSO_WM_DIAGRAM_VIRTUALLY_FRAME" val="{&quot;height&quot;:447.76858267716534,&quot;left&quot;:362.3,&quot;top&quot;:9.253307086614173,&quot;width&quot;:609.35}"/>
</p:tagLst>
</file>

<file path=ppt/tags/tag32.xml><?xml version="1.0" encoding="utf-8"?>
<p:tagLst xmlns:p="http://schemas.openxmlformats.org/presentationml/2006/main">
  <p:tag name="KSO_WM_DIAGRAM_VIRTUALLY_FRAME" val="{&quot;height&quot;:447.76858267716534,&quot;left&quot;:362.3,&quot;top&quot;:9.253307086614173,&quot;width&quot;:609.35}"/>
</p:tagLst>
</file>

<file path=ppt/tags/tag33.xml><?xml version="1.0" encoding="utf-8"?>
<p:tagLst xmlns:p="http://schemas.openxmlformats.org/presentationml/2006/main">
  <p:tag name="KSO_WM_DIAGRAM_VIRTUALLY_FRAME" val="{&quot;height&quot;:267.6960629921259,&quot;left&quot;:424.05,&quot;top&quot;:218.29503937007877,&quot;width&quot;:539.2304724409448}"/>
</p:tagLst>
</file>

<file path=ppt/tags/tag34.xml><?xml version="1.0" encoding="utf-8"?>
<p:tagLst xmlns:p="http://schemas.openxmlformats.org/presentationml/2006/main">
  <p:tag name="KSO_WM_DIAGRAM_VIRTUALLY_FRAME" val="{&quot;height&quot;:204.71859936690862,&quot;left&quot;:365.7,&quot;top&quot;:9.253307086614173,&quot;width&quot;:594.3304724409448}"/>
</p:tagLst>
</file>

<file path=ppt/tags/tag35.xml><?xml version="1.0" encoding="utf-8"?>
<p:tagLst xmlns:p="http://schemas.openxmlformats.org/presentationml/2006/main">
  <p:tag name="ISPRING_PRESENTATION_TITLE" val="卡通儿童"/>
  <p:tag name="commondata" val="eyJoZGlkIjoiZGE3Y2I3OTRlNTA1NjUwZGY1NGI3NTM4NWZhMGI4N2IifQ=="/>
</p:tagLst>
</file>

<file path=ppt/tags/tag4.xml><?xml version="1.0" encoding="utf-8"?>
<p:tagLst xmlns:p="http://schemas.openxmlformats.org/presentationml/2006/main">
  <p:tag name="KSO_WM_DIAGRAM_VIRTUALLY_FRAME" val="{&quot;height&quot;:204.71859936690862,&quot;left&quot;:365.7,&quot;top&quot;:9.253307086614173,&quot;width&quot;:594.3304724409448}"/>
</p:tagLst>
</file>

<file path=ppt/tags/tag5.xml><?xml version="1.0" encoding="utf-8"?>
<p:tagLst xmlns:p="http://schemas.openxmlformats.org/presentationml/2006/main">
  <p:tag name="KSO_WM_DIAGRAM_VIRTUALLY_FRAME" val="{&quot;height&quot;:204.71859936690862,&quot;left&quot;:365.7,&quot;top&quot;:9.253307086614173,&quot;width&quot;:594.3304724409448}"/>
</p:tagLst>
</file>

<file path=ppt/tags/tag6.xml><?xml version="1.0" encoding="utf-8"?>
<p:tagLst xmlns:p="http://schemas.openxmlformats.org/presentationml/2006/main">
  <p:tag name="KSO_WM_DIAGRAM_VIRTUALLY_FRAME" val="{&quot;height&quot;:204.71859936690862,&quot;left&quot;:365.7,&quot;top&quot;:9.253307086614173,&quot;width&quot;:594.3304724409448}"/>
</p:tagLst>
</file>

<file path=ppt/tags/tag7.xml><?xml version="1.0" encoding="utf-8"?>
<p:tagLst xmlns:p="http://schemas.openxmlformats.org/presentationml/2006/main">
  <p:tag name="KSO_WM_DIAGRAM_VIRTUALLY_FRAME" val="{&quot;height&quot;:204.71859936690862,&quot;left&quot;:365.7,&quot;top&quot;:9.253307086614173,&quot;width&quot;:594.3304724409448}"/>
</p:tagLst>
</file>

<file path=ppt/tags/tag8.xml><?xml version="1.0" encoding="utf-8"?>
<p:tagLst xmlns:p="http://schemas.openxmlformats.org/presentationml/2006/main">
  <p:tag name="KSO_WM_DIAGRAM_VIRTUALLY_FRAME" val="{&quot;height&quot;:204.71859936690862,&quot;left&quot;:365.7,&quot;top&quot;:9.253307086614173,&quot;width&quot;:594.3304724409448}"/>
</p:tagLst>
</file>

<file path=ppt/tags/tag9.xml><?xml version="1.0" encoding="utf-8"?>
<p:tagLst xmlns:p="http://schemas.openxmlformats.org/presentationml/2006/main">
  <p:tag name="KSO_WM_DIAGRAM_VIRTUALLY_FRAME" val="{&quot;height&quot;:267.6960629921259,&quot;left&quot;:424.05,&quot;top&quot;:218.29503937007877,&quot;width&quot;:539.230472440944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13092</Words>
  <Application>WPS 演示</Application>
  <PresentationFormat>宽屏</PresentationFormat>
  <Paragraphs>499</Paragraphs>
  <Slides>20</Slides>
  <Notes>11</Notes>
  <HiddenSlides>0</HiddenSlides>
  <MMClips>13</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20</vt:i4>
      </vt:variant>
    </vt:vector>
  </HeadingPairs>
  <TitlesOfParts>
    <vt:vector size="34" baseType="lpstr">
      <vt:lpstr>Arial</vt:lpstr>
      <vt:lpstr>宋体</vt:lpstr>
      <vt:lpstr>Wingdings</vt:lpstr>
      <vt:lpstr>幼圆</vt:lpstr>
      <vt:lpstr>Britannic Bold</vt:lpstr>
      <vt:lpstr>方正姚体</vt:lpstr>
      <vt:lpstr>Times New Roman</vt:lpstr>
      <vt:lpstr>Calibri</vt:lpstr>
      <vt:lpstr>微软雅黑</vt:lpstr>
      <vt:lpstr>等线</vt:lpstr>
      <vt:lpstr>Arial Unicode MS</vt:lpstr>
      <vt:lpstr>等线 Light</vt:lpstr>
      <vt:lpstr>Times New Roman</vt:lpstr>
      <vt:lpstr>Office 主题​​</vt:lpstr>
      <vt:lpstr>PowerPoint 演示文稿</vt:lpstr>
      <vt:lpstr>PowerPoint 演示文稿</vt:lpstr>
      <vt:lpstr>PowerPoint 演示文稿</vt:lpstr>
      <vt:lpstr>精准动词替代笼统词汇</vt:lpstr>
      <vt:lpstr>PowerPoint 演示文稿</vt:lpstr>
      <vt:lpstr>PowerPoint 演示文稿</vt:lpstr>
      <vt:lpstr>范文背诵：续写中的动作描写</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卡通儿童</dc:title>
  <dc:creator>PC</dc:creator>
  <cp:lastModifiedBy>善哉</cp:lastModifiedBy>
  <cp:revision>44</cp:revision>
  <dcterms:created xsi:type="dcterms:W3CDTF">2017-04-28T08:28:00Z</dcterms:created>
  <dcterms:modified xsi:type="dcterms:W3CDTF">2026-03-30T02:51:26Z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2052-12.1.0.25225</vt:lpwstr>
  </property>
  <property fmtid="{D5CDD505-2E9C-101B-9397-08002B2CF9AE}" pid="3" name="ICV">
    <vt:lpwstr>D2D62F7DC50B4DF882D7E575515BF0FE_13</vt:lpwstr>
  </property>
</Properties>
</file>