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62" r:id="rId4"/>
    <p:sldId id="261" r:id="rId6"/>
    <p:sldId id="257" r:id="rId7"/>
    <p:sldId id="308" r:id="rId8"/>
    <p:sldId id="309" r:id="rId9"/>
    <p:sldId id="311" r:id="rId10"/>
    <p:sldId id="312" r:id="rId11"/>
    <p:sldId id="313" r:id="rId12"/>
    <p:sldId id="315" r:id="rId13"/>
    <p:sldId id="298" r:id="rId14"/>
    <p:sldId id="307" r:id="rId15"/>
    <p:sldId id="316" r:id="rId16"/>
    <p:sldId id="317" r:id="rId17"/>
    <p:sldId id="318" r:id="rId18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pple" initials="a" lastIdx="0" clrIdx="0"/>
  <p:cmAuthor id="3" name="周跃良" initials="周" lastIdx="0" clrIdx="0"/>
  <p:cmAuthor id="0" name="微软用户" initials="微软用户" lastIdx="0" clrIdx="0"/>
  <p:cmAuthor id="4" name="王习习" initials="王" lastIdx="0" clrIdx="0"/>
  <p:cmAuthor id="7" name="刘晗阳" initials="刘" lastIdx="0" clrIdx="4"/>
  <p:cmAuthor id="75" name="作者" initials="A" lastIdx="0" clrIdx="24"/>
  <p:cmAuthor id="8" name="姜伟光" initials="姜" lastIdx="0" clrIdx="0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未知用户4" initials="未" lastIdx="0" clrIdx="0"/>
  <p:cmAuthor id="13" name="CommUser" initials="C" lastIdx="0" clrIdx="0"/>
  <p:cmAuthor id="14" name="zq" initials="z" lastIdx="0" clrIdx="0"/>
  <p:cmAuthor id="15" name="viola_yang" initials="v" lastIdx="0" clrIdx="0"/>
  <p:cmAuthor id="16" name="志龙 姜" initials="志" lastIdx="0" clrIdx="0"/>
  <p:cmAuthor id="17" name="SHMILY" initials="S" lastIdx="0" clrIdx="0"/>
  <p:cmAuthor id="18" name="admin" initials="a" lastIdx="0" clrIdx="0"/>
  <p:cmAuthor id="19" name="Tracy Chen" initials="T" lastIdx="0" clrIdx="0"/>
  <p:cmAuthor id="20" name="dongwc0205" initials="d" lastIdx="0" clrIdx="15"/>
  <p:cmAuthor id="21" name="Hi_ Young" initials="H" lastIdx="0" clrIdx="0"/>
  <p:cmAuthor id="22" name="pangyt" initials="p" lastIdx="0" clrIdx="0"/>
  <p:cmAuthor id="23" name="easonyoun" initials="e" lastIdx="0" clrIdx="0"/>
  <p:cmAuthor id="24" name="zhouyangfan" initials="z" lastIdx="0" clrIdx="0"/>
  <p:cmAuthor id="25" name="tplife" initials="t" lastIdx="0" clrIdx="0"/>
  <p:cmAuthor id="26" name="??" initials="?" lastIdx="0" clrIdx="0"/>
  <p:cmAuthor id="29" name="sunfeng" initials="s" lastIdx="0" clrIdx="28"/>
  <p:cmAuthor id="30" name="幸全" initials="幸全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gs" Target="tags/tag70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slideLayout" Target="../slideLayouts/slideLayout13.xml"/><Relationship Id="rId19" Type="http://schemas.openxmlformats.org/officeDocument/2006/relationships/image" Target="file:///D:\qq&#25991;&#20214;\712321467\Image\C2C\Image2\%7b75232B38-A165-1FB7-499C-2E1C792CACB5%7d.png" TargetMode="External"/><Relationship Id="rId18" Type="http://schemas.openxmlformats.org/officeDocument/2006/relationships/image" Target="../media/image1.png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3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7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6.emf"/><Relationship Id="rId14" Type="http://schemas.openxmlformats.org/officeDocument/2006/relationships/image" Target="../media/image15.emf"/><Relationship Id="rId13" Type="http://schemas.openxmlformats.org/officeDocument/2006/relationships/image" Target="../media/image14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6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image" Target="../media/image12.emf"/><Relationship Id="rId7" Type="http://schemas.openxmlformats.org/officeDocument/2006/relationships/image" Target="../media/image11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1.xml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4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7.emf"/><Relationship Id="rId11" Type="http://schemas.openxmlformats.org/officeDocument/2006/relationships/image" Target="../media/image15.emf"/><Relationship Id="rId10" Type="http://schemas.openxmlformats.org/officeDocument/2006/relationships/image" Target="../media/image14.emf"/><Relationship Id="rId1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image" Target="../media/image12.emf"/><Relationship Id="rId7" Type="http://schemas.openxmlformats.org/officeDocument/2006/relationships/image" Target="../media/image11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7.emf"/><Relationship Id="rId11" Type="http://schemas.openxmlformats.org/officeDocument/2006/relationships/image" Target="../media/image15.emf"/><Relationship Id="rId10" Type="http://schemas.openxmlformats.org/officeDocument/2006/relationships/image" Target="../media/image14.emf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6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7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复习跟读选必二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 3 P110-111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复习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4 P111-112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词汇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39836"/>
            <a:ext cx="6461553" cy="863507"/>
            <a:chOff x="7553738" y="3756728"/>
            <a:chExt cx="3578087" cy="863507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638993" y="3756728"/>
              <a:ext cx="33663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朗读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地点介绍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范文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pic>
        <p:nvPicPr>
          <p:cNvPr id="2" name="选修2Unit 3 Words and expressions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82770" y="612140"/>
            <a:ext cx="495300" cy="495300"/>
          </a:xfrm>
          <a:prstGeom prst="rect">
            <a:avLst/>
          </a:prstGeom>
        </p:spPr>
      </p:pic>
      <p:pic>
        <p:nvPicPr>
          <p:cNvPr id="7" name="Words and Expressions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14825" y="1768475"/>
            <a:ext cx="49530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06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7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343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53975" y="0"/>
            <a:ext cx="11870055" cy="6987540"/>
          </a:xfrm>
        </p:spPr>
        <p:txBody>
          <a:bodyPr>
            <a:noAutofit/>
          </a:bodyPr>
          <a:p>
            <a:pPr algn="just"/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Dear Peter,</a:t>
            </a:r>
            <a:endParaRPr lang="zh-CN" altLang="en-US" sz="265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65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Learning from your last letter that you will travel to China during the Spring Festival and are eager to choose a city to visit, I am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more than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delighted to recommend </a:t>
            </a:r>
            <a:r>
              <a:rPr lang="zh-CN" altLang="en-US" sz="265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Shenzhen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to you.</a:t>
            </a:r>
            <a:endParaRPr lang="zh-CN" altLang="en-US" sz="265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65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Shenzhen, locat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ed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in southern China, is a vibrant city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a high level of modernization. Here are some reasons why I think you would enjoy traveling here. Firstly,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as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one of the most innovative cities in China, Shenzhen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boasts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many distinctive scenic spots and modern landmarks,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which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will bring you a unique travel experience. Additionally,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a diverse and inclusive community, this modern city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never fails to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attract visitors from all over the world, thus probably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making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it easy for you to communicate and feel at home. Lastly,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there exist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many parks, beaches and mountains in this city,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where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you can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immerse yourself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in its striking natural beauty and enjoy various outdoor activities in your spare time during the festival.</a:t>
            </a:r>
            <a:endParaRPr lang="zh-CN" altLang="en-US" sz="265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265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I would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appreciate it 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if you 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take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my recommendation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into account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, and I do hope you will have a wonderful Spring Festival trip in China.</a:t>
            </a:r>
            <a:r>
              <a:rPr lang="zh-CN" altLang="en-US" sz="265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Should you</a:t>
            </a:r>
            <a:r>
              <a:rPr lang="zh-CN" altLang="en-US" sz="2650">
                <a:latin typeface="Times New Roman" panose="02020603050405020304" charset="0"/>
                <a:cs typeface="Times New Roman" panose="02020603050405020304" charset="0"/>
              </a:rPr>
              <a:t> need any further information, please feel free to contact me.</a:t>
            </a:r>
            <a:endParaRPr lang="zh-CN" altLang="en-US" sz="265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5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</a:t>
            </a:r>
            <a:r>
              <a:rPr lang="en-US" altLang="zh-CN" sz="2300"/>
              <a:t>                                                </a:t>
            </a:r>
            <a:r>
              <a:rPr lang="zh-CN" altLang="en-US" sz="2300"/>
              <a:t>Yours,</a:t>
            </a:r>
            <a:endParaRPr lang="zh-CN" altLang="en-US" sz="2300"/>
          </a:p>
          <a:p>
            <a:r>
              <a:rPr lang="en-US" altLang="zh-CN" sz="2300"/>
              <a:t>                                                                                                                        </a:t>
            </a:r>
            <a:r>
              <a:rPr lang="zh-CN" altLang="en-US" sz="2300"/>
              <a:t>Li Hua</a:t>
            </a:r>
            <a:endParaRPr lang="zh-CN" altLang="en-US" sz="2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580" y="367030"/>
            <a:ext cx="11710035" cy="6090285"/>
          </a:xfrm>
        </p:spPr>
        <p:txBody>
          <a:bodyPr>
            <a:noAutofit/>
          </a:bodyPr>
          <a:p>
            <a:pPr marL="0" indent="0" algn="just">
              <a:lnSpc>
                <a:spcPct val="90000"/>
              </a:lnSpc>
              <a:buNone/>
            </a:pP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Dear Bill,</a:t>
            </a:r>
            <a:endParaRPr lang="zh-CN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457200" algn="just" fontAlgn="auto">
              <a:lnSpc>
                <a:spcPct val="90000"/>
              </a:lnSpc>
              <a:buNone/>
            </a:pP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Delighted to learn that you are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keen on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traveling to China, I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can’t wait to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recommend</a:t>
            </a:r>
            <a:r>
              <a:rPr lang="zh-CN" altLang="en-US" sz="27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Chengdu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a city that I believe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holds the promise of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an unforgettable experience, as your first choice.</a:t>
            </a:r>
            <a:endParaRPr lang="zh-CN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457200" algn="just" fontAlgn="auto">
              <a:lnSpc>
                <a:spcPct val="90000"/>
              </a:lnSpc>
              <a:buNone/>
            </a:pP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The reasons why I recommend Chengdu are as follows. Firstly, Chengdu, the capital city of Sichuan province,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situated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in the southeast of China, is a famous historical and cultural city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with a history of 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over 3,000 years. Besides, there are plentiful places of interest in Chengdu,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among which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the majority like most is Chunxi Road.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While 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strolling down the commercial pedestrian streets, you can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find yourself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surrounded by bustling constructions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which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are modeled on the style of modern architecture. What’s more,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it is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various traditional local foods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that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make Chengdu </a:t>
            </a:r>
            <a:r>
              <a:rPr lang="zh-CN" altLang="en-US" sz="27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 paradise for a food lover</a:t>
            </a: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like me. You just can’t miss them.</a:t>
            </a:r>
            <a:endParaRPr lang="zh-CN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457200" algn="just" fontAlgn="auto">
              <a:lnSpc>
                <a:spcPct val="90000"/>
              </a:lnSpc>
              <a:buNone/>
            </a:pPr>
            <a:r>
              <a:rPr lang="zh-CN" altLang="en-US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Welcome to slow-paced Chengdu, a city you are reluctant to leave once you pay a visit to. I am confident that with its unique blend of history, culture and cuisine, it will leave a lasting impression on you.</a:t>
            </a:r>
            <a:endParaRPr lang="zh-CN" altLang="en-US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78105"/>
            <a:ext cx="11933555" cy="7403465"/>
          </a:xfrm>
        </p:spPr>
        <p:txBody>
          <a:bodyPr>
            <a:normAutofit fontScale="90000" lnSpcReduction="10000"/>
          </a:bodyPr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</a:t>
            </a:r>
            <a:r>
              <a:rPr lang="zh-CN" altLang="en-US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Dear Bill,</a:t>
            </a:r>
            <a:endParaRPr lang="en-US" altLang="zh-CN" sz="3000">
              <a:latin typeface="Times New Roman" panose="02020603050405020304" charset="0"/>
              <a:cs typeface="Times New Roman" panose="02020603050405020304" charset="0"/>
            </a:endParaRPr>
          </a:p>
          <a:p>
            <a:pPr lvl="0" algn="just">
              <a:lnSpc>
                <a:spcPct val="110000"/>
              </a:lnSpc>
            </a:pP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Excited to know you intend to travel in China during Spring Festival, I’m writing to recommend </a:t>
            </a:r>
            <a:r>
              <a:rPr lang="en-US" altLang="zh-CN" sz="30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Xi’an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as your ideal destination.</a:t>
            </a:r>
            <a:endParaRPr lang="en-US" altLang="zh-CN" sz="3000">
              <a:latin typeface="Times New Roman" panose="02020603050405020304" charset="0"/>
              <a:cs typeface="Times New Roman" panose="02020603050405020304" charset="0"/>
            </a:endParaRPr>
          </a:p>
          <a:p>
            <a:pPr lvl="0" algn="just">
              <a:lnSpc>
                <a:spcPct val="110000"/>
              </a:lnSpc>
            </a:pP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As an ancient capital of 14 dynasties, Xi’an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is home to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abundant cultural heritage. The Shaanxi History Museum,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宋体" panose="02010600030101010101" pitchFamily="2" charset="-122"/>
              </a:rPr>
              <a:t>Known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宋体" panose="02010600030101010101" pitchFamily="2" charset="-122"/>
              </a:rPr>
              <a:t> as treasure house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 of Chinese civilization, is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 must-see attraction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that you will definately appreciate. Besides, the spectacular Terracotta Army,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consisting of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over 8,000  life-like soldier statues 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will surely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take your breath away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Finally, the magnificent Xi’an City Wall will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leave you in awe, for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it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stands as a testament 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to the city’s time-honored past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I do believe this trip in Xi'an will offer you </a:t>
            </a:r>
            <a:r>
              <a:rPr lang="en-US" altLang="zh-CN" sz="3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 profound insight into</a:t>
            </a: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China’s brilliant civilization and unique traditions.</a:t>
            </a:r>
            <a:endParaRPr lang="en-US" altLang="zh-CN" sz="3000">
              <a:latin typeface="Times New Roman" panose="02020603050405020304" charset="0"/>
              <a:cs typeface="Times New Roman" panose="02020603050405020304" charset="0"/>
            </a:endParaRPr>
          </a:p>
          <a:p>
            <a:pPr lvl="0" algn="just">
              <a:lnSpc>
                <a:spcPct val="110000"/>
              </a:lnSpc>
            </a:pP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Wish you an unforgettable trip in China. </a:t>
            </a:r>
            <a:r>
              <a:rPr lang="zh-CN" altLang="en-US" sz="3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I'm eagerly looking forward to receiving your photos and insights from your journey. </a:t>
            </a:r>
            <a:endParaRPr lang="en-US" altLang="zh-CN" sz="3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lvl="0" algn="just">
              <a:lnSpc>
                <a:spcPct val="110000"/>
              </a:lnSpc>
            </a:pPr>
            <a:r>
              <a:rPr lang="en-US" altLang="zh-CN" sz="30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   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Yours,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lvl="0" algn="just">
              <a:lnSpc>
                <a:spcPct val="110000"/>
              </a:lnSpc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                 Li Hua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7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50790" y="1958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399058"/>
            <a:ext cx="6809104" cy="1198880"/>
            <a:chOff x="7553737" y="2035931"/>
            <a:chExt cx="5543738" cy="742605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92591" y="2035931"/>
              <a:ext cx="5404884" cy="742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朗读续写范文及相关动词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r>
                <a:rPr lang="zh-CN" altLang="en-US" sz="2400" b="1">
                  <a:solidFill>
                    <a:srgbClr val="393939">
                      <a:alpha val="100000"/>
                    </a:srgbClr>
                  </a:solidFill>
                  <a:latin typeface="Times New Roman" panose="02020603050405020304" charset="0"/>
                  <a:ea typeface="Times New Roman" panose="02020603050405020304"/>
                  <a:sym typeface="+mn-ea"/>
                </a:rPr>
                <a:t>A MOTHER’S DAY SURPRISE</a:t>
              </a:r>
              <a:endParaRPr lang="zh-CN" altLang="en-US" sz="2400" b="1">
                <a:latin typeface="Times New Roman Regular" panose="02020603050405020304" charset="0"/>
                <a:cs typeface="Times New Roman Regular" panose="02020603050405020304" charset="0"/>
              </a:endParaRPr>
            </a:p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复习维词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421-430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936674"/>
            <a:ext cx="2283267" cy="3231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0"/>
            <a:ext cx="12192000" cy="802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640"/>
              </a:lnSpc>
            </a:pPr>
            <a:r>
              <a:rPr lang="zh-CN" altLang="en-US" sz="2800" dirty="0" smtClean="0">
                <a:latin typeface="Times New Roman" panose="02020603050405020304" charset="0"/>
                <a:cs typeface="Times New Roman" panose="02020603050405020304" charset="0"/>
              </a:rPr>
              <a:t>参考范文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zh-CN" altLang="en-US" sz="2800" dirty="0" smtClean="0">
                <a:latin typeface="Times New Roman" panose="02020603050405020304" charset="0"/>
                <a:cs typeface="Times New Roman" panose="02020603050405020304" charset="0"/>
              </a:rPr>
              <a:t>：</a:t>
            </a:r>
            <a:endParaRPr lang="en-US" altLang="zh-CN" sz="28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fontAlgn="auto">
              <a:lnSpc>
                <a:spcPts val="3640"/>
              </a:lnSpc>
            </a:pPr>
            <a:r>
              <a:rPr lang="en-US" altLang="zh-CN" sz="28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b="1" i="1" dirty="0" smtClean="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As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the twins looked around them in disappointment, their father appeared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He was shocked to see all the mess, but once he thought of the date,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 smile of understanding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flashed across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his face. Without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any delay,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he walked into the kitchen saying,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“let's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make it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together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!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”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Under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their father's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guidance, Jeff stood by the pot and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stirred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porridge from time to time while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Jenny fried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toast with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great caution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. Unexpectedly,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this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time</a:t>
            </a:r>
            <a:r>
              <a:rPr lang="en-US" altLang="zh-CN" sz="2400" u="sng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latin typeface="Times New Roman" panose="02020603050405020304" charset="0"/>
                <a:cs typeface="Times New Roman" panose="02020603050405020304" charset="0"/>
              </a:rPr>
              <a:t>it didn't take long before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French toast and chicken porridge were ready, which sent an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inviting smell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floating around the room.</a:t>
            </a: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twins carried the breakfast upstairs and woke their mother up.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“Happy Mother’s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Day!” the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twins said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at the top of their lungs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, too excited to conceal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the excitement in their hearts.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Having learned their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carefully-prepared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surprise, their mother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bent down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and they gave them a big hug. “Thank you, my dear. This is the best gift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I’ve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ever had.” The happiest mother in the world kept repeating the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words, with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tears rolling down. </a:t>
            </a:r>
            <a:r>
              <a:rPr kumimoji="1"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Meanwhile,</a:t>
            </a:r>
            <a:r>
              <a:rPr kumimoji="1" lang="zh-C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father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gently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stepped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bedroom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gazed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three,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smiling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not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only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lips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but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also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eyes</a:t>
            </a:r>
            <a:r>
              <a:rPr kumimoji="1"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sunlight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found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its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way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in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through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window,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painting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warmest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scene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of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 Mother’s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Day with bright colors</a:t>
            </a:r>
            <a:r>
              <a:rPr lang="en-US" altLang="zh-CN" sz="2400" u="sng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.(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画面定格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2400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-101556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640"/>
              </a:lnSpc>
            </a:pPr>
            <a:r>
              <a:rPr lang="zh-C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参考范文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：</a:t>
            </a:r>
            <a:endParaRPr lang="en-US" altLang="zh-CN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fontAlgn="auto">
              <a:lnSpc>
                <a:spcPts val="3640"/>
              </a:lnSpc>
            </a:pP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    As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the twins looked around them in disappointment, their father appeared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 He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must have been woken by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Jeff’s cry. Walking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in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kitchen,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he was shocked to find that the kitchen was in a mess and that Jeff’s hand had been burnt. Hearing Jenna explained what they were doing, Father understood their excellent idea and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intended to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join them. Under his guidance, Jenna turned down the fire to cook another bread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while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Jeff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paid close attention to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porridge in case it boiled over.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Half an hour later,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to their satisfaction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, breakfast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was done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perfectly.</a:t>
            </a: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twins carried the breakfast upstairs and woke their mother up.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“Happy Mother’s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Day!”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twins cheered. The moment Mother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glimpsed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the breakfast which was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giving off a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tantalizing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aroma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, her eyes were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moistened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. When she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took a bite of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bread and tasted the porridge, the twins looked anxious, wondering if mom would like their special present. “This is the most wonderful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delicacy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in the world,” Mom praised,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feeling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pleased and proud of the Mother’s Day surprise she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got.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this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moment,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father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gently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stepped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bedroom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gazed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three,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smiling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not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only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lips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but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also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eyes</a:t>
            </a:r>
            <a:r>
              <a:rPr kumimoji="1"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Perhaps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nothing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was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better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than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 kids’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love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gratitude for their mom.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主旨升华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2400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0510" y="135890"/>
            <a:ext cx="11650980" cy="6722110"/>
          </a:xfrm>
        </p:spPr>
        <p:txBody>
          <a:bodyPr>
            <a:normAutofit fontScale="60000"/>
          </a:bodyPr>
          <a:p>
            <a:pPr>
              <a:lnSpc>
                <a:spcPct val="110000"/>
              </a:lnSpc>
            </a:pPr>
            <a:r>
              <a:rPr lang="zh-CN" altLang="en-US" sz="4800" b="1">
                <a:solidFill>
                  <a:schemeClr val="tx1"/>
                </a:solidFill>
              </a:rPr>
              <a:t>头部・面部（情绪、神态）</a:t>
            </a:r>
            <a:endParaRPr lang="zh-CN" altLang="en-US" sz="4800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frowned slightly 微微皱眉</a:t>
            </a:r>
            <a:endParaRPr lang="zh-CN" altLang="en-US" sz="4445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bit his lip nervously 紧张地咬着嘴唇</a:t>
            </a:r>
            <a:endParaRPr lang="zh-CN" altLang="en-US" sz="4445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lowered their heads in shame 羞愧地低下头</a:t>
            </a:r>
            <a:endParaRPr lang="zh-CN" altLang="en-US" sz="4445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cheeks burning with shame</a:t>
            </a:r>
            <a:r>
              <a:rPr lang="en-US" altLang="zh-CN" sz="4445">
                <a:solidFill>
                  <a:schemeClr val="tx1"/>
                </a:solidFill>
                <a:sym typeface="+mn-ea"/>
              </a:rPr>
              <a:t>  羞愧得脸颊发烫</a:t>
            </a:r>
            <a:endParaRPr lang="en-US" altLang="zh-CN" sz="4445">
              <a:solidFill>
                <a:schemeClr val="tx1"/>
              </a:solidFill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face lit up</a:t>
            </a:r>
            <a:r>
              <a:rPr lang="en-US" altLang="zh-CN" sz="4445">
                <a:solidFill>
                  <a:schemeClr val="tx1"/>
                </a:solidFill>
                <a:sym typeface="+mn-ea"/>
              </a:rPr>
              <a:t> with joy  脸上洋溢着喜悦</a:t>
            </a:r>
            <a:endParaRPr lang="en-US" altLang="zh-CN" sz="4445">
              <a:solidFill>
                <a:schemeClr val="tx1"/>
              </a:solidFill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</a:rPr>
              <a:t>eyes widened </a:t>
            </a:r>
            <a:r>
              <a:rPr lang="en-US" altLang="zh-CN" sz="4445">
                <a:solidFill>
                  <a:schemeClr val="tx1"/>
                </a:solidFill>
              </a:rPr>
              <a:t>in shock  震惊地瞪大双眼</a:t>
            </a:r>
            <a:endParaRPr lang="en-US" altLang="zh-CN" sz="4445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</a:rPr>
              <a:t>eyes sparkling with delight 眼睛闪着喜悦</a:t>
            </a:r>
            <a:endParaRPr lang="zh-CN" altLang="en-US" sz="4445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</a:rPr>
              <a:t>eyes filled with tears 眼眶湿润</a:t>
            </a:r>
            <a:endParaRPr lang="zh-CN" altLang="en-US" sz="4445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4445">
                <a:solidFill>
                  <a:schemeClr val="tx1"/>
                </a:solidFill>
                <a:sym typeface="+mn-ea"/>
              </a:rPr>
              <a:t>eyes sparkling with excitement</a:t>
            </a:r>
            <a:r>
              <a:rPr lang="en-US" altLang="zh-CN" sz="4445">
                <a:solidFill>
                  <a:schemeClr val="tx1"/>
                </a:solidFill>
                <a:sym typeface="+mn-ea"/>
              </a:rPr>
              <a:t>  双眼因兴奋而闪闪发光</a:t>
            </a:r>
            <a:endParaRPr lang="en-US" altLang="zh-CN" sz="4445">
              <a:solidFill>
                <a:schemeClr val="tx1"/>
              </a:solidFill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altLang="zh-CN" sz="4445">
                <a:solidFill>
                  <a:schemeClr val="tx1"/>
                </a:solidFill>
                <a:sym typeface="+mn-ea"/>
              </a:rPr>
              <a:t>beamed </a:t>
            </a:r>
            <a:r>
              <a:rPr lang="zh-CN" altLang="en-US" sz="4445">
                <a:solidFill>
                  <a:schemeClr val="tx1"/>
                </a:solidFill>
                <a:sym typeface="+mn-ea"/>
              </a:rPr>
              <a:t>a warm smile 露出灿烂温暖的笑容</a:t>
            </a:r>
            <a:endParaRPr lang="zh-CN" altLang="en-US" sz="4445">
              <a:solidFill>
                <a:schemeClr val="tx1"/>
              </a:solidFill>
              <a:sym typeface="+mn-ea"/>
            </a:endParaRPr>
          </a:p>
          <a:p>
            <a:endParaRPr lang="zh-CN" altLang="en-US" sz="4445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8450" y="164465"/>
            <a:ext cx="11786870" cy="6694170"/>
          </a:xfrm>
        </p:spPr>
        <p:txBody>
          <a:bodyPr>
            <a:normAutofit lnSpcReduction="10000"/>
          </a:bodyPr>
          <a:p>
            <a:r>
              <a:rPr lang="zh-CN" altLang="en-US" sz="2800" b="1">
                <a:solidFill>
                  <a:schemeClr val="tx1"/>
                </a:solidFill>
              </a:rPr>
              <a:t>手部动作</a:t>
            </a:r>
            <a:r>
              <a:rPr lang="en-US" altLang="zh-CN" b="1">
                <a:solidFill>
                  <a:schemeClr val="tx1"/>
                </a:solidFill>
              </a:rPr>
              <a:t> </a:t>
            </a:r>
            <a:endParaRPr lang="en-US" altLang="zh-CN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wiped the flour off the table 擦掉桌上的面粉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mopped up the spilled milk 擦干洒出的牛奶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rolled up their sleeves 卷起袖子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held out the plate 端出盘子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reached for the pan 伸手去拿锅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stirred the porridge gently 轻轻搅拌粥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patted the twins on the back 拍拍双胞胎的后背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ruffled their hair 揉了揉他们的头发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sz="2400">
                <a:solidFill>
                  <a:schemeClr val="tx1"/>
                </a:solidFill>
              </a:rPr>
              <a:t>stroked their head gently  </a:t>
            </a:r>
            <a:r>
              <a:rPr lang="zh-CN" altLang="en-US" sz="2400">
                <a:solidFill>
                  <a:schemeClr val="tx1"/>
                </a:solidFill>
              </a:rPr>
              <a:t>轻轻地抚摸他们的头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covered her mouth in surprise 惊讶地捂住嘴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wiped away her tears 擦去眼泪</a:t>
            </a:r>
            <a:endParaRPr lang="zh-CN" altLang="en-US" sz="24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6535" y="90805"/>
            <a:ext cx="11976100" cy="6999605"/>
          </a:xfrm>
        </p:spPr>
        <p:txBody>
          <a:bodyPr>
            <a:noAutofit/>
          </a:bodyPr>
          <a:p>
            <a:pPr>
              <a:lnSpc>
                <a:spcPct val="90000"/>
              </a:lnSpc>
            </a:pPr>
            <a:r>
              <a:rPr lang="zh-CN" altLang="en-US" sz="2400" b="1">
                <a:solidFill>
                  <a:schemeClr val="tx1"/>
                </a:solidFill>
              </a:rPr>
              <a:t>身体</a:t>
            </a:r>
            <a:r>
              <a:rPr lang="en-US" altLang="zh-CN" sz="2400" b="1">
                <a:solidFill>
                  <a:schemeClr val="tx1"/>
                </a:solidFill>
              </a:rPr>
              <a:t> </a:t>
            </a:r>
            <a:r>
              <a:rPr lang="zh-CN" altLang="en-US" sz="2400" b="1">
                <a:solidFill>
                  <a:schemeClr val="tx1"/>
                </a:solidFill>
              </a:rPr>
              <a:t>动作</a:t>
            </a:r>
            <a:endParaRPr lang="zh-CN" altLang="en-US" sz="2400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pulled them into a warm hug 把他们拥入怀中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throw one’s arms around 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them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搂着</a:t>
            </a:r>
            <a:r>
              <a:rPr lang="zh-CN" altLang="en-US" sz="2400">
                <a:solidFill>
                  <a:schemeClr val="tx1"/>
                </a:solidFill>
              </a:rPr>
              <a:t>着双胞胎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knelt down beside them 蹲在他们身边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</a:rPr>
              <a:t>stepped forward 走上前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sz="2400">
                <a:solidFill>
                  <a:schemeClr val="tx1"/>
                </a:solidFill>
              </a:rPr>
              <a:t>straightened up and </a:t>
            </a:r>
            <a:r>
              <a:rPr lang="zh-CN" altLang="en-US" sz="2400">
                <a:solidFill>
                  <a:schemeClr val="tx1"/>
                </a:solidFill>
              </a:rPr>
              <a:t>leaned in to look 直起身子凑近看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bounced up and down 蹦蹦跳跳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rushed to Mum’s room 冲向妈妈房间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walked over quietly 轻轻走过去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froze for a moment 愣了一下</a:t>
            </a:r>
            <a:endParaRPr lang="zh-CN" altLang="en-US" sz="24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trembled a little 微微发抖</a:t>
            </a:r>
            <a:endParaRPr lang="zh-CN" altLang="en-US" sz="2400">
              <a:solidFill>
                <a:schemeClr val="tx1"/>
              </a:solidFill>
            </a:endParaRPr>
          </a:p>
          <a:p>
            <a:endParaRPr lang="zh-CN" altLang="en-US" sz="24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>
                <a:solidFill>
                  <a:schemeClr val="tx1"/>
                </a:solidFill>
              </a:rPr>
              <a:t>嘴・喉咙（说话、吃喝）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whispered softly 轻声说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exclaimed in surprise 惊讶地喊道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took a gentle bite 轻轻咬了一口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sipped the warm porridge 小口喝着热粥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sighed with relief 松了口气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cheered happily 开心地欢呼</a:t>
            </a:r>
            <a:endParaRPr lang="zh-CN" altLang="en-US" sz="24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28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2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AS_UNIQUEID" val="2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AS_UNIQUEID" val="2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AS_UNIQUEID" val="2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AS_UNIQUEID" val="2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AS_UNIQUEID" val="2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AS_UNIQUEID" val="2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AS_UNIQUEID" val="2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AS_UNIQUEID" val="2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AS_UNIQUEID" val="28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8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AS_UNIQUEID" val="2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AS_UNIQUEID" val="2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AS_UNIQUEID" val="2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AS_UNIQUEID" val="2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AS_UNIQUEID" val="2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AS_UNIQUEID" val="2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AS_UNIQUEID" val="2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AS_UNIQUEID" val="2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AS_UNIQUEID" val="2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AS_UNIQUEID" val="28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2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2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2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2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2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29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2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2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29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2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2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2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2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2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2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29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2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2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29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2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9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29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2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2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2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2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2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93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AS_UNIQUEID" val="293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AS_UNIQUEID" val="2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2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2937"/>
</p:tagLst>
</file>

<file path=ppt/tags/tag63.xml><?xml version="1.0" encoding="utf-8"?>
<p:tagLst xmlns:p="http://schemas.openxmlformats.org/presentationml/2006/main">
  <p:tag name="AS_UNIQUEID" val="3330"/>
</p:tagLst>
</file>

<file path=ppt/tags/tag64.xml><?xml version="1.0" encoding="utf-8"?>
<p:tagLst xmlns:p="http://schemas.openxmlformats.org/presentationml/2006/main">
  <p:tag name="AS_UNIQUEID" val="3406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8.xml><?xml version="1.0" encoding="utf-8"?>
<p:tagLst xmlns:p="http://schemas.openxmlformats.org/presentationml/2006/main">
  <p:tag name="AS_UNIQUEID" val="2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AS_UNIQUEID" val="2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7365</Words>
  <Application>WPS 演示</Application>
  <PresentationFormat>宽屏</PresentationFormat>
  <Paragraphs>107</Paragraphs>
  <Slides>14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等线</vt:lpstr>
      <vt:lpstr>Arial Unicode MS</vt:lpstr>
      <vt:lpstr>等线 Light</vt:lpstr>
      <vt:lpstr>Wingdings</vt:lpstr>
      <vt:lpstr>Times New Roman</vt:lpstr>
      <vt:lpstr>Times New Roman</vt:lpstr>
      <vt:lpstr>Times New Roman Regular</vt:lpstr>
      <vt:lpstr>MS PGothic</vt:lpstr>
      <vt:lpstr>Tahoma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Sally</cp:lastModifiedBy>
  <cp:revision>36</cp:revision>
  <dcterms:created xsi:type="dcterms:W3CDTF">2017-04-28T08:28:00Z</dcterms:created>
  <dcterms:modified xsi:type="dcterms:W3CDTF">2026-04-06T11:24:21Z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3F630A3B51204A5D9F3FE05D315F70EC_13</vt:lpwstr>
  </property>
</Properties>
</file>