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5"/>
  </p:notesMasterIdLst>
  <p:sldIdLst>
    <p:sldId id="262" r:id="rId4"/>
    <p:sldId id="261" r:id="rId6"/>
    <p:sldId id="257" r:id="rId7"/>
    <p:sldId id="331" r:id="rId8"/>
    <p:sldId id="332" r:id="rId9"/>
    <p:sldId id="333" r:id="rId10"/>
    <p:sldId id="334" r:id="rId11"/>
    <p:sldId id="322" r:id="rId12"/>
    <p:sldId id="323" r:id="rId13"/>
    <p:sldId id="308" r:id="rId14"/>
    <p:sldId id="324" r:id="rId15"/>
    <p:sldId id="309" r:id="rId16"/>
    <p:sldId id="321" r:id="rId17"/>
    <p:sldId id="311" r:id="rId18"/>
    <p:sldId id="325" r:id="rId19"/>
    <p:sldId id="298" r:id="rId20"/>
    <p:sldId id="307" r:id="rId21"/>
    <p:sldId id="326" r:id="rId22"/>
    <p:sldId id="327" r:id="rId23"/>
    <p:sldId id="328" r:id="rId24"/>
    <p:sldId id="338" r:id="rId25"/>
    <p:sldId id="335" r:id="rId26"/>
    <p:sldId id="336" r:id="rId27"/>
    <p:sldId id="337" r:id="rId28"/>
    <p:sldId id="339" r:id="rId29"/>
    <p:sldId id="316" r:id="rId30"/>
    <p:sldId id="317" r:id="rId31"/>
    <p:sldId id="318" r:id="rId32"/>
    <p:sldId id="320" r:id="rId33"/>
  </p:sldIdLst>
  <p:sldSz cx="12192000" cy="6858000"/>
  <p:notesSz cx="6858000" cy="9144000"/>
  <p:embeddedFontLst>
    <p:embeddedFont>
      <p:font typeface="微软雅黑" panose="020B0503020204020204" pitchFamily="34" charset="-122"/>
      <p:regular r:id="rId38"/>
    </p:embeddedFont>
    <p:embeddedFont>
      <p:font typeface="幼圆" panose="02010509060101010101" pitchFamily="49" charset="-122"/>
      <p:regular r:id="rId39"/>
    </p:embeddedFont>
    <p:embeddedFont>
      <p:font typeface="Britannic Bold" panose="020B0903060703020204" pitchFamily="34" charset="0"/>
      <p:regular r:id="rId40"/>
    </p:embeddedFont>
    <p:embeddedFont>
      <p:font typeface="方正姚体" panose="02010601030101010101" pitchFamily="2" charset="-122"/>
      <p:regular r:id="rId41"/>
    </p:embeddedFont>
    <p:embeddedFont>
      <p:font typeface="等线" panose="02010600030101010101" charset="-122"/>
      <p:regular r:id="rId42"/>
    </p:embeddedFont>
    <p:embeddedFont>
      <p:font typeface="等线 Light" panose="02010600030101010101" charset="-122"/>
      <p:regular r:id="rId43"/>
    </p:embeddedFont>
    <p:embeddedFont>
      <p:font typeface="Times NR MT Pro Medium" panose="02010600010101010101" charset="-122"/>
      <p:regular r:id="rId44"/>
    </p:embeddedFont>
  </p:embeddedFontLst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apple" initials="a" lastIdx="0" clrIdx="0"/>
  <p:cmAuthor id="3" name="周跃良" initials="周" lastIdx="0" clrIdx="0"/>
  <p:cmAuthor id="0" name="微软用户" initials="微软用户" lastIdx="0" clrIdx="0"/>
  <p:cmAuthor id="4" name="王习习" initials="王" lastIdx="0" clrIdx="0"/>
  <p:cmAuthor id="7" name="刘晗阳" initials="刘" lastIdx="0" clrIdx="4"/>
  <p:cmAuthor id="75" name="作者" initials="A" lastIdx="0" clrIdx="24"/>
  <p:cmAuthor id="8" name="姜伟光" initials="姜" lastIdx="0" clrIdx="0"/>
  <p:cmAuthor id="5" name="宋洁然" initials="宋" lastIdx="0" clrIdx="1"/>
  <p:cmAuthor id="6" name="ming qiu" initials="m" lastIdx="0" clrIdx="1"/>
  <p:cmAuthor id="9" name="123" initials="1" lastIdx="0" clrIdx="0"/>
  <p:cmAuthor id="11" name="dell" initials="d" lastIdx="0" clrIdx="2"/>
  <p:cmAuthor id="12" name="One" initials="O" lastIdx="0" clrIdx="11"/>
  <p:cmAuthor id="10" name="未知用户4" initials="未" lastIdx="0" clrIdx="0"/>
  <p:cmAuthor id="13" name="CommUser" initials="C" lastIdx="0" clrIdx="0"/>
  <p:cmAuthor id="14" name="zq" initials="z" lastIdx="0" clrIdx="0"/>
  <p:cmAuthor id="15" name="viola_yang" initials="v" lastIdx="0" clrIdx="0"/>
  <p:cmAuthor id="16" name="志龙 姜" initials="志" lastIdx="0" clrIdx="0"/>
  <p:cmAuthor id="17" name="SHMILY" initials="S" lastIdx="0" clrIdx="0"/>
  <p:cmAuthor id="18" name="admin" initials="a" lastIdx="0" clrIdx="0"/>
  <p:cmAuthor id="19" name="Tracy Chen" initials="T" lastIdx="0" clrIdx="0"/>
  <p:cmAuthor id="20" name="dongwc0205" initials="d" lastIdx="0" clrIdx="15"/>
  <p:cmAuthor id="21" name="Hi_ Young" initials="H" lastIdx="0" clrIdx="0"/>
  <p:cmAuthor id="22" name="pangyt" initials="p" lastIdx="0" clrIdx="0"/>
  <p:cmAuthor id="23" name="easonyoun" initials="e" lastIdx="0" clrIdx="0"/>
  <p:cmAuthor id="24" name="zhouyangfan" initials="z" lastIdx="0" clrIdx="0"/>
  <p:cmAuthor id="25" name="tplife" initials="t" lastIdx="0" clrIdx="0"/>
  <p:cmAuthor id="26" name="??" initials="?" lastIdx="0" clrIdx="0"/>
  <p:cmAuthor id="29" name="sunfeng" initials="s" lastIdx="0" clrIdx="28"/>
  <p:cmAuthor id="30" name="幸全" initials="幸全" lastIdx="0" clrIdx="2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0AD31"/>
    <a:srgbClr val="0000FF"/>
    <a:srgbClr val="FF6680"/>
    <a:srgbClr val="FEBC30"/>
    <a:srgbClr val="45AFC5"/>
    <a:srgbClr val="E7E6E6"/>
    <a:srgbClr val="A883BD"/>
    <a:srgbClr val="CB1B3D"/>
    <a:srgbClr val="BFBFB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5" Type="http://schemas.openxmlformats.org/officeDocument/2006/relationships/tags" Target="tags/tag77.xml"/><Relationship Id="rId44" Type="http://schemas.openxmlformats.org/officeDocument/2006/relationships/font" Target="fonts/font7.fntdata"/><Relationship Id="rId43" Type="http://schemas.openxmlformats.org/officeDocument/2006/relationships/font" Target="fonts/font6.fntdata"/><Relationship Id="rId42" Type="http://schemas.openxmlformats.org/officeDocument/2006/relationships/font" Target="fonts/font5.fntdata"/><Relationship Id="rId41" Type="http://schemas.openxmlformats.org/officeDocument/2006/relationships/font" Target="fonts/font4.fntdata"/><Relationship Id="rId40" Type="http://schemas.openxmlformats.org/officeDocument/2006/relationships/font" Target="fonts/font3.fntdata"/><Relationship Id="rId4" Type="http://schemas.openxmlformats.org/officeDocument/2006/relationships/slide" Target="slides/slide1.xml"/><Relationship Id="rId39" Type="http://schemas.openxmlformats.org/officeDocument/2006/relationships/font" Target="fonts/font2.fntdata"/><Relationship Id="rId38" Type="http://schemas.openxmlformats.org/officeDocument/2006/relationships/font" Target="fonts/font1.fntdata"/><Relationship Id="rId37" Type="http://schemas.openxmlformats.org/officeDocument/2006/relationships/commentAuthors" Target="commentAuthors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5B00F-5CB6-4112-A765-DB43C5F5EFE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E7C6-211A-4AA6-BB9C-69FB0606AAF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71C89-5332-0A4D-9EF3-9369F11F3EC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71C89-5332-0A4D-9EF3-9369F11F3EC5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8F199E-2EE8-43CB-8FF0-8CE490DAE21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3" Type="http://schemas.openxmlformats.org/officeDocument/2006/relationships/theme" Target="../theme/theme2.xml"/><Relationship Id="rId22" Type="http://schemas.openxmlformats.org/officeDocument/2006/relationships/tags" Target="../tags/tag65.xml"/><Relationship Id="rId21" Type="http://schemas.openxmlformats.org/officeDocument/2006/relationships/tags" Target="../tags/tag64.xml"/><Relationship Id="rId20" Type="http://schemas.openxmlformats.org/officeDocument/2006/relationships/tags" Target="../tags/tag63.xml"/><Relationship Id="rId2" Type="http://schemas.openxmlformats.org/officeDocument/2006/relationships/slideLayout" Target="../slideLayouts/slideLayout13.xml"/><Relationship Id="rId19" Type="http://schemas.openxmlformats.org/officeDocument/2006/relationships/image" Target="file:///D:\qq&#25991;&#20214;\712321467\Image\C2C\Image2\%7b75232B38-A165-1FB7-499C-2E1C792CACB5%7d.png" TargetMode="External"/><Relationship Id="rId18" Type="http://schemas.openxmlformats.org/officeDocument/2006/relationships/image" Target="../media/image1.png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97AF4-471F-40AD-BBEF-12715845866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8CB9B-EC1D-450D-8120-CCB6568240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9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8" r:link="rId1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2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emf"/><Relationship Id="rId8" Type="http://schemas.openxmlformats.org/officeDocument/2006/relationships/image" Target="../media/image9.emf"/><Relationship Id="rId7" Type="http://schemas.openxmlformats.org/officeDocument/2006/relationships/image" Target="../media/image8.emf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0" Type="http://schemas.openxmlformats.org/officeDocument/2006/relationships/notesSlide" Target="../notesSlides/notesSlide1.xml"/><Relationship Id="rId2" Type="http://schemas.openxmlformats.org/officeDocument/2006/relationships/image" Target="../media/image3.emf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17.png"/><Relationship Id="rId17" Type="http://schemas.microsoft.com/office/2007/relationships/media" Target="../media/media1.mp3"/><Relationship Id="rId16" Type="http://schemas.openxmlformats.org/officeDocument/2006/relationships/audio" Target="../media/media1.mp3"/><Relationship Id="rId15" Type="http://schemas.openxmlformats.org/officeDocument/2006/relationships/image" Target="../media/image16.emf"/><Relationship Id="rId14" Type="http://schemas.openxmlformats.org/officeDocument/2006/relationships/image" Target="../media/image15.emf"/><Relationship Id="rId13" Type="http://schemas.openxmlformats.org/officeDocument/2006/relationships/image" Target="../media/image14.emf"/><Relationship Id="rId12" Type="http://schemas.openxmlformats.org/officeDocument/2006/relationships/image" Target="../media/image13.emf"/><Relationship Id="rId11" Type="http://schemas.openxmlformats.org/officeDocument/2006/relationships/image" Target="../media/image12.emf"/><Relationship Id="rId10" Type="http://schemas.openxmlformats.org/officeDocument/2006/relationships/image" Target="../media/image11.emf"/><Relationship Id="rId1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66.xml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emf"/><Relationship Id="rId8" Type="http://schemas.openxmlformats.org/officeDocument/2006/relationships/image" Target="../media/image10.emf"/><Relationship Id="rId7" Type="http://schemas.openxmlformats.org/officeDocument/2006/relationships/image" Target="../media/image9.emf"/><Relationship Id="rId6" Type="http://schemas.openxmlformats.org/officeDocument/2006/relationships/image" Target="../media/image8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1" Type="http://schemas.openxmlformats.org/officeDocument/2006/relationships/notesSlide" Target="../notesSlides/notesSlide6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19" Type="http://schemas.openxmlformats.org/officeDocument/2006/relationships/image" Target="../media/image15.emf"/><Relationship Id="rId18" Type="http://schemas.openxmlformats.org/officeDocument/2006/relationships/image" Target="../media/image23.emf"/><Relationship Id="rId17" Type="http://schemas.openxmlformats.org/officeDocument/2006/relationships/image" Target="../media/image22.emf"/><Relationship Id="rId16" Type="http://schemas.openxmlformats.org/officeDocument/2006/relationships/image" Target="../media/image21.emf"/><Relationship Id="rId15" Type="http://schemas.openxmlformats.org/officeDocument/2006/relationships/image" Target="../media/image20.emf"/><Relationship Id="rId14" Type="http://schemas.openxmlformats.org/officeDocument/2006/relationships/image" Target="../media/image19.emf"/><Relationship Id="rId13" Type="http://schemas.openxmlformats.org/officeDocument/2006/relationships/image" Target="../media/image18.emf"/><Relationship Id="rId12" Type="http://schemas.openxmlformats.org/officeDocument/2006/relationships/image" Target="../media/image14.emf"/><Relationship Id="rId11" Type="http://schemas.openxmlformats.org/officeDocument/2006/relationships/image" Target="../media/image13.emf"/><Relationship Id="rId10" Type="http://schemas.openxmlformats.org/officeDocument/2006/relationships/image" Target="../media/image12.emf"/><Relationship Id="rId1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emf"/><Relationship Id="rId8" Type="http://schemas.openxmlformats.org/officeDocument/2006/relationships/image" Target="../media/image11.emf"/><Relationship Id="rId7" Type="http://schemas.openxmlformats.org/officeDocument/2006/relationships/image" Target="../media/image10.emf"/><Relationship Id="rId6" Type="http://schemas.openxmlformats.org/officeDocument/2006/relationships/tags" Target="../tags/tag70.xml"/><Relationship Id="rId5" Type="http://schemas.openxmlformats.org/officeDocument/2006/relationships/image" Target="../media/image9.emf"/><Relationship Id="rId4" Type="http://schemas.openxmlformats.org/officeDocument/2006/relationships/image" Target="../media/image6.emf"/><Relationship Id="rId3" Type="http://schemas.openxmlformats.org/officeDocument/2006/relationships/image" Target="../media/image5.emf"/><Relationship Id="rId21" Type="http://schemas.openxmlformats.org/officeDocument/2006/relationships/notesSlide" Target="../notesSlides/notesSlide7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19" Type="http://schemas.openxmlformats.org/officeDocument/2006/relationships/image" Target="../media/image7.emf"/><Relationship Id="rId18" Type="http://schemas.openxmlformats.org/officeDocument/2006/relationships/tags" Target="../tags/tag76.xml"/><Relationship Id="rId17" Type="http://schemas.openxmlformats.org/officeDocument/2006/relationships/tags" Target="../tags/tag75.xml"/><Relationship Id="rId16" Type="http://schemas.openxmlformats.org/officeDocument/2006/relationships/tags" Target="../tags/tag74.xml"/><Relationship Id="rId15" Type="http://schemas.openxmlformats.org/officeDocument/2006/relationships/tags" Target="../tags/tag73.xml"/><Relationship Id="rId14" Type="http://schemas.openxmlformats.org/officeDocument/2006/relationships/tags" Target="../tags/tag72.xml"/><Relationship Id="rId13" Type="http://schemas.openxmlformats.org/officeDocument/2006/relationships/tags" Target="../tags/tag71.xml"/><Relationship Id="rId12" Type="http://schemas.openxmlformats.org/officeDocument/2006/relationships/image" Target="../media/image15.emf"/><Relationship Id="rId11" Type="http://schemas.openxmlformats.org/officeDocument/2006/relationships/image" Target="../media/image14.emf"/><Relationship Id="rId10" Type="http://schemas.openxmlformats.org/officeDocument/2006/relationships/image" Target="../media/image13.emf"/><Relationship Id="rId1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emf"/><Relationship Id="rId8" Type="http://schemas.openxmlformats.org/officeDocument/2006/relationships/image" Target="../media/image10.emf"/><Relationship Id="rId7" Type="http://schemas.openxmlformats.org/officeDocument/2006/relationships/image" Target="../media/image9.emf"/><Relationship Id="rId6" Type="http://schemas.openxmlformats.org/officeDocument/2006/relationships/image" Target="../media/image8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3" Type="http://schemas.openxmlformats.org/officeDocument/2006/relationships/image" Target="../media/image4.emf"/><Relationship Id="rId21" Type="http://schemas.openxmlformats.org/officeDocument/2006/relationships/notesSlide" Target="../notesSlides/notesSlide2.xml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3.emf"/><Relationship Id="rId19" Type="http://schemas.openxmlformats.org/officeDocument/2006/relationships/image" Target="../media/image15.emf"/><Relationship Id="rId18" Type="http://schemas.openxmlformats.org/officeDocument/2006/relationships/image" Target="../media/image23.emf"/><Relationship Id="rId17" Type="http://schemas.openxmlformats.org/officeDocument/2006/relationships/image" Target="../media/image22.emf"/><Relationship Id="rId16" Type="http://schemas.openxmlformats.org/officeDocument/2006/relationships/image" Target="../media/image21.emf"/><Relationship Id="rId15" Type="http://schemas.openxmlformats.org/officeDocument/2006/relationships/image" Target="../media/image20.emf"/><Relationship Id="rId14" Type="http://schemas.openxmlformats.org/officeDocument/2006/relationships/image" Target="../media/image19.emf"/><Relationship Id="rId13" Type="http://schemas.openxmlformats.org/officeDocument/2006/relationships/image" Target="../media/image18.emf"/><Relationship Id="rId12" Type="http://schemas.openxmlformats.org/officeDocument/2006/relationships/image" Target="../media/image14.emf"/><Relationship Id="rId11" Type="http://schemas.openxmlformats.org/officeDocument/2006/relationships/image" Target="../media/image13.emf"/><Relationship Id="rId10" Type="http://schemas.openxmlformats.org/officeDocument/2006/relationships/image" Target="../media/image12.emf"/><Relationship Id="rId1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emf"/><Relationship Id="rId8" Type="http://schemas.openxmlformats.org/officeDocument/2006/relationships/image" Target="../media/image12.emf"/><Relationship Id="rId7" Type="http://schemas.openxmlformats.org/officeDocument/2006/relationships/image" Target="../media/image11.emf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6.emf"/><Relationship Id="rId3" Type="http://schemas.openxmlformats.org/officeDocument/2006/relationships/image" Target="../media/image5.emf"/><Relationship Id="rId2" Type="http://schemas.openxmlformats.org/officeDocument/2006/relationships/image" Target="../media/image3.emf"/><Relationship Id="rId14" Type="http://schemas.openxmlformats.org/officeDocument/2006/relationships/notesSlide" Target="../notesSlides/notesSlide3.xml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7.emf"/><Relationship Id="rId11" Type="http://schemas.openxmlformats.org/officeDocument/2006/relationships/image" Target="../media/image15.emf"/><Relationship Id="rId10" Type="http://schemas.openxmlformats.org/officeDocument/2006/relationships/image" Target="../media/image14.emf"/><Relationship Id="rId1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1567" y="298765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38285" y="1835555"/>
            <a:ext cx="1048307" cy="14834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9889" y="1306542"/>
            <a:ext cx="4056353" cy="4707892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881245" y="1435100"/>
            <a:ext cx="7310755" cy="2569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第</a:t>
            </a:r>
            <a:r>
              <a:rPr lang="en-US" altLang="zh-CN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9</a:t>
            </a:r>
            <a:r>
              <a:rPr lang="zh-CN" altLang="en-US" sz="44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周英语早读</a:t>
            </a:r>
            <a:endParaRPr lang="en-US" altLang="zh-CN" sz="44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endParaRPr lang="en-US" altLang="zh-CN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27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、</a:t>
            </a:r>
            <a:r>
              <a:rPr lang="en-US" altLang="zh-CN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28</a:t>
            </a:r>
            <a:r>
              <a:rPr lang="zh-CN" altLang="en-US" sz="3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zh-CN" altLang="en-US" sz="3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Lenka-The Show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846493" y="-898861"/>
            <a:ext cx="609600" cy="609600"/>
          </a:xfrm>
          <a:prstGeom prst="rect">
            <a:avLst/>
          </a:prstGeom>
        </p:spPr>
      </p:pic>
      <p:cxnSp>
        <p:nvCxnSpPr>
          <p:cNvPr id="28" name="直接连接符 27" descr="e7d195523061f1c0deeec63e560781cfd59afb0ea006f2a87ABB68BF51EA6619813959095094C18C62A12F549504892A4AAA8C1554C6663626E05CA27F281A14E6983772AFC3FB97135759321DEA3D7047B2D20B121D4E05A6D0F227958A32026FEBB3ABD36322023181A2FF8EA235E789B1C6FF9A70CDD2C90B48B40EB7806F7806DF616AB3CE63"/>
          <p:cNvCxnSpPr/>
          <p:nvPr/>
        </p:nvCxnSpPr>
        <p:spPr>
          <a:xfrm rot="5400000">
            <a:off x="7220953" y="379974"/>
            <a:ext cx="0" cy="46800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0"/>
            <a:ext cx="12192000" cy="1024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40"/>
              </a:lnSpc>
            </a:pP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ts val="3640"/>
              </a:lnSpc>
            </a:pP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6365" y="-205105"/>
            <a:ext cx="11787505" cy="70631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400" b="1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Ⅰ</a:t>
            </a:r>
            <a:r>
              <a:rPr lang="en-US" altLang="zh-CN" sz="4400" b="1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. Derivatives.</a:t>
            </a:r>
            <a:endParaRPr lang="en-US" altLang="zh-CN" sz="4400" b="1">
              <a:highlight>
                <a:srgbClr val="FFFF00"/>
              </a:highlight>
              <a:latin typeface="Times New Roman" panose="02020603050405020304"/>
              <a:ea typeface="宋体" panose="02010600030101010101" pitchFamily="2" charset="-122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1. frost       </a:t>
            </a:r>
            <a:r>
              <a:rPr lang="en-US" altLang="zh-CN" sz="4400">
                <a:solidFill>
                  <a:schemeClr val="accent4"/>
                </a:solidFill>
                <a:latin typeface="Times New Roman" panose="02020603050405020304"/>
                <a:ea typeface="Times New Roman" panose="02020603050405020304"/>
              </a:rPr>
              <a:t>    frosty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 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2. massive      </a:t>
            </a:r>
            <a:r>
              <a:rPr lang="en-US" altLang="zh-CN" sz="440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</a:rPr>
              <a:t> mass 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 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3. breath   breathless  </a:t>
            </a:r>
            <a:r>
              <a:rPr lang="en-US" altLang="zh-CN" sz="4400">
                <a:solidFill>
                  <a:srgbClr val="C00000"/>
                </a:solidFill>
                <a:latin typeface="Times New Roman" panose="02020603050405020304"/>
                <a:ea typeface="Times New Roman" panose="02020603050405020304"/>
              </a:rPr>
              <a:t>breathe 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 breath-taking  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4. freeze   froze  </a:t>
            </a:r>
            <a:r>
              <a:rPr lang="en-US" altLang="zh-CN" sz="4400">
                <a:solidFill>
                  <a:srgbClr val="00B0F0"/>
                </a:solidFill>
                <a:latin typeface="Times New Roman" panose="02020603050405020304"/>
                <a:ea typeface="Times New Roman" panose="02020603050405020304"/>
              </a:rPr>
              <a:t> frozen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   freezing   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5. literally   </a:t>
            </a:r>
            <a:r>
              <a:rPr lang="en-US" altLang="zh-CN" sz="4400">
                <a:solidFill>
                  <a:srgbClr val="00B050"/>
                </a:solidFill>
                <a:latin typeface="Times New Roman" panose="02020603050405020304"/>
                <a:ea typeface="Times New Roman" panose="02020603050405020304"/>
              </a:rPr>
              <a:t>literal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     literature  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6. astonish  </a:t>
            </a:r>
            <a:r>
              <a:rPr lang="en-US" altLang="zh-CN" sz="4400">
                <a:solidFill>
                  <a:srgbClr val="7030A0"/>
                </a:solidFill>
                <a:latin typeface="Times New Roman" panose="02020603050405020304"/>
                <a:ea typeface="Times New Roman" panose="02020603050405020304"/>
              </a:rPr>
              <a:t>astonishing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  astonished astonishment 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7. mist  </a:t>
            </a:r>
            <a:r>
              <a:rPr lang="en-US" altLang="zh-CN" sz="4400">
                <a:solidFill>
                  <a:srgbClr val="FF6680"/>
                </a:solidFill>
                <a:latin typeface="Times New Roman" panose="02020603050405020304"/>
                <a:ea typeface="Times New Roman" panose="02020603050405020304"/>
              </a:rPr>
              <a:t>misty  </a:t>
            </a:r>
            <a:endParaRPr lang="en-US" altLang="zh-CN" sz="44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8. advertisement </a:t>
            </a:r>
            <a:r>
              <a:rPr lang="en-US" altLang="zh-CN" sz="4400">
                <a:solidFill>
                  <a:schemeClr val="accent6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 advertise</a:t>
            </a:r>
            <a:r>
              <a:rPr lang="en-US" altLang="zh-CN" sz="4400">
                <a:latin typeface="Times New Roman" panose="02020603050405020304"/>
                <a:ea typeface="Times New Roman" panose="02020603050405020304"/>
              </a:rPr>
              <a:t>  advertiser</a:t>
            </a:r>
            <a:r>
              <a:rPr lang="en-US" altLang="zh-CN" sz="4400">
                <a:solidFill>
                  <a:schemeClr val="accent2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</a:rPr>
              <a:t>  advertising</a:t>
            </a:r>
            <a:endParaRPr lang="en-US" altLang="zh-CN" sz="4400">
              <a:solidFill>
                <a:schemeClr val="accent2">
                  <a:lumMod val="75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  <a:p>
            <a:pPr defTabSz="266700"/>
            <a:endParaRPr lang="en-US" altLang="zh-CN" sz="4400">
              <a:solidFill>
                <a:schemeClr val="accent2">
                  <a:lumMod val="75000"/>
                </a:schemeClr>
              </a:solidFill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 rot="21360000">
            <a:off x="8561388" y="469265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U4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34365" y="485140"/>
            <a:ext cx="11367135" cy="54838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 9. </a:t>
            </a:r>
            <a:r>
              <a:rPr lang="en-US" altLang="zh-CN" sz="4800">
                <a:solidFill>
                  <a:schemeClr val="accent2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photographer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  photograph  photography  </a:t>
            </a:r>
            <a:endParaRPr lang="en-US" altLang="zh-CN" sz="48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10. pleasant   </a:t>
            </a:r>
            <a:r>
              <a:rPr lang="en-US" altLang="zh-CN" sz="4800">
                <a:solidFill>
                  <a:srgbClr val="FFC00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pleased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  pleasing   pleasure   </a:t>
            </a:r>
            <a:endParaRPr lang="en-US" altLang="zh-CN" sz="48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11. </a:t>
            </a:r>
            <a:r>
              <a:rPr lang="en-US" altLang="zh-CN" sz="4800">
                <a:solidFill>
                  <a:srgbClr val="00B05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contrary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   contrarily   </a:t>
            </a:r>
            <a:endParaRPr lang="en-US" altLang="zh-CN" sz="48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12. arise   </a:t>
            </a:r>
            <a:r>
              <a:rPr lang="en-US" altLang="zh-CN" sz="4800">
                <a:solidFill>
                  <a:srgbClr val="7030A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arose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  arisen   </a:t>
            </a:r>
            <a:endParaRPr lang="en-US" altLang="zh-CN" sz="48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13. </a:t>
            </a:r>
            <a:r>
              <a:rPr lang="en-US" altLang="zh-CN" sz="4800">
                <a:solidFill>
                  <a:srgbClr val="0000FF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anticipate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  anticipation   </a:t>
            </a:r>
            <a:endParaRPr lang="en-US" altLang="zh-CN" sz="48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14.  enroll   </a:t>
            </a:r>
            <a:r>
              <a:rPr lang="en-US" altLang="zh-CN" sz="4800">
                <a:solidFill>
                  <a:srgbClr val="80AD31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enrollment  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 </a:t>
            </a:r>
            <a:endParaRPr lang="en-US" altLang="zh-CN" sz="4800">
              <a:latin typeface="Times New Roman" panose="02020603050405020304"/>
              <a:ea typeface="Times New Roman" panose="02020603050405020304"/>
            </a:endParaRPr>
          </a:p>
          <a:p>
            <a:pPr defTabSz="266700"/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15. </a:t>
            </a:r>
            <a:r>
              <a:rPr lang="en-US" altLang="zh-CN" sz="4800">
                <a:solidFill>
                  <a:srgbClr val="7030A0"/>
                </a:solidFill>
                <a:latin typeface="Times New Roman" panose="02020603050405020304"/>
                <a:ea typeface="Times New Roman" panose="02020603050405020304"/>
                <a:sym typeface="+mn-ea"/>
              </a:rPr>
              <a:t>coherent  </a:t>
            </a:r>
            <a:r>
              <a:rPr lang="en-US" altLang="zh-CN" sz="4800">
                <a:latin typeface="Times New Roman" panose="02020603050405020304"/>
                <a:ea typeface="Times New Roman" panose="02020603050405020304"/>
                <a:sym typeface="+mn-ea"/>
              </a:rPr>
              <a:t> coherence </a:t>
            </a:r>
            <a:endParaRPr lang="en-US" altLang="zh-CN" sz="4800">
              <a:latin typeface="Times New Roman" panose="02020603050405020304"/>
              <a:ea typeface="Times New Roman" panose="02020603050405020304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 rot="21360000">
            <a:off x="8894763" y="2398395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U4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620" y="378460"/>
            <a:ext cx="11922760" cy="94869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 rot="21360000">
            <a:off x="8561388" y="469265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U5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0" y="481330"/>
            <a:ext cx="12189460" cy="369316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 rot="21360000">
            <a:off x="9148128" y="4479290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U5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内容占位符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3515" y="617855"/>
            <a:ext cx="12008485" cy="529336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 rot="21360000">
            <a:off x="9148128" y="4953635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U5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自由复习读后续写</a:t>
            </a:r>
            <a:r>
              <a:rPr lang="en-US" altLang="zh-CN"/>
              <a:t>--</a:t>
            </a:r>
            <a:r>
              <a:rPr lang="zh-CN" altLang="en-US"/>
              <a:t>情绪描写学案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3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46183" y="2067373"/>
              <a:ext cx="69469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2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812468" y="2432141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29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28"/>
          <p:cNvGrpSpPr/>
          <p:nvPr>
            <p:custDataLst>
              <p:tags r:id="rId13"/>
            </p:custDataLst>
          </p:nvPr>
        </p:nvGrpSpPr>
        <p:grpSpPr>
          <a:xfrm>
            <a:off x="5354955" y="422910"/>
            <a:ext cx="6735445" cy="834390"/>
            <a:chOff x="7553737" y="2050705"/>
            <a:chExt cx="5483767" cy="516834"/>
          </a:xfrm>
        </p:grpSpPr>
        <p:sp>
          <p:nvSpPr>
            <p:cNvPr id="30" name="圆角矩形 29"/>
            <p:cNvSpPr/>
            <p:nvPr>
              <p:custDataLst>
                <p:tags r:id="rId14"/>
              </p:custDataLst>
            </p:nvPr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>
              <p:custDataLst>
                <p:tags r:id="rId15"/>
              </p:custDataLst>
            </p:nvPr>
          </p:nvSpPr>
          <p:spPr>
            <a:xfrm>
              <a:off x="7632620" y="2168089"/>
              <a:ext cx="5404884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1.GR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合刊五词汇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P19-20（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翻页；齐读）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2" name="组合 31"/>
          <p:cNvGrpSpPr/>
          <p:nvPr>
            <p:custDataLst>
              <p:tags r:id="rId16"/>
            </p:custDataLst>
          </p:nvPr>
        </p:nvGrpSpPr>
        <p:grpSpPr>
          <a:xfrm>
            <a:off x="5354649" y="1597928"/>
            <a:ext cx="6837738" cy="868299"/>
            <a:chOff x="7574162" y="2706533"/>
            <a:chExt cx="3685372" cy="868299"/>
          </a:xfrm>
        </p:grpSpPr>
        <p:sp>
          <p:nvSpPr>
            <p:cNvPr id="33" name="圆角矩形 32"/>
            <p:cNvSpPr/>
            <p:nvPr>
              <p:custDataLst>
                <p:tags r:id="rId17"/>
              </p:custDataLst>
            </p:nvPr>
          </p:nvSpPr>
          <p:spPr>
            <a:xfrm>
              <a:off x="7574162" y="270653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>
              <p:custDataLst>
                <p:tags r:id="rId18"/>
              </p:custDataLst>
            </p:nvPr>
          </p:nvSpPr>
          <p:spPr>
            <a:xfrm>
              <a:off x="7626831" y="2876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读后续写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--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情绪描写、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情绪描写三大句型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396481" y="2739836"/>
            <a:ext cx="6461553" cy="863507"/>
            <a:chOff x="7553738" y="3756728"/>
            <a:chExt cx="3578087" cy="863507"/>
          </a:xfrm>
        </p:grpSpPr>
        <p:sp>
          <p:nvSpPr>
            <p:cNvPr id="36" name="圆角矩形 35"/>
            <p:cNvSpPr/>
            <p:nvPr/>
          </p:nvSpPr>
          <p:spPr>
            <a:xfrm>
              <a:off x="7553738" y="3789239"/>
              <a:ext cx="3578087" cy="830996"/>
            </a:xfrm>
            <a:prstGeom prst="roundRect">
              <a:avLst>
                <a:gd name="adj" fmla="val 29488"/>
              </a:avLst>
            </a:prstGeom>
            <a:solidFill>
              <a:srgbClr val="A88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7638993" y="3756728"/>
              <a:ext cx="3366358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3.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读后续写范文（我与他人）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齐读</a:t>
              </a:r>
              <a:endPara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5295" y="1072564"/>
            <a:ext cx="2283267" cy="32310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6177915" y="0"/>
            <a:ext cx="5146675" cy="6857365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68265" cy="675386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200650" cy="24003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rcRect t="3728"/>
          <a:stretch>
            <a:fillRect/>
          </a:stretch>
        </p:blipFill>
        <p:spPr>
          <a:xfrm>
            <a:off x="5835650" y="0"/>
            <a:ext cx="5066665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grpSp>
        <p:nvGrpSpPr>
          <p:cNvPr id="56" name="组合 55"/>
          <p:cNvGrpSpPr/>
          <p:nvPr/>
        </p:nvGrpSpPr>
        <p:grpSpPr>
          <a:xfrm>
            <a:off x="7065141" y="1881946"/>
            <a:ext cx="3768009" cy="2592533"/>
            <a:chOff x="7065141" y="1881946"/>
            <a:chExt cx="3768009" cy="2592533"/>
          </a:xfrm>
        </p:grpSpPr>
        <p:sp>
          <p:nvSpPr>
            <p:cNvPr id="57" name="椭圆 56"/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0"/>
            <a:ext cx="12163928" cy="1371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5971"/>
            <a:ext cx="12163928" cy="18884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467" y="1639613"/>
            <a:ext cx="540000" cy="3712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0216" y="5518558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4443" y="548640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2679" y="5613436"/>
            <a:ext cx="527629" cy="801996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3078479" y="-1465420"/>
            <a:ext cx="694006" cy="1258675"/>
          </a:xfrm>
          <a:prstGeom prst="rect">
            <a:avLst/>
          </a:prstGeom>
          <a:solidFill>
            <a:srgbClr val="80A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3772485" y="-1465420"/>
            <a:ext cx="694006" cy="1258675"/>
          </a:xfrm>
          <a:prstGeom prst="rect">
            <a:avLst/>
          </a:prstGeom>
          <a:solidFill>
            <a:srgbClr val="FEB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466491" y="-1465420"/>
            <a:ext cx="694006" cy="1258675"/>
          </a:xfrm>
          <a:prstGeom prst="rect">
            <a:avLst/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5160498" y="-1465420"/>
            <a:ext cx="694006" cy="1258675"/>
          </a:xfrm>
          <a:prstGeom prst="rect">
            <a:avLst/>
          </a:prstGeom>
          <a:solidFill>
            <a:srgbClr val="FF66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854504" y="-1465420"/>
            <a:ext cx="694006" cy="1258675"/>
          </a:xfrm>
          <a:prstGeom prst="rect">
            <a:avLst/>
          </a:prstGeom>
          <a:solidFill>
            <a:srgbClr val="45AF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2129" y="5417100"/>
            <a:ext cx="4661345" cy="70975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1263931" y="2967226"/>
            <a:ext cx="2508554" cy="2692107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2692679" y="3205793"/>
            <a:ext cx="467320" cy="670503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5774" y="168433"/>
            <a:ext cx="11216940" cy="1414395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53509" y="1449961"/>
            <a:ext cx="1406490" cy="621047"/>
          </a:xfrm>
          <a:prstGeom prst="rect">
            <a:avLst/>
          </a:prstGeom>
        </p:spPr>
      </p:pic>
      <p:grpSp>
        <p:nvGrpSpPr>
          <p:cNvPr id="53" name="组合 52"/>
          <p:cNvGrpSpPr/>
          <p:nvPr/>
        </p:nvGrpSpPr>
        <p:grpSpPr>
          <a:xfrm>
            <a:off x="3505786" y="1556624"/>
            <a:ext cx="2133600" cy="2048256"/>
            <a:chOff x="3505786" y="1556624"/>
            <a:chExt cx="2133600" cy="2048256"/>
          </a:xfrm>
        </p:grpSpPr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flipH="1">
              <a:off x="3505786" y="1556624"/>
              <a:ext cx="2133600" cy="2048256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300463" y="2014033"/>
              <a:ext cx="693420" cy="1106805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altLang="zh-CN" sz="6600" dirty="0">
                  <a:solidFill>
                    <a:schemeClr val="bg1"/>
                  </a:solidFill>
                  <a:latin typeface="Britannic Bold" panose="020B0903060703020204" pitchFamily="34" charset="0"/>
                  <a:ea typeface="方正姚体" panose="02010601030101010101" pitchFamily="2" charset="-122"/>
                </a:rPr>
                <a:t>1</a:t>
              </a:r>
              <a:endParaRPr lang="zh-CN" altLang="en-US" sz="6600" dirty="0">
                <a:solidFill>
                  <a:schemeClr val="bg1"/>
                </a:solidFill>
                <a:latin typeface="Britannic Bold" panose="020B0903060703020204" pitchFamily="34" charset="0"/>
                <a:ea typeface="方正姚体" panose="02010601030101010101" pitchFamily="2" charset="-122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sp>
        <p:nvSpPr>
          <p:cNvPr id="59" name="文本框 58"/>
          <p:cNvSpPr txBox="1"/>
          <p:nvPr/>
        </p:nvSpPr>
        <p:spPr>
          <a:xfrm>
            <a:off x="7734998" y="2441666"/>
            <a:ext cx="2428240" cy="14452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4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月</a:t>
            </a:r>
            <a:r>
              <a:rPr lang="en-US" altLang="zh-CN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28</a:t>
            </a: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日</a:t>
            </a:r>
            <a:endParaRPr lang="en-US" altLang="zh-CN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algn="ctr" defTabSz="1218565">
              <a:defRPr/>
            </a:pPr>
            <a:r>
              <a:rPr lang="zh-CN" altLang="en-US" sz="4400" b="1" kern="0" dirty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英语早读</a:t>
            </a:r>
            <a:endParaRPr lang="zh-CN" altLang="en-US" sz="4400" b="1" kern="0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050790" y="19583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601335" cy="362585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969635" y="0"/>
            <a:ext cx="5855970" cy="522859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3530" y="231140"/>
            <a:ext cx="10515600" cy="734695"/>
          </a:xfrm>
        </p:spPr>
        <p:txBody>
          <a:bodyPr/>
          <a:p>
            <a:r>
              <a:rPr lang="en-US" altLang="zh-CN" b="1">
                <a:highlight>
                  <a:srgbClr val="FFFF00"/>
                </a:highlight>
              </a:rPr>
              <a:t>Part  5  </a:t>
            </a:r>
            <a:r>
              <a:rPr lang="zh-CN" altLang="en-US" b="1">
                <a:highlight>
                  <a:srgbClr val="FFFF00"/>
                </a:highlight>
              </a:rPr>
              <a:t>悲伤、难过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3530" y="1167130"/>
            <a:ext cx="11809095" cy="5612765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 flash of grief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came upon sb.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感到一阵悲伤 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have tears in one’s eyes/eyes fill with tears/tears swim in sb’s eyes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眼里噙着泪水  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tears </a:t>
            </a: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roll/run/stream/flow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down sb’s cheeks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潸然泪下  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sob/weep 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with one’s face hidden in one’s hands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掩面啜泣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 </a:t>
            </a:r>
            <a:endParaRPr lang="en-US" altLang="zh-CN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1. They were</a:t>
            </a: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immersed in sorrow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他们沉浸在悲痛之中。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2.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Upon hearing the bad news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, she felt seized by </a:t>
            </a: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 burst of sadness 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and couldn't help crying bitterly.</a:t>
            </a:r>
            <a:endParaRPr lang="en-US" altLang="zh-CN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听到这个坏消息，她感到一阵悲伤，禁不住痛哭起来。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3. Her eyes </a:t>
            </a: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are flooded with tears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她眼里充满泪水。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8335" y="241935"/>
            <a:ext cx="10515600" cy="756285"/>
          </a:xfrm>
        </p:spPr>
        <p:txBody>
          <a:bodyPr/>
          <a:p>
            <a:r>
              <a:rPr lang="en-US" altLang="zh-CN" b="1">
                <a:highlight>
                  <a:srgbClr val="FFFF00"/>
                </a:highlight>
              </a:rPr>
              <a:t>Part  6   </a:t>
            </a:r>
            <a:r>
              <a:rPr lang="zh-CN" altLang="en-US" b="1">
                <a:highlight>
                  <a:srgbClr val="FFFF00"/>
                </a:highlight>
              </a:rPr>
              <a:t>遗憾、愧疚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0500" y="1066800"/>
            <a:ext cx="11163300" cy="511048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zh-CN" sz="3600" b="1"/>
              <a:t>a strong sense of </a:t>
            </a:r>
            <a:r>
              <a:rPr lang="en-US" altLang="zh-CN" sz="3600" b="1">
                <a:solidFill>
                  <a:srgbClr val="0000FF"/>
                </a:solidFill>
              </a:rPr>
              <a:t>loss </a:t>
            </a:r>
            <a:r>
              <a:rPr lang="zh-CN" altLang="en-US" sz="3600" b="1"/>
              <a:t>强烈的失落感 </a:t>
            </a:r>
            <a:endParaRPr lang="zh-CN" altLang="en-US" sz="3600" b="1"/>
          </a:p>
          <a:p>
            <a:pPr marL="0" indent="0">
              <a:buNone/>
            </a:pPr>
            <a:r>
              <a:rPr lang="en-US" altLang="zh-CN" sz="3600" b="1"/>
              <a:t>ease sb. of his </a:t>
            </a:r>
            <a:r>
              <a:rPr lang="en-US" altLang="zh-CN" sz="3600" b="1">
                <a:solidFill>
                  <a:srgbClr val="FF0000"/>
                </a:solidFill>
              </a:rPr>
              <a:t>pain/trouble</a:t>
            </a:r>
            <a:r>
              <a:rPr lang="zh-CN" altLang="en-US" sz="3600" b="1"/>
              <a:t>减轻某人的痛苦/烦恼 </a:t>
            </a:r>
            <a:endParaRPr lang="zh-CN" altLang="en-US" sz="3600" b="1"/>
          </a:p>
          <a:p>
            <a:pPr marL="0" indent="0">
              <a:buNone/>
            </a:pPr>
            <a:r>
              <a:rPr lang="en-US" altLang="zh-CN" sz="3600" b="1">
                <a:solidFill>
                  <a:srgbClr val="0000FF"/>
                </a:solidFill>
              </a:rPr>
              <a:t>Ashamed and self-blamed</a:t>
            </a:r>
            <a:r>
              <a:rPr lang="en-US" altLang="zh-CN" sz="3600" b="1"/>
              <a:t>/condemned, sb..... </a:t>
            </a:r>
            <a:r>
              <a:rPr lang="zh-CN" altLang="en-US" sz="3600" b="1"/>
              <a:t>既羞愧又自责，某人.....</a:t>
            </a:r>
            <a:endParaRPr lang="zh-CN" altLang="en-US" sz="3600" b="1"/>
          </a:p>
          <a:p>
            <a:pPr marL="0" indent="0">
              <a:buNone/>
            </a:pPr>
            <a:endParaRPr lang="en-US" altLang="zh-CN" sz="3600" b="1"/>
          </a:p>
          <a:p>
            <a:pPr marL="0" indent="0">
              <a:buNone/>
            </a:pPr>
            <a:r>
              <a:rPr lang="en-US" altLang="zh-CN" sz="3600" b="1"/>
              <a:t>1. She felt </a:t>
            </a:r>
            <a:r>
              <a:rPr lang="en-US" altLang="zh-CN" sz="3600" b="1">
                <a:solidFill>
                  <a:srgbClr val="FF0000"/>
                </a:solidFill>
              </a:rPr>
              <a:t>so</a:t>
            </a:r>
            <a:r>
              <a:rPr lang="en-US" altLang="zh-CN" sz="3600" b="1"/>
              <a:t> ashamed</a:t>
            </a:r>
            <a:r>
              <a:rPr lang="en-US" altLang="zh-CN" sz="3600" b="1">
                <a:solidFill>
                  <a:srgbClr val="FF0000"/>
                </a:solidFill>
              </a:rPr>
              <a:t> that</a:t>
            </a:r>
            <a:r>
              <a:rPr lang="en-US" altLang="zh-CN" sz="3600" b="1"/>
              <a:t> she could feel her face burning. </a:t>
            </a:r>
            <a:r>
              <a:rPr lang="zh-CN" altLang="en-US" sz="3600" b="1"/>
              <a:t>她感到羞愧难当，脸上滚烫。</a:t>
            </a:r>
            <a:endParaRPr lang="zh-CN" altLang="en-US" sz="3600" b="1"/>
          </a:p>
          <a:p>
            <a:pPr marL="0" indent="0">
              <a:buNone/>
            </a:pPr>
            <a:r>
              <a:rPr lang="en-US" altLang="zh-CN" sz="3600" b="1"/>
              <a:t>2. </a:t>
            </a:r>
            <a:r>
              <a:rPr lang="en-US" altLang="zh-CN" sz="3600" b="1">
                <a:solidFill>
                  <a:srgbClr val="FF0000"/>
                </a:solidFill>
              </a:rPr>
              <a:t>So ashamed </a:t>
            </a:r>
            <a:r>
              <a:rPr lang="en-US" altLang="zh-CN" sz="3600" b="1">
                <a:solidFill>
                  <a:srgbClr val="0000FF"/>
                </a:solidFill>
              </a:rPr>
              <a:t>was she</a:t>
            </a:r>
            <a:r>
              <a:rPr lang="en-US" altLang="zh-CN" sz="3600" b="1">
                <a:solidFill>
                  <a:srgbClr val="FF0000"/>
                </a:solidFill>
              </a:rPr>
              <a:t> that </a:t>
            </a:r>
            <a:r>
              <a:rPr lang="en-US" altLang="zh-CN" sz="3600" b="1"/>
              <a:t>she could feel the blood rush to her face. </a:t>
            </a:r>
            <a:endParaRPr lang="en-US" altLang="zh-CN" sz="3600" b="1"/>
          </a:p>
          <a:p>
            <a:pPr marL="0" indent="0">
              <a:buNone/>
            </a:pPr>
            <a:r>
              <a:rPr lang="zh-CN" altLang="en-US" sz="3600" b="1"/>
              <a:t>她感到羞愧极了，血液涌上脸颊。</a:t>
            </a:r>
            <a:endParaRPr lang="zh-CN" altLang="en-US" sz="3600" b="1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0735"/>
          </a:xfrm>
        </p:spPr>
        <p:txBody>
          <a:bodyPr/>
          <a:p>
            <a:r>
              <a:rPr lang="en-US" altLang="zh-CN" b="1">
                <a:highlight>
                  <a:srgbClr val="FFFF00"/>
                </a:highlight>
              </a:rPr>
              <a:t>Part  7 </a:t>
            </a:r>
            <a:r>
              <a:rPr lang="zh-CN" altLang="en-US" b="1">
                <a:highlight>
                  <a:srgbClr val="FFFF00"/>
                </a:highlight>
              </a:rPr>
              <a:t>失望、沮丧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6845" y="1268095"/>
            <a:ext cx="11565255" cy="5713095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en-US" altLang="zh-CN" b="1">
                <a:solidFill>
                  <a:srgbClr val="0000FF"/>
                </a:solidFill>
              </a:rPr>
              <a:t>in low spirits/in an unpleasant mood</a:t>
            </a:r>
            <a:r>
              <a:rPr lang="zh-CN" altLang="en-US" b="1"/>
              <a:t>情绪低落;沮丧</a:t>
            </a:r>
            <a:endParaRPr lang="zh-CN" altLang="en-US" b="1"/>
          </a:p>
          <a:p>
            <a:pPr marL="0" indent="0">
              <a:buNone/>
            </a:pPr>
            <a:r>
              <a:rPr lang="en-US" altLang="zh-CN" b="1"/>
              <a:t>try hard to disguise/ hide one’s</a:t>
            </a:r>
            <a:r>
              <a:rPr lang="en-US" altLang="zh-CN" b="1">
                <a:highlight>
                  <a:srgbClr val="FFFF00"/>
                </a:highlight>
              </a:rPr>
              <a:t> disappointment</a:t>
            </a:r>
            <a:r>
              <a:rPr lang="en-US" altLang="zh-CN" b="1"/>
              <a:t> </a:t>
            </a:r>
            <a:r>
              <a:rPr lang="zh-CN" altLang="en-US" b="1"/>
              <a:t>尽力掩饰某人的失望之情</a:t>
            </a:r>
            <a:endParaRPr lang="zh-CN" altLang="en-US" b="1"/>
          </a:p>
          <a:p>
            <a:pPr marL="0" indent="0">
              <a:buNone/>
            </a:pPr>
            <a:r>
              <a:rPr lang="en-US" altLang="zh-CN" b="1"/>
              <a:t>be overcome/overwhelmed/seized by </a:t>
            </a:r>
            <a:r>
              <a:rPr lang="en-US" altLang="zh-CN" b="1">
                <a:solidFill>
                  <a:srgbClr val="FF0000"/>
                </a:solidFill>
              </a:rPr>
              <a:t>disappointment</a:t>
            </a:r>
            <a:r>
              <a:rPr lang="en-US" altLang="zh-CN" b="1"/>
              <a:t> /desperation／</a:t>
            </a:r>
            <a:r>
              <a:rPr lang="en-US" altLang="zh-CN" b="1">
                <a:solidFill>
                  <a:srgbClr val="FF0000"/>
                </a:solidFill>
              </a:rPr>
              <a:t>despair</a:t>
            </a:r>
            <a:r>
              <a:rPr lang="en-US" altLang="zh-CN" b="1"/>
              <a:t>／hopelessness </a:t>
            </a:r>
            <a:endParaRPr lang="en-US" altLang="zh-CN" b="1"/>
          </a:p>
          <a:p>
            <a:pPr marL="0" indent="0">
              <a:buNone/>
            </a:pPr>
            <a:r>
              <a:rPr lang="zh-CN" altLang="en-US" b="1"/>
              <a:t>非常失望／绝望</a:t>
            </a:r>
            <a:endParaRPr lang="zh-CN" altLang="en-US" b="1"/>
          </a:p>
          <a:p>
            <a:pPr marL="0" indent="0">
              <a:buNone/>
            </a:pPr>
            <a:endParaRPr lang="en-US" altLang="zh-CN" b="1"/>
          </a:p>
          <a:p>
            <a:pPr marL="0" indent="0">
              <a:buNone/>
            </a:pPr>
            <a:r>
              <a:rPr lang="en-US" altLang="zh-CN" b="1"/>
              <a:t>1.</a:t>
            </a:r>
            <a:r>
              <a:rPr lang="en-US" altLang="zh-CN" b="1">
                <a:solidFill>
                  <a:srgbClr val="FF0000"/>
                </a:solidFill>
              </a:rPr>
              <a:t>Overcome with bitter disappointment </a:t>
            </a:r>
            <a:r>
              <a:rPr lang="en-US" altLang="zh-CN" b="1"/>
              <a:t>at his failing to win a prize, he </a:t>
            </a:r>
            <a:r>
              <a:rPr lang="en-US" altLang="zh-CN" b="1">
                <a:solidFill>
                  <a:srgbClr val="0000FF"/>
                </a:solidFill>
              </a:rPr>
              <a:t>locked himself up in his</a:t>
            </a:r>
            <a:r>
              <a:rPr lang="en-US" altLang="zh-CN" b="1"/>
              <a:t> room.  </a:t>
            </a:r>
            <a:endParaRPr lang="en-US" altLang="zh-CN" b="1"/>
          </a:p>
          <a:p>
            <a:pPr marL="0" indent="0">
              <a:buNone/>
            </a:pPr>
            <a:r>
              <a:rPr lang="zh-CN" altLang="en-US" b="1"/>
              <a:t>他对未能获奖感到极度失望，于是把自己锁在房间里。</a:t>
            </a:r>
            <a:endParaRPr lang="zh-CN" altLang="en-US" b="1"/>
          </a:p>
          <a:p>
            <a:pPr marL="0" indent="0">
              <a:buNone/>
            </a:pPr>
            <a:r>
              <a:rPr lang="en-US" altLang="zh-CN" b="1"/>
              <a:t>2</a:t>
            </a:r>
            <a:r>
              <a:rPr lang="en-US" altLang="zh-CN" b="1">
                <a:solidFill>
                  <a:srgbClr val="FF0000"/>
                </a:solidFill>
              </a:rPr>
              <a:t>.His heart sank</a:t>
            </a:r>
            <a:r>
              <a:rPr lang="en-US" altLang="zh-CN" b="1"/>
              <a:t> </a:t>
            </a:r>
            <a:r>
              <a:rPr lang="en-US" altLang="zh-CN" b="1">
                <a:solidFill>
                  <a:srgbClr val="0000FF"/>
                </a:solidFill>
              </a:rPr>
              <a:t>when</a:t>
            </a:r>
            <a:r>
              <a:rPr lang="en-US" altLang="zh-CN" b="1" u="sng"/>
              <a:t> he heard the news that he failed to win a prize.</a:t>
            </a:r>
            <a:endParaRPr lang="en-US" altLang="zh-CN" b="1" u="sng"/>
          </a:p>
          <a:p>
            <a:pPr marL="0" indent="0">
              <a:buNone/>
            </a:pPr>
            <a:r>
              <a:rPr lang="zh-CN" altLang="en-US" b="1"/>
              <a:t>当得知没有获奖时,他心一沉。</a:t>
            </a:r>
            <a:endParaRPr lang="zh-CN" altLang="en-US" b="1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4215" y="175260"/>
            <a:ext cx="10515600" cy="756285"/>
          </a:xfrm>
        </p:spPr>
        <p:txBody>
          <a:bodyPr/>
          <a:p>
            <a:r>
              <a:rPr lang="en-US" altLang="zh-CN" b="1">
                <a:highlight>
                  <a:srgbClr val="FFFF00"/>
                </a:highlight>
              </a:rPr>
              <a:t>Part  8    </a:t>
            </a:r>
            <a:r>
              <a:rPr lang="zh-CN" altLang="en-US" b="1">
                <a:highlight>
                  <a:srgbClr val="FFFF00"/>
                </a:highlight>
              </a:rPr>
              <a:t>激动、热情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7345" y="931545"/>
            <a:ext cx="11520170" cy="524573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zh-CN" sz="2700" b="1"/>
              <a:t>light up                             </a:t>
            </a:r>
            <a:r>
              <a:rPr lang="zh-CN" altLang="en-US" sz="2700" b="1"/>
              <a:t>喜形于色</a:t>
            </a:r>
            <a:endParaRPr lang="zh-CN" altLang="en-US" sz="2700" b="1"/>
          </a:p>
          <a:p>
            <a:pPr marL="0" indent="0">
              <a:buNone/>
            </a:pPr>
            <a:r>
              <a:rPr lang="en-US" altLang="zh-CN" sz="2700" b="1"/>
              <a:t>be wild with joy/delight/happiness </a:t>
            </a:r>
            <a:r>
              <a:rPr lang="zh-CN" altLang="en-US" sz="2700" b="1"/>
              <a:t>欣喜若狂  </a:t>
            </a:r>
            <a:endParaRPr lang="zh-CN" altLang="en-US" sz="2700" b="1"/>
          </a:p>
          <a:p>
            <a:pPr marL="0" indent="0">
              <a:buNone/>
            </a:pPr>
            <a:r>
              <a:rPr lang="en-US" altLang="zh-CN" sz="2700" b="1"/>
              <a:t>in a good mood       </a:t>
            </a:r>
            <a:r>
              <a:rPr lang="zh-CN" altLang="en-US" sz="2700" b="1"/>
              <a:t>心情好</a:t>
            </a:r>
            <a:r>
              <a:rPr lang="en-US" altLang="zh-CN" sz="2700" b="1"/>
              <a:t>               to one's delight/joy   </a:t>
            </a:r>
            <a:r>
              <a:rPr lang="zh-CN" altLang="en-US" sz="2700" b="1"/>
              <a:t>让某人开心的是</a:t>
            </a:r>
            <a:endParaRPr lang="zh-CN" altLang="en-US" sz="2700" b="1"/>
          </a:p>
          <a:p>
            <a:pPr marL="0" indent="0">
              <a:buNone/>
            </a:pPr>
            <a:r>
              <a:rPr lang="en-US" altLang="zh-CN" sz="2700" b="1">
                <a:solidFill>
                  <a:srgbClr val="0000FF"/>
                </a:solidFill>
                <a:highlight>
                  <a:srgbClr val="FFFF00"/>
                </a:highlight>
              </a:rPr>
              <a:t>on top of the world</a:t>
            </a:r>
            <a:r>
              <a:rPr lang="en-US" altLang="zh-CN" sz="2700" b="1"/>
              <a:t>           </a:t>
            </a:r>
            <a:r>
              <a:rPr lang="zh-CN" altLang="en-US" sz="2700" b="1"/>
              <a:t>高兴坏了	</a:t>
            </a:r>
            <a:r>
              <a:rPr lang="en-US" altLang="zh-CN" sz="2700" b="1"/>
              <a:t>     </a:t>
            </a:r>
            <a:r>
              <a:rPr lang="en-US" altLang="zh-CN" sz="2700" b="1">
                <a:solidFill>
                  <a:srgbClr val="0000FF"/>
                </a:solidFill>
              </a:rPr>
              <a:t> </a:t>
            </a:r>
            <a:r>
              <a:rPr lang="en-US" altLang="zh-CN" sz="2700" b="1">
                <a:solidFill>
                  <a:srgbClr val="0000FF"/>
                </a:solidFill>
                <a:highlight>
                  <a:srgbClr val="FFFF00"/>
                </a:highlight>
              </a:rPr>
              <a:t>be over the moon</a:t>
            </a:r>
            <a:r>
              <a:rPr lang="en-US" altLang="zh-CN" sz="2700" b="1">
                <a:highlight>
                  <a:srgbClr val="FFFF00"/>
                </a:highlight>
              </a:rPr>
              <a:t>  </a:t>
            </a:r>
            <a:r>
              <a:rPr lang="en-US" altLang="zh-CN" sz="2700" b="1"/>
              <a:t>     </a:t>
            </a:r>
            <a:r>
              <a:rPr lang="zh-CN" altLang="en-US" sz="2700" b="1"/>
              <a:t>欣喜若狂	</a:t>
            </a:r>
            <a:endParaRPr lang="zh-CN" altLang="en-US" sz="2700" b="1"/>
          </a:p>
          <a:p>
            <a:pPr marL="0" indent="0">
              <a:buNone/>
            </a:pPr>
            <a:r>
              <a:rPr lang="en-US" altLang="zh-CN" sz="2700" b="1"/>
              <a:t>a mixture of </a:t>
            </a:r>
            <a:r>
              <a:rPr lang="en-US" altLang="zh-CN" sz="2700" b="1">
                <a:solidFill>
                  <a:srgbClr val="FF0000"/>
                </a:solidFill>
              </a:rPr>
              <a:t>excitement</a:t>
            </a:r>
            <a:r>
              <a:rPr lang="en-US" altLang="zh-CN" sz="2700" b="1">
                <a:solidFill>
                  <a:srgbClr val="0000FF"/>
                </a:solidFill>
              </a:rPr>
              <a:t> and</a:t>
            </a:r>
            <a:r>
              <a:rPr lang="en-US" altLang="zh-CN" sz="2700" b="1">
                <a:solidFill>
                  <a:srgbClr val="FF0000"/>
                </a:solidFill>
              </a:rPr>
              <a:t> happiness        </a:t>
            </a:r>
            <a:r>
              <a:rPr lang="en-US" altLang="zh-CN" sz="2700" b="1"/>
              <a:t>  </a:t>
            </a:r>
            <a:r>
              <a:rPr lang="zh-CN" altLang="en-US" sz="2700" b="1"/>
              <a:t>既兴奋又开心</a:t>
            </a:r>
            <a:endParaRPr lang="en-US" altLang="zh-CN" sz="2700" b="1"/>
          </a:p>
          <a:p>
            <a:pPr marL="0" indent="0">
              <a:buNone/>
            </a:pPr>
            <a:endParaRPr lang="en-US" altLang="zh-CN" sz="2700" b="1"/>
          </a:p>
          <a:p>
            <a:pPr marL="0" indent="0">
              <a:buNone/>
            </a:pPr>
            <a:r>
              <a:rPr lang="en-US" altLang="zh-CN" sz="2700" b="1"/>
              <a:t>1. When the host announced that she won the prize, her eyes </a:t>
            </a:r>
            <a:r>
              <a:rPr lang="en-US" altLang="zh-CN" sz="2700" b="1">
                <a:solidFill>
                  <a:srgbClr val="0000FF"/>
                </a:solidFill>
              </a:rPr>
              <a:t>twinkled with excitement.</a:t>
            </a:r>
            <a:r>
              <a:rPr lang="en-US" altLang="zh-CN" sz="2700" b="1"/>
              <a:t>  </a:t>
            </a:r>
            <a:r>
              <a:rPr lang="zh-CN" altLang="en-US" sz="2700" b="1"/>
              <a:t>当主持人宣布她获奖时,她激动得两眼放光。</a:t>
            </a:r>
            <a:endParaRPr lang="zh-CN" altLang="en-US" sz="2700" b="1"/>
          </a:p>
          <a:p>
            <a:pPr marL="0" indent="0">
              <a:buNone/>
            </a:pPr>
            <a:r>
              <a:rPr lang="en-US" altLang="zh-CN" sz="2700" b="1"/>
              <a:t>2.When the host announced that she won the prize,</a:t>
            </a:r>
            <a:r>
              <a:rPr lang="en-US" altLang="zh-CN" sz="2700" b="1">
                <a:solidFill>
                  <a:srgbClr val="0000FF"/>
                </a:solidFill>
              </a:rPr>
              <a:t>her heart was thumping </a:t>
            </a:r>
            <a:r>
              <a:rPr lang="en-US" altLang="zh-CN" sz="2700" b="1">
                <a:solidFill>
                  <a:srgbClr val="FF0000"/>
                </a:solidFill>
              </a:rPr>
              <a:t>with excitement.</a:t>
            </a:r>
            <a:r>
              <a:rPr lang="en-US" altLang="zh-CN" sz="2700" b="1"/>
              <a:t>  </a:t>
            </a:r>
            <a:r>
              <a:rPr lang="zh-CN" altLang="en-US" sz="2700" b="1"/>
              <a:t>当主持人宣布她获奖时，她激动得心砰砰跳。</a:t>
            </a:r>
            <a:endParaRPr lang="zh-CN" altLang="en-US" sz="2700" b="1"/>
          </a:p>
          <a:p>
            <a:pPr marL="0" indent="0">
              <a:buNone/>
            </a:pPr>
            <a:r>
              <a:rPr lang="en-US" altLang="zh-CN" sz="2700" b="1"/>
              <a:t>3. </a:t>
            </a:r>
            <a:r>
              <a:rPr lang="en-US" altLang="zh-CN" sz="2700" b="1">
                <a:solidFill>
                  <a:srgbClr val="0000FF"/>
                </a:solidFill>
              </a:rPr>
              <a:t>Tears filling her eyes</a:t>
            </a:r>
            <a:r>
              <a:rPr lang="en-US" altLang="zh-CN" sz="2700" b="1"/>
              <a:t>, she offered her heartfelt gratitude.</a:t>
            </a:r>
            <a:endParaRPr lang="en-US" altLang="zh-CN" sz="2700" b="1"/>
          </a:p>
          <a:p>
            <a:pPr marL="0" indent="0">
              <a:buNone/>
            </a:pPr>
            <a:r>
              <a:rPr lang="zh-CN" altLang="en-US" sz="2700" b="1"/>
              <a:t>她热泪盈眶，表示衷心的感谢。</a:t>
            </a:r>
            <a:endParaRPr lang="zh-CN" altLang="en-US" sz="2700" b="1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0560" y="208915"/>
            <a:ext cx="10515600" cy="711835"/>
          </a:xfrm>
        </p:spPr>
        <p:txBody>
          <a:bodyPr>
            <a:normAutofit fontScale="90000"/>
          </a:bodyPr>
          <a:p>
            <a:r>
              <a:rPr lang="en-US" altLang="zh-CN" b="1">
                <a:highlight>
                  <a:srgbClr val="FFFF00"/>
                </a:highlight>
              </a:rPr>
              <a:t>Part  9 </a:t>
            </a:r>
            <a:r>
              <a:rPr lang="zh-CN" altLang="en-US" b="1">
                <a:highlight>
                  <a:srgbClr val="FFFF00"/>
                </a:highlight>
              </a:rPr>
              <a:t>高兴、 快乐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01930" y="1099185"/>
            <a:ext cx="11889105" cy="5758180"/>
          </a:xfrm>
        </p:spPr>
        <p:txBody>
          <a:bodyPr/>
          <a:p>
            <a:pPr marL="0" indent="0">
              <a:buNone/>
            </a:pPr>
            <a:r>
              <a:rPr lang="en-US" altLang="zh-CN" sz="3600" b="1"/>
              <a:t>1.</a:t>
            </a:r>
            <a:r>
              <a:rPr lang="en-US" altLang="zh-CN" sz="3600" b="1">
                <a:solidFill>
                  <a:srgbClr val="FF0000"/>
                </a:solidFill>
              </a:rPr>
              <a:t>Bathed in sunshine</a:t>
            </a:r>
            <a:r>
              <a:rPr lang="en-US" altLang="zh-CN" sz="3600" b="1"/>
              <a:t>, we all </a:t>
            </a:r>
            <a:r>
              <a:rPr lang="en-US" altLang="zh-CN" sz="3600" b="1">
                <a:solidFill>
                  <a:srgbClr val="0000FF"/>
                </a:solidFill>
              </a:rPr>
              <a:t>cheered</a:t>
            </a:r>
            <a:r>
              <a:rPr lang="en-US" altLang="zh-CN" sz="3600" b="1"/>
              <a:t> and </a:t>
            </a:r>
            <a:r>
              <a:rPr lang="en-US" altLang="zh-CN" sz="3600" b="1">
                <a:solidFill>
                  <a:srgbClr val="0000FF"/>
                </a:solidFill>
              </a:rPr>
              <a:t>jumped with joy.</a:t>
            </a:r>
            <a:endParaRPr lang="en-US" altLang="zh-CN" sz="3600" b="1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CN" altLang="en-US" sz="3600" b="1"/>
              <a:t>沐浴在阳光下，我们欢呼雀跃。</a:t>
            </a:r>
            <a:endParaRPr lang="zh-CN" altLang="en-US" sz="3600" b="1"/>
          </a:p>
          <a:p>
            <a:pPr marL="0" indent="0">
              <a:buNone/>
            </a:pPr>
            <a:r>
              <a:rPr lang="en-US" altLang="zh-CN" sz="3600" b="1"/>
              <a:t>2. When the mother kissed the baby on the cheek,</a:t>
            </a:r>
            <a:r>
              <a:rPr lang="en-US" altLang="zh-CN" sz="3600" b="1">
                <a:solidFill>
                  <a:srgbClr val="0000FF"/>
                </a:solidFill>
              </a:rPr>
              <a:t>his face beamed</a:t>
            </a:r>
            <a:r>
              <a:rPr lang="en-US" altLang="zh-CN" sz="3600" b="1"/>
              <a:t> and </a:t>
            </a:r>
            <a:r>
              <a:rPr lang="en-US" altLang="zh-CN" sz="3600" b="1">
                <a:solidFill>
                  <a:srgbClr val="0000FF"/>
                </a:solidFill>
              </a:rPr>
              <a:t>his bright smile </a:t>
            </a:r>
            <a:r>
              <a:rPr lang="en-US" altLang="zh-CN" sz="3600" b="1">
                <a:solidFill>
                  <a:srgbClr val="FF0000"/>
                </a:solidFill>
              </a:rPr>
              <a:t>lit up</a:t>
            </a:r>
            <a:r>
              <a:rPr lang="en-US" altLang="zh-CN" sz="3600" b="1">
                <a:solidFill>
                  <a:srgbClr val="0000FF"/>
                </a:solidFill>
              </a:rPr>
              <a:t> the room.</a:t>
            </a:r>
            <a:r>
              <a:rPr lang="en-US" altLang="zh-CN" sz="3600" b="1"/>
              <a:t> </a:t>
            </a:r>
            <a:r>
              <a:rPr lang="zh-CN" altLang="en-US" sz="3600" b="1"/>
              <a:t>当母亲亲吻婴儿的脸颊时，他眉开眼笑，笑容照亮了房间。</a:t>
            </a:r>
            <a:endParaRPr lang="zh-CN" altLang="en-US" sz="3600" b="1"/>
          </a:p>
          <a:p>
            <a:pPr marL="0" indent="0">
              <a:buNone/>
            </a:pPr>
            <a:r>
              <a:rPr lang="en-US" altLang="zh-CN" sz="3600" b="1"/>
              <a:t>3. Smiles are dancing in his eyes./Her eyes </a:t>
            </a:r>
            <a:r>
              <a:rPr lang="en-US" altLang="zh-CN" sz="3600" b="1">
                <a:solidFill>
                  <a:srgbClr val="FF0000"/>
                </a:solidFill>
              </a:rPr>
              <a:t>danced with </a:t>
            </a:r>
            <a:r>
              <a:rPr lang="en-US" altLang="zh-CN" sz="3600" b="1">
                <a:solidFill>
                  <a:srgbClr val="FF0000"/>
                </a:solidFill>
                <a:highlight>
                  <a:srgbClr val="FFFF00"/>
                </a:highlight>
              </a:rPr>
              <a:t>joy</a:t>
            </a:r>
            <a:r>
              <a:rPr lang="en-US" altLang="zh-CN" sz="3600" b="1">
                <a:solidFill>
                  <a:srgbClr val="FF0000"/>
                </a:solidFill>
              </a:rPr>
              <a:t> </a:t>
            </a:r>
            <a:r>
              <a:rPr lang="en-US" altLang="zh-CN" sz="3600" b="1"/>
              <a:t>and </a:t>
            </a:r>
            <a:r>
              <a:rPr lang="en-US" altLang="zh-CN" sz="3600" b="1">
                <a:solidFill>
                  <a:srgbClr val="FF0000"/>
                </a:solidFill>
                <a:highlight>
                  <a:srgbClr val="FFFF00"/>
                </a:highlight>
              </a:rPr>
              <a:t>happiness.</a:t>
            </a:r>
            <a:endParaRPr lang="en-US" altLang="zh-CN" sz="3600" b="1"/>
          </a:p>
          <a:p>
            <a:pPr marL="0" indent="0">
              <a:buNone/>
            </a:pPr>
            <a:r>
              <a:rPr lang="zh-CN" altLang="en-US" sz="3600" b="1"/>
              <a:t>微笑在他的眼睛里跳舞。/她的眼睛里充满了喜悦幸福。</a:t>
            </a:r>
            <a:endParaRPr lang="zh-CN" altLang="en-US" sz="3600" b="1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53975" y="0"/>
            <a:ext cx="11870055" cy="6987540"/>
          </a:xfrm>
        </p:spPr>
        <p:txBody>
          <a:bodyPr>
            <a:noAutofit/>
          </a:bodyPr>
          <a:p>
            <a:pPr marL="0" indent="0" algn="ctr">
              <a:buNone/>
            </a:pPr>
            <a:r>
              <a:rPr lang="zh-CN" altLang="en-US" sz="4800" b="1">
                <a:latin typeface="Times New Roman" panose="02020603050405020304" charset="0"/>
                <a:cs typeface="Times New Roman" panose="02020603050405020304" charset="0"/>
              </a:rPr>
              <a:t>三大情绪描写句型</a:t>
            </a:r>
            <a:endParaRPr lang="zh-CN" altLang="en-US" sz="25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5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1. So…that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部分倒装句型</a:t>
            </a:r>
            <a:endParaRPr lang="zh-CN" altLang="en-US" sz="32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So + 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并列情绪形容词 + </a:t>
            </a: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be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动词 + 主语 + </a:t>
            </a: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that + 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主语 + 连续动作</a:t>
            </a:r>
            <a:endParaRPr lang="zh-CN" altLang="en-US"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zh-CN"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2. 无灵主语句型</a:t>
            </a:r>
            <a:endParaRPr lang="zh-CN" altLang="en-US" sz="3200" b="1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Upon doing sth / At the sight of sth / Realizing sth / The moment + 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从句, 主语 + </a:t>
            </a: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feel(s) +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无灵主语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+ 表“涌上/席卷”的动词</a:t>
            </a:r>
            <a:endParaRPr lang="zh-CN" altLang="en-US"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zh-CN"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3.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形容词并列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作状语句型</a:t>
            </a:r>
            <a:endParaRPr lang="zh-CN" altLang="en-US" sz="32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  <a:sym typeface="+mn-ea"/>
              </a:rPr>
              <a:t>情绪形容词</a:t>
            </a: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and/but</a:t>
            </a:r>
            <a:r>
              <a:rPr lang="zh-CN" altLang="en-US" sz="3200">
                <a:latin typeface="Times New Roman" panose="02020603050405020304" charset="0"/>
                <a:cs typeface="Times New Roman" panose="02020603050405020304" charset="0"/>
              </a:rPr>
              <a:t> + 形容词, 主语 + 面部表情 + 动作描写</a:t>
            </a:r>
            <a:r>
              <a:rPr lang="en-US" altLang="zh-CN" sz="3200">
                <a:latin typeface="Times New Roman" panose="02020603050405020304" charset="0"/>
                <a:cs typeface="Times New Roman" panose="02020603050405020304" charset="0"/>
              </a:rPr>
              <a:t>                                           </a:t>
            </a:r>
            <a:r>
              <a:rPr lang="en-US" altLang="zh-CN" sz="3200"/>
              <a:t>                                      </a:t>
            </a:r>
            <a:endParaRPr lang="zh-CN" altLang="en-US" sz="320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5580" y="367030"/>
            <a:ext cx="11710035" cy="6090285"/>
          </a:xfrm>
        </p:spPr>
        <p:txBody>
          <a:bodyPr>
            <a:noAutofit/>
          </a:bodyPr>
          <a:p>
            <a:pPr marL="0" indent="0" algn="just">
              <a:lnSpc>
                <a:spcPct val="90000"/>
              </a:lnSpc>
              <a:buNone/>
            </a:pP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倒装 </a:t>
            </a:r>
            <a:r>
              <a:rPr lang="en-US" altLang="zh-CN" sz="2700" b="1">
                <a:latin typeface="Times New Roman" panose="02020603050405020304" charset="0"/>
                <a:cs typeface="Times New Roman" panose="02020603050405020304" charset="0"/>
              </a:rPr>
              <a:t>So… that…，</a:t>
            </a: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包含喜、怒、哀、乐，动作：</a:t>
            </a:r>
            <a:endParaRPr lang="zh-CN" altLang="en-US" sz="27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结构：</a:t>
            </a:r>
            <a:r>
              <a:rPr lang="en-US" altLang="zh-CN" sz="2700" b="1">
                <a:latin typeface="Times New Roman" panose="02020603050405020304" charset="0"/>
                <a:cs typeface="Times New Roman" panose="02020603050405020304" charset="0"/>
              </a:rPr>
              <a:t>So + </a:t>
            </a: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情绪形容词 + </a:t>
            </a:r>
            <a:r>
              <a:rPr lang="en-US" altLang="zh-CN" sz="2700" b="1">
                <a:latin typeface="Times New Roman" panose="02020603050405020304" charset="0"/>
                <a:cs typeface="Times New Roman" panose="02020603050405020304" charset="0"/>
              </a:rPr>
              <a:t>was/were + </a:t>
            </a: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主语 + </a:t>
            </a:r>
            <a:r>
              <a:rPr lang="en-US" altLang="zh-CN" sz="2700" b="1">
                <a:latin typeface="Times New Roman" panose="02020603050405020304" charset="0"/>
                <a:cs typeface="Times New Roman" panose="02020603050405020304" charset="0"/>
              </a:rPr>
              <a:t>that + did… and did… and doing…</a:t>
            </a:r>
            <a:endParaRPr lang="en-US" altLang="zh-CN" sz="27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1. </a:t>
            </a:r>
            <a:r>
              <a:rPr lang="en-US" altLang="zh-CN" sz="27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So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overjoyed and excited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was he </a:t>
            </a:r>
            <a:r>
              <a:rPr lang="en-US" altLang="zh-CN" sz="27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that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he </a:t>
            </a:r>
            <a:r>
              <a:rPr lang="en-US" altLang="zh-CN" sz="2700" u="sng">
                <a:latin typeface="Times New Roman" panose="02020603050405020304" charset="0"/>
                <a:cs typeface="Times New Roman" panose="02020603050405020304" charset="0"/>
              </a:rPr>
              <a:t>jumped to his feet, clapped his hands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wildly and rushed forward, </a:t>
            </a:r>
            <a:r>
              <a:rPr lang="en-US" altLang="zh-CN" sz="2700" u="sng">
                <a:latin typeface="Times New Roman" panose="02020603050405020304" charset="0"/>
                <a:cs typeface="Times New Roman" panose="02020603050405020304" charset="0"/>
              </a:rPr>
              <a:t>hugging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his friend tightly.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2. </a:t>
            </a:r>
            <a:r>
              <a:rPr lang="en-US" altLang="zh-CN" sz="27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So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furious and annoyed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was she </a:t>
            </a:r>
            <a:r>
              <a:rPr lang="en-US" altLang="zh-CN" sz="27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that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she slammed the door, glared at him sharply and stepped back, breathing heavily.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3. So 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sad and heartbroken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was he that he bowed his head, wiped his tears and sat on the ground, trembling uncontrollably.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4. So 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delighted and relieved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was she that she covered her mouth, smiled widely and nodded repeatedly, feeling relaxed at last.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5. So 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bitter and disappointed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was he that he shook his head, sighed deeply and turned away, walking slowly in silence.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78105"/>
            <a:ext cx="11933555" cy="7403465"/>
          </a:xfrm>
        </p:spPr>
        <p:txBody>
          <a:bodyPr>
            <a:normAutofit/>
          </a:bodyPr>
          <a:p>
            <a:pPr marL="0" indent="0">
              <a:buNone/>
            </a:pPr>
            <a:r>
              <a:rPr lang="zh-CN" altLang="en-US" sz="2700" b="1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无灵主语句型</a:t>
            </a:r>
            <a:endParaRPr lang="en-US" altLang="zh-CN" sz="2700" b="1">
              <a:highlight>
                <a:srgbClr val="FFFF00"/>
              </a:highlight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2700" b="1">
                <a:latin typeface="Times New Roman" panose="02020603050405020304" charset="0"/>
                <a:cs typeface="Times New Roman" panose="02020603050405020304" charset="0"/>
              </a:rPr>
              <a:t>upon hearing / at the sight of / realizing / the moment / on seeing , sb felt a sense of… / a wave of… </a:t>
            </a:r>
            <a:r>
              <a:rPr lang="zh-CN" altLang="en-US" sz="2700" b="1">
                <a:latin typeface="Times New Roman" panose="02020603050405020304" charset="0"/>
                <a:cs typeface="Times New Roman" panose="02020603050405020304" charset="0"/>
              </a:rPr>
              <a:t>情绪涌上来</a:t>
            </a:r>
            <a:endParaRPr lang="en-US" altLang="zh-CN" sz="2700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1. Upon hearing the unexpected good news, she felt 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 strong sense of joy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surging through her.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2. At the sight of his rude behavior, he felt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a wave of anger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 welling up inside him.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3. Realizing he would never see her again, he felt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a flood of sorrow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overwhelming him.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4. The moment he saw his friends arrive, he felt 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 warm current of happiness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flooding his heart.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5. On seeing the disappointing result, she felt</a:t>
            </a:r>
            <a:r>
              <a:rPr lang="en-US" altLang="zh-CN" sz="27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a mixture of sadness and frustration </a:t>
            </a:r>
            <a:r>
              <a:rPr lang="en-US" altLang="zh-CN" sz="2700">
                <a:latin typeface="Times New Roman" panose="02020603050405020304" charset="0"/>
                <a:cs typeface="Times New Roman" panose="02020603050405020304" charset="0"/>
              </a:rPr>
              <a:t>creeping up on her.</a:t>
            </a:r>
            <a:endParaRPr lang="en-US" altLang="zh-CN" sz="27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2095" y="67945"/>
            <a:ext cx="11940540" cy="6789420"/>
          </a:xfrm>
        </p:spPr>
        <p:txBody>
          <a:bodyPr>
            <a:normAutofit fontScale="85000" lnSpcReduction="10000"/>
          </a:bodyPr>
          <a:p>
            <a:pPr marL="0" indent="0">
              <a:buNone/>
            </a:pPr>
            <a:r>
              <a:rPr lang="zh-CN" altLang="en-US" sz="3765"/>
              <a:t> </a:t>
            </a:r>
            <a:r>
              <a:rPr lang="zh-CN" altLang="en-US" sz="3765" b="1"/>
              <a:t>形容词并列作状语（可转折、可递进）带面部表情 + 动作</a:t>
            </a:r>
            <a:endParaRPr lang="en-US" altLang="zh-CN" sz="3765" b="1"/>
          </a:p>
          <a:p>
            <a:pPr marL="0" indent="0">
              <a:buNone/>
            </a:pP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1.</a:t>
            </a:r>
            <a:r>
              <a:rPr lang="en-US" altLang="zh-CN" sz="3295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 </a:t>
            </a:r>
            <a:r>
              <a:rPr lang="en-US" altLang="zh-CN" sz="3295" b="1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Anxious </a:t>
            </a:r>
            <a:r>
              <a:rPr lang="en-US" altLang="zh-CN" sz="3295" b="1">
                <a:solidFill>
                  <a:srgbClr val="0000FF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but </a:t>
            </a:r>
            <a:r>
              <a:rPr lang="en-US" altLang="zh-CN" sz="3295" b="1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determined</a:t>
            </a:r>
            <a:r>
              <a:rPr lang="en-US" altLang="zh-CN" sz="3295" b="1">
                <a:latin typeface="Times NR MT Pro Medium" panose="02010600010101010101" charset="-122"/>
                <a:ea typeface="Times NR MT Pro Medium" panose="02010600010101010101" charset="-122"/>
              </a:rPr>
              <a:t>,</a:t>
            </a: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 she lowered her head and bit her lip, trying to hold back her tears.</a:t>
            </a: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2.</a:t>
            </a:r>
            <a:r>
              <a:rPr lang="en-US" altLang="zh-CN" sz="3295" b="1">
                <a:latin typeface="Times NR MT Pro Medium" panose="02010600010101010101" charset="-122"/>
                <a:ea typeface="Times NR MT Pro Medium" panose="02010600010101010101" charset="-122"/>
              </a:rPr>
              <a:t> </a:t>
            </a:r>
            <a:r>
              <a:rPr lang="en-US" altLang="zh-CN" sz="3295" b="1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Excited and overjoyed,</a:t>
            </a:r>
            <a:r>
              <a:rPr lang="en-US" altLang="zh-CN" sz="3295" b="1">
                <a:latin typeface="Times NR MT Pro Medium" panose="02010600010101010101" charset="-122"/>
                <a:ea typeface="Times NR MT Pro Medium" panose="02010600010101010101" charset="-122"/>
              </a:rPr>
              <a:t> </a:t>
            </a: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he widened his eyes and grinned from ear to ear, clapping his hands repeatedly.</a:t>
            </a: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3. </a:t>
            </a:r>
            <a:r>
              <a:rPr lang="en-US" altLang="zh-CN" sz="3295" b="1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Frustrated and annoyed,</a:t>
            </a: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 he frowned and turned away, refusing to say another word.</a:t>
            </a: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4. </a:t>
            </a:r>
            <a:r>
              <a:rPr lang="en-US" altLang="zh-CN" sz="3295" b="1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Heartbroken and helpless,</a:t>
            </a: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 she stared blankly into the distance, her eyes filled with tears.</a:t>
            </a: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pPr marL="0" indent="0">
              <a:buNone/>
            </a:pP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5. </a:t>
            </a:r>
            <a:r>
              <a:rPr lang="en-US" altLang="zh-CN" sz="3295" b="1">
                <a:solidFill>
                  <a:srgbClr val="FF0000"/>
                </a:solidFill>
                <a:latin typeface="Times NR MT Pro Medium" panose="02010600010101010101" charset="-122"/>
                <a:ea typeface="Times NR MT Pro Medium" panose="02010600010101010101" charset="-122"/>
              </a:rPr>
              <a:t>Relieved and grateful,</a:t>
            </a:r>
            <a:r>
              <a:rPr lang="en-US" altLang="zh-CN" sz="3295">
                <a:latin typeface="Times NR MT Pro Medium" panose="02010600010101010101" charset="-122"/>
                <a:ea typeface="Times NR MT Pro Medium" panose="02010600010101010101" charset="-122"/>
              </a:rPr>
              <a:t> she smiled softly and nodded, her shoulders finally relaxing.</a:t>
            </a:r>
            <a:endParaRPr lang="en-US" altLang="zh-CN" sz="3295">
              <a:latin typeface="Times NR MT Pro Medium" panose="02010600010101010101" charset="-122"/>
              <a:ea typeface="Times NR MT Pro Medium" panose="02010600010101010101" charset="-122"/>
            </a:endParaRPr>
          </a:p>
          <a:p>
            <a:endParaRPr lang="en-US" altLang="zh-CN"/>
          </a:p>
          <a:p>
            <a:endParaRPr lang="zh-CN" altLang="en-U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4616" y="325260"/>
            <a:ext cx="11188006" cy="359296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88025"/>
            <a:ext cx="12164060" cy="1069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129" y="6136783"/>
            <a:ext cx="663750" cy="247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369" y="6278717"/>
            <a:ext cx="416250" cy="1575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27" y="253170"/>
            <a:ext cx="795054" cy="4196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9068" y="117517"/>
            <a:ext cx="1289800" cy="95478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7256" y="5987792"/>
            <a:ext cx="2674144" cy="65757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2786" y="5788433"/>
            <a:ext cx="358788" cy="7808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6558" y="5619750"/>
            <a:ext cx="400998" cy="86531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1974" y="5856006"/>
            <a:ext cx="527629" cy="80199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4771" y="5788547"/>
            <a:ext cx="485419" cy="696471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4726305" y="1583333"/>
            <a:ext cx="6809104" cy="858241"/>
            <a:chOff x="7553737" y="2035931"/>
            <a:chExt cx="5543738" cy="531608"/>
          </a:xfrm>
        </p:grpSpPr>
        <p:sp>
          <p:nvSpPr>
            <p:cNvPr id="30" name="圆角矩形 29"/>
            <p:cNvSpPr/>
            <p:nvPr/>
          </p:nvSpPr>
          <p:spPr>
            <a:xfrm>
              <a:off x="7553737" y="2050705"/>
              <a:ext cx="5328792" cy="516834"/>
            </a:xfrm>
            <a:prstGeom prst="roundRect">
              <a:avLst>
                <a:gd name="adj" fmla="val 29488"/>
              </a:avLst>
            </a:prstGeom>
            <a:solidFill>
              <a:srgbClr val="80A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692591" y="2035931"/>
              <a:ext cx="5404884" cy="285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1.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读后续写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--</a:t>
              </a:r>
              <a:r>
                <a:rPr lang="zh-CN" alt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情绪描写（齐读）</a:t>
              </a: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endPara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4725998" y="3241943"/>
            <a:ext cx="6953944" cy="868299"/>
            <a:chOff x="7423572" y="4197513"/>
            <a:chExt cx="3748004" cy="868299"/>
          </a:xfrm>
        </p:grpSpPr>
        <p:sp>
          <p:nvSpPr>
            <p:cNvPr id="33" name="圆角矩形 32"/>
            <p:cNvSpPr/>
            <p:nvPr/>
          </p:nvSpPr>
          <p:spPr>
            <a:xfrm>
              <a:off x="7423572" y="4197513"/>
              <a:ext cx="3578087" cy="868299"/>
            </a:xfrm>
            <a:prstGeom prst="roundRect">
              <a:avLst>
                <a:gd name="adj" fmla="val 29488"/>
              </a:avLst>
            </a:prstGeom>
            <a:solidFill>
              <a:srgbClr val="FEBC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7538873" y="4400814"/>
              <a:ext cx="3632703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>
                <a:defRPr/>
              </a:pPr>
              <a:r>
                <a:rPr lang="en-US" alt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</a:rPr>
                <a:t>2. </a:t>
              </a:r>
              <a:r>
                <a:rPr lang="zh-CN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复习</a:t>
              </a:r>
              <a:r>
                <a:rPr lang="en-US" sz="2400" b="1" kern="0" dirty="0"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U3,U4,U5</a:t>
              </a:r>
              <a:endParaRPr lang="en-US" sz="2400" b="1" kern="0" dirty="0">
                <a:latin typeface="幼圆" panose="02010509060101010101" pitchFamily="49" charset="-122"/>
                <a:ea typeface="幼圆" panose="02010509060101010101" pitchFamily="49" charset="-122"/>
                <a:sym typeface="+mn-ea"/>
              </a:endParaRPr>
            </a:p>
          </p:txBody>
        </p:sp>
      </p:grpSp>
      <p:sp>
        <p:nvSpPr>
          <p:cNvPr id="44" name="文本框 20"/>
          <p:cNvSpPr>
            <a:spLocks noChangeArrowheads="1"/>
          </p:cNvSpPr>
          <p:nvPr/>
        </p:nvSpPr>
        <p:spPr bwMode="auto">
          <a:xfrm>
            <a:off x="1475094" y="4053431"/>
            <a:ext cx="2297430" cy="110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微软雅黑" panose="020B0503020204020204" pitchFamily="34" charset="-122"/>
              </a:rPr>
              <a:t>Tasks</a:t>
            </a:r>
            <a:endParaRPr lang="en-US" altLang="zh-CN" sz="6600" b="1" dirty="0">
              <a:solidFill>
                <a:srgbClr val="000033"/>
              </a:solidFill>
              <a:latin typeface="幼圆" panose="02010509060101010101" pitchFamily="49" charset="-122"/>
              <a:ea typeface="幼圆" panose="02010509060101010101" pitchFamily="49" charset="-122"/>
              <a:sym typeface="微软雅黑" panose="020B0503020204020204" pitchFamily="34" charset="-122"/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295" y="936674"/>
            <a:ext cx="2283267" cy="3231037"/>
          </a:xfrm>
          <a:prstGeom prst="rect">
            <a:avLst/>
          </a:prstGeom>
        </p:spPr>
      </p:pic>
      <p:sp>
        <p:nvSpPr>
          <p:cNvPr id="36" name="圆角矩形 35"/>
          <p:cNvSpPr/>
          <p:nvPr/>
        </p:nvSpPr>
        <p:spPr>
          <a:xfrm>
            <a:off x="4785611" y="4823397"/>
            <a:ext cx="6461553" cy="830996"/>
          </a:xfrm>
          <a:prstGeom prst="roundRect">
            <a:avLst>
              <a:gd name="adj" fmla="val 29488"/>
            </a:avLst>
          </a:prstGeom>
          <a:solidFill>
            <a:srgbClr val="A88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4939570" y="4790886"/>
            <a:ext cx="607919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565">
              <a:defRPr/>
            </a:pPr>
            <a:r>
              <a:rPr lang="en-US" altLang="zh-CN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3.</a:t>
            </a:r>
            <a:r>
              <a:rPr lang="zh-CN" altLang="en-US" sz="2400" b="1" kern="0" dirty="0">
                <a:latin typeface="幼圆" panose="02010509060101010101" pitchFamily="49" charset="-122"/>
                <a:ea typeface="幼圆" panose="02010509060101010101" pitchFamily="49" charset="-122"/>
              </a:rPr>
              <a:t>自己复习读后续写学案</a:t>
            </a:r>
            <a:endParaRPr lang="zh-CN" altLang="en-US" sz="2400" b="1" kern="0" dirty="0">
              <a:latin typeface="幼圆" panose="02010509060101010101" pitchFamily="49" charset="-122"/>
              <a:ea typeface="幼圆" panose="020105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4965" y="0"/>
            <a:ext cx="10515600" cy="1325563"/>
          </a:xfrm>
        </p:spPr>
        <p:txBody>
          <a:bodyPr/>
          <a:p>
            <a:r>
              <a:rPr lang="en-US" altLang="zh-CN" sz="4000" b="1">
                <a:highlight>
                  <a:srgbClr val="FFFF00"/>
                </a:highlight>
              </a:rPr>
              <a:t>Part  1   </a:t>
            </a:r>
            <a:r>
              <a:rPr lang="zh-CN" altLang="en-US" sz="4000" b="1">
                <a:highlight>
                  <a:srgbClr val="FFFF00"/>
                </a:highlight>
              </a:rPr>
              <a:t>恐惧、害怕</a:t>
            </a:r>
            <a:endParaRPr lang="zh-CN" altLang="en-US" sz="4000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0170" y="1021715"/>
            <a:ext cx="11861165" cy="5970270"/>
          </a:xfrm>
        </p:spPr>
        <p:txBody>
          <a:bodyPr>
            <a:normAutofit fontScale="90000" lnSpcReduction="20000"/>
          </a:bodyPr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 flood/burst/wave/rush of fear/anxiety crowded into my mind.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一阵恐惧/焦虑涌上心头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Seeing/hearing/thinking/feeling/knowing/realizing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......, sb...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看到/听到/想到/感到/得知.....，某人....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Scared and shocked, sb.... 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既害怕又震惊，某人.....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heart beats violently  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心脏剧烈跳动 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1. At the sight of the ferocious tiger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, I froze with terror, too scared to move an inch.</a:t>
            </a:r>
            <a:endParaRPr lang="en-US" altLang="zh-CN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 一看到那只凶猛的老虎，我吓呆了，不敢动弹。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2.At the sight of the ferocious tiger, I felt so scared that </a:t>
            </a:r>
            <a:r>
              <a:rPr lang="en-US" altLang="zh-CN" b="1" u="sng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my throat tightened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and </a:t>
            </a:r>
            <a:r>
              <a:rPr lang="en-US" altLang="zh-CN" b="1" u="sng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my knees felt weak.    </a:t>
            </a:r>
            <a:endParaRPr lang="en-US" altLang="zh-CN" b="1" u="sng">
              <a:solidFill>
                <a:srgbClr val="0000FF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一看到那只凶猛的老虎, 我害怕得嗓子发紧，膝盖发软。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3. At the sight of the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ferocious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tiger, I was seized by </a:t>
            </a:r>
            <a:r>
              <a:rPr lang="en-US" altLang="zh-CN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 strong sense of horror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and my palms were sweating.	</a:t>
            </a:r>
            <a:endParaRPr lang="en-US" altLang="zh-CN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 一看到那只凶猛的老虎，我就被深深的恐惧感所控制，手心出汗。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4170" y="250190"/>
            <a:ext cx="10710545" cy="406400"/>
          </a:xfrm>
        </p:spPr>
        <p:txBody>
          <a:bodyPr>
            <a:normAutofit fontScale="90000"/>
          </a:bodyPr>
          <a:p>
            <a:r>
              <a:rPr lang="en-US" altLang="zh-CN" b="1">
                <a:highlight>
                  <a:srgbClr val="FFFF00"/>
                </a:highlight>
              </a:rPr>
              <a:t>Part  2   </a:t>
            </a:r>
            <a:r>
              <a:rPr lang="zh-CN" altLang="en-US" b="1">
                <a:highlight>
                  <a:srgbClr val="FFFF00"/>
                </a:highlight>
              </a:rPr>
              <a:t>惊讶、震惊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8440" y="1134745"/>
            <a:ext cx="11135360" cy="5824220"/>
          </a:xfrm>
        </p:spPr>
        <p:txBody>
          <a:bodyPr>
            <a:normAutofit fontScale="90000"/>
          </a:bodyPr>
          <a:p>
            <a:pPr marL="0" indent="0">
              <a:buNone/>
            </a:pPr>
            <a:r>
              <a:rPr lang="en-US" altLang="zh-CN" sz="3110" b="1"/>
              <a:t>raise the eyebrows</a:t>
            </a:r>
            <a:r>
              <a:rPr lang="zh-CN" altLang="en-US" sz="3110" b="1"/>
              <a:t>扬起眉毛 </a:t>
            </a:r>
            <a:endParaRPr lang="zh-CN" altLang="en-US" sz="3110" b="1"/>
          </a:p>
          <a:p>
            <a:pPr marL="0" indent="0">
              <a:buNone/>
            </a:pPr>
            <a:r>
              <a:rPr lang="en-US" altLang="zh-CN" sz="3110" b="1"/>
              <a:t>be wide-eyed/ with sb’s eyes wide open</a:t>
            </a:r>
            <a:r>
              <a:rPr lang="zh-CN" altLang="en-US" sz="3110" b="1"/>
              <a:t>瞪大眼睛  </a:t>
            </a:r>
            <a:endParaRPr lang="zh-CN" altLang="en-US" sz="3110" b="1"/>
          </a:p>
          <a:p>
            <a:pPr marL="0" indent="0">
              <a:buNone/>
            </a:pPr>
            <a:r>
              <a:rPr lang="en-US" altLang="zh-CN" sz="3110" b="1"/>
              <a:t>blink in surprise</a:t>
            </a:r>
            <a:r>
              <a:rPr lang="zh-CN" altLang="en-US" sz="3110" b="1"/>
              <a:t>吃惊地眨眼 </a:t>
            </a:r>
            <a:endParaRPr lang="zh-CN" altLang="en-US" sz="3110" b="1"/>
          </a:p>
          <a:p>
            <a:pPr marL="0" indent="0">
              <a:buNone/>
            </a:pPr>
            <a:r>
              <a:rPr lang="en-US" altLang="zh-CN" sz="3110" b="1"/>
              <a:t>freeze/stand still/stop dead/ be numb with shock </a:t>
            </a:r>
            <a:r>
              <a:rPr lang="zh-CN" altLang="en-US" sz="3110" b="1"/>
              <a:t>因震惊、惊吓而呆住、动弹不得</a:t>
            </a:r>
            <a:endParaRPr lang="zh-CN" altLang="en-US" sz="3110" b="1"/>
          </a:p>
          <a:p>
            <a:pPr marL="0" indent="0">
              <a:buNone/>
            </a:pPr>
            <a:endParaRPr lang="en-US" altLang="zh-CN" sz="3110" b="1"/>
          </a:p>
          <a:p>
            <a:pPr marL="0" indent="0">
              <a:buNone/>
            </a:pPr>
            <a:r>
              <a:rPr lang="en-US" altLang="zh-CN" sz="3110" b="1"/>
              <a:t>1. </a:t>
            </a:r>
            <a:r>
              <a:rPr lang="en-US" altLang="zh-CN" sz="3110" b="1">
                <a:solidFill>
                  <a:srgbClr val="FF0000"/>
                </a:solidFill>
              </a:rPr>
              <a:t>On learning the truth</a:t>
            </a:r>
            <a:r>
              <a:rPr lang="en-US" altLang="zh-CN" sz="3110" b="1"/>
              <a:t>, I was totally </a:t>
            </a:r>
            <a:r>
              <a:rPr lang="en-US" altLang="zh-CN" sz="3110" b="1">
                <a:solidFill>
                  <a:srgbClr val="0000FF"/>
                </a:solidFill>
              </a:rPr>
              <a:t>shocked</a:t>
            </a:r>
            <a:r>
              <a:rPr lang="en-US" altLang="zh-CN" sz="3110" b="1"/>
              <a:t>. </a:t>
            </a:r>
            <a:r>
              <a:rPr lang="zh-CN" altLang="en-US" sz="3110" b="1"/>
              <a:t>得知真相后，我完全震惊了。</a:t>
            </a:r>
            <a:endParaRPr lang="zh-CN" altLang="en-US" sz="3110" b="1"/>
          </a:p>
          <a:p>
            <a:pPr marL="0" indent="0">
              <a:buNone/>
            </a:pPr>
            <a:r>
              <a:rPr lang="en-US" altLang="zh-CN" sz="3110" b="1"/>
              <a:t>2.</a:t>
            </a:r>
            <a:r>
              <a:rPr lang="en-US" altLang="zh-CN" sz="3110" b="1">
                <a:solidFill>
                  <a:srgbClr val="FF0000"/>
                </a:solidFill>
              </a:rPr>
              <a:t> Hearing the bad news,</a:t>
            </a:r>
            <a:r>
              <a:rPr lang="en-US" altLang="zh-CN" sz="3110" b="1"/>
              <a:t> Mary froze </a:t>
            </a:r>
            <a:r>
              <a:rPr lang="en-US" altLang="zh-CN" sz="3110" b="1">
                <a:solidFill>
                  <a:srgbClr val="0000FF"/>
                </a:solidFill>
              </a:rPr>
              <a:t>with shock</a:t>
            </a:r>
            <a:r>
              <a:rPr lang="en-US" altLang="zh-CN" sz="3110" b="1"/>
              <a:t>, as if rooted on the ground.</a:t>
            </a:r>
            <a:endParaRPr lang="en-US" altLang="zh-CN" sz="3110" b="1"/>
          </a:p>
          <a:p>
            <a:pPr marL="0" indent="0">
              <a:buNone/>
            </a:pPr>
            <a:r>
              <a:rPr lang="zh-CN" altLang="en-US" sz="3110" b="1"/>
              <a:t>听到这个坏消息，玛丽惊得僵住了，仿佛在地上生了根一般动弹不得。</a:t>
            </a:r>
            <a:endParaRPr lang="zh-CN" altLang="en-US" sz="3110" b="1"/>
          </a:p>
          <a:p>
            <a:pPr marL="0" indent="0">
              <a:buNone/>
            </a:pPr>
            <a:r>
              <a:rPr lang="en-US" altLang="zh-CN" sz="3110" b="1"/>
              <a:t>3.She looked at me </a:t>
            </a:r>
            <a:r>
              <a:rPr lang="en-US" altLang="zh-CN" sz="3110" b="1">
                <a:solidFill>
                  <a:srgbClr val="0000FF"/>
                </a:solidFill>
              </a:rPr>
              <a:t>in amazement.</a:t>
            </a:r>
            <a:r>
              <a:rPr lang="en-US" altLang="zh-CN" sz="3110" b="1"/>
              <a:t> </a:t>
            </a:r>
            <a:r>
              <a:rPr lang="zh-CN" altLang="en-US" sz="3110" b="1"/>
              <a:t>她惊讶地看着我</a:t>
            </a:r>
            <a:r>
              <a:rPr lang="zh-CN" altLang="en-US" b="1"/>
              <a:t>。</a:t>
            </a:r>
            <a:endParaRPr lang="zh-CN" altLang="en-US" b="1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3415" y="238760"/>
            <a:ext cx="10515600" cy="544830"/>
          </a:xfrm>
        </p:spPr>
        <p:txBody>
          <a:bodyPr>
            <a:normAutofit fontScale="90000"/>
          </a:bodyPr>
          <a:p>
            <a:r>
              <a:rPr lang="en-US" altLang="zh-CN" b="1">
                <a:highlight>
                  <a:srgbClr val="FFFF00"/>
                </a:highlight>
              </a:rPr>
              <a:t>Part  3 </a:t>
            </a:r>
            <a:r>
              <a:rPr lang="zh-CN" altLang="en-US" b="1">
                <a:highlight>
                  <a:srgbClr val="FFFF00"/>
                </a:highlight>
              </a:rPr>
              <a:t>愤怒 、生气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1009650"/>
            <a:ext cx="12101195" cy="576072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stare at sb in anger/glare at sb </a:t>
            </a: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怒目而视</a:t>
            </a:r>
            <a:endParaRPr lang="zh-CN" altLang="en-US" sz="36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be red-cheeked with anger</a:t>
            </a: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或</a:t>
            </a: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go/turn red with anger </a:t>
            </a:r>
            <a:endParaRPr lang="en-US" altLang="zh-CN" sz="36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气得</a:t>
            </a: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  </a:t>
            </a: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满脸通红</a:t>
            </a:r>
            <a:endParaRPr lang="zh-CN" altLang="en-US" sz="36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sb's face falls/darkens </a:t>
            </a: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脸沉/黑了下来</a:t>
            </a:r>
            <a:endParaRPr lang="zh-CN" altLang="en-US" sz="36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with one's arms crossed </a:t>
            </a: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双臂交叉</a:t>
            </a:r>
            <a:endParaRPr lang="zh-CN" altLang="en-US" sz="36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stamp one's feet with anger </a:t>
            </a:r>
            <a:r>
              <a:rPr lang="zh-CN" altLang="en-US" sz="3600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气得直跺脚</a:t>
            </a:r>
            <a:endParaRPr lang="en-US" altLang="zh-CN" sz="3600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1. His face </a:t>
            </a:r>
            <a:r>
              <a:rPr lang="en-US" altLang="zh-CN" sz="3600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clouded</a:t>
            </a:r>
            <a:r>
              <a:rPr lang="en-US" altLang="zh-CN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lang="en-US" altLang="zh-CN" sz="36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with anger</a:t>
            </a:r>
            <a:r>
              <a:rPr lang="en-US" altLang="zh-CN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</a:t>
            </a:r>
            <a:r>
              <a:rPr lang="zh-CN" altLang="en-US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他气得脸色阴沉。</a:t>
            </a:r>
            <a:endParaRPr lang="zh-CN" altLang="en-US" sz="3600" b="1">
              <a:solidFill>
                <a:schemeClr val="tx1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2. He </a:t>
            </a:r>
            <a:r>
              <a:rPr lang="en-US" altLang="zh-CN" sz="3600" b="1">
                <a:solidFill>
                  <a:srgbClr val="0000FF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glared at me</a:t>
            </a:r>
            <a:r>
              <a:rPr lang="en-US" altLang="zh-CN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lang="en-US" altLang="zh-CN" sz="36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with burning eyes</a:t>
            </a:r>
            <a:r>
              <a:rPr lang="en-US" altLang="zh-CN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.</a:t>
            </a:r>
            <a:r>
              <a:rPr lang="zh-CN" altLang="en-US" sz="3600" b="1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他用灼热的目光怒视着我。</a:t>
            </a:r>
            <a:endParaRPr lang="zh-CN" altLang="en-US" sz="3600" b="1">
              <a:solidFill>
                <a:schemeClr val="tx1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330" y="238760"/>
            <a:ext cx="10515600" cy="774700"/>
          </a:xfrm>
        </p:spPr>
        <p:txBody>
          <a:bodyPr/>
          <a:p>
            <a:r>
              <a:rPr lang="en-US" altLang="zh-CN" b="1">
                <a:highlight>
                  <a:srgbClr val="FFFF00"/>
                </a:highlight>
              </a:rPr>
              <a:t>Part  4  </a:t>
            </a:r>
            <a:r>
              <a:rPr lang="zh-CN" altLang="en-US" b="1">
                <a:highlight>
                  <a:srgbClr val="FFFF00"/>
                </a:highlight>
              </a:rPr>
              <a:t>焦虑、绝望</a:t>
            </a:r>
            <a:endParaRPr lang="zh-CN" altLang="en-US" b="1"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8120" y="1231265"/>
            <a:ext cx="11569700" cy="4968240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be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thrown 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into a world of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darkness.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某人突然被投入黑暗世界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sink into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hopelessness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/ despair，fall into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despair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陷入绝望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throw up one’s hands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in despair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彻底绝望；束手无策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abandon</a:t>
            </a: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 oneself to </a:t>
            </a:r>
            <a:r>
              <a:rPr lang="en-US" altLang="zh-CN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despair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自暴自弃；陷入绝望；沉溺于绝望之中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endParaRPr lang="en-US" altLang="zh-CN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1.John returned at night with hollow, pale face.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约翰夜里回来了，面色憔悴、苍白。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2.He gave up the attempt in despair.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他在绝望中放弃了尝试。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  <a:p>
            <a:pPr marL="0" indent="0">
              <a:buNone/>
            </a:pPr>
            <a:r>
              <a:rPr lang="en-US" altLang="zh-CN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3.As the result of an accident, James was suddenly thrown into a world of darkness and sank into hopelessness. </a:t>
            </a:r>
            <a:r>
              <a:rPr lang="zh-CN" altLang="en-US" b="1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  <a:t>由于一场意外，詹姆斯骤然坠入黑暗的世界，陷入了绝望。</a:t>
            </a:r>
            <a:endParaRPr lang="zh-CN" altLang="en-US" b="1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0645" y="635"/>
            <a:ext cx="11273155" cy="6176645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en-US" sz="40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Ⅰ. </a:t>
            </a:r>
            <a:r>
              <a:rPr lang="en-US" altLang="zh-CN" sz="40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Derivatives.</a:t>
            </a:r>
            <a:endParaRPr lang="en-US" altLang="zh-CN" sz="4000">
              <a:highlight>
                <a:srgbClr val="FFFF00"/>
              </a:highlight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1. prior            </a:t>
            </a:r>
            <a:r>
              <a:rPr lang="en-US" altLang="zh-CN" sz="400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 priority  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           prioritize 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2. bold      </a:t>
            </a:r>
            <a:r>
              <a:rPr lang="en-US" altLang="zh-CN" sz="4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 boldly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3. chef       </a:t>
            </a:r>
            <a:r>
              <a:rPr lang="en-US" altLang="zh-CN" sz="400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 chefs  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         cook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4. elegant    </a:t>
            </a:r>
            <a:r>
              <a:rPr lang="en-US" altLang="zh-CN" sz="4000">
                <a:solidFill>
                  <a:srgbClr val="FFC000"/>
                </a:solidFill>
                <a:latin typeface="Times New Roman" panose="02020603050405020304" charset="0"/>
                <a:cs typeface="Times New Roman" panose="02020603050405020304" charset="0"/>
              </a:rPr>
              <a:t> elegance  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       elegantly 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5. exceptional     </a:t>
            </a:r>
            <a:r>
              <a:rPr lang="en-US" altLang="zh-CN" sz="40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exception  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    exceptionally 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6. minimum  </a:t>
            </a:r>
            <a:r>
              <a:rPr lang="en-US" altLang="zh-CN" sz="40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maximum 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7. consume  </a:t>
            </a:r>
            <a:r>
              <a:rPr lang="en-US" altLang="zh-CN" sz="4000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  consumption   </a:t>
            </a: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     consumer </a:t>
            </a:r>
            <a:endParaRPr lang="en-US" altLang="zh-CN" sz="4000">
              <a:latin typeface="Times New Roman" panose="02020603050405020304" charset="0"/>
              <a:cs typeface="Times New Roman" panose="02020603050405020304" charset="0"/>
            </a:endParaRPr>
          </a:p>
          <a:p>
            <a:pPr marL="0" indent="0">
              <a:buNone/>
            </a:pPr>
            <a:r>
              <a:rPr lang="en-US" altLang="zh-CN" sz="4000">
                <a:latin typeface="Times New Roman" panose="02020603050405020304" charset="0"/>
                <a:cs typeface="Times New Roman" panose="02020603050405020304" charset="0"/>
              </a:rPr>
              <a:t>8. temper  </a:t>
            </a:r>
            <a:r>
              <a:rPr lang="en-US" altLang="zh-CN" sz="4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mild/good/bad-tempered </a:t>
            </a:r>
            <a:endParaRPr lang="en-US" altLang="zh-CN" sz="400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/>
        </p:nvSpPr>
        <p:spPr>
          <a:xfrm rot="21360000">
            <a:off x="8561388" y="994410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U3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04495" y="270510"/>
            <a:ext cx="10949305" cy="5906770"/>
          </a:xfrm>
        </p:spPr>
        <p:txBody>
          <a:bodyPr/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9. stable  </a:t>
            </a:r>
            <a:r>
              <a:rPr lang="en-US" altLang="zh-CN" sz="440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stably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stability stabilize 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10. association  </a:t>
            </a:r>
            <a:r>
              <a:rPr lang="en-US" altLang="zh-CN" sz="44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associate 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an associate professor </a:t>
            </a:r>
            <a:r>
              <a:rPr lang="en-US" altLang="zh-CN" sz="4400">
                <a:solidFill>
                  <a:srgbClr val="FFC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  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        associated  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11. </a:t>
            </a:r>
            <a:r>
              <a:rPr lang="en-US" altLang="zh-CN" sz="4400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moderation 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moderate  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12. </a:t>
            </a:r>
            <a:r>
              <a:rPr lang="en-US" altLang="zh-CN" sz="4400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ideal 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idealistic  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13. </a:t>
            </a:r>
            <a:r>
              <a:rPr lang="en-US" altLang="zh-CN" sz="44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consistent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 inconsistent  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14. modest  </a:t>
            </a:r>
            <a:r>
              <a:rPr lang="en-US" altLang="zh-CN" sz="440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modesty  </a:t>
            </a:r>
            <a:endParaRPr lang="en-US" altLang="zh-CN" sz="440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0" indent="0">
              <a:buNone/>
            </a:pP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15.</a:t>
            </a:r>
            <a:r>
              <a:rPr lang="en-US" altLang="zh-CN" sz="4400">
                <a:solidFill>
                  <a:schemeClr val="accent4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trick </a:t>
            </a:r>
            <a:r>
              <a:rPr lang="en-US" altLang="zh-CN" sz="4400">
                <a:latin typeface="Times New Roman" panose="02020603050405020304" charset="0"/>
                <a:cs typeface="Times New Roman" panose="02020603050405020304" charset="0"/>
                <a:sym typeface="+mn-ea"/>
              </a:rPr>
              <a:t> tricky</a:t>
            </a:r>
            <a:endParaRPr lang="en-US" altLang="zh-CN" sz="440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zh-CN" altLang="en-US" sz="4400"/>
          </a:p>
        </p:txBody>
      </p:sp>
      <p:sp>
        <p:nvSpPr>
          <p:cNvPr id="4" name="矩形 3"/>
          <p:cNvSpPr/>
          <p:nvPr/>
        </p:nvSpPr>
        <p:spPr>
          <a:xfrm rot="21360000">
            <a:off x="8561388" y="469265"/>
            <a:ext cx="264477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B2 U3</a:t>
            </a:r>
            <a:endParaRPr lang="en-US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AS_UNIQUEID" val="28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28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p="http://schemas.openxmlformats.org/presentationml/2006/main">
  <p:tag name="AS_UNIQUEID" val="28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.xml><?xml version="1.0" encoding="utf-8"?>
<p:tagLst xmlns:p="http://schemas.openxmlformats.org/presentationml/2006/main">
  <p:tag name="AS_UNIQUEID" val="28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.xml><?xml version="1.0" encoding="utf-8"?>
<p:tagLst xmlns:p="http://schemas.openxmlformats.org/presentationml/2006/main">
  <p:tag name="AS_UNIQUEID" val="28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.xml><?xml version="1.0" encoding="utf-8"?>
<p:tagLst xmlns:p="http://schemas.openxmlformats.org/presentationml/2006/main">
  <p:tag name="AS_UNIQUEID" val="28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5.xml><?xml version="1.0" encoding="utf-8"?>
<p:tagLst xmlns:p="http://schemas.openxmlformats.org/presentationml/2006/main">
  <p:tag name="AS_UNIQUEID" val="28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p="http://schemas.openxmlformats.org/presentationml/2006/main">
  <p:tag name="AS_UNIQUEID" val="28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p="http://schemas.openxmlformats.org/presentationml/2006/main">
  <p:tag name="AS_UNIQUEID" val="28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.xml><?xml version="1.0" encoding="utf-8"?>
<p:tagLst xmlns:p="http://schemas.openxmlformats.org/presentationml/2006/main">
  <p:tag name="AS_UNIQUEID" val="28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.xml><?xml version="1.0" encoding="utf-8"?>
<p:tagLst xmlns:p="http://schemas.openxmlformats.org/presentationml/2006/main">
  <p:tag name="AS_UNIQUEID" val="28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.xml><?xml version="1.0" encoding="utf-8"?>
<p:tagLst xmlns:p="http://schemas.openxmlformats.org/presentationml/2006/main">
  <p:tag name="AS_UNIQUEID" val="28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28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AS_UNIQUEID" val="28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.xml><?xml version="1.0" encoding="utf-8"?>
<p:tagLst xmlns:p="http://schemas.openxmlformats.org/presentationml/2006/main">
  <p:tag name="AS_UNIQUEID" val="28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.xml><?xml version="1.0" encoding="utf-8"?>
<p:tagLst xmlns:p="http://schemas.openxmlformats.org/presentationml/2006/main">
  <p:tag name="AS_UNIQUEID" val="28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.xml><?xml version="1.0" encoding="utf-8"?>
<p:tagLst xmlns:p="http://schemas.openxmlformats.org/presentationml/2006/main">
  <p:tag name="AS_UNIQUEID" val="28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.xml><?xml version="1.0" encoding="utf-8"?>
<p:tagLst xmlns:p="http://schemas.openxmlformats.org/presentationml/2006/main">
  <p:tag name="AS_UNIQUEID" val="28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.xml><?xml version="1.0" encoding="utf-8"?>
<p:tagLst xmlns:p="http://schemas.openxmlformats.org/presentationml/2006/main">
  <p:tag name="AS_UNIQUEID" val="28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.xml><?xml version="1.0" encoding="utf-8"?>
<p:tagLst xmlns:p="http://schemas.openxmlformats.org/presentationml/2006/main">
  <p:tag name="AS_UNIQUEID" val="28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.xml><?xml version="1.0" encoding="utf-8"?>
<p:tagLst xmlns:p="http://schemas.openxmlformats.org/presentationml/2006/main">
  <p:tag name="AS_UNIQUEID" val="28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AS_UNIQUEID" val="28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AS_UNIQUEID" val="28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28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AS_UNIQUEID" val="29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AS_UNIQUEID" val="29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AS_UNIQUEID" val="29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AS_UNIQUEID" val="29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AS_UNIQUEID" val="29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AS_UNIQUEID" val="29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AS_UNIQUEID" val="29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AS_UNIQUEID" val="29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AS_UNIQUEID" val="29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AS_UNIQUEID" val="28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29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AS_UNIQUEID" val="29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AS_UNIQUEID" val="29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AS_UNIQUEID" val="29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AS_UNIQUEID" val="29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AS_UNIQUEID" val="29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AS_UNIQUEID" val="29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AS_UNIQUEID" val="29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AS_UNIQUEID" val="29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AS_UNIQUEID" val="29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AS_UNIQUEID" val="28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29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AS_UNIQUEID" val="29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AS_UNIQUEID" val="29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AS_UNIQUEID" val="29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AS_UNIQUEID" val="29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AS_UNIQUEID" val="29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AS_UNIQUEID" val="29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AS_UNIQUEID" val="293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8.xml><?xml version="1.0" encoding="utf-8"?>
<p:tagLst xmlns:p="http://schemas.openxmlformats.org/presentationml/2006/main">
  <p:tag name="AS_UNIQUEID" val="293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9.xml><?xml version="1.0" encoding="utf-8"?>
<p:tagLst xmlns:p="http://schemas.openxmlformats.org/presentationml/2006/main">
  <p:tag name="AS_UNIQUEID" val="29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.xml><?xml version="1.0" encoding="utf-8"?>
<p:tagLst xmlns:p="http://schemas.openxmlformats.org/presentationml/2006/main">
  <p:tag name="AS_UNIQUEID" val="28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AS_UNIQUEID" val="29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AS_UNIQUEID" val="29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AS_UNIQUEID" val="2937"/>
</p:tagLst>
</file>

<file path=ppt/tags/tag63.xml><?xml version="1.0" encoding="utf-8"?>
<p:tagLst xmlns:p="http://schemas.openxmlformats.org/presentationml/2006/main">
  <p:tag name="AS_UNIQUEID" val="3330"/>
</p:tagLst>
</file>

<file path=ppt/tags/tag64.xml><?xml version="1.0" encoding="utf-8"?>
<p:tagLst xmlns:p="http://schemas.openxmlformats.org/presentationml/2006/main">
  <p:tag name="AS_UNIQUEID" val="3406"/>
</p:tagLst>
</file>

<file path=ppt/tags/tag6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AS_UNIQUEID" val="28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8.xml><?xml version="1.0" encoding="utf-8"?>
<p:tagLst xmlns:p="http://schemas.openxmlformats.org/presentationml/2006/main">
  <p:tag name="AS_UNIQUEID" val="28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AS_UNIQUEID" val="28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1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2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3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4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5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6.xml><?xml version="1.0" encoding="utf-8"?>
<p:tagLst xmlns:p="http://schemas.openxmlformats.org/presentationml/2006/main">
  <p:tag name="KSO_WM_DIAGRAM_VIRTUALLY_FRAME" val="{&quot;height&quot;:184.93779527559053,&quot;left&quot;:421.625905511811,&quot;top&quot;:9.253307086614173,&quot;width&quot;:538.4045669291338}"/>
</p:tagLst>
</file>

<file path=ppt/tags/tag77.xml><?xml version="1.0" encoding="utf-8"?>
<p:tagLst xmlns:p="http://schemas.openxmlformats.org/presentationml/2006/main">
  <p:tag name="ISPRING_PRESENTATION_TITLE" val="卡通儿童"/>
  <p:tag name="commondata" val="eyJoZGlkIjoiZGE3Y2I3OTRlNTA1NjUwZGY1NGI3NTM4NWZhMGI4N2IifQ=="/>
</p:tagLst>
</file>

<file path=ppt/tags/tag8.xml><?xml version="1.0" encoding="utf-8"?>
<p:tagLst xmlns:p="http://schemas.openxmlformats.org/presentationml/2006/main">
  <p:tag name="AS_UNIQUEID" val="28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.xml><?xml version="1.0" encoding="utf-8"?>
<p:tagLst xmlns:p="http://schemas.openxmlformats.org/presentationml/2006/main">
  <p:tag name="AS_UNIQUEID" val="28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7183</Words>
  <Application>WPS 演示</Application>
  <PresentationFormat>宽屏</PresentationFormat>
  <Paragraphs>234</Paragraphs>
  <Slides>29</Slides>
  <Notes>11</Notes>
  <HiddenSlides>0</HiddenSlides>
  <MMClips>13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29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Wingdings</vt:lpstr>
      <vt:lpstr>幼圆</vt:lpstr>
      <vt:lpstr>Britannic Bold</vt:lpstr>
      <vt:lpstr>方正姚体</vt:lpstr>
      <vt:lpstr>Calibri</vt:lpstr>
      <vt:lpstr>等线</vt:lpstr>
      <vt:lpstr>Times New Roman</vt:lpstr>
      <vt:lpstr>Times New Roman</vt:lpstr>
      <vt:lpstr>Arial Unicode MS</vt:lpstr>
      <vt:lpstr>等线 Light</vt:lpstr>
      <vt:lpstr>Times NR MT Pro Medium</vt:lpstr>
      <vt:lpstr>Office 主题​​</vt:lpstr>
      <vt:lpstr>1_Office 主题​​</vt:lpstr>
      <vt:lpstr>PowerPoint 演示文稿</vt:lpstr>
      <vt:lpstr>PowerPoint 演示文稿</vt:lpstr>
      <vt:lpstr>PowerPoint 演示文稿</vt:lpstr>
      <vt:lpstr>Part  1   恐惧、害怕</vt:lpstr>
      <vt:lpstr>Part  2   惊讶、震惊</vt:lpstr>
      <vt:lpstr>Part  3 愤怒 、生气</vt:lpstr>
      <vt:lpstr>Part  4  焦虑、绝望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自由复习读后续写--情绪描写学案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Part  5  悲伤、难过</vt:lpstr>
      <vt:lpstr>Part  6   遗憾、愧疚</vt:lpstr>
      <vt:lpstr>Part  7 失望、沮丧</vt:lpstr>
      <vt:lpstr>Part  8    激动、热情</vt:lpstr>
      <vt:lpstr>Part  9 高兴、 快乐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卡通儿童</dc:title>
  <dc:creator>PC</dc:creator>
  <cp:lastModifiedBy>阿文</cp:lastModifiedBy>
  <cp:revision>64</cp:revision>
  <dcterms:created xsi:type="dcterms:W3CDTF">2017-04-28T08:28:00Z</dcterms:created>
  <dcterms:modified xsi:type="dcterms:W3CDTF">2026-04-28T06:59:53Z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2052-12.1.0.21541</vt:lpwstr>
  </property>
  <property fmtid="{D5CDD505-2E9C-101B-9397-08002B2CF9AE}" pid="3" name="ICV">
    <vt:lpwstr>D680989579A94E03A608CE9A03092D10_13</vt:lpwstr>
  </property>
</Properties>
</file>