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6" r:id="rId16"/>
    <p:sldId id="278" r:id="rId17"/>
    <p:sldId id="279" r:id="rId18"/>
    <p:sldId id="293" r:id="rId19"/>
    <p:sldId id="294" r:id="rId20"/>
    <p:sldId id="257" r:id="rId21"/>
    <p:sldId id="295" r:id="rId22"/>
    <p:sldId id="282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F81"/>
    <a:srgbClr val="C6DBCE"/>
    <a:srgbClr val="744F3F"/>
    <a:srgbClr val="849E4A"/>
    <a:srgbClr val="5A9E8C"/>
    <a:srgbClr val="43686A"/>
    <a:srgbClr val="34935B"/>
    <a:srgbClr val="66AD80"/>
    <a:srgbClr val="263644"/>
    <a:srgbClr val="317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23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C2E0F-7E88-4230-89A0-7C5A23F52E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tags" Target="../tags/tag12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image" Target="../media/image17.png"/><Relationship Id="rId13" Type="http://schemas.openxmlformats.org/officeDocument/2006/relationships/notesSlide" Target="../notesSlides/notesSlide5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emf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emf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tags" Target="../tags/tag22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66975" y="0"/>
            <a:ext cx="3588105" cy="6858000"/>
          </a:xfrm>
          <a:prstGeom prst="rect">
            <a:avLst/>
          </a:prstGeom>
          <a:solidFill>
            <a:srgbClr val="317C4F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69798" y="1186934"/>
            <a:ext cx="11334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cs typeface="+mn-ea"/>
                <a:sym typeface="+mn-lt"/>
              </a:rPr>
              <a:t>早</a:t>
            </a:r>
            <a:endParaRPr lang="zh-CN" altLang="en-US" sz="8000" dirty="0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55598" y="2301359"/>
            <a:ext cx="11334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cs typeface="+mn-ea"/>
                <a:sym typeface="+mn-lt"/>
              </a:rPr>
              <a:t>读</a:t>
            </a:r>
            <a:endParaRPr lang="zh-CN" altLang="en-US" sz="8000" dirty="0"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8524875" y="1362075"/>
            <a:ext cx="981075" cy="695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6755460" y="2719923"/>
            <a:ext cx="981075" cy="695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412355" y="3910330"/>
            <a:ext cx="1827530" cy="583565"/>
          </a:xfrm>
          <a:prstGeom prst="rect">
            <a:avLst/>
          </a:prstGeom>
          <a:solidFill>
            <a:srgbClr val="66AD80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cs typeface="+mn-ea"/>
                <a:sym typeface="+mn-lt"/>
              </a:rPr>
              <a:t>week 18</a:t>
            </a:r>
            <a:endParaRPr lang="en-US" altLang="zh-CN" sz="3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椭圆 20"/>
          <p:cNvSpPr/>
          <p:nvPr/>
        </p:nvSpPr>
        <p:spPr>
          <a:xfrm flipV="1">
            <a:off x="9501041" y="1238166"/>
            <a:ext cx="152400" cy="152484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椭圆 24"/>
          <p:cNvSpPr/>
          <p:nvPr/>
        </p:nvSpPr>
        <p:spPr>
          <a:xfrm flipV="1">
            <a:off x="6624930" y="3400425"/>
            <a:ext cx="152400" cy="152484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1" b="10332"/>
          <a:stretch>
            <a:fillRect/>
          </a:stretch>
        </p:blipFill>
        <p:spPr>
          <a:xfrm>
            <a:off x="670249" y="1491198"/>
            <a:ext cx="5162550" cy="42672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6" t="7011" r="15152" b="17301"/>
          <a:stretch>
            <a:fillRect/>
          </a:stretch>
        </p:blipFill>
        <p:spPr>
          <a:xfrm flipH="1">
            <a:off x="11296650" y="4255889"/>
            <a:ext cx="895350" cy="260211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0" grpId="0" bldLvl="0" animBg="1"/>
      <p:bldP spid="20" grpId="1" bldLvl="0" animBg="1"/>
      <p:bldP spid="21" grpId="0" animBg="1"/>
      <p:bldP spid="2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8165" y="5080"/>
            <a:ext cx="11229975" cy="6729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95605" y="-107950"/>
            <a:ext cx="11650980" cy="7268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72440" y="146050"/>
            <a:ext cx="11328400" cy="650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88900" y="1350645"/>
            <a:ext cx="12280900" cy="3258820"/>
          </a:xfrm>
          <a:prstGeom prst="rect">
            <a:avLst/>
          </a:prstGeom>
          <a:solidFill>
            <a:srgbClr val="317C4F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>
                <a:solidFill>
                  <a:schemeClr val="tx1"/>
                </a:solidFill>
                <a:cs typeface="+mn-ea"/>
                <a:sym typeface="+mn-lt"/>
              </a:rPr>
              <a:t>准备本周维克多听写</a:t>
            </a:r>
            <a:r>
              <a:rPr lang="en-US" altLang="zh-CN" sz="5400" dirty="0">
                <a:solidFill>
                  <a:schemeClr val="tx1"/>
                </a:solidFill>
                <a:cs typeface="+mn-ea"/>
                <a:sym typeface="+mn-lt"/>
              </a:rPr>
              <a:t>P521-P530</a:t>
            </a:r>
            <a:endParaRPr lang="en-US" altLang="zh-CN" sz="5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8730" r="20949" b="11905"/>
          <a:stretch>
            <a:fillRect/>
          </a:stretch>
        </p:blipFill>
        <p:spPr>
          <a:xfrm rot="13897496" flipH="1">
            <a:off x="10808426" y="2953773"/>
            <a:ext cx="1067865" cy="13219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2083" r="25278" b="10972"/>
          <a:stretch>
            <a:fillRect/>
          </a:stretch>
        </p:blipFill>
        <p:spPr>
          <a:xfrm>
            <a:off x="-89176" y="3587156"/>
            <a:ext cx="2290762" cy="3270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74019" y="1405102"/>
            <a:ext cx="9327356" cy="1428751"/>
          </a:xfrm>
          <a:prstGeom prst="rect">
            <a:avLst/>
          </a:prstGeom>
          <a:solidFill>
            <a:srgbClr val="317C4F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12970" r="13282" b="468"/>
          <a:stretch>
            <a:fillRect/>
          </a:stretch>
        </p:blipFill>
        <p:spPr>
          <a:xfrm>
            <a:off x="542926" y="1214603"/>
            <a:ext cx="2436250" cy="301942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838575" y="1405255"/>
            <a:ext cx="5477510" cy="1177707"/>
            <a:chOff x="0" y="420773"/>
            <a:chExt cx="3656657" cy="117751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0" y="420773"/>
              <a:ext cx="819150" cy="99409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550333" y="891647"/>
              <a:ext cx="3106324" cy="706639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9pPr>
            </a:lstStyle>
            <a:p>
              <a:pPr algn="dist">
                <a:defRPr/>
              </a:pP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 </a:t>
              </a:r>
              <a:r>
                <a:rPr lang="en-US" altLang="zh-CN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7.1</a:t>
              </a: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早读安排</a:t>
              </a:r>
              <a:endParaRPr lang="zh-CN" altLang="en-US" sz="4000" b="1" kern="100" dirty="0">
                <a:solidFill>
                  <a:schemeClr val="tx1"/>
                </a:solidFill>
                <a:latin typeface="+mn-lt"/>
                <a:sym typeface="+mn-lt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3383915" y="3192801"/>
            <a:ext cx="8101330" cy="583565"/>
            <a:chOff x="3838575" y="3505856"/>
            <a:chExt cx="8101330" cy="583565"/>
          </a:xfrm>
        </p:grpSpPr>
        <p:sp>
          <p:nvSpPr>
            <p:cNvPr id="11" name="文本框 30"/>
            <p:cNvSpPr txBox="1"/>
            <p:nvPr>
              <p:custDataLst>
                <p:tags r:id="rId4"/>
              </p:custDataLst>
            </p:nvPr>
          </p:nvSpPr>
          <p:spPr>
            <a:xfrm flipH="1">
              <a:off x="4505325" y="3505856"/>
              <a:ext cx="743458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朗读读后续写</a:t>
              </a:r>
              <a:r>
                <a:rPr lang="en-US" altLang="zh-CN" sz="3200" dirty="0">
                  <a:cs typeface="+mn-ea"/>
                  <a:sym typeface="+mn-lt"/>
                </a:rPr>
                <a:t>“</a:t>
              </a:r>
              <a:r>
                <a:rPr lang="zh-CN" altLang="en-US" sz="3200" dirty="0">
                  <a:cs typeface="+mn-ea"/>
                  <a:sym typeface="+mn-lt"/>
                </a:rPr>
                <a:t>情绪描写</a:t>
              </a:r>
              <a:r>
                <a:rPr lang="en-US" altLang="zh-CN" sz="3200" dirty="0">
                  <a:cs typeface="+mn-ea"/>
                  <a:sym typeface="+mn-lt"/>
                </a:rPr>
                <a:t>”</a:t>
              </a:r>
              <a:r>
                <a:rPr lang="zh-CN" altLang="en-US" sz="3200" dirty="0">
                  <a:cs typeface="+mn-ea"/>
                  <a:sym typeface="+mn-lt"/>
                </a:rPr>
                <a:t>好句</a:t>
              </a:r>
              <a:r>
                <a:rPr lang="en-US" altLang="zh-CN" sz="3200" dirty="0">
                  <a:cs typeface="+mn-ea"/>
                  <a:sym typeface="+mn-lt"/>
                </a:rPr>
                <a:t> 2</a:t>
              </a:r>
              <a:r>
                <a:rPr lang="zh-CN" altLang="en-US" sz="3200" dirty="0">
                  <a:cs typeface="+mn-ea"/>
                  <a:sym typeface="+mn-lt"/>
                </a:rPr>
                <a:t>遍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12" name="泪滴形 11"/>
            <p:cNvSpPr/>
            <p:nvPr>
              <p:custDataLst>
                <p:tags r:id="rId5"/>
              </p:custDataLst>
            </p:nvPr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3383915" y="4154499"/>
            <a:ext cx="7433310" cy="583565"/>
            <a:chOff x="3838575" y="3505856"/>
            <a:chExt cx="7433310" cy="583565"/>
          </a:xfrm>
        </p:grpSpPr>
        <p:sp>
          <p:nvSpPr>
            <p:cNvPr id="15" name="文本框 30"/>
            <p:cNvSpPr txBox="1"/>
            <p:nvPr>
              <p:custDataLst>
                <p:tags r:id="rId7"/>
              </p:custDataLst>
            </p:nvPr>
          </p:nvSpPr>
          <p:spPr>
            <a:xfrm flipH="1">
              <a:off x="4505325" y="3505856"/>
              <a:ext cx="676656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朗读读后续写</a:t>
              </a:r>
              <a:r>
                <a:rPr lang="en-US" altLang="zh-CN" sz="3200" dirty="0">
                  <a:cs typeface="+mn-ea"/>
                  <a:sym typeface="+mn-lt"/>
                </a:rPr>
                <a:t>“</a:t>
              </a:r>
              <a:r>
                <a:rPr lang="zh-CN" altLang="en-US" sz="3200" dirty="0">
                  <a:cs typeface="+mn-ea"/>
                  <a:sym typeface="+mn-lt"/>
                </a:rPr>
                <a:t>动作描写</a:t>
              </a:r>
              <a:r>
                <a:rPr lang="en-US" altLang="zh-CN" sz="3200" dirty="0">
                  <a:cs typeface="+mn-ea"/>
                  <a:sym typeface="+mn-lt"/>
                </a:rPr>
                <a:t>”</a:t>
              </a:r>
              <a:r>
                <a:rPr lang="zh-CN" altLang="en-US" sz="3200" dirty="0">
                  <a:cs typeface="+mn-ea"/>
                  <a:sym typeface="+mn-lt"/>
                </a:rPr>
                <a:t>好句</a:t>
              </a:r>
              <a:r>
                <a:rPr lang="en-US" altLang="zh-CN" sz="3200" dirty="0">
                  <a:cs typeface="+mn-ea"/>
                  <a:sym typeface="+mn-lt"/>
                </a:rPr>
                <a:t> 2</a:t>
              </a:r>
              <a:r>
                <a:rPr lang="zh-CN" altLang="en-US" sz="3200" dirty="0">
                  <a:cs typeface="+mn-ea"/>
                  <a:sym typeface="+mn-lt"/>
                </a:rPr>
                <a:t>遍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16" name="泪滴形 15"/>
            <p:cNvSpPr/>
            <p:nvPr>
              <p:custDataLst>
                <p:tags r:id="rId8"/>
              </p:custDataLst>
            </p:nvPr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9"/>
            </p:custDataLst>
          </p:nvPr>
        </p:nvGrpSpPr>
        <p:grpSpPr>
          <a:xfrm>
            <a:off x="3383915" y="5144771"/>
            <a:ext cx="6699250" cy="1040130"/>
            <a:chOff x="3838575" y="3505856"/>
            <a:chExt cx="6699250" cy="1040130"/>
          </a:xfrm>
        </p:grpSpPr>
        <p:sp>
          <p:nvSpPr>
            <p:cNvPr id="18" name="文本框 30"/>
            <p:cNvSpPr txBox="1"/>
            <p:nvPr>
              <p:custDataLst>
                <p:tags r:id="rId10"/>
              </p:custDataLst>
            </p:nvPr>
          </p:nvSpPr>
          <p:spPr>
            <a:xfrm flipH="1">
              <a:off x="4505325" y="3505856"/>
              <a:ext cx="6032500" cy="1040130"/>
            </a:xfrm>
            <a:prstGeom prst="rect">
              <a:avLst/>
            </a:prstGeom>
            <a:noFill/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准备本周维克多听写</a:t>
              </a:r>
              <a:r>
                <a:rPr lang="en-US" altLang="zh-CN" sz="3200" dirty="0">
                  <a:cs typeface="+mn-ea"/>
                  <a:sym typeface="+mn-lt"/>
                </a:rPr>
                <a:t>P521-P530</a:t>
              </a:r>
              <a:endParaRPr lang="en-US" altLang="zh-CN" sz="3200" dirty="0">
                <a:cs typeface="+mn-ea"/>
                <a:sym typeface="+mn-lt"/>
              </a:endParaRPr>
            </a:p>
          </p:txBody>
        </p:sp>
        <p:sp>
          <p:nvSpPr>
            <p:cNvPr id="19" name="泪滴形 18"/>
            <p:cNvSpPr/>
            <p:nvPr>
              <p:custDataLst>
                <p:tags r:id="rId11"/>
              </p:custDataLst>
            </p:nvPr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 rot="5400000">
            <a:off x="10505853" y="2112240"/>
            <a:ext cx="73342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698003"/>
            <a:ext cx="12192000" cy="159997"/>
          </a:xfrm>
          <a:prstGeom prst="rect">
            <a:avLst/>
          </a:prstGeom>
          <a:solidFill>
            <a:srgbClr val="317C4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0" grpId="0" bldLvl="0" animBg="1"/>
      <p:bldP spid="2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7" name="组合 6"/>
          <p:cNvGrpSpPr/>
          <p:nvPr/>
        </p:nvGrpSpPr>
        <p:grpSpPr>
          <a:xfrm>
            <a:off x="208280" y="698500"/>
            <a:ext cx="5594351" cy="994258"/>
            <a:chOff x="0" y="420773"/>
            <a:chExt cx="3734657" cy="99409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0" y="420773"/>
              <a:ext cx="819150" cy="99409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628333" y="564041"/>
              <a:ext cx="3106324" cy="70663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9pPr>
            </a:lstStyle>
            <a:p>
              <a:pPr algn="l">
                <a:defRPr/>
              </a:pP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 </a:t>
              </a:r>
              <a:endParaRPr lang="en-US" altLang="zh-CN" sz="4000" b="1" kern="100" dirty="0">
                <a:solidFill>
                  <a:schemeClr val="tx1"/>
                </a:solidFill>
                <a:latin typeface="+mn-lt"/>
                <a:sym typeface="+mn-lt"/>
              </a:endParaRPr>
            </a:p>
          </p:txBody>
        </p:sp>
      </p:grpSp>
      <p:pic>
        <p:nvPicPr>
          <p:cNvPr id="6" name="内容占位符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3840" y="635"/>
            <a:ext cx="741045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" name="内容占位符 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6220" y="0"/>
            <a:ext cx="6052820" cy="6857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570" y="132080"/>
            <a:ext cx="6022975" cy="672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6835" y="0"/>
            <a:ext cx="5560695" cy="66770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175" y="-635"/>
            <a:ext cx="6309360" cy="67494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9305" r="26805" b="23611"/>
          <a:stretch>
            <a:fillRect/>
          </a:stretch>
        </p:blipFill>
        <p:spPr>
          <a:xfrm>
            <a:off x="0" y="421005"/>
            <a:ext cx="939800" cy="99441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9503569" y="5237147"/>
            <a:ext cx="2688431" cy="1708468"/>
            <a:chOff x="5205412" y="4873307"/>
            <a:chExt cx="1695450" cy="99525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5686425" y="4873307"/>
              <a:ext cx="819150" cy="99409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6510337" y="5394633"/>
              <a:ext cx="390525" cy="473929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 flipH="1">
              <a:off x="5205412" y="5370354"/>
              <a:ext cx="409575" cy="497047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165" y="-78740"/>
            <a:ext cx="10296525" cy="6936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0"/>
            <a:ext cx="10880090" cy="7305040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5356860" y="4223385"/>
            <a:ext cx="128270" cy="2679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2079492" y="1544140"/>
            <a:ext cx="8002270" cy="583566"/>
            <a:chOff x="1851332" y="2069920"/>
            <a:chExt cx="7998910" cy="583321"/>
          </a:xfrm>
        </p:grpSpPr>
        <p:sp>
          <p:nvSpPr>
            <p:cNvPr id="5" name="矩形 4"/>
            <p:cNvSpPr/>
            <p:nvPr>
              <p:custDataLst>
                <p:tags r:id="rId2"/>
              </p:custDataLst>
            </p:nvPr>
          </p:nvSpPr>
          <p:spPr>
            <a:xfrm>
              <a:off x="2794546" y="2069920"/>
              <a:ext cx="7055696" cy="5833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>
                <a:defRPr/>
              </a:pPr>
              <a:endParaRPr lang="zh-CN" altLang="en-US" sz="3200" kern="1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851332" y="2069921"/>
              <a:ext cx="942975" cy="583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3200" dirty="0">
                <a:cs typeface="+mn-ea"/>
                <a:sym typeface="+mn-lt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20523" y="753768"/>
            <a:ext cx="15498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cs typeface="+mn-ea"/>
                <a:sym typeface="+mn-lt"/>
              </a:rPr>
              <a:t>6.30</a:t>
            </a:r>
            <a:endParaRPr lang="en-US" altLang="zh-CN" sz="4400" b="1" dirty="0">
              <a:cs typeface="+mn-ea"/>
              <a:sym typeface="+mn-lt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8730" r="20949" b="11905"/>
          <a:stretch>
            <a:fillRect/>
          </a:stretch>
        </p:blipFill>
        <p:spPr>
          <a:xfrm rot="7702504">
            <a:off x="2243557" y="834683"/>
            <a:ext cx="554938" cy="686967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0" y="6657975"/>
            <a:ext cx="12192000" cy="200025"/>
          </a:xfrm>
          <a:prstGeom prst="rect">
            <a:avLst/>
          </a:prstGeom>
          <a:solidFill>
            <a:srgbClr val="317C4F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6" t="7011" r="15152" b="17301"/>
          <a:stretch>
            <a:fillRect/>
          </a:stretch>
        </p:blipFill>
        <p:spPr>
          <a:xfrm>
            <a:off x="-2030" y="4255889"/>
            <a:ext cx="895350" cy="2602111"/>
          </a:xfrm>
          <a:prstGeom prst="rect">
            <a:avLst/>
          </a:prstGeom>
          <a:effectLst/>
        </p:spPr>
      </p:pic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1397635" y="1964076"/>
            <a:ext cx="8415655" cy="583565"/>
            <a:chOff x="4033520" y="3310276"/>
            <a:chExt cx="8415655" cy="583565"/>
          </a:xfrm>
        </p:grpSpPr>
        <p:sp>
          <p:nvSpPr>
            <p:cNvPr id="14" name="文本框 30"/>
            <p:cNvSpPr txBox="1"/>
            <p:nvPr>
              <p:custDataLst>
                <p:tags r:id="rId7"/>
              </p:custDataLst>
            </p:nvPr>
          </p:nvSpPr>
          <p:spPr>
            <a:xfrm flipH="1">
              <a:off x="5014595" y="3310276"/>
              <a:ext cx="743458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朗读</a:t>
              </a:r>
              <a:r>
                <a:rPr lang="en-US" altLang="zh-CN" sz="3200" dirty="0">
                  <a:cs typeface="+mn-ea"/>
                  <a:sym typeface="+mn-lt"/>
                </a:rPr>
                <a:t>“</a:t>
              </a:r>
              <a:r>
                <a:rPr lang="zh-CN" altLang="en-US" sz="3200" dirty="0">
                  <a:cs typeface="+mn-ea"/>
                  <a:sym typeface="+mn-lt"/>
                </a:rPr>
                <a:t>健康生活</a:t>
              </a:r>
              <a:r>
                <a:rPr lang="en-US" altLang="zh-CN" sz="3200" dirty="0">
                  <a:cs typeface="+mn-ea"/>
                  <a:sym typeface="+mn-lt"/>
                </a:rPr>
                <a:t>”</a:t>
              </a:r>
              <a:r>
                <a:rPr lang="zh-CN" altLang="en-US" sz="3200" dirty="0">
                  <a:cs typeface="+mn-ea"/>
                  <a:sym typeface="+mn-lt"/>
                </a:rPr>
                <a:t>小作文语料</a:t>
              </a:r>
              <a:r>
                <a:rPr lang="en-US" altLang="zh-CN" sz="3200" dirty="0">
                  <a:cs typeface="+mn-ea"/>
                  <a:sym typeface="+mn-lt"/>
                </a:rPr>
                <a:t>2</a:t>
              </a:r>
              <a:r>
                <a:rPr lang="zh-CN" altLang="en-US" sz="3200" dirty="0">
                  <a:cs typeface="+mn-ea"/>
                  <a:sym typeface="+mn-lt"/>
                </a:rPr>
                <a:t>遍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15" name="泪滴形 14"/>
            <p:cNvSpPr/>
            <p:nvPr>
              <p:custDataLst>
                <p:tags r:id="rId8"/>
              </p:custDataLst>
            </p:nvPr>
          </p:nvSpPr>
          <p:spPr>
            <a:xfrm>
              <a:off x="4033520" y="3310276"/>
              <a:ext cx="681990" cy="57404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16" name="泪滴形 15"/>
          <p:cNvSpPr/>
          <p:nvPr>
            <p:custDataLst>
              <p:tags r:id="rId9"/>
            </p:custDataLst>
          </p:nvPr>
        </p:nvSpPr>
        <p:spPr>
          <a:xfrm>
            <a:off x="1397635" y="2980055"/>
            <a:ext cx="588645" cy="576580"/>
          </a:xfrm>
          <a:prstGeom prst="teardrop">
            <a:avLst/>
          </a:prstGeom>
          <a:solidFill>
            <a:srgbClr val="5A9E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cs typeface="+mn-ea"/>
                <a:sym typeface="+mn-lt"/>
              </a:rPr>
              <a:t>2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7" name="文本框 30"/>
          <p:cNvSpPr txBox="1"/>
          <p:nvPr>
            <p:custDataLst>
              <p:tags r:id="rId10"/>
            </p:custDataLst>
          </p:nvPr>
        </p:nvSpPr>
        <p:spPr>
          <a:xfrm flipH="1">
            <a:off x="2378710" y="2979749"/>
            <a:ext cx="6123305" cy="5835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dirty="0">
                <a:cs typeface="+mn-ea"/>
                <a:sym typeface="+mn-lt"/>
              </a:rPr>
              <a:t>朗读</a:t>
            </a:r>
            <a:r>
              <a:rPr lang="en-US" altLang="zh-CN" sz="3200" dirty="0">
                <a:cs typeface="+mn-ea"/>
                <a:sym typeface="+mn-lt"/>
              </a:rPr>
              <a:t>“</a:t>
            </a:r>
            <a:r>
              <a:rPr lang="zh-CN" altLang="en-US" sz="3200" dirty="0">
                <a:cs typeface="+mn-ea"/>
                <a:sym typeface="+mn-lt"/>
              </a:rPr>
              <a:t>环境保护</a:t>
            </a:r>
            <a:r>
              <a:rPr lang="en-US" altLang="zh-CN" sz="3200" dirty="0">
                <a:cs typeface="+mn-ea"/>
                <a:sym typeface="+mn-lt"/>
              </a:rPr>
              <a:t>”</a:t>
            </a:r>
            <a:r>
              <a:rPr lang="zh-CN" altLang="en-US" sz="3200" dirty="0">
                <a:cs typeface="+mn-ea"/>
                <a:sym typeface="+mn-lt"/>
              </a:rPr>
              <a:t>小作文语料</a:t>
            </a:r>
            <a:r>
              <a:rPr lang="en-US" altLang="zh-CN" sz="3200" dirty="0">
                <a:cs typeface="+mn-ea"/>
                <a:sym typeface="+mn-lt"/>
              </a:rPr>
              <a:t>2</a:t>
            </a:r>
            <a:r>
              <a:rPr lang="zh-CN" altLang="en-US" sz="3200" dirty="0">
                <a:cs typeface="+mn-ea"/>
                <a:sym typeface="+mn-lt"/>
              </a:rPr>
              <a:t>遍</a:t>
            </a:r>
            <a:endParaRPr lang="zh-CN" altLang="en-US" sz="3200" dirty="0">
              <a:cs typeface="+mn-ea"/>
              <a:sym typeface="+mn-lt"/>
            </a:endParaRPr>
          </a:p>
        </p:txBody>
      </p:sp>
      <p:grpSp>
        <p:nvGrpSpPr>
          <p:cNvPr id="24" name="组合 23"/>
          <p:cNvGrpSpPr/>
          <p:nvPr>
            <p:custDataLst>
              <p:tags r:id="rId11"/>
            </p:custDataLst>
          </p:nvPr>
        </p:nvGrpSpPr>
        <p:grpSpPr>
          <a:xfrm>
            <a:off x="1397635" y="4082416"/>
            <a:ext cx="7538085" cy="1040130"/>
            <a:chOff x="3838575" y="3535701"/>
            <a:chExt cx="7538085" cy="1040130"/>
          </a:xfrm>
        </p:grpSpPr>
        <p:sp>
          <p:nvSpPr>
            <p:cNvPr id="27" name="文本框 30"/>
            <p:cNvSpPr txBox="1"/>
            <p:nvPr>
              <p:custDataLst>
                <p:tags r:id="rId12"/>
              </p:custDataLst>
            </p:nvPr>
          </p:nvSpPr>
          <p:spPr>
            <a:xfrm flipH="1">
              <a:off x="4819650" y="3535701"/>
              <a:ext cx="6557010" cy="1040130"/>
            </a:xfrm>
            <a:prstGeom prst="rect">
              <a:avLst/>
            </a:prstGeom>
            <a:noFill/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准备本周维克多</a:t>
              </a:r>
              <a:r>
                <a:rPr lang="en-US" altLang="zh-CN" sz="3200" dirty="0">
                  <a:cs typeface="+mn-ea"/>
                  <a:sym typeface="+mn-lt"/>
                </a:rPr>
                <a:t>P521-P530</a:t>
              </a:r>
              <a:r>
                <a:rPr lang="zh-CN" altLang="en-US" sz="3200" dirty="0">
                  <a:cs typeface="+mn-ea"/>
                  <a:sym typeface="+mn-lt"/>
                </a:rPr>
                <a:t>听写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28" name="泪滴形 27"/>
            <p:cNvSpPr/>
            <p:nvPr>
              <p:custDataLst>
                <p:tags r:id="rId13"/>
              </p:custDataLst>
            </p:nvPr>
          </p:nvSpPr>
          <p:spPr>
            <a:xfrm>
              <a:off x="3838575" y="3535701"/>
              <a:ext cx="588645" cy="52197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88900" y="1350645"/>
            <a:ext cx="12280900" cy="3258820"/>
          </a:xfrm>
          <a:prstGeom prst="rect">
            <a:avLst/>
          </a:prstGeom>
          <a:solidFill>
            <a:srgbClr val="317C4F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>
                <a:solidFill>
                  <a:schemeClr val="tx1"/>
                </a:solidFill>
                <a:cs typeface="+mn-ea"/>
                <a:sym typeface="+mn-lt"/>
              </a:rPr>
              <a:t>准备本周维克多听写</a:t>
            </a:r>
            <a:r>
              <a:rPr lang="en-US" altLang="zh-CN" sz="5400" dirty="0">
                <a:solidFill>
                  <a:schemeClr val="tx1"/>
                </a:solidFill>
                <a:cs typeface="+mn-ea"/>
                <a:sym typeface="+mn-lt"/>
              </a:rPr>
              <a:t>P521-P530</a:t>
            </a:r>
            <a:endParaRPr lang="en-US" altLang="zh-CN" sz="5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8730" r="20949" b="11905"/>
          <a:stretch>
            <a:fillRect/>
          </a:stretch>
        </p:blipFill>
        <p:spPr>
          <a:xfrm rot="13897496" flipH="1">
            <a:off x="10808426" y="2953773"/>
            <a:ext cx="1067865" cy="13219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2083" r="25278" b="10972"/>
          <a:stretch>
            <a:fillRect/>
          </a:stretch>
        </p:blipFill>
        <p:spPr>
          <a:xfrm>
            <a:off x="-89176" y="3587156"/>
            <a:ext cx="2290762" cy="3270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330" y="-217170"/>
            <a:ext cx="10515600" cy="1325563"/>
          </a:xfrm>
        </p:spPr>
        <p:txBody>
          <a:bodyPr/>
          <a:p>
            <a:r>
              <a:rPr lang="zh-CN" altLang="en-US" sz="3600" b="1"/>
              <a:t>健康生活</a:t>
            </a:r>
            <a:endParaRPr lang="zh-CN" altLang="en-US" sz="36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8330" y="709295"/>
            <a:ext cx="10709910" cy="5923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04215" y="110490"/>
            <a:ext cx="11063605" cy="6374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78460" y="-124460"/>
            <a:ext cx="11813540" cy="68084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1765" y="-206375"/>
            <a:ext cx="12120245" cy="7277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3055" y="255270"/>
            <a:ext cx="11632565" cy="6130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5010" y="-198120"/>
            <a:ext cx="10515600" cy="1325563"/>
          </a:xfrm>
        </p:spPr>
        <p:txBody>
          <a:bodyPr/>
          <a:p>
            <a:r>
              <a:rPr lang="zh-CN" altLang="en-US" sz="3600" b="1"/>
              <a:t>环境保护</a:t>
            </a:r>
            <a:endParaRPr lang="zh-CN" altLang="en-US" sz="3600" b="1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17830" y="732790"/>
            <a:ext cx="11577320" cy="5979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23545" y="-92075"/>
            <a:ext cx="11321415" cy="67392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266.0764566929134,&quot;left&quot;:163.73952755905506,&quot;top&quot;:162.98582677165354,&quot;width&quot;:753.7500000000002}"/>
</p:tagLst>
</file>

<file path=ppt/tags/tag10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11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12.xml><?xml version="1.0" encoding="utf-8"?>
<p:tagLst xmlns:p="http://schemas.openxmlformats.org/presentationml/2006/main">
  <p:tag name="KSO_WM_DIAGRAM_VIRTUALLY_FRAME" val="{&quot;height&quot;:355.63503937007874,&quot;left&quot;:92.59055118110237,&quot;top&quot;:95.21393700787402,&quot;width&quot;:795.9376377952756}"/>
</p:tagLst>
</file>

<file path=ppt/tags/tag13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4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5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6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7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8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19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2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20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21.xml><?xml version="1.0" encoding="utf-8"?>
<p:tagLst xmlns:p="http://schemas.openxmlformats.org/presentationml/2006/main">
  <p:tag name="KSO_WM_DIAGRAM_VIRTUALLY_FRAME" val="{&quot;height&quot;:260.2484251968504,&quot;left&quot;:266.45,&quot;top&quot;:251.40165354330708,&quot;width&quot;:673.7}"/>
</p:tagLst>
</file>

<file path=ppt/tags/tag22.xml><?xml version="1.0" encoding="utf-8"?>
<p:tagLst xmlns:p="http://schemas.openxmlformats.org/presentationml/2006/main">
  <p:tag name="KSO_WM_DIAGRAM_VIRTUALLY_FRAME" val="{&quot;height&quot;:355.63503937007874,&quot;left&quot;:92.59055118110237,&quot;top&quot;:95.21393700787402,&quot;width&quot;:795.9376377952756}"/>
</p:tagLst>
</file>

<file path=ppt/tags/tag23.xml><?xml version="1.0" encoding="utf-8"?>
<p:tagLst xmlns:p="http://schemas.openxmlformats.org/presentationml/2006/main">
  <p:tag name="ISPRING_PRESENTATION_TITLE" val="绿植小清新通用模板"/>
</p:tagLst>
</file>

<file path=ppt/tags/tag3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4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5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6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7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8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ags/tag9.xml><?xml version="1.0" encoding="utf-8"?>
<p:tagLst xmlns:p="http://schemas.openxmlformats.org/presentationml/2006/main">
  <p:tag name="KSO_WM_DIAGRAM_VIRTUALLY_FRAME" val="{&quot;height&quot;:248.6984251968504,&quot;left&quot;:110.05,&quot;top&quot;:154.65165354330708,&quot;width&quot;:662.6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xcjairdv">
      <a:majorFont>
        <a:latin typeface="字魂36号-正文宋楷"/>
        <a:ea typeface="字魂36号-正文宋楷"/>
        <a:cs typeface=""/>
      </a:majorFont>
      <a:minorFont>
        <a:latin typeface="字魂36号-正文宋楷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WPS 演示</Application>
  <PresentationFormat>宽屏</PresentationFormat>
  <Paragraphs>44</Paragraphs>
  <Slides>20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9" baseType="lpstr">
      <vt:lpstr>Arial</vt:lpstr>
      <vt:lpstr>宋体</vt:lpstr>
      <vt:lpstr>Wingdings</vt:lpstr>
      <vt:lpstr>字魂36号-正文宋楷</vt:lpstr>
      <vt:lpstr>微软雅黑</vt:lpstr>
      <vt:lpstr>Arial Unicode MS</vt:lpstr>
      <vt:lpstr>等线</vt:lpstr>
      <vt:lpstr>Franklin Gothic Medium</vt:lpstr>
      <vt:lpstr>Office 主题​​</vt:lpstr>
      <vt:lpstr>PowerPoint 演示文稿</vt:lpstr>
      <vt:lpstr>PowerPoint 演示文稿</vt:lpstr>
      <vt:lpstr>健康生活</vt:lpstr>
      <vt:lpstr>PowerPoint 演示文稿</vt:lpstr>
      <vt:lpstr>PowerPoint 演示文稿</vt:lpstr>
      <vt:lpstr>PowerPoint 演示文稿</vt:lpstr>
      <vt:lpstr>PowerPoint 演示文稿</vt:lpstr>
      <vt:lpstr>环境保护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绿植小清新通用模板</dc:title>
  <dc:creator>Dell</dc:creator>
  <cp:lastModifiedBy>杨岚婷</cp:lastModifiedBy>
  <cp:revision>33</cp:revision>
  <dcterms:created xsi:type="dcterms:W3CDTF">2019-04-17T12:29:00Z</dcterms:created>
  <dcterms:modified xsi:type="dcterms:W3CDTF">2026-06-29T02:17:33Z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A512F4A8AC224FF487A9FF619B40FC89_13</vt:lpwstr>
  </property>
  <property fmtid="{D5CDD505-2E9C-101B-9397-08002B2CF9AE}" pid="3" name="KSOProductBuildVer">
    <vt:lpwstr>2052-12.1.0.23542</vt:lpwstr>
  </property>
</Properties>
</file>