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3"/>
  </p:sldMasterIdLst>
  <p:notesMasterIdLst>
    <p:notesMasterId r:id="rId42"/>
  </p:notesMasterIdLst>
  <p:handoutMasterIdLst>
    <p:handoutMasterId r:id="rId43"/>
  </p:handoutMasterIdLst>
  <p:sldIdLst>
    <p:sldId id="382" r:id="rId4"/>
    <p:sldId id="262" r:id="rId5"/>
    <p:sldId id="264" r:id="rId6"/>
    <p:sldId id="267" r:id="rId7"/>
    <p:sldId id="495" r:id="rId8"/>
    <p:sldId id="542" r:id="rId9"/>
    <p:sldId id="272" r:id="rId10"/>
    <p:sldId id="385" r:id="rId11"/>
    <p:sldId id="527" r:id="rId12"/>
    <p:sldId id="528" r:id="rId13"/>
    <p:sldId id="531" r:id="rId14"/>
    <p:sldId id="530" r:id="rId15"/>
    <p:sldId id="532" r:id="rId16"/>
    <p:sldId id="543" r:id="rId17"/>
    <p:sldId id="533" r:id="rId18"/>
    <p:sldId id="536" r:id="rId19"/>
    <p:sldId id="537" r:id="rId20"/>
    <p:sldId id="538" r:id="rId21"/>
    <p:sldId id="539" r:id="rId22"/>
    <p:sldId id="546" r:id="rId23"/>
    <p:sldId id="540" r:id="rId24"/>
    <p:sldId id="544" r:id="rId25"/>
    <p:sldId id="545" r:id="rId26"/>
    <p:sldId id="547" r:id="rId27"/>
    <p:sldId id="550" r:id="rId28"/>
    <p:sldId id="548" r:id="rId29"/>
    <p:sldId id="518" r:id="rId30"/>
    <p:sldId id="522" r:id="rId31"/>
    <p:sldId id="523" r:id="rId32"/>
    <p:sldId id="503" r:id="rId33"/>
    <p:sldId id="512" r:id="rId34"/>
    <p:sldId id="508" r:id="rId35"/>
    <p:sldId id="521" r:id="rId36"/>
    <p:sldId id="549" r:id="rId37"/>
    <p:sldId id="472" r:id="rId38"/>
    <p:sldId id="309" r:id="rId39"/>
    <p:sldId id="310" r:id="rId40"/>
    <p:sldId id="465" r:id="rId4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A" lastIdx="0" clrIdx="1"/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53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7" Type="http://schemas.openxmlformats.org/officeDocument/2006/relationships/commentAuthors" Target="commentAuthors.xml"/><Relationship Id="rId46" Type="http://schemas.openxmlformats.org/officeDocument/2006/relationships/tableStyles" Target="tableStyles.xml"/><Relationship Id="rId45" Type="http://schemas.openxmlformats.org/officeDocument/2006/relationships/viewProps" Target="viewProps.xml"/><Relationship Id="rId44" Type="http://schemas.openxmlformats.org/officeDocument/2006/relationships/presProps" Target="presProps.xml"/><Relationship Id="rId43" Type="http://schemas.openxmlformats.org/officeDocument/2006/relationships/handoutMaster" Target="handoutMasters/handoutMaster1.xml"/><Relationship Id="rId42" Type="http://schemas.openxmlformats.org/officeDocument/2006/relationships/notesMaster" Target="notesMasters/notesMaster1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image" Target="../media/image1.png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image" Target="../media/image1.png"/><Relationship Id="rId2" Type="http://schemas.openxmlformats.org/officeDocument/2006/relationships/tags" Target="../tags/tag5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266">
            <a:off x="323527" y="270894"/>
            <a:ext cx="544290" cy="753374"/>
          </a:xfrm>
          <a:prstGeom prst="rect">
            <a:avLst/>
          </a:prstGeom>
        </p:spPr>
      </p:pic>
      <p:sp>
        <p:nvSpPr>
          <p:cNvPr id="3" name="文本占位符 12"/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889190" y="385959"/>
            <a:ext cx="5381435" cy="5232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lvl="0"/>
            <a:r>
              <a:rPr lang="zh-CN" altLang="en-US"/>
              <a:t>单击此处编辑母版文本样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266">
            <a:off x="323527" y="270894"/>
            <a:ext cx="544290" cy="753374"/>
          </a:xfrm>
          <a:prstGeom prst="rect">
            <a:avLst/>
          </a:prstGeom>
        </p:spPr>
      </p:pic>
      <p:sp>
        <p:nvSpPr>
          <p:cNvPr id="3" name="文本占位符 12"/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889190" y="385959"/>
            <a:ext cx="5381435" cy="5232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lvl="0"/>
            <a:r>
              <a:rPr lang="zh-CN" altLang="en-US"/>
              <a:t>单击此处编辑母版文本样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266">
            <a:off x="323527" y="270894"/>
            <a:ext cx="544290" cy="753374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2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2" Type="http://schemas.openxmlformats.org/officeDocument/2006/relationships/image" Target="file:///D:\qq&#25991;&#20214;\712321467\Image\C2C\Image2\%7b75232B38-A165-1FB7-499C-2E1C792CACB5%7d.png" TargetMode="External"/><Relationship Id="rId11" Type="http://schemas.openxmlformats.org/officeDocument/2006/relationships/image" Target="../media/image7.png"/><Relationship Id="rId10" Type="http://schemas.openxmlformats.org/officeDocument/2006/relationships/tags" Target="../tags/tag10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9"/>
            </p:custDataLst>
          </p:nvPr>
        </p:nvSpPr>
        <p:spPr>
          <a:xfrm>
            <a:off x="163773" y="218363"/>
            <a:ext cx="11865930" cy="6503069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D:\qq文件\712321467\Image\C2C\Image2\{75232B38-A165-1FB7-499C-2E1C792CACB5}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 r:link="rId12"/>
          <a:stretch>
            <a:fillRect/>
          </a:stretch>
        </p:blipFill>
        <p:spPr>
          <a:xfrm>
            <a:off x="838331" y="365057"/>
            <a:ext cx="9526" cy="9523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9.xml"/><Relationship Id="rId6" Type="http://schemas.openxmlformats.org/officeDocument/2006/relationships/tags" Target="../tags/tag14.xml"/><Relationship Id="rId5" Type="http://schemas.openxmlformats.org/officeDocument/2006/relationships/image" Target="../media/image9.png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image" Target="../media/image8.png"/><Relationship Id="rId1" Type="http://schemas.openxmlformats.org/officeDocument/2006/relationships/tags" Target="../tags/tag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2.xml"/><Relationship Id="rId8" Type="http://schemas.openxmlformats.org/officeDocument/2006/relationships/tags" Target="../tags/tag21.xml"/><Relationship Id="rId7" Type="http://schemas.openxmlformats.org/officeDocument/2006/relationships/image" Target="../media/image10.jpeg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25.xml"/><Relationship Id="rId11" Type="http://schemas.openxmlformats.org/officeDocument/2006/relationships/tags" Target="../tags/tag24.xml"/><Relationship Id="rId10" Type="http://schemas.openxmlformats.org/officeDocument/2006/relationships/tags" Target="../tags/tag23.xml"/><Relationship Id="rId1" Type="http://schemas.openxmlformats.org/officeDocument/2006/relationships/tags" Target="../tags/tag15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tags" Target="../tags/tag83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89.xml"/><Relationship Id="rId1" Type="http://schemas.openxmlformats.org/officeDocument/2006/relationships/tags" Target="../tags/tag8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90.xml"/><Relationship Id="rId1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8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image" Target="../media/image16.jpeg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3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8.png"/><Relationship Id="rId3" Type="http://schemas.openxmlformats.org/officeDocument/2006/relationships/tags" Target="../tags/tag100.xml"/><Relationship Id="rId2" Type="http://schemas.openxmlformats.org/officeDocument/2006/relationships/image" Target="../media/image17.jpeg"/><Relationship Id="rId1" Type="http://schemas.openxmlformats.org/officeDocument/2006/relationships/tags" Target="../tags/tag99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8.png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48.xml"/><Relationship Id="rId8" Type="http://schemas.openxmlformats.org/officeDocument/2006/relationships/tags" Target="../tags/tag47.xml"/><Relationship Id="rId7" Type="http://schemas.openxmlformats.org/officeDocument/2006/relationships/tags" Target="../tags/tag46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8" Type="http://schemas.openxmlformats.org/officeDocument/2006/relationships/slideLayout" Target="../slideLayouts/slideLayout2.xml"/><Relationship Id="rId37" Type="http://schemas.openxmlformats.org/officeDocument/2006/relationships/tags" Target="../tags/tag76.xml"/><Relationship Id="rId36" Type="http://schemas.openxmlformats.org/officeDocument/2006/relationships/tags" Target="../tags/tag75.xml"/><Relationship Id="rId35" Type="http://schemas.openxmlformats.org/officeDocument/2006/relationships/tags" Target="../tags/tag74.xml"/><Relationship Id="rId34" Type="http://schemas.openxmlformats.org/officeDocument/2006/relationships/tags" Target="../tags/tag73.xml"/><Relationship Id="rId33" Type="http://schemas.openxmlformats.org/officeDocument/2006/relationships/tags" Target="../tags/tag72.xml"/><Relationship Id="rId32" Type="http://schemas.openxmlformats.org/officeDocument/2006/relationships/tags" Target="../tags/tag71.xml"/><Relationship Id="rId31" Type="http://schemas.openxmlformats.org/officeDocument/2006/relationships/tags" Target="../tags/tag70.xml"/><Relationship Id="rId30" Type="http://schemas.openxmlformats.org/officeDocument/2006/relationships/tags" Target="../tags/tag69.xml"/><Relationship Id="rId3" Type="http://schemas.openxmlformats.org/officeDocument/2006/relationships/tags" Target="../tags/tag42.xml"/><Relationship Id="rId29" Type="http://schemas.openxmlformats.org/officeDocument/2006/relationships/tags" Target="../tags/tag68.xml"/><Relationship Id="rId28" Type="http://schemas.openxmlformats.org/officeDocument/2006/relationships/tags" Target="../tags/tag67.xml"/><Relationship Id="rId27" Type="http://schemas.openxmlformats.org/officeDocument/2006/relationships/tags" Target="../tags/tag66.xml"/><Relationship Id="rId26" Type="http://schemas.openxmlformats.org/officeDocument/2006/relationships/tags" Target="../tags/tag65.xml"/><Relationship Id="rId25" Type="http://schemas.openxmlformats.org/officeDocument/2006/relationships/tags" Target="../tags/tag64.xml"/><Relationship Id="rId24" Type="http://schemas.openxmlformats.org/officeDocument/2006/relationships/tags" Target="../tags/tag63.xml"/><Relationship Id="rId23" Type="http://schemas.openxmlformats.org/officeDocument/2006/relationships/tags" Target="../tags/tag62.xml"/><Relationship Id="rId22" Type="http://schemas.openxmlformats.org/officeDocument/2006/relationships/tags" Target="../tags/tag61.xml"/><Relationship Id="rId21" Type="http://schemas.openxmlformats.org/officeDocument/2006/relationships/tags" Target="../tags/tag60.xml"/><Relationship Id="rId20" Type="http://schemas.openxmlformats.org/officeDocument/2006/relationships/tags" Target="../tags/tag59.xml"/><Relationship Id="rId2" Type="http://schemas.openxmlformats.org/officeDocument/2006/relationships/tags" Target="../tags/tag41.xml"/><Relationship Id="rId19" Type="http://schemas.openxmlformats.org/officeDocument/2006/relationships/tags" Target="../tags/tag58.xml"/><Relationship Id="rId18" Type="http://schemas.openxmlformats.org/officeDocument/2006/relationships/tags" Target="../tags/tag57.xml"/><Relationship Id="rId17" Type="http://schemas.openxmlformats.org/officeDocument/2006/relationships/tags" Target="../tags/tag56.xml"/><Relationship Id="rId16" Type="http://schemas.openxmlformats.org/officeDocument/2006/relationships/tags" Target="../tags/tag55.xml"/><Relationship Id="rId15" Type="http://schemas.openxmlformats.org/officeDocument/2006/relationships/tags" Target="../tags/tag54.xml"/><Relationship Id="rId14" Type="http://schemas.openxmlformats.org/officeDocument/2006/relationships/tags" Target="../tags/tag53.xml"/><Relationship Id="rId13" Type="http://schemas.openxmlformats.org/officeDocument/2006/relationships/tags" Target="../tags/tag52.xml"/><Relationship Id="rId12" Type="http://schemas.openxmlformats.org/officeDocument/2006/relationships/tags" Target="../tags/tag51.xml"/><Relationship Id="rId11" Type="http://schemas.openxmlformats.org/officeDocument/2006/relationships/tags" Target="../tags/tag50.xml"/><Relationship Id="rId10" Type="http://schemas.openxmlformats.org/officeDocument/2006/relationships/tags" Target="../tags/tag49.xml"/><Relationship Id="rId1" Type="http://schemas.openxmlformats.org/officeDocument/2006/relationships/tags" Target="../tags/tag40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8.xml"/><Relationship Id="rId2" Type="http://schemas.openxmlformats.org/officeDocument/2006/relationships/image" Target="../media/image12.png"/><Relationship Id="rId1" Type="http://schemas.openxmlformats.org/officeDocument/2006/relationships/tags" Target="../tags/tag7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男子的脸部特写与配字黑白照&#10;&#10;低可信度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840" y="1398905"/>
            <a:ext cx="7855585" cy="2623820"/>
          </a:xfrm>
          <a:prstGeom prst="rect">
            <a:avLst/>
          </a:prstGeom>
        </p:spPr>
      </p:pic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4633447" y="4022922"/>
            <a:ext cx="2377948" cy="991838"/>
            <a:chOff x="4713519" y="3590530"/>
            <a:chExt cx="2378388" cy="992022"/>
          </a:xfrm>
        </p:grpSpPr>
        <p:pic>
          <p:nvPicPr>
            <p:cNvPr id="7" name="图片 6" descr="形状&#10;&#10;中度可信度描述已自动生成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3519" y="3590530"/>
              <a:ext cx="2378388" cy="992022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>
              <p:custDataLst>
                <p:tags r:id="rId6"/>
              </p:custDataLst>
            </p:nvPr>
          </p:nvSpPr>
          <p:spPr>
            <a:xfrm>
              <a:off x="5397799" y="3739981"/>
              <a:ext cx="1097483" cy="755790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60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鲁迅</a:t>
              </a:r>
              <a:endParaRPr lang="zh-CN" altLang="en-US" sz="360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9750425" y="3337560"/>
            <a:ext cx="20116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>
                <a:latin typeface="华文中宋" panose="02010600040101010101" charset="-122"/>
                <a:ea typeface="华文中宋" panose="02010600040101010101" charset="-122"/>
              </a:rPr>
              <a:t>（节选）</a:t>
            </a:r>
            <a:endParaRPr lang="zh-CN" altLang="en-US" sz="3600">
              <a:latin typeface="华文中宋" panose="02010600040101010101" charset="-122"/>
              <a:ea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38455" y="308610"/>
            <a:ext cx="5306695" cy="4399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又很自尊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，所有未庄的居民，全不在他眼神里，甚而至于对于两位“文童”也有以为不值一笑的神情。夫文童者，将来恐怕要变秀才者也；赵太爷钱太爷大受居民的尊敬，除有钱之外，就因为都是文童的爹爹，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而阿</a:t>
            </a:r>
            <a:r>
              <a:rPr lang="en-US" altLang="zh-CN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在精神上独不表格外的崇奉，他想：我的儿子会阔得多啦！加以进了几回城，阿</a:t>
            </a:r>
            <a:r>
              <a:rPr lang="en-US" altLang="zh-CN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自然更自负，然而他又很鄙薄城里人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，譬如用三尺三寸宽的木板做成的凳子，未庄人叫“长凳”，他也叫“长凳”，城里人却叫“条凳”，他想：这是错的，</a:t>
            </a:r>
            <a:r>
              <a:rPr lang="zh-CN" altLang="en-US" sz="2000" b="1"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可笑！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油煎大头鱼，未庄都加上半寸长的葱叶，城里却加上切细的葱丝，他想：这也是错的，</a:t>
            </a:r>
            <a:r>
              <a:rPr lang="zh-CN" altLang="en-US" sz="2000" b="1"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可笑！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然而未庄人真是不见世面的可笑的乡下人呵，他们没有见过城里的煎鱼！</a:t>
            </a:r>
            <a:endParaRPr lang="zh-CN" altLang="en-US" sz="2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圆角矩形标注 2"/>
          <p:cNvSpPr/>
          <p:nvPr/>
        </p:nvSpPr>
        <p:spPr>
          <a:xfrm>
            <a:off x="6610985" y="438785"/>
            <a:ext cx="3667125" cy="523240"/>
          </a:xfrm>
          <a:prstGeom prst="wedgeRoundRectCallout">
            <a:avLst>
              <a:gd name="adj1" fmla="val -64597"/>
              <a:gd name="adj2" fmla="val 19417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很自卑，同时，阿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又很自尊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6965950" y="1601470"/>
            <a:ext cx="4503420" cy="1158240"/>
          </a:xfrm>
          <a:prstGeom prst="wedgeRoundRectCallout">
            <a:avLst>
              <a:gd name="adj1" fmla="val -80536"/>
              <a:gd name="adj2" fmla="val 2914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自尊：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虚构的阔儿子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进了城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做短工，知道了条凳，煎鱼放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葱丝。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5583555" y="4807585"/>
            <a:ext cx="5721985" cy="1770380"/>
          </a:xfrm>
          <a:prstGeom prst="wedgeRoundRectCallout">
            <a:avLst>
              <a:gd name="adj1" fmla="val -62573"/>
              <a:gd name="adj2" fmla="val -49964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永远在“赢”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比不过文童，就用儿子比;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比不过城里人，就说他们“错”;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比不过未庄人，就说他们“土”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在自我构建的“全赢”闭环里，与现实彻底脱节。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99390" y="771525"/>
            <a:ext cx="6552565" cy="51454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Q“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先前阔”，见识高，而且“真能做”，本来几乎是一个“完人”了，但可惜他体质上还有一些缺点。最恼人的是在他头皮上，颇有几处不知于何时的癞疮疤。这虽然也在他身上，而看阿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的意思，倒也似乎以为不足贵的，因为他</a:t>
            </a: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讳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说“癞”以及一切近于“赖”的音，后来推而广之，“光”也讳，“亮”也讳，再后来，连“灯”“烛”都讳了。一犯讳，不问有心与无心，阿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便全疤通红的发起怒来，估量了对手，</a:t>
            </a: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口讷的他便骂，气力小的他便打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；然而不知怎么一回事，总还是阿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吃亏的时候多。于是他渐渐的变换了方针，</a:t>
            </a: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大抵改为怒目而视了。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谁知道阿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采用怒目主义之后，未庄的闲人们便愈喜欢玩笑他。一见面，他们便假作吃惊的说：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“哙，亮起来了。”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照例的发了怒，他怒目而视了。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“原来有保险灯在这里！”他们并不怕。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没有法，只得另外想出报复的话来：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“你还不配……”这时候，</a:t>
            </a: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又仿佛在他头上的是一种高尚的光容的癞头疮，并非平常的癞头疮了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；但上文说过，阿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是有见识的，他立刻知道和“犯忌”有点抵触，便不再往底下说。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圆角矩形标注 2"/>
          <p:cNvSpPr/>
          <p:nvPr/>
        </p:nvSpPr>
        <p:spPr>
          <a:xfrm>
            <a:off x="6964680" y="542925"/>
            <a:ext cx="3667125" cy="1436370"/>
          </a:xfrm>
          <a:prstGeom prst="wedgeRoundRectCallout">
            <a:avLst>
              <a:gd name="adj1" fmla="val -63904"/>
              <a:gd name="adj2" fmla="val 2166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讳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的不是字，是疮疤。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疮疤是无法否认的、长在身上的耻辱标记。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他用“讳”来假装它不存在。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6468745" y="3070225"/>
            <a:ext cx="5469255" cy="2705735"/>
          </a:xfrm>
          <a:prstGeom prst="wedgeRoundRectCallout">
            <a:avLst>
              <a:gd name="adj1" fmla="val -52031"/>
              <a:gd name="adj2" fmla="val 24278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“骂/打”向外攻击，虽然吃亏，但是在</a:t>
            </a: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试图改变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外部。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“怒目”放弃攻击，表达愤怒，是一种</a:t>
            </a: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撤退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“你还不配……”把疮疤转化成“高尚光荣”的东西，是一种</a:t>
            </a: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内部篡改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每一次变化，都离现实更远，离幻觉更近。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43840" y="258445"/>
            <a:ext cx="5817235" cy="65544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闲人还不完，只撩他，于是终而至于打。阿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在形式上打败了，被人揪住黄辫子，在壁上碰了四五个响头，闲人这才心满意足的得胜的走了，阿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站了一刻，心里想，“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我总算被儿子打了，现在的世界真不像样……”于是也心满意足的得胜的走了。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想在心里的，后来每每说出口来，所以凡是和阿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玩笑的人们，几乎全知道他有这一种精神上的胜利法，此后每逢揪住他黄辫子的时候，人就先一着对他说：</a:t>
            </a:r>
            <a:endParaRPr lang="en-US" altLang="zh-CN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Q，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这不是儿子打老子，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是人打畜生。自己说：人打畜生！”</a:t>
            </a:r>
            <a:endParaRPr lang="en-US" altLang="zh-CN" sz="2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两只手都捏住了自己的辫根，歪着头，说道：</a:t>
            </a:r>
            <a:endParaRPr lang="en-US" altLang="zh-CN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打虫豸，好不好？我是虫豸——还不放么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？”</a:t>
            </a:r>
            <a:endParaRPr lang="en-US" altLang="zh-CN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但虽然是虫豸，闲人也并不放，仍旧在就近什么地方给他碰了五六个响头，这才心满意足的得胜的走了，他以为阿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这回可遭了瘟。然而不到十秒钟，阿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也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心满意足的得胜的走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了，他觉得他是第一个能够自轻自贱的人，除了“自轻自贱”不算外，余下的就是“第一个”。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状元不也是“第一”么？“你算是什么东西”呢！？</a:t>
            </a:r>
            <a:endParaRPr lang="zh-CN" altLang="en-US" sz="2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6279515" y="2425065"/>
            <a:ext cx="5469255" cy="1541780"/>
          </a:xfrm>
          <a:prstGeom prst="wedgeRoundRectCallout">
            <a:avLst>
              <a:gd name="adj1" fmla="val -54075"/>
              <a:gd name="adj2" fmla="val 35600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“儿子打老子”是“人”与“人”的关系，是辈分颠倒。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“人打畜生”阿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被踢出了“人”的范畴。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主动说“打虫豸”，主动把自己踢出人的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范畴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6536055" y="394970"/>
            <a:ext cx="4955540" cy="1367790"/>
          </a:xfrm>
          <a:prstGeom prst="wedgeRoundRectCallout">
            <a:avLst>
              <a:gd name="adj1" fmla="val -55248"/>
              <a:gd name="adj2" fmla="val 42571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被闲人打，说“儿子打老子”：明明打不过、受了痛，立刻在心里把对方降格成“儿子”，自己当“老子”，用辈分幻觉抹平现实失败，立刻“得胜”、心满意足</a:t>
            </a:r>
            <a:r>
              <a:rPr lang="zh-CN" altLang="en-US"/>
              <a:t>。</a:t>
            </a:r>
            <a:endParaRPr lang="zh-CN" altLang="en-US"/>
          </a:p>
        </p:txBody>
      </p:sp>
      <p:sp>
        <p:nvSpPr>
          <p:cNvPr id="6" name="圆角矩形标注 5"/>
          <p:cNvSpPr/>
          <p:nvPr/>
        </p:nvSpPr>
        <p:spPr>
          <a:xfrm>
            <a:off x="6536055" y="4763135"/>
            <a:ext cx="4955540" cy="1367790"/>
          </a:xfrm>
          <a:prstGeom prst="wedgeRoundRectCallout">
            <a:avLst>
              <a:gd name="adj1" fmla="val -55248"/>
              <a:gd name="adj2" fmla="val 42571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/>
              <a:t>自轻自贱，还当“第一个”：求饶说自己是“虫豸”，被打后转念：“我是第一个能自轻自贱的人，状元不也是第一个吗？”——把屈辱扭曲成“光荣”，用荒谬逻辑自我安慰。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ldLvl="0" animBg="1"/>
      <p:bldP spid="6" grpId="1" animBg="1"/>
      <p:bldP spid="4" grpId="0" bldLvl="0" animBg="1"/>
      <p:bldP spid="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27990" y="414020"/>
            <a:ext cx="4966970" cy="624713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以如是等等妙法克服怨敌之后，便愉快的跑到酒店里喝几碗酒，和别人调笑一通，口角一通，又得了胜，愉快的回到土谷祠，放倒头睡着了。假使有钱，他便去押牌宝，一推人蹲在地面上，阿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即汗流满面的夹在这中间，声音他最响：</a:t>
            </a:r>
            <a:endParaRPr lang="en-US" altLang="zh-CN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……</a:t>
            </a:r>
            <a:endParaRPr lang="en-US" altLang="zh-CN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很白很亮的一堆洋钱！而且是他的——现在不见了！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说是算被儿子拿去了罢，总还是忽忽不乐；说自己是虫豸罢，也还是忽忽不乐：他这回才有些感到失败的苦痛了。</a:t>
            </a:r>
            <a:endParaRPr lang="en-US" altLang="zh-CN" sz="2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但他立刻转败为胜了。他擎起右手，用力的在自己脸上连打了两个嘴巴，热剌剌的有些痛；打完之后，便心平气和起来，似乎打的是自己，被打的是别一个自己，不久也就仿佛是自己打了别个一般，——虽然还有些热剌剌，——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心满意足的得胜的躺下了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en-US" altLang="zh-CN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他睡着了。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946140" y="2385695"/>
            <a:ext cx="5676900" cy="2085975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no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赌赢钱被抢，自打嘴巴：钱没了、痛苦难忍，就自己打自己脸，假装打的是“别人”，打完就“心满意足得胜躺下”——用自我摧残、分裂人格，逃避现实痛苦，完成精神胜利。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90220" y="591185"/>
            <a:ext cx="3750945" cy="64516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品阿</a:t>
            </a:r>
            <a:r>
              <a:rPr lang="en-US" altLang="zh-CN" sz="36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的“得胜”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2460" y="2226945"/>
            <a:ext cx="10197465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弱者无力反抗现实，只能在脑子里“赢”，用妄自尊大、健忘、自欺，麻醉自己苟且活下去，不敢面对失败与屈辱。</a:t>
            </a:r>
            <a:endParaRPr lang="zh-CN" altLang="en-US" sz="4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即被人欺→自我麻醉、精神得胜（对内自欺）</a:t>
            </a:r>
            <a:endParaRPr lang="zh-CN" altLang="en-US" sz="4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49250" y="305435"/>
            <a:ext cx="7034530" cy="62471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然而阿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虽然常优胜，却直待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蒙赵太爷打他嘴巴之后，这才出了名。</a:t>
            </a:r>
            <a:endParaRPr lang="en-US" altLang="zh-CN" sz="2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他付过地保二百文酒钱，愤愤的躺下了，后来想：“现在的世界太不成话，儿子打老子……”于是忽而想到赵太爷的威风，而现在是他的儿子了，便自己也渐渐的得意起来，爬起身，唱着“我手执钢鞭将你打”了。这时候，他又觉得赵太爷高人一等了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说也奇怪，从此之后，果然大家也仿佛格外尊敬他，这在阿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或者以为因为他是赵太爷的父亲，而其实也不然，未庄通例，倘如阿七打阿八，或者李四打张三，向来本不算一件事，必须与一位名人如赵太爷者相关，这才载上他们的口碑，一上口碑，则打的既有名，被打的也就托庇有了名。至于错在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Q，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那自然是不必说，所以者何？就因为赵太爷是不会错的，但他既然错，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为什么大家又仿佛格外尊敬他呢？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这可难解，穿凿起来说，或者因为阿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说是赵太爷的本家，</a:t>
            </a:r>
            <a:r>
              <a:rPr lang="zh-CN" altLang="en-US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虽然挨了打，大家也害怕有些真，总不如尊敬一些稳当，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否则也如孔庙里的太牢一般，虽然与猪羊一样同是畜生，但既经圣人下箸，先儒们便不敢妄动了。</a:t>
            </a:r>
            <a:endParaRPr lang="zh-CN" altLang="en-US" sz="2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此后到得意了许多年。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88910" y="902970"/>
            <a:ext cx="3902710" cy="133858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被赵太爷打过之后不再是普通阿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，大家尊敬的不是他，而是他身上的权力余温。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——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他沾上了赵太爷的威风。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788910" y="2606675"/>
            <a:ext cx="4051935" cy="316928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未庄的“尊敬”本质：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人们怕赵太爷，所以连被他打过的人也不敢得罪。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整个社会的“精神胜利法”-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——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用攀附权力来获得虚假的地位。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精神胜利法从“个人病”变成“社会病”。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57810" y="118745"/>
            <a:ext cx="7479030" cy="673925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他想起，有一年春天，他醉醺醺的在街上走，在墙根的日光下，看见王胡在那里赤着膊捉虱子，他忽然觉得身上也痒起来了。这王胡，又癞又胡，别人都叫他王癞胡，阿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却删去了一个癞字，然而非常渺视他。阿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的意思，以为癞是不足为奇的，只有这一部络腮胡子，实在太新奇，</a:t>
            </a: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令人看不上眼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。他于是并排坐下。王胡也看见，却藐视他，也便没有话说。阿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也脱下破夹袄来，翻检了一回，不知道因为新洗呢还是因为粗心，许多工夫，只捉到三四个。他看那王胡，却是一个又一个，两个又三个，只放在嘴里毕毕剥剥的响。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最初是</a:t>
            </a: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失望，后来却不平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了：看不上眼的王胡尚且那么多，自己倒反这样少，这是怎样的大失体统的事呵！他很想寻一两个大的，然而竟没有，好容易才捉到一个，便连忙将它放在破夹袄的里面了。但总觉有些可惜，仿佛失去了什么宝贝似的。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王胡又痒起来，却寻不着，于是便换了一个方向，把身子转过去了。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“咳，这个……”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以为他要逃了，抢上去就是一拳。这拳头还未达到身上，已经被他抓住了，只一拉，阿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跄跄踉踉的跌进去，立刻又被王胡扭住了辫子，要拉到墙上照例去碰头。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“‘君子动口不动手’！”阿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歪着头说。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王胡似乎不是君子，并不理会，一连给他碰了五下，又用力的一推，至于阿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跌出六尺多远，这才满足的去了。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在阿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的记忆上，这大约要算是生平第一件的屈辱，</a:t>
            </a:r>
            <a:r>
              <a:rPr lang="zh-CN" altLang="en-US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因为王胡以络腮胡子的缺点，向来只被他奚落，从没有奚落他，更不必说动手了。而他现在竟动手，很意外，</a:t>
            </a: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难道真如市上所说，皇帝已经停了考，不要秀才和举人了，因此赵家减了威风，因此他们也便小觑了他么？</a:t>
            </a:r>
            <a:endParaRPr lang="zh-CN" altLang="en-US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882890" y="729615"/>
            <a:ext cx="3914140" cy="14763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通过“儿子打老子”颠倒强弱关系，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自贬“虫豸”消解尊严，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在幻想中（状元也是第一）夺回心理优势。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一种自我欺骗式的平衡。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933690" y="3981450"/>
            <a:ext cx="3863340" cy="9220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失败后归咎于“皇帝停了考，赵家减了威风”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把个人挫败解释为时代变局的副产品。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882255" y="5828030"/>
            <a:ext cx="3914775" cy="6451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的精神胜利法从</a:t>
            </a: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向内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重构</a:t>
            </a:r>
            <a:r>
              <a:rPr lang="zh-CN" altLang="en-US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ea"/>
              </a:rPr>
              <a:t>→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的精神胜利法是</a:t>
            </a: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向外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嫁接。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9" name="上下箭头 8"/>
          <p:cNvSpPr/>
          <p:nvPr/>
        </p:nvSpPr>
        <p:spPr>
          <a:xfrm>
            <a:off x="9826625" y="2485390"/>
            <a:ext cx="349250" cy="720725"/>
          </a:xfrm>
          <a:prstGeom prst="up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" grpId="0" animBg="1"/>
      <p:bldP spid="3" grpId="1" animBg="1"/>
      <p:bldP spid="9" grpId="0" animBg="1"/>
      <p:bldP spid="9" grpId="1" animBg="1"/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26390" y="982345"/>
            <a:ext cx="6577330" cy="489267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不料这秃儿却拿着一支黄漆的棍子——就是阿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所谓哭丧棒——大踏步走了过来。阿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在这刹那，便知道大约要打了，赶紧抽紧筋骨，耸了肩膀等候着，果然，拍的一声，似乎确凿打在自己头上了。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“我说他！”阿</a:t>
            </a:r>
            <a:r>
              <a:rPr lang="en-US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指着近旁的一个孩子，分辩说。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拍！拍拍！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在阿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的记忆上，这大约要算是生平第二件的屈辱。幸而拍拍的响了之后，于他倒似乎完结了一件事，反而觉得轻松些，而且“忘却”这一件祖传的宝贝也发生了效力，他慢慢的走，将到酒店门口，早已有些高兴了。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368540" y="982345"/>
            <a:ext cx="4434205" cy="2245360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逃避惩罚：找替罪羊。孩子弱小、不会辩驳，是最好的“挡箭牌”。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暴露怯懦本质：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不敢承认自己骂了假洋鬼子，更不敢承担后果，只能拉一个更弱者垫背。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368540" y="5004435"/>
            <a:ext cx="4433570" cy="121666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勇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者愤怒，抽刃向更强者；怯者愤怒，却抽刃向更弱者。不可救药的民族中，一定有许多英雄，专向孩子们瞪眼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     </a:t>
            </a:r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            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（鲁迅）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                              </a:t>
            </a:r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         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460375" y="449580"/>
            <a:ext cx="5560060" cy="563118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不料这秃儿却拿着一支黄漆的棍子——就是阿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所谓哭丧棒——大踏步走了过来。阿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在这刹那，便知道大约要打了，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赶紧抽紧筋骨，耸了肩膀等候着，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果然，拍的一声，似乎确凿打在自己头上了。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4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“我说他！”阿</a:t>
            </a:r>
            <a:r>
              <a:rPr lang="en-US" altLang="zh-CN" sz="24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4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指着近旁的一个孩子，分辩说。</a:t>
            </a:r>
            <a:r>
              <a:rPr lang="en-US" altLang="zh-CN" sz="24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拍！拍拍！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在阿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的记忆上，这大约要算是生平第二件的屈辱。幸而拍拍的响了之后，于他倒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似乎完结了一件事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，反而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觉得轻松些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，而且“忘却”这一件祖传的宝贝也发生了效力，他慢慢的走，将到酒店门口，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早已有些高兴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了。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334760" y="601980"/>
            <a:ext cx="5307330" cy="1630045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被闲人打 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→ “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儿子打老子”（颠倒强弱）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被赵太爷打 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→ “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我是他儿子”（攀附权力）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被王胡打 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→ “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皇帝停了考”（归咎时代）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否定失败，自我欺骗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436995" y="3917950"/>
            <a:ext cx="5205095" cy="1014730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等着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完结，觉得轻松高兴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接受失败，自我解脱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46950" y="5681980"/>
            <a:ext cx="2885440" cy="398780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彻底失去了反抗的欲望。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上下箭头 3"/>
          <p:cNvSpPr/>
          <p:nvPr/>
        </p:nvSpPr>
        <p:spPr>
          <a:xfrm>
            <a:off x="8902065" y="2709545"/>
            <a:ext cx="275590" cy="570865"/>
          </a:xfrm>
          <a:prstGeom prst="up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4" grpId="0" animBg="1"/>
      <p:bldP spid="4" grpId="1" animBg="1"/>
      <p:bldP spid="2" grpId="0" animBg="1"/>
      <p:bldP spid="2" grpId="1" animBg="1"/>
      <p:bldP spid="7" grpId="0" animBg="1"/>
      <p:bldP spid="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8440" y="305435"/>
            <a:ext cx="6681470" cy="6554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但对面走来了静修庵里的小尼姑。阿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便在平时，看见伊也一定要唾骂，而况在屈辱之后呢？他于是发生了回忆，又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发生了敌忾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了。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“我不知道我今天为什么这样晦气，原来就因为见了你！”他想。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他迎上去，大声的吐一口唾沫：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“咳，呸！”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小尼姑全不睬，低了头只是走。阿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走近伊身旁，突然伸出手去摩着伊新剃的头皮，呆笑着，说：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“秃儿！快回去，和尚等着你……”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“你怎么动手动脚……”尼姑满脸通红的说，一面赶快走。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酒店里的人大笑了。阿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看见自己的勋业得了赏识，便愈加兴高采烈起来：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和尚动得，我动不得？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”他扭住伊的面颊。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酒店里的人大笑了。阿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更得意，而且为满足那些赏鉴家起见，再用力的一拧，才放手。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他这一战，</a:t>
            </a:r>
            <a:r>
              <a:rPr lang="zh-CN" altLang="en-US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早忘却了王胡，也忘却了假洋鬼子，似乎对于今天的一切“晦气”都报了仇；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而且奇怪，又仿佛全身比拍拍的响了之后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更轻松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，飘飘然的似乎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要飞去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了。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165975" y="4658360"/>
            <a:ext cx="4712335" cy="10147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欺负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小尼姑：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完成了一次“被强者欺辱→向弱者施暴”的心理代偿。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003415" y="1798955"/>
            <a:ext cx="4875530" cy="163004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“轻松”并非真正的解脱，是一种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自欺欺人的心理，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通过伤害更弱者，把“失败”强行扭曲为“胜利”，把自己受的所有屈辱，全发泄在更弱者身上，获得了实实在在的“优胜感”。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  <p:bldP spid="5" grpId="0" animBg="1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590661" y="1854097"/>
            <a:ext cx="6988106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163773" y="218363"/>
            <a:ext cx="11865930" cy="6503069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3593910" y="1433015"/>
            <a:ext cx="6832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smtClean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endParaRPr lang="zh-CN" altLang="en-US" sz="2800"/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4576548" y="1132471"/>
            <a:ext cx="7064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smtClean="0"/>
              <a:t>      </a:t>
            </a:r>
            <a:endParaRPr lang="en-US" altLang="zh-CN" sz="2400" smtClean="0"/>
          </a:p>
        </p:txBody>
      </p:sp>
      <p:sp>
        <p:nvSpPr>
          <p:cNvPr id="9" name="文本框 13"/>
          <p:cNvSpPr txBox="1"/>
          <p:nvPr>
            <p:custDataLst>
              <p:tags r:id="rId5"/>
            </p:custDataLst>
          </p:nvPr>
        </p:nvSpPr>
        <p:spPr>
          <a:xfrm>
            <a:off x="5159551" y="231338"/>
            <a:ext cx="2251880" cy="743986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走进作者</a:t>
            </a:r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Picture 2" descr="C:\Users\lumi\Desktop\96345b223c2349fa8952d69d26760140.jpeg96345b223c2349fa8952d69d26760140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611690" y="1593741"/>
            <a:ext cx="2890069" cy="33229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文本框 2"/>
          <p:cNvSpPr txBox="1"/>
          <p:nvPr/>
        </p:nvSpPr>
        <p:spPr>
          <a:xfrm>
            <a:off x="498475" y="218440"/>
            <a:ext cx="167830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800" b="1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作</a:t>
            </a:r>
            <a:r>
              <a:rPr lang="en-US" altLang="zh-CN" sz="2800" b="1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   </a:t>
            </a:r>
            <a:r>
              <a:rPr lang="zh-CN" altLang="en-US" sz="2800" b="1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家</a:t>
            </a:r>
            <a:endParaRPr lang="zh-CN" altLang="en-US" sz="2800" b="1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340" name="文本框 14339"/>
          <p:cNvSpPr txBox="1"/>
          <p:nvPr>
            <p:custDataLst>
              <p:tags r:id="rId8"/>
            </p:custDataLst>
          </p:nvPr>
        </p:nvSpPr>
        <p:spPr>
          <a:xfrm>
            <a:off x="4340860" y="607695"/>
            <a:ext cx="7072630" cy="245364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   </a:t>
            </a:r>
            <a:r>
              <a:rPr lang="zh-CN" altLang="en-US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 鲁迅（1881-1936）中国现代伟大的文学家和新文学运动的奠基人。原名</a:t>
            </a:r>
            <a:r>
              <a:rPr lang="zh-CN" altLang="en-US" sz="3200" b="1" u="sng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           </a:t>
            </a:r>
            <a:r>
              <a:rPr lang="zh-CN" altLang="en-US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，字</a:t>
            </a:r>
            <a:r>
              <a:rPr lang="zh-CN" altLang="en-US" sz="3200" b="1" u="sng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        </a:t>
            </a:r>
            <a:r>
              <a:rPr lang="zh-CN" altLang="en-US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，浙江绍兴人。</a:t>
            </a:r>
            <a:r>
              <a:rPr lang="zh-CN" altLang="en-US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  </a:t>
            </a:r>
            <a:endParaRPr lang="zh-CN" altLang="en-US" sz="3200" b="1" noProof="1">
              <a:solidFill>
                <a:srgbClr val="000000"/>
              </a:solidFill>
              <a:effectLst>
                <a:outerShdw blurRad="38100" dist="38100" dir="2700000">
                  <a:srgbClr val="FFFFFF"/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291" name="文本框 5123"/>
          <p:cNvSpPr txBox="1"/>
          <p:nvPr>
            <p:custDataLst>
              <p:tags r:id="rId9"/>
            </p:custDataLst>
          </p:nvPr>
        </p:nvSpPr>
        <p:spPr>
          <a:xfrm>
            <a:off x="4432300" y="3061335"/>
            <a:ext cx="6673215" cy="33381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en-US" altLang="zh-CN" sz="3200" b="1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 1918</a:t>
            </a:r>
            <a:r>
              <a:rPr lang="zh-CN" altLang="en-US" sz="3200" b="1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年</a:t>
            </a:r>
            <a:r>
              <a:rPr lang="en-US" altLang="zh-CN" sz="3200" b="1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5</a:t>
            </a:r>
            <a:r>
              <a:rPr lang="zh-CN" altLang="en-US" sz="3200" b="1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月，首次用“</a:t>
            </a:r>
            <a:r>
              <a:rPr lang="zh-CN" altLang="en-US" sz="3200" b="1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鲁迅</a:t>
            </a:r>
            <a:r>
              <a:rPr lang="zh-CN" altLang="en-US" sz="3200" b="1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”为笔名，发了表中国现代文学史上第一篇白话小说</a:t>
            </a:r>
            <a:r>
              <a:rPr lang="zh-CN" altLang="en-US" sz="3200" b="1" u="sng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                 </a:t>
            </a:r>
            <a:r>
              <a:rPr lang="zh-CN" altLang="en-US" sz="3200" b="1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。五四运动前后，参加</a:t>
            </a:r>
            <a:r>
              <a:rPr lang="en-US" altLang="zh-CN" sz="3200" b="1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《</a:t>
            </a:r>
            <a:r>
              <a:rPr lang="zh-CN" altLang="en-US" sz="3200" b="1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新青年</a:t>
            </a:r>
            <a:r>
              <a:rPr lang="en-US" altLang="zh-CN" sz="3200" b="1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》</a:t>
            </a:r>
            <a:r>
              <a:rPr lang="zh-CN" altLang="en-US" sz="3200" b="1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杂志工作，成为“五四”新文化运动的主将。</a:t>
            </a:r>
            <a:endParaRPr lang="zh-CN" altLang="en-US" sz="3200" b="1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0"/>
            </p:custDataLst>
          </p:nvPr>
        </p:nvSpPr>
        <p:spPr>
          <a:xfrm>
            <a:off x="4998720" y="1775460"/>
            <a:ext cx="140398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noProof="1">
                <a:solidFill>
                  <a:srgbClr val="C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+mn-cs"/>
                <a:sym typeface="+mn-ea"/>
              </a:rPr>
              <a:t>周树人</a:t>
            </a:r>
            <a:endParaRPr lang="zh-CN" altLang="en-US" sz="3200" b="1" noProof="1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8835892" y="1862858"/>
            <a:ext cx="99695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noProof="1">
                <a:solidFill>
                  <a:srgbClr val="C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+mn-cs"/>
                <a:sym typeface="+mn-ea"/>
              </a:rPr>
              <a:t>豫才</a:t>
            </a:r>
            <a:endParaRPr lang="zh-CN" altLang="en-US" sz="3200" b="1" noProof="1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5130" name="矩形 5129"/>
          <p:cNvSpPr/>
          <p:nvPr>
            <p:custDataLst>
              <p:tags r:id="rId12"/>
            </p:custDataLst>
          </p:nvPr>
        </p:nvSpPr>
        <p:spPr>
          <a:xfrm>
            <a:off x="7235825" y="4128453"/>
            <a:ext cx="262509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3200" b="1">
                <a:solidFill>
                  <a:srgbClr val="C00000"/>
                </a:solidFill>
                <a:latin typeface="汉仪颜楷简" panose="00020600040101010101" charset="-122"/>
                <a:ea typeface="汉仪颜楷简" panose="00020600040101010101" charset="-122"/>
              </a:rPr>
              <a:t>《</a:t>
            </a:r>
            <a:r>
              <a:rPr lang="zh-CN" altLang="en-US" sz="3200" b="1">
                <a:solidFill>
                  <a:srgbClr val="C00000"/>
                </a:solidFill>
                <a:latin typeface="汉仪颜楷简" panose="00020600040101010101" charset="-122"/>
                <a:ea typeface="汉仪颜楷简" panose="00020600040101010101" charset="-122"/>
              </a:rPr>
              <a:t>狂人日记</a:t>
            </a:r>
            <a:r>
              <a:rPr lang="en-US" altLang="zh-CN" sz="3200" b="1">
                <a:solidFill>
                  <a:srgbClr val="C00000"/>
                </a:solidFill>
                <a:latin typeface="汉仪颜楷简" panose="00020600040101010101" charset="-122"/>
                <a:ea typeface="汉仪颜楷简" panose="00020600040101010101" charset="-122"/>
              </a:rPr>
              <a:t>》</a:t>
            </a:r>
            <a:endParaRPr lang="en-US" altLang="zh-CN" sz="3200" b="1">
              <a:solidFill>
                <a:srgbClr val="C00000"/>
              </a:solidFill>
              <a:latin typeface="汉仪颜楷简" panose="00020600040101010101" charset="-122"/>
              <a:ea typeface="汉仪颜楷简" panose="0002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51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352531" y="1122733"/>
            <a:ext cx="3410585" cy="681990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en-US" sz="3200" b="1" dirty="0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阿</a:t>
            </a:r>
            <a:r>
              <a:rPr lang="en-US" altLang="zh-CN" sz="3200" b="1" dirty="0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Q</a:t>
            </a:r>
            <a:r>
              <a:rPr lang="zh-CN" altLang="en-US" sz="3200" b="1" dirty="0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的</a:t>
            </a:r>
            <a:r>
              <a:rPr lang="zh-CN" altLang="en-US" sz="3200" b="1" dirty="0" smtClean="0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双重人格：</a:t>
            </a:r>
            <a:endParaRPr lang="zh-CN" altLang="en-US" sz="3200" b="1" dirty="0">
              <a:solidFill>
                <a:srgbClr val="000000"/>
              </a:solidFill>
              <a:latin typeface="华文中宋" panose="02010600040101010101" charset="-122"/>
              <a:ea typeface="华文中宋" panose="02010600040101010101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9" name="矩形 8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5895467" y="1122733"/>
            <a:ext cx="3134887" cy="738664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40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en-US" sz="2800" b="1" dirty="0" smtClean="0">
                <a:solidFill>
                  <a:srgbClr val="950606"/>
                </a:solidFill>
                <a:latin typeface="华文中宋" panose="02010600040101010101" charset="-122"/>
                <a:ea typeface="华文中宋" panose="0201060004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是</a:t>
            </a:r>
            <a:r>
              <a:rPr lang="zh-CN" altLang="en-US" sz="2800" b="1" dirty="0">
                <a:solidFill>
                  <a:srgbClr val="950606"/>
                </a:solidFill>
                <a:latin typeface="华文中宋" panose="02010600040101010101" charset="-122"/>
                <a:ea typeface="华文中宋" panose="0201060004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羊而同时又是</a:t>
            </a:r>
            <a:r>
              <a:rPr lang="zh-CN" altLang="en-US" sz="2800" b="1" dirty="0" smtClean="0">
                <a:solidFill>
                  <a:srgbClr val="950606"/>
                </a:solidFill>
                <a:latin typeface="华文中宋" panose="02010600040101010101" charset="-122"/>
                <a:ea typeface="华文中宋" panose="0201060004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狼</a:t>
            </a:r>
            <a:endParaRPr lang="zh-CN" altLang="en-US" sz="2800" b="1" dirty="0">
              <a:solidFill>
                <a:srgbClr val="950606"/>
              </a:solidFill>
              <a:latin typeface="华文中宋" panose="02010600040101010101" charset="-122"/>
              <a:ea typeface="华文中宋" panose="02010600040101010101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0" name="矩形 9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267566" y="4445254"/>
            <a:ext cx="11508052" cy="138499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40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“对于羊显现凶兽相，而对于凶兽则显羊相，所以即使显得凶兽相，也还是卑怯的国民。” 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                  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——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鲁迅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《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华盖集 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》 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267148" y="2568428"/>
            <a:ext cx="11508052" cy="138499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40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“自己被人凌虐，但也可以凌虐别人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；自己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被人吃，但也可以吃别人。” 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                               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——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鲁迅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《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坟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》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 bldLvl="0" animBg="1"/>
      <p:bldP spid="10" grpId="0" bldLvl="0" animBg="1"/>
      <p:bldP spid="11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16840" y="1401445"/>
            <a:ext cx="4624070" cy="3538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“这断子绝孙的阿</a:t>
            </a: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Q！”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远远地听得小尼姑的带哭的声音。</a:t>
            </a:r>
            <a:endParaRPr lang="zh-CN" altLang="en-US" sz="32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“哈哈哈！”阿</a:t>
            </a: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十分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得意的笑。</a:t>
            </a:r>
            <a:endParaRPr lang="zh-CN" altLang="en-US" sz="32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“哈哈哈！”酒店里的人也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九分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得意的笑。</a:t>
            </a:r>
            <a:endParaRPr lang="zh-CN" altLang="en-US" sz="32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16525" y="1191895"/>
            <a:ext cx="6563995" cy="395732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>
            <a:noAutofit/>
          </a:bodyPr>
          <a:p>
            <a:r>
              <a:rPr lang="zh-CN" altLang="en-US" sz="2400">
                <a:solidFill>
                  <a:srgbClr val="FF0000"/>
                </a:solidFill>
              </a:rPr>
              <a:t>十分和九分之比：</a:t>
            </a:r>
            <a:endParaRPr lang="zh-CN" altLang="en-US" sz="2400">
              <a:solidFill>
                <a:srgbClr val="FF0000"/>
              </a:solidFill>
            </a:endParaRPr>
          </a:p>
          <a:p>
            <a:endParaRPr lang="zh-CN" altLang="en-US" sz="2400"/>
          </a:p>
          <a:p>
            <a:r>
              <a:rPr lang="zh-CN" altLang="en-US" sz="2400"/>
              <a:t>看客的得意永远比施暴者少一分，</a:t>
            </a:r>
            <a:endParaRPr lang="zh-CN" altLang="en-US" sz="2400"/>
          </a:p>
          <a:p>
            <a:endParaRPr lang="zh-CN" altLang="en-US" sz="2400"/>
          </a:p>
          <a:p>
            <a:r>
              <a:rPr lang="zh-CN" altLang="en-US" sz="2400"/>
              <a:t>因为他们只是旁观者，没有真正“下场”。</a:t>
            </a:r>
            <a:endParaRPr lang="zh-CN" altLang="en-US" sz="2400"/>
          </a:p>
          <a:p>
            <a:endParaRPr lang="zh-CN" altLang="en-US" sz="2400"/>
          </a:p>
          <a:p>
            <a:r>
              <a:rPr lang="zh-CN" altLang="en-US" sz="2400"/>
              <a:t>但这“九分得意”的笑声，鼓励了阿</a:t>
            </a:r>
            <a:r>
              <a:rPr lang="en-US" altLang="zh-CN" sz="2400"/>
              <a:t>Q</a:t>
            </a:r>
            <a:r>
              <a:rPr lang="zh-CN" altLang="en-US" sz="2400"/>
              <a:t>继续施暴，看客是暴力的共谋，却不用承担施暴者的罪感。</a:t>
            </a:r>
            <a:endParaRPr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87985" y="393700"/>
            <a:ext cx="3738880" cy="64516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品阿</a:t>
            </a:r>
            <a:r>
              <a:rPr lang="en-US" altLang="zh-CN" sz="36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lang="zh-CN" altLang="en-US" sz="36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“得意”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00710" y="2047875"/>
            <a:ext cx="1123823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的“优胜”升级——不再只靠自我安慰，而是去欺负比自己更弱的人，把自己受的气，撒在更弱者身上，获得真实的、众人围观的“得意”。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即被人欺→欺更弱者、现实得意（对外施暴）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40765" y="4674235"/>
            <a:ext cx="930465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“勇者愤怒，抽刃向更强者；怯者愤怒，抽刃向更弱者”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                               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鲁迅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）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99947" y="752502"/>
            <a:ext cx="6911021" cy="646331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品阿</a:t>
            </a:r>
            <a:r>
              <a:rPr lang="en-US" altLang="zh-CN" sz="36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的“得胜” </a:t>
            </a:r>
            <a:r>
              <a:rPr lang="zh-CN" altLang="en-US" sz="36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和“得意”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00100" y="2333625"/>
            <a:ext cx="10123170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的得胜，是精神的胜利、现实的失败；</a:t>
            </a:r>
            <a:endParaRPr lang="zh-CN" altLang="en-US" sz="4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4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他的得意，是欺负更弱者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的的快感、灵魂的堕落。</a:t>
            </a:r>
            <a:endParaRPr lang="zh-CN" altLang="en-US" sz="4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514985" y="480060"/>
            <a:ext cx="4556760" cy="64516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阿</a:t>
            </a:r>
            <a:r>
              <a:rPr lang="en-US" altLang="zh-CN" sz="36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的“精神胜利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法”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03935" y="2552065"/>
            <a:ext cx="1062990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在现实中处处失败、受尽屈辱，却靠自我安慰、自欺欺人、转嫁痛苦，在精神上假装得胜，以此麻醉自己、逃避现实的一种病态心理。</a:t>
            </a:r>
            <a:endParaRPr lang="zh-CN" altLang="en-US" sz="3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13884" y="4909605"/>
            <a:ext cx="11329920" cy="73215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609600" algn="just">
              <a:lnSpc>
                <a:spcPts val="2500"/>
              </a:lnSpc>
              <a:spcAft>
                <a:spcPts val="2700"/>
              </a:spcAft>
            </a:pPr>
            <a:r>
              <a:rPr lang="en-US" altLang="zh-CN" sz="2000" b="1" kern="1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zh-CN" sz="2000" b="1" kern="1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精神胜利法</a:t>
            </a:r>
            <a:r>
              <a:rPr lang="en-US" altLang="zh-CN" sz="2000" b="1" kern="1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zh-CN" sz="2000" b="1" kern="1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的危害</a:t>
            </a:r>
            <a:r>
              <a:rPr lang="zh-CN" altLang="zh-CN" sz="2000" b="1" kern="1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在于不反抗，这是一种</a:t>
            </a:r>
            <a:r>
              <a:rPr lang="en-US" altLang="zh-CN" sz="2000" b="1" kern="1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2000" b="1" kern="1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奴性</a:t>
            </a:r>
            <a:r>
              <a:rPr lang="en-US" altLang="zh-CN" sz="2000" b="1" kern="1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zh-CN" altLang="zh-CN" sz="2000" b="1" kern="1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的自觉。运用</a:t>
            </a:r>
            <a:r>
              <a:rPr lang="en-US" altLang="zh-CN" sz="2000" b="1" kern="1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2000" b="1" kern="1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精神胜利法</a:t>
            </a:r>
            <a:r>
              <a:rPr lang="en-US" altLang="zh-CN" sz="2000" b="1" kern="1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zh-CN" altLang="zh-CN" sz="2000" b="1" kern="1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不能真正解决问题，换来的是屈服和逃避</a:t>
            </a:r>
            <a:r>
              <a:rPr lang="zh-CN" altLang="en-US" sz="2000" b="1" kern="1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en-US" sz="2000" b="1" kern="1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甚至更大的屈辱</a:t>
            </a:r>
            <a:r>
              <a:rPr lang="zh-CN" altLang="en-US" sz="2000" b="1" kern="1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zh-CN" sz="9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3884" y="1491174"/>
            <a:ext cx="11514165" cy="265620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0" fontAlgn="auto">
              <a:lnSpc>
                <a:spcPts val="2000"/>
              </a:lnSpc>
            </a:pPr>
            <a:r>
              <a:rPr lang="zh-CN" altLang="en-US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闲人还不完，只撩他，于是终而至于打。阿</a:t>
            </a:r>
            <a:r>
              <a:rPr lang="en-US" altLang="zh-CN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</a:t>
            </a:r>
            <a:r>
              <a:rPr lang="zh-CN" altLang="en-US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在形式上打败了，被人揪住黄辫子，在壁上碰了</a:t>
            </a:r>
            <a:r>
              <a:rPr lang="zh-CN" altLang="en-US" sz="2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四五个响头</a:t>
            </a:r>
            <a:r>
              <a:rPr lang="zh-CN" altLang="en-US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，闲人这才心满意足的得胜的走了，阿</a:t>
            </a:r>
            <a:r>
              <a:rPr lang="en-US" altLang="zh-CN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</a:t>
            </a:r>
            <a:r>
              <a:rPr lang="zh-CN" altLang="en-US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站了一刻，心里想，“我总算被儿子打了，现在的世界真不像样</a:t>
            </a:r>
            <a:r>
              <a:rPr lang="en-US" altLang="zh-CN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……”</a:t>
            </a:r>
            <a:r>
              <a:rPr lang="zh-CN" altLang="en-US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于是也心满意足的得胜的走了。</a:t>
            </a:r>
            <a:b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阿</a:t>
            </a:r>
            <a:r>
              <a:rPr lang="en-US" altLang="zh-CN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</a:t>
            </a:r>
            <a:r>
              <a:rPr lang="zh-CN" altLang="en-US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想在心里的，后来每每说出口来，所以凡是和阿</a:t>
            </a:r>
            <a:r>
              <a:rPr lang="en-US" altLang="zh-CN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</a:t>
            </a:r>
            <a:r>
              <a:rPr lang="zh-CN" altLang="en-US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玩笑的人们，几乎全知道他有这</a:t>
            </a:r>
            <a:r>
              <a:rPr lang="zh-CN" altLang="en-US" sz="2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一种精神上的胜利法</a:t>
            </a:r>
            <a:r>
              <a:rPr lang="zh-CN" altLang="en-US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，此后每逢揪住他黄辫子的时候，人就先一着对他说：</a:t>
            </a:r>
            <a:b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“阿</a:t>
            </a:r>
            <a:r>
              <a:rPr lang="en-US" altLang="zh-CN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</a:t>
            </a:r>
            <a:r>
              <a:rPr lang="zh-CN" altLang="en-US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，这不是儿子打老子，是人打畜生。自己说：人打畜生！”</a:t>
            </a:r>
            <a:b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阿</a:t>
            </a:r>
            <a:r>
              <a:rPr lang="en-US" altLang="zh-CN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</a:t>
            </a:r>
            <a:r>
              <a:rPr lang="zh-CN" altLang="en-US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两只手都捏住了自己的辫根，歪着头，说道：</a:t>
            </a:r>
            <a:b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“打虫豸，好不好？我是虫豸</a:t>
            </a:r>
            <a:r>
              <a:rPr lang="en-US" altLang="zh-CN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还不放么？”</a:t>
            </a:r>
            <a:b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但虽然是虫豸，闲人也并不放，仍旧在就近什么地方给他碰了</a:t>
            </a:r>
            <a:r>
              <a:rPr lang="zh-CN" altLang="en-US" sz="2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五六个响头</a:t>
            </a:r>
            <a:r>
              <a:rPr lang="zh-CN" altLang="en-US" sz="20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，这才心满意足的得胜的走了，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14020" y="330200"/>
            <a:ext cx="36671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b="1" kern="1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zh-CN" sz="2400" b="1" kern="1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精神胜利法</a:t>
            </a:r>
            <a:r>
              <a:rPr lang="en-US" altLang="zh-CN" sz="2400" b="1" kern="1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zh-CN" sz="2400" b="1" kern="1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的危害</a:t>
            </a:r>
            <a:endParaRPr lang="zh-CN" altLang="zh-CN" sz="2400" b="1" kern="1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 animBg="1"/>
      <p:bldP spid="4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663422" y="516917"/>
            <a:ext cx="6911021" cy="64516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“优胜记略” </a:t>
            </a:r>
            <a:r>
              <a:rPr lang="zh-CN" altLang="en-US" sz="36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和“</a:t>
            </a:r>
            <a:r>
              <a:rPr lang="zh-CN" altLang="en-US" sz="36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续优胜记略”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6875" y="5145405"/>
            <a:ext cx="1126236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3. 国民劣根性的缩影：阿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不只是一个人，是旧中国国民的典型——欺软怕硬、健忘麻木、以凌辱弱者为乐、不敢正视失败、用自欺苟活，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16230" y="1603375"/>
            <a:ext cx="1146683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 反讽的标题，戳穿真相：“优胜记略”本该记功勋，却记满屈辱；“得胜、得意”越写得开心，越显阿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Q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的可悲、可笑、可怜——现实越惨，精神胜利越荒诞。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96875" y="3092450"/>
            <a:ext cx="1138555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 精神胜利法的本质：不是真胜利，是逃避、麻木、奴性、自欺欺人——底层人无力改变命运，只能靠精神幻觉维持尊严，是被压迫者的生存麻醉剂，也是民族精神的病灶。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2" grpId="0"/>
      <p:bldP spid="2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558220" y="472836"/>
            <a:ext cx="7471084" cy="1309754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3200" b="0" i="0" dirty="0" smtClean="0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</a:rPr>
              <a:t>鲁迅</a:t>
            </a:r>
            <a:r>
              <a:rPr lang="zh-CN" altLang="en-US" sz="3200" b="0" i="0" dirty="0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</a:rPr>
              <a:t>先生塑造阿Q这个人物的目的何在？</a:t>
            </a:r>
            <a:endParaRPr lang="zh-CN" altLang="en-US" sz="3200" b="0" i="0" dirty="0">
              <a:solidFill>
                <a:srgbClr val="FF0000"/>
              </a:solidFill>
              <a:latin typeface="华文细黑" panose="02010600040101010101" charset="-122"/>
              <a:ea typeface="华文细黑" panose="02010600040101010101" charset="-122"/>
            </a:endParaRPr>
          </a:p>
        </p:txBody>
      </p:sp>
      <p:sp>
        <p:nvSpPr>
          <p:cNvPr id="3" name="文本2"/>
          <p:cNvSpPr txBox="1"/>
          <p:nvPr/>
        </p:nvSpPr>
        <p:spPr>
          <a:xfrm>
            <a:off x="1178884" y="2419966"/>
            <a:ext cx="8480012" cy="1945576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3200" b="0" i="0" dirty="0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</a:rPr>
              <a:t>1. 鲁迅在小说中，批判的，只是阿Q吗？</a:t>
            </a:r>
            <a:endParaRPr lang="zh-CN" altLang="en-US" sz="3200" b="0" i="0" dirty="0">
              <a:solidFill>
                <a:srgbClr val="000000"/>
              </a:solidFill>
              <a:latin typeface="华文细黑" panose="02010600040101010101" charset="-122"/>
              <a:ea typeface="华文细黑" panose="02010600040101010101" charset="-122"/>
            </a:endParaRPr>
          </a:p>
          <a:p>
            <a:pPr marL="0" algn="l"/>
            <a:r>
              <a:rPr lang="zh-CN" altLang="en-US" sz="3200" b="0" i="0" dirty="0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</a:rPr>
              <a:t>2. 鲁迅在小说中，对于阿Q，只是批判吗？</a:t>
            </a:r>
            <a:endParaRPr lang="zh-CN" altLang="en-US" sz="3200" b="0" i="0" dirty="0">
              <a:solidFill>
                <a:srgbClr val="000000"/>
              </a:solidFill>
              <a:latin typeface="华文细黑" panose="02010600040101010101" charset="-122"/>
              <a:ea typeface="华文细黑" panose="02010600040101010101" charset="-122"/>
            </a:endParaRPr>
          </a:p>
          <a:p>
            <a:pPr marL="0" algn="l"/>
            <a:r>
              <a:rPr lang="zh-CN" altLang="en-US" sz="3200" b="0" i="0" dirty="0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</a:rPr>
              <a:t>3. 鲁迅在小说中，批判的只是“人”吗？</a:t>
            </a:r>
            <a:endParaRPr lang="zh-CN" altLang="en-US" sz="3200" b="0" i="0" dirty="0">
              <a:solidFill>
                <a:srgbClr val="000000"/>
              </a:solidFill>
              <a:latin typeface="华文细黑" panose="02010600040101010101" charset="-122"/>
              <a:ea typeface="华文细黑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339713" y="566170"/>
            <a:ext cx="7712230" cy="551279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31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文中哪些地方交代了时代特征？社会特征</a:t>
            </a:r>
            <a:r>
              <a:rPr lang="zh-CN" altLang="en-US" sz="3100" b="1" i="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  <a:endParaRPr lang="zh-CN" altLang="en-US" sz="31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2"/>
          <p:cNvSpPr txBox="1"/>
          <p:nvPr/>
        </p:nvSpPr>
        <p:spPr>
          <a:xfrm>
            <a:off x="2238176" y="1277114"/>
            <a:ext cx="3190084" cy="972756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27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1、人物服饰：</a:t>
            </a:r>
            <a:endParaRPr lang="zh-CN" altLang="en-US" sz="27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algn="l"/>
            <a:endParaRPr lang="zh-CN" altLang="en-US" sz="27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3"/>
          <p:cNvSpPr txBox="1"/>
          <p:nvPr/>
        </p:nvSpPr>
        <p:spPr>
          <a:xfrm>
            <a:off x="2238205" y="2018750"/>
            <a:ext cx="2996317" cy="693353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27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2、特殊的物象：</a:t>
            </a:r>
            <a:endParaRPr lang="zh-CN" altLang="en-US" sz="27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4"/>
          <p:cNvSpPr txBox="1"/>
          <p:nvPr/>
        </p:nvSpPr>
        <p:spPr>
          <a:xfrm>
            <a:off x="2288430" y="2712113"/>
            <a:ext cx="2894905" cy="693353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27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3、特殊的称呼：</a:t>
            </a:r>
            <a:endParaRPr lang="zh-CN" altLang="en-US" sz="27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5"/>
          <p:cNvSpPr txBox="1"/>
          <p:nvPr/>
        </p:nvSpPr>
        <p:spPr>
          <a:xfrm>
            <a:off x="2238157" y="3470360"/>
            <a:ext cx="2791044" cy="693353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27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4、特定的地点：</a:t>
            </a:r>
            <a:endParaRPr lang="zh-CN" altLang="en-US" sz="27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文本7"/>
          <p:cNvSpPr txBox="1"/>
          <p:nvPr/>
        </p:nvSpPr>
        <p:spPr>
          <a:xfrm>
            <a:off x="5318680" y="4768983"/>
            <a:ext cx="4024175" cy="532717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2700" b="1" i="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喝酒、赌博、欺负</a:t>
            </a:r>
            <a:r>
              <a:rPr lang="zh-CN" altLang="en-US" sz="27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弱者</a:t>
            </a:r>
            <a:endParaRPr lang="zh-CN" altLang="en-US" sz="27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8"/>
          <p:cNvSpPr txBox="1"/>
          <p:nvPr/>
        </p:nvSpPr>
        <p:spPr>
          <a:xfrm>
            <a:off x="581893" y="2018750"/>
            <a:ext cx="603056" cy="2957354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19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</a:t>
            </a:r>
            <a:endParaRPr lang="zh-CN" altLang="en-US" sz="19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algn="l"/>
            <a:r>
              <a:rPr lang="zh-CN" altLang="en-US" sz="19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鲜</a:t>
            </a:r>
            <a:endParaRPr lang="zh-CN" altLang="en-US" sz="19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algn="l"/>
            <a:r>
              <a:rPr lang="zh-CN" altLang="en-US" sz="19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明</a:t>
            </a:r>
            <a:endParaRPr lang="zh-CN" altLang="en-US" sz="19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algn="l"/>
            <a:r>
              <a:rPr lang="zh-CN" altLang="en-US" sz="29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</a:t>
            </a:r>
            <a:endParaRPr lang="zh-CN" altLang="en-US" sz="29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algn="l"/>
            <a:r>
              <a:rPr lang="zh-CN" altLang="en-US" sz="29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代</a:t>
            </a:r>
            <a:endParaRPr lang="zh-CN" altLang="en-US" sz="29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algn="l"/>
            <a:r>
              <a:rPr lang="zh-CN" altLang="en-US" sz="19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特</a:t>
            </a:r>
            <a:endParaRPr lang="zh-CN" altLang="en-US" sz="19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algn="l"/>
            <a:r>
              <a:rPr lang="zh-CN" altLang="en-US" sz="19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征</a:t>
            </a:r>
            <a:endParaRPr lang="zh-CN" altLang="en-US" sz="19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algn="l"/>
            <a:r>
              <a:rPr lang="zh-CN" altLang="en-US" sz="19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标</a:t>
            </a:r>
            <a:endParaRPr lang="zh-CN" altLang="en-US" sz="19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algn="l"/>
            <a:r>
              <a:rPr lang="zh-CN" altLang="en-US" sz="19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志</a:t>
            </a:r>
            <a:endParaRPr lang="zh-CN" altLang="en-US" sz="19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" name="形状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9345" y="1305559"/>
            <a:ext cx="512920" cy="3670545"/>
          </a:xfrm>
          <a:prstGeom prst="rect">
            <a:avLst/>
          </a:prstGeom>
        </p:spPr>
      </p:pic>
      <p:sp>
        <p:nvSpPr>
          <p:cNvPr id="12" name="文本9"/>
          <p:cNvSpPr txBox="1"/>
          <p:nvPr/>
        </p:nvSpPr>
        <p:spPr>
          <a:xfrm>
            <a:off x="4838037" y="1218052"/>
            <a:ext cx="4504818" cy="581628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27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破夹袄  长辫子  虱子</a:t>
            </a:r>
            <a:endParaRPr lang="zh-CN" altLang="en-US" sz="27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文本10"/>
          <p:cNvSpPr txBox="1"/>
          <p:nvPr/>
        </p:nvSpPr>
        <p:spPr>
          <a:xfrm>
            <a:off x="5133071" y="2074795"/>
            <a:ext cx="4421652" cy="581628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27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铜钱 角钱  大洋 二百文</a:t>
            </a:r>
            <a:endParaRPr lang="zh-CN" altLang="en-US" sz="27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11"/>
          <p:cNvSpPr txBox="1"/>
          <p:nvPr/>
        </p:nvSpPr>
        <p:spPr>
          <a:xfrm>
            <a:off x="5132184" y="2888506"/>
            <a:ext cx="4371351" cy="581628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27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太爷  秀才  假洋鬼子</a:t>
            </a:r>
            <a:endParaRPr lang="zh-CN" altLang="en-US" sz="27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12"/>
          <p:cNvSpPr txBox="1"/>
          <p:nvPr/>
        </p:nvSpPr>
        <p:spPr>
          <a:xfrm>
            <a:off x="5133147" y="3581526"/>
            <a:ext cx="4421576" cy="581628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27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未庄  土谷祠   尼姑奄</a:t>
            </a:r>
            <a:endParaRPr lang="zh-CN" altLang="en-US" sz="27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文本13"/>
          <p:cNvSpPr txBox="1"/>
          <p:nvPr/>
        </p:nvSpPr>
        <p:spPr>
          <a:xfrm>
            <a:off x="2238043" y="4163465"/>
            <a:ext cx="3459204" cy="581628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27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5、特定的时间指向：</a:t>
            </a:r>
            <a:endParaRPr lang="zh-CN" altLang="en-US" sz="27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文本14"/>
          <p:cNvSpPr txBox="1"/>
          <p:nvPr/>
        </p:nvSpPr>
        <p:spPr>
          <a:xfrm>
            <a:off x="5696999" y="4201575"/>
            <a:ext cx="3848594" cy="693356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27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皇帝已经停了考</a:t>
            </a:r>
            <a:endParaRPr lang="zh-CN" altLang="en-US" sz="27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8" name="形状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4723" y="1323715"/>
            <a:ext cx="591950" cy="3914384"/>
          </a:xfrm>
          <a:prstGeom prst="rect">
            <a:avLst/>
          </a:prstGeom>
        </p:spPr>
      </p:pic>
      <p:sp>
        <p:nvSpPr>
          <p:cNvPr id="19" name="文本15"/>
          <p:cNvSpPr txBox="1"/>
          <p:nvPr/>
        </p:nvSpPr>
        <p:spPr>
          <a:xfrm>
            <a:off x="10048973" y="2366186"/>
            <a:ext cx="1810912" cy="2207895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30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1921年</a:t>
            </a:r>
            <a:endParaRPr lang="zh-CN" altLang="en-US" sz="30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algn="l"/>
            <a:endParaRPr lang="zh-CN" altLang="en-US" sz="30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algn="l"/>
            <a:endParaRPr lang="zh-CN" altLang="en-US" sz="30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algn="l"/>
            <a:r>
              <a:rPr lang="zh-CN" altLang="en-US" sz="30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辛亥革命之后</a:t>
            </a:r>
            <a:endParaRPr lang="zh-CN" altLang="en-US" sz="30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文本13"/>
          <p:cNvSpPr txBox="1"/>
          <p:nvPr/>
        </p:nvSpPr>
        <p:spPr>
          <a:xfrm>
            <a:off x="2288430" y="4751806"/>
            <a:ext cx="3459204" cy="581628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en-US" altLang="zh-CN" sz="27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</a:t>
            </a:r>
            <a:r>
              <a:rPr lang="zh-CN" altLang="en-US" sz="2700" b="1" i="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、人物活动：</a:t>
            </a:r>
            <a:endParaRPr lang="zh-CN" altLang="en-US" sz="27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590661" y="1854097"/>
            <a:ext cx="6988106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163773" y="218363"/>
            <a:ext cx="11865930" cy="6503069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3593910" y="1433015"/>
            <a:ext cx="6832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smtClean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endParaRPr lang="zh-CN" altLang="en-US" sz="2800"/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4576548" y="1132471"/>
            <a:ext cx="7064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smtClean="0"/>
              <a:t>      </a:t>
            </a:r>
            <a:endParaRPr lang="en-US" altLang="zh-CN" sz="2400" smtClean="0"/>
          </a:p>
        </p:txBody>
      </p:sp>
      <p:sp>
        <p:nvSpPr>
          <p:cNvPr id="2051" name="Rectangle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90298" y="930740"/>
            <a:ext cx="11612880" cy="5078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indent="355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</a:rPr>
              <a:t> 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</a:rPr>
              <a:t> </a:t>
            </a:r>
            <a:r>
              <a:rPr lang="zh-CN" altLang="en-US" sz="3200" dirty="0" smtClean="0">
                <a:ln>
                  <a:noFill/>
                </a:ln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宋体" panose="02010600030101010101" pitchFamily="2" charset="-122"/>
              </a:rPr>
              <a:t>1911年的辛亥革命虽然推翻了封建帝制，使民主共和观念深入人心，但它没有完成反帝反封建的民主革命的任务，广大农民仍处于帝国主义和封建主义的双重剥削和压迫之下。封建统治阶级一方面对帝国主义者奴颜婢膝，另一方面用封建礼教、迷信和愚民政策对百姓进行镇压剥削。他们丧权辱国，却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</a:rPr>
              <a:t>自称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“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</a:rPr>
              <a:t>天朝”，沉醉在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“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</a:rPr>
              <a:t>东方的精神文明”中，鼓吹中国文明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“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</a:rPr>
              <a:t>为全球所仰望”。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</a:rPr>
              <a:t>已经到了死亡的边缘，却追求精神上的胜利。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楷体" panose="02010609060101010101" charset="-122"/>
              <a:ea typeface="楷体" panose="02010609060101010101" charset="-122"/>
              <a:cs typeface="Arial" panose="020B0604020202020204" pitchFamily="34" charset="0"/>
            </a:endParaRPr>
          </a:p>
          <a:p>
            <a:pPr lvl="0" indent="355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</a:rPr>
              <a:t>  </a:t>
            </a:r>
            <a:r>
              <a:rPr lang="zh-CN" altLang="en-US" sz="3200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</a:rPr>
              <a:t>统治者的</a:t>
            </a:r>
            <a:r>
              <a:rPr lang="zh-CN" altLang="en-US" sz="3200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“</a:t>
            </a:r>
            <a:r>
              <a:rPr lang="zh-CN" altLang="en-US" sz="3200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</a:rPr>
              <a:t>精神胜利法”和对人民进行的封建麻醉教育，只能使劳动人民忘却压迫和屈辱，无反抗，无斗志，永远处在被压迫、被剥削、受毒害的状态中，成为封建统治者的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</a:rPr>
              <a:t>奴才和顺民</a:t>
            </a:r>
            <a:r>
              <a:rPr lang="zh-CN" altLang="en-US" sz="3200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</a:rPr>
              <a:t>。</a:t>
            </a:r>
            <a:r>
              <a:rPr lang="en-US" altLang="zh-CN" sz="3200" dirty="0" smtClean="0">
                <a:ln>
                  <a:noFill/>
                </a:ln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  <a:sym typeface="宋体" panose="02010600030101010101" pitchFamily="2" charset="-122"/>
              </a:rPr>
              <a:t>    </a:t>
            </a:r>
            <a:endParaRPr kumimoji="0" lang="zh-CN" altLang="en-US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楷体" panose="02010609060101010101" charset="-122"/>
              <a:ea typeface="楷体" panose="02010609060101010101" charset="-122"/>
              <a:cs typeface="Arial" panose="020B0604020202020204" pitchFamily="34" charset="0"/>
              <a:sym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24815" y="218440"/>
            <a:ext cx="1678305" cy="662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8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背景</a:t>
            </a:r>
            <a:endParaRPr lang="zh-CN" altLang="en-US" sz="28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590661" y="1854097"/>
            <a:ext cx="6988106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163773" y="218363"/>
            <a:ext cx="11865930" cy="6503069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3593910" y="1433015"/>
            <a:ext cx="6832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smtClean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endParaRPr lang="zh-CN" altLang="en-US" sz="2800"/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4576548" y="1132471"/>
            <a:ext cx="7064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smtClean="0"/>
              <a:t>      </a:t>
            </a:r>
            <a:endParaRPr lang="en-US" altLang="zh-CN" sz="2400" smtClean="0"/>
          </a:p>
        </p:txBody>
      </p:sp>
      <p:sp>
        <p:nvSpPr>
          <p:cNvPr id="2051" name="Rectangle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09295" y="1129030"/>
            <a:ext cx="7098665" cy="5286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fontAlgn="auto">
              <a:spcAft>
                <a:spcPts val="1200"/>
              </a:spcAft>
            </a:pPr>
            <a:r>
              <a:rPr lang="zh-CN" altLang="zh-CN" sz="2800" b="1" smtClean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小说集:</a:t>
            </a:r>
            <a:r>
              <a:rPr lang="zh-CN" altLang="zh-CN" sz="2800" smtClean="0">
                <a:latin typeface="楷体" panose="02010609060101010101" charset="-122"/>
                <a:ea typeface="楷体" panose="02010609060101010101" charset="-122"/>
              </a:rPr>
              <a:t>《呐喊》《彷徨》《故事新编》</a:t>
            </a:r>
            <a:endParaRPr lang="zh-CN" altLang="zh-CN" sz="2800" smtClean="0">
              <a:latin typeface="楷体" panose="02010609060101010101" charset="-122"/>
              <a:ea typeface="楷体" panose="02010609060101010101" charset="-122"/>
            </a:endParaRPr>
          </a:p>
          <a:p>
            <a:pPr fontAlgn="auto">
              <a:spcAft>
                <a:spcPts val="1200"/>
              </a:spcAft>
            </a:pPr>
            <a:r>
              <a:rPr lang="zh-CN" altLang="zh-CN" sz="2800" b="1" smtClean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散文集:</a:t>
            </a:r>
            <a:r>
              <a:rPr lang="zh-CN" altLang="zh-CN" sz="2800" smtClean="0">
                <a:latin typeface="楷体" panose="02010609060101010101" charset="-122"/>
                <a:ea typeface="楷体" panose="02010609060101010101" charset="-122"/>
              </a:rPr>
              <a:t>《朝花夕拾》</a:t>
            </a:r>
            <a:endParaRPr lang="zh-CN" altLang="zh-CN" sz="2800" smtClean="0">
              <a:latin typeface="楷体" panose="02010609060101010101" charset="-122"/>
              <a:ea typeface="楷体" panose="02010609060101010101" charset="-122"/>
            </a:endParaRPr>
          </a:p>
          <a:p>
            <a:pPr fontAlgn="auto">
              <a:spcAft>
                <a:spcPts val="1200"/>
              </a:spcAft>
            </a:pPr>
            <a:r>
              <a:rPr lang="zh-CN" altLang="zh-CN" sz="2800" b="1" smtClean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散文诗集:</a:t>
            </a:r>
            <a:r>
              <a:rPr lang="zh-CN" altLang="zh-CN" sz="2800" smtClean="0">
                <a:latin typeface="楷体" panose="02010609060101010101" charset="-122"/>
                <a:ea typeface="楷体" panose="02010609060101010101" charset="-122"/>
              </a:rPr>
              <a:t>《野草》</a:t>
            </a:r>
            <a:endParaRPr lang="zh-CN" altLang="zh-CN" sz="2800" smtClean="0">
              <a:latin typeface="楷体" panose="02010609060101010101" charset="-122"/>
              <a:ea typeface="楷体" panose="02010609060101010101" charset="-122"/>
            </a:endParaRPr>
          </a:p>
          <a:p>
            <a:pPr fontAlgn="auto">
              <a:spcAft>
                <a:spcPts val="1200"/>
              </a:spcAft>
            </a:pPr>
            <a:r>
              <a:rPr lang="zh-CN" altLang="zh-CN" sz="2800" b="1" smtClean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杂文集:</a:t>
            </a:r>
            <a:r>
              <a:rPr lang="zh-CN" altLang="zh-CN" sz="2800" smtClean="0">
                <a:latin typeface="楷体" panose="02010609060101010101" charset="-122"/>
                <a:ea typeface="楷体" panose="02010609060101010101" charset="-122"/>
              </a:rPr>
              <a:t>《坟》《热风》《华盖集》</a:t>
            </a:r>
            <a:endParaRPr lang="zh-CN" altLang="zh-CN" sz="2800" smtClean="0">
              <a:latin typeface="楷体" panose="02010609060101010101" charset="-122"/>
              <a:ea typeface="楷体" panose="02010609060101010101" charset="-122"/>
            </a:endParaRPr>
          </a:p>
          <a:p>
            <a:pPr fontAlgn="auto">
              <a:spcAft>
                <a:spcPts val="1200"/>
              </a:spcAft>
            </a:pPr>
            <a:r>
              <a:rPr lang="zh-CN" altLang="zh-CN" sz="2800" smtClean="0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2800" smtClean="0">
                <a:latin typeface="楷体" panose="02010609060101010101" charset="-122"/>
                <a:ea typeface="楷体" panose="02010609060101010101" charset="-122"/>
              </a:rPr>
              <a:t>      </a:t>
            </a:r>
            <a:r>
              <a:rPr lang="zh-CN" altLang="zh-CN" sz="2800" smtClean="0">
                <a:latin typeface="楷体" panose="02010609060101010101" charset="-122"/>
                <a:ea typeface="楷体" panose="02010609060101010101" charset="-122"/>
              </a:rPr>
              <a:t>《华盖集续编》《且介亭杂文》</a:t>
            </a:r>
            <a:endParaRPr lang="zh-CN" altLang="zh-CN" sz="2800" smtClean="0">
              <a:latin typeface="楷体" panose="02010609060101010101" charset="-122"/>
              <a:ea typeface="楷体" panose="02010609060101010101" charset="-122"/>
            </a:endParaRPr>
          </a:p>
          <a:p>
            <a:pPr fontAlgn="auto">
              <a:spcAft>
                <a:spcPts val="1200"/>
              </a:spcAft>
            </a:pPr>
            <a:r>
              <a:rPr lang="zh-CN" altLang="zh-CN" sz="2800" smtClean="0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2800" smtClean="0">
                <a:latin typeface="楷体" panose="02010609060101010101" charset="-122"/>
                <a:ea typeface="楷体" panose="02010609060101010101" charset="-122"/>
              </a:rPr>
              <a:t>      </a:t>
            </a:r>
            <a:r>
              <a:rPr lang="zh-CN" altLang="zh-CN" sz="2800" smtClean="0">
                <a:latin typeface="楷体" panose="02010609060101010101" charset="-122"/>
                <a:ea typeface="楷体" panose="02010609060101010101" charset="-122"/>
              </a:rPr>
              <a:t>《二心集》《南腔北调集》等</a:t>
            </a:r>
            <a:r>
              <a:rPr lang="zh-CN" altLang="zh-CN" sz="2800" smtClean="0">
                <a:latin typeface="楷体" panose="02010609060101010101" charset="-122"/>
                <a:ea typeface="楷体" panose="02010609060101010101" charset="-122"/>
                <a:sym typeface="+mn-ea"/>
              </a:rPr>
              <a:t>16本</a:t>
            </a:r>
            <a:r>
              <a:rPr lang="zh-CN" altLang="zh-CN" sz="2800" smtClean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zh-CN" sz="2800" smtClean="0">
              <a:latin typeface="楷体" panose="02010609060101010101" charset="-122"/>
              <a:ea typeface="楷体" panose="02010609060101010101" charset="-122"/>
            </a:endParaRPr>
          </a:p>
          <a:p>
            <a:pPr fontAlgn="auto">
              <a:lnSpc>
                <a:spcPct val="120000"/>
              </a:lnSpc>
              <a:spcAft>
                <a:spcPts val="1200"/>
              </a:spcAft>
            </a:pPr>
            <a:r>
              <a:rPr lang="zh-CN" altLang="zh-CN" sz="2800" b="1" smtClean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书信集：</a:t>
            </a:r>
            <a:r>
              <a:rPr lang="zh-CN" altLang="zh-CN" sz="2800" smtClean="0">
                <a:latin typeface="楷体" panose="02010609060101010101" charset="-122"/>
                <a:ea typeface="楷体" panose="02010609060101010101" charset="-122"/>
                <a:sym typeface="+mn-ea"/>
              </a:rPr>
              <a:t>《两地书》</a:t>
            </a:r>
            <a:r>
              <a: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  </a:t>
            </a:r>
            <a:endParaRPr lang="zh-CN" altLang="en-US" sz="2800" b="1">
              <a:solidFill>
                <a:schemeClr val="tx1">
                  <a:lumMod val="75000"/>
                  <a:lumOff val="25000"/>
                </a:schemeClr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  <a:p>
            <a:pPr algn="l">
              <a:lnSpc>
                <a:spcPct val="100000"/>
              </a:lnSpc>
              <a:spcAft>
                <a:spcPts val="1200"/>
              </a:spcAft>
              <a:buClrTx/>
              <a:buSzTx/>
              <a:buNone/>
            </a:pPr>
            <a:r>
              <a:rPr lang="zh-CN" altLang="zh-CN" sz="2800" b="1" smtClean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学术著作：</a:t>
            </a:r>
            <a:r>
              <a:rPr lang="zh-CN" altLang="zh-CN" sz="2800" smtClean="0">
                <a:latin typeface="楷体" panose="02010609060101010101" charset="-122"/>
                <a:ea typeface="楷体" panose="02010609060101010101" charset="-122"/>
                <a:sym typeface="+mn-ea"/>
              </a:rPr>
              <a:t>《中国小说史略》</a:t>
            </a:r>
            <a:endParaRPr lang="zh-CN" altLang="zh-CN" sz="2800" smtClean="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algn="l">
              <a:lnSpc>
                <a:spcPct val="100000"/>
              </a:lnSpc>
              <a:spcAft>
                <a:spcPts val="1200"/>
              </a:spcAft>
              <a:buClrTx/>
              <a:buSzTx/>
              <a:buNone/>
            </a:pPr>
            <a:r>
              <a:rPr lang="zh-CN" altLang="zh-CN" sz="2800" smtClean="0">
                <a:latin typeface="楷体" panose="02010609060101010101" charset="-122"/>
                <a:ea typeface="楷体" panose="02010609060101010101" charset="-122"/>
                <a:sym typeface="+mn-ea"/>
              </a:rPr>
              <a:t>          《汉文学史纲要》</a:t>
            </a:r>
            <a:endParaRPr kumimoji="0" lang="zh-CN" altLang="zh-CN" sz="2800" b="0" i="0" u="none" strike="noStrike" cap="none" normalizeH="0" baseline="0" smtClean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" name="图片 1" descr="202008241448128494131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7960" y="954405"/>
            <a:ext cx="3714115" cy="494919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98475" y="218440"/>
            <a:ext cx="167830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800" b="1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代表作</a:t>
            </a:r>
            <a:endParaRPr lang="zh-CN" altLang="en-US" sz="2800" b="1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16855" y="280039"/>
            <a:ext cx="480131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000" dirty="0" smtClean="0"/>
              <a:t>未庄与未庄人</a:t>
            </a:r>
            <a:endParaRPr lang="zh-CN" altLang="en-US" sz="6000" dirty="0"/>
          </a:p>
        </p:txBody>
      </p:sp>
      <p:sp>
        <p:nvSpPr>
          <p:cNvPr id="3" name="矩形 2"/>
          <p:cNvSpPr/>
          <p:nvPr/>
        </p:nvSpPr>
        <p:spPr>
          <a:xfrm>
            <a:off x="970003" y="4602873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未庄的社会阶层</a:t>
            </a:r>
            <a:endParaRPr lang="zh-CN" altLang="en-US" sz="2800" dirty="0"/>
          </a:p>
        </p:txBody>
      </p:sp>
      <p:sp>
        <p:nvSpPr>
          <p:cNvPr id="4" name="矩形 3"/>
          <p:cNvSpPr/>
          <p:nvPr/>
        </p:nvSpPr>
        <p:spPr>
          <a:xfrm>
            <a:off x="4503409" y="4095041"/>
            <a:ext cx="4288353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赵太爷钱太爷假洋鬼子</a:t>
            </a:r>
            <a:endParaRPr lang="en-US" altLang="zh-CN" sz="3200" dirty="0" smtClean="0"/>
          </a:p>
          <a:p>
            <a:r>
              <a:rPr lang="zh-CN" altLang="en-US" sz="3200" dirty="0" smtClean="0">
                <a:solidFill>
                  <a:srgbClr val="FF0000"/>
                </a:solidFill>
              </a:rPr>
              <a:t>未庄的闲人</a:t>
            </a:r>
            <a:endParaRPr lang="en-US" altLang="zh-CN" sz="3200" dirty="0" smtClean="0">
              <a:solidFill>
                <a:srgbClr val="FF0000"/>
              </a:solidFill>
            </a:endParaRPr>
          </a:p>
          <a:p>
            <a:r>
              <a:rPr lang="zh-CN" altLang="en-US" sz="3200" dirty="0" smtClean="0"/>
              <a:t>阿</a:t>
            </a:r>
            <a:r>
              <a:rPr lang="en-US" altLang="zh-CN" sz="3200" dirty="0" smtClean="0"/>
              <a:t>Q</a:t>
            </a:r>
            <a:endParaRPr lang="en-US" altLang="zh-CN" sz="3200" dirty="0" smtClean="0"/>
          </a:p>
          <a:p>
            <a:r>
              <a:rPr lang="zh-CN" altLang="en-US" sz="3200" dirty="0" smtClean="0"/>
              <a:t>小尼姑</a:t>
            </a:r>
            <a:endParaRPr lang="zh-CN" altLang="en-US" sz="3200" dirty="0"/>
          </a:p>
        </p:txBody>
      </p:sp>
      <p:sp>
        <p:nvSpPr>
          <p:cNvPr id="5" name="文本2"/>
          <p:cNvSpPr txBox="1"/>
          <p:nvPr/>
        </p:nvSpPr>
        <p:spPr>
          <a:xfrm>
            <a:off x="371477" y="1722355"/>
            <a:ext cx="11472180" cy="611475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2700" b="1" i="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为什么</a:t>
            </a:r>
            <a:r>
              <a:rPr lang="zh-CN" altLang="en-US" sz="27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叫“未庄”？随便取一个像”鲁镇”“赵庄”之类的地名不可以吗？</a:t>
            </a:r>
            <a:endParaRPr lang="zh-CN" altLang="en-US" sz="27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algn="l"/>
            <a:endParaRPr lang="zh-CN" altLang="en-US" sz="27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algn="l"/>
            <a:r>
              <a:rPr lang="zh-CN" altLang="en-US" sz="27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endParaRPr lang="zh-CN" altLang="en-US" sz="27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6"/>
          <p:cNvSpPr txBox="1"/>
          <p:nvPr/>
        </p:nvSpPr>
        <p:spPr>
          <a:xfrm>
            <a:off x="821101" y="2766099"/>
            <a:ext cx="10416178" cy="581628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2700" b="1" i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未有名的庄---言下之意，像这样的庄，在中国农村比比皆是。</a:t>
            </a:r>
            <a:endParaRPr lang="zh-CN" altLang="en-US" sz="2700" b="1" i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46075" y="306070"/>
            <a:ext cx="11414760" cy="2711450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r>
              <a:rPr lang="zh-CN" altLang="en-US" sz="2400" b="1" dirty="0" smtClean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谁知</a:t>
            </a:r>
            <a:r>
              <a:rPr lang="zh-CN" altLang="en-US" sz="2400" b="1" dirty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道阿</a:t>
            </a:r>
            <a:r>
              <a:rPr lang="en-US" altLang="zh-CN" sz="2400" b="1" dirty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</a:t>
            </a:r>
            <a:r>
              <a:rPr lang="zh-CN" altLang="en-US" sz="2400" b="1" dirty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采用怒目主义之后，</a:t>
            </a:r>
            <a:r>
              <a:rPr lang="zh-CN" altLang="en-US" sz="24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未庄的闲人们</a:t>
            </a:r>
            <a:r>
              <a:rPr lang="zh-CN" altLang="en-US" sz="2400" b="1" dirty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便愈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喜欢玩笑他</a:t>
            </a:r>
            <a:r>
              <a:rPr lang="zh-CN" altLang="en-US" sz="2400" b="1" dirty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。一见面，他们便</a:t>
            </a:r>
            <a:r>
              <a:rPr lang="zh-CN" altLang="en-US" sz="2400" b="1" dirty="0">
                <a:solidFill>
                  <a:srgbClr val="1E1E1E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……</a:t>
            </a:r>
            <a:r>
              <a:rPr lang="zh-CN" altLang="en-US" sz="2400" b="1" dirty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闲人还不完，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只撩他</a:t>
            </a:r>
            <a:r>
              <a:rPr lang="zh-CN" altLang="en-US" sz="2400" b="1" dirty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，于是终而至于打。阿</a:t>
            </a:r>
            <a:r>
              <a:rPr lang="en-US" altLang="zh-CN" sz="2400" b="1" dirty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</a:t>
            </a:r>
            <a:r>
              <a:rPr lang="zh-CN" altLang="en-US" sz="2400" b="1" dirty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在形式上打败了，被人揪住黄辫子，在壁上碰了四五个响头，闲人这才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心满意足的</a:t>
            </a:r>
            <a:r>
              <a:rPr lang="zh-CN" altLang="en-US" sz="2400" b="1" dirty="0">
                <a:solidFill>
                  <a:srgbClr val="1E1E1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得胜的走了，</a:t>
            </a:r>
            <a:r>
              <a:rPr lang="zh-CN" altLang="en-US" sz="2400" b="1" dirty="0">
                <a:solidFill>
                  <a:srgbClr val="1E1E1E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……说也奇怪，从此之后（被赵太爷打），果然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大家也仿佛格外尊敬他</a:t>
            </a:r>
            <a:r>
              <a:rPr lang="zh-CN" altLang="en-US" sz="2400" b="1" dirty="0">
                <a:solidFill>
                  <a:srgbClr val="1E1E1E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……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酒店里的人大笑了</a:t>
            </a:r>
            <a:r>
              <a:rPr lang="zh-CN" altLang="en-US" sz="2400" b="1" dirty="0">
                <a:solidFill>
                  <a:srgbClr val="1E1E1E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。阿</a:t>
            </a:r>
            <a:r>
              <a:rPr lang="en-US" altLang="zh-CN" sz="2400" b="1" dirty="0">
                <a:solidFill>
                  <a:srgbClr val="1E1E1E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Q</a:t>
            </a:r>
            <a:r>
              <a:rPr lang="zh-CN" altLang="en-US" sz="2400" b="1" dirty="0">
                <a:solidFill>
                  <a:srgbClr val="1E1E1E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看见自己的勋业得了赏识，便愈加兴高采烈起来：</a:t>
            </a:r>
            <a:endParaRPr lang="zh-CN" altLang="en-US" sz="2400" b="1" dirty="0">
              <a:solidFill>
                <a:srgbClr val="1E1E1E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r>
              <a:rPr lang="zh-CN" altLang="en-US" sz="2400" b="1" dirty="0">
                <a:solidFill>
                  <a:srgbClr val="1E1E1E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  ……    “哈哈哈！”阿</a:t>
            </a:r>
            <a:r>
              <a:rPr lang="en-US" altLang="zh-CN" sz="2400" b="1" dirty="0">
                <a:solidFill>
                  <a:srgbClr val="1E1E1E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Q</a:t>
            </a:r>
            <a:r>
              <a:rPr lang="zh-CN" altLang="en-US" sz="2400" b="1" dirty="0">
                <a:solidFill>
                  <a:srgbClr val="1E1E1E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十分得意的笑。</a:t>
            </a:r>
            <a:endParaRPr lang="zh-CN" altLang="en-US" sz="2400" b="1" dirty="0">
              <a:solidFill>
                <a:srgbClr val="1E1E1E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r>
              <a:rPr lang="zh-CN" altLang="en-US" sz="2400" b="1" dirty="0">
                <a:solidFill>
                  <a:srgbClr val="1E1E1E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   “哈哈哈！”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酒店里的人也九分得意的笑</a:t>
            </a:r>
            <a:r>
              <a:rPr lang="zh-CN" altLang="en-US" sz="2400" b="1" dirty="0">
                <a:solidFill>
                  <a:srgbClr val="1E1E1E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。</a:t>
            </a:r>
            <a:endParaRPr lang="zh-CN" altLang="en-US" sz="2400" b="1" dirty="0">
              <a:solidFill>
                <a:srgbClr val="1E1E1E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endParaRPr lang="zh-CN" altLang="en-US" sz="2400" b="1" dirty="0">
              <a:solidFill>
                <a:srgbClr val="1E1E1E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45440" y="3274060"/>
            <a:ext cx="11415395" cy="121094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未庄的闲人和阿Ｑ一样，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欺软怕硬、健忘麻木、以凌辱弱者为乐、不敢正视失败、用自欺苟活。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体现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了整个民族的精神病态 。</a:t>
            </a:r>
            <a:endParaRPr lang="zh-CN" altLang="en-US" sz="2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29054" y="5013687"/>
            <a:ext cx="11531146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3200" b="1" dirty="0"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“</a:t>
            </a:r>
            <a:r>
              <a:rPr lang="zh-CN" altLang="en-US" sz="3200" b="1" dirty="0"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人物的模特儿，没有专用过</a:t>
            </a:r>
            <a:r>
              <a:rPr lang="zh-CN" altLang="en-US" sz="3200" b="1" dirty="0" smtClean="0"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一个人，</a:t>
            </a:r>
            <a:r>
              <a:rPr lang="zh-CN" altLang="en-US" sz="3200" b="1" dirty="0"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往往嘴在浙江，脸在北京，衣服在山西，是一个拼凑起来的角色”。（</a:t>
            </a:r>
            <a:r>
              <a:rPr lang="zh-CN" altLang="en-US" sz="3200" b="1" dirty="0"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鲁迅</a:t>
            </a:r>
            <a:r>
              <a:rPr lang="zh-CN" altLang="en-US" sz="3200" b="1" dirty="0"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）</a:t>
            </a:r>
            <a:endParaRPr lang="zh-CN" altLang="en-US" sz="3200" b="1" dirty="0"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  <p:bldP spid="4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749808" y="333499"/>
            <a:ext cx="10434609" cy="1309754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3200" b="0" i="0" dirty="0" smtClean="0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</a:rPr>
              <a:t>鲁迅</a:t>
            </a:r>
            <a:r>
              <a:rPr lang="zh-CN" altLang="en-US" sz="3200" b="0" i="0" dirty="0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</a:rPr>
              <a:t>先生塑造阿Q这个人物的目的何在？</a:t>
            </a:r>
            <a:endParaRPr lang="zh-CN" altLang="en-US" sz="3200" b="0" i="0" dirty="0">
              <a:solidFill>
                <a:srgbClr val="000000"/>
              </a:solidFill>
              <a:latin typeface="华文细黑" panose="02010600040101010101" charset="-122"/>
              <a:ea typeface="华文细黑" panose="02010600040101010101" charset="-122"/>
            </a:endParaRPr>
          </a:p>
        </p:txBody>
      </p:sp>
      <p:sp>
        <p:nvSpPr>
          <p:cNvPr id="3" name="文本2"/>
          <p:cNvSpPr txBox="1"/>
          <p:nvPr/>
        </p:nvSpPr>
        <p:spPr>
          <a:xfrm>
            <a:off x="1048255" y="1148515"/>
            <a:ext cx="8480012" cy="1945576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3200" b="0" i="0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</a:rPr>
              <a:t>1. 鲁迅在小说中，批判的，只是阿Q吗？</a:t>
            </a:r>
            <a:endParaRPr lang="zh-CN" altLang="en-US" sz="3200" b="0" i="0">
              <a:solidFill>
                <a:srgbClr val="000000"/>
              </a:solidFill>
              <a:latin typeface="华文细黑" panose="02010600040101010101" charset="-122"/>
              <a:ea typeface="华文细黑" panose="02010600040101010101" charset="-122"/>
            </a:endParaRPr>
          </a:p>
          <a:p>
            <a:pPr marL="0" algn="l"/>
            <a:r>
              <a:rPr lang="zh-CN" altLang="en-US" sz="3200" b="0" i="0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</a:rPr>
              <a:t>2. 鲁迅在小说中，对于阿Q，只是批判吗？</a:t>
            </a:r>
            <a:endParaRPr lang="zh-CN" altLang="en-US" sz="3200" b="0" i="0">
              <a:solidFill>
                <a:srgbClr val="000000"/>
              </a:solidFill>
              <a:latin typeface="华文细黑" panose="02010600040101010101" charset="-122"/>
              <a:ea typeface="华文细黑" panose="02010600040101010101" charset="-122"/>
            </a:endParaRPr>
          </a:p>
          <a:p>
            <a:pPr marL="0" algn="l"/>
            <a:r>
              <a:rPr lang="zh-CN" altLang="en-US" sz="3200" b="0" i="0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</a:rPr>
              <a:t>3. 鲁迅在小说中，批判的只是“人”吗？</a:t>
            </a:r>
            <a:endParaRPr lang="zh-CN" altLang="en-US" sz="3200" b="0" i="0">
              <a:solidFill>
                <a:srgbClr val="000000"/>
              </a:solidFill>
              <a:latin typeface="华文细黑" panose="02010600040101010101" charset="-122"/>
              <a:ea typeface="华文细黑" panose="02010600040101010101" charset="-122"/>
            </a:endParaRPr>
          </a:p>
        </p:txBody>
      </p:sp>
      <p:sp>
        <p:nvSpPr>
          <p:cNvPr id="4" name="文本3"/>
          <p:cNvSpPr txBox="1"/>
          <p:nvPr/>
        </p:nvSpPr>
        <p:spPr>
          <a:xfrm>
            <a:off x="406241" y="3094377"/>
            <a:ext cx="11380375" cy="750126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3200" b="0" i="0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</a:rPr>
              <a:t>1. 鲁迅批判的是奉行这一行为准则的所有人，是“阿Q们”。</a:t>
            </a:r>
            <a:endParaRPr lang="zh-CN" altLang="en-US" sz="3200" b="0" i="0">
              <a:solidFill>
                <a:srgbClr val="FF0000"/>
              </a:solidFill>
              <a:latin typeface="华文细黑" panose="02010600040101010101" charset="-122"/>
              <a:ea typeface="华文细黑" panose="02010600040101010101" charset="-122"/>
            </a:endParaRPr>
          </a:p>
        </p:txBody>
      </p:sp>
      <p:sp>
        <p:nvSpPr>
          <p:cNvPr id="5" name="文本4"/>
          <p:cNvSpPr txBox="1"/>
          <p:nvPr/>
        </p:nvSpPr>
        <p:spPr>
          <a:xfrm>
            <a:off x="406041" y="3844442"/>
            <a:ext cx="11380375" cy="750126"/>
          </a:xfrm>
          <a:prstGeom prst="rect">
            <a:avLst/>
          </a:prstGeom>
          <a:noFill/>
        </p:spPr>
        <p:txBody>
          <a:bodyPr wrap="square" rtlCol="0" anchor="t"/>
          <a:lstStyle/>
          <a:p>
            <a:r>
              <a:rPr lang="zh-CN" altLang="en-US" sz="3200" b="0" i="0" dirty="0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</a:rPr>
              <a:t>2. 对于</a:t>
            </a:r>
            <a:r>
              <a:rPr lang="zh-CN" altLang="en-US" sz="3200" b="0" i="0" dirty="0" smtClean="0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</a:rPr>
              <a:t>“阿Q们”，</a:t>
            </a:r>
            <a:r>
              <a:rPr lang="zh-CN" altLang="en-US" sz="3200" dirty="0" smtClean="0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</a:rPr>
              <a:t>哀</a:t>
            </a:r>
            <a:r>
              <a:rPr lang="zh-CN" altLang="en-US" sz="3200" dirty="0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</a:rPr>
              <a:t>其</a:t>
            </a:r>
            <a:r>
              <a:rPr lang="zh-CN" altLang="en-US" sz="3200" dirty="0" smtClean="0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</a:rPr>
              <a:t>不幸，</a:t>
            </a:r>
            <a:r>
              <a:rPr lang="zh-CN" altLang="en-US" sz="3200" b="0" i="0" dirty="0" smtClean="0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</a:rPr>
              <a:t>怒</a:t>
            </a:r>
            <a:r>
              <a:rPr lang="zh-CN" altLang="en-US" sz="3200" b="0" i="0" dirty="0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</a:rPr>
              <a:t>其不</a:t>
            </a:r>
            <a:r>
              <a:rPr lang="zh-CN" altLang="en-US" sz="3200" b="0" i="0" dirty="0" smtClean="0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</a:rPr>
              <a:t>争，恨其欺人。</a:t>
            </a:r>
            <a:endParaRPr lang="zh-CN" altLang="en-US" sz="3200" b="0" i="0" dirty="0">
              <a:solidFill>
                <a:srgbClr val="FF0000"/>
              </a:solidFill>
              <a:latin typeface="华文细黑" panose="02010600040101010101" charset="-122"/>
              <a:ea typeface="华文细黑" panose="02010600040101010101" charset="-122"/>
            </a:endParaRPr>
          </a:p>
        </p:txBody>
      </p:sp>
      <p:sp>
        <p:nvSpPr>
          <p:cNvPr id="6" name="文本5"/>
          <p:cNvSpPr txBox="1"/>
          <p:nvPr/>
        </p:nvSpPr>
        <p:spPr>
          <a:xfrm>
            <a:off x="406422" y="4594288"/>
            <a:ext cx="10875550" cy="1309751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/>
            <a:r>
              <a:rPr lang="zh-CN" altLang="en-US" sz="3200" b="0" i="0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</a:rPr>
              <a:t>3. 鲁迅批判的是高等级对低等级尽情欺辱的“吃人”的等级观念。</a:t>
            </a:r>
            <a:endParaRPr lang="zh-CN" altLang="en-US" sz="3200" b="0" i="0">
              <a:solidFill>
                <a:srgbClr val="FF0000"/>
              </a:solidFill>
              <a:latin typeface="华文细黑" panose="02010600040101010101" charset="-122"/>
              <a:ea typeface="华文细黑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02945" y="1759585"/>
            <a:ext cx="4640580" cy="304419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marL="457200" indent="-457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宋体" panose="02010600030101010101" pitchFamily="2" charset="-122"/>
              </a:rPr>
              <a:t>电影《阿Q正传》末尾说——</a:t>
            </a:r>
            <a:endParaRPr lang="zh-CN" altLang="en-US" sz="3200" b="1" dirty="0"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宋体" panose="02010600030101010101" pitchFamily="2" charset="-122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chemeClr val="dk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宋体" panose="02010600030101010101" pitchFamily="2" charset="-122"/>
              </a:rPr>
              <a:t>       “阿Q还是有后代的，而且子孙繁多，至今不绝。”</a:t>
            </a:r>
            <a:endParaRPr lang="zh-CN" altLang="en-US" sz="3200" b="1" dirty="0">
              <a:solidFill>
                <a:schemeClr val="dk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381" b="8307"/>
          <a:stretch>
            <a:fillRect/>
          </a:stretch>
        </p:blipFill>
        <p:spPr>
          <a:xfrm>
            <a:off x="6669405" y="1220470"/>
            <a:ext cx="5033645" cy="43554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32410" y="1125855"/>
            <a:ext cx="7142480" cy="163004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职场里的“儿子打老子”</a:t>
            </a:r>
            <a:endParaRPr lang="zh-CN" altLang="en-US" sz="2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被领导当众批评，心里怒火中烧，嘴上不敢说。回家后对家人发火，或者在网上匿名骂“这傻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X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领导”。然后安慰自己：“他算什么东西？不就是运气好？我要是拍马屁，早升上去了。”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32410" y="3071495"/>
            <a:ext cx="7044690" cy="132207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消费中的“赵太爷效应”</a:t>
            </a:r>
            <a:endParaRPr lang="zh-CN" altLang="en-US" sz="2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买了一件昂贵的大牌衣服，明明质量一般、价格虚高，但逢人就说“这可是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XX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牌子”。别人说不好看，你心里嘀咕：“你不懂，这是大牌。”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32410" y="4709160"/>
            <a:ext cx="6500495" cy="163004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考试与竞争中的“王胡逻辑</a:t>
            </a:r>
            <a:r>
              <a:rPr lang="en-US" altLang="zh-CN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endParaRPr lang="en-US" altLang="zh-CN" sz="2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考试没考好，不说自己复习不够，而是说“这次题出偏了”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老师针对我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”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""运气不好"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看到别人考得好，就说“他不过是死记硬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背”“他家里有关系”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724140" y="1576705"/>
            <a:ext cx="3874770" cy="163004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日常生活中的“小尼姑”</a:t>
            </a:r>
            <a:endParaRPr lang="zh-CN" altLang="en-US" sz="2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在外面受了气，回家对家人发脾气;被领导骂了，转头对服务员、外卖员颐指气使;在网络上被怼，就去举报、网暴一个更弱的网友。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550785" y="4228465"/>
            <a:ext cx="4394835" cy="163004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“九分得意”的看客</a:t>
            </a:r>
            <a:endParaRPr lang="zh-CN" altLang="en-US" sz="2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刷到短视频里有人出丑、被人打、被网暴，我们点赞、评论“哈哈”“活该”。我们不动手，但我们用笑声助长了暴力。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11150" y="361315"/>
            <a:ext cx="4039870" cy="39878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当代生活中的精神胜利法</a:t>
            </a:r>
            <a:endParaRPr lang="zh-CN" altLang="en-US" sz="2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181156" y="0"/>
            <a:ext cx="981628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zh-CN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鲁迅创作《阿</a:t>
            </a:r>
            <a:r>
              <a:rPr lang="en-US" altLang="zh-CN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Q</a:t>
            </a:r>
            <a:r>
              <a:rPr lang="zh-CN" altLang="zh-CN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正传》的意图</a:t>
            </a:r>
            <a:endParaRPr lang="en-US" altLang="zh-CN" sz="2400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zh-CN" sz="2800" b="1" dirty="0">
                <a:latin typeface="楷体" panose="02010609060101010101" charset="-122"/>
                <a:ea typeface="楷体" panose="02010609060101010101" charset="-122"/>
              </a:rPr>
              <a:t>一是</a:t>
            </a:r>
            <a:r>
              <a:rPr lang="zh-CN" altLang="zh-CN" sz="2800" dirty="0">
                <a:latin typeface="楷体" panose="02010609060101010101" charset="-122"/>
                <a:ea typeface="楷体" panose="02010609060101010101" charset="-122"/>
              </a:rPr>
              <a:t>“画出沉默国民的魂灵”，“暴露国民的弱点”，让读者了解长期封建统治所造成的可怕的</a:t>
            </a:r>
            <a:r>
              <a:rPr lang="zh-CN" altLang="zh-CN" sz="2800" b="1" dirty="0">
                <a:latin typeface="楷体" panose="02010609060101010101" charset="-122"/>
                <a:ea typeface="楷体" panose="02010609060101010101" charset="-122"/>
              </a:rPr>
              <a:t>国民的愚昧</a:t>
            </a:r>
            <a:r>
              <a:rPr lang="zh-CN" altLang="zh-CN" sz="2800" dirty="0">
                <a:latin typeface="楷体" panose="02010609060101010101" charset="-122"/>
                <a:ea typeface="楷体" panose="02010609060101010101" charset="-122"/>
              </a:rPr>
              <a:t>，意在“</a:t>
            </a:r>
            <a:r>
              <a:rPr lang="zh-CN" altLang="zh-CN" sz="2800" b="1" dirty="0">
                <a:latin typeface="楷体" panose="02010609060101010101" charset="-122"/>
                <a:ea typeface="楷体" panose="02010609060101010101" charset="-122"/>
              </a:rPr>
              <a:t>引起疗救</a:t>
            </a:r>
            <a:r>
              <a:rPr lang="zh-CN" altLang="zh-CN" sz="2800" dirty="0">
                <a:latin typeface="楷体" panose="02010609060101010101" charset="-122"/>
                <a:ea typeface="楷体" panose="02010609060101010101" charset="-122"/>
              </a:rPr>
              <a:t>的注意”，</a:t>
            </a:r>
            <a:r>
              <a:rPr lang="zh-CN" altLang="zh-CN" sz="2800" dirty="0">
                <a:latin typeface="楷体" panose="02010609060101010101" charset="-122"/>
                <a:ea typeface="楷体" panose="02010609060101010101" charset="-122"/>
                <a:sym typeface="+mn-ea"/>
              </a:rPr>
              <a:t>希望改良这悲惨的人生，唤醒沉睡的民众</a:t>
            </a:r>
            <a:r>
              <a:rPr lang="zh-CN" altLang="zh-CN" sz="2800" dirty="0">
                <a:latin typeface="楷体" panose="02010609060101010101" charset="-122"/>
                <a:ea typeface="楷体" panose="02010609060101010101" charset="-122"/>
              </a:rPr>
              <a:t>;</a:t>
            </a:r>
            <a:endParaRPr lang="zh-CN" altLang="zh-CN" sz="2800" dirty="0">
              <a:latin typeface="楷体" panose="02010609060101010101" charset="-122"/>
              <a:ea typeface="楷体" panose="02010609060101010101" charset="-122"/>
            </a:endParaRPr>
          </a:p>
          <a:p>
            <a:pPr marL="0" lvl="1"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</a:rPr>
              <a:t>    </a:t>
            </a:r>
            <a:endParaRPr lang="zh-CN" altLang="en-US" sz="2800" b="1" dirty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pic>
        <p:nvPicPr>
          <p:cNvPr id="13" name="图片 12"/>
          <p:cNvPicPr/>
          <p:nvPr>
            <p:custDataLst>
              <p:tags r:id="rId2"/>
            </p:custDataLst>
          </p:nvPr>
        </p:nvPicPr>
        <p:blipFill>
          <a:blip r:embed="rId3"/>
          <a:srcRect l="3266" t="1426" r="1089" b="1426"/>
          <a:stretch>
            <a:fillRect/>
          </a:stretch>
        </p:blipFill>
        <p:spPr>
          <a:xfrm>
            <a:off x="10189029" y="194854"/>
            <a:ext cx="1805846" cy="287927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内容占位符 2"/>
          <p:cNvSpPr txBox="1"/>
          <p:nvPr>
            <p:custDataLst>
              <p:tags r:id="rId4"/>
            </p:custDataLst>
          </p:nvPr>
        </p:nvSpPr>
        <p:spPr>
          <a:xfrm>
            <a:off x="181156" y="3561806"/>
            <a:ext cx="11778843" cy="3048000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CN" altLang="en-US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所以我的取材，多采自病态社会的不幸的人们，意在揭出病苦，引起疗救的注意。</a:t>
            </a:r>
            <a:r>
              <a:rPr lang="en-US" altLang="zh-CN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  ——</a:t>
            </a:r>
            <a:r>
              <a:rPr lang="zh-CN" altLang="en-US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《我怎么做起小说来》</a:t>
            </a:r>
            <a:endParaRPr lang="en-US" altLang="zh-CN" b="1" dirty="0" smtClean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00000"/>
              </a:lnSpc>
            </a:pPr>
            <a:endParaRPr lang="zh-CN" altLang="en-US" b="1" dirty="0" smtClean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00000"/>
              </a:lnSpc>
            </a:pPr>
            <a:r>
              <a:rPr lang="zh-CN" altLang="en-US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凡是愚弱的国民，即使体格如何健全，如何茁壮，也只能做毫无意义的示众的材料和看客，病死多少是不必以为不幸的。所以我们的第一要著，是在改变他们的精神。       ——《〈呐喊〉自序》</a:t>
            </a:r>
            <a:endParaRPr lang="zh-CN" altLang="en-US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文本框 1"/>
          <p:cNvSpPr txBox="1"/>
          <p:nvPr>
            <p:custDataLst>
              <p:tags r:id="rId1"/>
            </p:custDataLst>
          </p:nvPr>
        </p:nvSpPr>
        <p:spPr>
          <a:xfrm>
            <a:off x="554355" y="452120"/>
            <a:ext cx="1099820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鲁迅先生给呈现了阿Q精神胜利法的鲜活的面孔,让我们看到的是一种严重的国民劣根性，阿Q死了。但这种精神确留在我们的生活中，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你</a:t>
            </a:r>
            <a:r>
              <a:rPr lang="zh-CN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认为我们现在生活需要吗？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930275" y="2540635"/>
            <a:ext cx="9993630" cy="248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lnSpc>
                <a:spcPct val="130000"/>
              </a:lnSpc>
            </a:pP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</a:rPr>
              <a:t>观点一：需要的，我们现在所处在压力山大的社会里，这种精神可以让我们缓解压力。一个人不可能时时刻刻、方方面面都比别人好，人的一生都不是一帆风顺的，都会或多或少的遇到一些挫折，如果没有一点阿Ｑ精神的话，恐怕就会被郁闷的情绪击倒，心理压力会很大，会无法面对现实生活，无法面对亲朋好友。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78840" y="1249680"/>
            <a:ext cx="10189210" cy="152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lnSpc>
                <a:spcPct val="130000"/>
              </a:lnSpc>
            </a:pP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</a:rPr>
              <a:t>观点二：不需要，这是一种消极的生活态度，会让人一直消沉。阿Ｑ精神只会诗人因虚幻的“精神胜利”的补偿而心满意足，进而屈服于现实，成为现实环境的奴隶。</a:t>
            </a:r>
            <a:endParaRPr lang="zh-CN" altLang="zh-CN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878840" y="3011805"/>
            <a:ext cx="10189210" cy="248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lnSpc>
                <a:spcPct val="130000"/>
              </a:lnSpc>
            </a:pP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</a:rPr>
              <a:t>        </a:t>
            </a: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</a:rPr>
              <a:t>观点三：任何事情就像硬币一样都有两面性，生活中，要辩证对待。阿Q精神”并非坏事，它内含科学性；对于心理失控的人来说，它是一剂良药，使我们能放松自己的心情，从中获得自我安慰自我解脱。但阿Q精神不是时时都能用的，如果我们时时都用“阿Q精神，那么就会丧失进取意识，缺乏敏锐的发展观，我们的人生将会失去意义。</a:t>
            </a:r>
            <a:endParaRPr lang="zh-CN" altLang="zh-CN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图片 109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6680" y="-704215"/>
            <a:ext cx="12139930" cy="75615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1" name="New picture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633200" y="11074400"/>
            <a:ext cx="342900" cy="2540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590661" y="1854097"/>
            <a:ext cx="6988106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163773" y="218363"/>
            <a:ext cx="11865930" cy="6503069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3593910" y="1433015"/>
            <a:ext cx="6832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smtClean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endParaRPr lang="zh-CN" altLang="en-US" sz="2800"/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4576548" y="1132471"/>
            <a:ext cx="7064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smtClean="0"/>
              <a:t>      </a:t>
            </a:r>
            <a:endParaRPr lang="en-US" altLang="zh-CN" sz="2400" smtClean="0"/>
          </a:p>
        </p:txBody>
      </p:sp>
      <p:sp>
        <p:nvSpPr>
          <p:cNvPr id="9" name="文本框 13"/>
          <p:cNvSpPr txBox="1"/>
          <p:nvPr>
            <p:custDataLst>
              <p:tags r:id="rId5"/>
            </p:custDataLst>
          </p:nvPr>
        </p:nvSpPr>
        <p:spPr>
          <a:xfrm>
            <a:off x="4597848" y="518721"/>
            <a:ext cx="2251880" cy="743986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41705" y="1432878"/>
            <a:ext cx="10440035" cy="40925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fontAlgn="auto">
              <a:lnSpc>
                <a:spcPct val="150000"/>
              </a:lnSpc>
              <a:spcAft>
                <a:spcPts val="1200"/>
              </a:spcAft>
            </a:pPr>
            <a:r>
              <a:rPr lang="en-US" altLang="zh-CN" sz="3200" smtClean="0">
                <a:latin typeface="楷体" panose="02010609060101010101" charset="-122"/>
                <a:ea typeface="楷体" panose="02010609060101010101" charset="-122"/>
              </a:rPr>
              <a:t>1.</a:t>
            </a:r>
            <a:r>
              <a:rPr lang="zh-CN" altLang="zh-CN" sz="3200" smtClean="0">
                <a:latin typeface="楷体" panose="02010609060101010101" charset="-122"/>
                <a:ea typeface="楷体" panose="02010609060101010101" charset="-122"/>
              </a:rPr>
              <a:t>分析阿</a:t>
            </a:r>
            <a:r>
              <a:rPr lang="en-US" altLang="zh-CN" sz="3200" smtClean="0">
                <a:latin typeface="楷体" panose="02010609060101010101" charset="-122"/>
                <a:ea typeface="楷体" panose="02010609060101010101" charset="-122"/>
              </a:rPr>
              <a:t>Q</a:t>
            </a:r>
            <a:r>
              <a:rPr lang="zh-CN" altLang="zh-CN" sz="3200" smtClean="0">
                <a:latin typeface="楷体" panose="02010609060101010101" charset="-122"/>
                <a:ea typeface="楷体" panose="02010609060101010101" charset="-122"/>
              </a:rPr>
              <a:t>这一典型人物的性格特点</a:t>
            </a:r>
            <a:r>
              <a:rPr lang="zh-CN" altLang="en-US" sz="3200" smtClean="0"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zh-CN" altLang="zh-CN" sz="3200" smtClean="0">
                <a:latin typeface="楷体" panose="02010609060101010101" charset="-122"/>
                <a:ea typeface="楷体" panose="02010609060101010101" charset="-122"/>
              </a:rPr>
              <a:t>挖掘“精神胜利法”的内涵。</a:t>
            </a:r>
            <a:endParaRPr lang="zh-CN" altLang="zh-CN" sz="3200" smtClean="0">
              <a:latin typeface="楷体" panose="02010609060101010101" charset="-122"/>
              <a:ea typeface="楷体" panose="02010609060101010101" charset="-122"/>
            </a:endParaRPr>
          </a:p>
          <a:p>
            <a:pPr fontAlgn="auto">
              <a:lnSpc>
                <a:spcPct val="150000"/>
              </a:lnSpc>
              <a:spcAft>
                <a:spcPts val="1200"/>
              </a:spcAft>
            </a:pPr>
            <a:r>
              <a:rPr lang="en-US" altLang="zh-CN" sz="3200" smtClean="0">
                <a:latin typeface="楷体" panose="02010609060101010101" charset="-122"/>
                <a:ea typeface="楷体" panose="02010609060101010101" charset="-122"/>
              </a:rPr>
              <a:t>2.</a:t>
            </a:r>
            <a:r>
              <a:rPr lang="zh-CN" altLang="zh-CN" sz="3200" smtClean="0">
                <a:latin typeface="楷体" panose="02010609060101010101" charset="-122"/>
                <a:ea typeface="楷体" panose="02010609060101010101" charset="-122"/>
              </a:rPr>
              <a:t>对重要语句或段落进行深度解读</a:t>
            </a:r>
            <a:r>
              <a:rPr lang="zh-CN" altLang="en-US" sz="3200" smtClean="0"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zh-CN" altLang="zh-CN" sz="3200" smtClean="0">
                <a:latin typeface="楷体" panose="02010609060101010101" charset="-122"/>
                <a:ea typeface="楷体" panose="02010609060101010101" charset="-122"/>
              </a:rPr>
              <a:t>欣赏作品的艺术特色。</a:t>
            </a:r>
            <a:endParaRPr lang="zh-CN" altLang="zh-CN" sz="3200" smtClean="0">
              <a:latin typeface="楷体" panose="02010609060101010101" charset="-122"/>
              <a:ea typeface="楷体" panose="02010609060101010101" charset="-122"/>
            </a:endParaRPr>
          </a:p>
          <a:p>
            <a:pPr fontAlgn="auto">
              <a:lnSpc>
                <a:spcPct val="150000"/>
              </a:lnSpc>
              <a:spcAft>
                <a:spcPts val="1200"/>
              </a:spcAft>
            </a:pPr>
            <a:r>
              <a:rPr lang="en-US" altLang="zh-CN" sz="3200" smtClean="0">
                <a:latin typeface="楷体" panose="02010609060101010101" charset="-122"/>
                <a:ea typeface="楷体" panose="02010609060101010101" charset="-122"/>
              </a:rPr>
              <a:t>3.</a:t>
            </a:r>
            <a:r>
              <a:rPr lang="zh-CN" altLang="zh-CN" sz="3200" smtClean="0">
                <a:latin typeface="楷体" panose="02010609060101010101" charset="-122"/>
                <a:ea typeface="楷体" panose="02010609060101010101" charset="-122"/>
              </a:rPr>
              <a:t>关注小说喜剧表象下的悲剧意味</a:t>
            </a:r>
            <a:r>
              <a:rPr lang="zh-CN" altLang="en-US" sz="3200" smtClean="0"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zh-CN" altLang="zh-CN" sz="3200" smtClean="0">
                <a:latin typeface="楷体" panose="02010609060101010101" charset="-122"/>
                <a:ea typeface="楷体" panose="02010609060101010101" charset="-122"/>
              </a:rPr>
              <a:t>探讨阿</a:t>
            </a:r>
            <a:r>
              <a:rPr lang="en-US" altLang="zh-CN" sz="3200" smtClean="0">
                <a:latin typeface="楷体" panose="02010609060101010101" charset="-122"/>
                <a:ea typeface="楷体" panose="02010609060101010101" charset="-122"/>
              </a:rPr>
              <a:t>Q</a:t>
            </a:r>
            <a:r>
              <a:rPr lang="zh-CN" altLang="zh-CN" sz="3200" smtClean="0">
                <a:latin typeface="楷体" panose="02010609060101010101" charset="-122"/>
                <a:ea typeface="楷体" panose="02010609060101010101" charset="-122"/>
              </a:rPr>
              <a:t>为何具有超越时代民族意义和价值。</a:t>
            </a:r>
            <a:endParaRPr kumimoji="0" lang="zh-CN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98475" y="218440"/>
            <a:ext cx="167830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800" b="1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学习目标</a:t>
            </a:r>
            <a:endParaRPr lang="zh-CN" altLang="en-US" sz="2800" b="1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矩形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17905" y="3188970"/>
            <a:ext cx="10156825" cy="2453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indent="0" algn="l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名为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“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阿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Q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”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，原因何在？</a:t>
            </a:r>
            <a:endParaRPr lang="zh-CN" altLang="en-US" sz="32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  <a:p>
            <a:pPr marL="457200" indent="-457200" algn="l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姓名籍贯皆渺茫；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+mj-ea"/>
                <a:ea typeface="+mj-ea"/>
                <a:cs typeface="微软雅黑" panose="020B0503020204020204" charset="-122"/>
                <a:sym typeface="+mn-ea"/>
              </a:rPr>
              <a:t>   </a:t>
            </a:r>
            <a:r>
              <a:rPr lang="en-US" altLang="zh-CN" sz="3200" dirty="0">
                <a:solidFill>
                  <a:schemeClr val="tx1"/>
                </a:solidFill>
                <a:effectLst/>
                <a:latin typeface="+mj-ea"/>
                <a:ea typeface="+mj-ea"/>
                <a:cs typeface="微软雅黑" panose="020B0503020204020204" charset="-122"/>
                <a:sym typeface="+mn-ea"/>
              </a:rPr>
              <a:t>  </a:t>
            </a:r>
            <a:endParaRPr lang="en-US" altLang="zh-CN" sz="3200" dirty="0">
              <a:solidFill>
                <a:schemeClr val="tx1"/>
              </a:solidFill>
              <a:effectLst/>
              <a:latin typeface="+mj-ea"/>
              <a:ea typeface="+mj-ea"/>
              <a:cs typeface="微软雅黑" panose="020B0503020204020204" charset="-122"/>
              <a:sym typeface="+mn-ea"/>
            </a:endParaRPr>
          </a:p>
          <a:p>
            <a:pPr marL="457200" indent="-457200" algn="l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Q像没有五官的空白圆脸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，拖一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根辨子，体现出麻木的国民性，像被杀头也没表情的“吃瓜群众”的脸。</a:t>
            </a:r>
            <a:endParaRPr lang="zh-CN" altLang="en-US" sz="32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401320" y="225425"/>
            <a:ext cx="1762760" cy="737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题目解说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图片 6" descr="男子的脸部特写与配字黑白照&#10;&#10;低可信度描述已自动生成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210" y="829310"/>
            <a:ext cx="4630420" cy="1530985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4794885" y="829945"/>
            <a:ext cx="1154430" cy="1530985"/>
          </a:xfrm>
          <a:prstGeom prst="roundRect">
            <a:avLst/>
          </a:prstGeom>
          <a:noFill/>
          <a:ln w="571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46075" y="459105"/>
            <a:ext cx="6137910" cy="593915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然而要做这一篇速朽的文章，才下笔，便感到万分的困难了。第一是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文章的名目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。孔子曰，“名不正则言不顺”。这原是应该极注意的。传的名目很繁多：列传，自传，内传，外传，别传，家传，小传……，而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可惜都不合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。“列传”么，这一篇并非和许多阔人排在“正史”里；“自传”么，我又并非就是阿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Q。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说是“外传”，“内传”在那里呢？倘用“内传”，阿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又决不是神仙。“别传”呢，阿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实在未曾有大总统上谕宣付国史馆立“本传”——虽说英国正史上并无“博徒列传”，而文豪迭更司也做过《博徒别传》这一部书，但文豪则可，在我辈却不可的。其次是“家传”，则我既不知与阿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是否同宗，也未曾受他子孙的拜托；或“小传”，则阿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又更无别的“大传”了。总而言之，这一篇也便是“本传”，但从我的文章着想，因为文体卑下，是“引车卖浆者流”所用的话，所以不敢僭称，便从不入三教九流的小说家所谓“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闲话休题言归正传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”这一句套话里，取出“正传”两个字来，作为名目，即使与古人所撰《书法正传》的“正传”字面上很相混，也顾不得了。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714490" y="797560"/>
            <a:ext cx="4856480" cy="5262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作者在序言中，以故作严肃、幽默反讽的笔调，反复推敲文章名目，逐一否定正统传记名称，最终选用通俗小说中的“正传”二字。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既讽刺了封建正统史学只给权贵立传的偏见，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又点明阿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是底层普通百姓，为全文批判国民劣根性奠定基调。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“正传”的庄重，和阿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的卑微，形成了一种巨大的文体张力。以“正”为刀，剖开“不正”的世界。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954893" y="1198626"/>
            <a:ext cx="5547360" cy="6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姓名籍贯皆渺茫 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闲话休题言正传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4" name="文本占位符 1"/>
          <p:cNvSpPr txBox="1"/>
          <p:nvPr>
            <p:custDataLst>
              <p:tags r:id="rId2"/>
            </p:custDataLst>
          </p:nvPr>
        </p:nvSpPr>
        <p:spPr>
          <a:xfrm>
            <a:off x="349250" y="400685"/>
            <a:ext cx="3725545" cy="62293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463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785" indent="-1714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685" indent="-1714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585" indent="-171450" algn="l" defTabSz="68643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30120" indent="-171450" algn="l" defTabSz="68643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3020" indent="-171450" algn="l" defTabSz="68643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5920" indent="-171450" algn="l" defTabSz="68643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US" altLang="zh-CN" sz="2800" b="1"/>
              <a:t>《</a:t>
            </a:r>
            <a:r>
              <a:rPr lang="zh-CN" altLang="en-US" sz="2800" b="1"/>
              <a:t>阿</a:t>
            </a:r>
            <a:r>
              <a:rPr lang="en-US" altLang="zh-CN" sz="2800" b="1"/>
              <a:t>Q</a:t>
            </a:r>
            <a:r>
              <a:rPr lang="zh-CN" altLang="en-US" sz="2800" b="1"/>
              <a:t>正传</a:t>
            </a:r>
            <a:r>
              <a:rPr lang="en-US" altLang="zh-CN" sz="2800" b="1"/>
              <a:t>》</a:t>
            </a:r>
            <a:r>
              <a:rPr lang="zh-CN" altLang="en-US" sz="2800" b="1"/>
              <a:t>内容简介</a:t>
            </a:r>
            <a:endParaRPr lang="zh-CN" altLang="en-US" sz="2800" b="1"/>
          </a:p>
        </p:txBody>
      </p:sp>
      <p:grpSp>
        <p:nvGrpSpPr>
          <p:cNvPr id="5" name="组合 4"/>
          <p:cNvGrpSpPr/>
          <p:nvPr>
            <p:custDataLst>
              <p:tags r:id="rId3"/>
            </p:custDataLst>
          </p:nvPr>
        </p:nvGrpSpPr>
        <p:grpSpPr>
          <a:xfrm>
            <a:off x="898109" y="1196643"/>
            <a:ext cx="2921848" cy="523220"/>
            <a:chOff x="423259" y="1227836"/>
            <a:chExt cx="2921848" cy="523220"/>
          </a:xfrm>
        </p:grpSpPr>
        <p:sp>
          <p:nvSpPr>
            <p:cNvPr id="6" name="椭圆 5"/>
            <p:cNvSpPr/>
            <p:nvPr>
              <p:custDataLst>
                <p:tags r:id="rId4"/>
              </p:custDataLst>
            </p:nvPr>
          </p:nvSpPr>
          <p:spPr>
            <a:xfrm>
              <a:off x="423259" y="1304558"/>
              <a:ext cx="406451" cy="406451"/>
            </a:xfrm>
            <a:prstGeom prst="ellipse">
              <a:avLst/>
            </a:prstGeom>
            <a:solidFill>
              <a:srgbClr val="95060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  <a:latin typeface="Arial Black" panose="020B0A04020102020204" pitchFamily="34" charset="0"/>
                </a:rPr>
                <a:t>1</a:t>
              </a:r>
              <a:endParaRPr lang="zh-CN" altLang="en-US" sz="240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5"/>
              </p:custDataLst>
            </p:nvPr>
          </p:nvSpPr>
          <p:spPr>
            <a:xfrm>
              <a:off x="889051" y="1227836"/>
              <a:ext cx="245605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>
                  <a:solidFill>
                    <a:srgbClr val="950606"/>
                  </a:solidFill>
                  <a:latin typeface="华文中宋" panose="02010600040101010101" charset="-122"/>
                  <a:ea typeface="华文中宋" panose="02010600040101010101" charset="-122"/>
                  <a:sym typeface="宋体" panose="02010600030101010101" pitchFamily="2" charset="-122"/>
                </a:rPr>
                <a:t>序</a:t>
              </a:r>
              <a:endParaRPr lang="zh-CN" altLang="en-US" sz="2800">
                <a:solidFill>
                  <a:srgbClr val="950606"/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</p:grpSp>
      <p:sp>
        <p:nvSpPr>
          <p:cNvPr id="8" name="Rectangle 1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954893" y="1762472"/>
            <a:ext cx="5727065" cy="6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自尊自负癞疮疤 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即使挨打也优胜 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898109" y="1760489"/>
            <a:ext cx="2921845" cy="523220"/>
            <a:chOff x="423259" y="1791682"/>
            <a:chExt cx="2921845" cy="523220"/>
          </a:xfrm>
        </p:grpSpPr>
        <p:sp>
          <p:nvSpPr>
            <p:cNvPr id="10" name="椭圆 9"/>
            <p:cNvSpPr/>
            <p:nvPr>
              <p:custDataLst>
                <p:tags r:id="rId8"/>
              </p:custDataLst>
            </p:nvPr>
          </p:nvSpPr>
          <p:spPr>
            <a:xfrm>
              <a:off x="423259" y="1868404"/>
              <a:ext cx="406451" cy="406451"/>
            </a:xfrm>
            <a:prstGeom prst="ellipse">
              <a:avLst/>
            </a:prstGeom>
            <a:solidFill>
              <a:srgbClr val="95060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  <a:latin typeface="Arial Black" panose="020B0A04020102020204" pitchFamily="34" charset="0"/>
                </a:rPr>
                <a:t>2</a:t>
              </a:r>
              <a:endParaRPr lang="zh-CN" altLang="en-US" sz="240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9"/>
              </p:custDataLst>
            </p:nvPr>
          </p:nvSpPr>
          <p:spPr>
            <a:xfrm>
              <a:off x="889050" y="1791682"/>
              <a:ext cx="245605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>
                  <a:solidFill>
                    <a:srgbClr val="950606"/>
                  </a:solidFill>
                  <a:latin typeface="华文中宋" panose="02010600040101010101" charset="-122"/>
                  <a:ea typeface="华文中宋" panose="02010600040101010101" charset="-122"/>
                  <a:sym typeface="宋体" panose="02010600030101010101" pitchFamily="2" charset="-122"/>
                </a:rPr>
                <a:t>优胜纪略</a:t>
              </a:r>
              <a:endParaRPr lang="zh-CN" altLang="en-US" sz="2800">
                <a:solidFill>
                  <a:srgbClr val="950606"/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</p:grpSp>
      <p:sp>
        <p:nvSpPr>
          <p:cNvPr id="12" name="Rectangle 1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954893" y="2315419"/>
            <a:ext cx="5547360" cy="6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耸肩等候哭丧棒 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欺软淫辱小尼姑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grpSp>
        <p:nvGrpSpPr>
          <p:cNvPr id="13" name="组合 12"/>
          <p:cNvGrpSpPr/>
          <p:nvPr>
            <p:custDataLst>
              <p:tags r:id="rId11"/>
            </p:custDataLst>
          </p:nvPr>
        </p:nvGrpSpPr>
        <p:grpSpPr>
          <a:xfrm>
            <a:off x="898109" y="2315419"/>
            <a:ext cx="2921845" cy="523220"/>
            <a:chOff x="423259" y="2344629"/>
            <a:chExt cx="2921845" cy="523220"/>
          </a:xfrm>
        </p:grpSpPr>
        <p:sp>
          <p:nvSpPr>
            <p:cNvPr id="14" name="椭圆 13"/>
            <p:cNvSpPr/>
            <p:nvPr>
              <p:custDataLst>
                <p:tags r:id="rId12"/>
              </p:custDataLst>
            </p:nvPr>
          </p:nvSpPr>
          <p:spPr>
            <a:xfrm>
              <a:off x="423259" y="2421351"/>
              <a:ext cx="406451" cy="406451"/>
            </a:xfrm>
            <a:prstGeom prst="ellipse">
              <a:avLst/>
            </a:prstGeom>
            <a:solidFill>
              <a:srgbClr val="95060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  <a:latin typeface="Arial Black" panose="020B0A04020102020204" pitchFamily="34" charset="0"/>
                </a:rPr>
                <a:t>3</a:t>
              </a:r>
              <a:endParaRPr lang="zh-CN" altLang="en-US" sz="240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13"/>
              </p:custDataLst>
            </p:nvPr>
          </p:nvSpPr>
          <p:spPr>
            <a:xfrm>
              <a:off x="889050" y="2344629"/>
              <a:ext cx="245605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>
                  <a:solidFill>
                    <a:srgbClr val="950606"/>
                  </a:solidFill>
                  <a:latin typeface="华文中宋" panose="02010600040101010101" charset="-122"/>
                  <a:ea typeface="华文中宋" panose="02010600040101010101" charset="-122"/>
                  <a:sym typeface="宋体" panose="02010600030101010101" pitchFamily="2" charset="-122"/>
                </a:rPr>
                <a:t>续优胜纪略</a:t>
              </a:r>
              <a:endParaRPr lang="zh-CN" altLang="en-US" sz="2800">
                <a:solidFill>
                  <a:srgbClr val="950606"/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</p:grpSp>
      <p:sp>
        <p:nvSpPr>
          <p:cNvPr id="16" name="Rectangle 1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954893" y="2885191"/>
            <a:ext cx="5547360" cy="6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土谷祠里想孤孀 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无处立足因吴妈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grpSp>
        <p:nvGrpSpPr>
          <p:cNvPr id="17" name="组合 16"/>
          <p:cNvGrpSpPr/>
          <p:nvPr>
            <p:custDataLst>
              <p:tags r:id="rId15"/>
            </p:custDataLst>
          </p:nvPr>
        </p:nvGrpSpPr>
        <p:grpSpPr>
          <a:xfrm>
            <a:off x="898109" y="2885191"/>
            <a:ext cx="2921845" cy="523220"/>
            <a:chOff x="423259" y="2914401"/>
            <a:chExt cx="2921845" cy="523220"/>
          </a:xfrm>
        </p:grpSpPr>
        <p:sp>
          <p:nvSpPr>
            <p:cNvPr id="18" name="椭圆 17"/>
            <p:cNvSpPr/>
            <p:nvPr>
              <p:custDataLst>
                <p:tags r:id="rId16"/>
              </p:custDataLst>
            </p:nvPr>
          </p:nvSpPr>
          <p:spPr>
            <a:xfrm>
              <a:off x="423259" y="2991123"/>
              <a:ext cx="406451" cy="406451"/>
            </a:xfrm>
            <a:prstGeom prst="ellipse">
              <a:avLst/>
            </a:prstGeom>
            <a:solidFill>
              <a:srgbClr val="95060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  <a:latin typeface="Arial Black" panose="020B0A04020102020204" pitchFamily="34" charset="0"/>
                </a:rPr>
                <a:t>4</a:t>
              </a:r>
              <a:endParaRPr lang="zh-CN" altLang="en-US" sz="240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17"/>
              </p:custDataLst>
            </p:nvPr>
          </p:nvSpPr>
          <p:spPr>
            <a:xfrm>
              <a:off x="889050" y="2914401"/>
              <a:ext cx="245605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>
                  <a:solidFill>
                    <a:srgbClr val="950606"/>
                  </a:solidFill>
                  <a:latin typeface="华文中宋" panose="02010600040101010101" charset="-122"/>
                  <a:ea typeface="华文中宋" panose="02010600040101010101" charset="-122"/>
                  <a:sym typeface="宋体" panose="02010600030101010101" pitchFamily="2" charset="-122"/>
                </a:rPr>
                <a:t>恋爱悲剧</a:t>
              </a:r>
              <a:endParaRPr lang="zh-CN" altLang="en-US" sz="2800">
                <a:solidFill>
                  <a:srgbClr val="950606"/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</p:grpSp>
      <p:sp>
        <p:nvSpPr>
          <p:cNvPr id="20" name="Rectangle 13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954893" y="3463292"/>
            <a:ext cx="5549265" cy="6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生计无着恨小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D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静修庵里偷萝卜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grpSp>
        <p:nvGrpSpPr>
          <p:cNvPr id="21" name="组合 20"/>
          <p:cNvGrpSpPr/>
          <p:nvPr>
            <p:custDataLst>
              <p:tags r:id="rId19"/>
            </p:custDataLst>
          </p:nvPr>
        </p:nvGrpSpPr>
        <p:grpSpPr>
          <a:xfrm>
            <a:off x="898109" y="3463292"/>
            <a:ext cx="2921845" cy="523220"/>
            <a:chOff x="423259" y="3492502"/>
            <a:chExt cx="2921845" cy="523220"/>
          </a:xfrm>
        </p:grpSpPr>
        <p:sp>
          <p:nvSpPr>
            <p:cNvPr id="22" name="椭圆 21"/>
            <p:cNvSpPr/>
            <p:nvPr>
              <p:custDataLst>
                <p:tags r:id="rId20"/>
              </p:custDataLst>
            </p:nvPr>
          </p:nvSpPr>
          <p:spPr>
            <a:xfrm>
              <a:off x="423259" y="3569224"/>
              <a:ext cx="406451" cy="406451"/>
            </a:xfrm>
            <a:prstGeom prst="ellipse">
              <a:avLst/>
            </a:prstGeom>
            <a:solidFill>
              <a:srgbClr val="95060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  <a:latin typeface="Arial Black" panose="020B0A04020102020204" pitchFamily="34" charset="0"/>
                </a:rPr>
                <a:t>5</a:t>
              </a:r>
              <a:endParaRPr lang="zh-CN" altLang="en-US" sz="240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21"/>
              </p:custDataLst>
            </p:nvPr>
          </p:nvSpPr>
          <p:spPr>
            <a:xfrm>
              <a:off x="889050" y="3492502"/>
              <a:ext cx="245605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>
                  <a:solidFill>
                    <a:srgbClr val="950606"/>
                  </a:solidFill>
                  <a:latin typeface="华文中宋" panose="02010600040101010101" charset="-122"/>
                  <a:ea typeface="华文中宋" panose="02010600040101010101" charset="-122"/>
                  <a:sym typeface="宋体" panose="02010600030101010101" pitchFamily="2" charset="-122"/>
                </a:rPr>
                <a:t>生计问题</a:t>
              </a:r>
              <a:endParaRPr lang="zh-CN" altLang="en-US" sz="2800">
                <a:solidFill>
                  <a:srgbClr val="950606"/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</p:grpSp>
      <p:sp>
        <p:nvSpPr>
          <p:cNvPr id="24" name="Rectangle 13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954893" y="4015559"/>
            <a:ext cx="5547360" cy="6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风风光光回未庄 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敬而远之一小偷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grpSp>
        <p:nvGrpSpPr>
          <p:cNvPr id="25" name="组合 24"/>
          <p:cNvGrpSpPr/>
          <p:nvPr>
            <p:custDataLst>
              <p:tags r:id="rId23"/>
            </p:custDataLst>
          </p:nvPr>
        </p:nvGrpSpPr>
        <p:grpSpPr>
          <a:xfrm>
            <a:off x="898109" y="4015559"/>
            <a:ext cx="2921845" cy="523220"/>
            <a:chOff x="423259" y="4044769"/>
            <a:chExt cx="2921845" cy="523220"/>
          </a:xfrm>
        </p:grpSpPr>
        <p:sp>
          <p:nvSpPr>
            <p:cNvPr id="26" name="椭圆 25"/>
            <p:cNvSpPr/>
            <p:nvPr>
              <p:custDataLst>
                <p:tags r:id="rId24"/>
              </p:custDataLst>
            </p:nvPr>
          </p:nvSpPr>
          <p:spPr>
            <a:xfrm>
              <a:off x="423259" y="4121491"/>
              <a:ext cx="406451" cy="406451"/>
            </a:xfrm>
            <a:prstGeom prst="ellipse">
              <a:avLst/>
            </a:prstGeom>
            <a:solidFill>
              <a:srgbClr val="95060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  <a:latin typeface="Arial Black" panose="020B0A04020102020204" pitchFamily="34" charset="0"/>
                </a:rPr>
                <a:t>6</a:t>
              </a:r>
              <a:endParaRPr lang="zh-CN" altLang="en-US" sz="240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25"/>
              </p:custDataLst>
            </p:nvPr>
          </p:nvSpPr>
          <p:spPr>
            <a:xfrm>
              <a:off x="889050" y="4044769"/>
              <a:ext cx="245605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>
                  <a:solidFill>
                    <a:srgbClr val="950606"/>
                  </a:solidFill>
                  <a:latin typeface="华文中宋" panose="02010600040101010101" charset="-122"/>
                  <a:ea typeface="华文中宋" panose="02010600040101010101" charset="-122"/>
                  <a:sym typeface="宋体" panose="02010600030101010101" pitchFamily="2" charset="-122"/>
                </a:rPr>
                <a:t>从中兴到末路</a:t>
              </a:r>
              <a:endParaRPr lang="zh-CN" altLang="en-US" sz="2800">
                <a:solidFill>
                  <a:srgbClr val="950606"/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</p:grpSp>
      <p:sp>
        <p:nvSpPr>
          <p:cNvPr id="28" name="Rectangle 1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3954893" y="4576155"/>
            <a:ext cx="5596404" cy="54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独自投身革命党  手执钢鞭将你打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grpSp>
        <p:nvGrpSpPr>
          <p:cNvPr id="29" name="组合 28"/>
          <p:cNvGrpSpPr/>
          <p:nvPr>
            <p:custDataLst>
              <p:tags r:id="rId27"/>
            </p:custDataLst>
          </p:nvPr>
        </p:nvGrpSpPr>
        <p:grpSpPr>
          <a:xfrm>
            <a:off x="898109" y="4576155"/>
            <a:ext cx="2921845" cy="523220"/>
            <a:chOff x="423259" y="4605365"/>
            <a:chExt cx="2921845" cy="523220"/>
          </a:xfrm>
        </p:grpSpPr>
        <p:sp>
          <p:nvSpPr>
            <p:cNvPr id="30" name="椭圆 29"/>
            <p:cNvSpPr/>
            <p:nvPr>
              <p:custDataLst>
                <p:tags r:id="rId28"/>
              </p:custDataLst>
            </p:nvPr>
          </p:nvSpPr>
          <p:spPr>
            <a:xfrm>
              <a:off x="423259" y="4682087"/>
              <a:ext cx="406451" cy="406451"/>
            </a:xfrm>
            <a:prstGeom prst="ellipse">
              <a:avLst/>
            </a:prstGeom>
            <a:solidFill>
              <a:srgbClr val="95060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  <a:latin typeface="Arial Black" panose="020B0A04020102020204" pitchFamily="34" charset="0"/>
                </a:rPr>
                <a:t>7</a:t>
              </a:r>
              <a:endParaRPr lang="zh-CN" altLang="en-US" sz="240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31" name="文本框 30"/>
            <p:cNvSpPr txBox="1"/>
            <p:nvPr>
              <p:custDataLst>
                <p:tags r:id="rId29"/>
              </p:custDataLst>
            </p:nvPr>
          </p:nvSpPr>
          <p:spPr>
            <a:xfrm>
              <a:off x="889050" y="4605365"/>
              <a:ext cx="245605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>
                  <a:solidFill>
                    <a:srgbClr val="950606"/>
                  </a:solidFill>
                  <a:latin typeface="华文中宋" panose="02010600040101010101" charset="-122"/>
                  <a:ea typeface="华文中宋" panose="02010600040101010101" charset="-122"/>
                  <a:sym typeface="宋体" panose="02010600030101010101" pitchFamily="2" charset="-122"/>
                </a:rPr>
                <a:t>革命</a:t>
              </a:r>
              <a:endParaRPr lang="zh-CN" altLang="en-US" sz="2800">
                <a:solidFill>
                  <a:srgbClr val="950606"/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</p:grpSp>
      <p:sp>
        <p:nvSpPr>
          <p:cNvPr id="32" name="Rectangle 13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3954893" y="5121352"/>
            <a:ext cx="5596404" cy="54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假洋鬼子真霸道  白盔白甲成碎片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grpSp>
        <p:nvGrpSpPr>
          <p:cNvPr id="33" name="组合 32"/>
          <p:cNvGrpSpPr/>
          <p:nvPr>
            <p:custDataLst>
              <p:tags r:id="rId31"/>
            </p:custDataLst>
          </p:nvPr>
        </p:nvGrpSpPr>
        <p:grpSpPr>
          <a:xfrm>
            <a:off x="898109" y="5121352"/>
            <a:ext cx="2921845" cy="523220"/>
            <a:chOff x="423259" y="5150562"/>
            <a:chExt cx="2921845" cy="523220"/>
          </a:xfrm>
        </p:grpSpPr>
        <p:sp>
          <p:nvSpPr>
            <p:cNvPr id="34" name="椭圆 33"/>
            <p:cNvSpPr/>
            <p:nvPr>
              <p:custDataLst>
                <p:tags r:id="rId32"/>
              </p:custDataLst>
            </p:nvPr>
          </p:nvSpPr>
          <p:spPr>
            <a:xfrm>
              <a:off x="423259" y="5227284"/>
              <a:ext cx="406451" cy="406451"/>
            </a:xfrm>
            <a:prstGeom prst="ellipse">
              <a:avLst/>
            </a:prstGeom>
            <a:solidFill>
              <a:srgbClr val="95060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  <a:latin typeface="Arial Black" panose="020B0A04020102020204" pitchFamily="34" charset="0"/>
                </a:rPr>
                <a:t>8</a:t>
              </a:r>
              <a:endParaRPr lang="zh-CN" altLang="en-US" sz="240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33"/>
              </p:custDataLst>
            </p:nvPr>
          </p:nvSpPr>
          <p:spPr>
            <a:xfrm>
              <a:off x="889050" y="5150562"/>
              <a:ext cx="245605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>
                  <a:solidFill>
                    <a:srgbClr val="950606"/>
                  </a:solidFill>
                  <a:latin typeface="华文中宋" panose="02010600040101010101" charset="-122"/>
                  <a:ea typeface="华文中宋" panose="02010600040101010101" charset="-122"/>
                  <a:sym typeface="宋体" panose="02010600030101010101" pitchFamily="2" charset="-122"/>
                </a:rPr>
                <a:t>不准革命</a:t>
              </a:r>
              <a:endParaRPr lang="zh-CN" altLang="en-US" sz="2800">
                <a:solidFill>
                  <a:srgbClr val="950606"/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</p:grpSp>
      <p:sp>
        <p:nvSpPr>
          <p:cNvPr id="36" name="Rectangle 13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3954893" y="5702224"/>
            <a:ext cx="5596404" cy="54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稀里糊涂成死囚　圆圈不圆也嚓嚓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grpSp>
        <p:nvGrpSpPr>
          <p:cNvPr id="37" name="组合 36"/>
          <p:cNvGrpSpPr/>
          <p:nvPr>
            <p:custDataLst>
              <p:tags r:id="rId35"/>
            </p:custDataLst>
          </p:nvPr>
        </p:nvGrpSpPr>
        <p:grpSpPr>
          <a:xfrm>
            <a:off x="898109" y="5702224"/>
            <a:ext cx="2921845" cy="523220"/>
            <a:chOff x="423259" y="5731434"/>
            <a:chExt cx="2921845" cy="523220"/>
          </a:xfrm>
        </p:grpSpPr>
        <p:sp>
          <p:nvSpPr>
            <p:cNvPr id="38" name="椭圆 37"/>
            <p:cNvSpPr/>
            <p:nvPr>
              <p:custDataLst>
                <p:tags r:id="rId36"/>
              </p:custDataLst>
            </p:nvPr>
          </p:nvSpPr>
          <p:spPr>
            <a:xfrm>
              <a:off x="423259" y="5808156"/>
              <a:ext cx="406451" cy="406451"/>
            </a:xfrm>
            <a:prstGeom prst="ellipse">
              <a:avLst/>
            </a:prstGeom>
            <a:solidFill>
              <a:srgbClr val="95060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bg1"/>
                  </a:solidFill>
                  <a:latin typeface="Arial Black" panose="020B0A04020102020204" pitchFamily="34" charset="0"/>
                </a:rPr>
                <a:t>9</a:t>
              </a:r>
              <a:endParaRPr lang="zh-CN" altLang="en-US" sz="240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39" name="文本框 38"/>
            <p:cNvSpPr txBox="1"/>
            <p:nvPr>
              <p:custDataLst>
                <p:tags r:id="rId37"/>
              </p:custDataLst>
            </p:nvPr>
          </p:nvSpPr>
          <p:spPr>
            <a:xfrm>
              <a:off x="889050" y="5731434"/>
              <a:ext cx="245605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>
                  <a:solidFill>
                    <a:srgbClr val="950606"/>
                  </a:solidFill>
                  <a:latin typeface="华文中宋" panose="02010600040101010101" charset="-122"/>
                  <a:ea typeface="华文中宋" panose="02010600040101010101" charset="-122"/>
                  <a:sym typeface="宋体" panose="02010600030101010101" pitchFamily="2" charset="-122"/>
                </a:rPr>
                <a:t>大团圆</a:t>
              </a:r>
              <a:endParaRPr lang="zh-CN" altLang="en-US" sz="2800">
                <a:solidFill>
                  <a:srgbClr val="950606"/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</p:grpSp>
      <p:sp>
        <p:nvSpPr>
          <p:cNvPr id="2" name="圆角矩形 1"/>
          <p:cNvSpPr/>
          <p:nvPr/>
        </p:nvSpPr>
        <p:spPr>
          <a:xfrm>
            <a:off x="834390" y="1790065"/>
            <a:ext cx="8717280" cy="109918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150" y="95250"/>
            <a:ext cx="4217670" cy="6668135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420913" y="1490325"/>
            <a:ext cx="6362025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12000" b="1" dirty="0" smtClean="0"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阿</a:t>
            </a:r>
            <a:r>
              <a:rPr lang="en-US" altLang="zh-CN" sz="12000" b="1" dirty="0" smtClean="0"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方正舒体" panose="02010601030101010101" charset="-122"/>
                <a:ea typeface="方正舒体" panose="02010601030101010101" charset="-122"/>
              </a:rPr>
              <a:t>Q</a:t>
            </a:r>
            <a:r>
              <a:rPr lang="zh-CN" altLang="en-US" sz="9600" b="1" dirty="0">
                <a:effectLst>
                  <a:reflection blurRad="6350" stA="53000" endA="300" endPos="35500" dir="5400000" sy="-90000" algn="bl" rotWithShape="0"/>
                </a:effectLst>
              </a:rPr>
              <a:t>其</a:t>
            </a:r>
            <a:r>
              <a:rPr lang="zh-CN" altLang="en-US" sz="9600" b="1" dirty="0" smtClean="0">
                <a:effectLst>
                  <a:reflection blurRad="6350" stA="53000" endA="300" endPos="35500" dir="5400000" sy="-90000" algn="bl" rotWithShape="0"/>
                </a:effectLst>
              </a:rPr>
              <a:t>人</a:t>
            </a:r>
            <a:endParaRPr lang="zh-CN" altLang="en-US" sz="12000" b="1" dirty="0">
              <a:solidFill>
                <a:schemeClr val="tx1"/>
              </a:solidFill>
              <a:effectLst>
                <a:reflection blurRad="6350" stA="53000" endA="300" endPos="35500" dir="5400000" sy="-90000" algn="bl" rotWithShape="0"/>
              </a:effectLst>
              <a:uFillTx/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627745" y="6251575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/>
              <a:t>（丰子恺画）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21005" y="735330"/>
            <a:ext cx="5069205" cy="59391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不独是姓名籍贯有些渺茫，连他先前的“行状”也渺茫。因为未庄的</a:t>
            </a:r>
            <a:r>
              <a:rPr lang="zh-CN" altLang="en-US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人们之于阿</a:t>
            </a:r>
            <a:r>
              <a:rPr lang="en-US" altLang="zh-CN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Q，</a:t>
            </a:r>
            <a:r>
              <a:rPr lang="zh-CN" altLang="en-US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只要他帮忙，只拿他玩笑，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从来没有留心他的“行状”的。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而阿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自己也不说，独有和别人口角的时候，间或瞪着眼睛道：</a:t>
            </a:r>
            <a:endParaRPr lang="en-US" altLang="zh-CN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我们先前——比你阔的多啦！你算是什么东西！”</a:t>
            </a:r>
            <a:endParaRPr lang="en-US" altLang="zh-CN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没有家，住在未庄的土谷祠里；也没有固定的职业，只给人家做短工，割麦便割麦，舂米便舂米，撑船便撑船。工作略长久时，他也或住在临时主人的家里，但一完就走了。所以，人们忙碌的时候，也还记起阿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来，然而记起的是做工，并不是“行状”；一闲空，连阿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都早忘却，更不必说“行状”了。只是有一回，有一个老头子颂扬说：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“阿</a:t>
            </a:r>
            <a:r>
              <a:rPr lang="en-US" altLang="zh-CN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真能做！”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这时阿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赤着膊，懒洋洋的瘦伶仃的正在他面前，别人也摸不着这话是真心还是讥笑，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然而阿</a:t>
            </a:r>
            <a:r>
              <a:rPr lang="en-US" altLang="zh-CN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很喜欢。</a:t>
            </a:r>
            <a:endParaRPr lang="en-US" altLang="zh-CN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endParaRPr lang="en-US" altLang="zh-CN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圆角矩形标注 2"/>
          <p:cNvSpPr/>
          <p:nvPr/>
        </p:nvSpPr>
        <p:spPr>
          <a:xfrm>
            <a:off x="6343015" y="345440"/>
            <a:ext cx="3108325" cy="929005"/>
          </a:xfrm>
          <a:prstGeom prst="wedgeRoundRectCallout">
            <a:avLst>
              <a:gd name="adj1" fmla="val -90884"/>
              <a:gd name="adj2" fmla="val 24231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未庄的人只把阿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当工具，没人关心他是什么样的人。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6025515" y="1985010"/>
            <a:ext cx="4782820" cy="1019810"/>
          </a:xfrm>
          <a:prstGeom prst="wedgeRoundRectCallout">
            <a:avLst>
              <a:gd name="adj1" fmla="val -68069"/>
              <a:gd name="adj2" fmla="val 5417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对自己的过去，从来没有真正接纳过。他用一套虚构的“先前阔”，去覆盖那个真实的、破碎的自己。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5702935" y="5022850"/>
            <a:ext cx="5461635" cy="1019810"/>
          </a:xfrm>
          <a:prstGeom prst="wedgeRoundRectCallout">
            <a:avLst>
              <a:gd name="adj1" fmla="val -61286"/>
              <a:gd name="adj2" fmla="val 10336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老头子夸阿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Q，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跟夸一头好使的牲口没有区别。而阿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因为被物化而“很喜欢”。可见阿</a:t>
            </a:r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Q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极度自卑的心理，迫切需要获得</a:t>
            </a: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认可。</a:t>
            </a:r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</p:bldLst>
  </p:timing>
</p:sld>
</file>

<file path=ppt/tags/tag1.xml><?xml version="1.0" encoding="utf-8"?>
<p:tagLst xmlns:p="http://schemas.openxmlformats.org/presentationml/2006/main">
  <p:tag name="AS_UNIQUEID" val="1439"/>
</p:tagLst>
</file>

<file path=ppt/tags/tag10.xml><?xml version="1.0" encoding="utf-8"?>
<p:tagLst xmlns:p="http://schemas.openxmlformats.org/presentationml/2006/main">
  <p:tag name="AS_UNIQUEID" val="1466"/>
</p:tagLst>
</file>

<file path=ppt/tags/tag100.xml><?xml version="1.0" encoding="utf-8"?>
<p:tagLst xmlns:p="http://schemas.openxmlformats.org/presentationml/2006/main">
  <p:tag name="AS_UNIQUEID" val="2095"/>
</p:tagLst>
</file>

<file path=ppt/tags/tag11.xml><?xml version="1.0" encoding="utf-8"?>
<p:tagLst xmlns:p="http://schemas.openxmlformats.org/presentationml/2006/main">
  <p:tag name="AS_UNIQUEID" val="1478"/>
</p:tagLst>
</file>

<file path=ppt/tags/tag12.xml><?xml version="1.0" encoding="utf-8"?>
<p:tagLst xmlns:p="http://schemas.openxmlformats.org/presentationml/2006/main">
  <p:tag name="AS_UNIQUEID" val="1479"/>
</p:tagLst>
</file>

<file path=ppt/tags/tag13.xml><?xml version="1.0" encoding="utf-8"?>
<p:tagLst xmlns:p="http://schemas.openxmlformats.org/presentationml/2006/main">
  <p:tag name="AS_UNIQUEID" val="1480"/>
</p:tagLst>
</file>

<file path=ppt/tags/tag14.xml><?xml version="1.0" encoding="utf-8"?>
<p:tagLst xmlns:p="http://schemas.openxmlformats.org/presentationml/2006/main">
  <p:tag name="AS_UNIQUEID" val="1481"/>
</p:tagLst>
</file>

<file path=ppt/tags/tag15.xml><?xml version="1.0" encoding="utf-8"?>
<p:tagLst xmlns:p="http://schemas.openxmlformats.org/presentationml/2006/main">
  <p:tag name="AS_UNIQUEID" val="48"/>
</p:tagLst>
</file>

<file path=ppt/tags/tag16.xml><?xml version="1.0" encoding="utf-8"?>
<p:tagLst xmlns:p="http://schemas.openxmlformats.org/presentationml/2006/main">
  <p:tag name="AS_UNIQUEID" val="49"/>
</p:tagLst>
</file>

<file path=ppt/tags/tag17.xml><?xml version="1.0" encoding="utf-8"?>
<p:tagLst xmlns:p="http://schemas.openxmlformats.org/presentationml/2006/main">
  <p:tag name="AS_UNIQUEID" val="384"/>
</p:tagLst>
</file>

<file path=ppt/tags/tag18.xml><?xml version="1.0" encoding="utf-8"?>
<p:tagLst xmlns:p="http://schemas.openxmlformats.org/presentationml/2006/main">
  <p:tag name="AS_UNIQUEID" val="385"/>
</p:tagLst>
</file>

<file path=ppt/tags/tag19.xml><?xml version="1.0" encoding="utf-8"?>
<p:tagLst xmlns:p="http://schemas.openxmlformats.org/presentationml/2006/main">
  <p:tag name="AS_UNIQUEID" val="50"/>
</p:tagLst>
</file>

<file path=ppt/tags/tag2.xml><?xml version="1.0" encoding="utf-8"?>
<p:tagLst xmlns:p="http://schemas.openxmlformats.org/presentationml/2006/main">
  <p:tag name="AS_UNIQUEID" val="49"/>
</p:tagLst>
</file>

<file path=ppt/tags/tag20.xml><?xml version="1.0" encoding="utf-8"?>
<p:tagLst xmlns:p="http://schemas.openxmlformats.org/presentationml/2006/main">
  <p:tag name="AS_UNIQUEID" val="387"/>
</p:tagLst>
</file>

<file path=ppt/tags/tag21.xml><?xml version="1.0" encoding="utf-8"?>
<p:tagLst xmlns:p="http://schemas.openxmlformats.org/presentationml/2006/main">
  <p:tag name="AS_UNIQUEID" val="1343"/>
</p:tagLst>
</file>

<file path=ppt/tags/tag22.xml><?xml version="1.0" encoding="utf-8"?>
<p:tagLst xmlns:p="http://schemas.openxmlformats.org/presentationml/2006/main">
  <p:tag name="AS_UNIQUEID" val="1344"/>
</p:tagLst>
</file>

<file path=ppt/tags/tag23.xml><?xml version="1.0" encoding="utf-8"?>
<p:tagLst xmlns:p="http://schemas.openxmlformats.org/presentationml/2006/main">
  <p:tag name="AS_UNIQUEID" val="1345"/>
</p:tagLst>
</file>

<file path=ppt/tags/tag24.xml><?xml version="1.0" encoding="utf-8"?>
<p:tagLst xmlns:p="http://schemas.openxmlformats.org/presentationml/2006/main">
  <p:tag name="AS_UNIQUEID" val="1346"/>
</p:tagLst>
</file>

<file path=ppt/tags/tag25.xml><?xml version="1.0" encoding="utf-8"?>
<p:tagLst xmlns:p="http://schemas.openxmlformats.org/presentationml/2006/main">
  <p:tag name="AS_UNIQUEID" val="1347"/>
</p:tagLst>
</file>

<file path=ppt/tags/tag26.xml><?xml version="1.0" encoding="utf-8"?>
<p:tagLst xmlns:p="http://schemas.openxmlformats.org/presentationml/2006/main">
  <p:tag name="AS_UNIQUEID" val="48"/>
</p:tagLst>
</file>

<file path=ppt/tags/tag27.xml><?xml version="1.0" encoding="utf-8"?>
<p:tagLst xmlns:p="http://schemas.openxmlformats.org/presentationml/2006/main">
  <p:tag name="AS_UNIQUEID" val="49"/>
</p:tagLst>
</file>

<file path=ppt/tags/tag28.xml><?xml version="1.0" encoding="utf-8"?>
<p:tagLst xmlns:p="http://schemas.openxmlformats.org/presentationml/2006/main">
  <p:tag name="AS_UNIQUEID" val="396"/>
</p:tagLst>
</file>

<file path=ppt/tags/tag29.xml><?xml version="1.0" encoding="utf-8"?>
<p:tagLst xmlns:p="http://schemas.openxmlformats.org/presentationml/2006/main">
  <p:tag name="AS_UNIQUEID" val="397"/>
</p:tagLst>
</file>

<file path=ppt/tags/tag3.xml><?xml version="1.0" encoding="utf-8"?>
<p:tagLst xmlns:p="http://schemas.openxmlformats.org/presentationml/2006/main">
  <p:tag name="AS_UNIQUEID" val="1452"/>
</p:tagLst>
</file>

<file path=ppt/tags/tag30.xml><?xml version="1.0" encoding="utf-8"?>
<p:tagLst xmlns:p="http://schemas.openxmlformats.org/presentationml/2006/main">
  <p:tag name="AS_UNIQUEID" val="398"/>
</p:tagLst>
</file>

<file path=ppt/tags/tag31.xml><?xml version="1.0" encoding="utf-8"?>
<p:tagLst xmlns:p="http://schemas.openxmlformats.org/presentationml/2006/main">
  <p:tag name="AS_UNIQUEID" val="48"/>
</p:tagLst>
</file>

<file path=ppt/tags/tag32.xml><?xml version="1.0" encoding="utf-8"?>
<p:tagLst xmlns:p="http://schemas.openxmlformats.org/presentationml/2006/main">
  <p:tag name="AS_UNIQUEID" val="49"/>
</p:tagLst>
</file>

<file path=ppt/tags/tag33.xml><?xml version="1.0" encoding="utf-8"?>
<p:tagLst xmlns:p="http://schemas.openxmlformats.org/presentationml/2006/main">
  <p:tag name="AS_UNIQUEID" val="379"/>
</p:tagLst>
</file>

<file path=ppt/tags/tag34.xml><?xml version="1.0" encoding="utf-8"?>
<p:tagLst xmlns:p="http://schemas.openxmlformats.org/presentationml/2006/main">
  <p:tag name="AS_UNIQUEID" val="380"/>
</p:tagLst>
</file>

<file path=ppt/tags/tag35.xml><?xml version="1.0" encoding="utf-8"?>
<p:tagLst xmlns:p="http://schemas.openxmlformats.org/presentationml/2006/main">
  <p:tag name="AS_UNIQUEID" val="50"/>
</p:tagLst>
</file>

<file path=ppt/tags/tag36.xml><?xml version="1.0" encoding="utf-8"?>
<p:tagLst xmlns:p="http://schemas.openxmlformats.org/presentationml/2006/main">
  <p:tag name="AS_UNIQUEID" val="381"/>
</p:tagLst>
</file>

<file path=ppt/tags/tag37.xml><?xml version="1.0" encoding="utf-8"?>
<p:tagLst xmlns:p="http://schemas.openxmlformats.org/presentationml/2006/main">
  <p:tag name="AS_UNIQUEID" val="3158"/>
</p:tagLst>
</file>

<file path=ppt/tags/tag38.xml><?xml version="1.0" encoding="utf-8"?>
<p:tagLst xmlns:p="http://schemas.openxmlformats.org/presentationml/2006/main">
  <p:tag name="AS_UNIQUEID" val="3113"/>
</p:tagLst>
</file>

<file path=ppt/tags/tag39.xml><?xml version="1.0" encoding="utf-8"?>
<p:tagLst xmlns:p="http://schemas.openxmlformats.org/presentationml/2006/main">
  <p:tag name="AS_UNIQUEID" val="3098"/>
  <p:tag name="KSO_WM_UNIT_PLACING_PICTURE_USER_VIEWPORT" val="{&quot;height&quot;:3973,&quot;width&quot;:12016}"/>
</p:tagLst>
</file>

<file path=ppt/tags/tag4.xml><?xml version="1.0" encoding="utf-8"?>
<p:tagLst xmlns:p="http://schemas.openxmlformats.org/presentationml/2006/main">
  <p:tag name="AS_UNIQUEID" val="1453"/>
</p:tagLst>
</file>

<file path=ppt/tags/tag40.xml><?xml version="1.0" encoding="utf-8"?>
<p:tagLst xmlns:p="http://schemas.openxmlformats.org/presentationml/2006/main">
  <p:tag name="AS_UNIQUEID" val="3119"/>
</p:tagLst>
</file>

<file path=ppt/tags/tag41.xml><?xml version="1.0" encoding="utf-8"?>
<p:tagLst xmlns:p="http://schemas.openxmlformats.org/presentationml/2006/main">
  <p:tag name="AS_UNIQUEID" val="3120"/>
</p:tagLst>
</file>

<file path=ppt/tags/tag42.xml><?xml version="1.0" encoding="utf-8"?>
<p:tagLst xmlns:p="http://schemas.openxmlformats.org/presentationml/2006/main">
  <p:tag name="AS_UNIQUEID" val="3121"/>
</p:tagLst>
</file>

<file path=ppt/tags/tag43.xml><?xml version="1.0" encoding="utf-8"?>
<p:tagLst xmlns:p="http://schemas.openxmlformats.org/presentationml/2006/main">
  <p:tag name="AS_UNIQUEID" val="3122"/>
</p:tagLst>
</file>

<file path=ppt/tags/tag44.xml><?xml version="1.0" encoding="utf-8"?>
<p:tagLst xmlns:p="http://schemas.openxmlformats.org/presentationml/2006/main">
  <p:tag name="AS_UNIQUEID" val="3123"/>
</p:tagLst>
</file>

<file path=ppt/tags/tag45.xml><?xml version="1.0" encoding="utf-8"?>
<p:tagLst xmlns:p="http://schemas.openxmlformats.org/presentationml/2006/main">
  <p:tag name="AS_UNIQUEID" val="3124"/>
</p:tagLst>
</file>

<file path=ppt/tags/tag46.xml><?xml version="1.0" encoding="utf-8"?>
<p:tagLst xmlns:p="http://schemas.openxmlformats.org/presentationml/2006/main">
  <p:tag name="AS_UNIQUEID" val="3125"/>
</p:tagLst>
</file>

<file path=ppt/tags/tag47.xml><?xml version="1.0" encoding="utf-8"?>
<p:tagLst xmlns:p="http://schemas.openxmlformats.org/presentationml/2006/main">
  <p:tag name="AS_UNIQUEID" val="3126"/>
</p:tagLst>
</file>

<file path=ppt/tags/tag48.xml><?xml version="1.0" encoding="utf-8"?>
<p:tagLst xmlns:p="http://schemas.openxmlformats.org/presentationml/2006/main">
  <p:tag name="AS_UNIQUEID" val="3127"/>
</p:tagLst>
</file>

<file path=ppt/tags/tag49.xml><?xml version="1.0" encoding="utf-8"?>
<p:tagLst xmlns:p="http://schemas.openxmlformats.org/presentationml/2006/main">
  <p:tag name="AS_UNIQUEID" val="3128"/>
</p:tagLst>
</file>

<file path=ppt/tags/tag5.xml><?xml version="1.0" encoding="utf-8"?>
<p:tagLst xmlns:p="http://schemas.openxmlformats.org/presentationml/2006/main">
  <p:tag name="AS_UNIQUEID" val="1455"/>
</p:tagLst>
</file>

<file path=ppt/tags/tag50.xml><?xml version="1.0" encoding="utf-8"?>
<p:tagLst xmlns:p="http://schemas.openxmlformats.org/presentationml/2006/main">
  <p:tag name="AS_UNIQUEID" val="3129"/>
</p:tagLst>
</file>

<file path=ppt/tags/tag51.xml><?xml version="1.0" encoding="utf-8"?>
<p:tagLst xmlns:p="http://schemas.openxmlformats.org/presentationml/2006/main">
  <p:tag name="AS_UNIQUEID" val="3130"/>
</p:tagLst>
</file>

<file path=ppt/tags/tag52.xml><?xml version="1.0" encoding="utf-8"?>
<p:tagLst xmlns:p="http://schemas.openxmlformats.org/presentationml/2006/main">
  <p:tag name="AS_UNIQUEID" val="3131"/>
</p:tagLst>
</file>

<file path=ppt/tags/tag53.xml><?xml version="1.0" encoding="utf-8"?>
<p:tagLst xmlns:p="http://schemas.openxmlformats.org/presentationml/2006/main">
  <p:tag name="AS_UNIQUEID" val="3132"/>
</p:tagLst>
</file>

<file path=ppt/tags/tag54.xml><?xml version="1.0" encoding="utf-8"?>
<p:tagLst xmlns:p="http://schemas.openxmlformats.org/presentationml/2006/main">
  <p:tag name="AS_UNIQUEID" val="3133"/>
</p:tagLst>
</file>

<file path=ppt/tags/tag55.xml><?xml version="1.0" encoding="utf-8"?>
<p:tagLst xmlns:p="http://schemas.openxmlformats.org/presentationml/2006/main">
  <p:tag name="AS_UNIQUEID" val="3134"/>
</p:tagLst>
</file>

<file path=ppt/tags/tag56.xml><?xml version="1.0" encoding="utf-8"?>
<p:tagLst xmlns:p="http://schemas.openxmlformats.org/presentationml/2006/main">
  <p:tag name="AS_UNIQUEID" val="3135"/>
</p:tagLst>
</file>

<file path=ppt/tags/tag57.xml><?xml version="1.0" encoding="utf-8"?>
<p:tagLst xmlns:p="http://schemas.openxmlformats.org/presentationml/2006/main">
  <p:tag name="AS_UNIQUEID" val="3136"/>
</p:tagLst>
</file>

<file path=ppt/tags/tag58.xml><?xml version="1.0" encoding="utf-8"?>
<p:tagLst xmlns:p="http://schemas.openxmlformats.org/presentationml/2006/main">
  <p:tag name="AS_UNIQUEID" val="3137"/>
</p:tagLst>
</file>

<file path=ppt/tags/tag59.xml><?xml version="1.0" encoding="utf-8"?>
<p:tagLst xmlns:p="http://schemas.openxmlformats.org/presentationml/2006/main">
  <p:tag name="AS_UNIQUEID" val="3138"/>
</p:tagLst>
</file>

<file path=ppt/tags/tag6.xml><?xml version="1.0" encoding="utf-8"?>
<p:tagLst xmlns:p="http://schemas.openxmlformats.org/presentationml/2006/main">
  <p:tag name="AS_UNIQUEID" val="1456"/>
</p:tagLst>
</file>

<file path=ppt/tags/tag60.xml><?xml version="1.0" encoding="utf-8"?>
<p:tagLst xmlns:p="http://schemas.openxmlformats.org/presentationml/2006/main">
  <p:tag name="AS_UNIQUEID" val="3139"/>
</p:tagLst>
</file>

<file path=ppt/tags/tag61.xml><?xml version="1.0" encoding="utf-8"?>
<p:tagLst xmlns:p="http://schemas.openxmlformats.org/presentationml/2006/main">
  <p:tag name="AS_UNIQUEID" val="3140"/>
</p:tagLst>
</file>

<file path=ppt/tags/tag62.xml><?xml version="1.0" encoding="utf-8"?>
<p:tagLst xmlns:p="http://schemas.openxmlformats.org/presentationml/2006/main">
  <p:tag name="AS_UNIQUEID" val="3141"/>
</p:tagLst>
</file>

<file path=ppt/tags/tag63.xml><?xml version="1.0" encoding="utf-8"?>
<p:tagLst xmlns:p="http://schemas.openxmlformats.org/presentationml/2006/main">
  <p:tag name="AS_UNIQUEID" val="3142"/>
</p:tagLst>
</file>

<file path=ppt/tags/tag64.xml><?xml version="1.0" encoding="utf-8"?>
<p:tagLst xmlns:p="http://schemas.openxmlformats.org/presentationml/2006/main">
  <p:tag name="AS_UNIQUEID" val="3143"/>
</p:tagLst>
</file>

<file path=ppt/tags/tag65.xml><?xml version="1.0" encoding="utf-8"?>
<p:tagLst xmlns:p="http://schemas.openxmlformats.org/presentationml/2006/main">
  <p:tag name="AS_UNIQUEID" val="3144"/>
</p:tagLst>
</file>

<file path=ppt/tags/tag66.xml><?xml version="1.0" encoding="utf-8"?>
<p:tagLst xmlns:p="http://schemas.openxmlformats.org/presentationml/2006/main">
  <p:tag name="AS_UNIQUEID" val="3145"/>
</p:tagLst>
</file>

<file path=ppt/tags/tag67.xml><?xml version="1.0" encoding="utf-8"?>
<p:tagLst xmlns:p="http://schemas.openxmlformats.org/presentationml/2006/main">
  <p:tag name="AS_UNIQUEID" val="3146"/>
</p:tagLst>
</file>

<file path=ppt/tags/tag68.xml><?xml version="1.0" encoding="utf-8"?>
<p:tagLst xmlns:p="http://schemas.openxmlformats.org/presentationml/2006/main">
  <p:tag name="AS_UNIQUEID" val="3147"/>
</p:tagLst>
</file>

<file path=ppt/tags/tag69.xml><?xml version="1.0" encoding="utf-8"?>
<p:tagLst xmlns:p="http://schemas.openxmlformats.org/presentationml/2006/main">
  <p:tag name="AS_UNIQUEID" val="3148"/>
</p:tagLst>
</file>

<file path=ppt/tags/tag7.xml><?xml version="1.0" encoding="utf-8"?>
<p:tagLst xmlns:p="http://schemas.openxmlformats.org/presentationml/2006/main">
  <p:tag name="AS_UNIQUEID" val="1462"/>
</p:tagLst>
</file>

<file path=ppt/tags/tag70.xml><?xml version="1.0" encoding="utf-8"?>
<p:tagLst xmlns:p="http://schemas.openxmlformats.org/presentationml/2006/main">
  <p:tag name="AS_UNIQUEID" val="3149"/>
</p:tagLst>
</file>

<file path=ppt/tags/tag71.xml><?xml version="1.0" encoding="utf-8"?>
<p:tagLst xmlns:p="http://schemas.openxmlformats.org/presentationml/2006/main">
  <p:tag name="AS_UNIQUEID" val="3150"/>
</p:tagLst>
</file>

<file path=ppt/tags/tag72.xml><?xml version="1.0" encoding="utf-8"?>
<p:tagLst xmlns:p="http://schemas.openxmlformats.org/presentationml/2006/main">
  <p:tag name="AS_UNIQUEID" val="3151"/>
</p:tagLst>
</file>

<file path=ppt/tags/tag73.xml><?xml version="1.0" encoding="utf-8"?>
<p:tagLst xmlns:p="http://schemas.openxmlformats.org/presentationml/2006/main">
  <p:tag name="AS_UNIQUEID" val="3152"/>
</p:tagLst>
</file>

<file path=ppt/tags/tag74.xml><?xml version="1.0" encoding="utf-8"?>
<p:tagLst xmlns:p="http://schemas.openxmlformats.org/presentationml/2006/main">
  <p:tag name="AS_UNIQUEID" val="3153"/>
</p:tagLst>
</file>

<file path=ppt/tags/tag75.xml><?xml version="1.0" encoding="utf-8"?>
<p:tagLst xmlns:p="http://schemas.openxmlformats.org/presentationml/2006/main">
  <p:tag name="AS_UNIQUEID" val="3154"/>
</p:tagLst>
</file>

<file path=ppt/tags/tag76.xml><?xml version="1.0" encoding="utf-8"?>
<p:tagLst xmlns:p="http://schemas.openxmlformats.org/presentationml/2006/main">
  <p:tag name="AS_UNIQUEID" val="3155"/>
</p:tagLst>
</file>

<file path=ppt/tags/tag77.xml><?xml version="1.0" encoding="utf-8"?>
<p:tagLst xmlns:p="http://schemas.openxmlformats.org/presentationml/2006/main">
  <p:tag name="AS_UNIQUEID" val="1590"/>
</p:tagLst>
</file>

<file path=ppt/tags/tag78.xml><?xml version="1.0" encoding="utf-8"?>
<p:tagLst xmlns:p="http://schemas.openxmlformats.org/presentationml/2006/main">
  <p:tag name="AS_UNIQUEID" val="1591"/>
</p:tagLst>
</file>

<file path=ppt/tags/tag79.xml><?xml version="1.0" encoding="utf-8"?>
<p:tagLst xmlns:p="http://schemas.openxmlformats.org/presentationml/2006/main">
  <p:tag name="AS_UNIQUEID" val="1922"/>
</p:tagLst>
</file>

<file path=ppt/tags/tag8.xml><?xml version="1.0" encoding="utf-8"?>
<p:tagLst xmlns:p="http://schemas.openxmlformats.org/presentationml/2006/main">
  <p:tag name="AS_UNIQUEID" val="1463"/>
</p:tagLst>
</file>

<file path=ppt/tags/tag80.xml><?xml version="1.0" encoding="utf-8"?>
<p:tagLst xmlns:p="http://schemas.openxmlformats.org/presentationml/2006/main">
  <p:tag name="AS_UNIQUEID" val="1923"/>
</p:tagLst>
</file>

<file path=ppt/tags/tag81.xml><?xml version="1.0" encoding="utf-8"?>
<p:tagLst xmlns:p="http://schemas.openxmlformats.org/presentationml/2006/main">
  <p:tag name="AS_UNIQUEID" val="1926"/>
</p:tagLst>
</file>

<file path=ppt/tags/tag82.xml><?xml version="1.0" encoding="utf-8"?>
<p:tagLst xmlns:p="http://schemas.openxmlformats.org/presentationml/2006/main">
  <p:tag name="AS_UNIQUEID" val="1924"/>
</p:tagLst>
</file>

<file path=ppt/tags/tag83.xml><?xml version="1.0" encoding="utf-8"?>
<p:tagLst xmlns:p="http://schemas.openxmlformats.org/presentationml/2006/main">
  <p:tag name="AS_UNIQUEID" val="48"/>
</p:tagLst>
</file>

<file path=ppt/tags/tag84.xml><?xml version="1.0" encoding="utf-8"?>
<p:tagLst xmlns:p="http://schemas.openxmlformats.org/presentationml/2006/main">
  <p:tag name="AS_UNIQUEID" val="49"/>
</p:tagLst>
</file>

<file path=ppt/tags/tag85.xml><?xml version="1.0" encoding="utf-8"?>
<p:tagLst xmlns:p="http://schemas.openxmlformats.org/presentationml/2006/main">
  <p:tag name="AS_UNIQUEID" val="402"/>
</p:tagLst>
</file>

<file path=ppt/tags/tag86.xml><?xml version="1.0" encoding="utf-8"?>
<p:tagLst xmlns:p="http://schemas.openxmlformats.org/presentationml/2006/main">
  <p:tag name="AS_UNIQUEID" val="403"/>
</p:tagLst>
</file>

<file path=ppt/tags/tag87.xml><?xml version="1.0" encoding="utf-8"?>
<p:tagLst xmlns:p="http://schemas.openxmlformats.org/presentationml/2006/main">
  <p:tag name="AS_UNIQUEID" val="404"/>
</p:tagLst>
</file>

<file path=ppt/tags/tag88.xml><?xml version="1.0" encoding="utf-8"?>
<p:tagLst xmlns:p="http://schemas.openxmlformats.org/presentationml/2006/main">
  <p:tag name="AS_UNIQUEID" val="1750"/>
</p:tagLst>
</file>

<file path=ppt/tags/tag89.xml><?xml version="1.0" encoding="utf-8"?>
<p:tagLst xmlns:p="http://schemas.openxmlformats.org/presentationml/2006/main">
  <p:tag name="AS_UNIQUEID" val="139"/>
  <p:tag name="KSO_WM_UNIT_TEXT_FILL_FORE_SCHEMECOLOR_INDEX" val="13"/>
  <p:tag name="KSO_WM_UNIT_TEXT_FILL_FORE_SCHEMECOLOR_INDEX_BRIGHTNESS" val="0"/>
  <p:tag name="KSO_WM_UNIT_TEXT_FILL_TYPE" val="1"/>
  <p:tag name="KSO_WM_UNIT_TEXT_SHADOW_SCHEMECOLOR_INDEX" val="1"/>
  <p:tag name="KSO_WM_UNIT_TEXT_SHADOW_SCHEMECOLOR_INDEX_BRIGHTNESS" val="0"/>
</p:tagLst>
</file>

<file path=ppt/tags/tag9.xml><?xml version="1.0" encoding="utf-8"?>
<p:tagLst xmlns:p="http://schemas.openxmlformats.org/presentationml/2006/main">
  <p:tag name="AS_UNIQUEID" val="1464"/>
</p:tagLst>
</file>

<file path=ppt/tags/tag90.xml><?xml version="1.0" encoding="utf-8"?>
<p:tagLst xmlns:p="http://schemas.openxmlformats.org/presentationml/2006/main">
  <p:tag name="KSO_WM_SLIDE_BACKGROUND_TYPE" val="general"/>
  <p:tag name="KSO_WM_SLIDE_BK_DARK_LIGHT" val="2"/>
  <p:tag name="KSO_WM_SPECIAL_SOURCE" val="bdnull"/>
</p:tagLst>
</file>

<file path=ppt/tags/tag91.xml><?xml version="1.0" encoding="utf-8"?>
<p:tagLst xmlns:p="http://schemas.openxmlformats.org/presentationml/2006/main">
  <p:tag name="AS_UNIQUEID" val="3228"/>
</p:tagLst>
</file>

<file path=ppt/tags/tag92.xml><?xml version="1.0" encoding="utf-8"?>
<p:tagLst xmlns:p="http://schemas.openxmlformats.org/presentationml/2006/main">
  <p:tag name="AS_UNIQUEID" val="2649"/>
</p:tagLst>
</file>

<file path=ppt/tags/tag93.xml><?xml version="1.0" encoding="utf-8"?>
<p:tagLst xmlns:p="http://schemas.openxmlformats.org/presentationml/2006/main">
  <p:tag name="AS_UNIQUEID" val="784"/>
</p:tagLst>
</file>

<file path=ppt/tags/tag94.xml><?xml version="1.0" encoding="utf-8"?>
<p:tagLst xmlns:p="http://schemas.openxmlformats.org/presentationml/2006/main">
  <p:tag name="KSO_WM_SPECIAL_SOURCE" val="bdnull"/>
</p:tagLst>
</file>

<file path=ppt/tags/tag95.xml><?xml version="1.0" encoding="utf-8"?>
<p:tagLst xmlns:p="http://schemas.openxmlformats.org/presentationml/2006/main">
  <p:tag name="AS_UNIQUEID" val="3247"/>
</p:tagLst>
</file>

<file path=ppt/tags/tag96.xml><?xml version="1.0" encoding="utf-8"?>
<p:tagLst xmlns:p="http://schemas.openxmlformats.org/presentationml/2006/main">
  <p:tag name="AS_UNIQUEID" val="3248"/>
</p:tagLst>
</file>

<file path=ppt/tags/tag97.xml><?xml version="1.0" encoding="utf-8"?>
<p:tagLst xmlns:p="http://schemas.openxmlformats.org/presentationml/2006/main">
  <p:tag name="AS_UNIQUEID" val="3250"/>
</p:tagLst>
</file>

<file path=ppt/tags/tag98.xml><?xml version="1.0" encoding="utf-8"?>
<p:tagLst xmlns:p="http://schemas.openxmlformats.org/presentationml/2006/main">
  <p:tag name="AS_UNIQUEID" val="3251"/>
</p:tagLst>
</file>

<file path=ppt/tags/tag99.xml><?xml version="1.0" encoding="utf-8"?>
<p:tagLst xmlns:p="http://schemas.openxmlformats.org/presentationml/2006/main">
  <p:tag name="AS_UNIQUEID" val="209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蛋破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10063</Words>
  <Application>WPS 演示</Application>
  <PresentationFormat>宽屏</PresentationFormat>
  <Paragraphs>482</Paragraphs>
  <Slides>38</Slides>
  <Notes>0</Notes>
  <HiddenSlides>3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38</vt:i4>
      </vt:variant>
    </vt:vector>
  </HeadingPairs>
  <TitlesOfParts>
    <vt:vector size="58" baseType="lpstr">
      <vt:lpstr>Arial</vt:lpstr>
      <vt:lpstr>宋体</vt:lpstr>
      <vt:lpstr>Wingdings</vt:lpstr>
      <vt:lpstr>华文中宋</vt:lpstr>
      <vt:lpstr>微软雅黑</vt:lpstr>
      <vt:lpstr>Times New Roman</vt:lpstr>
      <vt:lpstr>汉仪颜楷简</vt:lpstr>
      <vt:lpstr>楷体</vt:lpstr>
      <vt:lpstr>Calibri</vt:lpstr>
      <vt:lpstr>黑体</vt:lpstr>
      <vt:lpstr>Arial Black</vt:lpstr>
      <vt:lpstr>华文行楷</vt:lpstr>
      <vt:lpstr>方正舒体</vt:lpstr>
      <vt:lpstr>Arial Unicode MS</vt:lpstr>
      <vt:lpstr>华文细黑</vt:lpstr>
      <vt:lpstr>等线</vt:lpstr>
      <vt:lpstr>Wingdings</vt:lpstr>
      <vt:lpstr>汉仪颜楷简</vt:lpstr>
      <vt:lpstr>Office 主题</vt:lpstr>
      <vt:lpstr>蛋破壳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lumi</dc:creator>
  <cp:lastModifiedBy>崔</cp:lastModifiedBy>
  <cp:revision>87</cp:revision>
  <dcterms:created xsi:type="dcterms:W3CDTF">2022-03-25T14:53:00Z</dcterms:created>
  <dcterms:modified xsi:type="dcterms:W3CDTF">2026-04-24T02:29:07Z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4F032ADE2EA040C186C6C763A725F6B2</vt:lpwstr>
  </property>
  <property fmtid="{D5CDD505-2E9C-101B-9397-08002B2CF9AE}" pid="3" name="KSOProductBuildVer">
    <vt:lpwstr>2052-12.1.0.25865</vt:lpwstr>
  </property>
</Properties>
</file>