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26"/>
  </p:handoutMasterIdLst>
  <p:sldIdLst>
    <p:sldId id="858" r:id="rId3"/>
    <p:sldId id="1110" r:id="rId4"/>
    <p:sldId id="1112" r:id="rId5"/>
    <p:sldId id="1113" r:id="rId7"/>
    <p:sldId id="1114" r:id="rId8"/>
    <p:sldId id="1115" r:id="rId9"/>
    <p:sldId id="1117" r:id="rId10"/>
    <p:sldId id="1118" r:id="rId11"/>
    <p:sldId id="1132" r:id="rId12"/>
    <p:sldId id="1133" r:id="rId13"/>
    <p:sldId id="1119" r:id="rId14"/>
    <p:sldId id="1120" r:id="rId15"/>
    <p:sldId id="1121" r:id="rId16"/>
    <p:sldId id="1128" r:id="rId17"/>
    <p:sldId id="1146" r:id="rId18"/>
    <p:sldId id="1131" r:id="rId19"/>
    <p:sldId id="1134" r:id="rId20"/>
    <p:sldId id="1135" r:id="rId21"/>
    <p:sldId id="1136" r:id="rId22"/>
    <p:sldId id="1137" r:id="rId23"/>
    <p:sldId id="1138" r:id="rId24"/>
    <p:sldId id="1139" r:id="rId25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orient="horz" pos="2125" userDrawn="1">
          <p15:clr>
            <a:srgbClr val="A4A3A4"/>
          </p15:clr>
        </p15:guide>
        <p15:guide id="6" pos="37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5237AB"/>
    <a:srgbClr val="3E8E48"/>
    <a:srgbClr val="EDECF9"/>
    <a:srgbClr val="953634"/>
    <a:srgbClr val="E22E9D"/>
    <a:srgbClr val="FC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933" y="393"/>
      </p:cViewPr>
      <p:guideLst>
        <p:guide orient="horz" pos="2125"/>
        <p:guide pos="37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65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B6C80-8896-47E5-8835-FDFE448200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328E9-AE7E-44F4-B1F5-C07B4B9F60F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5" Type="http://schemas.microsoft.com/office/2007/relationships/hdphoto" Target="../media/image2.wdp"/><Relationship Id="rId14" Type="http://schemas.openxmlformats.org/officeDocument/2006/relationships/image" Target="../media/image1.png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0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90500" dist="190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0" y="1587500"/>
            <a:ext cx="12192000" cy="368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4" name="矩形 3"/>
          <p:cNvSpPr/>
          <p:nvPr userDrawn="1">
            <p:custDataLst>
              <p:tags r:id="rId4"/>
            </p:custDataLst>
          </p:nvPr>
        </p:nvSpPr>
        <p:spPr>
          <a:xfrm>
            <a:off x="444500" y="395992"/>
            <a:ext cx="11303000" cy="606601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90500" dist="190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5" name="椭圆 4"/>
          <p:cNvSpPr/>
          <p:nvPr userDrawn="1">
            <p:custDataLst>
              <p:tags r:id="rId5"/>
            </p:custDataLst>
          </p:nvPr>
        </p:nvSpPr>
        <p:spPr>
          <a:xfrm>
            <a:off x="1312014" y="2294307"/>
            <a:ext cx="2269386" cy="2269386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4700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6" name="矩形 5"/>
          <p:cNvSpPr/>
          <p:nvPr userDrawn="1">
            <p:custDataLst>
              <p:tags r:id="rId6"/>
            </p:custDataLst>
          </p:nvPr>
        </p:nvSpPr>
        <p:spPr>
          <a:xfrm>
            <a:off x="596900" y="542925"/>
            <a:ext cx="10998200" cy="57721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10" name="任意多边形: 形状 9"/>
          <p:cNvSpPr/>
          <p:nvPr userDrawn="1">
            <p:custDataLst>
              <p:tags r:id="rId7"/>
            </p:custDataLst>
          </p:nvPr>
        </p:nvSpPr>
        <p:spPr>
          <a:xfrm>
            <a:off x="144243" y="3228984"/>
            <a:ext cx="106160" cy="373362"/>
          </a:xfrm>
          <a:custGeom>
            <a:avLst/>
            <a:gdLst>
              <a:gd name="connsiteX0" fmla="*/ 53080 w 106160"/>
              <a:gd name="connsiteY0" fmla="*/ 280881 h 373362"/>
              <a:gd name="connsiteX1" fmla="*/ 13679 w 106160"/>
              <a:gd name="connsiteY1" fmla="*/ 320282 h 373362"/>
              <a:gd name="connsiteX2" fmla="*/ 53080 w 106160"/>
              <a:gd name="connsiteY2" fmla="*/ 359683 h 373362"/>
              <a:gd name="connsiteX3" fmla="*/ 92481 w 106160"/>
              <a:gd name="connsiteY3" fmla="*/ 320282 h 373362"/>
              <a:gd name="connsiteX4" fmla="*/ 53080 w 106160"/>
              <a:gd name="connsiteY4" fmla="*/ 280881 h 373362"/>
              <a:gd name="connsiteX5" fmla="*/ 53080 w 106160"/>
              <a:gd name="connsiteY5" fmla="*/ 267202 h 373362"/>
              <a:gd name="connsiteX6" fmla="*/ 106160 w 106160"/>
              <a:gd name="connsiteY6" fmla="*/ 320282 h 373362"/>
              <a:gd name="connsiteX7" fmla="*/ 53080 w 106160"/>
              <a:gd name="connsiteY7" fmla="*/ 373362 h 373362"/>
              <a:gd name="connsiteX8" fmla="*/ 0 w 106160"/>
              <a:gd name="connsiteY8" fmla="*/ 320282 h 373362"/>
              <a:gd name="connsiteX9" fmla="*/ 53080 w 106160"/>
              <a:gd name="connsiteY9" fmla="*/ 267202 h 373362"/>
              <a:gd name="connsiteX10" fmla="*/ 53080 w 106160"/>
              <a:gd name="connsiteY10" fmla="*/ 147280 h 373362"/>
              <a:gd name="connsiteX11" fmla="*/ 13679 w 106160"/>
              <a:gd name="connsiteY11" fmla="*/ 186681 h 373362"/>
              <a:gd name="connsiteX12" fmla="*/ 53080 w 106160"/>
              <a:gd name="connsiteY12" fmla="*/ 226082 h 373362"/>
              <a:gd name="connsiteX13" fmla="*/ 92481 w 106160"/>
              <a:gd name="connsiteY13" fmla="*/ 186681 h 373362"/>
              <a:gd name="connsiteX14" fmla="*/ 53080 w 106160"/>
              <a:gd name="connsiteY14" fmla="*/ 147280 h 373362"/>
              <a:gd name="connsiteX15" fmla="*/ 53080 w 106160"/>
              <a:gd name="connsiteY15" fmla="*/ 133601 h 373362"/>
              <a:gd name="connsiteX16" fmla="*/ 106160 w 106160"/>
              <a:gd name="connsiteY16" fmla="*/ 186681 h 373362"/>
              <a:gd name="connsiteX17" fmla="*/ 53080 w 106160"/>
              <a:gd name="connsiteY17" fmla="*/ 239761 h 373362"/>
              <a:gd name="connsiteX18" fmla="*/ 0 w 106160"/>
              <a:gd name="connsiteY18" fmla="*/ 186681 h 373362"/>
              <a:gd name="connsiteX19" fmla="*/ 53080 w 106160"/>
              <a:gd name="connsiteY19" fmla="*/ 133601 h 373362"/>
              <a:gd name="connsiteX20" fmla="*/ 53080 w 106160"/>
              <a:gd name="connsiteY20" fmla="*/ 13679 h 373362"/>
              <a:gd name="connsiteX21" fmla="*/ 13679 w 106160"/>
              <a:gd name="connsiteY21" fmla="*/ 53080 h 373362"/>
              <a:gd name="connsiteX22" fmla="*/ 53080 w 106160"/>
              <a:gd name="connsiteY22" fmla="*/ 92481 h 373362"/>
              <a:gd name="connsiteX23" fmla="*/ 92481 w 106160"/>
              <a:gd name="connsiteY23" fmla="*/ 53080 h 373362"/>
              <a:gd name="connsiteX24" fmla="*/ 53080 w 106160"/>
              <a:gd name="connsiteY24" fmla="*/ 13679 h 373362"/>
              <a:gd name="connsiteX25" fmla="*/ 53080 w 106160"/>
              <a:gd name="connsiteY25" fmla="*/ 0 h 373362"/>
              <a:gd name="connsiteX26" fmla="*/ 106160 w 106160"/>
              <a:gd name="connsiteY26" fmla="*/ 53080 h 373362"/>
              <a:gd name="connsiteX27" fmla="*/ 53080 w 106160"/>
              <a:gd name="connsiteY27" fmla="*/ 106160 h 373362"/>
              <a:gd name="connsiteX28" fmla="*/ 0 w 106160"/>
              <a:gd name="connsiteY28" fmla="*/ 53080 h 373362"/>
              <a:gd name="connsiteX29" fmla="*/ 53080 w 106160"/>
              <a:gd name="connsiteY29" fmla="*/ 0 h 37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6160" h="373362">
                <a:moveTo>
                  <a:pt x="53080" y="280881"/>
                </a:moveTo>
                <a:cubicBezTo>
                  <a:pt x="31319" y="280881"/>
                  <a:pt x="13679" y="298521"/>
                  <a:pt x="13679" y="320282"/>
                </a:cubicBezTo>
                <a:cubicBezTo>
                  <a:pt x="13679" y="342043"/>
                  <a:pt x="31319" y="359683"/>
                  <a:pt x="53080" y="359683"/>
                </a:cubicBezTo>
                <a:cubicBezTo>
                  <a:pt x="74841" y="359683"/>
                  <a:pt x="92481" y="342043"/>
                  <a:pt x="92481" y="320282"/>
                </a:cubicBezTo>
                <a:cubicBezTo>
                  <a:pt x="92481" y="298521"/>
                  <a:pt x="74841" y="280881"/>
                  <a:pt x="53080" y="280881"/>
                </a:cubicBezTo>
                <a:close/>
                <a:moveTo>
                  <a:pt x="53080" y="267202"/>
                </a:moveTo>
                <a:cubicBezTo>
                  <a:pt x="82395" y="267202"/>
                  <a:pt x="106160" y="290967"/>
                  <a:pt x="106160" y="320282"/>
                </a:cubicBezTo>
                <a:cubicBezTo>
                  <a:pt x="106160" y="349597"/>
                  <a:pt x="82395" y="373362"/>
                  <a:pt x="53080" y="373362"/>
                </a:cubicBezTo>
                <a:cubicBezTo>
                  <a:pt x="23765" y="373362"/>
                  <a:pt x="0" y="349597"/>
                  <a:pt x="0" y="320282"/>
                </a:cubicBezTo>
                <a:cubicBezTo>
                  <a:pt x="0" y="290967"/>
                  <a:pt x="23765" y="267202"/>
                  <a:pt x="53080" y="267202"/>
                </a:cubicBezTo>
                <a:close/>
                <a:moveTo>
                  <a:pt x="53080" y="147280"/>
                </a:moveTo>
                <a:cubicBezTo>
                  <a:pt x="31319" y="147280"/>
                  <a:pt x="13679" y="164920"/>
                  <a:pt x="13679" y="186681"/>
                </a:cubicBezTo>
                <a:cubicBezTo>
                  <a:pt x="13679" y="208442"/>
                  <a:pt x="31319" y="226082"/>
                  <a:pt x="53080" y="226082"/>
                </a:cubicBezTo>
                <a:cubicBezTo>
                  <a:pt x="74841" y="226082"/>
                  <a:pt x="92481" y="208442"/>
                  <a:pt x="92481" y="186681"/>
                </a:cubicBezTo>
                <a:cubicBezTo>
                  <a:pt x="92481" y="164920"/>
                  <a:pt x="74841" y="147280"/>
                  <a:pt x="53080" y="147280"/>
                </a:cubicBezTo>
                <a:close/>
                <a:moveTo>
                  <a:pt x="53080" y="133601"/>
                </a:moveTo>
                <a:cubicBezTo>
                  <a:pt x="82395" y="133601"/>
                  <a:pt x="106160" y="157366"/>
                  <a:pt x="106160" y="186681"/>
                </a:cubicBezTo>
                <a:cubicBezTo>
                  <a:pt x="106160" y="215996"/>
                  <a:pt x="82395" y="239761"/>
                  <a:pt x="53080" y="239761"/>
                </a:cubicBezTo>
                <a:cubicBezTo>
                  <a:pt x="23765" y="239761"/>
                  <a:pt x="0" y="215996"/>
                  <a:pt x="0" y="186681"/>
                </a:cubicBezTo>
                <a:cubicBezTo>
                  <a:pt x="0" y="157366"/>
                  <a:pt x="23765" y="133601"/>
                  <a:pt x="53080" y="133601"/>
                </a:cubicBezTo>
                <a:close/>
                <a:moveTo>
                  <a:pt x="53080" y="13679"/>
                </a:moveTo>
                <a:cubicBezTo>
                  <a:pt x="31319" y="13679"/>
                  <a:pt x="13679" y="31319"/>
                  <a:pt x="13679" y="53080"/>
                </a:cubicBezTo>
                <a:cubicBezTo>
                  <a:pt x="13679" y="74841"/>
                  <a:pt x="31319" y="92481"/>
                  <a:pt x="53080" y="92481"/>
                </a:cubicBezTo>
                <a:cubicBezTo>
                  <a:pt x="74841" y="92481"/>
                  <a:pt x="92481" y="74841"/>
                  <a:pt x="92481" y="53080"/>
                </a:cubicBezTo>
                <a:cubicBezTo>
                  <a:pt x="92481" y="31319"/>
                  <a:pt x="74841" y="13679"/>
                  <a:pt x="53080" y="13679"/>
                </a:cubicBezTo>
                <a:close/>
                <a:moveTo>
                  <a:pt x="53080" y="0"/>
                </a:moveTo>
                <a:cubicBezTo>
                  <a:pt x="82395" y="0"/>
                  <a:pt x="106160" y="23765"/>
                  <a:pt x="106160" y="53080"/>
                </a:cubicBezTo>
                <a:cubicBezTo>
                  <a:pt x="106160" y="82395"/>
                  <a:pt x="82395" y="106160"/>
                  <a:pt x="53080" y="106160"/>
                </a:cubicBezTo>
                <a:cubicBezTo>
                  <a:pt x="23765" y="106160"/>
                  <a:pt x="0" y="82395"/>
                  <a:pt x="0" y="53080"/>
                </a:cubicBezTo>
                <a:cubicBezTo>
                  <a:pt x="0" y="23765"/>
                  <a:pt x="23765" y="0"/>
                  <a:pt x="5308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8"/>
            </p:custDataLst>
          </p:nvPr>
        </p:nvSpPr>
        <p:spPr>
          <a:xfrm>
            <a:off x="11894492" y="3242319"/>
            <a:ext cx="106160" cy="373362"/>
          </a:xfrm>
          <a:custGeom>
            <a:avLst/>
            <a:gdLst>
              <a:gd name="connsiteX0" fmla="*/ 53080 w 106160"/>
              <a:gd name="connsiteY0" fmla="*/ 280881 h 373362"/>
              <a:gd name="connsiteX1" fmla="*/ 13679 w 106160"/>
              <a:gd name="connsiteY1" fmla="*/ 320282 h 373362"/>
              <a:gd name="connsiteX2" fmla="*/ 53080 w 106160"/>
              <a:gd name="connsiteY2" fmla="*/ 359683 h 373362"/>
              <a:gd name="connsiteX3" fmla="*/ 92481 w 106160"/>
              <a:gd name="connsiteY3" fmla="*/ 320282 h 373362"/>
              <a:gd name="connsiteX4" fmla="*/ 53080 w 106160"/>
              <a:gd name="connsiteY4" fmla="*/ 280881 h 373362"/>
              <a:gd name="connsiteX5" fmla="*/ 53080 w 106160"/>
              <a:gd name="connsiteY5" fmla="*/ 267202 h 373362"/>
              <a:gd name="connsiteX6" fmla="*/ 106160 w 106160"/>
              <a:gd name="connsiteY6" fmla="*/ 320282 h 373362"/>
              <a:gd name="connsiteX7" fmla="*/ 53080 w 106160"/>
              <a:gd name="connsiteY7" fmla="*/ 373362 h 373362"/>
              <a:gd name="connsiteX8" fmla="*/ 0 w 106160"/>
              <a:gd name="connsiteY8" fmla="*/ 320282 h 373362"/>
              <a:gd name="connsiteX9" fmla="*/ 53080 w 106160"/>
              <a:gd name="connsiteY9" fmla="*/ 267202 h 373362"/>
              <a:gd name="connsiteX10" fmla="*/ 53080 w 106160"/>
              <a:gd name="connsiteY10" fmla="*/ 147280 h 373362"/>
              <a:gd name="connsiteX11" fmla="*/ 13679 w 106160"/>
              <a:gd name="connsiteY11" fmla="*/ 186681 h 373362"/>
              <a:gd name="connsiteX12" fmla="*/ 53080 w 106160"/>
              <a:gd name="connsiteY12" fmla="*/ 226082 h 373362"/>
              <a:gd name="connsiteX13" fmla="*/ 92481 w 106160"/>
              <a:gd name="connsiteY13" fmla="*/ 186681 h 373362"/>
              <a:gd name="connsiteX14" fmla="*/ 53080 w 106160"/>
              <a:gd name="connsiteY14" fmla="*/ 147280 h 373362"/>
              <a:gd name="connsiteX15" fmla="*/ 53080 w 106160"/>
              <a:gd name="connsiteY15" fmla="*/ 133601 h 373362"/>
              <a:gd name="connsiteX16" fmla="*/ 106160 w 106160"/>
              <a:gd name="connsiteY16" fmla="*/ 186681 h 373362"/>
              <a:gd name="connsiteX17" fmla="*/ 53080 w 106160"/>
              <a:gd name="connsiteY17" fmla="*/ 239761 h 373362"/>
              <a:gd name="connsiteX18" fmla="*/ 0 w 106160"/>
              <a:gd name="connsiteY18" fmla="*/ 186681 h 373362"/>
              <a:gd name="connsiteX19" fmla="*/ 53080 w 106160"/>
              <a:gd name="connsiteY19" fmla="*/ 133601 h 373362"/>
              <a:gd name="connsiteX20" fmla="*/ 53080 w 106160"/>
              <a:gd name="connsiteY20" fmla="*/ 13679 h 373362"/>
              <a:gd name="connsiteX21" fmla="*/ 13679 w 106160"/>
              <a:gd name="connsiteY21" fmla="*/ 53080 h 373362"/>
              <a:gd name="connsiteX22" fmla="*/ 53080 w 106160"/>
              <a:gd name="connsiteY22" fmla="*/ 92481 h 373362"/>
              <a:gd name="connsiteX23" fmla="*/ 92481 w 106160"/>
              <a:gd name="connsiteY23" fmla="*/ 53080 h 373362"/>
              <a:gd name="connsiteX24" fmla="*/ 53080 w 106160"/>
              <a:gd name="connsiteY24" fmla="*/ 13679 h 373362"/>
              <a:gd name="connsiteX25" fmla="*/ 53080 w 106160"/>
              <a:gd name="connsiteY25" fmla="*/ 0 h 373362"/>
              <a:gd name="connsiteX26" fmla="*/ 106160 w 106160"/>
              <a:gd name="connsiteY26" fmla="*/ 53080 h 373362"/>
              <a:gd name="connsiteX27" fmla="*/ 53080 w 106160"/>
              <a:gd name="connsiteY27" fmla="*/ 106160 h 373362"/>
              <a:gd name="connsiteX28" fmla="*/ 0 w 106160"/>
              <a:gd name="connsiteY28" fmla="*/ 53080 h 373362"/>
              <a:gd name="connsiteX29" fmla="*/ 53080 w 106160"/>
              <a:gd name="connsiteY29" fmla="*/ 0 h 37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6160" h="373362">
                <a:moveTo>
                  <a:pt x="53080" y="280881"/>
                </a:moveTo>
                <a:cubicBezTo>
                  <a:pt x="31319" y="280881"/>
                  <a:pt x="13679" y="298521"/>
                  <a:pt x="13679" y="320282"/>
                </a:cubicBezTo>
                <a:cubicBezTo>
                  <a:pt x="13679" y="342043"/>
                  <a:pt x="31319" y="359683"/>
                  <a:pt x="53080" y="359683"/>
                </a:cubicBezTo>
                <a:cubicBezTo>
                  <a:pt x="74841" y="359683"/>
                  <a:pt x="92481" y="342043"/>
                  <a:pt x="92481" y="320282"/>
                </a:cubicBezTo>
                <a:cubicBezTo>
                  <a:pt x="92481" y="298521"/>
                  <a:pt x="74841" y="280881"/>
                  <a:pt x="53080" y="280881"/>
                </a:cubicBezTo>
                <a:close/>
                <a:moveTo>
                  <a:pt x="53080" y="267202"/>
                </a:moveTo>
                <a:cubicBezTo>
                  <a:pt x="82395" y="267202"/>
                  <a:pt x="106160" y="290967"/>
                  <a:pt x="106160" y="320282"/>
                </a:cubicBezTo>
                <a:cubicBezTo>
                  <a:pt x="106160" y="349597"/>
                  <a:pt x="82395" y="373362"/>
                  <a:pt x="53080" y="373362"/>
                </a:cubicBezTo>
                <a:cubicBezTo>
                  <a:pt x="23765" y="373362"/>
                  <a:pt x="0" y="349597"/>
                  <a:pt x="0" y="320282"/>
                </a:cubicBezTo>
                <a:cubicBezTo>
                  <a:pt x="0" y="290967"/>
                  <a:pt x="23765" y="267202"/>
                  <a:pt x="53080" y="267202"/>
                </a:cubicBezTo>
                <a:close/>
                <a:moveTo>
                  <a:pt x="53080" y="147280"/>
                </a:moveTo>
                <a:cubicBezTo>
                  <a:pt x="31319" y="147280"/>
                  <a:pt x="13679" y="164920"/>
                  <a:pt x="13679" y="186681"/>
                </a:cubicBezTo>
                <a:cubicBezTo>
                  <a:pt x="13679" y="208442"/>
                  <a:pt x="31319" y="226082"/>
                  <a:pt x="53080" y="226082"/>
                </a:cubicBezTo>
                <a:cubicBezTo>
                  <a:pt x="74841" y="226082"/>
                  <a:pt x="92481" y="208442"/>
                  <a:pt x="92481" y="186681"/>
                </a:cubicBezTo>
                <a:cubicBezTo>
                  <a:pt x="92481" y="164920"/>
                  <a:pt x="74841" y="147280"/>
                  <a:pt x="53080" y="147280"/>
                </a:cubicBezTo>
                <a:close/>
                <a:moveTo>
                  <a:pt x="53080" y="133601"/>
                </a:moveTo>
                <a:cubicBezTo>
                  <a:pt x="82395" y="133601"/>
                  <a:pt x="106160" y="157366"/>
                  <a:pt x="106160" y="186681"/>
                </a:cubicBezTo>
                <a:cubicBezTo>
                  <a:pt x="106160" y="215996"/>
                  <a:pt x="82395" y="239761"/>
                  <a:pt x="53080" y="239761"/>
                </a:cubicBezTo>
                <a:cubicBezTo>
                  <a:pt x="23765" y="239761"/>
                  <a:pt x="0" y="215996"/>
                  <a:pt x="0" y="186681"/>
                </a:cubicBezTo>
                <a:cubicBezTo>
                  <a:pt x="0" y="157366"/>
                  <a:pt x="23765" y="133601"/>
                  <a:pt x="53080" y="133601"/>
                </a:cubicBezTo>
                <a:close/>
                <a:moveTo>
                  <a:pt x="53080" y="13679"/>
                </a:moveTo>
                <a:cubicBezTo>
                  <a:pt x="31319" y="13679"/>
                  <a:pt x="13679" y="31319"/>
                  <a:pt x="13679" y="53080"/>
                </a:cubicBezTo>
                <a:cubicBezTo>
                  <a:pt x="13679" y="74841"/>
                  <a:pt x="31319" y="92481"/>
                  <a:pt x="53080" y="92481"/>
                </a:cubicBezTo>
                <a:cubicBezTo>
                  <a:pt x="74841" y="92481"/>
                  <a:pt x="92481" y="74841"/>
                  <a:pt x="92481" y="53080"/>
                </a:cubicBezTo>
                <a:cubicBezTo>
                  <a:pt x="92481" y="31319"/>
                  <a:pt x="74841" y="13679"/>
                  <a:pt x="53080" y="13679"/>
                </a:cubicBezTo>
                <a:close/>
                <a:moveTo>
                  <a:pt x="53080" y="0"/>
                </a:moveTo>
                <a:cubicBezTo>
                  <a:pt x="82395" y="0"/>
                  <a:pt x="106160" y="23765"/>
                  <a:pt x="106160" y="53080"/>
                </a:cubicBezTo>
                <a:cubicBezTo>
                  <a:pt x="106160" y="82395"/>
                  <a:pt x="82395" y="106160"/>
                  <a:pt x="53080" y="106160"/>
                </a:cubicBezTo>
                <a:cubicBezTo>
                  <a:pt x="23765" y="106160"/>
                  <a:pt x="0" y="82395"/>
                  <a:pt x="0" y="53080"/>
                </a:cubicBezTo>
                <a:cubicBezTo>
                  <a:pt x="0" y="23765"/>
                  <a:pt x="23765" y="0"/>
                  <a:pt x="5308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2003271" y="2454076"/>
            <a:ext cx="1035619" cy="1949848"/>
          </a:xfrm>
        </p:spPr>
        <p:txBody>
          <a:bodyPr vert="eaVert" wrap="square" anchor="ctr" anchorCtr="1">
            <a:normAutofit/>
          </a:bodyPr>
          <a:lstStyle>
            <a:lvl1pPr algn="ctr">
              <a:defRPr sz="6000" b="0">
                <a:solidFill>
                  <a:schemeClr val="accent1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汉仪书宋二简" panose="02010600000101010101" charset="-122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157" y="180393"/>
            <a:ext cx="2603218" cy="20606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正文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3" hasCustomPrompt="1"/>
          </p:nvPr>
        </p:nvSpPr>
        <p:spPr>
          <a:xfrm>
            <a:off x="439420" y="214630"/>
            <a:ext cx="3398520" cy="44005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这里是板块内容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88507" y="3089910"/>
            <a:ext cx="8940794" cy="10160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3" name="文本占位符 6"/>
          <p:cNvSpPr>
            <a:spLocks noGrp="1"/>
          </p:cNvSpPr>
          <p:nvPr>
            <p:ph type="body" idx="13" hasCustomPrompt="1"/>
            <p:custDataLst>
              <p:tags r:id="rId3"/>
            </p:custDataLst>
          </p:nvPr>
        </p:nvSpPr>
        <p:spPr>
          <a:xfrm>
            <a:off x="1588770" y="1657350"/>
            <a:ext cx="8940800" cy="984250"/>
          </a:xfrm>
        </p:spPr>
        <p:txBody>
          <a:bodyPr wrap="none" anchor="b" anchorCtr="0"/>
          <a:lstStyle>
            <a:lvl1pPr marL="0" indent="0" algn="ctr">
              <a:buNone/>
              <a:defRPr sz="6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副标题 9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88824" y="4204970"/>
            <a:ext cx="8940794" cy="606940"/>
          </a:xfrm>
        </p:spPr>
        <p:txBody>
          <a:bodyPr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5" name="任意多边形: 形状 21"/>
          <p:cNvSpPr/>
          <p:nvPr userDrawn="1">
            <p:custDataLst>
              <p:tags r:id="rId5"/>
            </p:custDataLst>
          </p:nvPr>
        </p:nvSpPr>
        <p:spPr>
          <a:xfrm>
            <a:off x="368300" y="5416578"/>
            <a:ext cx="4940300" cy="1044548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1835">
                <a:schemeClr val="accent1">
                  <a:lumMod val="34000"/>
                  <a:lumOff val="66000"/>
                  <a:alpha val="22000"/>
                </a:schemeClr>
              </a:gs>
              <a:gs pos="21000">
                <a:schemeClr val="accent1">
                  <a:lumMod val="17000"/>
                  <a:lumOff val="83000"/>
                  <a:alpha val="38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8" name="任意多边形: 形状 21"/>
          <p:cNvSpPr/>
          <p:nvPr userDrawn="1">
            <p:custDataLst>
              <p:tags r:id="rId6"/>
            </p:custDataLst>
          </p:nvPr>
        </p:nvSpPr>
        <p:spPr>
          <a:xfrm>
            <a:off x="1346200" y="854075"/>
            <a:ext cx="9499600" cy="5150485"/>
          </a:xfrm>
          <a:custGeom>
            <a:avLst/>
            <a:gdLst>
              <a:gd name="connsiteX0" fmla="*/ 372192 w 9061807"/>
              <a:gd name="connsiteY0" fmla="*/ 0 h 4912760"/>
              <a:gd name="connsiteX1" fmla="*/ 8689615 w 9061807"/>
              <a:gd name="connsiteY1" fmla="*/ 0 h 4912760"/>
              <a:gd name="connsiteX2" fmla="*/ 8868587 w 9061807"/>
              <a:gd name="connsiteY2" fmla="*/ 178972 h 4912760"/>
              <a:gd name="connsiteX3" fmla="*/ 8868587 w 9061807"/>
              <a:gd name="connsiteY3" fmla="*/ 232025 h 4912760"/>
              <a:gd name="connsiteX4" fmla="*/ 8916245 w 9061807"/>
              <a:gd name="connsiteY4" fmla="*/ 232025 h 4912760"/>
              <a:gd name="connsiteX5" fmla="*/ 9061807 w 9061807"/>
              <a:gd name="connsiteY5" fmla="*/ 377587 h 4912760"/>
              <a:gd name="connsiteX6" fmla="*/ 9061807 w 9061807"/>
              <a:gd name="connsiteY6" fmla="*/ 4535173 h 4912760"/>
              <a:gd name="connsiteX7" fmla="*/ 8916245 w 9061807"/>
              <a:gd name="connsiteY7" fmla="*/ 4680735 h 4912760"/>
              <a:gd name="connsiteX8" fmla="*/ 8868587 w 9061807"/>
              <a:gd name="connsiteY8" fmla="*/ 4680735 h 4912760"/>
              <a:gd name="connsiteX9" fmla="*/ 8868587 w 9061807"/>
              <a:gd name="connsiteY9" fmla="*/ 4733788 h 4912760"/>
              <a:gd name="connsiteX10" fmla="*/ 8689615 w 9061807"/>
              <a:gd name="connsiteY10" fmla="*/ 4912760 h 4912760"/>
              <a:gd name="connsiteX11" fmla="*/ 372192 w 9061807"/>
              <a:gd name="connsiteY11" fmla="*/ 4912760 h 4912760"/>
              <a:gd name="connsiteX12" fmla="*/ 193220 w 9061807"/>
              <a:gd name="connsiteY12" fmla="*/ 4733788 h 4912760"/>
              <a:gd name="connsiteX13" fmla="*/ 193220 w 9061807"/>
              <a:gd name="connsiteY13" fmla="*/ 4680735 h 4912760"/>
              <a:gd name="connsiteX14" fmla="*/ 145562 w 9061807"/>
              <a:gd name="connsiteY14" fmla="*/ 4680735 h 4912760"/>
              <a:gd name="connsiteX15" fmla="*/ 0 w 9061807"/>
              <a:gd name="connsiteY15" fmla="*/ 4535173 h 4912760"/>
              <a:gd name="connsiteX16" fmla="*/ 0 w 9061807"/>
              <a:gd name="connsiteY16" fmla="*/ 377587 h 4912760"/>
              <a:gd name="connsiteX17" fmla="*/ 145562 w 9061807"/>
              <a:gd name="connsiteY17" fmla="*/ 232025 h 4912760"/>
              <a:gd name="connsiteX18" fmla="*/ 193220 w 9061807"/>
              <a:gd name="connsiteY18" fmla="*/ 232025 h 4912760"/>
              <a:gd name="connsiteX19" fmla="*/ 193220 w 9061807"/>
              <a:gd name="connsiteY19" fmla="*/ 178972 h 4912760"/>
              <a:gd name="connsiteX20" fmla="*/ 372192 w 9061807"/>
              <a:gd name="connsiteY20" fmla="*/ 0 h 491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61807" h="4912760">
                <a:moveTo>
                  <a:pt x="372192" y="0"/>
                </a:moveTo>
                <a:lnTo>
                  <a:pt x="8689615" y="0"/>
                </a:lnTo>
                <a:cubicBezTo>
                  <a:pt x="8788459" y="0"/>
                  <a:pt x="8868587" y="80128"/>
                  <a:pt x="8868587" y="178972"/>
                </a:cubicBezTo>
                <a:lnTo>
                  <a:pt x="8868587" y="232025"/>
                </a:lnTo>
                <a:lnTo>
                  <a:pt x="8916245" y="232025"/>
                </a:lnTo>
                <a:cubicBezTo>
                  <a:pt x="8996637" y="232025"/>
                  <a:pt x="9061807" y="297195"/>
                  <a:pt x="9061807" y="377587"/>
                </a:cubicBezTo>
                <a:lnTo>
                  <a:pt x="9061807" y="4535173"/>
                </a:lnTo>
                <a:cubicBezTo>
                  <a:pt x="9061807" y="4615565"/>
                  <a:pt x="8996637" y="4680735"/>
                  <a:pt x="8916245" y="4680735"/>
                </a:cubicBezTo>
                <a:lnTo>
                  <a:pt x="8868587" y="4680735"/>
                </a:lnTo>
                <a:lnTo>
                  <a:pt x="8868587" y="4733788"/>
                </a:lnTo>
                <a:cubicBezTo>
                  <a:pt x="8868587" y="4832632"/>
                  <a:pt x="8788459" y="4912760"/>
                  <a:pt x="8689615" y="4912760"/>
                </a:cubicBezTo>
                <a:lnTo>
                  <a:pt x="372192" y="4912760"/>
                </a:lnTo>
                <a:cubicBezTo>
                  <a:pt x="273348" y="4912760"/>
                  <a:pt x="193220" y="4832632"/>
                  <a:pt x="193220" y="4733788"/>
                </a:cubicBezTo>
                <a:lnTo>
                  <a:pt x="193220" y="4680735"/>
                </a:lnTo>
                <a:lnTo>
                  <a:pt x="145562" y="4680735"/>
                </a:lnTo>
                <a:cubicBezTo>
                  <a:pt x="65170" y="4680735"/>
                  <a:pt x="0" y="4615565"/>
                  <a:pt x="0" y="4535173"/>
                </a:cubicBezTo>
                <a:lnTo>
                  <a:pt x="0" y="377587"/>
                </a:lnTo>
                <a:cubicBezTo>
                  <a:pt x="0" y="297195"/>
                  <a:pt x="65170" y="232025"/>
                  <a:pt x="145562" y="232025"/>
                </a:cubicBezTo>
                <a:lnTo>
                  <a:pt x="193220" y="232025"/>
                </a:lnTo>
                <a:lnTo>
                  <a:pt x="193220" y="178972"/>
                </a:lnTo>
                <a:cubicBezTo>
                  <a:pt x="193220" y="80128"/>
                  <a:pt x="273348" y="0"/>
                  <a:pt x="372192" y="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>
              <a:cs typeface="黑体" panose="02010609060101010101" pitchFamily="49" charset="-122"/>
            </a:endParaRPr>
          </a:p>
        </p:txBody>
      </p:sp>
      <p:sp>
        <p:nvSpPr>
          <p:cNvPr id="9" name="任意多边形: 形状 34"/>
          <p:cNvSpPr/>
          <p:nvPr userDrawn="1">
            <p:custDataLst>
              <p:tags r:id="rId7"/>
            </p:custDataLst>
          </p:nvPr>
        </p:nvSpPr>
        <p:spPr>
          <a:xfrm>
            <a:off x="1435100" y="940435"/>
            <a:ext cx="9320530" cy="4977765"/>
          </a:xfrm>
          <a:custGeom>
            <a:avLst/>
            <a:gdLst>
              <a:gd name="connsiteX0" fmla="*/ 359696 w 8940783"/>
              <a:gd name="connsiteY0" fmla="*/ 0 h 4747816"/>
              <a:gd name="connsiteX1" fmla="*/ 542919 w 8940783"/>
              <a:gd name="connsiteY1" fmla="*/ 0 h 4747816"/>
              <a:gd name="connsiteX2" fmla="*/ 8397864 w 8940783"/>
              <a:gd name="connsiteY2" fmla="*/ 0 h 4747816"/>
              <a:gd name="connsiteX3" fmla="*/ 8581087 w 8940783"/>
              <a:gd name="connsiteY3" fmla="*/ 0 h 4747816"/>
              <a:gd name="connsiteX4" fmla="*/ 8754050 w 8940783"/>
              <a:gd name="connsiteY4" fmla="*/ 172963 h 4747816"/>
              <a:gd name="connsiteX5" fmla="*/ 8754050 w 8940783"/>
              <a:gd name="connsiteY5" fmla="*/ 224235 h 4747816"/>
              <a:gd name="connsiteX6" fmla="*/ 8800108 w 8940783"/>
              <a:gd name="connsiteY6" fmla="*/ 224235 h 4747816"/>
              <a:gd name="connsiteX7" fmla="*/ 8940783 w 8940783"/>
              <a:gd name="connsiteY7" fmla="*/ 364910 h 4747816"/>
              <a:gd name="connsiteX8" fmla="*/ 8940783 w 8940783"/>
              <a:gd name="connsiteY8" fmla="*/ 4382907 h 4747816"/>
              <a:gd name="connsiteX9" fmla="*/ 8800108 w 8940783"/>
              <a:gd name="connsiteY9" fmla="*/ 4523581 h 4747816"/>
              <a:gd name="connsiteX10" fmla="*/ 8754050 w 8940783"/>
              <a:gd name="connsiteY10" fmla="*/ 4523581 h 4747816"/>
              <a:gd name="connsiteX11" fmla="*/ 8754050 w 8940783"/>
              <a:gd name="connsiteY11" fmla="*/ 4574853 h 4747816"/>
              <a:gd name="connsiteX12" fmla="*/ 8581087 w 8940783"/>
              <a:gd name="connsiteY12" fmla="*/ 4747816 h 4747816"/>
              <a:gd name="connsiteX13" fmla="*/ 8397864 w 8940783"/>
              <a:gd name="connsiteY13" fmla="*/ 4747816 h 4747816"/>
              <a:gd name="connsiteX14" fmla="*/ 542919 w 8940783"/>
              <a:gd name="connsiteY14" fmla="*/ 4747816 h 4747816"/>
              <a:gd name="connsiteX15" fmla="*/ 359696 w 8940783"/>
              <a:gd name="connsiteY15" fmla="*/ 4747816 h 4747816"/>
              <a:gd name="connsiteX16" fmla="*/ 186733 w 8940783"/>
              <a:gd name="connsiteY16" fmla="*/ 4574853 h 4747816"/>
              <a:gd name="connsiteX17" fmla="*/ 186733 w 8940783"/>
              <a:gd name="connsiteY17" fmla="*/ 4523581 h 4747816"/>
              <a:gd name="connsiteX18" fmla="*/ 140675 w 8940783"/>
              <a:gd name="connsiteY18" fmla="*/ 4523581 h 4747816"/>
              <a:gd name="connsiteX19" fmla="*/ 0 w 8940783"/>
              <a:gd name="connsiteY19" fmla="*/ 4382907 h 4747816"/>
              <a:gd name="connsiteX20" fmla="*/ 0 w 8940783"/>
              <a:gd name="connsiteY20" fmla="*/ 364910 h 4747816"/>
              <a:gd name="connsiteX21" fmla="*/ 140675 w 8940783"/>
              <a:gd name="connsiteY21" fmla="*/ 224235 h 4747816"/>
              <a:gd name="connsiteX22" fmla="*/ 186733 w 8940783"/>
              <a:gd name="connsiteY22" fmla="*/ 224235 h 4747816"/>
              <a:gd name="connsiteX23" fmla="*/ 186733 w 8940783"/>
              <a:gd name="connsiteY23" fmla="*/ 172963 h 4747816"/>
              <a:gd name="connsiteX24" fmla="*/ 359696 w 8940783"/>
              <a:gd name="connsiteY24" fmla="*/ 0 h 4747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940783" h="4747816">
                <a:moveTo>
                  <a:pt x="359696" y="0"/>
                </a:moveTo>
                <a:lnTo>
                  <a:pt x="542919" y="0"/>
                </a:lnTo>
                <a:lnTo>
                  <a:pt x="8397864" y="0"/>
                </a:lnTo>
                <a:lnTo>
                  <a:pt x="8581087" y="0"/>
                </a:lnTo>
                <a:cubicBezTo>
                  <a:pt x="8676613" y="0"/>
                  <a:pt x="8754050" y="77438"/>
                  <a:pt x="8754050" y="172963"/>
                </a:cubicBezTo>
                <a:lnTo>
                  <a:pt x="8754050" y="224235"/>
                </a:lnTo>
                <a:lnTo>
                  <a:pt x="8800108" y="224235"/>
                </a:lnTo>
                <a:cubicBezTo>
                  <a:pt x="8877801" y="224235"/>
                  <a:pt x="8940783" y="287217"/>
                  <a:pt x="8940783" y="364910"/>
                </a:cubicBezTo>
                <a:lnTo>
                  <a:pt x="8940783" y="4382907"/>
                </a:lnTo>
                <a:cubicBezTo>
                  <a:pt x="8940783" y="4460599"/>
                  <a:pt x="8877801" y="4523581"/>
                  <a:pt x="8800108" y="4523581"/>
                </a:cubicBezTo>
                <a:lnTo>
                  <a:pt x="8754050" y="4523581"/>
                </a:lnTo>
                <a:lnTo>
                  <a:pt x="8754050" y="4574853"/>
                </a:lnTo>
                <a:cubicBezTo>
                  <a:pt x="8754050" y="4670379"/>
                  <a:pt x="8676613" y="4747816"/>
                  <a:pt x="8581087" y="4747816"/>
                </a:cubicBezTo>
                <a:lnTo>
                  <a:pt x="8397864" y="4747816"/>
                </a:lnTo>
                <a:lnTo>
                  <a:pt x="542919" y="4747816"/>
                </a:lnTo>
                <a:lnTo>
                  <a:pt x="359696" y="4747816"/>
                </a:lnTo>
                <a:cubicBezTo>
                  <a:pt x="264171" y="4747816"/>
                  <a:pt x="186733" y="4670379"/>
                  <a:pt x="186733" y="4574853"/>
                </a:cubicBezTo>
                <a:lnTo>
                  <a:pt x="186733" y="4523581"/>
                </a:lnTo>
                <a:lnTo>
                  <a:pt x="140675" y="4523581"/>
                </a:lnTo>
                <a:cubicBezTo>
                  <a:pt x="62982" y="4523581"/>
                  <a:pt x="0" y="4460599"/>
                  <a:pt x="0" y="4382907"/>
                </a:cubicBezTo>
                <a:lnTo>
                  <a:pt x="0" y="364910"/>
                </a:lnTo>
                <a:cubicBezTo>
                  <a:pt x="0" y="287217"/>
                  <a:pt x="62982" y="224235"/>
                  <a:pt x="140675" y="224235"/>
                </a:cubicBezTo>
                <a:lnTo>
                  <a:pt x="186733" y="224235"/>
                </a:lnTo>
                <a:lnTo>
                  <a:pt x="186733" y="172963"/>
                </a:lnTo>
                <a:cubicBezTo>
                  <a:pt x="186733" y="77438"/>
                  <a:pt x="264171" y="0"/>
                  <a:pt x="359696" y="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>
              <a:cs typeface="黑体" panose="02010609060101010101" pitchFamily="49" charset="-122"/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8"/>
            </p:custDataLst>
          </p:nvPr>
        </p:nvSpPr>
        <p:spPr>
          <a:xfrm>
            <a:off x="9858375" y="6136651"/>
            <a:ext cx="1835150" cy="402261"/>
          </a:xfrm>
          <a:custGeom>
            <a:avLst/>
            <a:gdLst>
              <a:gd name="connsiteX0" fmla="*/ 0 w 3708400"/>
              <a:gd name="connsiteY0" fmla="*/ 812873 h 812873"/>
              <a:gd name="connsiteX1" fmla="*/ 800100 w 3708400"/>
              <a:gd name="connsiteY1" fmla="*/ 12773 h 812873"/>
              <a:gd name="connsiteX2" fmla="*/ 2032000 w 3708400"/>
              <a:gd name="connsiteY2" fmla="*/ 558873 h 812873"/>
              <a:gd name="connsiteX3" fmla="*/ 2959100 w 3708400"/>
              <a:gd name="connsiteY3" fmla="*/ 73 h 812873"/>
              <a:gd name="connsiteX4" fmla="*/ 3708400 w 3708400"/>
              <a:gd name="connsiteY4" fmla="*/ 520773 h 81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8400" h="812873">
                <a:moveTo>
                  <a:pt x="0" y="812873"/>
                </a:moveTo>
                <a:cubicBezTo>
                  <a:pt x="230716" y="433989"/>
                  <a:pt x="461433" y="55106"/>
                  <a:pt x="800100" y="12773"/>
                </a:cubicBezTo>
                <a:cubicBezTo>
                  <a:pt x="1138767" y="-29560"/>
                  <a:pt x="1672167" y="560990"/>
                  <a:pt x="2032000" y="558873"/>
                </a:cubicBezTo>
                <a:cubicBezTo>
                  <a:pt x="2391833" y="556756"/>
                  <a:pt x="2679700" y="6423"/>
                  <a:pt x="2959100" y="73"/>
                </a:cubicBezTo>
                <a:cubicBezTo>
                  <a:pt x="3238500" y="-6277"/>
                  <a:pt x="3568700" y="402240"/>
                  <a:pt x="3708400" y="520773"/>
                </a:cubicBezTo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  <a:alpha val="34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25" name="任意多边形: 形状 24"/>
          <p:cNvSpPr/>
          <p:nvPr userDrawn="1">
            <p:custDataLst>
              <p:tags r:id="rId9"/>
            </p:custDataLst>
          </p:nvPr>
        </p:nvSpPr>
        <p:spPr>
          <a:xfrm flipH="1">
            <a:off x="6380162" y="5382686"/>
            <a:ext cx="2854326" cy="837139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40000"/>
                  <a:lumOff val="60000"/>
                  <a:alpha val="2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577340" y="1428750"/>
            <a:ext cx="9037320" cy="1899285"/>
          </a:xfrm>
        </p:spPr>
        <p:txBody>
          <a:bodyPr wrap="square" lIns="0" anchor="b" anchorCtr="0">
            <a:normAutofit/>
          </a:bodyPr>
          <a:lstStyle>
            <a:lvl1pPr algn="ctr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</a:t>
            </a:r>
            <a:endParaRPr lang="zh-CN" altLang="en-US" dirty="0"/>
          </a:p>
        </p:txBody>
      </p:sp>
      <p:sp>
        <p:nvSpPr>
          <p:cNvPr id="4" name="署名占位符 10"/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3549015" y="4889500"/>
            <a:ext cx="5093970" cy="539750"/>
          </a:xfrm>
          <a:prstGeom prst="rect">
            <a:avLst/>
          </a:prstGeom>
          <a:noFill/>
          <a:ln w="15875">
            <a:noFill/>
          </a:ln>
        </p:spPr>
        <p:txBody>
          <a:bodyPr wrap="squar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118168" y="4599538"/>
            <a:ext cx="5955665" cy="0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副标题 2"/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77340" y="3550285"/>
            <a:ext cx="9037320" cy="805815"/>
          </a:xfrm>
        </p:spPr>
        <p:txBody>
          <a:bodyPr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9" name="任意多边形: 形状 21"/>
          <p:cNvSpPr/>
          <p:nvPr userDrawn="1">
            <p:custDataLst>
              <p:tags r:id="rId6"/>
            </p:custDataLst>
          </p:nvPr>
        </p:nvSpPr>
        <p:spPr>
          <a:xfrm>
            <a:off x="368300" y="5416578"/>
            <a:ext cx="4940300" cy="1044548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1835">
                <a:schemeClr val="accent1">
                  <a:lumMod val="34000"/>
                  <a:lumOff val="66000"/>
                  <a:alpha val="22000"/>
                </a:schemeClr>
              </a:gs>
              <a:gs pos="21000">
                <a:schemeClr val="accent1">
                  <a:lumMod val="17000"/>
                  <a:lumOff val="83000"/>
                  <a:alpha val="38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>
            <a:off x="9858375" y="6136651"/>
            <a:ext cx="1835150" cy="402261"/>
          </a:xfrm>
          <a:custGeom>
            <a:avLst/>
            <a:gdLst>
              <a:gd name="connsiteX0" fmla="*/ 0 w 3708400"/>
              <a:gd name="connsiteY0" fmla="*/ 812873 h 812873"/>
              <a:gd name="connsiteX1" fmla="*/ 800100 w 3708400"/>
              <a:gd name="connsiteY1" fmla="*/ 12773 h 812873"/>
              <a:gd name="connsiteX2" fmla="*/ 2032000 w 3708400"/>
              <a:gd name="connsiteY2" fmla="*/ 558873 h 812873"/>
              <a:gd name="connsiteX3" fmla="*/ 2959100 w 3708400"/>
              <a:gd name="connsiteY3" fmla="*/ 73 h 812873"/>
              <a:gd name="connsiteX4" fmla="*/ 3708400 w 3708400"/>
              <a:gd name="connsiteY4" fmla="*/ 520773 h 81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8400" h="812873">
                <a:moveTo>
                  <a:pt x="0" y="812873"/>
                </a:moveTo>
                <a:cubicBezTo>
                  <a:pt x="230716" y="433989"/>
                  <a:pt x="461433" y="55106"/>
                  <a:pt x="800100" y="12773"/>
                </a:cubicBezTo>
                <a:cubicBezTo>
                  <a:pt x="1138767" y="-29560"/>
                  <a:pt x="1672167" y="560990"/>
                  <a:pt x="2032000" y="558873"/>
                </a:cubicBezTo>
                <a:cubicBezTo>
                  <a:pt x="2391833" y="556756"/>
                  <a:pt x="2679700" y="6423"/>
                  <a:pt x="2959100" y="73"/>
                </a:cubicBezTo>
                <a:cubicBezTo>
                  <a:pt x="3238500" y="-6277"/>
                  <a:pt x="3568700" y="402240"/>
                  <a:pt x="3708400" y="520773"/>
                </a:cubicBezTo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  <a:alpha val="34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25" name="任意多边形: 形状 24"/>
          <p:cNvSpPr/>
          <p:nvPr userDrawn="1">
            <p:custDataLst>
              <p:tags r:id="rId8"/>
            </p:custDataLst>
          </p:nvPr>
        </p:nvSpPr>
        <p:spPr>
          <a:xfrm flipH="1">
            <a:off x="6380162" y="5382686"/>
            <a:ext cx="2854326" cy="837139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40000"/>
                  <a:lumOff val="60000"/>
                  <a:alpha val="2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3" name="任意多边形: 形状 21"/>
          <p:cNvSpPr/>
          <p:nvPr userDrawn="1">
            <p:custDataLst>
              <p:tags r:id="rId9"/>
            </p:custDataLst>
          </p:nvPr>
        </p:nvSpPr>
        <p:spPr>
          <a:xfrm>
            <a:off x="1346200" y="854075"/>
            <a:ext cx="9499600" cy="5150485"/>
          </a:xfrm>
          <a:custGeom>
            <a:avLst/>
            <a:gdLst>
              <a:gd name="connsiteX0" fmla="*/ 372192 w 9061807"/>
              <a:gd name="connsiteY0" fmla="*/ 0 h 4912760"/>
              <a:gd name="connsiteX1" fmla="*/ 8689615 w 9061807"/>
              <a:gd name="connsiteY1" fmla="*/ 0 h 4912760"/>
              <a:gd name="connsiteX2" fmla="*/ 8868587 w 9061807"/>
              <a:gd name="connsiteY2" fmla="*/ 178972 h 4912760"/>
              <a:gd name="connsiteX3" fmla="*/ 8868587 w 9061807"/>
              <a:gd name="connsiteY3" fmla="*/ 232025 h 4912760"/>
              <a:gd name="connsiteX4" fmla="*/ 8916245 w 9061807"/>
              <a:gd name="connsiteY4" fmla="*/ 232025 h 4912760"/>
              <a:gd name="connsiteX5" fmla="*/ 9061807 w 9061807"/>
              <a:gd name="connsiteY5" fmla="*/ 377587 h 4912760"/>
              <a:gd name="connsiteX6" fmla="*/ 9061807 w 9061807"/>
              <a:gd name="connsiteY6" fmla="*/ 4535173 h 4912760"/>
              <a:gd name="connsiteX7" fmla="*/ 8916245 w 9061807"/>
              <a:gd name="connsiteY7" fmla="*/ 4680735 h 4912760"/>
              <a:gd name="connsiteX8" fmla="*/ 8868587 w 9061807"/>
              <a:gd name="connsiteY8" fmla="*/ 4680735 h 4912760"/>
              <a:gd name="connsiteX9" fmla="*/ 8868587 w 9061807"/>
              <a:gd name="connsiteY9" fmla="*/ 4733788 h 4912760"/>
              <a:gd name="connsiteX10" fmla="*/ 8689615 w 9061807"/>
              <a:gd name="connsiteY10" fmla="*/ 4912760 h 4912760"/>
              <a:gd name="connsiteX11" fmla="*/ 372192 w 9061807"/>
              <a:gd name="connsiteY11" fmla="*/ 4912760 h 4912760"/>
              <a:gd name="connsiteX12" fmla="*/ 193220 w 9061807"/>
              <a:gd name="connsiteY12" fmla="*/ 4733788 h 4912760"/>
              <a:gd name="connsiteX13" fmla="*/ 193220 w 9061807"/>
              <a:gd name="connsiteY13" fmla="*/ 4680735 h 4912760"/>
              <a:gd name="connsiteX14" fmla="*/ 145562 w 9061807"/>
              <a:gd name="connsiteY14" fmla="*/ 4680735 h 4912760"/>
              <a:gd name="connsiteX15" fmla="*/ 0 w 9061807"/>
              <a:gd name="connsiteY15" fmla="*/ 4535173 h 4912760"/>
              <a:gd name="connsiteX16" fmla="*/ 0 w 9061807"/>
              <a:gd name="connsiteY16" fmla="*/ 377587 h 4912760"/>
              <a:gd name="connsiteX17" fmla="*/ 145562 w 9061807"/>
              <a:gd name="connsiteY17" fmla="*/ 232025 h 4912760"/>
              <a:gd name="connsiteX18" fmla="*/ 193220 w 9061807"/>
              <a:gd name="connsiteY18" fmla="*/ 232025 h 4912760"/>
              <a:gd name="connsiteX19" fmla="*/ 193220 w 9061807"/>
              <a:gd name="connsiteY19" fmla="*/ 178972 h 4912760"/>
              <a:gd name="connsiteX20" fmla="*/ 372192 w 9061807"/>
              <a:gd name="connsiteY20" fmla="*/ 0 h 491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61807" h="4912760">
                <a:moveTo>
                  <a:pt x="372192" y="0"/>
                </a:moveTo>
                <a:lnTo>
                  <a:pt x="8689615" y="0"/>
                </a:lnTo>
                <a:cubicBezTo>
                  <a:pt x="8788459" y="0"/>
                  <a:pt x="8868587" y="80128"/>
                  <a:pt x="8868587" y="178972"/>
                </a:cubicBezTo>
                <a:lnTo>
                  <a:pt x="8868587" y="232025"/>
                </a:lnTo>
                <a:lnTo>
                  <a:pt x="8916245" y="232025"/>
                </a:lnTo>
                <a:cubicBezTo>
                  <a:pt x="8996637" y="232025"/>
                  <a:pt x="9061807" y="297195"/>
                  <a:pt x="9061807" y="377587"/>
                </a:cubicBezTo>
                <a:lnTo>
                  <a:pt x="9061807" y="4535173"/>
                </a:lnTo>
                <a:cubicBezTo>
                  <a:pt x="9061807" y="4615565"/>
                  <a:pt x="8996637" y="4680735"/>
                  <a:pt x="8916245" y="4680735"/>
                </a:cubicBezTo>
                <a:lnTo>
                  <a:pt x="8868587" y="4680735"/>
                </a:lnTo>
                <a:lnTo>
                  <a:pt x="8868587" y="4733788"/>
                </a:lnTo>
                <a:cubicBezTo>
                  <a:pt x="8868587" y="4832632"/>
                  <a:pt x="8788459" y="4912760"/>
                  <a:pt x="8689615" y="4912760"/>
                </a:cubicBezTo>
                <a:lnTo>
                  <a:pt x="372192" y="4912760"/>
                </a:lnTo>
                <a:cubicBezTo>
                  <a:pt x="273348" y="4912760"/>
                  <a:pt x="193220" y="4832632"/>
                  <a:pt x="193220" y="4733788"/>
                </a:cubicBezTo>
                <a:lnTo>
                  <a:pt x="193220" y="4680735"/>
                </a:lnTo>
                <a:lnTo>
                  <a:pt x="145562" y="4680735"/>
                </a:lnTo>
                <a:cubicBezTo>
                  <a:pt x="65170" y="4680735"/>
                  <a:pt x="0" y="4615565"/>
                  <a:pt x="0" y="4535173"/>
                </a:cubicBezTo>
                <a:lnTo>
                  <a:pt x="0" y="377587"/>
                </a:lnTo>
                <a:cubicBezTo>
                  <a:pt x="0" y="297195"/>
                  <a:pt x="65170" y="232025"/>
                  <a:pt x="145562" y="232025"/>
                </a:cubicBezTo>
                <a:lnTo>
                  <a:pt x="193220" y="232025"/>
                </a:lnTo>
                <a:lnTo>
                  <a:pt x="193220" y="178972"/>
                </a:lnTo>
                <a:cubicBezTo>
                  <a:pt x="193220" y="80128"/>
                  <a:pt x="273348" y="0"/>
                  <a:pt x="372192" y="0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>
              <a:cs typeface="黑体" panose="02010609060101010101" pitchFamily="49" charset="-122"/>
            </a:endParaRPr>
          </a:p>
        </p:txBody>
      </p:sp>
      <p:sp>
        <p:nvSpPr>
          <p:cNvPr id="7" name="任意多边形: 形状 34"/>
          <p:cNvSpPr/>
          <p:nvPr userDrawn="1">
            <p:custDataLst>
              <p:tags r:id="rId10"/>
            </p:custDataLst>
          </p:nvPr>
        </p:nvSpPr>
        <p:spPr>
          <a:xfrm>
            <a:off x="1435735" y="940435"/>
            <a:ext cx="9320530" cy="4977765"/>
          </a:xfrm>
          <a:custGeom>
            <a:avLst/>
            <a:gdLst>
              <a:gd name="connsiteX0" fmla="*/ 359696 w 8940783"/>
              <a:gd name="connsiteY0" fmla="*/ 0 h 4747816"/>
              <a:gd name="connsiteX1" fmla="*/ 542919 w 8940783"/>
              <a:gd name="connsiteY1" fmla="*/ 0 h 4747816"/>
              <a:gd name="connsiteX2" fmla="*/ 8397864 w 8940783"/>
              <a:gd name="connsiteY2" fmla="*/ 0 h 4747816"/>
              <a:gd name="connsiteX3" fmla="*/ 8581087 w 8940783"/>
              <a:gd name="connsiteY3" fmla="*/ 0 h 4747816"/>
              <a:gd name="connsiteX4" fmla="*/ 8754050 w 8940783"/>
              <a:gd name="connsiteY4" fmla="*/ 172963 h 4747816"/>
              <a:gd name="connsiteX5" fmla="*/ 8754050 w 8940783"/>
              <a:gd name="connsiteY5" fmla="*/ 224235 h 4747816"/>
              <a:gd name="connsiteX6" fmla="*/ 8800108 w 8940783"/>
              <a:gd name="connsiteY6" fmla="*/ 224235 h 4747816"/>
              <a:gd name="connsiteX7" fmla="*/ 8940783 w 8940783"/>
              <a:gd name="connsiteY7" fmla="*/ 364910 h 4747816"/>
              <a:gd name="connsiteX8" fmla="*/ 8940783 w 8940783"/>
              <a:gd name="connsiteY8" fmla="*/ 4382907 h 4747816"/>
              <a:gd name="connsiteX9" fmla="*/ 8800108 w 8940783"/>
              <a:gd name="connsiteY9" fmla="*/ 4523581 h 4747816"/>
              <a:gd name="connsiteX10" fmla="*/ 8754050 w 8940783"/>
              <a:gd name="connsiteY10" fmla="*/ 4523581 h 4747816"/>
              <a:gd name="connsiteX11" fmla="*/ 8754050 w 8940783"/>
              <a:gd name="connsiteY11" fmla="*/ 4574853 h 4747816"/>
              <a:gd name="connsiteX12" fmla="*/ 8581087 w 8940783"/>
              <a:gd name="connsiteY12" fmla="*/ 4747816 h 4747816"/>
              <a:gd name="connsiteX13" fmla="*/ 8397864 w 8940783"/>
              <a:gd name="connsiteY13" fmla="*/ 4747816 h 4747816"/>
              <a:gd name="connsiteX14" fmla="*/ 542919 w 8940783"/>
              <a:gd name="connsiteY14" fmla="*/ 4747816 h 4747816"/>
              <a:gd name="connsiteX15" fmla="*/ 359696 w 8940783"/>
              <a:gd name="connsiteY15" fmla="*/ 4747816 h 4747816"/>
              <a:gd name="connsiteX16" fmla="*/ 186733 w 8940783"/>
              <a:gd name="connsiteY16" fmla="*/ 4574853 h 4747816"/>
              <a:gd name="connsiteX17" fmla="*/ 186733 w 8940783"/>
              <a:gd name="connsiteY17" fmla="*/ 4523581 h 4747816"/>
              <a:gd name="connsiteX18" fmla="*/ 140675 w 8940783"/>
              <a:gd name="connsiteY18" fmla="*/ 4523581 h 4747816"/>
              <a:gd name="connsiteX19" fmla="*/ 0 w 8940783"/>
              <a:gd name="connsiteY19" fmla="*/ 4382907 h 4747816"/>
              <a:gd name="connsiteX20" fmla="*/ 0 w 8940783"/>
              <a:gd name="connsiteY20" fmla="*/ 364910 h 4747816"/>
              <a:gd name="connsiteX21" fmla="*/ 140675 w 8940783"/>
              <a:gd name="connsiteY21" fmla="*/ 224235 h 4747816"/>
              <a:gd name="connsiteX22" fmla="*/ 186733 w 8940783"/>
              <a:gd name="connsiteY22" fmla="*/ 224235 h 4747816"/>
              <a:gd name="connsiteX23" fmla="*/ 186733 w 8940783"/>
              <a:gd name="connsiteY23" fmla="*/ 172963 h 4747816"/>
              <a:gd name="connsiteX24" fmla="*/ 359696 w 8940783"/>
              <a:gd name="connsiteY24" fmla="*/ 0 h 4747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940783" h="4747816">
                <a:moveTo>
                  <a:pt x="359696" y="0"/>
                </a:moveTo>
                <a:lnTo>
                  <a:pt x="542919" y="0"/>
                </a:lnTo>
                <a:lnTo>
                  <a:pt x="8397864" y="0"/>
                </a:lnTo>
                <a:lnTo>
                  <a:pt x="8581087" y="0"/>
                </a:lnTo>
                <a:cubicBezTo>
                  <a:pt x="8676613" y="0"/>
                  <a:pt x="8754050" y="77438"/>
                  <a:pt x="8754050" y="172963"/>
                </a:cubicBezTo>
                <a:lnTo>
                  <a:pt x="8754050" y="224235"/>
                </a:lnTo>
                <a:lnTo>
                  <a:pt x="8800108" y="224235"/>
                </a:lnTo>
                <a:cubicBezTo>
                  <a:pt x="8877801" y="224235"/>
                  <a:pt x="8940783" y="287217"/>
                  <a:pt x="8940783" y="364910"/>
                </a:cubicBezTo>
                <a:lnTo>
                  <a:pt x="8940783" y="4382907"/>
                </a:lnTo>
                <a:cubicBezTo>
                  <a:pt x="8940783" y="4460599"/>
                  <a:pt x="8877801" y="4523581"/>
                  <a:pt x="8800108" y="4523581"/>
                </a:cubicBezTo>
                <a:lnTo>
                  <a:pt x="8754050" y="4523581"/>
                </a:lnTo>
                <a:lnTo>
                  <a:pt x="8754050" y="4574853"/>
                </a:lnTo>
                <a:cubicBezTo>
                  <a:pt x="8754050" y="4670379"/>
                  <a:pt x="8676613" y="4747816"/>
                  <a:pt x="8581087" y="4747816"/>
                </a:cubicBezTo>
                <a:lnTo>
                  <a:pt x="8397864" y="4747816"/>
                </a:lnTo>
                <a:lnTo>
                  <a:pt x="542919" y="4747816"/>
                </a:lnTo>
                <a:lnTo>
                  <a:pt x="359696" y="4747816"/>
                </a:lnTo>
                <a:cubicBezTo>
                  <a:pt x="264171" y="4747816"/>
                  <a:pt x="186733" y="4670379"/>
                  <a:pt x="186733" y="4574853"/>
                </a:cubicBezTo>
                <a:lnTo>
                  <a:pt x="186733" y="4523581"/>
                </a:lnTo>
                <a:lnTo>
                  <a:pt x="140675" y="4523581"/>
                </a:lnTo>
                <a:cubicBezTo>
                  <a:pt x="62982" y="4523581"/>
                  <a:pt x="0" y="4460599"/>
                  <a:pt x="0" y="4382907"/>
                </a:cubicBezTo>
                <a:lnTo>
                  <a:pt x="0" y="364910"/>
                </a:lnTo>
                <a:cubicBezTo>
                  <a:pt x="0" y="287217"/>
                  <a:pt x="62982" y="224235"/>
                  <a:pt x="140675" y="224235"/>
                </a:cubicBezTo>
                <a:lnTo>
                  <a:pt x="186733" y="224235"/>
                </a:lnTo>
                <a:lnTo>
                  <a:pt x="186733" y="172963"/>
                </a:lnTo>
                <a:cubicBezTo>
                  <a:pt x="186733" y="77438"/>
                  <a:pt x="264171" y="0"/>
                  <a:pt x="359696" y="0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800">
              <a:cs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9F33-F385-4F75-AFDB-C8B621EAE79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9FF-3FD3-4FF9-A4A1-3E20D6CF532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44.xml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tags" Target="../tags/tag39.xml"/><Relationship Id="rId11" Type="http://schemas.openxmlformats.org/officeDocument/2006/relationships/tags" Target="../tags/tag38.xml"/><Relationship Id="rId10" Type="http://schemas.openxmlformats.org/officeDocument/2006/relationships/tags" Target="../tags/tag37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>
            <p:custDataLst>
              <p:tags r:id="rId6"/>
            </p:custData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90500" dist="190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zh-CN" altLang="en-US">
              <a:cs typeface="+mn-lt"/>
              <a:sym typeface="汉仪书宋二简" panose="02010600000101010101" charset="-122"/>
            </a:endParaRPr>
          </a:p>
        </p:txBody>
      </p:sp>
      <p:sp>
        <p:nvSpPr>
          <p:cNvPr id="19" name="矩形 18"/>
          <p:cNvSpPr/>
          <p:nvPr userDrawn="1">
            <p:custDataLst>
              <p:tags r:id="rId7"/>
            </p:custDataLst>
          </p:nvPr>
        </p:nvSpPr>
        <p:spPr>
          <a:xfrm>
            <a:off x="158750" y="136525"/>
            <a:ext cx="11874500" cy="65849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zh-CN" altLang="en-US">
              <a:cs typeface="+mn-lt"/>
              <a:sym typeface="汉仪书宋二简" panose="02010600000101010101" charset="-122"/>
            </a:endParaRPr>
          </a:p>
        </p:txBody>
      </p:sp>
      <p:sp>
        <p:nvSpPr>
          <p:cNvPr id="22" name="任意多边形: 形状 21"/>
          <p:cNvSpPr/>
          <p:nvPr userDrawn="1">
            <p:custDataLst>
              <p:tags r:id="rId8"/>
            </p:custDataLst>
          </p:nvPr>
        </p:nvSpPr>
        <p:spPr>
          <a:xfrm>
            <a:off x="368300" y="5416578"/>
            <a:ext cx="4940300" cy="1044548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1835">
                <a:schemeClr val="accent1">
                  <a:lumMod val="34000"/>
                  <a:lumOff val="66000"/>
                  <a:alpha val="22000"/>
                </a:schemeClr>
              </a:gs>
              <a:gs pos="21000">
                <a:schemeClr val="accent1">
                  <a:lumMod val="17000"/>
                  <a:lumOff val="83000"/>
                  <a:alpha val="38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9"/>
            </p:custDataLst>
          </p:nvPr>
        </p:nvSpPr>
        <p:spPr>
          <a:xfrm>
            <a:off x="9858375" y="6136651"/>
            <a:ext cx="1835150" cy="402261"/>
          </a:xfrm>
          <a:custGeom>
            <a:avLst/>
            <a:gdLst>
              <a:gd name="connsiteX0" fmla="*/ 0 w 3708400"/>
              <a:gd name="connsiteY0" fmla="*/ 812873 h 812873"/>
              <a:gd name="connsiteX1" fmla="*/ 800100 w 3708400"/>
              <a:gd name="connsiteY1" fmla="*/ 12773 h 812873"/>
              <a:gd name="connsiteX2" fmla="*/ 2032000 w 3708400"/>
              <a:gd name="connsiteY2" fmla="*/ 558873 h 812873"/>
              <a:gd name="connsiteX3" fmla="*/ 2959100 w 3708400"/>
              <a:gd name="connsiteY3" fmla="*/ 73 h 812873"/>
              <a:gd name="connsiteX4" fmla="*/ 3708400 w 3708400"/>
              <a:gd name="connsiteY4" fmla="*/ 520773 h 812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8400" h="812873">
                <a:moveTo>
                  <a:pt x="0" y="812873"/>
                </a:moveTo>
                <a:cubicBezTo>
                  <a:pt x="230716" y="433989"/>
                  <a:pt x="461433" y="55106"/>
                  <a:pt x="800100" y="12773"/>
                </a:cubicBezTo>
                <a:cubicBezTo>
                  <a:pt x="1138767" y="-29560"/>
                  <a:pt x="1672167" y="560990"/>
                  <a:pt x="2032000" y="558873"/>
                </a:cubicBezTo>
                <a:cubicBezTo>
                  <a:pt x="2391833" y="556756"/>
                  <a:pt x="2679700" y="6423"/>
                  <a:pt x="2959100" y="73"/>
                </a:cubicBezTo>
                <a:cubicBezTo>
                  <a:pt x="3238500" y="-6277"/>
                  <a:pt x="3568700" y="402240"/>
                  <a:pt x="3708400" y="520773"/>
                </a:cubicBezTo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  <a:alpha val="34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25" name="任意多边形: 形状 24"/>
          <p:cNvSpPr/>
          <p:nvPr userDrawn="1">
            <p:custDataLst>
              <p:tags r:id="rId10"/>
            </p:custDataLst>
          </p:nvPr>
        </p:nvSpPr>
        <p:spPr>
          <a:xfrm flipH="1">
            <a:off x="6380162" y="5382686"/>
            <a:ext cx="2854326" cy="837139"/>
          </a:xfrm>
          <a:custGeom>
            <a:avLst/>
            <a:gdLst>
              <a:gd name="connsiteX0" fmla="*/ 0 w 6007100"/>
              <a:gd name="connsiteY0" fmla="*/ 1270106 h 1270106"/>
              <a:gd name="connsiteX1" fmla="*/ 1752600 w 6007100"/>
              <a:gd name="connsiteY1" fmla="*/ 106 h 1270106"/>
              <a:gd name="connsiteX2" fmla="*/ 3784600 w 6007100"/>
              <a:gd name="connsiteY2" fmla="*/ 1193906 h 1270106"/>
              <a:gd name="connsiteX3" fmla="*/ 4876800 w 6007100"/>
              <a:gd name="connsiteY3" fmla="*/ 482706 h 1270106"/>
              <a:gd name="connsiteX4" fmla="*/ 6007100 w 6007100"/>
              <a:gd name="connsiteY4" fmla="*/ 1130406 h 12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7100" h="1270106">
                <a:moveTo>
                  <a:pt x="0" y="1270106"/>
                </a:moveTo>
                <a:cubicBezTo>
                  <a:pt x="560916" y="641456"/>
                  <a:pt x="1121833" y="12806"/>
                  <a:pt x="1752600" y="106"/>
                </a:cubicBezTo>
                <a:cubicBezTo>
                  <a:pt x="2383367" y="-12594"/>
                  <a:pt x="3263900" y="1113473"/>
                  <a:pt x="3784600" y="1193906"/>
                </a:cubicBezTo>
                <a:cubicBezTo>
                  <a:pt x="4305300" y="1274339"/>
                  <a:pt x="4506383" y="493289"/>
                  <a:pt x="4876800" y="482706"/>
                </a:cubicBezTo>
                <a:cubicBezTo>
                  <a:pt x="5247217" y="472123"/>
                  <a:pt x="5627158" y="801264"/>
                  <a:pt x="6007100" y="1130406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40000"/>
                  <a:lumOff val="60000"/>
                  <a:alpha val="2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800">
              <a:cs typeface="+mn-lt"/>
              <a:sym typeface="汉仪书宋二简" panose="02010600000101010101" charset="-122"/>
            </a:endParaRPr>
          </a:p>
        </p:txBody>
      </p:sp>
      <p:sp>
        <p:nvSpPr>
          <p:cNvPr id="16" name="任意多边形: 形状 15"/>
          <p:cNvSpPr/>
          <p:nvPr userDrawn="1">
            <p:custDataLst>
              <p:tags r:id="rId11"/>
            </p:custDataLst>
          </p:nvPr>
        </p:nvSpPr>
        <p:spPr>
          <a:xfrm>
            <a:off x="246018" y="289470"/>
            <a:ext cx="75968" cy="267178"/>
          </a:xfrm>
          <a:custGeom>
            <a:avLst/>
            <a:gdLst>
              <a:gd name="connsiteX0" fmla="*/ 53080 w 106160"/>
              <a:gd name="connsiteY0" fmla="*/ 280881 h 373362"/>
              <a:gd name="connsiteX1" fmla="*/ 13679 w 106160"/>
              <a:gd name="connsiteY1" fmla="*/ 320282 h 373362"/>
              <a:gd name="connsiteX2" fmla="*/ 53080 w 106160"/>
              <a:gd name="connsiteY2" fmla="*/ 359683 h 373362"/>
              <a:gd name="connsiteX3" fmla="*/ 92481 w 106160"/>
              <a:gd name="connsiteY3" fmla="*/ 320282 h 373362"/>
              <a:gd name="connsiteX4" fmla="*/ 53080 w 106160"/>
              <a:gd name="connsiteY4" fmla="*/ 280881 h 373362"/>
              <a:gd name="connsiteX5" fmla="*/ 53080 w 106160"/>
              <a:gd name="connsiteY5" fmla="*/ 267202 h 373362"/>
              <a:gd name="connsiteX6" fmla="*/ 106160 w 106160"/>
              <a:gd name="connsiteY6" fmla="*/ 320282 h 373362"/>
              <a:gd name="connsiteX7" fmla="*/ 53080 w 106160"/>
              <a:gd name="connsiteY7" fmla="*/ 373362 h 373362"/>
              <a:gd name="connsiteX8" fmla="*/ 0 w 106160"/>
              <a:gd name="connsiteY8" fmla="*/ 320282 h 373362"/>
              <a:gd name="connsiteX9" fmla="*/ 53080 w 106160"/>
              <a:gd name="connsiteY9" fmla="*/ 267202 h 373362"/>
              <a:gd name="connsiteX10" fmla="*/ 53080 w 106160"/>
              <a:gd name="connsiteY10" fmla="*/ 147280 h 373362"/>
              <a:gd name="connsiteX11" fmla="*/ 13679 w 106160"/>
              <a:gd name="connsiteY11" fmla="*/ 186681 h 373362"/>
              <a:gd name="connsiteX12" fmla="*/ 53080 w 106160"/>
              <a:gd name="connsiteY12" fmla="*/ 226082 h 373362"/>
              <a:gd name="connsiteX13" fmla="*/ 92481 w 106160"/>
              <a:gd name="connsiteY13" fmla="*/ 186681 h 373362"/>
              <a:gd name="connsiteX14" fmla="*/ 53080 w 106160"/>
              <a:gd name="connsiteY14" fmla="*/ 147280 h 373362"/>
              <a:gd name="connsiteX15" fmla="*/ 53080 w 106160"/>
              <a:gd name="connsiteY15" fmla="*/ 133601 h 373362"/>
              <a:gd name="connsiteX16" fmla="*/ 106160 w 106160"/>
              <a:gd name="connsiteY16" fmla="*/ 186681 h 373362"/>
              <a:gd name="connsiteX17" fmla="*/ 53080 w 106160"/>
              <a:gd name="connsiteY17" fmla="*/ 239761 h 373362"/>
              <a:gd name="connsiteX18" fmla="*/ 0 w 106160"/>
              <a:gd name="connsiteY18" fmla="*/ 186681 h 373362"/>
              <a:gd name="connsiteX19" fmla="*/ 53080 w 106160"/>
              <a:gd name="connsiteY19" fmla="*/ 133601 h 373362"/>
              <a:gd name="connsiteX20" fmla="*/ 53080 w 106160"/>
              <a:gd name="connsiteY20" fmla="*/ 13679 h 373362"/>
              <a:gd name="connsiteX21" fmla="*/ 13679 w 106160"/>
              <a:gd name="connsiteY21" fmla="*/ 53080 h 373362"/>
              <a:gd name="connsiteX22" fmla="*/ 53080 w 106160"/>
              <a:gd name="connsiteY22" fmla="*/ 92481 h 373362"/>
              <a:gd name="connsiteX23" fmla="*/ 92481 w 106160"/>
              <a:gd name="connsiteY23" fmla="*/ 53080 h 373362"/>
              <a:gd name="connsiteX24" fmla="*/ 53080 w 106160"/>
              <a:gd name="connsiteY24" fmla="*/ 13679 h 373362"/>
              <a:gd name="connsiteX25" fmla="*/ 53080 w 106160"/>
              <a:gd name="connsiteY25" fmla="*/ 0 h 373362"/>
              <a:gd name="connsiteX26" fmla="*/ 106160 w 106160"/>
              <a:gd name="connsiteY26" fmla="*/ 53080 h 373362"/>
              <a:gd name="connsiteX27" fmla="*/ 53080 w 106160"/>
              <a:gd name="connsiteY27" fmla="*/ 106160 h 373362"/>
              <a:gd name="connsiteX28" fmla="*/ 0 w 106160"/>
              <a:gd name="connsiteY28" fmla="*/ 53080 h 373362"/>
              <a:gd name="connsiteX29" fmla="*/ 53080 w 106160"/>
              <a:gd name="connsiteY29" fmla="*/ 0 h 37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6160" h="373362">
                <a:moveTo>
                  <a:pt x="53080" y="280881"/>
                </a:moveTo>
                <a:cubicBezTo>
                  <a:pt x="31319" y="280881"/>
                  <a:pt x="13679" y="298521"/>
                  <a:pt x="13679" y="320282"/>
                </a:cubicBezTo>
                <a:cubicBezTo>
                  <a:pt x="13679" y="342043"/>
                  <a:pt x="31319" y="359683"/>
                  <a:pt x="53080" y="359683"/>
                </a:cubicBezTo>
                <a:cubicBezTo>
                  <a:pt x="74841" y="359683"/>
                  <a:pt x="92481" y="342043"/>
                  <a:pt x="92481" y="320282"/>
                </a:cubicBezTo>
                <a:cubicBezTo>
                  <a:pt x="92481" y="298521"/>
                  <a:pt x="74841" y="280881"/>
                  <a:pt x="53080" y="280881"/>
                </a:cubicBezTo>
                <a:close/>
                <a:moveTo>
                  <a:pt x="53080" y="267202"/>
                </a:moveTo>
                <a:cubicBezTo>
                  <a:pt x="82395" y="267202"/>
                  <a:pt x="106160" y="290967"/>
                  <a:pt x="106160" y="320282"/>
                </a:cubicBezTo>
                <a:cubicBezTo>
                  <a:pt x="106160" y="349597"/>
                  <a:pt x="82395" y="373362"/>
                  <a:pt x="53080" y="373362"/>
                </a:cubicBezTo>
                <a:cubicBezTo>
                  <a:pt x="23765" y="373362"/>
                  <a:pt x="0" y="349597"/>
                  <a:pt x="0" y="320282"/>
                </a:cubicBezTo>
                <a:cubicBezTo>
                  <a:pt x="0" y="290967"/>
                  <a:pt x="23765" y="267202"/>
                  <a:pt x="53080" y="267202"/>
                </a:cubicBezTo>
                <a:close/>
                <a:moveTo>
                  <a:pt x="53080" y="147280"/>
                </a:moveTo>
                <a:cubicBezTo>
                  <a:pt x="31319" y="147280"/>
                  <a:pt x="13679" y="164920"/>
                  <a:pt x="13679" y="186681"/>
                </a:cubicBezTo>
                <a:cubicBezTo>
                  <a:pt x="13679" y="208442"/>
                  <a:pt x="31319" y="226082"/>
                  <a:pt x="53080" y="226082"/>
                </a:cubicBezTo>
                <a:cubicBezTo>
                  <a:pt x="74841" y="226082"/>
                  <a:pt x="92481" y="208442"/>
                  <a:pt x="92481" y="186681"/>
                </a:cubicBezTo>
                <a:cubicBezTo>
                  <a:pt x="92481" y="164920"/>
                  <a:pt x="74841" y="147280"/>
                  <a:pt x="53080" y="147280"/>
                </a:cubicBezTo>
                <a:close/>
                <a:moveTo>
                  <a:pt x="53080" y="133601"/>
                </a:moveTo>
                <a:cubicBezTo>
                  <a:pt x="82395" y="133601"/>
                  <a:pt x="106160" y="157366"/>
                  <a:pt x="106160" y="186681"/>
                </a:cubicBezTo>
                <a:cubicBezTo>
                  <a:pt x="106160" y="215996"/>
                  <a:pt x="82395" y="239761"/>
                  <a:pt x="53080" y="239761"/>
                </a:cubicBezTo>
                <a:cubicBezTo>
                  <a:pt x="23765" y="239761"/>
                  <a:pt x="0" y="215996"/>
                  <a:pt x="0" y="186681"/>
                </a:cubicBezTo>
                <a:cubicBezTo>
                  <a:pt x="0" y="157366"/>
                  <a:pt x="23765" y="133601"/>
                  <a:pt x="53080" y="133601"/>
                </a:cubicBezTo>
                <a:close/>
                <a:moveTo>
                  <a:pt x="53080" y="13679"/>
                </a:moveTo>
                <a:cubicBezTo>
                  <a:pt x="31319" y="13679"/>
                  <a:pt x="13679" y="31319"/>
                  <a:pt x="13679" y="53080"/>
                </a:cubicBezTo>
                <a:cubicBezTo>
                  <a:pt x="13679" y="74841"/>
                  <a:pt x="31319" y="92481"/>
                  <a:pt x="53080" y="92481"/>
                </a:cubicBezTo>
                <a:cubicBezTo>
                  <a:pt x="74841" y="92481"/>
                  <a:pt x="92481" y="74841"/>
                  <a:pt x="92481" y="53080"/>
                </a:cubicBezTo>
                <a:cubicBezTo>
                  <a:pt x="92481" y="31319"/>
                  <a:pt x="74841" y="13679"/>
                  <a:pt x="53080" y="13679"/>
                </a:cubicBezTo>
                <a:close/>
                <a:moveTo>
                  <a:pt x="53080" y="0"/>
                </a:moveTo>
                <a:cubicBezTo>
                  <a:pt x="82395" y="0"/>
                  <a:pt x="106160" y="23765"/>
                  <a:pt x="106160" y="53080"/>
                </a:cubicBezTo>
                <a:cubicBezTo>
                  <a:pt x="106160" y="82395"/>
                  <a:pt x="82395" y="106160"/>
                  <a:pt x="53080" y="106160"/>
                </a:cubicBezTo>
                <a:cubicBezTo>
                  <a:pt x="23765" y="106160"/>
                  <a:pt x="0" y="82395"/>
                  <a:pt x="0" y="53080"/>
                </a:cubicBezTo>
                <a:cubicBezTo>
                  <a:pt x="0" y="23765"/>
                  <a:pt x="23765" y="0"/>
                  <a:pt x="53080" y="0"/>
                </a:cubicBezTo>
                <a:close/>
              </a:path>
            </a:pathLst>
          </a:custGeom>
          <a:solidFill>
            <a:schemeClr val="accent3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zh-CN" altLang="en-US">
              <a:solidFill>
                <a:schemeClr val="tx1"/>
              </a:solidFill>
              <a:cs typeface="+mn-lt"/>
              <a:sym typeface="汉仪书宋二简" panose="02010600000101010101" charset="-122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lt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lt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lt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华文中宋" panose="02010600040101010101" pitchFamily="2" charset="-122"/>
              <a:ea typeface="华文中宋" panose="02010600040101010101" pitchFamily="2" charset="-122"/>
              <a:sym typeface="汉仪书宋二简" panose="0201060000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just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n-lt"/>
          <a:ea typeface="+mn-ea"/>
          <a:cs typeface="+mj-cs"/>
          <a:sym typeface="汉仪书宋二简" panose="02010600000101010101" charset="-122"/>
        </a:defRPr>
      </a:lvl1pPr>
    </p:titleStyle>
    <p:bodyStyle>
      <a:lvl1pPr marL="228600" indent="-228600" algn="just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1pPr>
      <a:lvl2pPr marL="538480" indent="-206375" algn="just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2pPr>
      <a:lvl3pPr marL="798830" indent="-161925" algn="just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3pPr>
      <a:lvl4pPr marL="1030605" indent="-149225" algn="just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4pPr>
      <a:lvl5pPr marL="1235075" indent="-127000" algn="just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dk1">
              <a:lumMod val="85000"/>
              <a:lumOff val="15000"/>
            </a:schemeClr>
          </a:solidFill>
          <a:latin typeface="+mn-lt"/>
          <a:ea typeface="+mn-ea"/>
          <a:cs typeface="+mn-cs"/>
          <a:sym typeface="汉仪书宋二简" panose="0201060000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732280" y="1248410"/>
            <a:ext cx="8820150" cy="235712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dirty="0"/>
              <a:t>“</a:t>
            </a:r>
            <a:r>
              <a:rPr lang="zh-CN" altLang="en-US" dirty="0"/>
              <a:t>戏剧性瞬间</a:t>
            </a:r>
            <a:r>
              <a:rPr lang="en-US" altLang="zh-CN" dirty="0"/>
              <a:t>”</a:t>
            </a:r>
            <a:endParaRPr lang="zh-CN" altLang="en-US" dirty="0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评分</a:t>
            </a:r>
            <a:r>
              <a:rPr lang="zh-CN" altLang="en-US"/>
              <a:t>标准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39420" y="894715"/>
            <a:ext cx="11313160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三类文，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42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～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47 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分：</a:t>
            </a:r>
            <a:endParaRPr lang="zh-CN" altLang="en-US" sz="2400" b="1" kern="100" dirty="0">
              <a:solidFill>
                <a:schemeClr val="accent1"/>
              </a:solidFill>
              <a:effectLst/>
              <a:cs typeface="+mn-lt"/>
            </a:endParaRPr>
          </a:p>
          <a:p>
            <a:pPr lvl="1" algn="l">
              <a:lnSpc>
                <a:spcPct val="100000"/>
              </a:lnSpc>
            </a:pPr>
            <a:r>
              <a:rPr lang="zh-CN" altLang="en-US" sz="2400" kern="100" dirty="0">
                <a:effectLst/>
                <a:cs typeface="+mn-lt"/>
              </a:rPr>
              <a:t>能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基本围绕</a:t>
            </a:r>
            <a:r>
              <a:rPr lang="zh-CN" altLang="en-US" sz="2400" kern="100" dirty="0">
                <a:effectLst/>
                <a:cs typeface="+mn-lt"/>
              </a:rPr>
              <a:t>核心问题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这种心理为何存在，并如何对认知、行动产生影响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行文，但对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原因分析不够清晰</a:t>
            </a:r>
            <a:r>
              <a:rPr lang="zh-CN" altLang="en-US" sz="2400" kern="100" dirty="0">
                <a:effectLst/>
                <a:cs typeface="+mn-lt"/>
              </a:rPr>
              <a:t>、充分；或对这种心理对人们认知与行动产生的影响，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阐述不够清晰</a:t>
            </a:r>
            <a:r>
              <a:rPr lang="zh-CN" altLang="en-US" sz="2400" kern="100" dirty="0">
                <a:effectLst/>
                <a:cs typeface="+mn-lt"/>
              </a:rPr>
              <a:t>；或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重心偏移</a:t>
            </a:r>
            <a:r>
              <a:rPr lang="zh-CN" altLang="en-US" sz="2400" kern="100" dirty="0">
                <a:effectLst/>
                <a:cs typeface="+mn-lt"/>
              </a:rPr>
              <a:t>，文章主要谈论怎么做，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较少谈及</a:t>
            </a:r>
            <a:r>
              <a:rPr lang="zh-CN" altLang="en-US" sz="2400" kern="100" dirty="0">
                <a:effectLst/>
                <a:cs typeface="+mn-lt"/>
              </a:rPr>
              <a:t>现象本身、产生这种现象的原因及影响；或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思路不清晰，语言不通顺</a:t>
            </a:r>
            <a:r>
              <a:rPr lang="zh-CN" altLang="en-US" sz="2400" kern="100" dirty="0">
                <a:effectLst/>
                <a:cs typeface="+mn-lt"/>
              </a:rPr>
              <a:t>等。</a:t>
            </a:r>
            <a:endParaRPr lang="zh-CN" altLang="en-US" sz="2400" kern="100" dirty="0">
              <a:effectLst/>
              <a:cs typeface="+mn-lt"/>
            </a:endParaRPr>
          </a:p>
          <a:p>
            <a:pPr algn="l">
              <a:lnSpc>
                <a:spcPct val="100000"/>
              </a:lnSpc>
            </a:pP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四类文，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36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～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41 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分：</a:t>
            </a:r>
            <a:endParaRPr lang="zh-CN" altLang="en-US" sz="2400" b="1" kern="100" dirty="0">
              <a:solidFill>
                <a:schemeClr val="accent1"/>
              </a:solidFill>
              <a:effectLst/>
              <a:cs typeface="+mn-lt"/>
            </a:endParaRPr>
          </a:p>
          <a:p>
            <a:pPr lvl="1" algn="l">
              <a:lnSpc>
                <a:spcPct val="100000"/>
              </a:lnSpc>
            </a:pPr>
            <a:r>
              <a:rPr lang="zh-CN" altLang="en-US" sz="2400" kern="100" dirty="0">
                <a:effectLst/>
                <a:cs typeface="+mn-lt"/>
              </a:rPr>
              <a:t>重心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严重偏移</a:t>
            </a:r>
            <a:r>
              <a:rPr lang="zh-CN" altLang="en-US" sz="2400" kern="100" dirty="0">
                <a:effectLst/>
                <a:cs typeface="+mn-lt"/>
              </a:rPr>
              <a:t>，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偏离写作的核心问题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这种心理为何存在，并如何对认知和行动产生影响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；或论证混乱；或文体不明。</a:t>
            </a:r>
            <a:endParaRPr lang="zh-CN" altLang="en-US" sz="2400" kern="100" dirty="0">
              <a:effectLst/>
              <a:cs typeface="+mn-lt"/>
            </a:endParaRPr>
          </a:p>
          <a:p>
            <a:pPr algn="l">
              <a:lnSpc>
                <a:spcPct val="100000"/>
              </a:lnSpc>
            </a:pP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五类文，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35 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分及以下：</a:t>
            </a:r>
            <a:endParaRPr lang="zh-CN" altLang="en-US" sz="2400" b="1" kern="100" dirty="0">
              <a:solidFill>
                <a:schemeClr val="accent1"/>
              </a:solidFill>
              <a:effectLst/>
              <a:cs typeface="+mn-lt"/>
            </a:endParaRPr>
          </a:p>
          <a:p>
            <a:pPr lvl="1" algn="l">
              <a:lnSpc>
                <a:spcPct val="100000"/>
              </a:lnSpc>
            </a:pP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31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～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35 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分：</a:t>
            </a:r>
            <a:endParaRPr lang="zh-CN" altLang="en-US" sz="2400" b="1" kern="100" dirty="0">
              <a:solidFill>
                <a:schemeClr val="accent1"/>
              </a:solidFill>
              <a:effectLst/>
              <a:cs typeface="+mn-lt"/>
            </a:endParaRPr>
          </a:p>
          <a:p>
            <a:pPr lvl="2" algn="l">
              <a:lnSpc>
                <a:spcPct val="100000"/>
              </a:lnSpc>
            </a:pP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偷换概念</a:t>
            </a:r>
            <a:r>
              <a:rPr lang="zh-CN" altLang="en-US" sz="2400" kern="100" dirty="0">
                <a:effectLst/>
                <a:cs typeface="+mn-lt"/>
              </a:rPr>
              <a:t>，对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戏剧性的瞬间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的理解与材料语境相悖；</a:t>
            </a:r>
            <a:endParaRPr lang="zh-CN" altLang="en-US" sz="2400" kern="100" dirty="0">
              <a:effectLst/>
              <a:cs typeface="+mn-lt"/>
            </a:endParaRPr>
          </a:p>
          <a:p>
            <a:pPr lvl="2" algn="l">
              <a:lnSpc>
                <a:spcPct val="100000"/>
              </a:lnSpc>
            </a:pPr>
            <a:r>
              <a:rPr lang="zh-CN" altLang="en-US" sz="2400" kern="100" dirty="0">
                <a:effectLst/>
                <a:cs typeface="+mn-lt"/>
              </a:rPr>
              <a:t>或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另起炉灶</a:t>
            </a:r>
            <a:r>
              <a:rPr lang="zh-CN" altLang="en-US" sz="2400" kern="100" dirty="0">
                <a:effectLst/>
                <a:cs typeface="+mn-lt"/>
              </a:rPr>
              <a:t>，完全脱离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这种心理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这一核心，只抓住材料的个别信息展开论述，如只讨论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如何达到</a:t>
            </a:r>
            <a:endParaRPr lang="zh-CN" altLang="en-US" sz="2400" kern="100" dirty="0">
              <a:effectLst/>
              <a:cs typeface="+mn-lt"/>
            </a:endParaRPr>
          </a:p>
          <a:p>
            <a:pPr lvl="2" algn="l">
              <a:lnSpc>
                <a:spcPct val="100000"/>
              </a:lnSpc>
            </a:pP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戏剧性的瞬间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，或只讨论如何进行科学研究等。</a:t>
            </a:r>
            <a:endParaRPr lang="zh-CN" altLang="en-US" sz="2400" kern="100" dirty="0">
              <a:effectLst/>
              <a:cs typeface="+mn-lt"/>
            </a:endParaRPr>
          </a:p>
          <a:p>
            <a:pPr lvl="1" algn="l">
              <a:lnSpc>
                <a:spcPct val="100000"/>
              </a:lnSpc>
            </a:pP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30 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分以下：</a:t>
            </a:r>
            <a:r>
              <a:rPr lang="zh-CN" altLang="en-US" sz="2400" kern="100" dirty="0">
                <a:effectLst/>
                <a:cs typeface="+mn-lt"/>
              </a:rPr>
              <a:t>完全和材料无关。</a:t>
            </a:r>
            <a:endParaRPr lang="zh-CN" altLang="en-US" sz="2400" kern="100" dirty="0">
              <a:effectLst/>
              <a:cs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写作</a:t>
            </a:r>
            <a:r>
              <a:rPr lang="zh-CN" altLang="en-US"/>
              <a:t>指导</a:t>
            </a:r>
            <a:endParaRPr lang="zh-CN" altLang="en-US"/>
          </a:p>
        </p:txBody>
      </p:sp>
      <p:sp>
        <p:nvSpPr>
          <p:cNvPr id="25" name="Shape 23"/>
          <p:cNvSpPr/>
          <p:nvPr/>
        </p:nvSpPr>
        <p:spPr>
          <a:xfrm>
            <a:off x="6448425" y="1800225"/>
            <a:ext cx="5124450" cy="895350"/>
          </a:xfrm>
          <a:custGeom>
            <a:avLst/>
            <a:gdLst/>
            <a:ahLst/>
            <a:cxnLst/>
            <a:rect l="l" t="t" r="r" b="b"/>
            <a:pathLst>
              <a:path w="5124450" h="895350">
                <a:moveTo>
                  <a:pt x="114300" y="0"/>
                </a:moveTo>
                <a:lnTo>
                  <a:pt x="5010150" y="0"/>
                </a:lnTo>
                <a:cubicBezTo>
                  <a:pt x="5073276" y="0"/>
                  <a:pt x="5124450" y="51174"/>
                  <a:pt x="5124450" y="114300"/>
                </a:cubicBezTo>
                <a:lnTo>
                  <a:pt x="5124450" y="781050"/>
                </a:lnTo>
                <a:cubicBezTo>
                  <a:pt x="5124450" y="844176"/>
                  <a:pt x="5073276" y="895350"/>
                  <a:pt x="5010150" y="895350"/>
                </a:cubicBezTo>
                <a:lnTo>
                  <a:pt x="114300" y="895350"/>
                </a:lnTo>
                <a:cubicBezTo>
                  <a:pt x="51174" y="895350"/>
                  <a:pt x="0" y="844176"/>
                  <a:pt x="0" y="78105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30" name="Shape 28"/>
          <p:cNvSpPr/>
          <p:nvPr/>
        </p:nvSpPr>
        <p:spPr>
          <a:xfrm>
            <a:off x="6448425" y="2847975"/>
            <a:ext cx="5124450" cy="895350"/>
          </a:xfrm>
          <a:custGeom>
            <a:avLst/>
            <a:gdLst/>
            <a:ahLst/>
            <a:cxnLst/>
            <a:rect l="l" t="t" r="r" b="b"/>
            <a:pathLst>
              <a:path w="5124450" h="895350">
                <a:moveTo>
                  <a:pt x="114300" y="0"/>
                </a:moveTo>
                <a:lnTo>
                  <a:pt x="5010150" y="0"/>
                </a:lnTo>
                <a:cubicBezTo>
                  <a:pt x="5073276" y="0"/>
                  <a:pt x="5124450" y="51174"/>
                  <a:pt x="5124450" y="114300"/>
                </a:cubicBezTo>
                <a:lnTo>
                  <a:pt x="5124450" y="781050"/>
                </a:lnTo>
                <a:cubicBezTo>
                  <a:pt x="5124450" y="844176"/>
                  <a:pt x="5073276" y="895350"/>
                  <a:pt x="5010150" y="895350"/>
                </a:cubicBezTo>
                <a:lnTo>
                  <a:pt x="114300" y="895350"/>
                </a:lnTo>
                <a:cubicBezTo>
                  <a:pt x="51174" y="895350"/>
                  <a:pt x="0" y="844176"/>
                  <a:pt x="0" y="78105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0" name="Shape 38"/>
          <p:cNvSpPr/>
          <p:nvPr/>
        </p:nvSpPr>
        <p:spPr>
          <a:xfrm>
            <a:off x="6448425" y="4943475"/>
            <a:ext cx="5124450" cy="895350"/>
          </a:xfrm>
          <a:custGeom>
            <a:avLst/>
            <a:gdLst/>
            <a:ahLst/>
            <a:cxnLst/>
            <a:rect l="l" t="t" r="r" b="b"/>
            <a:pathLst>
              <a:path w="5124450" h="895350">
                <a:moveTo>
                  <a:pt x="114300" y="0"/>
                </a:moveTo>
                <a:lnTo>
                  <a:pt x="5010150" y="0"/>
                </a:lnTo>
                <a:cubicBezTo>
                  <a:pt x="5073276" y="0"/>
                  <a:pt x="5124450" y="51174"/>
                  <a:pt x="5124450" y="114300"/>
                </a:cubicBezTo>
                <a:lnTo>
                  <a:pt x="5124450" y="781050"/>
                </a:lnTo>
                <a:cubicBezTo>
                  <a:pt x="5124450" y="844176"/>
                  <a:pt x="5073276" y="895350"/>
                  <a:pt x="5010150" y="895350"/>
                </a:cubicBezTo>
                <a:lnTo>
                  <a:pt x="114300" y="895350"/>
                </a:lnTo>
                <a:cubicBezTo>
                  <a:pt x="51174" y="895350"/>
                  <a:pt x="0" y="844176"/>
                  <a:pt x="0" y="78105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文本框 4"/>
          <p:cNvSpPr txBox="1"/>
          <p:nvPr/>
        </p:nvSpPr>
        <p:spPr>
          <a:xfrm>
            <a:off x="765175" y="1002665"/>
            <a:ext cx="10356215" cy="44850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t">
            <a:spAutoFit/>
          </a:bodyPr>
          <a:p>
            <a:pPr algn="l">
              <a:lnSpc>
                <a:spcPct val="170000"/>
              </a:lnSpc>
            </a:pPr>
            <a:r>
              <a:rPr lang="zh-CN" altLang="en-US" sz="2800" kern="100" dirty="0">
                <a:effectLst/>
                <a:latin typeface="+mn-ea"/>
                <a:cs typeface="江城圆体 400W" panose="020B0500000000000000" pitchFamily="34" charset="-122"/>
              </a:rPr>
              <a:t>重心：</a:t>
            </a:r>
            <a:r>
              <a:rPr lang="zh-CN" altLang="en-US" sz="2800" b="1" kern="100" dirty="0">
                <a:solidFill>
                  <a:schemeClr val="accent3"/>
                </a:solidFill>
                <a:effectLst/>
                <a:latin typeface="+mn-ea"/>
                <a:cs typeface="江城圆体 400W" panose="020B0500000000000000" pitchFamily="34" charset="-122"/>
              </a:rPr>
              <a:t>分析这种心理产生的原因和阐述其影响</a:t>
            </a:r>
            <a:endParaRPr lang="zh-CN" altLang="en-US" sz="2800" b="1" kern="100" dirty="0">
              <a:solidFill>
                <a:schemeClr val="accent3"/>
              </a:solidFill>
              <a:effectLst/>
              <a:latin typeface="+mn-ea"/>
              <a:cs typeface="江城圆体 400W" panose="020B0500000000000000" pitchFamily="34" charset="-122"/>
            </a:endParaRPr>
          </a:p>
          <a:p>
            <a:pPr indent="457200" algn="l">
              <a:lnSpc>
                <a:spcPct val="170000"/>
              </a:lnSpc>
            </a:pP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不可：简单地印证</a:t>
            </a:r>
            <a:r>
              <a:rPr lang="en-US" altLang="zh-CN" sz="2800" b="1" kern="100" dirty="0"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“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戏剧性的瞬间</a:t>
            </a:r>
            <a:r>
              <a:rPr lang="en-US" altLang="zh-CN" sz="2800" b="1" kern="100" dirty="0"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”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存在</a:t>
            </a:r>
            <a:endParaRPr lang="zh-CN" altLang="en-US" sz="2800" b="1" kern="100" dirty="0">
              <a:effectLst/>
              <a:highlight>
                <a:srgbClr val="FFFF00"/>
              </a:highlight>
              <a:latin typeface="+mn-ea"/>
              <a:cs typeface="江城圆体 400W" panose="020B0500000000000000" pitchFamily="34" charset="-122"/>
            </a:endParaRPr>
          </a:p>
          <a:p>
            <a:pPr indent="457200" algn="l">
              <a:lnSpc>
                <a:spcPct val="170000"/>
              </a:lnSpc>
            </a:pP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不可：通篇谈</a:t>
            </a:r>
            <a:r>
              <a:rPr lang="en-US" altLang="zh-CN" sz="2800" b="1" kern="100" dirty="0"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“</a:t>
            </a:r>
            <a:r>
              <a:rPr lang="zh-CN" altLang="en-US" sz="2800" b="1" kern="100" dirty="0"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我们应该怎么做</a:t>
            </a:r>
            <a:r>
              <a:rPr lang="en-US" altLang="zh-CN" sz="2800" b="1" kern="100" dirty="0"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”</a:t>
            </a:r>
            <a:endParaRPr lang="en-US" altLang="zh-CN" sz="2800" b="1" kern="100" dirty="0">
              <a:effectLst/>
              <a:highlight>
                <a:srgbClr val="FFFF00"/>
              </a:highlight>
              <a:latin typeface="+mn-ea"/>
              <a:cs typeface="江城圆体 400W" panose="020B0500000000000000" pitchFamily="34" charset="-122"/>
            </a:endParaRPr>
          </a:p>
          <a:p>
            <a:pPr algn="l">
              <a:lnSpc>
                <a:spcPct val="170000"/>
              </a:lnSpc>
            </a:pPr>
            <a:r>
              <a:rPr lang="zh-CN" altLang="en-US" sz="2800" kern="100" dirty="0">
                <a:effectLst/>
                <a:latin typeface="+mn-ea"/>
                <a:cs typeface="江城圆体 400W" panose="020B0500000000000000" pitchFamily="34" charset="-122"/>
              </a:rPr>
              <a:t>并且：原因和影响之间应有</a:t>
            </a:r>
            <a:r>
              <a:rPr lang="zh-CN" altLang="en-US" sz="2800" b="1" kern="100" dirty="0">
                <a:solidFill>
                  <a:schemeClr val="accent3"/>
                </a:solidFill>
                <a:effectLst/>
                <a:latin typeface="+mn-ea"/>
                <a:cs typeface="江城圆体 400W" panose="020B0500000000000000" pitchFamily="34" charset="-122"/>
              </a:rPr>
              <a:t>内在的逻辑关联</a:t>
            </a:r>
            <a:endParaRPr lang="zh-CN" altLang="en-US" sz="2800" b="1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indent="457200" algn="l">
              <a:lnSpc>
                <a:spcPct val="170000"/>
              </a:lnSpc>
            </a:pPr>
            <a:r>
              <a:rPr lang="zh-CN" altLang="en-US" sz="2800" b="1" kern="100" dirty="0">
                <a:effectLst/>
                <a:highlight>
                  <a:srgbClr val="00FF00"/>
                </a:highlight>
                <a:latin typeface="+mn-ea"/>
                <a:cs typeface="江城圆体 400W" panose="020B0500000000000000" pitchFamily="34" charset="-122"/>
              </a:rPr>
              <a:t>因为人们出于某些原因偏爱戏剧性瞬间，所以才导致了某些认知和行动上的结果。</a:t>
            </a:r>
            <a:endParaRPr lang="zh-CN" altLang="en-US" sz="2800" b="1" kern="100" dirty="0">
              <a:effectLst/>
              <a:highlight>
                <a:srgbClr val="00FF00"/>
              </a:highlight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写作指导</a:t>
            </a:r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1190625" y="1104583"/>
            <a:ext cx="9129395" cy="55372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  <a:cs typeface="MiSans" pitchFamily="34" charset="-120"/>
              </a:rPr>
              <a:t>准确立意</a:t>
            </a:r>
            <a:endParaRPr lang="en-US" sz="3600" b="1" dirty="0">
              <a:solidFill>
                <a:schemeClr val="bg1"/>
              </a:solidFill>
              <a:cs typeface="MiSans" pitchFamily="34" charset="-120"/>
            </a:endParaRPr>
          </a:p>
        </p:txBody>
      </p:sp>
      <p:sp>
        <p:nvSpPr>
          <p:cNvPr id="12" name="Text 10"/>
          <p:cNvSpPr/>
          <p:nvPr>
            <p:custDataLst>
              <p:tags r:id="rId1"/>
            </p:custDataLst>
          </p:nvPr>
        </p:nvSpPr>
        <p:spPr>
          <a:xfrm>
            <a:off x="4465955" y="1915795"/>
            <a:ext cx="25501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/>
                </a:solidFill>
                <a:cs typeface="MiSans" pitchFamily="34" charset="-120"/>
              </a:rPr>
              <a:t>过程的价值</a:t>
            </a:r>
            <a:endParaRPr lang="en-US" sz="2400" b="1" dirty="0">
              <a:solidFill>
                <a:schemeClr val="accent1"/>
              </a:solidFill>
              <a:cs typeface="MiSans" pitchFamily="34" charset="-120"/>
            </a:endParaRPr>
          </a:p>
        </p:txBody>
      </p:sp>
      <p:sp>
        <p:nvSpPr>
          <p:cNvPr id="13" name="Text 11"/>
          <p:cNvSpPr/>
          <p:nvPr>
            <p:custDataLst>
              <p:tags r:id="rId2"/>
            </p:custDataLst>
          </p:nvPr>
        </p:nvSpPr>
        <p:spPr>
          <a:xfrm>
            <a:off x="2027555" y="2249170"/>
            <a:ext cx="74269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tx1"/>
                </a:solidFill>
                <a:cs typeface="MiSans" pitchFamily="34" charset="-120"/>
              </a:rPr>
              <a:t>真正的成就源于持续积累，而非灵光一闪</a:t>
            </a:r>
            <a:endParaRPr lang="en-US" sz="2400" dirty="0">
              <a:solidFill>
                <a:schemeClr val="tx1"/>
              </a:solidFill>
              <a:cs typeface="MiSans" pitchFamily="34" charset="-120"/>
            </a:endParaRPr>
          </a:p>
        </p:txBody>
      </p:sp>
      <p:sp>
        <p:nvSpPr>
          <p:cNvPr id="18" name="Text 16"/>
          <p:cNvSpPr/>
          <p:nvPr>
            <p:custDataLst>
              <p:tags r:id="rId3"/>
            </p:custDataLst>
          </p:nvPr>
        </p:nvSpPr>
        <p:spPr>
          <a:xfrm>
            <a:off x="4465955" y="2963545"/>
            <a:ext cx="25501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/>
                </a:solidFill>
                <a:cs typeface="MiSans" pitchFamily="34" charset="-120"/>
              </a:rPr>
              <a:t>认知的平衡</a:t>
            </a:r>
            <a:endParaRPr lang="en-US" sz="2400" b="1" dirty="0">
              <a:solidFill>
                <a:schemeClr val="accent1"/>
              </a:solidFill>
              <a:cs typeface="MiSans" pitchFamily="34" charset="-120"/>
            </a:endParaRPr>
          </a:p>
        </p:txBody>
      </p:sp>
      <p:sp>
        <p:nvSpPr>
          <p:cNvPr id="19" name="Text 17"/>
          <p:cNvSpPr/>
          <p:nvPr>
            <p:custDataLst>
              <p:tags r:id="rId4"/>
            </p:custDataLst>
          </p:nvPr>
        </p:nvSpPr>
        <p:spPr>
          <a:xfrm>
            <a:off x="2027555" y="3296920"/>
            <a:ext cx="74269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tx1"/>
                </a:solidFill>
                <a:cs typeface="MiSans" pitchFamily="34" charset="-120"/>
              </a:rPr>
              <a:t>既要欣赏戏剧性瞬间，也要尊重缓慢过程</a:t>
            </a:r>
            <a:endParaRPr lang="en-US" sz="2400" dirty="0">
              <a:solidFill>
                <a:schemeClr val="tx1"/>
              </a:solidFill>
              <a:cs typeface="MiSans" pitchFamily="34" charset="-120"/>
            </a:endParaRPr>
          </a:p>
        </p:txBody>
      </p:sp>
      <p:sp>
        <p:nvSpPr>
          <p:cNvPr id="24" name="Text 22"/>
          <p:cNvSpPr/>
          <p:nvPr>
            <p:custDataLst>
              <p:tags r:id="rId5"/>
            </p:custDataLst>
          </p:nvPr>
        </p:nvSpPr>
        <p:spPr>
          <a:xfrm>
            <a:off x="4465955" y="4011295"/>
            <a:ext cx="25501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/>
                </a:solidFill>
                <a:cs typeface="MiSans" pitchFamily="34" charset="-120"/>
              </a:rPr>
              <a:t>叙事的陷阱</a:t>
            </a:r>
            <a:endParaRPr lang="en-US" sz="2400" b="1" dirty="0">
              <a:solidFill>
                <a:schemeClr val="accent1"/>
              </a:solidFill>
              <a:cs typeface="MiSans" pitchFamily="34" charset="-120"/>
            </a:endParaRPr>
          </a:p>
        </p:txBody>
      </p:sp>
      <p:sp>
        <p:nvSpPr>
          <p:cNvPr id="25" name="Text 23"/>
          <p:cNvSpPr/>
          <p:nvPr>
            <p:custDataLst>
              <p:tags r:id="rId6"/>
            </p:custDataLst>
          </p:nvPr>
        </p:nvSpPr>
        <p:spPr>
          <a:xfrm>
            <a:off x="2027555" y="4344670"/>
            <a:ext cx="74269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tx1"/>
                </a:solidFill>
                <a:cs typeface="MiSans" pitchFamily="34" charset="-120"/>
              </a:rPr>
              <a:t>警惕简化叙事的认知偏差，看到真相的复杂性</a:t>
            </a:r>
            <a:endParaRPr lang="en-US" sz="2400" dirty="0">
              <a:solidFill>
                <a:schemeClr val="tx1"/>
              </a:solidFill>
              <a:cs typeface="MiSans" pitchFamily="34" charset="-120"/>
            </a:endParaRPr>
          </a:p>
        </p:txBody>
      </p:sp>
      <p:sp>
        <p:nvSpPr>
          <p:cNvPr id="30" name="Text 28"/>
          <p:cNvSpPr/>
          <p:nvPr>
            <p:custDataLst>
              <p:tags r:id="rId7"/>
            </p:custDataLst>
          </p:nvPr>
        </p:nvSpPr>
        <p:spPr>
          <a:xfrm>
            <a:off x="4465955" y="5059045"/>
            <a:ext cx="25501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accent1"/>
                </a:solidFill>
                <a:cs typeface="MiSans" pitchFamily="34" charset="-120"/>
              </a:rPr>
              <a:t>行动的智慧</a:t>
            </a:r>
            <a:endParaRPr lang="en-US" sz="2400" b="1" dirty="0">
              <a:solidFill>
                <a:schemeClr val="accent1"/>
              </a:solidFill>
              <a:cs typeface="MiSans" pitchFamily="34" charset="-120"/>
            </a:endParaRPr>
          </a:p>
        </p:txBody>
      </p:sp>
      <p:sp>
        <p:nvSpPr>
          <p:cNvPr id="31" name="Text 29"/>
          <p:cNvSpPr/>
          <p:nvPr>
            <p:custDataLst>
              <p:tags r:id="rId8"/>
            </p:custDataLst>
          </p:nvPr>
        </p:nvSpPr>
        <p:spPr>
          <a:xfrm>
            <a:off x="2027555" y="5392420"/>
            <a:ext cx="74269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tx1"/>
                </a:solidFill>
                <a:cs typeface="MiSans" pitchFamily="34" charset="-120"/>
              </a:rPr>
              <a:t>拒绝速成心态，踏实做好每件事</a:t>
            </a:r>
            <a:endParaRPr lang="en-US" sz="2400" dirty="0">
              <a:solidFill>
                <a:schemeClr val="tx1"/>
              </a:solidFill>
              <a:cs typeface="MiSan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4" grpId="0"/>
      <p:bldP spid="30" grpId="0"/>
      <p:bldP spid="13" grpId="0"/>
      <p:bldP spid="19" grpId="0"/>
      <p:bldP spid="25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写作指导</a:t>
            </a:r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1190625" y="1104583"/>
            <a:ext cx="9129395" cy="553720"/>
          </a:xfrm>
          <a:prstGeom prst="rect">
            <a:avLst/>
          </a:prstGeom>
          <a:solidFill>
            <a:schemeClr val="accent3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3600" b="1" dirty="0">
                <a:solidFill>
                  <a:schemeClr val="bg1"/>
                </a:solidFill>
                <a:cs typeface="MiSans" pitchFamily="34" charset="-120"/>
              </a:rPr>
              <a:t>偏题</a:t>
            </a:r>
            <a:r>
              <a:rPr lang="en-US" sz="3600" b="1" dirty="0">
                <a:solidFill>
                  <a:schemeClr val="bg1"/>
                </a:solidFill>
                <a:cs typeface="MiSans" pitchFamily="34" charset="-120"/>
              </a:rPr>
              <a:t>立意</a:t>
            </a:r>
            <a:endParaRPr lang="en-US" sz="3600" b="1" dirty="0">
              <a:solidFill>
                <a:schemeClr val="bg1"/>
              </a:solidFill>
              <a:cs typeface="MiSans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11525" y="1901825"/>
            <a:ext cx="48869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400" b="1" dirty="0">
                <a:solidFill>
                  <a:schemeClr val="accent3"/>
                </a:solidFill>
                <a:cs typeface="MiSans" pitchFamily="34" charset="-120"/>
              </a:rPr>
              <a:t>片面否定戏剧性瞬间的价值</a:t>
            </a:r>
            <a:endParaRPr lang="zh-CN" altLang="en-US" sz="2400" b="1" dirty="0">
              <a:solidFill>
                <a:schemeClr val="accent3"/>
              </a:solidFill>
              <a:cs typeface="MiSans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041525" y="2235200"/>
            <a:ext cx="74269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/>
                </a:solidFill>
                <a:cs typeface="MiSans" pitchFamily="34" charset="-120"/>
              </a:rPr>
              <a:t>全盘否定灵感、顿悟的意义</a:t>
            </a:r>
            <a:endParaRPr lang="zh-CN" altLang="en-US" sz="2400" dirty="0">
              <a:solidFill>
                <a:schemeClr val="tx1"/>
              </a:solidFill>
              <a:cs typeface="MiSans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311525" y="3089275"/>
            <a:ext cx="48869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400" b="1" dirty="0">
                <a:solidFill>
                  <a:schemeClr val="accent3"/>
                </a:solidFill>
                <a:cs typeface="MiSans" pitchFamily="34" charset="-120"/>
              </a:rPr>
              <a:t>脱离材料空谈坚持的重要性</a:t>
            </a:r>
            <a:endParaRPr lang="zh-CN" altLang="en-US" sz="2400" b="1" dirty="0">
              <a:solidFill>
                <a:schemeClr val="accent3"/>
              </a:solidFill>
              <a:cs typeface="MiSans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30910" y="3422650"/>
            <a:ext cx="964819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/>
                </a:solidFill>
                <a:cs typeface="MiSans" pitchFamily="34" charset="-120"/>
              </a:rPr>
              <a:t>将文章写成单纯的</a:t>
            </a:r>
            <a:r>
              <a:rPr lang="en-US" altLang="zh-CN" sz="2400" dirty="0">
                <a:solidFill>
                  <a:schemeClr val="tx1"/>
                </a:solidFill>
                <a:cs typeface="MiSans" pitchFamily="34" charset="-120"/>
              </a:rPr>
              <a:t>“</a:t>
            </a:r>
            <a:r>
              <a:rPr lang="zh-CN" altLang="en-US" sz="2400" dirty="0">
                <a:solidFill>
                  <a:schemeClr val="tx1"/>
                </a:solidFill>
                <a:cs typeface="MiSans" pitchFamily="34" charset="-120"/>
              </a:rPr>
              <a:t>坚持就是胜利</a:t>
            </a:r>
            <a:r>
              <a:rPr lang="en-US" altLang="zh-CN" sz="2400" dirty="0">
                <a:solidFill>
                  <a:schemeClr val="tx1"/>
                </a:solidFill>
                <a:cs typeface="MiSans" pitchFamily="34" charset="-120"/>
              </a:rPr>
              <a:t>”</a:t>
            </a:r>
            <a:r>
              <a:rPr lang="zh-CN" altLang="en-US" sz="2400" dirty="0">
                <a:solidFill>
                  <a:schemeClr val="tx1"/>
                </a:solidFill>
                <a:cs typeface="MiSans" pitchFamily="34" charset="-120"/>
              </a:rPr>
              <a:t>，割裂与</a:t>
            </a:r>
            <a:r>
              <a:rPr lang="en-US" altLang="zh-CN" sz="2400" dirty="0">
                <a:solidFill>
                  <a:schemeClr val="tx1"/>
                </a:solidFill>
                <a:cs typeface="MiSans" pitchFamily="34" charset="-120"/>
              </a:rPr>
              <a:t>“</a:t>
            </a:r>
            <a:r>
              <a:rPr lang="zh-CN" altLang="en-US" sz="2400" dirty="0">
                <a:solidFill>
                  <a:schemeClr val="tx1"/>
                </a:solidFill>
                <a:cs typeface="MiSans" pitchFamily="34" charset="-120"/>
              </a:rPr>
              <a:t>戏剧性瞬间</a:t>
            </a:r>
            <a:r>
              <a:rPr lang="en-US" altLang="zh-CN" sz="2400" dirty="0">
                <a:solidFill>
                  <a:schemeClr val="tx1"/>
                </a:solidFill>
                <a:cs typeface="MiSans" pitchFamily="34" charset="-120"/>
              </a:rPr>
              <a:t>”</a:t>
            </a:r>
            <a:r>
              <a:rPr lang="zh-CN" altLang="en-US" sz="2400" dirty="0">
                <a:solidFill>
                  <a:schemeClr val="tx1"/>
                </a:solidFill>
                <a:cs typeface="MiSans" pitchFamily="34" charset="-120"/>
              </a:rPr>
              <a:t>的关系</a:t>
            </a:r>
            <a:endParaRPr lang="zh-CN" altLang="en-US" sz="2400" dirty="0">
              <a:solidFill>
                <a:schemeClr val="tx1"/>
              </a:solidFill>
              <a:cs typeface="MiSans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311525" y="4206875"/>
            <a:ext cx="48869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400" b="1" dirty="0">
                <a:solidFill>
                  <a:schemeClr val="accent3"/>
                </a:solidFill>
                <a:cs typeface="MiSans" pitchFamily="34" charset="-120"/>
              </a:rPr>
              <a:t>不能</a:t>
            </a:r>
            <a:r>
              <a:rPr lang="zh-CN" altLang="en-US" sz="2400" b="1" dirty="0">
                <a:solidFill>
                  <a:schemeClr val="accent3"/>
                </a:solidFill>
                <a:cs typeface="MiSans" pitchFamily="34" charset="-120"/>
              </a:rPr>
              <a:t>区分成功的必然和</a:t>
            </a:r>
            <a:r>
              <a:rPr lang="zh-CN" altLang="en-US" sz="2400" b="1" dirty="0">
                <a:solidFill>
                  <a:schemeClr val="accent3"/>
                </a:solidFill>
                <a:cs typeface="MiSans" pitchFamily="34" charset="-120"/>
              </a:rPr>
              <a:t>偶然性</a:t>
            </a:r>
            <a:endParaRPr lang="zh-CN" altLang="en-US" sz="2400" b="1" dirty="0">
              <a:solidFill>
                <a:schemeClr val="accent3"/>
              </a:solidFill>
              <a:cs typeface="MiSans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2041525" y="4540250"/>
            <a:ext cx="7426960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/>
                </a:solidFill>
                <a:cs typeface="MiSans" pitchFamily="34" charset="-120"/>
              </a:rPr>
              <a:t>认为成功坚持就是必然，或者认为成功只有</a:t>
            </a:r>
            <a:r>
              <a:rPr lang="zh-CN" altLang="en-US" sz="2400" dirty="0">
                <a:solidFill>
                  <a:schemeClr val="tx1"/>
                </a:solidFill>
                <a:cs typeface="MiSans" pitchFamily="34" charset="-120"/>
              </a:rPr>
              <a:t>偶然</a:t>
            </a:r>
            <a:endParaRPr lang="zh-CN" altLang="en-US" sz="2400" dirty="0">
              <a:solidFill>
                <a:schemeClr val="tx1"/>
              </a:solidFill>
              <a:cs typeface="MiSan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4" grpId="0"/>
      <p:bldP spid="13" grpId="0"/>
      <p:bldP spid="19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写作指导</a:t>
            </a:r>
            <a:endParaRPr lang="zh-CN" altLang="en-US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cs typeface="+mn-lt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016000" y="2286000"/>
            <a:ext cx="609600" cy="609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016000" y="29845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C00000"/>
                </a:solidFill>
                <a:cs typeface="Noto Sans SC" panose="020B0200000000000000" charset="-122"/>
                <a:sym typeface="Noto Sans SC" panose="020B0200000000000000" charset="-122"/>
              </a:rPr>
              <a:t>网红经济的昙花一现</a:t>
            </a:r>
            <a:endParaRPr lang="en-US" sz="2400" b="1" i="0" u="none" strike="noStrike">
              <a:solidFill>
                <a:srgbClr val="C00000"/>
              </a:solidFill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3429000"/>
            <a:ext cx="2794000" cy="18738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Noto Sans SC" panose="020B0200000000000000" charset="-122"/>
                <a:sym typeface="Noto Sans SC" panose="020B0200000000000000" charset="-122"/>
              </a:rPr>
              <a:t>部分网红追求短期流量，缺乏长期内容积累，最终难以持续发展，沦为过眼云烟。</a:t>
            </a:r>
            <a:endParaRPr lang="en-US" sz="2000" b="1" i="0" u="none" strike="noStrike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445000" y="2032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cs typeface="+mn-lt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99000" y="22860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699000" y="29845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C00000"/>
                </a:solidFill>
                <a:cs typeface="Noto Sans SC" panose="020B0200000000000000" charset="-122"/>
                <a:sym typeface="Noto Sans SC" panose="020B0200000000000000" charset="-122"/>
              </a:rPr>
              <a:t>学习中的速成误区</a:t>
            </a:r>
            <a:endParaRPr lang="en-US" sz="2400" b="1" i="0" u="none" strike="noStrike">
              <a:solidFill>
                <a:srgbClr val="C00000"/>
              </a:solidFill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699000" y="3429000"/>
            <a:ext cx="2794000" cy="18738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Noto Sans SC" panose="020B0200000000000000" charset="-122"/>
              </a:rPr>
              <a:t>一些学生迷信“速成学习法”，忽视基础积累，导致知识体系不牢固，难以应对深层挑战。</a:t>
            </a:r>
            <a:endParaRPr lang="en-US" sz="2000" b="1" i="0" u="none" strike="noStrike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128000" y="2032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cs typeface="+mn-lt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8382000" y="2286000"/>
            <a:ext cx="609600" cy="609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382000" y="29845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C00000"/>
                </a:solidFill>
                <a:cs typeface="Noto Sans SC" panose="020B0200000000000000" charset="-122"/>
                <a:sym typeface="Noto Sans SC" panose="020B0200000000000000" charset="-122"/>
              </a:rPr>
              <a:t>历史上的激进教训</a:t>
            </a:r>
            <a:endParaRPr lang="en-US" sz="2400" b="1" i="0" u="none" strike="noStrike">
              <a:solidFill>
                <a:srgbClr val="C00000"/>
              </a:solidFill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382000" y="3429000"/>
            <a:ext cx="2794000" cy="18738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Noto Sans SC" panose="020B0200000000000000" charset="-122"/>
                <a:sym typeface="Noto Sans SC" panose="020B0200000000000000" charset="-122"/>
              </a:rPr>
              <a:t>王安石变法过于激进，急于求成，忽视了社会现实和改革的复杂性，最终导致变法失败。</a:t>
            </a:r>
            <a:endParaRPr lang="en-US" sz="2000" b="1" i="0" u="none" strike="noStrike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4580890" y="1000760"/>
            <a:ext cx="3030855" cy="62801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/>
              <a:t>反面素材</a:t>
            </a:r>
            <a:endParaRPr lang="zh-CN" altLang="en-US" sz="2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84150" y="113665"/>
            <a:ext cx="11892280" cy="48285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 fontAlgn="auto">
              <a:lnSpc>
                <a:spcPct val="125000"/>
              </a:lnSpc>
            </a:pPr>
            <a:r>
              <a:rPr lang="zh-CN" altLang="en-US" sz="2300" kern="100" dirty="0">
                <a:effectLst/>
                <a:latin typeface="+mn-ea"/>
                <a:cs typeface="江城圆体 400W" panose="020B0500000000000000" pitchFamily="34" charset="-122"/>
              </a:rPr>
              <a:t>主要问题：</a:t>
            </a:r>
            <a:endParaRPr lang="zh-CN" altLang="en-US" sz="23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 fontAlgn="auto">
              <a:lnSpc>
                <a:spcPct val="125000"/>
              </a:lnSpc>
            </a:pP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+mn-ea"/>
                <a:cs typeface="江城圆体 400W" panose="020B0500000000000000" pitchFamily="34" charset="-122"/>
              </a:rPr>
              <a:t>核心概念偏离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：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“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偏爱戏剧性的瞬间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”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作为原材料出现的核心概念，明确且内涵丰富。既包含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“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心理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”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（偏爱）也包含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“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对象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”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（戏剧性瞬间）。不能用其他概念进行替换。</a:t>
            </a:r>
            <a:endParaRPr lang="zh-CN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 fontAlgn="auto">
              <a:lnSpc>
                <a:spcPct val="125000"/>
              </a:lnSpc>
            </a:pP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如：</a:t>
            </a:r>
            <a:r>
              <a:rPr lang="zh-CN" altLang="en-US" sz="2400" kern="100" dirty="0">
                <a:solidFill>
                  <a:srgbClr val="0070C0"/>
                </a:solidFill>
                <a:effectLst/>
                <a:latin typeface="+mn-ea"/>
                <a:cs typeface="江城圆体 400W" panose="020B0500000000000000" pitchFamily="34" charset="-122"/>
              </a:rPr>
              <a:t>机遇、灵感、偶然、创新、奇迹、质变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等等。（这些词一当中心论点，就会偏题）</a:t>
            </a:r>
            <a:endParaRPr lang="zh-CN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 fontAlgn="auto">
              <a:lnSpc>
                <a:spcPct val="125000"/>
              </a:lnSpc>
            </a:pP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甚至将作文转化为二元关系思辨类作文，如：</a:t>
            </a:r>
            <a:r>
              <a:rPr lang="zh-CN" altLang="en-US" sz="2400" kern="100" dirty="0">
                <a:solidFill>
                  <a:srgbClr val="0070C0"/>
                </a:solidFill>
                <a:effectLst/>
                <a:latin typeface="+mn-ea"/>
                <a:cs typeface="江城圆体 400W" panose="020B0500000000000000" pitchFamily="34" charset="-122"/>
              </a:rPr>
              <a:t>积累与突破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、</a:t>
            </a:r>
            <a:r>
              <a:rPr lang="zh-CN" altLang="en-US" sz="2400" kern="100" dirty="0">
                <a:solidFill>
                  <a:srgbClr val="0070C0"/>
                </a:solidFill>
                <a:effectLst/>
                <a:latin typeface="+mn-ea"/>
                <a:cs typeface="江城圆体 400W" panose="020B0500000000000000" pitchFamily="34" charset="-122"/>
              </a:rPr>
              <a:t>量变与质变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。</a:t>
            </a:r>
            <a:endParaRPr lang="zh-CN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 fontAlgn="auto">
              <a:lnSpc>
                <a:spcPct val="125000"/>
              </a:lnSpc>
            </a:pPr>
            <a:r>
              <a:rPr lang="en-US" altLang="zh-CN" sz="2400" b="1" kern="100" dirty="0">
                <a:solidFill>
                  <a:srgbClr val="FF0000"/>
                </a:solidFill>
                <a:effectLst/>
                <a:latin typeface="+mn-ea"/>
                <a:cs typeface="江城圆体 400W" panose="020B0500000000000000" pitchFamily="34" charset="-122"/>
              </a:rPr>
              <a:t>核心概念残缺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：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应该分析的是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“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偏爱戏剧性的瞬间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”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的原因、影响，而非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“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戏剧性瞬间</a:t>
            </a:r>
            <a:r>
              <a:rPr lang="en-US" altLang="zh-CN" sz="2400" kern="100" dirty="0">
                <a:effectLst/>
                <a:latin typeface="+mn-ea"/>
                <a:cs typeface="江城圆体 400W" panose="020B0500000000000000" pitchFamily="34" charset="-122"/>
              </a:rPr>
              <a:t>”</a:t>
            </a: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的价值意义。</a:t>
            </a:r>
            <a:endParaRPr lang="zh-CN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algn="l" fontAlgn="auto">
              <a:lnSpc>
                <a:spcPct val="125000"/>
              </a:lnSpc>
            </a:pPr>
            <a:endParaRPr lang="zh-CN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  <a:p>
            <a:pPr indent="457200" algn="l" fontAlgn="auto">
              <a:lnSpc>
                <a:spcPct val="125000"/>
              </a:lnSpc>
            </a:pP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何为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200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戏剧性的瞬间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？故（顾）名思义，不同寻常的在极短时间内的惊喜发现，是某种巧合，亦是某次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灵光一现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。可能耗费大量时间与经历都没有任何进展，但在某个阴差阳错的瞬间，发现了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真理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r>
              <a:rPr lang="zh-CN" altLang="en-US" sz="2200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这种瞬间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不仅需要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天意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”——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巧合出现，也需要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人意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”——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人的思考。好比牛顿被苹果砸到能发现万有引力，若是其他没有这方面研究的人或许不能发现。</a:t>
            </a:r>
            <a:endParaRPr lang="zh-CN" altLang="en-US" sz="2200" kern="100" dirty="0">
              <a:effectLst/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457200" algn="l" fontAlgn="auto">
              <a:lnSpc>
                <a:spcPct val="125000"/>
              </a:lnSpc>
            </a:pP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200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戏剧性的瞬间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转变人们的认知，开拓新的思考方向。</a:t>
            </a:r>
            <a:endParaRPr lang="zh-CN" altLang="en-US" sz="2200" kern="100" dirty="0">
              <a:effectLst/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457200" algn="l" fontAlgn="auto">
              <a:lnSpc>
                <a:spcPct val="125000"/>
              </a:lnSpc>
            </a:pP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200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戏剧性的瞬间</a:t>
            </a:r>
            <a:r>
              <a:rPr lang="en-US" altLang="zh-CN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200" kern="100" dirty="0">
                <a:effectLst/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加快人们的行动，提高办事效率。</a:t>
            </a:r>
            <a:endParaRPr lang="zh-CN" altLang="en-US" sz="2200" kern="100" dirty="0">
              <a:effectLst/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457200" algn="l" fontAlgn="auto">
              <a:lnSpc>
                <a:spcPct val="125000"/>
              </a:lnSpc>
            </a:pPr>
            <a:r>
              <a:rPr lang="zh-CN" altLang="en-US" sz="2200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200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36</a:t>
            </a:r>
            <a:r>
              <a:rPr lang="zh-CN" altLang="en-US" sz="2200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分）</a:t>
            </a:r>
            <a:endParaRPr lang="zh-CN" altLang="en-US" sz="2200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范文剖析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95605" y="742950"/>
            <a:ext cx="11400790" cy="5941060"/>
          </a:xfrm>
          <a:prstGeom prst="rect">
            <a:avLst/>
          </a:prstGeom>
        </p:spPr>
        <p:txBody>
          <a:bodyPr wrap="square">
            <a:noAutofit/>
          </a:bodyPr>
          <a:p>
            <a:pPr indent="0" algn="ctr" fontAlgn="auto">
              <a:lnSpc>
                <a:spcPct val="190000"/>
              </a:lnSpc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标题：走出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戏剧幕厅</a:t>
            </a: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，触摸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真实生活</a:t>
            </a: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28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 algn="ctr" fontAlgn="auto">
              <a:lnSpc>
                <a:spcPct val="190000"/>
              </a:lnSpc>
            </a:pPr>
            <a:endParaRPr lang="zh-CN" altLang="en-US" sz="28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711200" fontAlgn="auto">
              <a:lnSpc>
                <a:spcPct val="19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①相较于</a:t>
            </a:r>
            <a:r>
              <a:rPr lang="zh-CN" altLang="en-US" sz="2800" b="1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平常甚至无聊的事实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，人们</a:t>
            </a:r>
            <a:r>
              <a:rPr lang="zh-CN" altLang="en-US" sz="2800" b="1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总是更倾向于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相信被编造出的精彩“戏剧”。</a:t>
            </a:r>
            <a:r>
              <a:rPr lang="zh-CN" altLang="en-US" sz="2800">
                <a:solidFill>
                  <a:schemeClr val="bg1"/>
                </a:solidFill>
                <a:highlight>
                  <a:srgbClr val="FF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然而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，真实生活并不 总如大家期待的，</a:t>
            </a:r>
            <a:r>
              <a:rPr lang="zh-CN" altLang="en-US" sz="2800">
                <a:solidFill>
                  <a:schemeClr val="bg1"/>
                </a:solidFill>
                <a:highlight>
                  <a:srgbClr val="FF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充满戏剧性的偶然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。我们应学会走出“戏剧”的幕厅，</a:t>
            </a:r>
            <a:r>
              <a:rPr lang="zh-CN" altLang="en-US" sz="2800" b="1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在枯燥却坚定的必然中把握生活的奥义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 </a:t>
            </a:r>
            <a:endParaRPr lang="zh-CN" altLang="en-US" sz="280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711200" fontAlgn="auto">
              <a:lnSpc>
                <a:spcPct val="11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endParaRPr lang="zh-CN" altLang="en-US" sz="280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5140" y="1780540"/>
            <a:ext cx="11113135" cy="1568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标题：比喻修辞，将对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戏剧性瞬间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的沉迷比作身处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戏剧幕厅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。既紧扣材料核心概念，又让抽象的认知选择变得具象可感；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走出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与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触摸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形成动作与态度的鲜明对比，直接亮出文章观点，立意明确且富有画面感，兼具思辨性与表达美感，能快速抓住读者注意力。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9420" y="4474845"/>
            <a:ext cx="11113135" cy="1568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开篇以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平常无聊的事实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与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精彩编造的戏剧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形成对比，直击材料中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明知真相却更愿相信戏剧性瞬间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的核心心理，入题简洁利落，不拖泥带水；随后用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然而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转折，点出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真实生活无偶然戏剧性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的核心判断，承接标题的比喻内涵，自然引出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走出戏剧幕厅，在枯燥坚定的必然中把握生活奥义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的中心论点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范文剖析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95605" y="742950"/>
            <a:ext cx="11400790" cy="5941060"/>
          </a:xfrm>
          <a:prstGeom prst="rect">
            <a:avLst/>
          </a:prstGeom>
        </p:spPr>
        <p:txBody>
          <a:bodyPr wrap="square">
            <a:noAutofit/>
          </a:bodyPr>
          <a:p>
            <a:pPr indent="711200" fontAlgn="auto">
              <a:lnSpc>
                <a:spcPct val="16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②人们对“戏剧性瞬间”的偏爱，</a:t>
            </a:r>
            <a:r>
              <a:rPr lang="zh-CN" altLang="en-US" sz="2800">
                <a:solidFill>
                  <a:schemeClr val="bg1"/>
                </a:solidFill>
                <a:highlight>
                  <a:srgbClr val="FF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指向人对更简单、更有趣地解释世界的追求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仿佛只要能够解构生活的严肃、复杂，就可以躲避困难、享受愉悦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>
                <a:solidFill>
                  <a:srgbClr val="00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比起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相信万有引力理论发现之艰辛，人们更喜欢“苹果”与一瞬灵感，</a:t>
            </a:r>
            <a:r>
              <a:rPr lang="zh-CN" altLang="en-US" sz="2800">
                <a:solidFill>
                  <a:srgbClr val="000000"/>
                </a:solidFill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因为这可以将懒于努力等待灵光乍现合理化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r>
              <a:rPr lang="zh-CN" altLang="en-US" sz="2800">
                <a:solidFill>
                  <a:srgbClr val="00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比起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探查网络传闻的真相，人们更偏好被编排出来吸引注意力的版本，</a:t>
            </a:r>
            <a:r>
              <a:rPr lang="zh-CN" altLang="en-US" sz="2800">
                <a:solidFill>
                  <a:srgbClr val="000000"/>
                </a:solidFill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因为这回应了人寻求精神刺激的天性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 b="1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这种偏爱广泛存在，亦对人的认知和选择产生深远影响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65675" y="3659505"/>
            <a:ext cx="26612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>
                <a:solidFill>
                  <a:schemeClr val="tx1"/>
                </a:solidFill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（原因）</a:t>
            </a:r>
            <a:endParaRPr lang="zh-CN" altLang="en-US" sz="2800" kern="100" dirty="0">
              <a:solidFill>
                <a:schemeClr val="tx1"/>
              </a:solidFill>
              <a:effectLst/>
              <a:highlight>
                <a:srgbClr val="00FFFF"/>
              </a:highlight>
              <a:latin typeface="楷体" panose="02010609060101010101" pitchFamily="49" charset="-122"/>
              <a:ea typeface="楷体" panose="02010609060101010101" pitchFamily="49" charset="-122"/>
              <a:cs typeface="江城圆体 400W" panose="020B0500000000000000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5140" y="3288665"/>
            <a:ext cx="11113135" cy="1568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直接点出这种偏爱本质上是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对更简单、更有趣地解释世界的追求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，并将其与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躲避困难、享受愉悦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的心理动机挂钩，深刻揭示了其背后的逃避主义倾向。继续用题目的案例，结合当下社会，剖析了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偏爱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的原因，让抽象的心理分析变得具体可感。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810500" y="274320"/>
            <a:ext cx="26612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>
                <a:solidFill>
                  <a:schemeClr val="bg1"/>
                </a:solidFill>
                <a:highlight>
                  <a:srgbClr val="FF00FF"/>
                </a:highligh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（人的本质）</a:t>
            </a:r>
            <a:endParaRPr lang="zh-CN" altLang="en-US" sz="2800" kern="100" dirty="0">
              <a:solidFill>
                <a:schemeClr val="bg1"/>
              </a:solidFill>
              <a:effectLst/>
              <a:highlight>
                <a:srgbClr val="FF00FF"/>
              </a:highlight>
              <a:latin typeface="楷体" panose="02010609060101010101" pitchFamily="49" charset="-122"/>
              <a:ea typeface="楷体" panose="02010609060101010101" pitchFamily="49" charset="-122"/>
              <a:cs typeface="江城圆体 400W" panose="020B0500000000000000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范文剖析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95605" y="742950"/>
            <a:ext cx="11400790" cy="5941060"/>
          </a:xfrm>
          <a:prstGeom prst="rect">
            <a:avLst/>
          </a:prstGeom>
        </p:spPr>
        <p:txBody>
          <a:bodyPr wrap="square">
            <a:noAutofit/>
          </a:bodyPr>
          <a:p>
            <a:pPr indent="711200" fontAlgn="auto">
              <a:lnSpc>
                <a:spcPct val="18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③</a:t>
            </a:r>
            <a:r>
              <a:rPr lang="zh-CN" altLang="en-US" sz="2800" u="sng">
                <a:solidFill>
                  <a:schemeClr val="accent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如果</a:t>
            </a:r>
            <a:r>
              <a:rPr lang="zh-CN" altLang="en-US" sz="2800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在潜意识中，偶然灵感带来成功的逻辑占了上风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那么人们易于受其迷惑，选择性忽略了生活简洁而必然的定律：唯有踏实付出，方能收获成果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>
                <a:solidFill>
                  <a:srgbClr val="00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人们看见了厚积薄发的成功结果，却没有看见日积月累、潜心伏首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。于是，</a:t>
            </a:r>
            <a:r>
              <a:rPr lang="zh-CN" altLang="en-US" sz="2800">
                <a:solidFill>
                  <a:srgbClr val="00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在面临标志着枯燥、艰辛的路径时更容易选择退缩和半途而废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因为他们忘记了生活的真实本非戏剧，有趣并不是常态，生活要求我们从漫长的艰苦努力中发掘美好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5140" y="3021965"/>
            <a:ext cx="11113135" cy="1568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从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潜意识中偶然逻辑占上风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的心理前提，推导出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选择性忽略必然定律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的认知偏差，再到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选择退缩和半途而废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的行为后果，层层递进，完整揭示了这种心理从内到外的侵蚀过程。不仅深化了对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戏剧性瞬间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危害的认知，更完成了从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破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到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立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的升华，为全文的价值导向奠定了坚实基础，是极具说服力的论证段落。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64535" y="220980"/>
            <a:ext cx="73152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u="sng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江城圆体 400W" panose="020B0500000000000000" pitchFamily="34" charset="-122"/>
                <a:sym typeface="+mn-ea"/>
              </a:rPr>
              <a:t>（假设：当我们潜意识选择相信之后的</a:t>
            </a:r>
            <a:r>
              <a:rPr lang="zh-CN" altLang="en-US" sz="2800" u="sng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江城圆体 400W" panose="020B0500000000000000" pitchFamily="34" charset="-122"/>
                <a:sym typeface="+mn-ea"/>
              </a:rPr>
              <a:t>影响）</a:t>
            </a:r>
            <a:endParaRPr lang="zh-CN" altLang="en-US" sz="2800" u="sng" kern="100" dirty="0">
              <a:solidFill>
                <a:schemeClr val="accent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江城圆体 400W" panose="020B0500000000000000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范文剖析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95605" y="742950"/>
            <a:ext cx="11400790" cy="5941060"/>
          </a:xfrm>
          <a:prstGeom prst="rect">
            <a:avLst/>
          </a:prstGeom>
        </p:spPr>
        <p:txBody>
          <a:bodyPr wrap="square">
            <a:noAutofit/>
          </a:bodyPr>
          <a:p>
            <a:pPr indent="711200" fontAlgn="auto">
              <a:lnSpc>
                <a:spcPct val="16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④而</a:t>
            </a:r>
            <a:r>
              <a:rPr lang="zh-CN" altLang="en-US" sz="2800" u="sng">
                <a:solidFill>
                  <a:schemeClr val="accent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如果</a:t>
            </a:r>
            <a:r>
              <a:rPr lang="zh-CN" altLang="en-US" sz="2800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总是习惯于刺激和有趣，人们就会无法忍受虚假的趣味和真实的普通之间的落差，从而沉溺于他人蓄意制造的虚假</a:t>
            </a:r>
            <a:r>
              <a:rPr lang="zh-CN" altLang="en-US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>
                <a:solidFill>
                  <a:schemeClr val="bg1"/>
                </a:solidFill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被称为</a:t>
            </a:r>
            <a:r>
              <a:rPr lang="en-US" altLang="zh-CN" sz="2800">
                <a:solidFill>
                  <a:schemeClr val="bg1"/>
                </a:solidFill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>
                <a:solidFill>
                  <a:schemeClr val="bg1"/>
                </a:solidFill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中国最后的原始部族</a:t>
            </a:r>
            <a:r>
              <a:rPr lang="en-US" altLang="zh-CN" sz="2800">
                <a:solidFill>
                  <a:schemeClr val="bg1"/>
                </a:solidFill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>
                <a:solidFill>
                  <a:schemeClr val="bg1"/>
                </a:solidFill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的翁丁人本来生活平和有序，却被追逐流量者扭曲历史文化，编造出猎奇怪诞的传统，而网民对此的青睐进一步将虚假故事贴成了翁丁的标签。</a:t>
            </a:r>
            <a:r>
              <a:rPr lang="zh-CN" altLang="en-US" sz="2800">
                <a:solidFill>
                  <a:srgbClr val="000000"/>
                </a:solidFill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互联网</a:t>
            </a:r>
            <a:r>
              <a:rPr lang="en-US" altLang="zh-CN" sz="2800">
                <a:solidFill>
                  <a:srgbClr val="000000"/>
                </a:solidFill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>
                <a:solidFill>
                  <a:srgbClr val="000000"/>
                </a:solidFill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流量为王</a:t>
            </a:r>
            <a:r>
              <a:rPr lang="en-US" altLang="zh-CN" sz="2800">
                <a:solidFill>
                  <a:srgbClr val="000000"/>
                </a:solidFill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>
                <a:solidFill>
                  <a:srgbClr val="000000"/>
                </a:solidFill>
                <a:highlight>
                  <a:srgbClr val="00FF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的逻辑下，这样的指鹿为马层出不穷。</a:t>
            </a:r>
            <a:r>
              <a:rPr lang="zh-CN" altLang="en-US" sz="28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注意力不断被争夺的我们亦当思考，脱离真相的戏剧性，难道值得追捧吗？在一次次真相与流量的对撞中，我们的错误选择是否使整个社会陷于后真相困境？</a:t>
            </a:r>
            <a:endParaRPr lang="zh-CN" altLang="en-US" sz="2800" b="1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5140" y="3637915"/>
            <a:ext cx="11113135" cy="23958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20000"/>
              </a:lnSpc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从个人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无法忍受落差、沉溺虚假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的心理，拓展到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流量为王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逻辑下的社会现象，精准点出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后真相困境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这一时代命题，让批判更具现实警示意义。结尾连续抛出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 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脱离真相的戏剧性，难道值得追捧吗？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我们的错误选择是否使整个社会陷于后真相困境？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两个反问，既强化了批判力度，又引发读者深度反思，收束有力，余味悠长。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（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PS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：这位同学应该对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2023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年新课表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Ⅰ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卷《后真相时代》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非常熟悉！）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22220" y="220980"/>
            <a:ext cx="94900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u="sng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江城圆体 400W" panose="020B0500000000000000" pitchFamily="34" charset="-122"/>
                <a:sym typeface="+mn-ea"/>
              </a:rPr>
              <a:t>（假设：当我们潜意识选择相信之后的影响【</a:t>
            </a:r>
            <a:r>
              <a:rPr lang="zh-CN" altLang="en-US" sz="2800" u="sng" kern="100" dirty="0">
                <a:solidFill>
                  <a:schemeClr val="accent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江城圆体 400W" panose="020B0500000000000000" pitchFamily="34" charset="-122"/>
                <a:sym typeface="+mn-ea"/>
              </a:rPr>
              <a:t>更进一步】）</a:t>
            </a:r>
            <a:endParaRPr lang="zh-CN" altLang="en-US" sz="2800" u="sng" kern="100" dirty="0">
              <a:solidFill>
                <a:schemeClr val="accent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江城圆体 400W" panose="020B0500000000000000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272960" y="323215"/>
            <a:ext cx="11277600" cy="5741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三、写作（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60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分）</a:t>
            </a:r>
            <a:endParaRPr lang="zh-CN" altLang="en-US" sz="2400" b="1" kern="1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70000"/>
              </a:lnSpc>
            </a:pP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23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．阅读下面的材料，根据要求写作。（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60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分）</a:t>
            </a:r>
            <a:endParaRPr lang="zh-CN" altLang="en-US" sz="2400" b="1" kern="1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fontAlgn="auto">
              <a:lnSpc>
                <a:spcPct val="17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许多人都偏爱</a:t>
            </a:r>
            <a:r>
              <a:rPr lang="en-US" altLang="zh-CN" sz="24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戏剧性的瞬间</a:t>
            </a:r>
            <a:r>
              <a:rPr lang="en-US" altLang="zh-CN" sz="24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。比如，虽然他们常常被告知，科学发现往往要经历无数人的殚精竭虑、接续努力，这一过程复杂而缓慢；但是他们更愿意相信：牛顿被苹果砸到脑袋而发现万有引力，阿基米德某次坐进浴缸时发现浮力定律</a:t>
            </a:r>
            <a:r>
              <a:rPr lang="en-US" altLang="zh-CN" sz="24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……</a:t>
            </a:r>
            <a:endParaRPr lang="en-US" altLang="zh-CN" sz="2400" b="1" kern="100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fontAlgn="auto">
              <a:lnSpc>
                <a:spcPct val="17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 kern="100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这种心理普遍存在于社会生活的各个领域，并对人们的认知与行动产生影响。</a:t>
            </a:r>
            <a:endParaRPr lang="zh-CN" altLang="en-US" sz="2400" b="1" kern="1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fontAlgn="auto">
              <a:lnSpc>
                <a:spcPct val="17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以上材料引发了你怎样的联想和思考？请写一篇文章。</a:t>
            </a:r>
            <a:endParaRPr lang="zh-CN" altLang="en-US" sz="2400" b="1" kern="1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609600" fontAlgn="auto">
              <a:lnSpc>
                <a:spcPct val="17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800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字。</a:t>
            </a:r>
            <a:endParaRPr lang="zh-CN" altLang="en-US" sz="2400" b="1" kern="1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范文剖析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95605" y="708025"/>
            <a:ext cx="11400790" cy="5941060"/>
          </a:xfrm>
          <a:prstGeom prst="rect">
            <a:avLst/>
          </a:prstGeom>
        </p:spPr>
        <p:txBody>
          <a:bodyPr wrap="square">
            <a:noAutofit/>
          </a:bodyPr>
          <a:p>
            <a:pPr indent="711200" fontAlgn="auto">
              <a:lnSpc>
                <a:spcPct val="14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⑤</a:t>
            </a:r>
            <a:r>
              <a:rPr lang="zh-CN" altLang="en-US" sz="2800">
                <a:solidFill>
                  <a:schemeClr val="bg1"/>
                </a:solidFill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正如尼采所言，生活的本质就是了解其痛苦却仍选择热爱。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我们拨开迷雾，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走出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戏厅的五光十色之后，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才能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看清生活的必然，</a:t>
            </a:r>
            <a:r>
              <a:rPr lang="zh-CN" altLang="en-US" sz="2800" b="1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困难永在，障碍始终横于前路，而翻越障碍</a:t>
            </a:r>
            <a:r>
              <a:rPr lang="zh-CN" altLang="en-US" sz="2800" b="1" u="sng">
                <a:solidFill>
                  <a:schemeClr val="accent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不能</a:t>
            </a:r>
            <a:r>
              <a:rPr lang="zh-CN" altLang="en-US" sz="2800" b="1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只靠一瞬间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但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这真相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并不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昭示苦难，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而是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指向一套公平的奖惩机制，</a:t>
            </a:r>
            <a:r>
              <a:rPr lang="zh-CN" altLang="en-US" sz="2800" b="1" u="sng">
                <a:solidFill>
                  <a:schemeClr val="accent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即</a:t>
            </a:r>
            <a:r>
              <a:rPr lang="zh-CN" altLang="en-US" sz="2800" b="1" u="sng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在不断的奋斗、挑战、跌倒、重来中，我们会收获能力的淬炼、精神的成长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只有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保持独立思考和对真相的不懈追寻，我们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才是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脚踏实地的生活者，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能够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不为人所惑，把握自我主体性。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711200" fontAlgn="auto">
              <a:lnSpc>
                <a:spcPct val="14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⑥且让我们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放下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对简单有趣的戏剧偶然的偏爱，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用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双眼凝视生活本真，</a:t>
            </a:r>
            <a:r>
              <a:rPr lang="zh-CN" altLang="en-US"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用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双手触摸生命纹路。因为知其本质，所以更具勇气，在泥泞中跋涉，仍然步履不停。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5140" y="5095875"/>
            <a:ext cx="11113135" cy="14008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20000"/>
              </a:lnSpc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直接回应标题与前文核心议题，传递出温暖而坚定的力量，避免了空洞说教。语言凝练优美，兼具理性深度与情感温度，在点明主旨的同时，给读者留下了充足的回味空间，是极具感染力的结尾段落。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5140" y="1689735"/>
            <a:ext cx="11113135" cy="19348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>
              <a:lnSpc>
                <a:spcPct val="120000"/>
              </a:lnSpc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先借尼采之语点明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了解痛苦仍热爱生活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的核心态度，再承接前文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走出戏厅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的比喻，清晰阐释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生活的必然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”——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困难永在，翻越障碍不能依赖瞬间，这再次回扣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戏剧性瞬间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的消极影响，很好的接上了下文的积极做法。结尾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保持独立思考和对真相的不懈追寻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”“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把握自我主体性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的表述，将个人选择与精神独立紧密相连。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范文剖析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69875" y="826135"/>
            <a:ext cx="11658600" cy="54063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60000"/>
              </a:lnSpc>
            </a:pPr>
            <a:r>
              <a:rPr lang="zh-CN" altLang="en-US" sz="2400" kern="100" dirty="0">
                <a:effectLst/>
                <a:cs typeface="+mn-lt"/>
              </a:rPr>
              <a:t>点评：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一类文，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19+19+20=58 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分</a:t>
            </a:r>
            <a:endParaRPr lang="zh-CN" altLang="en-US" sz="2400" b="1" kern="100" dirty="0">
              <a:solidFill>
                <a:schemeClr val="accent1"/>
              </a:solidFill>
              <a:effectLst/>
              <a:cs typeface="+mn-lt"/>
            </a:endParaRPr>
          </a:p>
          <a:p>
            <a:pPr algn="l">
              <a:lnSpc>
                <a:spcPct val="160000"/>
              </a:lnSpc>
            </a:pPr>
            <a:r>
              <a:rPr lang="zh-CN" altLang="en-US" sz="2400" kern="100" dirty="0">
                <a:effectLst/>
                <a:cs typeface="+mn-lt"/>
              </a:rPr>
              <a:t>本文在以下几个方面表现出色：</a:t>
            </a:r>
            <a:endParaRPr lang="zh-CN" altLang="en-US" sz="2400" kern="100" dirty="0">
              <a:effectLst/>
              <a:cs typeface="+mn-lt"/>
            </a:endParaRPr>
          </a:p>
          <a:p>
            <a:pPr algn="l">
              <a:lnSpc>
                <a:spcPct val="160000"/>
              </a:lnSpc>
            </a:pPr>
            <a:r>
              <a:rPr lang="en-US" altLang="zh-CN" sz="2400" kern="100" dirty="0">
                <a:effectLst/>
                <a:highlight>
                  <a:srgbClr val="FFFF00"/>
                </a:highlight>
                <a:cs typeface="+mn-lt"/>
              </a:rPr>
              <a:t>1.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紧扣核心，中心突出。</a:t>
            </a:r>
            <a:r>
              <a:rPr lang="zh-CN" altLang="en-US" sz="2400" kern="100" dirty="0">
                <a:effectLst/>
                <a:cs typeface="+mn-lt"/>
              </a:rPr>
              <a:t>文章能紧扣材料核心问题（人们偏爱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戏剧性的瞬间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的心理为何存在，以及这种心理如何对认知与行动产生影响）展开论述。标题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走出戏剧幕厅，触摸真实生活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即定下主旨，全文层层递进，中心明确，不枝不蔓。</a:t>
            </a:r>
            <a:endParaRPr lang="zh-CN" altLang="en-US" sz="2400" kern="100" dirty="0">
              <a:effectLst/>
              <a:cs typeface="+mn-lt"/>
            </a:endParaRPr>
          </a:p>
          <a:p>
            <a:pPr algn="l">
              <a:lnSpc>
                <a:spcPct val="160000"/>
              </a:lnSpc>
            </a:pPr>
            <a:r>
              <a:rPr lang="en-US" altLang="zh-CN" sz="2400" kern="100" dirty="0">
                <a:effectLst/>
                <a:highlight>
                  <a:srgbClr val="FFFF00"/>
                </a:highlight>
                <a:cs typeface="+mn-lt"/>
              </a:rPr>
              <a:t>2.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对</a:t>
            </a:r>
            <a:r>
              <a:rPr lang="en-US" altLang="zh-CN" sz="2400" kern="100" dirty="0">
                <a:effectLst/>
                <a:highlight>
                  <a:srgbClr val="FFFF00"/>
                </a:highlight>
                <a:cs typeface="+mn-lt"/>
              </a:rPr>
              <a:t>“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偏爱心理</a:t>
            </a:r>
            <a:r>
              <a:rPr lang="en-US" altLang="zh-CN" sz="2400" kern="100" dirty="0">
                <a:effectLst/>
                <a:highlight>
                  <a:srgbClr val="FFFF00"/>
                </a:highlight>
                <a:cs typeface="+mn-lt"/>
              </a:rPr>
              <a:t>”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的成因思考深刻。</a:t>
            </a:r>
            <a:r>
              <a:rPr lang="zh-CN" altLang="en-US" sz="2400" kern="100" dirty="0">
                <a:effectLst/>
                <a:cs typeface="+mn-lt"/>
              </a:rPr>
              <a:t>文章第二段精准剖析了这种偏爱心理</a:t>
            </a:r>
            <a:r>
              <a:rPr lang="en-US" altLang="zh-CN" sz="2400" kern="100" dirty="0">
                <a:effectLst/>
                <a:cs typeface="+mn-lt"/>
              </a:rPr>
              <a:t>,“</a:t>
            </a:r>
            <a:r>
              <a:rPr lang="zh-CN" altLang="en-US" sz="2400" kern="100" dirty="0">
                <a:effectLst/>
                <a:cs typeface="+mn-lt"/>
              </a:rPr>
              <a:t>指向人对更简单、更有趣地解释世界的追求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，其本质是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仿佛只要能够解构生活的严肃、复杂，就可以躲避困难、享受愉悦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，并结合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万有引力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与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网络传闻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实例，揭示了人们将复杂努力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合理化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以规避艰辛、寻求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精神刺激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天性的深层原因，有理论深度。</a:t>
            </a:r>
            <a:endParaRPr lang="zh-CN" altLang="en-US" sz="2400" kern="100" dirty="0">
              <a:effectLst/>
              <a:cs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范文剖析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69875" y="654685"/>
            <a:ext cx="11658600" cy="59429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30000"/>
              </a:lnSpc>
            </a:pPr>
            <a:r>
              <a:rPr lang="en-US" altLang="zh-CN" sz="2400" kern="100" dirty="0">
                <a:effectLst/>
                <a:highlight>
                  <a:srgbClr val="FFFF00"/>
                </a:highlight>
                <a:cs typeface="+mn-lt"/>
              </a:rPr>
              <a:t>3.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对</a:t>
            </a:r>
            <a:r>
              <a:rPr lang="en-US" altLang="zh-CN" sz="2400" kern="100" dirty="0">
                <a:effectLst/>
                <a:highlight>
                  <a:srgbClr val="FFFF00"/>
                </a:highlight>
                <a:cs typeface="+mn-lt"/>
              </a:rPr>
              <a:t>“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消极影响</a:t>
            </a:r>
            <a:r>
              <a:rPr lang="en-US" altLang="zh-CN" sz="2400" kern="100" dirty="0">
                <a:effectLst/>
                <a:highlight>
                  <a:srgbClr val="FFFF00"/>
                </a:highlight>
                <a:cs typeface="+mn-lt"/>
              </a:rPr>
              <a:t>”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的阐述充分。</a:t>
            </a:r>
            <a:r>
              <a:rPr lang="zh-CN" altLang="en-US" sz="2400" kern="100" dirty="0">
                <a:effectLst/>
                <a:cs typeface="+mn-lt"/>
              </a:rPr>
              <a:t>文章既关注对个体行动的消极影响（第三段），指出该心理使人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选择性忽略了生活简洁而必然的定律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，导致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在面临枯燥、艰辛的路径时更容易选择退缩和半途而废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；又进一步论证了这种对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戏剧性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的偏好会让人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沉溺于他人蓄意制造的虚假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，导致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指鹿为马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，并最终将批判矛头指向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后真相困境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这一社会性危机。该段从个体认知偏差延伸至社会信息生态的扭曲，体现了认识的广度和深度。</a:t>
            </a:r>
            <a:endParaRPr lang="zh-CN" altLang="en-US" sz="2400" kern="100" dirty="0">
              <a:effectLst/>
              <a:cs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CN" sz="2400" kern="100" dirty="0">
                <a:effectLst/>
                <a:highlight>
                  <a:srgbClr val="FFFF00"/>
                </a:highlight>
                <a:cs typeface="+mn-lt"/>
              </a:rPr>
              <a:t>4.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认识深刻，论证严谨，语言精准。</a:t>
            </a:r>
            <a:r>
              <a:rPr lang="zh-CN" altLang="en-US" sz="2400" kern="100" dirty="0">
                <a:effectLst/>
                <a:cs typeface="+mn-lt"/>
              </a:rPr>
              <a:t>文章不止于现象批判，还体现了思辨的深度和积极的价值导向。全文逻辑清晰，层层推进，论据与观点契合，论证有力。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走出</a:t>
            </a:r>
            <a:r>
              <a:rPr lang="en-US" altLang="zh-CN" sz="2400" kern="100" dirty="0">
                <a:effectLst/>
                <a:cs typeface="+mn-lt"/>
              </a:rPr>
              <a:t>‘</a:t>
            </a:r>
            <a:r>
              <a:rPr lang="zh-CN" altLang="en-US" sz="2400" kern="100" dirty="0">
                <a:effectLst/>
                <a:cs typeface="+mn-lt"/>
              </a:rPr>
              <a:t>戏剧</a:t>
            </a:r>
            <a:r>
              <a:rPr lang="en-US" altLang="zh-CN" sz="2400" kern="100" dirty="0">
                <a:effectLst/>
                <a:cs typeface="+mn-lt"/>
              </a:rPr>
              <a:t>’</a:t>
            </a:r>
            <a:r>
              <a:rPr lang="zh-CN" altLang="en-US" sz="2400" kern="100" dirty="0">
                <a:effectLst/>
                <a:cs typeface="+mn-lt"/>
              </a:rPr>
              <a:t>的幕厅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、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在枯燥却坚定的必然中把握生活的奥义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、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用双手触摸生命纹路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等表达，准确形象，展现了优秀的语言驾驭能力。</a:t>
            </a:r>
            <a:endParaRPr lang="zh-CN" altLang="en-US" sz="2400" kern="100" dirty="0">
              <a:effectLst/>
              <a:cs typeface="+mn-lt"/>
            </a:endParaRPr>
          </a:p>
          <a:p>
            <a:pPr algn="l">
              <a:lnSpc>
                <a:spcPct val="130000"/>
              </a:lnSpc>
            </a:pPr>
            <a:r>
              <a:rPr lang="zh-CN" altLang="en-US" sz="2400" kern="100" dirty="0">
                <a:effectLst/>
                <a:cs typeface="+mn-lt"/>
              </a:rPr>
              <a:t>总之，该文完全符合一类文（</a:t>
            </a:r>
            <a:r>
              <a:rPr lang="en-US" altLang="zh-CN" sz="2400" kern="100" dirty="0">
                <a:effectLst/>
                <a:cs typeface="+mn-lt"/>
              </a:rPr>
              <a:t>54-60 </a:t>
            </a:r>
            <a:r>
              <a:rPr lang="zh-CN" altLang="en-US" sz="2400" kern="100" dirty="0">
                <a:effectLst/>
                <a:cs typeface="+mn-lt"/>
              </a:rPr>
              <a:t>分）的要求，</a:t>
            </a:r>
            <a:r>
              <a:rPr lang="zh-CN" altLang="en-US" sz="2400" kern="100" dirty="0">
                <a:effectLst/>
                <a:highlight>
                  <a:srgbClr val="00FFFF"/>
                </a:highlight>
                <a:cs typeface="+mn-lt"/>
              </a:rPr>
              <a:t>虽然仍有提升空间（比如，翁丁人的案例虽能体现</a:t>
            </a:r>
            <a:r>
              <a:rPr lang="en-US" altLang="zh-CN" sz="2400" kern="100" dirty="0">
                <a:effectLst/>
                <a:highlight>
                  <a:srgbClr val="00FFFF"/>
                </a:highlight>
                <a:cs typeface="+mn-lt"/>
              </a:rPr>
              <a:t>“</a:t>
            </a:r>
            <a:r>
              <a:rPr lang="zh-CN" altLang="en-US" sz="2400" kern="100" dirty="0">
                <a:effectLst/>
                <a:highlight>
                  <a:srgbClr val="00FFFF"/>
                </a:highlight>
                <a:cs typeface="+mn-lt"/>
              </a:rPr>
              <a:t>戏剧性</a:t>
            </a:r>
            <a:r>
              <a:rPr lang="en-US" altLang="zh-CN" sz="2400" kern="100" dirty="0">
                <a:effectLst/>
                <a:highlight>
                  <a:srgbClr val="00FFFF"/>
                </a:highlight>
                <a:cs typeface="+mn-lt"/>
              </a:rPr>
              <a:t>”</a:t>
            </a:r>
            <a:r>
              <a:rPr lang="zh-CN" altLang="en-US" sz="2400" kern="100" dirty="0">
                <a:effectLst/>
                <a:highlight>
                  <a:srgbClr val="00FFFF"/>
                </a:highlight>
                <a:cs typeface="+mn-lt"/>
              </a:rPr>
              <a:t>但不太能体现</a:t>
            </a:r>
            <a:r>
              <a:rPr lang="en-US" altLang="zh-CN" sz="2400" kern="100" dirty="0">
                <a:effectLst/>
                <a:highlight>
                  <a:srgbClr val="00FFFF"/>
                </a:highlight>
                <a:cs typeface="+mn-lt"/>
              </a:rPr>
              <a:t>“</a:t>
            </a:r>
            <a:r>
              <a:rPr lang="zh-CN" altLang="en-US" sz="2400" kern="100" dirty="0">
                <a:effectLst/>
                <a:highlight>
                  <a:srgbClr val="00FFFF"/>
                </a:highlight>
                <a:cs typeface="+mn-lt"/>
              </a:rPr>
              <a:t>瞬间</a:t>
            </a:r>
            <a:r>
              <a:rPr lang="en-US" altLang="zh-CN" sz="2400" kern="100" dirty="0">
                <a:effectLst/>
                <a:highlight>
                  <a:srgbClr val="00FFFF"/>
                </a:highlight>
                <a:cs typeface="+mn-lt"/>
              </a:rPr>
              <a:t>”</a:t>
            </a:r>
            <a:r>
              <a:rPr lang="zh-CN" altLang="en-US" sz="2400" kern="100" dirty="0">
                <a:effectLst/>
                <a:highlight>
                  <a:srgbClr val="00FFFF"/>
                </a:highlight>
                <a:cs typeface="+mn-lt"/>
              </a:rPr>
              <a:t>，双引号的书写不够规范）</a:t>
            </a:r>
            <a:r>
              <a:rPr lang="zh-CN" altLang="en-US" sz="2400" kern="100" dirty="0">
                <a:effectLst/>
                <a:cs typeface="+mn-lt"/>
              </a:rPr>
              <a:t>，但瑕不掩瑜，整体上仍堪称典范，故评定为</a:t>
            </a:r>
            <a:r>
              <a:rPr lang="en-US" altLang="zh-CN" sz="2400" kern="100" dirty="0">
                <a:effectLst/>
                <a:cs typeface="+mn-lt"/>
              </a:rPr>
              <a:t> 58 </a:t>
            </a:r>
            <a:r>
              <a:rPr lang="zh-CN" altLang="en-US" sz="2400" kern="100" dirty="0">
                <a:effectLst/>
                <a:cs typeface="+mn-lt"/>
              </a:rPr>
              <a:t>分。</a:t>
            </a:r>
            <a:endParaRPr lang="zh-CN" altLang="en-US" sz="2400" kern="100" dirty="0">
              <a:effectLst/>
              <a:cs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材料解析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0205" y="640715"/>
            <a:ext cx="600583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/>
          <a:p>
            <a:pPr fontAlgn="auto">
              <a:lnSpc>
                <a:spcPct val="118000"/>
              </a:lnSpc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三、写作（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18000"/>
              </a:lnSpc>
            </a:pP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．阅读下面的材料，根据要求写作。（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35000" fontAlgn="auto">
              <a:lnSpc>
                <a:spcPct val="118000"/>
              </a:lnSpc>
            </a:pPr>
            <a:r>
              <a:rPr lang="en-US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❶</a:t>
            </a:r>
            <a:r>
              <a:rPr lang="zh-CN" altLang="en-US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许多人都偏爱</a:t>
            </a:r>
            <a:r>
              <a:rPr lang="en-US" altLang="zh-CN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戏剧性的瞬间</a:t>
            </a:r>
            <a:r>
              <a:rPr lang="en-US" altLang="zh-CN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比如，虽然他们常常被告知，科学发现往往要经历无数人的殚精竭虑、接续努力，这一过程复杂而缓慢；但是他们更愿意相信：牛顿被苹果砸到脑袋而发现万有引力，阿基米德某次坐进浴缸时发现浮力定律</a:t>
            </a:r>
            <a:r>
              <a:rPr lang="en-US" altLang="zh-CN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en-US" altLang="zh-CN" sz="2200" b="1" kern="100" dirty="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这种心理普遍存在于社会生活的各个领域，并对人们的认知与行动产生影响。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以上材料引发了你怎样的联想和思考？请写一篇文章。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字。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6050" y="640715"/>
            <a:ext cx="527050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/>
          <a:p>
            <a:pPr fontAlgn="auto">
              <a:lnSpc>
                <a:spcPct val="118000"/>
              </a:lnSpc>
            </a:pP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96050" y="654685"/>
            <a:ext cx="527050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zh-CN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第</a:t>
            </a:r>
            <a:r>
              <a:rPr lang="en-US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❶</a:t>
            </a:r>
            <a:r>
              <a:rPr lang="zh-CN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句提出了核心概念：</a:t>
            </a:r>
            <a:r>
              <a:rPr lang="en-US" altLang="zh-CN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C00000"/>
                </a:solidFill>
                <a:latin typeface="+mn-ea"/>
                <a:sym typeface="+mn-ea"/>
              </a:rPr>
              <a:t>戏剧性瞬间</a:t>
            </a:r>
            <a:r>
              <a:rPr lang="en-US" altLang="zh-CN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22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60185" y="1777365"/>
            <a:ext cx="5142230" cy="26885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t">
            <a:noAutofit/>
          </a:bodyPr>
          <a:p>
            <a:pPr algn="l">
              <a:lnSpc>
                <a:spcPct val="140000"/>
              </a:lnSpc>
            </a:pPr>
            <a:r>
              <a:rPr lang="zh-CN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这个核心概念包含了两个维度的</a:t>
            </a:r>
            <a:r>
              <a:rPr lang="zh-CN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语意：</a:t>
            </a:r>
            <a:endParaRPr lang="zh-CN" altLang="en-US" sz="22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</a:pPr>
            <a:r>
              <a:rPr lang="en-US" altLang="zh-CN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A</a:t>
            </a:r>
            <a:r>
              <a:rPr lang="en-US" altLang="zh-CN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戏剧性</a:t>
            </a:r>
            <a:r>
              <a:rPr lang="en-US" altLang="zh-CN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：</a:t>
            </a:r>
            <a:endParaRPr lang="zh-CN" altLang="en-US" sz="22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</a:pPr>
            <a:endParaRPr lang="zh-CN" altLang="en-US" sz="22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lnSpc>
                <a:spcPct val="70000"/>
              </a:lnSpc>
            </a:pPr>
            <a:endParaRPr lang="zh-CN" altLang="en-US" sz="22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</a:pPr>
            <a:r>
              <a:rPr lang="en-US" altLang="zh-CN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B</a:t>
            </a:r>
            <a:r>
              <a:rPr lang="en-US" altLang="zh-CN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瞬间</a:t>
            </a:r>
            <a:r>
              <a:rPr lang="en-US" altLang="zh-CN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：</a:t>
            </a:r>
            <a:endParaRPr lang="zh-CN" altLang="en-US" sz="22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</a:pPr>
            <a:endParaRPr lang="zh-CN" altLang="en-US" sz="22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</a:pPr>
            <a:endParaRPr lang="zh-CN" altLang="en-US" sz="22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308340" y="2328545"/>
            <a:ext cx="339407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400" kern="100" dirty="0">
                <a:solidFill>
                  <a:srgbClr val="C00000"/>
                </a:solidFill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冲突、巧合、转折，具有强烈的视觉冲击力和情感感染力</a:t>
            </a:r>
            <a:endParaRPr lang="zh-CN" altLang="en-US" sz="2400" kern="100" dirty="0">
              <a:solidFill>
                <a:srgbClr val="C00000"/>
              </a:solidFill>
              <a:effectLst/>
              <a:highlight>
                <a:srgbClr val="FFFF00"/>
              </a:highlight>
              <a:latin typeface="+mn-ea"/>
              <a:cs typeface="江城圆体 400W" panose="020B05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308340" y="3527425"/>
            <a:ext cx="339407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400" kern="100" dirty="0">
                <a:solidFill>
                  <a:srgbClr val="C00000"/>
                </a:solidFill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时间是短暂的、事件是突发的、不可预知</a:t>
            </a:r>
            <a:r>
              <a:rPr lang="zh-CN" altLang="en-US" sz="2400" kern="100" dirty="0">
                <a:solidFill>
                  <a:srgbClr val="C00000"/>
                </a:solidFill>
                <a:effectLst/>
                <a:highlight>
                  <a:srgbClr val="FFFF00"/>
                </a:highlight>
                <a:latin typeface="+mn-ea"/>
                <a:cs typeface="江城圆体 400W" panose="020B0500000000000000" pitchFamily="34" charset="-122"/>
              </a:rPr>
              <a:t>的</a:t>
            </a:r>
            <a:endParaRPr lang="zh-CN" altLang="en-US" sz="2400" kern="100" dirty="0">
              <a:solidFill>
                <a:srgbClr val="C00000"/>
              </a:solidFill>
              <a:effectLst/>
              <a:highlight>
                <a:srgbClr val="FFFF00"/>
              </a:highlight>
              <a:latin typeface="+mn-ea"/>
              <a:cs typeface="江城圆体 400W" panose="020B0500000000000000" pitchFamily="34" charset="-122"/>
            </a:endParaRPr>
          </a:p>
        </p:txBody>
      </p:sp>
      <p:sp>
        <p:nvSpPr>
          <p:cNvPr id="9" name="下箭头 8"/>
          <p:cNvSpPr/>
          <p:nvPr/>
        </p:nvSpPr>
        <p:spPr>
          <a:xfrm>
            <a:off x="6963410" y="4591685"/>
            <a:ext cx="1053465" cy="784860"/>
          </a:xfrm>
          <a:prstGeom prst="downArrow">
            <a:avLst/>
          </a:prstGeom>
          <a:solidFill>
            <a:srgbClr val="C00000"/>
          </a:solidFill>
        </p:spPr>
        <p:style>
          <a:lnRef idx="0">
            <a:srgbClr val="FFFFFF"/>
          </a:lnRef>
          <a:fillRef idx="1">
            <a:schemeClr val="accent3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6736715" y="5360670"/>
            <a:ext cx="4753610" cy="58801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偏爱？为什么会偏爱？</a:t>
            </a:r>
            <a:endParaRPr lang="zh-CN" altLang="en-US" sz="2800" b="1"/>
          </a:p>
        </p:txBody>
      </p:sp>
      <p:sp>
        <p:nvSpPr>
          <p:cNvPr id="11" name="文本框 10"/>
          <p:cNvSpPr txBox="1"/>
          <p:nvPr/>
        </p:nvSpPr>
        <p:spPr>
          <a:xfrm>
            <a:off x="7954645" y="4577080"/>
            <a:ext cx="3747770" cy="80137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l">
              <a:lnSpc>
                <a:spcPct val="100000"/>
              </a:lnSpc>
            </a:pPr>
            <a:r>
              <a:rPr lang="zh-CN" altLang="en-US" sz="2400" b="1" kern="100" dirty="0">
                <a:solidFill>
                  <a:srgbClr val="C00000"/>
                </a:solidFill>
                <a:effectLst/>
                <a:latin typeface="+mn-ea"/>
                <a:cs typeface="江城圆体 400W" panose="020B0500000000000000" pitchFamily="34" charset="-122"/>
              </a:rPr>
              <a:t>在弄清楚</a:t>
            </a:r>
            <a:r>
              <a:rPr lang="en-US" altLang="zh-CN" sz="2400" b="1" kern="100" dirty="0">
                <a:solidFill>
                  <a:srgbClr val="C00000"/>
                </a:solidFill>
                <a:effectLst/>
                <a:latin typeface="+mn-ea"/>
                <a:cs typeface="江城圆体 400W" panose="020B0500000000000000" pitchFamily="34" charset="-122"/>
              </a:rPr>
              <a:t>“</a:t>
            </a:r>
            <a:r>
              <a:rPr lang="zh-CN" altLang="en-US" sz="2400" b="1" kern="100" dirty="0">
                <a:solidFill>
                  <a:srgbClr val="C00000"/>
                </a:solidFill>
                <a:effectLst/>
                <a:latin typeface="+mn-ea"/>
                <a:cs typeface="江城圆体 400W" panose="020B0500000000000000" pitchFamily="34" charset="-122"/>
              </a:rPr>
              <a:t>戏剧性瞬间</a:t>
            </a:r>
            <a:r>
              <a:rPr lang="en-US" altLang="zh-CN" sz="2400" b="1" kern="100" dirty="0">
                <a:solidFill>
                  <a:srgbClr val="C00000"/>
                </a:solidFill>
                <a:effectLst/>
                <a:latin typeface="+mn-ea"/>
                <a:cs typeface="江城圆体 400W" panose="020B0500000000000000" pitchFamily="34" charset="-122"/>
              </a:rPr>
              <a:t>”</a:t>
            </a:r>
            <a:r>
              <a:rPr lang="zh-CN" altLang="en-US" sz="2400" b="1" kern="100" dirty="0">
                <a:solidFill>
                  <a:srgbClr val="C00000"/>
                </a:solidFill>
                <a:effectLst/>
                <a:latin typeface="+mn-ea"/>
                <a:cs typeface="江城圆体 400W" panose="020B0500000000000000" pitchFamily="34" charset="-122"/>
              </a:rPr>
              <a:t>是什么之后，我们就可以发问</a:t>
            </a:r>
            <a:endParaRPr lang="zh-CN" altLang="en-US" sz="2400" b="1" kern="100" dirty="0">
              <a:solidFill>
                <a:srgbClr val="C00000"/>
              </a:solidFill>
              <a:effectLst/>
              <a:latin typeface="+mn-ea"/>
              <a:cs typeface="江城圆体 400W" panose="020B0500000000000000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496050" y="5963920"/>
            <a:ext cx="5270500" cy="725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00000"/>
              </a:lnSpc>
            </a:pPr>
            <a:r>
              <a:rPr lang="en-US" altLang="zh-CN" sz="2000" kern="100" dirty="0">
                <a:effectLst/>
                <a:highlight>
                  <a:srgbClr val="00FFFF"/>
                </a:highlight>
                <a:latin typeface="+mn-ea"/>
                <a:cs typeface="江城圆体 400W" panose="020B0500000000000000" pitchFamily="34" charset="-122"/>
              </a:rPr>
              <a:t>“</a:t>
            </a:r>
            <a:r>
              <a:rPr lang="zh-CN" altLang="en-US" sz="2000" kern="100" dirty="0">
                <a:effectLst/>
                <a:highlight>
                  <a:srgbClr val="00FFFF"/>
                </a:highlight>
                <a:latin typeface="+mn-ea"/>
                <a:cs typeface="江城圆体 400W" panose="020B0500000000000000" pitchFamily="34" charset="-122"/>
              </a:rPr>
              <a:t>偏爱</a:t>
            </a:r>
            <a:r>
              <a:rPr lang="en-US" altLang="zh-CN" sz="2000" kern="100" dirty="0">
                <a:effectLst/>
                <a:highlight>
                  <a:srgbClr val="00FFFF"/>
                </a:highlight>
                <a:latin typeface="+mn-ea"/>
                <a:cs typeface="江城圆体 400W" panose="020B0500000000000000" pitchFamily="34" charset="-122"/>
              </a:rPr>
              <a:t>”</a:t>
            </a:r>
            <a:r>
              <a:rPr lang="zh-CN" altLang="en-US" sz="2000" kern="100" dirty="0">
                <a:effectLst/>
                <a:highlight>
                  <a:srgbClr val="00FFFF"/>
                </a:highlight>
                <a:latin typeface="+mn-ea"/>
                <a:cs typeface="江城圆体 400W" panose="020B0500000000000000" pitchFamily="34" charset="-122"/>
              </a:rPr>
              <a:t>二字点明这是一种心理倾向，而非客观事实。</a:t>
            </a:r>
            <a:endParaRPr lang="zh-CN" altLang="en-US" sz="2000" kern="100" dirty="0">
              <a:effectLst/>
              <a:highlight>
                <a:srgbClr val="00FFFF"/>
              </a:highlight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ldLvl="0" animBg="1"/>
      <p:bldP spid="7" grpId="0"/>
      <p:bldP spid="8" grpId="0"/>
      <p:bldP spid="11" grpId="0"/>
      <p:bldP spid="9" grpId="0" animBg="1"/>
      <p:bldP spid="10" grpId="0" bldLvl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材料解析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0205" y="640715"/>
            <a:ext cx="600583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/>
          <a:p>
            <a:pPr fontAlgn="auto">
              <a:lnSpc>
                <a:spcPct val="118000"/>
              </a:lnSpc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三、写作（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18000"/>
              </a:lnSpc>
            </a:pP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．阅读下面的材料，根据要求写作。（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35000" fontAlgn="auto">
              <a:lnSpc>
                <a:spcPct val="118000"/>
              </a:lnSpc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许多人都偏爱“戏剧性的瞬间”。</a:t>
            </a:r>
            <a:r>
              <a:rPr lang="en-US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❷</a:t>
            </a:r>
            <a:r>
              <a:rPr lang="zh-CN" altLang="en-US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比如，</a:t>
            </a:r>
            <a:r>
              <a:rPr lang="zh-CN" altLang="en-US" sz="2200" b="1" kern="100" dirty="0">
                <a:solidFill>
                  <a:srgbClr val="C0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虽然</a:t>
            </a:r>
            <a:r>
              <a:rPr lang="zh-CN" altLang="en-US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他们常常被告知，科学发现往往要经历无数人的殚精竭虑、接续努力，这一过程复杂而缓慢；</a:t>
            </a:r>
            <a:r>
              <a:rPr lang="zh-CN" altLang="en-US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❸</a:t>
            </a:r>
            <a:r>
              <a:rPr lang="zh-CN" altLang="en-US" sz="2200" b="1" kern="100" dirty="0">
                <a:solidFill>
                  <a:srgbClr val="0070C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但是</a:t>
            </a:r>
            <a:r>
              <a:rPr lang="zh-CN" altLang="en-US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他们更愿意相信：牛顿被苹果砸到脑袋而发现万有引力，阿基米德某次坐进浴缸时发现浮力定律</a:t>
            </a:r>
            <a:r>
              <a:rPr lang="en-US" altLang="zh-CN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en-US" altLang="zh-CN" sz="2200" b="1" kern="1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这种心理普遍存在于社会生活的各个领域，并对人们的认知与行动产生影响。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以上材料引发了你怎样的联想和思考？请写一篇文章。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字。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6050" y="640715"/>
            <a:ext cx="527050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/>
          <a:p>
            <a:pPr fontAlgn="auto">
              <a:lnSpc>
                <a:spcPct val="118000"/>
              </a:lnSpc>
            </a:pP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496050" y="2755265"/>
            <a:ext cx="5270500" cy="2419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30000"/>
              </a:lnSpc>
            </a:pPr>
            <a:r>
              <a:rPr lang="en-US" sz="2200" dirty="0">
                <a:solidFill>
                  <a:srgbClr val="1D1D1D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en-US" sz="2200" b="1" dirty="0">
                <a:solidFill>
                  <a:schemeClr val="accent4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即便知道事实如此，人们还是倾向于选择那个更有趣的版本</a:t>
            </a:r>
            <a:r>
              <a:rPr lang="en-US" sz="2200" dirty="0">
                <a:solidFill>
                  <a:srgbClr val="1D1D1D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。这不是无知，这是选择。</a:t>
            </a:r>
            <a:r>
              <a:rPr lang="en-US" sz="2200" b="1" dirty="0">
                <a:solidFill>
                  <a:srgbClr val="1D1D1D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人们在知情的情况下，仍然偏爱“戏剧性瞬间”叙事。</a:t>
            </a:r>
            <a:endParaRPr lang="en-US" altLang="zh-CN" sz="2200" b="1" kern="100" dirty="0">
              <a:solidFill>
                <a:srgbClr val="1D1D1D"/>
              </a:solidFill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8" name="圆角矩形 17"/>
          <p:cNvSpPr/>
          <p:nvPr>
            <p:custDataLst>
              <p:tags r:id="rId1"/>
            </p:custDataLst>
          </p:nvPr>
        </p:nvSpPr>
        <p:spPr>
          <a:xfrm>
            <a:off x="6697980" y="1656891"/>
            <a:ext cx="924560" cy="51018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ctr"/>
            <a:r>
              <a:rPr lang="zh-CN" altLang="en-US" sz="2400" b="1"/>
              <a:t>虽然</a:t>
            </a:r>
            <a:endParaRPr lang="zh-CN" altLang="en-US" sz="2400" b="1"/>
          </a:p>
        </p:txBody>
      </p:sp>
      <p:sp>
        <p:nvSpPr>
          <p:cNvPr id="19" name="圆角矩形 18"/>
          <p:cNvSpPr/>
          <p:nvPr>
            <p:custDataLst>
              <p:tags r:id="rId2"/>
            </p:custDataLst>
          </p:nvPr>
        </p:nvSpPr>
        <p:spPr>
          <a:xfrm>
            <a:off x="9273540" y="1656891"/>
            <a:ext cx="924560" cy="51018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ctr"/>
            <a:r>
              <a:rPr lang="zh-CN" altLang="en-US" sz="2400" b="1"/>
              <a:t>但是</a:t>
            </a:r>
            <a:endParaRPr lang="zh-CN" altLang="en-US" sz="2400" b="1"/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7538720" y="1667510"/>
            <a:ext cx="1848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en-US" sz="2400" b="1" dirty="0">
                <a:solidFill>
                  <a:schemeClr val="tx1"/>
                </a:solidFill>
                <a:latin typeface="+mn-ea"/>
                <a:cs typeface="MiSans" pitchFamily="34" charset="-120"/>
                <a:sym typeface="+mn-ea"/>
              </a:rPr>
              <a:t>被告知事实</a:t>
            </a:r>
            <a:endParaRPr lang="en-US" altLang="en-US" sz="2400" b="1" kern="100" dirty="0">
              <a:solidFill>
                <a:schemeClr val="tx1"/>
              </a:solidFill>
              <a:effectLst/>
              <a:latin typeface="+mn-ea"/>
              <a:cs typeface="MiSans" pitchFamily="34" charset="-12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10185400" y="1667510"/>
            <a:ext cx="1733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  <a:cs typeface="MiSans" pitchFamily="34" charset="-120"/>
                <a:sym typeface="+mn-ea"/>
              </a:rPr>
              <a:t>更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cs typeface="MiSans" pitchFamily="34" charset="-120"/>
                <a:sym typeface="+mn-ea"/>
              </a:rPr>
              <a:t>愿意相信</a:t>
            </a:r>
            <a:endParaRPr lang="en-US" altLang="en-US" sz="2400" b="1" kern="100" dirty="0">
              <a:solidFill>
                <a:schemeClr val="tx1"/>
              </a:solidFill>
              <a:effectLst/>
              <a:latin typeface="+mn-ea"/>
              <a:cs typeface="MiSans" pitchFamily="34" charset="-12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0" bldLvl="0" animBg="1"/>
      <p:bldP spid="20" grpId="0"/>
      <p:bldP spid="21" grpId="0"/>
      <p:bldP spid="17" grpId="0"/>
      <p:bldP spid="1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材料解析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0205" y="640715"/>
            <a:ext cx="600583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/>
          <a:p>
            <a:pPr fontAlgn="auto">
              <a:lnSpc>
                <a:spcPct val="118000"/>
              </a:lnSpc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三、写作（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18000"/>
              </a:lnSpc>
            </a:pP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．阅读下面的材料，根据要求写作。（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35000" fontAlgn="auto">
              <a:lnSpc>
                <a:spcPct val="118000"/>
              </a:lnSpc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许多人都偏爱“戏剧性的瞬间”。</a:t>
            </a:r>
            <a:r>
              <a:rPr lang="en-US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❷</a:t>
            </a:r>
            <a:r>
              <a:rPr lang="zh-CN" altLang="en-US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比如，虽然他们常常被告知，科学发现往往要经历无数人的殚精竭虑、接续努力，这一过程复杂而缓慢；</a:t>
            </a:r>
            <a:r>
              <a:rPr lang="zh-CN" altLang="en-US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❸</a:t>
            </a:r>
            <a:r>
              <a:rPr lang="zh-CN" altLang="en-US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但是他们更愿意相信：牛顿被苹果砸到脑袋而发现万有引力，阿基米德某次坐进浴缸时发现浮力定律</a:t>
            </a:r>
            <a:r>
              <a:rPr lang="en-US" altLang="zh-CN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en-US" altLang="zh-CN" sz="2200" b="1" kern="1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这种心理普遍存在于社会生活的各个领域，并对人们的认知与行动产生影响。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以上材料引发了你怎样的联想和思考？请写一篇文章。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字。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6050" y="640715"/>
            <a:ext cx="527050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/>
          <a:p>
            <a:pPr fontAlgn="auto">
              <a:lnSpc>
                <a:spcPct val="118000"/>
              </a:lnSpc>
            </a:pP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584315" y="718185"/>
            <a:ext cx="5080000" cy="58807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Text 22"/>
          <p:cNvSpPr/>
          <p:nvPr/>
        </p:nvSpPr>
        <p:spPr>
          <a:xfrm>
            <a:off x="6663275" y="770462"/>
            <a:ext cx="5023471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chemeClr val="tx1"/>
                </a:solidFill>
                <a:highlight>
                  <a:srgbClr val="00FF00"/>
                </a:highlight>
                <a:cs typeface="MiSans" pitchFamily="34" charset="-120"/>
              </a:rPr>
              <a:t>两组认知冲突</a:t>
            </a:r>
            <a:endParaRPr lang="en-US" sz="2400" b="1" dirty="0">
              <a:solidFill>
                <a:schemeClr val="tx1"/>
              </a:solidFill>
              <a:highlight>
                <a:srgbClr val="00FF00"/>
              </a:highlight>
              <a:cs typeface="MiSans" pitchFamily="34" charset="-12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590030" y="1343660"/>
            <a:ext cx="398780" cy="398780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7" name="Text 25"/>
          <p:cNvSpPr/>
          <p:nvPr/>
        </p:nvSpPr>
        <p:spPr>
          <a:xfrm>
            <a:off x="6708775" y="1303655"/>
            <a:ext cx="221615" cy="4425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bg1"/>
                </a:solidFill>
                <a:cs typeface="+mn-lt"/>
              </a:rPr>
              <a:t>1</a:t>
            </a:r>
            <a:endParaRPr lang="en-US" sz="2400" b="1" dirty="0">
              <a:solidFill>
                <a:schemeClr val="bg1"/>
              </a:solidFill>
              <a:cs typeface="+mn-lt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089140" y="1348105"/>
            <a:ext cx="3757295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tx1"/>
                </a:solidFill>
                <a:highlight>
                  <a:srgbClr val="FFFF00"/>
                </a:highlight>
                <a:cs typeface="MiSans" pitchFamily="34" charset="-120"/>
              </a:rPr>
              <a:t>事实与想象的对抗</a:t>
            </a:r>
            <a:endParaRPr lang="en-US" sz="2400" b="1" dirty="0">
              <a:solidFill>
                <a:schemeClr val="tx1"/>
              </a:solidFill>
              <a:highlight>
                <a:srgbClr val="FFFF00"/>
              </a:highlight>
              <a:cs typeface="MiSans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589939" y="1957225"/>
            <a:ext cx="4922635" cy="73850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tx1"/>
                </a:solidFill>
                <a:cs typeface="+mn-lt"/>
              </a:rPr>
              <a:t>“被告知”</a:t>
            </a:r>
            <a:r>
              <a:rPr lang="en-US" sz="2400" dirty="0">
                <a:solidFill>
                  <a:schemeClr val="tx1"/>
                </a:solidFill>
                <a:cs typeface="+mn-lt"/>
              </a:rPr>
              <a:t>→</a:t>
            </a:r>
            <a:r>
              <a:rPr lang="zh-CN" altLang="en-US" sz="2400" dirty="0">
                <a:solidFill>
                  <a:schemeClr val="tx1"/>
                </a:solidFill>
                <a:cs typeface="+mn-lt"/>
              </a:rPr>
              <a:t>来自外部的声音</a:t>
            </a:r>
            <a:r>
              <a:rPr lang="zh-CN" altLang="en-US" sz="2400" b="1" dirty="0">
                <a:solidFill>
                  <a:schemeClr val="tx1"/>
                </a:solidFill>
                <a:cs typeface="+mn-lt"/>
              </a:rPr>
              <a:t>：</a:t>
            </a:r>
            <a:r>
              <a:rPr lang="en-US" sz="2400" dirty="0">
                <a:solidFill>
                  <a:schemeClr val="tx1"/>
                </a:solidFill>
                <a:cs typeface="+mn-lt"/>
              </a:rPr>
              <a:t>科学发现漫长而复杂的事实</a:t>
            </a:r>
            <a:endParaRPr lang="en-US" sz="2400" dirty="0">
              <a:solidFill>
                <a:schemeClr val="tx1"/>
              </a:solidFill>
              <a:cs typeface="+mn-lt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590030" y="3001645"/>
            <a:ext cx="4922520" cy="68008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tx1"/>
                </a:solidFill>
                <a:cs typeface="+mn-lt"/>
              </a:rPr>
              <a:t>“愿意相信”</a:t>
            </a:r>
            <a:r>
              <a:rPr lang="en-US" sz="2400" dirty="0">
                <a:solidFill>
                  <a:schemeClr val="tx1"/>
                </a:solidFill>
                <a:cs typeface="+mn-lt"/>
              </a:rPr>
              <a:t>→</a:t>
            </a:r>
            <a:r>
              <a:rPr lang="zh-CN" altLang="en-US" sz="2400" dirty="0">
                <a:solidFill>
                  <a:schemeClr val="tx1"/>
                </a:solidFill>
                <a:cs typeface="+mn-lt"/>
              </a:rPr>
              <a:t>人们主动投向</a:t>
            </a:r>
            <a:r>
              <a:rPr lang="en-US" sz="2400" dirty="0">
                <a:solidFill>
                  <a:schemeClr val="tx1"/>
                </a:solidFill>
                <a:cs typeface="+mn-lt"/>
              </a:rPr>
              <a:t>充满戏剧性的瞬间想象</a:t>
            </a:r>
            <a:endParaRPr lang="en-US" sz="2400" dirty="0">
              <a:solidFill>
                <a:schemeClr val="tx1"/>
              </a:solidFill>
              <a:cs typeface="+mn-lt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590030" y="3954780"/>
            <a:ext cx="398780" cy="398780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33" name="Text 31"/>
          <p:cNvSpPr/>
          <p:nvPr/>
        </p:nvSpPr>
        <p:spPr>
          <a:xfrm>
            <a:off x="6708775" y="3914140"/>
            <a:ext cx="255905" cy="4425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bg1"/>
                </a:solidFill>
                <a:cs typeface="+mn-lt"/>
              </a:rPr>
              <a:t>2</a:t>
            </a:r>
            <a:endParaRPr lang="en-US" sz="2400" b="1" dirty="0">
              <a:solidFill>
                <a:schemeClr val="bg1"/>
              </a:solidFill>
              <a:cs typeface="+mn-lt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089140" y="3903980"/>
            <a:ext cx="3757295" cy="47942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chemeClr val="tx1"/>
                </a:solidFill>
                <a:highlight>
                  <a:srgbClr val="FFFF00"/>
                </a:highlight>
                <a:cs typeface="MiSans" pitchFamily="34" charset="-120"/>
              </a:rPr>
              <a:t>理性与情感的对抗</a:t>
            </a:r>
            <a:endParaRPr lang="en-US" sz="2400" b="1" dirty="0">
              <a:solidFill>
                <a:schemeClr val="tx1"/>
              </a:solidFill>
              <a:highlight>
                <a:srgbClr val="FFFF00"/>
              </a:highlight>
              <a:cs typeface="MiSans" pitchFamily="34" charset="-12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590030" y="4378960"/>
            <a:ext cx="4922520" cy="7486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tx1"/>
                </a:solidFill>
                <a:cs typeface="+mn-lt"/>
              </a:rPr>
              <a:t>“被告知”</a:t>
            </a:r>
            <a:r>
              <a:rPr lang="en-US" sz="2400" dirty="0">
                <a:solidFill>
                  <a:schemeClr val="tx1"/>
                </a:solidFill>
                <a:cs typeface="+mn-lt"/>
              </a:rPr>
              <a:t>→</a:t>
            </a:r>
            <a:r>
              <a:rPr lang="en-US" sz="2400" b="1" dirty="0">
                <a:solidFill>
                  <a:srgbClr val="C00000"/>
                </a:solidFill>
                <a:cs typeface="+mn-lt"/>
              </a:rPr>
              <a:t>理性</a:t>
            </a:r>
            <a:r>
              <a:rPr lang="en-US" sz="2400" dirty="0">
                <a:solidFill>
                  <a:schemeClr val="tx1"/>
                </a:solidFill>
                <a:cs typeface="+mn-lt"/>
              </a:rPr>
              <a:t>，</a:t>
            </a:r>
            <a:r>
              <a:rPr lang="zh-CN" altLang="en-US" sz="2400" b="1" dirty="0">
                <a:solidFill>
                  <a:srgbClr val="C00000"/>
                </a:solidFill>
                <a:cs typeface="+mn-lt"/>
              </a:rPr>
              <a:t>事实</a:t>
            </a:r>
            <a:r>
              <a:rPr lang="zh-CN" altLang="en-US" sz="2400" dirty="0">
                <a:solidFill>
                  <a:schemeClr val="tx1"/>
                </a:solidFill>
                <a:cs typeface="+mn-lt"/>
              </a:rPr>
              <a:t>：过程</a:t>
            </a:r>
            <a:r>
              <a:rPr lang="zh-CN" altLang="en-US" sz="2400" dirty="0">
                <a:solidFill>
                  <a:schemeClr val="tx1"/>
                </a:solidFill>
                <a:cs typeface="+mn-lt"/>
              </a:rPr>
              <a:t>复杂</a:t>
            </a:r>
            <a:endParaRPr lang="zh-CN" altLang="en-US" sz="2400" dirty="0">
              <a:solidFill>
                <a:schemeClr val="tx1"/>
              </a:solidFill>
              <a:cs typeface="+mn-lt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6590030" y="4972685"/>
            <a:ext cx="4922520" cy="78549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tx1"/>
                </a:solidFill>
                <a:cs typeface="+mn-lt"/>
              </a:rPr>
              <a:t>“愿意相信”</a:t>
            </a:r>
            <a:r>
              <a:rPr lang="en-US" sz="2400" dirty="0">
                <a:solidFill>
                  <a:schemeClr val="tx1"/>
                </a:solidFill>
                <a:cs typeface="+mn-lt"/>
              </a:rPr>
              <a:t>→</a:t>
            </a:r>
            <a:r>
              <a:rPr lang="en-US" sz="2400" b="1" dirty="0">
                <a:solidFill>
                  <a:srgbClr val="C00000"/>
                </a:solidFill>
                <a:cs typeface="+mn-lt"/>
              </a:rPr>
              <a:t>情感</a:t>
            </a:r>
            <a:r>
              <a:rPr lang="en-US" sz="2400" dirty="0">
                <a:solidFill>
                  <a:schemeClr val="tx1"/>
                </a:solidFill>
                <a:cs typeface="+mn-lt"/>
              </a:rPr>
              <a:t>，</a:t>
            </a:r>
            <a:r>
              <a:rPr lang="zh-CN" altLang="en-US" sz="2400" b="1" dirty="0">
                <a:solidFill>
                  <a:srgbClr val="C00000"/>
                </a:solidFill>
                <a:cs typeface="+mn-lt"/>
              </a:rPr>
              <a:t>简化</a:t>
            </a:r>
            <a:r>
              <a:rPr lang="zh-CN" altLang="en-US" sz="2400" dirty="0">
                <a:cs typeface="+mn-lt"/>
              </a:rPr>
              <a:t>：</a:t>
            </a:r>
            <a:r>
              <a:rPr lang="zh-CN" altLang="en-US" sz="2400" dirty="0">
                <a:cs typeface="+mn-lt"/>
              </a:rPr>
              <a:t>简化过程</a:t>
            </a:r>
            <a:endParaRPr lang="zh-CN" altLang="en-US" sz="2400" dirty="0">
              <a:cs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96050" y="5825490"/>
            <a:ext cx="5269865" cy="914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l">
              <a:lnSpc>
                <a:spcPct val="100000"/>
              </a:lnSpc>
              <a:defRPr/>
            </a:pPr>
            <a:r>
              <a:rPr lang="en-US" sz="2200">
                <a:solidFill>
                  <a:srgbClr val="C00000"/>
                </a:solidFill>
                <a:highlight>
                  <a:srgbClr val="FFFF00"/>
                </a:highlight>
                <a:latin typeface="+mn-ea"/>
                <a:cs typeface="+mn-ea"/>
                <a:sym typeface="Noto Sans SC" panose="020B0200000000000000" charset="-122"/>
              </a:rPr>
              <a:t>这种偏爱本质上反映了人们对“灵感”、“顿悟”以及“奇迹”的深层心理迷恋。</a:t>
            </a:r>
            <a:endParaRPr lang="en-US" altLang="en-US" sz="2200" kern="100" dirty="0">
              <a:solidFill>
                <a:srgbClr val="C00000"/>
              </a:solidFill>
              <a:effectLst/>
              <a:highlight>
                <a:srgbClr val="FFFF00"/>
              </a:highlight>
              <a:latin typeface="+mn-ea"/>
              <a:cs typeface="+mn-ea"/>
              <a:sym typeface="Noto Sans SC" panose="020B02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24" grpId="0"/>
      <p:bldP spid="28" grpId="0"/>
      <p:bldP spid="27" grpId="0"/>
      <p:bldP spid="29" grpId="0"/>
      <p:bldP spid="30" grpId="0"/>
      <p:bldP spid="34" grpId="0"/>
      <p:bldP spid="33" grpId="0"/>
      <p:bldP spid="35" grpId="0"/>
      <p:bldP spid="36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材料解析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0205" y="640715"/>
            <a:ext cx="600583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/>
          <a:p>
            <a:pPr fontAlgn="auto">
              <a:lnSpc>
                <a:spcPct val="118000"/>
              </a:lnSpc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三、写作（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18000"/>
              </a:lnSpc>
            </a:pP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．阅读下面的材料，根据要求写作。（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35000" fontAlgn="auto">
              <a:lnSpc>
                <a:spcPct val="118000"/>
              </a:lnSpc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许多人都偏爱“戏剧性的瞬间”。</a:t>
            </a:r>
            <a:r>
              <a:rPr lang="en-US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❷</a:t>
            </a:r>
            <a:r>
              <a:rPr lang="zh-CN" altLang="en-US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比如，虽然他们常常被告知，科学发现往往要经历无数人的殚精竭虑、接续努力，这一过程复杂而缓慢；</a:t>
            </a:r>
            <a:r>
              <a:rPr lang="zh-CN" altLang="en-US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❸</a:t>
            </a:r>
            <a:r>
              <a:rPr lang="zh-CN" altLang="en-US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但是他们更愿意相信：牛顿被苹果砸到脑袋而发现万有引力，阿基米德某次坐进浴缸时发现浮力定律</a:t>
            </a:r>
            <a:r>
              <a:rPr lang="en-US" altLang="zh-CN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en-US" altLang="zh-CN" sz="2200" b="1" kern="1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这种心理普遍存在于社会生活的各个领域，并对人们的认知与行动产生影响。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以上材料引发了你怎样的联想和思考？请写一篇文章。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字。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6050" y="640715"/>
            <a:ext cx="5270500" cy="5654675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/>
          <a:p>
            <a:pPr fontAlgn="auto">
              <a:lnSpc>
                <a:spcPct val="118000"/>
              </a:lnSpc>
            </a:pP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736715" y="764540"/>
            <a:ext cx="4753610" cy="58801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偏爱？为什么会偏爱？</a:t>
            </a:r>
            <a:endParaRPr lang="zh-CN" altLang="en-US" sz="2800" b="1"/>
          </a:p>
        </p:txBody>
      </p:sp>
      <p:sp>
        <p:nvSpPr>
          <p:cNvPr id="40" name="Text 38"/>
          <p:cNvSpPr/>
          <p:nvPr>
            <p:custDataLst>
              <p:tags r:id="rId1"/>
            </p:custDataLst>
          </p:nvPr>
        </p:nvSpPr>
        <p:spPr>
          <a:xfrm>
            <a:off x="6690995" y="2531110"/>
            <a:ext cx="5130800" cy="73850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C00000"/>
                </a:solidFill>
                <a:latin typeface="+mn-ea"/>
                <a:cs typeface="+mn-ea"/>
              </a:rPr>
              <a:t>• 漫长的过程难以讲述，瞬间的故事易于传播</a:t>
            </a:r>
            <a:endParaRPr lang="en-US" sz="2400" b="1" dirty="0">
              <a:solidFill>
                <a:srgbClr val="C00000"/>
              </a:solidFill>
              <a:latin typeface="+mn-ea"/>
              <a:cs typeface="+mn-ea"/>
            </a:endParaRPr>
          </a:p>
        </p:txBody>
      </p:sp>
      <p:sp>
        <p:nvSpPr>
          <p:cNvPr id="41" name="Text 39"/>
          <p:cNvSpPr/>
          <p:nvPr>
            <p:custDataLst>
              <p:tags r:id="rId2"/>
            </p:custDataLst>
          </p:nvPr>
        </p:nvSpPr>
        <p:spPr>
          <a:xfrm>
            <a:off x="6690995" y="3589655"/>
            <a:ext cx="5130800" cy="73850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C00000"/>
                </a:solidFill>
                <a:latin typeface="+mn-ea"/>
                <a:cs typeface="+mn-ea"/>
              </a:rPr>
              <a:t>• 殚精竭虑太过沉重，灵光一闪让人愉悦</a:t>
            </a:r>
            <a:endParaRPr lang="en-US" sz="2400" b="1" dirty="0">
              <a:solidFill>
                <a:srgbClr val="C00000"/>
              </a:solidFill>
              <a:latin typeface="+mn-ea"/>
              <a:cs typeface="+mn-ea"/>
            </a:endParaRPr>
          </a:p>
        </p:txBody>
      </p:sp>
      <p:sp>
        <p:nvSpPr>
          <p:cNvPr id="42" name="Text 40"/>
          <p:cNvSpPr/>
          <p:nvPr>
            <p:custDataLst>
              <p:tags r:id="rId3"/>
            </p:custDataLst>
          </p:nvPr>
        </p:nvSpPr>
        <p:spPr>
          <a:xfrm>
            <a:off x="6690995" y="4630103"/>
            <a:ext cx="5130800" cy="73850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C00000"/>
                </a:solidFill>
                <a:latin typeface="+mn-ea"/>
                <a:cs typeface="+mn-ea"/>
              </a:rPr>
              <a:t>• 接续努力意味着个人微不足道，被苹果砸中则意味着每个人都有可能</a:t>
            </a:r>
            <a:endParaRPr lang="en-US" sz="2400" b="1" dirty="0">
              <a:solidFill>
                <a:srgbClr val="C00000"/>
              </a:solidFill>
              <a:latin typeface="+mn-ea"/>
              <a:cs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736715" y="1812290"/>
            <a:ext cx="47536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00000"/>
              </a:lnSpc>
            </a:pPr>
            <a:r>
              <a:rPr lang="en-US" sz="2000" b="1">
                <a:solidFill>
                  <a:srgbClr val="C00000"/>
                </a:solidFill>
                <a:highlight>
                  <a:srgbClr val="FFFF00"/>
                </a:highlight>
                <a:cs typeface="+mn-lt"/>
                <a:sym typeface="Noto Sans SC" panose="020B0200000000000000" charset="-122"/>
              </a:rPr>
              <a:t>事实与想象的对抗     理性与情感的对抗</a:t>
            </a:r>
            <a:endParaRPr lang="en-US" altLang="en-US" sz="2000" b="1" kern="100" dirty="0">
              <a:solidFill>
                <a:srgbClr val="C00000"/>
              </a:solidFill>
              <a:effectLst/>
              <a:highlight>
                <a:srgbClr val="FFFF00"/>
              </a:highlight>
              <a:cs typeface="+mn-lt"/>
              <a:sym typeface="Noto Sans SC" panose="020B0200000000000000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7754620" y="2906395"/>
            <a:ext cx="2480310" cy="4413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40000"/>
              </a:lnSpc>
              <a:buClrTx/>
              <a:buSzTx/>
              <a:buFontTx/>
            </a:pPr>
            <a:r>
              <a:rPr lang="zh-CN" altLang="en-US" sz="2000" b="1" kern="100" dirty="0">
                <a:solidFill>
                  <a:srgbClr val="7030A0"/>
                </a:solidFill>
                <a:effectLst/>
                <a:latin typeface="+mn-ea"/>
                <a:cs typeface="江城圆体 400W" panose="020B0500000000000000" pitchFamily="34" charset="-122"/>
              </a:rPr>
              <a:t>传播效率</a:t>
            </a:r>
            <a:endParaRPr lang="zh-CN" altLang="en-US" sz="2000" b="1" kern="100" dirty="0">
              <a:solidFill>
                <a:srgbClr val="7030A0"/>
              </a:solidFill>
              <a:effectLst/>
              <a:latin typeface="+mn-ea"/>
              <a:cs typeface="江城圆体 400W" panose="020B0500000000000000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7754620" y="3986530"/>
            <a:ext cx="2745105" cy="494665"/>
          </a:xfrm>
          <a:prstGeom prst="rect">
            <a:avLst/>
          </a:prstGeom>
          <a:noFill/>
        </p:spPr>
        <p:txBody>
          <a:bodyPr wrap="square" rtlCol="0">
            <a:normAutofit fontScale="90000" lnSpcReduction="10000"/>
          </a:bodyPr>
          <a:p>
            <a:pPr algn="l">
              <a:lnSpc>
                <a:spcPct val="140000"/>
              </a:lnSpc>
              <a:buClrTx/>
              <a:buSzTx/>
              <a:buFontTx/>
            </a:pPr>
            <a:r>
              <a:rPr lang="zh-CN" altLang="en-US" sz="2220" b="1" kern="100" dirty="0">
                <a:solidFill>
                  <a:srgbClr val="7030A0"/>
                </a:solidFill>
                <a:effectLst/>
                <a:latin typeface="+mn-ea"/>
                <a:cs typeface="江城圆体 400W" panose="020B0500000000000000" pitchFamily="34" charset="-122"/>
              </a:rPr>
              <a:t>情感共鸣</a:t>
            </a:r>
            <a:endParaRPr lang="zh-CN" altLang="en-US" sz="2220" b="1" kern="100" dirty="0">
              <a:solidFill>
                <a:srgbClr val="7030A0"/>
              </a:solidFill>
              <a:effectLst/>
              <a:latin typeface="+mn-ea"/>
              <a:cs typeface="江城圆体 400W" panose="020B05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6736715" y="5368925"/>
            <a:ext cx="4064000" cy="58293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>
              <a:lnSpc>
                <a:spcPct val="140000"/>
              </a:lnSpc>
              <a:buClrTx/>
              <a:buSzTx/>
              <a:buFontTx/>
            </a:pPr>
            <a:r>
              <a:rPr lang="zh-CN" altLang="en-US" sz="2000" b="1" kern="100" dirty="0">
                <a:solidFill>
                  <a:srgbClr val="7030A0"/>
                </a:solidFill>
                <a:effectLst/>
                <a:latin typeface="+mn-ea"/>
                <a:cs typeface="江城圆体 400W" panose="020B0500000000000000" pitchFamily="34" charset="-122"/>
              </a:rPr>
              <a:t>心理期待</a:t>
            </a:r>
            <a:endParaRPr lang="zh-CN" altLang="en-US" sz="2000" b="1" kern="100" dirty="0">
              <a:solidFill>
                <a:srgbClr val="7030A0"/>
              </a:solidFill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0" grpId="0"/>
      <p:bldP spid="41" grpId="0"/>
      <p:bldP spid="42" grpId="0"/>
      <p:bldP spid="7" grpId="0"/>
      <p:bldP spid="7" grpId="1"/>
      <p:bldP spid="9" grpId="0"/>
      <p:bldP spid="9" grpId="1"/>
      <p:bldP spid="11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材料解析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0205" y="640715"/>
            <a:ext cx="600583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/>
          <a:p>
            <a:pPr fontAlgn="auto">
              <a:lnSpc>
                <a:spcPct val="118000"/>
              </a:lnSpc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三、写作（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18000"/>
              </a:lnSpc>
            </a:pP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．阅读下面的材料，根据要求写作。（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35000" fontAlgn="auto">
              <a:lnSpc>
                <a:spcPct val="118000"/>
              </a:lnSpc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许多人都偏爱“戏剧性的瞬间”。</a:t>
            </a:r>
            <a:r>
              <a:rPr lang="en-US" altLang="en-US" sz="22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❷</a:t>
            </a:r>
            <a:r>
              <a:rPr lang="zh-CN" altLang="en-US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比如，虽然他们常常被告知，科学发现往往要经历无数人的殚精竭虑、接续努力，这一过程复杂而缓慢；</a:t>
            </a:r>
            <a:r>
              <a:rPr lang="zh-CN" altLang="en-US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❸</a:t>
            </a:r>
            <a:r>
              <a:rPr lang="zh-CN" altLang="en-US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但是他们更愿意相信：牛顿被苹果砸到脑袋而发现万有引力，阿基米德某次坐进浴缸时发现浮力定律</a:t>
            </a:r>
            <a:r>
              <a:rPr lang="en-US" altLang="zh-CN" sz="2200" b="1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en-US" altLang="zh-CN" sz="2200" b="1" kern="1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这种心理普遍存在于社会生活的各个领域，并对人们的认知与行动产生影响。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以上材料引发了你怎样的联想和思考？请写一篇文章。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字。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6050" y="640715"/>
            <a:ext cx="527050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/>
          <a:p>
            <a:pPr fontAlgn="auto">
              <a:lnSpc>
                <a:spcPct val="118000"/>
              </a:lnSpc>
            </a:pP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736715" y="764540"/>
            <a:ext cx="4753610" cy="58801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偏爱？为什么会偏爱？</a:t>
            </a:r>
            <a:endParaRPr lang="zh-CN" altLang="en-US" sz="2800" b="1"/>
          </a:p>
        </p:txBody>
      </p:sp>
      <p:sp>
        <p:nvSpPr>
          <p:cNvPr id="40" name="Text 38"/>
          <p:cNvSpPr/>
          <p:nvPr/>
        </p:nvSpPr>
        <p:spPr>
          <a:xfrm>
            <a:off x="6635750" y="2513013"/>
            <a:ext cx="5130800" cy="110744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C00000"/>
                </a:solidFill>
                <a:latin typeface="+mn-ea"/>
                <a:cs typeface="+mn-ea"/>
              </a:rPr>
              <a:t>• 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+mn-ea"/>
              </a:rPr>
              <a:t>心理本质是对人类认知与叙事方式的深层心理需求的投射。它揭示了我们在面对世界时的内在驱动力。</a:t>
            </a:r>
            <a:endParaRPr lang="zh-CN" altLang="en-US" sz="2400" b="1" dirty="0">
              <a:solidFill>
                <a:srgbClr val="C00000"/>
              </a:solidFill>
              <a:latin typeface="+mn-ea"/>
              <a:cs typeface="+mn-ea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635750" y="3969068"/>
            <a:ext cx="5130800" cy="147701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C00000"/>
                </a:solidFill>
                <a:latin typeface="+mn-ea"/>
                <a:cs typeface="+mn-ea"/>
              </a:rPr>
              <a:t>• 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+mn-ea"/>
              </a:rPr>
              <a:t>面对复杂世界，人们倾向于寻找简洁、生动的因果解释，而非接纳缓慢、复杂的过程，</a:t>
            </a:r>
            <a:r>
              <a:rPr lang="zh-CN" alt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  <a:cs typeface="+mn-ea"/>
              </a:rPr>
              <a:t>这是一种</a:t>
            </a:r>
            <a:r>
              <a:rPr lang="en-US" altLang="zh-CN" sz="2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  <a:cs typeface="+mn-ea"/>
              </a:rPr>
              <a:t>“</a:t>
            </a:r>
            <a:r>
              <a:rPr lang="zh-CN" alt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  <a:cs typeface="+mn-ea"/>
              </a:rPr>
              <a:t>认知减法</a:t>
            </a:r>
            <a:r>
              <a:rPr lang="en-US" altLang="zh-CN" sz="2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  <a:cs typeface="+mn-ea"/>
              </a:rPr>
              <a:t>”</a:t>
            </a:r>
            <a:r>
              <a:rPr lang="zh-CN" alt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  <a:cs typeface="+mn-ea"/>
              </a:rPr>
              <a:t>倾向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+mn-ea"/>
              </a:rPr>
              <a:t>。</a:t>
            </a:r>
            <a:endParaRPr lang="zh-CN" altLang="en-US" sz="2400" b="1" dirty="0">
              <a:solidFill>
                <a:srgbClr val="C00000"/>
              </a:solidFill>
              <a:latin typeface="+mn-ea"/>
              <a:cs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736715" y="1352550"/>
            <a:ext cx="47536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>
              <a:lnSpc>
                <a:spcPct val="100000"/>
              </a:lnSpc>
            </a:pPr>
            <a:r>
              <a:rPr lang="en-US" sz="2000" b="1">
                <a:solidFill>
                  <a:srgbClr val="C00000"/>
                </a:solidFill>
                <a:highlight>
                  <a:srgbClr val="FFFF00"/>
                </a:highlight>
                <a:cs typeface="+mn-lt"/>
                <a:sym typeface="Noto Sans SC" panose="020B0200000000000000" charset="-122"/>
              </a:rPr>
              <a:t>——</a:t>
            </a:r>
            <a:r>
              <a:rPr lang="zh-CN" altLang="en-US" sz="2000" b="1">
                <a:solidFill>
                  <a:srgbClr val="C00000"/>
                </a:solidFill>
                <a:highlight>
                  <a:srgbClr val="FFFF00"/>
                </a:highlight>
                <a:cs typeface="+mn-lt"/>
                <a:sym typeface="Noto Sans SC" panose="020B0200000000000000" charset="-122"/>
              </a:rPr>
              <a:t>心理学</a:t>
            </a:r>
            <a:r>
              <a:rPr lang="zh-CN" altLang="en-US" sz="2000" b="1">
                <a:solidFill>
                  <a:srgbClr val="C00000"/>
                </a:solidFill>
                <a:highlight>
                  <a:srgbClr val="FFFF00"/>
                </a:highlight>
                <a:cs typeface="+mn-lt"/>
                <a:sym typeface="Noto Sans SC" panose="020B0200000000000000" charset="-122"/>
              </a:rPr>
              <a:t>本质定义</a:t>
            </a:r>
            <a:endParaRPr lang="zh-CN" altLang="en-US" sz="2000" b="1">
              <a:solidFill>
                <a:srgbClr val="C00000"/>
              </a:solidFill>
              <a:highlight>
                <a:srgbClr val="FFFF00"/>
              </a:highlight>
              <a:cs typeface="+mn-lt"/>
              <a:sym typeface="Noto Sans SC" panose="020B02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91960" y="1873885"/>
            <a:ext cx="1292225" cy="517525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p>
            <a:pPr algn="l">
              <a:lnSpc>
                <a:spcPct val="140000"/>
              </a:lnSpc>
            </a:pPr>
            <a:r>
              <a:rPr lang="zh-CN" altLang="en-US" sz="2000" b="1" kern="100" dirty="0">
                <a:solidFill>
                  <a:srgbClr val="7030A0"/>
                </a:solidFill>
                <a:effectLst/>
                <a:latin typeface="+mn-ea"/>
                <a:cs typeface="江城圆体 400W" panose="020B0500000000000000" pitchFamily="34" charset="-122"/>
              </a:rPr>
              <a:t>认知省力</a:t>
            </a:r>
            <a:endParaRPr lang="zh-CN" altLang="en-US" sz="2000" b="1" kern="100" dirty="0">
              <a:solidFill>
                <a:srgbClr val="7030A0"/>
              </a:solidFill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0" grpId="0"/>
      <p:bldP spid="41" grpId="0"/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材料解析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0205" y="640715"/>
            <a:ext cx="600583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/>
          <a:p>
            <a:pPr fontAlgn="auto">
              <a:lnSpc>
                <a:spcPct val="118000"/>
              </a:lnSpc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三、写作（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18000"/>
              </a:lnSpc>
            </a:pP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．阅读下面的材料，根据要求写作。（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分）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35000" fontAlgn="auto">
              <a:lnSpc>
                <a:spcPct val="118000"/>
              </a:lnSpc>
            </a:pPr>
            <a:r>
              <a:rPr lang="zh-CN" altLang="en-US" sz="2200" b="1" kern="100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许多人都偏爱“戏剧性的瞬间”。</a:t>
            </a:r>
            <a:r>
              <a:rPr lang="zh-CN" altLang="en-US" sz="2200" b="1" kern="100" dirty="0">
                <a:solidFill>
                  <a:schemeClr val="accent4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比如，虽然他们常常被告知，科学发现往往要经历无数人的殚精竭虑、接续努力，这一过程复杂而缓慢；但是他们更愿意相信：牛顿被苹果砸到脑袋而发现万有引力，阿基米德某次坐进浴缸时发现浮力定律</a:t>
            </a:r>
            <a:r>
              <a:rPr lang="en-US" altLang="zh-CN" sz="2200" b="1" kern="100" dirty="0">
                <a:solidFill>
                  <a:schemeClr val="accent4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en-US" altLang="zh-CN" sz="2200" b="1" kern="100" dirty="0">
              <a:solidFill>
                <a:schemeClr val="accent4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en-US" altLang="en-US" sz="2200" b="1" kern="100" dirty="0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❹</a:t>
            </a:r>
            <a:r>
              <a:rPr lang="zh-CN" altLang="en-US" sz="2200" b="1" kern="100" dirty="0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这种心理普遍存在于社会生活的各个领域，并对人们的认知与行动产生影响。</a:t>
            </a:r>
            <a:endParaRPr lang="zh-CN" altLang="en-US" sz="2200" kern="1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以上材料引发了你怎样的联想和思考？请写一篇文章。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8800" fontAlgn="auto">
              <a:lnSpc>
                <a:spcPct val="118000"/>
              </a:lnSpc>
              <a:extLst>
                <a:ext uri="{35155182-B16C-46BC-9424-99874614C6A1}">
                  <wpsdc:indentchars xmlns:wpsdc="http://www.wps.cn/officeDocument/2017/drawingmlCustomData" val="200" checksum="1956455923"/>
                </a:ext>
              </a:extLst>
            </a:pP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要求：选准角度，确定立意，明确文体，自拟标题；不要套作，不得抄袭；不得泄露个人信息；不少于</a:t>
            </a:r>
            <a:r>
              <a:rPr lang="en-US" altLang="zh-CN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r>
              <a:rPr lang="zh-CN" altLang="en-US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字。</a:t>
            </a: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6050" y="640715"/>
            <a:ext cx="5270500" cy="608330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/>
          <a:p>
            <a:pPr fontAlgn="auto">
              <a:lnSpc>
                <a:spcPct val="118000"/>
              </a:lnSpc>
            </a:pPr>
            <a:endParaRPr lang="zh-CN" altLang="en-US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96050" y="654685"/>
            <a:ext cx="5270500" cy="60680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5000"/>
              </a:lnSpc>
            </a:pPr>
            <a:r>
              <a:rPr lang="zh-CN" altLang="en-US" sz="2200" b="1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第</a:t>
            </a:r>
            <a:r>
              <a:rPr lang="en-US" altLang="en-US" sz="2200" b="1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❹</a:t>
            </a:r>
            <a:r>
              <a:rPr lang="zh-CN" altLang="en-US" sz="2200" b="1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句，是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sym typeface="+mn-ea"/>
              </a:rPr>
              <a:t>写作落脚点</a:t>
            </a:r>
            <a:r>
              <a:rPr lang="zh-CN" altLang="en-US" sz="2200" b="1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2200" b="1">
              <a:solidFill>
                <a:schemeClr val="accent2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177800" indent="-177800" algn="l">
              <a:lnSpc>
                <a:spcPct val="135000"/>
              </a:lnSpc>
              <a:buClr>
                <a:srgbClr val="333333"/>
              </a:buClr>
              <a:buChar char="•"/>
            </a:pPr>
            <a:r>
              <a:rPr lang="zh-CN" altLang="en-US" sz="2200" b="1" kern="100" dirty="0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Noto Sans SC" panose="020B0200000000000000" charset="-122"/>
              </a:rPr>
              <a:t>影响：深入探讨其对认知方式和行为模式的具体作用。</a:t>
            </a:r>
            <a:endParaRPr lang="zh-CN" altLang="en-US" sz="2200" b="1" kern="100" dirty="0">
              <a:solidFill>
                <a:schemeClr val="accent2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Noto Sans SC" panose="020B0200000000000000" charset="-122"/>
            </a:endParaRPr>
          </a:p>
          <a:p>
            <a:pPr marL="177800" indent="-177800" algn="l">
              <a:lnSpc>
                <a:spcPct val="135000"/>
              </a:lnSpc>
              <a:buClr>
                <a:srgbClr val="333333"/>
              </a:buClr>
              <a:buChar char="•"/>
            </a:pPr>
            <a:r>
              <a:rPr lang="en-US" sz="2200" b="1">
                <a:solidFill>
                  <a:schemeClr val="accent3"/>
                </a:solidFill>
                <a:latin typeface="+mn-ea"/>
                <a:cs typeface="Noto Sans SC" panose="020B0200000000000000" charset="-122"/>
                <a:sym typeface="Noto Sans SC" panose="020B0200000000000000" charset="-122"/>
              </a:rPr>
              <a:t>积极影响：构建认知与动力</a:t>
            </a:r>
            <a:endParaRPr lang="en-US" sz="2200" b="1">
              <a:solidFill>
                <a:schemeClr val="accent3"/>
              </a:solidFill>
              <a:latin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marL="177800" indent="-177800" algn="l">
              <a:lnSpc>
                <a:spcPct val="135000"/>
              </a:lnSpc>
              <a:buClr>
                <a:srgbClr val="333333"/>
              </a:buClr>
              <a:buChar char="•"/>
            </a:pPr>
            <a:r>
              <a:rPr lang="en-US" sz="2200" b="1">
                <a:solidFill>
                  <a:schemeClr val="accent3"/>
                </a:solidFill>
                <a:latin typeface="宋体" panose="02010600030101010101" pitchFamily="2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聚焦目标</a:t>
            </a:r>
            <a:r>
              <a:rPr lang="zh-CN" altLang="en-US" sz="2200" b="1">
                <a:solidFill>
                  <a:schemeClr val="accent3"/>
                </a:solidFill>
                <a:latin typeface="宋体" panose="02010600030101010101" pitchFamily="2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en-US" sz="2200" b="1">
                <a:solidFill>
                  <a:schemeClr val="accent3"/>
                </a:solidFill>
                <a:latin typeface="宋体" panose="02010600030101010101" pitchFamily="2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将复杂的世界变得可理解，为奋斗提供清晰的聚焦点。</a:t>
            </a:r>
            <a:endParaRPr lang="en-US" sz="2200" b="1">
              <a:solidFill>
                <a:schemeClr val="accent3"/>
              </a:solidFill>
              <a:latin typeface="宋体" panose="02010600030101010101" pitchFamily="2" charset="-122"/>
              <a:ea typeface="宋体" panose="02010600030101010101" pitchFamily="2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77800" indent="-177800" algn="l">
              <a:lnSpc>
                <a:spcPct val="135000"/>
              </a:lnSpc>
              <a:buClr>
                <a:srgbClr val="333333"/>
              </a:buClr>
              <a:buChar char="•"/>
            </a:pPr>
            <a:r>
              <a:rPr lang="en-US" sz="2200" b="1">
                <a:solidFill>
                  <a:schemeClr val="accent2"/>
                </a:solidFill>
                <a:latin typeface="+mn-ea"/>
                <a:cs typeface="Noto Sans SC" panose="020B0200000000000000" charset="-122"/>
                <a:sym typeface="Noto Sans SC" panose="020B0200000000000000" charset="-122"/>
              </a:rPr>
              <a:t>消极影响：警惕认知偏差</a:t>
            </a:r>
            <a:endParaRPr lang="en-US" sz="2200" b="1">
              <a:solidFill>
                <a:schemeClr val="accent2"/>
              </a:solidFill>
              <a:latin typeface="+mn-ea"/>
              <a:cs typeface="Noto Sans SC" panose="020B0200000000000000" charset="-122"/>
              <a:sym typeface="Noto Sans SC" panose="020B0200000000000000" charset="-122"/>
            </a:endParaRPr>
          </a:p>
          <a:p>
            <a:pPr marL="177800" indent="-177800" algn="l">
              <a:lnSpc>
                <a:spcPct val="135000"/>
              </a:lnSpc>
              <a:buClr>
                <a:srgbClr val="333333"/>
              </a:buClr>
              <a:buChar char="•"/>
            </a:pPr>
            <a:r>
              <a:rPr lang="en-US" sz="22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遮蔽过程：过度简化，忽略了背后的试错与积累。</a:t>
            </a:r>
            <a:endParaRPr lang="en-US" sz="2200" b="1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77800" indent="-177800" algn="l">
              <a:lnSpc>
                <a:spcPct val="135000"/>
              </a:lnSpc>
              <a:buClr>
                <a:srgbClr val="333333"/>
              </a:buClr>
              <a:buChar char="•"/>
            </a:pPr>
            <a:r>
              <a:rPr lang="en-US" sz="22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急功近利：追求速成</a:t>
            </a:r>
            <a:r>
              <a:rPr lang="zh-CN" altLang="en-US" sz="22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lang="en-US" sz="22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忽视日常积累的价值，形成浮躁的心态。</a:t>
            </a:r>
            <a:endParaRPr lang="en-US" sz="2200" b="1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177800" indent="-177800" algn="l">
              <a:lnSpc>
                <a:spcPct val="135000"/>
              </a:lnSpc>
              <a:buClr>
                <a:srgbClr val="333333"/>
              </a:buClr>
              <a:buChar char="•"/>
            </a:pPr>
            <a:r>
              <a:rPr lang="en-US" sz="22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认知偏差：将复杂的社会问题简单化，难以看到事物的全貌。</a:t>
            </a:r>
            <a:endParaRPr lang="en-US" altLang="en-US" sz="2200" b="1" kern="100" dirty="0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3"/>
          </p:nvPr>
        </p:nvSpPr>
        <p:spPr/>
        <p:txBody>
          <a:bodyPr/>
          <a:p>
            <a:r>
              <a:rPr lang="zh-CN" altLang="en-US"/>
              <a:t>评分</a:t>
            </a:r>
            <a:r>
              <a:rPr lang="zh-CN" altLang="en-US"/>
              <a:t>标准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39420" y="894715"/>
            <a:ext cx="11313160" cy="53676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一类文，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54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～</a:t>
            </a:r>
            <a:r>
              <a:rPr lang="en-US" altLang="zh-CN" sz="2400" b="1" kern="100" dirty="0">
                <a:solidFill>
                  <a:schemeClr val="accent1"/>
                </a:solidFill>
                <a:effectLst/>
                <a:cs typeface="+mn-lt"/>
              </a:rPr>
              <a:t>60 </a:t>
            </a: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分：</a:t>
            </a:r>
            <a:endParaRPr lang="zh-CN" altLang="en-US" sz="2400" b="1" kern="100" dirty="0">
              <a:solidFill>
                <a:schemeClr val="accent1"/>
              </a:solidFill>
              <a:effectLst/>
              <a:cs typeface="+mn-lt"/>
            </a:endParaRPr>
          </a:p>
          <a:p>
            <a:pPr lvl="1" algn="l">
              <a:lnSpc>
                <a:spcPct val="110000"/>
              </a:lnSpc>
            </a:pPr>
            <a:r>
              <a:rPr lang="en-US" altLang="zh-CN" sz="2400" kern="100" dirty="0">
                <a:effectLst/>
                <a:cs typeface="+mn-lt"/>
              </a:rPr>
              <a:t>1.</a:t>
            </a:r>
            <a:r>
              <a:rPr lang="zh-CN" altLang="en-US" sz="2400" kern="100" dirty="0">
                <a:effectLst/>
                <a:cs typeface="+mn-lt"/>
              </a:rPr>
              <a:t>能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紧扣</a:t>
            </a:r>
            <a:r>
              <a:rPr lang="zh-CN" altLang="en-US" sz="2400" kern="100" dirty="0">
                <a:effectLst/>
                <a:cs typeface="+mn-lt"/>
              </a:rPr>
              <a:t>核心问题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这种心理为何存在，并如何对认知、行动产生影响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行文；</a:t>
            </a:r>
            <a:endParaRPr lang="zh-CN" altLang="en-US" sz="2400" kern="100" dirty="0">
              <a:effectLst/>
              <a:cs typeface="+mn-lt"/>
            </a:endParaRPr>
          </a:p>
          <a:p>
            <a:pPr lvl="1" algn="l">
              <a:lnSpc>
                <a:spcPct val="110000"/>
              </a:lnSpc>
            </a:pPr>
            <a:r>
              <a:rPr lang="en-US" altLang="zh-CN" sz="2400" kern="100" dirty="0">
                <a:effectLst/>
                <a:cs typeface="+mn-lt"/>
              </a:rPr>
              <a:t>2.</a:t>
            </a:r>
            <a:r>
              <a:rPr lang="zh-CN" altLang="en-US" sz="2400" kern="100" dirty="0">
                <a:effectLst/>
                <a:cs typeface="+mn-lt"/>
              </a:rPr>
              <a:t>对人们偏爱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戏剧性的瞬间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（常常被告知过程复杂而缓慢，但更愿意相信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戏剧性瞬间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）的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原因分析合理充分</a:t>
            </a:r>
            <a:r>
              <a:rPr lang="zh-CN" altLang="en-US" sz="2400" kern="100" dirty="0">
                <a:effectLst/>
                <a:cs typeface="+mn-lt"/>
              </a:rPr>
              <a:t>；</a:t>
            </a:r>
            <a:endParaRPr lang="zh-CN" altLang="en-US" sz="2400" kern="100" dirty="0">
              <a:effectLst/>
              <a:cs typeface="+mn-lt"/>
            </a:endParaRPr>
          </a:p>
          <a:p>
            <a:pPr lvl="1" algn="l">
              <a:lnSpc>
                <a:spcPct val="110000"/>
              </a:lnSpc>
            </a:pPr>
            <a:r>
              <a:rPr lang="en-US" altLang="zh-CN" sz="2400" kern="100" dirty="0">
                <a:effectLst/>
                <a:cs typeface="+mn-lt"/>
              </a:rPr>
              <a:t>3.</a:t>
            </a:r>
            <a:r>
              <a:rPr lang="zh-CN" altLang="en-US" sz="2400" kern="100" dirty="0">
                <a:effectLst/>
                <a:cs typeface="+mn-lt"/>
              </a:rPr>
              <a:t>对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这种心理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对人们的认知与行动产生的影响（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尤其是消极方面</a:t>
            </a:r>
            <a:r>
              <a:rPr lang="zh-CN" altLang="en-US" sz="2400" kern="100" dirty="0">
                <a:effectLst/>
                <a:cs typeface="+mn-lt"/>
              </a:rPr>
              <a:t>），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阐述合理充分</a:t>
            </a:r>
            <a:r>
              <a:rPr lang="zh-CN" altLang="en-US" sz="2400" kern="100" dirty="0">
                <a:effectLst/>
                <a:cs typeface="+mn-lt"/>
              </a:rPr>
              <a:t>；</a:t>
            </a:r>
            <a:endParaRPr lang="zh-CN" altLang="en-US" sz="2400" kern="100" dirty="0">
              <a:effectLst/>
              <a:cs typeface="+mn-lt"/>
            </a:endParaRPr>
          </a:p>
          <a:p>
            <a:pPr lvl="1" algn="l">
              <a:lnSpc>
                <a:spcPct val="110000"/>
              </a:lnSpc>
            </a:pPr>
            <a:r>
              <a:rPr lang="en-US" altLang="zh-CN" sz="2400" kern="100" dirty="0">
                <a:effectLst/>
                <a:cs typeface="+mn-lt"/>
              </a:rPr>
              <a:t>4.</a:t>
            </a:r>
            <a:r>
              <a:rPr lang="zh-CN" altLang="en-US" sz="2400" kern="100" dirty="0">
                <a:effectLst/>
                <a:cs typeface="+mn-lt"/>
              </a:rPr>
              <a:t>认识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深刻</a:t>
            </a:r>
            <a:r>
              <a:rPr lang="zh-CN" altLang="en-US" sz="2400" kern="100" dirty="0">
                <a:effectLst/>
                <a:cs typeface="+mn-lt"/>
              </a:rPr>
              <a:t>，论证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充分</a:t>
            </a:r>
            <a:r>
              <a:rPr lang="zh-CN" altLang="en-US" sz="2400" kern="100" dirty="0">
                <a:effectLst/>
                <a:cs typeface="+mn-lt"/>
              </a:rPr>
              <a:t>，结构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严谨</a:t>
            </a:r>
            <a:r>
              <a:rPr lang="zh-CN" altLang="en-US" sz="2400" kern="100" dirty="0">
                <a:effectLst/>
                <a:cs typeface="+mn-lt"/>
              </a:rPr>
              <a:t>，语言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精准</a:t>
            </a:r>
            <a:r>
              <a:rPr lang="zh-CN" altLang="en-US" sz="2400" kern="100" dirty="0">
                <a:effectLst/>
                <a:cs typeface="+mn-lt"/>
              </a:rPr>
              <a:t>。</a:t>
            </a:r>
            <a:endParaRPr lang="zh-CN" altLang="en-US" sz="2400" kern="100" dirty="0">
              <a:effectLst/>
              <a:cs typeface="+mn-lt"/>
            </a:endParaRPr>
          </a:p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2400" b="1" kern="100" dirty="0">
                <a:solidFill>
                  <a:schemeClr val="accent1"/>
                </a:solidFill>
                <a:effectLst/>
                <a:cs typeface="+mn-lt"/>
              </a:rPr>
              <a:t>二类文，48～53 分：</a:t>
            </a:r>
            <a:endParaRPr lang="zh-CN" altLang="en-US" sz="2400" b="1" kern="100" dirty="0">
              <a:solidFill>
                <a:schemeClr val="accent1"/>
              </a:solidFill>
              <a:effectLst/>
              <a:cs typeface="+mn-lt"/>
            </a:endParaRPr>
          </a:p>
          <a:p>
            <a:pPr lvl="1" algn="l">
              <a:lnSpc>
                <a:spcPct val="110000"/>
              </a:lnSpc>
            </a:pPr>
            <a:r>
              <a:rPr lang="en-US" altLang="zh-CN" sz="2400" kern="100" dirty="0">
                <a:effectLst/>
                <a:cs typeface="+mn-lt"/>
              </a:rPr>
              <a:t>1.</a:t>
            </a:r>
            <a:r>
              <a:rPr lang="zh-CN" altLang="en-US" sz="2400" kern="100" dirty="0">
                <a:effectLst/>
                <a:cs typeface="+mn-lt"/>
              </a:rPr>
              <a:t>能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围绕</a:t>
            </a:r>
            <a:r>
              <a:rPr lang="zh-CN" altLang="en-US" sz="2400" kern="100" dirty="0">
                <a:effectLst/>
                <a:cs typeface="+mn-lt"/>
              </a:rPr>
              <a:t>核心问题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这种心理为何存在，并如何对认知、行动产生影响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行文；</a:t>
            </a:r>
            <a:endParaRPr lang="zh-CN" altLang="en-US" sz="2400" kern="100" dirty="0">
              <a:effectLst/>
              <a:cs typeface="+mn-lt"/>
            </a:endParaRPr>
          </a:p>
          <a:p>
            <a:pPr lvl="1" algn="l">
              <a:lnSpc>
                <a:spcPct val="110000"/>
              </a:lnSpc>
            </a:pPr>
            <a:r>
              <a:rPr lang="en-US" altLang="zh-CN" sz="2400" kern="100" dirty="0">
                <a:effectLst/>
                <a:cs typeface="+mn-lt"/>
              </a:rPr>
              <a:t>2.</a:t>
            </a:r>
            <a:r>
              <a:rPr lang="zh-CN" altLang="en-US" sz="2400" kern="100" dirty="0">
                <a:effectLst/>
                <a:cs typeface="+mn-lt"/>
              </a:rPr>
              <a:t>对人们偏爱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戏剧性的瞬间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（常常被告知过程复杂而缓慢，但更愿意相信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戏剧性瞬间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）的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原因分析合理</a:t>
            </a:r>
            <a:r>
              <a:rPr lang="zh-CN" altLang="en-US" sz="2400" kern="100" dirty="0">
                <a:effectLst/>
                <a:cs typeface="+mn-lt"/>
              </a:rPr>
              <a:t>；</a:t>
            </a:r>
            <a:endParaRPr lang="zh-CN" altLang="en-US" sz="2400" kern="100" dirty="0">
              <a:effectLst/>
              <a:cs typeface="+mn-lt"/>
            </a:endParaRPr>
          </a:p>
          <a:p>
            <a:pPr lvl="1" algn="l">
              <a:lnSpc>
                <a:spcPct val="110000"/>
              </a:lnSpc>
            </a:pPr>
            <a:r>
              <a:rPr lang="en-US" altLang="zh-CN" sz="2400" kern="100" dirty="0">
                <a:effectLst/>
                <a:cs typeface="+mn-lt"/>
              </a:rPr>
              <a:t>3.</a:t>
            </a:r>
            <a:r>
              <a:rPr lang="zh-CN" altLang="en-US" sz="2400" kern="100" dirty="0">
                <a:effectLst/>
                <a:cs typeface="+mn-lt"/>
              </a:rPr>
              <a:t>对</a:t>
            </a:r>
            <a:r>
              <a:rPr lang="en-US" altLang="zh-CN" sz="2400" kern="100" dirty="0">
                <a:effectLst/>
                <a:cs typeface="+mn-lt"/>
              </a:rPr>
              <a:t>“</a:t>
            </a:r>
            <a:r>
              <a:rPr lang="zh-CN" altLang="en-US" sz="2400" kern="100" dirty="0">
                <a:effectLst/>
                <a:cs typeface="+mn-lt"/>
              </a:rPr>
              <a:t>这种心理</a:t>
            </a:r>
            <a:r>
              <a:rPr lang="en-US" altLang="zh-CN" sz="2400" kern="100" dirty="0">
                <a:effectLst/>
                <a:cs typeface="+mn-lt"/>
              </a:rPr>
              <a:t>”</a:t>
            </a:r>
            <a:r>
              <a:rPr lang="zh-CN" altLang="en-US" sz="2400" kern="100" dirty="0">
                <a:effectLst/>
                <a:cs typeface="+mn-lt"/>
              </a:rPr>
              <a:t>对人们的认知与行动产生的影响（尤其是消极方面）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阐述合理</a:t>
            </a:r>
            <a:r>
              <a:rPr lang="zh-CN" altLang="en-US" sz="2400" kern="100" dirty="0">
                <a:effectLst/>
                <a:cs typeface="+mn-lt"/>
              </a:rPr>
              <a:t>；</a:t>
            </a:r>
            <a:endParaRPr lang="zh-CN" altLang="en-US" sz="2400" kern="100" dirty="0">
              <a:effectLst/>
              <a:cs typeface="+mn-lt"/>
            </a:endParaRPr>
          </a:p>
          <a:p>
            <a:pPr lvl="1" algn="l">
              <a:lnSpc>
                <a:spcPct val="110000"/>
              </a:lnSpc>
            </a:pPr>
            <a:r>
              <a:rPr lang="en-US" altLang="zh-CN" sz="2400" kern="100" dirty="0">
                <a:effectLst/>
                <a:cs typeface="+mn-lt"/>
              </a:rPr>
              <a:t>4.</a:t>
            </a:r>
            <a:r>
              <a:rPr lang="zh-CN" altLang="en-US" sz="2400" kern="100" dirty="0">
                <a:effectLst/>
                <a:cs typeface="+mn-lt"/>
              </a:rPr>
              <a:t>论证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合理</a:t>
            </a:r>
            <a:r>
              <a:rPr lang="zh-CN" altLang="en-US" sz="2400" kern="100" dirty="0">
                <a:effectLst/>
                <a:cs typeface="+mn-lt"/>
              </a:rPr>
              <a:t>，结构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完整</a:t>
            </a:r>
            <a:r>
              <a:rPr lang="zh-CN" altLang="en-US" sz="2400" kern="100" dirty="0">
                <a:effectLst/>
                <a:cs typeface="+mn-lt"/>
              </a:rPr>
              <a:t>，语言</a:t>
            </a:r>
            <a:r>
              <a:rPr lang="zh-CN" altLang="en-US" sz="2400" kern="100" dirty="0">
                <a:effectLst/>
                <a:highlight>
                  <a:srgbClr val="FFFF00"/>
                </a:highlight>
                <a:cs typeface="+mn-lt"/>
              </a:rPr>
              <a:t>通顺</a:t>
            </a:r>
            <a:r>
              <a:rPr lang="zh-CN" altLang="en-US" sz="2400" kern="100" dirty="0">
                <a:effectLst/>
                <a:cs typeface="+mn-lt"/>
              </a:rPr>
              <a:t>。</a:t>
            </a:r>
            <a:endParaRPr lang="zh-CN" altLang="en-US" sz="2400" kern="100" dirty="0">
              <a:effectLst/>
              <a:cs typeface="+mn-lt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编辑母版标题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7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9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5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6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0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5938"/>
</p:tagLst>
</file>

<file path=ppt/tags/tag4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5938"/>
</p:tagLst>
</file>

<file path=ppt/tags/tag4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5938"/>
  <p:tag name="KSO_WM_TEMPLATE_CATEGORY" val="custom"/>
  <p:tag name="KSO_WM_TEMPLATE_MASTER_TYPE" val="0"/>
</p:tagLst>
</file>

<file path=ppt/tags/tag4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7.xml><?xml version="1.0" encoding="utf-8"?>
<p:tagLst xmlns:p="http://schemas.openxmlformats.org/presentationml/2006/main">
  <p:tag name="KSO_WM_DIAGRAM_VIRTUALLY_FRAME" val="{&quot;height&quot;:40.46590551181102,&quot;left&quot;:527.4,&quot;top&quot;:130.31700787401573,&quot;width&quot;:411.1}"/>
</p:tagLst>
</file>

<file path=ppt/tags/tag48.xml><?xml version="1.0" encoding="utf-8"?>
<p:tagLst xmlns:p="http://schemas.openxmlformats.org/presentationml/2006/main">
  <p:tag name="KSO_WM_DIAGRAM_VIRTUALLY_FRAME" val="{&quot;height&quot;:40.46590551181102,&quot;left&quot;:527.4,&quot;top&quot;:130.31700787401573,&quot;width&quot;:411.1}"/>
</p:tagLst>
</file>

<file path=ppt/tags/tag49.xml><?xml version="1.0" encoding="utf-8"?>
<p:tagLst xmlns:p="http://schemas.openxmlformats.org/presentationml/2006/main">
  <p:tag name="KSO_WM_DIAGRAM_VIRTUALLY_FRAME" val="{&quot;height&quot;:40.46590551181102,&quot;left&quot;:527.4,&quot;top&quot;:130.31700787401573,&quot;width&quot;:411.1}"/>
</p:tagLst>
</file>

<file path=ppt/tags/tag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DIAGRAM_VIRTUALLY_FRAME" val="{&quot;height&quot;:40.46590551181102,&quot;left&quot;:527.4,&quot;top&quot;:130.31700787401573,&quot;width&quot;:411.1}"/>
</p:tagLst>
</file>

<file path=ppt/tags/tag51.xml><?xml version="1.0" encoding="utf-8"?>
<p:tagLst xmlns:p="http://schemas.openxmlformats.org/presentationml/2006/main">
  <p:tag name="KSO_WM_DIAGRAM_VIRTUALLY_FRAME" val="{&quot;height&quot;:282,&quot;left&quot;:526.85,&quot;top&quot;:199.3,&quot;width&quot;:404}"/>
</p:tagLst>
</file>

<file path=ppt/tags/tag52.xml><?xml version="1.0" encoding="utf-8"?>
<p:tagLst xmlns:p="http://schemas.openxmlformats.org/presentationml/2006/main">
  <p:tag name="KSO_WM_DIAGRAM_VIRTUALLY_FRAME" val="{&quot;height&quot;:282,&quot;left&quot;:526.85,&quot;top&quot;:199.3,&quot;width&quot;:404}"/>
</p:tagLst>
</file>

<file path=ppt/tags/tag53.xml><?xml version="1.0" encoding="utf-8"?>
<p:tagLst xmlns:p="http://schemas.openxmlformats.org/presentationml/2006/main">
  <p:tag name="KSO_WM_DIAGRAM_VIRTUALLY_FRAME" val="{&quot;height&quot;:282,&quot;left&quot;:526.85,&quot;top&quot;:199.3,&quot;width&quot;:404}"/>
</p:tagLst>
</file>

<file path=ppt/tags/tag54.xml><?xml version="1.0" encoding="utf-8"?>
<p:tagLst xmlns:p="http://schemas.openxmlformats.org/presentationml/2006/main">
  <p:tag name="KSO_WM_DIAGRAM_VIRTUALLY_FRAME" val="{&quot;height&quot;:282,&quot;left&quot;:526.85,&quot;top&quot;:199.3,&quot;width&quot;:404}"/>
</p:tagLst>
</file>

<file path=ppt/tags/tag55.xml><?xml version="1.0" encoding="utf-8"?>
<p:tagLst xmlns:p="http://schemas.openxmlformats.org/presentationml/2006/main">
  <p:tag name="KSO_WM_DIAGRAM_VIRTUALLY_FRAME" val="{&quot;height&quot;:282,&quot;left&quot;:526.85,&quot;top&quot;:199.3,&quot;width&quot;:404}"/>
</p:tagLst>
</file>

<file path=ppt/tags/tag56.xml><?xml version="1.0" encoding="utf-8"?>
<p:tagLst xmlns:p="http://schemas.openxmlformats.org/presentationml/2006/main">
  <p:tag name="KSO_WM_DIAGRAM_VIRTUALLY_FRAME" val="{&quot;height&quot;:282,&quot;left&quot;:526.85,&quot;top&quot;:199.3,&quot;width&quot;:404}"/>
</p:tagLst>
</file>

<file path=ppt/tags/tag57.xml><?xml version="1.0" encoding="utf-8"?>
<p:tagLst xmlns:p="http://schemas.openxmlformats.org/presentationml/2006/main">
  <p:tag name="KSO_WM_DIAGRAM_VIRTUALLY_FRAME" val="{&quot;height&quot;:302.8,&quot;left&quot;:159.65,&quot;top&quot;:150.85,&quot;width&quot;:644.65}"/>
</p:tagLst>
</file>

<file path=ppt/tags/tag58.xml><?xml version="1.0" encoding="utf-8"?>
<p:tagLst xmlns:p="http://schemas.openxmlformats.org/presentationml/2006/main">
  <p:tag name="KSO_WM_DIAGRAM_VIRTUALLY_FRAME" val="{&quot;height&quot;:302.8,&quot;left&quot;:159.65,&quot;top&quot;:150.85,&quot;width&quot;:644.65}"/>
</p:tagLst>
</file>

<file path=ppt/tags/tag59.xml><?xml version="1.0" encoding="utf-8"?>
<p:tagLst xmlns:p="http://schemas.openxmlformats.org/presentationml/2006/main">
  <p:tag name="KSO_WM_DIAGRAM_VIRTUALLY_FRAME" val="{&quot;height&quot;:302.8,&quot;left&quot;:159.65,&quot;top&quot;:150.85,&quot;width&quot;:644.65}"/>
</p:tagLst>
</file>

<file path=ppt/tags/tag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DIAGRAM_VIRTUALLY_FRAME" val="{&quot;height&quot;:302.8,&quot;left&quot;:159.65,&quot;top&quot;:150.85,&quot;width&quot;:644.65}"/>
</p:tagLst>
</file>

<file path=ppt/tags/tag61.xml><?xml version="1.0" encoding="utf-8"?>
<p:tagLst xmlns:p="http://schemas.openxmlformats.org/presentationml/2006/main">
  <p:tag name="KSO_WM_DIAGRAM_VIRTUALLY_FRAME" val="{&quot;height&quot;:302.8,&quot;left&quot;:159.65,&quot;top&quot;:150.85,&quot;width&quot;:644.65}"/>
</p:tagLst>
</file>

<file path=ppt/tags/tag62.xml><?xml version="1.0" encoding="utf-8"?>
<p:tagLst xmlns:p="http://schemas.openxmlformats.org/presentationml/2006/main">
  <p:tag name="KSO_WM_DIAGRAM_VIRTUALLY_FRAME" val="{&quot;height&quot;:302.8,&quot;left&quot;:159.65,&quot;top&quot;:150.85,&quot;width&quot;:644.65}"/>
</p:tagLst>
</file>

<file path=ppt/tags/tag63.xml><?xml version="1.0" encoding="utf-8"?>
<p:tagLst xmlns:p="http://schemas.openxmlformats.org/presentationml/2006/main">
  <p:tag name="KSO_WM_DIAGRAM_VIRTUALLY_FRAME" val="{&quot;height&quot;:302.8,&quot;left&quot;:159.65,&quot;top&quot;:150.85,&quot;width&quot;:644.65}"/>
</p:tagLst>
</file>

<file path=ppt/tags/tag64.xml><?xml version="1.0" encoding="utf-8"?>
<p:tagLst xmlns:p="http://schemas.openxmlformats.org/presentationml/2006/main">
  <p:tag name="KSO_WM_DIAGRAM_VIRTUALLY_FRAME" val="{&quot;height&quot;:302.8,&quot;left&quot;:159.65,&quot;top&quot;:150.85,&quot;width&quot;:644.65}"/>
</p:tagLst>
</file>

<file path=ppt/tags/tag65.xml><?xml version="1.0" encoding="utf-8"?>
<p:tagLst xmlns:p="http://schemas.openxmlformats.org/presentationml/2006/main">
  <p:tag name="RESOURCE_RECORD_KEY" val="{&quot;65&quot;:[20235938],&quot;71&quot;:[76235680112]}"/>
</p:tagLst>
</file>

<file path=ppt/tags/tag7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2_Office 主题​​">
  <a:themeElements>
    <a:clrScheme name="自定义 4">
      <a:dk1>
        <a:srgbClr val="000000"/>
      </a:dk1>
      <a:lt1>
        <a:srgbClr val="FFFFFF"/>
      </a:lt1>
      <a:dk2>
        <a:srgbClr val="341312"/>
      </a:dk2>
      <a:lt2>
        <a:srgbClr val="EDECF9"/>
      </a:lt2>
      <a:accent1>
        <a:srgbClr val="5237AB"/>
      </a:accent1>
      <a:accent2>
        <a:srgbClr val="3E8E48"/>
      </a:accent2>
      <a:accent3>
        <a:srgbClr val="CB3536"/>
      </a:accent3>
      <a:accent4>
        <a:srgbClr val="1F77B7"/>
      </a:accent4>
      <a:accent5>
        <a:srgbClr val="7E7E7E"/>
      </a:accent5>
      <a:accent6>
        <a:srgbClr val="A29962"/>
      </a:accent6>
      <a:hlink>
        <a:srgbClr val="0026E5"/>
      </a:hlink>
      <a:folHlink>
        <a:srgbClr val="7E1FAD"/>
      </a:folHlink>
    </a:clrScheme>
    <a:fontScheme name="自定义 1">
      <a:majorFont>
        <a:latin typeface="Times New Roman"/>
        <a:ea typeface="华文中宋"/>
        <a:cs typeface=""/>
      </a:majorFont>
      <a:minorFont>
        <a:latin typeface="Times New Roman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6791</Words>
  <Application>WPS 演示</Application>
  <PresentationFormat>宽屏</PresentationFormat>
  <Paragraphs>304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46" baseType="lpstr">
      <vt:lpstr>Arial</vt:lpstr>
      <vt:lpstr>宋体</vt:lpstr>
      <vt:lpstr>Wingdings</vt:lpstr>
      <vt:lpstr>江城圆体 400W</vt:lpstr>
      <vt:lpstr>汉仪书宋二简</vt:lpstr>
      <vt:lpstr>华文中宋</vt:lpstr>
      <vt:lpstr>Times New Roman</vt:lpstr>
      <vt:lpstr>黑体</vt:lpstr>
      <vt:lpstr>楷体</vt:lpstr>
      <vt:lpstr>MiSans</vt:lpstr>
      <vt:lpstr>MiSans Semibold</vt:lpstr>
      <vt:lpstr>Noto Sans SC</vt:lpstr>
      <vt:lpstr>微软雅黑</vt:lpstr>
      <vt:lpstr>Arial Unicode MS</vt:lpstr>
      <vt:lpstr>等线</vt:lpstr>
      <vt:lpstr>Calibri</vt:lpstr>
      <vt:lpstr>MiSans</vt:lpstr>
      <vt:lpstr>Noto Sans SC</vt:lpstr>
      <vt:lpstr>汉仪书宋二简</vt:lpstr>
      <vt:lpstr>江城圆体 400W</vt:lpstr>
      <vt:lpstr>Segoe Print</vt:lpstr>
      <vt:lpstr>华康圆体W9</vt:lpstr>
      <vt:lpstr>Saturday Sans Regular</vt:lpstr>
      <vt:lpstr>2_Office 主题​​</vt:lpstr>
      <vt:lpstr>2026年深圳市高三年级第一次调研考试 “戏剧性瞬间”作文解析课件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admin;hao</dc:creator>
  <cp:lastModifiedBy>崔</cp:lastModifiedBy>
  <cp:revision>671</cp:revision>
  <cp:lastPrinted>2025-12-25T07:44:00Z</cp:lastPrinted>
  <dcterms:created xsi:type="dcterms:W3CDTF">2025-12-24T08:16:00Z</dcterms:created>
  <dcterms:modified xsi:type="dcterms:W3CDTF">2026-03-30T01:36:18Z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C27CB41A1AB44A4292994B05528E8DD2_13</vt:lpwstr>
  </property>
  <property fmtid="{D5CDD505-2E9C-101B-9397-08002B2CF9AE}" pid="3" name="KSOProductBuildVer">
    <vt:lpwstr>2052-12.1.0.25225</vt:lpwstr>
  </property>
</Properties>
</file>