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71" r:id="rId3"/>
    <p:sldId id="305" r:id="rId4"/>
    <p:sldId id="341" r:id="rId5"/>
    <p:sldId id="283" r:id="rId6"/>
    <p:sldId id="300" r:id="rId7"/>
    <p:sldId id="342" r:id="rId8"/>
    <p:sldId id="347" r:id="rId9"/>
    <p:sldId id="307" r:id="rId10"/>
    <p:sldId id="348" r:id="rId11"/>
    <p:sldId id="308" r:id="rId12"/>
    <p:sldId id="349" r:id="rId13"/>
    <p:sldId id="343" r:id="rId14"/>
    <p:sldId id="350" r:id="rId15"/>
    <p:sldId id="351" r:id="rId16"/>
    <p:sldId id="345" r:id="rId17"/>
    <p:sldId id="282" r:id="rId18"/>
    <p:sldId id="296" r:id="rId19"/>
    <p:sldId id="297" r:id="rId20"/>
    <p:sldId id="304" r:id="rId21"/>
    <p:sldId id="299" r:id="rId22"/>
    <p:sldId id="339" r:id="rId23"/>
    <p:sldId id="352" r:id="rId24"/>
    <p:sldId id="261" r:id="rId25"/>
    <p:sldId id="301" r:id="rId26"/>
    <p:sldId id="302" r:id="rId27"/>
    <p:sldId id="303" r:id="rId28"/>
  </p:sldIdLst>
  <p:sldSz cx="9144000" cy="6858000" type="screen4x3"/>
  <p:notesSz cx="6858000" cy="9144000"/>
  <p:custDataLst>
    <p:tags r:id="rId33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000" b="1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000" b="1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000" b="1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000" b="1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000" b="1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000" b="1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000" b="1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000" b="1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000" b="1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264"/>
  </p:normalViewPr>
  <p:slideViewPr>
    <p:cSldViewPr showGuides="1">
      <p:cViewPr varScale="1">
        <p:scale>
          <a:sx n="56" d="100"/>
          <a:sy n="56" d="100"/>
        </p:scale>
        <p:origin x="984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8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notesMaster" Target="notesMasters/notesMaster1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 b="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 b="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 b="0"/>
            </a:lvl1pPr>
          </a:lstStyle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000" b="1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000" b="1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000" b="1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000" b="1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000" b="1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000" b="1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000" b="1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000" b="1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1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图片 17411" descr="p020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5" name="矩形 17414"/>
          <p:cNvSpPr/>
          <p:nvPr/>
        </p:nvSpPr>
        <p:spPr>
          <a:xfrm>
            <a:off x="4643438" y="765175"/>
            <a:ext cx="3697287" cy="172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417"/>
              </a:avLst>
            </a:prstTxWarp>
            <a:normAutofit/>
          </a:bodyPr>
          <a:lstStyle/>
          <a:p>
            <a:pPr algn="ctr"/>
            <a:r>
              <a:rPr lang="zh-CN" altLang="en-US" sz="9600" b="1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华文新魏" panose="02010800040101010101" charset="-122"/>
                <a:ea typeface="华文新魏" panose="02010800040101010101" charset="-122"/>
              </a:rPr>
              <a:t>客 至</a:t>
            </a:r>
            <a:endParaRPr lang="zh-CN" altLang="en-US" sz="9600" b="1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17416" name="文本框 17415"/>
          <p:cNvSpPr txBox="1"/>
          <p:nvPr/>
        </p:nvSpPr>
        <p:spPr>
          <a:xfrm>
            <a:off x="7740650" y="4581525"/>
            <a:ext cx="733425" cy="1655763"/>
          </a:xfrm>
          <a:prstGeom prst="rect">
            <a:avLst/>
          </a:prstGeom>
          <a:noFill/>
          <a:ln w="9525">
            <a:noFill/>
          </a:ln>
        </p:spPr>
        <p:txBody>
          <a:bodyPr vert="eaVert">
            <a:spAutoFit/>
          </a:bodyPr>
          <a:lstStyle/>
          <a:p>
            <a:r>
              <a:rPr lang="zh-CN" altLang="en-US" sz="3600">
                <a:solidFill>
                  <a:srgbClr val="CC3399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t>杜  甫</a:t>
            </a:r>
            <a:endParaRPr lang="zh-CN" altLang="en-US" sz="3600">
              <a:solidFill>
                <a:srgbClr val="CC3399"/>
              </a:solidFill>
              <a:latin typeface="Arial" panose="020B0604020202020204" pitchFamily="34" charset="0"/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imges-3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" y="5319521"/>
            <a:ext cx="2051719" cy="153847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 descr="20021118151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3637" y="-27384"/>
            <a:ext cx="1822416" cy="136815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占位符 7170"/>
          <p:cNvSpPr txBox="1"/>
          <p:nvPr/>
        </p:nvSpPr>
        <p:spPr>
          <a:xfrm>
            <a:off x="179705" y="621030"/>
            <a:ext cx="8785225" cy="3380740"/>
          </a:xfrm>
          <a:prstGeom prst="rect">
            <a:avLst/>
          </a:prstGeom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600" b="1" dirty="0">
                <a:solidFill>
                  <a:srgbClr val="0000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盘飧市远无兼味，樽酒家贫只旧醅</a:t>
            </a:r>
            <a:r>
              <a:rPr lang="zh-CN" altLang="en-US" sz="3600" b="1" dirty="0" smtClean="0">
                <a:solidFill>
                  <a:srgbClr val="0000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3600" b="1" dirty="0" smtClean="0">
              <a:solidFill>
                <a:srgbClr val="0000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buNone/>
            </a:pPr>
            <a:r>
              <a:rPr lang="zh-CN" altLang="en-US" sz="2800" dirty="0" smtClean="0"/>
              <a:t>      </a:t>
            </a:r>
            <a:endParaRPr lang="en-US" altLang="zh-CN" dirty="0" smtClean="0">
              <a:latin typeface="华文隶书" panose="02010800040101010101" pitchFamily="2" charset="-122"/>
              <a:ea typeface="华文隶书" panose="02010800040101010101" pitchFamily="2" charset="-122"/>
            </a:endParaRPr>
          </a:p>
          <a:p>
            <a:pPr>
              <a:buNone/>
            </a:pP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“飧”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，本指熟食，这里泛指菜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en-US" altLang="zh-CN" sz="28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None/>
            </a:pP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“兼味”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，菜肴一种叫味，两种以上叫兼味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en-US" altLang="zh-CN" sz="28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None/>
            </a:pP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“旧醅”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，旧酿的隔年浊酒。“醅”，未经过滤的酒。古人好饮新酒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。      </a:t>
            </a:r>
            <a:endParaRPr lang="en-US" altLang="zh-CN" sz="28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None/>
            </a:pP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 </a:t>
            </a:r>
            <a:endParaRPr lang="en-US" altLang="zh-CN" sz="28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124075" y="4725035"/>
            <a:ext cx="4727575" cy="138366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800" dirty="0" smtClean="0"/>
              <a:t>问刘十九</a:t>
            </a:r>
            <a:endParaRPr lang="en-US" altLang="zh-CN" sz="2800" dirty="0" smtClean="0"/>
          </a:p>
          <a:p>
            <a:r>
              <a:rPr lang="zh-CN" altLang="en-US" sz="2800" dirty="0" smtClean="0"/>
              <a:t>绿</a:t>
            </a:r>
            <a:r>
              <a:rPr lang="zh-CN" altLang="en-US" sz="2800" dirty="0"/>
              <a:t>蚁</a:t>
            </a:r>
            <a:r>
              <a:rPr lang="zh-CN" altLang="en-US" sz="2800" dirty="0">
                <a:solidFill>
                  <a:srgbClr val="FF0000"/>
                </a:solidFill>
              </a:rPr>
              <a:t>新醅酒</a:t>
            </a:r>
            <a:r>
              <a:rPr lang="zh-CN" altLang="en-US" sz="2800" dirty="0"/>
              <a:t>，红泥小火炉</a:t>
            </a:r>
            <a:r>
              <a:rPr lang="zh-CN" altLang="en-US" sz="2800" dirty="0" smtClean="0"/>
              <a:t>。</a:t>
            </a:r>
            <a:endParaRPr lang="zh-CN" altLang="en-US" sz="2800" dirty="0"/>
          </a:p>
          <a:p>
            <a:r>
              <a:rPr lang="zh-CN" altLang="en-US" sz="2800" dirty="0"/>
              <a:t>晚来天欲雪，能饮一杯无？</a:t>
            </a:r>
            <a:endParaRPr lang="zh-CN" altLang="en-US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imges-3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" y="5319521"/>
            <a:ext cx="2051719" cy="153847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 descr="20021118151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3637" y="-27384"/>
            <a:ext cx="1822416" cy="136815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占位符 7170"/>
          <p:cNvSpPr txBox="1"/>
          <p:nvPr/>
        </p:nvSpPr>
        <p:spPr>
          <a:xfrm>
            <a:off x="107950" y="764540"/>
            <a:ext cx="8785225" cy="890905"/>
          </a:xfrm>
          <a:prstGeom prst="rect">
            <a:avLst/>
          </a:prstGeom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600" b="1" dirty="0">
                <a:solidFill>
                  <a:srgbClr val="0000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盘飧市远无兼味，樽酒家贫只旧醅</a:t>
            </a:r>
            <a:r>
              <a:rPr lang="zh-CN" altLang="en-US" sz="3600" b="1" dirty="0" smtClean="0">
                <a:solidFill>
                  <a:srgbClr val="0000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3600" b="1" dirty="0" smtClean="0">
              <a:solidFill>
                <a:srgbClr val="0000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buNone/>
            </a:pPr>
            <a:endParaRPr lang="en-US" altLang="zh-CN" dirty="0" smtClean="0">
              <a:latin typeface="华文隶书" panose="02010800040101010101" pitchFamily="2" charset="-122"/>
              <a:ea typeface="华文隶书" panose="02010800040101010101" pitchFamily="2" charset="-122"/>
            </a:endParaRPr>
          </a:p>
          <a:p>
            <a:pPr>
              <a:buNone/>
            </a:pP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endParaRPr lang="zh-CN" altLang="en-US" sz="28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None/>
            </a:pP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 </a:t>
            </a:r>
            <a:endParaRPr lang="en-US" altLang="zh-CN" sz="28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123440" y="2204720"/>
            <a:ext cx="4572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剥离了社交礼仪中常见客套。</a:t>
            </a:r>
            <a:endParaRPr lang="zh-CN" altLang="en-US" sz="2800" dirty="0" smtClean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7" name="下箭头 6"/>
          <p:cNvSpPr/>
          <p:nvPr/>
        </p:nvSpPr>
        <p:spPr>
          <a:xfrm>
            <a:off x="4211955" y="2996565"/>
            <a:ext cx="322580" cy="864870"/>
          </a:xfrm>
          <a:prstGeom prst="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2123440" y="4293235"/>
            <a:ext cx="4572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待客之简单，见关系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之亲密</a:t>
            </a:r>
            <a:endParaRPr lang="zh-CN" altLang="en-US" sz="2800" dirty="0" smtClean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7" grpId="0" animBg="1"/>
      <p:bldP spid="7" grpId="1" animBg="1"/>
      <p:bldP spid="8" grpId="0"/>
      <p:bldP spid="8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059293" y="2061255"/>
            <a:ext cx="2501006" cy="646331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3600" dirty="0">
                <a:solidFill>
                  <a:srgbClr val="0000FF"/>
                </a:solidFill>
                <a:latin typeface="宋体" panose="02010600030101010101" pitchFamily="2" charset="-122"/>
              </a:rPr>
              <a:t>人物的关系</a:t>
            </a:r>
            <a:endParaRPr lang="zh-CN" altLang="en-US" sz="3600" dirty="0"/>
          </a:p>
        </p:txBody>
      </p:sp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3491875" y="3712999"/>
            <a:ext cx="1420582" cy="58356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崔明府</a:t>
            </a:r>
            <a:endParaRPr lang="zh-CN" altLang="en-US" sz="3200" dirty="0"/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1115019" y="3717015"/>
            <a:ext cx="1008609" cy="58356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杜甫</a:t>
            </a:r>
            <a:endParaRPr lang="zh-CN" altLang="en-US" sz="3200" dirty="0"/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6300352" y="3712881"/>
            <a:ext cx="1008609" cy="58356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邻翁</a:t>
            </a:r>
            <a:endParaRPr lang="zh-CN" altLang="en-US" sz="3200" dirty="0"/>
          </a:p>
        </p:txBody>
      </p:sp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827842" y="5373265"/>
            <a:ext cx="1627369" cy="521970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身份差异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矩形 6"/>
          <p:cNvSpPr/>
          <p:nvPr>
            <p:custDataLst>
              <p:tags r:id="rId5"/>
            </p:custDataLst>
          </p:nvPr>
        </p:nvSpPr>
        <p:spPr>
          <a:xfrm>
            <a:off x="3635875" y="5301510"/>
            <a:ext cx="1627369" cy="521970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空间距离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矩形 7"/>
          <p:cNvSpPr/>
          <p:nvPr>
            <p:custDataLst>
              <p:tags r:id="rId6"/>
            </p:custDataLst>
          </p:nvPr>
        </p:nvSpPr>
        <p:spPr>
          <a:xfrm>
            <a:off x="6156071" y="5229403"/>
            <a:ext cx="1627369" cy="521970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心理距离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文本占位符 8194"/>
          <p:cNvSpPr txBox="1"/>
          <p:nvPr/>
        </p:nvSpPr>
        <p:spPr>
          <a:xfrm>
            <a:off x="467360" y="404495"/>
            <a:ext cx="7560945" cy="695325"/>
          </a:xfrm>
          <a:prstGeom prst="rect">
            <a:avLst/>
          </a:prstGeom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3600" b="1" dirty="0">
                <a:solidFill>
                  <a:schemeClr val="accent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肯与邻</a:t>
            </a:r>
            <a:r>
              <a:rPr lang="zh-CN" altLang="en-US" sz="3600" b="1" dirty="0">
                <a:solidFill>
                  <a:srgbClr val="0000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翁相对饮，隔篱呼取尽余杯</a:t>
            </a:r>
            <a:r>
              <a:rPr lang="zh-CN" altLang="en-US" sz="3600" b="1" dirty="0" smtClean="0">
                <a:solidFill>
                  <a:srgbClr val="0000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3600" b="1" dirty="0" smtClean="0">
              <a:solidFill>
                <a:srgbClr val="0000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20000"/>
              </a:lnSpc>
              <a:buNone/>
            </a:pPr>
            <a:endParaRPr lang="zh-CN" altLang="en-US" sz="3600" b="1" dirty="0">
              <a:solidFill>
                <a:srgbClr val="0000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  <a:buFontTx/>
              <a:buNone/>
            </a:pPr>
            <a:r>
              <a:rPr lang="zh-CN" altLang="en-US" sz="3600" dirty="0" smtClean="0"/>
              <a:t>　　</a:t>
            </a:r>
            <a:r>
              <a:rPr lang="zh-CN" altLang="en-US" sz="3600" dirty="0" smtClean="0">
                <a:latin typeface="华文隶书" panose="02010800040101010101" pitchFamily="2" charset="-122"/>
                <a:ea typeface="华文隶书" panose="02010800040101010101" pitchFamily="2" charset="-122"/>
              </a:rPr>
              <a:t> </a:t>
            </a:r>
            <a:endParaRPr lang="en-US" altLang="zh-CN" dirty="0" smtClean="0">
              <a:latin typeface="华文隶书" panose="02010800040101010101" pitchFamily="2" charset="-122"/>
              <a:ea typeface="华文隶书" panose="02010800040101010101" pitchFamily="2" charset="-122"/>
            </a:endParaRP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en-US" altLang="zh-CN" dirty="0" smtClean="0">
              <a:solidFill>
                <a:srgbClr val="0000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bldLvl="0" animBg="1"/>
      <p:bldP spid="5" grpId="0" bldLvl="0" animBg="1"/>
      <p:bldP spid="4" grpId="1" animBg="1"/>
      <p:bldP spid="3" grpId="1" animBg="1"/>
      <p:bldP spid="5" grpId="1" animBg="1"/>
      <p:bldP spid="6" grpId="0" bldLvl="0" animBg="1"/>
      <p:bldP spid="7" grpId="0" bldLvl="0" animBg="1"/>
      <p:bldP spid="8" grpId="0" bldLvl="0" animBg="1"/>
      <p:bldP spid="6" grpId="1" animBg="1"/>
      <p:bldP spid="7" grpId="1" animBg="1"/>
      <p:bldP spid="8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imges-3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" y="5319521"/>
            <a:ext cx="2051719" cy="153847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 descr="20021118151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7304" y="-27384"/>
            <a:ext cx="1438749" cy="10801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占位符 8194"/>
          <p:cNvSpPr txBox="1"/>
          <p:nvPr/>
        </p:nvSpPr>
        <p:spPr>
          <a:xfrm>
            <a:off x="467360" y="404495"/>
            <a:ext cx="7560945" cy="695325"/>
          </a:xfrm>
          <a:prstGeom prst="rect">
            <a:avLst/>
          </a:prstGeom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肯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与邻翁相对饮，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隔篱呼取尽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余杯</a:t>
            </a:r>
            <a:r>
              <a:rPr lang="zh-CN" altLang="en-US" sz="36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36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20000"/>
              </a:lnSpc>
              <a:buNone/>
            </a:pPr>
            <a:endParaRPr lang="zh-CN" altLang="en-US" sz="36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  <a:buFontTx/>
              <a:buNone/>
            </a:pPr>
            <a:r>
              <a:rPr lang="zh-CN" altLang="en-US" sz="3600" dirty="0" smtClean="0">
                <a:solidFill>
                  <a:schemeClr val="tx1"/>
                </a:solidFill>
              </a:rPr>
              <a:t>　　</a:t>
            </a:r>
            <a:r>
              <a:rPr lang="zh-CN" altLang="en-US" sz="3600" dirty="0" smtClean="0">
                <a:solidFill>
                  <a:schemeClr val="tx1"/>
                </a:solidFill>
                <a:latin typeface="华文隶书" panose="02010800040101010101" pitchFamily="2" charset="-122"/>
                <a:ea typeface="华文隶书" panose="02010800040101010101" pitchFamily="2" charset="-122"/>
              </a:rPr>
              <a:t> </a:t>
            </a:r>
            <a:endParaRPr lang="en-US" altLang="zh-CN" dirty="0" smtClean="0">
              <a:solidFill>
                <a:schemeClr val="tx1"/>
              </a:solidFill>
              <a:latin typeface="华文隶书" panose="02010800040101010101" pitchFamily="2" charset="-122"/>
              <a:ea typeface="华文隶书" panose="02010800040101010101" pitchFamily="2" charset="-122"/>
            </a:endParaRP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zh-CN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en-US" altLang="zh-CN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39115" y="1845310"/>
            <a:ext cx="812292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/>
              <a:t>肯：来客不计清贫、不拘官民身份，超脱世俗礼数；</a:t>
            </a:r>
            <a:endParaRPr lang="zh-CN" altLang="en-US" sz="2400"/>
          </a:p>
          <a:p>
            <a:endParaRPr lang="zh-CN" altLang="en-US" sz="2400"/>
          </a:p>
          <a:p>
            <a:r>
              <a:rPr lang="zh-CN" altLang="en-US" sz="2400"/>
              <a:t>隔篱呼取：没有拜请、宴请的繁文缛节，随口相邀，尽显诗人闲居田园的恬淡自在，邻里淳朴、人情真挚；</a:t>
            </a:r>
            <a:endParaRPr lang="zh-CN" altLang="en-US" sz="2400"/>
          </a:p>
          <a:p>
            <a:endParaRPr lang="zh-CN" altLang="en-US" sz="2400"/>
          </a:p>
          <a:p>
            <a:r>
              <a:rPr lang="zh-CN" altLang="en-US" sz="2400"/>
              <a:t>尽馀杯：残酒不剩，尽兴而欢，酒菜简陋却情意饱满。</a:t>
            </a:r>
            <a:endParaRPr lang="zh-CN" altLang="en-US" sz="2400"/>
          </a:p>
        </p:txBody>
      </p:sp>
      <p:sp>
        <p:nvSpPr>
          <p:cNvPr id="8" name="文本框 7"/>
          <p:cNvSpPr txBox="1"/>
          <p:nvPr/>
        </p:nvSpPr>
        <p:spPr>
          <a:xfrm>
            <a:off x="1907540" y="4797425"/>
            <a:ext cx="653161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/>
              <a:t>既写出主客不拘礼法、情投意合的深厚交情，又描绘田园淳朴民风，于简朴酒食间流露闲居江村的悠然喜悦。</a:t>
            </a:r>
            <a:endParaRPr lang="zh-CN" altLang="en-US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8" grpId="0"/>
      <p:bldP spid="8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55650" y="1124585"/>
            <a:ext cx="7324725" cy="1309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342900" indent="-342900">
              <a:spcBef>
                <a:spcPct val="20000"/>
              </a:spcBef>
            </a:pPr>
            <a:r>
              <a:rPr lang="zh-CN" altLang="en-US" sz="36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  <a:sym typeface="+mn-ea"/>
              </a:rPr>
              <a:t>盘飧市远无兼味，樽酒家贫只旧醅。</a:t>
            </a:r>
            <a:endParaRPr lang="zh-CN" altLang="en-US" sz="36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zh-CN" altLang="en-US" sz="36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  <a:sym typeface="+mn-ea"/>
              </a:rPr>
              <a:t>肯与邻翁相对饮，隔篱呼取尽余杯。</a:t>
            </a:r>
            <a:endParaRPr lang="zh-CN" altLang="en-US" sz="3600">
              <a:solidFill>
                <a:srgbClr val="000000"/>
              </a:solidFill>
              <a:latin typeface="Times New Roman" panose="02020603050405020304" pitchFamily="18" charset="0"/>
              <a:ea typeface="隶书" panose="02010509060101010101" pitchFamily="49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39750" y="4135120"/>
            <a:ext cx="832866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前半见空谷足音之喜，</a:t>
            </a:r>
            <a:r>
              <a:rPr lang="zh-CN" altLang="en-US" sz="32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后半见贫家真率之趣。</a:t>
            </a:r>
            <a:r>
              <a:rPr lang="en-US" altLang="zh-CN" sz="32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</a:t>
            </a:r>
            <a:endParaRPr lang="en-US" altLang="zh-CN" sz="32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32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       </a:t>
            </a:r>
            <a:r>
              <a:rPr lang="zh-CN" altLang="en-US" sz="32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--黄生《唐诗摘抄》</a:t>
            </a:r>
            <a:endParaRPr lang="zh-CN" altLang="en-US" sz="32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9512" y="476672"/>
            <a:ext cx="2037737" cy="646331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3600" dirty="0" smtClean="0"/>
              <a:t>人物形象</a:t>
            </a:r>
            <a:endParaRPr lang="zh-CN" altLang="en-US" sz="3600" dirty="0"/>
          </a:p>
        </p:txBody>
      </p:sp>
      <p:sp>
        <p:nvSpPr>
          <p:cNvPr id="3" name="矩形 2"/>
          <p:cNvSpPr/>
          <p:nvPr/>
        </p:nvSpPr>
        <p:spPr>
          <a:xfrm>
            <a:off x="395536" y="2276872"/>
            <a:ext cx="82444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5400" dirty="0">
                <a:solidFill>
                  <a:srgbClr val="FF0000"/>
                </a:solidFill>
                <a:latin typeface="宋体" panose="02010600030101010101" pitchFamily="2" charset="-122"/>
              </a:rPr>
              <a:t>清贫但是不忧贫</a:t>
            </a:r>
            <a:r>
              <a:rPr lang="zh-CN" altLang="en-US" sz="5400" dirty="0" smtClean="0">
                <a:solidFill>
                  <a:srgbClr val="FF0000"/>
                </a:solidFill>
                <a:latin typeface="宋体" panose="02010600030101010101" pitchFamily="2" charset="-122"/>
              </a:rPr>
              <a:t>，</a:t>
            </a:r>
            <a:endParaRPr lang="en-US" altLang="zh-CN" sz="5400" dirty="0" smtClean="0">
              <a:solidFill>
                <a:srgbClr val="FF0000"/>
              </a:solidFill>
              <a:latin typeface="宋体" panose="02010600030101010101" pitchFamily="2" charset="-122"/>
            </a:endParaRPr>
          </a:p>
          <a:p>
            <a:r>
              <a:rPr lang="zh-CN" altLang="en-US" sz="5400" dirty="0" smtClean="0">
                <a:solidFill>
                  <a:srgbClr val="FF0000"/>
                </a:solidFill>
                <a:latin typeface="宋体" panose="02010600030101010101" pitchFamily="2" charset="-122"/>
              </a:rPr>
              <a:t>失意</a:t>
            </a:r>
            <a:r>
              <a:rPr lang="zh-CN" altLang="en-US" sz="5400" dirty="0">
                <a:solidFill>
                  <a:srgbClr val="FF0000"/>
                </a:solidFill>
                <a:latin typeface="宋体" panose="02010600030101010101" pitchFamily="2" charset="-122"/>
              </a:rPr>
              <a:t>不失趣</a:t>
            </a:r>
            <a:r>
              <a:rPr lang="zh-CN" altLang="en-US" sz="5400" dirty="0" smtClean="0">
                <a:solidFill>
                  <a:srgbClr val="FF0000"/>
                </a:solidFill>
                <a:latin typeface="宋体" panose="02010600030101010101" pitchFamily="2" charset="-122"/>
              </a:rPr>
              <a:t>，</a:t>
            </a:r>
            <a:endParaRPr lang="en-US" altLang="zh-CN" sz="5400" dirty="0" smtClean="0">
              <a:solidFill>
                <a:srgbClr val="FF0000"/>
              </a:solidFill>
              <a:latin typeface="宋体" panose="02010600030101010101" pitchFamily="2" charset="-122"/>
            </a:endParaRPr>
          </a:p>
          <a:p>
            <a:r>
              <a:rPr lang="zh-CN" altLang="en-US" sz="5400" dirty="0" smtClean="0">
                <a:solidFill>
                  <a:srgbClr val="FF0000"/>
                </a:solidFill>
                <a:latin typeface="宋体" panose="02010600030101010101" pitchFamily="2" charset="-122"/>
              </a:rPr>
              <a:t>生活</a:t>
            </a:r>
            <a:r>
              <a:rPr lang="zh-CN" altLang="en-US" sz="5400" dirty="0">
                <a:solidFill>
                  <a:srgbClr val="FF0000"/>
                </a:solidFill>
                <a:latin typeface="宋体" panose="02010600030101010101" pitchFamily="2" charset="-122"/>
              </a:rPr>
              <a:t>困窘但是精神自</a:t>
            </a:r>
            <a:r>
              <a:rPr lang="zh-CN" altLang="en-US" sz="5400" dirty="0" smtClean="0">
                <a:solidFill>
                  <a:srgbClr val="FF0000"/>
                </a:solidFill>
                <a:latin typeface="宋体" panose="02010600030101010101" pitchFamily="2" charset="-122"/>
              </a:rPr>
              <a:t>适。</a:t>
            </a:r>
            <a:endParaRPr lang="zh-CN" altLang="en-US" sz="5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图片 29697" descr="imges-3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4887913"/>
            <a:ext cx="2627313" cy="197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699" name="图片 29698" descr="20021118151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8850" y="116840"/>
            <a:ext cx="1812290" cy="13614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00" name="文本框 29699"/>
          <p:cNvSpPr txBox="1"/>
          <p:nvPr/>
        </p:nvSpPr>
        <p:spPr>
          <a:xfrm>
            <a:off x="107950" y="44450"/>
            <a:ext cx="1801495" cy="475615"/>
          </a:xfrm>
          <a:prstGeom prst="rect">
            <a:avLst/>
          </a:prstGeom>
          <a:solidFill>
            <a:srgbClr val="66CCFF"/>
          </a:solidFill>
          <a:ln w="9525">
            <a:noFill/>
          </a:ln>
        </p:spPr>
        <p:txBody>
          <a:bodyPr>
            <a:noAutofit/>
          </a:bodyPr>
          <a:lstStyle/>
          <a:p>
            <a:r>
              <a:rPr lang="zh-CN" altLang="en-US" sz="2800">
                <a:latin typeface="Times New Roman" panose="02020603050405020304" pitchFamily="18" charset="0"/>
              </a:rPr>
              <a:t>比较阅读</a:t>
            </a:r>
            <a:endParaRPr lang="zh-CN" altLang="en-US" sz="2800">
              <a:latin typeface="Times New Roman" panose="02020603050405020304" pitchFamily="18" charset="0"/>
            </a:endParaRPr>
          </a:p>
        </p:txBody>
      </p:sp>
      <p:sp>
        <p:nvSpPr>
          <p:cNvPr id="29701" name="矩形 29700"/>
          <p:cNvSpPr/>
          <p:nvPr/>
        </p:nvSpPr>
        <p:spPr>
          <a:xfrm>
            <a:off x="1548130" y="0"/>
            <a:ext cx="6635750" cy="249174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algn="ctr"/>
            <a:r>
              <a:rPr lang="zh-CN" altLang="en-US" sz="3600" dirty="0">
                <a:latin typeface="Arial" panose="020B0604020202020204" pitchFamily="34" charset="0"/>
                <a:ea typeface="华文楷体" panose="02010600040101010101" pitchFamily="2" charset="-122"/>
              </a:rPr>
              <a:t>宾      至</a:t>
            </a:r>
            <a:endParaRPr lang="zh-CN" altLang="en-US" sz="3600" dirty="0">
              <a:latin typeface="Arial" panose="020B0604020202020204" pitchFamily="34" charset="0"/>
              <a:ea typeface="华文楷体" panose="02010600040101010101" pitchFamily="2" charset="-122"/>
            </a:endParaRPr>
          </a:p>
          <a:p>
            <a:pPr algn="ctr"/>
            <a:r>
              <a:rPr lang="zh-CN" altLang="en-US" dirty="0">
                <a:latin typeface="Arial" panose="020B0604020202020204" pitchFamily="34" charset="0"/>
              </a:rPr>
              <a:t>                   </a:t>
            </a:r>
            <a:r>
              <a:rPr lang="zh-CN" altLang="en-US" dirty="0" smtClean="0">
                <a:latin typeface="Arial" panose="020B0604020202020204" pitchFamily="34" charset="0"/>
              </a:rPr>
              <a:t>         </a:t>
            </a:r>
            <a:r>
              <a:rPr lang="zh-CN" altLang="en-US" dirty="0">
                <a:latin typeface="Arial" panose="020B0604020202020204" pitchFamily="34" charset="0"/>
              </a:rPr>
              <a:t>杜    甫</a:t>
            </a:r>
            <a:endParaRPr lang="zh-CN" altLang="en-US" dirty="0">
              <a:latin typeface="Arial" panose="020B0604020202020204" pitchFamily="34" charset="0"/>
            </a:endParaRPr>
          </a:p>
          <a:p>
            <a:r>
              <a:rPr lang="zh-CN" altLang="en-US" sz="2800" dirty="0">
                <a:latin typeface="Arial" panose="020B0604020202020204" pitchFamily="34" charset="0"/>
                <a:ea typeface="隶书" panose="02010509060101010101" pitchFamily="49" charset="-122"/>
              </a:rPr>
              <a:t> 幽栖地僻经过少，老病人扶再拜难。</a:t>
            </a:r>
            <a:endParaRPr lang="zh-CN" altLang="en-US" sz="2800" dirty="0">
              <a:latin typeface="Arial" panose="020B0604020202020204" pitchFamily="34" charset="0"/>
              <a:ea typeface="隶书" panose="02010509060101010101" pitchFamily="49" charset="-122"/>
            </a:endParaRPr>
          </a:p>
          <a:p>
            <a:r>
              <a:rPr lang="zh-CN" altLang="en-US" sz="2800" dirty="0">
                <a:latin typeface="Arial" panose="020B0604020202020204" pitchFamily="34" charset="0"/>
                <a:ea typeface="隶书" panose="02010509060101010101" pitchFamily="49" charset="-122"/>
              </a:rPr>
              <a:t> 岂有文章惊海内，漫劳车马驻江干。</a:t>
            </a:r>
            <a:endParaRPr lang="zh-CN" altLang="en-US" sz="2800" dirty="0">
              <a:latin typeface="Arial" panose="020B0604020202020204" pitchFamily="34" charset="0"/>
              <a:ea typeface="隶书" panose="02010509060101010101" pitchFamily="49" charset="-122"/>
            </a:endParaRPr>
          </a:p>
          <a:p>
            <a:r>
              <a:rPr lang="zh-CN" altLang="en-US" sz="2800" dirty="0">
                <a:latin typeface="Arial" panose="020B0604020202020204" pitchFamily="34" charset="0"/>
                <a:ea typeface="隶书" panose="02010509060101010101" pitchFamily="49" charset="-122"/>
              </a:rPr>
              <a:t> 竟日淹留佳客坐，百年粗粝腐儒餐。</a:t>
            </a:r>
            <a:endParaRPr lang="zh-CN" altLang="en-US" sz="2800" dirty="0">
              <a:latin typeface="Arial" panose="020B0604020202020204" pitchFamily="34" charset="0"/>
              <a:ea typeface="隶书" panose="02010509060101010101" pitchFamily="49" charset="-122"/>
            </a:endParaRPr>
          </a:p>
          <a:p>
            <a:r>
              <a:rPr lang="zh-CN" altLang="en-US" sz="2800" dirty="0">
                <a:latin typeface="Arial" panose="020B0604020202020204" pitchFamily="34" charset="0"/>
                <a:ea typeface="隶书" panose="02010509060101010101" pitchFamily="49" charset="-122"/>
              </a:rPr>
              <a:t> 不嫌野外无供给，乘兴还来看药栏。</a:t>
            </a:r>
            <a:endParaRPr lang="zh-CN" altLang="en-US" sz="2800" dirty="0"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pic>
        <p:nvPicPr>
          <p:cNvPr id="39938" name="图片 39937" descr="imges-3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000" y="5014913"/>
            <a:ext cx="2627313" cy="19700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9941" name="文本框 39940"/>
          <p:cNvSpPr txBox="1"/>
          <p:nvPr/>
        </p:nvSpPr>
        <p:spPr>
          <a:xfrm>
            <a:off x="2952750" y="3789045"/>
            <a:ext cx="89027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再拜：</a:t>
            </a:r>
            <a:endParaRPr lang="zh-CN" altLang="en-US">
              <a:solidFill>
                <a:srgbClr val="0066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9942" name="文本框 39941"/>
          <p:cNvSpPr txBox="1"/>
          <p:nvPr/>
        </p:nvSpPr>
        <p:spPr>
          <a:xfrm>
            <a:off x="3999230" y="3789680"/>
            <a:ext cx="355981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</a:rPr>
              <a:t>拜两拜，古人表示恭敬的礼节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9943" name="文本框 39942"/>
          <p:cNvSpPr txBox="1"/>
          <p:nvPr/>
        </p:nvSpPr>
        <p:spPr>
          <a:xfrm>
            <a:off x="2952750" y="4284980"/>
            <a:ext cx="97536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江干：</a:t>
            </a:r>
            <a:endParaRPr lang="zh-CN" altLang="en-US">
              <a:solidFill>
                <a:srgbClr val="0066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9944" name="文本框 39943"/>
          <p:cNvSpPr txBox="1"/>
          <p:nvPr/>
        </p:nvSpPr>
        <p:spPr>
          <a:xfrm>
            <a:off x="4140200" y="4221480"/>
            <a:ext cx="136334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err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g</a:t>
            </a:r>
            <a:r>
              <a:rPr lang="en-US" altLang="en-US" err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ā</a:t>
            </a:r>
            <a:r>
              <a:rPr lang="en-US" altLang="zh-CN" err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n 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江边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9945" name="文本框 39944"/>
          <p:cNvSpPr txBox="1"/>
          <p:nvPr/>
        </p:nvSpPr>
        <p:spPr>
          <a:xfrm>
            <a:off x="2915920" y="4705350"/>
            <a:ext cx="9277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淹留：</a:t>
            </a:r>
            <a:endParaRPr lang="zh-CN" altLang="en-US">
              <a:solidFill>
                <a:srgbClr val="0066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9946" name="文本框 39945"/>
          <p:cNvSpPr txBox="1"/>
          <p:nvPr/>
        </p:nvSpPr>
        <p:spPr>
          <a:xfrm>
            <a:off x="4229100" y="4716145"/>
            <a:ext cx="125539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</a:rPr>
              <a:t>长期逗留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9947" name="文本框 39946"/>
          <p:cNvSpPr txBox="1"/>
          <p:nvPr/>
        </p:nvSpPr>
        <p:spPr>
          <a:xfrm>
            <a:off x="3060065" y="5137785"/>
            <a:ext cx="96710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粝：</a:t>
            </a:r>
            <a:endParaRPr lang="zh-CN" altLang="en-US">
              <a:solidFill>
                <a:srgbClr val="0066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9948" name="文本框 39947"/>
          <p:cNvSpPr txBox="1"/>
          <p:nvPr/>
        </p:nvSpPr>
        <p:spPr>
          <a:xfrm>
            <a:off x="4140200" y="5097780"/>
            <a:ext cx="127444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err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lì 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糙米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9949" name="文本框 39948"/>
          <p:cNvSpPr txBox="1"/>
          <p:nvPr/>
        </p:nvSpPr>
        <p:spPr>
          <a:xfrm>
            <a:off x="2988310" y="5572760"/>
            <a:ext cx="91630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腐儒：</a:t>
            </a:r>
            <a:endParaRPr lang="zh-CN" altLang="en-US">
              <a:solidFill>
                <a:srgbClr val="0066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9950" name="文本框 39949"/>
          <p:cNvSpPr txBox="1"/>
          <p:nvPr/>
        </p:nvSpPr>
        <p:spPr>
          <a:xfrm>
            <a:off x="3999230" y="5589270"/>
            <a:ext cx="283718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</a:rPr>
              <a:t>迂腐不明事理的读书人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9951" name="文本框 39950"/>
          <p:cNvSpPr txBox="1"/>
          <p:nvPr/>
        </p:nvSpPr>
        <p:spPr>
          <a:xfrm>
            <a:off x="2988310" y="5989320"/>
            <a:ext cx="89281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供给：</a:t>
            </a:r>
            <a:endParaRPr lang="zh-CN" altLang="en-US">
              <a:solidFill>
                <a:srgbClr val="0066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9952" name="文本框 39951"/>
          <p:cNvSpPr txBox="1"/>
          <p:nvPr/>
        </p:nvSpPr>
        <p:spPr>
          <a:xfrm>
            <a:off x="3851910" y="6007735"/>
            <a:ext cx="163258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en-US" altLang="zh-CN" err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jǐ 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指酒肴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9953" name="文本框 39952"/>
          <p:cNvSpPr txBox="1"/>
          <p:nvPr/>
        </p:nvSpPr>
        <p:spPr>
          <a:xfrm>
            <a:off x="2990850" y="6405880"/>
            <a:ext cx="1655763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药栏：</a:t>
            </a:r>
            <a:endParaRPr lang="zh-CN" altLang="en-US">
              <a:solidFill>
                <a:srgbClr val="0066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9954" name="文本框 39953"/>
          <p:cNvSpPr txBox="1"/>
          <p:nvPr/>
        </p:nvSpPr>
        <p:spPr>
          <a:xfrm>
            <a:off x="3928110" y="6435725"/>
            <a:ext cx="82486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1800">
                <a:latin typeface="Arial" panose="020B0604020202020204" pitchFamily="34" charset="0"/>
              </a:rPr>
              <a:t>花圃</a:t>
            </a: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39955" name="文本框 39954"/>
          <p:cNvSpPr txBox="1"/>
          <p:nvPr/>
        </p:nvSpPr>
        <p:spPr>
          <a:xfrm>
            <a:off x="5223510" y="6477635"/>
            <a:ext cx="2808288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看药栏：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</a:rPr>
              <a:t>看花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文本框 44033"/>
          <p:cNvSpPr txBox="1"/>
          <p:nvPr/>
        </p:nvSpPr>
        <p:spPr>
          <a:xfrm>
            <a:off x="1258888" y="1944688"/>
            <a:ext cx="742950" cy="7620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400" b="0" dirty="0">
                <a:latin typeface="Times New Roman" panose="02020603050405020304" pitchFamily="18" charset="0"/>
                <a:ea typeface="华文行楷" panose="02010800040101010101" pitchFamily="2" charset="-122"/>
              </a:rPr>
              <a:t>少</a:t>
            </a:r>
            <a:endParaRPr lang="zh-CN" altLang="en-US" sz="4400" b="0" dirty="0">
              <a:latin typeface="Times New Roman" panose="02020603050405020304" pitchFamily="18" charset="0"/>
              <a:ea typeface="华文行楷" panose="02010800040101010101" pitchFamily="2" charset="-122"/>
            </a:endParaRPr>
          </a:p>
        </p:txBody>
      </p:sp>
      <p:sp>
        <p:nvSpPr>
          <p:cNvPr id="44035" name="文本框 44034"/>
          <p:cNvSpPr txBox="1"/>
          <p:nvPr/>
        </p:nvSpPr>
        <p:spPr>
          <a:xfrm>
            <a:off x="1258888" y="3429000"/>
            <a:ext cx="742950" cy="7620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400" b="0" dirty="0">
                <a:latin typeface="Times New Roman" panose="02020603050405020304" pitchFamily="18" charset="0"/>
                <a:ea typeface="华文行楷" panose="02010800040101010101" pitchFamily="2" charset="-122"/>
              </a:rPr>
              <a:t>难</a:t>
            </a:r>
            <a:endParaRPr lang="zh-CN" altLang="en-US" sz="4400" b="0" dirty="0">
              <a:latin typeface="Times New Roman" panose="02020603050405020304" pitchFamily="18" charset="0"/>
              <a:ea typeface="华文行楷" panose="02010800040101010101" pitchFamily="2" charset="-122"/>
            </a:endParaRPr>
          </a:p>
        </p:txBody>
      </p:sp>
      <p:sp>
        <p:nvSpPr>
          <p:cNvPr id="44036" name="文本框 44035"/>
          <p:cNvSpPr txBox="1"/>
          <p:nvPr/>
        </p:nvSpPr>
        <p:spPr>
          <a:xfrm>
            <a:off x="2916238" y="1916113"/>
            <a:ext cx="5400675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dirty="0">
                <a:latin typeface="Times New Roman" panose="02020603050405020304" pitchFamily="18" charset="0"/>
              </a:rPr>
              <a:t>居幽地僻，少有人访</a:t>
            </a:r>
            <a:endParaRPr lang="zh-CN" altLang="en-US" sz="4000" dirty="0">
              <a:latin typeface="Times New Roman" panose="02020603050405020304" pitchFamily="18" charset="0"/>
            </a:endParaRPr>
          </a:p>
        </p:txBody>
      </p:sp>
      <p:sp>
        <p:nvSpPr>
          <p:cNvPr id="44037" name="文本框 44036"/>
          <p:cNvSpPr txBox="1"/>
          <p:nvPr/>
        </p:nvSpPr>
        <p:spPr>
          <a:xfrm>
            <a:off x="2916238" y="3357563"/>
            <a:ext cx="532765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dirty="0">
                <a:latin typeface="Times New Roman" panose="02020603050405020304" pitchFamily="18" charset="0"/>
              </a:rPr>
              <a:t>恭迎贵宾，行礼艰难</a:t>
            </a:r>
            <a:endParaRPr lang="zh-CN" altLang="en-US" sz="4000" dirty="0">
              <a:latin typeface="Times New Roman" panose="02020603050405020304" pitchFamily="18" charset="0"/>
            </a:endParaRPr>
          </a:p>
        </p:txBody>
      </p:sp>
      <p:sp>
        <p:nvSpPr>
          <p:cNvPr id="44039" name="文本框 44038"/>
          <p:cNvSpPr txBox="1"/>
          <p:nvPr/>
        </p:nvSpPr>
        <p:spPr>
          <a:xfrm>
            <a:off x="3059832" y="4941679"/>
            <a:ext cx="3841750" cy="8239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800" dirty="0">
                <a:latin typeface="Times New Roman" panose="02020603050405020304" pitchFamily="18" charset="0"/>
                <a:ea typeface="华文行楷" panose="02010800040101010101" pitchFamily="2" charset="-122"/>
              </a:rPr>
              <a:t>不胜应酬之苦</a:t>
            </a:r>
            <a:endParaRPr lang="zh-CN" altLang="en-US" sz="4800" dirty="0">
              <a:latin typeface="Times New Roman" panose="02020603050405020304" pitchFamily="18" charset="0"/>
              <a:ea typeface="华文行楷" panose="02010800040101010101" pitchFamily="2" charset="-122"/>
            </a:endParaRPr>
          </a:p>
        </p:txBody>
      </p:sp>
      <p:pic>
        <p:nvPicPr>
          <p:cNvPr id="44041" name="图片 44040" descr="imges-3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4887913"/>
            <a:ext cx="2627313" cy="19700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971600" y="609026"/>
            <a:ext cx="75969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>
                <a:ea typeface="隶书" panose="02010509060101010101" pitchFamily="49" charset="-122"/>
              </a:rPr>
              <a:t>幽栖地僻经过少，老病人扶再拜难。</a:t>
            </a:r>
            <a:endParaRPr lang="zh-CN" altLang="en-US" sz="3600" dirty="0">
              <a:ea typeface="隶书" panose="020105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  <p:bldP spid="44035" grpId="0"/>
      <p:bldP spid="44036" grpId="0"/>
      <p:bldP spid="4403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文本框 45057"/>
          <p:cNvSpPr txBox="1"/>
          <p:nvPr/>
        </p:nvSpPr>
        <p:spPr>
          <a:xfrm>
            <a:off x="755650" y="2205038"/>
            <a:ext cx="1301750" cy="7620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400" dirty="0">
                <a:latin typeface="Times New Roman" panose="02020603050405020304" pitchFamily="18" charset="0"/>
                <a:ea typeface="华文行楷" panose="02010800040101010101" pitchFamily="2" charset="-122"/>
              </a:rPr>
              <a:t>岂有</a:t>
            </a:r>
            <a:endParaRPr lang="zh-CN" altLang="en-US" sz="4400" dirty="0">
              <a:latin typeface="Times New Roman" panose="02020603050405020304" pitchFamily="18" charset="0"/>
              <a:ea typeface="华文行楷" panose="02010800040101010101" pitchFamily="2" charset="-122"/>
            </a:endParaRPr>
          </a:p>
        </p:txBody>
      </p:sp>
      <p:sp>
        <p:nvSpPr>
          <p:cNvPr id="45059" name="文本框 45058"/>
          <p:cNvSpPr txBox="1"/>
          <p:nvPr/>
        </p:nvSpPr>
        <p:spPr>
          <a:xfrm>
            <a:off x="755650" y="4581525"/>
            <a:ext cx="1301750" cy="7620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400" dirty="0">
                <a:latin typeface="Times New Roman" panose="02020603050405020304" pitchFamily="18" charset="0"/>
                <a:ea typeface="华文行楷" panose="02010800040101010101" pitchFamily="2" charset="-122"/>
              </a:rPr>
              <a:t>漫劳</a:t>
            </a:r>
            <a:endParaRPr lang="zh-CN" altLang="en-US" sz="4400" dirty="0">
              <a:latin typeface="Times New Roman" panose="02020603050405020304" pitchFamily="18" charset="0"/>
              <a:ea typeface="华文行楷" panose="02010800040101010101" pitchFamily="2" charset="-122"/>
            </a:endParaRPr>
          </a:p>
        </p:txBody>
      </p:sp>
      <p:sp>
        <p:nvSpPr>
          <p:cNvPr id="45060" name="文本框 45059"/>
          <p:cNvSpPr txBox="1"/>
          <p:nvPr/>
        </p:nvSpPr>
        <p:spPr>
          <a:xfrm>
            <a:off x="5048250" y="3284538"/>
            <a:ext cx="3005951" cy="769441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400" dirty="0" smtClean="0">
                <a:latin typeface="Times New Roman" panose="02020603050405020304" pitchFamily="18" charset="0"/>
                <a:ea typeface="华文行楷" panose="02010800040101010101" pitchFamily="2" charset="-122"/>
              </a:rPr>
              <a:t>自嘲、</a:t>
            </a:r>
            <a:r>
              <a:rPr lang="zh-CN" altLang="en-US" sz="4400" dirty="0">
                <a:latin typeface="Times New Roman" panose="02020603050405020304" pitchFamily="18" charset="0"/>
                <a:ea typeface="华文行楷" panose="02010800040101010101" pitchFamily="2" charset="-122"/>
              </a:rPr>
              <a:t>冷淡</a:t>
            </a:r>
            <a:endParaRPr lang="zh-CN" altLang="en-US" sz="4400" dirty="0">
              <a:latin typeface="Times New Roman" panose="02020603050405020304" pitchFamily="18" charset="0"/>
              <a:ea typeface="华文行楷" panose="02010800040101010101" pitchFamily="2" charset="-122"/>
            </a:endParaRPr>
          </a:p>
        </p:txBody>
      </p:sp>
      <p:sp>
        <p:nvSpPr>
          <p:cNvPr id="45061" name="文本框 45060"/>
          <p:cNvSpPr txBox="1"/>
          <p:nvPr/>
        </p:nvSpPr>
        <p:spPr>
          <a:xfrm>
            <a:off x="2339975" y="2205038"/>
            <a:ext cx="338455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dirty="0">
                <a:latin typeface="Times New Roman" panose="02020603050405020304" pitchFamily="18" charset="0"/>
              </a:rPr>
              <a:t>我岂有文名</a:t>
            </a:r>
            <a:endParaRPr lang="zh-CN" altLang="en-US" sz="4000" dirty="0">
              <a:latin typeface="Times New Roman" panose="02020603050405020304" pitchFamily="18" charset="0"/>
            </a:endParaRPr>
          </a:p>
        </p:txBody>
      </p:sp>
      <p:sp>
        <p:nvSpPr>
          <p:cNvPr id="45062" name="文本框 45061"/>
          <p:cNvSpPr txBox="1"/>
          <p:nvPr/>
        </p:nvSpPr>
        <p:spPr>
          <a:xfrm>
            <a:off x="2362200" y="4595813"/>
            <a:ext cx="3362325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dirty="0">
                <a:latin typeface="Times New Roman" panose="02020603050405020304" pitchFamily="18" charset="0"/>
              </a:rPr>
              <a:t>您徒劳过访</a:t>
            </a:r>
            <a:endParaRPr lang="zh-CN" altLang="en-US" sz="4000" dirty="0">
              <a:latin typeface="Times New Roman" panose="02020603050405020304" pitchFamily="18" charset="0"/>
            </a:endParaRPr>
          </a:p>
        </p:txBody>
      </p:sp>
      <p:sp>
        <p:nvSpPr>
          <p:cNvPr id="45063" name="右箭头 45062"/>
          <p:cNvSpPr/>
          <p:nvPr/>
        </p:nvSpPr>
        <p:spPr>
          <a:xfrm>
            <a:off x="3048000" y="3505200"/>
            <a:ext cx="1676400" cy="381000"/>
          </a:xfrm>
          <a:prstGeom prst="rightArrow">
            <a:avLst>
              <a:gd name="adj1" fmla="val 50000"/>
              <a:gd name="adj2" fmla="val 110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45065" name="图片 45064" descr="imges-3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54115" y="5589240"/>
            <a:ext cx="1689885" cy="12687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468055" y="548330"/>
            <a:ext cx="84176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dirty="0">
                <a:ea typeface="隶书" panose="02010509060101010101" pitchFamily="49" charset="-122"/>
              </a:rPr>
              <a:t>岂有文章惊海内，漫劳车马驻江干。</a:t>
            </a:r>
            <a:endParaRPr lang="zh-CN" altLang="en-US" sz="4000" dirty="0">
              <a:ea typeface="隶书" panose="020105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  <p:bldP spid="45059" grpId="0"/>
      <p:bldP spid="45060" grpId="0"/>
      <p:bldP spid="45061" grpId="0"/>
      <p:bldP spid="4506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文本框 55297"/>
          <p:cNvSpPr txBox="1"/>
          <p:nvPr/>
        </p:nvSpPr>
        <p:spPr>
          <a:xfrm>
            <a:off x="2124233" y="2421468"/>
            <a:ext cx="3400425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淹留竟日</a:t>
            </a:r>
            <a:endParaRPr lang="zh-CN" altLang="en-US" sz="4000" dirty="0">
              <a:latin typeface="Times New Roman" panose="02020603050405020304" pitchFamily="18" charset="0"/>
            </a:endParaRPr>
          </a:p>
        </p:txBody>
      </p:sp>
      <p:sp>
        <p:nvSpPr>
          <p:cNvPr id="55299" name="文本框 55298"/>
          <p:cNvSpPr txBox="1"/>
          <p:nvPr/>
        </p:nvSpPr>
        <p:spPr>
          <a:xfrm>
            <a:off x="1979928" y="3933404"/>
            <a:ext cx="3529013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dirty="0">
                <a:latin typeface="Times New Roman" panose="02020603050405020304" pitchFamily="18" charset="0"/>
                <a:ea typeface="隶书" panose="02010509060101010101" pitchFamily="49" charset="-122"/>
              </a:rPr>
              <a:t>粗粝腐儒餐</a:t>
            </a:r>
            <a:endParaRPr lang="zh-CN" altLang="en-US" sz="4000" dirty="0"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55300" name="文本框 55299"/>
          <p:cNvSpPr txBox="1"/>
          <p:nvPr/>
        </p:nvSpPr>
        <p:spPr>
          <a:xfrm>
            <a:off x="6313326" y="2348994"/>
            <a:ext cx="793750" cy="2736850"/>
          </a:xfrm>
          <a:prstGeom prst="rect">
            <a:avLst/>
          </a:prstGeom>
          <a:noFill/>
          <a:ln w="9525">
            <a:noFill/>
          </a:ln>
        </p:spPr>
        <p:txBody>
          <a:bodyPr vert="eaVert">
            <a:spAutoFit/>
          </a:bodyPr>
          <a:lstStyle/>
          <a:p>
            <a:r>
              <a:rPr lang="zh-CN" altLang="en-US" sz="4000" dirty="0">
                <a:latin typeface="Times New Roman" panose="02020603050405020304" pitchFamily="18" charset="0"/>
              </a:rPr>
              <a:t>客套尽礼数</a:t>
            </a:r>
            <a:endParaRPr lang="zh-CN" altLang="en-US" sz="4000" dirty="0">
              <a:latin typeface="Times New Roman" panose="02020603050405020304" pitchFamily="18" charset="0"/>
            </a:endParaRPr>
          </a:p>
        </p:txBody>
      </p:sp>
      <p:sp>
        <p:nvSpPr>
          <p:cNvPr id="55304" name="文本框 55303"/>
          <p:cNvSpPr txBox="1"/>
          <p:nvPr/>
        </p:nvSpPr>
        <p:spPr>
          <a:xfrm>
            <a:off x="602059" y="2252241"/>
            <a:ext cx="733425" cy="2428875"/>
          </a:xfrm>
          <a:prstGeom prst="rect">
            <a:avLst/>
          </a:prstGeom>
          <a:noFill/>
          <a:ln w="9525">
            <a:noFill/>
          </a:ln>
        </p:spPr>
        <p:txBody>
          <a:bodyPr vert="eaVert" wrap="none" anchor="t">
            <a:spAutoFit/>
          </a:bodyPr>
          <a:lstStyle/>
          <a:p>
            <a:r>
              <a:rPr lang="zh-CN" altLang="en-US" sz="3600" dirty="0">
                <a:solidFill>
                  <a:srgbClr val="660066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款待之事</a:t>
            </a:r>
            <a:endParaRPr lang="zh-CN" altLang="en-US" sz="3600" dirty="0">
              <a:solidFill>
                <a:srgbClr val="660066"/>
              </a:solidFill>
              <a:latin typeface="Times New Roman" panose="02020603050405020304" pitchFamily="18" charset="0"/>
              <a:ea typeface="华文楷体" panose="0201060004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60847" y="563280"/>
            <a:ext cx="84176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dirty="0">
                <a:ea typeface="隶书" panose="02010509060101010101" pitchFamily="49" charset="-122"/>
              </a:rPr>
              <a:t>竟日淹留佳客坐，百年粗粝腐儒餐。</a:t>
            </a:r>
            <a:endParaRPr lang="zh-CN" altLang="en-US" sz="4000" dirty="0">
              <a:ea typeface="隶书" panose="020105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55299" grpId="0"/>
      <p:bldP spid="5530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12289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 anchor="ctr"/>
          <a:lstStyle/>
          <a:p>
            <a:r>
              <a:rPr lang="zh-CN" altLang="en-US">
                <a:solidFill>
                  <a:srgbClr val="0000CC"/>
                </a:solidFill>
                <a:latin typeface="华文隶书" panose="02010800040101010101" pitchFamily="2" charset="-122"/>
                <a:ea typeface="华文隶书" panose="02010800040101010101" pitchFamily="2" charset="-122"/>
              </a:rPr>
              <a:t>作者简介</a:t>
            </a:r>
            <a:endParaRPr lang="zh-CN" altLang="en-US">
              <a:solidFill>
                <a:srgbClr val="0000CC"/>
              </a:solidFill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sp>
        <p:nvSpPr>
          <p:cNvPr id="12291" name="文本占位符 12290"/>
          <p:cNvSpPr>
            <a:spLocks noGrp="1"/>
          </p:cNvSpPr>
          <p:nvPr>
            <p:ph type="body" idx="1"/>
          </p:nvPr>
        </p:nvSpPr>
        <p:spPr>
          <a:xfrm>
            <a:off x="323528" y="1196752"/>
            <a:ext cx="8496944" cy="4525963"/>
          </a:xfrm>
        </p:spPr>
        <p:txBody>
          <a:bodyPr/>
          <a:lstStyle/>
          <a:p>
            <a:pPr>
              <a:lnSpc>
                <a:spcPct val="114000"/>
              </a:lnSpc>
            </a:pP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杜甫（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712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－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770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年），</a:t>
            </a:r>
            <a:r>
              <a:rPr lang="zh-CN" altLang="en-US" sz="2800" smtClean="0">
                <a:latin typeface="黑体" panose="02010609060101010101" pitchFamily="49" charset="-122"/>
                <a:ea typeface="黑体" panose="02010609060101010101" pitchFamily="49" charset="-122"/>
              </a:rPr>
              <a:t>字</a:t>
            </a:r>
            <a:r>
              <a:rPr lang="zh-CN" altLang="en-US" sz="2800" u="sng" smtClean="0"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  <a:r>
              <a:rPr lang="zh-CN" altLang="en-US" sz="2800" smtClean="0"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生于河南巩县（河南省巩县），是名诗人杜审言的孙子。因曾居长安城南少陵，故</a:t>
            </a:r>
            <a:r>
              <a:rPr lang="zh-CN" altLang="en-US" sz="2800" smtClean="0">
                <a:latin typeface="黑体" panose="02010609060101010101" pitchFamily="49" charset="-122"/>
                <a:ea typeface="黑体" panose="02010609060101010101" pitchFamily="49" charset="-122"/>
              </a:rPr>
              <a:t>自称</a:t>
            </a:r>
            <a:r>
              <a:rPr lang="zh-CN" altLang="en-US" sz="2800" u="sng" smtClean="0">
                <a:latin typeface="黑体" panose="02010609060101010101" pitchFamily="49" charset="-122"/>
                <a:ea typeface="黑体" panose="02010609060101010101" pitchFamily="49" charset="-122"/>
              </a:rPr>
              <a:t>          </a:t>
            </a:r>
            <a:r>
              <a:rPr lang="zh-CN" altLang="en-US" sz="2800" smtClean="0"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世</a:t>
            </a:r>
            <a:r>
              <a:rPr lang="zh-CN" altLang="en-US" sz="2800" smtClean="0">
                <a:latin typeface="黑体" panose="02010609060101010101" pitchFamily="49" charset="-122"/>
                <a:ea typeface="黑体" panose="02010609060101010101" pitchFamily="49" charset="-122"/>
              </a:rPr>
              <a:t>称</a:t>
            </a:r>
            <a:r>
              <a:rPr lang="zh-CN" altLang="en-US" sz="2800" u="sng" smtClean="0">
                <a:latin typeface="黑体" panose="02010609060101010101" pitchFamily="49" charset="-122"/>
                <a:ea typeface="黑体" panose="02010609060101010101" pitchFamily="49" charset="-122"/>
              </a:rPr>
              <a:t>       </a:t>
            </a:r>
            <a:r>
              <a:rPr lang="zh-CN" altLang="en-US" sz="2800" smtClean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三十五岁以前读书与游历。天宝年间到长安，仕进无门，困顿了十年，才获得右卫率府胄曹参军的小职。安史之乱开始，他流亡颠沛，竟为叛军所俘；脱险后，授官左拾遗。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759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年（乾元二年），他弃官西行，最后到四川，定居成都一度在剑南节度使严武幕中任检校工部员外郎，故又</a:t>
            </a:r>
            <a:r>
              <a:rPr lang="zh-CN" altLang="en-US" sz="2800" smtClean="0">
                <a:latin typeface="黑体" panose="02010609060101010101" pitchFamily="49" charset="-122"/>
                <a:ea typeface="黑体" panose="02010609060101010101" pitchFamily="49" charset="-122"/>
              </a:rPr>
              <a:t>有</a:t>
            </a:r>
            <a:r>
              <a:rPr lang="zh-CN" altLang="en-US" sz="2800" u="sng" smtClean="0">
                <a:latin typeface="黑体" panose="02010609060101010101" pitchFamily="49" charset="-122"/>
                <a:ea typeface="黑体" panose="02010609060101010101" pitchFamily="49" charset="-122"/>
              </a:rPr>
              <a:t>       </a:t>
            </a:r>
            <a:r>
              <a:rPr lang="zh-CN" altLang="en-US" sz="2800" smtClean="0">
                <a:latin typeface="黑体" panose="02010609060101010101" pitchFamily="49" charset="-122"/>
                <a:ea typeface="黑体" panose="02010609060101010101" pitchFamily="49" charset="-122"/>
              </a:rPr>
              <a:t>之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称。晚年举家东迁，途中留滞夔州二年，出峡。漂泊鄂、湘一带，贫病而卒。 </a:t>
            </a:r>
            <a:endParaRPr lang="zh-CN" altLang="en-US" sz="28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716016" y="1196752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子美</a:t>
            </a:r>
            <a:endParaRPr lang="zh-CN" altLang="en-US" sz="2800">
              <a:solidFill>
                <a:srgbClr val="0000CC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4427984" y="2185700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少陵野老</a:t>
            </a:r>
            <a:endParaRPr lang="zh-CN" altLang="en-US" sz="2800">
              <a:solidFill>
                <a:srgbClr val="0000CC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7092280" y="2132856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杜少陵</a:t>
            </a:r>
            <a:endParaRPr lang="zh-CN" altLang="en-US" sz="2800">
              <a:solidFill>
                <a:srgbClr val="0000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458933" y="5066020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杜工部</a:t>
            </a:r>
            <a:endParaRPr lang="zh-CN" altLang="en-US" sz="2800">
              <a:solidFill>
                <a:srgbClr val="0000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1"/>
      <p:bldP spid="4" grpId="2"/>
      <p:bldP spid="5" grpId="3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图片 47105" descr="200211181513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43663" y="0"/>
            <a:ext cx="2700337" cy="20272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7107" name="矩形 4710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sz="3200" b="0">
              <a:solidFill>
                <a:srgbClr val="9999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108" name="文本框 47107"/>
          <p:cNvSpPr txBox="1"/>
          <p:nvPr/>
        </p:nvSpPr>
        <p:spPr>
          <a:xfrm>
            <a:off x="1187624" y="1734850"/>
            <a:ext cx="6696422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dirty="0">
                <a:latin typeface="Arial" panose="020B0604020202020204" pitchFamily="34" charset="0"/>
              </a:rPr>
              <a:t>不嫌野外无供给，乘兴还来看药栏</a:t>
            </a:r>
            <a:r>
              <a:rPr lang="zh-CN" altLang="en-US" sz="3200" dirty="0" smtClean="0">
                <a:latin typeface="Arial" panose="020B0604020202020204" pitchFamily="34" charset="0"/>
              </a:rPr>
              <a:t>。</a:t>
            </a:r>
            <a:endParaRPr lang="zh-CN" altLang="en-US" sz="3200" dirty="0">
              <a:latin typeface="Arial" panose="020B0604020202020204" pitchFamily="34" charset="0"/>
            </a:endParaRPr>
          </a:p>
        </p:txBody>
      </p:sp>
      <p:sp>
        <p:nvSpPr>
          <p:cNvPr id="47111" name="矩形 47110"/>
          <p:cNvSpPr/>
          <p:nvPr/>
        </p:nvSpPr>
        <p:spPr>
          <a:xfrm>
            <a:off x="971550" y="2853055"/>
            <a:ext cx="673735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Arial" panose="020B0604020202020204" pitchFamily="34" charset="0"/>
                <a:ea typeface="华文楷体" panose="02010600040101010101" pitchFamily="2" charset="-122"/>
              </a:rPr>
              <a:t>如果</a:t>
            </a:r>
            <a:r>
              <a:rPr lang="zh-CN" altLang="en-US" sz="3200" dirty="0">
                <a:latin typeface="Arial" panose="020B0604020202020204" pitchFamily="34" charset="0"/>
                <a:ea typeface="华文楷体" panose="02010600040101010101" pitchFamily="2" charset="-122"/>
              </a:rPr>
              <a:t>不嫌“野外”“供给”菲薄，还望“乘兴”再来</a:t>
            </a:r>
            <a:r>
              <a:rPr lang="zh-CN" altLang="en-US" sz="3200" dirty="0">
                <a:ea typeface="华文楷体" panose="02010600040101010101" pitchFamily="2" charset="-122"/>
                <a:sym typeface="+mn-ea"/>
              </a:rPr>
              <a:t>“</a:t>
            </a:r>
            <a:r>
              <a:rPr lang="zh-CN" altLang="en-US" sz="3200" dirty="0">
                <a:latin typeface="Arial" panose="020B0604020202020204" pitchFamily="34" charset="0"/>
                <a:ea typeface="华文楷体" panose="02010600040101010101" pitchFamily="2" charset="-122"/>
              </a:rPr>
              <a:t>看”花。</a:t>
            </a:r>
            <a:endParaRPr lang="zh-CN" altLang="en-US" sz="3200" dirty="0">
              <a:latin typeface="Arial" panose="020B0604020202020204" pitchFamily="34" charset="0"/>
              <a:ea typeface="华文楷体" panose="02010600040101010101" pitchFamily="2" charset="-122"/>
            </a:endParaRPr>
          </a:p>
          <a:p>
            <a:endParaRPr lang="zh-CN" altLang="en-US" sz="3200" dirty="0">
              <a:latin typeface="Arial" panose="020B0604020202020204" pitchFamily="34" charset="0"/>
              <a:ea typeface="华文楷体" panose="02010600040101010101" pitchFamily="2" charset="-122"/>
            </a:endParaRPr>
          </a:p>
        </p:txBody>
      </p:sp>
      <p:sp>
        <p:nvSpPr>
          <p:cNvPr id="47113" name="文本框 47112"/>
          <p:cNvSpPr txBox="1"/>
          <p:nvPr/>
        </p:nvSpPr>
        <p:spPr>
          <a:xfrm>
            <a:off x="755650" y="4903936"/>
            <a:ext cx="6913563" cy="762000"/>
          </a:xfrm>
          <a:prstGeom prst="rect">
            <a:avLst/>
          </a:prstGeom>
          <a:solidFill>
            <a:srgbClr val="66CCFF"/>
          </a:solidFill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>
                <a:latin typeface="Arial" panose="020B0604020202020204" pitchFamily="34" charset="0"/>
                <a:ea typeface="华文新魏" panose="02010800040101010101" charset="-122"/>
              </a:rPr>
              <a:t>客套应酬之语，含送客之意</a:t>
            </a:r>
            <a:endParaRPr lang="zh-CN" altLang="en-US" sz="4400">
              <a:latin typeface="Arial" panose="020B0604020202020204" pitchFamily="34" charset="0"/>
              <a:ea typeface="华文新魏" panose="020108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1" grpId="0"/>
      <p:bldP spid="471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14337"/>
          <p:cNvSpPr>
            <a:spLocks noGrp="1"/>
          </p:cNvSpPr>
          <p:nvPr>
            <p:ph type="title"/>
          </p:nvPr>
        </p:nvSpPr>
        <p:spPr>
          <a:xfrm>
            <a:off x="22097" y="982118"/>
            <a:ext cx="8686800" cy="609600"/>
          </a:xfrm>
          <a:ln w="19050">
            <a:solidFill>
              <a:srgbClr val="FFFFFF"/>
            </a:solidFill>
          </a:ln>
        </p:spPr>
        <p:txBody>
          <a:bodyPr anchor="ctr" anchorCtr="1"/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读</a:t>
            </a:r>
            <a:r>
              <a:rPr lang="en-US" altLang="zh-CN" sz="3200" b="1" dirty="0">
                <a:solidFill>
                  <a:srgbClr val="FF0000"/>
                </a:solidFill>
              </a:rPr>
              <a:t>《</a:t>
            </a:r>
            <a:r>
              <a:rPr lang="zh-CN" altLang="en-US" sz="3200" b="1" dirty="0">
                <a:solidFill>
                  <a:srgbClr val="FF0000"/>
                </a:solidFill>
              </a:rPr>
              <a:t>宾至</a:t>
            </a:r>
            <a:r>
              <a:rPr lang="en-US" altLang="zh-CN" sz="3200" b="1" dirty="0">
                <a:solidFill>
                  <a:srgbClr val="FF0000"/>
                </a:solidFill>
              </a:rPr>
              <a:t>》</a:t>
            </a:r>
            <a:r>
              <a:rPr lang="zh-CN" altLang="en-US" sz="3200" b="1" dirty="0">
                <a:solidFill>
                  <a:srgbClr val="FF0000"/>
                </a:solidFill>
              </a:rPr>
              <a:t>，揣摩诗句的“话中之话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”</a:t>
            </a:r>
            <a:endParaRPr lang="en-US" altLang="zh-CN" sz="3200" b="1" dirty="0">
              <a:solidFill>
                <a:srgbClr val="FF0000"/>
              </a:solidFill>
            </a:endParaRPr>
          </a:p>
        </p:txBody>
      </p:sp>
      <p:sp>
        <p:nvSpPr>
          <p:cNvPr id="14339" name="文本占位符 14338"/>
          <p:cNvSpPr>
            <a:spLocks noGrp="1"/>
          </p:cNvSpPr>
          <p:nvPr>
            <p:ph type="body" idx="1"/>
          </p:nvPr>
        </p:nvSpPr>
        <p:spPr>
          <a:xfrm>
            <a:off x="3326783" y="1988840"/>
            <a:ext cx="5579256" cy="4559826"/>
          </a:xfrm>
          <a:ln w="19050"/>
        </p:spPr>
        <p:txBody>
          <a:bodyPr/>
          <a:lstStyle/>
          <a:p>
            <a:pPr>
              <a:lnSpc>
                <a:spcPct val="11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今天，没想到您来了。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您如此尊贵，我太失礼了。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您对我的夸赞，愧不敢当。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拜访我，实在是浪费您的时间。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让您干坐了一天，真是委屈您了。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粗茶淡饭招待，实在抱歉。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如果您真的愿意跟我交往。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请您下次来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赏花。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0" name="文本框 14339"/>
          <p:cNvSpPr txBox="1"/>
          <p:nvPr/>
        </p:nvSpPr>
        <p:spPr>
          <a:xfrm>
            <a:off x="0" y="41910"/>
            <a:ext cx="2352040" cy="583565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66"/>
                </a:solidFill>
                <a:latin typeface="Arial" panose="020B0604020202020204" pitchFamily="34" charset="0"/>
              </a:rPr>
              <a:t>语言品味</a:t>
            </a:r>
            <a:endParaRPr lang="zh-CN" altLang="en-US" sz="3200" b="1">
              <a:solidFill>
                <a:srgbClr val="FF0066"/>
              </a:solidFill>
              <a:latin typeface="Arial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79425" y="2276872"/>
            <a:ext cx="3203327" cy="35394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800" dirty="0" smtClean="0">
                <a:latin typeface="Arial" panose="020B0604020202020204" pitchFamily="34" charset="0"/>
                <a:ea typeface="隶书" panose="02010509060101010101" pitchFamily="49" charset="-122"/>
              </a:rPr>
              <a:t>幽</a:t>
            </a:r>
            <a:r>
              <a:rPr lang="zh-CN" altLang="en-US" sz="2800" dirty="0">
                <a:latin typeface="Arial" panose="020B0604020202020204" pitchFamily="34" charset="0"/>
                <a:ea typeface="隶书" panose="02010509060101010101" pitchFamily="49" charset="-122"/>
              </a:rPr>
              <a:t>栖地僻经过少，老病人扶再拜难。</a:t>
            </a:r>
            <a:endParaRPr lang="zh-CN" altLang="en-US" sz="2800" dirty="0">
              <a:latin typeface="Arial" panose="020B0604020202020204" pitchFamily="34" charset="0"/>
              <a:ea typeface="隶书" panose="02010509060101010101" pitchFamily="49" charset="-122"/>
            </a:endParaRPr>
          </a:p>
          <a:p>
            <a:r>
              <a:rPr lang="zh-CN" altLang="en-US" sz="2800" dirty="0">
                <a:latin typeface="Arial" panose="020B0604020202020204" pitchFamily="34" charset="0"/>
                <a:ea typeface="隶书" panose="02010509060101010101" pitchFamily="49" charset="-122"/>
              </a:rPr>
              <a:t> 岂有文章惊海内，漫劳车马驻江干。</a:t>
            </a:r>
            <a:endParaRPr lang="zh-CN" altLang="en-US" sz="2800" dirty="0">
              <a:latin typeface="Arial" panose="020B0604020202020204" pitchFamily="34" charset="0"/>
              <a:ea typeface="隶书" panose="02010509060101010101" pitchFamily="49" charset="-122"/>
            </a:endParaRPr>
          </a:p>
          <a:p>
            <a:r>
              <a:rPr lang="zh-CN" altLang="en-US" sz="2800" dirty="0">
                <a:latin typeface="Arial" panose="020B0604020202020204" pitchFamily="34" charset="0"/>
                <a:ea typeface="隶书" panose="02010509060101010101" pitchFamily="49" charset="-122"/>
              </a:rPr>
              <a:t> 竟日淹留佳客坐，百年粗粝腐儒餐。</a:t>
            </a:r>
            <a:endParaRPr lang="zh-CN" altLang="en-US" sz="2800" dirty="0">
              <a:latin typeface="Arial" panose="020B0604020202020204" pitchFamily="34" charset="0"/>
              <a:ea typeface="隶书" panose="02010509060101010101" pitchFamily="49" charset="-122"/>
            </a:endParaRPr>
          </a:p>
          <a:p>
            <a:r>
              <a:rPr lang="zh-CN" altLang="en-US" sz="2800" dirty="0">
                <a:latin typeface="Arial" panose="020B0604020202020204" pitchFamily="34" charset="0"/>
                <a:ea typeface="隶书" panose="02010509060101010101" pitchFamily="49" charset="-122"/>
              </a:rPr>
              <a:t> 不嫌野外无供给，乘兴还来看药栏。</a:t>
            </a:r>
            <a:endParaRPr lang="zh-CN" altLang="en-US" sz="2800" dirty="0"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4" name="矩形 30723"/>
          <p:cNvSpPr/>
          <p:nvPr/>
        </p:nvSpPr>
        <p:spPr>
          <a:xfrm>
            <a:off x="828040" y="556895"/>
            <a:ext cx="3020060" cy="43218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/>
          <a:lstStyle/>
          <a:p>
            <a:pPr algn="l">
              <a:spcBef>
                <a:spcPts val="0"/>
              </a:spcBef>
            </a:pPr>
            <a:r>
              <a:rPr lang="en-US" altLang="zh-CN" sz="36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</a:t>
            </a:r>
            <a:r>
              <a:rPr lang="zh-CN" altLang="en-US" sz="36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客     至  </a:t>
            </a:r>
            <a:endParaRPr lang="zh-CN" altLang="en-US" sz="360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algn="l">
              <a:spcBef>
                <a:spcPts val="0"/>
              </a:spcBef>
            </a:pPr>
            <a:r>
              <a:rPr lang="zh-CN" altLang="en-US" sz="10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                                   </a:t>
            </a:r>
            <a:r>
              <a:rPr lang="zh-CN" altLang="en-US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杜  甫</a:t>
            </a:r>
            <a:endParaRPr lang="zh-CN" altLang="en-US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algn="l">
              <a:spcBef>
                <a:spcPts val="0"/>
              </a:spcBef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舍南舍北皆春水，但见群鸥日日来。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花径不曾缘客扫，蓬门今始为君开。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盘飧市远无兼味，樽酒家贫只旧醅。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肯与邻翁相对饮，隔篱呼取尽余杯。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29701" name="矩形 29700"/>
          <p:cNvSpPr/>
          <p:nvPr/>
        </p:nvSpPr>
        <p:spPr>
          <a:xfrm>
            <a:off x="4572000" y="548640"/>
            <a:ext cx="3084195" cy="43300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zh-CN" altLang="en-US" sz="3600" dirty="0">
                <a:latin typeface="Arial" panose="020B0604020202020204" pitchFamily="34" charset="0"/>
                <a:ea typeface="华文楷体" panose="02010600040101010101" pitchFamily="2" charset="-122"/>
              </a:rPr>
              <a:t>宾      至</a:t>
            </a:r>
            <a:endParaRPr lang="zh-CN" altLang="en-US" sz="3600" dirty="0">
              <a:latin typeface="Arial" panose="020B0604020202020204" pitchFamily="34" charset="0"/>
              <a:ea typeface="华文楷体" panose="02010600040101010101" pitchFamily="2" charset="-122"/>
            </a:endParaRPr>
          </a:p>
          <a:p>
            <a:pPr algn="ctr"/>
            <a:r>
              <a:rPr lang="zh-CN" altLang="en-US" dirty="0">
                <a:latin typeface="Arial" panose="020B0604020202020204" pitchFamily="34" charset="0"/>
              </a:rPr>
              <a:t>                   </a:t>
            </a:r>
            <a:r>
              <a:rPr lang="zh-CN" altLang="en-US" dirty="0" smtClean="0">
                <a:latin typeface="Arial" panose="020B0604020202020204" pitchFamily="34" charset="0"/>
              </a:rPr>
              <a:t>         </a:t>
            </a:r>
            <a:r>
              <a:rPr lang="zh-CN" altLang="en-US" dirty="0">
                <a:latin typeface="Arial" panose="020B0604020202020204" pitchFamily="34" charset="0"/>
              </a:rPr>
              <a:t>杜    甫</a:t>
            </a:r>
            <a:endParaRPr lang="zh-CN" altLang="en-US" dirty="0">
              <a:latin typeface="Arial" panose="020B0604020202020204" pitchFamily="34" charset="0"/>
            </a:endParaRPr>
          </a:p>
          <a:p>
            <a:r>
              <a:rPr lang="zh-CN" altLang="en-US" sz="2800" dirty="0">
                <a:latin typeface="Arial" panose="020B0604020202020204" pitchFamily="34" charset="0"/>
                <a:ea typeface="隶书" panose="02010509060101010101" pitchFamily="49" charset="-122"/>
              </a:rPr>
              <a:t> 幽栖地僻经过少，老病人扶再拜难。</a:t>
            </a:r>
            <a:endParaRPr lang="zh-CN" altLang="en-US" sz="2800" dirty="0">
              <a:latin typeface="Arial" panose="020B0604020202020204" pitchFamily="34" charset="0"/>
              <a:ea typeface="隶书" panose="02010509060101010101" pitchFamily="49" charset="-122"/>
            </a:endParaRPr>
          </a:p>
          <a:p>
            <a:r>
              <a:rPr lang="zh-CN" altLang="en-US" sz="2800" dirty="0">
                <a:latin typeface="Arial" panose="020B0604020202020204" pitchFamily="34" charset="0"/>
                <a:ea typeface="隶书" panose="02010509060101010101" pitchFamily="49" charset="-122"/>
              </a:rPr>
              <a:t> 岂有文章惊海内，漫劳车马驻江干。</a:t>
            </a:r>
            <a:endParaRPr lang="zh-CN" altLang="en-US" sz="2800" dirty="0">
              <a:latin typeface="Arial" panose="020B0604020202020204" pitchFamily="34" charset="0"/>
              <a:ea typeface="隶书" panose="02010509060101010101" pitchFamily="49" charset="-122"/>
            </a:endParaRPr>
          </a:p>
          <a:p>
            <a:r>
              <a:rPr lang="zh-CN" altLang="en-US" sz="2800" dirty="0">
                <a:latin typeface="Arial" panose="020B0604020202020204" pitchFamily="34" charset="0"/>
                <a:ea typeface="隶书" panose="02010509060101010101" pitchFamily="49" charset="-122"/>
              </a:rPr>
              <a:t> 竟日淹留佳客坐，百年粗粝腐儒餐。</a:t>
            </a:r>
            <a:endParaRPr lang="zh-CN" altLang="en-US" sz="2800" dirty="0">
              <a:latin typeface="Arial" panose="020B0604020202020204" pitchFamily="34" charset="0"/>
              <a:ea typeface="隶书" panose="02010509060101010101" pitchFamily="49" charset="-122"/>
            </a:endParaRPr>
          </a:p>
          <a:p>
            <a:r>
              <a:rPr lang="zh-CN" altLang="en-US" sz="2800" dirty="0">
                <a:latin typeface="Arial" panose="020B0604020202020204" pitchFamily="34" charset="0"/>
                <a:ea typeface="隶书" panose="02010509060101010101" pitchFamily="49" charset="-122"/>
              </a:rPr>
              <a:t> 不嫌野外无供给，乘兴还来看药栏。</a:t>
            </a:r>
            <a:endParaRPr lang="zh-CN" altLang="en-US" sz="2800" dirty="0"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7208" name="文本框 7207"/>
          <p:cNvSpPr txBox="1"/>
          <p:nvPr/>
        </p:nvSpPr>
        <p:spPr>
          <a:xfrm>
            <a:off x="35560" y="0"/>
            <a:ext cx="5064125" cy="46101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r>
              <a:rPr lang="zh-CN" altLang="en-US" sz="2800">
                <a:latin typeface="Arial" panose="020B0604020202020204" pitchFamily="34" charset="0"/>
                <a:ea typeface="华文新魏" panose="02010800040101010101" charset="-122"/>
              </a:rPr>
              <a:t>比而观之，各见其用意所在</a:t>
            </a:r>
            <a:endParaRPr lang="zh-CN" altLang="en-US" sz="2800">
              <a:latin typeface="Arial" panose="020B0604020202020204" pitchFamily="34" charset="0"/>
              <a:ea typeface="华文新魏" panose="02010800040101010101" charset="-122"/>
            </a:endParaRPr>
          </a:p>
        </p:txBody>
      </p:sp>
      <p:sp>
        <p:nvSpPr>
          <p:cNvPr id="7176" name="文本框 7175"/>
          <p:cNvSpPr txBox="1"/>
          <p:nvPr/>
        </p:nvSpPr>
        <p:spPr>
          <a:xfrm>
            <a:off x="1043940" y="5085080"/>
            <a:ext cx="1350010" cy="39878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</a:rPr>
              <a:t>全情投入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177" name="文本框 7176"/>
          <p:cNvSpPr txBox="1"/>
          <p:nvPr/>
        </p:nvSpPr>
        <p:spPr>
          <a:xfrm>
            <a:off x="5364480" y="5013325"/>
            <a:ext cx="1300480" cy="39878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latin typeface="Arial" panose="020B0604020202020204" pitchFamily="34" charset="0"/>
                <a:ea typeface="黑体" panose="02010609060101010101" pitchFamily="49" charset="-122"/>
              </a:rPr>
              <a:t>纯属客套</a:t>
            </a:r>
            <a:endParaRPr lang="zh-CN" altLang="en-US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7179" name="文本框 7178"/>
          <p:cNvSpPr txBox="1"/>
          <p:nvPr/>
        </p:nvSpPr>
        <p:spPr>
          <a:xfrm>
            <a:off x="1043623" y="5659438"/>
            <a:ext cx="1439862" cy="39878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FF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热烈 </a:t>
            </a:r>
            <a:endParaRPr lang="zh-CN" altLang="en-US">
              <a:solidFill>
                <a:srgbClr val="FF006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205" name="文本框 7204"/>
          <p:cNvSpPr txBox="1"/>
          <p:nvPr/>
        </p:nvSpPr>
        <p:spPr>
          <a:xfrm>
            <a:off x="5364480" y="5589270"/>
            <a:ext cx="1236980" cy="39878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>
                <a:solidFill>
                  <a:schemeClr val="accent2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冷淡</a:t>
            </a:r>
            <a:endParaRPr lang="zh-CN" altLang="en-US">
              <a:solidFill>
                <a:schemeClr val="accent2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7206" name="文本框 7205"/>
          <p:cNvSpPr txBox="1"/>
          <p:nvPr/>
        </p:nvSpPr>
        <p:spPr>
          <a:xfrm>
            <a:off x="1043940" y="6236970"/>
            <a:ext cx="1422400" cy="39878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latin typeface="Arial" panose="020B0604020202020204" pitchFamily="34" charset="0"/>
                <a:ea typeface="黑体" panose="02010609060101010101" pitchFamily="49" charset="-122"/>
              </a:rPr>
              <a:t>亲之</a:t>
            </a:r>
            <a:endParaRPr lang="zh-CN" altLang="en-US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7207" name="文本框 7206"/>
          <p:cNvSpPr txBox="1"/>
          <p:nvPr/>
        </p:nvSpPr>
        <p:spPr>
          <a:xfrm>
            <a:off x="5364480" y="6165215"/>
            <a:ext cx="1237615" cy="39878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>
                <a:latin typeface="Arial" panose="020B0604020202020204" pitchFamily="34" charset="0"/>
                <a:ea typeface="黑体" panose="02010609060101010101" pitchFamily="49" charset="-122"/>
              </a:rPr>
              <a:t>敬之</a:t>
            </a:r>
            <a:endParaRPr lang="zh-CN" altLang="en-US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6" grpId="0" bldLvl="0" animBg="1"/>
      <p:bldP spid="7177" grpId="1" bldLvl="0" animBg="1"/>
      <p:bldP spid="7179" grpId="3" bldLvl="0" animBg="1"/>
      <p:bldP spid="7205" grpId="5" bldLvl="0" animBg="1"/>
      <p:bldP spid="7206" grpId="6" bldLvl="0" animBg="1"/>
      <p:bldP spid="7207" grpId="7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94" name="图片 7193" descr="imges-3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5572760"/>
            <a:ext cx="1713865" cy="12852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93" name="图片 7192" descr="20021118151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3663" y="0"/>
            <a:ext cx="2700337" cy="20272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209" name="矩形 7208"/>
          <p:cNvSpPr/>
          <p:nvPr/>
        </p:nvSpPr>
        <p:spPr>
          <a:xfrm>
            <a:off x="1548289" y="6093461"/>
            <a:ext cx="6788150" cy="7016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>
                <a:solidFill>
                  <a:srgbClr val="FF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华文新魏" panose="02010800040101010101" charset="-122"/>
              </a:rPr>
              <a:t>客是相知之客，宾是贵介之宾</a:t>
            </a:r>
            <a:endParaRPr lang="zh-CN" altLang="en-US" sz="4000">
              <a:solidFill>
                <a:srgbClr val="FF66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  <a:ea typeface="华文新魏" panose="02010800040101010101" charset="-122"/>
            </a:endParaRPr>
          </a:p>
        </p:txBody>
      </p:sp>
      <p:sp>
        <p:nvSpPr>
          <p:cNvPr id="30724" name="矩形 30723"/>
          <p:cNvSpPr/>
          <p:nvPr/>
        </p:nvSpPr>
        <p:spPr>
          <a:xfrm>
            <a:off x="1331595" y="188595"/>
            <a:ext cx="2568575" cy="375221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/>
          <a:lstStyle/>
          <a:p>
            <a:pPr algn="l">
              <a:spcBef>
                <a:spcPts val="0"/>
              </a:spcBef>
            </a:pPr>
            <a:r>
              <a:rPr lang="en-US" altLang="zh-CN" sz="32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</a:t>
            </a:r>
            <a:r>
              <a:rPr lang="zh-CN" altLang="en-US" sz="320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客     至</a:t>
            </a:r>
            <a:r>
              <a:rPr lang="zh-CN" altLang="en-US" sz="32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</a:t>
            </a:r>
            <a:endParaRPr lang="zh-CN" altLang="en-US" sz="320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algn="l">
              <a:spcBef>
                <a:spcPts val="0"/>
              </a:spcBef>
            </a:pPr>
            <a:r>
              <a:rPr lang="zh-CN" altLang="en-US" sz="9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                                   </a:t>
            </a:r>
            <a:r>
              <a:rPr lang="zh-CN" altLang="en-US" sz="1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杜  甫</a:t>
            </a:r>
            <a:endParaRPr lang="zh-CN" altLang="en-US" sz="180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algn="l">
              <a:spcBef>
                <a:spcPts val="0"/>
              </a:spcBef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舍南舍北皆春水，但见群鸥日日来。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花径不曾缘客扫，蓬门今始为君开。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盘飧市远无兼味，樽酒家贫只旧醅。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肯与邻翁相对饮，隔篱呼取尽余杯。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29701" name="矩形 29700"/>
          <p:cNvSpPr/>
          <p:nvPr/>
        </p:nvSpPr>
        <p:spPr>
          <a:xfrm>
            <a:off x="4788535" y="188595"/>
            <a:ext cx="2622550" cy="376618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zh-CN" altLang="en-US" sz="3200" dirty="0">
                <a:solidFill>
                  <a:srgbClr val="FF0000"/>
                </a:solidFill>
                <a:latin typeface="Arial" panose="020B0604020202020204" pitchFamily="34" charset="0"/>
                <a:ea typeface="华文楷体" panose="02010600040101010101" pitchFamily="2" charset="-122"/>
              </a:rPr>
              <a:t>宾      至</a:t>
            </a:r>
            <a:endParaRPr lang="zh-CN" altLang="en-US" sz="3200" dirty="0">
              <a:latin typeface="Arial" panose="020B0604020202020204" pitchFamily="34" charset="0"/>
              <a:ea typeface="华文楷体" panose="02010600040101010101" pitchFamily="2" charset="-122"/>
            </a:endParaRPr>
          </a:p>
          <a:p>
            <a:pPr algn="ctr"/>
            <a:r>
              <a:rPr lang="zh-CN" altLang="en-US" sz="1800" dirty="0">
                <a:latin typeface="Arial" panose="020B0604020202020204" pitchFamily="34" charset="0"/>
              </a:rPr>
              <a:t>             杜    甫</a:t>
            </a:r>
            <a:endParaRPr lang="zh-CN" altLang="en-US" sz="1800" dirty="0">
              <a:latin typeface="Arial" panose="020B0604020202020204" pitchFamily="34" charset="0"/>
            </a:endParaRPr>
          </a:p>
          <a:p>
            <a:r>
              <a:rPr lang="zh-CN" altLang="en-US" sz="2400" dirty="0">
                <a:latin typeface="Arial" panose="020B0604020202020204" pitchFamily="34" charset="0"/>
                <a:ea typeface="隶书" panose="02010509060101010101" pitchFamily="49" charset="-122"/>
              </a:rPr>
              <a:t> 幽栖地僻经过少，老病人扶再拜难。</a:t>
            </a:r>
            <a:endParaRPr lang="zh-CN" altLang="en-US" sz="2400" dirty="0">
              <a:latin typeface="Arial" panose="020B0604020202020204" pitchFamily="34" charset="0"/>
              <a:ea typeface="隶书" panose="02010509060101010101" pitchFamily="49" charset="-122"/>
            </a:endParaRPr>
          </a:p>
          <a:p>
            <a:r>
              <a:rPr lang="zh-CN" altLang="en-US" sz="2400" dirty="0">
                <a:latin typeface="Arial" panose="020B0604020202020204" pitchFamily="34" charset="0"/>
                <a:ea typeface="隶书" panose="02010509060101010101" pitchFamily="49" charset="-122"/>
              </a:rPr>
              <a:t> 岂有文章惊海内，漫劳车马驻江干。</a:t>
            </a:r>
            <a:endParaRPr lang="zh-CN" altLang="en-US" sz="2400" dirty="0">
              <a:latin typeface="Arial" panose="020B0604020202020204" pitchFamily="34" charset="0"/>
              <a:ea typeface="隶书" panose="02010509060101010101" pitchFamily="49" charset="-122"/>
            </a:endParaRPr>
          </a:p>
          <a:p>
            <a:r>
              <a:rPr lang="zh-CN" altLang="en-US" sz="2400" dirty="0">
                <a:latin typeface="Arial" panose="020B0604020202020204" pitchFamily="34" charset="0"/>
                <a:ea typeface="隶书" panose="02010509060101010101" pitchFamily="49" charset="-122"/>
              </a:rPr>
              <a:t> 竟日淹留佳客坐，百年粗粝腐儒餐。</a:t>
            </a:r>
            <a:endParaRPr lang="zh-CN" altLang="en-US" sz="2400" dirty="0">
              <a:latin typeface="Arial" panose="020B0604020202020204" pitchFamily="34" charset="0"/>
              <a:ea typeface="隶书" panose="02010509060101010101" pitchFamily="49" charset="-122"/>
            </a:endParaRPr>
          </a:p>
          <a:p>
            <a:r>
              <a:rPr lang="zh-CN" altLang="en-US" sz="2400" dirty="0">
                <a:latin typeface="Arial" panose="020B0604020202020204" pitchFamily="34" charset="0"/>
                <a:ea typeface="隶书" panose="02010509060101010101" pitchFamily="49" charset="-122"/>
              </a:rPr>
              <a:t> 不嫌野外无供给，乘兴还来看药栏。</a:t>
            </a:r>
            <a:endParaRPr lang="zh-CN" altLang="en-US" sz="2400" dirty="0"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t="36463" b="35296"/>
          <a:stretch>
            <a:fillRect/>
          </a:stretch>
        </p:blipFill>
        <p:spPr>
          <a:xfrm>
            <a:off x="1908175" y="4149090"/>
            <a:ext cx="4877435" cy="19367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09" grpId="8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图片 52225" descr="imges-3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4887913"/>
            <a:ext cx="2627313" cy="197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2227" name="图片 52226" descr="20021118151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3663" y="0"/>
            <a:ext cx="2700337" cy="20272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2228" name="文本框 52227"/>
          <p:cNvSpPr txBox="1"/>
          <p:nvPr/>
        </p:nvSpPr>
        <p:spPr>
          <a:xfrm>
            <a:off x="250825" y="280988"/>
            <a:ext cx="2520950" cy="641350"/>
          </a:xfrm>
          <a:prstGeom prst="rect">
            <a:avLst/>
          </a:prstGeom>
          <a:solidFill>
            <a:srgbClr val="66CCFF"/>
          </a:solidFill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>
                <a:latin typeface="Times New Roman" panose="02020603050405020304" pitchFamily="18" charset="0"/>
              </a:rPr>
              <a:t>拓展阅读</a:t>
            </a:r>
            <a:endParaRPr lang="zh-CN" altLang="en-US" sz="3600">
              <a:latin typeface="Times New Roman" panose="02020603050405020304" pitchFamily="18" charset="0"/>
            </a:endParaRPr>
          </a:p>
        </p:txBody>
      </p:sp>
      <p:sp>
        <p:nvSpPr>
          <p:cNvPr id="52229" name="矩形 52228"/>
          <p:cNvSpPr/>
          <p:nvPr/>
        </p:nvSpPr>
        <p:spPr>
          <a:xfrm>
            <a:off x="395288" y="1412875"/>
            <a:ext cx="8243887" cy="22891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3600">
                <a:solidFill>
                  <a:srgbClr val="0000CC"/>
                </a:solidFill>
                <a:latin typeface="宋体" panose="02010600030101010101" pitchFamily="2" charset="-122"/>
              </a:rPr>
              <a:t>绝句二首（其一）</a:t>
            </a:r>
            <a:br>
              <a:rPr lang="zh-CN" altLang="en-US" sz="3600">
                <a:solidFill>
                  <a:srgbClr val="0000CC"/>
                </a:solidFill>
                <a:latin typeface="宋体" panose="02010600030101010101" pitchFamily="2" charset="-122"/>
              </a:rPr>
            </a:br>
            <a:r>
              <a:rPr lang="zh-CN" altLang="en-US" sz="3600">
                <a:solidFill>
                  <a:srgbClr val="0000CC"/>
                </a:solidFill>
                <a:latin typeface="宋体" panose="02010600030101010101" pitchFamily="2" charset="-122"/>
              </a:rPr>
              <a:t>杜甫 </a:t>
            </a:r>
            <a:br>
              <a:rPr lang="zh-CN" altLang="en-US" sz="3600">
                <a:solidFill>
                  <a:srgbClr val="0000CC"/>
                </a:solidFill>
                <a:latin typeface="宋体" panose="02010600030101010101" pitchFamily="2" charset="-122"/>
              </a:rPr>
            </a:br>
            <a:r>
              <a:rPr lang="zh-CN" altLang="en-US" sz="3600">
                <a:solidFill>
                  <a:srgbClr val="0000CC"/>
                </a:solidFill>
                <a:latin typeface="宋体" panose="02010600030101010101" pitchFamily="2" charset="-122"/>
              </a:rPr>
              <a:t>　　迟日江山丽， 春风花草香。</a:t>
            </a:r>
            <a:br>
              <a:rPr lang="zh-CN" altLang="en-US" sz="3600">
                <a:solidFill>
                  <a:srgbClr val="0000CC"/>
                </a:solidFill>
                <a:latin typeface="宋体" panose="02010600030101010101" pitchFamily="2" charset="-122"/>
              </a:rPr>
            </a:br>
            <a:r>
              <a:rPr lang="zh-CN" altLang="en-US" sz="3600">
                <a:solidFill>
                  <a:srgbClr val="0000CC"/>
                </a:solidFill>
                <a:latin typeface="宋体" panose="02010600030101010101" pitchFamily="2" charset="-122"/>
              </a:rPr>
              <a:t>　　泥融飞燕子， 沙暖睡鸳鸯。</a:t>
            </a:r>
            <a:r>
              <a:rPr lang="zh-CN" altLang="en-US" sz="3600">
                <a:latin typeface="宋体" panose="02010600030101010101" pitchFamily="2" charset="-122"/>
              </a:rPr>
              <a:t> </a:t>
            </a:r>
            <a:endParaRPr lang="zh-CN" altLang="en-US" sz="3600">
              <a:latin typeface="宋体" panose="02010600030101010101" pitchFamily="2" charset="-122"/>
            </a:endParaRPr>
          </a:p>
        </p:txBody>
      </p:sp>
      <p:sp>
        <p:nvSpPr>
          <p:cNvPr id="52230" name="文本框 52229"/>
          <p:cNvSpPr txBox="1"/>
          <p:nvPr/>
        </p:nvSpPr>
        <p:spPr>
          <a:xfrm>
            <a:off x="1330325" y="4437063"/>
            <a:ext cx="7129463" cy="1739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>
                <a:latin typeface="宋体" panose="02010600030101010101" pitchFamily="2" charset="-122"/>
              </a:rPr>
              <a:t>　　　</a:t>
            </a:r>
            <a:r>
              <a:rPr lang="zh-CN" altLang="en-US" sz="3600">
                <a:solidFill>
                  <a:srgbClr val="0000CC"/>
                </a:solidFill>
                <a:latin typeface="宋体" panose="02010600030101010101" pitchFamily="2" charset="-122"/>
              </a:rPr>
              <a:t>绝句二首（其二）</a:t>
            </a:r>
            <a:br>
              <a:rPr lang="zh-CN" altLang="en-US" sz="3600">
                <a:solidFill>
                  <a:srgbClr val="0000CC"/>
                </a:solidFill>
                <a:latin typeface="宋体" panose="02010600030101010101" pitchFamily="2" charset="-122"/>
              </a:rPr>
            </a:br>
            <a:r>
              <a:rPr lang="zh-CN" altLang="en-US" sz="3600">
                <a:solidFill>
                  <a:srgbClr val="0000CC"/>
                </a:solidFill>
                <a:latin typeface="宋体" panose="02010600030101010101" pitchFamily="2" charset="-122"/>
              </a:rPr>
              <a:t>　　江碧鸟逾白， 山青花欲燃。</a:t>
            </a:r>
            <a:br>
              <a:rPr lang="zh-CN" altLang="en-US" sz="3600">
                <a:solidFill>
                  <a:srgbClr val="0000CC"/>
                </a:solidFill>
                <a:latin typeface="宋体" panose="02010600030101010101" pitchFamily="2" charset="-122"/>
              </a:rPr>
            </a:br>
            <a:r>
              <a:rPr lang="zh-CN" altLang="en-US" sz="3600">
                <a:solidFill>
                  <a:srgbClr val="0000CC"/>
                </a:solidFill>
                <a:latin typeface="宋体" panose="02010600030101010101" pitchFamily="2" charset="-122"/>
              </a:rPr>
              <a:t>　　今春看又过， 何日是归年？</a:t>
            </a:r>
            <a:r>
              <a:rPr lang="zh-CN" altLang="en-US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endParaRPr lang="zh-CN" altLang="en-US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图片 53249" descr="imges-3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4887913"/>
            <a:ext cx="2627313" cy="197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3251" name="图片 53250" descr="20021118151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3663" y="0"/>
            <a:ext cx="2700337" cy="20272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3253" name="矩形 53252"/>
          <p:cNvSpPr/>
          <p:nvPr/>
        </p:nvSpPr>
        <p:spPr>
          <a:xfrm>
            <a:off x="0" y="1412875"/>
            <a:ext cx="8243888" cy="22891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>
                <a:latin typeface="宋体" panose="02010600030101010101" pitchFamily="2" charset="-122"/>
              </a:rPr>
              <a:t>　　　　　　　</a:t>
            </a:r>
            <a:r>
              <a:rPr lang="zh-CN" altLang="en-US" sz="3600">
                <a:solidFill>
                  <a:srgbClr val="0000CC"/>
                </a:solidFill>
                <a:latin typeface="宋体" panose="02010600030101010101" pitchFamily="2" charset="-122"/>
              </a:rPr>
              <a:t>赠花卿 </a:t>
            </a:r>
            <a:endParaRPr lang="zh-CN" altLang="en-US" sz="3600">
              <a:solidFill>
                <a:srgbClr val="0000CC"/>
              </a:solidFill>
              <a:latin typeface="宋体" panose="02010600030101010101" pitchFamily="2" charset="-122"/>
            </a:endParaRPr>
          </a:p>
          <a:p>
            <a:r>
              <a:rPr lang="zh-CN" altLang="en-US" sz="3600">
                <a:solidFill>
                  <a:srgbClr val="0000CC"/>
                </a:solidFill>
                <a:latin typeface="宋体" panose="02010600030101010101" pitchFamily="2" charset="-122"/>
              </a:rPr>
              <a:t>　　　　　　　　　　　杜甫 </a:t>
            </a:r>
            <a:endParaRPr lang="zh-CN" altLang="en-US" sz="3600">
              <a:solidFill>
                <a:srgbClr val="0000CC"/>
              </a:solidFill>
              <a:latin typeface="宋体" panose="02010600030101010101" pitchFamily="2" charset="-122"/>
            </a:endParaRPr>
          </a:p>
          <a:p>
            <a:r>
              <a:rPr lang="zh-CN" altLang="en-US" sz="3600">
                <a:solidFill>
                  <a:srgbClr val="0000CC"/>
                </a:solidFill>
                <a:latin typeface="宋体" panose="02010600030101010101" pitchFamily="2" charset="-122"/>
              </a:rPr>
              <a:t>　锦城丝管日纷纷， 半入江风半入云。</a:t>
            </a:r>
            <a:br>
              <a:rPr lang="zh-CN" altLang="en-US" sz="3600">
                <a:solidFill>
                  <a:srgbClr val="0000CC"/>
                </a:solidFill>
                <a:latin typeface="宋体" panose="02010600030101010101" pitchFamily="2" charset="-122"/>
              </a:rPr>
            </a:br>
            <a:r>
              <a:rPr lang="zh-CN" altLang="en-US" sz="3600">
                <a:solidFill>
                  <a:srgbClr val="0000CC"/>
                </a:solidFill>
                <a:latin typeface="宋体" panose="02010600030101010101" pitchFamily="2" charset="-122"/>
              </a:rPr>
              <a:t>　此曲只应天上有， 人间能得几回闻。</a:t>
            </a:r>
            <a:endParaRPr lang="zh-CN" altLang="en-US" sz="3600">
              <a:solidFill>
                <a:srgbClr val="0000CC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图片 54273" descr="imges-3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4887913"/>
            <a:ext cx="2627313" cy="197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4275" name="图片 54274" descr="20021118151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3663" y="0"/>
            <a:ext cx="2700337" cy="20272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4277" name="矩形 54276"/>
          <p:cNvSpPr/>
          <p:nvPr/>
        </p:nvSpPr>
        <p:spPr>
          <a:xfrm>
            <a:off x="395288" y="1412875"/>
            <a:ext cx="8243887" cy="33877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>
                <a:latin typeface="宋体" panose="02010600030101010101" pitchFamily="2" charset="-122"/>
              </a:rPr>
              <a:t>　　　　　　　</a:t>
            </a:r>
            <a:r>
              <a:rPr lang="zh-CN" altLang="en-US" sz="3600">
                <a:solidFill>
                  <a:srgbClr val="0000CC"/>
                </a:solidFill>
                <a:latin typeface="宋体" panose="02010600030101010101" pitchFamily="2" charset="-122"/>
              </a:rPr>
              <a:t>不 见 </a:t>
            </a:r>
            <a:endParaRPr lang="zh-CN" altLang="en-US" sz="3600">
              <a:solidFill>
                <a:srgbClr val="0000CC"/>
              </a:solidFill>
              <a:latin typeface="宋体" panose="02010600030101010101" pitchFamily="2" charset="-122"/>
            </a:endParaRPr>
          </a:p>
          <a:p>
            <a:r>
              <a:rPr lang="zh-CN" altLang="en-US" sz="3600">
                <a:solidFill>
                  <a:srgbClr val="0000CC"/>
                </a:solidFill>
                <a:latin typeface="宋体" panose="02010600030101010101" pitchFamily="2" charset="-122"/>
              </a:rPr>
              <a:t>　　　　　　　　　　　杜甫 </a:t>
            </a:r>
            <a:endParaRPr lang="zh-CN" altLang="en-US" sz="3600">
              <a:solidFill>
                <a:srgbClr val="0000CC"/>
              </a:solidFill>
              <a:latin typeface="宋体" panose="02010600030101010101" pitchFamily="2" charset="-122"/>
            </a:endParaRPr>
          </a:p>
          <a:p>
            <a:r>
              <a:rPr lang="zh-CN" altLang="en-US" sz="3600">
                <a:solidFill>
                  <a:srgbClr val="0000CC"/>
                </a:solidFill>
                <a:latin typeface="宋体" panose="02010600030101010101" pitchFamily="2" charset="-122"/>
              </a:rPr>
              <a:t>　　不见李生久， 佯狂真可哀！</a:t>
            </a:r>
            <a:br>
              <a:rPr lang="zh-CN" altLang="en-US" sz="3600">
                <a:solidFill>
                  <a:srgbClr val="0000CC"/>
                </a:solidFill>
                <a:latin typeface="宋体" panose="02010600030101010101" pitchFamily="2" charset="-122"/>
              </a:rPr>
            </a:br>
            <a:r>
              <a:rPr lang="zh-CN" altLang="en-US" sz="3600">
                <a:solidFill>
                  <a:srgbClr val="0000CC"/>
                </a:solidFill>
                <a:latin typeface="宋体" panose="02010600030101010101" pitchFamily="2" charset="-122"/>
              </a:rPr>
              <a:t>　　世人皆欲杀， 吾意独怜才。</a:t>
            </a:r>
            <a:br>
              <a:rPr lang="zh-CN" altLang="en-US" sz="3600">
                <a:solidFill>
                  <a:srgbClr val="0000CC"/>
                </a:solidFill>
                <a:latin typeface="宋体" panose="02010600030101010101" pitchFamily="2" charset="-122"/>
              </a:rPr>
            </a:br>
            <a:r>
              <a:rPr lang="zh-CN" altLang="en-US" sz="3600">
                <a:solidFill>
                  <a:srgbClr val="0000CC"/>
                </a:solidFill>
                <a:latin typeface="宋体" panose="02010600030101010101" pitchFamily="2" charset="-122"/>
              </a:rPr>
              <a:t>　　敏捷诗千首， 飘零酒一杯。</a:t>
            </a:r>
            <a:br>
              <a:rPr lang="zh-CN" altLang="en-US" sz="3600">
                <a:solidFill>
                  <a:srgbClr val="0000CC"/>
                </a:solidFill>
                <a:latin typeface="宋体" panose="02010600030101010101" pitchFamily="2" charset="-122"/>
              </a:rPr>
            </a:br>
            <a:r>
              <a:rPr lang="zh-CN" altLang="en-US" sz="3600">
                <a:solidFill>
                  <a:srgbClr val="0000CC"/>
                </a:solidFill>
                <a:latin typeface="宋体" panose="02010600030101010101" pitchFamily="2" charset="-122"/>
              </a:rPr>
              <a:t>　　匡山读书处， 头白好归来。</a:t>
            </a:r>
            <a:endParaRPr lang="zh-CN" altLang="en-US" sz="3600">
              <a:solidFill>
                <a:srgbClr val="0000CC"/>
              </a:solidFill>
              <a:latin typeface="宋体" panose="02010600030101010101" pitchFamily="2" charset="-122"/>
            </a:endParaRPr>
          </a:p>
        </p:txBody>
      </p:sp>
      <p:pic>
        <p:nvPicPr>
          <p:cNvPr id="54278" name="New picture" hidden="1"/>
          <p:cNvPicPr/>
          <p:nvPr/>
        </p:nvPicPr>
        <p:blipFill>
          <a:blip r:embed="rId3"/>
          <a:stretch>
            <a:fillRect/>
          </a:stretch>
        </p:blipFill>
        <p:spPr>
          <a:xfrm>
            <a:off x="11633200" y="11671300"/>
            <a:ext cx="393700" cy="393700"/>
          </a:xfrm>
          <a:prstGeom prst="cube">
            <a:avLst/>
          </a:prstGeom>
        </p:spPr>
      </p:pic>
      <p:pic>
        <p:nvPicPr>
          <p:cNvPr id="54279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820400" y="11950700"/>
            <a:ext cx="342900" cy="266700"/>
          </a:xfrm>
          <a:prstGeom prst="cub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内容占位符 6"/>
          <p:cNvPicPr>
            <a:picLocks noGrp="1" noChangeAspect="1"/>
          </p:cNvPicPr>
          <p:nvPr>
            <p:ph idx="1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4886325"/>
            <a:ext cx="2628900" cy="1971675"/>
          </a:xfrm>
          <a:prstGeom prst="rect">
            <a:avLst/>
          </a:prstGeom>
        </p:spPr>
      </p:pic>
      <p:sp>
        <p:nvSpPr>
          <p:cNvPr id="12290" name="标题 12289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CN" altLang="en-US">
                <a:solidFill>
                  <a:srgbClr val="0000CC"/>
                </a:solidFill>
                <a:latin typeface="华文隶书" panose="02010800040101010101" pitchFamily="2" charset="-122"/>
                <a:ea typeface="华文隶书" panose="02010800040101010101" pitchFamily="2" charset="-122"/>
              </a:rPr>
              <a:t>创作背景</a:t>
            </a:r>
            <a:endParaRPr lang="zh-CN" altLang="en-US">
              <a:solidFill>
                <a:srgbClr val="0000CC"/>
              </a:solidFill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63245" y="1331595"/>
            <a:ext cx="8133715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此诗是上元二年（761)春天，杜甫五十岁时，在成都草堂所作。杜甫在历尽颠沛流离之后，终于结束了长期漂泊的生涯，在成都西郊浣花溪头盖了一座草堂，暂时定居下来。诗人在久经离乱，安居草堂后不久，客人来访时作了这首诗。</a:t>
            </a:r>
            <a:endParaRPr lang="zh-CN" altLang="en-US" sz="28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7415" name="矩形 17414"/>
          <p:cNvSpPr/>
          <p:nvPr/>
        </p:nvSpPr>
        <p:spPr>
          <a:xfrm>
            <a:off x="467360" y="4158615"/>
            <a:ext cx="2113280" cy="956310"/>
          </a:xfrm>
          <a:prstGeom prst="rect">
            <a:avLst/>
          </a:prstGeom>
          <a:ln>
            <a:noFill/>
          </a:ln>
        </p:spPr>
        <p:txBody>
          <a:bodyPr wrap="none" fromWordArt="1">
            <a:prstTxWarp prst="textPlain">
              <a:avLst>
                <a:gd name="adj" fmla="val 50417"/>
              </a:avLst>
            </a:prstTxWarp>
            <a:normAutofit fontScale="72500" lnSpcReduction="20000"/>
          </a:bodyPr>
          <a:lstStyle/>
          <a:p>
            <a:pPr algn="ctr"/>
            <a:r>
              <a:rPr lang="zh-CN" altLang="en-US" sz="9600" b="1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华文新魏" panose="02010800040101010101" charset="-122"/>
                <a:ea typeface="华文新魏" panose="02010800040101010101" charset="-122"/>
              </a:rPr>
              <a:t>客 至</a:t>
            </a:r>
            <a:endParaRPr lang="zh-CN" altLang="en-US" sz="9600" b="1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FF0000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813050" y="4029075"/>
            <a:ext cx="6056630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“客”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指崔明府，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杜甫在题后自注：“喜崔明府相过”。</a:t>
            </a:r>
            <a:r>
              <a:rPr lang="zh-CN" altLang="en-US" sz="2800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明府，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唐人对县令的称呼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</a:t>
            </a:r>
            <a:endParaRPr lang="en-US" altLang="zh-CN" sz="2800" dirty="0" smtClean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800" dirty="0" smtClean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相</a:t>
            </a:r>
            <a:r>
              <a:rPr lang="zh-CN" altLang="en-US" sz="2800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过，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即探望、相访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图片 30721" descr="imges-3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4887913"/>
            <a:ext cx="2627313" cy="19700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24" name="矩形 30723"/>
          <p:cNvSpPr/>
          <p:nvPr/>
        </p:nvSpPr>
        <p:spPr>
          <a:xfrm>
            <a:off x="1547495" y="836930"/>
            <a:ext cx="5944235" cy="310388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36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客     至  </a:t>
            </a:r>
            <a:endParaRPr lang="zh-CN" altLang="en-US" sz="360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 algn="ctr">
              <a:spcBef>
                <a:spcPct val="20000"/>
              </a:spcBef>
            </a:pPr>
            <a:r>
              <a:rPr lang="zh-CN" altLang="en-US" sz="10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                                   </a:t>
            </a:r>
            <a:r>
              <a:rPr lang="zh-CN" altLang="en-US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杜  甫</a:t>
            </a:r>
            <a:endParaRPr lang="zh-CN" altLang="en-US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spcBef>
                <a:spcPct val="20000"/>
              </a:spcBef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舍南舍北皆春水，但见群鸥日日来。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花径不曾缘客扫，蓬门今始为君开。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盘飧市远无兼味，樽酒家贫只旧醅。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肯与邻翁相对饮，隔篱呼取尽余杯。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40972" name="文本框 40971"/>
          <p:cNvSpPr txBox="1"/>
          <p:nvPr/>
        </p:nvSpPr>
        <p:spPr>
          <a:xfrm>
            <a:off x="3959860" y="4455795"/>
            <a:ext cx="88265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盘飧：</a:t>
            </a:r>
            <a:endParaRPr lang="zh-CN" altLang="en-US">
              <a:solidFill>
                <a:srgbClr val="0066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0974" name="文本框 40973"/>
          <p:cNvSpPr txBox="1"/>
          <p:nvPr/>
        </p:nvSpPr>
        <p:spPr>
          <a:xfrm>
            <a:off x="5147990" y="4437390"/>
            <a:ext cx="2735263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err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s</a:t>
            </a:r>
            <a:r>
              <a:rPr lang="en-US" altLang="en-US" err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ū</a:t>
            </a:r>
            <a:r>
              <a:rPr lang="en-US" altLang="zh-CN" err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n</a:t>
            </a:r>
            <a:r>
              <a:rPr lang="en-US" altLang="zh-CN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盘中熟食</a:t>
            </a:r>
            <a:endParaRPr lang="zh-CN" altLang="en-US" smtClean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0975" name="文本框 40974"/>
          <p:cNvSpPr txBox="1"/>
          <p:nvPr/>
        </p:nvSpPr>
        <p:spPr>
          <a:xfrm>
            <a:off x="3996055" y="5248910"/>
            <a:ext cx="84645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樽酒：</a:t>
            </a:r>
            <a:endParaRPr lang="zh-CN" altLang="en-US">
              <a:solidFill>
                <a:srgbClr val="0066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0976" name="文本框 40975"/>
          <p:cNvSpPr txBox="1"/>
          <p:nvPr/>
        </p:nvSpPr>
        <p:spPr>
          <a:xfrm>
            <a:off x="5229225" y="5180330"/>
            <a:ext cx="256540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</a:rPr>
              <a:t>杯中之</a:t>
            </a:r>
            <a:r>
              <a:rPr lang="zh-CN" altLang="en-US" smtClean="0">
                <a:latin typeface="黑体" panose="02010609060101010101" pitchFamily="49" charset="-122"/>
                <a:ea typeface="黑体" panose="02010609060101010101" pitchFamily="49" charset="-122"/>
              </a:rPr>
              <a:t>酒。樽，酒器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0978" name="文本框 40977"/>
          <p:cNvSpPr txBox="1"/>
          <p:nvPr/>
        </p:nvSpPr>
        <p:spPr>
          <a:xfrm>
            <a:off x="3996055" y="5621655"/>
            <a:ext cx="92392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旧醅：</a:t>
            </a:r>
            <a:endParaRPr lang="zh-CN" altLang="en-US">
              <a:solidFill>
                <a:srgbClr val="0066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0979" name="文本框 40978"/>
          <p:cNvSpPr txBox="1"/>
          <p:nvPr/>
        </p:nvSpPr>
        <p:spPr>
          <a:xfrm>
            <a:off x="5364480" y="5589270"/>
            <a:ext cx="351409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err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pēi 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隔年的没过滤的</a:t>
            </a:r>
            <a:r>
              <a:rPr lang="zh-CN" altLang="en-US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酒。</a:t>
            </a:r>
            <a:endParaRPr lang="zh-CN" altLang="en-US" smtClean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001895" y="4835525"/>
            <a:ext cx="4142105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mtClean="0">
                <a:latin typeface="黑体" panose="02010609060101010101" pitchFamily="49" charset="-122"/>
                <a:ea typeface="黑体" panose="02010609060101010101" pitchFamily="49" charset="-122"/>
              </a:rPr>
              <a:t>多种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</a:rPr>
              <a:t>美味佳肴。无兼味，谦言菜少。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2" name="文本框 40968"/>
          <p:cNvSpPr txBox="1"/>
          <p:nvPr/>
        </p:nvSpPr>
        <p:spPr>
          <a:xfrm>
            <a:off x="3924300" y="4835525"/>
            <a:ext cx="83502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兼味</a:t>
            </a:r>
            <a:r>
              <a:rPr lang="zh-CN" altLang="en-US" smtClean="0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endParaRPr lang="zh-CN" altLang="en-US" smtClean="0">
              <a:solidFill>
                <a:srgbClr val="0066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292200" y="6021966"/>
            <a:ext cx="3501390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mtClean="0">
                <a:latin typeface="黑体" panose="02010609060101010101" pitchFamily="49" charset="-122"/>
                <a:ea typeface="黑体" panose="02010609060101010101" pitchFamily="49" charset="-122"/>
              </a:rPr>
              <a:t>能否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</a:rPr>
              <a:t>允许，这是向客人征询。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4" name="文本框 40977"/>
          <p:cNvSpPr txBox="1"/>
          <p:nvPr/>
        </p:nvSpPr>
        <p:spPr>
          <a:xfrm>
            <a:off x="4138930" y="6021705"/>
            <a:ext cx="81407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肯</a:t>
            </a:r>
            <a:r>
              <a:rPr lang="zh-CN" altLang="en-US" smtClean="0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endParaRPr lang="zh-CN" altLang="en-US" smtClean="0">
              <a:solidFill>
                <a:srgbClr val="0066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580597" y="6453783"/>
            <a:ext cx="311912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叫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</a:t>
            </a:r>
            <a:r>
              <a:rPr lang="zh-CN" altLang="en-US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招呼。取，语助词。 </a:t>
            </a:r>
            <a:endParaRPr lang="zh-CN" altLang="en-US" smtClean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6" name="文本框 40977"/>
          <p:cNvSpPr txBox="1"/>
          <p:nvPr/>
        </p:nvSpPr>
        <p:spPr>
          <a:xfrm>
            <a:off x="3852192" y="6381147"/>
            <a:ext cx="1584325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呼取</a:t>
            </a:r>
            <a:r>
              <a:rPr lang="zh-CN" altLang="en-US" smtClean="0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：</a:t>
            </a:r>
            <a:endParaRPr lang="zh-CN" altLang="en-US" smtClean="0">
              <a:solidFill>
                <a:srgbClr val="0066FF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图片 48129" descr="imges-3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705" y="5013325"/>
            <a:ext cx="2117090" cy="1587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8131" name="图片 48130" descr="20021118151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995" y="72390"/>
            <a:ext cx="1587500" cy="11925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8132" name="矩形 48131"/>
          <p:cNvSpPr/>
          <p:nvPr/>
        </p:nvSpPr>
        <p:spPr>
          <a:xfrm>
            <a:off x="1548130" y="116840"/>
            <a:ext cx="4160520" cy="654812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36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客     至  </a:t>
            </a:r>
            <a:endParaRPr lang="zh-CN" altLang="en-US" sz="360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 algn="ctr">
              <a:spcBef>
                <a:spcPct val="20000"/>
              </a:spcBef>
            </a:pPr>
            <a:r>
              <a:rPr lang="zh-CN" altLang="en-US" sz="10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                                   </a:t>
            </a:r>
            <a:r>
              <a:rPr lang="zh-CN" altLang="en-US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杜  甫</a:t>
            </a:r>
            <a:endParaRPr lang="zh-CN" altLang="en-US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spcBef>
                <a:spcPct val="20000"/>
              </a:spcBef>
            </a:pPr>
            <a:r>
              <a:rPr lang="zh-CN" altLang="en-US" sz="36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舍南舍北皆春水，</a:t>
            </a:r>
            <a:endParaRPr lang="zh-CN" altLang="en-US" sz="3600">
              <a:solidFill>
                <a:srgbClr val="000000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marL="342900" indent="-342900">
              <a:spcBef>
                <a:spcPct val="20000"/>
              </a:spcBef>
            </a:pPr>
            <a:r>
              <a:rPr lang="zh-CN" altLang="en-US" sz="36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但见群鸥日日来。</a:t>
            </a:r>
            <a:endParaRPr lang="zh-CN" altLang="en-US" sz="36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zh-CN" altLang="en-US" sz="36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花径不曾缘客扫，</a:t>
            </a:r>
            <a:endParaRPr lang="zh-CN" altLang="en-US" sz="3600">
              <a:solidFill>
                <a:srgbClr val="000000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marL="342900" indent="-342900">
              <a:spcBef>
                <a:spcPct val="20000"/>
              </a:spcBef>
            </a:pPr>
            <a:r>
              <a:rPr lang="zh-CN" altLang="en-US" sz="36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蓬门今始为君开。</a:t>
            </a:r>
            <a:endParaRPr lang="zh-CN" altLang="en-US" sz="36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zh-CN" altLang="en-US" sz="36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盘飧市远无兼味，</a:t>
            </a:r>
            <a:endParaRPr lang="zh-CN" altLang="en-US" sz="3600">
              <a:solidFill>
                <a:srgbClr val="000000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marL="342900" indent="-342900">
              <a:spcBef>
                <a:spcPct val="20000"/>
              </a:spcBef>
            </a:pPr>
            <a:r>
              <a:rPr lang="zh-CN" altLang="en-US" sz="36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樽酒家贫只旧醅。</a:t>
            </a:r>
            <a:endParaRPr lang="zh-CN" altLang="en-US" sz="36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zh-CN" altLang="en-US" sz="36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肯与邻翁相对饮，</a:t>
            </a:r>
            <a:endParaRPr lang="zh-CN" altLang="en-US" sz="3600">
              <a:solidFill>
                <a:srgbClr val="000000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marL="342900" indent="-342900">
              <a:spcBef>
                <a:spcPct val="20000"/>
              </a:spcBef>
            </a:pPr>
            <a:r>
              <a:rPr lang="zh-CN" altLang="en-US" sz="36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隔篱呼取尽余杯。</a:t>
            </a:r>
            <a:endParaRPr lang="zh-CN" altLang="en-US" sz="36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Text Box 4"/>
          <p:cNvSpPr txBox="1"/>
          <p:nvPr/>
        </p:nvSpPr>
        <p:spPr>
          <a:xfrm>
            <a:off x="6156960" y="1412558"/>
            <a:ext cx="1368425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latin typeface="Arial" panose="020B0604020202020204" pitchFamily="34" charset="0"/>
                <a:ea typeface="黑体" panose="02010609060101010101" pitchFamily="49" charset="-122"/>
              </a:rPr>
              <a:t>盼客</a:t>
            </a:r>
            <a:endParaRPr lang="zh-CN" altLang="en-US" sz="3600" b="1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7175" name="Text Box 5"/>
          <p:cNvSpPr txBox="1"/>
          <p:nvPr/>
        </p:nvSpPr>
        <p:spPr>
          <a:xfrm>
            <a:off x="6084570" y="2853055"/>
            <a:ext cx="1368425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latin typeface="Arial" panose="020B0604020202020204" pitchFamily="34" charset="0"/>
                <a:ea typeface="黑体" panose="02010609060101010101" pitchFamily="49" charset="-122"/>
              </a:rPr>
              <a:t>客至</a:t>
            </a:r>
            <a:endParaRPr lang="zh-CN" altLang="en-US" sz="3600" b="1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3" name="Text Box 6"/>
          <p:cNvSpPr txBox="1"/>
          <p:nvPr/>
        </p:nvSpPr>
        <p:spPr>
          <a:xfrm>
            <a:off x="6084253" y="4224020"/>
            <a:ext cx="1368425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latin typeface="Arial" panose="020B0604020202020204" pitchFamily="34" charset="0"/>
                <a:ea typeface="黑体" panose="02010609060101010101" pitchFamily="49" charset="-122"/>
              </a:rPr>
              <a:t>待客</a:t>
            </a:r>
            <a:endParaRPr lang="zh-CN" altLang="en-US" sz="3600" b="1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4" name="Text Box 7"/>
          <p:cNvSpPr txBox="1"/>
          <p:nvPr/>
        </p:nvSpPr>
        <p:spPr>
          <a:xfrm>
            <a:off x="6156643" y="5594985"/>
            <a:ext cx="1368425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latin typeface="Arial" panose="020B0604020202020204" pitchFamily="34" charset="0"/>
                <a:ea typeface="黑体" panose="02010609060101010101" pitchFamily="49" charset="-122"/>
              </a:rPr>
              <a:t>邀邻</a:t>
            </a:r>
            <a:endParaRPr lang="zh-CN" altLang="en-US" sz="3600" b="1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75" grpId="3"/>
      <p:bldP spid="3" grpId="1"/>
      <p:bldP spid="4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imges-3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" y="5805264"/>
            <a:ext cx="1403931" cy="1052736"/>
          </a:xfrm>
          <a:prstGeom prst="rect">
            <a:avLst/>
          </a:prstGeom>
          <a:noFill/>
          <a:ln w="28575">
            <a:noFill/>
          </a:ln>
        </p:spPr>
      </p:pic>
      <p:pic>
        <p:nvPicPr>
          <p:cNvPr id="5" name="图片 4" descr="20021118151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7304" y="-27384"/>
            <a:ext cx="1438749" cy="1080120"/>
          </a:xfrm>
          <a:prstGeom prst="rect">
            <a:avLst/>
          </a:prstGeom>
          <a:noFill/>
          <a:ln w="28575">
            <a:noFill/>
          </a:ln>
        </p:spPr>
      </p:pic>
      <p:sp>
        <p:nvSpPr>
          <p:cNvPr id="3" name="文本占位符 5122"/>
          <p:cNvSpPr txBox="1"/>
          <p:nvPr/>
        </p:nvSpPr>
        <p:spPr>
          <a:xfrm>
            <a:off x="395605" y="189230"/>
            <a:ext cx="7289165" cy="71818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zh-CN" altLang="en-US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舍南舍北皆春水，但见群鸥日日来。</a:t>
            </a:r>
            <a:endParaRPr lang="en-US" altLang="zh-CN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80000"/>
              </a:lnSpc>
            </a:pPr>
            <a:endParaRPr lang="zh-CN" altLang="en-US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buNone/>
            </a:pPr>
            <a:r>
              <a:rPr lang="zh-CN" altLang="en-US" sz="20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 </a:t>
            </a:r>
            <a:r>
              <a:rPr lang="en-US" altLang="zh-CN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</a:t>
            </a:r>
            <a:endParaRPr lang="en-US" altLang="zh-CN" sz="24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FontTx/>
              <a:buNone/>
            </a:pPr>
            <a:endParaRPr lang="en-US" altLang="zh-CN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FontTx/>
              <a:buNone/>
            </a:pPr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</a:t>
            </a:r>
            <a:endParaRPr lang="zh-CN" altLang="en-US" sz="24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259205" y="1341120"/>
            <a:ext cx="5807075" cy="46037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初读：春水涣涣，鸥鸟翔集，优美宁静。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23215" y="2276475"/>
            <a:ext cx="825627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海上有人与鸥鸟亲近，互不猜忌;待其心生捕鸟之念，鸥鸟则舞而不下。</a:t>
            </a: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       (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《列子·黄帝篇》</a:t>
            </a: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)</a:t>
            </a:r>
            <a:endParaRPr lang="en-US" altLang="zh-CN" sz="24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23215" y="3789045"/>
            <a:ext cx="83934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鸥鸟在中国传统文化中，是经典的隐逸与“无机心” 的象征。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23215" y="5085080"/>
            <a:ext cx="83172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群鸥日日来的</a:t>
            </a:r>
            <a:r>
              <a:rPr lang="zh-CN" altLang="en-US" sz="24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表层意趣</a:t>
            </a:r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，是诗人远离尘嚣、心境淡泊的写照，</a:t>
            </a:r>
            <a:endParaRPr lang="zh-CN" altLang="en-US" sz="2400" dirty="0" smtClean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11" grpId="0"/>
      <p:bldP spid="11" grpId="1"/>
      <p:bldP spid="12" grpId="0"/>
      <p:bldP spid="12" grpId="1"/>
      <p:bldP spid="13" grpId="0"/>
      <p:bldP spid="1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imges-3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" y="5805264"/>
            <a:ext cx="1403931" cy="1052736"/>
          </a:xfrm>
          <a:prstGeom prst="rect">
            <a:avLst/>
          </a:prstGeom>
          <a:noFill/>
          <a:ln w="28575">
            <a:noFill/>
          </a:ln>
        </p:spPr>
      </p:pic>
      <p:pic>
        <p:nvPicPr>
          <p:cNvPr id="5" name="图片 4" descr="20021118151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7304" y="-27384"/>
            <a:ext cx="1438749" cy="1080120"/>
          </a:xfrm>
          <a:prstGeom prst="rect">
            <a:avLst/>
          </a:prstGeom>
          <a:noFill/>
          <a:ln w="28575">
            <a:noFill/>
          </a:ln>
        </p:spPr>
      </p:pic>
      <p:sp>
        <p:nvSpPr>
          <p:cNvPr id="3" name="文本占位符 5122"/>
          <p:cNvSpPr txBox="1"/>
          <p:nvPr/>
        </p:nvSpPr>
        <p:spPr>
          <a:xfrm>
            <a:off x="518160" y="334645"/>
            <a:ext cx="7289165" cy="71818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zh-CN" altLang="en-US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舍南舍北</a:t>
            </a:r>
            <a:r>
              <a:rPr lang="zh-CN" altLang="en-US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皆</a:t>
            </a:r>
            <a:r>
              <a:rPr lang="zh-CN" altLang="en-US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春水，</a:t>
            </a:r>
            <a:r>
              <a:rPr lang="zh-CN" altLang="en-US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但见</a:t>
            </a:r>
            <a:r>
              <a:rPr lang="zh-CN" altLang="en-US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群鸥日日来。</a:t>
            </a:r>
            <a:endParaRPr lang="en-US" altLang="zh-CN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80000"/>
              </a:lnSpc>
            </a:pPr>
            <a:endParaRPr lang="zh-CN" altLang="en-US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buNone/>
            </a:pPr>
            <a:r>
              <a:rPr lang="zh-CN" altLang="en-US" sz="20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 </a:t>
            </a:r>
            <a:r>
              <a:rPr lang="en-US" altLang="zh-CN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</a:t>
            </a:r>
            <a:endParaRPr lang="en-US" altLang="zh-CN" sz="24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FontTx/>
              <a:buNone/>
            </a:pPr>
            <a:endParaRPr lang="en-US" altLang="zh-CN" sz="24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FontTx/>
              <a:buNone/>
            </a:pPr>
            <a:r>
              <a:rPr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</a:t>
            </a:r>
            <a:endParaRPr lang="zh-CN" altLang="en-US" sz="24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95605" y="2277110"/>
            <a:ext cx="8197215" cy="119888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皆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”是“全部都是”。全方位、无死角的包围感。诗人的世界被春水充满，这固然有春意盎然的一面，但更暗含着一种与世隔绝的处境。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67995" y="4653280"/>
            <a:ext cx="835215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但见</a:t>
            </a: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，鸥鸟成为“日日”相见的唯一访客，其形象便从单纯的隐逸符号，转化孤独的诗意。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200211181513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1387" y="-27384"/>
            <a:ext cx="1534666" cy="1152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 descr="imges-3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967462"/>
            <a:ext cx="1187623" cy="8905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占位符 10242"/>
          <p:cNvSpPr txBox="1"/>
          <p:nvPr/>
        </p:nvSpPr>
        <p:spPr>
          <a:xfrm>
            <a:off x="611505" y="260985"/>
            <a:ext cx="7806055" cy="879475"/>
          </a:xfrm>
          <a:prstGeom prst="rect">
            <a:avLst/>
          </a:prstGeom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600" b="1" dirty="0">
                <a:solidFill>
                  <a:srgbClr val="0000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花径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不曾</a:t>
            </a:r>
            <a:r>
              <a:rPr lang="zh-CN" altLang="en-US" sz="3600" b="1" dirty="0">
                <a:solidFill>
                  <a:srgbClr val="0000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缘客扫，蓬门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今始</a:t>
            </a:r>
            <a:r>
              <a:rPr lang="zh-CN" altLang="en-US" sz="3600" b="1" dirty="0">
                <a:solidFill>
                  <a:srgbClr val="0000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为君开。</a:t>
            </a:r>
            <a:endParaRPr lang="zh-CN" altLang="en-US" sz="3600" b="1" dirty="0">
              <a:solidFill>
                <a:srgbClr val="0000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buFontTx/>
              <a:buNone/>
            </a:pPr>
            <a:r>
              <a:rPr lang="zh-CN" altLang="en-US" dirty="0" smtClean="0"/>
              <a:t>　　  </a:t>
            </a:r>
            <a:endParaRPr lang="zh-CN" altLang="en-US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19710" y="1412875"/>
            <a:ext cx="7968615" cy="82994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互文的手法</a:t>
            </a: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花径不曾缘客扫，今始为君扫，蓬门不曾为客开，今始为君开，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-36195" y="2997200"/>
            <a:ext cx="7876540" cy="82994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“不曾”与“今始”形成强烈对比，把诗人喜出望外的心情写到了实处。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79705" y="4725035"/>
            <a:ext cx="8218805" cy="902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既写主人的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寂寞，还有主人不轻易延客之意。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凸显两人交情之深厚，既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回应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首联的寂寞之情，又为下文的畅饮作了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铺垫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。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6" grpId="0"/>
      <p:bldP spid="6" grpId="1"/>
      <p:bldP spid="7" grpId="0"/>
      <p:bldP spid="7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200211181513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1387" y="-27384"/>
            <a:ext cx="1534666" cy="1152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 descr="imges-3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967462"/>
            <a:ext cx="1187623" cy="8905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520065" y="1484630"/>
            <a:ext cx="8348345" cy="1309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342900" indent="-342900">
              <a:spcBef>
                <a:spcPct val="20000"/>
              </a:spcBef>
            </a:pPr>
            <a:r>
              <a:rPr lang="zh-CN" altLang="en-US" sz="36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  <a:sym typeface="+mn-ea"/>
              </a:rPr>
              <a:t>舍南舍北皆春水，但见群鸥日日来。</a:t>
            </a:r>
            <a:endParaRPr lang="zh-CN" altLang="en-US" sz="36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zh-CN" altLang="en-US" sz="36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  <a:sym typeface="+mn-ea"/>
              </a:rPr>
              <a:t>花径不曾缘客扫，蓬门今始为君开。</a:t>
            </a:r>
            <a:endParaRPr lang="zh-CN" altLang="en-US" sz="3600">
              <a:solidFill>
                <a:srgbClr val="000000"/>
              </a:solidFill>
              <a:latin typeface="Times New Roman" panose="02020603050405020304" pitchFamily="18" charset="0"/>
              <a:ea typeface="隶书" panose="02010509060101010101" pitchFamily="49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39750" y="4135120"/>
            <a:ext cx="832866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前半见空谷足音之喜，</a:t>
            </a:r>
            <a:r>
              <a:rPr lang="zh-CN" altLang="en-US" sz="32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后半见贫家真率之趣。</a:t>
            </a:r>
            <a:r>
              <a:rPr lang="en-US" altLang="zh-CN" sz="32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</a:t>
            </a:r>
            <a:endParaRPr lang="en-US" altLang="zh-CN" sz="32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32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       </a:t>
            </a:r>
            <a:r>
              <a:rPr lang="zh-CN" altLang="en-US" sz="32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--黄生《唐诗摘抄》</a:t>
            </a:r>
            <a:endParaRPr lang="zh-CN" altLang="en-US" sz="32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  <p:bldLst>
      <p:bldP spid="6" grpId="1"/>
    </p:bldLst>
  </p:timing>
</p:sld>
</file>

<file path=ppt/tags/tag1.xml><?xml version="1.0" encoding="utf-8"?>
<p:tagLst xmlns:p="http://schemas.openxmlformats.org/presentationml/2006/main">
  <p:tag name="KSO_WM_UNIT_PLACING_PICTURE_USER_VIEWPORT" val="{&quot;height&quot;:3105,&quot;width&quot;:4140}"/>
</p:tagLst>
</file>

<file path=ppt/tags/tag2.xml><?xml version="1.0" encoding="utf-8"?>
<p:tagLst xmlns:p="http://schemas.openxmlformats.org/presentationml/2006/main">
  <p:tag name="KSO_WM_DIAGRAM_VIRTUALLY_FRAME" val="{&quot;height&quot;:288.0518897637795,&quot;left&quot;:40.63440944881889,&quot;top&quot;:198.86212598425197,&quot;width&quot;:596.1348818897638}"/>
</p:tagLst>
</file>

<file path=ppt/tags/tag3.xml><?xml version="1.0" encoding="utf-8"?>
<p:tagLst xmlns:p="http://schemas.openxmlformats.org/presentationml/2006/main">
  <p:tag name="KSO_WM_DIAGRAM_VIRTUALLY_FRAME" val="{&quot;height&quot;:288.0518897637795,&quot;left&quot;:40.63440944881889,&quot;top&quot;:198.86212598425197,&quot;width&quot;:596.1348818897638}"/>
</p:tagLst>
</file>

<file path=ppt/tags/tag4.xml><?xml version="1.0" encoding="utf-8"?>
<p:tagLst xmlns:p="http://schemas.openxmlformats.org/presentationml/2006/main">
  <p:tag name="KSO_WM_DIAGRAM_VIRTUALLY_FRAME" val="{&quot;height&quot;:288.0518897637795,&quot;left&quot;:40.63440944881889,&quot;top&quot;:198.86212598425197,&quot;width&quot;:596.1348818897638}"/>
</p:tagLst>
</file>

<file path=ppt/tags/tag5.xml><?xml version="1.0" encoding="utf-8"?>
<p:tagLst xmlns:p="http://schemas.openxmlformats.org/presentationml/2006/main">
  <p:tag name="KSO_WM_DIAGRAM_VIRTUALLY_FRAME" val="{&quot;height&quot;:288.0518897637795,&quot;left&quot;:40.63440944881889,&quot;top&quot;:198.86212598425197,&quot;width&quot;:596.1348818897638}"/>
</p:tagLst>
</file>

<file path=ppt/tags/tag6.xml><?xml version="1.0" encoding="utf-8"?>
<p:tagLst xmlns:p="http://schemas.openxmlformats.org/presentationml/2006/main">
  <p:tag name="KSO_WM_DIAGRAM_VIRTUALLY_FRAME" val="{&quot;height&quot;:288.0518897637795,&quot;left&quot;:40.63440944881889,&quot;top&quot;:198.86212598425197,&quot;width&quot;:596.1348818897638}"/>
</p:tagLst>
</file>

<file path=ppt/tags/tag7.xml><?xml version="1.0" encoding="utf-8"?>
<p:tagLst xmlns:p="http://schemas.openxmlformats.org/presentationml/2006/main">
  <p:tag name="KSO_WM_DIAGRAM_VIRTUALLY_FRAME" val="{&quot;height&quot;:288.0518897637795,&quot;left&quot;:40.63440944881889,&quot;top&quot;:198.86212598425197,&quot;width&quot;:596.1348818897638}"/>
</p:tagLst>
</file>

<file path=ppt/tags/tag8.xml><?xml version="1.0" encoding="utf-8"?>
<p:tagLst xmlns:p="http://schemas.openxmlformats.org/presentationml/2006/main">
  <p:tag name="AS_NET" val="4.0.30319.42000"/>
  <p:tag name="AS_OS" val="Unix 3.10 unknown"/>
  <p:tag name="AS_RELEASE_DATE" val="2017.06.20"/>
  <p:tag name="AS_TITLE" val="Aspose.Slides for Java"/>
  <p:tag name="AS_VERSION" val="17.6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3048</Words>
  <Application>WPS 演示</Application>
  <PresentationFormat>全屏显示(4:3)</PresentationFormat>
  <Paragraphs>335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42" baseType="lpstr">
      <vt:lpstr>Arial</vt:lpstr>
      <vt:lpstr>宋体</vt:lpstr>
      <vt:lpstr>Wingdings</vt:lpstr>
      <vt:lpstr>华文新魏</vt:lpstr>
      <vt:lpstr>华文中宋</vt:lpstr>
      <vt:lpstr>华文隶书</vt:lpstr>
      <vt:lpstr>黑体</vt:lpstr>
      <vt:lpstr>华文楷体</vt:lpstr>
      <vt:lpstr>Times New Roman</vt:lpstr>
      <vt:lpstr>隶书</vt:lpstr>
      <vt:lpstr>楷体</vt:lpstr>
      <vt:lpstr>微软雅黑</vt:lpstr>
      <vt:lpstr>Arial Unicode MS</vt:lpstr>
      <vt:lpstr>Calibri</vt:lpstr>
      <vt:lpstr>华文行楷</vt:lpstr>
      <vt:lpstr>默认设计模板</vt:lpstr>
      <vt:lpstr>PowerPoint 演示文稿</vt:lpstr>
      <vt:lpstr>作者简介</vt:lpstr>
      <vt:lpstr>创作背景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读《宾至》，揣摩诗句的“话中之话”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rbm.xkw.com</dc:creator>
  <cp:lastModifiedBy>崔宁靖</cp:lastModifiedBy>
  <cp:revision>21</cp:revision>
  <cp:lastPrinted>2020-11-26T10:06:00Z</cp:lastPrinted>
  <dcterms:created xsi:type="dcterms:W3CDTF">2020-11-26T10:06:00Z</dcterms:created>
  <dcterms:modified xsi:type="dcterms:W3CDTF">2026-06-03T09:09:46Z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KSOProductBuildVer">
    <vt:lpwstr>2052-12.1.0.26375</vt:lpwstr>
  </property>
  <property fmtid="{D5CDD505-2E9C-101B-9397-08002B2CF9AE}" pid="7" name="ICV">
    <vt:lpwstr>6D4C4977EA2843579E8047F0AA47E9F1_12</vt:lpwstr>
  </property>
</Properties>
</file>