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7"/>
  </p:notesMasterIdLst>
  <p:sldIdLst>
    <p:sldId id="287" r:id="rId4"/>
    <p:sldId id="748" r:id="rId5"/>
    <p:sldId id="749" r:id="rId6"/>
    <p:sldId id="326" r:id="rId8"/>
    <p:sldId id="746" r:id="rId9"/>
    <p:sldId id="386" r:id="rId10"/>
    <p:sldId id="787" r:id="rId11"/>
    <p:sldId id="375" r:id="rId12"/>
    <p:sldId id="788" r:id="rId13"/>
    <p:sldId id="339" r:id="rId14"/>
    <p:sldId id="388" r:id="rId15"/>
    <p:sldId id="327" r:id="rId16"/>
    <p:sldId id="377" r:id="rId17"/>
    <p:sldId id="383" r:id="rId18"/>
    <p:sldId id="800" r:id="rId19"/>
    <p:sldId id="378" r:id="rId20"/>
    <p:sldId id="384" r:id="rId21"/>
    <p:sldId id="379" r:id="rId22"/>
    <p:sldId id="789" r:id="rId23"/>
    <p:sldId id="380" r:id="rId24"/>
    <p:sldId id="381" r:id="rId25"/>
    <p:sldId id="382" r:id="rId26"/>
    <p:sldId id="790" r:id="rId27"/>
    <p:sldId id="393" r:id="rId28"/>
    <p:sldId id="747" r:id="rId29"/>
    <p:sldId id="340" r:id="rId30"/>
    <p:sldId id="394" r:id="rId31"/>
    <p:sldId id="395" r:id="rId32"/>
    <p:sldId id="791" r:id="rId33"/>
    <p:sldId id="792" r:id="rId34"/>
    <p:sldId id="793" r:id="rId35"/>
    <p:sldId id="396" r:id="rId36"/>
    <p:sldId id="736" r:id="rId37"/>
    <p:sldId id="794" r:id="rId38"/>
    <p:sldId id="739" r:id="rId39"/>
    <p:sldId id="795" r:id="rId40"/>
    <p:sldId id="740" r:id="rId41"/>
    <p:sldId id="796" r:id="rId42"/>
    <p:sldId id="737" r:id="rId43"/>
    <p:sldId id="738" r:id="rId44"/>
    <p:sldId id="798" r:id="rId45"/>
    <p:sldId id="741" r:id="rId46"/>
    <p:sldId id="743" r:id="rId47"/>
    <p:sldId id="744" r:id="rId48"/>
    <p:sldId id="742" r:id="rId49"/>
    <p:sldId id="745" r:id="rId50"/>
  </p:sldIdLst>
  <p:sldSz cx="12192000" cy="6858000"/>
  <p:notesSz cx="6858000" cy="9144000"/>
  <p:custDataLst>
    <p:tags r:id="rId5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828A"/>
    <a:srgbClr val="22535A"/>
    <a:srgbClr val="E0B765"/>
    <a:srgbClr val="B5AC76"/>
    <a:srgbClr val="F29C8B"/>
    <a:srgbClr val="F8DDCC"/>
    <a:srgbClr val="F5CCB2"/>
    <a:srgbClr val="1349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77" autoAdjust="0"/>
    <p:restoredTop sz="83582" autoAdjust="0"/>
  </p:normalViewPr>
  <p:slideViewPr>
    <p:cSldViewPr snapToGrid="0" showGuides="1">
      <p:cViewPr varScale="1">
        <p:scale>
          <a:sx n="47" d="100"/>
          <a:sy n="47" d="100"/>
        </p:scale>
        <p:origin x="917" y="48"/>
      </p:cViewPr>
      <p:guideLst>
        <p:guide orient="horz" pos="217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3.xml"/><Relationship Id="rId54" Type="http://schemas.openxmlformats.org/officeDocument/2006/relationships/tags" Target="tags/tag86.xml"/><Relationship Id="rId53" Type="http://schemas.openxmlformats.org/officeDocument/2006/relationships/tableStyles" Target="tableStyles.xml"/><Relationship Id="rId52" Type="http://schemas.openxmlformats.org/officeDocument/2006/relationships/viewProps" Target="viewProps.xml"/><Relationship Id="rId51" Type="http://schemas.openxmlformats.org/officeDocument/2006/relationships/presProps" Target="presProps.xml"/><Relationship Id="rId50" Type="http://schemas.openxmlformats.org/officeDocument/2006/relationships/slide" Target="slides/slide46.xml"/><Relationship Id="rId5" Type="http://schemas.openxmlformats.org/officeDocument/2006/relationships/slide" Target="slides/slide2.xml"/><Relationship Id="rId49" Type="http://schemas.openxmlformats.org/officeDocument/2006/relationships/slide" Target="slides/slide4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D986DA-ABBC-406F-8763-0983649B2BB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8723E-DBAD-4DB4-9EE4-DA5C2F234D6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B8723E-DBAD-4DB4-9EE4-DA5C2F234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8723E-DBAD-4DB4-9EE4-DA5C2F234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8723E-DBAD-4DB4-9EE4-DA5C2F234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8723E-DBAD-4DB4-9EE4-DA5C2F234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8723E-DBAD-4DB4-9EE4-DA5C2F234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8723E-DBAD-4DB4-9EE4-DA5C2F234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8723E-DBAD-4DB4-9EE4-DA5C2F234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B8723E-DBAD-4DB4-9EE4-DA5C2F234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B8723E-DBAD-4DB4-9EE4-DA5C2F234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8723E-DBAD-4DB4-9EE4-DA5C2F234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8723E-DBAD-4DB4-9EE4-DA5C2F234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8723E-DBAD-4DB4-9EE4-DA5C2F234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8723E-DBAD-4DB4-9EE4-DA5C2F234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8723E-DBAD-4DB4-9EE4-DA5C2F234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8723E-DBAD-4DB4-9EE4-DA5C2F234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8723E-DBAD-4DB4-9EE4-DA5C2F234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8723E-DBAD-4DB4-9EE4-DA5C2F234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8723E-DBAD-4DB4-9EE4-DA5C2F234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8723E-DBAD-4DB4-9EE4-DA5C2F234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8723E-DBAD-4DB4-9EE4-DA5C2F234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8723E-DBAD-4DB4-9EE4-DA5C2F234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8723E-DBAD-4DB4-9EE4-DA5C2F234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1D35-4946-417F-906D-6318C97A5A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29454-2362-456C-BDD8-4DEFABBE5F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1D35-4946-417F-906D-6318C97A5A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29454-2362-456C-BDD8-4DEFABBE5F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1D35-4946-417F-906D-6318C97A5A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29454-2362-456C-BDD8-4DEFABBE5F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1D35-4946-417F-906D-6318C97A5A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29454-2362-456C-BDD8-4DEFABBE5F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1D35-4946-417F-906D-6318C97A5A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29454-2362-456C-BDD8-4DEFABBE5F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1D35-4946-417F-906D-6318C97A5A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29454-2362-456C-BDD8-4DEFABBE5F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1D35-4946-417F-906D-6318C97A5A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29454-2362-456C-BDD8-4DEFABBE5F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1D35-4946-417F-906D-6318C97A5A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29454-2362-456C-BDD8-4DEFABBE5F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1D35-4946-417F-906D-6318C97A5A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29454-2362-456C-BDD8-4DEFABBE5F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1D35-4946-417F-906D-6318C97A5A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29454-2362-456C-BDD8-4DEFABBE5F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1D35-4946-417F-906D-6318C97A5A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29454-2362-456C-BDD8-4DEFABBE5F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1D35-4946-417F-906D-6318C97A5A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29454-2362-456C-BDD8-4DEFABBE5F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1D35-4946-417F-906D-6318C97A5A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29454-2362-456C-BDD8-4DEFABBE5F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1D35-4946-417F-906D-6318C97A5A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29454-2362-456C-BDD8-4DEFABBE5F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1D35-4946-417F-906D-6318C97A5A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29454-2362-456C-BDD8-4DEFABBE5F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1D35-4946-417F-906D-6318C97A5A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29454-2362-456C-BDD8-4DEFABBE5F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1D35-4946-417F-906D-6318C97A5A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29454-2362-456C-BDD8-4DEFABBE5F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1D35-4946-417F-906D-6318C97A5A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29454-2362-456C-BDD8-4DEFABBE5F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1D35-4946-417F-906D-6318C97A5A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29454-2362-456C-BDD8-4DEFABBE5F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1D35-4946-417F-906D-6318C97A5A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29454-2362-456C-BDD8-4DEFABBE5F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1D35-4946-417F-906D-6318C97A5A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29454-2362-456C-BDD8-4DEFABBE5F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1D35-4946-417F-906D-6318C97A5A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29454-2362-456C-BDD8-4DEFABBE5F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91D35-4946-417F-906D-6318C97A5A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29454-2362-456C-BDD8-4DEFABBE5FF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91D35-4946-417F-906D-6318C97A5A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29454-2362-456C-BDD8-4DEFABBE5FF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12.xml"/><Relationship Id="rId4" Type="http://schemas.openxmlformats.org/officeDocument/2006/relationships/tags" Target="../tags/tag11.xml"/><Relationship Id="rId3" Type="http://schemas.openxmlformats.org/officeDocument/2006/relationships/image" Target="../media/image7.png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9.jpeg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0.jpeg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30.xml"/><Relationship Id="rId7" Type="http://schemas.openxmlformats.org/officeDocument/2006/relationships/tags" Target="../tags/tag29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0" Type="http://schemas.openxmlformats.org/officeDocument/2006/relationships/notesSlide" Target="../notesSlides/notesSlide8.xml"/><Relationship Id="rId1" Type="http://schemas.openxmlformats.org/officeDocument/2006/relationships/tags" Target="../tags/tag23.xml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" Type="http://schemas.openxmlformats.org/officeDocument/2006/relationships/image" Target="../media/image7.png"/><Relationship Id="rId1" Type="http://schemas.openxmlformats.org/officeDocument/2006/relationships/tags" Target="../tags/tag3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1.jpeg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2.png"/><Relationship Id="rId2" Type="http://schemas.openxmlformats.org/officeDocument/2006/relationships/tags" Target="../tags/tag38.xml"/><Relationship Id="rId1" Type="http://schemas.openxmlformats.org/officeDocument/2006/relationships/tags" Target="../tags/tag37.xml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1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43.xml"/><Relationship Id="rId4" Type="http://schemas.openxmlformats.org/officeDocument/2006/relationships/tags" Target="../tags/tag42.xml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jpeg"/><Relationship Id="rId1" Type="http://schemas.openxmlformats.org/officeDocument/2006/relationships/tags" Target="../tags/tag4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4.png"/><Relationship Id="rId2" Type="http://schemas.openxmlformats.org/officeDocument/2006/relationships/tags" Target="../tags/tag47.xml"/><Relationship Id="rId1" Type="http://schemas.openxmlformats.org/officeDocument/2006/relationships/tags" Target="../tags/tag4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3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58.xml"/><Relationship Id="rId5" Type="http://schemas.openxmlformats.org/officeDocument/2006/relationships/tags" Target="../tags/tag57.xml"/><Relationship Id="rId4" Type="http://schemas.openxmlformats.org/officeDocument/2006/relationships/tags" Target="../tags/tag56.xml"/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s/_rels/slide3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68.xml"/><Relationship Id="rId4" Type="http://schemas.openxmlformats.org/officeDocument/2006/relationships/tags" Target="../tags/tag67.xml"/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tags" Target="../tags/tag6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2.xml"/><Relationship Id="rId1" Type="http://schemas.openxmlformats.org/officeDocument/2006/relationships/tags" Target="../tags/tag71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7.xml"/><Relationship Id="rId7" Type="http://schemas.openxmlformats.org/officeDocument/2006/relationships/slideLayout" Target="../slideLayouts/slideLayout2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jpeg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4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tags" Target="../tags/tag7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53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椭圆 9"/>
          <p:cNvSpPr/>
          <p:nvPr/>
        </p:nvSpPr>
        <p:spPr>
          <a:xfrm>
            <a:off x="3307359" y="34821"/>
            <a:ext cx="5699482" cy="56687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143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9497"/>
            <a:ext cx="12192000" cy="6221871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053254" y="1550020"/>
            <a:ext cx="3484970" cy="1315843"/>
          </a:xfrm>
          <a:prstGeom prst="rect">
            <a:avLst/>
          </a:prstGeom>
          <a:solidFill>
            <a:srgbClr val="E0B7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4062815" y="2830624"/>
            <a:ext cx="3484970" cy="1315843"/>
          </a:xfrm>
          <a:prstGeom prst="rect">
            <a:avLst/>
          </a:prstGeom>
          <a:solidFill>
            <a:srgbClr val="2253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56" r="17786" b="22287"/>
          <a:stretch>
            <a:fillRect/>
          </a:stretch>
        </p:blipFill>
        <p:spPr>
          <a:xfrm>
            <a:off x="9485560" y="34821"/>
            <a:ext cx="1607411" cy="1694971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88" b="36590"/>
          <a:stretch>
            <a:fillRect/>
          </a:stretch>
        </p:blipFill>
        <p:spPr>
          <a:xfrm>
            <a:off x="1842350" y="359758"/>
            <a:ext cx="2210904" cy="146781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062815" y="1603074"/>
            <a:ext cx="443703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 b="1" dirty="0">
                <a:solidFill>
                  <a:srgbClr val="2253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光大标宋_CNKI" panose="02000500000000000000" pitchFamily="2" charset="-122"/>
                <a:ea typeface="华光大标宋_CNKI" panose="02000500000000000000" pitchFamily="2" charset="-122"/>
              </a:rPr>
              <a:t>望海潮</a:t>
            </a:r>
            <a:endParaRPr lang="en-US" altLang="zh-CN" sz="8000" b="1" dirty="0">
              <a:solidFill>
                <a:srgbClr val="2253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光大标宋_CNKI" panose="02000500000000000000" pitchFamily="2" charset="-122"/>
              <a:ea typeface="华光大标宋_CNKI" panose="02000500000000000000" pitchFamily="2" charset="-122"/>
            </a:endParaRPr>
          </a:p>
          <a:p>
            <a:r>
              <a:rPr lang="zh-CN" altLang="en-US" sz="8000" b="1" dirty="0">
                <a:solidFill>
                  <a:srgbClr val="E0B76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光大标宋_CNKI" panose="02000500000000000000" pitchFamily="2" charset="-122"/>
                <a:ea typeface="华光大标宋_CNKI" panose="02000500000000000000" pitchFamily="2" charset="-122"/>
              </a:rPr>
              <a:t>扬州慢</a:t>
            </a:r>
            <a:endParaRPr lang="en-US" altLang="zh-CN" sz="8000" b="1" dirty="0">
              <a:solidFill>
                <a:srgbClr val="E0B76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光大标宋_CNKI" panose="02000500000000000000" pitchFamily="2" charset="-122"/>
              <a:ea typeface="华光大标宋_CNKI" panose="02000500000000000000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640692" y="1624144"/>
            <a:ext cx="7471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光大标宋_CNKI" panose="02000500000000000000" pitchFamily="2" charset="-122"/>
                <a:ea typeface="华光大标宋_CNKI" panose="02000500000000000000" pitchFamily="2" charset="-122"/>
              </a:rPr>
              <a:t>对比阅读</a:t>
            </a:r>
            <a:endParaRPr lang="zh-CN" altLang="en-US" sz="4000" dirty="0">
              <a:latin typeface="华光大标宋_CNKI" panose="02000500000000000000" pitchFamily="2" charset="-122"/>
              <a:ea typeface="华光大标宋_CNKI" panose="02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B7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382905"/>
            <a:ext cx="12192000" cy="5951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357505" y="587375"/>
            <a:ext cx="11476990" cy="627062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扬 州 慢</a:t>
            </a:r>
            <a:endParaRPr lang="en-US" altLang="zh-CN" sz="4000" b="1" dirty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indent="609600" algn="just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淳熙丙申</a:t>
            </a:r>
            <a:r>
              <a:rPr lang="zh-CN" altLang="en-US" sz="2400" b="1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至日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，予过维扬。夜雪初</a:t>
            </a:r>
            <a:r>
              <a:rPr lang="zh-CN" altLang="en-US" sz="2400" b="1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霁（</a:t>
            </a:r>
            <a:r>
              <a:rPr lang="en-US" altLang="zh-CN" sz="2400" b="1" kern="100" dirty="0" err="1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jì</a:t>
            </a:r>
            <a:r>
              <a:rPr lang="zh-CN" altLang="en-US" sz="2400" b="1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） 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，荠（</a:t>
            </a:r>
            <a:r>
              <a:rPr lang="en-US" altLang="zh-CN" sz="2400" b="1" kern="100" dirty="0" err="1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jì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）麦</a:t>
            </a:r>
            <a:r>
              <a:rPr lang="zh-CN" altLang="en-US" sz="2400" b="1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弥望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。入其城，则四顾萧条，寒水自碧，暮色渐起，</a:t>
            </a:r>
            <a:r>
              <a:rPr lang="zh-CN" altLang="en-US" sz="2400" b="1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戍角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悲吟。予怀</a:t>
            </a:r>
            <a:r>
              <a:rPr lang="zh-CN" altLang="en-US" sz="2400" b="1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怆然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，感慨今昔，因自度此曲。千岩老人以为有</a:t>
            </a:r>
            <a:r>
              <a:rPr lang="zh-CN" altLang="en-US" sz="2400" b="1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黍离之悲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也。</a:t>
            </a:r>
            <a:endParaRPr lang="en-US" altLang="zh-CN" sz="2400" b="1" kern="100" dirty="0">
              <a:solidFill>
                <a:srgbClr val="22535A"/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淮左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名都，竹西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佳处，解鞍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少驻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初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程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。过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春风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十里，尽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荠麦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青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青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。自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胡马窥江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去后，废池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乔木，犹厌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言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兵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。渐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黄昏，清角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吹寒，都在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空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城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。　　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杜郎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俊赏，算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而今，重到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须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惊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。纵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豆蔻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词工，青楼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梦好，难赋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深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情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。二十四桥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仍在，波心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荡，冷月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无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声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。念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桥边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红药，年年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知为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谁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生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？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indent="609600" algn="just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800" b="1" kern="100" dirty="0">
              <a:solidFill>
                <a:srgbClr val="22535A"/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53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0" y="401413"/>
            <a:ext cx="12192000" cy="530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>
                <a:latin typeface="黑体" panose="02010609060101010101" pitchFamily="49" charset="-122"/>
                <a:ea typeface="黑体" panose="02010609060101010101" pitchFamily="49" charset="-122"/>
              </a:rPr>
              <a:t>盈</a:t>
            </a:r>
            <a:endParaRPr lang="en-US" altLang="zh-CN" sz="1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en-US" altLang="zh-CN" sz="1800" b="1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sz="1800" b="1" dirty="0">
                <a:latin typeface="黑体" panose="02010609060101010101" pitchFamily="49" charset="-122"/>
                <a:ea typeface="黑体" panose="02010609060101010101" pitchFamily="49" charset="-122"/>
              </a:rPr>
              <a:t>繁华</a:t>
            </a:r>
            <a:r>
              <a:rPr lang="en-US" altLang="zh-CN" sz="1800" b="1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endParaRPr lang="zh-CN" altLang="en-US" sz="1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167957" y="471473"/>
            <a:ext cx="11362404" cy="953135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indent="609600" algn="just" fontAlgn="auto">
              <a:lnSpc>
                <a:spcPct val="100000"/>
              </a:lnSpc>
            </a:pP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朗读两首词，谈谈阅读感受，两首的感情基调是什么？各选一个词来概括所写城市的特点？</a:t>
            </a:r>
            <a:endParaRPr lang="zh-CN" altLang="en-US" sz="2800" b="1" kern="100" spc="200" dirty="0">
              <a:latin typeface="黑体" panose="02010609060101010101" pitchFamily="49" charset="-122"/>
              <a:ea typeface="黑体" panose="02010609060101010101" pitchFamily="49" charset="-122"/>
              <a:cs typeface="隶书" panose="02010509060101010101" charset="-122"/>
              <a:sym typeface="+mn-ea"/>
            </a:endParaRPr>
          </a:p>
        </p:txBody>
      </p:sp>
      <p:graphicFrame>
        <p:nvGraphicFramePr>
          <p:cNvPr id="2" name="表格 3"/>
          <p:cNvGraphicFramePr>
            <a:graphicFrameLocks noGrp="1"/>
          </p:cNvGraphicFramePr>
          <p:nvPr/>
        </p:nvGraphicFramePr>
        <p:xfrm>
          <a:off x="256478" y="1495640"/>
          <a:ext cx="11452305" cy="39636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6408"/>
                <a:gridCol w="2661025"/>
                <a:gridCol w="1908718"/>
                <a:gridCol w="1908718"/>
                <a:gridCol w="1908718"/>
                <a:gridCol w="1908718"/>
              </a:tblGrid>
              <a:tr h="65666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篇名</a:t>
                      </a:r>
                      <a:endParaRPr lang="zh-CN" altLang="en-US" sz="2400" b="1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阅读感受</a:t>
                      </a:r>
                      <a:endParaRPr lang="zh-CN" altLang="en-US" sz="2400" b="1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感情基调</a:t>
                      </a:r>
                      <a:endParaRPr lang="zh-CN" altLang="en-US" sz="2400" b="1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关键句</a:t>
                      </a:r>
                      <a:endParaRPr lang="zh-CN" altLang="en-US" sz="2400" b="1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韵脚</a:t>
                      </a:r>
                      <a:endParaRPr lang="zh-CN" altLang="en-US" sz="2400" b="1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城市特点</a:t>
                      </a:r>
                      <a:endParaRPr lang="zh-CN" altLang="en-US" sz="2400" b="1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/>
                </a:tc>
              </a:tr>
              <a:tr h="165349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望海潮</a:t>
                      </a: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dirty="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dirty="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dirty="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</a:tr>
              <a:tr h="165349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扬州慢</a:t>
                      </a: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dirty="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dirty="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dirty="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0" name="文本框 9"/>
          <p:cNvSpPr txBox="1"/>
          <p:nvPr/>
        </p:nvSpPr>
        <p:spPr>
          <a:xfrm>
            <a:off x="10214985" y="2519807"/>
            <a:ext cx="10231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盈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繁华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214985" y="4328896"/>
            <a:ext cx="10231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空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萧条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103687" y="3815938"/>
            <a:ext cx="145105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eng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韵，读起来气脉阻滞，哽咽哀婉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103687" y="2223976"/>
            <a:ext cx="145105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ua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韵，读起来气脉无阻，轻快自如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322512" y="2150475"/>
            <a:ext cx="145105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东南形胜、三吴都会、钱塘自古繁华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246083" y="4358881"/>
            <a:ext cx="14510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黍离之悲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324356" y="4369935"/>
            <a:ext cx="14510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悲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361757" y="2656366"/>
            <a:ext cx="14510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乐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475901" y="2408641"/>
            <a:ext cx="23761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描写杭州的繁华热闹，读起来喜气洋洋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541651" y="3989548"/>
            <a:ext cx="23761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描写扬州的萧条冷落残败，读起来哀伤沉重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55189" y="6000943"/>
            <a:ext cx="118816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再读文本，分析杭州城“盈”的是什么？扬州城“空”在何处？</a:t>
            </a:r>
            <a:endParaRPr lang="zh-CN" altLang="en-US" sz="28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/>
      <p:bldP spid="15" grpId="0"/>
      <p:bldP spid="18" grpId="0"/>
      <p:bldP spid="19" grpId="0"/>
      <p:bldP spid="20" grpId="0"/>
      <p:bldP spid="21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53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0" y="1014730"/>
            <a:ext cx="12192000" cy="530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167640" y="1479550"/>
            <a:ext cx="8536305" cy="2306955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indent="609600" algn="just" fontAlgn="auto">
              <a:lnSpc>
                <a:spcPct val="100000"/>
              </a:lnSpc>
            </a:pPr>
            <a:r>
              <a:rPr lang="zh-CN" altLang="en-US" sz="2400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本词开头，作者以大开大合、直起直落的手笔，凸显杭州的显赫</a:t>
            </a:r>
            <a:r>
              <a:rPr lang="zh-CN" altLang="en-US" sz="2400" b="1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时空优势</a:t>
            </a:r>
            <a:r>
              <a:rPr lang="en-US" altLang="zh-CN" sz="2400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——</a:t>
            </a:r>
            <a:endParaRPr lang="en-US" altLang="zh-CN" sz="2400" kern="100" dirty="0">
              <a:latin typeface="黑体" panose="02010609060101010101" pitchFamily="49" charset="-122"/>
              <a:ea typeface="黑体" panose="02010609060101010101" pitchFamily="49" charset="-122"/>
              <a:cs typeface="隶书" panose="02010509060101010101" charset="-122"/>
              <a:sym typeface="+mn-ea"/>
            </a:endParaRPr>
          </a:p>
          <a:p>
            <a:pPr indent="609600" algn="just" fontAlgn="auto">
              <a:lnSpc>
                <a:spcPct val="100000"/>
              </a:lnSpc>
            </a:pPr>
            <a:r>
              <a:rPr lang="zh-CN" altLang="en-US" sz="2400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地理位置上，它是东南的重镇；</a:t>
            </a:r>
            <a:endParaRPr lang="zh-CN" altLang="en-US" sz="2400" kern="100" dirty="0">
              <a:latin typeface="黑体" panose="02010609060101010101" pitchFamily="49" charset="-122"/>
              <a:ea typeface="黑体" panose="02010609060101010101" pitchFamily="49" charset="-122"/>
              <a:cs typeface="隶书" panose="02010509060101010101" charset="-122"/>
              <a:sym typeface="+mn-ea"/>
            </a:endParaRPr>
          </a:p>
          <a:p>
            <a:pPr indent="609600" algn="just" fontAlgn="auto">
              <a:lnSpc>
                <a:spcPct val="100000"/>
              </a:lnSpc>
            </a:pPr>
            <a:r>
              <a:rPr lang="zh-CN" altLang="en-US" sz="2400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历史传统上，它曾是三吴都会，自古以来便是繁华都市。</a:t>
            </a:r>
            <a:endParaRPr lang="zh-CN" altLang="en-US" sz="2400" kern="100" dirty="0">
              <a:latin typeface="黑体" panose="02010609060101010101" pitchFamily="49" charset="-122"/>
              <a:ea typeface="黑体" panose="02010609060101010101" pitchFamily="49" charset="-122"/>
              <a:cs typeface="隶书" panose="02010509060101010101" charset="-122"/>
              <a:sym typeface="+mn-ea"/>
            </a:endParaRPr>
          </a:p>
          <a:p>
            <a:pPr indent="609600" algn="just" fontAlgn="auto">
              <a:lnSpc>
                <a:spcPct val="100000"/>
              </a:lnSpc>
            </a:pPr>
            <a:endParaRPr lang="zh-CN" altLang="en-US" sz="2400" kern="100" dirty="0">
              <a:latin typeface="黑体" panose="02010609060101010101" pitchFamily="49" charset="-122"/>
              <a:ea typeface="黑体" panose="02010609060101010101" pitchFamily="49" charset="-122"/>
              <a:cs typeface="隶书" panose="02010509060101010101" charset="-122"/>
              <a:sym typeface="+mn-ea"/>
            </a:endParaRPr>
          </a:p>
          <a:p>
            <a:pPr indent="609600" algn="just" fontAlgn="auto">
              <a:lnSpc>
                <a:spcPct val="100000"/>
              </a:lnSpc>
            </a:pPr>
            <a:r>
              <a:rPr lang="zh-CN" altLang="en-US" sz="2400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开篇点出</a:t>
            </a:r>
            <a:r>
              <a:rPr lang="zh-CN" altLang="en-US" sz="2400" b="1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“形胜”“繁华”</a:t>
            </a:r>
            <a:r>
              <a:rPr lang="zh-CN" altLang="en-US" sz="2400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，总摄全篇。</a:t>
            </a:r>
            <a:endParaRPr lang="zh-CN" altLang="en-US" sz="2400" kern="100" spc="200" dirty="0">
              <a:latin typeface="黑体" panose="02010609060101010101" pitchFamily="49" charset="-122"/>
              <a:ea typeface="黑体" panose="02010609060101010101" pitchFamily="49" charset="-122"/>
              <a:cs typeface="隶书" panose="02010509060101010101" charset="-122"/>
              <a:sym typeface="+mn-ea"/>
            </a:endParaRPr>
          </a:p>
        </p:txBody>
      </p:sp>
      <p:pic>
        <p:nvPicPr>
          <p:cNvPr id="102" name="图片 101"/>
          <p:cNvPicPr/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361170" y="1129030"/>
            <a:ext cx="2810510" cy="22999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167957" y="3903662"/>
            <a:ext cx="10414635" cy="1569660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indent="609600" algn="just" fontAlgn="auto">
              <a:lnSpc>
                <a:spcPct val="100000"/>
              </a:lnSpc>
            </a:pPr>
            <a:r>
              <a:rPr lang="zh-CN" sz="2400" u="sng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类似的开头</a:t>
            </a:r>
            <a:r>
              <a:rPr lang="zh-CN" sz="2400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：</a:t>
            </a:r>
            <a:endParaRPr lang="en-US" altLang="zh-CN" sz="2400" kern="100" dirty="0">
              <a:latin typeface="黑体" panose="02010609060101010101" pitchFamily="49" charset="-122"/>
              <a:ea typeface="黑体" panose="02010609060101010101" pitchFamily="49" charset="-122"/>
              <a:cs typeface="隶书" panose="02010509060101010101" charset="-122"/>
              <a:sym typeface="+mn-ea"/>
            </a:endParaRPr>
          </a:p>
          <a:p>
            <a:pPr indent="609600" algn="just" fontAlgn="auto">
              <a:lnSpc>
                <a:spcPct val="100000"/>
              </a:lnSpc>
            </a:pPr>
            <a:r>
              <a:rPr lang="zh-CN" sz="2400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《念奴娇</a:t>
            </a:r>
            <a:r>
              <a:rPr lang="en-US" altLang="zh-CN" sz="2400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·</a:t>
            </a:r>
            <a:r>
              <a:rPr lang="zh-CN" altLang="en-US" sz="2400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赤壁怀古》</a:t>
            </a:r>
            <a:r>
              <a:rPr lang="en-US" altLang="zh-CN" sz="2400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“</a:t>
            </a:r>
            <a:r>
              <a:rPr lang="zh-CN" altLang="en-US" sz="2400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大江东去，浪淘尽，千古风流人物。</a:t>
            </a:r>
            <a:r>
              <a:rPr lang="en-US" altLang="zh-CN" sz="2400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”</a:t>
            </a:r>
            <a:endParaRPr lang="en-US" altLang="zh-CN" sz="2400" kern="100" dirty="0">
              <a:latin typeface="黑体" panose="02010609060101010101" pitchFamily="49" charset="-122"/>
              <a:ea typeface="黑体" panose="02010609060101010101" pitchFamily="49" charset="-122"/>
              <a:cs typeface="隶书" panose="02010509060101010101" charset="-122"/>
              <a:sym typeface="+mn-ea"/>
            </a:endParaRPr>
          </a:p>
          <a:p>
            <a:pPr indent="609600" algn="just" fontAlgn="auto">
              <a:lnSpc>
                <a:spcPct val="100000"/>
              </a:lnSpc>
            </a:pPr>
            <a:r>
              <a:rPr lang="zh-CN" altLang="en-US" sz="2400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《永遇乐</a:t>
            </a:r>
            <a:r>
              <a:rPr lang="en-US" altLang="zh-CN" sz="2400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·</a:t>
            </a:r>
            <a:r>
              <a:rPr lang="zh-CN" altLang="en-US" sz="2400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京口北固亭怀古》</a:t>
            </a:r>
            <a:r>
              <a:rPr lang="en-US" altLang="zh-CN" sz="2400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“</a:t>
            </a:r>
            <a:r>
              <a:rPr lang="zh-CN" altLang="en-US" sz="2400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千古江山，英雄无觅，孙仲谋处。</a:t>
            </a:r>
            <a:r>
              <a:rPr lang="en-US" altLang="zh-CN" sz="2400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”</a:t>
            </a:r>
            <a:endParaRPr lang="en-US" altLang="zh-CN" sz="2400" kern="100" dirty="0">
              <a:latin typeface="黑体" panose="02010609060101010101" pitchFamily="49" charset="-122"/>
              <a:ea typeface="黑体" panose="02010609060101010101" pitchFamily="49" charset="-122"/>
              <a:cs typeface="隶书" panose="02010509060101010101" charset="-122"/>
              <a:sym typeface="+mn-ea"/>
            </a:endParaRPr>
          </a:p>
          <a:p>
            <a:pPr indent="609600" algn="just" fontAlgn="auto">
              <a:lnSpc>
                <a:spcPct val="100000"/>
              </a:lnSpc>
            </a:pPr>
            <a:r>
              <a:rPr lang="zh-CN" altLang="en-US" sz="2400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《滕王阁序》</a:t>
            </a:r>
            <a:r>
              <a:rPr lang="en-US" altLang="zh-CN" sz="2400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“</a:t>
            </a:r>
            <a:r>
              <a:rPr lang="zh-CN" altLang="en-US" sz="2400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豫章故郡，洪都新府。星分翼轸，地接衡庐。</a:t>
            </a:r>
            <a:r>
              <a:rPr lang="en-US" altLang="zh-CN" sz="2400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”</a:t>
            </a:r>
            <a:endParaRPr lang="en-US" altLang="zh-CN" sz="2400" kern="100" spc="200" dirty="0">
              <a:latin typeface="黑体" panose="02010609060101010101" pitchFamily="49" charset="-122"/>
              <a:ea typeface="黑体" panose="02010609060101010101" pitchFamily="49" charset="-122"/>
              <a:cs typeface="隶书" panose="02010509060101010101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167957" y="196755"/>
            <a:ext cx="70326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</a:rPr>
              <a:t>东南形胜，三吴都会，钱塘自古繁华。</a:t>
            </a:r>
            <a:endParaRPr lang="zh-CN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890836" y="5652086"/>
            <a:ext cx="8436044" cy="414338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  <a:noAutofit/>
          </a:bodyPr>
          <a:lstStyle>
            <a:defPPr>
              <a:defRPr lang="zh-CN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fontAlgn="base"/>
            <a:r>
              <a:rPr lang="zh-CN" altLang="en-US" b="1" strike="noStrike" noProof="1">
                <a:solidFill>
                  <a:srgbClr val="003366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词的上阙是从哪几个方面来写杭州的形胜与繁华的？</a:t>
            </a:r>
            <a:endParaRPr lang="zh-CN" altLang="en-US" b="1" strike="noStrike" noProof="1">
              <a:solidFill>
                <a:srgbClr val="00336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53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0" y="959366"/>
            <a:ext cx="12192000" cy="530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67957" y="196755"/>
            <a:ext cx="70326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烟柳画桥，风帘翠幕，参差十万人家。</a:t>
            </a:r>
            <a:endParaRPr lang="zh-CN" alt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704894" y="3315034"/>
            <a:ext cx="6265818" cy="1754326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indent="609600" algn="just" fontAlgn="auto">
              <a:lnSpc>
                <a:spcPct val="150000"/>
              </a:lnSpc>
            </a:pPr>
            <a:r>
              <a:rPr lang="en-US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“</a:t>
            </a:r>
            <a:r>
              <a:rPr lang="zh-CN" altLang="en-US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烟柳画桥，风帘翠幕</a:t>
            </a:r>
            <a:r>
              <a:rPr lang="en-US" altLang="zh-CN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”</a:t>
            </a:r>
            <a:r>
              <a:rPr lang="zh-CN" altLang="en-US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运用</a:t>
            </a:r>
            <a:r>
              <a:rPr lang="zh-CN" altLang="en-US" sz="2400" b="1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列锦</a:t>
            </a:r>
            <a:r>
              <a:rPr lang="zh-CN" altLang="en-US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修辞，将</a:t>
            </a:r>
            <a:r>
              <a:rPr lang="en-US" altLang="zh-CN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“</a:t>
            </a:r>
            <a:r>
              <a:rPr lang="zh-CN" altLang="en-US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参差十万人家</a:t>
            </a:r>
            <a:r>
              <a:rPr lang="en-US" altLang="zh-CN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”</a:t>
            </a:r>
            <a:r>
              <a:rPr lang="zh-CN" altLang="en-US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具象化。生动展现了杭州居民区的繁华。</a:t>
            </a:r>
            <a:endParaRPr lang="zh-CN" altLang="en-US" sz="2400" b="1" kern="100" spc="200" dirty="0">
              <a:latin typeface="黑体" panose="02010609060101010101" pitchFamily="49" charset="-122"/>
              <a:ea typeface="黑体" panose="02010609060101010101" pitchFamily="49" charset="-122"/>
              <a:cs typeface="隶书" panose="02010509060101010101" charset="-122"/>
              <a:sym typeface="+mn-ea"/>
            </a:endParaRPr>
          </a:p>
        </p:txBody>
      </p:sp>
      <p:sp>
        <p:nvSpPr>
          <p:cNvPr id="9" name="矩形 8"/>
          <p:cNvSpPr/>
          <p:nvPr>
            <p:custDataLst>
              <p:tags r:id="rId3"/>
            </p:custDataLst>
          </p:nvPr>
        </p:nvSpPr>
        <p:spPr>
          <a:xfrm>
            <a:off x="669744" y="5179565"/>
            <a:ext cx="10414635" cy="829945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indent="609600" algn="just" fontAlgn="auto">
              <a:lnSpc>
                <a:spcPct val="100000"/>
              </a:lnSpc>
            </a:pPr>
            <a:r>
              <a:rPr lang="zh-CN" sz="2400" b="1" u="sng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列锦</a:t>
            </a:r>
            <a:r>
              <a:rPr lang="zh-CN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：古诗词中白描的一种，</a:t>
            </a:r>
            <a:r>
              <a:rPr lang="zh-CN" sz="2400" b="1" kern="100" spc="2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指在不使用动词等充当谓语的情况下，只依靠名词和类名词的排列，来进行叙事或抒情的写作手法。</a:t>
            </a:r>
            <a:endParaRPr lang="zh-CN" sz="2400" b="1" kern="100" spc="200" dirty="0">
              <a:solidFill>
                <a:srgbClr val="22535A"/>
              </a:solidFill>
              <a:latin typeface="黑体" panose="02010609060101010101" pitchFamily="49" charset="-122"/>
              <a:ea typeface="黑体" panose="02010609060101010101" pitchFamily="49" charset="-122"/>
              <a:cs typeface="隶书" panose="02010509060101010101" charset="-122"/>
              <a:sym typeface="+mn-ea"/>
            </a:endParaRPr>
          </a:p>
        </p:txBody>
      </p:sp>
      <p:pic>
        <p:nvPicPr>
          <p:cNvPr id="10" name="Picture 10" descr="烟柳画桥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737792" y="1383570"/>
            <a:ext cx="3687128" cy="2765346"/>
          </a:xfrm>
          <a:prstGeom prst="rect">
            <a:avLst/>
          </a:prstGeom>
        </p:spPr>
      </p:pic>
      <p:sp>
        <p:nvSpPr>
          <p:cNvPr id="11" name="文本框 33795"/>
          <p:cNvSpPr txBox="1"/>
          <p:nvPr/>
        </p:nvSpPr>
        <p:spPr>
          <a:xfrm>
            <a:off x="1520190" y="1529379"/>
            <a:ext cx="381635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城市风光宁静优美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文本框 33796"/>
          <p:cNvSpPr txBox="1"/>
          <p:nvPr/>
        </p:nvSpPr>
        <p:spPr>
          <a:xfrm>
            <a:off x="1520190" y="2528637"/>
            <a:ext cx="360045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楼阁错落人烟稠密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文本框 33797"/>
          <p:cNvSpPr txBox="1"/>
          <p:nvPr/>
        </p:nvSpPr>
        <p:spPr>
          <a:xfrm>
            <a:off x="1520190" y="2032617"/>
            <a:ext cx="3889375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家家户户安居乐业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右箭头 33802"/>
          <p:cNvSpPr/>
          <p:nvPr/>
        </p:nvSpPr>
        <p:spPr>
          <a:xfrm>
            <a:off x="4941253" y="2218311"/>
            <a:ext cx="647700" cy="330920"/>
          </a:xfrm>
          <a:prstGeom prst="rightArrow">
            <a:avLst>
              <a:gd name="adj1" fmla="val 50000"/>
              <a:gd name="adj2" fmla="val 25052"/>
            </a:avLst>
          </a:prstGeom>
          <a:solidFill>
            <a:srgbClr val="339966"/>
          </a:solidFill>
          <a:ln w="9525">
            <a:noFill/>
          </a:ln>
        </p:spPr>
        <p:txBody>
          <a:bodyPr/>
          <a:lstStyle>
            <a:defPPr>
              <a:defRPr lang="zh-CN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620063" y="1745904"/>
            <a:ext cx="3180543" cy="942027"/>
          </a:xfrm>
          <a:prstGeom prst="rect">
            <a:avLst/>
          </a:prstGeom>
        </p:spPr>
        <p:txBody>
          <a:bodyPr vert="eaVert" wrap="none" numCol="1" fromWordArt="1">
            <a:normAutofit/>
          </a:bodyPr>
          <a:lstStyle>
            <a:defPPr>
              <a:defRPr lang="zh-CN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023971" y="1636360"/>
            <a:ext cx="305348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都市繁盛</a:t>
            </a:r>
            <a:endParaRPr lang="zh-CN" alt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/>
      <p:bldP spid="14" grpId="0" animBg="1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53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0" y="1014730"/>
            <a:ext cx="12192000" cy="530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67957" y="196755"/>
            <a:ext cx="70326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云树绕堤沙。怒涛卷霜雪，天堑无涯。</a:t>
            </a:r>
            <a:endParaRPr lang="zh-CN" alt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文本框 33795"/>
          <p:cNvSpPr txBox="1"/>
          <p:nvPr/>
        </p:nvSpPr>
        <p:spPr>
          <a:xfrm>
            <a:off x="1520190" y="1529379"/>
            <a:ext cx="381635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江岸绿树如云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文本框 33797"/>
          <p:cNvSpPr txBox="1"/>
          <p:nvPr/>
        </p:nvSpPr>
        <p:spPr>
          <a:xfrm>
            <a:off x="1520190" y="2032617"/>
            <a:ext cx="3889375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江水汹涌壮观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右箭头 33802"/>
          <p:cNvSpPr/>
          <p:nvPr/>
        </p:nvSpPr>
        <p:spPr>
          <a:xfrm>
            <a:off x="4187851" y="1868748"/>
            <a:ext cx="647700" cy="330920"/>
          </a:xfrm>
          <a:prstGeom prst="rightArrow">
            <a:avLst>
              <a:gd name="adj1" fmla="val 50000"/>
              <a:gd name="adj2" fmla="val 25052"/>
            </a:avLst>
          </a:prstGeom>
          <a:solidFill>
            <a:srgbClr val="339966"/>
          </a:solidFill>
          <a:ln w="9525">
            <a:noFill/>
          </a:ln>
        </p:spPr>
        <p:txBody>
          <a:bodyPr/>
          <a:lstStyle>
            <a:defPPr>
              <a:defRPr lang="zh-CN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759274" y="1771185"/>
            <a:ext cx="3180543" cy="942027"/>
          </a:xfrm>
          <a:prstGeom prst="rect">
            <a:avLst/>
          </a:prstGeom>
        </p:spPr>
        <p:txBody>
          <a:bodyPr vert="eaVert" wrap="none" numCol="1" fromWordArt="1">
            <a:normAutofit/>
          </a:bodyPr>
          <a:lstStyle>
            <a:defPPr>
              <a:defRPr lang="zh-CN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景色壮美</a:t>
            </a:r>
            <a:endParaRPr lang="zh-CN" alt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" name="矩形 17"/>
          <p:cNvSpPr/>
          <p:nvPr>
            <p:custDataLst>
              <p:tags r:id="rId2"/>
            </p:custDataLst>
          </p:nvPr>
        </p:nvSpPr>
        <p:spPr>
          <a:xfrm>
            <a:off x="210184" y="3546702"/>
            <a:ext cx="11844656" cy="2677656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indent="0" algn="just" fontAlgn="auto">
              <a:lnSpc>
                <a:spcPct val="100000"/>
              </a:lnSpc>
            </a:pPr>
            <a:r>
              <a:rPr lang="zh-CN" altLang="en-US" sz="2400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体会</a:t>
            </a:r>
            <a:r>
              <a:rPr lang="en-US" altLang="zh-CN" sz="2400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“</a:t>
            </a:r>
            <a:r>
              <a:rPr lang="zh-CN" altLang="en-US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卷</a:t>
            </a:r>
            <a:r>
              <a:rPr lang="en-US" altLang="zh-CN" sz="2400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”</a:t>
            </a:r>
            <a:r>
              <a:rPr lang="zh-CN" altLang="en-US" sz="2400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和</a:t>
            </a:r>
            <a:r>
              <a:rPr lang="en-US" altLang="zh-CN" sz="2400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“</a:t>
            </a:r>
            <a:r>
              <a:rPr lang="zh-CN" altLang="en-US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推</a:t>
            </a:r>
            <a:r>
              <a:rPr lang="en-US" altLang="zh-CN" sz="2400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”</a:t>
            </a:r>
            <a:r>
              <a:rPr lang="zh-CN" altLang="en-US" sz="2400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的不同表达效果？</a:t>
            </a:r>
            <a:endParaRPr lang="zh-CN" altLang="en-US" sz="2400" b="1" kern="100" dirty="0">
              <a:latin typeface="黑体" panose="02010609060101010101" pitchFamily="49" charset="-122"/>
              <a:ea typeface="黑体" panose="02010609060101010101" pitchFamily="49" charset="-122"/>
              <a:cs typeface="隶书" panose="02010509060101010101" charset="-122"/>
              <a:sym typeface="+mn-ea"/>
            </a:endParaRPr>
          </a:p>
          <a:p>
            <a:pPr fontAlgn="auto">
              <a:lnSpc>
                <a:spcPct val="150000"/>
              </a:lnSpc>
              <a:spcBef>
                <a:spcPct val="0"/>
              </a:spcBef>
              <a:buClr>
                <a:srgbClr val="DC5900"/>
              </a:buClr>
            </a:pPr>
            <a:endParaRPr lang="zh-CN" sz="2400" b="1" kern="100" dirty="0">
              <a:latin typeface="黑体" panose="02010609060101010101" pitchFamily="49" charset="-122"/>
              <a:ea typeface="黑体" panose="02010609060101010101" pitchFamily="49" charset="-122"/>
              <a:cs typeface="隶书" panose="02010509060101010101" charset="-122"/>
              <a:sym typeface="+mn-ea"/>
            </a:endParaRPr>
          </a:p>
          <a:p>
            <a:pPr indent="609600" fontAlgn="auto">
              <a:lnSpc>
                <a:spcPct val="150000"/>
              </a:lnSpc>
              <a:spcBef>
                <a:spcPct val="0"/>
              </a:spcBef>
              <a:buClr>
                <a:srgbClr val="DC5900"/>
              </a:buClr>
            </a:pPr>
            <a:r>
              <a:rPr lang="zh-CN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“霜雪”喻浪花，“怒涛卷霜雪”表现了钱塘江潮来时波浪翻滚，排山倒海的气势。</a:t>
            </a:r>
            <a:endParaRPr lang="zh-CN" sz="2400" b="1" kern="100" dirty="0">
              <a:latin typeface="黑体" panose="02010609060101010101" pitchFamily="49" charset="-122"/>
              <a:ea typeface="黑体" panose="02010609060101010101" pitchFamily="49" charset="-122"/>
              <a:cs typeface="隶书" panose="02010509060101010101" charset="-122"/>
            </a:endParaRPr>
          </a:p>
          <a:p>
            <a:pPr indent="609600" fontAlgn="auto">
              <a:lnSpc>
                <a:spcPct val="150000"/>
              </a:lnSpc>
              <a:spcBef>
                <a:spcPct val="0"/>
              </a:spcBef>
              <a:buClr>
                <a:srgbClr val="DC5900"/>
              </a:buClr>
            </a:pPr>
            <a:r>
              <a:rPr lang="zh-CN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用“推”字显得比较平板，力度和气势都没有“卷”强，对浪花飞溅的情态描写也不如“卷”形象逼真。</a:t>
            </a:r>
            <a:endParaRPr lang="zh-CN" sz="2400" b="1" kern="100" spc="200" dirty="0">
              <a:latin typeface="黑体" panose="02010609060101010101" pitchFamily="49" charset="-122"/>
              <a:ea typeface="黑体" panose="02010609060101010101" pitchFamily="49" charset="-122"/>
              <a:cs typeface="隶书" panose="02010509060101010101" charset="-122"/>
              <a:sym typeface="+mn-ea"/>
            </a:endParaRPr>
          </a:p>
        </p:txBody>
      </p:sp>
      <p:pic>
        <p:nvPicPr>
          <p:cNvPr id="19" name="Picture 5" descr="云树绕堤沙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630798" y="1241482"/>
            <a:ext cx="4130038" cy="3097529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372350" y="232821"/>
            <a:ext cx="36461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E0B765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比喻，拟人，夸张</a:t>
            </a:r>
            <a:endParaRPr lang="zh-CN" altLang="en-US" sz="2800" b="1" dirty="0">
              <a:solidFill>
                <a:srgbClr val="E0B765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 animBg="1"/>
      <p:bldP spid="15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70865" y="34925"/>
            <a:ext cx="4355465" cy="117665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noAutofit/>
          </a:bodyPr>
          <a:p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烟柳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画桥，风帘翠幕，参差十万人家。</a:t>
            </a:r>
            <a:endParaRPr lang="zh-CN" altLang="en-US" sz="32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endParaRPr lang="zh-CN" altLang="en-US" sz="32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05105" y="1663700"/>
            <a:ext cx="5211445" cy="1198880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烟花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三月下扬州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 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绝胜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烟柳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满皇都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 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一川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烟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草，满城风絮，梅子黄时雨。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506335" y="135255"/>
            <a:ext cx="4269105" cy="107632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云树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绕堤沙，怒涛卷霜雪，天堑无涯。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5105" y="3125470"/>
            <a:ext cx="6701790" cy="3415030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p>
            <a:r>
              <a:rPr lang="zh-CN" altLang="en-US" sz="2400" b="1">
                <a:solidFill>
                  <a:srgbClr val="7B0C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从色上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：淡雅、柔和，浅绿或淡黄的色调，仿佛笼罩着一层薄薄的纱或水汽，色彩饱和度低）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>
                <a:solidFill>
                  <a:srgbClr val="7B0C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从态上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：姿态轻盈、飘动、弥漫。无论是柳条随风摇曳，花雾随风飘散，还是草浪起伏连绵，都呈现出一种流动、缭绕、不绝如缕的动态美感。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>
                <a:solidFill>
                  <a:srgbClr val="7B0C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从形上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：形态细密、繁茂、成片。整体望去，连绵成势，形成一片朦胧的帷幕或背景。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542530" y="1663700"/>
            <a:ext cx="4191635" cy="1198880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p>
            <a:pPr marL="0" indent="0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i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云树</a:t>
            </a:r>
            <a:r>
              <a:rPr lang="zh-CN" altLang="en-US" sz="2400" b="1" i="0">
                <a:solidFill>
                  <a:srgbClr val="11111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交为密，雨日共成虹。</a:t>
            </a:r>
            <a:endParaRPr lang="zh-CN" altLang="en-US" sz="2400" b="1" i="0">
              <a:solidFill>
                <a:srgbClr val="11111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i="0">
                <a:solidFill>
                  <a:srgbClr val="11111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峰攒入</a:t>
            </a:r>
            <a:r>
              <a:rPr lang="zh-CN" altLang="en-US" sz="2400" b="1" i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云树</a:t>
            </a:r>
            <a:r>
              <a:rPr lang="zh-CN" altLang="en-US" sz="2400" b="1" i="0">
                <a:solidFill>
                  <a:srgbClr val="11111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，崖喷落江泉。</a:t>
            </a:r>
            <a:endParaRPr lang="zh-CN" altLang="en-US" sz="2400" b="1" i="0">
              <a:solidFill>
                <a:srgbClr val="11111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i="0">
                <a:solidFill>
                  <a:srgbClr val="11111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初入</a:t>
            </a:r>
            <a:r>
              <a:rPr lang="zh-CN" altLang="en-US" sz="2400" b="1" i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云树</a:t>
            </a:r>
            <a:r>
              <a:rPr lang="zh-CN" altLang="en-US" sz="2400" b="1" i="0">
                <a:solidFill>
                  <a:srgbClr val="11111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间，冥蒙未昭廓。</a:t>
            </a:r>
            <a:endParaRPr lang="zh-CN" altLang="en-US" sz="2400" b="1" i="0">
              <a:solidFill>
                <a:srgbClr val="11111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501255" y="3840480"/>
            <a:ext cx="4232910" cy="1568450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云树，也可理解远远望去，沿堤的树林枝繁叶茂，浓密如云，也可理解成高耸入云。“绕”字尽显古树成行长堤迤逦之态。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  <p:bldP spid="8" grpId="0" bldLvl="0" animBg="1"/>
      <p:bldP spid="8" grpId="1" animBg="1"/>
      <p:bldP spid="9" grpId="0" animBg="1"/>
      <p:bldP spid="9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53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0" y="1014730"/>
            <a:ext cx="12192000" cy="530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67957" y="196755"/>
            <a:ext cx="70326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市列珠玑，户盈罗绮，竞豪奢。</a:t>
            </a:r>
            <a:endParaRPr lang="zh-CN" alt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334486" y="3561006"/>
            <a:ext cx="10966768" cy="2739211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marL="0" lvl="0" indent="609600" fontAlgn="auto">
              <a:spcBef>
                <a:spcPct val="0"/>
              </a:spcBef>
              <a:buNone/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这是对“繁华”的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铺陈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描写，描写了两个方面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：</a:t>
            </a:r>
            <a:endParaRPr lang="en-US" altLang="zh-CN" sz="2400" b="1" dirty="0" smtClean="0"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ea"/>
            </a:endParaRPr>
          </a:p>
          <a:p>
            <a:pPr marL="0" lvl="0" indent="609600" fontAlgn="auto">
              <a:spcBef>
                <a:spcPct val="0"/>
              </a:spcBef>
              <a:buNone/>
            </a:pP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ea"/>
            </a:endParaRPr>
          </a:p>
          <a:p>
            <a:pPr marL="0" lvl="0" indent="609600" fontAlgn="auto">
              <a:spcBef>
                <a:spcPct val="0"/>
              </a:spcBef>
              <a:buNone/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一是</a:t>
            </a:r>
            <a:r>
              <a:rPr lang="zh-CN" altLang="en-US" sz="2400" b="1" u="sng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商业贸易情况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——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“市列珠玑”，用市场上的珍宝，代表了商品的丰富、商业的繁荣；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ea"/>
            </a:endParaRPr>
          </a:p>
          <a:p>
            <a:pPr marL="0" lvl="0" indent="609600" fontAlgn="auto">
              <a:spcBef>
                <a:spcPct val="0"/>
              </a:spcBef>
              <a:buNone/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二是</a:t>
            </a:r>
            <a:r>
              <a:rPr lang="zh-CN" altLang="en-US" sz="2400" b="1" u="sng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衣着情况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——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“户盈罗绮”，用百姓穿着代表了百姓生活的富裕。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ea"/>
            </a:endParaRPr>
          </a:p>
          <a:p>
            <a:pPr marL="0" lvl="0" indent="609600" fontAlgn="auto">
              <a:spcBef>
                <a:spcPct val="0"/>
              </a:spcBef>
              <a:buNone/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作者用“珠玑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”“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罗绮”两个意象来凸显市井的“豪奢”，同时一个“竞”，写出了杭州富民比豪华、斗阔气的情景。</a:t>
            </a:r>
            <a:endParaRPr lang="zh-CN" altLang="en-US" sz="2400" b="1" kern="100" spc="200" dirty="0"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10" name="Picture 5" descr="市列珠玑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465310" y="1225550"/>
            <a:ext cx="2366010" cy="1576705"/>
          </a:xfrm>
          <a:prstGeom prst="rect">
            <a:avLst/>
          </a:prstGeom>
        </p:spPr>
      </p:pic>
      <p:sp>
        <p:nvSpPr>
          <p:cNvPr id="11" name="文本框 35844"/>
          <p:cNvSpPr txBox="1"/>
          <p:nvPr/>
        </p:nvSpPr>
        <p:spPr>
          <a:xfrm>
            <a:off x="964565" y="1354574"/>
            <a:ext cx="4319587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商品丰富商业繁荣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文本框 35845"/>
          <p:cNvSpPr txBox="1"/>
          <p:nvPr/>
        </p:nvSpPr>
        <p:spPr>
          <a:xfrm>
            <a:off x="985519" y="1984339"/>
            <a:ext cx="3024188" cy="116955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家家披罗着锦 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市民生活殷富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右箭头 33802"/>
          <p:cNvSpPr/>
          <p:nvPr/>
        </p:nvSpPr>
        <p:spPr>
          <a:xfrm>
            <a:off x="4144483" y="1992777"/>
            <a:ext cx="647700" cy="330920"/>
          </a:xfrm>
          <a:prstGeom prst="rightArrow">
            <a:avLst>
              <a:gd name="adj1" fmla="val 50000"/>
              <a:gd name="adj2" fmla="val 25052"/>
            </a:avLst>
          </a:prstGeom>
          <a:solidFill>
            <a:srgbClr val="339966"/>
          </a:solidFill>
          <a:ln w="9525">
            <a:noFill/>
          </a:ln>
        </p:spPr>
        <p:txBody>
          <a:bodyPr/>
          <a:lstStyle>
            <a:defPPr>
              <a:defRPr lang="zh-CN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715906" y="1746624"/>
            <a:ext cx="3180543" cy="942027"/>
          </a:xfrm>
          <a:prstGeom prst="rect">
            <a:avLst/>
          </a:prstGeom>
        </p:spPr>
        <p:txBody>
          <a:bodyPr vert="eaVert" wrap="none" numCol="1" fromWordArt="1">
            <a:normAutofit/>
          </a:bodyPr>
          <a:lstStyle>
            <a:defPPr>
              <a:defRPr lang="zh-CN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民殷财阜</a:t>
            </a:r>
            <a:endParaRPr lang="zh-CN" alt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 animBg="1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53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0" y="976578"/>
            <a:ext cx="12192000" cy="530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" name="矩形 18"/>
          <p:cNvSpPr/>
          <p:nvPr>
            <p:custDataLst>
              <p:tags r:id="rId1"/>
            </p:custDataLst>
          </p:nvPr>
        </p:nvSpPr>
        <p:spPr>
          <a:xfrm>
            <a:off x="616034" y="1679575"/>
            <a:ext cx="6772908" cy="3784600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indent="635000" algn="just" fontAlgn="auto">
              <a:lnSpc>
                <a:spcPct val="100000"/>
              </a:lnSpc>
            </a:pPr>
            <a:r>
              <a:rPr lang="zh-CN" altLang="en-US" sz="2400" b="1" spc="1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lt"/>
              </a:rPr>
              <a:t>点染，即点明渲染。点染本来是书画术语，后来被引用到文学中来，通过点染，可使文章“更上一层楼”。</a:t>
            </a:r>
            <a:endParaRPr lang="zh-CN" altLang="en-US" sz="2400" b="1" spc="100" dirty="0"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lt"/>
            </a:endParaRPr>
          </a:p>
          <a:p>
            <a:pPr indent="635000" algn="just" fontAlgn="auto">
              <a:lnSpc>
                <a:spcPct val="100000"/>
              </a:lnSpc>
            </a:pPr>
            <a:r>
              <a:rPr lang="zh-CN" altLang="en-US" sz="2400" b="1" spc="1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lt"/>
              </a:rPr>
              <a:t>所谓点，就是</a:t>
            </a:r>
            <a:r>
              <a:rPr lang="zh-CN" altLang="en-US" sz="2400" b="1" u="sng" spc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lt"/>
              </a:rPr>
              <a:t>点明</a:t>
            </a:r>
            <a:r>
              <a:rPr lang="zh-CN" altLang="en-US" sz="2400" b="1" spc="1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lt"/>
              </a:rPr>
              <a:t>，将所要抒写的情感、道理，一语点明，使读者了然于胸；所谓染，就是</a:t>
            </a:r>
            <a:r>
              <a:rPr lang="zh-CN" altLang="en-US" sz="2400" b="1" u="sng" spc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lt"/>
              </a:rPr>
              <a:t>渲染、烘托</a:t>
            </a:r>
            <a:r>
              <a:rPr lang="zh-CN" altLang="en-US" sz="2400" b="1" spc="1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lt"/>
              </a:rPr>
              <a:t>，即以具体的事物、景物将所点明的情感、道理烘托出来，以便读者对其能更具体、更生动地把握。</a:t>
            </a:r>
            <a:endParaRPr lang="zh-CN" altLang="en-US" sz="2400" b="1" spc="100" dirty="0"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lt"/>
            </a:endParaRPr>
          </a:p>
          <a:p>
            <a:pPr indent="635000" algn="just" fontAlgn="auto">
              <a:lnSpc>
                <a:spcPct val="100000"/>
              </a:lnSpc>
            </a:pPr>
            <a:r>
              <a:rPr lang="zh-CN" altLang="en-US" sz="2400" b="1" spc="1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lt"/>
              </a:rPr>
              <a:t>但必须强调的是，</a:t>
            </a:r>
            <a:r>
              <a:rPr lang="zh-CN" altLang="en-US" sz="2400" b="1" u="sng" spc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lt"/>
              </a:rPr>
              <a:t>点染之间不能“有他语相隔”，只能是一气而下</a:t>
            </a:r>
            <a:r>
              <a:rPr lang="zh-CN" altLang="en-US" sz="2400" b="1" spc="1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lt"/>
              </a:rPr>
              <a:t>。</a:t>
            </a:r>
            <a:endParaRPr lang="zh-CN" altLang="en-US" sz="2400" b="1" spc="100" dirty="0"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lt"/>
            </a:endParaRPr>
          </a:p>
        </p:txBody>
      </p:sp>
      <p:sp>
        <p:nvSpPr>
          <p:cNvPr id="24" name="矩形: 圆角 23"/>
          <p:cNvSpPr/>
          <p:nvPr>
            <p:custDataLst>
              <p:tags r:id="rId2"/>
            </p:custDataLst>
          </p:nvPr>
        </p:nvSpPr>
        <p:spPr>
          <a:xfrm>
            <a:off x="7901305" y="2385060"/>
            <a:ext cx="2818130" cy="3622675"/>
          </a:xfrm>
          <a:prstGeom prst="roundRect">
            <a:avLst>
              <a:gd name="adj" fmla="val 638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23" name="矩形 22"/>
          <p:cNvSpPr/>
          <p:nvPr>
            <p:custDataLst>
              <p:tags r:id="rId3"/>
            </p:custDataLst>
          </p:nvPr>
        </p:nvSpPr>
        <p:spPr>
          <a:xfrm>
            <a:off x="8074744" y="2491740"/>
            <a:ext cx="2470701" cy="341632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508000" algn="just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000" b="1" kern="1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东南形胜，三吴都会，钱塘自古繁华。</a:t>
            </a:r>
            <a:r>
              <a:rPr lang="zh-CN" sz="2000" b="1" u="sng" kern="1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烟柳画桥，风帘翠幕，参差十万人家。云树绕堤沙，怒涛卷霜雪，天堑无涯。市列珠玑，户盈罗绮，竞豪奢。</a:t>
            </a:r>
            <a:endParaRPr lang="zh-CN" altLang="zh-CN" sz="2000" b="1" u="sng" kern="100" spc="1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4357921" y="198894"/>
            <a:ext cx="67558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手法：点染</a:t>
            </a:r>
            <a:endParaRPr lang="zh-CN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线形标注 1 3"/>
          <p:cNvSpPr/>
          <p:nvPr>
            <p:custDataLst>
              <p:tags r:id="rId5"/>
            </p:custDataLst>
          </p:nvPr>
        </p:nvSpPr>
        <p:spPr>
          <a:xfrm>
            <a:off x="9787255" y="1212850"/>
            <a:ext cx="932180" cy="519430"/>
          </a:xfrm>
          <a:prstGeom prst="borderCallout1">
            <a:avLst>
              <a:gd name="adj1" fmla="val 18750"/>
              <a:gd name="adj2" fmla="val -8333"/>
              <a:gd name="adj3" fmla="val 325916"/>
              <a:gd name="adj4" fmla="val -80381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6"/>
            </p:custDataLst>
          </p:nvPr>
        </p:nvSpPr>
        <p:spPr>
          <a:xfrm>
            <a:off x="9956165" y="1167130"/>
            <a:ext cx="596638" cy="5847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点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" name="线形标注 1 16"/>
          <p:cNvSpPr/>
          <p:nvPr>
            <p:custDataLst>
              <p:tags r:id="rId7"/>
            </p:custDataLst>
          </p:nvPr>
        </p:nvSpPr>
        <p:spPr>
          <a:xfrm>
            <a:off x="11113770" y="4618990"/>
            <a:ext cx="932180" cy="519430"/>
          </a:xfrm>
          <a:prstGeom prst="borderCallout1">
            <a:avLst>
              <a:gd name="adj1" fmla="val 18750"/>
              <a:gd name="adj2" fmla="val -8333"/>
              <a:gd name="adj3" fmla="val -87652"/>
              <a:gd name="adj4" fmla="val -8351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8"/>
            </p:custDataLst>
          </p:nvPr>
        </p:nvSpPr>
        <p:spPr>
          <a:xfrm>
            <a:off x="11231245" y="4618990"/>
            <a:ext cx="596638" cy="5847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染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 bldLvl="0" animBg="1"/>
      <p:bldP spid="23" grpId="0" bldLvl="0" animBg="1"/>
      <p:bldP spid="4" grpId="0" animBg="1"/>
      <p:bldP spid="11" grpId="0" animBg="1"/>
      <p:bldP spid="17" grpId="0" bldLvl="0" animBg="1"/>
      <p:bldP spid="28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53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0" y="1014730"/>
            <a:ext cx="12192000" cy="5843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02" name="图片 101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8621485" y="939860"/>
            <a:ext cx="3322839" cy="126449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167957" y="196755"/>
            <a:ext cx="81073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重湖</a:t>
            </a:r>
            <a:r>
              <a:rPr lang="zh-CN" alt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叠</a:t>
            </a:r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巘</a:t>
            </a:r>
            <a:r>
              <a:rPr lang="zh-CN" alt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清</a:t>
            </a:r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嘉，有三秋桂子，十里荷花。</a:t>
            </a:r>
            <a:endParaRPr lang="zh-CN" alt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>
            <a:off x="720714" y="1414728"/>
            <a:ext cx="6716395" cy="1420495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marL="0" lvl="0" indent="609600" fontAlgn="auto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里湖、外湖与重重叠叠的山岭非常清秀美丽，有秋天的桂子，十里的荷花。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</a:endParaRPr>
          </a:p>
          <a:p>
            <a:pPr lvl="0" indent="609600">
              <a:lnSpc>
                <a:spcPct val="120000"/>
              </a:lnSpc>
              <a:spcBef>
                <a:spcPct val="0"/>
              </a:spcBef>
            </a:pPr>
            <a:endParaRPr lang="zh-CN" altLang="en-US" sz="2400" b="1" kern="100" spc="200" dirty="0"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70865" y="2513965"/>
            <a:ext cx="10426700" cy="2310765"/>
          </a:xfrm>
          <a:prstGeom prst="rect">
            <a:avLst/>
          </a:prstGeom>
        </p:spPr>
        <p:txBody>
          <a:bodyPr wrap="square" lIns="90000" tIns="46800" rIns="90000" bIns="4680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600" lvl="0" indent="-355600" algn="l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Clr>
                <a:schemeClr val="accent1">
                  <a:lumMod val="40000"/>
                  <a:lumOff val="60000"/>
                </a:schemeClr>
              </a:buClr>
              <a:buSzTx/>
              <a:buFont typeface="Wingdings" panose="05000000000000000000" pitchFamily="2" charset="2"/>
              <a:buChar char="n"/>
            </a:pPr>
            <a:r>
              <a:rPr lang="zh-CN" altLang="en-US" sz="2400" b="1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rPr>
              <a:t>罗大经《鹤林玉露》里记载，《望海潮》词传到金邦，金主</a:t>
            </a:r>
            <a:r>
              <a:rPr lang="zh-CN" altLang="en-US" sz="2400" b="1" spc="12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完颜亮</a:t>
            </a:r>
            <a:r>
              <a:rPr lang="zh-CN" altLang="en-US" sz="2400" b="1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rPr>
              <a:t>听到之后，欣然有慕于“三秋桂子，十里荷花”，“</a:t>
            </a:r>
            <a:r>
              <a:rPr lang="zh-CN" altLang="en-US" sz="2400" b="1" spc="12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遂起投鞭渡江之志”</a:t>
            </a:r>
            <a:r>
              <a:rPr lang="zh-CN" altLang="en-US" sz="2400" b="1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rPr>
              <a:t>。隔年以六十万大军南下攻宋。</a:t>
            </a:r>
            <a:endParaRPr lang="zh-CN" altLang="en-US" sz="2400" b="1" spc="12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20725" y="4944110"/>
            <a:ext cx="1075753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何处无桂子，无处不花，为何偏偏是杭州城的“三秋桂子，十里荷花”让一个皇帝欣喜羡慕，竟然到了要发动一起战争的地步?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4" grpId="0"/>
      <p:bldP spid="4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53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0" y="1014730"/>
            <a:ext cx="12192000" cy="5756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67957" y="196755"/>
            <a:ext cx="81073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重湖</a:t>
            </a:r>
            <a:r>
              <a:rPr lang="zh-CN" alt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叠</a:t>
            </a:r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巘</a:t>
            </a:r>
            <a:r>
              <a:rPr lang="zh-CN" alt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清</a:t>
            </a:r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嘉，有三秋桂子，十里荷花。</a:t>
            </a:r>
            <a:endParaRPr lang="zh-CN" alt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67335" y="1138555"/>
            <a:ext cx="11330305" cy="86487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no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“重湖”，指西湖，诗人白居易任杭州刺史时，在钱塘门外筑了一条长堤，世称白堤。而西湖以白堤为界，分为外湖和里湖，所以词人称为重湖。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67335" y="2133600"/>
            <a:ext cx="11229975" cy="46037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“叠</a:t>
            </a:r>
            <a:r>
              <a:rPr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巘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”，当指杭州灵隐山、南屏山、慧日峰等重重叠叠的山岭。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77900" y="2872740"/>
            <a:ext cx="490474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 u="sng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“三秋桂子”照应</a:t>
            </a:r>
            <a:r>
              <a:rPr lang="zh-CN" altLang="en-US" sz="2400" b="1" u="sng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“叠</a:t>
            </a:r>
            <a:r>
              <a:rPr lang="zh-CN" altLang="en-US" sz="2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巘</a:t>
            </a:r>
            <a:r>
              <a:rPr lang="zh-CN" altLang="en-US" sz="2400" b="1" u="sng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”</a:t>
            </a:r>
            <a:r>
              <a:rPr lang="zh-CN" altLang="en-US" sz="2400" b="1" u="sng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，</a:t>
            </a:r>
            <a:r>
              <a:rPr lang="zh-CN" altLang="en-US" sz="2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从时间着眼，写桂子飘香的</a:t>
            </a:r>
            <a:r>
              <a:rPr lang="zh-CN" altLang="en-US" sz="2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淡雅。</a:t>
            </a:r>
            <a:endParaRPr lang="zh-CN" altLang="en-US" sz="2400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294245" y="2663190"/>
            <a:ext cx="464185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 u="sng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“十里荷花”照应“重湖”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。</a:t>
            </a:r>
            <a:r>
              <a:rPr lang="zh-CN" altLang="en-US" sz="2400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从空间着眼，写荷花盛开的</a:t>
            </a:r>
            <a:r>
              <a:rPr lang="zh-CN" altLang="en-US" sz="2400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热烈。</a:t>
            </a:r>
            <a:endParaRPr lang="zh-CN" altLang="en-US" sz="2400" b="1" dirty="0" smtClean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67335" y="3827145"/>
            <a:ext cx="4288790" cy="163004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《鹧鸪天·桂花》李清照</a:t>
            </a:r>
            <a:endParaRPr lang="en-US" altLang="zh-CN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暗淡轻黄体性柔，情疏迹远只香留。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何须浅碧深红色，自是花中第一流。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梅定妒，菊应羞，画阑开处冠中秋。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骚人可煞无情思，何事当年不见收。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732395" y="4044315"/>
            <a:ext cx="3764915" cy="119888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   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晓出净慈寺送林子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      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杨万里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毕竟西湖六月中，风光不与四时同。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接天莲叶无穷碧，映日荷花别样红。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67335" y="5794375"/>
            <a:ext cx="1150048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重湖叠巘为背景，阳光之下，浩淼水域之中，无边的荷花美艳之极。山寺之上，月光之下，隐约的桂花香气沁人心脾。桂香淡雅，荷花美艳。展现出没有刻意雕琢的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自然之美。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665345" y="3764915"/>
            <a:ext cx="2534285" cy="175323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《忆江南·其二》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  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白居易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江南忆，最忆是杭州。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b="1"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山寺月中寻桂子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郡亭枕上看潮头。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何日更重游？ 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bldLvl="0" animBg="1"/>
      <p:bldP spid="5" grpId="1" animBg="1"/>
      <p:bldP spid="6" grpId="0"/>
      <p:bldP spid="6" grpId="1"/>
      <p:bldP spid="9" grpId="0" bldLvl="0" animBg="1"/>
      <p:bldP spid="9" grpId="1" animBg="1"/>
      <p:bldP spid="18" grpId="0" animBg="1"/>
      <p:bldP spid="18" grpId="1" animBg="1"/>
      <p:bldP spid="7" grpId="0"/>
      <p:bldP spid="7" grpId="1"/>
      <p:bldP spid="15" grpId="0" bldLvl="0" animBg="1"/>
      <p:bldP spid="15" grpId="1" animBg="1"/>
      <p:bldP spid="17" grpId="0"/>
      <p:bldP spid="17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0" y="1014730"/>
            <a:ext cx="12192000" cy="530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5349240" y="230554"/>
            <a:ext cx="3989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chemeClr val="bg1"/>
                </a:solidFill>
                <a:latin typeface="华光大标宋_CNKI" panose="02000500000000000000" pitchFamily="2" charset="-122"/>
                <a:ea typeface="华光大标宋_CNKI" panose="02000500000000000000" pitchFamily="2" charset="-122"/>
              </a:rPr>
              <a:t>文体知识</a:t>
            </a:r>
            <a:endParaRPr lang="zh-CN" altLang="en-US" sz="3600" dirty="0">
              <a:solidFill>
                <a:schemeClr val="bg1"/>
              </a:solidFill>
              <a:latin typeface="华光大标宋_CNKI" panose="02000500000000000000" pitchFamily="2" charset="-122"/>
              <a:ea typeface="华光大标宋_CNKI" panose="02000500000000000000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0206" y="588610"/>
            <a:ext cx="1146684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词的起源：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兴起于隋唐，盛行于宋，并在宋代发展到高峰。词即歌词，指可以和乐歌唱的诗体，即词是诗的一种，所以又称“长短句”、“诗余”、“曲子词”、“歌词”等。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词牌和标题：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词牌是一首词的词调的名称，它决定词的字数、句数和平仄，而词的标题是词的主要内容的集中体现。一首词可以没有标题，但不能没有词牌。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词的分类：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按</a:t>
            </a:r>
            <a:r>
              <a:rPr lang="zh-CN" altLang="en-US" sz="2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字数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可分为小令（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58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字以内）、中调（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59-90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字）、长调（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91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字以上）。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按</a:t>
            </a:r>
            <a:r>
              <a:rPr lang="zh-CN" altLang="en-US" sz="2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段的多少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，词可分为单调、双调、三叠、四叠等。（词的段落叫：阕或片）。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按</a:t>
            </a:r>
            <a:r>
              <a:rPr lang="zh-CN" altLang="en-US" sz="2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作家的流派风格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可分为豪放和婉约派。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53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0" y="1024196"/>
            <a:ext cx="12192000" cy="530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184784" y="1517650"/>
            <a:ext cx="8812259" cy="1938992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indent="609600" algn="just" fontAlgn="auto">
              <a:lnSpc>
                <a:spcPct val="100000"/>
              </a:lnSpc>
            </a:pPr>
            <a:r>
              <a:rPr lang="zh-CN" altLang="en-US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“泛夜”“弄晴”，</a:t>
            </a:r>
            <a:r>
              <a:rPr lang="zh-CN" altLang="en-US" sz="2400" b="1" kern="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互文见义</a:t>
            </a:r>
            <a:r>
              <a:rPr lang="zh-CN" altLang="en-US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，说明不论白天或是夜晚，湖面上都荡漾着优美的笛曲和采菱的歌声</a:t>
            </a:r>
            <a:r>
              <a:rPr lang="zh-CN" altLang="en-US" sz="2400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。</a:t>
            </a:r>
            <a:endParaRPr lang="en-US" altLang="zh-CN" sz="2400" b="1" kern="100" dirty="0" smtClean="0">
              <a:latin typeface="黑体" panose="02010609060101010101" pitchFamily="49" charset="-122"/>
              <a:ea typeface="黑体" panose="02010609060101010101" pitchFamily="49" charset="-122"/>
              <a:cs typeface="隶书" panose="02010509060101010101" charset="-122"/>
              <a:sym typeface="+mn-ea"/>
            </a:endParaRPr>
          </a:p>
          <a:p>
            <a:pPr indent="609600" algn="just" fontAlgn="auto">
              <a:lnSpc>
                <a:spcPct val="100000"/>
              </a:lnSpc>
            </a:pPr>
            <a:endParaRPr lang="en-US" altLang="zh-CN" sz="2400" b="1" kern="100" dirty="0">
              <a:latin typeface="黑体" panose="02010609060101010101" pitchFamily="49" charset="-122"/>
              <a:ea typeface="黑体" panose="02010609060101010101" pitchFamily="49" charset="-122"/>
              <a:cs typeface="隶书" panose="02010509060101010101" charset="-122"/>
              <a:sym typeface="+mn-ea"/>
            </a:endParaRPr>
          </a:p>
          <a:p>
            <a:pPr indent="609600" algn="just" fontAlgn="auto">
              <a:lnSpc>
                <a:spcPct val="100000"/>
              </a:lnSpc>
            </a:pPr>
            <a:r>
              <a:rPr lang="zh-CN" altLang="en-US" sz="2400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白居易</a:t>
            </a:r>
            <a:r>
              <a:rPr lang="en-US" altLang="zh-CN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《</a:t>
            </a:r>
            <a:r>
              <a:rPr lang="zh-CN" altLang="en-US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忆江南</a:t>
            </a:r>
            <a:r>
              <a:rPr lang="en-US" altLang="zh-CN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》“</a:t>
            </a:r>
            <a:r>
              <a:rPr lang="zh-CN" altLang="en-US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吴酒一杯春竹叶</a:t>
            </a:r>
            <a:r>
              <a:rPr lang="en-US" altLang="zh-CN" sz="2400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,</a:t>
            </a:r>
            <a:r>
              <a:rPr lang="zh-CN" altLang="en-US" sz="2400" b="1" kern="1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吴</a:t>
            </a:r>
            <a:r>
              <a:rPr lang="zh-CN" altLang="en-US" sz="2400" b="1" kern="1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娃</a:t>
            </a:r>
            <a:r>
              <a:rPr lang="zh-CN" altLang="en-US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双舞醉芙蓉”。吴娃指吴地的女子，</a:t>
            </a:r>
            <a:r>
              <a:rPr lang="zh-CN" altLang="en-US" sz="2400" b="1" kern="1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莲娃</a:t>
            </a:r>
            <a:r>
              <a:rPr lang="zh-CN" altLang="en-US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则是采莲的美女。 </a:t>
            </a:r>
            <a:endParaRPr lang="zh-CN" altLang="en-US" sz="2400" b="1" kern="100" dirty="0">
              <a:latin typeface="黑体" panose="02010609060101010101" pitchFamily="49" charset="-122"/>
              <a:ea typeface="黑体" panose="02010609060101010101" pitchFamily="49" charset="-122"/>
              <a:cs typeface="隶书" panose="02010509060101010101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67957" y="196755"/>
            <a:ext cx="70326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羌管弄晴，菱歌泛夜，嬉嬉钓叟莲娃。</a:t>
            </a:r>
            <a:endParaRPr lang="zh-CN" alt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rcRect t="33159" b="33159"/>
          <a:stretch>
            <a:fillRect/>
          </a:stretch>
        </p:blipFill>
        <p:spPr>
          <a:xfrm>
            <a:off x="317318" y="4588824"/>
            <a:ext cx="10972800" cy="1743971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7280" h="3748">
                <a:moveTo>
                  <a:pt x="0" y="0"/>
                </a:moveTo>
                <a:lnTo>
                  <a:pt x="17280" y="0"/>
                </a:lnTo>
                <a:lnTo>
                  <a:pt x="17280" y="3748"/>
                </a:lnTo>
                <a:lnTo>
                  <a:pt x="0" y="3748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9" name="矩形 8"/>
          <p:cNvSpPr/>
          <p:nvPr/>
        </p:nvSpPr>
        <p:spPr>
          <a:xfrm>
            <a:off x="7820337" y="1787047"/>
            <a:ext cx="3180543" cy="942027"/>
          </a:xfrm>
          <a:prstGeom prst="rect">
            <a:avLst/>
          </a:prstGeom>
        </p:spPr>
        <p:txBody>
          <a:bodyPr vert="eaVert" wrap="none" numCol="1" fromWordArt="1">
            <a:normAutofit/>
          </a:bodyPr>
          <a:lstStyle>
            <a:defPPr>
              <a:defRPr lang="zh-CN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百姓和乐</a:t>
            </a:r>
            <a:endParaRPr lang="en-US" altLang="zh-CN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怡然自得</a:t>
            </a:r>
            <a:endParaRPr lang="zh-CN" alt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53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0" y="1036380"/>
            <a:ext cx="12192000" cy="530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4640580" y="1720840"/>
            <a:ext cx="4640580" cy="3785652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indent="609600" algn="just" fontAlgn="auto">
              <a:lnSpc>
                <a:spcPct val="100000"/>
              </a:lnSpc>
            </a:pPr>
            <a:r>
              <a:rPr lang="zh-CN" altLang="en-US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千名骑兵跟随，高牙大旗簇拥，长官们在微醺中听着箫鼓管弦，吟诗作词，赞赏着美丽的水色山光</a:t>
            </a:r>
            <a:r>
              <a:rPr lang="zh-CN" altLang="en-US" sz="2400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。</a:t>
            </a:r>
            <a:endParaRPr lang="en-US" altLang="zh-CN" sz="2400" b="1" kern="100" dirty="0" smtClean="0">
              <a:latin typeface="黑体" panose="02010609060101010101" pitchFamily="49" charset="-122"/>
              <a:ea typeface="黑体" panose="02010609060101010101" pitchFamily="49" charset="-122"/>
              <a:cs typeface="隶书" panose="02010509060101010101" charset="-122"/>
              <a:sym typeface="+mn-ea"/>
            </a:endParaRPr>
          </a:p>
          <a:p>
            <a:pPr indent="609600" algn="just" fontAlgn="auto">
              <a:lnSpc>
                <a:spcPct val="100000"/>
              </a:lnSpc>
            </a:pPr>
            <a:r>
              <a:rPr lang="zh-CN" altLang="en-US" sz="2400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 </a:t>
            </a:r>
            <a:endParaRPr lang="zh-CN" altLang="en-US" sz="2400" b="1" kern="100" dirty="0">
              <a:latin typeface="黑体" panose="02010609060101010101" pitchFamily="49" charset="-122"/>
              <a:ea typeface="黑体" panose="02010609060101010101" pitchFamily="49" charset="-122"/>
              <a:cs typeface="隶书" panose="02010509060101010101" charset="-122"/>
              <a:sym typeface="+mn-ea"/>
            </a:endParaRPr>
          </a:p>
          <a:p>
            <a:pPr indent="609600" algn="just" fontAlgn="auto">
              <a:lnSpc>
                <a:spcPct val="100000"/>
              </a:lnSpc>
            </a:pPr>
            <a:r>
              <a:rPr lang="zh-CN" altLang="en-US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正因为百姓各自安居乐业，官吏才有闲情逸致享受歌舞和美景，从</a:t>
            </a:r>
            <a:r>
              <a:rPr lang="zh-CN" altLang="en-US" sz="2400" b="1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侧面歌颂了他们治理有方</a:t>
            </a:r>
            <a:r>
              <a:rPr lang="zh-CN" altLang="en-US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，才使当地呈现出一片祥和的承平气象。</a:t>
            </a:r>
            <a:endParaRPr lang="zh-CN" altLang="en-US" sz="2400" b="1" kern="100" dirty="0">
              <a:latin typeface="黑体" panose="02010609060101010101" pitchFamily="49" charset="-122"/>
              <a:ea typeface="黑体" panose="02010609060101010101" pitchFamily="49" charset="-122"/>
              <a:cs typeface="隶书" panose="02010509060101010101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67957" y="196755"/>
            <a:ext cx="70326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千骑拥高牙，乘醉听箫鼓，吟赏烟霞。</a:t>
            </a:r>
            <a:endParaRPr lang="zh-CN" alt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079508" y="2748653"/>
            <a:ext cx="3180543" cy="942027"/>
          </a:xfrm>
          <a:prstGeom prst="rect">
            <a:avLst/>
          </a:prstGeom>
        </p:spPr>
        <p:txBody>
          <a:bodyPr vert="eaVert" wrap="none" numCol="1" fromWordArt="1">
            <a:normAutofit/>
          </a:bodyPr>
          <a:lstStyle>
            <a:defPPr>
              <a:defRPr lang="zh-CN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官员情趣高雅</a:t>
            </a:r>
            <a:endParaRPr lang="en-US" altLang="zh-CN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政治清明</a:t>
            </a:r>
            <a:endParaRPr lang="en-US" altLang="zh-CN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社会安定</a:t>
            </a:r>
            <a:endParaRPr lang="zh-CN" alt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252" y="2076703"/>
            <a:ext cx="3884295" cy="27045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53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0" y="1014730"/>
            <a:ext cx="12192000" cy="530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213995" y="196215"/>
            <a:ext cx="70326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异日图将好景，归去凤池夸。</a:t>
            </a:r>
            <a:endParaRPr lang="zh-CN" alt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307975" y="4847272"/>
            <a:ext cx="11278235" cy="829945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indent="609600" algn="just" fontAlgn="auto">
              <a:lnSpc>
                <a:spcPct val="100000"/>
              </a:lnSpc>
            </a:pPr>
            <a:r>
              <a:rPr lang="zh-CN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作者以</a:t>
            </a:r>
            <a:r>
              <a:rPr lang="en-US" altLang="zh-CN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“</a:t>
            </a:r>
            <a:r>
              <a:rPr lang="zh-CN" altLang="en-US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好景</a:t>
            </a:r>
            <a:r>
              <a:rPr lang="en-US" altLang="zh-CN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”</a:t>
            </a:r>
            <a:r>
              <a:rPr lang="zh-CN" altLang="en-US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总结全词，并劝其作画留念，以便他日入京</a:t>
            </a:r>
            <a:r>
              <a:rPr lang="zh-CN" altLang="en-US" sz="2400" b="1" u="sng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夸耀</a:t>
            </a:r>
            <a:r>
              <a:rPr lang="zh-CN" altLang="en-US" sz="2400" b="1" kern="1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，既是</a:t>
            </a:r>
            <a:r>
              <a:rPr lang="zh-CN" altLang="en-US" sz="2400" b="1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对孙何治理的肯定与</a:t>
            </a:r>
            <a:r>
              <a:rPr lang="zh-CN" altLang="en-US" sz="2400" b="1" kern="100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恭维</a:t>
            </a:r>
            <a:r>
              <a:rPr lang="zh-CN" altLang="en-US" sz="2400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。</a:t>
            </a:r>
            <a:endParaRPr lang="zh-CN" altLang="en-US" sz="2400" b="1" kern="100" spc="200" dirty="0">
              <a:latin typeface="黑体" panose="02010609060101010101" pitchFamily="49" charset="-122"/>
              <a:ea typeface="黑体" panose="02010609060101010101" pitchFamily="49" charset="-122"/>
              <a:cs typeface="隶书" panose="02010509060101010101" charset="-122"/>
              <a:sym typeface="+mn-ea"/>
            </a:endParaRPr>
          </a:p>
        </p:txBody>
      </p:sp>
      <p:sp>
        <p:nvSpPr>
          <p:cNvPr id="11" name="Rectangle 5"/>
          <p:cNvSpPr/>
          <p:nvPr>
            <p:custDataLst>
              <p:tags r:id="rId3"/>
            </p:custDataLst>
          </p:nvPr>
        </p:nvSpPr>
        <p:spPr>
          <a:xfrm>
            <a:off x="1708784" y="2082800"/>
            <a:ext cx="7172326" cy="2086725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sz="3200" u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sz="2800" u="none" baseline="0">
                <a:solidFill>
                  <a:schemeClr val="tx1"/>
                </a:solidFill>
                <a:effectLst/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sz="2400" u="none" baseline="0">
                <a:solidFill>
                  <a:schemeClr val="tx1"/>
                </a:solidFill>
                <a:effectLst/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sz="2000" u="none" baseline="0">
                <a:solidFill>
                  <a:schemeClr val="tx1"/>
                </a:solidFill>
                <a:effectLst/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sz="2000" u="none" baseline="0">
                <a:solidFill>
                  <a:schemeClr val="tx1"/>
                </a:solidFill>
                <a:effectLst/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5000"/>
              </a:spcBef>
              <a:spcAft>
                <a:spcPct val="5000"/>
              </a:spcAft>
              <a:buNone/>
            </a:pP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1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、从地理位置上看       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【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东南重镇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】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</a:endParaRPr>
          </a:p>
          <a:p>
            <a:pPr marL="0" lvl="0" indent="0" eaLnBrk="1" hangingPunct="1">
              <a:spcBef>
                <a:spcPct val="5000"/>
              </a:spcBef>
              <a:spcAft>
                <a:spcPct val="5000"/>
              </a:spcAft>
              <a:buNone/>
            </a:pP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2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、从历史传统上看       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【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自古繁华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】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</a:endParaRPr>
          </a:p>
          <a:p>
            <a:pPr marL="0" lvl="0" indent="0" eaLnBrk="1" hangingPunct="1">
              <a:spcBef>
                <a:spcPct val="5000"/>
              </a:spcBef>
              <a:spcAft>
                <a:spcPct val="5000"/>
              </a:spcAft>
              <a:buNone/>
            </a:pP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3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、从自然景观上看       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【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西湖、钱塘江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】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</a:endParaRPr>
          </a:p>
          <a:p>
            <a:pPr marL="0" lvl="0" indent="0" eaLnBrk="1" hangingPunct="1">
              <a:spcBef>
                <a:spcPct val="5000"/>
              </a:spcBef>
              <a:spcAft>
                <a:spcPct val="5000"/>
              </a:spcAft>
              <a:buNone/>
            </a:pP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4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、从市井面貌上看       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【</a:t>
            </a:r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建筑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精美、人口密集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】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</a:endParaRPr>
          </a:p>
          <a:p>
            <a:pPr marL="0" lvl="0" indent="0" eaLnBrk="1" hangingPunct="1">
              <a:spcBef>
                <a:spcPct val="5000"/>
              </a:spcBef>
              <a:spcAft>
                <a:spcPct val="5000"/>
              </a:spcAft>
              <a:buNone/>
            </a:pP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5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、从百姓生活上看       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【</a:t>
            </a:r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安居乐业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】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</a:endParaRPr>
          </a:p>
        </p:txBody>
      </p:sp>
      <p:sp>
        <p:nvSpPr>
          <p:cNvPr id="12" name="左大括号 11"/>
          <p:cNvSpPr/>
          <p:nvPr>
            <p:custDataLst>
              <p:tags r:id="rId4"/>
            </p:custDataLst>
          </p:nvPr>
        </p:nvSpPr>
        <p:spPr>
          <a:xfrm>
            <a:off x="4943475" y="1847850"/>
            <a:ext cx="382905" cy="3414395"/>
          </a:xfrm>
          <a:prstGeom prst="leftBrace">
            <a:avLst>
              <a:gd name="adj1" fmla="val 185971"/>
              <a:gd name="adj2" fmla="val 50000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5"/>
            </p:custDataLst>
          </p:nvPr>
        </p:nvSpPr>
        <p:spPr>
          <a:xfrm>
            <a:off x="488950" y="2464435"/>
            <a:ext cx="7054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latin typeface="黑体" panose="02010609060101010101" pitchFamily="49" charset="-122"/>
                <a:ea typeface="黑体" panose="02010609060101010101" pitchFamily="49" charset="-122"/>
              </a:rPr>
              <a:t>好景</a:t>
            </a:r>
            <a:endParaRPr lang="zh-CN" altLang="en-US" sz="4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7805187" y="2464435"/>
            <a:ext cx="3180543" cy="942027"/>
          </a:xfrm>
          <a:prstGeom prst="rect">
            <a:avLst/>
          </a:prstGeom>
        </p:spPr>
        <p:txBody>
          <a:bodyPr vert="eaVert" wrap="none" numCol="1" fromWordArt="1">
            <a:normAutofit/>
          </a:bodyPr>
          <a:lstStyle>
            <a:defPPr>
              <a:defRPr lang="zh-CN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歌颂地方长官政绩显著</a:t>
            </a:r>
            <a:endParaRPr lang="zh-CN" alt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080770" y="1095375"/>
            <a:ext cx="10512425" cy="37846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1.故人西辞黄鹤楼，烟花三月下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扬州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。--李白《黄鹤楼送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2.十年一觉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扬州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梦，赢得青楼薄幸名。--杜牧《遣怀》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3.嘹唳塞鸿经楚泽，浅深红树见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扬州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。--李绅《宿扬州》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4.春风十里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扬州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路，卷上珠帘总不如。--杜牧《赠别其一》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5.待羔儿、酒罢又烹茶，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扬州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鹤。--辛弃疾《满江红·和范先之雪》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6.万艘龙舸绿丝间，载到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扬州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尽不还。--皮日休《汴河怀古》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7.去年下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扬州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，相送黄鹤楼。--李白《江夏行》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8.烟月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扬州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如梦寐，江山建业又清明。--钱谦益《吴门春仲送李生还长安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9.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扬州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寒食春风寺，看遍花枝尽不如。--赵嘏《赠歙州妓》</a:t>
            </a:r>
            <a:endParaRPr lang="en-US" altLang="zh-CN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10.唯有河边衰柳树，蝉声相送到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扬州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。--朱放《乱后经淮阴岸》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232400" y="211455"/>
            <a:ext cx="220853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扬州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慢</a:t>
            </a:r>
            <a:endParaRPr lang="zh-CN" altLang="en-US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597025" y="5487670"/>
            <a:ext cx="8585835" cy="521970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p>
            <a:r>
              <a:rPr lang="zh-CN" altLang="en-US" sz="2800" b="1">
                <a:solidFill>
                  <a:srgbClr val="0F1115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绽放过“最极致的繁华”，承载着“最彻底的荒凉”</a:t>
            </a:r>
            <a:endParaRPr lang="zh-CN" altLang="en-US" sz="2800" b="1">
              <a:solidFill>
                <a:srgbClr val="0F1115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 animBg="1"/>
      <p:bldP spid="7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B7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1026160"/>
            <a:ext cx="12192000" cy="530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443141" y="1390999"/>
            <a:ext cx="11477168" cy="1930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09600" algn="just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淳熙丙申</a:t>
            </a:r>
            <a:r>
              <a:rPr lang="zh-CN" altLang="en-US" sz="2800" b="1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至日</a:t>
            </a:r>
            <a:r>
              <a:rPr lang="zh-CN" altLang="en-US" sz="28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，予过维扬。夜雪初</a:t>
            </a:r>
            <a:r>
              <a:rPr lang="zh-CN" altLang="en-US" sz="2800" b="1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霁（</a:t>
            </a:r>
            <a:r>
              <a:rPr lang="en-US" altLang="zh-CN" sz="2800" b="1" kern="100" dirty="0" err="1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jì</a:t>
            </a:r>
            <a:r>
              <a:rPr lang="zh-CN" altLang="en-US" sz="2800" b="1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） </a:t>
            </a:r>
            <a:r>
              <a:rPr lang="zh-CN" altLang="en-US" sz="28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，荠（</a:t>
            </a:r>
            <a:r>
              <a:rPr lang="en-US" altLang="zh-CN" sz="2800" b="1" kern="100" dirty="0" err="1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jì</a:t>
            </a:r>
            <a:r>
              <a:rPr lang="zh-CN" altLang="en-US" sz="28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）麦</a:t>
            </a:r>
            <a:r>
              <a:rPr lang="zh-CN" altLang="en-US" sz="2800" b="1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弥望</a:t>
            </a:r>
            <a:r>
              <a:rPr lang="zh-CN" altLang="en-US" sz="28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。入其城，则四顾萧条，寒水自碧，暮色渐起，</a:t>
            </a:r>
            <a:r>
              <a:rPr lang="zh-CN" altLang="en-US" sz="2800" b="1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戍角</a:t>
            </a:r>
            <a:r>
              <a:rPr lang="zh-CN" altLang="en-US" sz="28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悲吟。予怀</a:t>
            </a:r>
            <a:r>
              <a:rPr lang="zh-CN" altLang="en-US" sz="2800" b="1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怆然</a:t>
            </a:r>
            <a:r>
              <a:rPr lang="zh-CN" altLang="en-US" sz="28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，感慨今昔，因自度此曲。千岩老人以为有</a:t>
            </a:r>
            <a:r>
              <a:rPr lang="zh-CN" altLang="en-US" sz="2800" b="1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黍离之悲</a:t>
            </a:r>
            <a:r>
              <a:rPr lang="zh-CN" altLang="en-US" sz="28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也。</a:t>
            </a:r>
            <a:endParaRPr lang="zh-CN" altLang="en-US" sz="2800" b="1" kern="100" dirty="0">
              <a:solidFill>
                <a:srgbClr val="22535A"/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789170" y="258007"/>
            <a:ext cx="3989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扬州慢</a:t>
            </a:r>
            <a:r>
              <a:rPr lang="en-US" altLang="zh-CN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小序</a:t>
            </a:r>
            <a:endParaRPr lang="zh-CN" altLang="en-US" sz="36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57250" y="3388898"/>
            <a:ext cx="730567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至日：冬至</a:t>
            </a:r>
            <a:endParaRPr lang="en-US" altLang="zh-CN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霁：天由雪转晴</a:t>
            </a:r>
            <a:endParaRPr lang="en-US" altLang="zh-CN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弥望：满眼</a:t>
            </a:r>
            <a:endParaRPr lang="en-US" altLang="zh-CN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戍角：守城士兵的号角声</a:t>
            </a:r>
            <a:endParaRPr lang="en-US" altLang="zh-CN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怆然：悲伤的样子</a:t>
            </a:r>
            <a:endParaRPr lang="en-US" altLang="zh-CN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黍离之悲：国家沦亡的悲痛</a:t>
            </a:r>
            <a:endParaRPr lang="zh-CN" altLang="en-US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789170" y="258007"/>
            <a:ext cx="3989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扬州慢</a:t>
            </a:r>
            <a:r>
              <a:rPr lang="en-US" altLang="zh-CN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小序</a:t>
            </a:r>
            <a:endParaRPr lang="zh-CN" altLang="en-US" sz="36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10671" y="581172"/>
            <a:ext cx="11823486" cy="420422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zh-CN" sz="4000" b="1" dirty="0" smtClean="0">
                <a:solidFill>
                  <a:srgbClr val="00206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   </a:t>
            </a:r>
            <a:r>
              <a:rPr lang="zh-CN" altLang="zh-CN" sz="4000" b="1" dirty="0" smtClean="0">
                <a:solidFill>
                  <a:srgbClr val="00206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黍</a:t>
            </a:r>
            <a:r>
              <a:rPr lang="en-US" altLang="zh-CN" sz="4000" b="1" dirty="0" smtClean="0">
                <a:solidFill>
                  <a:srgbClr val="00206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</a:t>
            </a:r>
            <a:r>
              <a:rPr lang="zh-CN" altLang="zh-CN" sz="4000" b="1" dirty="0">
                <a:solidFill>
                  <a:srgbClr val="00206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离</a:t>
            </a:r>
            <a:r>
              <a:rPr lang="en-US" altLang="zh-CN" sz="4000" b="1" dirty="0">
                <a:solidFill>
                  <a:srgbClr val="00206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</a:t>
            </a:r>
            <a:r>
              <a:rPr lang="en-US" altLang="zh-CN" sz="3600" b="1" dirty="0">
                <a:solidFill>
                  <a:srgbClr val="00206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《</a:t>
            </a:r>
            <a:r>
              <a:rPr lang="zh-CN" altLang="en-US" sz="3200" b="1" dirty="0">
                <a:solidFill>
                  <a:srgbClr val="00206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诗经</a:t>
            </a:r>
            <a:r>
              <a:rPr lang="en-US" altLang="zh-CN" sz="3200" b="1" dirty="0">
                <a:solidFill>
                  <a:srgbClr val="00206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·</a:t>
            </a:r>
            <a:r>
              <a:rPr lang="zh-CN" altLang="en-US" sz="3200" b="1" dirty="0">
                <a:solidFill>
                  <a:srgbClr val="00206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王风</a:t>
            </a:r>
            <a:r>
              <a:rPr lang="en-US" altLang="zh-CN" sz="3200" b="1" dirty="0">
                <a:solidFill>
                  <a:srgbClr val="00206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》</a:t>
            </a:r>
            <a:endParaRPr lang="en-US" altLang="zh-CN" sz="3600" b="1" dirty="0">
              <a:solidFill>
                <a:srgbClr val="002060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har char="•"/>
            </a:pPr>
            <a:r>
              <a:rPr lang="zh-CN" altLang="en-US" sz="2800" b="1" dirty="0" smtClean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彼</a:t>
            </a:r>
            <a:r>
              <a:rPr lang="zh-CN" altLang="en-US" sz="2800" b="1" dirty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黍离离，彼稷之苗。行迈靡靡，中心摇摇。知我者谓我心忧，不知我者，谓我何求。</a:t>
            </a:r>
            <a:endParaRPr lang="zh-CN" altLang="en-US" sz="2800" b="1" dirty="0">
              <a:solidFill>
                <a:srgbClr val="00206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</a:endParaRPr>
          </a:p>
          <a:p>
            <a:pPr indent="0" eaLnBrk="1" hangingPunct="1">
              <a:lnSpc>
                <a:spcPct val="80000"/>
              </a:lnSpc>
              <a:spcBef>
                <a:spcPct val="20000"/>
              </a:spcBef>
              <a:buNone/>
            </a:pPr>
            <a:r>
              <a:rPr lang="zh-CN" altLang="en-US" sz="2800" b="1" dirty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悠悠苍天！此何人哉？</a:t>
            </a:r>
            <a:endParaRPr lang="zh-CN" altLang="en-US" sz="2800" b="1" dirty="0">
              <a:solidFill>
                <a:srgbClr val="00206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har char="•"/>
            </a:pPr>
            <a:r>
              <a:rPr lang="zh-CN" altLang="en-US" sz="2800" b="1" dirty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彼黍离离，彼稷之穗。行迈靡靡，中心如醉。知我者谓我心忧，不知我者，谓我何求。</a:t>
            </a:r>
            <a:endParaRPr lang="zh-CN" altLang="en-US" sz="2800" b="1" dirty="0">
              <a:solidFill>
                <a:srgbClr val="00206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</a:endParaRPr>
          </a:p>
          <a:p>
            <a:pPr indent="0" eaLnBrk="1" hangingPunct="1">
              <a:lnSpc>
                <a:spcPct val="80000"/>
              </a:lnSpc>
              <a:spcBef>
                <a:spcPct val="20000"/>
              </a:spcBef>
              <a:buNone/>
            </a:pPr>
            <a:r>
              <a:rPr lang="zh-CN" altLang="en-US" sz="2800" b="1" dirty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悠悠苍天！此何人哉？</a:t>
            </a:r>
            <a:endParaRPr lang="zh-CN" altLang="en-US" sz="2800" b="1" dirty="0">
              <a:solidFill>
                <a:srgbClr val="00206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har char="•"/>
            </a:pPr>
            <a:r>
              <a:rPr lang="zh-CN" altLang="en-US" sz="2800" b="1" dirty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彼黍离离，彼稷之实。行迈靡靡，中心如噎。知我者谓我心忧，不知我者，谓我何求。</a:t>
            </a:r>
            <a:endParaRPr lang="zh-CN" altLang="en-US" sz="2800" b="1" dirty="0">
              <a:solidFill>
                <a:srgbClr val="00206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</a:endParaRPr>
          </a:p>
          <a:p>
            <a:pPr indent="0" eaLnBrk="1" hangingPunct="1">
              <a:lnSpc>
                <a:spcPct val="80000"/>
              </a:lnSpc>
              <a:spcBef>
                <a:spcPct val="20000"/>
              </a:spcBef>
              <a:buNone/>
            </a:pPr>
            <a:r>
              <a:rPr lang="zh-CN" altLang="en-US" sz="2800" b="1" dirty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悠悠苍天！此何人哉？ </a:t>
            </a:r>
            <a:endParaRPr lang="zh-CN" altLang="en-US" sz="2800" b="1" dirty="0">
              <a:solidFill>
                <a:srgbClr val="00206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10820" y="4973955"/>
            <a:ext cx="11482070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3200" b="1" dirty="0">
                <a:solidFill>
                  <a:srgbClr val="00206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《毛诗序》说：“《黍离》，闵宗周也。周大夫行役，至于宗周，过故宗庙宫室，尽为禾黍。闵周室之颠覆，彷徨不忍去，而作是诗也。”</a:t>
            </a:r>
            <a:endParaRPr lang="zh-CN" altLang="en-US" sz="3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B7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1026160"/>
            <a:ext cx="12192000" cy="530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357416" y="1300480"/>
            <a:ext cx="992670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再</a:t>
            </a: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读小序，思考小序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交代哪些内容，有</a:t>
            </a: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什么作用？</a:t>
            </a:r>
            <a:endParaRPr lang="zh-CN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zh-CN" altLang="en-US" sz="2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交代内容：</a:t>
            </a: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交代了时间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淳熙丙申至日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),</a:t>
            </a: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地点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维扬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即扬州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),</a:t>
            </a: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季节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夜雪初霁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),</a:t>
            </a: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景色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荠麦弥望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以及城中场景。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zh-CN" altLang="en-US" sz="2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作用：</a:t>
            </a: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渲染了悲凉的气氛，奠定全词的感情基调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（黍离之悲）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        </a:t>
            </a: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 概括主题，感慨今昔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表达沉痛之情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（予怀怆然，感慨今昔）</a:t>
            </a:r>
            <a:endParaRPr lang="zh-CN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marR="0" lvl="0" indent="3048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24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789170" y="258007"/>
            <a:ext cx="3989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chemeClr val="bg1"/>
                </a:solidFill>
                <a:latin typeface="华光大标宋_CNKI" panose="02000500000000000000" pitchFamily="2" charset="-122"/>
                <a:ea typeface="华光大标宋_CNKI" panose="02000500000000000000" pitchFamily="2" charset="-122"/>
              </a:rPr>
              <a:t>《</a:t>
            </a:r>
            <a:r>
              <a:rPr lang="zh-CN" altLang="en-US" sz="3600" dirty="0">
                <a:solidFill>
                  <a:schemeClr val="bg1"/>
                </a:solidFill>
                <a:latin typeface="华光大标宋_CNKI" panose="02000500000000000000" pitchFamily="2" charset="-122"/>
                <a:ea typeface="华光大标宋_CNKI" panose="02000500000000000000" pitchFamily="2" charset="-122"/>
              </a:rPr>
              <a:t>扬州慢</a:t>
            </a:r>
            <a:r>
              <a:rPr lang="en-US" altLang="zh-CN" sz="3600" dirty="0">
                <a:solidFill>
                  <a:schemeClr val="bg1"/>
                </a:solidFill>
                <a:latin typeface="华光大标宋_CNKI" panose="02000500000000000000" pitchFamily="2" charset="-122"/>
                <a:ea typeface="华光大标宋_CNKI" panose="02000500000000000000" pitchFamily="2" charset="-122"/>
              </a:rPr>
              <a:t>》</a:t>
            </a:r>
            <a:r>
              <a:rPr lang="zh-CN" altLang="en-US" sz="3600" dirty="0">
                <a:solidFill>
                  <a:schemeClr val="bg1"/>
                </a:solidFill>
                <a:latin typeface="华光大标宋_CNKI" panose="02000500000000000000" pitchFamily="2" charset="-122"/>
                <a:ea typeface="华光大标宋_CNKI" panose="02000500000000000000" pitchFamily="2" charset="-122"/>
              </a:rPr>
              <a:t>小序</a:t>
            </a:r>
            <a:endParaRPr lang="zh-CN" altLang="en-US" sz="3600" dirty="0">
              <a:solidFill>
                <a:schemeClr val="bg1"/>
              </a:solidFill>
              <a:latin typeface="华光大标宋_CNKI" panose="02000500000000000000" pitchFamily="2" charset="-122"/>
              <a:ea typeface="华光大标宋_CNKI" panose="02000500000000000000" pitchFamily="2" charset="-122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r="10754"/>
          <a:stretch>
            <a:fillRect/>
          </a:stretch>
        </p:blipFill>
        <p:spPr bwMode="auto">
          <a:xfrm>
            <a:off x="10508821" y="1535265"/>
            <a:ext cx="1458480" cy="352082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B7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1014730"/>
            <a:ext cx="12192000" cy="530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8552" y="1191258"/>
            <a:ext cx="11485956" cy="54463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扬州慢</a:t>
            </a:r>
            <a:endParaRPr lang="en-US" altLang="zh-CN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     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淮左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名都，竹西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佳处，解鞍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少驻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初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程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。过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春风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十里，尽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荠麦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青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青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。自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胡马窥江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去后，废池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乔木，犹厌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言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兵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。渐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黄昏，清角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吹寒，都在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空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城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。　　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     杜郎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俊赏，算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而今，重到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须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惊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。纵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豆蔻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词工，青楼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梦好，难赋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深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情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。二十四桥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仍在，波心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荡，冷月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无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声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。念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桥边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红药，年年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知为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谁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生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？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B7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167640" y="497205"/>
            <a:ext cx="8865235" cy="534035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indent="609600" algn="just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1.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找出词中化用杜牧的词句，概括杜牧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笔下扬州的特点。</a:t>
            </a:r>
            <a:endParaRPr lang="zh-CN" altLang="en-US" sz="2400" b="1" kern="100" dirty="0">
              <a:solidFill>
                <a:srgbClr val="22535A"/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789170" y="237"/>
            <a:ext cx="3989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感受黍离之悲</a:t>
            </a:r>
            <a:endParaRPr lang="zh-CN" altLang="en-US" sz="36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7764145" y="2790825"/>
            <a:ext cx="2818130" cy="829945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杜牧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笔下的扬州：</a:t>
            </a:r>
            <a:endParaRPr lang="en-US" altLang="zh-CN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繁华、绮丽、热闹</a:t>
            </a:r>
            <a:endParaRPr lang="zh-CN" altLang="en-US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135620" y="4347210"/>
            <a:ext cx="207581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sym typeface="Wingdings" panose="05000000000000000000" pitchFamily="2" charset="2"/>
              </a:rPr>
              <a:t>名都、佳处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043980" y="4349886"/>
            <a:ext cx="2515488" cy="1438267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769581" y="2790830"/>
            <a:ext cx="4338359" cy="1015663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    赠别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二</a:t>
            </a:r>
            <a:r>
              <a:rPr lang="zh-CN" altLang="en-US" sz="2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首</a:t>
            </a:r>
            <a:endParaRPr lang="en-US" altLang="zh-CN" sz="20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000" b="1" dirty="0" smtClean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娉娉袅袅十三</a:t>
            </a:r>
            <a:r>
              <a:rPr lang="zh-CN" altLang="en-US" sz="2000" b="1" dirty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馀，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豆蔻梢头二月初</a:t>
            </a:r>
            <a:r>
              <a:rPr lang="zh-CN" altLang="en-US" sz="2000" b="1" dirty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b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b="1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春风十里扬州路，</a:t>
            </a:r>
            <a:r>
              <a:rPr lang="zh-CN" altLang="en-US" sz="2000" b="1" dirty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卷上珠帘总不如。</a:t>
            </a:r>
            <a:endParaRPr lang="zh-CN" altLang="en-US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53413" y="5623733"/>
            <a:ext cx="4454527" cy="1015663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    寄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扬州韩绰</a:t>
            </a:r>
            <a:r>
              <a:rPr lang="zh-CN" altLang="en-US" sz="2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判官</a:t>
            </a:r>
            <a:endParaRPr lang="en-US" altLang="zh-CN" sz="20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000" b="1" dirty="0" smtClean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青山</a:t>
            </a:r>
            <a:r>
              <a:rPr lang="zh-CN" altLang="en-US" sz="2000" b="1" dirty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隐隐水迢迢，秋尽江南草未凋。</a:t>
            </a:r>
            <a:b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b="1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二十四桥明月夜，</a:t>
            </a:r>
            <a:r>
              <a:rPr lang="zh-CN" altLang="en-US" sz="2000" b="1" dirty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玉人何处教吹箫。</a:t>
            </a:r>
            <a:endParaRPr lang="zh-CN" altLang="en-US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52145" y="4179570"/>
            <a:ext cx="4926330" cy="1198880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遣怀</a:t>
            </a:r>
            <a:endParaRPr lang="en-US" altLang="zh-CN" sz="24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落魄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江湖载酒行，楚腰纤细掌中轻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十年一觉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扬州梦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，赢得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青楼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薄幸名。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99085" y="1448435"/>
            <a:ext cx="6096000" cy="10147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《题扬州禅智寺》 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雨过一蝉噪，飘萧松桂秋。青苔满阶砌，白鸟故迟留。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暮霭生深树，斜阳下小楼。谁知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竹西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路，歌吹是扬州。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5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92760" y="234950"/>
            <a:ext cx="443801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淮左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名都，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竹西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佳处，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16230" y="1587500"/>
            <a:ext cx="11235690" cy="138366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古人“坐北朝南”的习惯。皇帝上朝、官员升堂，都是面朝南方。这时候，他的左手边，就是东方。“左”就等同于“东”。长江以东 = 江左（江东），淮河以东 = 淮左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20980" y="3652520"/>
            <a:ext cx="11127740" cy="138366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江右：长江以西（今江西省的别称）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淮右：淮河上游的皖西、豫东一带（如朱元璋自称“淮右布衣”）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陇右：陇山以西（今甘肃陇山、六盘山以西地区）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1014730"/>
            <a:ext cx="12192000" cy="530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26110"/>
            <a:ext cx="2987040" cy="407606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349240" y="211504"/>
            <a:ext cx="3989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解  题</a:t>
            </a:r>
            <a:endParaRPr lang="zh-CN" altLang="en-US" sz="36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Rectangle 3"/>
          <p:cNvSpPr>
            <a:spLocks noGrp="1" noRot="1" noChangeArrowheads="1"/>
          </p:cNvSpPr>
          <p:nvPr/>
        </p:nvSpPr>
        <p:spPr>
          <a:xfrm>
            <a:off x="3189605" y="348615"/>
            <a:ext cx="8684895" cy="277304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0850" indent="-450850">
              <a:lnSpc>
                <a:spcPct val="150000"/>
              </a:lnSpc>
              <a:buNone/>
            </a:pP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       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望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海潮，词牌名 。为柳永所创，大约取意于杭州是观潮胜地 。这首词共</a:t>
            </a:r>
            <a:r>
              <a:rPr 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117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字，前段十一句，五平韵；后段十一句，六平韵。属于长调慢词。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Rectangle 3"/>
          <p:cNvSpPr>
            <a:spLocks noGrp="1" noRot="1" noChangeArrowheads="1"/>
          </p:cNvSpPr>
          <p:nvPr/>
        </p:nvSpPr>
        <p:spPr>
          <a:xfrm>
            <a:off x="3189605" y="3646170"/>
            <a:ext cx="8684895" cy="22453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0850" indent="-450850">
              <a:lnSpc>
                <a:spcPct val="150000"/>
              </a:lnSpc>
              <a:buNone/>
            </a:pP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      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“扬州慢”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词牌名。写的是扬州战后的景象，全词共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98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个字。 慢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即慢词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是依照曲调舒缓的慢曲填写的词一般篇幅都比较长。</a:t>
            </a:r>
            <a:endParaRPr lang="en-US" altLang="zh-CN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450850" indent="-450850">
              <a:lnSpc>
                <a:spcPct val="150000"/>
              </a:lnSpc>
              <a:buNone/>
            </a:pP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           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450850" indent="-450850">
              <a:lnSpc>
                <a:spcPct val="150000"/>
              </a:lnSpc>
              <a:buNone/>
            </a:pP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450850" indent="-450850">
              <a:lnSpc>
                <a:spcPct val="150000"/>
              </a:lnSpc>
              <a:buNone/>
            </a:pP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3618865" y="480060"/>
            <a:ext cx="443801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淮左名都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竹西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佳处，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14680" y="2490470"/>
            <a:ext cx="10962005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“淮左名都”，地理/行政区划的语言，宏观的、官方的、理性的定位。是淮河东部那个著名的都会。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“竹西佳处”，文学/文化典故的语言，微观的、诗意的、感性的定位。是杜牧曾深情吟咏过的那个美好的地方。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开篇，为扬州建立了一个双重的坐标：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一个坐标指向现实弘大的空间（淮左）；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一个坐标指向历史诗意的时空（竹西，即杜牧时代的扬州）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518410" y="1356995"/>
            <a:ext cx="56896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谁知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竹西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路，歌吹是扬州。</a:t>
            </a:r>
            <a:endParaRPr lang="zh-CN" altLang="en-US" sz="36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398145" y="742315"/>
            <a:ext cx="5172075" cy="105219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noAutofit/>
          </a:bodyPr>
          <a:p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姜夔:淮左名都，竹西佳处，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解鞍少驻初程。</a:t>
            </a:r>
            <a:endParaRPr lang="zh-CN" altLang="en-US" sz="32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32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32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609080" y="840740"/>
            <a:ext cx="4763770" cy="10763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柳永:东南形胜，三吴都会，钱塘自古繁华。</a:t>
            </a:r>
            <a:endParaRPr lang="zh-CN" altLang="en-US" sz="32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16865" y="3046730"/>
            <a:ext cx="5080000" cy="2245360"/>
          </a:xfrm>
          <a:prstGeom prst="rect">
            <a:avLst/>
          </a:prstGeom>
        </p:spPr>
        <p:txBody>
          <a:bodyPr>
            <a:spAutoFit/>
          </a:bodyPr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语气舒缓，带有一种文人漫游的清冷感。“解鞍少驻”四个字，透露出只是路过、稍作停留的偶然性。为后面目睹荒凉时的心理冲击积蓄了力量。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771640" y="3345815"/>
            <a:ext cx="400304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语气肯定、语势急促，充满了向上的生命力，是一种对繁华的礼赞。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6" grpId="0"/>
      <p:bldP spid="6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B7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1037311"/>
            <a:ext cx="12192000" cy="530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780430" y="254404"/>
            <a:ext cx="3989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感受黍离之悲</a:t>
            </a:r>
            <a:endParaRPr lang="zh-CN" altLang="en-US" sz="36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0" name="矩形 29"/>
          <p:cNvSpPr/>
          <p:nvPr>
            <p:custDataLst>
              <p:tags r:id="rId1"/>
            </p:custDataLst>
          </p:nvPr>
        </p:nvSpPr>
        <p:spPr>
          <a:xfrm>
            <a:off x="298450" y="1037590"/>
            <a:ext cx="6602095" cy="534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09600" algn="just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2.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 作者眼中扬州是怎样一幅景象？</a:t>
            </a:r>
            <a:endParaRPr lang="en-US" altLang="zh-CN" sz="2400" b="1" kern="100" dirty="0">
              <a:solidFill>
                <a:srgbClr val="22535A"/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ea"/>
            </a:endParaRPr>
          </a:p>
        </p:txBody>
      </p:sp>
      <p:sp>
        <p:nvSpPr>
          <p:cNvPr id="28" name="文本框 27"/>
          <p:cNvSpPr txBox="1"/>
          <p:nvPr>
            <p:custDataLst>
              <p:tags r:id="rId2"/>
            </p:custDataLst>
          </p:nvPr>
        </p:nvSpPr>
        <p:spPr>
          <a:xfrm>
            <a:off x="4680902" y="2839110"/>
            <a:ext cx="6935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      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2" name="矩形 31"/>
          <p:cNvSpPr/>
          <p:nvPr>
            <p:custDataLst>
              <p:tags r:id="rId3"/>
            </p:custDataLst>
          </p:nvPr>
        </p:nvSpPr>
        <p:spPr>
          <a:xfrm>
            <a:off x="4666790" y="2117484"/>
            <a:ext cx="70120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</a:rPr>
              <a:t>      </a:t>
            </a:r>
            <a:endParaRPr lang="en-US" altLang="zh-CN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6" name="矩形 35"/>
          <p:cNvSpPr/>
          <p:nvPr>
            <p:custDataLst>
              <p:tags r:id="rId4"/>
            </p:custDataLst>
          </p:nvPr>
        </p:nvSpPr>
        <p:spPr>
          <a:xfrm>
            <a:off x="906946" y="2739296"/>
            <a:ext cx="1074375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①</a:t>
            </a:r>
            <a:r>
              <a:rPr lang="zh-CN" altLang="en-US" sz="2400" b="1" dirty="0">
                <a:solidFill>
                  <a:srgbClr val="45828A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用典：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“过春风十里”化用唐代诗人杜牧的诗句“春风十里扬州路”，表现昔日的繁华。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②</a:t>
            </a:r>
            <a:r>
              <a:rPr lang="zh-CN" altLang="en-US" sz="2400" b="1" dirty="0">
                <a:solidFill>
                  <a:srgbClr val="45828A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虚实结合：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“过春风十里”象征昔日的繁华，此处为虚写。“荠麦青青”，为实写今日的萧条冷落。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③</a:t>
            </a:r>
            <a:r>
              <a:rPr lang="zh-CN" altLang="en-US" sz="2400" b="1" dirty="0">
                <a:solidFill>
                  <a:srgbClr val="45828A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对比：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上下两句今昔对照鲜明，突出了今日扬州的荒凉不堪的景象。</a:t>
            </a:r>
            <a:endParaRPr lang="zh-CN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7" name="矩形 36"/>
          <p:cNvSpPr/>
          <p:nvPr>
            <p:custDataLst>
              <p:tags r:id="rId5"/>
            </p:custDataLst>
          </p:nvPr>
        </p:nvSpPr>
        <p:spPr>
          <a:xfrm>
            <a:off x="640702" y="2097448"/>
            <a:ext cx="59478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400" b="1" dirty="0">
                <a:solidFill>
                  <a:srgbClr val="4582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过春风十里</a:t>
            </a:r>
            <a:r>
              <a:rPr lang="zh-CN" altLang="en-US" sz="2400" b="1" dirty="0">
                <a:solidFill>
                  <a:srgbClr val="4582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zh-CN" sz="2400" b="1" dirty="0">
                <a:solidFill>
                  <a:srgbClr val="4582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尽荠麦青青</a:t>
            </a:r>
            <a:endParaRPr lang="zh-CN" altLang="zh-CN" sz="2400" b="1" dirty="0">
              <a:solidFill>
                <a:srgbClr val="4582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B7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0" y="1014730"/>
            <a:ext cx="12192000" cy="530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3593910" y="1433015"/>
            <a:ext cx="68329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     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4576548" y="1132471"/>
            <a:ext cx="70649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</a:rPr>
              <a:t>      </a:t>
            </a:r>
            <a:endParaRPr lang="en-US" altLang="zh-CN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矩形 8"/>
          <p:cNvSpPr/>
          <p:nvPr>
            <p:custDataLst>
              <p:tags r:id="rId3"/>
            </p:custDataLst>
          </p:nvPr>
        </p:nvSpPr>
        <p:spPr>
          <a:xfrm>
            <a:off x="1931054" y="1317973"/>
            <a:ext cx="72276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CN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矩形 14"/>
          <p:cNvSpPr/>
          <p:nvPr>
            <p:custDataLst>
              <p:tags r:id="rId4"/>
            </p:custDataLst>
          </p:nvPr>
        </p:nvSpPr>
        <p:spPr>
          <a:xfrm>
            <a:off x="640651" y="2654507"/>
            <a:ext cx="10289099" cy="267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CN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“废池乔木”展现了扬州荒凉不堪的景象。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     </a:t>
            </a: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采用</a:t>
            </a:r>
            <a:r>
              <a:rPr lang="zh-CN" altLang="zh-CN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拟人</a:t>
            </a: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，将废池、乔木人格化，它们是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15</a:t>
            </a: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年前那场浩劫的目击者，连“废池乔木”都“犹厌言兵”，物犹如此，何况于人</a:t>
            </a:r>
            <a:r>
              <a:rPr lang="zh-CN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！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可见战争的残酷程度，</a:t>
            </a:r>
            <a:endParaRPr lang="en-US" altLang="zh-CN" sz="24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矩形 15"/>
          <p:cNvSpPr/>
          <p:nvPr>
            <p:custDataLst>
              <p:tags r:id="rId5"/>
            </p:custDataLst>
          </p:nvPr>
        </p:nvSpPr>
        <p:spPr>
          <a:xfrm>
            <a:off x="1198880" y="1825625"/>
            <a:ext cx="337693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4582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废池乔木，犹厌言兵</a:t>
            </a:r>
            <a:endParaRPr lang="zh-CN" altLang="en-US" sz="2400" b="1" dirty="0">
              <a:solidFill>
                <a:srgbClr val="4582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矩形 10"/>
          <p:cNvSpPr/>
          <p:nvPr>
            <p:custDataLst>
              <p:tags r:id="rId6"/>
            </p:custDataLst>
          </p:nvPr>
        </p:nvSpPr>
        <p:spPr>
          <a:xfrm>
            <a:off x="298314" y="1071164"/>
            <a:ext cx="10973066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09600" algn="just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2.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 作者眼中扬州是怎样一幅景象？</a:t>
            </a:r>
            <a:endParaRPr lang="en-US" altLang="zh-CN" sz="2400" b="1" kern="100" dirty="0">
              <a:solidFill>
                <a:srgbClr val="22535A"/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780430" y="254404"/>
            <a:ext cx="3989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感受黍离之悲</a:t>
            </a:r>
            <a:endParaRPr lang="zh-CN" altLang="en-US" sz="36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669925" y="1015365"/>
            <a:ext cx="10852150" cy="52197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过春风十里，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尽荠麦青青</a:t>
            </a:r>
            <a:r>
              <a:rPr lang="zh-CN" altLang="en-US" sz="2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。自胡马窥江去后，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废池乔木，犹厌言兵</a:t>
            </a:r>
            <a:r>
              <a:rPr lang="zh-CN" altLang="en-US" sz="2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。</a:t>
            </a:r>
            <a:endParaRPr lang="zh-CN" altLang="en-US" sz="28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236235" y="-231"/>
            <a:ext cx="3989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bg1"/>
                </a:solidFill>
                <a:highlight>
                  <a:srgbClr val="000000"/>
                </a:highlight>
                <a:latin typeface="黑体" panose="02010609060101010101" pitchFamily="49" charset="-122"/>
                <a:ea typeface="黑体" panose="02010609060101010101" pitchFamily="49" charset="-122"/>
              </a:rPr>
              <a:t>感受黍离之悲</a:t>
            </a:r>
            <a:endParaRPr lang="zh-CN" altLang="en-US" sz="3600" b="1" dirty="0">
              <a:solidFill>
                <a:schemeClr val="bg1"/>
              </a:solidFill>
              <a:highlight>
                <a:srgbClr val="000000"/>
              </a:highligh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10260" y="2114550"/>
            <a:ext cx="5080000" cy="95313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>
            <a:spAutoFit/>
          </a:bodyPr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“荠麦青青”是自然的生长，是无人打理的野草；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10260" y="5541645"/>
            <a:ext cx="10610215" cy="4603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扬州城的悲剧既有时间带来的荒芜（荠麦），又有战争留下的创伤（废池）。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10260" y="3644900"/>
            <a:ext cx="5266690" cy="95313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“废池乔木”是文明的残骸，是被摧毁后留下的遗迹。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793865" y="2329815"/>
            <a:ext cx="3770630" cy="52197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自然覆盖了文明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923405" y="3860165"/>
            <a:ext cx="3156585" cy="52197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文明残留的伤疤。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9" grpId="0" animBg="1"/>
      <p:bldP spid="9" grpId="1" animBg="1"/>
      <p:bldP spid="8" grpId="0" animBg="1"/>
      <p:bldP spid="8" grpId="1" animBg="1"/>
      <p:bldP spid="10" grpId="0" animBg="1"/>
      <p:bldP spid="10" grpId="1" animBg="1"/>
      <p:bldP spid="7" grpId="0" animBg="1"/>
      <p:bldP spid="7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B7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81280" y="1016000"/>
            <a:ext cx="12192000" cy="530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4590661" y="1854097"/>
            <a:ext cx="6988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      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3593910" y="1433015"/>
            <a:ext cx="68329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     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4576548" y="1132471"/>
            <a:ext cx="70649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</a:rPr>
              <a:t>      </a:t>
            </a:r>
            <a:endParaRPr lang="en-US" altLang="zh-CN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矩形 15"/>
          <p:cNvSpPr/>
          <p:nvPr>
            <p:custDataLst>
              <p:tags r:id="rId4"/>
            </p:custDataLst>
          </p:nvPr>
        </p:nvSpPr>
        <p:spPr>
          <a:xfrm>
            <a:off x="5441315" y="1132205"/>
            <a:ext cx="521779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4582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渐黄昏，清角吹寒，都在空城。</a:t>
            </a:r>
            <a:endParaRPr lang="zh-CN" altLang="en-US" sz="2800" b="1" dirty="0">
              <a:solidFill>
                <a:srgbClr val="4582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780430" y="211504"/>
            <a:ext cx="3989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感受黍离之悲</a:t>
            </a:r>
            <a:endParaRPr lang="zh-CN" altLang="en-US" sz="36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矩形 10"/>
          <p:cNvSpPr/>
          <p:nvPr>
            <p:custDataLst>
              <p:tags r:id="rId5"/>
            </p:custDataLst>
          </p:nvPr>
        </p:nvSpPr>
        <p:spPr>
          <a:xfrm>
            <a:off x="-242570" y="1016000"/>
            <a:ext cx="5888355" cy="534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09600" algn="just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2.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 作者眼中扬州是怎样一幅景象？</a:t>
            </a:r>
            <a:endParaRPr lang="en-US" altLang="zh-CN" sz="2400" b="1" kern="100" dirty="0">
              <a:solidFill>
                <a:srgbClr val="22535A"/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113780" y="3209290"/>
            <a:ext cx="5952490" cy="95313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角声满天秋色里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，塞上燕脂凝夜紫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    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（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李贺《雁门太守行》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91795" y="3409315"/>
            <a:ext cx="5049520" cy="52197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渐黄昏，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清角吹寒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，都在空城。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4" name="矩形标注 3"/>
          <p:cNvSpPr/>
          <p:nvPr/>
        </p:nvSpPr>
        <p:spPr>
          <a:xfrm>
            <a:off x="6941185" y="1797050"/>
            <a:ext cx="2218055" cy="1080770"/>
          </a:xfrm>
          <a:prstGeom prst="wedgeRectCallout">
            <a:avLst>
              <a:gd name="adj1" fmla="val -19596"/>
              <a:gd name="adj2" fmla="val 71327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角声充塞天地，无处不在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标注 4"/>
          <p:cNvSpPr/>
          <p:nvPr/>
        </p:nvSpPr>
        <p:spPr>
          <a:xfrm>
            <a:off x="1807210" y="1991360"/>
            <a:ext cx="2218055" cy="1080770"/>
          </a:xfrm>
          <a:prstGeom prst="wedgeRectCallou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角声若有若无，刺入骨髓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矩形标注 7"/>
          <p:cNvSpPr/>
          <p:nvPr/>
        </p:nvSpPr>
        <p:spPr>
          <a:xfrm>
            <a:off x="6370320" y="4493895"/>
            <a:ext cx="2789555" cy="1080770"/>
          </a:xfrm>
          <a:prstGeom prst="wedgeRectCallout">
            <a:avLst>
              <a:gd name="adj1" fmla="val 34311"/>
              <a:gd name="adj2" fmla="val -75851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向外扩张，充满整个秋色</a:t>
            </a:r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endParaRPr lang="en-US" altLang="zh-CN" sz="24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l"/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悲壮、激昂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矩形标注 9"/>
          <p:cNvSpPr/>
          <p:nvPr/>
        </p:nvSpPr>
        <p:spPr>
          <a:xfrm>
            <a:off x="1376045" y="4626610"/>
            <a:ext cx="2218055" cy="1080770"/>
          </a:xfrm>
          <a:prstGeom prst="wedgeRectCallout">
            <a:avLst>
              <a:gd name="adj1" fmla="val -7944"/>
              <a:gd name="adj2" fmla="val -105992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向内收缩，直钻进心里</a:t>
            </a:r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endParaRPr lang="en-US" altLang="zh-CN" sz="24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l"/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悲凉、绝望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8" grpId="0" animBg="1"/>
      <p:bldP spid="8" grpId="1" animBg="1"/>
      <p:bldP spid="10" grpId="0" animBg="1"/>
      <p:bldP spid="10" grpId="1" animBg="1"/>
      <p:bldP spid="2" grpId="0" animBg="1"/>
      <p:bldP spid="2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B7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107315" y="200660"/>
            <a:ext cx="11746230" cy="644969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4590661" y="1708047"/>
            <a:ext cx="6988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      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4576548" y="1132471"/>
            <a:ext cx="70649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</a:rPr>
              <a:t>      </a:t>
            </a:r>
            <a:endParaRPr lang="en-US" altLang="zh-CN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矩形 15"/>
          <p:cNvSpPr/>
          <p:nvPr>
            <p:custDataLst>
              <p:tags r:id="rId3"/>
            </p:custDataLst>
          </p:nvPr>
        </p:nvSpPr>
        <p:spPr>
          <a:xfrm>
            <a:off x="6383020" y="971550"/>
            <a:ext cx="525843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4582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渐黄昏，清角吹寒，都在</a:t>
            </a:r>
            <a:r>
              <a:rPr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空</a:t>
            </a:r>
            <a:r>
              <a:rPr lang="zh-CN" altLang="en-US" sz="2800" b="1" dirty="0">
                <a:solidFill>
                  <a:srgbClr val="4582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城。</a:t>
            </a:r>
            <a:endParaRPr lang="zh-CN" altLang="en-US" sz="2800" b="1" dirty="0">
              <a:solidFill>
                <a:srgbClr val="4582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375300" y="200709"/>
            <a:ext cx="3989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感受黍离之悲</a:t>
            </a:r>
            <a:endParaRPr lang="zh-CN" altLang="en-US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矩形 10"/>
          <p:cNvSpPr/>
          <p:nvPr>
            <p:custDataLst>
              <p:tags r:id="rId4"/>
            </p:custDataLst>
          </p:nvPr>
        </p:nvSpPr>
        <p:spPr>
          <a:xfrm>
            <a:off x="249555" y="1010285"/>
            <a:ext cx="5873750" cy="534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09600" algn="just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2.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 作者眼中扬州是怎样一幅景象？</a:t>
            </a:r>
            <a:endParaRPr lang="en-US" altLang="zh-CN" sz="2400" b="1" kern="100" dirty="0">
              <a:solidFill>
                <a:srgbClr val="22535A"/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29920" y="1953895"/>
            <a:ext cx="4948555" cy="602615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noAutofit/>
          </a:bodyPr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空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谷传响，哀转久绝。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29920" y="3429000"/>
            <a:ext cx="4949190" cy="60261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noAutofit/>
          </a:bodyPr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又闻子规啼夜月，愁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空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山，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4" name="矩形 3"/>
          <p:cNvSpPr/>
          <p:nvPr>
            <p:custDataLst>
              <p:tags r:id="rId5"/>
            </p:custDataLst>
          </p:nvPr>
        </p:nvSpPr>
        <p:spPr>
          <a:xfrm>
            <a:off x="711200" y="4640580"/>
            <a:ext cx="4949190" cy="60261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noAutofit/>
          </a:bodyPr>
          <a:lstStyle/>
          <a:p>
            <a:r>
              <a:rPr lang="zh-CN" altLang="en-US" sz="2800" b="1" dirty="0">
                <a:solidFill>
                  <a:srgbClr val="4582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渐黄昏，清角吹寒，都在</a:t>
            </a:r>
            <a:r>
              <a:rPr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空</a:t>
            </a:r>
            <a:r>
              <a:rPr lang="zh-CN" altLang="en-US" sz="2800" b="1" dirty="0">
                <a:solidFill>
                  <a:srgbClr val="4582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城。</a:t>
            </a:r>
            <a:endParaRPr lang="zh-CN" altLang="en-US" sz="2800" b="1" dirty="0">
              <a:solidFill>
                <a:srgbClr val="4582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123305" y="1878965"/>
            <a:ext cx="4872990" cy="4603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“空”是背景，放大猿啼的哀，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123305" y="3196908"/>
            <a:ext cx="5080000" cy="398780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>
            <a:spAutoFit/>
          </a:bodyPr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“空”是容器，盛放旅人的恐惧，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123305" y="4438967"/>
            <a:ext cx="5080000" cy="1014730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>
            <a:spAutoFit/>
          </a:bodyPr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曾经不空，现在空了，“空”是创伤的证明。空城用自己巨大的空虚，把所有的寒意都收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进来。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  <p:bldP spid="10" grpId="0" bldLvl="0" animBg="1"/>
      <p:bldP spid="10" grpId="1" animBg="1"/>
      <p:bldP spid="14" grpId="0" bldLvl="0" animBg="1"/>
      <p:bldP spid="14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B7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>
            <p:custDataLst>
              <p:tags r:id="rId1"/>
            </p:custDataLst>
          </p:nvPr>
        </p:nvSpPr>
        <p:spPr>
          <a:xfrm>
            <a:off x="6596380" y="948690"/>
            <a:ext cx="5046980" cy="156845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杜郎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俊赏，算而今，重到须惊。纵豆蔻词工，青楼梦好，难赋深情。二十四桥仍在，波心荡，冷月无声。念桥边红药，年年知为谁生？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780430" y="75614"/>
            <a:ext cx="3989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感受黍离之悲</a:t>
            </a:r>
            <a:endParaRPr lang="zh-CN" altLang="en-US" sz="36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693420"/>
            <a:ext cx="5766435" cy="534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09600" algn="just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2.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 作者眼中扬州是怎样一幅景象？</a:t>
            </a:r>
            <a:endParaRPr lang="en-US" altLang="zh-CN" sz="2400" b="1" kern="100" dirty="0">
              <a:solidFill>
                <a:srgbClr val="22535A"/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951220" y="5504815"/>
            <a:ext cx="5692140" cy="82994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借一个见证过扬州繁华的人的悲伤写作者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的悲伤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951220" y="3429000"/>
            <a:ext cx="5692140" cy="1198880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杜牧把扬州写成了中国文学史上最繁华、最浪漫、最风流的一个符号。杜牧</a:t>
            </a:r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=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扬州，扬州</a:t>
            </a:r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=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杜牧。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5211" y="2987045"/>
            <a:ext cx="4338359" cy="1015663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    赠别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二</a:t>
            </a:r>
            <a:r>
              <a:rPr lang="zh-CN" altLang="en-US" sz="2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首</a:t>
            </a:r>
            <a:endParaRPr lang="en-US" altLang="zh-CN" sz="20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000" b="1" dirty="0" smtClean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娉娉袅袅十三</a:t>
            </a:r>
            <a:r>
              <a:rPr lang="zh-CN" altLang="en-US" sz="2000" b="1" dirty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馀，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豆蔻梢头二月初</a:t>
            </a:r>
            <a:r>
              <a:rPr lang="zh-CN" altLang="en-US" sz="2000" b="1" dirty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b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b="1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春风十里扬州路，</a:t>
            </a:r>
            <a:r>
              <a:rPr lang="zh-CN" altLang="en-US" sz="2000" b="1" dirty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卷上珠帘总不如。</a:t>
            </a:r>
            <a:endParaRPr lang="zh-CN" altLang="en-US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98753" y="5762163"/>
            <a:ext cx="4454527" cy="1015663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    寄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扬州韩绰</a:t>
            </a:r>
            <a:r>
              <a:rPr lang="zh-CN" altLang="en-US" sz="2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判官</a:t>
            </a:r>
            <a:endParaRPr lang="en-US" altLang="zh-CN" sz="20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000" b="1" dirty="0" smtClean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青山</a:t>
            </a:r>
            <a:r>
              <a:rPr lang="zh-CN" altLang="en-US" sz="2000" b="1" dirty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隐隐水迢迢，秋尽江南草未凋。</a:t>
            </a:r>
            <a:b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b="1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二十四桥明月夜，</a:t>
            </a:r>
            <a:r>
              <a:rPr lang="zh-CN" altLang="en-US" sz="2000" b="1" dirty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玉人何处教吹箫。</a:t>
            </a:r>
            <a:endParaRPr lang="zh-CN" altLang="en-US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0" y="4315460"/>
            <a:ext cx="4926330" cy="1198880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遣怀</a:t>
            </a:r>
            <a:endParaRPr lang="en-US" altLang="zh-CN" sz="24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落魄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江湖载酒行，楚腰纤细掌中轻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十年一觉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扬州梦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，赢得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青楼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薄幸名。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0" y="1659255"/>
            <a:ext cx="6096000" cy="10147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《题扬州禅智寺》 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雨过一蝉噪，飘萧松桂秋。青苔满阶砌，白鸟故迟留。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暮霭生深树，斜阳下小楼。谁知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竹西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路，歌吹是扬州。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 animBg="1"/>
      <p:bldP spid="13" grpId="0" animBg="1"/>
      <p:bldP spid="8" grpId="0" animBg="1"/>
      <p:bldP spid="14" grpId="1" animBg="1"/>
      <p:bldP spid="5" grpId="1" animBg="1"/>
      <p:bldP spid="13" grpId="1" animBg="1"/>
      <p:bldP spid="8" grpId="1" animBg="1"/>
      <p:bldP spid="4" grpId="0" animBg="1"/>
      <p:bldP spid="4" grpId="1" animBg="1"/>
      <p:bldP spid="3" grpId="0" animBg="1"/>
      <p:bldP spid="3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B7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0" y="1014730"/>
            <a:ext cx="12192000" cy="530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矩形 15"/>
          <p:cNvSpPr/>
          <p:nvPr>
            <p:custDataLst>
              <p:tags r:id="rId1"/>
            </p:custDataLst>
          </p:nvPr>
        </p:nvSpPr>
        <p:spPr>
          <a:xfrm>
            <a:off x="405130" y="1860550"/>
            <a:ext cx="5482590" cy="4603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4582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纵豆蔻</a:t>
            </a:r>
            <a:r>
              <a:rPr lang="zh-CN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词工</a:t>
            </a:r>
            <a:r>
              <a:rPr lang="zh-CN" altLang="en-US" sz="2400" b="1" dirty="0">
                <a:solidFill>
                  <a:srgbClr val="4582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，青楼</a:t>
            </a:r>
            <a:r>
              <a:rPr lang="zh-CN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梦好</a:t>
            </a:r>
            <a:r>
              <a:rPr lang="zh-CN" altLang="en-US" sz="2400" b="1" dirty="0">
                <a:solidFill>
                  <a:srgbClr val="4582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难赋</a:t>
            </a:r>
            <a:r>
              <a:rPr lang="zh-CN" altLang="en-US" sz="2400" b="1" dirty="0">
                <a:solidFill>
                  <a:srgbClr val="4582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深情</a:t>
            </a:r>
            <a:endParaRPr lang="zh-CN" altLang="en-US" sz="2400" b="1" dirty="0">
              <a:solidFill>
                <a:srgbClr val="4582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780430" y="211504"/>
            <a:ext cx="3989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感受黍离之悲</a:t>
            </a:r>
            <a:endParaRPr lang="zh-CN" altLang="en-US" sz="36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292735" y="1047115"/>
            <a:ext cx="5454015" cy="534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09600" algn="just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2.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 作者眼中扬州是怎样一幅景象？</a:t>
            </a:r>
            <a:endParaRPr lang="en-US" altLang="zh-CN" sz="2400" b="1" kern="100" dirty="0">
              <a:solidFill>
                <a:srgbClr val="22535A"/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05130" y="2767965"/>
            <a:ext cx="6982460" cy="1198880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相顾无言，惟有泪千行。</a:t>
            </a:r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——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苏轼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别有幽愁暗恨生，此时无声胜有声。</a:t>
            </a:r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——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白居易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心曲千万端，悲来却难说。</a:t>
            </a:r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——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孟郊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679700" y="4413885"/>
            <a:ext cx="7768590" cy="62801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noAutofit/>
          </a:bodyPr>
          <a:p>
            <a:r>
              <a:rPr lang="zh-CN" altLang="en-US" sz="3600" b="1" dirty="0">
                <a:solidFill>
                  <a:srgbClr val="4582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我很悲伤</a:t>
            </a:r>
            <a:r>
              <a:rPr lang="en-US" altLang="zh-CN" sz="3600" b="1" dirty="0">
                <a:solidFill>
                  <a:srgbClr val="4582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VS  </a:t>
            </a:r>
            <a:r>
              <a: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我的悲伤无法表达</a:t>
            </a:r>
            <a:endParaRPr lang="zh-CN" alt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endParaRPr lang="zh-CN" alt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89785" y="5488940"/>
            <a:ext cx="7037070" cy="521970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扬州的荒凉，已经到了让文字失语的程度。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8" grpId="0" animBg="1"/>
      <p:bldP spid="8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B7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0" y="1014730"/>
            <a:ext cx="12192000" cy="530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4590661" y="1854097"/>
            <a:ext cx="6988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      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3593910" y="1433015"/>
            <a:ext cx="68329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     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4576548" y="1132471"/>
            <a:ext cx="70649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</a:rPr>
              <a:t>      </a:t>
            </a:r>
            <a:endParaRPr lang="en-US" altLang="zh-CN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矩形 15"/>
          <p:cNvSpPr/>
          <p:nvPr>
            <p:custDataLst>
              <p:tags r:id="rId4"/>
            </p:custDataLst>
          </p:nvPr>
        </p:nvSpPr>
        <p:spPr>
          <a:xfrm>
            <a:off x="724535" y="1727835"/>
            <a:ext cx="494601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4582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二十四桥仍在，波心荡，冷月无声</a:t>
            </a:r>
            <a:endParaRPr lang="zh-CN" altLang="en-US" sz="2400" b="1" dirty="0">
              <a:solidFill>
                <a:srgbClr val="4582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780430" y="211504"/>
            <a:ext cx="3989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感受黍离之悲</a:t>
            </a:r>
            <a:endParaRPr lang="zh-CN" altLang="en-US" sz="36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矩形 10"/>
          <p:cNvSpPr/>
          <p:nvPr>
            <p:custDataLst>
              <p:tags r:id="rId5"/>
            </p:custDataLst>
          </p:nvPr>
        </p:nvSpPr>
        <p:spPr>
          <a:xfrm>
            <a:off x="-242862" y="1117467"/>
            <a:ext cx="10973066" cy="476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09600" algn="just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2.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 作者眼中扬州是怎样一幅景象？</a:t>
            </a:r>
            <a:endParaRPr lang="en-US" altLang="zh-CN" sz="2400" b="1" kern="100" dirty="0">
              <a:solidFill>
                <a:srgbClr val="22535A"/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899609" y="1168230"/>
            <a:ext cx="4454527" cy="1015663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    寄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扬州韩绰</a:t>
            </a:r>
            <a:r>
              <a:rPr lang="zh-CN" altLang="en-US" sz="2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判官</a:t>
            </a:r>
            <a:endParaRPr lang="en-US" altLang="zh-CN" sz="20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000" b="1" dirty="0" smtClean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青山</a:t>
            </a:r>
            <a:r>
              <a:rPr lang="zh-CN" altLang="en-US" sz="2000" b="1" dirty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隐隐水迢迢，秋尽江南草未凋。</a:t>
            </a:r>
            <a:b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b="1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二十四桥明月夜，</a:t>
            </a:r>
            <a:r>
              <a:rPr lang="zh-CN" altLang="en-US" sz="2000" b="1" dirty="0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玉人何处教吹箫。</a:t>
            </a:r>
            <a:endParaRPr lang="zh-CN" altLang="en-US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6"/>
            </p:custDataLst>
          </p:nvPr>
        </p:nvGraphicFramePr>
        <p:xfrm>
          <a:off x="1784985" y="2476500"/>
          <a:ext cx="9207500" cy="34321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8105"/>
                <a:gridCol w="3681730"/>
                <a:gridCol w="4177665"/>
              </a:tblGrid>
              <a:tr h="94488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 b="1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桥</a:t>
                      </a:r>
                      <a:endParaRPr lang="zh-CN" altLang="en-US" sz="28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>
                        <a:buNone/>
                      </a:pPr>
                      <a:endParaRPr lang="zh-CN" altLang="en-US" sz="28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0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0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  <a:tr h="74041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 b="1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月</a:t>
                      </a:r>
                      <a:endParaRPr lang="zh-CN" altLang="en-US" sz="2800" b="1">
                        <a:latin typeface="黑体" panose="02010609060101010101" pitchFamily="49" charset="-122"/>
                        <a:ea typeface="黑体" panose="02010609060101010101" pitchFamily="49" charset="-122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0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0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  <a:tr h="60833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 b="1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水</a:t>
                      </a:r>
                      <a:endParaRPr lang="zh-CN" altLang="en-US" sz="2800" b="1">
                        <a:latin typeface="黑体" panose="02010609060101010101" pitchFamily="49" charset="-122"/>
                        <a:ea typeface="黑体" panose="02010609060101010101" pitchFamily="49" charset="-122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0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0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  <a:tr h="5181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 b="1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声音</a:t>
                      </a:r>
                      <a:endParaRPr lang="zh-CN" altLang="en-US" sz="2800" b="1">
                        <a:latin typeface="黑体" panose="02010609060101010101" pitchFamily="49" charset="-122"/>
                        <a:ea typeface="黑体" panose="02010609060101010101" pitchFamily="49" charset="-122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0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0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  <a:tr h="62039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人</a:t>
                      </a:r>
                      <a:endParaRPr lang="zh-CN" altLang="en-US" sz="28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0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0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3598545" y="2726055"/>
            <a:ext cx="30416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二十四桥(背景)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564755" y="2651125"/>
            <a:ext cx="286194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二十四桥仍在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594100" y="3576320"/>
            <a:ext cx="279209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明月(温暖、明亮)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602855" y="3578225"/>
            <a:ext cx="304863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冷月(凄清、寒冷)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603490" y="4333875"/>
            <a:ext cx="304736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波心荡(水波微动)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235450" y="4274185"/>
            <a:ext cx="7397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(无)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7602855" y="4846955"/>
            <a:ext cx="224726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无声(绝对的静)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3598545" y="4767580"/>
            <a:ext cx="330136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吹箫(有声音，有音乐)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598545" y="5427345"/>
            <a:ext cx="330136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玉人(美人/友人，在场)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731125" y="5427345"/>
            <a:ext cx="211899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(无人)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405505" y="6336030"/>
            <a:ext cx="3676650" cy="521970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以有写无，物是人非。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4" grpId="0"/>
      <p:bldP spid="5" grpId="0"/>
      <p:bldP spid="4" grpId="1"/>
      <p:bldP spid="5" grpId="1"/>
      <p:bldP spid="8" grpId="0"/>
      <p:bldP spid="9" grpId="0"/>
      <p:bldP spid="8" grpId="1"/>
      <p:bldP spid="9" grpId="1"/>
      <p:bldP spid="18" grpId="0"/>
      <p:bldP spid="17" grpId="0"/>
      <p:bldP spid="18" grpId="1"/>
      <p:bldP spid="17" grpId="1"/>
      <p:bldP spid="20" grpId="0"/>
      <p:bldP spid="19" grpId="0"/>
      <p:bldP spid="20" grpId="1"/>
      <p:bldP spid="19" grpId="1"/>
      <p:bldP spid="21" grpId="0"/>
      <p:bldP spid="22" grpId="0"/>
      <p:bldP spid="21" grpId="1"/>
      <p:bldP spid="22" grpId="1"/>
      <p:bldP spid="23" grpId="0" animBg="1"/>
      <p:bldP spid="2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53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1026160"/>
            <a:ext cx="12192000" cy="530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490043" y="1547284"/>
            <a:ext cx="8070850" cy="4022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09600" algn="just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柳永</a:t>
            </a:r>
            <a:r>
              <a:rPr lang="en-US" altLang="zh-CN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(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约</a:t>
            </a:r>
            <a:r>
              <a:rPr lang="en-US" altLang="zh-CN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987—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约</a:t>
            </a:r>
            <a:r>
              <a:rPr lang="en-US" altLang="zh-CN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1053)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，北宋词人。字</a:t>
            </a:r>
            <a:r>
              <a:rPr lang="zh-CN" altLang="en-US" sz="2400" b="1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耆卿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，原名</a:t>
            </a:r>
            <a:r>
              <a:rPr lang="zh-CN" altLang="en-US" sz="2400" b="1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三变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，排行第七，景祐元年</a:t>
            </a:r>
            <a:r>
              <a:rPr lang="en-US" altLang="zh-CN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(1034)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进士，官至屯田员外郎，因此世称</a:t>
            </a:r>
            <a:r>
              <a:rPr lang="zh-CN" altLang="en-US" sz="2400" b="1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柳七、柳屯田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，崇安</a:t>
            </a:r>
            <a:r>
              <a:rPr lang="en-US" altLang="zh-CN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(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今属福建</a:t>
            </a:r>
            <a:r>
              <a:rPr lang="en-US" altLang="zh-CN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)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人。</a:t>
            </a:r>
            <a:endParaRPr lang="en-US" altLang="zh-CN" sz="2400" b="1" kern="100" dirty="0">
              <a:solidFill>
                <a:srgbClr val="22535A"/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ea"/>
            </a:endParaRPr>
          </a:p>
          <a:p>
            <a:pPr indent="609600" algn="just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是北宋第一个专力写词的文人，他精通音律，善为</a:t>
            </a:r>
            <a:r>
              <a:rPr lang="zh-CN" altLang="en-US" sz="2400" b="1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长调慢词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，大量自制词牌，或以旧腔改创新调。用</a:t>
            </a:r>
            <a:r>
              <a:rPr lang="zh-CN" altLang="en-US" sz="2400" b="1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俗语、俚语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填入词中，首创或首用词牌</a:t>
            </a:r>
            <a:r>
              <a:rPr lang="en-US" altLang="zh-CN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100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多个，其词风</a:t>
            </a:r>
            <a:r>
              <a:rPr lang="zh-CN" altLang="en-US" sz="2400" b="1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纤细婉丽、幽怨低回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。其原本热心功名，但仕途坎坷，潦倒一生，终客死襄阳，家无余财，群伎合金葬之南门外。</a:t>
            </a:r>
            <a:r>
              <a:rPr lang="zh-CN" altLang="en-US" sz="2400" b="1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其词多描绘城市风光和歌妓生活，尤长于抒写羁旅行役之情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。</a:t>
            </a:r>
            <a:endParaRPr lang="zh-CN" altLang="en-US" sz="2400" b="1" kern="100" dirty="0">
              <a:solidFill>
                <a:srgbClr val="22535A"/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546088" y="258007"/>
            <a:ext cx="5232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chemeClr val="bg1"/>
                </a:solidFill>
                <a:latin typeface="华光大标宋_CNKI" panose="02000500000000000000" pitchFamily="2" charset="-122"/>
                <a:ea typeface="华光大标宋_CNKI" panose="02000500000000000000" pitchFamily="2" charset="-122"/>
              </a:rPr>
              <a:t>知 人 论 世</a:t>
            </a:r>
            <a:r>
              <a:rPr lang="en-US" altLang="zh-CN" sz="3600" dirty="0">
                <a:solidFill>
                  <a:schemeClr val="bg1"/>
                </a:solidFill>
                <a:latin typeface="华光大标宋_CNKI" panose="02000500000000000000" pitchFamily="2" charset="-122"/>
                <a:ea typeface="华光大标宋_CNKI" panose="02000500000000000000" pitchFamily="2" charset="-122"/>
              </a:rPr>
              <a:t>——</a:t>
            </a:r>
            <a:r>
              <a:rPr lang="zh-CN" altLang="en-US" sz="3600" dirty="0">
                <a:solidFill>
                  <a:schemeClr val="bg1"/>
                </a:solidFill>
                <a:latin typeface="华光大标宋_CNKI" panose="02000500000000000000" pitchFamily="2" charset="-122"/>
                <a:ea typeface="华光大标宋_CNKI" panose="02000500000000000000" pitchFamily="2" charset="-122"/>
              </a:rPr>
              <a:t>柳永</a:t>
            </a:r>
            <a:endParaRPr lang="zh-CN" altLang="en-US" sz="3600" dirty="0">
              <a:solidFill>
                <a:schemeClr val="bg1"/>
              </a:solidFill>
              <a:latin typeface="华光大标宋_CNKI" panose="02000500000000000000" pitchFamily="2" charset="-122"/>
              <a:ea typeface="华光大标宋_CNKI" panose="02000500000000000000" pitchFamily="2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4381" y="2021183"/>
            <a:ext cx="2448162" cy="3068364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B7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0" y="1014730"/>
            <a:ext cx="12192000" cy="530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4590661" y="1854097"/>
            <a:ext cx="6988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      </a:t>
            </a:r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3593910" y="1433015"/>
            <a:ext cx="68329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     </a:t>
            </a:r>
            <a:endParaRPr lang="zh-CN" altLang="en-US" sz="28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4576548" y="1132471"/>
            <a:ext cx="70649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      </a:t>
            </a:r>
            <a:endParaRPr lang="en-US" altLang="zh-CN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矩形 15"/>
          <p:cNvSpPr/>
          <p:nvPr>
            <p:custDataLst>
              <p:tags r:id="rId4"/>
            </p:custDataLst>
          </p:nvPr>
        </p:nvSpPr>
        <p:spPr>
          <a:xfrm>
            <a:off x="852170" y="1673860"/>
            <a:ext cx="497459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4582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念桥边红药，年年知为谁生</a:t>
            </a:r>
            <a:r>
              <a:rPr lang="en-US" altLang="zh-CN" sz="2800" dirty="0">
                <a:solidFill>
                  <a:srgbClr val="4582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?</a:t>
            </a:r>
            <a:endParaRPr lang="zh-CN" altLang="en-US" sz="2800" dirty="0">
              <a:solidFill>
                <a:srgbClr val="4582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780430" y="211504"/>
            <a:ext cx="3989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感受黍离之悲</a:t>
            </a:r>
            <a:endParaRPr lang="zh-CN" altLang="en-US" sz="36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矩形 9"/>
          <p:cNvSpPr/>
          <p:nvPr>
            <p:custDataLst>
              <p:tags r:id="rId5"/>
            </p:custDataLst>
          </p:nvPr>
        </p:nvSpPr>
        <p:spPr>
          <a:xfrm>
            <a:off x="0" y="929640"/>
            <a:ext cx="5856605" cy="534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09600" algn="just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2.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 作者眼中扬州是怎样一幅景象？</a:t>
            </a:r>
            <a:endParaRPr lang="en-US" altLang="zh-CN" sz="2400" b="1" kern="100" dirty="0">
              <a:solidFill>
                <a:srgbClr val="22535A"/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1965" y="2275840"/>
            <a:ext cx="10827385" cy="82994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扬州芍药，在宋代极有名，“琼花芍药世五伦”（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欧阳修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），扬州人爱种芍药、爱赏芍药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38860" y="3377248"/>
            <a:ext cx="5080000" cy="460375"/>
          </a:xfrm>
          <a:prstGeom prst="rect">
            <a:avLst/>
          </a:prstGeom>
        </p:spPr>
        <p:txBody>
          <a:bodyPr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第一层：表面问</a:t>
            </a:r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——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红药，你为谁开？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38860" y="4109720"/>
            <a:ext cx="5664835" cy="46037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第二层：替红药答</a:t>
            </a:r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——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开了也没人看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38860" y="4841875"/>
            <a:ext cx="6264275" cy="46037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第三层：更深一层</a:t>
            </a:r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——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开得越艳，越讽刺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187385" y="5622399"/>
            <a:ext cx="508000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庭树不知人去尽，春来还发旧时花。</a:t>
            </a:r>
            <a:endParaRPr lang="zh-CN" altLang="zh-CN" sz="2400" b="1" dirty="0">
              <a:solidFill>
                <a:srgbClr val="00206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/>
      <p:bldP spid="5" grpId="1"/>
      <p:bldP spid="8" grpId="0"/>
      <p:bldP spid="8" grpId="1"/>
      <p:bldP spid="11" grpId="0"/>
      <p:bldP spid="11" grpId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895350" y="3429000"/>
            <a:ext cx="9886315" cy="255333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</a:rPr>
              <a:t>月亮是无生命的冷漠，</a:t>
            </a:r>
            <a:endParaRPr lang="zh-CN" altLang="en-US" sz="40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</a:rPr>
              <a:t>红药是有生命的盲目。</a:t>
            </a:r>
            <a:endParaRPr lang="zh-CN" altLang="en-US" sz="40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</a:rPr>
              <a:t>两者叠加，扬州城就成了一个被时间和生命同时抛弃的地方</a:t>
            </a:r>
            <a:endParaRPr lang="zh-CN" altLang="en-US" sz="40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矩形 15"/>
          <p:cNvSpPr/>
          <p:nvPr>
            <p:custDataLst>
              <p:tags r:id="rId1"/>
            </p:custDataLst>
          </p:nvPr>
        </p:nvSpPr>
        <p:spPr>
          <a:xfrm>
            <a:off x="539115" y="495935"/>
            <a:ext cx="11010900" cy="175323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杜郎俊赏，算而今，重到须惊。纵豆蔻词工，青楼梦好，难赋深情。二十四桥仍在，波心荡，</a:t>
            </a:r>
            <a:r>
              <a: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冷月</a:t>
            </a:r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无声。念桥边</a:t>
            </a:r>
            <a:r>
              <a: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红药</a:t>
            </a:r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，年年知为谁生？</a:t>
            </a:r>
            <a:endParaRPr lang="zh-CN" alt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B7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0" y="966603"/>
            <a:ext cx="12192000" cy="530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67957" y="196755"/>
            <a:ext cx="12024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小结</a:t>
            </a:r>
            <a:endParaRPr lang="zh-CN" alt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812755" y="1427747"/>
            <a:ext cx="770021" cy="1876927"/>
          </a:xfrm>
          <a:prstGeom prst="rect">
            <a:avLst/>
          </a:prstGeom>
          <a:solidFill>
            <a:srgbClr val="B5A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正面渲染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812754" y="3870091"/>
            <a:ext cx="770021" cy="1876927"/>
          </a:xfrm>
          <a:prstGeom prst="rect">
            <a:avLst/>
          </a:prstGeom>
          <a:solidFill>
            <a:srgbClr val="B5A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侧面烘托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903618" y="1427747"/>
            <a:ext cx="1251284" cy="770021"/>
          </a:xfrm>
          <a:prstGeom prst="rect">
            <a:avLst/>
          </a:prstGeom>
          <a:solidFill>
            <a:srgbClr val="4582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昔日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903618" y="2534653"/>
            <a:ext cx="1251284" cy="770021"/>
          </a:xfrm>
          <a:prstGeom prst="rect">
            <a:avLst/>
          </a:prstGeom>
          <a:solidFill>
            <a:srgbClr val="4582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今日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7002376" y="1427746"/>
            <a:ext cx="649705" cy="1876927"/>
          </a:xfrm>
          <a:prstGeom prst="rect">
            <a:avLst/>
          </a:prstGeom>
          <a:solidFill>
            <a:srgbClr val="4582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对比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9384629" y="1427745"/>
            <a:ext cx="866273" cy="4319273"/>
          </a:xfrm>
          <a:prstGeom prst="rect">
            <a:avLst/>
          </a:prstGeom>
          <a:solidFill>
            <a:srgbClr val="4582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800" b="1" dirty="0">
                <a:latin typeface="黑体" panose="02010609060101010101" pitchFamily="49" charset="-122"/>
                <a:ea typeface="黑体" panose="02010609060101010101" pitchFamily="49" charset="-122"/>
              </a:rPr>
              <a:t>黍离之悲</a:t>
            </a:r>
            <a:endParaRPr lang="zh-CN" altLang="en-US" sz="4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箭头: 下 4"/>
          <p:cNvSpPr/>
          <p:nvPr/>
        </p:nvSpPr>
        <p:spPr>
          <a:xfrm>
            <a:off x="7507702" y="1479884"/>
            <a:ext cx="1876926" cy="4267134"/>
          </a:xfrm>
          <a:prstGeom prst="downArrow">
            <a:avLst/>
          </a:prstGeom>
          <a:solidFill>
            <a:srgbClr val="B5A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名都</a:t>
            </a:r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空城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31892" y="1366771"/>
            <a:ext cx="182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名都、佳处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春风十里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4612102" y="2526631"/>
            <a:ext cx="182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荠麦青青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黄昏、清角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2903618" y="3976334"/>
            <a:ext cx="33367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废池乔木、犹言厌兵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杜郎重到须惊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冷月无声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红药为谁生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53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0" y="935753"/>
            <a:ext cx="12192000" cy="530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latin typeface="黑体" panose="02010609060101010101" pitchFamily="49" charset="-122"/>
                <a:ea typeface="黑体" panose="02010609060101010101" pitchFamily="49" charset="-122"/>
              </a:rPr>
              <a:t>盈</a:t>
            </a:r>
            <a:endParaRPr lang="en-US" altLang="zh-CN" sz="1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en-US" altLang="zh-CN" sz="1800" b="1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sz="1800" b="1" dirty="0">
                <a:latin typeface="黑体" panose="02010609060101010101" pitchFamily="49" charset="-122"/>
                <a:ea typeface="黑体" panose="02010609060101010101" pitchFamily="49" charset="-122"/>
              </a:rPr>
              <a:t>繁华</a:t>
            </a:r>
            <a:r>
              <a:rPr lang="en-US" altLang="zh-CN" sz="1800" b="1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endParaRPr lang="zh-CN" altLang="en-US" sz="1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55189" y="382814"/>
            <a:ext cx="118816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两首诗所选意象不同、营造的意境、表达的情感也截然不同，请结合诗句分析比较</a:t>
            </a:r>
            <a:endParaRPr lang="zh-CN" altLang="en-US" sz="24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aphicFrame>
        <p:nvGraphicFramePr>
          <p:cNvPr id="2" name="表格 2"/>
          <p:cNvGraphicFramePr>
            <a:graphicFrameLocks noGrp="1"/>
          </p:cNvGraphicFramePr>
          <p:nvPr/>
        </p:nvGraphicFramePr>
        <p:xfrm>
          <a:off x="333827" y="1160766"/>
          <a:ext cx="11441405" cy="48585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8945"/>
                <a:gridCol w="1594312"/>
                <a:gridCol w="3009264"/>
                <a:gridCol w="2105082"/>
                <a:gridCol w="1906901"/>
                <a:gridCol w="1906901"/>
              </a:tblGrid>
              <a:tr h="782305"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sz="3200" b="0" dirty="0">
                          <a:latin typeface="华光大标宋_CNKI" panose="02000500000000000000" pitchFamily="2" charset="-122"/>
                          <a:ea typeface="华光大标宋_CNKI" panose="02000500000000000000" pitchFamily="2" charset="-122"/>
                        </a:rPr>
                        <a:t>城市</a:t>
                      </a:r>
                      <a:endParaRPr lang="zh-CN" altLang="en-US" sz="3200" b="0" dirty="0">
                        <a:latin typeface="华光大标宋_CNKI" panose="02000500000000000000" pitchFamily="2" charset="-122"/>
                        <a:ea typeface="华光大标宋_CNKI" panose="02000500000000000000" pitchFamily="2" charset="-122"/>
                      </a:endParaRPr>
                    </a:p>
                  </a:txBody>
                  <a:tcPr anchor="ctr"/>
                </a:tc>
                <a:tc hMerge="1"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b="0" dirty="0">
                          <a:latin typeface="华光大标宋_CNKI" panose="02000500000000000000" pitchFamily="2" charset="-122"/>
                          <a:ea typeface="华光大标宋_CNKI" panose="02000500000000000000" pitchFamily="2" charset="-122"/>
                        </a:rPr>
                        <a:t>意象</a:t>
                      </a:r>
                      <a:endParaRPr lang="zh-CN" altLang="en-US" sz="3200" b="0" dirty="0">
                        <a:latin typeface="华光大标宋_CNKI" panose="02000500000000000000" pitchFamily="2" charset="-122"/>
                        <a:ea typeface="华光大标宋_CNKI" panose="02000500000000000000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b="0" dirty="0">
                          <a:latin typeface="华光大标宋_CNKI" panose="02000500000000000000" pitchFamily="2" charset="-122"/>
                          <a:ea typeface="华光大标宋_CNKI" panose="02000500000000000000" pitchFamily="2" charset="-122"/>
                        </a:rPr>
                        <a:t>意境</a:t>
                      </a:r>
                      <a:endParaRPr lang="zh-CN" altLang="en-US" sz="3200" b="0" dirty="0">
                        <a:latin typeface="华光大标宋_CNKI" panose="02000500000000000000" pitchFamily="2" charset="-122"/>
                        <a:ea typeface="华光大标宋_CNKI" panose="02000500000000000000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b="0" dirty="0">
                          <a:latin typeface="华光大标宋_CNKI" panose="02000500000000000000" pitchFamily="2" charset="-122"/>
                          <a:ea typeface="华光大标宋_CNKI" panose="02000500000000000000" pitchFamily="2" charset="-122"/>
                        </a:rPr>
                        <a:t>手法</a:t>
                      </a:r>
                      <a:endParaRPr lang="zh-CN" altLang="en-US" sz="3200" b="0" dirty="0">
                        <a:latin typeface="华光大标宋_CNKI" panose="02000500000000000000" pitchFamily="2" charset="-122"/>
                        <a:ea typeface="华光大标宋_CNKI" panose="02000500000000000000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b="0" dirty="0">
                          <a:latin typeface="华光大标宋_CNKI" panose="02000500000000000000" pitchFamily="2" charset="-122"/>
                          <a:ea typeface="华光大标宋_CNKI" panose="02000500000000000000" pitchFamily="2" charset="-122"/>
                        </a:rPr>
                        <a:t>情感</a:t>
                      </a:r>
                      <a:endParaRPr lang="zh-CN" altLang="en-US" sz="3200" b="0" dirty="0">
                        <a:latin typeface="华光大标宋_CNKI" panose="02000500000000000000" pitchFamily="2" charset="-122"/>
                        <a:ea typeface="华光大标宋_CNKI" panose="02000500000000000000" pitchFamily="2" charset="-122"/>
                      </a:endParaRPr>
                    </a:p>
                  </a:txBody>
                  <a:tcPr anchor="ctr"/>
                </a:tc>
              </a:tr>
              <a:tr h="1358756">
                <a:tc rowSpan="3">
                  <a:txBody>
                    <a:bodyPr/>
                    <a:lstStyle/>
                    <a:p>
                      <a:pPr algn="ctr"/>
                      <a:r>
                        <a:rPr lang="zh-CN" altLang="en-US" sz="2800" b="0" dirty="0">
                          <a:latin typeface="华光大标宋_CNKI" panose="02000500000000000000" pitchFamily="2" charset="-122"/>
                          <a:ea typeface="华光大标宋_CNKI" panose="02000500000000000000" pitchFamily="2" charset="-122"/>
                        </a:rPr>
                        <a:t>杭州</a:t>
                      </a:r>
                      <a:endParaRPr lang="zh-CN" altLang="en-US" sz="2800" b="0" dirty="0">
                        <a:latin typeface="华光大标宋_CNKI" panose="02000500000000000000" pitchFamily="2" charset="-122"/>
                        <a:ea typeface="华光大标宋_CNKI" panose="02000500000000000000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0" dirty="0">
                          <a:latin typeface="华光大标宋_CNKI" panose="02000500000000000000" pitchFamily="2" charset="-122"/>
                          <a:ea typeface="华光大标宋_CNKI" panose="02000500000000000000" pitchFamily="2" charset="-122"/>
                        </a:rPr>
                        <a:t>钱塘江</a:t>
                      </a:r>
                      <a:endParaRPr lang="zh-CN" altLang="en-US" sz="2800" b="0" dirty="0">
                        <a:latin typeface="华光大标宋_CNKI" panose="02000500000000000000" pitchFamily="2" charset="-122"/>
                        <a:ea typeface="华光大标宋_CNKI" panose="02000500000000000000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0" dirty="0">
                        <a:latin typeface="华光大标宋_CNKI" panose="02000500000000000000" pitchFamily="2" charset="-122"/>
                        <a:ea typeface="华光大标宋_CNKI" panose="02000500000000000000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0" dirty="0">
                        <a:latin typeface="华光大标宋_CNKI" panose="02000500000000000000" pitchFamily="2" charset="-122"/>
                        <a:ea typeface="华光大标宋_CNKI" panose="02000500000000000000" pitchFamily="2" charset="-122"/>
                      </a:endParaRP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endParaRPr lang="zh-CN" altLang="en-US" sz="2800" b="0" dirty="0">
                        <a:latin typeface="华光大标宋_CNKI" panose="02000500000000000000" pitchFamily="2" charset="-122"/>
                        <a:ea typeface="华光大标宋_CNKI" panose="02000500000000000000" pitchFamily="2" charset="-122"/>
                      </a:endParaRP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endParaRPr lang="zh-CN" altLang="en-US" sz="2800" b="0" dirty="0">
                        <a:latin typeface="华光大标宋_CNKI" panose="02000500000000000000" pitchFamily="2" charset="-122"/>
                        <a:ea typeface="华光大标宋_CNKI" panose="02000500000000000000" pitchFamily="2" charset="-122"/>
                      </a:endParaRPr>
                    </a:p>
                  </a:txBody>
                  <a:tcPr anchor="ctr"/>
                </a:tc>
              </a:tr>
              <a:tr h="1358756">
                <a:tc vMerge="1"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0" dirty="0">
                          <a:latin typeface="华光大标宋_CNKI" panose="02000500000000000000" pitchFamily="2" charset="-122"/>
                          <a:ea typeface="华光大标宋_CNKI" panose="02000500000000000000" pitchFamily="2" charset="-122"/>
                        </a:rPr>
                        <a:t>西湖</a:t>
                      </a:r>
                      <a:endParaRPr lang="zh-CN" altLang="en-US" sz="2800" b="0" dirty="0">
                        <a:latin typeface="华光大标宋_CNKI" panose="02000500000000000000" pitchFamily="2" charset="-122"/>
                        <a:ea typeface="华光大标宋_CNKI" panose="02000500000000000000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0" dirty="0">
                        <a:latin typeface="华光大标宋_CNKI" panose="02000500000000000000" pitchFamily="2" charset="-122"/>
                        <a:ea typeface="华光大标宋_CNKI" panose="02000500000000000000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0">
                        <a:latin typeface="华光大标宋_CNKI" panose="02000500000000000000" pitchFamily="2" charset="-122"/>
                        <a:ea typeface="华光大标宋_CNKI" panose="02000500000000000000" pitchFamily="2" charset="-122"/>
                      </a:endParaRPr>
                    </a:p>
                  </a:txBody>
                  <a:tcPr anchor="ctr"/>
                </a:tc>
                <a:tc vMerge="1">
                  <a:tcPr anchor="ctr"/>
                </a:tc>
                <a:tc vMerge="1">
                  <a:tcPr anchor="ctr"/>
                </a:tc>
              </a:tr>
              <a:tr h="1358756">
                <a:tc vMerge="1"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0" dirty="0">
                          <a:latin typeface="华光大标宋_CNKI" panose="02000500000000000000" pitchFamily="2" charset="-122"/>
                          <a:ea typeface="华光大标宋_CNKI" panose="02000500000000000000" pitchFamily="2" charset="-122"/>
                        </a:rPr>
                        <a:t>都市</a:t>
                      </a:r>
                      <a:endParaRPr lang="zh-CN" altLang="en-US" sz="2800" b="0" dirty="0">
                        <a:latin typeface="华光大标宋_CNKI" panose="02000500000000000000" pitchFamily="2" charset="-122"/>
                        <a:ea typeface="华光大标宋_CNKI" panose="02000500000000000000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0" dirty="0">
                        <a:latin typeface="华光大标宋_CNKI" panose="02000500000000000000" pitchFamily="2" charset="-122"/>
                        <a:ea typeface="华光大标宋_CNKI" panose="02000500000000000000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0">
                        <a:latin typeface="华光大标宋_CNKI" panose="02000500000000000000" pitchFamily="2" charset="-122"/>
                        <a:ea typeface="华光大标宋_CNKI" panose="02000500000000000000" pitchFamily="2" charset="-122"/>
                      </a:endParaRPr>
                    </a:p>
                  </a:txBody>
                  <a:tcPr anchor="ctr"/>
                </a:tc>
                <a:tc vMerge="1">
                  <a:tcPr anchor="ctr"/>
                </a:tc>
                <a:tc vMerge="1">
                  <a:tcPr anchor="ctr"/>
                </a:tc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3041776" y="2235895"/>
            <a:ext cx="2761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云树、怒涛、霜雪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041776" y="3772688"/>
            <a:ext cx="2761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湖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巘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桂子、荷花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041776" y="4945747"/>
            <a:ext cx="27618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烟柳、画桥、风帘、翠幕、珠玑、罗绮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027571" y="2235894"/>
            <a:ext cx="17914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雄浑壮阔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027571" y="3772687"/>
            <a:ext cx="17914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清嘉秀美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027571" y="5130412"/>
            <a:ext cx="17914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富庶繁荣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176722" y="2951472"/>
            <a:ext cx="15457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点染、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铺叙、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比喻、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夸张、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列锦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……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0192133" y="2951472"/>
            <a:ext cx="1545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惊叹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赞美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3" grpId="0"/>
      <p:bldP spid="14" grpId="0"/>
      <p:bldP spid="15" grpId="0"/>
      <p:bldP spid="17" grpId="0"/>
      <p:bldP spid="18" grpId="0"/>
      <p:bldP spid="1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53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0" y="935753"/>
            <a:ext cx="12192000" cy="530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dirty="0">
                <a:latin typeface="仿宋" panose="02010609060101010101" pitchFamily="49" charset="-122"/>
                <a:ea typeface="仿宋" panose="02010609060101010101" pitchFamily="49" charset="-122"/>
              </a:rPr>
              <a:t>盈</a:t>
            </a:r>
            <a:endParaRPr lang="en-US" altLang="zh-CN" sz="1800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algn="ctr"/>
            <a:r>
              <a:rPr lang="en-US" altLang="zh-CN" sz="1800" dirty="0">
                <a:latin typeface="仿宋" panose="02010609060101010101" pitchFamily="49" charset="-122"/>
                <a:ea typeface="仿宋" panose="02010609060101010101" pitchFamily="49" charset="-122"/>
              </a:rPr>
              <a:t>(</a:t>
            </a:r>
            <a:r>
              <a:rPr lang="zh-CN" altLang="en-US" sz="1800" dirty="0">
                <a:latin typeface="仿宋" panose="02010609060101010101" pitchFamily="49" charset="-122"/>
                <a:ea typeface="仿宋" panose="02010609060101010101" pitchFamily="49" charset="-122"/>
              </a:rPr>
              <a:t>繁华</a:t>
            </a:r>
            <a:r>
              <a:rPr lang="en-US" altLang="zh-CN" sz="1800" dirty="0">
                <a:latin typeface="仿宋" panose="02010609060101010101" pitchFamily="49" charset="-122"/>
                <a:ea typeface="仿宋" panose="02010609060101010101" pitchFamily="49" charset="-122"/>
              </a:rPr>
              <a:t>)</a:t>
            </a:r>
            <a:endParaRPr lang="zh-CN" altLang="en-US" sz="1800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55189" y="382814"/>
            <a:ext cx="118816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华光大标宋_CNKI" panose="02000500000000000000" pitchFamily="2" charset="-122"/>
                <a:ea typeface="华光大标宋_CNKI" panose="02000500000000000000" pitchFamily="2" charset="-122"/>
              </a:rPr>
              <a:t>两首诗所选意象不同、营造的意境、表达的情感也截然不同，请结合诗句分析比较</a:t>
            </a:r>
            <a:endParaRPr lang="zh-CN" altLang="en-US" sz="2400" dirty="0">
              <a:solidFill>
                <a:schemeClr val="bg1"/>
              </a:solidFill>
              <a:latin typeface="华光大标宋_CNKI" panose="02000500000000000000" pitchFamily="2" charset="-122"/>
              <a:ea typeface="华光大标宋_CNKI" panose="02000500000000000000" pitchFamily="2" charset="-122"/>
            </a:endParaRPr>
          </a:p>
        </p:txBody>
      </p:sp>
      <p:graphicFrame>
        <p:nvGraphicFramePr>
          <p:cNvPr id="2" name="表格 2"/>
          <p:cNvGraphicFramePr>
            <a:graphicFrameLocks noGrp="1"/>
          </p:cNvGraphicFramePr>
          <p:nvPr/>
        </p:nvGraphicFramePr>
        <p:xfrm>
          <a:off x="333827" y="1160766"/>
          <a:ext cx="11441405" cy="47614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8945"/>
                <a:gridCol w="1594312"/>
                <a:gridCol w="3009264"/>
                <a:gridCol w="2105082"/>
                <a:gridCol w="1906901"/>
                <a:gridCol w="1906901"/>
              </a:tblGrid>
              <a:tr h="1064321"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sz="3200" b="0" dirty="0">
                          <a:latin typeface="华光大标宋_CNKI" panose="02000500000000000000" pitchFamily="2" charset="-122"/>
                          <a:ea typeface="华光大标宋_CNKI" panose="02000500000000000000" pitchFamily="2" charset="-122"/>
                        </a:rPr>
                        <a:t>城市</a:t>
                      </a:r>
                      <a:endParaRPr lang="zh-CN" altLang="en-US" sz="3200" b="0" dirty="0">
                        <a:latin typeface="华光大标宋_CNKI" panose="02000500000000000000" pitchFamily="2" charset="-122"/>
                        <a:ea typeface="华光大标宋_CNKI" panose="02000500000000000000" pitchFamily="2" charset="-122"/>
                      </a:endParaRPr>
                    </a:p>
                  </a:txBody>
                  <a:tcPr anchor="ctr"/>
                </a:tc>
                <a:tc hMerge="1"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b="0" dirty="0">
                          <a:latin typeface="华光大标宋_CNKI" panose="02000500000000000000" pitchFamily="2" charset="-122"/>
                          <a:ea typeface="华光大标宋_CNKI" panose="02000500000000000000" pitchFamily="2" charset="-122"/>
                        </a:rPr>
                        <a:t>意象</a:t>
                      </a:r>
                      <a:endParaRPr lang="zh-CN" altLang="en-US" sz="3200" b="0" dirty="0">
                        <a:latin typeface="华光大标宋_CNKI" panose="02000500000000000000" pitchFamily="2" charset="-122"/>
                        <a:ea typeface="华光大标宋_CNKI" panose="02000500000000000000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b="0" dirty="0">
                          <a:latin typeface="华光大标宋_CNKI" panose="02000500000000000000" pitchFamily="2" charset="-122"/>
                          <a:ea typeface="华光大标宋_CNKI" panose="02000500000000000000" pitchFamily="2" charset="-122"/>
                        </a:rPr>
                        <a:t>意境</a:t>
                      </a:r>
                      <a:endParaRPr lang="zh-CN" altLang="en-US" sz="3200" b="0" dirty="0">
                        <a:latin typeface="华光大标宋_CNKI" panose="02000500000000000000" pitchFamily="2" charset="-122"/>
                        <a:ea typeface="华光大标宋_CNKI" panose="02000500000000000000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b="0" dirty="0">
                          <a:latin typeface="华光大标宋_CNKI" panose="02000500000000000000" pitchFamily="2" charset="-122"/>
                          <a:ea typeface="华光大标宋_CNKI" panose="02000500000000000000" pitchFamily="2" charset="-122"/>
                        </a:rPr>
                        <a:t>手法</a:t>
                      </a:r>
                      <a:endParaRPr lang="zh-CN" altLang="en-US" sz="3200" b="0" dirty="0">
                        <a:latin typeface="华光大标宋_CNKI" panose="02000500000000000000" pitchFamily="2" charset="-122"/>
                        <a:ea typeface="华光大标宋_CNKI" panose="02000500000000000000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b="0" dirty="0">
                          <a:latin typeface="华光大标宋_CNKI" panose="02000500000000000000" pitchFamily="2" charset="-122"/>
                          <a:ea typeface="华光大标宋_CNKI" panose="02000500000000000000" pitchFamily="2" charset="-122"/>
                        </a:rPr>
                        <a:t>情感</a:t>
                      </a:r>
                      <a:endParaRPr lang="zh-CN" altLang="en-US" sz="3200" b="0" dirty="0">
                        <a:latin typeface="华光大标宋_CNKI" panose="02000500000000000000" pitchFamily="2" charset="-122"/>
                        <a:ea typeface="华光大标宋_CNKI" panose="02000500000000000000" pitchFamily="2" charset="-122"/>
                      </a:endParaRPr>
                    </a:p>
                  </a:txBody>
                  <a:tcPr anchor="ctr"/>
                </a:tc>
              </a:tr>
              <a:tr h="1848580"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2800" b="0" dirty="0">
                          <a:latin typeface="华光大标宋_CNKI" panose="02000500000000000000" pitchFamily="2" charset="-122"/>
                          <a:ea typeface="华光大标宋_CNKI" panose="02000500000000000000" pitchFamily="2" charset="-122"/>
                        </a:rPr>
                        <a:t>扬州</a:t>
                      </a:r>
                      <a:endParaRPr lang="zh-CN" altLang="en-US" sz="2800" b="0" dirty="0">
                        <a:latin typeface="华光大标宋_CNKI" panose="02000500000000000000" pitchFamily="2" charset="-122"/>
                        <a:ea typeface="华光大标宋_CNKI" panose="02000500000000000000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0" dirty="0">
                          <a:latin typeface="华光大标宋_CNKI" panose="02000500000000000000" pitchFamily="2" charset="-122"/>
                          <a:ea typeface="华光大标宋_CNKI" panose="02000500000000000000" pitchFamily="2" charset="-122"/>
                        </a:rPr>
                        <a:t>昔日</a:t>
                      </a:r>
                      <a:endParaRPr lang="zh-CN" altLang="en-US" sz="2800" b="0" dirty="0">
                        <a:latin typeface="华光大标宋_CNKI" panose="02000500000000000000" pitchFamily="2" charset="-122"/>
                        <a:ea typeface="华光大标宋_CNKI" panose="02000500000000000000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0" dirty="0">
                        <a:latin typeface="华光大标宋_CNKI" panose="02000500000000000000" pitchFamily="2" charset="-122"/>
                        <a:ea typeface="华光大标宋_CNKI" panose="02000500000000000000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0" dirty="0">
                        <a:latin typeface="华光大标宋_CNKI" panose="02000500000000000000" pitchFamily="2" charset="-122"/>
                        <a:ea typeface="华光大标宋_CNKI" panose="02000500000000000000" pitchFamily="2" charset="-122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endParaRPr lang="zh-CN" altLang="en-US" sz="2800" b="0" dirty="0">
                        <a:latin typeface="华光大标宋_CNKI" panose="02000500000000000000" pitchFamily="2" charset="-122"/>
                        <a:ea typeface="华光大标宋_CNKI" panose="02000500000000000000" pitchFamily="2" charset="-122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endParaRPr lang="zh-CN" altLang="en-US" sz="2800" b="0" dirty="0">
                        <a:latin typeface="华光大标宋_CNKI" panose="02000500000000000000" pitchFamily="2" charset="-122"/>
                        <a:ea typeface="华光大标宋_CNKI" panose="02000500000000000000" pitchFamily="2" charset="-122"/>
                      </a:endParaRPr>
                    </a:p>
                  </a:txBody>
                  <a:tcPr anchor="ctr"/>
                </a:tc>
              </a:tr>
              <a:tr h="1848580">
                <a:tc vMerge="1"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0" dirty="0">
                          <a:latin typeface="华光大标宋_CNKI" panose="02000500000000000000" pitchFamily="2" charset="-122"/>
                          <a:ea typeface="华光大标宋_CNKI" panose="02000500000000000000" pitchFamily="2" charset="-122"/>
                        </a:rPr>
                        <a:t>今日</a:t>
                      </a:r>
                      <a:endParaRPr lang="zh-CN" altLang="en-US" sz="2800" b="0" dirty="0">
                        <a:latin typeface="华光大标宋_CNKI" panose="02000500000000000000" pitchFamily="2" charset="-122"/>
                        <a:ea typeface="华光大标宋_CNKI" panose="02000500000000000000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0" dirty="0">
                        <a:latin typeface="华光大标宋_CNKI" panose="02000500000000000000" pitchFamily="2" charset="-122"/>
                        <a:ea typeface="华光大标宋_CNKI" panose="02000500000000000000" pitchFamily="2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0" dirty="0">
                        <a:latin typeface="华光大标宋_CNKI" panose="02000500000000000000" pitchFamily="2" charset="-122"/>
                        <a:ea typeface="华光大标宋_CNKI" panose="02000500000000000000" pitchFamily="2" charset="-122"/>
                      </a:endParaRPr>
                    </a:p>
                  </a:txBody>
                  <a:tcPr anchor="ctr"/>
                </a:tc>
                <a:tc vMerge="1">
                  <a:tcPr anchor="ctr"/>
                </a:tc>
                <a:tc vMerge="1">
                  <a:tcPr anchor="ctr"/>
                </a:tc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3183255" y="2863215"/>
            <a:ext cx="234315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春风十里、名都、佳处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974381" y="4283509"/>
            <a:ext cx="2761866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荠麦青青、废池乔木、清角、二十四桥、冷月、红药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064894" y="2977549"/>
            <a:ext cx="179148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热闹繁华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153015" y="4652842"/>
            <a:ext cx="179148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凄清荒凉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168426" y="3239164"/>
            <a:ext cx="1545776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今昔对比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化用诗句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反衬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虚实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……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0229456" y="3693127"/>
            <a:ext cx="154577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悲怆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8" grpId="0"/>
      <p:bldP spid="19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82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0" y="935753"/>
            <a:ext cx="12192000" cy="530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盈</a:t>
            </a:r>
            <a:endParaRPr lang="en-US" altLang="zh-CN" sz="18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ctr"/>
            <a:r>
              <a:rPr lang="en-US" altLang="zh-CN" sz="1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(</a:t>
            </a:r>
            <a:r>
              <a:rPr lang="zh-CN" altLang="en-US" sz="1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繁华</a:t>
            </a:r>
            <a:r>
              <a:rPr lang="en-US" altLang="zh-CN" sz="1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)</a:t>
            </a:r>
            <a:endParaRPr lang="zh-CN" altLang="en-US" sz="18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10378" y="329735"/>
            <a:ext cx="1188162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分析杭州城“盈”的是什么？扬州城“空”在何处？</a:t>
            </a:r>
            <a:endParaRPr lang="zh-CN" altLang="en-US" sz="28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63140" y="1609086"/>
            <a:ext cx="3019927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 dirty="0">
                <a:latin typeface="黑体" panose="02010609060101010101" pitchFamily="49" charset="-122"/>
                <a:ea typeface="黑体" panose="02010609060101010101" pitchFamily="49" charset="-122"/>
              </a:rPr>
              <a:t>杭州：盈</a:t>
            </a:r>
            <a:endParaRPr lang="zh-CN" altLang="en-US" sz="5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505575" y="1609047"/>
            <a:ext cx="3019927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 dirty="0">
                <a:latin typeface="黑体" panose="02010609060101010101" pitchFamily="49" charset="-122"/>
                <a:ea typeface="黑体" panose="02010609060101010101" pitchFamily="49" charset="-122"/>
              </a:rPr>
              <a:t>扬州：空</a:t>
            </a:r>
            <a:endParaRPr lang="zh-CN" altLang="en-US" sz="5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10515" y="2995295"/>
            <a:ext cx="484251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物阜、人丰、景美、乐声悠扬、歌舞升平</a:t>
            </a:r>
            <a:endParaRPr lang="en-US" altLang="zh-CN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096000" y="3123565"/>
            <a:ext cx="584708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城内萧条、乐声悲吟、</a:t>
            </a:r>
            <a:endParaRPr lang="en-US" altLang="zh-CN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无繁华之声、无赏花之人</a:t>
            </a:r>
            <a:endParaRPr lang="zh-CN" altLang="en-US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468376" y="5215080"/>
            <a:ext cx="4209416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承平盛世</a:t>
            </a:r>
            <a:endParaRPr lang="zh-CN" altLang="en-US" sz="44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6841426" y="5215475"/>
            <a:ext cx="4209416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劫后孤城</a:t>
            </a:r>
            <a:endParaRPr lang="zh-CN" altLang="en-US" sz="44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82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0" y="935753"/>
            <a:ext cx="12192000" cy="530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dirty="0">
                <a:latin typeface="仿宋" panose="02010609060101010101" pitchFamily="49" charset="-122"/>
                <a:ea typeface="仿宋" panose="02010609060101010101" pitchFamily="49" charset="-122"/>
              </a:rPr>
              <a:t>盈</a:t>
            </a:r>
            <a:endParaRPr lang="en-US" altLang="zh-CN" sz="1800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algn="ctr"/>
            <a:r>
              <a:rPr lang="en-US" altLang="zh-CN" sz="1800" dirty="0">
                <a:latin typeface="仿宋" panose="02010609060101010101" pitchFamily="49" charset="-122"/>
                <a:ea typeface="仿宋" panose="02010609060101010101" pitchFamily="49" charset="-122"/>
              </a:rPr>
              <a:t>(</a:t>
            </a:r>
            <a:r>
              <a:rPr lang="zh-CN" altLang="en-US" sz="1800" dirty="0">
                <a:latin typeface="仿宋" panose="02010609060101010101" pitchFamily="49" charset="-122"/>
                <a:ea typeface="仿宋" panose="02010609060101010101" pitchFamily="49" charset="-122"/>
              </a:rPr>
              <a:t>繁华</a:t>
            </a:r>
            <a:r>
              <a:rPr lang="en-US" altLang="zh-CN" sz="1800" dirty="0">
                <a:latin typeface="仿宋" panose="02010609060101010101" pitchFamily="49" charset="-122"/>
                <a:ea typeface="仿宋" panose="02010609060101010101" pitchFamily="49" charset="-122"/>
              </a:rPr>
              <a:t>)</a:t>
            </a:r>
            <a:endParaRPr lang="zh-CN" altLang="en-US" sz="1800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57199" y="1874728"/>
            <a:ext cx="11477625" cy="3107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望海潮</a:t>
            </a:r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》《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扬州慢</a:t>
            </a:r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一个是盛世之歌，一个是黍离之悲，一欢歌，一悲吟。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从历史的真实来看，繁华和灾难是人类进程中的花开花落，城市就是在这种起起落落中向前发展的，从文学的表达来说，讴歌太平和反映灾难都是文学的责任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en-US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83778" y="790273"/>
            <a:ext cx="1179755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柳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永大约在公元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1017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年，宋真宗天禧元年时到京城赶考。对自己的才华，他有充分的信心金榜题名，而且幻想着有一番大作为。谁知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第一次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考试没有考上，他不在乎，轻轻一笑，填词道：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“富贵岂由人，时会高志须酬。”</a:t>
            </a:r>
            <a:endParaRPr lang="zh-CN" altLang="en-US" sz="2400" b="1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等了</a:t>
            </a:r>
            <a:r>
              <a:rPr lang="en-US" altLang="zh-CN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5 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年，第二次开科又没有考上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，这回他忍不住要发牢骚了，便写了著名的</a:t>
            </a:r>
            <a:r>
              <a:rPr lang="en-US" altLang="zh-CN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鹤冲天</a:t>
            </a:r>
            <a:r>
              <a:rPr lang="en-US" altLang="zh-CN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24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en-US" altLang="zh-CN" sz="2400" b="1" dirty="0" smtClean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                鹤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冲天 </a:t>
            </a:r>
            <a:b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黄金榜上，偶失龙头望。明代暂遗贤，如何向？未遂风云便，争不恣狂荡？何须论得丧。才子词人，自是白衣卿相。</a:t>
            </a:r>
            <a:b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    烟花巷陌，依约丹青屏障。幸有意中人，堪寻访。且恁偎红倚翠，风流事，平生畅。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青春都一饷。忍把浮名，换了浅斟低唱</a:t>
            </a:r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en-US" altLang="zh-CN" sz="24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sz="24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三年后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，柳永又一次参加考试，好不容易过了几关，只等皇帝朱笔圈点放榜。谁知，当仁宗皇帝在名册薄上看到“柳永”二字时，龙颜大怒，恶狠狠抹去了柳永的名字，在旁批到：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“且去浅斟低唱，何要浮名？”柳永自嘲：</a:t>
            </a:r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“奉旨填词。”</a:t>
            </a:r>
            <a:endParaRPr lang="en-US" altLang="zh-CN" sz="2400" b="1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B7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1026160"/>
            <a:ext cx="12192000" cy="530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490043" y="1547284"/>
            <a:ext cx="8070850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09600" algn="just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 姜夔，字</a:t>
            </a:r>
            <a:r>
              <a:rPr lang="zh-CN" altLang="en-US" sz="2400" b="1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尧章</a:t>
            </a:r>
            <a:r>
              <a:rPr lang="en-US" altLang="zh-CN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,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号</a:t>
            </a:r>
            <a:r>
              <a:rPr lang="zh-CN" altLang="en-US" sz="2400" b="1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白石道人</a:t>
            </a:r>
            <a:r>
              <a:rPr lang="en-US" altLang="zh-CN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,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饶州鄱阳</a:t>
            </a:r>
            <a:r>
              <a:rPr lang="en-US" altLang="zh-CN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(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今属江西</a:t>
            </a:r>
            <a:r>
              <a:rPr lang="en-US" altLang="zh-CN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)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人</a:t>
            </a:r>
            <a:r>
              <a:rPr lang="en-US" altLang="zh-CN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,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南宋文学家、音乐家。一生屡试不中</a:t>
            </a:r>
            <a:r>
              <a:rPr lang="en-US" altLang="zh-CN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,</a:t>
            </a:r>
            <a:r>
              <a:rPr lang="zh-CN" altLang="en-US" sz="2400" b="1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布衣终生</a:t>
            </a:r>
            <a:r>
              <a:rPr lang="en-US" altLang="zh-CN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,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以清客身份周游四方。</a:t>
            </a:r>
            <a:endParaRPr lang="en-US" altLang="zh-CN" sz="2400" b="1" kern="100" dirty="0">
              <a:solidFill>
                <a:srgbClr val="22535A"/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ea"/>
            </a:endParaRPr>
          </a:p>
          <a:p>
            <a:pPr indent="609600" algn="just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660066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善书法、精音乐、能自度曲。</a:t>
            </a:r>
            <a:r>
              <a:rPr lang="en-US" altLang="zh-CN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《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扬州慢</a:t>
            </a:r>
            <a:r>
              <a:rPr lang="en-US" altLang="zh-CN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》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即其自度曲之。</a:t>
            </a:r>
            <a:endParaRPr lang="en-US" altLang="zh-CN" sz="2400" b="1" kern="100" dirty="0">
              <a:solidFill>
                <a:srgbClr val="22535A"/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ea"/>
            </a:endParaRPr>
          </a:p>
          <a:p>
            <a:pPr indent="609600" algn="just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660066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诗词俱工，词尤负盛名。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词多为记游、咏物、感叹身世飘零与情场失意之作</a:t>
            </a:r>
            <a:r>
              <a:rPr lang="en-US" altLang="zh-CN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,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但也有暗寓国家分裂、江河异变之感慨寄寓忧国伤时之作。   </a:t>
            </a:r>
            <a:endParaRPr lang="en-US" altLang="zh-CN" sz="2400" b="1" kern="100" dirty="0">
              <a:solidFill>
                <a:srgbClr val="22535A"/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557239" y="258007"/>
            <a:ext cx="5221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chemeClr val="bg1"/>
                </a:solidFill>
                <a:latin typeface="华光大标宋_CNKI" panose="02000500000000000000" pitchFamily="2" charset="-122"/>
                <a:ea typeface="华光大标宋_CNKI" panose="02000500000000000000" pitchFamily="2" charset="-122"/>
              </a:rPr>
              <a:t>知 人 论 世</a:t>
            </a:r>
            <a:r>
              <a:rPr lang="en-US" altLang="zh-CN" sz="3600" dirty="0">
                <a:solidFill>
                  <a:schemeClr val="bg1"/>
                </a:solidFill>
                <a:latin typeface="华光大标宋_CNKI" panose="02000500000000000000" pitchFamily="2" charset="-122"/>
                <a:ea typeface="华光大标宋_CNKI" panose="02000500000000000000" pitchFamily="2" charset="-122"/>
              </a:rPr>
              <a:t>——</a:t>
            </a:r>
            <a:r>
              <a:rPr lang="zh-CN" altLang="en-US" sz="3600" dirty="0">
                <a:solidFill>
                  <a:schemeClr val="bg1"/>
                </a:solidFill>
                <a:latin typeface="华光大标宋_CNKI" panose="02000500000000000000" pitchFamily="2" charset="-122"/>
                <a:ea typeface="华光大标宋_CNKI" panose="02000500000000000000" pitchFamily="2" charset="-122"/>
              </a:rPr>
              <a:t>姜夔</a:t>
            </a:r>
            <a:endParaRPr lang="zh-CN" altLang="en-US" sz="3600" dirty="0">
              <a:solidFill>
                <a:schemeClr val="bg1"/>
              </a:solidFill>
              <a:latin typeface="华光大标宋_CNKI" panose="02000500000000000000" pitchFamily="2" charset="-122"/>
              <a:ea typeface="华光大标宋_CNKI" panose="02000500000000000000" pitchFamily="2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5" r="4525"/>
          <a:stretch>
            <a:fillRect/>
          </a:stretch>
        </p:blipFill>
        <p:spPr>
          <a:xfrm>
            <a:off x="8560893" y="1924050"/>
            <a:ext cx="2975664" cy="32214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53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904338"/>
            <a:ext cx="12192000" cy="530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711044" y="2865852"/>
            <a:ext cx="988604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09600" algn="just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《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望海潮</a:t>
            </a:r>
            <a:r>
              <a:rPr lang="en-US" altLang="zh-CN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》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是柳永为了与早年的好友孙何相见而作。柳永在杭州生活期间，对杭州的湖光山色、风土人情有着亲身的体验和深厚的感情。当时旧友孙何正任两浙转运使，驻守杭州。因身份悬殊，门禁森严，两人无由相见。柳永就填了这首</a:t>
            </a:r>
            <a:r>
              <a:rPr lang="en-US" altLang="zh-CN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《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望海潮</a:t>
            </a:r>
            <a:r>
              <a:rPr lang="en-US" altLang="zh-CN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》</a:t>
            </a:r>
            <a:r>
              <a:rPr lang="zh-CN" altLang="en-US" sz="24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先在歌伎中传唱，结果很快就让孙何听到了。问及词作者原来是故人，孙何便请柳永前去赴宴。</a:t>
            </a:r>
            <a:endParaRPr lang="zh-CN" altLang="en-US" sz="2400" b="1" kern="100" spc="100" dirty="0">
              <a:solidFill>
                <a:srgbClr val="22535A"/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335078" y="1759732"/>
            <a:ext cx="520636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dist"/>
            <a:r>
              <a:rPr lang="en-US" altLang="zh-CN" sz="28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《</a:t>
            </a:r>
            <a:r>
              <a:rPr lang="zh-CN" altLang="en-US" sz="28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望海潮</a:t>
            </a:r>
            <a:r>
              <a:rPr lang="en-US" altLang="zh-CN" sz="2800" b="1" kern="100" dirty="0">
                <a:solidFill>
                  <a:srgbClr val="22535A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》</a:t>
            </a:r>
            <a:r>
              <a:rPr lang="zh-CN" altLang="en-US" sz="2800" b="1" dirty="0">
                <a:solidFill>
                  <a:srgbClr val="22535A"/>
                </a:solidFill>
                <a:cs typeface="+mn-ea"/>
                <a:sym typeface="+mn-lt"/>
              </a:rPr>
              <a:t>是一首</a:t>
            </a:r>
            <a:r>
              <a:rPr lang="en-US" altLang="zh-CN" sz="2800" b="1" u="sng" dirty="0">
                <a:solidFill>
                  <a:srgbClr val="FFC000"/>
                </a:solidFill>
                <a:cs typeface="+mn-ea"/>
                <a:sym typeface="+mn-lt"/>
              </a:rPr>
              <a:t>  </a:t>
            </a:r>
            <a:r>
              <a:rPr lang="zh-CN" altLang="en-US" sz="2800" b="1" u="sng" dirty="0">
                <a:solidFill>
                  <a:srgbClr val="FFC000"/>
                </a:solidFill>
                <a:cs typeface="+mn-ea"/>
                <a:sym typeface="+mn-lt"/>
              </a:rPr>
              <a:t>投赠</a:t>
            </a:r>
            <a:r>
              <a:rPr lang="en-US" altLang="zh-CN" sz="2800" b="1" u="sng" dirty="0">
                <a:solidFill>
                  <a:srgbClr val="FFC000"/>
                </a:solidFill>
                <a:cs typeface="+mn-ea"/>
                <a:sym typeface="+mn-lt"/>
              </a:rPr>
              <a:t>  </a:t>
            </a:r>
            <a:r>
              <a:rPr lang="zh-CN" altLang="en-US" sz="2800" b="1" dirty="0">
                <a:solidFill>
                  <a:srgbClr val="22535A"/>
                </a:solidFill>
                <a:cs typeface="+mn-ea"/>
                <a:sym typeface="+mn-lt"/>
              </a:rPr>
              <a:t>之作。</a:t>
            </a:r>
            <a:endParaRPr lang="zh-CN" altLang="en-US" sz="2800" b="1" dirty="0">
              <a:solidFill>
                <a:srgbClr val="22535A"/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789170" y="258007"/>
            <a:ext cx="3989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chemeClr val="bg1"/>
                </a:solidFill>
                <a:latin typeface="华光大标宋_CNKI" panose="02000500000000000000" pitchFamily="2" charset="-122"/>
                <a:ea typeface="华光大标宋_CNKI" panose="02000500000000000000" pitchFamily="2" charset="-122"/>
              </a:rPr>
              <a:t>写 作 背 景</a:t>
            </a:r>
            <a:endParaRPr lang="zh-CN" altLang="en-US" sz="3600" dirty="0">
              <a:solidFill>
                <a:schemeClr val="bg1"/>
              </a:solidFill>
              <a:latin typeface="华光大标宋_CNKI" panose="02000500000000000000" pitchFamily="2" charset="-122"/>
              <a:ea typeface="华光大标宋_CNKI" panose="02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53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313055"/>
            <a:ext cx="12192000" cy="6010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444500" y="313055"/>
            <a:ext cx="11485880" cy="55956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望 海 潮</a:t>
            </a:r>
            <a:endParaRPr lang="en-US" altLang="zh-CN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    东南∕形胜，三吴∕都会，钱塘∕自古∕繁</a:t>
            </a:r>
            <a:r>
              <a:rPr lang="zh-CN" altLang="en-US" sz="28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华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。烟柳∕画桥，风帘∕翠幕，参差∕十万∕人</a:t>
            </a:r>
            <a:r>
              <a:rPr lang="zh-CN" altLang="en-US" sz="28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家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。云树∕绕∕堤</a:t>
            </a:r>
            <a:r>
              <a:rPr lang="zh-CN" altLang="en-US" sz="28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沙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，怒涛∕卷∕霜雪，天堑∕无</a:t>
            </a:r>
            <a:r>
              <a:rPr lang="zh-CN" altLang="en-US" sz="28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涯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。市列∕珠玑，户盈∕罗绮，竞∕豪奢。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    重湖∕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叠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巘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∕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清</a:t>
            </a:r>
            <a:r>
              <a:rPr lang="zh-CN" altLang="en-US" sz="28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嘉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，有∕三秋∕桂子，十里∕荷</a:t>
            </a:r>
            <a:r>
              <a:rPr lang="zh-CN" altLang="en-US" sz="28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花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。羌管∕弄晴，菱歌∕泛夜，嬉嬉∕钓叟∕莲</a:t>
            </a:r>
            <a:r>
              <a:rPr lang="zh-CN" altLang="en-US" sz="28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娃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。千骑∕拥∕高</a:t>
            </a:r>
            <a:r>
              <a:rPr lang="zh-CN" altLang="en-US" sz="28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牙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，乘醉∕听∕箫鼓，吟赏∕烟</a:t>
            </a:r>
            <a:r>
              <a:rPr lang="zh-CN" altLang="en-US" sz="28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霞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。异日∕图将∕好景，归去∕凤池∕</a:t>
            </a:r>
            <a:r>
              <a:rPr lang="zh-CN" altLang="en-US" sz="28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夸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404745" y="3607435"/>
            <a:ext cx="96964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b="1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yǎn</a:t>
            </a:r>
            <a:endParaRPr lang="zh-CN" altLang="en-US" sz="2800" b="1" dirty="0">
              <a:solidFill>
                <a:srgbClr val="FF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0673080" y="1675130"/>
            <a:ext cx="11595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b="1" dirty="0" err="1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qiàn</a:t>
            </a:r>
            <a:endParaRPr lang="zh-CN" altLang="en-US" sz="2800" b="1" dirty="0">
              <a:solidFill>
                <a:srgbClr val="FF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158740" y="2404110"/>
            <a:ext cx="93662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b="1" dirty="0" err="1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qǐ</a:t>
            </a:r>
            <a:endParaRPr lang="zh-CN" altLang="en-US" sz="2800" b="1" dirty="0">
              <a:solidFill>
                <a:srgbClr val="FF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B7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13104" y="904338"/>
            <a:ext cx="12192000" cy="530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168275" y="1299210"/>
            <a:ext cx="11650980" cy="473519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宋高宗在位期间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金兵曾两度大规模进攻南宋。建炎三年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(1129)</a:t>
            </a:r>
            <a:r>
              <a:rPr lang="zh-CN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金兵占领扬州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大肆烧杀掳掠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扬州被洗劫一空。绍兴三十一年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(1161),</a:t>
            </a:r>
            <a:r>
              <a:rPr lang="zh-CN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金主完颜亮又大举南下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十万铁骑破扬州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大肆掳掠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“横尸二十里”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破坏极其惨重。</a:t>
            </a:r>
            <a:endParaRPr lang="en-US" alt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zh-CN" sz="28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时隔十五年之后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词人经过扬州时仍然是满目疮痍、“荠麦青青”。</a:t>
            </a:r>
            <a:r>
              <a:rPr lang="zh-CN" altLang="zh-CN" sz="28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词人追怀丧乱</a:t>
            </a:r>
            <a:r>
              <a:rPr lang="en-US" altLang="zh-CN" sz="28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zh-CN" sz="28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感慨今昔</a:t>
            </a:r>
            <a:r>
              <a:rPr lang="en-US" altLang="zh-CN" sz="28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zh-CN" sz="28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写下了这篇名作</a:t>
            </a:r>
            <a:r>
              <a:rPr lang="en-US" altLang="zh-CN" sz="28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zh-CN" sz="28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表达了深沉的“黍离之悲”</a:t>
            </a:r>
            <a:r>
              <a:rPr lang="zh-CN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endParaRPr lang="zh-CN" alt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789170" y="257810"/>
            <a:ext cx="53822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《扬 州 慢》</a:t>
            </a:r>
            <a:r>
              <a:rPr lang="zh-CN" altLang="en-US" sz="3600" dirty="0">
                <a:solidFill>
                  <a:srgbClr val="FF0000"/>
                </a:solidFill>
                <a:latin typeface="华光大标宋_CNKI" panose="02000500000000000000" pitchFamily="2" charset="-122"/>
                <a:ea typeface="华光大标宋_CNKI" panose="02000500000000000000" pitchFamily="2" charset="-122"/>
              </a:rPr>
              <a:t>写作背景</a:t>
            </a:r>
            <a:endParaRPr lang="zh-CN" altLang="en-US" sz="3600" dirty="0">
              <a:solidFill>
                <a:srgbClr val="FF0000"/>
              </a:solidFill>
              <a:latin typeface="华光大标宋_CNKI" panose="02000500000000000000" pitchFamily="2" charset="-122"/>
              <a:ea typeface="华光大标宋_CNKI" panose="02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UNIQUEID" val="257"/>
</p:tagLst>
</file>

<file path=ppt/tags/tag10.xml><?xml version="1.0" encoding="utf-8"?>
<p:tagLst xmlns:p="http://schemas.openxmlformats.org/presentationml/2006/main">
  <p:tag name="AS_UNIQUEID" val="309"/>
</p:tagLst>
</file>

<file path=ppt/tags/tag11.xml><?xml version="1.0" encoding="utf-8"?>
<p:tagLst xmlns:p="http://schemas.openxmlformats.org/presentationml/2006/main">
  <p:tag name="AS_UNIQUEID" val="310"/>
</p:tagLst>
</file>

<file path=ppt/tags/tag12.xml><?xml version="1.0" encoding="utf-8"?>
<p:tagLst xmlns:p="http://schemas.openxmlformats.org/presentationml/2006/main">
  <p:tag name="AS_UNIQUEID" val="312"/>
</p:tagLst>
</file>

<file path=ppt/tags/tag13.xml><?xml version="1.0" encoding="utf-8"?>
<p:tagLst xmlns:p="http://schemas.openxmlformats.org/presentationml/2006/main">
  <p:tag name="AS_UNIQUEID" val="312"/>
</p:tagLst>
</file>

<file path=ppt/tags/tag14.xml><?xml version="1.0" encoding="utf-8"?>
<p:tagLst xmlns:p="http://schemas.openxmlformats.org/presentationml/2006/main">
  <p:tag name="AS_UNIQUEID" val="318"/>
</p:tagLst>
</file>

<file path=ppt/tags/tag15.xml><?xml version="1.0" encoding="utf-8"?>
<p:tagLst xmlns:p="http://schemas.openxmlformats.org/presentationml/2006/main">
  <p:tag name="AS_UNIQUEID" val="322"/>
</p:tagLst>
</file>

<file path=ppt/tags/tag16.xml><?xml version="1.0" encoding="utf-8"?>
<p:tagLst xmlns:p="http://schemas.openxmlformats.org/presentationml/2006/main">
  <p:tag name="AS_UNIQUEID" val="89"/>
</p:tagLst>
</file>

<file path=ppt/tags/tag17.xml><?xml version="1.0" encoding="utf-8"?>
<p:tagLst xmlns:p="http://schemas.openxmlformats.org/presentationml/2006/main">
  <p:tag name="AS_UNIQUEID" val="312"/>
</p:tagLst>
</file>

<file path=ppt/tags/tag18.xml><?xml version="1.0" encoding="utf-8"?>
<p:tagLst xmlns:p="http://schemas.openxmlformats.org/presentationml/2006/main">
  <p:tag name="AS_UNIQUEID" val="334"/>
</p:tagLst>
</file>

<file path=ppt/tags/tag19.xml><?xml version="1.0" encoding="utf-8"?>
<p:tagLst xmlns:p="http://schemas.openxmlformats.org/presentationml/2006/main">
  <p:tag name="AS_UNIQUEID" val="91"/>
</p:tagLst>
</file>

<file path=ppt/tags/tag2.xml><?xml version="1.0" encoding="utf-8"?>
<p:tagLst xmlns:p="http://schemas.openxmlformats.org/presentationml/2006/main">
  <p:tag name="AS_UNIQUEID" val="235"/>
</p:tagLst>
</file>

<file path=ppt/tags/tag20.xml><?xml version="1.0" encoding="utf-8"?>
<p:tagLst xmlns:p="http://schemas.openxmlformats.org/presentationml/2006/main">
  <p:tag name="AS_UNIQUEID" val="312"/>
</p:tagLst>
</file>

<file path=ppt/tags/tag21.xml><?xml version="1.0" encoding="utf-8"?>
<p:tagLst xmlns:p="http://schemas.openxmlformats.org/presentationml/2006/main">
  <p:tag name="AS_UNIQUEID" val="356"/>
</p:tagLst>
</file>

<file path=ppt/tags/tag22.xml><?xml version="1.0" encoding="utf-8"?>
<p:tagLst xmlns:p="http://schemas.openxmlformats.org/presentationml/2006/main">
  <p:tag name="AS_UNIQUEID" val="97"/>
</p:tagLst>
</file>

<file path=ppt/tags/tag23.xml><?xml version="1.0" encoding="utf-8"?>
<p:tagLst xmlns:p="http://schemas.openxmlformats.org/presentationml/2006/main">
  <p:tag name="AS_UNIQUEID" val="367"/>
</p:tagLst>
</file>

<file path=ppt/tags/tag24.xml><?xml version="1.0" encoding="utf-8"?>
<p:tagLst xmlns:p="http://schemas.openxmlformats.org/presentationml/2006/main">
  <p:tag name="AS_UNIQUEID" val="369"/>
</p:tagLst>
</file>

<file path=ppt/tags/tag25.xml><?xml version="1.0" encoding="utf-8"?>
<p:tagLst xmlns:p="http://schemas.openxmlformats.org/presentationml/2006/main">
  <p:tag name="AS_UNIQUEID" val="370"/>
</p:tagLst>
</file>

<file path=ppt/tags/tag26.xml><?xml version="1.0" encoding="utf-8"?>
<p:tagLst xmlns:p="http://schemas.openxmlformats.org/presentationml/2006/main">
  <p:tag name="AS_UNIQUEID" val="374"/>
</p:tagLst>
</file>

<file path=ppt/tags/tag27.xml><?xml version="1.0" encoding="utf-8"?>
<p:tagLst xmlns:p="http://schemas.openxmlformats.org/presentationml/2006/main">
  <p:tag name="AS_UNIQUEID" val="378"/>
</p:tagLst>
</file>

<file path=ppt/tags/tag28.xml><?xml version="1.0" encoding="utf-8"?>
<p:tagLst xmlns:p="http://schemas.openxmlformats.org/presentationml/2006/main">
  <p:tag name="AS_UNIQUEID" val="379"/>
</p:tagLst>
</file>

<file path=ppt/tags/tag29.xml><?xml version="1.0" encoding="utf-8"?>
<p:tagLst xmlns:p="http://schemas.openxmlformats.org/presentationml/2006/main">
  <p:tag name="AS_UNIQUEID" val="381"/>
</p:tagLst>
</file>

<file path=ppt/tags/tag3.xml><?xml version="1.0" encoding="utf-8"?>
<p:tagLst xmlns:p="http://schemas.openxmlformats.org/presentationml/2006/main">
  <p:tag name="AS_UNIQUEID" val="257"/>
</p:tagLst>
</file>

<file path=ppt/tags/tag30.xml><?xml version="1.0" encoding="utf-8"?>
<p:tagLst xmlns:p="http://schemas.openxmlformats.org/presentationml/2006/main">
  <p:tag name="AS_UNIQUEID" val="382"/>
</p:tagLst>
</file>

<file path=ppt/tags/tag31.xml><?xml version="1.0" encoding="utf-8"?>
<p:tagLst xmlns:p="http://schemas.openxmlformats.org/presentationml/2006/main">
  <p:tag name="AS_UNIQUEID" val="309"/>
</p:tagLst>
</file>

<file path=ppt/tags/tag32.xml><?xml version="1.0" encoding="utf-8"?>
<p:tagLst xmlns:p="http://schemas.openxmlformats.org/presentationml/2006/main">
  <p:tag name="AS_UNIQUEID" val="312"/>
</p:tagLst>
</file>

<file path=ppt/tags/tag33.xml><?xml version="1.0" encoding="utf-8"?>
<p:tagLst xmlns:p="http://schemas.openxmlformats.org/presentationml/2006/main">
  <p:tag name="AS_UNIQUEID" val="386"/>
</p:tagLst>
</file>

<file path=ppt/tags/tag34.xml><?xml version="1.0" encoding="utf-8"?>
<p:tagLst xmlns:p="http://schemas.openxmlformats.org/presentationml/2006/main">
  <p:tag name="AS_UNIQUEID" val="312"/>
</p:tagLst>
</file>

<file path=ppt/tags/tag35.xml><?xml version="1.0" encoding="utf-8"?>
<p:tagLst xmlns:p="http://schemas.openxmlformats.org/presentationml/2006/main">
  <p:tag name="AS_UNIQUEID" val="305"/>
</p:tagLst>
</file>

<file path=ppt/tags/tag36.xml><?xml version="1.0" encoding="utf-8"?>
<p:tagLst xmlns:p="http://schemas.openxmlformats.org/presentationml/2006/main">
  <p:tag name="AS_UNIQUEID" val="312"/>
</p:tagLst>
</file>

<file path=ppt/tags/tag37.xml><?xml version="1.0" encoding="utf-8"?>
<p:tagLst xmlns:p="http://schemas.openxmlformats.org/presentationml/2006/main">
  <p:tag name="AS_UNIQUEID" val="305"/>
</p:tagLst>
</file>

<file path=ppt/tags/tag38.xml><?xml version="1.0" encoding="utf-8"?>
<p:tagLst xmlns:p="http://schemas.openxmlformats.org/presentationml/2006/main">
  <p:tag name="AS_UNIQUEID" val="312"/>
</p:tagLst>
</file>

<file path=ppt/tags/tag39.xml><?xml version="1.0" encoding="utf-8"?>
<p:tagLst xmlns:p="http://schemas.openxmlformats.org/presentationml/2006/main">
  <p:tag name="AS_UNIQUEID" val="312"/>
</p:tagLst>
</file>

<file path=ppt/tags/tag4.xml><?xml version="1.0" encoding="utf-8"?>
<p:tagLst xmlns:p="http://schemas.openxmlformats.org/presentationml/2006/main">
  <p:tag name="AS_UNIQUEID" val="257"/>
</p:tagLst>
</file>

<file path=ppt/tags/tag40.xml><?xml version="1.0" encoding="utf-8"?>
<p:tagLst xmlns:p="http://schemas.openxmlformats.org/presentationml/2006/main">
  <p:tag name="AS_UNIQUEID" val="453"/>
</p:tagLst>
</file>

<file path=ppt/tags/tag41.xml><?xml version="1.0" encoding="utf-8"?>
<p:tagLst xmlns:p="http://schemas.openxmlformats.org/presentationml/2006/main">
  <p:tag name="AS_UNIQUEID" val="458"/>
</p:tagLst>
</file>

<file path=ppt/tags/tag42.xml><?xml version="1.0" encoding="utf-8"?>
<p:tagLst xmlns:p="http://schemas.openxmlformats.org/presentationml/2006/main">
  <p:tag name="AS_UNIQUEID" val="459"/>
</p:tagLst>
</file>

<file path=ppt/tags/tag43.xml><?xml version="1.0" encoding="utf-8"?>
<p:tagLst xmlns:p="http://schemas.openxmlformats.org/presentationml/2006/main">
  <p:tag name="AS_UNIQUEID" val="460"/>
</p:tagLst>
</file>

<file path=ppt/tags/tag44.xml><?xml version="1.0" encoding="utf-8"?>
<p:tagLst xmlns:p="http://schemas.openxmlformats.org/presentationml/2006/main">
  <p:tag name="AS_UNIQUEID" val="257"/>
</p:tagLst>
</file>

<file path=ppt/tags/tag45.xml><?xml version="1.0" encoding="utf-8"?>
<p:tagLst xmlns:p="http://schemas.openxmlformats.org/presentationml/2006/main">
  <p:tag name="AS_UNIQUEID" val="257"/>
</p:tagLst>
</file>

<file path=ppt/tags/tag46.xml><?xml version="1.0" encoding="utf-8"?>
<p:tagLst xmlns:p="http://schemas.openxmlformats.org/presentationml/2006/main">
  <p:tag name="AS_UNIQUEID" val="305"/>
</p:tagLst>
</file>

<file path=ppt/tags/tag47.xml><?xml version="1.0" encoding="utf-8"?>
<p:tagLst xmlns:p="http://schemas.openxmlformats.org/presentationml/2006/main">
  <p:tag name="AS_UNIQUEID" val="310"/>
</p:tagLst>
</file>

<file path=ppt/tags/tag48.xml><?xml version="1.0" encoding="utf-8"?>
<p:tagLst xmlns:p="http://schemas.openxmlformats.org/presentationml/2006/main">
  <p:tag name="AS_UNIQUEID" val="257"/>
</p:tagLst>
</file>

<file path=ppt/tags/tag49.xml><?xml version="1.0" encoding="utf-8"?>
<p:tagLst xmlns:p="http://schemas.openxmlformats.org/presentationml/2006/main">
  <p:tag name="AS_UNIQUEID" val="48"/>
</p:tagLst>
</file>

<file path=ppt/tags/tag5.xml><?xml version="1.0" encoding="utf-8"?>
<p:tagLst xmlns:p="http://schemas.openxmlformats.org/presentationml/2006/main">
  <p:tag name="AS_UNIQUEID" val="258"/>
</p:tagLst>
</file>

<file path=ppt/tags/tag50.xml><?xml version="1.0" encoding="utf-8"?>
<p:tagLst xmlns:p="http://schemas.openxmlformats.org/presentationml/2006/main">
  <p:tag name="AS_UNIQUEID" val="488"/>
</p:tagLst>
</file>

<file path=ppt/tags/tag51.xml><?xml version="1.0" encoding="utf-8"?>
<p:tagLst xmlns:p="http://schemas.openxmlformats.org/presentationml/2006/main">
  <p:tag name="AS_UNIQUEID" val="489"/>
</p:tagLst>
</file>

<file path=ppt/tags/tag52.xml><?xml version="1.0" encoding="utf-8"?>
<p:tagLst xmlns:p="http://schemas.openxmlformats.org/presentationml/2006/main">
  <p:tag name="AS_UNIQUEID" val="490"/>
</p:tagLst>
</file>

<file path=ppt/tags/tag53.xml><?xml version="1.0" encoding="utf-8"?>
<p:tagLst xmlns:p="http://schemas.openxmlformats.org/presentationml/2006/main">
  <p:tag name="AS_UNIQUEID" val="493"/>
</p:tagLst>
</file>

<file path=ppt/tags/tag54.xml><?xml version="1.0" encoding="utf-8"?>
<p:tagLst xmlns:p="http://schemas.openxmlformats.org/presentationml/2006/main">
  <p:tag name="AS_UNIQUEID" val="494"/>
</p:tagLst>
</file>

<file path=ppt/tags/tag55.xml><?xml version="1.0" encoding="utf-8"?>
<p:tagLst xmlns:p="http://schemas.openxmlformats.org/presentationml/2006/main">
  <p:tag name="AS_UNIQUEID" val="495"/>
</p:tagLst>
</file>

<file path=ppt/tags/tag56.xml><?xml version="1.0" encoding="utf-8"?>
<p:tagLst xmlns:p="http://schemas.openxmlformats.org/presentationml/2006/main">
  <p:tag name="AS_UNIQUEID" val="489"/>
</p:tagLst>
</file>

<file path=ppt/tags/tag57.xml><?xml version="1.0" encoding="utf-8"?>
<p:tagLst xmlns:p="http://schemas.openxmlformats.org/presentationml/2006/main">
  <p:tag name="AS_UNIQUEID" val="490"/>
</p:tagLst>
</file>

<file path=ppt/tags/tag58.xml><?xml version="1.0" encoding="utf-8"?>
<p:tagLst xmlns:p="http://schemas.openxmlformats.org/presentationml/2006/main">
  <p:tag name="AS_UNIQUEID" val="257"/>
</p:tagLst>
</file>

<file path=ppt/tags/tag59.xml><?xml version="1.0" encoding="utf-8"?>
<p:tagLst xmlns:p="http://schemas.openxmlformats.org/presentationml/2006/main">
  <p:tag name="AS_UNIQUEID" val="48"/>
</p:tagLst>
</file>

<file path=ppt/tags/tag6.xml><?xml version="1.0" encoding="utf-8"?>
<p:tagLst xmlns:p="http://schemas.openxmlformats.org/presentationml/2006/main">
  <p:tag name="AS_UNIQUEID" val="257"/>
</p:tagLst>
</file>

<file path=ppt/tags/tag60.xml><?xml version="1.0" encoding="utf-8"?>
<p:tagLst xmlns:p="http://schemas.openxmlformats.org/presentationml/2006/main">
  <p:tag name="AS_UNIQUEID" val="505"/>
</p:tagLst>
</file>

<file path=ppt/tags/tag61.xml><?xml version="1.0" encoding="utf-8"?>
<p:tagLst xmlns:p="http://schemas.openxmlformats.org/presentationml/2006/main">
  <p:tag name="AS_UNIQUEID" val="506"/>
</p:tagLst>
</file>

<file path=ppt/tags/tag62.xml><?xml version="1.0" encoding="utf-8"?>
<p:tagLst xmlns:p="http://schemas.openxmlformats.org/presentationml/2006/main">
  <p:tag name="AS_UNIQUEID" val="490"/>
</p:tagLst>
</file>

<file path=ppt/tags/tag63.xml><?xml version="1.0" encoding="utf-8"?>
<p:tagLst xmlns:p="http://schemas.openxmlformats.org/presentationml/2006/main">
  <p:tag name="AS_UNIQUEID" val="257"/>
</p:tagLst>
</file>

<file path=ppt/tags/tag64.xml><?xml version="1.0" encoding="utf-8"?>
<p:tagLst xmlns:p="http://schemas.openxmlformats.org/presentationml/2006/main">
  <p:tag name="AS_UNIQUEID" val="48"/>
</p:tagLst>
</file>

<file path=ppt/tags/tag65.xml><?xml version="1.0" encoding="utf-8"?>
<p:tagLst xmlns:p="http://schemas.openxmlformats.org/presentationml/2006/main">
  <p:tag name="AS_UNIQUEID" val="506"/>
</p:tagLst>
</file>

<file path=ppt/tags/tag66.xml><?xml version="1.0" encoding="utf-8"?>
<p:tagLst xmlns:p="http://schemas.openxmlformats.org/presentationml/2006/main">
  <p:tag name="AS_UNIQUEID" val="490"/>
</p:tagLst>
</file>

<file path=ppt/tags/tag67.xml><?xml version="1.0" encoding="utf-8"?>
<p:tagLst xmlns:p="http://schemas.openxmlformats.org/presentationml/2006/main">
  <p:tag name="AS_UNIQUEID" val="257"/>
</p:tagLst>
</file>

<file path=ppt/tags/tag68.xml><?xml version="1.0" encoding="utf-8"?>
<p:tagLst xmlns:p="http://schemas.openxmlformats.org/presentationml/2006/main">
  <p:tag name="AS_UNIQUEID" val="490"/>
</p:tagLst>
</file>

<file path=ppt/tags/tag69.xml><?xml version="1.0" encoding="utf-8"?>
<p:tagLst xmlns:p="http://schemas.openxmlformats.org/presentationml/2006/main">
  <p:tag name="AS_UNIQUEID" val="490"/>
</p:tagLst>
</file>

<file path=ppt/tags/tag7.xml><?xml version="1.0" encoding="utf-8"?>
<p:tagLst xmlns:p="http://schemas.openxmlformats.org/presentationml/2006/main">
  <p:tag name="AS_UNIQUEID" val="257"/>
</p:tagLst>
</file>

<file path=ppt/tags/tag70.xml><?xml version="1.0" encoding="utf-8"?>
<p:tagLst xmlns:p="http://schemas.openxmlformats.org/presentationml/2006/main">
  <p:tag name="AS_UNIQUEID" val="257"/>
</p:tagLst>
</file>

<file path=ppt/tags/tag71.xml><?xml version="1.0" encoding="utf-8"?>
<p:tagLst xmlns:p="http://schemas.openxmlformats.org/presentationml/2006/main">
  <p:tag name="AS_UNIQUEID" val="490"/>
</p:tagLst>
</file>

<file path=ppt/tags/tag72.xml><?xml version="1.0" encoding="utf-8"?>
<p:tagLst xmlns:p="http://schemas.openxmlformats.org/presentationml/2006/main">
  <p:tag name="AS_UNIQUEID" val="257"/>
</p:tagLst>
</file>

<file path=ppt/tags/tag73.xml><?xml version="1.0" encoding="utf-8"?>
<p:tagLst xmlns:p="http://schemas.openxmlformats.org/presentationml/2006/main">
  <p:tag name="AS_UNIQUEID" val="48"/>
</p:tagLst>
</file>

<file path=ppt/tags/tag74.xml><?xml version="1.0" encoding="utf-8"?>
<p:tagLst xmlns:p="http://schemas.openxmlformats.org/presentationml/2006/main">
  <p:tag name="AS_UNIQUEID" val="499"/>
</p:tagLst>
</file>

<file path=ppt/tags/tag75.xml><?xml version="1.0" encoding="utf-8"?>
<p:tagLst xmlns:p="http://schemas.openxmlformats.org/presentationml/2006/main">
  <p:tag name="AS_UNIQUEID" val="500"/>
</p:tagLst>
</file>

<file path=ppt/tags/tag76.xml><?xml version="1.0" encoding="utf-8"?>
<p:tagLst xmlns:p="http://schemas.openxmlformats.org/presentationml/2006/main">
  <p:tag name="AS_UNIQUEID" val="490"/>
</p:tagLst>
</file>

<file path=ppt/tags/tag77.xml><?xml version="1.0" encoding="utf-8"?>
<p:tagLst xmlns:p="http://schemas.openxmlformats.org/presentationml/2006/main">
  <p:tag name="AS_UNIQUEID" val="257"/>
</p:tagLst>
</file>

<file path=ppt/tags/tag78.xml><?xml version="1.0" encoding="utf-8"?>
<p:tagLst xmlns:p="http://schemas.openxmlformats.org/presentationml/2006/main">
  <p:tag name="TABLE_ENDDRAG_ORIGIN_RECT" val="724*299"/>
  <p:tag name="TABLE_ENDDRAG_RECT" val="140*195*725*299"/>
</p:tagLst>
</file>

<file path=ppt/tags/tag79.xml><?xml version="1.0" encoding="utf-8"?>
<p:tagLst xmlns:p="http://schemas.openxmlformats.org/presentationml/2006/main">
  <p:tag name="AS_UNIQUEID" val="48"/>
</p:tagLst>
</file>

<file path=ppt/tags/tag8.xml><?xml version="1.0" encoding="utf-8"?>
<p:tagLst xmlns:p="http://schemas.openxmlformats.org/presentationml/2006/main">
  <p:tag name="AS_UNIQUEID" val="305"/>
</p:tagLst>
</file>

<file path=ppt/tags/tag80.xml><?xml version="1.0" encoding="utf-8"?>
<p:tagLst xmlns:p="http://schemas.openxmlformats.org/presentationml/2006/main">
  <p:tag name="AS_UNIQUEID" val="505"/>
</p:tagLst>
</file>

<file path=ppt/tags/tag81.xml><?xml version="1.0" encoding="utf-8"?>
<p:tagLst xmlns:p="http://schemas.openxmlformats.org/presentationml/2006/main">
  <p:tag name="AS_UNIQUEID" val="506"/>
</p:tagLst>
</file>

<file path=ppt/tags/tag82.xml><?xml version="1.0" encoding="utf-8"?>
<p:tagLst xmlns:p="http://schemas.openxmlformats.org/presentationml/2006/main">
  <p:tag name="AS_UNIQUEID" val="490"/>
</p:tagLst>
</file>

<file path=ppt/tags/tag83.xml><?xml version="1.0" encoding="utf-8"?>
<p:tagLst xmlns:p="http://schemas.openxmlformats.org/presentationml/2006/main">
  <p:tag name="AS_UNIQUEID" val="257"/>
</p:tagLst>
</file>

<file path=ppt/tags/tag84.xml><?xml version="1.0" encoding="utf-8"?>
<p:tagLst xmlns:p="http://schemas.openxmlformats.org/presentationml/2006/main">
  <p:tag name="AS_UNIQUEID" val="490"/>
</p:tagLst>
</file>

<file path=ppt/tags/tag85.xml><?xml version="1.0" encoding="utf-8"?>
<p:tagLst xmlns:p="http://schemas.openxmlformats.org/presentationml/2006/main">
  <p:tag name="AS_UNIQUEID" val="312"/>
</p:tagLst>
</file>

<file path=ppt/tags/tag86.xml><?xml version="1.0" encoding="utf-8"?>
<p:tagLst xmlns:p="http://schemas.openxmlformats.org/presentationml/2006/main">
  <p:tag name="COMMONDATA" val="eyJoZGlkIjoiZTE1Mjc4YjQ3NjVhZjYxYmI5Y2NmZTBmODRlZWYyNGYifQ=="/>
</p:tagLst>
</file>

<file path=ppt/tags/tag9.xml><?xml version="1.0" encoding="utf-8"?>
<p:tagLst xmlns:p="http://schemas.openxmlformats.org/presentationml/2006/main">
  <p:tag name="AS_UNIQUEID" val="305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8371</Words>
  <Application>WPS 演示</Application>
  <PresentationFormat>宽屏</PresentationFormat>
  <Paragraphs>744</Paragraphs>
  <Slides>46</Slides>
  <Notes>22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46</vt:i4>
      </vt:variant>
    </vt:vector>
  </HeadingPairs>
  <TitlesOfParts>
    <vt:vector size="64" baseType="lpstr">
      <vt:lpstr>Arial</vt:lpstr>
      <vt:lpstr>宋体</vt:lpstr>
      <vt:lpstr>Wingdings</vt:lpstr>
      <vt:lpstr>华光大标宋_CNKI</vt:lpstr>
      <vt:lpstr>黑体</vt:lpstr>
      <vt:lpstr>楷体</vt:lpstr>
      <vt:lpstr>仿宋</vt:lpstr>
      <vt:lpstr>等线</vt:lpstr>
      <vt:lpstr>微软雅黑</vt:lpstr>
      <vt:lpstr>Arial Unicode MS</vt:lpstr>
      <vt:lpstr>等线 Light</vt:lpstr>
      <vt:lpstr>Calibri</vt:lpstr>
      <vt:lpstr>隶书</vt:lpstr>
      <vt:lpstr>华文楷体</vt:lpstr>
      <vt:lpstr>楷体_GB2312</vt:lpstr>
      <vt:lpstr>新宋体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https://www.ypppt.com/</dc:title>
  <dc:creator>优品PPT</dc:creator>
  <dc:subject>https://www.ypppt.com/</dc:subject>
  <cp:lastModifiedBy>崔宁靖</cp:lastModifiedBy>
  <cp:revision>74</cp:revision>
  <dcterms:created xsi:type="dcterms:W3CDTF">2020-07-29T07:06:00Z</dcterms:created>
  <dcterms:modified xsi:type="dcterms:W3CDTF">2026-06-12T03:20:17Z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FDF293946D48491CB2C9C2B04CBA2746_12</vt:lpwstr>
  </property>
  <property fmtid="{D5CDD505-2E9C-101B-9397-08002B2CF9AE}" pid="3" name="KSOProductBuildVer">
    <vt:lpwstr>2052-12.1.0.26895</vt:lpwstr>
  </property>
</Properties>
</file>