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2"/>
  </p:notesMasterIdLst>
  <p:handoutMasterIdLst>
    <p:handoutMasterId r:id="rId73"/>
  </p:handoutMasterIdLst>
  <p:sldIdLst>
    <p:sldId id="256" r:id="rId3"/>
    <p:sldId id="263" r:id="rId4"/>
    <p:sldId id="261" r:id="rId5"/>
    <p:sldId id="384" r:id="rId6"/>
    <p:sldId id="262" r:id="rId7"/>
    <p:sldId id="385" r:id="rId8"/>
    <p:sldId id="388" r:id="rId9"/>
    <p:sldId id="389" r:id="rId10"/>
    <p:sldId id="390" r:id="rId11"/>
    <p:sldId id="391" r:id="rId12"/>
    <p:sldId id="386" r:id="rId13"/>
    <p:sldId id="387" r:id="rId14"/>
    <p:sldId id="392" r:id="rId15"/>
    <p:sldId id="509" r:id="rId16"/>
    <p:sldId id="510" r:id="rId17"/>
    <p:sldId id="293" r:id="rId18"/>
    <p:sldId id="498" r:id="rId19"/>
    <p:sldId id="499" r:id="rId20"/>
    <p:sldId id="500" r:id="rId21"/>
    <p:sldId id="501" r:id="rId22"/>
    <p:sldId id="502" r:id="rId23"/>
    <p:sldId id="503" r:id="rId24"/>
    <p:sldId id="504" r:id="rId25"/>
    <p:sldId id="505" r:id="rId26"/>
    <p:sldId id="506" r:id="rId27"/>
    <p:sldId id="507" r:id="rId28"/>
    <p:sldId id="508" r:id="rId29"/>
    <p:sldId id="264" r:id="rId30"/>
    <p:sldId id="393" r:id="rId31"/>
    <p:sldId id="271" r:id="rId32"/>
    <p:sldId id="513" r:id="rId33"/>
    <p:sldId id="514" r:id="rId34"/>
    <p:sldId id="515" r:id="rId35"/>
    <p:sldId id="535" r:id="rId36"/>
    <p:sldId id="516" r:id="rId37"/>
    <p:sldId id="435" r:id="rId38"/>
    <p:sldId id="300" r:id="rId39"/>
    <p:sldId id="438" r:id="rId40"/>
    <p:sldId id="518" r:id="rId41"/>
    <p:sldId id="520" r:id="rId42"/>
    <p:sldId id="521" r:id="rId43"/>
    <p:sldId id="522" r:id="rId44"/>
    <p:sldId id="302" r:id="rId45"/>
    <p:sldId id="527" r:id="rId46"/>
    <p:sldId id="443" r:id="rId47"/>
    <p:sldId id="304" r:id="rId48"/>
    <p:sldId id="529" r:id="rId49"/>
    <p:sldId id="528" r:id="rId50"/>
    <p:sldId id="525" r:id="rId51"/>
    <p:sldId id="305" r:id="rId52"/>
    <p:sldId id="306" r:id="rId53"/>
    <p:sldId id="307" r:id="rId54"/>
    <p:sldId id="530" r:id="rId55"/>
    <p:sldId id="532" r:id="rId56"/>
    <p:sldId id="533" r:id="rId57"/>
    <p:sldId id="534" r:id="rId58"/>
    <p:sldId id="270" r:id="rId59"/>
    <p:sldId id="488" r:id="rId60"/>
    <p:sldId id="490" r:id="rId61"/>
    <p:sldId id="308" r:id="rId62"/>
    <p:sldId id="489" r:id="rId63"/>
    <p:sldId id="491" r:id="rId64"/>
    <p:sldId id="273" r:id="rId65"/>
    <p:sldId id="337" r:id="rId66"/>
    <p:sldId id="338" r:id="rId67"/>
    <p:sldId id="339" r:id="rId68"/>
    <p:sldId id="340" r:id="rId69"/>
    <p:sldId id="341" r:id="rId70"/>
    <p:sldId id="277" r:id="rId71"/>
  </p:sldIdLst>
  <p:sldSz cx="12192000" cy="6858000"/>
  <p:notesSz cx="7103745" cy="10234295"/>
  <p:custDataLst>
    <p:tags r:id="rId7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杜B格小生" initials="杜B格小生" lastIdx="0" clrIdx="0"/>
  <p:cmAuthor id="1" name="Administrator" initials="A" lastIdx="0" clrIdx="0"/>
  <p:cmAuthor id="3" name="作者" initials="A" lastIdx="0" clrIdx="2"/>
  <p:cmAuthor id="4" name="王习习" initials="王"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8" d="100"/>
          <a:sy n="88" d="100"/>
        </p:scale>
        <p:origin x="451" y="6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8" Type="http://schemas.openxmlformats.org/officeDocument/2006/relationships/tags" Target="tags/tag180.xml"/><Relationship Id="rId77" Type="http://schemas.openxmlformats.org/officeDocument/2006/relationships/commentAuthors" Target="commentAuthors.xml"/><Relationship Id="rId76" Type="http://schemas.openxmlformats.org/officeDocument/2006/relationships/tableStyles" Target="tableStyles.xml"/><Relationship Id="rId75" Type="http://schemas.openxmlformats.org/officeDocument/2006/relationships/viewProps" Target="viewProps.xml"/><Relationship Id="rId74" Type="http://schemas.openxmlformats.org/officeDocument/2006/relationships/presProps" Target="presProps.xml"/><Relationship Id="rId73" Type="http://schemas.openxmlformats.org/officeDocument/2006/relationships/handoutMaster" Target="handoutMasters/handoutMaster1.xml"/><Relationship Id="rId72" Type="http://schemas.openxmlformats.org/officeDocument/2006/relationships/notesMaster" Target="notesMasters/notesMaster1.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zh-CN" altLang="en-US"/>
          </a:p>
        </p:txBody>
      </p:sp>
      <p:sp>
        <p:nvSpPr>
          <p:cNvPr id="3" name="日期占位符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zh-CN" altLang="en-US"/>
          </a:p>
        </p:txBody>
      </p:sp>
      <p:sp>
        <p:nvSpPr>
          <p:cNvPr id="5" name="灯片编号占位符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42770" y="1431824"/>
            <a:ext cx="6872756" cy="3865925"/>
          </a:xfrm>
          <a:prstGeom prst="rect">
            <a:avLst/>
          </a:prstGeom>
          <a:noFill/>
          <a:ln w="12700">
            <a:solidFill>
              <a:prstClr val="black"/>
            </a:solidFill>
          </a:ln>
        </p:spPr>
      </p:sp>
      <p:sp>
        <p:nvSpPr>
          <p:cNvPr id="5" name="备注占位符 4"/>
          <p:cNvSpPr>
            <a:spLocks noGrp="1"/>
          </p:cNvSpPr>
          <p:nvPr>
            <p:ph type="body" sz="quarter" idx="3"/>
          </p:nvPr>
        </p:nvSpPr>
        <p:spPr>
          <a:xfrm>
            <a:off x="735830" y="5512523"/>
            <a:ext cx="5886637" cy="4510246"/>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矩形 7"/>
          <p:cNvSpPr/>
          <p:nvPr userDrawn="1"/>
        </p:nvSpPr>
        <p:spPr>
          <a:xfrm>
            <a:off x="266700" y="314325"/>
            <a:ext cx="11658600" cy="6229350"/>
          </a:xfrm>
          <a:prstGeom prst="rect">
            <a:avLst/>
          </a:prstGeom>
          <a:solidFill>
            <a:srgbClr val="ECE8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447600" y="495000"/>
            <a:ext cx="11296800" cy="5868000"/>
          </a:xfrm>
          <a:prstGeom prst="rect">
            <a:avLst/>
          </a:prstGeom>
          <a:solidFill>
            <a:schemeClr val="bg1"/>
          </a:solidFill>
          <a:ln>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userDrawn="1"/>
        </p:nvSpPr>
        <p:spPr>
          <a:xfrm>
            <a:off x="687070" y="656590"/>
            <a:ext cx="2177415" cy="508635"/>
          </a:xfrm>
          <a:prstGeom prst="roundRect">
            <a:avLst>
              <a:gd name="adj" fmla="val 50000"/>
            </a:avLst>
          </a:prstGeom>
          <a:noFill/>
          <a:ln>
            <a:solidFill>
              <a:srgbClr val="390F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标题 9"/>
          <p:cNvSpPr>
            <a:spLocks noGrp="1"/>
          </p:cNvSpPr>
          <p:nvPr>
            <p:ph type="title" hasCustomPrompt="1"/>
          </p:nvPr>
        </p:nvSpPr>
        <p:spPr>
          <a:xfrm>
            <a:off x="711200" y="741045"/>
            <a:ext cx="2061845" cy="384810"/>
          </a:xfrm>
        </p:spPr>
        <p:txBody>
          <a:bodyPr>
            <a:noAutofit/>
          </a:bodyPr>
          <a:lstStyle>
            <a:lvl1pPr algn="ctr">
              <a:defRPr sz="2300" b="1">
                <a:latin typeface="微软雅黑" panose="020B0503020204020204" charset="-122"/>
                <a:ea typeface="微软雅黑" panose="020B0503020204020204" charset="-122"/>
              </a:defRPr>
            </a:lvl1pPr>
          </a:lstStyle>
          <a:p>
            <a:r>
              <a:rPr lang="zh-CN" altLang="en-US" smtClean="0"/>
              <a:t>此处添加标题</a:t>
            </a:r>
            <a:endParaRPr lang="zh-CN" altLang="en-US" smtClean="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9" Type="http://schemas.openxmlformats.org/officeDocument/2006/relationships/tags" Target="../tags/tag87.xml"/><Relationship Id="rId8" Type="http://schemas.openxmlformats.org/officeDocument/2006/relationships/tags" Target="../tags/tag86.xml"/><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7" Type="http://schemas.openxmlformats.org/officeDocument/2006/relationships/slideLayout" Target="../slideLayouts/slideLayout6.xml"/><Relationship Id="rId26" Type="http://schemas.openxmlformats.org/officeDocument/2006/relationships/tags" Target="../tags/tag104.xml"/><Relationship Id="rId25" Type="http://schemas.openxmlformats.org/officeDocument/2006/relationships/tags" Target="../tags/tag103.xml"/><Relationship Id="rId24" Type="http://schemas.openxmlformats.org/officeDocument/2006/relationships/tags" Target="../tags/tag102.xml"/><Relationship Id="rId23" Type="http://schemas.openxmlformats.org/officeDocument/2006/relationships/tags" Target="../tags/tag101.xml"/><Relationship Id="rId22" Type="http://schemas.openxmlformats.org/officeDocument/2006/relationships/tags" Target="../tags/tag100.xml"/><Relationship Id="rId21" Type="http://schemas.openxmlformats.org/officeDocument/2006/relationships/tags" Target="../tags/tag99.xml"/><Relationship Id="rId20" Type="http://schemas.openxmlformats.org/officeDocument/2006/relationships/tags" Target="../tags/tag98.xml"/><Relationship Id="rId2" Type="http://schemas.openxmlformats.org/officeDocument/2006/relationships/image" Target="../media/image7.png"/><Relationship Id="rId19" Type="http://schemas.openxmlformats.org/officeDocument/2006/relationships/tags" Target="../tags/tag97.xml"/><Relationship Id="rId18" Type="http://schemas.openxmlformats.org/officeDocument/2006/relationships/tags" Target="../tags/tag96.xml"/><Relationship Id="rId17" Type="http://schemas.openxmlformats.org/officeDocument/2006/relationships/tags" Target="../tags/tag95.xml"/><Relationship Id="rId16" Type="http://schemas.openxmlformats.org/officeDocument/2006/relationships/tags" Target="../tags/tag94.xml"/><Relationship Id="rId15" Type="http://schemas.openxmlformats.org/officeDocument/2006/relationships/tags" Target="../tags/tag93.xml"/><Relationship Id="rId14" Type="http://schemas.openxmlformats.org/officeDocument/2006/relationships/tags" Target="../tags/tag92.xml"/><Relationship Id="rId13" Type="http://schemas.openxmlformats.org/officeDocument/2006/relationships/tags" Target="../tags/tag91.xml"/><Relationship Id="rId12" Type="http://schemas.openxmlformats.org/officeDocument/2006/relationships/tags" Target="../tags/tag90.xml"/><Relationship Id="rId11" Type="http://schemas.openxmlformats.org/officeDocument/2006/relationships/tags" Target="../tags/tag89.xml"/><Relationship Id="rId10" Type="http://schemas.openxmlformats.org/officeDocument/2006/relationships/tags" Target="../tags/tag88.xml"/><Relationship Id="rId1" Type="http://schemas.openxmlformats.org/officeDocument/2006/relationships/tags" Target="../tags/tag80.xml"/></Relationships>
</file>

<file path=ppt/slides/_rels/slide11.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tags" Target="../tags/tag112.xml"/><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 Id="rId3" Type="http://schemas.openxmlformats.org/officeDocument/2006/relationships/tags" Target="../tags/tag107.xml"/><Relationship Id="rId24" Type="http://schemas.openxmlformats.org/officeDocument/2006/relationships/slideLayout" Target="../slideLayouts/slideLayout6.xml"/><Relationship Id="rId23" Type="http://schemas.openxmlformats.org/officeDocument/2006/relationships/tags" Target="../tags/tag127.xml"/><Relationship Id="rId22" Type="http://schemas.openxmlformats.org/officeDocument/2006/relationships/tags" Target="../tags/tag126.xml"/><Relationship Id="rId21" Type="http://schemas.openxmlformats.org/officeDocument/2006/relationships/tags" Target="../tags/tag125.xml"/><Relationship Id="rId20" Type="http://schemas.openxmlformats.org/officeDocument/2006/relationships/tags" Target="../tags/tag124.xml"/><Relationship Id="rId2" Type="http://schemas.openxmlformats.org/officeDocument/2006/relationships/tags" Target="../tags/tag106.xml"/><Relationship Id="rId19" Type="http://schemas.openxmlformats.org/officeDocument/2006/relationships/tags" Target="../tags/tag123.xml"/><Relationship Id="rId18" Type="http://schemas.openxmlformats.org/officeDocument/2006/relationships/tags" Target="../tags/tag122.xml"/><Relationship Id="rId17" Type="http://schemas.openxmlformats.org/officeDocument/2006/relationships/tags" Target="../tags/tag121.xml"/><Relationship Id="rId16" Type="http://schemas.openxmlformats.org/officeDocument/2006/relationships/tags" Target="../tags/tag120.xml"/><Relationship Id="rId15" Type="http://schemas.openxmlformats.org/officeDocument/2006/relationships/tags" Target="../tags/tag119.xml"/><Relationship Id="rId14" Type="http://schemas.openxmlformats.org/officeDocument/2006/relationships/tags" Target="../tags/tag118.xml"/><Relationship Id="rId13" Type="http://schemas.openxmlformats.org/officeDocument/2006/relationships/tags" Target="../tags/tag117.xml"/><Relationship Id="rId12" Type="http://schemas.openxmlformats.org/officeDocument/2006/relationships/tags" Target="../tags/tag116.xml"/><Relationship Id="rId11" Type="http://schemas.openxmlformats.org/officeDocument/2006/relationships/tags" Target="../tags/tag115.xml"/><Relationship Id="rId10" Type="http://schemas.openxmlformats.org/officeDocument/2006/relationships/tags" Target="../tags/tag114.xml"/><Relationship Id="rId1" Type="http://schemas.openxmlformats.org/officeDocument/2006/relationships/tags" Target="../tags/tag105.xml"/></Relationships>
</file>

<file path=ppt/slides/_rels/slide12.xml.rels><?xml version="1.0" encoding="UTF-8" standalone="yes"?>
<Relationships xmlns="http://schemas.openxmlformats.org/package/2006/relationships"><Relationship Id="rId9" Type="http://schemas.openxmlformats.org/officeDocument/2006/relationships/tags" Target="../tags/tag135.xml"/><Relationship Id="rId8" Type="http://schemas.openxmlformats.org/officeDocument/2006/relationships/tags" Target="../tags/tag134.xml"/><Relationship Id="rId7" Type="http://schemas.openxmlformats.org/officeDocument/2006/relationships/tags" Target="../tags/tag133.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tags" Target="../tags/tag130.xml"/><Relationship Id="rId3" Type="http://schemas.openxmlformats.org/officeDocument/2006/relationships/tags" Target="../tags/tag129.xml"/><Relationship Id="rId28" Type="http://schemas.openxmlformats.org/officeDocument/2006/relationships/slideLayout" Target="../slideLayouts/slideLayout6.xml"/><Relationship Id="rId27" Type="http://schemas.openxmlformats.org/officeDocument/2006/relationships/tags" Target="../tags/tag153.xml"/><Relationship Id="rId26" Type="http://schemas.openxmlformats.org/officeDocument/2006/relationships/tags" Target="../tags/tag152.xml"/><Relationship Id="rId25" Type="http://schemas.openxmlformats.org/officeDocument/2006/relationships/tags" Target="../tags/tag151.xml"/><Relationship Id="rId24" Type="http://schemas.openxmlformats.org/officeDocument/2006/relationships/tags" Target="../tags/tag150.xml"/><Relationship Id="rId23" Type="http://schemas.openxmlformats.org/officeDocument/2006/relationships/tags" Target="../tags/tag149.xml"/><Relationship Id="rId22" Type="http://schemas.openxmlformats.org/officeDocument/2006/relationships/tags" Target="../tags/tag148.xml"/><Relationship Id="rId21" Type="http://schemas.openxmlformats.org/officeDocument/2006/relationships/tags" Target="../tags/tag147.xml"/><Relationship Id="rId20" Type="http://schemas.openxmlformats.org/officeDocument/2006/relationships/tags" Target="../tags/tag146.xml"/><Relationship Id="rId2" Type="http://schemas.openxmlformats.org/officeDocument/2006/relationships/image" Target="../media/image7.png"/><Relationship Id="rId19" Type="http://schemas.openxmlformats.org/officeDocument/2006/relationships/tags" Target="../tags/tag145.xml"/><Relationship Id="rId18" Type="http://schemas.openxmlformats.org/officeDocument/2006/relationships/tags" Target="../tags/tag144.xml"/><Relationship Id="rId17" Type="http://schemas.openxmlformats.org/officeDocument/2006/relationships/tags" Target="../tags/tag143.xml"/><Relationship Id="rId16" Type="http://schemas.openxmlformats.org/officeDocument/2006/relationships/tags" Target="../tags/tag142.xml"/><Relationship Id="rId15" Type="http://schemas.openxmlformats.org/officeDocument/2006/relationships/tags" Target="../tags/tag141.xml"/><Relationship Id="rId14" Type="http://schemas.openxmlformats.org/officeDocument/2006/relationships/tags" Target="../tags/tag140.xml"/><Relationship Id="rId13" Type="http://schemas.openxmlformats.org/officeDocument/2006/relationships/tags" Target="../tags/tag139.xml"/><Relationship Id="rId12" Type="http://schemas.openxmlformats.org/officeDocument/2006/relationships/tags" Target="../tags/tag138.xml"/><Relationship Id="rId11" Type="http://schemas.openxmlformats.org/officeDocument/2006/relationships/tags" Target="../tags/tag137.xml"/><Relationship Id="rId10" Type="http://schemas.openxmlformats.org/officeDocument/2006/relationships/tags" Target="../tags/tag136.xml"/><Relationship Id="rId1" Type="http://schemas.openxmlformats.org/officeDocument/2006/relationships/tags" Target="../tags/tag1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0.png"/><Relationship Id="rId1" Type="http://schemas.openxmlformats.org/officeDocument/2006/relationships/tags" Target="../tags/tag154.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image" Target="../media/image11.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6.GIF"/><Relationship Id="rId2" Type="http://schemas.openxmlformats.org/officeDocument/2006/relationships/image" Target="../media/image15.jpeg"/><Relationship Id="rId1" Type="http://schemas.openxmlformats.org/officeDocument/2006/relationships/image" Target="../media/image14.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9.GIF"/><Relationship Id="rId2" Type="http://schemas.openxmlformats.org/officeDocument/2006/relationships/image" Target="../media/image18.jpeg"/><Relationship Id="rId1" Type="http://schemas.openxmlformats.org/officeDocument/2006/relationships/image" Target="../media/image17.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2.GIF"/><Relationship Id="rId2" Type="http://schemas.openxmlformats.org/officeDocument/2006/relationships/image" Target="../media/image21.jpeg"/><Relationship Id="rId1" Type="http://schemas.openxmlformats.org/officeDocument/2006/relationships/image" Target="../media/image20.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5.GIF"/><Relationship Id="rId2" Type="http://schemas.openxmlformats.org/officeDocument/2006/relationships/image" Target="../media/image24.jpeg"/><Relationship Id="rId1" Type="http://schemas.openxmlformats.org/officeDocument/2006/relationships/image" Target="../media/image23.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8.GIF"/><Relationship Id="rId2" Type="http://schemas.openxmlformats.org/officeDocument/2006/relationships/image" Target="../media/image27.jpeg"/><Relationship Id="rId1" Type="http://schemas.openxmlformats.org/officeDocument/2006/relationships/image" Target="../media/image26.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1.GIF"/><Relationship Id="rId2" Type="http://schemas.openxmlformats.org/officeDocument/2006/relationships/image" Target="../media/image30.jpeg"/><Relationship Id="rId1" Type="http://schemas.openxmlformats.org/officeDocument/2006/relationships/image" Target="../media/image29.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4.GIF"/><Relationship Id="rId2" Type="http://schemas.openxmlformats.org/officeDocument/2006/relationships/image" Target="../media/image33.jpeg"/><Relationship Id="rId1" Type="http://schemas.openxmlformats.org/officeDocument/2006/relationships/image" Target="../media/image32.jpe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7.GIF"/><Relationship Id="rId2" Type="http://schemas.openxmlformats.org/officeDocument/2006/relationships/image" Target="../media/image36.jpeg"/><Relationship Id="rId1" Type="http://schemas.openxmlformats.org/officeDocument/2006/relationships/image" Target="../media/image35.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0.GIF"/><Relationship Id="rId2" Type="http://schemas.openxmlformats.org/officeDocument/2006/relationships/image" Target="../media/image39.jpeg"/><Relationship Id="rId1" Type="http://schemas.openxmlformats.org/officeDocument/2006/relationships/image" Target="../media/image38.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1.jpe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1.jpeg"/></Relationships>
</file>

<file path=ppt/slides/_rels/slide29.xml.rels><?xml version="1.0" encoding="UTF-8" standalone="yes"?>
<Relationships xmlns="http://schemas.openxmlformats.org/package/2006/relationships"><Relationship Id="rId9" Type="http://schemas.openxmlformats.org/officeDocument/2006/relationships/tags" Target="../tags/tag163.xml"/><Relationship Id="rId8" Type="http://schemas.openxmlformats.org/officeDocument/2006/relationships/tags" Target="../tags/tag162.xml"/><Relationship Id="rId7" Type="http://schemas.openxmlformats.org/officeDocument/2006/relationships/tags" Target="../tags/tag161.xml"/><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3" Type="http://schemas.openxmlformats.org/officeDocument/2006/relationships/slideLayout" Target="../slideLayouts/slideLayout6.xml"/><Relationship Id="rId22" Type="http://schemas.openxmlformats.org/officeDocument/2006/relationships/tags" Target="../tags/tag176.xml"/><Relationship Id="rId21" Type="http://schemas.openxmlformats.org/officeDocument/2006/relationships/tags" Target="../tags/tag175.xml"/><Relationship Id="rId20" Type="http://schemas.openxmlformats.org/officeDocument/2006/relationships/tags" Target="../tags/tag174.xml"/><Relationship Id="rId2" Type="http://schemas.openxmlformats.org/officeDocument/2006/relationships/tags" Target="../tags/tag156.xml"/><Relationship Id="rId19" Type="http://schemas.openxmlformats.org/officeDocument/2006/relationships/tags" Target="../tags/tag173.xml"/><Relationship Id="rId18" Type="http://schemas.openxmlformats.org/officeDocument/2006/relationships/tags" Target="../tags/tag172.xml"/><Relationship Id="rId17" Type="http://schemas.openxmlformats.org/officeDocument/2006/relationships/tags" Target="../tags/tag171.xml"/><Relationship Id="rId16" Type="http://schemas.openxmlformats.org/officeDocument/2006/relationships/tags" Target="../tags/tag170.xml"/><Relationship Id="rId15" Type="http://schemas.openxmlformats.org/officeDocument/2006/relationships/tags" Target="../tags/tag169.xml"/><Relationship Id="rId14" Type="http://schemas.openxmlformats.org/officeDocument/2006/relationships/tags" Target="../tags/tag168.xml"/><Relationship Id="rId13" Type="http://schemas.openxmlformats.org/officeDocument/2006/relationships/tags" Target="../tags/tag167.xml"/><Relationship Id="rId12" Type="http://schemas.openxmlformats.org/officeDocument/2006/relationships/tags" Target="../tags/tag166.xml"/><Relationship Id="rId11" Type="http://schemas.openxmlformats.org/officeDocument/2006/relationships/tags" Target="../tags/tag165.xml"/><Relationship Id="rId10" Type="http://schemas.openxmlformats.org/officeDocument/2006/relationships/tags" Target="../tags/tag164.xml"/><Relationship Id="rId1" Type="http://schemas.openxmlformats.org/officeDocument/2006/relationships/tags" Target="../tags/tag15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6.jpeg"/><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78.xml"/><Relationship Id="rId1" Type="http://schemas.openxmlformats.org/officeDocument/2006/relationships/tags" Target="../tags/tag17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3.jpeg"/><Relationship Id="rId1" Type="http://schemas.openxmlformats.org/officeDocument/2006/relationships/tags" Target="../tags/tag17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1.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1.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5" Type="http://schemas.openxmlformats.org/officeDocument/2006/relationships/slideLayout" Target="../slideLayouts/slideLayout6.xml"/><Relationship Id="rId24" Type="http://schemas.openxmlformats.org/officeDocument/2006/relationships/tags" Target="../tags/tag28.xml"/><Relationship Id="rId23" Type="http://schemas.openxmlformats.org/officeDocument/2006/relationships/tags" Target="../tags/tag27.xml"/><Relationship Id="rId22" Type="http://schemas.openxmlformats.org/officeDocument/2006/relationships/tags" Target="../tags/tag26.xml"/><Relationship Id="rId21" Type="http://schemas.openxmlformats.org/officeDocument/2006/relationships/tags" Target="../tags/tag25.xml"/><Relationship Id="rId20" Type="http://schemas.openxmlformats.org/officeDocument/2006/relationships/tags" Target="../tags/tag24.xml"/><Relationship Id="rId2" Type="http://schemas.openxmlformats.org/officeDocument/2006/relationships/tags" Target="../tags/tag6.xml"/><Relationship Id="rId19" Type="http://schemas.openxmlformats.org/officeDocument/2006/relationships/tags" Target="../tags/tag23.xml"/><Relationship Id="rId18" Type="http://schemas.openxmlformats.org/officeDocument/2006/relationships/tags" Target="../tags/tag22.xml"/><Relationship Id="rId17" Type="http://schemas.openxmlformats.org/officeDocument/2006/relationships/tags" Target="../tags/tag21.xml"/><Relationship Id="rId16" Type="http://schemas.openxmlformats.org/officeDocument/2006/relationships/tags" Target="../tags/tag20.xml"/><Relationship Id="rId15" Type="http://schemas.openxmlformats.org/officeDocument/2006/relationships/tags" Target="../tags/tag19.xml"/><Relationship Id="rId14" Type="http://schemas.openxmlformats.org/officeDocument/2006/relationships/tags" Target="../tags/tag18.xml"/><Relationship Id="rId13" Type="http://schemas.openxmlformats.org/officeDocument/2006/relationships/tags" Target="../tags/tag17.xml"/><Relationship Id="rId12" Type="http://schemas.openxmlformats.org/officeDocument/2006/relationships/tags" Target="../tags/tag16.xml"/><Relationship Id="rId11" Type="http://schemas.openxmlformats.org/officeDocument/2006/relationships/tags" Target="../tags/tag15.xml"/><Relationship Id="rId10" Type="http://schemas.openxmlformats.org/officeDocument/2006/relationships/tags" Target="../tags/tag14.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9" Type="http://schemas.openxmlformats.org/officeDocument/2006/relationships/slideLayout" Target="../slideLayouts/slideLayout6.xml"/><Relationship Id="rId28" Type="http://schemas.openxmlformats.org/officeDocument/2006/relationships/tags" Target="../tags/tag56.xml"/><Relationship Id="rId27" Type="http://schemas.openxmlformats.org/officeDocument/2006/relationships/tags" Target="../tags/tag55.xml"/><Relationship Id="rId26" Type="http://schemas.openxmlformats.org/officeDocument/2006/relationships/tags" Target="../tags/tag54.xml"/><Relationship Id="rId25" Type="http://schemas.openxmlformats.org/officeDocument/2006/relationships/tags" Target="../tags/tag53.xml"/><Relationship Id="rId24" Type="http://schemas.openxmlformats.org/officeDocument/2006/relationships/tags" Target="../tags/tag52.xml"/><Relationship Id="rId23" Type="http://schemas.openxmlformats.org/officeDocument/2006/relationships/tags" Target="../tags/tag51.xml"/><Relationship Id="rId22" Type="http://schemas.openxmlformats.org/officeDocument/2006/relationships/tags" Target="../tags/tag50.xml"/><Relationship Id="rId21" Type="http://schemas.openxmlformats.org/officeDocument/2006/relationships/tags" Target="../tags/tag49.xml"/><Relationship Id="rId20" Type="http://schemas.openxmlformats.org/officeDocument/2006/relationships/tags" Target="../tags/tag48.xml"/><Relationship Id="rId2" Type="http://schemas.openxmlformats.org/officeDocument/2006/relationships/tags" Target="../tags/tag30.xml"/><Relationship Id="rId19" Type="http://schemas.openxmlformats.org/officeDocument/2006/relationships/tags" Target="../tags/tag47.xml"/><Relationship Id="rId18" Type="http://schemas.openxmlformats.org/officeDocument/2006/relationships/tags" Target="../tags/tag46.xml"/><Relationship Id="rId17" Type="http://schemas.openxmlformats.org/officeDocument/2006/relationships/tags" Target="../tags/tag45.xml"/><Relationship Id="rId16" Type="http://schemas.openxmlformats.org/officeDocument/2006/relationships/tags" Target="../tags/tag44.xml"/><Relationship Id="rId15" Type="http://schemas.openxmlformats.org/officeDocument/2006/relationships/tags" Target="../tags/tag43.xml"/><Relationship Id="rId14" Type="http://schemas.openxmlformats.org/officeDocument/2006/relationships/tags" Target="../tags/tag42.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tags" Target="../tags/tag29.xml"/></Relationships>
</file>

<file path=ppt/slides/_rels/slide9.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4" Type="http://schemas.openxmlformats.org/officeDocument/2006/relationships/slideLayout" Target="../slideLayouts/slideLayout6.xml"/><Relationship Id="rId23" Type="http://schemas.openxmlformats.org/officeDocument/2006/relationships/tags" Target="../tags/tag79.xml"/><Relationship Id="rId22" Type="http://schemas.openxmlformats.org/officeDocument/2006/relationships/tags" Target="../tags/tag78.xml"/><Relationship Id="rId21" Type="http://schemas.openxmlformats.org/officeDocument/2006/relationships/tags" Target="../tags/tag77.xml"/><Relationship Id="rId20" Type="http://schemas.openxmlformats.org/officeDocument/2006/relationships/tags" Target="../tags/tag76.xml"/><Relationship Id="rId2" Type="http://schemas.openxmlformats.org/officeDocument/2006/relationships/tags" Target="../tags/tag58.xml"/><Relationship Id="rId19" Type="http://schemas.openxmlformats.org/officeDocument/2006/relationships/tags" Target="../tags/tag75.xml"/><Relationship Id="rId18" Type="http://schemas.openxmlformats.org/officeDocument/2006/relationships/tags" Target="../tags/tag74.xml"/><Relationship Id="rId17" Type="http://schemas.openxmlformats.org/officeDocument/2006/relationships/tags" Target="../tags/tag73.xml"/><Relationship Id="rId16" Type="http://schemas.openxmlformats.org/officeDocument/2006/relationships/tags" Target="../tags/tag72.xml"/><Relationship Id="rId15" Type="http://schemas.openxmlformats.org/officeDocument/2006/relationships/tags" Target="../tags/tag71.xml"/><Relationship Id="rId14" Type="http://schemas.openxmlformats.org/officeDocument/2006/relationships/tags" Target="../tags/tag70.xml"/><Relationship Id="rId13" Type="http://schemas.openxmlformats.org/officeDocument/2006/relationships/tags" Target="../tags/tag69.xml"/><Relationship Id="rId12" Type="http://schemas.openxmlformats.org/officeDocument/2006/relationships/tags" Target="../tags/tag68.xml"/><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tags" Target="../tags/tag5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3352165" y="1688465"/>
            <a:ext cx="2535555" cy="3046095"/>
            <a:chOff x="7276" y="2659"/>
            <a:chExt cx="3993" cy="4797"/>
          </a:xfrm>
        </p:grpSpPr>
        <p:pic>
          <p:nvPicPr>
            <p:cNvPr id="4" name="图片 3" descr="C:\Users\Administrator\Desktop\www1.pngwww1"/>
            <p:cNvPicPr>
              <a:picLocks noChangeAspect="1"/>
            </p:cNvPicPr>
            <p:nvPr/>
          </p:nvPicPr>
          <p:blipFill>
            <a:blip r:embed="rId2"/>
            <a:stretch>
              <a:fillRect/>
            </a:stretch>
          </p:blipFill>
          <p:spPr>
            <a:xfrm>
              <a:off x="9948" y="4633"/>
              <a:ext cx="1321" cy="2579"/>
            </a:xfrm>
            <a:prstGeom prst="rect">
              <a:avLst/>
            </a:prstGeom>
          </p:spPr>
        </p:pic>
        <p:sp>
          <p:nvSpPr>
            <p:cNvPr id="12" name="文本框 11"/>
            <p:cNvSpPr txBox="1"/>
            <p:nvPr/>
          </p:nvSpPr>
          <p:spPr>
            <a:xfrm>
              <a:off x="9948" y="5075"/>
              <a:ext cx="945" cy="1695"/>
            </a:xfrm>
            <a:prstGeom prst="rect">
              <a:avLst/>
            </a:prstGeom>
            <a:noFill/>
          </p:spPr>
          <p:txBody>
            <a:bodyPr wrap="square" rtlCol="0">
              <a:spAutoFit/>
            </a:bodyPr>
            <a:lstStyle/>
            <a:p>
              <a:pPr algn="ctr"/>
              <a:r>
                <a:rPr lang="zh-CN" altLang="en-US" sz="3200" smtClean="0">
                  <a:solidFill>
                    <a:schemeClr val="bg1"/>
                  </a:solidFill>
                  <a:latin typeface="楷体" panose="02010609060101010101" charset="-122"/>
                  <a:ea typeface="楷体" panose="02010609060101010101" charset="-122"/>
                  <a:sym typeface="+mn-ea"/>
                </a:rPr>
                <a:t>屈原</a:t>
              </a:r>
              <a:endParaRPr lang="zh-CN" altLang="en-US" sz="3200" smtClean="0">
                <a:solidFill>
                  <a:schemeClr val="bg1"/>
                </a:solidFill>
                <a:latin typeface="楷体" panose="02010609060101010101" charset="-122"/>
                <a:ea typeface="楷体" panose="02010609060101010101" charset="-122"/>
                <a:sym typeface="+mn-ea"/>
              </a:endParaRPr>
            </a:p>
          </p:txBody>
        </p:sp>
        <p:sp>
          <p:nvSpPr>
            <p:cNvPr id="5" name="TextBox 1"/>
            <p:cNvSpPr txBox="1"/>
            <p:nvPr/>
          </p:nvSpPr>
          <p:spPr>
            <a:xfrm>
              <a:off x="7276" y="2659"/>
              <a:ext cx="1993" cy="4797"/>
            </a:xfrm>
            <a:prstGeom prst="rect">
              <a:avLst/>
            </a:prstGeom>
            <a:noFill/>
          </p:spPr>
          <p:txBody>
            <a:bodyPr vert="horz" wrap="square" rtlCol="0">
              <a:spAutoFit/>
            </a:bodyPr>
            <a:lstStyle/>
            <a:p>
              <a:pPr>
                <a:lnSpc>
                  <a:spcPct val="80000"/>
                </a:lnSpc>
                <a:spcBef>
                  <a:spcPct val="0"/>
                </a:spcBef>
                <a:spcAft>
                  <a:spcPct val="0"/>
                </a:spcAft>
              </a:pPr>
              <a:r>
                <a:rPr lang="zh-CN" altLang="en-US" sz="12000" smtClean="0">
                  <a:solidFill>
                    <a:schemeClr val="tx1"/>
                  </a:solidFill>
                  <a:latin typeface="华文行楷" panose="02010800040101010101" charset="-122"/>
                  <a:ea typeface="华文行楷" panose="02010800040101010101" charset="-122"/>
                  <a:sym typeface="+mn-ea"/>
                </a:rPr>
                <a:t>离骚</a:t>
              </a:r>
              <a:endParaRPr lang="zh-CN" altLang="en-US" sz="12000" smtClean="0">
                <a:solidFill>
                  <a:schemeClr val="tx1"/>
                </a:solidFill>
                <a:latin typeface="华文行楷" panose="02010800040101010101" charset="-122"/>
                <a:ea typeface="华文行楷" panose="02010800040101010101" charset="-122"/>
                <a:sym typeface="+mn-ea"/>
              </a:endParaRPr>
            </a:p>
          </p:txBody>
        </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文学常识</a:t>
            </a:r>
            <a:endParaRPr lang="zh-CN" altLang="en-US"/>
          </a:p>
        </p:txBody>
      </p:sp>
      <p:pic>
        <p:nvPicPr>
          <p:cNvPr id="8" name="图片 7"/>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rcRect l="75513" t="22400" r="15440" b="57470"/>
          <a:stretch>
            <a:fillRect/>
          </a:stretch>
        </p:blipFill>
        <p:spPr>
          <a:xfrm>
            <a:off x="11028136" y="96067"/>
            <a:ext cx="1088571" cy="1152479"/>
          </a:xfrm>
          <a:prstGeom prst="rect">
            <a:avLst/>
          </a:prstGeom>
        </p:spPr>
      </p:pic>
      <p:sp>
        <p:nvSpPr>
          <p:cNvPr id="14" name="00_4"/>
          <p:cNvSpPr txBox="1"/>
          <p:nvPr>
            <p:custDataLst>
              <p:tags r:id="rId3"/>
            </p:custDataLst>
          </p:nvPr>
        </p:nvSpPr>
        <p:spPr>
          <a:xfrm>
            <a:off x="2265045" y="641985"/>
            <a:ext cx="7443470" cy="583565"/>
          </a:xfrm>
          <a:prstGeom prst="rect">
            <a:avLst/>
          </a:prstGeom>
          <a:noFill/>
        </p:spPr>
        <p:txBody>
          <a:bodyPr wrap="square" rtlCol="0">
            <a:spAutoFit/>
          </a:bodyPr>
          <a:lstStyle>
            <a:defPPr>
              <a:defRPr lang="en-US"/>
            </a:defPPr>
            <a:lvl1pPr algn="ctr">
              <a:defRPr sz="8800">
                <a:solidFill>
                  <a:srgbClr val="373637"/>
                </a:solidFill>
                <a:latin typeface="+mj-ea"/>
                <a:ea typeface="+mj-ea"/>
              </a:defRPr>
            </a:lvl1pPr>
          </a:lstStyle>
          <a:p>
            <a:pPr marL="0" marR="0" lvl="0" indent="0" algn="ctr" defTabSz="6096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rPr>
              <a:t>《天问》 </a:t>
            </a:r>
            <a:endParaRPr kumimoji="0" lang="zh-CN" altLang="en-US" sz="32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endParaRPr>
          </a:p>
        </p:txBody>
      </p:sp>
      <p:grpSp>
        <p:nvGrpSpPr>
          <p:cNvPr id="17" name="00_7"/>
          <p:cNvGrpSpPr/>
          <p:nvPr>
            <p:custDataLst>
              <p:tags r:id="rId4"/>
            </p:custDataLst>
          </p:nvPr>
        </p:nvGrpSpPr>
        <p:grpSpPr>
          <a:xfrm>
            <a:off x="10525322" y="989260"/>
            <a:ext cx="1346547" cy="550349"/>
            <a:chOff x="-1186213" y="1596575"/>
            <a:chExt cx="1945013" cy="794948"/>
          </a:xfrm>
        </p:grpSpPr>
        <p:grpSp>
          <p:nvGrpSpPr>
            <p:cNvPr id="18" name="wps稻壳儿佳誉设计原创链接：http://chn.docer.com/works?userid=219874625_4"/>
            <p:cNvGrpSpPr/>
            <p:nvPr>
              <p:custDataLst>
                <p:tags r:id="rId5"/>
              </p:custDataLst>
            </p:nvPr>
          </p:nvGrpSpPr>
          <p:grpSpPr>
            <a:xfrm>
              <a:off x="-873785" y="1596575"/>
              <a:ext cx="1632585" cy="373996"/>
              <a:chOff x="-164379" y="2115819"/>
              <a:chExt cx="4132029" cy="946576"/>
            </a:xfrm>
          </p:grpSpPr>
          <p:grpSp>
            <p:nvGrpSpPr>
              <p:cNvPr id="35" name="组合 34"/>
              <p:cNvGrpSpPr/>
              <p:nvPr>
                <p:custDataLst>
                  <p:tags r:id="rId6"/>
                </p:custDataLst>
              </p:nvPr>
            </p:nvGrpSpPr>
            <p:grpSpPr>
              <a:xfrm>
                <a:off x="-164379" y="2115819"/>
                <a:ext cx="2833724" cy="473287"/>
                <a:chOff x="-8578756" y="1524000"/>
                <a:chExt cx="7847236" cy="1310640"/>
              </a:xfrm>
            </p:grpSpPr>
            <p:sp>
              <p:nvSpPr>
                <p:cNvPr id="40" name="弧形 39"/>
                <p:cNvSpPr/>
                <p:nvPr>
                  <p:custDataLst>
                    <p:tags r:id="rId7"/>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41" name="直接连接符 40"/>
                <p:cNvCxnSpPr>
                  <a:stCxn id="40" idx="0"/>
                </p:cNvCxnSpPr>
                <p:nvPr>
                  <p:custDataLst>
                    <p:tags r:id="rId8"/>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9"/>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弧形 42"/>
                <p:cNvSpPr/>
                <p:nvPr>
                  <p:custDataLst>
                    <p:tags r:id="rId10"/>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36" name="组合 35"/>
              <p:cNvGrpSpPr/>
              <p:nvPr>
                <p:custDataLst>
                  <p:tags r:id="rId11"/>
                </p:custDataLst>
              </p:nvPr>
            </p:nvGrpSpPr>
            <p:grpSpPr>
              <a:xfrm flipH="1" flipV="1">
                <a:off x="1601698" y="2589108"/>
                <a:ext cx="2365952" cy="473287"/>
                <a:chOff x="-7283387" y="1524000"/>
                <a:chExt cx="6551867" cy="1310640"/>
              </a:xfrm>
            </p:grpSpPr>
            <p:sp>
              <p:nvSpPr>
                <p:cNvPr id="37" name="弧形 36"/>
                <p:cNvSpPr/>
                <p:nvPr>
                  <p:custDataLst>
                    <p:tags r:id="rId12"/>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8" name="直接连接符 37"/>
                <p:cNvCxnSpPr>
                  <a:stCxn id="37" idx="0"/>
                </p:cNvCxnSpPr>
                <p:nvPr>
                  <p:custDataLst>
                    <p:tags r:id="rId13"/>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14"/>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9" name="wps稻壳儿佳誉设计原创链接：http://chn.docer.com/works?userid=219874625_5"/>
            <p:cNvGrpSpPr/>
            <p:nvPr>
              <p:custDataLst>
                <p:tags r:id="rId15"/>
              </p:custDataLst>
            </p:nvPr>
          </p:nvGrpSpPr>
          <p:grpSpPr>
            <a:xfrm flipV="1">
              <a:off x="-1186213" y="2138682"/>
              <a:ext cx="1103713" cy="252841"/>
              <a:chOff x="-164379" y="2115819"/>
              <a:chExt cx="4132029" cy="946576"/>
            </a:xfrm>
          </p:grpSpPr>
          <p:grpSp>
            <p:nvGrpSpPr>
              <p:cNvPr id="20" name="组合 19"/>
              <p:cNvGrpSpPr/>
              <p:nvPr>
                <p:custDataLst>
                  <p:tags r:id="rId16"/>
                </p:custDataLst>
              </p:nvPr>
            </p:nvGrpSpPr>
            <p:grpSpPr>
              <a:xfrm>
                <a:off x="-164379" y="2115819"/>
                <a:ext cx="2833724" cy="473287"/>
                <a:chOff x="-8578756" y="1524000"/>
                <a:chExt cx="7847236" cy="1310640"/>
              </a:xfrm>
            </p:grpSpPr>
            <p:sp>
              <p:nvSpPr>
                <p:cNvPr id="31" name="弧形 30"/>
                <p:cNvSpPr/>
                <p:nvPr>
                  <p:custDataLst>
                    <p:tags r:id="rId17"/>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2" name="直接连接符 31"/>
                <p:cNvCxnSpPr>
                  <a:stCxn id="31" idx="0"/>
                </p:cNvCxnSpPr>
                <p:nvPr>
                  <p:custDataLst>
                    <p:tags r:id="rId18"/>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19"/>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4" name="弧形 33"/>
                <p:cNvSpPr/>
                <p:nvPr>
                  <p:custDataLst>
                    <p:tags r:id="rId20"/>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21" name="组合 20"/>
              <p:cNvGrpSpPr/>
              <p:nvPr>
                <p:custDataLst>
                  <p:tags r:id="rId21"/>
                </p:custDataLst>
              </p:nvPr>
            </p:nvGrpSpPr>
            <p:grpSpPr>
              <a:xfrm flipH="1" flipV="1">
                <a:off x="1601698" y="2589108"/>
                <a:ext cx="2365952" cy="473287"/>
                <a:chOff x="-7283387" y="1524000"/>
                <a:chExt cx="6551867" cy="1310640"/>
              </a:xfrm>
            </p:grpSpPr>
            <p:sp>
              <p:nvSpPr>
                <p:cNvPr id="28" name="弧形 27"/>
                <p:cNvSpPr/>
                <p:nvPr>
                  <p:custDataLst>
                    <p:tags r:id="rId22"/>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29" name="直接连接符 28"/>
                <p:cNvCxnSpPr>
                  <a:stCxn id="28" idx="0"/>
                </p:cNvCxnSpPr>
                <p:nvPr>
                  <p:custDataLst>
                    <p:tags r:id="rId23"/>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4"/>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sp>
        <p:nvSpPr>
          <p:cNvPr id="3" name="文本框 2"/>
          <p:cNvSpPr txBox="1"/>
          <p:nvPr>
            <p:custDataLst>
              <p:tags r:id="rId25"/>
            </p:custDataLst>
          </p:nvPr>
        </p:nvSpPr>
        <p:spPr>
          <a:xfrm>
            <a:off x="949325" y="1248410"/>
            <a:ext cx="4551680" cy="5309870"/>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fontAlgn="auto">
              <a:lnSpc>
                <a:spcPct val="12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天问（节选）</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2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遂古之初，谁传道之？</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2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上下未形，何由考之？</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00000"/>
              </a:lnSpc>
              <a:spcBef>
                <a:spcPct val="0"/>
              </a:spcBef>
              <a:buClrTx/>
              <a:buSzTx/>
              <a:buFontTx/>
            </a:pPr>
            <a:r>
              <a:rPr lang="zh-CN" altLang="en-US" sz="2000" b="1">
                <a:solidFill>
                  <a:schemeClr val="accent1"/>
                </a:solidFill>
                <a:latin typeface="楷体" panose="02010609060101010101" charset="-122"/>
                <a:ea typeface="楷体" panose="02010609060101010101" charset="-122"/>
                <a:cs typeface="楷体" panose="02010609060101010101" charset="-122"/>
                <a:sym typeface="+mn-ea"/>
              </a:rPr>
              <a:t>…………</a:t>
            </a:r>
            <a:endParaRPr lang="zh-CN" altLang="en-US" sz="20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2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天何所沓？十二焉分？</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00000"/>
              </a:lnSpc>
              <a:buClrTx/>
              <a:buSzTx/>
              <a:buFontTx/>
            </a:pPr>
            <a:r>
              <a:rPr lang="zh-CN" altLang="en-US" sz="2000" b="1">
                <a:solidFill>
                  <a:schemeClr val="accent1"/>
                </a:solidFill>
                <a:latin typeface="楷体" panose="02010609060101010101" charset="-122"/>
                <a:ea typeface="楷体" panose="02010609060101010101" charset="-122"/>
                <a:cs typeface="楷体" panose="02010609060101010101" charset="-122"/>
              </a:rPr>
              <a:t>…………</a:t>
            </a:r>
            <a:endParaRPr lang="zh-CN" altLang="en-US" sz="20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2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伯禹愎（bì）鲧，夫何以变化？</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00000"/>
              </a:lnSpc>
              <a:buClrTx/>
              <a:buSzTx/>
              <a:buFontTx/>
            </a:pPr>
            <a:r>
              <a:rPr lang="zh-CN" altLang="en-US" sz="2000" b="1">
                <a:solidFill>
                  <a:schemeClr val="accent1"/>
                </a:solidFill>
                <a:latin typeface="楷体" panose="02010609060101010101" charset="-122"/>
                <a:ea typeface="楷体" panose="02010609060101010101" charset="-122"/>
                <a:cs typeface="楷体" panose="02010609060101010101" charset="-122"/>
              </a:rPr>
              <a:t>…………</a:t>
            </a:r>
            <a:endParaRPr lang="zh-CN" altLang="en-US" sz="20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2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九州安错？川谷何洿？</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2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东流不溢，孰知其故？</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00000"/>
              </a:lnSpc>
              <a:buClrTx/>
              <a:buSzTx/>
              <a:buFontTx/>
            </a:pPr>
            <a:r>
              <a:rPr lang="zh-CN" altLang="en-US" sz="2000" b="1">
                <a:solidFill>
                  <a:schemeClr val="accent1"/>
                </a:solidFill>
                <a:latin typeface="楷体" panose="02010609060101010101" charset="-122"/>
                <a:ea typeface="楷体" panose="02010609060101010101" charset="-122"/>
                <a:cs typeface="楷体" panose="02010609060101010101" charset="-122"/>
              </a:rPr>
              <a:t>…………</a:t>
            </a:r>
            <a:endParaRPr lang="zh-CN" altLang="en-US" sz="20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2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何所冬暖？何所夏寒？</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2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女娲有体，孰制匠之？</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26"/>
            </p:custDataLst>
          </p:nvPr>
        </p:nvSpPr>
        <p:spPr>
          <a:xfrm>
            <a:off x="5720715" y="1377950"/>
            <a:ext cx="5796280" cy="4866640"/>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lnSpc>
                <a:spcPct val="12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请问远古开始之时，谁将此态流传导引？</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2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天地尚未成形之前，又从哪里得以产生？</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00000"/>
              </a:lnSpc>
              <a:buClrTx/>
              <a:buSzTx/>
              <a:buFontTx/>
              <a:buNone/>
            </a:pPr>
            <a:r>
              <a:rPr lang="zh-CN" altLang="en-US" sz="2000" b="1">
                <a:solidFill>
                  <a:schemeClr val="accent1"/>
                </a:solidFill>
                <a:latin typeface="楷体" panose="02010609060101010101" charset="-122"/>
                <a:ea typeface="楷体" panose="02010609060101010101" charset="-122"/>
                <a:cs typeface="楷体" panose="02010609060101010101" charset="-122"/>
              </a:rPr>
              <a:t>…………</a:t>
            </a:r>
            <a:endParaRPr lang="zh-CN" altLang="en-US" sz="20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2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天在哪里与地交会？黄道怎样十二等分？</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00000"/>
              </a:lnSpc>
              <a:buClrTx/>
              <a:buSzTx/>
              <a:buFontTx/>
              <a:buNone/>
            </a:pPr>
            <a:r>
              <a:rPr lang="zh-CN" altLang="en-US" sz="2000" b="1">
                <a:solidFill>
                  <a:schemeClr val="accent1"/>
                </a:solidFill>
                <a:latin typeface="楷体" panose="02010609060101010101" charset="-122"/>
                <a:ea typeface="楷体" panose="02010609060101010101" charset="-122"/>
                <a:cs typeface="楷体" panose="02010609060101010101" charset="-122"/>
                <a:sym typeface="+mn-ea"/>
              </a:rPr>
              <a:t>…………</a:t>
            </a:r>
            <a:endParaRPr lang="zh-CN" altLang="en-US" sz="2000" b="1">
              <a:solidFill>
                <a:schemeClr val="accent1"/>
              </a:solidFill>
              <a:latin typeface="楷体" panose="02010609060101010101" charset="-122"/>
              <a:ea typeface="楷体" panose="02010609060101010101" charset="-122"/>
              <a:cs typeface="楷体" panose="02010609060101010101" charset="-122"/>
              <a:sym typeface="+mn-ea"/>
            </a:endParaRPr>
          </a:p>
          <a:p>
            <a:pPr algn="l" fontAlgn="auto">
              <a:lnSpc>
                <a:spcPct val="12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sym typeface="+mn-ea"/>
              </a:rPr>
              <a:t>大禹从鲧腹中生出，治水方法怎样变化？</a:t>
            </a:r>
            <a:endParaRPr lang="zh-CN" altLang="en-US" sz="2400" b="1">
              <a:solidFill>
                <a:schemeClr val="accent1"/>
              </a:solidFill>
              <a:latin typeface="楷体" panose="02010609060101010101" charset="-122"/>
              <a:ea typeface="楷体" panose="02010609060101010101" charset="-122"/>
              <a:cs typeface="楷体" panose="02010609060101010101" charset="-122"/>
              <a:sym typeface="+mn-ea"/>
            </a:endParaRPr>
          </a:p>
          <a:p>
            <a:pPr algn="l" fontAlgn="auto">
              <a:lnSpc>
                <a:spcPct val="100000"/>
              </a:lnSpc>
              <a:buClrTx/>
              <a:buSzTx/>
              <a:buFontTx/>
              <a:buNone/>
            </a:pPr>
            <a:r>
              <a:rPr lang="zh-CN" altLang="en-US" sz="2000" b="1">
                <a:solidFill>
                  <a:schemeClr val="accent1"/>
                </a:solidFill>
                <a:latin typeface="楷体" panose="02010609060101010101" charset="-122"/>
                <a:ea typeface="楷体" panose="02010609060101010101" charset="-122"/>
                <a:cs typeface="楷体" panose="02010609060101010101" charset="-122"/>
                <a:sym typeface="+mn-ea"/>
              </a:rPr>
              <a:t>…………</a:t>
            </a:r>
            <a:endParaRPr lang="zh-CN" altLang="en-US" sz="20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2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九州大地如何安置？河流山谷怎样疏浚？</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2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东流之水总不满溢，谁知这是什么原因？</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00000"/>
              </a:lnSpc>
              <a:buClrTx/>
              <a:buSzTx/>
              <a:buFontTx/>
              <a:buNone/>
            </a:pPr>
            <a:r>
              <a:rPr lang="zh-CN" altLang="en-US" sz="2000" b="1">
                <a:solidFill>
                  <a:schemeClr val="accent1"/>
                </a:solidFill>
                <a:latin typeface="楷体" panose="02010609060101010101" charset="-122"/>
                <a:ea typeface="楷体" panose="02010609060101010101" charset="-122"/>
                <a:cs typeface="楷体" panose="02010609060101010101" charset="-122"/>
              </a:rPr>
              <a:t>…………</a:t>
            </a:r>
            <a:endParaRPr lang="zh-CN" altLang="en-US" sz="20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2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什么地方冬日长暖？什么地方夏日长寒？</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2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女娲有形体，是谁将她造成这样？</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文学常识</a:t>
            </a:r>
            <a:endParaRPr lang="zh-CN" altLang="en-US"/>
          </a:p>
        </p:txBody>
      </p:sp>
      <p:sp>
        <p:nvSpPr>
          <p:cNvPr id="14" name="00_4"/>
          <p:cNvSpPr txBox="1"/>
          <p:nvPr>
            <p:custDataLst>
              <p:tags r:id="rId1"/>
            </p:custDataLst>
          </p:nvPr>
        </p:nvSpPr>
        <p:spPr>
          <a:xfrm>
            <a:off x="2451735" y="528320"/>
            <a:ext cx="7443470" cy="922020"/>
          </a:xfrm>
          <a:prstGeom prst="rect">
            <a:avLst/>
          </a:prstGeom>
          <a:noFill/>
        </p:spPr>
        <p:txBody>
          <a:bodyPr wrap="square" rtlCol="0">
            <a:spAutoFit/>
          </a:bodyPr>
          <a:lstStyle>
            <a:defPPr>
              <a:defRPr lang="en-US"/>
            </a:defPPr>
            <a:lvl1pPr algn="ctr">
              <a:defRPr sz="8800">
                <a:solidFill>
                  <a:srgbClr val="373637"/>
                </a:solidFill>
                <a:latin typeface="+mj-ea"/>
                <a:ea typeface="+mj-ea"/>
              </a:defRPr>
            </a:lvl1pPr>
          </a:lstStyle>
          <a:p>
            <a:pPr marL="0" marR="0" lvl="0" indent="0" algn="ctr" defTabSz="609600" rtl="0" eaLnBrk="1" fontAlgn="auto"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rPr>
              <a:t>《天问》</a:t>
            </a:r>
            <a:r>
              <a:rPr kumimoji="0" lang="zh-CN" altLang="en-US" sz="54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rPr>
              <a:t> </a:t>
            </a:r>
            <a:endParaRPr kumimoji="0" lang="zh-CN" altLang="en-US" sz="54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endParaRPr>
          </a:p>
        </p:txBody>
      </p:sp>
      <p:grpSp>
        <p:nvGrpSpPr>
          <p:cNvPr id="17" name="00_7"/>
          <p:cNvGrpSpPr/>
          <p:nvPr>
            <p:custDataLst>
              <p:tags r:id="rId2"/>
            </p:custDataLst>
          </p:nvPr>
        </p:nvGrpSpPr>
        <p:grpSpPr>
          <a:xfrm>
            <a:off x="10525322" y="989260"/>
            <a:ext cx="1346547" cy="550349"/>
            <a:chOff x="-1186213" y="1596575"/>
            <a:chExt cx="1945013" cy="794948"/>
          </a:xfrm>
        </p:grpSpPr>
        <p:grpSp>
          <p:nvGrpSpPr>
            <p:cNvPr id="18" name="wps稻壳儿佳誉设计原创链接：http://chn.docer.com/works?userid=219874625_4"/>
            <p:cNvGrpSpPr/>
            <p:nvPr>
              <p:custDataLst>
                <p:tags r:id="rId3"/>
              </p:custDataLst>
            </p:nvPr>
          </p:nvGrpSpPr>
          <p:grpSpPr>
            <a:xfrm>
              <a:off x="-873785" y="1596575"/>
              <a:ext cx="1632585" cy="373996"/>
              <a:chOff x="-164379" y="2115819"/>
              <a:chExt cx="4132029" cy="946576"/>
            </a:xfrm>
          </p:grpSpPr>
          <p:grpSp>
            <p:nvGrpSpPr>
              <p:cNvPr id="35" name="组合 34"/>
              <p:cNvGrpSpPr/>
              <p:nvPr>
                <p:custDataLst>
                  <p:tags r:id="rId4"/>
                </p:custDataLst>
              </p:nvPr>
            </p:nvGrpSpPr>
            <p:grpSpPr>
              <a:xfrm>
                <a:off x="-164379" y="2115819"/>
                <a:ext cx="2833724" cy="473287"/>
                <a:chOff x="-8578756" y="1524000"/>
                <a:chExt cx="7847236" cy="1310640"/>
              </a:xfrm>
            </p:grpSpPr>
            <p:sp>
              <p:nvSpPr>
                <p:cNvPr id="40" name="弧形 39"/>
                <p:cNvSpPr/>
                <p:nvPr>
                  <p:custDataLst>
                    <p:tags r:id="rId5"/>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41" name="直接连接符 40"/>
                <p:cNvCxnSpPr>
                  <a:stCxn id="40" idx="0"/>
                </p:cNvCxnSpPr>
                <p:nvPr>
                  <p:custDataLst>
                    <p:tags r:id="rId6"/>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7"/>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弧形 42"/>
                <p:cNvSpPr/>
                <p:nvPr>
                  <p:custDataLst>
                    <p:tags r:id="rId8"/>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36" name="组合 35"/>
              <p:cNvGrpSpPr/>
              <p:nvPr>
                <p:custDataLst>
                  <p:tags r:id="rId9"/>
                </p:custDataLst>
              </p:nvPr>
            </p:nvGrpSpPr>
            <p:grpSpPr>
              <a:xfrm flipH="1" flipV="1">
                <a:off x="1601698" y="2589108"/>
                <a:ext cx="2365952" cy="473287"/>
                <a:chOff x="-7283387" y="1524000"/>
                <a:chExt cx="6551867" cy="1310640"/>
              </a:xfrm>
            </p:grpSpPr>
            <p:sp>
              <p:nvSpPr>
                <p:cNvPr id="37" name="弧形 36"/>
                <p:cNvSpPr/>
                <p:nvPr>
                  <p:custDataLst>
                    <p:tags r:id="rId10"/>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8" name="直接连接符 37"/>
                <p:cNvCxnSpPr>
                  <a:stCxn id="37" idx="0"/>
                </p:cNvCxnSpPr>
                <p:nvPr>
                  <p:custDataLst>
                    <p:tags r:id="rId11"/>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12"/>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9" name="wps稻壳儿佳誉设计原创链接：http://chn.docer.com/works?userid=219874625_5"/>
            <p:cNvGrpSpPr/>
            <p:nvPr>
              <p:custDataLst>
                <p:tags r:id="rId13"/>
              </p:custDataLst>
            </p:nvPr>
          </p:nvGrpSpPr>
          <p:grpSpPr>
            <a:xfrm flipV="1">
              <a:off x="-1186213" y="2138682"/>
              <a:ext cx="1103713" cy="252841"/>
              <a:chOff x="-164379" y="2115819"/>
              <a:chExt cx="4132029" cy="946576"/>
            </a:xfrm>
          </p:grpSpPr>
          <p:grpSp>
            <p:nvGrpSpPr>
              <p:cNvPr id="20" name="组合 19"/>
              <p:cNvGrpSpPr/>
              <p:nvPr>
                <p:custDataLst>
                  <p:tags r:id="rId14"/>
                </p:custDataLst>
              </p:nvPr>
            </p:nvGrpSpPr>
            <p:grpSpPr>
              <a:xfrm>
                <a:off x="-164379" y="2115819"/>
                <a:ext cx="2833724" cy="473287"/>
                <a:chOff x="-8578756" y="1524000"/>
                <a:chExt cx="7847236" cy="1310640"/>
              </a:xfrm>
            </p:grpSpPr>
            <p:sp>
              <p:nvSpPr>
                <p:cNvPr id="31" name="弧形 30"/>
                <p:cNvSpPr/>
                <p:nvPr>
                  <p:custDataLst>
                    <p:tags r:id="rId15"/>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2" name="直接连接符 31"/>
                <p:cNvCxnSpPr>
                  <a:stCxn id="31" idx="0"/>
                </p:cNvCxnSpPr>
                <p:nvPr>
                  <p:custDataLst>
                    <p:tags r:id="rId16"/>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17"/>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4" name="弧形 33"/>
                <p:cNvSpPr/>
                <p:nvPr>
                  <p:custDataLst>
                    <p:tags r:id="rId18"/>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21" name="组合 20"/>
              <p:cNvGrpSpPr/>
              <p:nvPr>
                <p:custDataLst>
                  <p:tags r:id="rId19"/>
                </p:custDataLst>
              </p:nvPr>
            </p:nvGrpSpPr>
            <p:grpSpPr>
              <a:xfrm flipH="1" flipV="1">
                <a:off x="1601698" y="2589108"/>
                <a:ext cx="2365952" cy="473287"/>
                <a:chOff x="-7283387" y="1524000"/>
                <a:chExt cx="6551867" cy="1310640"/>
              </a:xfrm>
            </p:grpSpPr>
            <p:sp>
              <p:nvSpPr>
                <p:cNvPr id="28" name="弧形 27"/>
                <p:cNvSpPr/>
                <p:nvPr>
                  <p:custDataLst>
                    <p:tags r:id="rId20"/>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29" name="直接连接符 28"/>
                <p:cNvCxnSpPr>
                  <a:stCxn id="28" idx="0"/>
                </p:cNvCxnSpPr>
                <p:nvPr>
                  <p:custDataLst>
                    <p:tags r:id="rId21"/>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2"/>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sp>
        <p:nvSpPr>
          <p:cNvPr id="5" name="文本框 4"/>
          <p:cNvSpPr txBox="1"/>
          <p:nvPr>
            <p:custDataLst>
              <p:tags r:id="rId23"/>
            </p:custDataLst>
          </p:nvPr>
        </p:nvSpPr>
        <p:spPr>
          <a:xfrm>
            <a:off x="767715" y="1377950"/>
            <a:ext cx="11013440" cy="5259070"/>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609600" algn="l" fontAlgn="auto">
              <a:lnSpc>
                <a:spcPct val="140000"/>
              </a:lnSpc>
              <a:spcBef>
                <a:spcPct val="0"/>
              </a:spcBef>
              <a:buClrTx/>
              <a:buSzTx/>
              <a:buFontTx/>
            </a:pPr>
            <a:r>
              <a:rPr lang="zh-CN" altLang="en-US" sz="2400" b="1">
                <a:latin typeface="楷体" panose="02010609060101010101" charset="-122"/>
                <a:ea typeface="楷体" panose="02010609060101010101" charset="-122"/>
                <a:cs typeface="楷体" panose="02010609060101010101" charset="-122"/>
              </a:rPr>
              <a:t>天问系列是</a:t>
            </a:r>
            <a:r>
              <a:rPr lang="zh-CN" altLang="en-US" sz="2400" b="1" u="sng">
                <a:solidFill>
                  <a:schemeClr val="accent2">
                    <a:lumMod val="75000"/>
                  </a:schemeClr>
                </a:solidFill>
                <a:latin typeface="楷体" panose="02010609060101010101" charset="-122"/>
                <a:ea typeface="楷体" panose="02010609060101010101" charset="-122"/>
                <a:cs typeface="楷体" panose="02010609060101010101" charset="-122"/>
              </a:rPr>
              <a:t>中国行星探测任务</a:t>
            </a:r>
            <a:r>
              <a:rPr lang="zh-CN" altLang="en-US" sz="2400" b="1">
                <a:latin typeface="楷体" panose="02010609060101010101" charset="-122"/>
                <a:ea typeface="楷体" panose="02010609060101010101" charset="-122"/>
                <a:cs typeface="楷体" panose="02010609060101010101" charset="-122"/>
              </a:rPr>
              <a:t>名称。</a:t>
            </a:r>
            <a:endParaRPr lang="zh-CN" altLang="en-US" sz="2400" b="1">
              <a:latin typeface="楷体" panose="02010609060101010101" charset="-122"/>
              <a:ea typeface="楷体" panose="02010609060101010101" charset="-122"/>
              <a:cs typeface="楷体" panose="02010609060101010101" charset="-122"/>
            </a:endParaRPr>
          </a:p>
          <a:p>
            <a:pPr indent="609600" algn="l" fontAlgn="auto">
              <a:lnSpc>
                <a:spcPct val="140000"/>
              </a:lnSpc>
              <a:spcBef>
                <a:spcPct val="0"/>
              </a:spcBef>
              <a:buClrTx/>
              <a:buSzTx/>
              <a:buFontTx/>
            </a:pPr>
            <a:r>
              <a:rPr lang="zh-CN" altLang="en-US" sz="2400" b="1">
                <a:latin typeface="楷体" panose="02010609060101010101" charset="-122"/>
                <a:ea typeface="楷体" panose="02010609060101010101" charset="-122"/>
                <a:cs typeface="楷体" panose="02010609060101010101" charset="-122"/>
              </a:rPr>
              <a:t>2020年4月24日是第五个中国航天日，国家航天局宣布，将我国行星探测任务正式命名为“天问”，将我国首次火星探测任务命名为“天问一号”，作为我国行星探测的第一步，同时公布了首次火星探测任务标识“揽星九天”。 </a:t>
            </a:r>
            <a:endParaRPr lang="zh-CN" altLang="en-US" sz="2400" b="1">
              <a:latin typeface="楷体" panose="02010609060101010101" charset="-122"/>
              <a:ea typeface="楷体" panose="02010609060101010101" charset="-122"/>
              <a:cs typeface="楷体" panose="02010609060101010101" charset="-122"/>
            </a:endParaRPr>
          </a:p>
          <a:p>
            <a:pPr indent="609600" algn="l" fontAlgn="auto">
              <a:lnSpc>
                <a:spcPct val="140000"/>
              </a:lnSpc>
              <a:spcBef>
                <a:spcPct val="0"/>
              </a:spcBef>
              <a:buClrTx/>
              <a:buSzTx/>
              <a:buFontTx/>
            </a:pPr>
            <a:r>
              <a:rPr lang="zh-CN" altLang="en-US" sz="2400" b="1">
                <a:latin typeface="楷体" panose="02010609060101010101" charset="-122"/>
                <a:ea typeface="楷体" panose="02010609060101010101" charset="-122"/>
                <a:cs typeface="楷体" panose="02010609060101010101" charset="-122"/>
              </a:rPr>
              <a:t>2020年7月23日12时41分，长征五号遥四运载火箭托举着我国首次火星探测任务“天问一号”探测器，在中国文昌航天发射场点火升空。 </a:t>
            </a:r>
            <a:endParaRPr lang="zh-CN" altLang="en-US" sz="2400" b="1">
              <a:latin typeface="楷体" panose="02010609060101010101" charset="-122"/>
              <a:ea typeface="楷体" panose="02010609060101010101" charset="-122"/>
              <a:cs typeface="楷体" panose="02010609060101010101" charset="-122"/>
            </a:endParaRPr>
          </a:p>
          <a:p>
            <a:pPr indent="609600" algn="l" fontAlgn="auto">
              <a:lnSpc>
                <a:spcPct val="140000"/>
              </a:lnSpc>
              <a:spcBef>
                <a:spcPct val="0"/>
              </a:spcBef>
              <a:buClrTx/>
              <a:buSzTx/>
              <a:buFontTx/>
            </a:pPr>
            <a:r>
              <a:rPr lang="zh-CN" altLang="en-US" sz="2400" b="1">
                <a:latin typeface="楷体" panose="02010609060101010101" charset="-122"/>
                <a:ea typeface="楷体" panose="02010609060101010101" charset="-122"/>
                <a:cs typeface="楷体" panose="02010609060101010101" charset="-122"/>
              </a:rPr>
              <a:t>2021年5月15日07时18分，天问一号着陆器顺利降落在火星乌托邦平原。</a:t>
            </a:r>
            <a:endParaRPr lang="zh-CN" altLang="en-US" sz="2400" b="1">
              <a:latin typeface="楷体" panose="02010609060101010101" charset="-122"/>
              <a:ea typeface="楷体" panose="02010609060101010101" charset="-122"/>
              <a:cs typeface="楷体" panose="02010609060101010101" charset="-122"/>
            </a:endParaRPr>
          </a:p>
          <a:p>
            <a:pPr indent="609600" algn="l" fontAlgn="auto">
              <a:lnSpc>
                <a:spcPct val="140000"/>
              </a:lnSpc>
              <a:spcBef>
                <a:spcPct val="0"/>
              </a:spcBef>
              <a:buClrTx/>
              <a:buSzTx/>
              <a:buFontTx/>
            </a:pPr>
            <a:r>
              <a:rPr lang="zh-CN" altLang="en-US" sz="2400" b="1">
                <a:solidFill>
                  <a:schemeClr val="accent2">
                    <a:lumMod val="75000"/>
                  </a:schemeClr>
                </a:solidFill>
                <a:latin typeface="楷体" panose="02010609060101010101" charset="-122"/>
                <a:ea typeface="楷体" panose="02010609060101010101" charset="-122"/>
                <a:cs typeface="楷体" panose="02010609060101010101" charset="-122"/>
              </a:rPr>
              <a:t>“天问”源于屈原长诗《天问》，表达了中华民族对真理追求的坚韧与执着，体现了对自然和宇宙空间探索的文化传承，寓意探求科学真理征途漫漫，追求科技创新永无止境。</a:t>
            </a:r>
            <a:endParaRPr lang="zh-CN" altLang="en-US" sz="2400" b="1">
              <a:solidFill>
                <a:schemeClr val="accent2">
                  <a:lumMod val="75000"/>
                </a:schemeClr>
              </a:solidFill>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a:t>文学常识</a:t>
            </a:r>
            <a:endParaRPr lang="zh-CN" altLang="en-US"/>
          </a:p>
        </p:txBody>
      </p:sp>
      <p:pic>
        <p:nvPicPr>
          <p:cNvPr id="8" name="图片 7"/>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rcRect l="75513" t="22400" r="15440" b="57470"/>
          <a:stretch>
            <a:fillRect/>
          </a:stretch>
        </p:blipFill>
        <p:spPr>
          <a:xfrm>
            <a:off x="11028136" y="96067"/>
            <a:ext cx="1088571" cy="1152479"/>
          </a:xfrm>
          <a:prstGeom prst="rect">
            <a:avLst/>
          </a:prstGeom>
        </p:spPr>
      </p:pic>
      <p:sp>
        <p:nvSpPr>
          <p:cNvPr id="14" name="00_4"/>
          <p:cNvSpPr txBox="1"/>
          <p:nvPr>
            <p:custDataLst>
              <p:tags r:id="rId3"/>
            </p:custDataLst>
          </p:nvPr>
        </p:nvSpPr>
        <p:spPr>
          <a:xfrm>
            <a:off x="2710180" y="326390"/>
            <a:ext cx="7443470" cy="922020"/>
          </a:xfrm>
          <a:prstGeom prst="rect">
            <a:avLst/>
          </a:prstGeom>
          <a:noFill/>
        </p:spPr>
        <p:txBody>
          <a:bodyPr wrap="square" rtlCol="0">
            <a:spAutoFit/>
          </a:bodyPr>
          <a:lstStyle>
            <a:defPPr>
              <a:defRPr lang="en-US"/>
            </a:defPPr>
            <a:lvl1pPr algn="ctr">
              <a:defRPr sz="8800">
                <a:solidFill>
                  <a:srgbClr val="373637"/>
                </a:solidFill>
                <a:latin typeface="+mj-ea"/>
                <a:ea typeface="+mj-ea"/>
              </a:defRPr>
            </a:lvl1pPr>
          </a:lstStyle>
          <a:p>
            <a:pPr marL="0" marR="0" lvl="0" indent="0" algn="ctr" defTabSz="6096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rPr>
              <a:t>《九章》</a:t>
            </a:r>
            <a:r>
              <a:rPr kumimoji="0" lang="zh-CN" altLang="en-US" sz="54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rPr>
              <a:t> </a:t>
            </a:r>
            <a:endParaRPr kumimoji="0" lang="zh-CN" altLang="en-US" sz="54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endParaRPr>
          </a:p>
        </p:txBody>
      </p:sp>
      <p:grpSp>
        <p:nvGrpSpPr>
          <p:cNvPr id="17" name="00_7"/>
          <p:cNvGrpSpPr/>
          <p:nvPr>
            <p:custDataLst>
              <p:tags r:id="rId4"/>
            </p:custDataLst>
          </p:nvPr>
        </p:nvGrpSpPr>
        <p:grpSpPr>
          <a:xfrm>
            <a:off x="10525322" y="989260"/>
            <a:ext cx="1346547" cy="550349"/>
            <a:chOff x="-1186213" y="1596575"/>
            <a:chExt cx="1945013" cy="794948"/>
          </a:xfrm>
        </p:grpSpPr>
        <p:grpSp>
          <p:nvGrpSpPr>
            <p:cNvPr id="18" name="wps稻壳儿佳誉设计原创链接：http://chn.docer.com/works?userid=219874625_4"/>
            <p:cNvGrpSpPr/>
            <p:nvPr>
              <p:custDataLst>
                <p:tags r:id="rId5"/>
              </p:custDataLst>
            </p:nvPr>
          </p:nvGrpSpPr>
          <p:grpSpPr>
            <a:xfrm>
              <a:off x="-873785" y="1596575"/>
              <a:ext cx="1632585" cy="373996"/>
              <a:chOff x="-164379" y="2115819"/>
              <a:chExt cx="4132029" cy="946576"/>
            </a:xfrm>
          </p:grpSpPr>
          <p:grpSp>
            <p:nvGrpSpPr>
              <p:cNvPr id="35" name="组合 34"/>
              <p:cNvGrpSpPr/>
              <p:nvPr>
                <p:custDataLst>
                  <p:tags r:id="rId6"/>
                </p:custDataLst>
              </p:nvPr>
            </p:nvGrpSpPr>
            <p:grpSpPr>
              <a:xfrm>
                <a:off x="-164379" y="2115819"/>
                <a:ext cx="2833724" cy="473287"/>
                <a:chOff x="-8578756" y="1524000"/>
                <a:chExt cx="7847236" cy="1310640"/>
              </a:xfrm>
            </p:grpSpPr>
            <p:sp>
              <p:nvSpPr>
                <p:cNvPr id="40" name="弧形 39"/>
                <p:cNvSpPr/>
                <p:nvPr>
                  <p:custDataLst>
                    <p:tags r:id="rId7"/>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41" name="直接连接符 40"/>
                <p:cNvCxnSpPr>
                  <a:stCxn id="40" idx="0"/>
                </p:cNvCxnSpPr>
                <p:nvPr>
                  <p:custDataLst>
                    <p:tags r:id="rId8"/>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9"/>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弧形 42"/>
                <p:cNvSpPr/>
                <p:nvPr>
                  <p:custDataLst>
                    <p:tags r:id="rId10"/>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36" name="组合 35"/>
              <p:cNvGrpSpPr/>
              <p:nvPr>
                <p:custDataLst>
                  <p:tags r:id="rId11"/>
                </p:custDataLst>
              </p:nvPr>
            </p:nvGrpSpPr>
            <p:grpSpPr>
              <a:xfrm flipH="1" flipV="1">
                <a:off x="1601698" y="2589108"/>
                <a:ext cx="2365952" cy="473287"/>
                <a:chOff x="-7283387" y="1524000"/>
                <a:chExt cx="6551867" cy="1310640"/>
              </a:xfrm>
            </p:grpSpPr>
            <p:sp>
              <p:nvSpPr>
                <p:cNvPr id="37" name="弧形 36"/>
                <p:cNvSpPr/>
                <p:nvPr>
                  <p:custDataLst>
                    <p:tags r:id="rId12"/>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8" name="直接连接符 37"/>
                <p:cNvCxnSpPr>
                  <a:stCxn id="37" idx="0"/>
                </p:cNvCxnSpPr>
                <p:nvPr>
                  <p:custDataLst>
                    <p:tags r:id="rId13"/>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14"/>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9" name="wps稻壳儿佳誉设计原创链接：http://chn.docer.com/works?userid=219874625_5"/>
            <p:cNvGrpSpPr/>
            <p:nvPr>
              <p:custDataLst>
                <p:tags r:id="rId15"/>
              </p:custDataLst>
            </p:nvPr>
          </p:nvGrpSpPr>
          <p:grpSpPr>
            <a:xfrm flipV="1">
              <a:off x="-1186213" y="2138682"/>
              <a:ext cx="1103713" cy="252841"/>
              <a:chOff x="-164379" y="2115819"/>
              <a:chExt cx="4132029" cy="946576"/>
            </a:xfrm>
          </p:grpSpPr>
          <p:grpSp>
            <p:nvGrpSpPr>
              <p:cNvPr id="20" name="组合 19"/>
              <p:cNvGrpSpPr/>
              <p:nvPr>
                <p:custDataLst>
                  <p:tags r:id="rId16"/>
                </p:custDataLst>
              </p:nvPr>
            </p:nvGrpSpPr>
            <p:grpSpPr>
              <a:xfrm>
                <a:off x="-164379" y="2115819"/>
                <a:ext cx="2833724" cy="473287"/>
                <a:chOff x="-8578756" y="1524000"/>
                <a:chExt cx="7847236" cy="1310640"/>
              </a:xfrm>
            </p:grpSpPr>
            <p:sp>
              <p:nvSpPr>
                <p:cNvPr id="31" name="弧形 30"/>
                <p:cNvSpPr/>
                <p:nvPr>
                  <p:custDataLst>
                    <p:tags r:id="rId17"/>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2" name="直接连接符 31"/>
                <p:cNvCxnSpPr>
                  <a:stCxn id="31" idx="0"/>
                </p:cNvCxnSpPr>
                <p:nvPr>
                  <p:custDataLst>
                    <p:tags r:id="rId18"/>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19"/>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4" name="弧形 33"/>
                <p:cNvSpPr/>
                <p:nvPr>
                  <p:custDataLst>
                    <p:tags r:id="rId20"/>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21" name="组合 20"/>
              <p:cNvGrpSpPr/>
              <p:nvPr>
                <p:custDataLst>
                  <p:tags r:id="rId21"/>
                </p:custDataLst>
              </p:nvPr>
            </p:nvGrpSpPr>
            <p:grpSpPr>
              <a:xfrm flipH="1" flipV="1">
                <a:off x="1601698" y="2589108"/>
                <a:ext cx="2365952" cy="473287"/>
                <a:chOff x="-7283387" y="1524000"/>
                <a:chExt cx="6551867" cy="1310640"/>
              </a:xfrm>
            </p:grpSpPr>
            <p:sp>
              <p:nvSpPr>
                <p:cNvPr id="28" name="弧形 27"/>
                <p:cNvSpPr/>
                <p:nvPr>
                  <p:custDataLst>
                    <p:tags r:id="rId22"/>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29" name="直接连接符 28"/>
                <p:cNvCxnSpPr>
                  <a:stCxn id="28" idx="0"/>
                </p:cNvCxnSpPr>
                <p:nvPr>
                  <p:custDataLst>
                    <p:tags r:id="rId23"/>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4"/>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sp>
        <p:nvSpPr>
          <p:cNvPr id="5" name="文本框 4"/>
          <p:cNvSpPr txBox="1"/>
          <p:nvPr>
            <p:custDataLst>
              <p:tags r:id="rId25"/>
            </p:custDataLst>
          </p:nvPr>
        </p:nvSpPr>
        <p:spPr>
          <a:xfrm>
            <a:off x="767715" y="1248410"/>
            <a:ext cx="11013440" cy="215836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609600" algn="l" fontAlgn="auto">
              <a:lnSpc>
                <a:spcPct val="140000"/>
              </a:lnSpc>
              <a:spcBef>
                <a:spcPct val="0"/>
              </a:spcBef>
              <a:buClrTx/>
              <a:buSzTx/>
              <a:buFontTx/>
            </a:pPr>
            <a:r>
              <a:rPr lang="zh-CN" altLang="en-US" sz="2400" b="1">
                <a:latin typeface="楷体" panose="02010609060101010101" charset="-122"/>
                <a:ea typeface="楷体" panose="02010609060101010101" charset="-122"/>
                <a:cs typeface="楷体" panose="02010609060101010101" charset="-122"/>
              </a:rPr>
              <a:t>《九章》是九首各自独立的诗篇，有《惜诵》、《涉江》、《哀郢》、《抽思》、《怀沙》、《思美人》、《惜往日》、《橘颂》、《悲回风》。除《橘颂》外，都作于诗人流放期间，内容全为忧国伤时的抒情，比《离骚》更为凄苦和沉痛。</a:t>
            </a:r>
            <a:endParaRPr lang="zh-CN" altLang="en-US" sz="2400" b="1">
              <a:latin typeface="楷体" panose="02010609060101010101" charset="-122"/>
              <a:ea typeface="楷体" panose="02010609060101010101" charset="-122"/>
              <a:cs typeface="楷体" panose="02010609060101010101" charset="-122"/>
            </a:endParaRPr>
          </a:p>
        </p:txBody>
      </p:sp>
      <p:sp>
        <p:nvSpPr>
          <p:cNvPr id="2" name="00_4"/>
          <p:cNvSpPr txBox="1"/>
          <p:nvPr>
            <p:custDataLst>
              <p:tags r:id="rId26"/>
            </p:custDataLst>
          </p:nvPr>
        </p:nvSpPr>
        <p:spPr>
          <a:xfrm>
            <a:off x="2612390" y="2967990"/>
            <a:ext cx="7443470" cy="922020"/>
          </a:xfrm>
          <a:prstGeom prst="rect">
            <a:avLst/>
          </a:prstGeom>
          <a:noFill/>
        </p:spPr>
        <p:txBody>
          <a:bodyPr wrap="square" rtlCol="0">
            <a:spAutoFit/>
          </a:bodyPr>
          <a:lstStyle>
            <a:defPPr>
              <a:defRPr lang="en-US"/>
            </a:defPPr>
            <a:lvl1pPr algn="ctr">
              <a:defRPr sz="8800">
                <a:solidFill>
                  <a:srgbClr val="373637"/>
                </a:solidFill>
                <a:latin typeface="+mj-ea"/>
                <a:ea typeface="+mj-ea"/>
              </a:defRPr>
            </a:lvl1pPr>
          </a:lstStyle>
          <a:p>
            <a:pPr marL="0" marR="0" lvl="0" indent="0" algn="ctr" defTabSz="6096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rPr>
              <a:t>《渔父》</a:t>
            </a:r>
            <a:r>
              <a:rPr kumimoji="0" lang="zh-CN" altLang="en-US" sz="54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rPr>
              <a:t> </a:t>
            </a:r>
            <a:endParaRPr kumimoji="0" lang="zh-CN" altLang="en-US" sz="54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endParaRPr>
          </a:p>
        </p:txBody>
      </p:sp>
      <p:sp>
        <p:nvSpPr>
          <p:cNvPr id="4" name="文本框 3"/>
          <p:cNvSpPr txBox="1"/>
          <p:nvPr>
            <p:custDataLst>
              <p:tags r:id="rId27"/>
            </p:custDataLst>
          </p:nvPr>
        </p:nvSpPr>
        <p:spPr>
          <a:xfrm>
            <a:off x="392430" y="3890010"/>
            <a:ext cx="11388725" cy="267652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609600" algn="l" fontAlgn="auto">
              <a:lnSpc>
                <a:spcPct val="100000"/>
              </a:lnSpc>
              <a:spcBef>
                <a:spcPct val="0"/>
              </a:spcBef>
              <a:buClrTx/>
              <a:buSzTx/>
              <a:buFontTx/>
            </a:pPr>
            <a:r>
              <a:rPr lang="zh-CN" altLang="en-US" sz="2400" b="1">
                <a:latin typeface="楷体" panose="02010609060101010101" charset="-122"/>
                <a:ea typeface="楷体" panose="02010609060101010101" charset="-122"/>
                <a:cs typeface="楷体" panose="02010609060101010101" charset="-122"/>
              </a:rPr>
              <a:t>屈原至于江滨，被发行吟泽畔，</a:t>
            </a:r>
            <a:r>
              <a:rPr lang="zh-CN" altLang="en-US" sz="2400" b="1" u="sng">
                <a:solidFill>
                  <a:srgbClr val="FF0000"/>
                </a:solidFill>
                <a:latin typeface="楷体" panose="02010609060101010101" charset="-122"/>
                <a:ea typeface="楷体" panose="02010609060101010101" charset="-122"/>
                <a:cs typeface="楷体" panose="02010609060101010101" charset="-122"/>
              </a:rPr>
              <a:t>颜色憔悴，形容枯槁。渔父见而问之曰：“子非三闾大夫欤？何故而至此？”屈原曰：“举世皆浊而我独清，众人皆醉而我独醒，是以见放。”渔父曰：“夫圣人者，不凝滞于物，而能与世推移。举世混浊，何不随其流而扬其波？众人皆醉，何不哺其糟而啜其醨？何故怀瑾握瑜，而自令见放为？”屈原曰：“吾闻之，新沐者必弹冠，新浴者必振衣。人又谁能以身之察察，受物之汶汶者乎？宁赴常流而葬乎江鱼腹中耳。又安能以皓皓之白，而蒙世之温蠖乎？”</a:t>
            </a:r>
            <a:r>
              <a:rPr lang="zh-CN" altLang="en-US" sz="2400" b="1">
                <a:latin typeface="楷体" panose="02010609060101010101" charset="-122"/>
                <a:ea typeface="楷体" panose="02010609060101010101" charset="-122"/>
                <a:cs typeface="楷体" panose="02010609060101010101" charset="-122"/>
              </a:rPr>
              <a:t>乃作《怀沙》之赋。</a:t>
            </a:r>
            <a:r>
              <a:rPr lang="en-US" altLang="zh-CN" sz="2400" b="1">
                <a:latin typeface="楷体" panose="02010609060101010101" charset="-122"/>
                <a:ea typeface="楷体" panose="02010609060101010101" charset="-122"/>
                <a:cs typeface="楷体" panose="02010609060101010101" charset="-122"/>
              </a:rPr>
              <a:t>.......</a:t>
            </a:r>
            <a:r>
              <a:rPr lang="zh-CN" altLang="en-US" sz="2400" b="1">
                <a:latin typeface="楷体" panose="02010609060101010101" charset="-122"/>
                <a:ea typeface="楷体" panose="02010609060101010101" charset="-122"/>
                <a:cs typeface="楷体" panose="02010609060101010101" charset="-122"/>
              </a:rPr>
              <a:t>于是怀石，遂自投汨罗以死。</a:t>
            </a:r>
            <a:endParaRPr lang="zh-CN" altLang="en-US" sz="2400" b="1">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800"/>
              <a:t>题解</a:t>
            </a:r>
            <a:endParaRPr lang="zh-CN" altLang="en-US" sz="2800"/>
          </a:p>
        </p:txBody>
      </p:sp>
      <p:sp>
        <p:nvSpPr>
          <p:cNvPr id="3" name="文本框 2"/>
          <p:cNvSpPr txBox="1"/>
          <p:nvPr/>
        </p:nvSpPr>
        <p:spPr>
          <a:xfrm>
            <a:off x="1245870" y="1527810"/>
            <a:ext cx="9982835" cy="3861435"/>
          </a:xfrm>
          <a:prstGeom prst="rect">
            <a:avLst/>
          </a:prstGeom>
          <a:noFill/>
        </p:spPr>
        <p:txBody>
          <a:bodyPr wrap="square" rtlCol="0" anchor="t">
            <a:spAutoFit/>
          </a:bodyPr>
          <a:lstStyle/>
          <a:p>
            <a:pPr fontAlgn="auto">
              <a:lnSpc>
                <a:spcPct val="125000"/>
              </a:lnSpc>
            </a:pPr>
            <a:r>
              <a:rPr lang="zh-CN" altLang="en-US" sz="2800" b="1">
                <a:latin typeface="宋体" panose="02010600030101010101" pitchFamily="2" charset="-122"/>
                <a:ea typeface="宋体" panose="02010600030101010101" pitchFamily="2" charset="-122"/>
                <a:cs typeface="宋体" panose="02010600030101010101" pitchFamily="2" charset="-122"/>
                <a:sym typeface="+mn-ea"/>
              </a:rPr>
              <a:t>①司马迁认为是</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遭受忧患</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的意思，他在《史记·屈原贾生列传》中说：“《离骚》者，犹离忧也。”汉代班固在《离骚赞序》里也说：“离，犹遭也；骚，忧也。明己遭忧作辞也。”</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“离”，通“罹”，遭遇；“骚”，忧愁</a:t>
            </a:r>
            <a:r>
              <a:rPr lang="zh-CN" altLang="en-US" sz="2800" b="1">
                <a:solidFill>
                  <a:prstClr val="black"/>
                </a:solidFill>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fontAlgn="auto">
              <a:lnSpc>
                <a:spcPct val="125000"/>
              </a:lnSpc>
            </a:pPr>
            <a:r>
              <a:rPr lang="zh-CN" altLang="en-US" sz="2800" b="1">
                <a:latin typeface="宋体" panose="02010600030101010101" pitchFamily="2" charset="-122"/>
                <a:ea typeface="宋体" panose="02010600030101010101" pitchFamily="2" charset="-122"/>
                <a:cs typeface="宋体" panose="02010600030101010101" pitchFamily="2" charset="-122"/>
                <a:sym typeface="+mn-ea"/>
              </a:rPr>
              <a:t>②王逸解释为</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离别的忧愁</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，《楚辞章句·离骚经序》云：“离，别也；骚，愁也；经，径也；言己放逐离别，中心愁思，犹依道径，以风谏君也。”</a:t>
            </a:r>
            <a:endParaRPr lang="zh-CN" altLang="en-US" sz="2800" b="1">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524000" y="1348022"/>
            <a:ext cx="8812306"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lnSpc>
                <a:spcPct val="125000"/>
              </a:lnSpc>
              <a:spcBef>
                <a:spcPct val="50000"/>
              </a:spcBef>
              <a:buClrTx/>
              <a:buSzTx/>
              <a:buFontTx/>
              <a:buNone/>
            </a:pPr>
            <a:r>
              <a:rPr lang="zh-CN" altLang="en-US" sz="4000" dirty="0">
                <a:latin typeface="Arial" panose="020B0604020202020204" pitchFamily="34" charset="0"/>
                <a:ea typeface="宋体" panose="02010600030101010101" pitchFamily="2" charset="-122"/>
              </a:rPr>
              <a:t>       </a:t>
            </a:r>
            <a:r>
              <a:rPr lang="zh-CN" altLang="en-US" b="1" dirty="0">
                <a:solidFill>
                  <a:srgbClr val="4940FC"/>
                </a:solidFill>
                <a:latin typeface="Arial" panose="020B0604020202020204" pitchFamily="34" charset="0"/>
                <a:ea typeface="华文新魏" panose="02010800040101010101" pitchFamily="2" charset="-122"/>
              </a:rPr>
              <a:t>盖文王拘而演《周易》；仲尼厄而作《春秋》；</a:t>
            </a:r>
            <a:r>
              <a:rPr lang="zh-CN" altLang="en-US" b="1" dirty="0">
                <a:solidFill>
                  <a:srgbClr val="FF3300"/>
                </a:solidFill>
                <a:latin typeface="Arial" panose="020B0604020202020204" pitchFamily="34" charset="0"/>
                <a:ea typeface="华文新魏" panose="02010800040101010101" pitchFamily="2" charset="-122"/>
              </a:rPr>
              <a:t>屈原放逐，乃赋《离骚》</a:t>
            </a:r>
            <a:r>
              <a:rPr lang="zh-CN" altLang="en-US" b="1" dirty="0">
                <a:solidFill>
                  <a:srgbClr val="4940FC"/>
                </a:solidFill>
                <a:latin typeface="Arial" panose="020B0604020202020204" pitchFamily="34" charset="0"/>
                <a:ea typeface="华文新魏" panose="02010800040101010101" pitchFamily="2" charset="-122"/>
              </a:rPr>
              <a:t>；左丘失明，厥有《国语》；孙子膑脚，《兵法》修列；不韦迁蜀，世传《吕览》；韩非囚秦，《说难》、《孤愤》。《诗》三百篇，大底贤圣发愤之所为作也。</a:t>
            </a:r>
            <a:endParaRPr lang="zh-CN" altLang="en-US" b="1" dirty="0">
              <a:solidFill>
                <a:srgbClr val="4940FC"/>
              </a:solidFill>
              <a:latin typeface="Arial" panose="020B0604020202020204" pitchFamily="34" charset="0"/>
              <a:ea typeface="华文新魏" panose="02010800040101010101" pitchFamily="2" charset="-122"/>
            </a:endParaRPr>
          </a:p>
          <a:p>
            <a:pPr algn="r">
              <a:lnSpc>
                <a:spcPct val="125000"/>
              </a:lnSpc>
              <a:spcBef>
                <a:spcPct val="50000"/>
              </a:spcBef>
              <a:buClrTx/>
              <a:buSzTx/>
              <a:buFontTx/>
              <a:buNone/>
            </a:pPr>
            <a:r>
              <a:rPr lang="zh-CN" altLang="en-US" dirty="0">
                <a:solidFill>
                  <a:srgbClr val="4940FC"/>
                </a:solidFill>
                <a:latin typeface="Arial" panose="020B0604020202020204" pitchFamily="34" charset="0"/>
                <a:ea typeface="华文新魏" panose="02010800040101010101" pitchFamily="2" charset="-122"/>
              </a:rPr>
              <a:t>——司马迁《报任安书》</a:t>
            </a:r>
            <a:r>
              <a:rPr lang="zh-CN" altLang="en-US" sz="2800" dirty="0">
                <a:solidFill>
                  <a:srgbClr val="4940FC"/>
                </a:solidFill>
                <a:latin typeface="Arial" panose="020B0604020202020204" pitchFamily="34" charset="0"/>
                <a:ea typeface="宋体" panose="02010600030101010101" pitchFamily="2" charset="-122"/>
              </a:rPr>
              <a:t> </a:t>
            </a:r>
            <a:endParaRPr lang="zh-CN" altLang="en-US" sz="2800" dirty="0">
              <a:solidFill>
                <a:srgbClr val="4940FC"/>
              </a:solidFill>
              <a:latin typeface="Arial" panose="020B0604020202020204" pitchFamily="34" charset="0"/>
              <a:ea typeface="宋体" panose="02010600030101010101" pitchFamily="2" charset="-122"/>
            </a:endParaRPr>
          </a:p>
        </p:txBody>
      </p:sp>
      <p:pic>
        <p:nvPicPr>
          <p:cNvPr id="17411" name="Picture 3" descr="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0" y="5326064"/>
            <a:ext cx="1836738" cy="153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4" descr="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8389" y="115889"/>
            <a:ext cx="1836737" cy="153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5"/>
          <p:cNvSpPr txBox="1">
            <a:spLocks noChangeArrowheads="1"/>
          </p:cNvSpPr>
          <p:nvPr/>
        </p:nvSpPr>
        <p:spPr bwMode="auto">
          <a:xfrm>
            <a:off x="-8661400" y="2971801"/>
            <a:ext cx="184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0"/>
              </a:spcBef>
              <a:buClrTx/>
              <a:buSzTx/>
              <a:buFontTx/>
              <a:buNone/>
            </a:pPr>
            <a:endParaRPr lang="en-US" altLang="zh-CN" sz="1800">
              <a:solidFill>
                <a:srgbClr val="4940FC"/>
              </a:solidFill>
              <a:latin typeface="隶书" panose="02010509060101010101" pitchFamily="49" charset="-122"/>
              <a:ea typeface="隶书" panose="02010509060101010101" pitchFamily="49" charset="-122"/>
            </a:endParaRPr>
          </a:p>
          <a:p>
            <a:pPr>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1389016" y="1397454"/>
            <a:ext cx="10254343" cy="4080237"/>
          </a:xfrm>
        </p:spPr>
        <p:txBody>
          <a:bodyPr/>
          <a:lstStyle/>
          <a:p>
            <a:pPr>
              <a:buFontTx/>
              <a:buNone/>
            </a:pPr>
            <a:r>
              <a:rPr lang="zh-CN" altLang="en-US" sz="3600" b="1" dirty="0">
                <a:latin typeface="黑体" panose="02010609060101010101" charset="-122"/>
              </a:rPr>
              <a:t>　   </a:t>
            </a:r>
            <a:r>
              <a:rPr lang="zh-CN" altLang="en-US" sz="3600" b="1" dirty="0" smtClean="0">
                <a:latin typeface="黑体" panose="02010609060101010101" charset="-122"/>
              </a:rPr>
              <a:t>屈</a:t>
            </a:r>
            <a:r>
              <a:rPr lang="zh-CN" altLang="en-US" sz="3600" b="1" dirty="0">
                <a:latin typeface="黑体" panose="02010609060101010101" charset="-122"/>
              </a:rPr>
              <a:t>平疾王听之不聪也，谗谄之蔽明也，邪曲之害公也，方正之不容也，故</a:t>
            </a:r>
            <a:r>
              <a:rPr lang="zh-CN" altLang="en-US" sz="3600" b="1" dirty="0">
                <a:solidFill>
                  <a:srgbClr val="0000FF"/>
                </a:solidFill>
                <a:latin typeface="黑体" panose="02010609060101010101" charset="-122"/>
              </a:rPr>
              <a:t>忧愁幽思而作</a:t>
            </a:r>
            <a:r>
              <a:rPr lang="en-US" altLang="zh-CN" sz="3600" b="1" dirty="0">
                <a:solidFill>
                  <a:srgbClr val="0000FF"/>
                </a:solidFill>
                <a:latin typeface="黑体" panose="02010609060101010101" charset="-122"/>
              </a:rPr>
              <a:t>《</a:t>
            </a:r>
            <a:r>
              <a:rPr lang="zh-CN" altLang="en-US" sz="3600" b="1" dirty="0">
                <a:solidFill>
                  <a:srgbClr val="0000FF"/>
                </a:solidFill>
                <a:latin typeface="黑体" panose="02010609060101010101" charset="-122"/>
              </a:rPr>
              <a:t>离骚</a:t>
            </a:r>
            <a:r>
              <a:rPr lang="en-US" altLang="zh-CN" sz="3600" b="1" dirty="0">
                <a:solidFill>
                  <a:srgbClr val="0000FF"/>
                </a:solidFill>
                <a:latin typeface="黑体" panose="02010609060101010101" charset="-122"/>
              </a:rPr>
              <a:t>》</a:t>
            </a:r>
            <a:r>
              <a:rPr lang="zh-CN" altLang="en-US" sz="3600" b="1" dirty="0">
                <a:latin typeface="黑体" panose="02010609060101010101" charset="-122"/>
              </a:rPr>
              <a:t>。“离骚”者，犹离忧也。</a:t>
            </a:r>
            <a:r>
              <a:rPr lang="en-US" altLang="zh-CN" sz="3600" b="1" dirty="0">
                <a:latin typeface="黑体" panose="02010609060101010101" charset="-122"/>
              </a:rPr>
              <a:t>……</a:t>
            </a:r>
            <a:r>
              <a:rPr lang="zh-CN" altLang="en-US" sz="3600" b="1" dirty="0">
                <a:latin typeface="黑体" panose="02010609060101010101" charset="-122"/>
              </a:rPr>
              <a:t>屈平正道直行，竭忠尽智，以事其君，谗人间之，可谓穷矣。</a:t>
            </a:r>
            <a:r>
              <a:rPr lang="zh-CN" altLang="en-US" sz="3600" b="1" dirty="0">
                <a:solidFill>
                  <a:srgbClr val="0000FF"/>
                </a:solidFill>
                <a:latin typeface="黑体" panose="02010609060101010101" charset="-122"/>
              </a:rPr>
              <a:t>信而见疑，忠而被谤</a:t>
            </a:r>
            <a:r>
              <a:rPr lang="zh-CN" altLang="en-US" sz="3600" b="1" dirty="0">
                <a:latin typeface="黑体" panose="02010609060101010101" charset="-122"/>
              </a:rPr>
              <a:t>，能无怨乎？屈平之作</a:t>
            </a:r>
            <a:r>
              <a:rPr lang="en-US" altLang="zh-CN" sz="3600" b="1" dirty="0">
                <a:latin typeface="黑体" panose="02010609060101010101" charset="-122"/>
              </a:rPr>
              <a:t>《</a:t>
            </a:r>
            <a:r>
              <a:rPr lang="zh-CN" altLang="en-US" sz="3600" b="1" dirty="0">
                <a:latin typeface="黑体" panose="02010609060101010101" charset="-122"/>
              </a:rPr>
              <a:t>离骚</a:t>
            </a:r>
            <a:r>
              <a:rPr lang="en-US" altLang="zh-CN" sz="3600" b="1" dirty="0">
                <a:latin typeface="黑体" panose="02010609060101010101" charset="-122"/>
              </a:rPr>
              <a:t>》</a:t>
            </a:r>
            <a:r>
              <a:rPr lang="zh-CN" altLang="en-US" sz="3600" b="1" dirty="0">
                <a:latin typeface="黑体" panose="02010609060101010101" charset="-122"/>
              </a:rPr>
              <a:t>，</a:t>
            </a:r>
            <a:r>
              <a:rPr lang="zh-CN" altLang="en-US" sz="3600" b="1" dirty="0">
                <a:solidFill>
                  <a:srgbClr val="FF0000"/>
                </a:solidFill>
                <a:latin typeface="黑体" panose="02010609060101010101" charset="-122"/>
              </a:rPr>
              <a:t>盖自怨生也 。</a:t>
            </a:r>
            <a:endParaRPr lang="zh-CN" altLang="en-US" sz="3600" b="1" dirty="0">
              <a:solidFill>
                <a:srgbClr val="FF0000"/>
              </a:solidFill>
              <a:latin typeface="黑体" panose="02010609060101010101" charset="-122"/>
            </a:endParaRPr>
          </a:p>
          <a:p>
            <a:pPr>
              <a:buFontTx/>
              <a:buNone/>
            </a:pPr>
            <a:r>
              <a:rPr lang="en-US" altLang="zh-CN" sz="3600" b="1" dirty="0">
                <a:latin typeface="黑体" panose="02010609060101010101" charset="-122"/>
              </a:rPr>
              <a:t>       ——</a:t>
            </a:r>
            <a:r>
              <a:rPr lang="zh-CN" altLang="en-US" sz="3600" b="1" dirty="0">
                <a:latin typeface="黑体" panose="02010609060101010101" charset="-122"/>
              </a:rPr>
              <a:t>司马迁</a:t>
            </a:r>
            <a:r>
              <a:rPr lang="en-US" altLang="zh-CN" sz="3600" b="1" dirty="0">
                <a:latin typeface="黑体" panose="02010609060101010101" charset="-122"/>
              </a:rPr>
              <a:t>《</a:t>
            </a:r>
            <a:r>
              <a:rPr lang="zh-CN" altLang="en-US" sz="3600" b="1" dirty="0">
                <a:latin typeface="黑体" panose="02010609060101010101" charset="-122"/>
              </a:rPr>
              <a:t>屈原列传</a:t>
            </a:r>
            <a:r>
              <a:rPr lang="en-US" altLang="zh-CN" sz="3600" b="1" dirty="0">
                <a:latin typeface="黑体" panose="02010609060101010101" charset="-122"/>
              </a:rPr>
              <a:t>》</a:t>
            </a:r>
            <a:endParaRPr lang="en-US" altLang="zh-CN" sz="3600" b="1" dirty="0">
              <a:latin typeface="黑体" panose="02010609060101010101" charset="-122"/>
            </a:endParaRPr>
          </a:p>
          <a:p>
            <a:endParaRPr lang="en-US" altLang="zh-CN" sz="3600" b="1" dirty="0">
              <a:latin typeface="黑体" panose="02010609060101010101"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a:spLocks noChangeArrowheads="1"/>
          </p:cNvSpPr>
          <p:nvPr/>
        </p:nvSpPr>
        <p:spPr bwMode="auto">
          <a:xfrm>
            <a:off x="480695" y="1221740"/>
            <a:ext cx="11231245" cy="2158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p>
            <a:pPr indent="711200" fontAlgn="auto">
              <a:lnSpc>
                <a:spcPct val="120000"/>
              </a:lnSpc>
            </a:pPr>
            <a:r>
              <a:rPr lang="en-US" altLang="zh-CN" sz="2800" b="1">
                <a:effectLst/>
                <a:latin typeface="宋体" panose="02010600030101010101" pitchFamily="2" charset="-122"/>
                <a:ea typeface="宋体" panose="02010600030101010101" pitchFamily="2" charset="-122"/>
                <a:cs typeface="微软雅黑" panose="020B0503020204020204" charset="-122"/>
                <a:sym typeface="+mn-ea"/>
              </a:rPr>
              <a:t>《</a:t>
            </a:r>
            <a:r>
              <a:rPr lang="zh-CN" altLang="en-US" sz="2800" b="1">
                <a:effectLst/>
                <a:latin typeface="宋体" panose="02010600030101010101" pitchFamily="2" charset="-122"/>
                <a:ea typeface="宋体" panose="02010600030101010101" pitchFamily="2" charset="-122"/>
                <a:cs typeface="微软雅黑" panose="020B0503020204020204" charset="-122"/>
                <a:sym typeface="+mn-ea"/>
              </a:rPr>
              <a:t>离骚</a:t>
            </a:r>
            <a:r>
              <a:rPr lang="en-US" altLang="zh-CN" sz="2800" b="1">
                <a:effectLst/>
                <a:latin typeface="宋体" panose="02010600030101010101" pitchFamily="2" charset="-122"/>
                <a:ea typeface="宋体" panose="02010600030101010101" pitchFamily="2" charset="-122"/>
                <a:cs typeface="微软雅黑" panose="020B0503020204020204" charset="-122"/>
                <a:sym typeface="+mn-ea"/>
              </a:rPr>
              <a:t>》</a:t>
            </a:r>
            <a:r>
              <a:rPr lang="zh-CN" altLang="en-US" sz="2800" b="1">
                <a:effectLst/>
                <a:latin typeface="宋体" panose="02010600030101010101" pitchFamily="2" charset="-122"/>
                <a:ea typeface="宋体" panose="02010600030101010101" pitchFamily="2" charset="-122"/>
                <a:cs typeface="微软雅黑" panose="020B0503020204020204" charset="-122"/>
                <a:sym typeface="+mn-ea"/>
              </a:rPr>
              <a:t>的写作时间是在诗人因谗言第一次被放逐时，他被迫远离故土，他的很多理想抱负还没来得及实现，因此，他的诗抒写自己的身世、政治思想和忧国忧民的情怀。其忧国忧民的思想在诗中随处可感。</a:t>
            </a:r>
            <a:endParaRPr sz="2800">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4" name="标题 3"/>
          <p:cNvSpPr>
            <a:spLocks noGrp="1"/>
          </p:cNvSpPr>
          <p:nvPr>
            <p:ph type="title"/>
          </p:nvPr>
        </p:nvSpPr>
        <p:spPr>
          <a:xfrm>
            <a:off x="711200" y="650875"/>
            <a:ext cx="2061845" cy="520065"/>
          </a:xfrm>
        </p:spPr>
        <p:txBody>
          <a:bodyPr/>
          <a:lstStyle/>
          <a:p>
            <a:pPr>
              <a:lnSpc>
                <a:spcPct val="100000"/>
              </a:lnSpc>
            </a:pPr>
            <a:r>
              <a:rPr lang="zh-CN" altLang="en-US" sz="3200">
                <a:latin typeface="华文中宋" panose="02010600040101010101" charset="-122"/>
                <a:ea typeface="华文中宋" panose="02010600040101010101" charset="-122"/>
              </a:rPr>
              <a:t>背景介绍</a:t>
            </a:r>
            <a:endParaRPr lang="zh-CN" altLang="en-US" sz="3200">
              <a:latin typeface="华文中宋" panose="02010600040101010101" charset="-122"/>
              <a:ea typeface="华文中宋" panose="02010600040101010101" charset="-122"/>
            </a:endParaRPr>
          </a:p>
        </p:txBody>
      </p:sp>
      <p:pic>
        <p:nvPicPr>
          <p:cNvPr id="7171" name="Picture 13"/>
          <p:cNvPicPr>
            <a:picLocks noChangeAspect="1"/>
          </p:cNvPicPr>
          <p:nvPr>
            <p:custDataLst>
              <p:tags r:id="rId1"/>
            </p:custDataLst>
          </p:nvPr>
        </p:nvPicPr>
        <p:blipFill>
          <a:blip r:embed="rId2"/>
          <a:stretch>
            <a:fillRect/>
          </a:stretch>
        </p:blipFill>
        <p:spPr>
          <a:xfrm>
            <a:off x="3295650" y="2823210"/>
            <a:ext cx="4587875" cy="374459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482" name="Picture 2" descr="战国时代，连年混战。楚国的大诗人屈原，为楚王左徒。他为百姓苦难痛心。"/>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1" y="0"/>
            <a:ext cx="4500563"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descr="屈原立志报国为民，劝怀王任用贤能，爱护百姓，很得怀王的信任。"/>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1538" y="0"/>
            <a:ext cx="4716462"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Line 4"/>
          <p:cNvSpPr>
            <a:spLocks noChangeShapeType="1"/>
          </p:cNvSpPr>
          <p:nvPr/>
        </p:nvSpPr>
        <p:spPr bwMode="auto">
          <a:xfrm>
            <a:off x="5951538" y="0"/>
            <a:ext cx="0" cy="6858000"/>
          </a:xfrm>
          <a:prstGeom prst="line">
            <a:avLst/>
          </a:prstGeom>
          <a:noFill/>
          <a:ln w="9525">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0485" name="Text Box 5"/>
          <p:cNvSpPr txBox="1">
            <a:spLocks noChangeArrowheads="1"/>
          </p:cNvSpPr>
          <p:nvPr/>
        </p:nvSpPr>
        <p:spPr bwMode="auto">
          <a:xfrm>
            <a:off x="1774826" y="4941888"/>
            <a:ext cx="39608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战国时代，连年混战。屈原为楚国左徒，忧心百姓苦难。</a:t>
            </a:r>
            <a:endParaRPr lang="zh-CN" altLang="en-US" b="1">
              <a:solidFill>
                <a:srgbClr val="000000"/>
              </a:solidFill>
              <a:latin typeface="Arial" panose="020B0604020202020204" pitchFamily="34" charset="0"/>
              <a:ea typeface="楷体_GB2312" pitchFamily="49" charset="-122"/>
            </a:endParaRPr>
          </a:p>
        </p:txBody>
      </p:sp>
      <p:sp>
        <p:nvSpPr>
          <p:cNvPr id="20486" name="Text Box 6"/>
          <p:cNvSpPr txBox="1">
            <a:spLocks noChangeArrowheads="1"/>
          </p:cNvSpPr>
          <p:nvPr/>
        </p:nvSpPr>
        <p:spPr bwMode="auto">
          <a:xfrm>
            <a:off x="6454776" y="4941888"/>
            <a:ext cx="38893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屈原立志报国，劝怀王任贤用能，深得怀王信任。</a:t>
            </a:r>
            <a:endParaRPr lang="zh-CN" altLang="en-US" b="1">
              <a:solidFill>
                <a:srgbClr val="000000"/>
              </a:solidFill>
              <a:latin typeface="Arial" panose="020B0604020202020204" pitchFamily="34" charset="0"/>
              <a:ea typeface="楷体_GB2312" pitchFamily="49" charset="-122"/>
            </a:endParaRPr>
          </a:p>
        </p:txBody>
      </p:sp>
      <p:pic>
        <p:nvPicPr>
          <p:cNvPr id="20487" name="Picture 7" descr="SU_149"/>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735638" y="4508500"/>
            <a:ext cx="38735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506" name="Picture 2" descr="怀王十一年，屈原的外交成功了。楚、齐、燕、赵、韩、魏六国君王齐集楚国的京城郢都，结成联盟，怀王成了联盟的领袖。"/>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0" y="1"/>
            <a:ext cx="4572000" cy="458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3" descr="楚国以公子子兰为首的一班贵族，对屈原非常嫉妒和忌恨，常在怀王面前说屈原的坏话。说他夺断专权，根本不把怀王放在眼里。挑拨的人多了，怀王对屈原渐渐不满起来。"/>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Line 4"/>
          <p:cNvSpPr>
            <a:spLocks noChangeShapeType="1"/>
          </p:cNvSpPr>
          <p:nvPr/>
        </p:nvSpPr>
        <p:spPr bwMode="auto">
          <a:xfrm>
            <a:off x="6096000" y="0"/>
            <a:ext cx="0" cy="6858000"/>
          </a:xfrm>
          <a:prstGeom prst="line">
            <a:avLst/>
          </a:prstGeom>
          <a:noFill/>
          <a:ln w="9525">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1509" name="Text Box 5"/>
          <p:cNvSpPr txBox="1">
            <a:spLocks noChangeArrowheads="1"/>
          </p:cNvSpPr>
          <p:nvPr/>
        </p:nvSpPr>
        <p:spPr bwMode="auto">
          <a:xfrm>
            <a:off x="1847851" y="4868863"/>
            <a:ext cx="38893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楷体_GB2312" pitchFamily="49" charset="-122"/>
                <a:ea typeface="楷体_GB2312" pitchFamily="49" charset="-122"/>
              </a:rPr>
              <a:t>    </a:t>
            </a:r>
            <a:r>
              <a:rPr lang="zh-CN" altLang="en-US" b="1">
                <a:solidFill>
                  <a:srgbClr val="000000"/>
                </a:solidFill>
                <a:latin typeface="楷体_GB2312" pitchFamily="49" charset="-122"/>
                <a:ea typeface="楷体_GB2312" pitchFamily="49" charset="-122"/>
              </a:rPr>
              <a:t>怀王</a:t>
            </a:r>
            <a:r>
              <a:rPr lang="en-US" altLang="zh-CN" b="1">
                <a:solidFill>
                  <a:srgbClr val="000000"/>
                </a:solidFill>
                <a:latin typeface="楷体_GB2312" pitchFamily="49" charset="-122"/>
                <a:ea typeface="楷体_GB2312" pitchFamily="49" charset="-122"/>
              </a:rPr>
              <a:t>11</a:t>
            </a:r>
            <a:r>
              <a:rPr lang="zh-CN" altLang="en-US" b="1">
                <a:solidFill>
                  <a:srgbClr val="000000"/>
                </a:solidFill>
                <a:latin typeface="楷体_GB2312" pitchFamily="49" charset="-122"/>
                <a:ea typeface="楷体_GB2312" pitchFamily="49" charset="-122"/>
              </a:rPr>
              <a:t>年，屈原外交成功，六国联盟抗秦，怀王为盟主。</a:t>
            </a:r>
            <a:endParaRPr lang="zh-CN" altLang="en-US" b="1">
              <a:solidFill>
                <a:srgbClr val="000000"/>
              </a:solidFill>
              <a:latin typeface="楷体_GB2312" pitchFamily="49" charset="-122"/>
              <a:ea typeface="楷体_GB2312" pitchFamily="49" charset="-122"/>
            </a:endParaRPr>
          </a:p>
        </p:txBody>
      </p:sp>
      <p:sp>
        <p:nvSpPr>
          <p:cNvPr id="21510" name="Text Box 6"/>
          <p:cNvSpPr txBox="1">
            <a:spLocks noChangeArrowheads="1"/>
          </p:cNvSpPr>
          <p:nvPr/>
        </p:nvSpPr>
        <p:spPr bwMode="auto">
          <a:xfrm>
            <a:off x="6454775" y="4652964"/>
            <a:ext cx="403383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楚国以公子子兰为首的贵族，嫉恨屈原，进谗言，怀王疏远屈原。</a:t>
            </a:r>
            <a:endParaRPr lang="zh-CN" altLang="en-US" b="1">
              <a:solidFill>
                <a:srgbClr val="000000"/>
              </a:solidFill>
              <a:latin typeface="Arial" panose="020B0604020202020204" pitchFamily="34" charset="0"/>
              <a:ea typeface="楷体_GB2312" pitchFamily="49" charset="-122"/>
            </a:endParaRPr>
          </a:p>
        </p:txBody>
      </p:sp>
      <p:pic>
        <p:nvPicPr>
          <p:cNvPr id="21511" name="Picture 7" descr="SU_15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24550" y="4581525"/>
            <a:ext cx="38735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530" name="Picture 2" descr="张仪认为六国中间，齐楚两国最有力量，只要离间这两国，联盟也就散了。他愿意趁楚国内部不和的机会，亲自去拆散六国联盟。"/>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0" y="1"/>
            <a:ext cx="4643438" cy="458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descr="楚国的贵族就和张仪连成一气。子兰又引他拜见了怀王最宠爱的王后郑袖，张仪把一双价值万金的白璧，献给了郑袖"/>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Line 4"/>
          <p:cNvSpPr>
            <a:spLocks noChangeShapeType="1"/>
          </p:cNvSpPr>
          <p:nvPr/>
        </p:nvSpPr>
        <p:spPr bwMode="auto">
          <a:xfrm>
            <a:off x="6096000" y="0"/>
            <a:ext cx="0" cy="6858000"/>
          </a:xfrm>
          <a:prstGeom prst="line">
            <a:avLst/>
          </a:prstGeom>
          <a:noFill/>
          <a:ln w="9525">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2533" name="Text Box 5"/>
          <p:cNvSpPr txBox="1">
            <a:spLocks noChangeArrowheads="1"/>
          </p:cNvSpPr>
          <p:nvPr/>
        </p:nvSpPr>
        <p:spPr bwMode="auto">
          <a:xfrm>
            <a:off x="1847851" y="4868863"/>
            <a:ext cx="41052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楷体_GB2312" pitchFamily="49" charset="-122"/>
                <a:ea typeface="楷体_GB2312" pitchFamily="49" charset="-122"/>
              </a:rPr>
              <a:t>    </a:t>
            </a:r>
            <a:r>
              <a:rPr lang="zh-CN" altLang="en-US" b="1">
                <a:solidFill>
                  <a:srgbClr val="000000"/>
                </a:solidFill>
                <a:latin typeface="楷体_GB2312" pitchFamily="49" charset="-122"/>
                <a:ea typeface="楷体_GB2312" pitchFamily="49" charset="-122"/>
              </a:rPr>
              <a:t>张仪乘机向秦王献计，离间齐楚两国，六国联盟自解。</a:t>
            </a:r>
            <a:endParaRPr lang="zh-CN" altLang="en-US" b="1">
              <a:solidFill>
                <a:srgbClr val="000000"/>
              </a:solidFill>
              <a:latin typeface="楷体_GB2312" pitchFamily="49" charset="-122"/>
              <a:ea typeface="楷体_GB2312" pitchFamily="49" charset="-122"/>
            </a:endParaRPr>
          </a:p>
        </p:txBody>
      </p:sp>
      <p:sp>
        <p:nvSpPr>
          <p:cNvPr id="22534" name="Text Box 6"/>
          <p:cNvSpPr txBox="1">
            <a:spLocks noChangeArrowheads="1"/>
          </p:cNvSpPr>
          <p:nvPr/>
        </p:nvSpPr>
        <p:spPr bwMode="auto">
          <a:xfrm>
            <a:off x="6672264" y="4868863"/>
            <a:ext cx="367188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张仪使楚，将价值连城的白璧献予怀王宠姬郑袖。</a:t>
            </a:r>
            <a:endParaRPr lang="zh-CN" altLang="en-US" b="1">
              <a:solidFill>
                <a:srgbClr val="000000"/>
              </a:solidFill>
              <a:latin typeface="Arial" panose="020B0604020202020204" pitchFamily="34" charset="0"/>
              <a:ea typeface="楷体_GB2312" pitchFamily="49" charset="-122"/>
            </a:endParaRPr>
          </a:p>
        </p:txBody>
      </p:sp>
      <p:pic>
        <p:nvPicPr>
          <p:cNvPr id="22535" name="Picture 7" descr="SU_15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26138" y="4581526"/>
            <a:ext cx="385762"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0" name="组合 9"/>
          <p:cNvGrpSpPr/>
          <p:nvPr/>
        </p:nvGrpSpPr>
        <p:grpSpPr>
          <a:xfrm>
            <a:off x="3684905" y="895350"/>
            <a:ext cx="4619625" cy="4136390"/>
            <a:chOff x="5168" y="1429"/>
            <a:chExt cx="7275" cy="6514"/>
          </a:xfrm>
        </p:grpSpPr>
        <p:sp>
          <p:nvSpPr>
            <p:cNvPr id="9" name="椭圆 8"/>
            <p:cNvSpPr/>
            <p:nvPr/>
          </p:nvSpPr>
          <p:spPr>
            <a:xfrm>
              <a:off x="5452" y="1429"/>
              <a:ext cx="6514" cy="6514"/>
            </a:xfrm>
            <a:prstGeom prst="ellipse">
              <a:avLst/>
            </a:prstGeom>
            <a:solidFill>
              <a:schemeClr val="bg1"/>
            </a:solidFill>
            <a:ln w="12700">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C:\Users\Administrator\Desktop\eer1.pngeer1"/>
            <p:cNvPicPr>
              <a:picLocks noChangeAspect="1"/>
            </p:cNvPicPr>
            <p:nvPr/>
          </p:nvPicPr>
          <p:blipFill>
            <a:blip r:embed="rId2"/>
            <a:stretch>
              <a:fillRect/>
            </a:stretch>
          </p:blipFill>
          <p:spPr>
            <a:xfrm>
              <a:off x="9355" y="2235"/>
              <a:ext cx="3089" cy="806"/>
            </a:xfrm>
            <a:prstGeom prst="rect">
              <a:avLst/>
            </a:prstGeom>
          </p:spPr>
        </p:pic>
        <p:pic>
          <p:nvPicPr>
            <p:cNvPr id="25" name="图片 24" descr="C:\Users\Administrator\Desktop\322.png322"/>
            <p:cNvPicPr>
              <a:picLocks noChangeAspect="1"/>
            </p:cNvPicPr>
            <p:nvPr/>
          </p:nvPicPr>
          <p:blipFill>
            <a:blip r:embed="rId3"/>
            <a:stretch>
              <a:fillRect/>
            </a:stretch>
          </p:blipFill>
          <p:spPr>
            <a:xfrm>
              <a:off x="5168" y="5840"/>
              <a:ext cx="3089" cy="1646"/>
            </a:xfrm>
            <a:prstGeom prst="rect">
              <a:avLst/>
            </a:prstGeom>
          </p:spPr>
        </p:pic>
      </p:grpSp>
      <p:sp>
        <p:nvSpPr>
          <p:cNvPr id="4" name="圆角矩形 3"/>
          <p:cNvSpPr/>
          <p:nvPr/>
        </p:nvSpPr>
        <p:spPr>
          <a:xfrm>
            <a:off x="2804160" y="2298700"/>
            <a:ext cx="6015355" cy="119824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3314443" y="2218471"/>
            <a:ext cx="1407886" cy="1198880"/>
          </a:xfrm>
          <a:prstGeom prst="rect">
            <a:avLst/>
          </a:prstGeom>
          <a:noFill/>
        </p:spPr>
        <p:txBody>
          <a:bodyPr wrap="square" rtlCol="0">
            <a:spAutoFit/>
          </a:bodyPr>
          <a:lstStyle/>
          <a:p>
            <a:r>
              <a:rPr lang="zh-CN" altLang="en-US" sz="7200">
                <a:solidFill>
                  <a:srgbClr val="F23C04"/>
                </a:solidFill>
                <a:latin typeface="方正清刻本悦宋简体" panose="02000000000000000000" charset="-122"/>
                <a:ea typeface="方正清刻本悦宋简体" panose="02000000000000000000" charset="-122"/>
              </a:rPr>
              <a:t>壹</a:t>
            </a:r>
            <a:endParaRPr lang="zh-CN" altLang="en-US" sz="7200">
              <a:solidFill>
                <a:srgbClr val="F23C04"/>
              </a:solidFill>
              <a:latin typeface="方正清刻本悦宋简体" panose="02000000000000000000" charset="-122"/>
              <a:ea typeface="方正清刻本悦宋简体" panose="02000000000000000000" charset="-122"/>
            </a:endParaRPr>
          </a:p>
        </p:txBody>
      </p:sp>
      <p:sp>
        <p:nvSpPr>
          <p:cNvPr id="27" name="文本框 26"/>
          <p:cNvSpPr txBox="1"/>
          <p:nvPr/>
        </p:nvSpPr>
        <p:spPr>
          <a:xfrm>
            <a:off x="5135988" y="2310805"/>
            <a:ext cx="3454398" cy="1014730"/>
          </a:xfrm>
          <a:prstGeom prst="rect">
            <a:avLst/>
          </a:prstGeom>
          <a:noFill/>
        </p:spPr>
        <p:txBody>
          <a:bodyPr wrap="square" rtlCol="0">
            <a:spAutoFit/>
          </a:bodyPr>
          <a:lstStyle/>
          <a:p>
            <a:r>
              <a:rPr lang="zh-CN" altLang="en-US" sz="6000">
                <a:solidFill>
                  <a:schemeClr val="tx1"/>
                </a:solidFill>
                <a:latin typeface="方正清刻本悦宋简体" panose="02000000000000000000" charset="-122"/>
                <a:ea typeface="方正清刻本悦宋简体" panose="02000000000000000000" charset="-122"/>
              </a:rPr>
              <a:t>作者作品</a:t>
            </a:r>
            <a:endParaRPr lang="zh-CN" altLang="en-US" sz="6000">
              <a:solidFill>
                <a:schemeClr val="tx1"/>
              </a:solidFill>
              <a:latin typeface="方正清刻本悦宋简体" panose="02000000000000000000" charset="-122"/>
              <a:ea typeface="方正清刻本悦宋简体" panose="02000000000000000000" charset="-122"/>
            </a:endParaRPr>
          </a:p>
        </p:txBody>
      </p:sp>
      <p:cxnSp>
        <p:nvCxnSpPr>
          <p:cNvPr id="5" name="直接连接符 4"/>
          <p:cNvCxnSpPr/>
          <p:nvPr/>
        </p:nvCxnSpPr>
        <p:spPr>
          <a:xfrm flipH="1">
            <a:off x="4537274" y="2482629"/>
            <a:ext cx="261256" cy="580572"/>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7275493" y="3413146"/>
            <a:ext cx="474133" cy="645584"/>
            <a:chOff x="4755469" y="4479245"/>
            <a:chExt cx="355600" cy="484188"/>
          </a:xfrm>
        </p:grpSpPr>
        <p:sp>
          <p:nvSpPr>
            <p:cNvPr id="8" name="Freeform 150"/>
            <p:cNvSpPr/>
            <p:nvPr/>
          </p:nvSpPr>
          <p:spPr bwMode="auto">
            <a:xfrm>
              <a:off x="4755469" y="4479245"/>
              <a:ext cx="355600" cy="484188"/>
            </a:xfrm>
            <a:custGeom>
              <a:avLst/>
              <a:gdLst>
                <a:gd name="T0" fmla="*/ 12 w 931"/>
                <a:gd name="T1" fmla="*/ 1096 h 1310"/>
                <a:gd name="T2" fmla="*/ 16 w 931"/>
                <a:gd name="T3" fmla="*/ 1046 h 1310"/>
                <a:gd name="T4" fmla="*/ 16 w 931"/>
                <a:gd name="T5" fmla="*/ 967 h 1310"/>
                <a:gd name="T6" fmla="*/ 19 w 931"/>
                <a:gd name="T7" fmla="*/ 909 h 1310"/>
                <a:gd name="T8" fmla="*/ 19 w 931"/>
                <a:gd name="T9" fmla="*/ 785 h 1310"/>
                <a:gd name="T10" fmla="*/ 28 w 931"/>
                <a:gd name="T11" fmla="*/ 529 h 1310"/>
                <a:gd name="T12" fmla="*/ 16 w 931"/>
                <a:gd name="T13" fmla="*/ 388 h 1310"/>
                <a:gd name="T14" fmla="*/ 19 w 931"/>
                <a:gd name="T15" fmla="*/ 356 h 1310"/>
                <a:gd name="T16" fmla="*/ 191 w 931"/>
                <a:gd name="T17" fmla="*/ 254 h 1310"/>
                <a:gd name="T18" fmla="*/ 236 w 931"/>
                <a:gd name="T19" fmla="*/ 136 h 1310"/>
                <a:gd name="T20" fmla="*/ 278 w 931"/>
                <a:gd name="T21" fmla="*/ 147 h 1310"/>
                <a:gd name="T22" fmla="*/ 316 w 931"/>
                <a:gd name="T23" fmla="*/ 129 h 1310"/>
                <a:gd name="T24" fmla="*/ 317 w 931"/>
                <a:gd name="T25" fmla="*/ 72 h 1310"/>
                <a:gd name="T26" fmla="*/ 359 w 931"/>
                <a:gd name="T27" fmla="*/ 7 h 1310"/>
                <a:gd name="T28" fmla="*/ 431 w 931"/>
                <a:gd name="T29" fmla="*/ 18 h 1310"/>
                <a:gd name="T30" fmla="*/ 479 w 931"/>
                <a:gd name="T31" fmla="*/ 18 h 1310"/>
                <a:gd name="T32" fmla="*/ 542 w 931"/>
                <a:gd name="T33" fmla="*/ 18 h 1310"/>
                <a:gd name="T34" fmla="*/ 602 w 931"/>
                <a:gd name="T35" fmla="*/ 18 h 1310"/>
                <a:gd name="T36" fmla="*/ 641 w 931"/>
                <a:gd name="T37" fmla="*/ 13 h 1310"/>
                <a:gd name="T38" fmla="*/ 694 w 931"/>
                <a:gd name="T39" fmla="*/ 32 h 1310"/>
                <a:gd name="T40" fmla="*/ 725 w 931"/>
                <a:gd name="T41" fmla="*/ 32 h 1310"/>
                <a:gd name="T42" fmla="*/ 776 w 931"/>
                <a:gd name="T43" fmla="*/ 42 h 1310"/>
                <a:gd name="T44" fmla="*/ 847 w 931"/>
                <a:gd name="T45" fmla="*/ 13 h 1310"/>
                <a:gd name="T46" fmla="*/ 907 w 931"/>
                <a:gd name="T47" fmla="*/ 70 h 1310"/>
                <a:gd name="T48" fmla="*/ 919 w 931"/>
                <a:gd name="T49" fmla="*/ 152 h 1310"/>
                <a:gd name="T50" fmla="*/ 922 w 931"/>
                <a:gd name="T51" fmla="*/ 216 h 1310"/>
                <a:gd name="T52" fmla="*/ 903 w 931"/>
                <a:gd name="T53" fmla="*/ 373 h 1310"/>
                <a:gd name="T54" fmla="*/ 915 w 931"/>
                <a:gd name="T55" fmla="*/ 405 h 1310"/>
                <a:gd name="T56" fmla="*/ 919 w 931"/>
                <a:gd name="T57" fmla="*/ 447 h 1310"/>
                <a:gd name="T58" fmla="*/ 908 w 931"/>
                <a:gd name="T59" fmla="*/ 578 h 1310"/>
                <a:gd name="T60" fmla="*/ 903 w 931"/>
                <a:gd name="T61" fmla="*/ 661 h 1310"/>
                <a:gd name="T62" fmla="*/ 887 w 931"/>
                <a:gd name="T63" fmla="*/ 738 h 1310"/>
                <a:gd name="T64" fmla="*/ 903 w 931"/>
                <a:gd name="T65" fmla="*/ 795 h 1310"/>
                <a:gd name="T66" fmla="*/ 903 w 931"/>
                <a:gd name="T67" fmla="*/ 872 h 1310"/>
                <a:gd name="T68" fmla="*/ 907 w 931"/>
                <a:gd name="T69" fmla="*/ 939 h 1310"/>
                <a:gd name="T70" fmla="*/ 910 w 931"/>
                <a:gd name="T71" fmla="*/ 1026 h 1310"/>
                <a:gd name="T72" fmla="*/ 903 w 931"/>
                <a:gd name="T73" fmla="*/ 1091 h 1310"/>
                <a:gd name="T74" fmla="*/ 900 w 931"/>
                <a:gd name="T75" fmla="*/ 1198 h 1310"/>
                <a:gd name="T76" fmla="*/ 861 w 931"/>
                <a:gd name="T77" fmla="*/ 1290 h 1310"/>
                <a:gd name="T78" fmla="*/ 806 w 931"/>
                <a:gd name="T79" fmla="*/ 1287 h 1310"/>
                <a:gd name="T80" fmla="*/ 739 w 931"/>
                <a:gd name="T81" fmla="*/ 1300 h 1310"/>
                <a:gd name="T82" fmla="*/ 680 w 931"/>
                <a:gd name="T83" fmla="*/ 1305 h 1310"/>
                <a:gd name="T84" fmla="*/ 618 w 931"/>
                <a:gd name="T85" fmla="*/ 1282 h 1310"/>
                <a:gd name="T86" fmla="*/ 546 w 931"/>
                <a:gd name="T87" fmla="*/ 1282 h 1310"/>
                <a:gd name="T88" fmla="*/ 477 w 931"/>
                <a:gd name="T89" fmla="*/ 1295 h 1310"/>
                <a:gd name="T90" fmla="*/ 438 w 931"/>
                <a:gd name="T91" fmla="*/ 1300 h 1310"/>
                <a:gd name="T92" fmla="*/ 354 w 931"/>
                <a:gd name="T93" fmla="*/ 1295 h 1310"/>
                <a:gd name="T94" fmla="*/ 236 w 931"/>
                <a:gd name="T95" fmla="*/ 1300 h 1310"/>
                <a:gd name="T96" fmla="*/ 174 w 931"/>
                <a:gd name="T97" fmla="*/ 1299 h 1310"/>
                <a:gd name="T98" fmla="*/ 92 w 931"/>
                <a:gd name="T99" fmla="*/ 1305 h 1310"/>
                <a:gd name="T100" fmla="*/ 0 w 931"/>
                <a:gd name="T101" fmla="*/ 1213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31" h="1310">
                  <a:moveTo>
                    <a:pt x="5" y="1138"/>
                  </a:moveTo>
                  <a:lnTo>
                    <a:pt x="5" y="1121"/>
                  </a:lnTo>
                  <a:cubicBezTo>
                    <a:pt x="8" y="1116"/>
                    <a:pt x="9" y="1116"/>
                    <a:pt x="9" y="1111"/>
                  </a:cubicBezTo>
                  <a:lnTo>
                    <a:pt x="9" y="1096"/>
                  </a:lnTo>
                  <a:lnTo>
                    <a:pt x="12" y="1096"/>
                  </a:lnTo>
                  <a:lnTo>
                    <a:pt x="12" y="1091"/>
                  </a:lnTo>
                  <a:lnTo>
                    <a:pt x="18" y="1091"/>
                  </a:lnTo>
                  <a:cubicBezTo>
                    <a:pt x="22" y="1091"/>
                    <a:pt x="23" y="1092"/>
                    <a:pt x="26" y="1093"/>
                  </a:cubicBezTo>
                  <a:lnTo>
                    <a:pt x="28" y="1066"/>
                  </a:lnTo>
                  <a:cubicBezTo>
                    <a:pt x="23" y="1062"/>
                    <a:pt x="16" y="1057"/>
                    <a:pt x="16" y="1046"/>
                  </a:cubicBezTo>
                  <a:lnTo>
                    <a:pt x="16" y="1044"/>
                  </a:lnTo>
                  <a:cubicBezTo>
                    <a:pt x="16" y="1031"/>
                    <a:pt x="32" y="1039"/>
                    <a:pt x="32" y="1004"/>
                  </a:cubicBezTo>
                  <a:cubicBezTo>
                    <a:pt x="32" y="1000"/>
                    <a:pt x="27" y="975"/>
                    <a:pt x="25" y="970"/>
                  </a:cubicBezTo>
                  <a:lnTo>
                    <a:pt x="16" y="987"/>
                  </a:lnTo>
                  <a:lnTo>
                    <a:pt x="16" y="967"/>
                  </a:lnTo>
                  <a:cubicBezTo>
                    <a:pt x="18" y="962"/>
                    <a:pt x="19" y="962"/>
                    <a:pt x="19" y="957"/>
                  </a:cubicBezTo>
                  <a:lnTo>
                    <a:pt x="19" y="934"/>
                  </a:lnTo>
                  <a:cubicBezTo>
                    <a:pt x="19" y="925"/>
                    <a:pt x="17" y="934"/>
                    <a:pt x="16" y="919"/>
                  </a:cubicBezTo>
                  <a:lnTo>
                    <a:pt x="19" y="919"/>
                  </a:lnTo>
                  <a:lnTo>
                    <a:pt x="19" y="909"/>
                  </a:lnTo>
                  <a:cubicBezTo>
                    <a:pt x="19" y="903"/>
                    <a:pt x="24" y="900"/>
                    <a:pt x="27" y="894"/>
                  </a:cubicBezTo>
                  <a:lnTo>
                    <a:pt x="23" y="887"/>
                  </a:lnTo>
                  <a:lnTo>
                    <a:pt x="23" y="857"/>
                  </a:lnTo>
                  <a:cubicBezTo>
                    <a:pt x="21" y="853"/>
                    <a:pt x="19" y="853"/>
                    <a:pt x="19" y="847"/>
                  </a:cubicBezTo>
                  <a:lnTo>
                    <a:pt x="19" y="785"/>
                  </a:lnTo>
                  <a:cubicBezTo>
                    <a:pt x="23" y="783"/>
                    <a:pt x="28" y="770"/>
                    <a:pt x="28" y="763"/>
                  </a:cubicBezTo>
                  <a:lnTo>
                    <a:pt x="28" y="572"/>
                  </a:lnTo>
                  <a:cubicBezTo>
                    <a:pt x="28" y="562"/>
                    <a:pt x="23" y="566"/>
                    <a:pt x="23" y="557"/>
                  </a:cubicBezTo>
                  <a:lnTo>
                    <a:pt x="23" y="544"/>
                  </a:lnTo>
                  <a:cubicBezTo>
                    <a:pt x="23" y="535"/>
                    <a:pt x="28" y="538"/>
                    <a:pt x="28" y="529"/>
                  </a:cubicBezTo>
                  <a:lnTo>
                    <a:pt x="28" y="465"/>
                  </a:lnTo>
                  <a:cubicBezTo>
                    <a:pt x="28" y="459"/>
                    <a:pt x="25" y="457"/>
                    <a:pt x="23" y="452"/>
                  </a:cubicBezTo>
                  <a:lnTo>
                    <a:pt x="23" y="437"/>
                  </a:lnTo>
                  <a:cubicBezTo>
                    <a:pt x="22" y="435"/>
                    <a:pt x="16" y="415"/>
                    <a:pt x="16" y="413"/>
                  </a:cubicBezTo>
                  <a:lnTo>
                    <a:pt x="16" y="388"/>
                  </a:lnTo>
                  <a:lnTo>
                    <a:pt x="19" y="388"/>
                  </a:lnTo>
                  <a:lnTo>
                    <a:pt x="19" y="375"/>
                  </a:lnTo>
                  <a:lnTo>
                    <a:pt x="16" y="375"/>
                  </a:lnTo>
                  <a:cubicBezTo>
                    <a:pt x="17" y="361"/>
                    <a:pt x="19" y="370"/>
                    <a:pt x="19" y="360"/>
                  </a:cubicBezTo>
                  <a:lnTo>
                    <a:pt x="19" y="356"/>
                  </a:lnTo>
                  <a:lnTo>
                    <a:pt x="105" y="323"/>
                  </a:lnTo>
                  <a:cubicBezTo>
                    <a:pt x="108" y="319"/>
                    <a:pt x="113" y="316"/>
                    <a:pt x="117" y="315"/>
                  </a:cubicBezTo>
                  <a:cubicBezTo>
                    <a:pt x="124" y="313"/>
                    <a:pt x="122" y="310"/>
                    <a:pt x="128" y="309"/>
                  </a:cubicBezTo>
                  <a:cubicBezTo>
                    <a:pt x="138" y="306"/>
                    <a:pt x="164" y="335"/>
                    <a:pt x="176" y="292"/>
                  </a:cubicBezTo>
                  <a:cubicBezTo>
                    <a:pt x="179" y="283"/>
                    <a:pt x="187" y="263"/>
                    <a:pt x="191" y="254"/>
                  </a:cubicBezTo>
                  <a:cubicBezTo>
                    <a:pt x="197" y="240"/>
                    <a:pt x="204" y="238"/>
                    <a:pt x="210" y="230"/>
                  </a:cubicBezTo>
                  <a:cubicBezTo>
                    <a:pt x="211" y="228"/>
                    <a:pt x="216" y="193"/>
                    <a:pt x="217" y="189"/>
                  </a:cubicBezTo>
                  <a:cubicBezTo>
                    <a:pt x="218" y="184"/>
                    <a:pt x="226" y="152"/>
                    <a:pt x="225" y="149"/>
                  </a:cubicBezTo>
                  <a:lnTo>
                    <a:pt x="228" y="150"/>
                  </a:lnTo>
                  <a:cubicBezTo>
                    <a:pt x="227" y="141"/>
                    <a:pt x="231" y="137"/>
                    <a:pt x="236" y="136"/>
                  </a:cubicBezTo>
                  <a:lnTo>
                    <a:pt x="239" y="135"/>
                  </a:lnTo>
                  <a:lnTo>
                    <a:pt x="244" y="135"/>
                  </a:lnTo>
                  <a:cubicBezTo>
                    <a:pt x="245" y="142"/>
                    <a:pt x="250" y="142"/>
                    <a:pt x="252" y="147"/>
                  </a:cubicBezTo>
                  <a:cubicBezTo>
                    <a:pt x="254" y="151"/>
                    <a:pt x="254" y="157"/>
                    <a:pt x="259" y="158"/>
                  </a:cubicBezTo>
                  <a:cubicBezTo>
                    <a:pt x="263" y="159"/>
                    <a:pt x="271" y="148"/>
                    <a:pt x="278" y="147"/>
                  </a:cubicBezTo>
                  <a:lnTo>
                    <a:pt x="283" y="145"/>
                  </a:lnTo>
                  <a:lnTo>
                    <a:pt x="288" y="144"/>
                  </a:lnTo>
                  <a:cubicBezTo>
                    <a:pt x="294" y="144"/>
                    <a:pt x="298" y="145"/>
                    <a:pt x="302" y="147"/>
                  </a:cubicBezTo>
                  <a:lnTo>
                    <a:pt x="305" y="162"/>
                  </a:lnTo>
                  <a:lnTo>
                    <a:pt x="316" y="129"/>
                  </a:lnTo>
                  <a:cubicBezTo>
                    <a:pt x="321" y="131"/>
                    <a:pt x="334" y="137"/>
                    <a:pt x="340" y="136"/>
                  </a:cubicBezTo>
                  <a:cubicBezTo>
                    <a:pt x="347" y="134"/>
                    <a:pt x="346" y="103"/>
                    <a:pt x="352" y="96"/>
                  </a:cubicBezTo>
                  <a:cubicBezTo>
                    <a:pt x="349" y="90"/>
                    <a:pt x="345" y="76"/>
                    <a:pt x="340" y="81"/>
                  </a:cubicBezTo>
                  <a:lnTo>
                    <a:pt x="339" y="76"/>
                  </a:lnTo>
                  <a:cubicBezTo>
                    <a:pt x="337" y="78"/>
                    <a:pt x="321" y="71"/>
                    <a:pt x="317" y="72"/>
                  </a:cubicBezTo>
                  <a:cubicBezTo>
                    <a:pt x="314" y="73"/>
                    <a:pt x="296" y="75"/>
                    <a:pt x="291" y="78"/>
                  </a:cubicBezTo>
                  <a:cubicBezTo>
                    <a:pt x="277" y="72"/>
                    <a:pt x="297" y="58"/>
                    <a:pt x="299" y="51"/>
                  </a:cubicBezTo>
                  <a:cubicBezTo>
                    <a:pt x="304" y="54"/>
                    <a:pt x="305" y="53"/>
                    <a:pt x="311" y="51"/>
                  </a:cubicBezTo>
                  <a:cubicBezTo>
                    <a:pt x="324" y="48"/>
                    <a:pt x="322" y="46"/>
                    <a:pt x="336" y="31"/>
                  </a:cubicBezTo>
                  <a:cubicBezTo>
                    <a:pt x="343" y="22"/>
                    <a:pt x="349" y="9"/>
                    <a:pt x="359" y="7"/>
                  </a:cubicBezTo>
                  <a:lnTo>
                    <a:pt x="362" y="6"/>
                  </a:lnTo>
                  <a:cubicBezTo>
                    <a:pt x="366" y="5"/>
                    <a:pt x="374" y="10"/>
                    <a:pt x="373" y="0"/>
                  </a:cubicBezTo>
                  <a:lnTo>
                    <a:pt x="403" y="0"/>
                  </a:lnTo>
                  <a:cubicBezTo>
                    <a:pt x="406" y="9"/>
                    <a:pt x="409" y="8"/>
                    <a:pt x="417" y="8"/>
                  </a:cubicBezTo>
                  <a:cubicBezTo>
                    <a:pt x="419" y="9"/>
                    <a:pt x="429" y="17"/>
                    <a:pt x="431" y="18"/>
                  </a:cubicBezTo>
                  <a:lnTo>
                    <a:pt x="435" y="18"/>
                  </a:lnTo>
                  <a:cubicBezTo>
                    <a:pt x="441" y="18"/>
                    <a:pt x="438" y="13"/>
                    <a:pt x="444" y="13"/>
                  </a:cubicBezTo>
                  <a:lnTo>
                    <a:pt x="458" y="13"/>
                  </a:lnTo>
                  <a:lnTo>
                    <a:pt x="458" y="18"/>
                  </a:lnTo>
                  <a:lnTo>
                    <a:pt x="479" y="18"/>
                  </a:lnTo>
                  <a:cubicBezTo>
                    <a:pt x="481" y="18"/>
                    <a:pt x="494" y="27"/>
                    <a:pt x="496" y="27"/>
                  </a:cubicBezTo>
                  <a:lnTo>
                    <a:pt x="504" y="27"/>
                  </a:lnTo>
                  <a:cubicBezTo>
                    <a:pt x="507" y="27"/>
                    <a:pt x="507" y="26"/>
                    <a:pt x="511" y="23"/>
                  </a:cubicBezTo>
                  <a:cubicBezTo>
                    <a:pt x="512" y="27"/>
                    <a:pt x="523" y="37"/>
                    <a:pt x="526" y="37"/>
                  </a:cubicBezTo>
                  <a:cubicBezTo>
                    <a:pt x="532" y="37"/>
                    <a:pt x="541" y="23"/>
                    <a:pt x="542" y="18"/>
                  </a:cubicBezTo>
                  <a:lnTo>
                    <a:pt x="560" y="18"/>
                  </a:lnTo>
                  <a:cubicBezTo>
                    <a:pt x="566" y="18"/>
                    <a:pt x="563" y="13"/>
                    <a:pt x="569" y="13"/>
                  </a:cubicBezTo>
                  <a:lnTo>
                    <a:pt x="595" y="13"/>
                  </a:lnTo>
                  <a:lnTo>
                    <a:pt x="595" y="18"/>
                  </a:lnTo>
                  <a:lnTo>
                    <a:pt x="602" y="18"/>
                  </a:lnTo>
                  <a:cubicBezTo>
                    <a:pt x="608" y="18"/>
                    <a:pt x="605" y="13"/>
                    <a:pt x="611" y="13"/>
                  </a:cubicBezTo>
                  <a:lnTo>
                    <a:pt x="618" y="13"/>
                  </a:lnTo>
                  <a:lnTo>
                    <a:pt x="618" y="18"/>
                  </a:lnTo>
                  <a:cubicBezTo>
                    <a:pt x="630" y="17"/>
                    <a:pt x="623" y="13"/>
                    <a:pt x="630" y="13"/>
                  </a:cubicBezTo>
                  <a:lnTo>
                    <a:pt x="641" y="13"/>
                  </a:lnTo>
                  <a:cubicBezTo>
                    <a:pt x="646" y="13"/>
                    <a:pt x="644" y="14"/>
                    <a:pt x="646" y="18"/>
                  </a:cubicBezTo>
                  <a:cubicBezTo>
                    <a:pt x="647" y="16"/>
                    <a:pt x="650" y="13"/>
                    <a:pt x="651" y="13"/>
                  </a:cubicBezTo>
                  <a:cubicBezTo>
                    <a:pt x="655" y="13"/>
                    <a:pt x="655" y="14"/>
                    <a:pt x="658" y="18"/>
                  </a:cubicBezTo>
                  <a:lnTo>
                    <a:pt x="676" y="18"/>
                  </a:lnTo>
                  <a:lnTo>
                    <a:pt x="694" y="32"/>
                  </a:lnTo>
                  <a:lnTo>
                    <a:pt x="702" y="32"/>
                  </a:lnTo>
                  <a:lnTo>
                    <a:pt x="702" y="28"/>
                  </a:lnTo>
                  <a:lnTo>
                    <a:pt x="716" y="27"/>
                  </a:lnTo>
                  <a:lnTo>
                    <a:pt x="716" y="32"/>
                  </a:lnTo>
                  <a:lnTo>
                    <a:pt x="725" y="32"/>
                  </a:lnTo>
                  <a:cubicBezTo>
                    <a:pt x="731" y="32"/>
                    <a:pt x="728" y="27"/>
                    <a:pt x="734" y="27"/>
                  </a:cubicBezTo>
                  <a:lnTo>
                    <a:pt x="739" y="27"/>
                  </a:lnTo>
                  <a:cubicBezTo>
                    <a:pt x="740" y="30"/>
                    <a:pt x="752" y="55"/>
                    <a:pt x="755" y="55"/>
                  </a:cubicBezTo>
                  <a:cubicBezTo>
                    <a:pt x="761" y="55"/>
                    <a:pt x="767" y="41"/>
                    <a:pt x="771" y="37"/>
                  </a:cubicBezTo>
                  <a:lnTo>
                    <a:pt x="776" y="42"/>
                  </a:lnTo>
                  <a:lnTo>
                    <a:pt x="794" y="23"/>
                  </a:lnTo>
                  <a:lnTo>
                    <a:pt x="801" y="22"/>
                  </a:lnTo>
                  <a:cubicBezTo>
                    <a:pt x="805" y="22"/>
                    <a:pt x="805" y="21"/>
                    <a:pt x="808" y="18"/>
                  </a:cubicBezTo>
                  <a:lnTo>
                    <a:pt x="840" y="18"/>
                  </a:lnTo>
                  <a:cubicBezTo>
                    <a:pt x="843" y="15"/>
                    <a:pt x="843" y="13"/>
                    <a:pt x="847" y="13"/>
                  </a:cubicBezTo>
                  <a:lnTo>
                    <a:pt x="857" y="13"/>
                  </a:lnTo>
                  <a:cubicBezTo>
                    <a:pt x="863" y="12"/>
                    <a:pt x="860" y="18"/>
                    <a:pt x="866" y="18"/>
                  </a:cubicBezTo>
                  <a:lnTo>
                    <a:pt x="877" y="18"/>
                  </a:lnTo>
                  <a:cubicBezTo>
                    <a:pt x="879" y="25"/>
                    <a:pt x="907" y="36"/>
                    <a:pt x="907" y="60"/>
                  </a:cubicBezTo>
                  <a:lnTo>
                    <a:pt x="907" y="70"/>
                  </a:lnTo>
                  <a:lnTo>
                    <a:pt x="910" y="70"/>
                  </a:lnTo>
                  <a:lnTo>
                    <a:pt x="910" y="95"/>
                  </a:lnTo>
                  <a:cubicBezTo>
                    <a:pt x="910" y="104"/>
                    <a:pt x="915" y="100"/>
                    <a:pt x="915" y="109"/>
                  </a:cubicBezTo>
                  <a:lnTo>
                    <a:pt x="915" y="152"/>
                  </a:lnTo>
                  <a:lnTo>
                    <a:pt x="919" y="152"/>
                  </a:lnTo>
                  <a:lnTo>
                    <a:pt x="919" y="172"/>
                  </a:lnTo>
                  <a:cubicBezTo>
                    <a:pt x="919" y="177"/>
                    <a:pt x="920" y="177"/>
                    <a:pt x="922" y="182"/>
                  </a:cubicBezTo>
                  <a:lnTo>
                    <a:pt x="919" y="181"/>
                  </a:lnTo>
                  <a:lnTo>
                    <a:pt x="919" y="204"/>
                  </a:lnTo>
                  <a:cubicBezTo>
                    <a:pt x="919" y="213"/>
                    <a:pt x="922" y="208"/>
                    <a:pt x="922" y="216"/>
                  </a:cubicBezTo>
                  <a:lnTo>
                    <a:pt x="922" y="219"/>
                  </a:lnTo>
                  <a:cubicBezTo>
                    <a:pt x="922" y="227"/>
                    <a:pt x="919" y="223"/>
                    <a:pt x="919" y="231"/>
                  </a:cubicBezTo>
                  <a:lnTo>
                    <a:pt x="919" y="273"/>
                  </a:lnTo>
                  <a:cubicBezTo>
                    <a:pt x="919" y="282"/>
                    <a:pt x="931" y="297"/>
                    <a:pt x="931" y="311"/>
                  </a:cubicBezTo>
                  <a:cubicBezTo>
                    <a:pt x="931" y="326"/>
                    <a:pt x="909" y="361"/>
                    <a:pt x="903" y="373"/>
                  </a:cubicBezTo>
                  <a:cubicBezTo>
                    <a:pt x="905" y="377"/>
                    <a:pt x="907" y="377"/>
                    <a:pt x="907" y="383"/>
                  </a:cubicBezTo>
                  <a:lnTo>
                    <a:pt x="906" y="390"/>
                  </a:lnTo>
                  <a:lnTo>
                    <a:pt x="899" y="393"/>
                  </a:lnTo>
                  <a:lnTo>
                    <a:pt x="905" y="405"/>
                  </a:lnTo>
                  <a:lnTo>
                    <a:pt x="915" y="405"/>
                  </a:lnTo>
                  <a:cubicBezTo>
                    <a:pt x="918" y="410"/>
                    <a:pt x="919" y="409"/>
                    <a:pt x="919" y="415"/>
                  </a:cubicBezTo>
                  <a:lnTo>
                    <a:pt x="919" y="427"/>
                  </a:lnTo>
                  <a:cubicBezTo>
                    <a:pt x="919" y="436"/>
                    <a:pt x="915" y="431"/>
                    <a:pt x="915" y="440"/>
                  </a:cubicBezTo>
                  <a:lnTo>
                    <a:pt x="915" y="447"/>
                  </a:lnTo>
                  <a:lnTo>
                    <a:pt x="919" y="447"/>
                  </a:lnTo>
                  <a:lnTo>
                    <a:pt x="918" y="481"/>
                  </a:lnTo>
                  <a:lnTo>
                    <a:pt x="910" y="500"/>
                  </a:lnTo>
                  <a:lnTo>
                    <a:pt x="910" y="545"/>
                  </a:lnTo>
                  <a:lnTo>
                    <a:pt x="907" y="552"/>
                  </a:lnTo>
                  <a:lnTo>
                    <a:pt x="908" y="578"/>
                  </a:lnTo>
                  <a:lnTo>
                    <a:pt x="888" y="607"/>
                  </a:lnTo>
                  <a:lnTo>
                    <a:pt x="890" y="607"/>
                  </a:lnTo>
                  <a:lnTo>
                    <a:pt x="900" y="624"/>
                  </a:lnTo>
                  <a:lnTo>
                    <a:pt x="900" y="661"/>
                  </a:lnTo>
                  <a:lnTo>
                    <a:pt x="903" y="661"/>
                  </a:lnTo>
                  <a:lnTo>
                    <a:pt x="903" y="693"/>
                  </a:lnTo>
                  <a:lnTo>
                    <a:pt x="907" y="693"/>
                  </a:lnTo>
                  <a:cubicBezTo>
                    <a:pt x="906" y="710"/>
                    <a:pt x="903" y="701"/>
                    <a:pt x="903" y="711"/>
                  </a:cubicBezTo>
                  <a:lnTo>
                    <a:pt x="903" y="718"/>
                  </a:lnTo>
                  <a:cubicBezTo>
                    <a:pt x="897" y="719"/>
                    <a:pt x="887" y="729"/>
                    <a:pt x="887" y="738"/>
                  </a:cubicBezTo>
                  <a:lnTo>
                    <a:pt x="887" y="745"/>
                  </a:lnTo>
                  <a:cubicBezTo>
                    <a:pt x="887" y="757"/>
                    <a:pt x="899" y="757"/>
                    <a:pt x="900" y="773"/>
                  </a:cubicBezTo>
                  <a:lnTo>
                    <a:pt x="896" y="773"/>
                  </a:lnTo>
                  <a:lnTo>
                    <a:pt x="897" y="784"/>
                  </a:lnTo>
                  <a:lnTo>
                    <a:pt x="903" y="795"/>
                  </a:lnTo>
                  <a:lnTo>
                    <a:pt x="903" y="805"/>
                  </a:lnTo>
                  <a:cubicBezTo>
                    <a:pt x="903" y="814"/>
                    <a:pt x="907" y="809"/>
                    <a:pt x="907" y="818"/>
                  </a:cubicBezTo>
                  <a:lnTo>
                    <a:pt x="907" y="842"/>
                  </a:lnTo>
                  <a:cubicBezTo>
                    <a:pt x="907" y="848"/>
                    <a:pt x="905" y="848"/>
                    <a:pt x="903" y="852"/>
                  </a:cubicBezTo>
                  <a:lnTo>
                    <a:pt x="903" y="872"/>
                  </a:lnTo>
                  <a:cubicBezTo>
                    <a:pt x="901" y="877"/>
                    <a:pt x="900" y="877"/>
                    <a:pt x="900" y="882"/>
                  </a:cubicBezTo>
                  <a:lnTo>
                    <a:pt x="900" y="902"/>
                  </a:lnTo>
                  <a:lnTo>
                    <a:pt x="896" y="902"/>
                  </a:lnTo>
                  <a:lnTo>
                    <a:pt x="907" y="924"/>
                  </a:lnTo>
                  <a:lnTo>
                    <a:pt x="907" y="939"/>
                  </a:lnTo>
                  <a:cubicBezTo>
                    <a:pt x="907" y="948"/>
                    <a:pt x="910" y="943"/>
                    <a:pt x="910" y="952"/>
                  </a:cubicBezTo>
                  <a:lnTo>
                    <a:pt x="910" y="972"/>
                  </a:lnTo>
                  <a:cubicBezTo>
                    <a:pt x="910" y="980"/>
                    <a:pt x="907" y="975"/>
                    <a:pt x="907" y="984"/>
                  </a:cubicBezTo>
                  <a:lnTo>
                    <a:pt x="907" y="1014"/>
                  </a:lnTo>
                  <a:cubicBezTo>
                    <a:pt x="907" y="1022"/>
                    <a:pt x="910" y="1018"/>
                    <a:pt x="910" y="1026"/>
                  </a:cubicBezTo>
                  <a:lnTo>
                    <a:pt x="910" y="1059"/>
                  </a:lnTo>
                  <a:lnTo>
                    <a:pt x="907" y="1059"/>
                  </a:lnTo>
                  <a:lnTo>
                    <a:pt x="907" y="1069"/>
                  </a:lnTo>
                  <a:cubicBezTo>
                    <a:pt x="907" y="1077"/>
                    <a:pt x="903" y="1072"/>
                    <a:pt x="903" y="1081"/>
                  </a:cubicBezTo>
                  <a:lnTo>
                    <a:pt x="903" y="1091"/>
                  </a:lnTo>
                  <a:lnTo>
                    <a:pt x="907" y="1091"/>
                  </a:lnTo>
                  <a:lnTo>
                    <a:pt x="907" y="1101"/>
                  </a:lnTo>
                  <a:cubicBezTo>
                    <a:pt x="907" y="1109"/>
                    <a:pt x="903" y="1105"/>
                    <a:pt x="903" y="1113"/>
                  </a:cubicBezTo>
                  <a:lnTo>
                    <a:pt x="903" y="1198"/>
                  </a:lnTo>
                  <a:lnTo>
                    <a:pt x="900" y="1198"/>
                  </a:lnTo>
                  <a:lnTo>
                    <a:pt x="900" y="1208"/>
                  </a:lnTo>
                  <a:cubicBezTo>
                    <a:pt x="900" y="1209"/>
                    <a:pt x="893" y="1233"/>
                    <a:pt x="893" y="1235"/>
                  </a:cubicBezTo>
                  <a:lnTo>
                    <a:pt x="893" y="1245"/>
                  </a:lnTo>
                  <a:cubicBezTo>
                    <a:pt x="886" y="1248"/>
                    <a:pt x="882" y="1290"/>
                    <a:pt x="868" y="1290"/>
                  </a:cubicBezTo>
                  <a:lnTo>
                    <a:pt x="861" y="1290"/>
                  </a:lnTo>
                  <a:lnTo>
                    <a:pt x="861" y="1295"/>
                  </a:lnTo>
                  <a:lnTo>
                    <a:pt x="836" y="1295"/>
                  </a:lnTo>
                  <a:cubicBezTo>
                    <a:pt x="835" y="1290"/>
                    <a:pt x="826" y="1282"/>
                    <a:pt x="822" y="1282"/>
                  </a:cubicBezTo>
                  <a:lnTo>
                    <a:pt x="820" y="1282"/>
                  </a:lnTo>
                  <a:cubicBezTo>
                    <a:pt x="814" y="1282"/>
                    <a:pt x="810" y="1284"/>
                    <a:pt x="806" y="1287"/>
                  </a:cubicBezTo>
                  <a:cubicBezTo>
                    <a:pt x="800" y="1283"/>
                    <a:pt x="759" y="1257"/>
                    <a:pt x="755" y="1257"/>
                  </a:cubicBezTo>
                  <a:lnTo>
                    <a:pt x="694" y="1257"/>
                  </a:lnTo>
                  <a:cubicBezTo>
                    <a:pt x="696" y="1267"/>
                    <a:pt x="705" y="1267"/>
                    <a:pt x="712" y="1276"/>
                  </a:cubicBezTo>
                  <a:cubicBezTo>
                    <a:pt x="717" y="1282"/>
                    <a:pt x="726" y="1290"/>
                    <a:pt x="734" y="1290"/>
                  </a:cubicBezTo>
                  <a:lnTo>
                    <a:pt x="739" y="1300"/>
                  </a:lnTo>
                  <a:lnTo>
                    <a:pt x="736" y="1300"/>
                  </a:lnTo>
                  <a:lnTo>
                    <a:pt x="736" y="1305"/>
                  </a:lnTo>
                  <a:cubicBezTo>
                    <a:pt x="733" y="1301"/>
                    <a:pt x="733" y="1300"/>
                    <a:pt x="729" y="1300"/>
                  </a:cubicBezTo>
                  <a:cubicBezTo>
                    <a:pt x="723" y="1300"/>
                    <a:pt x="726" y="1305"/>
                    <a:pt x="720" y="1304"/>
                  </a:cubicBezTo>
                  <a:lnTo>
                    <a:pt x="680" y="1305"/>
                  </a:lnTo>
                  <a:cubicBezTo>
                    <a:pt x="678" y="1305"/>
                    <a:pt x="661" y="1295"/>
                    <a:pt x="660" y="1295"/>
                  </a:cubicBezTo>
                  <a:lnTo>
                    <a:pt x="650" y="1295"/>
                  </a:lnTo>
                  <a:lnTo>
                    <a:pt x="650" y="1290"/>
                  </a:lnTo>
                  <a:lnTo>
                    <a:pt x="627" y="1290"/>
                  </a:lnTo>
                  <a:cubicBezTo>
                    <a:pt x="622" y="1290"/>
                    <a:pt x="622" y="1286"/>
                    <a:pt x="618" y="1282"/>
                  </a:cubicBezTo>
                  <a:lnTo>
                    <a:pt x="609" y="1295"/>
                  </a:lnTo>
                  <a:lnTo>
                    <a:pt x="562" y="1295"/>
                  </a:lnTo>
                  <a:lnTo>
                    <a:pt x="562" y="1290"/>
                  </a:lnTo>
                  <a:lnTo>
                    <a:pt x="555" y="1290"/>
                  </a:lnTo>
                  <a:cubicBezTo>
                    <a:pt x="548" y="1290"/>
                    <a:pt x="549" y="1282"/>
                    <a:pt x="546" y="1282"/>
                  </a:cubicBezTo>
                  <a:cubicBezTo>
                    <a:pt x="541" y="1282"/>
                    <a:pt x="538" y="1290"/>
                    <a:pt x="537" y="1295"/>
                  </a:cubicBezTo>
                  <a:lnTo>
                    <a:pt x="511" y="1295"/>
                  </a:lnTo>
                  <a:lnTo>
                    <a:pt x="511" y="1300"/>
                  </a:lnTo>
                  <a:lnTo>
                    <a:pt x="477" y="1300"/>
                  </a:lnTo>
                  <a:lnTo>
                    <a:pt x="477" y="1295"/>
                  </a:lnTo>
                  <a:cubicBezTo>
                    <a:pt x="470" y="1297"/>
                    <a:pt x="474" y="1300"/>
                    <a:pt x="468" y="1300"/>
                  </a:cubicBezTo>
                  <a:lnTo>
                    <a:pt x="451" y="1300"/>
                  </a:lnTo>
                  <a:lnTo>
                    <a:pt x="451" y="1295"/>
                  </a:lnTo>
                  <a:lnTo>
                    <a:pt x="438" y="1295"/>
                  </a:lnTo>
                  <a:lnTo>
                    <a:pt x="438" y="1300"/>
                  </a:lnTo>
                  <a:lnTo>
                    <a:pt x="383" y="1299"/>
                  </a:lnTo>
                  <a:lnTo>
                    <a:pt x="379" y="1290"/>
                  </a:lnTo>
                  <a:lnTo>
                    <a:pt x="371" y="1290"/>
                  </a:lnTo>
                  <a:cubicBezTo>
                    <a:pt x="365" y="1290"/>
                    <a:pt x="366" y="1282"/>
                    <a:pt x="363" y="1282"/>
                  </a:cubicBezTo>
                  <a:cubicBezTo>
                    <a:pt x="358" y="1282"/>
                    <a:pt x="355" y="1290"/>
                    <a:pt x="354" y="1295"/>
                  </a:cubicBezTo>
                  <a:lnTo>
                    <a:pt x="271" y="1295"/>
                  </a:lnTo>
                  <a:cubicBezTo>
                    <a:pt x="265" y="1295"/>
                    <a:pt x="267" y="1300"/>
                    <a:pt x="264" y="1300"/>
                  </a:cubicBezTo>
                  <a:cubicBezTo>
                    <a:pt x="258" y="1300"/>
                    <a:pt x="261" y="1295"/>
                    <a:pt x="255" y="1295"/>
                  </a:cubicBezTo>
                  <a:lnTo>
                    <a:pt x="236" y="1295"/>
                  </a:lnTo>
                  <a:lnTo>
                    <a:pt x="236" y="1300"/>
                  </a:lnTo>
                  <a:lnTo>
                    <a:pt x="218" y="1300"/>
                  </a:lnTo>
                  <a:lnTo>
                    <a:pt x="218" y="1295"/>
                  </a:lnTo>
                  <a:lnTo>
                    <a:pt x="203" y="1295"/>
                  </a:lnTo>
                  <a:cubicBezTo>
                    <a:pt x="199" y="1295"/>
                    <a:pt x="199" y="1297"/>
                    <a:pt x="195" y="1300"/>
                  </a:cubicBezTo>
                  <a:lnTo>
                    <a:pt x="174" y="1299"/>
                  </a:lnTo>
                  <a:lnTo>
                    <a:pt x="169" y="1305"/>
                  </a:lnTo>
                  <a:lnTo>
                    <a:pt x="106" y="1305"/>
                  </a:lnTo>
                  <a:cubicBezTo>
                    <a:pt x="103" y="1308"/>
                    <a:pt x="103" y="1310"/>
                    <a:pt x="99" y="1310"/>
                  </a:cubicBezTo>
                  <a:lnTo>
                    <a:pt x="92" y="1309"/>
                  </a:lnTo>
                  <a:lnTo>
                    <a:pt x="92" y="1305"/>
                  </a:lnTo>
                  <a:lnTo>
                    <a:pt x="51" y="1305"/>
                  </a:lnTo>
                  <a:cubicBezTo>
                    <a:pt x="47" y="1304"/>
                    <a:pt x="47" y="1303"/>
                    <a:pt x="44" y="1300"/>
                  </a:cubicBezTo>
                  <a:lnTo>
                    <a:pt x="34" y="1300"/>
                  </a:lnTo>
                  <a:cubicBezTo>
                    <a:pt x="23" y="1289"/>
                    <a:pt x="13" y="1275"/>
                    <a:pt x="5" y="1260"/>
                  </a:cubicBezTo>
                  <a:cubicBezTo>
                    <a:pt x="5" y="1244"/>
                    <a:pt x="9" y="1217"/>
                    <a:pt x="0" y="1213"/>
                  </a:cubicBezTo>
                  <a:lnTo>
                    <a:pt x="0" y="1141"/>
                  </a:lnTo>
                  <a:lnTo>
                    <a:pt x="5" y="1138"/>
                  </a:lnTo>
                  <a:close/>
                </a:path>
              </a:pathLst>
            </a:custGeom>
            <a:solidFill>
              <a:srgbClr val="E5001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sp>
          <p:nvSpPr>
            <p:cNvPr id="11" name="Freeform 151"/>
            <p:cNvSpPr>
              <a:spLocks noEditPoints="1"/>
            </p:cNvSpPr>
            <p:nvPr/>
          </p:nvSpPr>
          <p:spPr bwMode="auto">
            <a:xfrm>
              <a:off x="4933269" y="4482420"/>
              <a:ext cx="138113" cy="458788"/>
            </a:xfrm>
            <a:custGeom>
              <a:avLst/>
              <a:gdLst>
                <a:gd name="T0" fmla="*/ 170 w 366"/>
                <a:gd name="T1" fmla="*/ 179 h 1245"/>
                <a:gd name="T2" fmla="*/ 182 w 366"/>
                <a:gd name="T3" fmla="*/ 3 h 1245"/>
                <a:gd name="T4" fmla="*/ 208 w 366"/>
                <a:gd name="T5" fmla="*/ 118 h 1245"/>
                <a:gd name="T6" fmla="*/ 310 w 366"/>
                <a:gd name="T7" fmla="*/ 92 h 1245"/>
                <a:gd name="T8" fmla="*/ 342 w 366"/>
                <a:gd name="T9" fmla="*/ 74 h 1245"/>
                <a:gd name="T10" fmla="*/ 352 w 366"/>
                <a:gd name="T11" fmla="*/ 184 h 1245"/>
                <a:gd name="T12" fmla="*/ 209 w 366"/>
                <a:gd name="T13" fmla="*/ 337 h 1245"/>
                <a:gd name="T14" fmla="*/ 212 w 366"/>
                <a:gd name="T15" fmla="*/ 610 h 1245"/>
                <a:gd name="T16" fmla="*/ 170 w 366"/>
                <a:gd name="T17" fmla="*/ 592 h 1245"/>
                <a:gd name="T18" fmla="*/ 70 w 366"/>
                <a:gd name="T19" fmla="*/ 330 h 1245"/>
                <a:gd name="T20" fmla="*/ 15 w 366"/>
                <a:gd name="T21" fmla="*/ 191 h 1245"/>
                <a:gd name="T22" fmla="*/ 39 w 366"/>
                <a:gd name="T23" fmla="*/ 76 h 1245"/>
                <a:gd name="T24" fmla="*/ 57 w 366"/>
                <a:gd name="T25" fmla="*/ 144 h 1245"/>
                <a:gd name="T26" fmla="*/ 54 w 366"/>
                <a:gd name="T27" fmla="*/ 220 h 1245"/>
                <a:gd name="T28" fmla="*/ 79 w 366"/>
                <a:gd name="T29" fmla="*/ 287 h 1245"/>
                <a:gd name="T30" fmla="*/ 170 w 366"/>
                <a:gd name="T31" fmla="*/ 295 h 1245"/>
                <a:gd name="T32" fmla="*/ 209 w 366"/>
                <a:gd name="T33" fmla="*/ 254 h 1245"/>
                <a:gd name="T34" fmla="*/ 315 w 366"/>
                <a:gd name="T35" fmla="*/ 230 h 1245"/>
                <a:gd name="T36" fmla="*/ 209 w 366"/>
                <a:gd name="T37" fmla="*/ 254 h 1245"/>
                <a:gd name="T38" fmla="*/ 134 w 366"/>
                <a:gd name="T39" fmla="*/ 909 h 1245"/>
                <a:gd name="T40" fmla="*/ 200 w 366"/>
                <a:gd name="T41" fmla="*/ 987 h 1245"/>
                <a:gd name="T42" fmla="*/ 74 w 366"/>
                <a:gd name="T43" fmla="*/ 1026 h 1245"/>
                <a:gd name="T44" fmla="*/ 157 w 366"/>
                <a:gd name="T45" fmla="*/ 1000 h 1245"/>
                <a:gd name="T46" fmla="*/ 142 w 366"/>
                <a:gd name="T47" fmla="*/ 947 h 1245"/>
                <a:gd name="T48" fmla="*/ 101 w 366"/>
                <a:gd name="T49" fmla="*/ 994 h 1245"/>
                <a:gd name="T50" fmla="*/ 0 w 366"/>
                <a:gd name="T51" fmla="*/ 880 h 1245"/>
                <a:gd name="T52" fmla="*/ 232 w 366"/>
                <a:gd name="T53" fmla="*/ 697 h 1245"/>
                <a:gd name="T54" fmla="*/ 364 w 366"/>
                <a:gd name="T55" fmla="*/ 859 h 1245"/>
                <a:gd name="T56" fmla="*/ 338 w 366"/>
                <a:gd name="T57" fmla="*/ 1192 h 1245"/>
                <a:gd name="T58" fmla="*/ 156 w 366"/>
                <a:gd name="T59" fmla="*/ 1245 h 1245"/>
                <a:gd name="T60" fmla="*/ 7 w 366"/>
                <a:gd name="T61" fmla="*/ 1120 h 1245"/>
                <a:gd name="T62" fmla="*/ 41 w 366"/>
                <a:gd name="T63" fmla="*/ 1002 h 1245"/>
                <a:gd name="T64" fmla="*/ 57 w 366"/>
                <a:gd name="T65" fmla="*/ 1156 h 1245"/>
                <a:gd name="T66" fmla="*/ 294 w 366"/>
                <a:gd name="T67" fmla="*/ 1190 h 1245"/>
                <a:gd name="T68" fmla="*/ 323 w 366"/>
                <a:gd name="T69" fmla="*/ 1062 h 1245"/>
                <a:gd name="T70" fmla="*/ 249 w 366"/>
                <a:gd name="T71" fmla="*/ 1036 h 1245"/>
                <a:gd name="T72" fmla="*/ 271 w 366"/>
                <a:gd name="T73" fmla="*/ 1178 h 1245"/>
                <a:gd name="T74" fmla="*/ 259 w 366"/>
                <a:gd name="T75" fmla="*/ 1203 h 1245"/>
                <a:gd name="T76" fmla="*/ 212 w 366"/>
                <a:gd name="T77" fmla="*/ 1103 h 1245"/>
                <a:gd name="T78" fmla="*/ 81 w 366"/>
                <a:gd name="T79" fmla="*/ 1117 h 1245"/>
                <a:gd name="T80" fmla="*/ 192 w 366"/>
                <a:gd name="T81" fmla="*/ 1081 h 1245"/>
                <a:gd name="T82" fmla="*/ 211 w 366"/>
                <a:gd name="T83" fmla="*/ 1074 h 1245"/>
                <a:gd name="T84" fmla="*/ 221 w 366"/>
                <a:gd name="T85" fmla="*/ 975 h 1245"/>
                <a:gd name="T86" fmla="*/ 113 w 366"/>
                <a:gd name="T87" fmla="*/ 869 h 1245"/>
                <a:gd name="T88" fmla="*/ 90 w 366"/>
                <a:gd name="T89" fmla="*/ 833 h 1245"/>
                <a:gd name="T90" fmla="*/ 184 w 366"/>
                <a:gd name="T91" fmla="*/ 802 h 1245"/>
                <a:gd name="T92" fmla="*/ 192 w 366"/>
                <a:gd name="T93" fmla="*/ 735 h 1245"/>
                <a:gd name="T94" fmla="*/ 86 w 366"/>
                <a:gd name="T95" fmla="*/ 745 h 1245"/>
                <a:gd name="T96" fmla="*/ 42 w 366"/>
                <a:gd name="T97" fmla="*/ 888 h 1245"/>
                <a:gd name="T98" fmla="*/ 223 w 366"/>
                <a:gd name="T99" fmla="*/ 761 h 1245"/>
                <a:gd name="T100" fmla="*/ 235 w 366"/>
                <a:gd name="T101" fmla="*/ 781 h 1245"/>
                <a:gd name="T102" fmla="*/ 310 w 366"/>
                <a:gd name="T103" fmla="*/ 767 h 1245"/>
                <a:gd name="T104" fmla="*/ 274 w 366"/>
                <a:gd name="T105" fmla="*/ 829 h 1245"/>
                <a:gd name="T106" fmla="*/ 292 w 366"/>
                <a:gd name="T107" fmla="*/ 867 h 1245"/>
                <a:gd name="T108" fmla="*/ 227 w 366"/>
                <a:gd name="T109" fmla="*/ 867 h 1245"/>
                <a:gd name="T110" fmla="*/ 299 w 366"/>
                <a:gd name="T111" fmla="*/ 891 h 1245"/>
                <a:gd name="T112" fmla="*/ 276 w 366"/>
                <a:gd name="T113" fmla="*/ 950 h 1245"/>
                <a:gd name="T114" fmla="*/ 266 w 366"/>
                <a:gd name="T115" fmla="*/ 972 h 1245"/>
                <a:gd name="T116" fmla="*/ 324 w 366"/>
                <a:gd name="T117" fmla="*/ 1035 h 1245"/>
                <a:gd name="T118" fmla="*/ 322 w 366"/>
                <a:gd name="T119" fmla="*/ 869 h 1245"/>
                <a:gd name="T120" fmla="*/ 213 w 366"/>
                <a:gd name="T121" fmla="*/ 735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6" h="1245">
                  <a:moveTo>
                    <a:pt x="54" y="181"/>
                  </a:moveTo>
                  <a:lnTo>
                    <a:pt x="62" y="180"/>
                  </a:lnTo>
                  <a:lnTo>
                    <a:pt x="170" y="179"/>
                  </a:lnTo>
                  <a:lnTo>
                    <a:pt x="165" y="49"/>
                  </a:lnTo>
                  <a:cubicBezTo>
                    <a:pt x="164" y="31"/>
                    <a:pt x="165" y="20"/>
                    <a:pt x="168" y="15"/>
                  </a:cubicBezTo>
                  <a:cubicBezTo>
                    <a:pt x="172" y="11"/>
                    <a:pt x="176" y="7"/>
                    <a:pt x="182" y="3"/>
                  </a:cubicBezTo>
                  <a:cubicBezTo>
                    <a:pt x="188" y="0"/>
                    <a:pt x="194" y="0"/>
                    <a:pt x="200" y="3"/>
                  </a:cubicBezTo>
                  <a:cubicBezTo>
                    <a:pt x="205" y="8"/>
                    <a:pt x="208" y="14"/>
                    <a:pt x="208" y="21"/>
                  </a:cubicBezTo>
                  <a:lnTo>
                    <a:pt x="208" y="118"/>
                  </a:lnTo>
                  <a:lnTo>
                    <a:pt x="209" y="177"/>
                  </a:lnTo>
                  <a:lnTo>
                    <a:pt x="315" y="176"/>
                  </a:lnTo>
                  <a:lnTo>
                    <a:pt x="310" y="92"/>
                  </a:lnTo>
                  <a:cubicBezTo>
                    <a:pt x="309" y="84"/>
                    <a:pt x="310" y="77"/>
                    <a:pt x="314" y="73"/>
                  </a:cubicBezTo>
                  <a:cubicBezTo>
                    <a:pt x="317" y="68"/>
                    <a:pt x="322" y="66"/>
                    <a:pt x="328" y="65"/>
                  </a:cubicBezTo>
                  <a:cubicBezTo>
                    <a:pt x="333" y="65"/>
                    <a:pt x="337" y="68"/>
                    <a:pt x="342" y="74"/>
                  </a:cubicBezTo>
                  <a:cubicBezTo>
                    <a:pt x="346" y="81"/>
                    <a:pt x="349" y="93"/>
                    <a:pt x="350" y="112"/>
                  </a:cubicBezTo>
                  <a:lnTo>
                    <a:pt x="352" y="156"/>
                  </a:lnTo>
                  <a:cubicBezTo>
                    <a:pt x="352" y="163"/>
                    <a:pt x="352" y="172"/>
                    <a:pt x="352" y="184"/>
                  </a:cubicBezTo>
                  <a:cubicBezTo>
                    <a:pt x="352" y="215"/>
                    <a:pt x="349" y="242"/>
                    <a:pt x="345" y="264"/>
                  </a:cubicBezTo>
                  <a:cubicBezTo>
                    <a:pt x="341" y="287"/>
                    <a:pt x="331" y="303"/>
                    <a:pt x="314" y="313"/>
                  </a:cubicBezTo>
                  <a:cubicBezTo>
                    <a:pt x="298" y="324"/>
                    <a:pt x="263" y="331"/>
                    <a:pt x="209" y="337"/>
                  </a:cubicBezTo>
                  <a:lnTo>
                    <a:pt x="209" y="519"/>
                  </a:lnTo>
                  <a:cubicBezTo>
                    <a:pt x="209" y="548"/>
                    <a:pt x="210" y="570"/>
                    <a:pt x="211" y="583"/>
                  </a:cubicBezTo>
                  <a:cubicBezTo>
                    <a:pt x="211" y="596"/>
                    <a:pt x="212" y="605"/>
                    <a:pt x="212" y="610"/>
                  </a:cubicBezTo>
                  <a:cubicBezTo>
                    <a:pt x="211" y="620"/>
                    <a:pt x="209" y="628"/>
                    <a:pt x="205" y="634"/>
                  </a:cubicBezTo>
                  <a:cubicBezTo>
                    <a:pt x="202" y="641"/>
                    <a:pt x="197" y="644"/>
                    <a:pt x="192" y="643"/>
                  </a:cubicBezTo>
                  <a:cubicBezTo>
                    <a:pt x="178" y="643"/>
                    <a:pt x="170" y="626"/>
                    <a:pt x="170" y="592"/>
                  </a:cubicBezTo>
                  <a:lnTo>
                    <a:pt x="170" y="507"/>
                  </a:lnTo>
                  <a:lnTo>
                    <a:pt x="169" y="337"/>
                  </a:lnTo>
                  <a:cubicBezTo>
                    <a:pt x="125" y="337"/>
                    <a:pt x="92" y="334"/>
                    <a:pt x="70" y="330"/>
                  </a:cubicBezTo>
                  <a:cubicBezTo>
                    <a:pt x="48" y="325"/>
                    <a:pt x="33" y="310"/>
                    <a:pt x="26" y="284"/>
                  </a:cubicBezTo>
                  <a:cubicBezTo>
                    <a:pt x="19" y="259"/>
                    <a:pt x="15" y="237"/>
                    <a:pt x="15" y="221"/>
                  </a:cubicBezTo>
                  <a:cubicBezTo>
                    <a:pt x="15" y="204"/>
                    <a:pt x="15" y="194"/>
                    <a:pt x="15" y="191"/>
                  </a:cubicBezTo>
                  <a:lnTo>
                    <a:pt x="15" y="121"/>
                  </a:lnTo>
                  <a:cubicBezTo>
                    <a:pt x="15" y="106"/>
                    <a:pt x="18" y="95"/>
                    <a:pt x="22" y="87"/>
                  </a:cubicBezTo>
                  <a:cubicBezTo>
                    <a:pt x="27" y="79"/>
                    <a:pt x="33" y="76"/>
                    <a:pt x="39" y="76"/>
                  </a:cubicBezTo>
                  <a:cubicBezTo>
                    <a:pt x="45" y="77"/>
                    <a:pt x="50" y="80"/>
                    <a:pt x="54" y="87"/>
                  </a:cubicBezTo>
                  <a:cubicBezTo>
                    <a:pt x="58" y="94"/>
                    <a:pt x="61" y="102"/>
                    <a:pt x="61" y="112"/>
                  </a:cubicBezTo>
                  <a:lnTo>
                    <a:pt x="57" y="144"/>
                  </a:lnTo>
                  <a:lnTo>
                    <a:pt x="55" y="168"/>
                  </a:lnTo>
                  <a:lnTo>
                    <a:pt x="54" y="181"/>
                  </a:lnTo>
                  <a:close/>
                  <a:moveTo>
                    <a:pt x="54" y="220"/>
                  </a:moveTo>
                  <a:cubicBezTo>
                    <a:pt x="53" y="231"/>
                    <a:pt x="53" y="239"/>
                    <a:pt x="54" y="243"/>
                  </a:cubicBezTo>
                  <a:cubicBezTo>
                    <a:pt x="55" y="247"/>
                    <a:pt x="57" y="254"/>
                    <a:pt x="61" y="264"/>
                  </a:cubicBezTo>
                  <a:cubicBezTo>
                    <a:pt x="65" y="273"/>
                    <a:pt x="71" y="281"/>
                    <a:pt x="79" y="287"/>
                  </a:cubicBezTo>
                  <a:cubicBezTo>
                    <a:pt x="86" y="293"/>
                    <a:pt x="111" y="296"/>
                    <a:pt x="152" y="295"/>
                  </a:cubicBezTo>
                  <a:lnTo>
                    <a:pt x="161" y="295"/>
                  </a:lnTo>
                  <a:lnTo>
                    <a:pt x="170" y="295"/>
                  </a:lnTo>
                  <a:lnTo>
                    <a:pt x="169" y="218"/>
                  </a:lnTo>
                  <a:lnTo>
                    <a:pt x="54" y="220"/>
                  </a:lnTo>
                  <a:close/>
                  <a:moveTo>
                    <a:pt x="209" y="254"/>
                  </a:moveTo>
                  <a:lnTo>
                    <a:pt x="209" y="294"/>
                  </a:lnTo>
                  <a:cubicBezTo>
                    <a:pt x="245" y="294"/>
                    <a:pt x="272" y="289"/>
                    <a:pt x="289" y="280"/>
                  </a:cubicBezTo>
                  <a:cubicBezTo>
                    <a:pt x="306" y="272"/>
                    <a:pt x="315" y="255"/>
                    <a:pt x="315" y="230"/>
                  </a:cubicBezTo>
                  <a:lnTo>
                    <a:pt x="315" y="216"/>
                  </a:lnTo>
                  <a:lnTo>
                    <a:pt x="209" y="218"/>
                  </a:lnTo>
                  <a:lnTo>
                    <a:pt x="209" y="254"/>
                  </a:lnTo>
                  <a:close/>
                  <a:moveTo>
                    <a:pt x="62" y="975"/>
                  </a:moveTo>
                  <a:cubicBezTo>
                    <a:pt x="61" y="946"/>
                    <a:pt x="67" y="929"/>
                    <a:pt x="80" y="921"/>
                  </a:cubicBezTo>
                  <a:cubicBezTo>
                    <a:pt x="93" y="914"/>
                    <a:pt x="111" y="910"/>
                    <a:pt x="134" y="909"/>
                  </a:cubicBezTo>
                  <a:cubicBezTo>
                    <a:pt x="158" y="907"/>
                    <a:pt x="173" y="909"/>
                    <a:pt x="181" y="915"/>
                  </a:cubicBezTo>
                  <a:cubicBezTo>
                    <a:pt x="192" y="924"/>
                    <a:pt x="198" y="937"/>
                    <a:pt x="199" y="956"/>
                  </a:cubicBezTo>
                  <a:cubicBezTo>
                    <a:pt x="199" y="974"/>
                    <a:pt x="200" y="984"/>
                    <a:pt x="200" y="987"/>
                  </a:cubicBezTo>
                  <a:cubicBezTo>
                    <a:pt x="199" y="998"/>
                    <a:pt x="195" y="1010"/>
                    <a:pt x="187" y="1024"/>
                  </a:cubicBezTo>
                  <a:cubicBezTo>
                    <a:pt x="178" y="1038"/>
                    <a:pt x="158" y="1045"/>
                    <a:pt x="126" y="1045"/>
                  </a:cubicBezTo>
                  <a:cubicBezTo>
                    <a:pt x="99" y="1045"/>
                    <a:pt x="82" y="1039"/>
                    <a:pt x="74" y="1026"/>
                  </a:cubicBezTo>
                  <a:cubicBezTo>
                    <a:pt x="66" y="1014"/>
                    <a:pt x="62" y="996"/>
                    <a:pt x="62" y="975"/>
                  </a:cubicBezTo>
                  <a:close/>
                  <a:moveTo>
                    <a:pt x="124" y="1006"/>
                  </a:moveTo>
                  <a:cubicBezTo>
                    <a:pt x="141" y="1007"/>
                    <a:pt x="153" y="1006"/>
                    <a:pt x="157" y="1000"/>
                  </a:cubicBezTo>
                  <a:cubicBezTo>
                    <a:pt x="162" y="995"/>
                    <a:pt x="164" y="987"/>
                    <a:pt x="164" y="977"/>
                  </a:cubicBezTo>
                  <a:cubicBezTo>
                    <a:pt x="165" y="967"/>
                    <a:pt x="164" y="960"/>
                    <a:pt x="162" y="956"/>
                  </a:cubicBezTo>
                  <a:cubicBezTo>
                    <a:pt x="158" y="951"/>
                    <a:pt x="151" y="948"/>
                    <a:pt x="142" y="947"/>
                  </a:cubicBezTo>
                  <a:cubicBezTo>
                    <a:pt x="110" y="946"/>
                    <a:pt x="95" y="954"/>
                    <a:pt x="98" y="970"/>
                  </a:cubicBezTo>
                  <a:lnTo>
                    <a:pt x="99" y="975"/>
                  </a:lnTo>
                  <a:lnTo>
                    <a:pt x="101" y="994"/>
                  </a:lnTo>
                  <a:cubicBezTo>
                    <a:pt x="102" y="1002"/>
                    <a:pt x="109" y="1006"/>
                    <a:pt x="124" y="1006"/>
                  </a:cubicBezTo>
                  <a:close/>
                  <a:moveTo>
                    <a:pt x="0" y="964"/>
                  </a:moveTo>
                  <a:lnTo>
                    <a:pt x="0" y="880"/>
                  </a:lnTo>
                  <a:cubicBezTo>
                    <a:pt x="0" y="865"/>
                    <a:pt x="2" y="842"/>
                    <a:pt x="4" y="811"/>
                  </a:cubicBezTo>
                  <a:cubicBezTo>
                    <a:pt x="6" y="780"/>
                    <a:pt x="15" y="752"/>
                    <a:pt x="30" y="727"/>
                  </a:cubicBezTo>
                  <a:cubicBezTo>
                    <a:pt x="46" y="702"/>
                    <a:pt x="113" y="692"/>
                    <a:pt x="232" y="697"/>
                  </a:cubicBezTo>
                  <a:cubicBezTo>
                    <a:pt x="286" y="699"/>
                    <a:pt x="320" y="709"/>
                    <a:pt x="335" y="727"/>
                  </a:cubicBezTo>
                  <a:cubicBezTo>
                    <a:pt x="350" y="744"/>
                    <a:pt x="359" y="764"/>
                    <a:pt x="360" y="788"/>
                  </a:cubicBezTo>
                  <a:lnTo>
                    <a:pt x="364" y="859"/>
                  </a:lnTo>
                  <a:lnTo>
                    <a:pt x="366" y="991"/>
                  </a:lnTo>
                  <a:lnTo>
                    <a:pt x="362" y="1090"/>
                  </a:lnTo>
                  <a:cubicBezTo>
                    <a:pt x="359" y="1136"/>
                    <a:pt x="351" y="1170"/>
                    <a:pt x="338" y="1192"/>
                  </a:cubicBezTo>
                  <a:cubicBezTo>
                    <a:pt x="326" y="1213"/>
                    <a:pt x="312" y="1227"/>
                    <a:pt x="299" y="1235"/>
                  </a:cubicBezTo>
                  <a:cubicBezTo>
                    <a:pt x="286" y="1242"/>
                    <a:pt x="267" y="1245"/>
                    <a:pt x="244" y="1245"/>
                  </a:cubicBezTo>
                  <a:lnTo>
                    <a:pt x="156" y="1245"/>
                  </a:lnTo>
                  <a:cubicBezTo>
                    <a:pt x="111" y="1245"/>
                    <a:pt x="81" y="1241"/>
                    <a:pt x="67" y="1232"/>
                  </a:cubicBezTo>
                  <a:cubicBezTo>
                    <a:pt x="52" y="1223"/>
                    <a:pt x="39" y="1209"/>
                    <a:pt x="26" y="1191"/>
                  </a:cubicBezTo>
                  <a:cubicBezTo>
                    <a:pt x="14" y="1173"/>
                    <a:pt x="8" y="1149"/>
                    <a:pt x="7" y="1120"/>
                  </a:cubicBezTo>
                  <a:lnTo>
                    <a:pt x="3" y="1049"/>
                  </a:lnTo>
                  <a:lnTo>
                    <a:pt x="0" y="964"/>
                  </a:lnTo>
                  <a:close/>
                  <a:moveTo>
                    <a:pt x="41" y="1002"/>
                  </a:moveTo>
                  <a:lnTo>
                    <a:pt x="43" y="1063"/>
                  </a:lnTo>
                  <a:cubicBezTo>
                    <a:pt x="43" y="1070"/>
                    <a:pt x="44" y="1084"/>
                    <a:pt x="47" y="1105"/>
                  </a:cubicBezTo>
                  <a:cubicBezTo>
                    <a:pt x="49" y="1125"/>
                    <a:pt x="52" y="1142"/>
                    <a:pt x="57" y="1156"/>
                  </a:cubicBezTo>
                  <a:cubicBezTo>
                    <a:pt x="62" y="1170"/>
                    <a:pt x="72" y="1183"/>
                    <a:pt x="86" y="1194"/>
                  </a:cubicBezTo>
                  <a:cubicBezTo>
                    <a:pt x="100" y="1206"/>
                    <a:pt x="136" y="1211"/>
                    <a:pt x="193" y="1211"/>
                  </a:cubicBezTo>
                  <a:cubicBezTo>
                    <a:pt x="251" y="1211"/>
                    <a:pt x="285" y="1204"/>
                    <a:pt x="294" y="1190"/>
                  </a:cubicBezTo>
                  <a:cubicBezTo>
                    <a:pt x="304" y="1176"/>
                    <a:pt x="311" y="1157"/>
                    <a:pt x="316" y="1134"/>
                  </a:cubicBezTo>
                  <a:cubicBezTo>
                    <a:pt x="321" y="1111"/>
                    <a:pt x="323" y="1092"/>
                    <a:pt x="323" y="1077"/>
                  </a:cubicBezTo>
                  <a:lnTo>
                    <a:pt x="323" y="1062"/>
                  </a:lnTo>
                  <a:cubicBezTo>
                    <a:pt x="314" y="1066"/>
                    <a:pt x="306" y="1066"/>
                    <a:pt x="299" y="1063"/>
                  </a:cubicBezTo>
                  <a:cubicBezTo>
                    <a:pt x="292" y="1059"/>
                    <a:pt x="276" y="1045"/>
                    <a:pt x="251" y="1019"/>
                  </a:cubicBezTo>
                  <a:cubicBezTo>
                    <a:pt x="250" y="1025"/>
                    <a:pt x="249" y="1030"/>
                    <a:pt x="249" y="1036"/>
                  </a:cubicBezTo>
                  <a:cubicBezTo>
                    <a:pt x="248" y="1042"/>
                    <a:pt x="248" y="1053"/>
                    <a:pt x="247" y="1071"/>
                  </a:cubicBezTo>
                  <a:cubicBezTo>
                    <a:pt x="247" y="1088"/>
                    <a:pt x="249" y="1105"/>
                    <a:pt x="255" y="1121"/>
                  </a:cubicBezTo>
                  <a:cubicBezTo>
                    <a:pt x="265" y="1158"/>
                    <a:pt x="270" y="1178"/>
                    <a:pt x="271" y="1178"/>
                  </a:cubicBezTo>
                  <a:lnTo>
                    <a:pt x="271" y="1185"/>
                  </a:lnTo>
                  <a:cubicBezTo>
                    <a:pt x="271" y="1191"/>
                    <a:pt x="270" y="1195"/>
                    <a:pt x="269" y="1196"/>
                  </a:cubicBezTo>
                  <a:cubicBezTo>
                    <a:pt x="268" y="1198"/>
                    <a:pt x="264" y="1201"/>
                    <a:pt x="259" y="1203"/>
                  </a:cubicBezTo>
                  <a:cubicBezTo>
                    <a:pt x="254" y="1205"/>
                    <a:pt x="249" y="1204"/>
                    <a:pt x="244" y="1198"/>
                  </a:cubicBezTo>
                  <a:cubicBezTo>
                    <a:pt x="235" y="1192"/>
                    <a:pt x="228" y="1178"/>
                    <a:pt x="223" y="1154"/>
                  </a:cubicBezTo>
                  <a:cubicBezTo>
                    <a:pt x="217" y="1131"/>
                    <a:pt x="214" y="1114"/>
                    <a:pt x="212" y="1103"/>
                  </a:cubicBezTo>
                  <a:cubicBezTo>
                    <a:pt x="207" y="1109"/>
                    <a:pt x="204" y="1112"/>
                    <a:pt x="201" y="1114"/>
                  </a:cubicBezTo>
                  <a:cubicBezTo>
                    <a:pt x="197" y="1116"/>
                    <a:pt x="189" y="1117"/>
                    <a:pt x="174" y="1117"/>
                  </a:cubicBezTo>
                  <a:lnTo>
                    <a:pt x="81" y="1117"/>
                  </a:lnTo>
                  <a:cubicBezTo>
                    <a:pt x="64" y="1117"/>
                    <a:pt x="56" y="1112"/>
                    <a:pt x="57" y="1102"/>
                  </a:cubicBezTo>
                  <a:cubicBezTo>
                    <a:pt x="57" y="1087"/>
                    <a:pt x="75" y="1080"/>
                    <a:pt x="111" y="1081"/>
                  </a:cubicBezTo>
                  <a:lnTo>
                    <a:pt x="192" y="1081"/>
                  </a:lnTo>
                  <a:cubicBezTo>
                    <a:pt x="198" y="1082"/>
                    <a:pt x="204" y="1084"/>
                    <a:pt x="211" y="1087"/>
                  </a:cubicBezTo>
                  <a:cubicBezTo>
                    <a:pt x="211" y="1084"/>
                    <a:pt x="210" y="1081"/>
                    <a:pt x="210" y="1079"/>
                  </a:cubicBezTo>
                  <a:cubicBezTo>
                    <a:pt x="209" y="1076"/>
                    <a:pt x="210" y="1075"/>
                    <a:pt x="211" y="1074"/>
                  </a:cubicBezTo>
                  <a:lnTo>
                    <a:pt x="213" y="1022"/>
                  </a:lnTo>
                  <a:cubicBezTo>
                    <a:pt x="213" y="1006"/>
                    <a:pt x="215" y="995"/>
                    <a:pt x="217" y="988"/>
                  </a:cubicBezTo>
                  <a:cubicBezTo>
                    <a:pt x="220" y="982"/>
                    <a:pt x="221" y="978"/>
                    <a:pt x="221" y="975"/>
                  </a:cubicBezTo>
                  <a:lnTo>
                    <a:pt x="195" y="895"/>
                  </a:lnTo>
                  <a:lnTo>
                    <a:pt x="188" y="867"/>
                  </a:lnTo>
                  <a:lnTo>
                    <a:pt x="113" y="869"/>
                  </a:lnTo>
                  <a:lnTo>
                    <a:pt x="74" y="872"/>
                  </a:lnTo>
                  <a:cubicBezTo>
                    <a:pt x="64" y="870"/>
                    <a:pt x="60" y="864"/>
                    <a:pt x="61" y="855"/>
                  </a:cubicBezTo>
                  <a:cubicBezTo>
                    <a:pt x="61" y="841"/>
                    <a:pt x="70" y="834"/>
                    <a:pt x="90" y="833"/>
                  </a:cubicBezTo>
                  <a:lnTo>
                    <a:pt x="188" y="829"/>
                  </a:lnTo>
                  <a:cubicBezTo>
                    <a:pt x="187" y="824"/>
                    <a:pt x="187" y="820"/>
                    <a:pt x="187" y="817"/>
                  </a:cubicBezTo>
                  <a:lnTo>
                    <a:pt x="184" y="802"/>
                  </a:lnTo>
                  <a:lnTo>
                    <a:pt x="184" y="770"/>
                  </a:lnTo>
                  <a:cubicBezTo>
                    <a:pt x="183" y="756"/>
                    <a:pt x="183" y="748"/>
                    <a:pt x="185" y="746"/>
                  </a:cubicBezTo>
                  <a:lnTo>
                    <a:pt x="192" y="735"/>
                  </a:lnTo>
                  <a:lnTo>
                    <a:pt x="183" y="735"/>
                  </a:lnTo>
                  <a:cubicBezTo>
                    <a:pt x="172" y="735"/>
                    <a:pt x="159" y="736"/>
                    <a:pt x="145" y="738"/>
                  </a:cubicBezTo>
                  <a:lnTo>
                    <a:pt x="86" y="745"/>
                  </a:lnTo>
                  <a:cubicBezTo>
                    <a:pt x="71" y="747"/>
                    <a:pt x="60" y="755"/>
                    <a:pt x="53" y="767"/>
                  </a:cubicBezTo>
                  <a:cubicBezTo>
                    <a:pt x="47" y="779"/>
                    <a:pt x="43" y="793"/>
                    <a:pt x="43" y="808"/>
                  </a:cubicBezTo>
                  <a:lnTo>
                    <a:pt x="42" y="888"/>
                  </a:lnTo>
                  <a:lnTo>
                    <a:pt x="41" y="1002"/>
                  </a:lnTo>
                  <a:close/>
                  <a:moveTo>
                    <a:pt x="213" y="735"/>
                  </a:moveTo>
                  <a:cubicBezTo>
                    <a:pt x="219" y="742"/>
                    <a:pt x="222" y="751"/>
                    <a:pt x="223" y="761"/>
                  </a:cubicBezTo>
                  <a:cubicBezTo>
                    <a:pt x="223" y="767"/>
                    <a:pt x="223" y="771"/>
                    <a:pt x="223" y="771"/>
                  </a:cubicBezTo>
                  <a:lnTo>
                    <a:pt x="221" y="783"/>
                  </a:lnTo>
                  <a:cubicBezTo>
                    <a:pt x="226" y="783"/>
                    <a:pt x="230" y="782"/>
                    <a:pt x="235" y="781"/>
                  </a:cubicBezTo>
                  <a:cubicBezTo>
                    <a:pt x="240" y="780"/>
                    <a:pt x="244" y="779"/>
                    <a:pt x="247" y="777"/>
                  </a:cubicBezTo>
                  <a:lnTo>
                    <a:pt x="299" y="754"/>
                  </a:lnTo>
                  <a:cubicBezTo>
                    <a:pt x="306" y="757"/>
                    <a:pt x="310" y="761"/>
                    <a:pt x="310" y="767"/>
                  </a:cubicBezTo>
                  <a:cubicBezTo>
                    <a:pt x="309" y="792"/>
                    <a:pt x="280" y="808"/>
                    <a:pt x="223" y="816"/>
                  </a:cubicBezTo>
                  <a:lnTo>
                    <a:pt x="223" y="828"/>
                  </a:lnTo>
                  <a:cubicBezTo>
                    <a:pt x="238" y="830"/>
                    <a:pt x="255" y="830"/>
                    <a:pt x="274" y="829"/>
                  </a:cubicBezTo>
                  <a:cubicBezTo>
                    <a:pt x="293" y="828"/>
                    <a:pt x="303" y="832"/>
                    <a:pt x="302" y="840"/>
                  </a:cubicBezTo>
                  <a:cubicBezTo>
                    <a:pt x="302" y="848"/>
                    <a:pt x="301" y="854"/>
                    <a:pt x="299" y="858"/>
                  </a:cubicBezTo>
                  <a:cubicBezTo>
                    <a:pt x="297" y="862"/>
                    <a:pt x="295" y="865"/>
                    <a:pt x="292" y="867"/>
                  </a:cubicBezTo>
                  <a:cubicBezTo>
                    <a:pt x="288" y="868"/>
                    <a:pt x="284" y="869"/>
                    <a:pt x="278" y="868"/>
                  </a:cubicBezTo>
                  <a:lnTo>
                    <a:pt x="245" y="867"/>
                  </a:lnTo>
                  <a:lnTo>
                    <a:pt x="227" y="867"/>
                  </a:lnTo>
                  <a:cubicBezTo>
                    <a:pt x="234" y="898"/>
                    <a:pt x="238" y="915"/>
                    <a:pt x="240" y="917"/>
                  </a:cubicBezTo>
                  <a:lnTo>
                    <a:pt x="245" y="932"/>
                  </a:lnTo>
                  <a:cubicBezTo>
                    <a:pt x="268" y="905"/>
                    <a:pt x="286" y="892"/>
                    <a:pt x="299" y="891"/>
                  </a:cubicBezTo>
                  <a:cubicBezTo>
                    <a:pt x="309" y="891"/>
                    <a:pt x="314" y="895"/>
                    <a:pt x="314" y="905"/>
                  </a:cubicBezTo>
                  <a:cubicBezTo>
                    <a:pt x="315" y="914"/>
                    <a:pt x="315" y="920"/>
                    <a:pt x="314" y="921"/>
                  </a:cubicBezTo>
                  <a:cubicBezTo>
                    <a:pt x="312" y="925"/>
                    <a:pt x="299" y="934"/>
                    <a:pt x="276" y="950"/>
                  </a:cubicBezTo>
                  <a:lnTo>
                    <a:pt x="267" y="963"/>
                  </a:lnTo>
                  <a:cubicBezTo>
                    <a:pt x="264" y="966"/>
                    <a:pt x="263" y="967"/>
                    <a:pt x="264" y="968"/>
                  </a:cubicBezTo>
                  <a:cubicBezTo>
                    <a:pt x="264" y="969"/>
                    <a:pt x="265" y="970"/>
                    <a:pt x="266" y="972"/>
                  </a:cubicBezTo>
                  <a:cubicBezTo>
                    <a:pt x="268" y="973"/>
                    <a:pt x="273" y="980"/>
                    <a:pt x="282" y="992"/>
                  </a:cubicBezTo>
                  <a:lnTo>
                    <a:pt x="316" y="1026"/>
                  </a:lnTo>
                  <a:lnTo>
                    <a:pt x="324" y="1035"/>
                  </a:lnTo>
                  <a:lnTo>
                    <a:pt x="324" y="945"/>
                  </a:lnTo>
                  <a:cubicBezTo>
                    <a:pt x="324" y="938"/>
                    <a:pt x="324" y="926"/>
                    <a:pt x="323" y="909"/>
                  </a:cubicBezTo>
                  <a:cubicBezTo>
                    <a:pt x="322" y="892"/>
                    <a:pt x="322" y="879"/>
                    <a:pt x="322" y="869"/>
                  </a:cubicBezTo>
                  <a:lnTo>
                    <a:pt x="322" y="801"/>
                  </a:lnTo>
                  <a:cubicBezTo>
                    <a:pt x="320" y="775"/>
                    <a:pt x="315" y="759"/>
                    <a:pt x="307" y="753"/>
                  </a:cubicBezTo>
                  <a:cubicBezTo>
                    <a:pt x="299" y="748"/>
                    <a:pt x="268" y="742"/>
                    <a:pt x="213" y="735"/>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sp>
          <p:nvSpPr>
            <p:cNvPr id="13" name="Freeform 152"/>
            <p:cNvSpPr>
              <a:spLocks noEditPoints="1"/>
            </p:cNvSpPr>
            <p:nvPr/>
          </p:nvSpPr>
          <p:spPr bwMode="auto">
            <a:xfrm>
              <a:off x="4777694" y="4674508"/>
              <a:ext cx="138113" cy="228600"/>
            </a:xfrm>
            <a:custGeom>
              <a:avLst/>
              <a:gdLst>
                <a:gd name="T0" fmla="*/ 201 w 361"/>
                <a:gd name="T1" fmla="*/ 259 h 618"/>
                <a:gd name="T2" fmla="*/ 202 w 361"/>
                <a:gd name="T3" fmla="*/ 287 h 618"/>
                <a:gd name="T4" fmla="*/ 309 w 361"/>
                <a:gd name="T5" fmla="*/ 337 h 618"/>
                <a:gd name="T6" fmla="*/ 242 w 361"/>
                <a:gd name="T7" fmla="*/ 421 h 618"/>
                <a:gd name="T8" fmla="*/ 197 w 361"/>
                <a:gd name="T9" fmla="*/ 394 h 618"/>
                <a:gd name="T10" fmla="*/ 211 w 361"/>
                <a:gd name="T11" fmla="*/ 374 h 618"/>
                <a:gd name="T12" fmla="*/ 268 w 361"/>
                <a:gd name="T13" fmla="*/ 378 h 618"/>
                <a:gd name="T14" fmla="*/ 256 w 361"/>
                <a:gd name="T15" fmla="*/ 328 h 618"/>
                <a:gd name="T16" fmla="*/ 184 w 361"/>
                <a:gd name="T17" fmla="*/ 321 h 618"/>
                <a:gd name="T18" fmla="*/ 94 w 361"/>
                <a:gd name="T19" fmla="*/ 358 h 618"/>
                <a:gd name="T20" fmla="*/ 110 w 361"/>
                <a:gd name="T21" fmla="*/ 398 h 618"/>
                <a:gd name="T22" fmla="*/ 189 w 361"/>
                <a:gd name="T23" fmla="*/ 391 h 618"/>
                <a:gd name="T24" fmla="*/ 168 w 361"/>
                <a:gd name="T25" fmla="*/ 483 h 618"/>
                <a:gd name="T26" fmla="*/ 211 w 361"/>
                <a:gd name="T27" fmla="*/ 567 h 618"/>
                <a:gd name="T28" fmla="*/ 213 w 361"/>
                <a:gd name="T29" fmla="*/ 494 h 618"/>
                <a:gd name="T30" fmla="*/ 300 w 361"/>
                <a:gd name="T31" fmla="*/ 440 h 618"/>
                <a:gd name="T32" fmla="*/ 321 w 361"/>
                <a:gd name="T33" fmla="*/ 502 h 618"/>
                <a:gd name="T34" fmla="*/ 280 w 361"/>
                <a:gd name="T35" fmla="*/ 475 h 618"/>
                <a:gd name="T36" fmla="*/ 248 w 361"/>
                <a:gd name="T37" fmla="*/ 501 h 618"/>
                <a:gd name="T38" fmla="*/ 246 w 361"/>
                <a:gd name="T39" fmla="*/ 583 h 618"/>
                <a:gd name="T40" fmla="*/ 133 w 361"/>
                <a:gd name="T41" fmla="*/ 590 h 618"/>
                <a:gd name="T42" fmla="*/ 158 w 361"/>
                <a:gd name="T43" fmla="*/ 432 h 618"/>
                <a:gd name="T44" fmla="*/ 136 w 361"/>
                <a:gd name="T45" fmla="*/ 426 h 618"/>
                <a:gd name="T46" fmla="*/ 55 w 361"/>
                <a:gd name="T47" fmla="*/ 380 h 618"/>
                <a:gd name="T48" fmla="*/ 110 w 361"/>
                <a:gd name="T49" fmla="*/ 302 h 618"/>
                <a:gd name="T50" fmla="*/ 166 w 361"/>
                <a:gd name="T51" fmla="*/ 281 h 618"/>
                <a:gd name="T52" fmla="*/ 166 w 361"/>
                <a:gd name="T53" fmla="*/ 257 h 618"/>
                <a:gd name="T54" fmla="*/ 103 w 361"/>
                <a:gd name="T55" fmla="*/ 231 h 618"/>
                <a:gd name="T56" fmla="*/ 172 w 361"/>
                <a:gd name="T57" fmla="*/ 142 h 618"/>
                <a:gd name="T58" fmla="*/ 287 w 361"/>
                <a:gd name="T59" fmla="*/ 94 h 618"/>
                <a:gd name="T60" fmla="*/ 250 w 361"/>
                <a:gd name="T61" fmla="*/ 39 h 618"/>
                <a:gd name="T62" fmla="*/ 80 w 361"/>
                <a:gd name="T63" fmla="*/ 160 h 618"/>
                <a:gd name="T64" fmla="*/ 51 w 361"/>
                <a:gd name="T65" fmla="*/ 324 h 618"/>
                <a:gd name="T66" fmla="*/ 0 w 361"/>
                <a:gd name="T67" fmla="*/ 344 h 618"/>
                <a:gd name="T68" fmla="*/ 41 w 361"/>
                <a:gd name="T69" fmla="*/ 179 h 618"/>
                <a:gd name="T70" fmla="*/ 53 w 361"/>
                <a:gd name="T71" fmla="*/ 34 h 618"/>
                <a:gd name="T72" fmla="*/ 321 w 361"/>
                <a:gd name="T73" fmla="*/ 31 h 618"/>
                <a:gd name="T74" fmla="*/ 246 w 361"/>
                <a:gd name="T75" fmla="*/ 177 h 618"/>
                <a:gd name="T76" fmla="*/ 132 w 361"/>
                <a:gd name="T77" fmla="*/ 202 h 618"/>
                <a:gd name="T78" fmla="*/ 222 w 361"/>
                <a:gd name="T79" fmla="*/ 204 h 618"/>
                <a:gd name="T80" fmla="*/ 358 w 361"/>
                <a:gd name="T81" fmla="*/ 324 h 618"/>
                <a:gd name="T82" fmla="*/ 343 w 361"/>
                <a:gd name="T83" fmla="*/ 379 h 618"/>
                <a:gd name="T84" fmla="*/ 321 w 361"/>
                <a:gd name="T85" fmla="*/ 337 h 618"/>
                <a:gd name="T86" fmla="*/ 247 w 361"/>
                <a:gd name="T87" fmla="*/ 246 h 618"/>
                <a:gd name="T88" fmla="*/ 166 w 361"/>
                <a:gd name="T89" fmla="*/ 112 h 618"/>
                <a:gd name="T90" fmla="*/ 104 w 361"/>
                <a:gd name="T91" fmla="*/ 113 h 618"/>
                <a:gd name="T92" fmla="*/ 112 w 361"/>
                <a:gd name="T93" fmla="*/ 83 h 618"/>
                <a:gd name="T94" fmla="*/ 264 w 361"/>
                <a:gd name="T95" fmla="*/ 83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1" h="618">
                  <a:moveTo>
                    <a:pt x="199" y="244"/>
                  </a:moveTo>
                  <a:cubicBezTo>
                    <a:pt x="200" y="250"/>
                    <a:pt x="201" y="253"/>
                    <a:pt x="201" y="255"/>
                  </a:cubicBezTo>
                  <a:cubicBezTo>
                    <a:pt x="202" y="256"/>
                    <a:pt x="202" y="258"/>
                    <a:pt x="201" y="259"/>
                  </a:cubicBezTo>
                  <a:cubicBezTo>
                    <a:pt x="201" y="261"/>
                    <a:pt x="201" y="265"/>
                    <a:pt x="202" y="273"/>
                  </a:cubicBezTo>
                  <a:lnTo>
                    <a:pt x="202" y="283"/>
                  </a:lnTo>
                  <a:lnTo>
                    <a:pt x="202" y="287"/>
                  </a:lnTo>
                  <a:cubicBezTo>
                    <a:pt x="211" y="286"/>
                    <a:pt x="219" y="286"/>
                    <a:pt x="228" y="286"/>
                  </a:cubicBezTo>
                  <a:cubicBezTo>
                    <a:pt x="266" y="288"/>
                    <a:pt x="288" y="296"/>
                    <a:pt x="295" y="307"/>
                  </a:cubicBezTo>
                  <a:cubicBezTo>
                    <a:pt x="302" y="319"/>
                    <a:pt x="307" y="329"/>
                    <a:pt x="309" y="337"/>
                  </a:cubicBezTo>
                  <a:cubicBezTo>
                    <a:pt x="311" y="345"/>
                    <a:pt x="312" y="353"/>
                    <a:pt x="312" y="361"/>
                  </a:cubicBezTo>
                  <a:cubicBezTo>
                    <a:pt x="313" y="368"/>
                    <a:pt x="310" y="377"/>
                    <a:pt x="304" y="386"/>
                  </a:cubicBezTo>
                  <a:cubicBezTo>
                    <a:pt x="291" y="409"/>
                    <a:pt x="270" y="421"/>
                    <a:pt x="242" y="421"/>
                  </a:cubicBezTo>
                  <a:cubicBezTo>
                    <a:pt x="229" y="422"/>
                    <a:pt x="219" y="420"/>
                    <a:pt x="213" y="416"/>
                  </a:cubicBezTo>
                  <a:cubicBezTo>
                    <a:pt x="208" y="412"/>
                    <a:pt x="204" y="408"/>
                    <a:pt x="201" y="404"/>
                  </a:cubicBezTo>
                  <a:cubicBezTo>
                    <a:pt x="199" y="400"/>
                    <a:pt x="198" y="397"/>
                    <a:pt x="197" y="394"/>
                  </a:cubicBezTo>
                  <a:cubicBezTo>
                    <a:pt x="197" y="392"/>
                    <a:pt x="197" y="390"/>
                    <a:pt x="197" y="388"/>
                  </a:cubicBezTo>
                  <a:cubicBezTo>
                    <a:pt x="198" y="386"/>
                    <a:pt x="199" y="383"/>
                    <a:pt x="203" y="379"/>
                  </a:cubicBezTo>
                  <a:cubicBezTo>
                    <a:pt x="206" y="376"/>
                    <a:pt x="209" y="374"/>
                    <a:pt x="211" y="374"/>
                  </a:cubicBezTo>
                  <a:cubicBezTo>
                    <a:pt x="211" y="375"/>
                    <a:pt x="213" y="377"/>
                    <a:pt x="217" y="379"/>
                  </a:cubicBezTo>
                  <a:cubicBezTo>
                    <a:pt x="221" y="382"/>
                    <a:pt x="233" y="383"/>
                    <a:pt x="253" y="382"/>
                  </a:cubicBezTo>
                  <a:cubicBezTo>
                    <a:pt x="261" y="382"/>
                    <a:pt x="266" y="381"/>
                    <a:pt x="268" y="378"/>
                  </a:cubicBezTo>
                  <a:cubicBezTo>
                    <a:pt x="271" y="375"/>
                    <a:pt x="272" y="369"/>
                    <a:pt x="272" y="361"/>
                  </a:cubicBezTo>
                  <a:cubicBezTo>
                    <a:pt x="271" y="350"/>
                    <a:pt x="269" y="343"/>
                    <a:pt x="267" y="339"/>
                  </a:cubicBezTo>
                  <a:cubicBezTo>
                    <a:pt x="264" y="335"/>
                    <a:pt x="261" y="331"/>
                    <a:pt x="256" y="328"/>
                  </a:cubicBezTo>
                  <a:cubicBezTo>
                    <a:pt x="251" y="325"/>
                    <a:pt x="240" y="324"/>
                    <a:pt x="223" y="325"/>
                  </a:cubicBezTo>
                  <a:cubicBezTo>
                    <a:pt x="206" y="325"/>
                    <a:pt x="196" y="325"/>
                    <a:pt x="191" y="323"/>
                  </a:cubicBezTo>
                  <a:cubicBezTo>
                    <a:pt x="187" y="322"/>
                    <a:pt x="185" y="321"/>
                    <a:pt x="184" y="321"/>
                  </a:cubicBezTo>
                  <a:cubicBezTo>
                    <a:pt x="183" y="322"/>
                    <a:pt x="176" y="325"/>
                    <a:pt x="164" y="330"/>
                  </a:cubicBezTo>
                  <a:lnTo>
                    <a:pt x="124" y="335"/>
                  </a:lnTo>
                  <a:cubicBezTo>
                    <a:pt x="105" y="341"/>
                    <a:pt x="95" y="349"/>
                    <a:pt x="94" y="358"/>
                  </a:cubicBezTo>
                  <a:cubicBezTo>
                    <a:pt x="93" y="367"/>
                    <a:pt x="93" y="375"/>
                    <a:pt x="94" y="381"/>
                  </a:cubicBezTo>
                  <a:cubicBezTo>
                    <a:pt x="94" y="387"/>
                    <a:pt x="96" y="392"/>
                    <a:pt x="100" y="395"/>
                  </a:cubicBezTo>
                  <a:cubicBezTo>
                    <a:pt x="104" y="398"/>
                    <a:pt x="107" y="399"/>
                    <a:pt x="110" y="398"/>
                  </a:cubicBezTo>
                  <a:cubicBezTo>
                    <a:pt x="111" y="398"/>
                    <a:pt x="117" y="394"/>
                    <a:pt x="130" y="387"/>
                  </a:cubicBezTo>
                  <a:cubicBezTo>
                    <a:pt x="143" y="380"/>
                    <a:pt x="153" y="376"/>
                    <a:pt x="161" y="375"/>
                  </a:cubicBezTo>
                  <a:cubicBezTo>
                    <a:pt x="174" y="375"/>
                    <a:pt x="184" y="380"/>
                    <a:pt x="189" y="391"/>
                  </a:cubicBezTo>
                  <a:cubicBezTo>
                    <a:pt x="195" y="401"/>
                    <a:pt x="198" y="411"/>
                    <a:pt x="198" y="419"/>
                  </a:cubicBezTo>
                  <a:cubicBezTo>
                    <a:pt x="197" y="430"/>
                    <a:pt x="194" y="440"/>
                    <a:pt x="189" y="449"/>
                  </a:cubicBezTo>
                  <a:lnTo>
                    <a:pt x="168" y="483"/>
                  </a:lnTo>
                  <a:cubicBezTo>
                    <a:pt x="160" y="497"/>
                    <a:pt x="157" y="513"/>
                    <a:pt x="158" y="530"/>
                  </a:cubicBezTo>
                  <a:cubicBezTo>
                    <a:pt x="158" y="561"/>
                    <a:pt x="169" y="577"/>
                    <a:pt x="191" y="577"/>
                  </a:cubicBezTo>
                  <a:cubicBezTo>
                    <a:pt x="200" y="578"/>
                    <a:pt x="207" y="575"/>
                    <a:pt x="211" y="567"/>
                  </a:cubicBezTo>
                  <a:cubicBezTo>
                    <a:pt x="216" y="559"/>
                    <a:pt x="218" y="553"/>
                    <a:pt x="218" y="548"/>
                  </a:cubicBezTo>
                  <a:cubicBezTo>
                    <a:pt x="219" y="544"/>
                    <a:pt x="218" y="536"/>
                    <a:pt x="216" y="524"/>
                  </a:cubicBezTo>
                  <a:cubicBezTo>
                    <a:pt x="214" y="513"/>
                    <a:pt x="213" y="503"/>
                    <a:pt x="213" y="494"/>
                  </a:cubicBezTo>
                  <a:cubicBezTo>
                    <a:pt x="212" y="485"/>
                    <a:pt x="216" y="474"/>
                    <a:pt x="223" y="462"/>
                  </a:cubicBezTo>
                  <a:cubicBezTo>
                    <a:pt x="233" y="445"/>
                    <a:pt x="249" y="436"/>
                    <a:pt x="273" y="435"/>
                  </a:cubicBezTo>
                  <a:cubicBezTo>
                    <a:pt x="285" y="435"/>
                    <a:pt x="294" y="437"/>
                    <a:pt x="300" y="440"/>
                  </a:cubicBezTo>
                  <a:cubicBezTo>
                    <a:pt x="307" y="444"/>
                    <a:pt x="314" y="452"/>
                    <a:pt x="323" y="465"/>
                  </a:cubicBezTo>
                  <a:cubicBezTo>
                    <a:pt x="331" y="478"/>
                    <a:pt x="336" y="487"/>
                    <a:pt x="336" y="492"/>
                  </a:cubicBezTo>
                  <a:cubicBezTo>
                    <a:pt x="335" y="497"/>
                    <a:pt x="330" y="501"/>
                    <a:pt x="321" y="502"/>
                  </a:cubicBezTo>
                  <a:cubicBezTo>
                    <a:pt x="318" y="503"/>
                    <a:pt x="315" y="503"/>
                    <a:pt x="313" y="502"/>
                  </a:cubicBezTo>
                  <a:cubicBezTo>
                    <a:pt x="311" y="501"/>
                    <a:pt x="306" y="496"/>
                    <a:pt x="298" y="489"/>
                  </a:cubicBezTo>
                  <a:cubicBezTo>
                    <a:pt x="290" y="481"/>
                    <a:pt x="284" y="477"/>
                    <a:pt x="280" y="475"/>
                  </a:cubicBezTo>
                  <a:cubicBezTo>
                    <a:pt x="276" y="474"/>
                    <a:pt x="273" y="473"/>
                    <a:pt x="269" y="473"/>
                  </a:cubicBezTo>
                  <a:cubicBezTo>
                    <a:pt x="260" y="474"/>
                    <a:pt x="255" y="477"/>
                    <a:pt x="253" y="482"/>
                  </a:cubicBezTo>
                  <a:cubicBezTo>
                    <a:pt x="250" y="486"/>
                    <a:pt x="249" y="493"/>
                    <a:pt x="248" y="501"/>
                  </a:cubicBezTo>
                  <a:cubicBezTo>
                    <a:pt x="247" y="509"/>
                    <a:pt x="247" y="519"/>
                    <a:pt x="249" y="530"/>
                  </a:cubicBezTo>
                  <a:cubicBezTo>
                    <a:pt x="251" y="541"/>
                    <a:pt x="252" y="551"/>
                    <a:pt x="253" y="558"/>
                  </a:cubicBezTo>
                  <a:cubicBezTo>
                    <a:pt x="253" y="565"/>
                    <a:pt x="251" y="573"/>
                    <a:pt x="246" y="583"/>
                  </a:cubicBezTo>
                  <a:cubicBezTo>
                    <a:pt x="240" y="593"/>
                    <a:pt x="232" y="602"/>
                    <a:pt x="221" y="608"/>
                  </a:cubicBezTo>
                  <a:cubicBezTo>
                    <a:pt x="210" y="615"/>
                    <a:pt x="199" y="618"/>
                    <a:pt x="188" y="617"/>
                  </a:cubicBezTo>
                  <a:cubicBezTo>
                    <a:pt x="163" y="617"/>
                    <a:pt x="145" y="608"/>
                    <a:pt x="133" y="590"/>
                  </a:cubicBezTo>
                  <a:cubicBezTo>
                    <a:pt x="121" y="572"/>
                    <a:pt x="116" y="555"/>
                    <a:pt x="117" y="539"/>
                  </a:cubicBezTo>
                  <a:cubicBezTo>
                    <a:pt x="117" y="507"/>
                    <a:pt x="123" y="482"/>
                    <a:pt x="137" y="462"/>
                  </a:cubicBezTo>
                  <a:lnTo>
                    <a:pt x="158" y="432"/>
                  </a:lnTo>
                  <a:cubicBezTo>
                    <a:pt x="161" y="427"/>
                    <a:pt x="162" y="423"/>
                    <a:pt x="162" y="421"/>
                  </a:cubicBezTo>
                  <a:cubicBezTo>
                    <a:pt x="160" y="416"/>
                    <a:pt x="157" y="413"/>
                    <a:pt x="152" y="413"/>
                  </a:cubicBezTo>
                  <a:cubicBezTo>
                    <a:pt x="151" y="414"/>
                    <a:pt x="146" y="419"/>
                    <a:pt x="136" y="426"/>
                  </a:cubicBezTo>
                  <a:cubicBezTo>
                    <a:pt x="126" y="434"/>
                    <a:pt x="116" y="437"/>
                    <a:pt x="107" y="436"/>
                  </a:cubicBezTo>
                  <a:cubicBezTo>
                    <a:pt x="87" y="436"/>
                    <a:pt x="73" y="431"/>
                    <a:pt x="66" y="420"/>
                  </a:cubicBezTo>
                  <a:cubicBezTo>
                    <a:pt x="59" y="409"/>
                    <a:pt x="55" y="396"/>
                    <a:pt x="55" y="380"/>
                  </a:cubicBezTo>
                  <a:cubicBezTo>
                    <a:pt x="54" y="364"/>
                    <a:pt x="59" y="349"/>
                    <a:pt x="68" y="334"/>
                  </a:cubicBezTo>
                  <a:cubicBezTo>
                    <a:pt x="72" y="327"/>
                    <a:pt x="77" y="321"/>
                    <a:pt x="83" y="316"/>
                  </a:cubicBezTo>
                  <a:cubicBezTo>
                    <a:pt x="89" y="311"/>
                    <a:pt x="98" y="306"/>
                    <a:pt x="110" y="302"/>
                  </a:cubicBezTo>
                  <a:cubicBezTo>
                    <a:pt x="121" y="298"/>
                    <a:pt x="133" y="295"/>
                    <a:pt x="145" y="293"/>
                  </a:cubicBezTo>
                  <a:cubicBezTo>
                    <a:pt x="158" y="292"/>
                    <a:pt x="164" y="290"/>
                    <a:pt x="165" y="288"/>
                  </a:cubicBezTo>
                  <a:cubicBezTo>
                    <a:pt x="166" y="286"/>
                    <a:pt x="166" y="284"/>
                    <a:pt x="166" y="281"/>
                  </a:cubicBezTo>
                  <a:lnTo>
                    <a:pt x="166" y="268"/>
                  </a:lnTo>
                  <a:cubicBezTo>
                    <a:pt x="165" y="265"/>
                    <a:pt x="164" y="262"/>
                    <a:pt x="165" y="261"/>
                  </a:cubicBezTo>
                  <a:lnTo>
                    <a:pt x="166" y="257"/>
                  </a:lnTo>
                  <a:lnTo>
                    <a:pt x="168" y="247"/>
                  </a:lnTo>
                  <a:cubicBezTo>
                    <a:pt x="138" y="252"/>
                    <a:pt x="120" y="251"/>
                    <a:pt x="114" y="246"/>
                  </a:cubicBezTo>
                  <a:cubicBezTo>
                    <a:pt x="110" y="244"/>
                    <a:pt x="106" y="239"/>
                    <a:pt x="103" y="231"/>
                  </a:cubicBezTo>
                  <a:cubicBezTo>
                    <a:pt x="99" y="224"/>
                    <a:pt x="96" y="212"/>
                    <a:pt x="95" y="197"/>
                  </a:cubicBezTo>
                  <a:cubicBezTo>
                    <a:pt x="94" y="181"/>
                    <a:pt x="102" y="168"/>
                    <a:pt x="117" y="158"/>
                  </a:cubicBezTo>
                  <a:cubicBezTo>
                    <a:pt x="132" y="148"/>
                    <a:pt x="150" y="143"/>
                    <a:pt x="172" y="142"/>
                  </a:cubicBezTo>
                  <a:lnTo>
                    <a:pt x="233" y="140"/>
                  </a:lnTo>
                  <a:cubicBezTo>
                    <a:pt x="256" y="140"/>
                    <a:pt x="271" y="136"/>
                    <a:pt x="277" y="126"/>
                  </a:cubicBezTo>
                  <a:cubicBezTo>
                    <a:pt x="284" y="117"/>
                    <a:pt x="287" y="106"/>
                    <a:pt x="287" y="94"/>
                  </a:cubicBezTo>
                  <a:cubicBezTo>
                    <a:pt x="286" y="82"/>
                    <a:pt x="286" y="73"/>
                    <a:pt x="287" y="65"/>
                  </a:cubicBezTo>
                  <a:cubicBezTo>
                    <a:pt x="287" y="58"/>
                    <a:pt x="286" y="52"/>
                    <a:pt x="283" y="48"/>
                  </a:cubicBezTo>
                  <a:cubicBezTo>
                    <a:pt x="277" y="42"/>
                    <a:pt x="266" y="39"/>
                    <a:pt x="250" y="39"/>
                  </a:cubicBezTo>
                  <a:cubicBezTo>
                    <a:pt x="157" y="40"/>
                    <a:pt x="104" y="45"/>
                    <a:pt x="93" y="52"/>
                  </a:cubicBezTo>
                  <a:cubicBezTo>
                    <a:pt x="81" y="60"/>
                    <a:pt x="76" y="69"/>
                    <a:pt x="77" y="81"/>
                  </a:cubicBezTo>
                  <a:lnTo>
                    <a:pt x="80" y="160"/>
                  </a:lnTo>
                  <a:cubicBezTo>
                    <a:pt x="80" y="172"/>
                    <a:pt x="78" y="190"/>
                    <a:pt x="75" y="216"/>
                  </a:cubicBezTo>
                  <a:cubicBezTo>
                    <a:pt x="71" y="241"/>
                    <a:pt x="69" y="259"/>
                    <a:pt x="67" y="268"/>
                  </a:cubicBezTo>
                  <a:cubicBezTo>
                    <a:pt x="65" y="277"/>
                    <a:pt x="60" y="295"/>
                    <a:pt x="51" y="324"/>
                  </a:cubicBezTo>
                  <a:cubicBezTo>
                    <a:pt x="43" y="352"/>
                    <a:pt x="30" y="366"/>
                    <a:pt x="13" y="366"/>
                  </a:cubicBezTo>
                  <a:cubicBezTo>
                    <a:pt x="4" y="367"/>
                    <a:pt x="0" y="364"/>
                    <a:pt x="0" y="357"/>
                  </a:cubicBezTo>
                  <a:cubicBezTo>
                    <a:pt x="0" y="349"/>
                    <a:pt x="0" y="345"/>
                    <a:pt x="0" y="344"/>
                  </a:cubicBezTo>
                  <a:cubicBezTo>
                    <a:pt x="0" y="340"/>
                    <a:pt x="4" y="329"/>
                    <a:pt x="12" y="311"/>
                  </a:cubicBezTo>
                  <a:cubicBezTo>
                    <a:pt x="20" y="293"/>
                    <a:pt x="27" y="270"/>
                    <a:pt x="32" y="241"/>
                  </a:cubicBezTo>
                  <a:cubicBezTo>
                    <a:pt x="37" y="213"/>
                    <a:pt x="40" y="192"/>
                    <a:pt x="41" y="179"/>
                  </a:cubicBezTo>
                  <a:cubicBezTo>
                    <a:pt x="41" y="166"/>
                    <a:pt x="41" y="158"/>
                    <a:pt x="41" y="158"/>
                  </a:cubicBezTo>
                  <a:lnTo>
                    <a:pt x="38" y="86"/>
                  </a:lnTo>
                  <a:cubicBezTo>
                    <a:pt x="38" y="70"/>
                    <a:pt x="42" y="53"/>
                    <a:pt x="53" y="34"/>
                  </a:cubicBezTo>
                  <a:cubicBezTo>
                    <a:pt x="63" y="16"/>
                    <a:pt x="95" y="6"/>
                    <a:pt x="148" y="4"/>
                  </a:cubicBezTo>
                  <a:lnTo>
                    <a:pt x="256" y="0"/>
                  </a:lnTo>
                  <a:cubicBezTo>
                    <a:pt x="296" y="2"/>
                    <a:pt x="317" y="12"/>
                    <a:pt x="321" y="31"/>
                  </a:cubicBezTo>
                  <a:cubicBezTo>
                    <a:pt x="324" y="50"/>
                    <a:pt x="326" y="66"/>
                    <a:pt x="326" y="78"/>
                  </a:cubicBezTo>
                  <a:cubicBezTo>
                    <a:pt x="325" y="100"/>
                    <a:pt x="321" y="121"/>
                    <a:pt x="316" y="143"/>
                  </a:cubicBezTo>
                  <a:cubicBezTo>
                    <a:pt x="310" y="165"/>
                    <a:pt x="287" y="176"/>
                    <a:pt x="246" y="177"/>
                  </a:cubicBezTo>
                  <a:lnTo>
                    <a:pt x="154" y="180"/>
                  </a:lnTo>
                  <a:cubicBezTo>
                    <a:pt x="144" y="181"/>
                    <a:pt x="138" y="184"/>
                    <a:pt x="135" y="190"/>
                  </a:cubicBezTo>
                  <a:cubicBezTo>
                    <a:pt x="132" y="195"/>
                    <a:pt x="131" y="199"/>
                    <a:pt x="132" y="202"/>
                  </a:cubicBezTo>
                  <a:cubicBezTo>
                    <a:pt x="132" y="207"/>
                    <a:pt x="136" y="211"/>
                    <a:pt x="144" y="212"/>
                  </a:cubicBezTo>
                  <a:cubicBezTo>
                    <a:pt x="148" y="212"/>
                    <a:pt x="156" y="212"/>
                    <a:pt x="169" y="209"/>
                  </a:cubicBezTo>
                  <a:cubicBezTo>
                    <a:pt x="183" y="206"/>
                    <a:pt x="200" y="204"/>
                    <a:pt x="222" y="204"/>
                  </a:cubicBezTo>
                  <a:cubicBezTo>
                    <a:pt x="265" y="205"/>
                    <a:pt x="295" y="212"/>
                    <a:pt x="314" y="224"/>
                  </a:cubicBezTo>
                  <a:cubicBezTo>
                    <a:pt x="332" y="237"/>
                    <a:pt x="344" y="253"/>
                    <a:pt x="348" y="273"/>
                  </a:cubicBezTo>
                  <a:cubicBezTo>
                    <a:pt x="353" y="294"/>
                    <a:pt x="357" y="311"/>
                    <a:pt x="358" y="324"/>
                  </a:cubicBezTo>
                  <a:cubicBezTo>
                    <a:pt x="360" y="337"/>
                    <a:pt x="361" y="346"/>
                    <a:pt x="361" y="349"/>
                  </a:cubicBezTo>
                  <a:cubicBezTo>
                    <a:pt x="360" y="357"/>
                    <a:pt x="358" y="364"/>
                    <a:pt x="356" y="369"/>
                  </a:cubicBezTo>
                  <a:cubicBezTo>
                    <a:pt x="353" y="375"/>
                    <a:pt x="348" y="378"/>
                    <a:pt x="343" y="379"/>
                  </a:cubicBezTo>
                  <a:cubicBezTo>
                    <a:pt x="337" y="379"/>
                    <a:pt x="333" y="378"/>
                    <a:pt x="331" y="375"/>
                  </a:cubicBezTo>
                  <a:cubicBezTo>
                    <a:pt x="330" y="374"/>
                    <a:pt x="328" y="372"/>
                    <a:pt x="326" y="370"/>
                  </a:cubicBezTo>
                  <a:cubicBezTo>
                    <a:pt x="325" y="368"/>
                    <a:pt x="323" y="357"/>
                    <a:pt x="321" y="337"/>
                  </a:cubicBezTo>
                  <a:cubicBezTo>
                    <a:pt x="320" y="318"/>
                    <a:pt x="316" y="301"/>
                    <a:pt x="311" y="287"/>
                  </a:cubicBezTo>
                  <a:cubicBezTo>
                    <a:pt x="307" y="273"/>
                    <a:pt x="300" y="263"/>
                    <a:pt x="291" y="258"/>
                  </a:cubicBezTo>
                  <a:cubicBezTo>
                    <a:pt x="282" y="253"/>
                    <a:pt x="267" y="249"/>
                    <a:pt x="247" y="246"/>
                  </a:cubicBezTo>
                  <a:cubicBezTo>
                    <a:pt x="226" y="244"/>
                    <a:pt x="211" y="243"/>
                    <a:pt x="199" y="244"/>
                  </a:cubicBezTo>
                  <a:close/>
                  <a:moveTo>
                    <a:pt x="232" y="112"/>
                  </a:moveTo>
                  <a:lnTo>
                    <a:pt x="166" y="112"/>
                  </a:lnTo>
                  <a:cubicBezTo>
                    <a:pt x="149" y="112"/>
                    <a:pt x="137" y="113"/>
                    <a:pt x="130" y="115"/>
                  </a:cubicBezTo>
                  <a:cubicBezTo>
                    <a:pt x="123" y="117"/>
                    <a:pt x="119" y="118"/>
                    <a:pt x="118" y="118"/>
                  </a:cubicBezTo>
                  <a:cubicBezTo>
                    <a:pt x="112" y="119"/>
                    <a:pt x="107" y="117"/>
                    <a:pt x="104" y="113"/>
                  </a:cubicBezTo>
                  <a:cubicBezTo>
                    <a:pt x="101" y="108"/>
                    <a:pt x="99" y="105"/>
                    <a:pt x="99" y="102"/>
                  </a:cubicBezTo>
                  <a:cubicBezTo>
                    <a:pt x="99" y="99"/>
                    <a:pt x="99" y="96"/>
                    <a:pt x="101" y="93"/>
                  </a:cubicBezTo>
                  <a:cubicBezTo>
                    <a:pt x="103" y="89"/>
                    <a:pt x="107" y="85"/>
                    <a:pt x="112" y="83"/>
                  </a:cubicBezTo>
                  <a:cubicBezTo>
                    <a:pt x="118" y="82"/>
                    <a:pt x="137" y="79"/>
                    <a:pt x="169" y="76"/>
                  </a:cubicBezTo>
                  <a:cubicBezTo>
                    <a:pt x="205" y="75"/>
                    <a:pt x="229" y="74"/>
                    <a:pt x="240" y="74"/>
                  </a:cubicBezTo>
                  <a:cubicBezTo>
                    <a:pt x="253" y="75"/>
                    <a:pt x="261" y="78"/>
                    <a:pt x="264" y="83"/>
                  </a:cubicBezTo>
                  <a:cubicBezTo>
                    <a:pt x="267" y="88"/>
                    <a:pt x="269" y="92"/>
                    <a:pt x="269" y="93"/>
                  </a:cubicBezTo>
                  <a:cubicBezTo>
                    <a:pt x="268" y="106"/>
                    <a:pt x="256" y="112"/>
                    <a:pt x="232" y="112"/>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par>
                          <p:cTn id="14" fill="hold">
                            <p:stCondLst>
                              <p:cond delay="500"/>
                            </p:stCondLst>
                            <p:childTnLst>
                              <p:par>
                                <p:cTn id="15" presetID="23" presetClass="entr" presetSubtype="52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 calcmode="lin" valueType="num">
                                      <p:cBhvr>
                                        <p:cTn id="19" dur="1000" fill="hold"/>
                                        <p:tgtEl>
                                          <p:spTgt spid="7"/>
                                        </p:tgtEl>
                                        <p:attrNameLst>
                                          <p:attrName>ppt_x</p:attrName>
                                        </p:attrNameLst>
                                      </p:cBhvr>
                                      <p:tavLst>
                                        <p:tav tm="0">
                                          <p:val>
                                            <p:fltVal val="0.5"/>
                                          </p:val>
                                        </p:tav>
                                        <p:tav tm="100000">
                                          <p:val>
                                            <p:strVal val="#ppt_x"/>
                                          </p:val>
                                        </p:tav>
                                      </p:tavLst>
                                    </p:anim>
                                    <p:anim calcmode="lin" valueType="num">
                                      <p:cBhvr>
                                        <p:cTn id="20" dur="1000" fill="hold"/>
                                        <p:tgtEl>
                                          <p:spTgt spid="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554" name="Picture 2" descr="他劝怀王绝齐联秦，列举了很多好处。最后道只要大王愿意，秦王已经准备了商于地方的六百里土地献给楚国。"/>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0" y="0"/>
            <a:ext cx="4572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descr="他痛斥张仪、子兰、靳尚，走到怀王面前大声说大王不能相信呀张仪是秦国派来拆散联盟孤立楚国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4572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Line 4"/>
          <p:cNvSpPr>
            <a:spLocks noChangeShapeType="1"/>
          </p:cNvSpPr>
          <p:nvPr/>
        </p:nvSpPr>
        <p:spPr bwMode="auto">
          <a:xfrm>
            <a:off x="6096000" y="0"/>
            <a:ext cx="0" cy="6858000"/>
          </a:xfrm>
          <a:prstGeom prst="line">
            <a:avLst/>
          </a:prstGeom>
          <a:noFill/>
          <a:ln w="9525">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3557" name="Text Box 5"/>
          <p:cNvSpPr txBox="1">
            <a:spLocks noChangeArrowheads="1"/>
          </p:cNvSpPr>
          <p:nvPr/>
        </p:nvSpPr>
        <p:spPr bwMode="auto">
          <a:xfrm>
            <a:off x="1847851" y="5013325"/>
            <a:ext cx="39608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张仪许以六百里土地，劝怀王绝齐联秦。</a:t>
            </a:r>
            <a:endParaRPr lang="zh-CN" altLang="en-US" b="1">
              <a:solidFill>
                <a:srgbClr val="000000"/>
              </a:solidFill>
              <a:latin typeface="Arial" panose="020B0604020202020204" pitchFamily="34" charset="0"/>
              <a:ea typeface="楷体_GB2312" pitchFamily="49" charset="-122"/>
            </a:endParaRPr>
          </a:p>
        </p:txBody>
      </p:sp>
      <p:sp>
        <p:nvSpPr>
          <p:cNvPr id="23558" name="Text Box 6"/>
          <p:cNvSpPr txBox="1">
            <a:spLocks noChangeArrowheads="1"/>
          </p:cNvSpPr>
          <p:nvPr/>
        </p:nvSpPr>
        <p:spPr bwMode="auto">
          <a:xfrm>
            <a:off x="6456364" y="5043488"/>
            <a:ext cx="42116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屈原痛斥奸臣滑使，力劝怀王持守盟约。</a:t>
            </a:r>
            <a:endParaRPr lang="zh-CN" altLang="en-US" b="1">
              <a:solidFill>
                <a:srgbClr val="000000"/>
              </a:solidFill>
              <a:latin typeface="Arial" panose="020B0604020202020204" pitchFamily="34" charset="0"/>
              <a:ea typeface="楷体_GB2312" pitchFamily="49" charset="-122"/>
            </a:endParaRPr>
          </a:p>
        </p:txBody>
      </p:sp>
      <p:pic>
        <p:nvPicPr>
          <p:cNvPr id="23559" name="Picture 7" descr="SU_15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51538" y="4724401"/>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578" name="Picture 2" descr="楚使提到交割土地时，张仪赖得一干二净。他说我说献楚王的，自己的六俸地。秦土地怎么能够献给人呢"/>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0" y="1"/>
            <a:ext cx="4572000" cy="465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带领十万大军，进攻秦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
            <a:ext cx="4572000" cy="465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Line 4"/>
          <p:cNvSpPr>
            <a:spLocks noChangeShapeType="1"/>
          </p:cNvSpPr>
          <p:nvPr/>
        </p:nvSpPr>
        <p:spPr bwMode="auto">
          <a:xfrm>
            <a:off x="6096000" y="0"/>
            <a:ext cx="0" cy="6858000"/>
          </a:xfrm>
          <a:prstGeom prst="line">
            <a:avLst/>
          </a:prstGeom>
          <a:noFill/>
          <a:ln w="9525">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4581" name="Text Box 5"/>
          <p:cNvSpPr txBox="1">
            <a:spLocks noChangeArrowheads="1"/>
          </p:cNvSpPr>
          <p:nvPr/>
        </p:nvSpPr>
        <p:spPr bwMode="auto">
          <a:xfrm>
            <a:off x="1846264" y="5013325"/>
            <a:ext cx="41052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盟约既毁，张仪赖账，说所许土地为六里。</a:t>
            </a:r>
            <a:endParaRPr lang="zh-CN" altLang="en-US" b="1">
              <a:solidFill>
                <a:srgbClr val="000000"/>
              </a:solidFill>
              <a:latin typeface="Arial" panose="020B0604020202020204" pitchFamily="34" charset="0"/>
              <a:ea typeface="楷体_GB2312" pitchFamily="49" charset="-122"/>
            </a:endParaRPr>
          </a:p>
        </p:txBody>
      </p:sp>
      <p:sp>
        <p:nvSpPr>
          <p:cNvPr id="24582" name="Text Box 6"/>
          <p:cNvSpPr txBox="1">
            <a:spLocks noChangeArrowheads="1"/>
          </p:cNvSpPr>
          <p:nvPr/>
        </p:nvSpPr>
        <p:spPr bwMode="auto">
          <a:xfrm>
            <a:off x="6527800" y="5084763"/>
            <a:ext cx="4140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怀王大怒，率兵十万，进攻秦国。</a:t>
            </a:r>
            <a:endParaRPr lang="zh-CN" altLang="en-US" b="1">
              <a:solidFill>
                <a:srgbClr val="000000"/>
              </a:solidFill>
              <a:latin typeface="Arial" panose="020B0604020202020204" pitchFamily="34" charset="0"/>
              <a:ea typeface="楷体_GB2312" pitchFamily="49" charset="-122"/>
            </a:endParaRPr>
          </a:p>
        </p:txBody>
      </p:sp>
      <p:pic>
        <p:nvPicPr>
          <p:cNvPr id="24583" name="Picture 7" descr="SU_15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51538" y="4652963"/>
            <a:ext cx="360362"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5602" name="Picture 2" descr="秦王立刻改变了攻齐的计划，索性联合齐国，分两路迎击楚军"/>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0" y="0"/>
            <a:ext cx="4643438"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descr="子兰、靳尚等人又得了攻击的材料，说屈原把怀王比作桀纣。怀王一怒，撤掉了屈原的官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4572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Line 4"/>
          <p:cNvSpPr>
            <a:spLocks noChangeShapeType="1"/>
          </p:cNvSpPr>
          <p:nvPr/>
        </p:nvSpPr>
        <p:spPr bwMode="auto">
          <a:xfrm>
            <a:off x="6096000" y="0"/>
            <a:ext cx="0" cy="6858000"/>
          </a:xfrm>
          <a:prstGeom prst="line">
            <a:avLst/>
          </a:prstGeom>
          <a:noFill/>
          <a:ln w="9525">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5605" name="Text Box 5"/>
          <p:cNvSpPr txBox="1">
            <a:spLocks noChangeArrowheads="1"/>
          </p:cNvSpPr>
          <p:nvPr/>
        </p:nvSpPr>
        <p:spPr bwMode="auto">
          <a:xfrm>
            <a:off x="1992313" y="5013325"/>
            <a:ext cx="38163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秦王改变攻齐计划，约齐国两路攻楚，连下楚城。</a:t>
            </a:r>
            <a:endParaRPr lang="zh-CN" altLang="en-US" b="1">
              <a:solidFill>
                <a:srgbClr val="000000"/>
              </a:solidFill>
              <a:latin typeface="Arial" panose="020B0604020202020204" pitchFamily="34" charset="0"/>
              <a:ea typeface="楷体_GB2312" pitchFamily="49" charset="-122"/>
            </a:endParaRPr>
          </a:p>
        </p:txBody>
      </p:sp>
      <p:sp>
        <p:nvSpPr>
          <p:cNvPr id="25606" name="Text Box 6"/>
          <p:cNvSpPr txBox="1">
            <a:spLocks noChangeArrowheads="1"/>
          </p:cNvSpPr>
          <p:nvPr/>
        </p:nvSpPr>
        <p:spPr bwMode="auto">
          <a:xfrm>
            <a:off x="6456364" y="5013325"/>
            <a:ext cx="388778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屈原上言，子兰靳尚等罗织罪名，屈原被革职放逐。</a:t>
            </a:r>
            <a:endParaRPr lang="zh-CN" altLang="en-US" b="1">
              <a:solidFill>
                <a:srgbClr val="000000"/>
              </a:solidFill>
              <a:latin typeface="Arial" panose="020B0604020202020204" pitchFamily="34" charset="0"/>
              <a:ea typeface="楷体_GB2312" pitchFamily="49" charset="-122"/>
            </a:endParaRPr>
          </a:p>
        </p:txBody>
      </p:sp>
      <p:pic>
        <p:nvPicPr>
          <p:cNvPr id="25607" name="Picture 7" descr="SU_154"/>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26138" y="4724401"/>
            <a:ext cx="385762"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626" name="Picture 2" descr="屈原走了，楚国满朝文武都投入郑袖、子兰一党，联盟不久又散了。从怀王二十七年起，秦国连连对楚国发动战争。"/>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0" y="1"/>
            <a:ext cx="4572000"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3" descr="秦王的来信，请他到秦国武关地方，商谈秦楚永世友好的办法。"/>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
            <a:ext cx="4572000"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Line 4"/>
          <p:cNvSpPr>
            <a:spLocks noChangeShapeType="1"/>
          </p:cNvSpPr>
          <p:nvPr/>
        </p:nvSpPr>
        <p:spPr bwMode="auto">
          <a:xfrm>
            <a:off x="6096000" y="0"/>
            <a:ext cx="0" cy="6858000"/>
          </a:xfrm>
          <a:prstGeom prst="line">
            <a:avLst/>
          </a:prstGeom>
          <a:noFill/>
          <a:ln w="9525">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6629" name="Text Box 5"/>
          <p:cNvSpPr txBox="1">
            <a:spLocks noChangeArrowheads="1"/>
          </p:cNvSpPr>
          <p:nvPr/>
        </p:nvSpPr>
        <p:spPr bwMode="auto">
          <a:xfrm>
            <a:off x="1668463" y="5013325"/>
            <a:ext cx="43561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楷体_GB2312" pitchFamily="49" charset="-122"/>
                <a:ea typeface="楷体_GB2312" pitchFamily="49" charset="-122"/>
              </a:rPr>
              <a:t>    </a:t>
            </a:r>
            <a:r>
              <a:rPr lang="zh-CN" altLang="en-US" b="1">
                <a:solidFill>
                  <a:srgbClr val="000000"/>
                </a:solidFill>
                <a:latin typeface="楷体_GB2312" pitchFamily="49" charset="-122"/>
                <a:ea typeface="楷体_GB2312" pitchFamily="49" charset="-122"/>
              </a:rPr>
              <a:t>屈原走了。从怀王</a:t>
            </a:r>
            <a:r>
              <a:rPr lang="en-US" altLang="zh-CN" b="1">
                <a:solidFill>
                  <a:srgbClr val="000000"/>
                </a:solidFill>
                <a:latin typeface="楷体_GB2312" pitchFamily="49" charset="-122"/>
                <a:ea typeface="楷体_GB2312" pitchFamily="49" charset="-122"/>
              </a:rPr>
              <a:t>27</a:t>
            </a:r>
            <a:r>
              <a:rPr lang="zh-CN" altLang="en-US" b="1">
                <a:solidFill>
                  <a:srgbClr val="000000"/>
                </a:solidFill>
                <a:latin typeface="楷体_GB2312" pitchFamily="49" charset="-122"/>
                <a:ea typeface="楷体_GB2312" pitchFamily="49" charset="-122"/>
              </a:rPr>
              <a:t>年起，秦连年对楚国用兵。楚国事日颓。</a:t>
            </a:r>
            <a:endParaRPr lang="zh-CN" altLang="en-US" b="1">
              <a:solidFill>
                <a:srgbClr val="000000"/>
              </a:solidFill>
              <a:latin typeface="楷体_GB2312" pitchFamily="49" charset="-122"/>
              <a:ea typeface="楷体_GB2312" pitchFamily="49" charset="-122"/>
            </a:endParaRPr>
          </a:p>
        </p:txBody>
      </p:sp>
      <p:sp>
        <p:nvSpPr>
          <p:cNvPr id="26630" name="Text Box 6"/>
          <p:cNvSpPr txBox="1">
            <a:spLocks noChangeArrowheads="1"/>
          </p:cNvSpPr>
          <p:nvPr/>
        </p:nvSpPr>
        <p:spPr bwMode="auto">
          <a:xfrm>
            <a:off x="6456364" y="5013325"/>
            <a:ext cx="38893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楷体_GB2312" pitchFamily="49" charset="-122"/>
                <a:ea typeface="楷体_GB2312" pitchFamily="49" charset="-122"/>
              </a:rPr>
              <a:t>    </a:t>
            </a:r>
            <a:r>
              <a:rPr lang="zh-CN" altLang="en-US" b="1">
                <a:solidFill>
                  <a:srgbClr val="000000"/>
                </a:solidFill>
                <a:latin typeface="楷体_GB2312" pitchFamily="49" charset="-122"/>
                <a:ea typeface="楷体_GB2312" pitchFamily="49" charset="-122"/>
              </a:rPr>
              <a:t>秦王来信，约怀王到秦的武关商谈盟约。</a:t>
            </a:r>
            <a:endParaRPr lang="zh-CN" altLang="en-US" b="1">
              <a:solidFill>
                <a:srgbClr val="000000"/>
              </a:solidFill>
              <a:latin typeface="楷体_GB2312" pitchFamily="49" charset="-122"/>
              <a:ea typeface="楷体_GB2312" pitchFamily="49" charset="-122"/>
            </a:endParaRPr>
          </a:p>
        </p:txBody>
      </p:sp>
      <p:pic>
        <p:nvPicPr>
          <p:cNvPr id="26631" name="Picture 7" descr="SU_155"/>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51538" y="4797425"/>
            <a:ext cx="38735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650" name="Picture 2" descr="怀王重新被押回咸阳，气得吐血，生了一年多病，在顷襄王三年时死了"/>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0" y="1"/>
            <a:ext cx="4572000"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descr="屈原还未返国，就得到了秦楚议和的消息。"/>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1538" y="1"/>
            <a:ext cx="4716462"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Line 4"/>
          <p:cNvSpPr>
            <a:spLocks noChangeShapeType="1"/>
          </p:cNvSpPr>
          <p:nvPr/>
        </p:nvSpPr>
        <p:spPr bwMode="auto">
          <a:xfrm>
            <a:off x="5951538" y="0"/>
            <a:ext cx="0" cy="6858000"/>
          </a:xfrm>
          <a:prstGeom prst="line">
            <a:avLst/>
          </a:prstGeom>
          <a:noFill/>
          <a:ln w="9525">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7653" name="Text Box 5"/>
          <p:cNvSpPr txBox="1">
            <a:spLocks noChangeArrowheads="1"/>
          </p:cNvSpPr>
          <p:nvPr/>
        </p:nvSpPr>
        <p:spPr bwMode="auto">
          <a:xfrm>
            <a:off x="1919288" y="4970463"/>
            <a:ext cx="39608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楷体_GB2312" pitchFamily="49" charset="-122"/>
                <a:ea typeface="楷体_GB2312" pitchFamily="49" charset="-122"/>
              </a:rPr>
              <a:t>    </a:t>
            </a:r>
            <a:r>
              <a:rPr lang="zh-CN" altLang="en-US" b="1">
                <a:solidFill>
                  <a:srgbClr val="000000"/>
                </a:solidFill>
                <a:latin typeface="楷体_GB2312" pitchFamily="49" charset="-122"/>
                <a:ea typeface="楷体_GB2312" pitchFamily="49" charset="-122"/>
              </a:rPr>
              <a:t>怀王被囚咸阳，于顷襄王</a:t>
            </a:r>
            <a:r>
              <a:rPr lang="en-US" altLang="zh-CN" b="1">
                <a:solidFill>
                  <a:srgbClr val="000000"/>
                </a:solidFill>
                <a:latin typeface="楷体_GB2312" pitchFamily="49" charset="-122"/>
                <a:ea typeface="楷体_GB2312" pitchFamily="49" charset="-122"/>
              </a:rPr>
              <a:t>3</a:t>
            </a:r>
            <a:r>
              <a:rPr lang="zh-CN" altLang="en-US" b="1">
                <a:solidFill>
                  <a:srgbClr val="000000"/>
                </a:solidFill>
                <a:latin typeface="楷体_GB2312" pitchFamily="49" charset="-122"/>
                <a:ea typeface="楷体_GB2312" pitchFamily="49" charset="-122"/>
              </a:rPr>
              <a:t>年病死。骨架运回楚国。</a:t>
            </a:r>
            <a:endParaRPr lang="zh-CN" altLang="en-US" b="1">
              <a:solidFill>
                <a:srgbClr val="000000"/>
              </a:solidFill>
              <a:latin typeface="楷体_GB2312" pitchFamily="49" charset="-122"/>
              <a:ea typeface="楷体_GB2312" pitchFamily="49" charset="-122"/>
            </a:endParaRPr>
          </a:p>
        </p:txBody>
      </p:sp>
      <p:sp>
        <p:nvSpPr>
          <p:cNvPr id="27654" name="Text Box 6"/>
          <p:cNvSpPr txBox="1">
            <a:spLocks noChangeArrowheads="1"/>
          </p:cNvSpPr>
          <p:nvPr/>
        </p:nvSpPr>
        <p:spPr bwMode="auto">
          <a:xfrm>
            <a:off x="6240463" y="5013325"/>
            <a:ext cx="42846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屈原进言顷襄王，力主联络诸国，共同抗秦。</a:t>
            </a:r>
            <a:endParaRPr lang="zh-CN" altLang="en-US" b="1">
              <a:solidFill>
                <a:srgbClr val="000000"/>
              </a:solidFill>
              <a:latin typeface="Arial" panose="020B0604020202020204" pitchFamily="34" charset="0"/>
              <a:ea typeface="楷体_GB2312" pitchFamily="49" charset="-122"/>
            </a:endParaRPr>
          </a:p>
        </p:txBody>
      </p:sp>
      <p:pic>
        <p:nvPicPr>
          <p:cNvPr id="27655" name="Picture 7" descr="SU_15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735638" y="4724401"/>
            <a:ext cx="3730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8674" name="Picture 2" descr="ls9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024564" y="0"/>
            <a:ext cx="4643437" cy="464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顷襄王革掉屈原的三闾大夫职位，叫人押送，流放到江南去，永远不准过江"/>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4503738" cy="465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Line 4"/>
          <p:cNvSpPr>
            <a:spLocks noChangeShapeType="1"/>
          </p:cNvSpPr>
          <p:nvPr/>
        </p:nvSpPr>
        <p:spPr bwMode="auto">
          <a:xfrm>
            <a:off x="6024563" y="0"/>
            <a:ext cx="0" cy="6858000"/>
          </a:xfrm>
          <a:prstGeom prst="line">
            <a:avLst/>
          </a:prstGeom>
          <a:noFill/>
          <a:ln w="9525">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8677" name="Text Box 5"/>
          <p:cNvSpPr txBox="1">
            <a:spLocks noChangeArrowheads="1"/>
          </p:cNvSpPr>
          <p:nvPr/>
        </p:nvSpPr>
        <p:spPr bwMode="auto">
          <a:xfrm>
            <a:off x="1739900" y="5222876"/>
            <a:ext cx="3924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endParaRPr lang="zh-CN" altLang="en-US" sz="1800">
              <a:latin typeface="Arial" panose="020B0604020202020204" pitchFamily="34" charset="0"/>
              <a:ea typeface="宋体" panose="02010600030101010101" pitchFamily="2" charset="-122"/>
            </a:endParaRPr>
          </a:p>
        </p:txBody>
      </p:sp>
      <p:sp>
        <p:nvSpPr>
          <p:cNvPr id="28678" name="Text Box 6"/>
          <p:cNvSpPr txBox="1">
            <a:spLocks noChangeArrowheads="1"/>
          </p:cNvSpPr>
          <p:nvPr/>
        </p:nvSpPr>
        <p:spPr bwMode="auto">
          <a:xfrm>
            <a:off x="1847850" y="4724401"/>
            <a:ext cx="410368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顷襄王革去屈原三闾大夫之职，派人押送，流放江南，永不北返。</a:t>
            </a:r>
            <a:endParaRPr lang="zh-CN" altLang="en-US" b="1">
              <a:solidFill>
                <a:srgbClr val="000000"/>
              </a:solidFill>
              <a:latin typeface="Arial" panose="020B0604020202020204" pitchFamily="34" charset="0"/>
              <a:ea typeface="楷体_GB2312" pitchFamily="49" charset="-122"/>
            </a:endParaRPr>
          </a:p>
        </p:txBody>
      </p:sp>
      <p:sp>
        <p:nvSpPr>
          <p:cNvPr id="28679" name="Text Box 7"/>
          <p:cNvSpPr txBox="1">
            <a:spLocks noChangeArrowheads="1"/>
          </p:cNvSpPr>
          <p:nvPr/>
        </p:nvSpPr>
        <p:spPr bwMode="auto">
          <a:xfrm>
            <a:off x="6456363" y="4941888"/>
            <a:ext cx="39608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solidFill>
                  <a:srgbClr val="000000"/>
                </a:solidFill>
                <a:latin typeface="Arial" panose="020B0604020202020204" pitchFamily="34" charset="0"/>
                <a:ea typeface="楷体_GB2312" pitchFamily="49" charset="-122"/>
              </a:rPr>
              <a:t>屈原遭遇国家忧患，苦痛愤怨，写下</a:t>
            </a:r>
            <a:r>
              <a:rPr lang="en-US" altLang="zh-CN" b="1">
                <a:solidFill>
                  <a:srgbClr val="000000"/>
                </a:solidFill>
                <a:latin typeface="Arial" panose="020B0604020202020204" pitchFamily="34" charset="0"/>
                <a:ea typeface="楷体_GB2312" pitchFamily="49" charset="-122"/>
              </a:rPr>
              <a:t>《</a:t>
            </a:r>
            <a:r>
              <a:rPr lang="zh-CN" altLang="en-US" b="1">
                <a:solidFill>
                  <a:srgbClr val="000000"/>
                </a:solidFill>
                <a:latin typeface="Arial" panose="020B0604020202020204" pitchFamily="34" charset="0"/>
                <a:ea typeface="楷体_GB2312" pitchFamily="49" charset="-122"/>
              </a:rPr>
              <a:t>离骚</a:t>
            </a:r>
            <a:r>
              <a:rPr lang="en-US" altLang="zh-CN" b="1">
                <a:solidFill>
                  <a:srgbClr val="000000"/>
                </a:solidFill>
                <a:latin typeface="Arial" panose="020B0604020202020204" pitchFamily="34" charset="0"/>
                <a:ea typeface="楷体_GB2312" pitchFamily="49" charset="-122"/>
              </a:rPr>
              <a:t>》</a:t>
            </a:r>
            <a:r>
              <a:rPr lang="zh-CN" altLang="en-US" b="1">
                <a:solidFill>
                  <a:srgbClr val="000000"/>
                </a:solidFill>
                <a:latin typeface="Arial" panose="020B0604020202020204" pitchFamily="34" charset="0"/>
                <a:ea typeface="楷体_GB2312" pitchFamily="49" charset="-122"/>
              </a:rPr>
              <a:t>。</a:t>
            </a:r>
            <a:endParaRPr lang="zh-CN" altLang="en-US" b="1">
              <a:solidFill>
                <a:srgbClr val="000000"/>
              </a:solidFill>
              <a:latin typeface="Arial" panose="020B0604020202020204" pitchFamily="34" charset="0"/>
              <a:ea typeface="楷体_GB2312" pitchFamily="49" charset="-122"/>
            </a:endParaRPr>
          </a:p>
        </p:txBody>
      </p:sp>
      <p:pic>
        <p:nvPicPr>
          <p:cNvPr id="28680" name="Picture 8" descr="SU_15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854701" y="4652963"/>
            <a:ext cx="385763"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9698" name="Picture 2" descr="他解下衣服，包着江边的石头，用带子紧紧缚在自己身上。奋力向江心一跳。爱国诗人带了楚国的干净石块，很快沉了下去。这天是五月五日。"/>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1" y="1"/>
            <a:ext cx="4716463"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descr="百姓相信爱国诗人是不会死的，每年五月五日，他们摇着龙船，到处去寻觅诗人。他的爱国精神，已经在中国人民心中生了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4572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Line 4"/>
          <p:cNvSpPr>
            <a:spLocks noChangeShapeType="1"/>
          </p:cNvSpPr>
          <p:nvPr/>
        </p:nvSpPr>
        <p:spPr bwMode="auto">
          <a:xfrm>
            <a:off x="6096000" y="0"/>
            <a:ext cx="0" cy="6858000"/>
          </a:xfrm>
          <a:prstGeom prst="line">
            <a:avLst/>
          </a:prstGeom>
          <a:noFill/>
          <a:ln w="9525">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9701" name="Text Box 5"/>
          <p:cNvSpPr txBox="1">
            <a:spLocks noChangeArrowheads="1"/>
          </p:cNvSpPr>
          <p:nvPr/>
        </p:nvSpPr>
        <p:spPr bwMode="auto">
          <a:xfrm>
            <a:off x="1774825" y="4800601"/>
            <a:ext cx="403383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Arial" panose="020B0604020202020204" pitchFamily="34" charset="0"/>
                <a:ea typeface="楷体_GB2312" pitchFamily="49" charset="-122"/>
              </a:rPr>
              <a:t>       </a:t>
            </a:r>
            <a:r>
              <a:rPr lang="zh-CN" altLang="en-US" b="1">
                <a:latin typeface="Arial" panose="020B0604020202020204" pitchFamily="34" charset="0"/>
                <a:ea typeface="楷体_GB2312" pitchFamily="49" charset="-122"/>
              </a:rPr>
              <a:t>秦将白起攻破楚国国都，</a:t>
            </a:r>
            <a:r>
              <a:rPr lang="zh-CN" altLang="en-US" b="1">
                <a:solidFill>
                  <a:srgbClr val="000000"/>
                </a:solidFill>
                <a:latin typeface="Arial" panose="020B0604020202020204" pitchFamily="34" charset="0"/>
                <a:ea typeface="楷体_GB2312" pitchFamily="49" charset="-122"/>
              </a:rPr>
              <a:t>屈原抱了块楚国的石块，纵身跳下汨罗江。</a:t>
            </a:r>
            <a:endParaRPr lang="zh-CN" altLang="en-US" b="1">
              <a:solidFill>
                <a:srgbClr val="000000"/>
              </a:solidFill>
              <a:latin typeface="Arial" panose="020B0604020202020204" pitchFamily="34" charset="0"/>
              <a:ea typeface="楷体_GB2312" pitchFamily="49" charset="-122"/>
            </a:endParaRPr>
          </a:p>
        </p:txBody>
      </p:sp>
      <p:sp>
        <p:nvSpPr>
          <p:cNvPr id="29702" name="Text Box 6"/>
          <p:cNvSpPr txBox="1">
            <a:spLocks noChangeArrowheads="1"/>
          </p:cNvSpPr>
          <p:nvPr/>
        </p:nvSpPr>
        <p:spPr bwMode="auto">
          <a:xfrm>
            <a:off x="6634164" y="5029200"/>
            <a:ext cx="40338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a:spcBef>
                <a:spcPct val="50000"/>
              </a:spcBef>
              <a:buClrTx/>
              <a:buSzTx/>
              <a:buFontTx/>
              <a:buNone/>
            </a:pPr>
            <a:r>
              <a:rPr lang="zh-CN" altLang="en-US" b="1">
                <a:solidFill>
                  <a:schemeClr val="bg1"/>
                </a:solidFill>
                <a:latin typeface="楷体_GB2312" pitchFamily="49" charset="-122"/>
                <a:ea typeface="楷体_GB2312" pitchFamily="49" charset="-122"/>
              </a:rPr>
              <a:t>    </a:t>
            </a:r>
            <a:r>
              <a:rPr lang="zh-CN" altLang="en-US" b="1">
                <a:solidFill>
                  <a:srgbClr val="000000"/>
                </a:solidFill>
                <a:latin typeface="楷体_GB2312" pitchFamily="49" charset="-122"/>
                <a:ea typeface="楷体_GB2312" pitchFamily="49" charset="-122"/>
              </a:rPr>
              <a:t>百姓爱戴屈原，每年</a:t>
            </a:r>
            <a:r>
              <a:rPr lang="en-US" altLang="zh-CN" b="1">
                <a:solidFill>
                  <a:srgbClr val="000000"/>
                </a:solidFill>
                <a:latin typeface="楷体_GB2312" pitchFamily="49" charset="-122"/>
                <a:ea typeface="楷体_GB2312" pitchFamily="49" charset="-122"/>
              </a:rPr>
              <a:t>5</a:t>
            </a:r>
            <a:r>
              <a:rPr lang="zh-CN" altLang="en-US" b="1">
                <a:solidFill>
                  <a:srgbClr val="000000"/>
                </a:solidFill>
                <a:latin typeface="楷体_GB2312" pitchFamily="49" charset="-122"/>
                <a:ea typeface="楷体_GB2312" pitchFamily="49" charset="-122"/>
              </a:rPr>
              <a:t>月初</a:t>
            </a:r>
            <a:r>
              <a:rPr lang="en-US" altLang="zh-CN" b="1">
                <a:solidFill>
                  <a:srgbClr val="000000"/>
                </a:solidFill>
                <a:latin typeface="楷体_GB2312" pitchFamily="49" charset="-122"/>
                <a:ea typeface="楷体_GB2312" pitchFamily="49" charset="-122"/>
              </a:rPr>
              <a:t>5</a:t>
            </a:r>
            <a:r>
              <a:rPr lang="zh-CN" altLang="en-US" b="1">
                <a:solidFill>
                  <a:srgbClr val="000000"/>
                </a:solidFill>
                <a:latin typeface="楷体_GB2312" pitchFamily="49" charset="-122"/>
                <a:ea typeface="楷体_GB2312" pitchFamily="49" charset="-122"/>
              </a:rPr>
              <a:t>，摇着龙船，拜祭屈原。</a:t>
            </a:r>
            <a:endParaRPr lang="zh-CN" altLang="en-US" b="1">
              <a:solidFill>
                <a:srgbClr val="000000"/>
              </a:solidFill>
              <a:latin typeface="楷体_GB2312" pitchFamily="49" charset="-122"/>
              <a:ea typeface="楷体_GB2312" pitchFamily="49" charset="-122"/>
            </a:endParaRPr>
          </a:p>
        </p:txBody>
      </p:sp>
      <p:pic>
        <p:nvPicPr>
          <p:cNvPr id="29703" name="Picture 7" descr="SU_15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880101" y="4724401"/>
            <a:ext cx="385763"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5562600" y="457201"/>
            <a:ext cx="2895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eaLnBrk="1" hangingPunct="1">
              <a:spcBef>
                <a:spcPct val="50000"/>
              </a:spcBef>
              <a:buClrTx/>
              <a:buSzTx/>
              <a:buFont typeface="Arial" panose="020B0604020202020204" pitchFamily="34" charset="0"/>
              <a:buNone/>
            </a:pPr>
            <a:r>
              <a:rPr lang="zh-CN" altLang="en-US" sz="4000" b="1">
                <a:solidFill>
                  <a:srgbClr val="0000FF"/>
                </a:solidFill>
                <a:latin typeface="黑体" panose="02010609060101010101" charset="-122"/>
              </a:rPr>
              <a:t>概述生平： </a:t>
            </a:r>
            <a:endParaRPr lang="zh-CN" altLang="en-US" sz="4000" b="1">
              <a:solidFill>
                <a:srgbClr val="0000FF"/>
              </a:solidFill>
              <a:latin typeface="黑体" panose="02010609060101010101" charset="-122"/>
            </a:endParaRPr>
          </a:p>
        </p:txBody>
      </p:sp>
      <p:sp>
        <p:nvSpPr>
          <p:cNvPr id="6147" name="Text Box 3"/>
          <p:cNvSpPr txBox="1">
            <a:spLocks noChangeArrowheads="1"/>
          </p:cNvSpPr>
          <p:nvPr/>
        </p:nvSpPr>
        <p:spPr bwMode="auto">
          <a:xfrm>
            <a:off x="5278438" y="1754188"/>
            <a:ext cx="4648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eaLnBrk="1" hangingPunct="1">
              <a:spcBef>
                <a:spcPct val="50000"/>
              </a:spcBef>
              <a:buClrTx/>
              <a:buSzTx/>
              <a:buFont typeface="Arial" panose="020B0604020202020204" pitchFamily="34" charset="0"/>
              <a:buNone/>
            </a:pPr>
            <a:r>
              <a:rPr lang="zh-CN" altLang="en-US" sz="3600" b="1">
                <a:latin typeface="Times New Roman" panose="02020603050405020304" charset="0"/>
                <a:ea typeface="楷体_GB2312" pitchFamily="49" charset="-122"/>
              </a:rPr>
              <a:t>出身贵族，学识渊博</a:t>
            </a:r>
            <a:endParaRPr lang="zh-CN" altLang="en-US" sz="3600" b="1">
              <a:latin typeface="Times New Roman" panose="02020603050405020304" charset="0"/>
              <a:ea typeface="楷体_GB2312" pitchFamily="49" charset="-122"/>
            </a:endParaRPr>
          </a:p>
        </p:txBody>
      </p:sp>
      <p:sp>
        <p:nvSpPr>
          <p:cNvPr id="6148" name="Text Box 5"/>
          <p:cNvSpPr txBox="1">
            <a:spLocks noChangeArrowheads="1"/>
          </p:cNvSpPr>
          <p:nvPr/>
        </p:nvSpPr>
        <p:spPr bwMode="auto">
          <a:xfrm>
            <a:off x="5335588" y="2913063"/>
            <a:ext cx="4419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eaLnBrk="1" hangingPunct="1">
              <a:spcBef>
                <a:spcPct val="50000"/>
              </a:spcBef>
              <a:buClrTx/>
              <a:buSzTx/>
              <a:buFont typeface="Arial" panose="020B0604020202020204" pitchFamily="34" charset="0"/>
              <a:buNone/>
            </a:pPr>
            <a:r>
              <a:rPr lang="zh-CN" altLang="en-US" sz="3600" b="1">
                <a:latin typeface="Times New Roman" panose="02020603050405020304" charset="0"/>
                <a:ea typeface="楷体_GB2312" pitchFamily="49" charset="-122"/>
              </a:rPr>
              <a:t>辅佐怀王，变法图强</a:t>
            </a:r>
            <a:endParaRPr lang="zh-CN" altLang="en-US" sz="3600" b="1">
              <a:latin typeface="Times New Roman" panose="02020603050405020304" charset="0"/>
              <a:ea typeface="楷体_GB2312" pitchFamily="49" charset="-122"/>
            </a:endParaRPr>
          </a:p>
        </p:txBody>
      </p:sp>
      <p:sp>
        <p:nvSpPr>
          <p:cNvPr id="6149" name="Text Box 6"/>
          <p:cNvSpPr txBox="1">
            <a:spLocks noChangeArrowheads="1"/>
          </p:cNvSpPr>
          <p:nvPr/>
        </p:nvSpPr>
        <p:spPr bwMode="auto">
          <a:xfrm>
            <a:off x="5335588" y="3921125"/>
            <a:ext cx="49514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eaLnBrk="1" hangingPunct="1">
              <a:spcBef>
                <a:spcPct val="0"/>
              </a:spcBef>
              <a:buClrTx/>
              <a:buSzTx/>
              <a:buFont typeface="Arial" panose="020B0604020202020204" pitchFamily="34" charset="0"/>
              <a:buNone/>
            </a:pPr>
            <a:r>
              <a:rPr lang="zh-CN" altLang="en-US" sz="3600" b="1">
                <a:latin typeface="Times New Roman" panose="02020603050405020304" charset="0"/>
                <a:ea typeface="楷体_GB2312" pitchFamily="49" charset="-122"/>
              </a:rPr>
              <a:t>信而被疑，忠而被谤</a:t>
            </a:r>
            <a:endParaRPr lang="zh-CN" altLang="en-US" sz="3600" b="1">
              <a:latin typeface="Times New Roman" panose="02020603050405020304" charset="0"/>
              <a:ea typeface="楷体_GB2312" pitchFamily="49" charset="-122"/>
            </a:endParaRPr>
          </a:p>
        </p:txBody>
      </p:sp>
      <p:sp>
        <p:nvSpPr>
          <p:cNvPr id="6150" name="Text Box 7"/>
          <p:cNvSpPr txBox="1">
            <a:spLocks noChangeArrowheads="1"/>
          </p:cNvSpPr>
          <p:nvPr/>
        </p:nvSpPr>
        <p:spPr bwMode="auto">
          <a:xfrm>
            <a:off x="5335589" y="5073651"/>
            <a:ext cx="48021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eaLnBrk="1" hangingPunct="1">
              <a:spcBef>
                <a:spcPct val="0"/>
              </a:spcBef>
              <a:buClrTx/>
              <a:buSzTx/>
              <a:buFont typeface="Arial" panose="020B0604020202020204" pitchFamily="34" charset="0"/>
              <a:buNone/>
            </a:pPr>
            <a:r>
              <a:rPr lang="zh-CN" altLang="en-US" sz="3600" b="1">
                <a:latin typeface="Times New Roman" panose="02020603050405020304" charset="0"/>
                <a:ea typeface="楷体_GB2312" pitchFamily="49" charset="-122"/>
              </a:rPr>
              <a:t>辗转沅湘，自沉汨罗</a:t>
            </a:r>
            <a:endParaRPr lang="zh-CN" altLang="en-US" sz="3600" b="1">
              <a:latin typeface="Times New Roman" panose="02020603050405020304" charset="0"/>
              <a:ea typeface="楷体_GB2312" pitchFamily="49" charset="-122"/>
            </a:endParaRPr>
          </a:p>
        </p:txBody>
      </p:sp>
      <p:sp>
        <p:nvSpPr>
          <p:cNvPr id="6151" name="AutoShape 8"/>
          <p:cNvSpPr>
            <a:spLocks noChangeArrowheads="1"/>
          </p:cNvSpPr>
          <p:nvPr/>
        </p:nvSpPr>
        <p:spPr bwMode="auto">
          <a:xfrm>
            <a:off x="7315200" y="2438400"/>
            <a:ext cx="381000" cy="381000"/>
          </a:xfrm>
          <a:prstGeom prst="downArrow">
            <a:avLst>
              <a:gd name="adj1" fmla="val 50000"/>
              <a:gd name="adj2" fmla="val 25000"/>
            </a:avLst>
          </a:prstGeom>
          <a:solidFill>
            <a:srgbClr val="000000"/>
          </a:solidFill>
          <a:ln w="12700" cap="sq">
            <a:solidFill>
              <a:schemeClr val="tx1"/>
            </a:solidFill>
            <a:miter lim="800000"/>
          </a:ln>
        </p:spPr>
        <p:txBody>
          <a:bodyPr vert="eaVert"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eaLnBrk="1" hangingPunct="1">
              <a:spcBef>
                <a:spcPct val="0"/>
              </a:spcBef>
              <a:buClrTx/>
              <a:buSzTx/>
              <a:buFont typeface="Arial" panose="020B0604020202020204" pitchFamily="34" charset="0"/>
              <a:buNone/>
            </a:pPr>
            <a:endParaRPr lang="zh-CN" altLang="en-US" sz="2400" b="1">
              <a:latin typeface="Times New Roman" panose="02020603050405020304" charset="0"/>
              <a:ea typeface="宋体" panose="02010600030101010101" pitchFamily="2" charset="-122"/>
            </a:endParaRPr>
          </a:p>
        </p:txBody>
      </p:sp>
      <p:sp>
        <p:nvSpPr>
          <p:cNvPr id="6152" name="AutoShape 9"/>
          <p:cNvSpPr>
            <a:spLocks noChangeArrowheads="1"/>
          </p:cNvSpPr>
          <p:nvPr/>
        </p:nvSpPr>
        <p:spPr bwMode="auto">
          <a:xfrm>
            <a:off x="7315200" y="3554413"/>
            <a:ext cx="381000" cy="381000"/>
          </a:xfrm>
          <a:prstGeom prst="downArrow">
            <a:avLst>
              <a:gd name="adj1" fmla="val 50000"/>
              <a:gd name="adj2" fmla="val 25000"/>
            </a:avLst>
          </a:prstGeom>
          <a:solidFill>
            <a:srgbClr val="000000"/>
          </a:solidFill>
          <a:ln w="12700" cap="sq">
            <a:solidFill>
              <a:schemeClr val="tx1"/>
            </a:solidFill>
            <a:miter lim="800000"/>
          </a:ln>
        </p:spPr>
        <p:txBody>
          <a:bodyPr vert="eaVert"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eaLnBrk="1" hangingPunct="1">
              <a:spcBef>
                <a:spcPct val="0"/>
              </a:spcBef>
              <a:buClrTx/>
              <a:buSzTx/>
              <a:buFont typeface="Arial" panose="020B0604020202020204" pitchFamily="34" charset="0"/>
              <a:buNone/>
            </a:pPr>
            <a:endParaRPr lang="zh-CN" altLang="en-US" sz="2400" b="1">
              <a:latin typeface="Times New Roman" panose="02020603050405020304" charset="0"/>
              <a:ea typeface="宋体" panose="02010600030101010101" pitchFamily="2" charset="-122"/>
            </a:endParaRPr>
          </a:p>
        </p:txBody>
      </p:sp>
      <p:sp>
        <p:nvSpPr>
          <p:cNvPr id="6153" name="AutoShape 10"/>
          <p:cNvSpPr>
            <a:spLocks noChangeArrowheads="1"/>
          </p:cNvSpPr>
          <p:nvPr/>
        </p:nvSpPr>
        <p:spPr bwMode="auto">
          <a:xfrm>
            <a:off x="7391400" y="4686300"/>
            <a:ext cx="381000" cy="381000"/>
          </a:xfrm>
          <a:prstGeom prst="downArrow">
            <a:avLst>
              <a:gd name="adj1" fmla="val 50000"/>
              <a:gd name="adj2" fmla="val 25000"/>
            </a:avLst>
          </a:prstGeom>
          <a:solidFill>
            <a:srgbClr val="000000"/>
          </a:solidFill>
          <a:ln w="12700" cap="sq">
            <a:solidFill>
              <a:schemeClr val="tx1"/>
            </a:solidFill>
            <a:miter lim="800000"/>
          </a:ln>
        </p:spPr>
        <p:txBody>
          <a:bodyPr vert="eaVert"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anose="020B0503020102020204" pitchFamily="34" charset="0"/>
                <a:ea typeface="黑体" panose="02010609060101010101"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anose="020B0503020102020204" pitchFamily="34" charset="0"/>
                <a:ea typeface="黑体" panose="02010609060101010101"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anose="020B0503020102020204" pitchFamily="34" charset="0"/>
                <a:ea typeface="黑体" panose="02010609060101010101"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anose="020B0503020102020204" pitchFamily="34" charset="0"/>
                <a:ea typeface="黑体" panose="02010609060101010101" charset="-122"/>
              </a:defRPr>
            </a:lvl9pPr>
          </a:lstStyle>
          <a:p>
            <a:pPr eaLnBrk="1" hangingPunct="1">
              <a:spcBef>
                <a:spcPct val="0"/>
              </a:spcBef>
              <a:buClrTx/>
              <a:buSzTx/>
              <a:buFont typeface="Arial" panose="020B0604020202020204" pitchFamily="34" charset="0"/>
              <a:buNone/>
            </a:pPr>
            <a:endParaRPr lang="zh-CN" altLang="en-US" sz="2400" b="1">
              <a:latin typeface="Times New Roman" panose="02020603050405020304" charset="0"/>
              <a:ea typeface="宋体" panose="02010600030101010101" pitchFamily="2" charset="-122"/>
            </a:endParaRPr>
          </a:p>
        </p:txBody>
      </p:sp>
      <p:pic>
        <p:nvPicPr>
          <p:cNvPr id="30730" name="Picture 4" descr="c:\users\asus\appdata\roaming\360se6\User Data\temp\2014053014240873779.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676400" y="533400"/>
            <a:ext cx="35052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0" name="组合 9"/>
          <p:cNvGrpSpPr/>
          <p:nvPr/>
        </p:nvGrpSpPr>
        <p:grpSpPr>
          <a:xfrm>
            <a:off x="3684905" y="895350"/>
            <a:ext cx="4619625" cy="4136390"/>
            <a:chOff x="5168" y="1429"/>
            <a:chExt cx="7275" cy="6514"/>
          </a:xfrm>
        </p:grpSpPr>
        <p:sp>
          <p:nvSpPr>
            <p:cNvPr id="9" name="椭圆 8"/>
            <p:cNvSpPr/>
            <p:nvPr/>
          </p:nvSpPr>
          <p:spPr>
            <a:xfrm>
              <a:off x="5452" y="1429"/>
              <a:ext cx="6514" cy="6514"/>
            </a:xfrm>
            <a:prstGeom prst="ellipse">
              <a:avLst/>
            </a:prstGeom>
            <a:solidFill>
              <a:schemeClr val="bg1"/>
            </a:solidFill>
            <a:ln w="12700">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C:\Users\Administrator\Desktop\eer1.pngeer1"/>
            <p:cNvPicPr>
              <a:picLocks noChangeAspect="1"/>
            </p:cNvPicPr>
            <p:nvPr/>
          </p:nvPicPr>
          <p:blipFill>
            <a:blip r:embed="rId2"/>
            <a:stretch>
              <a:fillRect/>
            </a:stretch>
          </p:blipFill>
          <p:spPr>
            <a:xfrm>
              <a:off x="9355" y="2235"/>
              <a:ext cx="3089" cy="806"/>
            </a:xfrm>
            <a:prstGeom prst="rect">
              <a:avLst/>
            </a:prstGeom>
          </p:spPr>
        </p:pic>
        <p:pic>
          <p:nvPicPr>
            <p:cNvPr id="25" name="图片 24" descr="C:\Users\Administrator\Desktop\322.png322"/>
            <p:cNvPicPr>
              <a:picLocks noChangeAspect="1"/>
            </p:cNvPicPr>
            <p:nvPr/>
          </p:nvPicPr>
          <p:blipFill>
            <a:blip r:embed="rId3"/>
            <a:stretch>
              <a:fillRect/>
            </a:stretch>
          </p:blipFill>
          <p:spPr>
            <a:xfrm>
              <a:off x="5168" y="5840"/>
              <a:ext cx="3089" cy="1646"/>
            </a:xfrm>
            <a:prstGeom prst="rect">
              <a:avLst/>
            </a:prstGeom>
          </p:spPr>
        </p:pic>
      </p:grpSp>
      <p:sp>
        <p:nvSpPr>
          <p:cNvPr id="4" name="圆角矩形 3"/>
          <p:cNvSpPr/>
          <p:nvPr/>
        </p:nvSpPr>
        <p:spPr>
          <a:xfrm>
            <a:off x="2804160" y="2298700"/>
            <a:ext cx="6015355" cy="119824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3314443" y="2218471"/>
            <a:ext cx="1407886" cy="1198880"/>
          </a:xfrm>
          <a:prstGeom prst="rect">
            <a:avLst/>
          </a:prstGeom>
          <a:noFill/>
        </p:spPr>
        <p:txBody>
          <a:bodyPr wrap="square" rtlCol="0">
            <a:spAutoFit/>
          </a:bodyPr>
          <a:lstStyle/>
          <a:p>
            <a:r>
              <a:rPr lang="zh-CN" altLang="en-US" sz="7200">
                <a:solidFill>
                  <a:srgbClr val="F23C04"/>
                </a:solidFill>
                <a:latin typeface="方正清刻本悦宋简体" panose="02000000000000000000" charset="-122"/>
                <a:ea typeface="方正清刻本悦宋简体" panose="02000000000000000000" charset="-122"/>
              </a:rPr>
              <a:t>贰</a:t>
            </a:r>
            <a:endParaRPr lang="zh-CN" altLang="en-US" sz="7200">
              <a:solidFill>
                <a:srgbClr val="F23C04"/>
              </a:solidFill>
              <a:latin typeface="方正清刻本悦宋简体" panose="02000000000000000000" charset="-122"/>
              <a:ea typeface="方正清刻本悦宋简体" panose="02000000000000000000" charset="-122"/>
            </a:endParaRPr>
          </a:p>
        </p:txBody>
      </p:sp>
      <p:sp>
        <p:nvSpPr>
          <p:cNvPr id="27" name="文本框 26"/>
          <p:cNvSpPr txBox="1"/>
          <p:nvPr/>
        </p:nvSpPr>
        <p:spPr>
          <a:xfrm>
            <a:off x="5135988" y="2310805"/>
            <a:ext cx="3454398" cy="1014730"/>
          </a:xfrm>
          <a:prstGeom prst="rect">
            <a:avLst/>
          </a:prstGeom>
          <a:noFill/>
        </p:spPr>
        <p:txBody>
          <a:bodyPr wrap="square" rtlCol="0">
            <a:spAutoFit/>
          </a:bodyPr>
          <a:lstStyle/>
          <a:p>
            <a:r>
              <a:rPr lang="zh-CN" altLang="en-US" sz="6000">
                <a:solidFill>
                  <a:schemeClr val="tx1"/>
                </a:solidFill>
                <a:latin typeface="方正清刻本悦宋简体" panose="02000000000000000000" charset="-122"/>
                <a:ea typeface="方正清刻本悦宋简体" panose="02000000000000000000" charset="-122"/>
              </a:rPr>
              <a:t>整体感知</a:t>
            </a:r>
            <a:endParaRPr lang="zh-CN" altLang="en-US" sz="6000">
              <a:solidFill>
                <a:schemeClr val="tx1"/>
              </a:solidFill>
              <a:latin typeface="方正清刻本悦宋简体" panose="02000000000000000000" charset="-122"/>
              <a:ea typeface="方正清刻本悦宋简体" panose="02000000000000000000" charset="-122"/>
            </a:endParaRPr>
          </a:p>
        </p:txBody>
      </p:sp>
      <p:cxnSp>
        <p:nvCxnSpPr>
          <p:cNvPr id="5" name="直接连接符 4"/>
          <p:cNvCxnSpPr/>
          <p:nvPr/>
        </p:nvCxnSpPr>
        <p:spPr>
          <a:xfrm flipH="1">
            <a:off x="4537274" y="2482629"/>
            <a:ext cx="261256" cy="580572"/>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7275493" y="3413146"/>
            <a:ext cx="474133" cy="645584"/>
            <a:chOff x="4755469" y="4479245"/>
            <a:chExt cx="355600" cy="484188"/>
          </a:xfrm>
        </p:grpSpPr>
        <p:sp>
          <p:nvSpPr>
            <p:cNvPr id="8" name="Freeform 150"/>
            <p:cNvSpPr/>
            <p:nvPr/>
          </p:nvSpPr>
          <p:spPr bwMode="auto">
            <a:xfrm>
              <a:off x="4755469" y="4479245"/>
              <a:ext cx="355600" cy="484188"/>
            </a:xfrm>
            <a:custGeom>
              <a:avLst/>
              <a:gdLst>
                <a:gd name="T0" fmla="*/ 12 w 931"/>
                <a:gd name="T1" fmla="*/ 1096 h 1310"/>
                <a:gd name="T2" fmla="*/ 16 w 931"/>
                <a:gd name="T3" fmla="*/ 1046 h 1310"/>
                <a:gd name="T4" fmla="*/ 16 w 931"/>
                <a:gd name="T5" fmla="*/ 967 h 1310"/>
                <a:gd name="T6" fmla="*/ 19 w 931"/>
                <a:gd name="T7" fmla="*/ 909 h 1310"/>
                <a:gd name="T8" fmla="*/ 19 w 931"/>
                <a:gd name="T9" fmla="*/ 785 h 1310"/>
                <a:gd name="T10" fmla="*/ 28 w 931"/>
                <a:gd name="T11" fmla="*/ 529 h 1310"/>
                <a:gd name="T12" fmla="*/ 16 w 931"/>
                <a:gd name="T13" fmla="*/ 388 h 1310"/>
                <a:gd name="T14" fmla="*/ 19 w 931"/>
                <a:gd name="T15" fmla="*/ 356 h 1310"/>
                <a:gd name="T16" fmla="*/ 191 w 931"/>
                <a:gd name="T17" fmla="*/ 254 h 1310"/>
                <a:gd name="T18" fmla="*/ 236 w 931"/>
                <a:gd name="T19" fmla="*/ 136 h 1310"/>
                <a:gd name="T20" fmla="*/ 278 w 931"/>
                <a:gd name="T21" fmla="*/ 147 h 1310"/>
                <a:gd name="T22" fmla="*/ 316 w 931"/>
                <a:gd name="T23" fmla="*/ 129 h 1310"/>
                <a:gd name="T24" fmla="*/ 317 w 931"/>
                <a:gd name="T25" fmla="*/ 72 h 1310"/>
                <a:gd name="T26" fmla="*/ 359 w 931"/>
                <a:gd name="T27" fmla="*/ 7 h 1310"/>
                <a:gd name="T28" fmla="*/ 431 w 931"/>
                <a:gd name="T29" fmla="*/ 18 h 1310"/>
                <a:gd name="T30" fmla="*/ 479 w 931"/>
                <a:gd name="T31" fmla="*/ 18 h 1310"/>
                <a:gd name="T32" fmla="*/ 542 w 931"/>
                <a:gd name="T33" fmla="*/ 18 h 1310"/>
                <a:gd name="T34" fmla="*/ 602 w 931"/>
                <a:gd name="T35" fmla="*/ 18 h 1310"/>
                <a:gd name="T36" fmla="*/ 641 w 931"/>
                <a:gd name="T37" fmla="*/ 13 h 1310"/>
                <a:gd name="T38" fmla="*/ 694 w 931"/>
                <a:gd name="T39" fmla="*/ 32 h 1310"/>
                <a:gd name="T40" fmla="*/ 725 w 931"/>
                <a:gd name="T41" fmla="*/ 32 h 1310"/>
                <a:gd name="T42" fmla="*/ 776 w 931"/>
                <a:gd name="T43" fmla="*/ 42 h 1310"/>
                <a:gd name="T44" fmla="*/ 847 w 931"/>
                <a:gd name="T45" fmla="*/ 13 h 1310"/>
                <a:gd name="T46" fmla="*/ 907 w 931"/>
                <a:gd name="T47" fmla="*/ 70 h 1310"/>
                <a:gd name="T48" fmla="*/ 919 w 931"/>
                <a:gd name="T49" fmla="*/ 152 h 1310"/>
                <a:gd name="T50" fmla="*/ 922 w 931"/>
                <a:gd name="T51" fmla="*/ 216 h 1310"/>
                <a:gd name="T52" fmla="*/ 903 w 931"/>
                <a:gd name="T53" fmla="*/ 373 h 1310"/>
                <a:gd name="T54" fmla="*/ 915 w 931"/>
                <a:gd name="T55" fmla="*/ 405 h 1310"/>
                <a:gd name="T56" fmla="*/ 919 w 931"/>
                <a:gd name="T57" fmla="*/ 447 h 1310"/>
                <a:gd name="T58" fmla="*/ 908 w 931"/>
                <a:gd name="T59" fmla="*/ 578 h 1310"/>
                <a:gd name="T60" fmla="*/ 903 w 931"/>
                <a:gd name="T61" fmla="*/ 661 h 1310"/>
                <a:gd name="T62" fmla="*/ 887 w 931"/>
                <a:gd name="T63" fmla="*/ 738 h 1310"/>
                <a:gd name="T64" fmla="*/ 903 w 931"/>
                <a:gd name="T65" fmla="*/ 795 h 1310"/>
                <a:gd name="T66" fmla="*/ 903 w 931"/>
                <a:gd name="T67" fmla="*/ 872 h 1310"/>
                <a:gd name="T68" fmla="*/ 907 w 931"/>
                <a:gd name="T69" fmla="*/ 939 h 1310"/>
                <a:gd name="T70" fmla="*/ 910 w 931"/>
                <a:gd name="T71" fmla="*/ 1026 h 1310"/>
                <a:gd name="T72" fmla="*/ 903 w 931"/>
                <a:gd name="T73" fmla="*/ 1091 h 1310"/>
                <a:gd name="T74" fmla="*/ 900 w 931"/>
                <a:gd name="T75" fmla="*/ 1198 h 1310"/>
                <a:gd name="T76" fmla="*/ 861 w 931"/>
                <a:gd name="T77" fmla="*/ 1290 h 1310"/>
                <a:gd name="T78" fmla="*/ 806 w 931"/>
                <a:gd name="T79" fmla="*/ 1287 h 1310"/>
                <a:gd name="T80" fmla="*/ 739 w 931"/>
                <a:gd name="T81" fmla="*/ 1300 h 1310"/>
                <a:gd name="T82" fmla="*/ 680 w 931"/>
                <a:gd name="T83" fmla="*/ 1305 h 1310"/>
                <a:gd name="T84" fmla="*/ 618 w 931"/>
                <a:gd name="T85" fmla="*/ 1282 h 1310"/>
                <a:gd name="T86" fmla="*/ 546 w 931"/>
                <a:gd name="T87" fmla="*/ 1282 h 1310"/>
                <a:gd name="T88" fmla="*/ 477 w 931"/>
                <a:gd name="T89" fmla="*/ 1295 h 1310"/>
                <a:gd name="T90" fmla="*/ 438 w 931"/>
                <a:gd name="T91" fmla="*/ 1300 h 1310"/>
                <a:gd name="T92" fmla="*/ 354 w 931"/>
                <a:gd name="T93" fmla="*/ 1295 h 1310"/>
                <a:gd name="T94" fmla="*/ 236 w 931"/>
                <a:gd name="T95" fmla="*/ 1300 h 1310"/>
                <a:gd name="T96" fmla="*/ 174 w 931"/>
                <a:gd name="T97" fmla="*/ 1299 h 1310"/>
                <a:gd name="T98" fmla="*/ 92 w 931"/>
                <a:gd name="T99" fmla="*/ 1305 h 1310"/>
                <a:gd name="T100" fmla="*/ 0 w 931"/>
                <a:gd name="T101" fmla="*/ 1213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31" h="1310">
                  <a:moveTo>
                    <a:pt x="5" y="1138"/>
                  </a:moveTo>
                  <a:lnTo>
                    <a:pt x="5" y="1121"/>
                  </a:lnTo>
                  <a:cubicBezTo>
                    <a:pt x="8" y="1116"/>
                    <a:pt x="9" y="1116"/>
                    <a:pt x="9" y="1111"/>
                  </a:cubicBezTo>
                  <a:lnTo>
                    <a:pt x="9" y="1096"/>
                  </a:lnTo>
                  <a:lnTo>
                    <a:pt x="12" y="1096"/>
                  </a:lnTo>
                  <a:lnTo>
                    <a:pt x="12" y="1091"/>
                  </a:lnTo>
                  <a:lnTo>
                    <a:pt x="18" y="1091"/>
                  </a:lnTo>
                  <a:cubicBezTo>
                    <a:pt x="22" y="1091"/>
                    <a:pt x="23" y="1092"/>
                    <a:pt x="26" y="1093"/>
                  </a:cubicBezTo>
                  <a:lnTo>
                    <a:pt x="28" y="1066"/>
                  </a:lnTo>
                  <a:cubicBezTo>
                    <a:pt x="23" y="1062"/>
                    <a:pt x="16" y="1057"/>
                    <a:pt x="16" y="1046"/>
                  </a:cubicBezTo>
                  <a:lnTo>
                    <a:pt x="16" y="1044"/>
                  </a:lnTo>
                  <a:cubicBezTo>
                    <a:pt x="16" y="1031"/>
                    <a:pt x="32" y="1039"/>
                    <a:pt x="32" y="1004"/>
                  </a:cubicBezTo>
                  <a:cubicBezTo>
                    <a:pt x="32" y="1000"/>
                    <a:pt x="27" y="975"/>
                    <a:pt x="25" y="970"/>
                  </a:cubicBezTo>
                  <a:lnTo>
                    <a:pt x="16" y="987"/>
                  </a:lnTo>
                  <a:lnTo>
                    <a:pt x="16" y="967"/>
                  </a:lnTo>
                  <a:cubicBezTo>
                    <a:pt x="18" y="962"/>
                    <a:pt x="19" y="962"/>
                    <a:pt x="19" y="957"/>
                  </a:cubicBezTo>
                  <a:lnTo>
                    <a:pt x="19" y="934"/>
                  </a:lnTo>
                  <a:cubicBezTo>
                    <a:pt x="19" y="925"/>
                    <a:pt x="17" y="934"/>
                    <a:pt x="16" y="919"/>
                  </a:cubicBezTo>
                  <a:lnTo>
                    <a:pt x="19" y="919"/>
                  </a:lnTo>
                  <a:lnTo>
                    <a:pt x="19" y="909"/>
                  </a:lnTo>
                  <a:cubicBezTo>
                    <a:pt x="19" y="903"/>
                    <a:pt x="24" y="900"/>
                    <a:pt x="27" y="894"/>
                  </a:cubicBezTo>
                  <a:lnTo>
                    <a:pt x="23" y="887"/>
                  </a:lnTo>
                  <a:lnTo>
                    <a:pt x="23" y="857"/>
                  </a:lnTo>
                  <a:cubicBezTo>
                    <a:pt x="21" y="853"/>
                    <a:pt x="19" y="853"/>
                    <a:pt x="19" y="847"/>
                  </a:cubicBezTo>
                  <a:lnTo>
                    <a:pt x="19" y="785"/>
                  </a:lnTo>
                  <a:cubicBezTo>
                    <a:pt x="23" y="783"/>
                    <a:pt x="28" y="770"/>
                    <a:pt x="28" y="763"/>
                  </a:cubicBezTo>
                  <a:lnTo>
                    <a:pt x="28" y="572"/>
                  </a:lnTo>
                  <a:cubicBezTo>
                    <a:pt x="28" y="562"/>
                    <a:pt x="23" y="566"/>
                    <a:pt x="23" y="557"/>
                  </a:cubicBezTo>
                  <a:lnTo>
                    <a:pt x="23" y="544"/>
                  </a:lnTo>
                  <a:cubicBezTo>
                    <a:pt x="23" y="535"/>
                    <a:pt x="28" y="538"/>
                    <a:pt x="28" y="529"/>
                  </a:cubicBezTo>
                  <a:lnTo>
                    <a:pt x="28" y="465"/>
                  </a:lnTo>
                  <a:cubicBezTo>
                    <a:pt x="28" y="459"/>
                    <a:pt x="25" y="457"/>
                    <a:pt x="23" y="452"/>
                  </a:cubicBezTo>
                  <a:lnTo>
                    <a:pt x="23" y="437"/>
                  </a:lnTo>
                  <a:cubicBezTo>
                    <a:pt x="22" y="435"/>
                    <a:pt x="16" y="415"/>
                    <a:pt x="16" y="413"/>
                  </a:cubicBezTo>
                  <a:lnTo>
                    <a:pt x="16" y="388"/>
                  </a:lnTo>
                  <a:lnTo>
                    <a:pt x="19" y="388"/>
                  </a:lnTo>
                  <a:lnTo>
                    <a:pt x="19" y="375"/>
                  </a:lnTo>
                  <a:lnTo>
                    <a:pt x="16" y="375"/>
                  </a:lnTo>
                  <a:cubicBezTo>
                    <a:pt x="17" y="361"/>
                    <a:pt x="19" y="370"/>
                    <a:pt x="19" y="360"/>
                  </a:cubicBezTo>
                  <a:lnTo>
                    <a:pt x="19" y="356"/>
                  </a:lnTo>
                  <a:lnTo>
                    <a:pt x="105" y="323"/>
                  </a:lnTo>
                  <a:cubicBezTo>
                    <a:pt x="108" y="319"/>
                    <a:pt x="113" y="316"/>
                    <a:pt x="117" y="315"/>
                  </a:cubicBezTo>
                  <a:cubicBezTo>
                    <a:pt x="124" y="313"/>
                    <a:pt x="122" y="310"/>
                    <a:pt x="128" y="309"/>
                  </a:cubicBezTo>
                  <a:cubicBezTo>
                    <a:pt x="138" y="306"/>
                    <a:pt x="164" y="335"/>
                    <a:pt x="176" y="292"/>
                  </a:cubicBezTo>
                  <a:cubicBezTo>
                    <a:pt x="179" y="283"/>
                    <a:pt x="187" y="263"/>
                    <a:pt x="191" y="254"/>
                  </a:cubicBezTo>
                  <a:cubicBezTo>
                    <a:pt x="197" y="240"/>
                    <a:pt x="204" y="238"/>
                    <a:pt x="210" y="230"/>
                  </a:cubicBezTo>
                  <a:cubicBezTo>
                    <a:pt x="211" y="228"/>
                    <a:pt x="216" y="193"/>
                    <a:pt x="217" y="189"/>
                  </a:cubicBezTo>
                  <a:cubicBezTo>
                    <a:pt x="218" y="184"/>
                    <a:pt x="226" y="152"/>
                    <a:pt x="225" y="149"/>
                  </a:cubicBezTo>
                  <a:lnTo>
                    <a:pt x="228" y="150"/>
                  </a:lnTo>
                  <a:cubicBezTo>
                    <a:pt x="227" y="141"/>
                    <a:pt x="231" y="137"/>
                    <a:pt x="236" y="136"/>
                  </a:cubicBezTo>
                  <a:lnTo>
                    <a:pt x="239" y="135"/>
                  </a:lnTo>
                  <a:lnTo>
                    <a:pt x="244" y="135"/>
                  </a:lnTo>
                  <a:cubicBezTo>
                    <a:pt x="245" y="142"/>
                    <a:pt x="250" y="142"/>
                    <a:pt x="252" y="147"/>
                  </a:cubicBezTo>
                  <a:cubicBezTo>
                    <a:pt x="254" y="151"/>
                    <a:pt x="254" y="157"/>
                    <a:pt x="259" y="158"/>
                  </a:cubicBezTo>
                  <a:cubicBezTo>
                    <a:pt x="263" y="159"/>
                    <a:pt x="271" y="148"/>
                    <a:pt x="278" y="147"/>
                  </a:cubicBezTo>
                  <a:lnTo>
                    <a:pt x="283" y="145"/>
                  </a:lnTo>
                  <a:lnTo>
                    <a:pt x="288" y="144"/>
                  </a:lnTo>
                  <a:cubicBezTo>
                    <a:pt x="294" y="144"/>
                    <a:pt x="298" y="145"/>
                    <a:pt x="302" y="147"/>
                  </a:cubicBezTo>
                  <a:lnTo>
                    <a:pt x="305" y="162"/>
                  </a:lnTo>
                  <a:lnTo>
                    <a:pt x="316" y="129"/>
                  </a:lnTo>
                  <a:cubicBezTo>
                    <a:pt x="321" y="131"/>
                    <a:pt x="334" y="137"/>
                    <a:pt x="340" y="136"/>
                  </a:cubicBezTo>
                  <a:cubicBezTo>
                    <a:pt x="347" y="134"/>
                    <a:pt x="346" y="103"/>
                    <a:pt x="352" y="96"/>
                  </a:cubicBezTo>
                  <a:cubicBezTo>
                    <a:pt x="349" y="90"/>
                    <a:pt x="345" y="76"/>
                    <a:pt x="340" y="81"/>
                  </a:cubicBezTo>
                  <a:lnTo>
                    <a:pt x="339" y="76"/>
                  </a:lnTo>
                  <a:cubicBezTo>
                    <a:pt x="337" y="78"/>
                    <a:pt x="321" y="71"/>
                    <a:pt x="317" y="72"/>
                  </a:cubicBezTo>
                  <a:cubicBezTo>
                    <a:pt x="314" y="73"/>
                    <a:pt x="296" y="75"/>
                    <a:pt x="291" y="78"/>
                  </a:cubicBezTo>
                  <a:cubicBezTo>
                    <a:pt x="277" y="72"/>
                    <a:pt x="297" y="58"/>
                    <a:pt x="299" y="51"/>
                  </a:cubicBezTo>
                  <a:cubicBezTo>
                    <a:pt x="304" y="54"/>
                    <a:pt x="305" y="53"/>
                    <a:pt x="311" y="51"/>
                  </a:cubicBezTo>
                  <a:cubicBezTo>
                    <a:pt x="324" y="48"/>
                    <a:pt x="322" y="46"/>
                    <a:pt x="336" y="31"/>
                  </a:cubicBezTo>
                  <a:cubicBezTo>
                    <a:pt x="343" y="22"/>
                    <a:pt x="349" y="9"/>
                    <a:pt x="359" y="7"/>
                  </a:cubicBezTo>
                  <a:lnTo>
                    <a:pt x="362" y="6"/>
                  </a:lnTo>
                  <a:cubicBezTo>
                    <a:pt x="366" y="5"/>
                    <a:pt x="374" y="10"/>
                    <a:pt x="373" y="0"/>
                  </a:cubicBezTo>
                  <a:lnTo>
                    <a:pt x="403" y="0"/>
                  </a:lnTo>
                  <a:cubicBezTo>
                    <a:pt x="406" y="9"/>
                    <a:pt x="409" y="8"/>
                    <a:pt x="417" y="8"/>
                  </a:cubicBezTo>
                  <a:cubicBezTo>
                    <a:pt x="419" y="9"/>
                    <a:pt x="429" y="17"/>
                    <a:pt x="431" y="18"/>
                  </a:cubicBezTo>
                  <a:lnTo>
                    <a:pt x="435" y="18"/>
                  </a:lnTo>
                  <a:cubicBezTo>
                    <a:pt x="441" y="18"/>
                    <a:pt x="438" y="13"/>
                    <a:pt x="444" y="13"/>
                  </a:cubicBezTo>
                  <a:lnTo>
                    <a:pt x="458" y="13"/>
                  </a:lnTo>
                  <a:lnTo>
                    <a:pt x="458" y="18"/>
                  </a:lnTo>
                  <a:lnTo>
                    <a:pt x="479" y="18"/>
                  </a:lnTo>
                  <a:cubicBezTo>
                    <a:pt x="481" y="18"/>
                    <a:pt x="494" y="27"/>
                    <a:pt x="496" y="27"/>
                  </a:cubicBezTo>
                  <a:lnTo>
                    <a:pt x="504" y="27"/>
                  </a:lnTo>
                  <a:cubicBezTo>
                    <a:pt x="507" y="27"/>
                    <a:pt x="507" y="26"/>
                    <a:pt x="511" y="23"/>
                  </a:cubicBezTo>
                  <a:cubicBezTo>
                    <a:pt x="512" y="27"/>
                    <a:pt x="523" y="37"/>
                    <a:pt x="526" y="37"/>
                  </a:cubicBezTo>
                  <a:cubicBezTo>
                    <a:pt x="532" y="37"/>
                    <a:pt x="541" y="23"/>
                    <a:pt x="542" y="18"/>
                  </a:cubicBezTo>
                  <a:lnTo>
                    <a:pt x="560" y="18"/>
                  </a:lnTo>
                  <a:cubicBezTo>
                    <a:pt x="566" y="18"/>
                    <a:pt x="563" y="13"/>
                    <a:pt x="569" y="13"/>
                  </a:cubicBezTo>
                  <a:lnTo>
                    <a:pt x="595" y="13"/>
                  </a:lnTo>
                  <a:lnTo>
                    <a:pt x="595" y="18"/>
                  </a:lnTo>
                  <a:lnTo>
                    <a:pt x="602" y="18"/>
                  </a:lnTo>
                  <a:cubicBezTo>
                    <a:pt x="608" y="18"/>
                    <a:pt x="605" y="13"/>
                    <a:pt x="611" y="13"/>
                  </a:cubicBezTo>
                  <a:lnTo>
                    <a:pt x="618" y="13"/>
                  </a:lnTo>
                  <a:lnTo>
                    <a:pt x="618" y="18"/>
                  </a:lnTo>
                  <a:cubicBezTo>
                    <a:pt x="630" y="17"/>
                    <a:pt x="623" y="13"/>
                    <a:pt x="630" y="13"/>
                  </a:cubicBezTo>
                  <a:lnTo>
                    <a:pt x="641" y="13"/>
                  </a:lnTo>
                  <a:cubicBezTo>
                    <a:pt x="646" y="13"/>
                    <a:pt x="644" y="14"/>
                    <a:pt x="646" y="18"/>
                  </a:cubicBezTo>
                  <a:cubicBezTo>
                    <a:pt x="647" y="16"/>
                    <a:pt x="650" y="13"/>
                    <a:pt x="651" y="13"/>
                  </a:cubicBezTo>
                  <a:cubicBezTo>
                    <a:pt x="655" y="13"/>
                    <a:pt x="655" y="14"/>
                    <a:pt x="658" y="18"/>
                  </a:cubicBezTo>
                  <a:lnTo>
                    <a:pt x="676" y="18"/>
                  </a:lnTo>
                  <a:lnTo>
                    <a:pt x="694" y="32"/>
                  </a:lnTo>
                  <a:lnTo>
                    <a:pt x="702" y="32"/>
                  </a:lnTo>
                  <a:lnTo>
                    <a:pt x="702" y="28"/>
                  </a:lnTo>
                  <a:lnTo>
                    <a:pt x="716" y="27"/>
                  </a:lnTo>
                  <a:lnTo>
                    <a:pt x="716" y="32"/>
                  </a:lnTo>
                  <a:lnTo>
                    <a:pt x="725" y="32"/>
                  </a:lnTo>
                  <a:cubicBezTo>
                    <a:pt x="731" y="32"/>
                    <a:pt x="728" y="27"/>
                    <a:pt x="734" y="27"/>
                  </a:cubicBezTo>
                  <a:lnTo>
                    <a:pt x="739" y="27"/>
                  </a:lnTo>
                  <a:cubicBezTo>
                    <a:pt x="740" y="30"/>
                    <a:pt x="752" y="55"/>
                    <a:pt x="755" y="55"/>
                  </a:cubicBezTo>
                  <a:cubicBezTo>
                    <a:pt x="761" y="55"/>
                    <a:pt x="767" y="41"/>
                    <a:pt x="771" y="37"/>
                  </a:cubicBezTo>
                  <a:lnTo>
                    <a:pt x="776" y="42"/>
                  </a:lnTo>
                  <a:lnTo>
                    <a:pt x="794" y="23"/>
                  </a:lnTo>
                  <a:lnTo>
                    <a:pt x="801" y="22"/>
                  </a:lnTo>
                  <a:cubicBezTo>
                    <a:pt x="805" y="22"/>
                    <a:pt x="805" y="21"/>
                    <a:pt x="808" y="18"/>
                  </a:cubicBezTo>
                  <a:lnTo>
                    <a:pt x="840" y="18"/>
                  </a:lnTo>
                  <a:cubicBezTo>
                    <a:pt x="843" y="15"/>
                    <a:pt x="843" y="13"/>
                    <a:pt x="847" y="13"/>
                  </a:cubicBezTo>
                  <a:lnTo>
                    <a:pt x="857" y="13"/>
                  </a:lnTo>
                  <a:cubicBezTo>
                    <a:pt x="863" y="12"/>
                    <a:pt x="860" y="18"/>
                    <a:pt x="866" y="18"/>
                  </a:cubicBezTo>
                  <a:lnTo>
                    <a:pt x="877" y="18"/>
                  </a:lnTo>
                  <a:cubicBezTo>
                    <a:pt x="879" y="25"/>
                    <a:pt x="907" y="36"/>
                    <a:pt x="907" y="60"/>
                  </a:cubicBezTo>
                  <a:lnTo>
                    <a:pt x="907" y="70"/>
                  </a:lnTo>
                  <a:lnTo>
                    <a:pt x="910" y="70"/>
                  </a:lnTo>
                  <a:lnTo>
                    <a:pt x="910" y="95"/>
                  </a:lnTo>
                  <a:cubicBezTo>
                    <a:pt x="910" y="104"/>
                    <a:pt x="915" y="100"/>
                    <a:pt x="915" y="109"/>
                  </a:cubicBezTo>
                  <a:lnTo>
                    <a:pt x="915" y="152"/>
                  </a:lnTo>
                  <a:lnTo>
                    <a:pt x="919" y="152"/>
                  </a:lnTo>
                  <a:lnTo>
                    <a:pt x="919" y="172"/>
                  </a:lnTo>
                  <a:cubicBezTo>
                    <a:pt x="919" y="177"/>
                    <a:pt x="920" y="177"/>
                    <a:pt x="922" y="182"/>
                  </a:cubicBezTo>
                  <a:lnTo>
                    <a:pt x="919" y="181"/>
                  </a:lnTo>
                  <a:lnTo>
                    <a:pt x="919" y="204"/>
                  </a:lnTo>
                  <a:cubicBezTo>
                    <a:pt x="919" y="213"/>
                    <a:pt x="922" y="208"/>
                    <a:pt x="922" y="216"/>
                  </a:cubicBezTo>
                  <a:lnTo>
                    <a:pt x="922" y="219"/>
                  </a:lnTo>
                  <a:cubicBezTo>
                    <a:pt x="922" y="227"/>
                    <a:pt x="919" y="223"/>
                    <a:pt x="919" y="231"/>
                  </a:cubicBezTo>
                  <a:lnTo>
                    <a:pt x="919" y="273"/>
                  </a:lnTo>
                  <a:cubicBezTo>
                    <a:pt x="919" y="282"/>
                    <a:pt x="931" y="297"/>
                    <a:pt x="931" y="311"/>
                  </a:cubicBezTo>
                  <a:cubicBezTo>
                    <a:pt x="931" y="326"/>
                    <a:pt x="909" y="361"/>
                    <a:pt x="903" y="373"/>
                  </a:cubicBezTo>
                  <a:cubicBezTo>
                    <a:pt x="905" y="377"/>
                    <a:pt x="907" y="377"/>
                    <a:pt x="907" y="383"/>
                  </a:cubicBezTo>
                  <a:lnTo>
                    <a:pt x="906" y="390"/>
                  </a:lnTo>
                  <a:lnTo>
                    <a:pt x="899" y="393"/>
                  </a:lnTo>
                  <a:lnTo>
                    <a:pt x="905" y="405"/>
                  </a:lnTo>
                  <a:lnTo>
                    <a:pt x="915" y="405"/>
                  </a:lnTo>
                  <a:cubicBezTo>
                    <a:pt x="918" y="410"/>
                    <a:pt x="919" y="409"/>
                    <a:pt x="919" y="415"/>
                  </a:cubicBezTo>
                  <a:lnTo>
                    <a:pt x="919" y="427"/>
                  </a:lnTo>
                  <a:cubicBezTo>
                    <a:pt x="919" y="436"/>
                    <a:pt x="915" y="431"/>
                    <a:pt x="915" y="440"/>
                  </a:cubicBezTo>
                  <a:lnTo>
                    <a:pt x="915" y="447"/>
                  </a:lnTo>
                  <a:lnTo>
                    <a:pt x="919" y="447"/>
                  </a:lnTo>
                  <a:lnTo>
                    <a:pt x="918" y="481"/>
                  </a:lnTo>
                  <a:lnTo>
                    <a:pt x="910" y="500"/>
                  </a:lnTo>
                  <a:lnTo>
                    <a:pt x="910" y="545"/>
                  </a:lnTo>
                  <a:lnTo>
                    <a:pt x="907" y="552"/>
                  </a:lnTo>
                  <a:lnTo>
                    <a:pt x="908" y="578"/>
                  </a:lnTo>
                  <a:lnTo>
                    <a:pt x="888" y="607"/>
                  </a:lnTo>
                  <a:lnTo>
                    <a:pt x="890" y="607"/>
                  </a:lnTo>
                  <a:lnTo>
                    <a:pt x="900" y="624"/>
                  </a:lnTo>
                  <a:lnTo>
                    <a:pt x="900" y="661"/>
                  </a:lnTo>
                  <a:lnTo>
                    <a:pt x="903" y="661"/>
                  </a:lnTo>
                  <a:lnTo>
                    <a:pt x="903" y="693"/>
                  </a:lnTo>
                  <a:lnTo>
                    <a:pt x="907" y="693"/>
                  </a:lnTo>
                  <a:cubicBezTo>
                    <a:pt x="906" y="710"/>
                    <a:pt x="903" y="701"/>
                    <a:pt x="903" y="711"/>
                  </a:cubicBezTo>
                  <a:lnTo>
                    <a:pt x="903" y="718"/>
                  </a:lnTo>
                  <a:cubicBezTo>
                    <a:pt x="897" y="719"/>
                    <a:pt x="887" y="729"/>
                    <a:pt x="887" y="738"/>
                  </a:cubicBezTo>
                  <a:lnTo>
                    <a:pt x="887" y="745"/>
                  </a:lnTo>
                  <a:cubicBezTo>
                    <a:pt x="887" y="757"/>
                    <a:pt x="899" y="757"/>
                    <a:pt x="900" y="773"/>
                  </a:cubicBezTo>
                  <a:lnTo>
                    <a:pt x="896" y="773"/>
                  </a:lnTo>
                  <a:lnTo>
                    <a:pt x="897" y="784"/>
                  </a:lnTo>
                  <a:lnTo>
                    <a:pt x="903" y="795"/>
                  </a:lnTo>
                  <a:lnTo>
                    <a:pt x="903" y="805"/>
                  </a:lnTo>
                  <a:cubicBezTo>
                    <a:pt x="903" y="814"/>
                    <a:pt x="907" y="809"/>
                    <a:pt x="907" y="818"/>
                  </a:cubicBezTo>
                  <a:lnTo>
                    <a:pt x="907" y="842"/>
                  </a:lnTo>
                  <a:cubicBezTo>
                    <a:pt x="907" y="848"/>
                    <a:pt x="905" y="848"/>
                    <a:pt x="903" y="852"/>
                  </a:cubicBezTo>
                  <a:lnTo>
                    <a:pt x="903" y="872"/>
                  </a:lnTo>
                  <a:cubicBezTo>
                    <a:pt x="901" y="877"/>
                    <a:pt x="900" y="877"/>
                    <a:pt x="900" y="882"/>
                  </a:cubicBezTo>
                  <a:lnTo>
                    <a:pt x="900" y="902"/>
                  </a:lnTo>
                  <a:lnTo>
                    <a:pt x="896" y="902"/>
                  </a:lnTo>
                  <a:lnTo>
                    <a:pt x="907" y="924"/>
                  </a:lnTo>
                  <a:lnTo>
                    <a:pt x="907" y="939"/>
                  </a:lnTo>
                  <a:cubicBezTo>
                    <a:pt x="907" y="948"/>
                    <a:pt x="910" y="943"/>
                    <a:pt x="910" y="952"/>
                  </a:cubicBezTo>
                  <a:lnTo>
                    <a:pt x="910" y="972"/>
                  </a:lnTo>
                  <a:cubicBezTo>
                    <a:pt x="910" y="980"/>
                    <a:pt x="907" y="975"/>
                    <a:pt x="907" y="984"/>
                  </a:cubicBezTo>
                  <a:lnTo>
                    <a:pt x="907" y="1014"/>
                  </a:lnTo>
                  <a:cubicBezTo>
                    <a:pt x="907" y="1022"/>
                    <a:pt x="910" y="1018"/>
                    <a:pt x="910" y="1026"/>
                  </a:cubicBezTo>
                  <a:lnTo>
                    <a:pt x="910" y="1059"/>
                  </a:lnTo>
                  <a:lnTo>
                    <a:pt x="907" y="1059"/>
                  </a:lnTo>
                  <a:lnTo>
                    <a:pt x="907" y="1069"/>
                  </a:lnTo>
                  <a:cubicBezTo>
                    <a:pt x="907" y="1077"/>
                    <a:pt x="903" y="1072"/>
                    <a:pt x="903" y="1081"/>
                  </a:cubicBezTo>
                  <a:lnTo>
                    <a:pt x="903" y="1091"/>
                  </a:lnTo>
                  <a:lnTo>
                    <a:pt x="907" y="1091"/>
                  </a:lnTo>
                  <a:lnTo>
                    <a:pt x="907" y="1101"/>
                  </a:lnTo>
                  <a:cubicBezTo>
                    <a:pt x="907" y="1109"/>
                    <a:pt x="903" y="1105"/>
                    <a:pt x="903" y="1113"/>
                  </a:cubicBezTo>
                  <a:lnTo>
                    <a:pt x="903" y="1198"/>
                  </a:lnTo>
                  <a:lnTo>
                    <a:pt x="900" y="1198"/>
                  </a:lnTo>
                  <a:lnTo>
                    <a:pt x="900" y="1208"/>
                  </a:lnTo>
                  <a:cubicBezTo>
                    <a:pt x="900" y="1209"/>
                    <a:pt x="893" y="1233"/>
                    <a:pt x="893" y="1235"/>
                  </a:cubicBezTo>
                  <a:lnTo>
                    <a:pt x="893" y="1245"/>
                  </a:lnTo>
                  <a:cubicBezTo>
                    <a:pt x="886" y="1248"/>
                    <a:pt x="882" y="1290"/>
                    <a:pt x="868" y="1290"/>
                  </a:cubicBezTo>
                  <a:lnTo>
                    <a:pt x="861" y="1290"/>
                  </a:lnTo>
                  <a:lnTo>
                    <a:pt x="861" y="1295"/>
                  </a:lnTo>
                  <a:lnTo>
                    <a:pt x="836" y="1295"/>
                  </a:lnTo>
                  <a:cubicBezTo>
                    <a:pt x="835" y="1290"/>
                    <a:pt x="826" y="1282"/>
                    <a:pt x="822" y="1282"/>
                  </a:cubicBezTo>
                  <a:lnTo>
                    <a:pt x="820" y="1282"/>
                  </a:lnTo>
                  <a:cubicBezTo>
                    <a:pt x="814" y="1282"/>
                    <a:pt x="810" y="1284"/>
                    <a:pt x="806" y="1287"/>
                  </a:cubicBezTo>
                  <a:cubicBezTo>
                    <a:pt x="800" y="1283"/>
                    <a:pt x="759" y="1257"/>
                    <a:pt x="755" y="1257"/>
                  </a:cubicBezTo>
                  <a:lnTo>
                    <a:pt x="694" y="1257"/>
                  </a:lnTo>
                  <a:cubicBezTo>
                    <a:pt x="696" y="1267"/>
                    <a:pt x="705" y="1267"/>
                    <a:pt x="712" y="1276"/>
                  </a:cubicBezTo>
                  <a:cubicBezTo>
                    <a:pt x="717" y="1282"/>
                    <a:pt x="726" y="1290"/>
                    <a:pt x="734" y="1290"/>
                  </a:cubicBezTo>
                  <a:lnTo>
                    <a:pt x="739" y="1300"/>
                  </a:lnTo>
                  <a:lnTo>
                    <a:pt x="736" y="1300"/>
                  </a:lnTo>
                  <a:lnTo>
                    <a:pt x="736" y="1305"/>
                  </a:lnTo>
                  <a:cubicBezTo>
                    <a:pt x="733" y="1301"/>
                    <a:pt x="733" y="1300"/>
                    <a:pt x="729" y="1300"/>
                  </a:cubicBezTo>
                  <a:cubicBezTo>
                    <a:pt x="723" y="1300"/>
                    <a:pt x="726" y="1305"/>
                    <a:pt x="720" y="1304"/>
                  </a:cubicBezTo>
                  <a:lnTo>
                    <a:pt x="680" y="1305"/>
                  </a:lnTo>
                  <a:cubicBezTo>
                    <a:pt x="678" y="1305"/>
                    <a:pt x="661" y="1295"/>
                    <a:pt x="660" y="1295"/>
                  </a:cubicBezTo>
                  <a:lnTo>
                    <a:pt x="650" y="1295"/>
                  </a:lnTo>
                  <a:lnTo>
                    <a:pt x="650" y="1290"/>
                  </a:lnTo>
                  <a:lnTo>
                    <a:pt x="627" y="1290"/>
                  </a:lnTo>
                  <a:cubicBezTo>
                    <a:pt x="622" y="1290"/>
                    <a:pt x="622" y="1286"/>
                    <a:pt x="618" y="1282"/>
                  </a:cubicBezTo>
                  <a:lnTo>
                    <a:pt x="609" y="1295"/>
                  </a:lnTo>
                  <a:lnTo>
                    <a:pt x="562" y="1295"/>
                  </a:lnTo>
                  <a:lnTo>
                    <a:pt x="562" y="1290"/>
                  </a:lnTo>
                  <a:lnTo>
                    <a:pt x="555" y="1290"/>
                  </a:lnTo>
                  <a:cubicBezTo>
                    <a:pt x="548" y="1290"/>
                    <a:pt x="549" y="1282"/>
                    <a:pt x="546" y="1282"/>
                  </a:cubicBezTo>
                  <a:cubicBezTo>
                    <a:pt x="541" y="1282"/>
                    <a:pt x="538" y="1290"/>
                    <a:pt x="537" y="1295"/>
                  </a:cubicBezTo>
                  <a:lnTo>
                    <a:pt x="511" y="1295"/>
                  </a:lnTo>
                  <a:lnTo>
                    <a:pt x="511" y="1300"/>
                  </a:lnTo>
                  <a:lnTo>
                    <a:pt x="477" y="1300"/>
                  </a:lnTo>
                  <a:lnTo>
                    <a:pt x="477" y="1295"/>
                  </a:lnTo>
                  <a:cubicBezTo>
                    <a:pt x="470" y="1297"/>
                    <a:pt x="474" y="1300"/>
                    <a:pt x="468" y="1300"/>
                  </a:cubicBezTo>
                  <a:lnTo>
                    <a:pt x="451" y="1300"/>
                  </a:lnTo>
                  <a:lnTo>
                    <a:pt x="451" y="1295"/>
                  </a:lnTo>
                  <a:lnTo>
                    <a:pt x="438" y="1295"/>
                  </a:lnTo>
                  <a:lnTo>
                    <a:pt x="438" y="1300"/>
                  </a:lnTo>
                  <a:lnTo>
                    <a:pt x="383" y="1299"/>
                  </a:lnTo>
                  <a:lnTo>
                    <a:pt x="379" y="1290"/>
                  </a:lnTo>
                  <a:lnTo>
                    <a:pt x="371" y="1290"/>
                  </a:lnTo>
                  <a:cubicBezTo>
                    <a:pt x="365" y="1290"/>
                    <a:pt x="366" y="1282"/>
                    <a:pt x="363" y="1282"/>
                  </a:cubicBezTo>
                  <a:cubicBezTo>
                    <a:pt x="358" y="1282"/>
                    <a:pt x="355" y="1290"/>
                    <a:pt x="354" y="1295"/>
                  </a:cubicBezTo>
                  <a:lnTo>
                    <a:pt x="271" y="1295"/>
                  </a:lnTo>
                  <a:cubicBezTo>
                    <a:pt x="265" y="1295"/>
                    <a:pt x="267" y="1300"/>
                    <a:pt x="264" y="1300"/>
                  </a:cubicBezTo>
                  <a:cubicBezTo>
                    <a:pt x="258" y="1300"/>
                    <a:pt x="261" y="1295"/>
                    <a:pt x="255" y="1295"/>
                  </a:cubicBezTo>
                  <a:lnTo>
                    <a:pt x="236" y="1295"/>
                  </a:lnTo>
                  <a:lnTo>
                    <a:pt x="236" y="1300"/>
                  </a:lnTo>
                  <a:lnTo>
                    <a:pt x="218" y="1300"/>
                  </a:lnTo>
                  <a:lnTo>
                    <a:pt x="218" y="1295"/>
                  </a:lnTo>
                  <a:lnTo>
                    <a:pt x="203" y="1295"/>
                  </a:lnTo>
                  <a:cubicBezTo>
                    <a:pt x="199" y="1295"/>
                    <a:pt x="199" y="1297"/>
                    <a:pt x="195" y="1300"/>
                  </a:cubicBezTo>
                  <a:lnTo>
                    <a:pt x="174" y="1299"/>
                  </a:lnTo>
                  <a:lnTo>
                    <a:pt x="169" y="1305"/>
                  </a:lnTo>
                  <a:lnTo>
                    <a:pt x="106" y="1305"/>
                  </a:lnTo>
                  <a:cubicBezTo>
                    <a:pt x="103" y="1308"/>
                    <a:pt x="103" y="1310"/>
                    <a:pt x="99" y="1310"/>
                  </a:cubicBezTo>
                  <a:lnTo>
                    <a:pt x="92" y="1309"/>
                  </a:lnTo>
                  <a:lnTo>
                    <a:pt x="92" y="1305"/>
                  </a:lnTo>
                  <a:lnTo>
                    <a:pt x="51" y="1305"/>
                  </a:lnTo>
                  <a:cubicBezTo>
                    <a:pt x="47" y="1304"/>
                    <a:pt x="47" y="1303"/>
                    <a:pt x="44" y="1300"/>
                  </a:cubicBezTo>
                  <a:lnTo>
                    <a:pt x="34" y="1300"/>
                  </a:lnTo>
                  <a:cubicBezTo>
                    <a:pt x="23" y="1289"/>
                    <a:pt x="13" y="1275"/>
                    <a:pt x="5" y="1260"/>
                  </a:cubicBezTo>
                  <a:cubicBezTo>
                    <a:pt x="5" y="1244"/>
                    <a:pt x="9" y="1217"/>
                    <a:pt x="0" y="1213"/>
                  </a:cubicBezTo>
                  <a:lnTo>
                    <a:pt x="0" y="1141"/>
                  </a:lnTo>
                  <a:lnTo>
                    <a:pt x="5" y="1138"/>
                  </a:lnTo>
                  <a:close/>
                </a:path>
              </a:pathLst>
            </a:custGeom>
            <a:solidFill>
              <a:srgbClr val="E5001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sp>
          <p:nvSpPr>
            <p:cNvPr id="11" name="Freeform 151"/>
            <p:cNvSpPr>
              <a:spLocks noEditPoints="1"/>
            </p:cNvSpPr>
            <p:nvPr/>
          </p:nvSpPr>
          <p:spPr bwMode="auto">
            <a:xfrm>
              <a:off x="4933269" y="4482420"/>
              <a:ext cx="138113" cy="458788"/>
            </a:xfrm>
            <a:custGeom>
              <a:avLst/>
              <a:gdLst>
                <a:gd name="T0" fmla="*/ 170 w 366"/>
                <a:gd name="T1" fmla="*/ 179 h 1245"/>
                <a:gd name="T2" fmla="*/ 182 w 366"/>
                <a:gd name="T3" fmla="*/ 3 h 1245"/>
                <a:gd name="T4" fmla="*/ 208 w 366"/>
                <a:gd name="T5" fmla="*/ 118 h 1245"/>
                <a:gd name="T6" fmla="*/ 310 w 366"/>
                <a:gd name="T7" fmla="*/ 92 h 1245"/>
                <a:gd name="T8" fmla="*/ 342 w 366"/>
                <a:gd name="T9" fmla="*/ 74 h 1245"/>
                <a:gd name="T10" fmla="*/ 352 w 366"/>
                <a:gd name="T11" fmla="*/ 184 h 1245"/>
                <a:gd name="T12" fmla="*/ 209 w 366"/>
                <a:gd name="T13" fmla="*/ 337 h 1245"/>
                <a:gd name="T14" fmla="*/ 212 w 366"/>
                <a:gd name="T15" fmla="*/ 610 h 1245"/>
                <a:gd name="T16" fmla="*/ 170 w 366"/>
                <a:gd name="T17" fmla="*/ 592 h 1245"/>
                <a:gd name="T18" fmla="*/ 70 w 366"/>
                <a:gd name="T19" fmla="*/ 330 h 1245"/>
                <a:gd name="T20" fmla="*/ 15 w 366"/>
                <a:gd name="T21" fmla="*/ 191 h 1245"/>
                <a:gd name="T22" fmla="*/ 39 w 366"/>
                <a:gd name="T23" fmla="*/ 76 h 1245"/>
                <a:gd name="T24" fmla="*/ 57 w 366"/>
                <a:gd name="T25" fmla="*/ 144 h 1245"/>
                <a:gd name="T26" fmla="*/ 54 w 366"/>
                <a:gd name="T27" fmla="*/ 220 h 1245"/>
                <a:gd name="T28" fmla="*/ 79 w 366"/>
                <a:gd name="T29" fmla="*/ 287 h 1245"/>
                <a:gd name="T30" fmla="*/ 170 w 366"/>
                <a:gd name="T31" fmla="*/ 295 h 1245"/>
                <a:gd name="T32" fmla="*/ 209 w 366"/>
                <a:gd name="T33" fmla="*/ 254 h 1245"/>
                <a:gd name="T34" fmla="*/ 315 w 366"/>
                <a:gd name="T35" fmla="*/ 230 h 1245"/>
                <a:gd name="T36" fmla="*/ 209 w 366"/>
                <a:gd name="T37" fmla="*/ 254 h 1245"/>
                <a:gd name="T38" fmla="*/ 134 w 366"/>
                <a:gd name="T39" fmla="*/ 909 h 1245"/>
                <a:gd name="T40" fmla="*/ 200 w 366"/>
                <a:gd name="T41" fmla="*/ 987 h 1245"/>
                <a:gd name="T42" fmla="*/ 74 w 366"/>
                <a:gd name="T43" fmla="*/ 1026 h 1245"/>
                <a:gd name="T44" fmla="*/ 157 w 366"/>
                <a:gd name="T45" fmla="*/ 1000 h 1245"/>
                <a:gd name="T46" fmla="*/ 142 w 366"/>
                <a:gd name="T47" fmla="*/ 947 h 1245"/>
                <a:gd name="T48" fmla="*/ 101 w 366"/>
                <a:gd name="T49" fmla="*/ 994 h 1245"/>
                <a:gd name="T50" fmla="*/ 0 w 366"/>
                <a:gd name="T51" fmla="*/ 880 h 1245"/>
                <a:gd name="T52" fmla="*/ 232 w 366"/>
                <a:gd name="T53" fmla="*/ 697 h 1245"/>
                <a:gd name="T54" fmla="*/ 364 w 366"/>
                <a:gd name="T55" fmla="*/ 859 h 1245"/>
                <a:gd name="T56" fmla="*/ 338 w 366"/>
                <a:gd name="T57" fmla="*/ 1192 h 1245"/>
                <a:gd name="T58" fmla="*/ 156 w 366"/>
                <a:gd name="T59" fmla="*/ 1245 h 1245"/>
                <a:gd name="T60" fmla="*/ 7 w 366"/>
                <a:gd name="T61" fmla="*/ 1120 h 1245"/>
                <a:gd name="T62" fmla="*/ 41 w 366"/>
                <a:gd name="T63" fmla="*/ 1002 h 1245"/>
                <a:gd name="T64" fmla="*/ 57 w 366"/>
                <a:gd name="T65" fmla="*/ 1156 h 1245"/>
                <a:gd name="T66" fmla="*/ 294 w 366"/>
                <a:gd name="T67" fmla="*/ 1190 h 1245"/>
                <a:gd name="T68" fmla="*/ 323 w 366"/>
                <a:gd name="T69" fmla="*/ 1062 h 1245"/>
                <a:gd name="T70" fmla="*/ 249 w 366"/>
                <a:gd name="T71" fmla="*/ 1036 h 1245"/>
                <a:gd name="T72" fmla="*/ 271 w 366"/>
                <a:gd name="T73" fmla="*/ 1178 h 1245"/>
                <a:gd name="T74" fmla="*/ 259 w 366"/>
                <a:gd name="T75" fmla="*/ 1203 h 1245"/>
                <a:gd name="T76" fmla="*/ 212 w 366"/>
                <a:gd name="T77" fmla="*/ 1103 h 1245"/>
                <a:gd name="T78" fmla="*/ 81 w 366"/>
                <a:gd name="T79" fmla="*/ 1117 h 1245"/>
                <a:gd name="T80" fmla="*/ 192 w 366"/>
                <a:gd name="T81" fmla="*/ 1081 h 1245"/>
                <a:gd name="T82" fmla="*/ 211 w 366"/>
                <a:gd name="T83" fmla="*/ 1074 h 1245"/>
                <a:gd name="T84" fmla="*/ 221 w 366"/>
                <a:gd name="T85" fmla="*/ 975 h 1245"/>
                <a:gd name="T86" fmla="*/ 113 w 366"/>
                <a:gd name="T87" fmla="*/ 869 h 1245"/>
                <a:gd name="T88" fmla="*/ 90 w 366"/>
                <a:gd name="T89" fmla="*/ 833 h 1245"/>
                <a:gd name="T90" fmla="*/ 184 w 366"/>
                <a:gd name="T91" fmla="*/ 802 h 1245"/>
                <a:gd name="T92" fmla="*/ 192 w 366"/>
                <a:gd name="T93" fmla="*/ 735 h 1245"/>
                <a:gd name="T94" fmla="*/ 86 w 366"/>
                <a:gd name="T95" fmla="*/ 745 h 1245"/>
                <a:gd name="T96" fmla="*/ 42 w 366"/>
                <a:gd name="T97" fmla="*/ 888 h 1245"/>
                <a:gd name="T98" fmla="*/ 223 w 366"/>
                <a:gd name="T99" fmla="*/ 761 h 1245"/>
                <a:gd name="T100" fmla="*/ 235 w 366"/>
                <a:gd name="T101" fmla="*/ 781 h 1245"/>
                <a:gd name="T102" fmla="*/ 310 w 366"/>
                <a:gd name="T103" fmla="*/ 767 h 1245"/>
                <a:gd name="T104" fmla="*/ 274 w 366"/>
                <a:gd name="T105" fmla="*/ 829 h 1245"/>
                <a:gd name="T106" fmla="*/ 292 w 366"/>
                <a:gd name="T107" fmla="*/ 867 h 1245"/>
                <a:gd name="T108" fmla="*/ 227 w 366"/>
                <a:gd name="T109" fmla="*/ 867 h 1245"/>
                <a:gd name="T110" fmla="*/ 299 w 366"/>
                <a:gd name="T111" fmla="*/ 891 h 1245"/>
                <a:gd name="T112" fmla="*/ 276 w 366"/>
                <a:gd name="T113" fmla="*/ 950 h 1245"/>
                <a:gd name="T114" fmla="*/ 266 w 366"/>
                <a:gd name="T115" fmla="*/ 972 h 1245"/>
                <a:gd name="T116" fmla="*/ 324 w 366"/>
                <a:gd name="T117" fmla="*/ 1035 h 1245"/>
                <a:gd name="T118" fmla="*/ 322 w 366"/>
                <a:gd name="T119" fmla="*/ 869 h 1245"/>
                <a:gd name="T120" fmla="*/ 213 w 366"/>
                <a:gd name="T121" fmla="*/ 735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6" h="1245">
                  <a:moveTo>
                    <a:pt x="54" y="181"/>
                  </a:moveTo>
                  <a:lnTo>
                    <a:pt x="62" y="180"/>
                  </a:lnTo>
                  <a:lnTo>
                    <a:pt x="170" y="179"/>
                  </a:lnTo>
                  <a:lnTo>
                    <a:pt x="165" y="49"/>
                  </a:lnTo>
                  <a:cubicBezTo>
                    <a:pt x="164" y="31"/>
                    <a:pt x="165" y="20"/>
                    <a:pt x="168" y="15"/>
                  </a:cubicBezTo>
                  <a:cubicBezTo>
                    <a:pt x="172" y="11"/>
                    <a:pt x="176" y="7"/>
                    <a:pt x="182" y="3"/>
                  </a:cubicBezTo>
                  <a:cubicBezTo>
                    <a:pt x="188" y="0"/>
                    <a:pt x="194" y="0"/>
                    <a:pt x="200" y="3"/>
                  </a:cubicBezTo>
                  <a:cubicBezTo>
                    <a:pt x="205" y="8"/>
                    <a:pt x="208" y="14"/>
                    <a:pt x="208" y="21"/>
                  </a:cubicBezTo>
                  <a:lnTo>
                    <a:pt x="208" y="118"/>
                  </a:lnTo>
                  <a:lnTo>
                    <a:pt x="209" y="177"/>
                  </a:lnTo>
                  <a:lnTo>
                    <a:pt x="315" y="176"/>
                  </a:lnTo>
                  <a:lnTo>
                    <a:pt x="310" y="92"/>
                  </a:lnTo>
                  <a:cubicBezTo>
                    <a:pt x="309" y="84"/>
                    <a:pt x="310" y="77"/>
                    <a:pt x="314" y="73"/>
                  </a:cubicBezTo>
                  <a:cubicBezTo>
                    <a:pt x="317" y="68"/>
                    <a:pt x="322" y="66"/>
                    <a:pt x="328" y="65"/>
                  </a:cubicBezTo>
                  <a:cubicBezTo>
                    <a:pt x="333" y="65"/>
                    <a:pt x="337" y="68"/>
                    <a:pt x="342" y="74"/>
                  </a:cubicBezTo>
                  <a:cubicBezTo>
                    <a:pt x="346" y="81"/>
                    <a:pt x="349" y="93"/>
                    <a:pt x="350" y="112"/>
                  </a:cubicBezTo>
                  <a:lnTo>
                    <a:pt x="352" y="156"/>
                  </a:lnTo>
                  <a:cubicBezTo>
                    <a:pt x="352" y="163"/>
                    <a:pt x="352" y="172"/>
                    <a:pt x="352" y="184"/>
                  </a:cubicBezTo>
                  <a:cubicBezTo>
                    <a:pt x="352" y="215"/>
                    <a:pt x="349" y="242"/>
                    <a:pt x="345" y="264"/>
                  </a:cubicBezTo>
                  <a:cubicBezTo>
                    <a:pt x="341" y="287"/>
                    <a:pt x="331" y="303"/>
                    <a:pt x="314" y="313"/>
                  </a:cubicBezTo>
                  <a:cubicBezTo>
                    <a:pt x="298" y="324"/>
                    <a:pt x="263" y="331"/>
                    <a:pt x="209" y="337"/>
                  </a:cubicBezTo>
                  <a:lnTo>
                    <a:pt x="209" y="519"/>
                  </a:lnTo>
                  <a:cubicBezTo>
                    <a:pt x="209" y="548"/>
                    <a:pt x="210" y="570"/>
                    <a:pt x="211" y="583"/>
                  </a:cubicBezTo>
                  <a:cubicBezTo>
                    <a:pt x="211" y="596"/>
                    <a:pt x="212" y="605"/>
                    <a:pt x="212" y="610"/>
                  </a:cubicBezTo>
                  <a:cubicBezTo>
                    <a:pt x="211" y="620"/>
                    <a:pt x="209" y="628"/>
                    <a:pt x="205" y="634"/>
                  </a:cubicBezTo>
                  <a:cubicBezTo>
                    <a:pt x="202" y="641"/>
                    <a:pt x="197" y="644"/>
                    <a:pt x="192" y="643"/>
                  </a:cubicBezTo>
                  <a:cubicBezTo>
                    <a:pt x="178" y="643"/>
                    <a:pt x="170" y="626"/>
                    <a:pt x="170" y="592"/>
                  </a:cubicBezTo>
                  <a:lnTo>
                    <a:pt x="170" y="507"/>
                  </a:lnTo>
                  <a:lnTo>
                    <a:pt x="169" y="337"/>
                  </a:lnTo>
                  <a:cubicBezTo>
                    <a:pt x="125" y="337"/>
                    <a:pt x="92" y="334"/>
                    <a:pt x="70" y="330"/>
                  </a:cubicBezTo>
                  <a:cubicBezTo>
                    <a:pt x="48" y="325"/>
                    <a:pt x="33" y="310"/>
                    <a:pt x="26" y="284"/>
                  </a:cubicBezTo>
                  <a:cubicBezTo>
                    <a:pt x="19" y="259"/>
                    <a:pt x="15" y="237"/>
                    <a:pt x="15" y="221"/>
                  </a:cubicBezTo>
                  <a:cubicBezTo>
                    <a:pt x="15" y="204"/>
                    <a:pt x="15" y="194"/>
                    <a:pt x="15" y="191"/>
                  </a:cubicBezTo>
                  <a:lnTo>
                    <a:pt x="15" y="121"/>
                  </a:lnTo>
                  <a:cubicBezTo>
                    <a:pt x="15" y="106"/>
                    <a:pt x="18" y="95"/>
                    <a:pt x="22" y="87"/>
                  </a:cubicBezTo>
                  <a:cubicBezTo>
                    <a:pt x="27" y="79"/>
                    <a:pt x="33" y="76"/>
                    <a:pt x="39" y="76"/>
                  </a:cubicBezTo>
                  <a:cubicBezTo>
                    <a:pt x="45" y="77"/>
                    <a:pt x="50" y="80"/>
                    <a:pt x="54" y="87"/>
                  </a:cubicBezTo>
                  <a:cubicBezTo>
                    <a:pt x="58" y="94"/>
                    <a:pt x="61" y="102"/>
                    <a:pt x="61" y="112"/>
                  </a:cubicBezTo>
                  <a:lnTo>
                    <a:pt x="57" y="144"/>
                  </a:lnTo>
                  <a:lnTo>
                    <a:pt x="55" y="168"/>
                  </a:lnTo>
                  <a:lnTo>
                    <a:pt x="54" y="181"/>
                  </a:lnTo>
                  <a:close/>
                  <a:moveTo>
                    <a:pt x="54" y="220"/>
                  </a:moveTo>
                  <a:cubicBezTo>
                    <a:pt x="53" y="231"/>
                    <a:pt x="53" y="239"/>
                    <a:pt x="54" y="243"/>
                  </a:cubicBezTo>
                  <a:cubicBezTo>
                    <a:pt x="55" y="247"/>
                    <a:pt x="57" y="254"/>
                    <a:pt x="61" y="264"/>
                  </a:cubicBezTo>
                  <a:cubicBezTo>
                    <a:pt x="65" y="273"/>
                    <a:pt x="71" y="281"/>
                    <a:pt x="79" y="287"/>
                  </a:cubicBezTo>
                  <a:cubicBezTo>
                    <a:pt x="86" y="293"/>
                    <a:pt x="111" y="296"/>
                    <a:pt x="152" y="295"/>
                  </a:cubicBezTo>
                  <a:lnTo>
                    <a:pt x="161" y="295"/>
                  </a:lnTo>
                  <a:lnTo>
                    <a:pt x="170" y="295"/>
                  </a:lnTo>
                  <a:lnTo>
                    <a:pt x="169" y="218"/>
                  </a:lnTo>
                  <a:lnTo>
                    <a:pt x="54" y="220"/>
                  </a:lnTo>
                  <a:close/>
                  <a:moveTo>
                    <a:pt x="209" y="254"/>
                  </a:moveTo>
                  <a:lnTo>
                    <a:pt x="209" y="294"/>
                  </a:lnTo>
                  <a:cubicBezTo>
                    <a:pt x="245" y="294"/>
                    <a:pt x="272" y="289"/>
                    <a:pt x="289" y="280"/>
                  </a:cubicBezTo>
                  <a:cubicBezTo>
                    <a:pt x="306" y="272"/>
                    <a:pt x="315" y="255"/>
                    <a:pt x="315" y="230"/>
                  </a:cubicBezTo>
                  <a:lnTo>
                    <a:pt x="315" y="216"/>
                  </a:lnTo>
                  <a:lnTo>
                    <a:pt x="209" y="218"/>
                  </a:lnTo>
                  <a:lnTo>
                    <a:pt x="209" y="254"/>
                  </a:lnTo>
                  <a:close/>
                  <a:moveTo>
                    <a:pt x="62" y="975"/>
                  </a:moveTo>
                  <a:cubicBezTo>
                    <a:pt x="61" y="946"/>
                    <a:pt x="67" y="929"/>
                    <a:pt x="80" y="921"/>
                  </a:cubicBezTo>
                  <a:cubicBezTo>
                    <a:pt x="93" y="914"/>
                    <a:pt x="111" y="910"/>
                    <a:pt x="134" y="909"/>
                  </a:cubicBezTo>
                  <a:cubicBezTo>
                    <a:pt x="158" y="907"/>
                    <a:pt x="173" y="909"/>
                    <a:pt x="181" y="915"/>
                  </a:cubicBezTo>
                  <a:cubicBezTo>
                    <a:pt x="192" y="924"/>
                    <a:pt x="198" y="937"/>
                    <a:pt x="199" y="956"/>
                  </a:cubicBezTo>
                  <a:cubicBezTo>
                    <a:pt x="199" y="974"/>
                    <a:pt x="200" y="984"/>
                    <a:pt x="200" y="987"/>
                  </a:cubicBezTo>
                  <a:cubicBezTo>
                    <a:pt x="199" y="998"/>
                    <a:pt x="195" y="1010"/>
                    <a:pt x="187" y="1024"/>
                  </a:cubicBezTo>
                  <a:cubicBezTo>
                    <a:pt x="178" y="1038"/>
                    <a:pt x="158" y="1045"/>
                    <a:pt x="126" y="1045"/>
                  </a:cubicBezTo>
                  <a:cubicBezTo>
                    <a:pt x="99" y="1045"/>
                    <a:pt x="82" y="1039"/>
                    <a:pt x="74" y="1026"/>
                  </a:cubicBezTo>
                  <a:cubicBezTo>
                    <a:pt x="66" y="1014"/>
                    <a:pt x="62" y="996"/>
                    <a:pt x="62" y="975"/>
                  </a:cubicBezTo>
                  <a:close/>
                  <a:moveTo>
                    <a:pt x="124" y="1006"/>
                  </a:moveTo>
                  <a:cubicBezTo>
                    <a:pt x="141" y="1007"/>
                    <a:pt x="153" y="1006"/>
                    <a:pt x="157" y="1000"/>
                  </a:cubicBezTo>
                  <a:cubicBezTo>
                    <a:pt x="162" y="995"/>
                    <a:pt x="164" y="987"/>
                    <a:pt x="164" y="977"/>
                  </a:cubicBezTo>
                  <a:cubicBezTo>
                    <a:pt x="165" y="967"/>
                    <a:pt x="164" y="960"/>
                    <a:pt x="162" y="956"/>
                  </a:cubicBezTo>
                  <a:cubicBezTo>
                    <a:pt x="158" y="951"/>
                    <a:pt x="151" y="948"/>
                    <a:pt x="142" y="947"/>
                  </a:cubicBezTo>
                  <a:cubicBezTo>
                    <a:pt x="110" y="946"/>
                    <a:pt x="95" y="954"/>
                    <a:pt x="98" y="970"/>
                  </a:cubicBezTo>
                  <a:lnTo>
                    <a:pt x="99" y="975"/>
                  </a:lnTo>
                  <a:lnTo>
                    <a:pt x="101" y="994"/>
                  </a:lnTo>
                  <a:cubicBezTo>
                    <a:pt x="102" y="1002"/>
                    <a:pt x="109" y="1006"/>
                    <a:pt x="124" y="1006"/>
                  </a:cubicBezTo>
                  <a:close/>
                  <a:moveTo>
                    <a:pt x="0" y="964"/>
                  </a:moveTo>
                  <a:lnTo>
                    <a:pt x="0" y="880"/>
                  </a:lnTo>
                  <a:cubicBezTo>
                    <a:pt x="0" y="865"/>
                    <a:pt x="2" y="842"/>
                    <a:pt x="4" y="811"/>
                  </a:cubicBezTo>
                  <a:cubicBezTo>
                    <a:pt x="6" y="780"/>
                    <a:pt x="15" y="752"/>
                    <a:pt x="30" y="727"/>
                  </a:cubicBezTo>
                  <a:cubicBezTo>
                    <a:pt x="46" y="702"/>
                    <a:pt x="113" y="692"/>
                    <a:pt x="232" y="697"/>
                  </a:cubicBezTo>
                  <a:cubicBezTo>
                    <a:pt x="286" y="699"/>
                    <a:pt x="320" y="709"/>
                    <a:pt x="335" y="727"/>
                  </a:cubicBezTo>
                  <a:cubicBezTo>
                    <a:pt x="350" y="744"/>
                    <a:pt x="359" y="764"/>
                    <a:pt x="360" y="788"/>
                  </a:cubicBezTo>
                  <a:lnTo>
                    <a:pt x="364" y="859"/>
                  </a:lnTo>
                  <a:lnTo>
                    <a:pt x="366" y="991"/>
                  </a:lnTo>
                  <a:lnTo>
                    <a:pt x="362" y="1090"/>
                  </a:lnTo>
                  <a:cubicBezTo>
                    <a:pt x="359" y="1136"/>
                    <a:pt x="351" y="1170"/>
                    <a:pt x="338" y="1192"/>
                  </a:cubicBezTo>
                  <a:cubicBezTo>
                    <a:pt x="326" y="1213"/>
                    <a:pt x="312" y="1227"/>
                    <a:pt x="299" y="1235"/>
                  </a:cubicBezTo>
                  <a:cubicBezTo>
                    <a:pt x="286" y="1242"/>
                    <a:pt x="267" y="1245"/>
                    <a:pt x="244" y="1245"/>
                  </a:cubicBezTo>
                  <a:lnTo>
                    <a:pt x="156" y="1245"/>
                  </a:lnTo>
                  <a:cubicBezTo>
                    <a:pt x="111" y="1245"/>
                    <a:pt x="81" y="1241"/>
                    <a:pt x="67" y="1232"/>
                  </a:cubicBezTo>
                  <a:cubicBezTo>
                    <a:pt x="52" y="1223"/>
                    <a:pt x="39" y="1209"/>
                    <a:pt x="26" y="1191"/>
                  </a:cubicBezTo>
                  <a:cubicBezTo>
                    <a:pt x="14" y="1173"/>
                    <a:pt x="8" y="1149"/>
                    <a:pt x="7" y="1120"/>
                  </a:cubicBezTo>
                  <a:lnTo>
                    <a:pt x="3" y="1049"/>
                  </a:lnTo>
                  <a:lnTo>
                    <a:pt x="0" y="964"/>
                  </a:lnTo>
                  <a:close/>
                  <a:moveTo>
                    <a:pt x="41" y="1002"/>
                  </a:moveTo>
                  <a:lnTo>
                    <a:pt x="43" y="1063"/>
                  </a:lnTo>
                  <a:cubicBezTo>
                    <a:pt x="43" y="1070"/>
                    <a:pt x="44" y="1084"/>
                    <a:pt x="47" y="1105"/>
                  </a:cubicBezTo>
                  <a:cubicBezTo>
                    <a:pt x="49" y="1125"/>
                    <a:pt x="52" y="1142"/>
                    <a:pt x="57" y="1156"/>
                  </a:cubicBezTo>
                  <a:cubicBezTo>
                    <a:pt x="62" y="1170"/>
                    <a:pt x="72" y="1183"/>
                    <a:pt x="86" y="1194"/>
                  </a:cubicBezTo>
                  <a:cubicBezTo>
                    <a:pt x="100" y="1206"/>
                    <a:pt x="136" y="1211"/>
                    <a:pt x="193" y="1211"/>
                  </a:cubicBezTo>
                  <a:cubicBezTo>
                    <a:pt x="251" y="1211"/>
                    <a:pt x="285" y="1204"/>
                    <a:pt x="294" y="1190"/>
                  </a:cubicBezTo>
                  <a:cubicBezTo>
                    <a:pt x="304" y="1176"/>
                    <a:pt x="311" y="1157"/>
                    <a:pt x="316" y="1134"/>
                  </a:cubicBezTo>
                  <a:cubicBezTo>
                    <a:pt x="321" y="1111"/>
                    <a:pt x="323" y="1092"/>
                    <a:pt x="323" y="1077"/>
                  </a:cubicBezTo>
                  <a:lnTo>
                    <a:pt x="323" y="1062"/>
                  </a:lnTo>
                  <a:cubicBezTo>
                    <a:pt x="314" y="1066"/>
                    <a:pt x="306" y="1066"/>
                    <a:pt x="299" y="1063"/>
                  </a:cubicBezTo>
                  <a:cubicBezTo>
                    <a:pt x="292" y="1059"/>
                    <a:pt x="276" y="1045"/>
                    <a:pt x="251" y="1019"/>
                  </a:cubicBezTo>
                  <a:cubicBezTo>
                    <a:pt x="250" y="1025"/>
                    <a:pt x="249" y="1030"/>
                    <a:pt x="249" y="1036"/>
                  </a:cubicBezTo>
                  <a:cubicBezTo>
                    <a:pt x="248" y="1042"/>
                    <a:pt x="248" y="1053"/>
                    <a:pt x="247" y="1071"/>
                  </a:cubicBezTo>
                  <a:cubicBezTo>
                    <a:pt x="247" y="1088"/>
                    <a:pt x="249" y="1105"/>
                    <a:pt x="255" y="1121"/>
                  </a:cubicBezTo>
                  <a:cubicBezTo>
                    <a:pt x="265" y="1158"/>
                    <a:pt x="270" y="1178"/>
                    <a:pt x="271" y="1178"/>
                  </a:cubicBezTo>
                  <a:lnTo>
                    <a:pt x="271" y="1185"/>
                  </a:lnTo>
                  <a:cubicBezTo>
                    <a:pt x="271" y="1191"/>
                    <a:pt x="270" y="1195"/>
                    <a:pt x="269" y="1196"/>
                  </a:cubicBezTo>
                  <a:cubicBezTo>
                    <a:pt x="268" y="1198"/>
                    <a:pt x="264" y="1201"/>
                    <a:pt x="259" y="1203"/>
                  </a:cubicBezTo>
                  <a:cubicBezTo>
                    <a:pt x="254" y="1205"/>
                    <a:pt x="249" y="1204"/>
                    <a:pt x="244" y="1198"/>
                  </a:cubicBezTo>
                  <a:cubicBezTo>
                    <a:pt x="235" y="1192"/>
                    <a:pt x="228" y="1178"/>
                    <a:pt x="223" y="1154"/>
                  </a:cubicBezTo>
                  <a:cubicBezTo>
                    <a:pt x="217" y="1131"/>
                    <a:pt x="214" y="1114"/>
                    <a:pt x="212" y="1103"/>
                  </a:cubicBezTo>
                  <a:cubicBezTo>
                    <a:pt x="207" y="1109"/>
                    <a:pt x="204" y="1112"/>
                    <a:pt x="201" y="1114"/>
                  </a:cubicBezTo>
                  <a:cubicBezTo>
                    <a:pt x="197" y="1116"/>
                    <a:pt x="189" y="1117"/>
                    <a:pt x="174" y="1117"/>
                  </a:cubicBezTo>
                  <a:lnTo>
                    <a:pt x="81" y="1117"/>
                  </a:lnTo>
                  <a:cubicBezTo>
                    <a:pt x="64" y="1117"/>
                    <a:pt x="56" y="1112"/>
                    <a:pt x="57" y="1102"/>
                  </a:cubicBezTo>
                  <a:cubicBezTo>
                    <a:pt x="57" y="1087"/>
                    <a:pt x="75" y="1080"/>
                    <a:pt x="111" y="1081"/>
                  </a:cubicBezTo>
                  <a:lnTo>
                    <a:pt x="192" y="1081"/>
                  </a:lnTo>
                  <a:cubicBezTo>
                    <a:pt x="198" y="1082"/>
                    <a:pt x="204" y="1084"/>
                    <a:pt x="211" y="1087"/>
                  </a:cubicBezTo>
                  <a:cubicBezTo>
                    <a:pt x="211" y="1084"/>
                    <a:pt x="210" y="1081"/>
                    <a:pt x="210" y="1079"/>
                  </a:cubicBezTo>
                  <a:cubicBezTo>
                    <a:pt x="209" y="1076"/>
                    <a:pt x="210" y="1075"/>
                    <a:pt x="211" y="1074"/>
                  </a:cubicBezTo>
                  <a:lnTo>
                    <a:pt x="213" y="1022"/>
                  </a:lnTo>
                  <a:cubicBezTo>
                    <a:pt x="213" y="1006"/>
                    <a:pt x="215" y="995"/>
                    <a:pt x="217" y="988"/>
                  </a:cubicBezTo>
                  <a:cubicBezTo>
                    <a:pt x="220" y="982"/>
                    <a:pt x="221" y="978"/>
                    <a:pt x="221" y="975"/>
                  </a:cubicBezTo>
                  <a:lnTo>
                    <a:pt x="195" y="895"/>
                  </a:lnTo>
                  <a:lnTo>
                    <a:pt x="188" y="867"/>
                  </a:lnTo>
                  <a:lnTo>
                    <a:pt x="113" y="869"/>
                  </a:lnTo>
                  <a:lnTo>
                    <a:pt x="74" y="872"/>
                  </a:lnTo>
                  <a:cubicBezTo>
                    <a:pt x="64" y="870"/>
                    <a:pt x="60" y="864"/>
                    <a:pt x="61" y="855"/>
                  </a:cubicBezTo>
                  <a:cubicBezTo>
                    <a:pt x="61" y="841"/>
                    <a:pt x="70" y="834"/>
                    <a:pt x="90" y="833"/>
                  </a:cubicBezTo>
                  <a:lnTo>
                    <a:pt x="188" y="829"/>
                  </a:lnTo>
                  <a:cubicBezTo>
                    <a:pt x="187" y="824"/>
                    <a:pt x="187" y="820"/>
                    <a:pt x="187" y="817"/>
                  </a:cubicBezTo>
                  <a:lnTo>
                    <a:pt x="184" y="802"/>
                  </a:lnTo>
                  <a:lnTo>
                    <a:pt x="184" y="770"/>
                  </a:lnTo>
                  <a:cubicBezTo>
                    <a:pt x="183" y="756"/>
                    <a:pt x="183" y="748"/>
                    <a:pt x="185" y="746"/>
                  </a:cubicBezTo>
                  <a:lnTo>
                    <a:pt x="192" y="735"/>
                  </a:lnTo>
                  <a:lnTo>
                    <a:pt x="183" y="735"/>
                  </a:lnTo>
                  <a:cubicBezTo>
                    <a:pt x="172" y="735"/>
                    <a:pt x="159" y="736"/>
                    <a:pt x="145" y="738"/>
                  </a:cubicBezTo>
                  <a:lnTo>
                    <a:pt x="86" y="745"/>
                  </a:lnTo>
                  <a:cubicBezTo>
                    <a:pt x="71" y="747"/>
                    <a:pt x="60" y="755"/>
                    <a:pt x="53" y="767"/>
                  </a:cubicBezTo>
                  <a:cubicBezTo>
                    <a:pt x="47" y="779"/>
                    <a:pt x="43" y="793"/>
                    <a:pt x="43" y="808"/>
                  </a:cubicBezTo>
                  <a:lnTo>
                    <a:pt x="42" y="888"/>
                  </a:lnTo>
                  <a:lnTo>
                    <a:pt x="41" y="1002"/>
                  </a:lnTo>
                  <a:close/>
                  <a:moveTo>
                    <a:pt x="213" y="735"/>
                  </a:moveTo>
                  <a:cubicBezTo>
                    <a:pt x="219" y="742"/>
                    <a:pt x="222" y="751"/>
                    <a:pt x="223" y="761"/>
                  </a:cubicBezTo>
                  <a:cubicBezTo>
                    <a:pt x="223" y="767"/>
                    <a:pt x="223" y="771"/>
                    <a:pt x="223" y="771"/>
                  </a:cubicBezTo>
                  <a:lnTo>
                    <a:pt x="221" y="783"/>
                  </a:lnTo>
                  <a:cubicBezTo>
                    <a:pt x="226" y="783"/>
                    <a:pt x="230" y="782"/>
                    <a:pt x="235" y="781"/>
                  </a:cubicBezTo>
                  <a:cubicBezTo>
                    <a:pt x="240" y="780"/>
                    <a:pt x="244" y="779"/>
                    <a:pt x="247" y="777"/>
                  </a:cubicBezTo>
                  <a:lnTo>
                    <a:pt x="299" y="754"/>
                  </a:lnTo>
                  <a:cubicBezTo>
                    <a:pt x="306" y="757"/>
                    <a:pt x="310" y="761"/>
                    <a:pt x="310" y="767"/>
                  </a:cubicBezTo>
                  <a:cubicBezTo>
                    <a:pt x="309" y="792"/>
                    <a:pt x="280" y="808"/>
                    <a:pt x="223" y="816"/>
                  </a:cubicBezTo>
                  <a:lnTo>
                    <a:pt x="223" y="828"/>
                  </a:lnTo>
                  <a:cubicBezTo>
                    <a:pt x="238" y="830"/>
                    <a:pt x="255" y="830"/>
                    <a:pt x="274" y="829"/>
                  </a:cubicBezTo>
                  <a:cubicBezTo>
                    <a:pt x="293" y="828"/>
                    <a:pt x="303" y="832"/>
                    <a:pt x="302" y="840"/>
                  </a:cubicBezTo>
                  <a:cubicBezTo>
                    <a:pt x="302" y="848"/>
                    <a:pt x="301" y="854"/>
                    <a:pt x="299" y="858"/>
                  </a:cubicBezTo>
                  <a:cubicBezTo>
                    <a:pt x="297" y="862"/>
                    <a:pt x="295" y="865"/>
                    <a:pt x="292" y="867"/>
                  </a:cubicBezTo>
                  <a:cubicBezTo>
                    <a:pt x="288" y="868"/>
                    <a:pt x="284" y="869"/>
                    <a:pt x="278" y="868"/>
                  </a:cubicBezTo>
                  <a:lnTo>
                    <a:pt x="245" y="867"/>
                  </a:lnTo>
                  <a:lnTo>
                    <a:pt x="227" y="867"/>
                  </a:lnTo>
                  <a:cubicBezTo>
                    <a:pt x="234" y="898"/>
                    <a:pt x="238" y="915"/>
                    <a:pt x="240" y="917"/>
                  </a:cubicBezTo>
                  <a:lnTo>
                    <a:pt x="245" y="932"/>
                  </a:lnTo>
                  <a:cubicBezTo>
                    <a:pt x="268" y="905"/>
                    <a:pt x="286" y="892"/>
                    <a:pt x="299" y="891"/>
                  </a:cubicBezTo>
                  <a:cubicBezTo>
                    <a:pt x="309" y="891"/>
                    <a:pt x="314" y="895"/>
                    <a:pt x="314" y="905"/>
                  </a:cubicBezTo>
                  <a:cubicBezTo>
                    <a:pt x="315" y="914"/>
                    <a:pt x="315" y="920"/>
                    <a:pt x="314" y="921"/>
                  </a:cubicBezTo>
                  <a:cubicBezTo>
                    <a:pt x="312" y="925"/>
                    <a:pt x="299" y="934"/>
                    <a:pt x="276" y="950"/>
                  </a:cubicBezTo>
                  <a:lnTo>
                    <a:pt x="267" y="963"/>
                  </a:lnTo>
                  <a:cubicBezTo>
                    <a:pt x="264" y="966"/>
                    <a:pt x="263" y="967"/>
                    <a:pt x="264" y="968"/>
                  </a:cubicBezTo>
                  <a:cubicBezTo>
                    <a:pt x="264" y="969"/>
                    <a:pt x="265" y="970"/>
                    <a:pt x="266" y="972"/>
                  </a:cubicBezTo>
                  <a:cubicBezTo>
                    <a:pt x="268" y="973"/>
                    <a:pt x="273" y="980"/>
                    <a:pt x="282" y="992"/>
                  </a:cubicBezTo>
                  <a:lnTo>
                    <a:pt x="316" y="1026"/>
                  </a:lnTo>
                  <a:lnTo>
                    <a:pt x="324" y="1035"/>
                  </a:lnTo>
                  <a:lnTo>
                    <a:pt x="324" y="945"/>
                  </a:lnTo>
                  <a:cubicBezTo>
                    <a:pt x="324" y="938"/>
                    <a:pt x="324" y="926"/>
                    <a:pt x="323" y="909"/>
                  </a:cubicBezTo>
                  <a:cubicBezTo>
                    <a:pt x="322" y="892"/>
                    <a:pt x="322" y="879"/>
                    <a:pt x="322" y="869"/>
                  </a:cubicBezTo>
                  <a:lnTo>
                    <a:pt x="322" y="801"/>
                  </a:lnTo>
                  <a:cubicBezTo>
                    <a:pt x="320" y="775"/>
                    <a:pt x="315" y="759"/>
                    <a:pt x="307" y="753"/>
                  </a:cubicBezTo>
                  <a:cubicBezTo>
                    <a:pt x="299" y="748"/>
                    <a:pt x="268" y="742"/>
                    <a:pt x="213" y="735"/>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sp>
          <p:nvSpPr>
            <p:cNvPr id="13" name="Freeform 152"/>
            <p:cNvSpPr>
              <a:spLocks noEditPoints="1"/>
            </p:cNvSpPr>
            <p:nvPr/>
          </p:nvSpPr>
          <p:spPr bwMode="auto">
            <a:xfrm>
              <a:off x="4777694" y="4674508"/>
              <a:ext cx="138113" cy="228600"/>
            </a:xfrm>
            <a:custGeom>
              <a:avLst/>
              <a:gdLst>
                <a:gd name="T0" fmla="*/ 201 w 361"/>
                <a:gd name="T1" fmla="*/ 259 h 618"/>
                <a:gd name="T2" fmla="*/ 202 w 361"/>
                <a:gd name="T3" fmla="*/ 287 h 618"/>
                <a:gd name="T4" fmla="*/ 309 w 361"/>
                <a:gd name="T5" fmla="*/ 337 h 618"/>
                <a:gd name="T6" fmla="*/ 242 w 361"/>
                <a:gd name="T7" fmla="*/ 421 h 618"/>
                <a:gd name="T8" fmla="*/ 197 w 361"/>
                <a:gd name="T9" fmla="*/ 394 h 618"/>
                <a:gd name="T10" fmla="*/ 211 w 361"/>
                <a:gd name="T11" fmla="*/ 374 h 618"/>
                <a:gd name="T12" fmla="*/ 268 w 361"/>
                <a:gd name="T13" fmla="*/ 378 h 618"/>
                <a:gd name="T14" fmla="*/ 256 w 361"/>
                <a:gd name="T15" fmla="*/ 328 h 618"/>
                <a:gd name="T16" fmla="*/ 184 w 361"/>
                <a:gd name="T17" fmla="*/ 321 h 618"/>
                <a:gd name="T18" fmla="*/ 94 w 361"/>
                <a:gd name="T19" fmla="*/ 358 h 618"/>
                <a:gd name="T20" fmla="*/ 110 w 361"/>
                <a:gd name="T21" fmla="*/ 398 h 618"/>
                <a:gd name="T22" fmla="*/ 189 w 361"/>
                <a:gd name="T23" fmla="*/ 391 h 618"/>
                <a:gd name="T24" fmla="*/ 168 w 361"/>
                <a:gd name="T25" fmla="*/ 483 h 618"/>
                <a:gd name="T26" fmla="*/ 211 w 361"/>
                <a:gd name="T27" fmla="*/ 567 h 618"/>
                <a:gd name="T28" fmla="*/ 213 w 361"/>
                <a:gd name="T29" fmla="*/ 494 h 618"/>
                <a:gd name="T30" fmla="*/ 300 w 361"/>
                <a:gd name="T31" fmla="*/ 440 h 618"/>
                <a:gd name="T32" fmla="*/ 321 w 361"/>
                <a:gd name="T33" fmla="*/ 502 h 618"/>
                <a:gd name="T34" fmla="*/ 280 w 361"/>
                <a:gd name="T35" fmla="*/ 475 h 618"/>
                <a:gd name="T36" fmla="*/ 248 w 361"/>
                <a:gd name="T37" fmla="*/ 501 h 618"/>
                <a:gd name="T38" fmla="*/ 246 w 361"/>
                <a:gd name="T39" fmla="*/ 583 h 618"/>
                <a:gd name="T40" fmla="*/ 133 w 361"/>
                <a:gd name="T41" fmla="*/ 590 h 618"/>
                <a:gd name="T42" fmla="*/ 158 w 361"/>
                <a:gd name="T43" fmla="*/ 432 h 618"/>
                <a:gd name="T44" fmla="*/ 136 w 361"/>
                <a:gd name="T45" fmla="*/ 426 h 618"/>
                <a:gd name="T46" fmla="*/ 55 w 361"/>
                <a:gd name="T47" fmla="*/ 380 h 618"/>
                <a:gd name="T48" fmla="*/ 110 w 361"/>
                <a:gd name="T49" fmla="*/ 302 h 618"/>
                <a:gd name="T50" fmla="*/ 166 w 361"/>
                <a:gd name="T51" fmla="*/ 281 h 618"/>
                <a:gd name="T52" fmla="*/ 166 w 361"/>
                <a:gd name="T53" fmla="*/ 257 h 618"/>
                <a:gd name="T54" fmla="*/ 103 w 361"/>
                <a:gd name="T55" fmla="*/ 231 h 618"/>
                <a:gd name="T56" fmla="*/ 172 w 361"/>
                <a:gd name="T57" fmla="*/ 142 h 618"/>
                <a:gd name="T58" fmla="*/ 287 w 361"/>
                <a:gd name="T59" fmla="*/ 94 h 618"/>
                <a:gd name="T60" fmla="*/ 250 w 361"/>
                <a:gd name="T61" fmla="*/ 39 h 618"/>
                <a:gd name="T62" fmla="*/ 80 w 361"/>
                <a:gd name="T63" fmla="*/ 160 h 618"/>
                <a:gd name="T64" fmla="*/ 51 w 361"/>
                <a:gd name="T65" fmla="*/ 324 h 618"/>
                <a:gd name="T66" fmla="*/ 0 w 361"/>
                <a:gd name="T67" fmla="*/ 344 h 618"/>
                <a:gd name="T68" fmla="*/ 41 w 361"/>
                <a:gd name="T69" fmla="*/ 179 h 618"/>
                <a:gd name="T70" fmla="*/ 53 w 361"/>
                <a:gd name="T71" fmla="*/ 34 h 618"/>
                <a:gd name="T72" fmla="*/ 321 w 361"/>
                <a:gd name="T73" fmla="*/ 31 h 618"/>
                <a:gd name="T74" fmla="*/ 246 w 361"/>
                <a:gd name="T75" fmla="*/ 177 h 618"/>
                <a:gd name="T76" fmla="*/ 132 w 361"/>
                <a:gd name="T77" fmla="*/ 202 h 618"/>
                <a:gd name="T78" fmla="*/ 222 w 361"/>
                <a:gd name="T79" fmla="*/ 204 h 618"/>
                <a:gd name="T80" fmla="*/ 358 w 361"/>
                <a:gd name="T81" fmla="*/ 324 h 618"/>
                <a:gd name="T82" fmla="*/ 343 w 361"/>
                <a:gd name="T83" fmla="*/ 379 h 618"/>
                <a:gd name="T84" fmla="*/ 321 w 361"/>
                <a:gd name="T85" fmla="*/ 337 h 618"/>
                <a:gd name="T86" fmla="*/ 247 w 361"/>
                <a:gd name="T87" fmla="*/ 246 h 618"/>
                <a:gd name="T88" fmla="*/ 166 w 361"/>
                <a:gd name="T89" fmla="*/ 112 h 618"/>
                <a:gd name="T90" fmla="*/ 104 w 361"/>
                <a:gd name="T91" fmla="*/ 113 h 618"/>
                <a:gd name="T92" fmla="*/ 112 w 361"/>
                <a:gd name="T93" fmla="*/ 83 h 618"/>
                <a:gd name="T94" fmla="*/ 264 w 361"/>
                <a:gd name="T95" fmla="*/ 83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1" h="618">
                  <a:moveTo>
                    <a:pt x="199" y="244"/>
                  </a:moveTo>
                  <a:cubicBezTo>
                    <a:pt x="200" y="250"/>
                    <a:pt x="201" y="253"/>
                    <a:pt x="201" y="255"/>
                  </a:cubicBezTo>
                  <a:cubicBezTo>
                    <a:pt x="202" y="256"/>
                    <a:pt x="202" y="258"/>
                    <a:pt x="201" y="259"/>
                  </a:cubicBezTo>
                  <a:cubicBezTo>
                    <a:pt x="201" y="261"/>
                    <a:pt x="201" y="265"/>
                    <a:pt x="202" y="273"/>
                  </a:cubicBezTo>
                  <a:lnTo>
                    <a:pt x="202" y="283"/>
                  </a:lnTo>
                  <a:lnTo>
                    <a:pt x="202" y="287"/>
                  </a:lnTo>
                  <a:cubicBezTo>
                    <a:pt x="211" y="286"/>
                    <a:pt x="219" y="286"/>
                    <a:pt x="228" y="286"/>
                  </a:cubicBezTo>
                  <a:cubicBezTo>
                    <a:pt x="266" y="288"/>
                    <a:pt x="288" y="296"/>
                    <a:pt x="295" y="307"/>
                  </a:cubicBezTo>
                  <a:cubicBezTo>
                    <a:pt x="302" y="319"/>
                    <a:pt x="307" y="329"/>
                    <a:pt x="309" y="337"/>
                  </a:cubicBezTo>
                  <a:cubicBezTo>
                    <a:pt x="311" y="345"/>
                    <a:pt x="312" y="353"/>
                    <a:pt x="312" y="361"/>
                  </a:cubicBezTo>
                  <a:cubicBezTo>
                    <a:pt x="313" y="368"/>
                    <a:pt x="310" y="377"/>
                    <a:pt x="304" y="386"/>
                  </a:cubicBezTo>
                  <a:cubicBezTo>
                    <a:pt x="291" y="409"/>
                    <a:pt x="270" y="421"/>
                    <a:pt x="242" y="421"/>
                  </a:cubicBezTo>
                  <a:cubicBezTo>
                    <a:pt x="229" y="422"/>
                    <a:pt x="219" y="420"/>
                    <a:pt x="213" y="416"/>
                  </a:cubicBezTo>
                  <a:cubicBezTo>
                    <a:pt x="208" y="412"/>
                    <a:pt x="204" y="408"/>
                    <a:pt x="201" y="404"/>
                  </a:cubicBezTo>
                  <a:cubicBezTo>
                    <a:pt x="199" y="400"/>
                    <a:pt x="198" y="397"/>
                    <a:pt x="197" y="394"/>
                  </a:cubicBezTo>
                  <a:cubicBezTo>
                    <a:pt x="197" y="392"/>
                    <a:pt x="197" y="390"/>
                    <a:pt x="197" y="388"/>
                  </a:cubicBezTo>
                  <a:cubicBezTo>
                    <a:pt x="198" y="386"/>
                    <a:pt x="199" y="383"/>
                    <a:pt x="203" y="379"/>
                  </a:cubicBezTo>
                  <a:cubicBezTo>
                    <a:pt x="206" y="376"/>
                    <a:pt x="209" y="374"/>
                    <a:pt x="211" y="374"/>
                  </a:cubicBezTo>
                  <a:cubicBezTo>
                    <a:pt x="211" y="375"/>
                    <a:pt x="213" y="377"/>
                    <a:pt x="217" y="379"/>
                  </a:cubicBezTo>
                  <a:cubicBezTo>
                    <a:pt x="221" y="382"/>
                    <a:pt x="233" y="383"/>
                    <a:pt x="253" y="382"/>
                  </a:cubicBezTo>
                  <a:cubicBezTo>
                    <a:pt x="261" y="382"/>
                    <a:pt x="266" y="381"/>
                    <a:pt x="268" y="378"/>
                  </a:cubicBezTo>
                  <a:cubicBezTo>
                    <a:pt x="271" y="375"/>
                    <a:pt x="272" y="369"/>
                    <a:pt x="272" y="361"/>
                  </a:cubicBezTo>
                  <a:cubicBezTo>
                    <a:pt x="271" y="350"/>
                    <a:pt x="269" y="343"/>
                    <a:pt x="267" y="339"/>
                  </a:cubicBezTo>
                  <a:cubicBezTo>
                    <a:pt x="264" y="335"/>
                    <a:pt x="261" y="331"/>
                    <a:pt x="256" y="328"/>
                  </a:cubicBezTo>
                  <a:cubicBezTo>
                    <a:pt x="251" y="325"/>
                    <a:pt x="240" y="324"/>
                    <a:pt x="223" y="325"/>
                  </a:cubicBezTo>
                  <a:cubicBezTo>
                    <a:pt x="206" y="325"/>
                    <a:pt x="196" y="325"/>
                    <a:pt x="191" y="323"/>
                  </a:cubicBezTo>
                  <a:cubicBezTo>
                    <a:pt x="187" y="322"/>
                    <a:pt x="185" y="321"/>
                    <a:pt x="184" y="321"/>
                  </a:cubicBezTo>
                  <a:cubicBezTo>
                    <a:pt x="183" y="322"/>
                    <a:pt x="176" y="325"/>
                    <a:pt x="164" y="330"/>
                  </a:cubicBezTo>
                  <a:lnTo>
                    <a:pt x="124" y="335"/>
                  </a:lnTo>
                  <a:cubicBezTo>
                    <a:pt x="105" y="341"/>
                    <a:pt x="95" y="349"/>
                    <a:pt x="94" y="358"/>
                  </a:cubicBezTo>
                  <a:cubicBezTo>
                    <a:pt x="93" y="367"/>
                    <a:pt x="93" y="375"/>
                    <a:pt x="94" y="381"/>
                  </a:cubicBezTo>
                  <a:cubicBezTo>
                    <a:pt x="94" y="387"/>
                    <a:pt x="96" y="392"/>
                    <a:pt x="100" y="395"/>
                  </a:cubicBezTo>
                  <a:cubicBezTo>
                    <a:pt x="104" y="398"/>
                    <a:pt x="107" y="399"/>
                    <a:pt x="110" y="398"/>
                  </a:cubicBezTo>
                  <a:cubicBezTo>
                    <a:pt x="111" y="398"/>
                    <a:pt x="117" y="394"/>
                    <a:pt x="130" y="387"/>
                  </a:cubicBezTo>
                  <a:cubicBezTo>
                    <a:pt x="143" y="380"/>
                    <a:pt x="153" y="376"/>
                    <a:pt x="161" y="375"/>
                  </a:cubicBezTo>
                  <a:cubicBezTo>
                    <a:pt x="174" y="375"/>
                    <a:pt x="184" y="380"/>
                    <a:pt x="189" y="391"/>
                  </a:cubicBezTo>
                  <a:cubicBezTo>
                    <a:pt x="195" y="401"/>
                    <a:pt x="198" y="411"/>
                    <a:pt x="198" y="419"/>
                  </a:cubicBezTo>
                  <a:cubicBezTo>
                    <a:pt x="197" y="430"/>
                    <a:pt x="194" y="440"/>
                    <a:pt x="189" y="449"/>
                  </a:cubicBezTo>
                  <a:lnTo>
                    <a:pt x="168" y="483"/>
                  </a:lnTo>
                  <a:cubicBezTo>
                    <a:pt x="160" y="497"/>
                    <a:pt x="157" y="513"/>
                    <a:pt x="158" y="530"/>
                  </a:cubicBezTo>
                  <a:cubicBezTo>
                    <a:pt x="158" y="561"/>
                    <a:pt x="169" y="577"/>
                    <a:pt x="191" y="577"/>
                  </a:cubicBezTo>
                  <a:cubicBezTo>
                    <a:pt x="200" y="578"/>
                    <a:pt x="207" y="575"/>
                    <a:pt x="211" y="567"/>
                  </a:cubicBezTo>
                  <a:cubicBezTo>
                    <a:pt x="216" y="559"/>
                    <a:pt x="218" y="553"/>
                    <a:pt x="218" y="548"/>
                  </a:cubicBezTo>
                  <a:cubicBezTo>
                    <a:pt x="219" y="544"/>
                    <a:pt x="218" y="536"/>
                    <a:pt x="216" y="524"/>
                  </a:cubicBezTo>
                  <a:cubicBezTo>
                    <a:pt x="214" y="513"/>
                    <a:pt x="213" y="503"/>
                    <a:pt x="213" y="494"/>
                  </a:cubicBezTo>
                  <a:cubicBezTo>
                    <a:pt x="212" y="485"/>
                    <a:pt x="216" y="474"/>
                    <a:pt x="223" y="462"/>
                  </a:cubicBezTo>
                  <a:cubicBezTo>
                    <a:pt x="233" y="445"/>
                    <a:pt x="249" y="436"/>
                    <a:pt x="273" y="435"/>
                  </a:cubicBezTo>
                  <a:cubicBezTo>
                    <a:pt x="285" y="435"/>
                    <a:pt x="294" y="437"/>
                    <a:pt x="300" y="440"/>
                  </a:cubicBezTo>
                  <a:cubicBezTo>
                    <a:pt x="307" y="444"/>
                    <a:pt x="314" y="452"/>
                    <a:pt x="323" y="465"/>
                  </a:cubicBezTo>
                  <a:cubicBezTo>
                    <a:pt x="331" y="478"/>
                    <a:pt x="336" y="487"/>
                    <a:pt x="336" y="492"/>
                  </a:cubicBezTo>
                  <a:cubicBezTo>
                    <a:pt x="335" y="497"/>
                    <a:pt x="330" y="501"/>
                    <a:pt x="321" y="502"/>
                  </a:cubicBezTo>
                  <a:cubicBezTo>
                    <a:pt x="318" y="503"/>
                    <a:pt x="315" y="503"/>
                    <a:pt x="313" y="502"/>
                  </a:cubicBezTo>
                  <a:cubicBezTo>
                    <a:pt x="311" y="501"/>
                    <a:pt x="306" y="496"/>
                    <a:pt x="298" y="489"/>
                  </a:cubicBezTo>
                  <a:cubicBezTo>
                    <a:pt x="290" y="481"/>
                    <a:pt x="284" y="477"/>
                    <a:pt x="280" y="475"/>
                  </a:cubicBezTo>
                  <a:cubicBezTo>
                    <a:pt x="276" y="474"/>
                    <a:pt x="273" y="473"/>
                    <a:pt x="269" y="473"/>
                  </a:cubicBezTo>
                  <a:cubicBezTo>
                    <a:pt x="260" y="474"/>
                    <a:pt x="255" y="477"/>
                    <a:pt x="253" y="482"/>
                  </a:cubicBezTo>
                  <a:cubicBezTo>
                    <a:pt x="250" y="486"/>
                    <a:pt x="249" y="493"/>
                    <a:pt x="248" y="501"/>
                  </a:cubicBezTo>
                  <a:cubicBezTo>
                    <a:pt x="247" y="509"/>
                    <a:pt x="247" y="519"/>
                    <a:pt x="249" y="530"/>
                  </a:cubicBezTo>
                  <a:cubicBezTo>
                    <a:pt x="251" y="541"/>
                    <a:pt x="252" y="551"/>
                    <a:pt x="253" y="558"/>
                  </a:cubicBezTo>
                  <a:cubicBezTo>
                    <a:pt x="253" y="565"/>
                    <a:pt x="251" y="573"/>
                    <a:pt x="246" y="583"/>
                  </a:cubicBezTo>
                  <a:cubicBezTo>
                    <a:pt x="240" y="593"/>
                    <a:pt x="232" y="602"/>
                    <a:pt x="221" y="608"/>
                  </a:cubicBezTo>
                  <a:cubicBezTo>
                    <a:pt x="210" y="615"/>
                    <a:pt x="199" y="618"/>
                    <a:pt x="188" y="617"/>
                  </a:cubicBezTo>
                  <a:cubicBezTo>
                    <a:pt x="163" y="617"/>
                    <a:pt x="145" y="608"/>
                    <a:pt x="133" y="590"/>
                  </a:cubicBezTo>
                  <a:cubicBezTo>
                    <a:pt x="121" y="572"/>
                    <a:pt x="116" y="555"/>
                    <a:pt x="117" y="539"/>
                  </a:cubicBezTo>
                  <a:cubicBezTo>
                    <a:pt x="117" y="507"/>
                    <a:pt x="123" y="482"/>
                    <a:pt x="137" y="462"/>
                  </a:cubicBezTo>
                  <a:lnTo>
                    <a:pt x="158" y="432"/>
                  </a:lnTo>
                  <a:cubicBezTo>
                    <a:pt x="161" y="427"/>
                    <a:pt x="162" y="423"/>
                    <a:pt x="162" y="421"/>
                  </a:cubicBezTo>
                  <a:cubicBezTo>
                    <a:pt x="160" y="416"/>
                    <a:pt x="157" y="413"/>
                    <a:pt x="152" y="413"/>
                  </a:cubicBezTo>
                  <a:cubicBezTo>
                    <a:pt x="151" y="414"/>
                    <a:pt x="146" y="419"/>
                    <a:pt x="136" y="426"/>
                  </a:cubicBezTo>
                  <a:cubicBezTo>
                    <a:pt x="126" y="434"/>
                    <a:pt x="116" y="437"/>
                    <a:pt x="107" y="436"/>
                  </a:cubicBezTo>
                  <a:cubicBezTo>
                    <a:pt x="87" y="436"/>
                    <a:pt x="73" y="431"/>
                    <a:pt x="66" y="420"/>
                  </a:cubicBezTo>
                  <a:cubicBezTo>
                    <a:pt x="59" y="409"/>
                    <a:pt x="55" y="396"/>
                    <a:pt x="55" y="380"/>
                  </a:cubicBezTo>
                  <a:cubicBezTo>
                    <a:pt x="54" y="364"/>
                    <a:pt x="59" y="349"/>
                    <a:pt x="68" y="334"/>
                  </a:cubicBezTo>
                  <a:cubicBezTo>
                    <a:pt x="72" y="327"/>
                    <a:pt x="77" y="321"/>
                    <a:pt x="83" y="316"/>
                  </a:cubicBezTo>
                  <a:cubicBezTo>
                    <a:pt x="89" y="311"/>
                    <a:pt x="98" y="306"/>
                    <a:pt x="110" y="302"/>
                  </a:cubicBezTo>
                  <a:cubicBezTo>
                    <a:pt x="121" y="298"/>
                    <a:pt x="133" y="295"/>
                    <a:pt x="145" y="293"/>
                  </a:cubicBezTo>
                  <a:cubicBezTo>
                    <a:pt x="158" y="292"/>
                    <a:pt x="164" y="290"/>
                    <a:pt x="165" y="288"/>
                  </a:cubicBezTo>
                  <a:cubicBezTo>
                    <a:pt x="166" y="286"/>
                    <a:pt x="166" y="284"/>
                    <a:pt x="166" y="281"/>
                  </a:cubicBezTo>
                  <a:lnTo>
                    <a:pt x="166" y="268"/>
                  </a:lnTo>
                  <a:cubicBezTo>
                    <a:pt x="165" y="265"/>
                    <a:pt x="164" y="262"/>
                    <a:pt x="165" y="261"/>
                  </a:cubicBezTo>
                  <a:lnTo>
                    <a:pt x="166" y="257"/>
                  </a:lnTo>
                  <a:lnTo>
                    <a:pt x="168" y="247"/>
                  </a:lnTo>
                  <a:cubicBezTo>
                    <a:pt x="138" y="252"/>
                    <a:pt x="120" y="251"/>
                    <a:pt x="114" y="246"/>
                  </a:cubicBezTo>
                  <a:cubicBezTo>
                    <a:pt x="110" y="244"/>
                    <a:pt x="106" y="239"/>
                    <a:pt x="103" y="231"/>
                  </a:cubicBezTo>
                  <a:cubicBezTo>
                    <a:pt x="99" y="224"/>
                    <a:pt x="96" y="212"/>
                    <a:pt x="95" y="197"/>
                  </a:cubicBezTo>
                  <a:cubicBezTo>
                    <a:pt x="94" y="181"/>
                    <a:pt x="102" y="168"/>
                    <a:pt x="117" y="158"/>
                  </a:cubicBezTo>
                  <a:cubicBezTo>
                    <a:pt x="132" y="148"/>
                    <a:pt x="150" y="143"/>
                    <a:pt x="172" y="142"/>
                  </a:cubicBezTo>
                  <a:lnTo>
                    <a:pt x="233" y="140"/>
                  </a:lnTo>
                  <a:cubicBezTo>
                    <a:pt x="256" y="140"/>
                    <a:pt x="271" y="136"/>
                    <a:pt x="277" y="126"/>
                  </a:cubicBezTo>
                  <a:cubicBezTo>
                    <a:pt x="284" y="117"/>
                    <a:pt x="287" y="106"/>
                    <a:pt x="287" y="94"/>
                  </a:cubicBezTo>
                  <a:cubicBezTo>
                    <a:pt x="286" y="82"/>
                    <a:pt x="286" y="73"/>
                    <a:pt x="287" y="65"/>
                  </a:cubicBezTo>
                  <a:cubicBezTo>
                    <a:pt x="287" y="58"/>
                    <a:pt x="286" y="52"/>
                    <a:pt x="283" y="48"/>
                  </a:cubicBezTo>
                  <a:cubicBezTo>
                    <a:pt x="277" y="42"/>
                    <a:pt x="266" y="39"/>
                    <a:pt x="250" y="39"/>
                  </a:cubicBezTo>
                  <a:cubicBezTo>
                    <a:pt x="157" y="40"/>
                    <a:pt x="104" y="45"/>
                    <a:pt x="93" y="52"/>
                  </a:cubicBezTo>
                  <a:cubicBezTo>
                    <a:pt x="81" y="60"/>
                    <a:pt x="76" y="69"/>
                    <a:pt x="77" y="81"/>
                  </a:cubicBezTo>
                  <a:lnTo>
                    <a:pt x="80" y="160"/>
                  </a:lnTo>
                  <a:cubicBezTo>
                    <a:pt x="80" y="172"/>
                    <a:pt x="78" y="190"/>
                    <a:pt x="75" y="216"/>
                  </a:cubicBezTo>
                  <a:cubicBezTo>
                    <a:pt x="71" y="241"/>
                    <a:pt x="69" y="259"/>
                    <a:pt x="67" y="268"/>
                  </a:cubicBezTo>
                  <a:cubicBezTo>
                    <a:pt x="65" y="277"/>
                    <a:pt x="60" y="295"/>
                    <a:pt x="51" y="324"/>
                  </a:cubicBezTo>
                  <a:cubicBezTo>
                    <a:pt x="43" y="352"/>
                    <a:pt x="30" y="366"/>
                    <a:pt x="13" y="366"/>
                  </a:cubicBezTo>
                  <a:cubicBezTo>
                    <a:pt x="4" y="367"/>
                    <a:pt x="0" y="364"/>
                    <a:pt x="0" y="357"/>
                  </a:cubicBezTo>
                  <a:cubicBezTo>
                    <a:pt x="0" y="349"/>
                    <a:pt x="0" y="345"/>
                    <a:pt x="0" y="344"/>
                  </a:cubicBezTo>
                  <a:cubicBezTo>
                    <a:pt x="0" y="340"/>
                    <a:pt x="4" y="329"/>
                    <a:pt x="12" y="311"/>
                  </a:cubicBezTo>
                  <a:cubicBezTo>
                    <a:pt x="20" y="293"/>
                    <a:pt x="27" y="270"/>
                    <a:pt x="32" y="241"/>
                  </a:cubicBezTo>
                  <a:cubicBezTo>
                    <a:pt x="37" y="213"/>
                    <a:pt x="40" y="192"/>
                    <a:pt x="41" y="179"/>
                  </a:cubicBezTo>
                  <a:cubicBezTo>
                    <a:pt x="41" y="166"/>
                    <a:pt x="41" y="158"/>
                    <a:pt x="41" y="158"/>
                  </a:cubicBezTo>
                  <a:lnTo>
                    <a:pt x="38" y="86"/>
                  </a:lnTo>
                  <a:cubicBezTo>
                    <a:pt x="38" y="70"/>
                    <a:pt x="42" y="53"/>
                    <a:pt x="53" y="34"/>
                  </a:cubicBezTo>
                  <a:cubicBezTo>
                    <a:pt x="63" y="16"/>
                    <a:pt x="95" y="6"/>
                    <a:pt x="148" y="4"/>
                  </a:cubicBezTo>
                  <a:lnTo>
                    <a:pt x="256" y="0"/>
                  </a:lnTo>
                  <a:cubicBezTo>
                    <a:pt x="296" y="2"/>
                    <a:pt x="317" y="12"/>
                    <a:pt x="321" y="31"/>
                  </a:cubicBezTo>
                  <a:cubicBezTo>
                    <a:pt x="324" y="50"/>
                    <a:pt x="326" y="66"/>
                    <a:pt x="326" y="78"/>
                  </a:cubicBezTo>
                  <a:cubicBezTo>
                    <a:pt x="325" y="100"/>
                    <a:pt x="321" y="121"/>
                    <a:pt x="316" y="143"/>
                  </a:cubicBezTo>
                  <a:cubicBezTo>
                    <a:pt x="310" y="165"/>
                    <a:pt x="287" y="176"/>
                    <a:pt x="246" y="177"/>
                  </a:cubicBezTo>
                  <a:lnTo>
                    <a:pt x="154" y="180"/>
                  </a:lnTo>
                  <a:cubicBezTo>
                    <a:pt x="144" y="181"/>
                    <a:pt x="138" y="184"/>
                    <a:pt x="135" y="190"/>
                  </a:cubicBezTo>
                  <a:cubicBezTo>
                    <a:pt x="132" y="195"/>
                    <a:pt x="131" y="199"/>
                    <a:pt x="132" y="202"/>
                  </a:cubicBezTo>
                  <a:cubicBezTo>
                    <a:pt x="132" y="207"/>
                    <a:pt x="136" y="211"/>
                    <a:pt x="144" y="212"/>
                  </a:cubicBezTo>
                  <a:cubicBezTo>
                    <a:pt x="148" y="212"/>
                    <a:pt x="156" y="212"/>
                    <a:pt x="169" y="209"/>
                  </a:cubicBezTo>
                  <a:cubicBezTo>
                    <a:pt x="183" y="206"/>
                    <a:pt x="200" y="204"/>
                    <a:pt x="222" y="204"/>
                  </a:cubicBezTo>
                  <a:cubicBezTo>
                    <a:pt x="265" y="205"/>
                    <a:pt x="295" y="212"/>
                    <a:pt x="314" y="224"/>
                  </a:cubicBezTo>
                  <a:cubicBezTo>
                    <a:pt x="332" y="237"/>
                    <a:pt x="344" y="253"/>
                    <a:pt x="348" y="273"/>
                  </a:cubicBezTo>
                  <a:cubicBezTo>
                    <a:pt x="353" y="294"/>
                    <a:pt x="357" y="311"/>
                    <a:pt x="358" y="324"/>
                  </a:cubicBezTo>
                  <a:cubicBezTo>
                    <a:pt x="360" y="337"/>
                    <a:pt x="361" y="346"/>
                    <a:pt x="361" y="349"/>
                  </a:cubicBezTo>
                  <a:cubicBezTo>
                    <a:pt x="360" y="357"/>
                    <a:pt x="358" y="364"/>
                    <a:pt x="356" y="369"/>
                  </a:cubicBezTo>
                  <a:cubicBezTo>
                    <a:pt x="353" y="375"/>
                    <a:pt x="348" y="378"/>
                    <a:pt x="343" y="379"/>
                  </a:cubicBezTo>
                  <a:cubicBezTo>
                    <a:pt x="337" y="379"/>
                    <a:pt x="333" y="378"/>
                    <a:pt x="331" y="375"/>
                  </a:cubicBezTo>
                  <a:cubicBezTo>
                    <a:pt x="330" y="374"/>
                    <a:pt x="328" y="372"/>
                    <a:pt x="326" y="370"/>
                  </a:cubicBezTo>
                  <a:cubicBezTo>
                    <a:pt x="325" y="368"/>
                    <a:pt x="323" y="357"/>
                    <a:pt x="321" y="337"/>
                  </a:cubicBezTo>
                  <a:cubicBezTo>
                    <a:pt x="320" y="318"/>
                    <a:pt x="316" y="301"/>
                    <a:pt x="311" y="287"/>
                  </a:cubicBezTo>
                  <a:cubicBezTo>
                    <a:pt x="307" y="273"/>
                    <a:pt x="300" y="263"/>
                    <a:pt x="291" y="258"/>
                  </a:cubicBezTo>
                  <a:cubicBezTo>
                    <a:pt x="282" y="253"/>
                    <a:pt x="267" y="249"/>
                    <a:pt x="247" y="246"/>
                  </a:cubicBezTo>
                  <a:cubicBezTo>
                    <a:pt x="226" y="244"/>
                    <a:pt x="211" y="243"/>
                    <a:pt x="199" y="244"/>
                  </a:cubicBezTo>
                  <a:close/>
                  <a:moveTo>
                    <a:pt x="232" y="112"/>
                  </a:moveTo>
                  <a:lnTo>
                    <a:pt x="166" y="112"/>
                  </a:lnTo>
                  <a:cubicBezTo>
                    <a:pt x="149" y="112"/>
                    <a:pt x="137" y="113"/>
                    <a:pt x="130" y="115"/>
                  </a:cubicBezTo>
                  <a:cubicBezTo>
                    <a:pt x="123" y="117"/>
                    <a:pt x="119" y="118"/>
                    <a:pt x="118" y="118"/>
                  </a:cubicBezTo>
                  <a:cubicBezTo>
                    <a:pt x="112" y="119"/>
                    <a:pt x="107" y="117"/>
                    <a:pt x="104" y="113"/>
                  </a:cubicBezTo>
                  <a:cubicBezTo>
                    <a:pt x="101" y="108"/>
                    <a:pt x="99" y="105"/>
                    <a:pt x="99" y="102"/>
                  </a:cubicBezTo>
                  <a:cubicBezTo>
                    <a:pt x="99" y="99"/>
                    <a:pt x="99" y="96"/>
                    <a:pt x="101" y="93"/>
                  </a:cubicBezTo>
                  <a:cubicBezTo>
                    <a:pt x="103" y="89"/>
                    <a:pt x="107" y="85"/>
                    <a:pt x="112" y="83"/>
                  </a:cubicBezTo>
                  <a:cubicBezTo>
                    <a:pt x="118" y="82"/>
                    <a:pt x="137" y="79"/>
                    <a:pt x="169" y="76"/>
                  </a:cubicBezTo>
                  <a:cubicBezTo>
                    <a:pt x="205" y="75"/>
                    <a:pt x="229" y="74"/>
                    <a:pt x="240" y="74"/>
                  </a:cubicBezTo>
                  <a:cubicBezTo>
                    <a:pt x="253" y="75"/>
                    <a:pt x="261" y="78"/>
                    <a:pt x="264" y="83"/>
                  </a:cubicBezTo>
                  <a:cubicBezTo>
                    <a:pt x="267" y="88"/>
                    <a:pt x="269" y="92"/>
                    <a:pt x="269" y="93"/>
                  </a:cubicBezTo>
                  <a:cubicBezTo>
                    <a:pt x="268" y="106"/>
                    <a:pt x="256" y="112"/>
                    <a:pt x="232" y="112"/>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par>
                          <p:cTn id="14" fill="hold">
                            <p:stCondLst>
                              <p:cond delay="500"/>
                            </p:stCondLst>
                            <p:childTnLst>
                              <p:par>
                                <p:cTn id="15" presetID="23" presetClass="entr" presetSubtype="52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 calcmode="lin" valueType="num">
                                      <p:cBhvr>
                                        <p:cTn id="19" dur="1000" fill="hold"/>
                                        <p:tgtEl>
                                          <p:spTgt spid="7"/>
                                        </p:tgtEl>
                                        <p:attrNameLst>
                                          <p:attrName>ppt_x</p:attrName>
                                        </p:attrNameLst>
                                      </p:cBhvr>
                                      <p:tavLst>
                                        <p:tav tm="0">
                                          <p:val>
                                            <p:fltVal val="0.5"/>
                                          </p:val>
                                        </p:tav>
                                        <p:tav tm="100000">
                                          <p:val>
                                            <p:strVal val="#ppt_x"/>
                                          </p:val>
                                        </p:tav>
                                      </p:tavLst>
                                    </p:anim>
                                    <p:anim calcmode="lin" valueType="num">
                                      <p:cBhvr>
                                        <p:cTn id="20" dur="1000" fill="hold"/>
                                        <p:tgtEl>
                                          <p:spTgt spid="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zh-CN" altLang="en-US"/>
              <a:t>重点字音</a:t>
            </a:r>
            <a:endParaRPr lang="zh-CN" altLang="en-US"/>
          </a:p>
        </p:txBody>
      </p:sp>
      <p:graphicFrame>
        <p:nvGraphicFramePr>
          <p:cNvPr id="2" name="表格 1"/>
          <p:cNvGraphicFramePr>
            <a:graphicFrameLocks noGrp="1"/>
          </p:cNvGraphicFramePr>
          <p:nvPr>
            <p:custDataLst>
              <p:tags r:id="rId1"/>
            </p:custDataLst>
          </p:nvPr>
        </p:nvGraphicFramePr>
        <p:xfrm>
          <a:off x="1959610" y="1466850"/>
          <a:ext cx="7575550" cy="3924935"/>
        </p:xfrm>
        <a:graphic>
          <a:graphicData uri="http://schemas.openxmlformats.org/drawingml/2006/table">
            <a:tbl>
              <a:tblPr firstRow="1" bandRow="1">
                <a:tableStyleId>{5940675A-B579-460E-94D1-54222C63F5DA}</a:tableStyleId>
              </a:tblPr>
              <a:tblGrid>
                <a:gridCol w="1262380"/>
                <a:gridCol w="1261745"/>
                <a:gridCol w="1262380"/>
                <a:gridCol w="1262380"/>
                <a:gridCol w="1261745"/>
                <a:gridCol w="1264920"/>
              </a:tblGrid>
              <a:tr h="560705">
                <a:tc>
                  <a:txBody>
                    <a:bodyPr/>
                    <a:lstStyle/>
                    <a:p>
                      <a:pPr indent="0">
                        <a:lnSpc>
                          <a:spcPct val="120000"/>
                        </a:lnSpc>
                        <a:buNone/>
                      </a:pPr>
                      <a:r>
                        <a:rPr lang="en-US" sz="2800" b="1">
                          <a:solidFill>
                            <a:schemeClr val="tx1">
                              <a:lumMod val="95000"/>
                              <a:lumOff val="5000"/>
                            </a:schemeClr>
                          </a:solidFill>
                          <a:latin typeface="微软雅黑" panose="020B0503020204020204" charset="-122"/>
                          <a:ea typeface="微软雅黑" panose="020B0503020204020204" charset="-122"/>
                          <a:cs typeface="宋体" panose="02010600030101010101" pitchFamily="2" charset="-122"/>
                        </a:rPr>
                        <a:t>孟</a:t>
                      </a:r>
                      <a:r>
                        <a:rPr lang="en-US" sz="2800" b="1">
                          <a:solidFill>
                            <a:srgbClr val="FF0000"/>
                          </a:solidFill>
                          <a:latin typeface="微软雅黑" panose="020B0503020204020204" charset="-122"/>
                          <a:ea typeface="微软雅黑" panose="020B0503020204020204" charset="-122"/>
                          <a:cs typeface="宋体" panose="02010600030101010101" pitchFamily="2" charset="-122"/>
                        </a:rPr>
                        <a:t>陬</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chemeClr val="tx1">
                              <a:lumMod val="95000"/>
                              <a:lumOff val="5000"/>
                            </a:schemeClr>
                          </a:solidFill>
                          <a:latin typeface="微软雅黑" panose="020B0503020204020204" charset="-122"/>
                          <a:ea typeface="微软雅黑" panose="020B0503020204020204" charset="-122"/>
                          <a:cs typeface="宋体" panose="02010600030101010101" pitchFamily="2" charset="-122"/>
                        </a:rPr>
                        <a:t>览</a:t>
                      </a:r>
                      <a:r>
                        <a:rPr lang="en-US" sz="2800" b="1">
                          <a:solidFill>
                            <a:srgbClr val="FF0000"/>
                          </a:solidFill>
                          <a:latin typeface="微软雅黑" panose="020B0503020204020204" charset="-122"/>
                          <a:ea typeface="微软雅黑" panose="020B0503020204020204" charset="-122"/>
                          <a:cs typeface="宋体" panose="02010600030101010101" pitchFamily="2" charset="-122"/>
                        </a:rPr>
                        <a:t>揆</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肇</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705">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扈</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汩</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搴</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705">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阰</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zh-CN" altLang="en-US" sz="2800" b="1">
                          <a:solidFill>
                            <a:schemeClr val="tx1">
                              <a:lumMod val="95000"/>
                              <a:lumOff val="5000"/>
                            </a:schemeClr>
                          </a:solidFill>
                          <a:latin typeface="微软雅黑" panose="020B0503020204020204" charset="-122"/>
                          <a:ea typeface="微软雅黑" panose="020B0503020204020204" charset="-122"/>
                          <a:cs typeface="宋体" panose="02010600030101010101" pitchFamily="2" charset="-122"/>
                        </a:rPr>
                        <a:t>修</a:t>
                      </a:r>
                      <a:r>
                        <a:rPr lang="en-US" sz="2800" b="1">
                          <a:solidFill>
                            <a:srgbClr val="FF0000"/>
                          </a:solidFill>
                          <a:latin typeface="微软雅黑" panose="020B0503020204020204" charset="-122"/>
                          <a:ea typeface="微软雅黑" panose="020B0503020204020204" charset="-122"/>
                          <a:cs typeface="宋体" panose="02010600030101010101" pitchFamily="2" charset="-122"/>
                        </a:rPr>
                        <a:t>姱</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微软雅黑" panose="020B0503020204020204" charset="-122"/>
                        </a:rPr>
                        <a:t>鞿羁 </a:t>
                      </a:r>
                      <a:endParaRPr lang="en-US" altLang="en-US" sz="2800" b="1">
                        <a:solidFill>
                          <a:srgbClr val="FF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705">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謇</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zh-CN" altLang="en-US" sz="2800" b="1">
                          <a:solidFill>
                            <a:schemeClr val="tx1">
                              <a:lumMod val="95000"/>
                              <a:lumOff val="5000"/>
                            </a:schemeClr>
                          </a:solidFill>
                          <a:latin typeface="微软雅黑" panose="020B0503020204020204" charset="-122"/>
                          <a:ea typeface="微软雅黑" panose="020B0503020204020204" charset="-122"/>
                          <a:cs typeface="宋体" panose="02010600030101010101" pitchFamily="2" charset="-122"/>
                        </a:rPr>
                        <a:t>朝</a:t>
                      </a:r>
                      <a:r>
                        <a:rPr lang="en-US" sz="2800" b="1">
                          <a:solidFill>
                            <a:srgbClr val="FF0000"/>
                          </a:solidFill>
                          <a:latin typeface="微软雅黑" panose="020B0503020204020204" charset="-122"/>
                          <a:ea typeface="微软雅黑" panose="020B0503020204020204" charset="-122"/>
                          <a:cs typeface="宋体" panose="02010600030101010101" pitchFamily="2" charset="-122"/>
                        </a:rPr>
                        <a:t>谇</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zh-CN" altLang="en-US" sz="2800" b="1">
                          <a:solidFill>
                            <a:schemeClr val="tx1">
                              <a:lumMod val="95000"/>
                              <a:lumOff val="5000"/>
                            </a:schemeClr>
                          </a:solidFill>
                          <a:latin typeface="微软雅黑" panose="020B0503020204020204" charset="-122"/>
                          <a:ea typeface="微软雅黑" panose="020B0503020204020204" charset="-122"/>
                          <a:cs typeface="宋体" panose="02010600030101010101" pitchFamily="2" charset="-122"/>
                        </a:rPr>
                        <a:t>蕙</a:t>
                      </a:r>
                      <a:r>
                        <a:rPr lang="en-US" sz="2800" b="1">
                          <a:solidFill>
                            <a:srgbClr val="FF0000"/>
                          </a:solidFill>
                          <a:latin typeface="微软雅黑" panose="020B0503020204020204" charset="-122"/>
                          <a:ea typeface="微软雅黑" panose="020B0503020204020204" charset="-122"/>
                          <a:cs typeface="宋体" panose="02010600030101010101" pitchFamily="2" charset="-122"/>
                        </a:rPr>
                        <a:t>纕</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705">
                <a:tc>
                  <a:txBody>
                    <a:bodyPr/>
                    <a:lstStyle/>
                    <a:p>
                      <a:pPr indent="0">
                        <a:lnSpc>
                          <a:spcPct val="120000"/>
                        </a:lnSpc>
                        <a:buNone/>
                      </a:pPr>
                      <a:r>
                        <a:rPr lang="zh-CN" altLang="en-US" sz="2800" b="1">
                          <a:solidFill>
                            <a:schemeClr val="tx1">
                              <a:lumMod val="95000"/>
                              <a:lumOff val="5000"/>
                            </a:schemeClr>
                          </a:solidFill>
                          <a:latin typeface="微软雅黑" panose="020B0503020204020204" charset="-122"/>
                          <a:ea typeface="微软雅黑" panose="020B0503020204020204" charset="-122"/>
                          <a:cs typeface="宋体" panose="02010600030101010101" pitchFamily="2" charset="-122"/>
                        </a:rPr>
                        <a:t>揽</a:t>
                      </a:r>
                      <a:r>
                        <a:rPr lang="en-US" sz="2800" b="1">
                          <a:solidFill>
                            <a:srgbClr val="FF0000"/>
                          </a:solidFill>
                          <a:latin typeface="微软雅黑" panose="020B0503020204020204" charset="-122"/>
                          <a:ea typeface="微软雅黑" panose="020B0503020204020204" charset="-122"/>
                          <a:cs typeface="宋体" panose="02010600030101010101" pitchFamily="2" charset="-122"/>
                        </a:rPr>
                        <a:t>茝</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诼</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偭</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705">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忳</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侘傺</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溘</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705">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圜</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zh-CN" altLang="en-US" sz="2800" b="1">
                          <a:solidFill>
                            <a:schemeClr val="tx1">
                              <a:lumMod val="95000"/>
                              <a:lumOff val="5000"/>
                            </a:schemeClr>
                          </a:solidFill>
                          <a:latin typeface="微软雅黑" panose="020B0503020204020204" charset="-122"/>
                          <a:ea typeface="微软雅黑" panose="020B0503020204020204" charset="-122"/>
                          <a:cs typeface="宋体" panose="02010600030101010101" pitchFamily="2" charset="-122"/>
                        </a:rPr>
                        <a:t>攘</a:t>
                      </a:r>
                      <a:r>
                        <a:rPr lang="en-US" sz="2800" b="1">
                          <a:solidFill>
                            <a:srgbClr val="FF0000"/>
                          </a:solidFill>
                          <a:latin typeface="微软雅黑" panose="020B0503020204020204" charset="-122"/>
                          <a:ea typeface="微软雅黑" panose="020B0503020204020204" charset="-122"/>
                          <a:cs typeface="宋体" panose="02010600030101010101" pitchFamily="2" charset="-122"/>
                        </a:rPr>
                        <a:t>诟</a:t>
                      </a:r>
                      <a:endParaRPr lang="en-US" altLang="en-US" sz="28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Calibri" panose="020F0502020204030204" charset="0"/>
                        </a:rPr>
                        <a:t> </a:t>
                      </a: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r>
                        <a:rPr lang="en-US" sz="2800" b="1">
                          <a:solidFill>
                            <a:srgbClr val="FF0000"/>
                          </a:solidFill>
                          <a:latin typeface="微软雅黑" panose="020B0503020204020204" charset="-122"/>
                          <a:ea typeface="微软雅黑" panose="020B0503020204020204" charset="-122"/>
                          <a:cs typeface="宋体" panose="02010600030101010101" pitchFamily="2" charset="-122"/>
                        </a:rPr>
                        <a:t>芰</a:t>
                      </a:r>
                      <a:r>
                        <a:rPr lang="zh-CN" altLang="en-US" sz="2800" b="1">
                          <a:solidFill>
                            <a:schemeClr val="tx1">
                              <a:lumMod val="95000"/>
                              <a:lumOff val="5000"/>
                            </a:schemeClr>
                          </a:solidFill>
                          <a:latin typeface="微软雅黑" panose="020B0503020204020204" charset="-122"/>
                          <a:ea typeface="微软雅黑" panose="020B0503020204020204" charset="-122"/>
                          <a:cs typeface="宋体" panose="02010600030101010101" pitchFamily="2" charset="-122"/>
                        </a:rPr>
                        <a:t>荷</a:t>
                      </a:r>
                      <a:endParaRPr lang="zh-CN" altLang="en-US" sz="2800" b="1">
                        <a:solidFill>
                          <a:schemeClr val="tx1">
                            <a:lumMod val="95000"/>
                            <a:lumOff val="5000"/>
                          </a:schemeClr>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20000"/>
                        </a:lnSpc>
                        <a:buNone/>
                      </a:pPr>
                      <a:endParaRPr lang="en-US" altLang="en-US" sz="2800" b="1">
                        <a:solidFill>
                          <a:srgbClr val="FF0000"/>
                        </a:solidFill>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2306" name="文本框 12305"/>
          <p:cNvSpPr txBox="1"/>
          <p:nvPr>
            <p:custDataLst>
              <p:tags r:id="rId2"/>
            </p:custDataLst>
          </p:nvPr>
        </p:nvSpPr>
        <p:spPr>
          <a:xfrm>
            <a:off x="5915978" y="2558733"/>
            <a:ext cx="830580"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ku</a:t>
            </a:r>
            <a:r>
              <a:rPr lang="zh-CN" altLang="en-US" sz="2800" b="1">
                <a:solidFill>
                  <a:srgbClr val="0000CC"/>
                </a:solidFill>
                <a:latin typeface="微软雅黑" panose="020B0503020204020204" charset="-122"/>
                <a:ea typeface="微软雅黑" panose="020B0503020204020204" charset="-122"/>
              </a:rPr>
              <a:t>ā</a:t>
            </a:r>
            <a:endParaRPr lang="zh-CN" altLang="en-US" sz="2800" b="1">
              <a:solidFill>
                <a:srgbClr val="0000CC"/>
              </a:solidFill>
              <a:latin typeface="微软雅黑" panose="020B0503020204020204" charset="-122"/>
              <a:ea typeface="微软雅黑" panose="020B0503020204020204" charset="-122"/>
            </a:endParaRPr>
          </a:p>
        </p:txBody>
      </p:sp>
      <p:sp>
        <p:nvSpPr>
          <p:cNvPr id="12307" name="文本框 12306"/>
          <p:cNvSpPr txBox="1"/>
          <p:nvPr>
            <p:custDataLst>
              <p:tags r:id="rId3"/>
            </p:custDataLst>
          </p:nvPr>
        </p:nvSpPr>
        <p:spPr>
          <a:xfrm>
            <a:off x="5898515" y="3170555"/>
            <a:ext cx="694055"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su</a:t>
            </a:r>
            <a:r>
              <a:rPr lang="zh-CN" altLang="en-US" sz="2800" b="1">
                <a:solidFill>
                  <a:srgbClr val="0000CC"/>
                </a:solidFill>
                <a:latin typeface="微软雅黑" panose="020B0503020204020204" charset="-122"/>
                <a:ea typeface="微软雅黑" panose="020B0503020204020204" charset="-122"/>
              </a:rPr>
              <a:t>ì</a:t>
            </a:r>
            <a:endParaRPr lang="zh-CN" altLang="en-US" sz="2800" b="1">
              <a:solidFill>
                <a:srgbClr val="0000CC"/>
              </a:solidFill>
              <a:latin typeface="微软雅黑" panose="020B0503020204020204" charset="-122"/>
              <a:ea typeface="微软雅黑" panose="020B0503020204020204" charset="-122"/>
            </a:endParaRPr>
          </a:p>
        </p:txBody>
      </p:sp>
      <p:sp>
        <p:nvSpPr>
          <p:cNvPr id="12308" name="文本框 12307"/>
          <p:cNvSpPr txBox="1"/>
          <p:nvPr>
            <p:custDataLst>
              <p:tags r:id="rId4"/>
            </p:custDataLst>
          </p:nvPr>
        </p:nvSpPr>
        <p:spPr>
          <a:xfrm>
            <a:off x="8367078" y="3170555"/>
            <a:ext cx="1168400"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xi</a:t>
            </a:r>
            <a:r>
              <a:rPr lang="zh-CN" altLang="en-US" sz="2800" b="1">
                <a:solidFill>
                  <a:srgbClr val="0000CC"/>
                </a:solidFill>
                <a:latin typeface="微软雅黑" panose="020B0503020204020204" charset="-122"/>
                <a:ea typeface="微软雅黑" panose="020B0503020204020204" charset="-122"/>
              </a:rPr>
              <a:t>ā</a:t>
            </a:r>
            <a:r>
              <a:rPr lang="en-GB" altLang="en-US" sz="2800" b="1">
                <a:solidFill>
                  <a:srgbClr val="0000CC"/>
                </a:solidFill>
                <a:latin typeface="微软雅黑" panose="020B0503020204020204" charset="-122"/>
                <a:ea typeface="微软雅黑" panose="020B0503020204020204" charset="-122"/>
              </a:rPr>
              <a:t>ng</a:t>
            </a:r>
            <a:endParaRPr lang="en-GB" altLang="en-US" sz="2800" b="1">
              <a:solidFill>
                <a:srgbClr val="0000CC"/>
              </a:solidFill>
              <a:latin typeface="微软雅黑" panose="020B0503020204020204" charset="-122"/>
              <a:ea typeface="微软雅黑" panose="020B0503020204020204" charset="-122"/>
            </a:endParaRPr>
          </a:p>
        </p:txBody>
      </p:sp>
      <p:sp>
        <p:nvSpPr>
          <p:cNvPr id="12309" name="文本框 12308"/>
          <p:cNvSpPr txBox="1"/>
          <p:nvPr>
            <p:custDataLst>
              <p:tags r:id="rId5"/>
            </p:custDataLst>
          </p:nvPr>
        </p:nvSpPr>
        <p:spPr>
          <a:xfrm>
            <a:off x="5845493" y="3731578"/>
            <a:ext cx="1059180"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zhu</a:t>
            </a:r>
            <a:r>
              <a:rPr lang="zh-CN" altLang="en-US" sz="2800" b="1">
                <a:solidFill>
                  <a:srgbClr val="0000CC"/>
                </a:solidFill>
                <a:latin typeface="微软雅黑" panose="020B0503020204020204" charset="-122"/>
                <a:ea typeface="微软雅黑" panose="020B0503020204020204" charset="-122"/>
              </a:rPr>
              <a:t>ó</a:t>
            </a:r>
            <a:endParaRPr lang="zh-CN" altLang="en-US" sz="2800" b="1">
              <a:solidFill>
                <a:srgbClr val="0000CC"/>
              </a:solidFill>
              <a:latin typeface="微软雅黑" panose="020B0503020204020204" charset="-122"/>
              <a:ea typeface="微软雅黑" panose="020B0503020204020204" charset="-122"/>
            </a:endParaRPr>
          </a:p>
        </p:txBody>
      </p:sp>
      <p:sp>
        <p:nvSpPr>
          <p:cNvPr id="12310" name="文本框 12309"/>
          <p:cNvSpPr txBox="1"/>
          <p:nvPr>
            <p:custDataLst>
              <p:tags r:id="rId6"/>
            </p:custDataLst>
          </p:nvPr>
        </p:nvSpPr>
        <p:spPr>
          <a:xfrm>
            <a:off x="3460433" y="4282123"/>
            <a:ext cx="791210"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t</a:t>
            </a:r>
            <a:r>
              <a:rPr lang="zh-CN" altLang="en-US" sz="2800" b="1">
                <a:solidFill>
                  <a:srgbClr val="0000CC"/>
                </a:solidFill>
                <a:latin typeface="微软雅黑" panose="020B0503020204020204" charset="-122"/>
                <a:ea typeface="微软雅黑" panose="020B0503020204020204" charset="-122"/>
              </a:rPr>
              <a:t>ú</a:t>
            </a:r>
            <a:r>
              <a:rPr lang="en-GB" altLang="en-US" sz="2800" b="1">
                <a:solidFill>
                  <a:srgbClr val="0000CC"/>
                </a:solidFill>
                <a:latin typeface="微软雅黑" panose="020B0503020204020204" charset="-122"/>
                <a:ea typeface="微软雅黑" panose="020B0503020204020204" charset="-122"/>
              </a:rPr>
              <a:t>n</a:t>
            </a:r>
            <a:endParaRPr lang="en-GB" altLang="en-US" sz="2800" b="1">
              <a:solidFill>
                <a:srgbClr val="0000CC"/>
              </a:solidFill>
              <a:latin typeface="微软雅黑" panose="020B0503020204020204" charset="-122"/>
              <a:ea typeface="微软雅黑" panose="020B0503020204020204" charset="-122"/>
            </a:endParaRPr>
          </a:p>
        </p:txBody>
      </p:sp>
      <p:sp>
        <p:nvSpPr>
          <p:cNvPr id="12311" name="文本框 12310"/>
          <p:cNvSpPr txBox="1"/>
          <p:nvPr>
            <p:custDataLst>
              <p:tags r:id="rId7"/>
            </p:custDataLst>
          </p:nvPr>
        </p:nvSpPr>
        <p:spPr>
          <a:xfrm>
            <a:off x="5678805" y="4293235"/>
            <a:ext cx="1424940"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ch</a:t>
            </a:r>
            <a:r>
              <a:rPr lang="zh-CN" altLang="en-US" sz="2800" b="1">
                <a:solidFill>
                  <a:srgbClr val="0000CC"/>
                </a:solidFill>
                <a:latin typeface="微软雅黑" panose="020B0503020204020204" charset="-122"/>
                <a:ea typeface="微软雅黑" panose="020B0503020204020204" charset="-122"/>
              </a:rPr>
              <a:t>à</a:t>
            </a:r>
            <a:r>
              <a:rPr lang="en-GB" altLang="en-US" sz="2800" b="1">
                <a:solidFill>
                  <a:srgbClr val="0000CC"/>
                </a:solidFill>
                <a:latin typeface="微软雅黑" panose="020B0503020204020204" charset="-122"/>
                <a:ea typeface="微软雅黑" panose="020B0503020204020204" charset="-122"/>
              </a:rPr>
              <a:t> ch</a:t>
            </a:r>
            <a:r>
              <a:rPr lang="zh-CN" altLang="en-US" sz="2800" b="1">
                <a:solidFill>
                  <a:srgbClr val="0000CC"/>
                </a:solidFill>
                <a:latin typeface="微软雅黑" panose="020B0503020204020204" charset="-122"/>
                <a:ea typeface="微软雅黑" panose="020B0503020204020204" charset="-122"/>
              </a:rPr>
              <a:t>ì</a:t>
            </a:r>
            <a:endParaRPr lang="zh-CN" altLang="en-US" sz="2800" b="1">
              <a:solidFill>
                <a:srgbClr val="0000CC"/>
              </a:solidFill>
              <a:latin typeface="微软雅黑" panose="020B0503020204020204" charset="-122"/>
              <a:ea typeface="微软雅黑" panose="020B0503020204020204" charset="-122"/>
            </a:endParaRPr>
          </a:p>
        </p:txBody>
      </p:sp>
      <p:sp>
        <p:nvSpPr>
          <p:cNvPr id="12312" name="文本框 12311"/>
          <p:cNvSpPr txBox="1"/>
          <p:nvPr>
            <p:custDataLst>
              <p:tags r:id="rId8"/>
            </p:custDataLst>
          </p:nvPr>
        </p:nvSpPr>
        <p:spPr>
          <a:xfrm>
            <a:off x="8493125" y="4287520"/>
            <a:ext cx="601980" cy="521970"/>
          </a:xfrm>
          <a:prstGeom prst="rect">
            <a:avLst/>
          </a:prstGeom>
          <a:noFill/>
          <a:ln w="9525">
            <a:noFill/>
          </a:ln>
        </p:spPr>
        <p:txBody>
          <a:bodyPr wrap="square" anchor="t" anchorCtr="0">
            <a:spAutoFit/>
          </a:bodyPr>
          <a:lstStyle/>
          <a:p>
            <a:r>
              <a:rPr lang="en-GB" altLang="en-US" sz="2800" b="1">
                <a:solidFill>
                  <a:srgbClr val="0000CC"/>
                </a:solidFill>
                <a:latin typeface="微软雅黑" panose="020B0503020204020204" charset="-122"/>
                <a:ea typeface="微软雅黑" panose="020B0503020204020204" charset="-122"/>
              </a:rPr>
              <a:t>k</a:t>
            </a:r>
            <a:r>
              <a:rPr lang="zh-CN" altLang="en-US" sz="2800" b="1">
                <a:solidFill>
                  <a:srgbClr val="0000CC"/>
                </a:solidFill>
                <a:latin typeface="微软雅黑" panose="020B0503020204020204" charset="-122"/>
                <a:ea typeface="微软雅黑" panose="020B0503020204020204" charset="-122"/>
              </a:rPr>
              <a:t>è</a:t>
            </a:r>
            <a:endParaRPr lang="zh-CN" altLang="en-US" sz="2800" b="1">
              <a:solidFill>
                <a:srgbClr val="0000CC"/>
              </a:solidFill>
              <a:latin typeface="微软雅黑" panose="020B0503020204020204" charset="-122"/>
              <a:ea typeface="微软雅黑" panose="020B0503020204020204" charset="-122"/>
            </a:endParaRPr>
          </a:p>
        </p:txBody>
      </p:sp>
      <p:sp>
        <p:nvSpPr>
          <p:cNvPr id="12313" name="文本框 12312"/>
          <p:cNvSpPr txBox="1"/>
          <p:nvPr>
            <p:custDataLst>
              <p:tags r:id="rId9"/>
            </p:custDataLst>
          </p:nvPr>
        </p:nvSpPr>
        <p:spPr>
          <a:xfrm>
            <a:off x="3358198" y="4839970"/>
            <a:ext cx="1053465"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yu</a:t>
            </a:r>
            <a:r>
              <a:rPr lang="zh-CN" altLang="en-US" sz="2800" b="1">
                <a:solidFill>
                  <a:srgbClr val="0000CC"/>
                </a:solidFill>
                <a:latin typeface="微软雅黑" panose="020B0503020204020204" charset="-122"/>
                <a:ea typeface="微软雅黑" panose="020B0503020204020204" charset="-122"/>
              </a:rPr>
              <a:t>á</a:t>
            </a:r>
            <a:r>
              <a:rPr lang="en-GB" altLang="en-US" sz="2800" b="1">
                <a:solidFill>
                  <a:srgbClr val="0000CC"/>
                </a:solidFill>
                <a:latin typeface="微软雅黑" panose="020B0503020204020204" charset="-122"/>
                <a:ea typeface="微软雅黑" panose="020B0503020204020204" charset="-122"/>
              </a:rPr>
              <a:t>n</a:t>
            </a:r>
            <a:endParaRPr lang="en-GB" altLang="en-US" sz="2800" b="1">
              <a:solidFill>
                <a:srgbClr val="0000CC"/>
              </a:solidFill>
              <a:latin typeface="微软雅黑" panose="020B0503020204020204" charset="-122"/>
              <a:ea typeface="微软雅黑" panose="020B0503020204020204" charset="-122"/>
            </a:endParaRPr>
          </a:p>
        </p:txBody>
      </p:sp>
      <p:sp>
        <p:nvSpPr>
          <p:cNvPr id="12314" name="文本框 12313"/>
          <p:cNvSpPr txBox="1"/>
          <p:nvPr>
            <p:custDataLst>
              <p:tags r:id="rId10"/>
            </p:custDataLst>
          </p:nvPr>
        </p:nvSpPr>
        <p:spPr>
          <a:xfrm>
            <a:off x="5898198" y="4839970"/>
            <a:ext cx="883285"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g</a:t>
            </a:r>
            <a:r>
              <a:rPr lang="zh-CN" altLang="en-US" sz="2800" b="1">
                <a:solidFill>
                  <a:srgbClr val="0000CC"/>
                </a:solidFill>
                <a:latin typeface="微软雅黑" panose="020B0503020204020204" charset="-122"/>
                <a:ea typeface="微软雅黑" panose="020B0503020204020204" charset="-122"/>
              </a:rPr>
              <a:t>ò</a:t>
            </a:r>
            <a:r>
              <a:rPr lang="en-GB" altLang="en-US" sz="2800" b="1">
                <a:solidFill>
                  <a:srgbClr val="0000CC"/>
                </a:solidFill>
                <a:latin typeface="微软雅黑" panose="020B0503020204020204" charset="-122"/>
                <a:ea typeface="微软雅黑" panose="020B0503020204020204" charset="-122"/>
              </a:rPr>
              <a:t>u</a:t>
            </a:r>
            <a:endParaRPr lang="en-GB" altLang="en-US" sz="2800" b="1">
              <a:solidFill>
                <a:srgbClr val="0000CC"/>
              </a:solidFill>
              <a:latin typeface="微软雅黑" panose="020B0503020204020204" charset="-122"/>
              <a:ea typeface="微软雅黑" panose="020B0503020204020204" charset="-122"/>
            </a:endParaRPr>
          </a:p>
        </p:txBody>
      </p:sp>
      <p:sp>
        <p:nvSpPr>
          <p:cNvPr id="12315" name="文本框 12314"/>
          <p:cNvSpPr txBox="1"/>
          <p:nvPr>
            <p:custDataLst>
              <p:tags r:id="rId11"/>
            </p:custDataLst>
          </p:nvPr>
        </p:nvSpPr>
        <p:spPr>
          <a:xfrm>
            <a:off x="8565198" y="4839970"/>
            <a:ext cx="395605"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j</a:t>
            </a:r>
            <a:r>
              <a:rPr lang="zh-CN" altLang="en-US" sz="2800" b="1">
                <a:solidFill>
                  <a:srgbClr val="0000CC"/>
                </a:solidFill>
                <a:latin typeface="微软雅黑" panose="020B0503020204020204" charset="-122"/>
                <a:ea typeface="微软雅黑" panose="020B0503020204020204" charset="-122"/>
              </a:rPr>
              <a:t>ì</a:t>
            </a:r>
            <a:endParaRPr lang="zh-CN" altLang="en-US" sz="2800" b="1">
              <a:solidFill>
                <a:srgbClr val="0000CC"/>
              </a:solidFill>
              <a:latin typeface="微软雅黑" panose="020B0503020204020204" charset="-122"/>
              <a:ea typeface="微软雅黑" panose="020B0503020204020204" charset="-122"/>
            </a:endParaRPr>
          </a:p>
        </p:txBody>
      </p:sp>
      <p:sp>
        <p:nvSpPr>
          <p:cNvPr id="12317" name="文本框 12316"/>
          <p:cNvSpPr txBox="1"/>
          <p:nvPr>
            <p:custDataLst>
              <p:tags r:id="rId12"/>
            </p:custDataLst>
          </p:nvPr>
        </p:nvSpPr>
        <p:spPr>
          <a:xfrm>
            <a:off x="8580120" y="2558733"/>
            <a:ext cx="395605"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j</a:t>
            </a:r>
            <a:r>
              <a:rPr lang="zh-CN" altLang="en-US" sz="2800" b="1">
                <a:solidFill>
                  <a:srgbClr val="0000CC"/>
                </a:solidFill>
                <a:latin typeface="微软雅黑" panose="020B0503020204020204" charset="-122"/>
                <a:ea typeface="微软雅黑" panose="020B0503020204020204" charset="-122"/>
              </a:rPr>
              <a:t>ī</a:t>
            </a:r>
            <a:endParaRPr lang="zh-CN" altLang="en-US" sz="2800" b="1">
              <a:solidFill>
                <a:srgbClr val="0000CC"/>
              </a:solidFill>
              <a:latin typeface="微软雅黑" panose="020B0503020204020204" charset="-122"/>
              <a:ea typeface="微软雅黑" panose="020B0503020204020204" charset="-122"/>
            </a:endParaRPr>
          </a:p>
        </p:txBody>
      </p:sp>
      <p:sp>
        <p:nvSpPr>
          <p:cNvPr id="12318" name="文本框 12317"/>
          <p:cNvSpPr txBox="1"/>
          <p:nvPr>
            <p:custDataLst>
              <p:tags r:id="rId13"/>
            </p:custDataLst>
          </p:nvPr>
        </p:nvSpPr>
        <p:spPr>
          <a:xfrm>
            <a:off x="3431540" y="3153728"/>
            <a:ext cx="831215"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ji</a:t>
            </a:r>
            <a:r>
              <a:rPr lang="zh-CN" altLang="en-US" sz="2800" b="1">
                <a:solidFill>
                  <a:srgbClr val="0000CC"/>
                </a:solidFill>
                <a:latin typeface="微软雅黑" panose="020B0503020204020204" charset="-122"/>
                <a:ea typeface="微软雅黑" panose="020B0503020204020204" charset="-122"/>
              </a:rPr>
              <a:t>ǎ</a:t>
            </a:r>
            <a:r>
              <a:rPr lang="en-GB" altLang="en-US" sz="2800" b="1">
                <a:solidFill>
                  <a:srgbClr val="0000CC"/>
                </a:solidFill>
                <a:latin typeface="微软雅黑" panose="020B0503020204020204" charset="-122"/>
                <a:ea typeface="微软雅黑" panose="020B0503020204020204" charset="-122"/>
              </a:rPr>
              <a:t>n</a:t>
            </a:r>
            <a:endParaRPr lang="en-GB" altLang="en-US" sz="2800" b="1">
              <a:solidFill>
                <a:srgbClr val="0000CC"/>
              </a:solidFill>
              <a:latin typeface="微软雅黑" panose="020B0503020204020204" charset="-122"/>
              <a:ea typeface="微软雅黑" panose="020B0503020204020204" charset="-122"/>
            </a:endParaRPr>
          </a:p>
        </p:txBody>
      </p:sp>
      <p:sp>
        <p:nvSpPr>
          <p:cNvPr id="12319" name="文本框 12318"/>
          <p:cNvSpPr txBox="1"/>
          <p:nvPr>
            <p:custDataLst>
              <p:tags r:id="rId14"/>
            </p:custDataLst>
          </p:nvPr>
        </p:nvSpPr>
        <p:spPr>
          <a:xfrm>
            <a:off x="3416618" y="3725545"/>
            <a:ext cx="906145" cy="521970"/>
          </a:xfrm>
          <a:prstGeom prst="rect">
            <a:avLst/>
          </a:prstGeom>
          <a:noFill/>
          <a:ln w="9525">
            <a:noFill/>
          </a:ln>
        </p:spPr>
        <p:txBody>
          <a:bodyPr wrap="none" anchor="t" anchorCtr="0">
            <a:spAutoFit/>
          </a:bodyPr>
          <a:lstStyle/>
          <a:p>
            <a:r>
              <a:rPr lang="en-GB" altLang="en-US" sz="2800" b="1">
                <a:solidFill>
                  <a:srgbClr val="0000CC"/>
                </a:solidFill>
                <a:latin typeface="微软雅黑" panose="020B0503020204020204" charset="-122"/>
                <a:ea typeface="微软雅黑" panose="020B0503020204020204" charset="-122"/>
              </a:rPr>
              <a:t>ch</a:t>
            </a:r>
            <a:r>
              <a:rPr lang="zh-CN" altLang="en-US" sz="2800" b="1">
                <a:solidFill>
                  <a:srgbClr val="0000CC"/>
                </a:solidFill>
                <a:latin typeface="微软雅黑" panose="020B0503020204020204" charset="-122"/>
                <a:ea typeface="微软雅黑" panose="020B0503020204020204" charset="-122"/>
              </a:rPr>
              <a:t>ǎ</a:t>
            </a:r>
            <a:r>
              <a:rPr lang="en-GB" altLang="en-US" sz="2800" b="1">
                <a:solidFill>
                  <a:srgbClr val="0000CC"/>
                </a:solidFill>
                <a:latin typeface="微软雅黑" panose="020B0503020204020204" charset="-122"/>
                <a:ea typeface="微软雅黑" panose="020B0503020204020204" charset="-122"/>
              </a:rPr>
              <a:t>i</a:t>
            </a:r>
            <a:endParaRPr lang="en-GB" altLang="en-US" sz="2800" b="1">
              <a:solidFill>
                <a:srgbClr val="0000CC"/>
              </a:solidFill>
              <a:latin typeface="微软雅黑" panose="020B0503020204020204" charset="-122"/>
              <a:ea typeface="微软雅黑" panose="020B0503020204020204" charset="-122"/>
            </a:endParaRPr>
          </a:p>
        </p:txBody>
      </p:sp>
      <p:sp>
        <p:nvSpPr>
          <p:cNvPr id="3" name="文本框 2"/>
          <p:cNvSpPr txBox="1"/>
          <p:nvPr>
            <p:custDataLst>
              <p:tags r:id="rId15"/>
            </p:custDataLst>
          </p:nvPr>
        </p:nvSpPr>
        <p:spPr>
          <a:xfrm>
            <a:off x="3450273" y="1466533"/>
            <a:ext cx="829945" cy="521970"/>
          </a:xfrm>
          <a:prstGeom prst="rect">
            <a:avLst/>
          </a:prstGeom>
          <a:noFill/>
          <a:ln w="9525">
            <a:noFill/>
          </a:ln>
        </p:spPr>
        <p:txBody>
          <a:bodyPr wrap="none" anchor="t" anchorCtr="0">
            <a:spAutoFit/>
          </a:bodyPr>
          <a:lstStyle/>
          <a:p>
            <a:pPr algn="l"/>
            <a:r>
              <a:rPr altLang="en-US" sz="2800" b="1">
                <a:solidFill>
                  <a:srgbClr val="0000CC"/>
                </a:solidFill>
                <a:latin typeface="微软雅黑" panose="020B0503020204020204" charset="-122"/>
                <a:ea typeface="微软雅黑" panose="020B0503020204020204" charset="-122"/>
              </a:rPr>
              <a:t>zōu</a:t>
            </a:r>
            <a:endParaRPr altLang="en-US" sz="2800" b="1">
              <a:solidFill>
                <a:srgbClr val="0000CC"/>
              </a:solidFill>
              <a:latin typeface="微软雅黑" panose="020B0503020204020204" charset="-122"/>
              <a:ea typeface="微软雅黑" panose="020B0503020204020204" charset="-122"/>
            </a:endParaRPr>
          </a:p>
        </p:txBody>
      </p:sp>
      <p:sp>
        <p:nvSpPr>
          <p:cNvPr id="5" name="文本框 4"/>
          <p:cNvSpPr txBox="1"/>
          <p:nvPr>
            <p:custDataLst>
              <p:tags r:id="rId16"/>
            </p:custDataLst>
          </p:nvPr>
        </p:nvSpPr>
        <p:spPr>
          <a:xfrm>
            <a:off x="5921693" y="1466533"/>
            <a:ext cx="836930" cy="521970"/>
          </a:xfrm>
          <a:prstGeom prst="rect">
            <a:avLst/>
          </a:prstGeom>
          <a:noFill/>
          <a:ln w="9525">
            <a:noFill/>
          </a:ln>
        </p:spPr>
        <p:txBody>
          <a:bodyPr wrap="none" anchor="t" anchorCtr="0">
            <a:spAutoFit/>
          </a:bodyPr>
          <a:lstStyle/>
          <a:p>
            <a:pPr algn="l"/>
            <a:r>
              <a:rPr altLang="en-US" sz="2800" b="1">
                <a:solidFill>
                  <a:srgbClr val="0000CC"/>
                </a:solidFill>
                <a:latin typeface="微软雅黑" panose="020B0503020204020204" charset="-122"/>
                <a:ea typeface="微软雅黑" panose="020B0503020204020204" charset="-122"/>
              </a:rPr>
              <a:t> kuí</a:t>
            </a:r>
            <a:endParaRPr altLang="en-US" sz="2800" b="1">
              <a:solidFill>
                <a:srgbClr val="0000CC"/>
              </a:solidFill>
              <a:latin typeface="微软雅黑" panose="020B0503020204020204" charset="-122"/>
              <a:ea typeface="微软雅黑" panose="020B0503020204020204" charset="-122"/>
            </a:endParaRPr>
          </a:p>
        </p:txBody>
      </p:sp>
      <p:sp>
        <p:nvSpPr>
          <p:cNvPr id="6" name="文本框 5"/>
          <p:cNvSpPr txBox="1"/>
          <p:nvPr>
            <p:custDataLst>
              <p:tags r:id="rId17"/>
            </p:custDataLst>
          </p:nvPr>
        </p:nvSpPr>
        <p:spPr>
          <a:xfrm>
            <a:off x="8290878" y="1466533"/>
            <a:ext cx="1139825" cy="521970"/>
          </a:xfrm>
          <a:prstGeom prst="rect">
            <a:avLst/>
          </a:prstGeom>
          <a:noFill/>
          <a:ln w="9525">
            <a:noFill/>
          </a:ln>
        </p:spPr>
        <p:txBody>
          <a:bodyPr wrap="none" anchor="t" anchorCtr="0">
            <a:spAutoFit/>
          </a:bodyPr>
          <a:lstStyle/>
          <a:p>
            <a:pPr algn="l"/>
            <a:r>
              <a:rPr altLang="en-US" sz="2800" b="1">
                <a:solidFill>
                  <a:srgbClr val="0000CC"/>
                </a:solidFill>
                <a:latin typeface="微软雅黑" panose="020B0503020204020204" charset="-122"/>
                <a:ea typeface="微软雅黑" panose="020B0503020204020204" charset="-122"/>
              </a:rPr>
              <a:t> zhào</a:t>
            </a:r>
            <a:endParaRPr altLang="en-US" sz="2800" b="1">
              <a:solidFill>
                <a:srgbClr val="0000CC"/>
              </a:solidFill>
              <a:latin typeface="微软雅黑" panose="020B0503020204020204" charset="-122"/>
              <a:ea typeface="微软雅黑" panose="020B0503020204020204" charset="-122"/>
            </a:endParaRPr>
          </a:p>
        </p:txBody>
      </p:sp>
      <p:sp>
        <p:nvSpPr>
          <p:cNvPr id="7" name="文本框 6"/>
          <p:cNvSpPr txBox="1"/>
          <p:nvPr>
            <p:custDataLst>
              <p:tags r:id="rId18"/>
            </p:custDataLst>
          </p:nvPr>
        </p:nvSpPr>
        <p:spPr>
          <a:xfrm>
            <a:off x="3514408" y="2042478"/>
            <a:ext cx="642620" cy="521970"/>
          </a:xfrm>
          <a:prstGeom prst="rect">
            <a:avLst/>
          </a:prstGeom>
          <a:noFill/>
          <a:ln w="9525">
            <a:noFill/>
          </a:ln>
        </p:spPr>
        <p:txBody>
          <a:bodyPr wrap="none" anchor="t" anchorCtr="0">
            <a:spAutoFit/>
          </a:bodyPr>
          <a:lstStyle/>
          <a:p>
            <a:pPr algn="l"/>
            <a:r>
              <a:rPr altLang="en-US" sz="2800" b="1">
                <a:solidFill>
                  <a:srgbClr val="0000CC"/>
                </a:solidFill>
                <a:latin typeface="微软雅黑" panose="020B0503020204020204" charset="-122"/>
                <a:ea typeface="微软雅黑" panose="020B0503020204020204" charset="-122"/>
              </a:rPr>
              <a:t>hù</a:t>
            </a:r>
            <a:endParaRPr altLang="en-US" sz="2800" b="1">
              <a:solidFill>
                <a:srgbClr val="0000CC"/>
              </a:solidFill>
              <a:latin typeface="微软雅黑" panose="020B0503020204020204" charset="-122"/>
              <a:ea typeface="微软雅黑" panose="020B0503020204020204" charset="-122"/>
            </a:endParaRPr>
          </a:p>
        </p:txBody>
      </p:sp>
      <p:sp>
        <p:nvSpPr>
          <p:cNvPr id="8" name="文本框 7"/>
          <p:cNvSpPr txBox="1"/>
          <p:nvPr>
            <p:custDataLst>
              <p:tags r:id="rId19"/>
            </p:custDataLst>
          </p:nvPr>
        </p:nvSpPr>
        <p:spPr>
          <a:xfrm>
            <a:off x="6044248" y="2042478"/>
            <a:ext cx="617855" cy="521970"/>
          </a:xfrm>
          <a:prstGeom prst="rect">
            <a:avLst/>
          </a:prstGeom>
          <a:noFill/>
          <a:ln w="9525">
            <a:noFill/>
          </a:ln>
        </p:spPr>
        <p:txBody>
          <a:bodyPr wrap="none" anchor="t" anchorCtr="0">
            <a:spAutoFit/>
          </a:bodyPr>
          <a:lstStyle/>
          <a:p>
            <a:pPr algn="l"/>
            <a:r>
              <a:rPr altLang="en-US" sz="2800" b="1">
                <a:solidFill>
                  <a:srgbClr val="0000CC"/>
                </a:solidFill>
                <a:latin typeface="微软雅黑" panose="020B0503020204020204" charset="-122"/>
                <a:ea typeface="微软雅黑" panose="020B0503020204020204" charset="-122"/>
              </a:rPr>
              <a:t>yù</a:t>
            </a:r>
            <a:endParaRPr altLang="en-US" sz="2800" b="1">
              <a:solidFill>
                <a:srgbClr val="0000CC"/>
              </a:solidFill>
              <a:latin typeface="微软雅黑" panose="020B0503020204020204" charset="-122"/>
              <a:ea typeface="微软雅黑" panose="020B0503020204020204" charset="-122"/>
            </a:endParaRPr>
          </a:p>
        </p:txBody>
      </p:sp>
      <p:sp>
        <p:nvSpPr>
          <p:cNvPr id="9" name="文本框 8"/>
          <p:cNvSpPr txBox="1"/>
          <p:nvPr>
            <p:custDataLst>
              <p:tags r:id="rId20"/>
            </p:custDataLst>
          </p:nvPr>
        </p:nvSpPr>
        <p:spPr>
          <a:xfrm>
            <a:off x="8413433" y="2042478"/>
            <a:ext cx="960120" cy="521970"/>
          </a:xfrm>
          <a:prstGeom prst="rect">
            <a:avLst/>
          </a:prstGeom>
          <a:noFill/>
          <a:ln w="9525">
            <a:noFill/>
          </a:ln>
        </p:spPr>
        <p:txBody>
          <a:bodyPr wrap="none" anchor="t" anchorCtr="0">
            <a:spAutoFit/>
          </a:bodyPr>
          <a:lstStyle/>
          <a:p>
            <a:pPr algn="l"/>
            <a:r>
              <a:rPr altLang="en-US" sz="2800" b="1">
                <a:solidFill>
                  <a:srgbClr val="0000CC"/>
                </a:solidFill>
                <a:latin typeface="微软雅黑" panose="020B0503020204020204" charset="-122"/>
                <a:ea typeface="微软雅黑" panose="020B0503020204020204" charset="-122"/>
              </a:rPr>
              <a:t>qiān</a:t>
            </a:r>
            <a:endParaRPr altLang="en-US" sz="2800" b="1">
              <a:solidFill>
                <a:srgbClr val="0000CC"/>
              </a:solidFill>
              <a:latin typeface="微软雅黑" panose="020B0503020204020204" charset="-122"/>
              <a:ea typeface="微软雅黑" panose="020B0503020204020204" charset="-122"/>
            </a:endParaRPr>
          </a:p>
        </p:txBody>
      </p:sp>
      <p:sp>
        <p:nvSpPr>
          <p:cNvPr id="10" name="文本框 9"/>
          <p:cNvSpPr txBox="1"/>
          <p:nvPr>
            <p:custDataLst>
              <p:tags r:id="rId21"/>
            </p:custDataLst>
          </p:nvPr>
        </p:nvSpPr>
        <p:spPr>
          <a:xfrm>
            <a:off x="3506788" y="2558733"/>
            <a:ext cx="525145" cy="521970"/>
          </a:xfrm>
          <a:prstGeom prst="rect">
            <a:avLst/>
          </a:prstGeom>
          <a:noFill/>
          <a:ln w="9525">
            <a:noFill/>
          </a:ln>
        </p:spPr>
        <p:txBody>
          <a:bodyPr wrap="none" anchor="t" anchorCtr="0">
            <a:spAutoFit/>
          </a:bodyPr>
          <a:lstStyle/>
          <a:p>
            <a:pPr algn="l"/>
            <a:r>
              <a:rPr altLang="en-US" sz="2800" b="1">
                <a:solidFill>
                  <a:srgbClr val="0000CC"/>
                </a:solidFill>
                <a:latin typeface="微软雅黑" panose="020B0503020204020204" charset="-122"/>
                <a:ea typeface="微软雅黑" panose="020B0503020204020204" charset="-122"/>
              </a:rPr>
              <a:t>pí</a:t>
            </a:r>
            <a:endParaRPr altLang="en-US" sz="2800" b="1">
              <a:solidFill>
                <a:srgbClr val="0000CC"/>
              </a:solidFill>
              <a:latin typeface="微软雅黑" panose="020B0503020204020204" charset="-122"/>
              <a:ea typeface="微软雅黑" panose="020B0503020204020204" charset="-122"/>
            </a:endParaRPr>
          </a:p>
        </p:txBody>
      </p:sp>
      <p:sp>
        <p:nvSpPr>
          <p:cNvPr id="11" name="文本框 10"/>
          <p:cNvSpPr txBox="1"/>
          <p:nvPr>
            <p:custDataLst>
              <p:tags r:id="rId22"/>
            </p:custDataLst>
          </p:nvPr>
        </p:nvSpPr>
        <p:spPr>
          <a:xfrm>
            <a:off x="8391843" y="3699510"/>
            <a:ext cx="1073150" cy="521970"/>
          </a:xfrm>
          <a:prstGeom prst="rect">
            <a:avLst/>
          </a:prstGeom>
          <a:noFill/>
          <a:ln w="9525">
            <a:noFill/>
          </a:ln>
        </p:spPr>
        <p:txBody>
          <a:bodyPr wrap="none" anchor="t" anchorCtr="0">
            <a:spAutoFit/>
          </a:bodyPr>
          <a:lstStyle/>
          <a:p>
            <a:pPr algn="l"/>
            <a:r>
              <a:rPr altLang="en-US" sz="2800" b="1">
                <a:solidFill>
                  <a:srgbClr val="0000CC"/>
                </a:solidFill>
                <a:latin typeface="微软雅黑" panose="020B0503020204020204" charset="-122"/>
                <a:ea typeface="微软雅黑" panose="020B0503020204020204" charset="-122"/>
              </a:rPr>
              <a:t>miǎn</a:t>
            </a:r>
            <a:endParaRPr altLang="en-US" sz="2800" b="1">
              <a:solidFill>
                <a:srgbClr val="0000CC"/>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49935" y="657225"/>
            <a:ext cx="2061845" cy="520065"/>
          </a:xfrm>
        </p:spPr>
        <p:txBody>
          <a:bodyPr/>
          <a:lstStyle/>
          <a:p>
            <a:pPr>
              <a:lnSpc>
                <a:spcPct val="100000"/>
              </a:lnSpc>
            </a:pPr>
            <a:r>
              <a:rPr lang="zh-CN" altLang="en-US" sz="3200">
                <a:latin typeface="华文中宋" panose="02010600040101010101" charset="-122"/>
                <a:ea typeface="华文中宋" panose="02010600040101010101" charset="-122"/>
              </a:rPr>
              <a:t>作者介绍</a:t>
            </a:r>
            <a:endParaRPr lang="zh-CN" altLang="en-US" sz="3200">
              <a:latin typeface="华文中宋" panose="02010600040101010101" charset="-122"/>
              <a:ea typeface="华文中宋" panose="02010600040101010101" charset="-122"/>
            </a:endParaRPr>
          </a:p>
        </p:txBody>
      </p:sp>
      <p:sp>
        <p:nvSpPr>
          <p:cNvPr id="31749" name="Text Box 3">
            <a:hlinkClick r:id="" action="ppaction://noaction"/>
          </p:cNvPr>
          <p:cNvSpPr txBox="1">
            <a:spLocks noChangeArrowheads="1"/>
          </p:cNvSpPr>
          <p:nvPr/>
        </p:nvSpPr>
        <p:spPr bwMode="auto">
          <a:xfrm>
            <a:off x="459740" y="1041400"/>
            <a:ext cx="7981950" cy="5477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3200">
                <a:solidFill>
                  <a:srgbClr val="0D0D0D"/>
                </a:solidFill>
                <a:latin typeface="Corbel" panose="020B0503020204020204" pitchFamily="34" charset="0"/>
                <a:cs typeface="Times New Roman" panose="02020603050405020304" charset="0"/>
              </a:defRPr>
            </a:lvl1pPr>
            <a:lvl2pPr>
              <a:defRPr sz="2800">
                <a:solidFill>
                  <a:srgbClr val="0D0D0D"/>
                </a:solidFill>
                <a:latin typeface="Corbel" panose="020B0503020204020204" pitchFamily="34" charset="0"/>
                <a:cs typeface="Times New Roman" panose="02020603050405020304" charset="0"/>
              </a:defRPr>
            </a:lvl2pPr>
            <a:lvl3pPr>
              <a:defRPr sz="2400">
                <a:solidFill>
                  <a:srgbClr val="0D0D0D"/>
                </a:solidFill>
                <a:latin typeface="Corbel" panose="020B0503020204020204" pitchFamily="34" charset="0"/>
                <a:cs typeface="Times New Roman" panose="02020603050405020304" charset="0"/>
              </a:defRPr>
            </a:lvl3pPr>
            <a:lvl4pPr>
              <a:defRPr sz="2000">
                <a:solidFill>
                  <a:srgbClr val="0D0D0D"/>
                </a:solidFill>
                <a:latin typeface="Corbel" panose="020B0503020204020204" pitchFamily="34" charset="0"/>
                <a:cs typeface="Times New Roman" panose="02020603050405020304" charset="0"/>
              </a:defRPr>
            </a:lvl4pPr>
            <a:lvl5pPr>
              <a:defRPr sz="2000">
                <a:solidFill>
                  <a:srgbClr val="0D0D0D"/>
                </a:solidFill>
                <a:latin typeface="Corbel" panose="020B0503020204020204" pitchFamily="34" charset="0"/>
                <a:cs typeface="Times New Roman" panose="02020603050405020304" charset="0"/>
              </a:defRPr>
            </a:lvl5pPr>
            <a:lvl6pPr eaLnBrk="0" hangingPunct="0">
              <a:defRPr sz="2000">
                <a:solidFill>
                  <a:srgbClr val="0D0D0D"/>
                </a:solidFill>
                <a:latin typeface="Corbel" panose="020B0503020204020204" pitchFamily="34" charset="0"/>
                <a:cs typeface="Times New Roman" panose="02020603050405020304" charset="0"/>
              </a:defRPr>
            </a:lvl6pPr>
            <a:lvl7pPr eaLnBrk="0" hangingPunct="0">
              <a:defRPr sz="2000">
                <a:solidFill>
                  <a:srgbClr val="0D0D0D"/>
                </a:solidFill>
                <a:latin typeface="Corbel" panose="020B0503020204020204" pitchFamily="34" charset="0"/>
                <a:cs typeface="Times New Roman" panose="02020603050405020304" charset="0"/>
              </a:defRPr>
            </a:lvl7pPr>
            <a:lvl8pPr eaLnBrk="0" hangingPunct="0">
              <a:defRPr sz="2000">
                <a:solidFill>
                  <a:srgbClr val="0D0D0D"/>
                </a:solidFill>
                <a:latin typeface="Corbel" panose="020B0503020204020204" pitchFamily="34" charset="0"/>
                <a:cs typeface="Times New Roman" panose="02020603050405020304" charset="0"/>
              </a:defRPr>
            </a:lvl8pPr>
            <a:lvl9pPr eaLnBrk="0" hangingPunct="0">
              <a:defRPr sz="2000">
                <a:solidFill>
                  <a:srgbClr val="0D0D0D"/>
                </a:solidFill>
                <a:latin typeface="Corbel" panose="020B0503020204020204" pitchFamily="34" charset="0"/>
                <a:cs typeface="Times New Roman" panose="02020603050405020304" charset="0"/>
              </a:defRPr>
            </a:lvl9pPr>
          </a:lstStyle>
          <a:p>
            <a:pPr indent="457200" fontAlgn="auto">
              <a:lnSpc>
                <a:spcPct val="125000"/>
              </a:lnSpc>
            </a:pPr>
            <a:r>
              <a:rPr kumimoji="1" lang="en-US" altLang="zh-CN" sz="2800">
                <a:solidFill>
                  <a:schemeClr val="tx1"/>
                </a:solidFill>
                <a:latin typeface="华文中宋" panose="02010600040101010101" charset="-122"/>
                <a:ea typeface="华文中宋" panose="02010600040101010101" charset="-122"/>
                <a:cs typeface="华文中宋" panose="02010600040101010101" charset="-122"/>
              </a:rPr>
              <a:t> </a:t>
            </a:r>
            <a:r>
              <a:rPr lang="zh-CN" altLang="en-US" sz="2800">
                <a:latin typeface="宋体" panose="02010600030101010101" pitchFamily="2" charset="-122"/>
                <a:ea typeface="宋体" panose="02010600030101010101" pitchFamily="2" charset="-122"/>
                <a:cs typeface="宋体" panose="02010600030101010101" pitchFamily="2" charset="-122"/>
                <a:sym typeface="+mn-ea"/>
              </a:rPr>
              <a:t>屈原（约公元前340—公元前278年），</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芈姓</a:t>
            </a:r>
            <a:r>
              <a:rPr lang="zh-CN" altLang="en-US" sz="2800">
                <a:latin typeface="宋体" panose="02010600030101010101" pitchFamily="2" charset="-122"/>
                <a:ea typeface="宋体" panose="02010600030101010101" pitchFamily="2" charset="-122"/>
                <a:cs typeface="宋体" panose="02010600030101010101" pitchFamily="2" charset="-122"/>
                <a:sym typeface="+mn-ea"/>
              </a:rPr>
              <a:t>，</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屈氏</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名平</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字原</a:t>
            </a:r>
            <a:r>
              <a:rPr lang="zh-CN" altLang="en-US" sz="2800">
                <a:latin typeface="宋体" panose="02010600030101010101" pitchFamily="2" charset="-122"/>
                <a:ea typeface="宋体" panose="02010600030101010101" pitchFamily="2" charset="-122"/>
                <a:cs typeface="宋体" panose="02010600030101010101" pitchFamily="2" charset="-122"/>
                <a:sym typeface="+mn-ea"/>
              </a:rPr>
              <a:t>，又自云名</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正则</a:t>
            </a:r>
            <a:r>
              <a:rPr lang="zh-CN" altLang="en-US" sz="2800">
                <a:latin typeface="宋体" panose="02010600030101010101" pitchFamily="2" charset="-122"/>
                <a:ea typeface="宋体" panose="02010600030101010101" pitchFamily="2" charset="-122"/>
                <a:cs typeface="宋体" panose="02010600030101010101" pitchFamily="2" charset="-122"/>
                <a:sym typeface="+mn-ea"/>
              </a:rPr>
              <a:t>，字</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灵均</a:t>
            </a:r>
            <a:r>
              <a:rPr lang="zh-CN" altLang="en-US" sz="2800">
                <a:latin typeface="宋体" panose="02010600030101010101" pitchFamily="2" charset="-122"/>
                <a:ea typeface="宋体" panose="02010600030101010101" pitchFamily="2" charset="-122"/>
                <a:cs typeface="宋体" panose="02010600030101010101" pitchFamily="2" charset="-122"/>
                <a:sym typeface="+mn-ea"/>
              </a:rPr>
              <a:t>，战国时期楚国诗人、政治家。楚武王熊通之子屈瑕的后代。少年时受过良好的教育，博闻强识，志向远大。早年受楚怀王信任，任左徒、三闾大夫，兼管内政外交大事。提倡“美政”，主张对内举贤任能，修明法度，对外力主联齐抗秦。因遭贵族排挤诽谤，被先后流放至汉北和沅湘流域。楚国郢都被秦军攻破后，自沉于汨罗江，以身殉楚国。</a:t>
            </a:r>
            <a:endParaRPr lang="zh-CN" altLang="en-US" sz="280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pic>
        <p:nvPicPr>
          <p:cNvPr id="5" name="图片 4" descr="src=http___upload-images.jianshu.io_upload_images_16694464-15312c8413504257.png&amp;refer=http___upload-images.jianshu"/>
          <p:cNvPicPr>
            <a:picLocks noChangeAspect="1"/>
          </p:cNvPicPr>
          <p:nvPr>
            <p:custDataLst>
              <p:tags r:id="rId1"/>
            </p:custDataLst>
          </p:nvPr>
        </p:nvPicPr>
        <p:blipFill>
          <a:blip r:embed="rId2"/>
          <a:srcRect l="30215" r="26521"/>
          <a:stretch>
            <a:fillRect/>
          </a:stretch>
        </p:blipFill>
        <p:spPr>
          <a:xfrm>
            <a:off x="8298180" y="615950"/>
            <a:ext cx="3216275" cy="5625465"/>
          </a:xfrm>
          <a:prstGeom prst="rect">
            <a:avLst/>
          </a:prstGeom>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43890" y="1301750"/>
            <a:ext cx="10904220" cy="2187575"/>
          </a:xfrm>
          <a:prstGeom prst="rect">
            <a:avLst/>
          </a:prstGeom>
        </p:spPr>
        <p:txBody>
          <a:bodyPr wrap="square" lIns="121898" tIns="60948" rIns="121898" bIns="60948">
            <a:spAutoFit/>
          </a:bodyPr>
          <a:lstStyle/>
          <a:p>
            <a:pPr indent="720090">
              <a:lnSpc>
                <a:spcPct val="120000"/>
              </a:lnSpc>
              <a:spcBef>
                <a:spcPct val="0"/>
              </a:spcBef>
              <a:spcAft>
                <a:spcPct val="0"/>
              </a:spcAft>
            </a:pPr>
            <a:r>
              <a:rPr lang="zh-CN" altLang="zh-CN" sz="2800" kern="100" dirty="0">
                <a:latin typeface="华光准圆_CNKI" panose="02000500000000000000" charset="-122"/>
                <a:ea typeface="华光准圆_CNKI" panose="02000500000000000000" charset="-122"/>
                <a:cs typeface="华光准圆_CNKI" panose="02000500000000000000" charset="-122"/>
              </a:rPr>
              <a:t>帝高阳之</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苗裔</a:t>
            </a:r>
            <a:r>
              <a:rPr lang="zh-CN" altLang="zh-CN" sz="2800" kern="100" dirty="0">
                <a:latin typeface="华光准圆_CNKI" panose="02000500000000000000" charset="-122"/>
                <a:ea typeface="华光准圆_CNKI" panose="02000500000000000000" charset="-122"/>
                <a:cs typeface="华光准圆_CNKI" panose="02000500000000000000" charset="-122"/>
              </a:rPr>
              <a:t>兮，</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朕皇考</a:t>
            </a:r>
            <a:r>
              <a:rPr lang="zh-CN" altLang="zh-CN" sz="2800" kern="100" dirty="0">
                <a:latin typeface="华光准圆_CNKI" panose="02000500000000000000" charset="-122"/>
                <a:ea typeface="华光准圆_CNKI" panose="02000500000000000000" charset="-122"/>
                <a:cs typeface="华光准圆_CNKI" panose="02000500000000000000" charset="-122"/>
              </a:rPr>
              <a:t>曰伯庸。</a:t>
            </a:r>
            <a:r>
              <a:rPr lang="zh-CN" altLang="zh-CN" sz="2800" u="sng" kern="100" dirty="0">
                <a:latin typeface="华光准圆_CNKI" panose="02000500000000000000" charset="-122"/>
                <a:ea typeface="华光准圆_CNKI" panose="02000500000000000000" charset="-122"/>
                <a:cs typeface="华光准圆_CNKI" panose="02000500000000000000" charset="-122"/>
              </a:rPr>
              <a:t>摄提</a:t>
            </a:r>
            <a:r>
              <a:rPr lang="zh-CN" altLang="zh-CN" sz="2800" u="sng" kern="100" dirty="0">
                <a:solidFill>
                  <a:srgbClr val="0000FF"/>
                </a:solidFill>
                <a:latin typeface="华光准圆_CNKI" panose="02000500000000000000" charset="-122"/>
                <a:ea typeface="华光准圆_CNKI" panose="02000500000000000000" charset="-122"/>
                <a:cs typeface="华光准圆_CNKI" panose="02000500000000000000" charset="-122"/>
              </a:rPr>
              <a:t>贞</a:t>
            </a:r>
            <a:r>
              <a:rPr lang="zh-CN" altLang="zh-CN" sz="2800" u="sng" kern="100" dirty="0">
                <a:latin typeface="华光准圆_CNKI" panose="02000500000000000000" charset="-122"/>
                <a:ea typeface="华光准圆_CNKI" panose="02000500000000000000" charset="-122"/>
                <a:cs typeface="华光准圆_CNKI" panose="02000500000000000000" charset="-122"/>
              </a:rPr>
              <a:t>于孟陬兮</a:t>
            </a:r>
            <a:r>
              <a:rPr lang="zh-CN" altLang="zh-CN" sz="2800" kern="100" dirty="0">
                <a:latin typeface="华光准圆_CNKI" panose="02000500000000000000" charset="-122"/>
                <a:ea typeface="华光准圆_CNKI" panose="02000500000000000000" charset="-122"/>
                <a:cs typeface="华光准圆_CNKI" panose="02000500000000000000" charset="-122"/>
              </a:rPr>
              <a:t>，惟</a:t>
            </a:r>
            <a:endParaRPr lang="zh-CN" altLang="zh-CN" sz="2800" kern="100" dirty="0">
              <a:latin typeface="华光准圆_CNKI" panose="02000500000000000000" charset="-122"/>
              <a:ea typeface="华光准圆_CNKI" panose="02000500000000000000" charset="-122"/>
              <a:cs typeface="华光准圆_CNKI" panose="02000500000000000000" charset="-122"/>
            </a:endParaRPr>
          </a:p>
          <a:p>
            <a:pPr indent="0" fontAlgn="auto">
              <a:lnSpc>
                <a:spcPct val="120000"/>
              </a:lnSpc>
              <a:spcBef>
                <a:spcPct val="0"/>
              </a:spcBef>
              <a:spcAft>
                <a:spcPct val="0"/>
              </a:spcAft>
            </a:pPr>
            <a:endParaRPr lang="zh-CN" altLang="zh-CN" sz="2800" kern="100" dirty="0">
              <a:latin typeface="华光准圆_CNKI" panose="02000500000000000000" charset="-122"/>
              <a:ea typeface="华光准圆_CNKI" panose="02000500000000000000" charset="-122"/>
              <a:cs typeface="华光准圆_CNKI" panose="02000500000000000000" charset="-122"/>
            </a:endParaRPr>
          </a:p>
          <a:p>
            <a:pPr indent="0" fontAlgn="auto">
              <a:lnSpc>
                <a:spcPct val="120000"/>
              </a:lnSpc>
              <a:spcBef>
                <a:spcPct val="0"/>
              </a:spcBef>
              <a:spcAft>
                <a:spcPct val="0"/>
              </a:spcAft>
            </a:pPr>
            <a:r>
              <a:rPr lang="zh-CN" altLang="zh-CN" sz="2800" kern="100" dirty="0">
                <a:latin typeface="华光准圆_CNKI" panose="02000500000000000000" charset="-122"/>
                <a:ea typeface="华光准圆_CNKI" panose="02000500000000000000" charset="-122"/>
                <a:cs typeface="华光准圆_CNKI" panose="02000500000000000000" charset="-122"/>
              </a:rPr>
              <a:t>庚寅吾以</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降</a:t>
            </a:r>
            <a:r>
              <a:rPr lang="zh-CN" altLang="zh-CN" sz="2800" kern="100" dirty="0">
                <a:latin typeface="华光准圆_CNKI" panose="02000500000000000000" charset="-122"/>
                <a:ea typeface="华光准圆_CNKI" panose="02000500000000000000" charset="-122"/>
                <a:cs typeface="华光准圆_CNKI" panose="02000500000000000000" charset="-122"/>
              </a:rPr>
              <a:t>。皇</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览揆</a:t>
            </a:r>
            <a:r>
              <a:rPr lang="zh-CN" altLang="zh-CN" sz="2800" kern="100" dirty="0">
                <a:latin typeface="华光准圆_CNKI" panose="02000500000000000000" charset="-122"/>
                <a:ea typeface="华光准圆_CNKI" panose="02000500000000000000" charset="-122"/>
                <a:cs typeface="华光准圆_CNKI" panose="02000500000000000000" charset="-122"/>
              </a:rPr>
              <a:t>余</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初度</a:t>
            </a:r>
            <a:r>
              <a:rPr lang="zh-CN" altLang="zh-CN" sz="2800" kern="100" dirty="0">
                <a:latin typeface="华光准圆_CNKI" panose="02000500000000000000" charset="-122"/>
                <a:ea typeface="华光准圆_CNKI" panose="02000500000000000000" charset="-122"/>
                <a:cs typeface="华光准圆_CNKI" panose="02000500000000000000" charset="-122"/>
              </a:rPr>
              <a:t>兮，</a:t>
            </a:r>
            <a:r>
              <a:rPr lang="zh-CN" altLang="zh-CN" sz="2800" u="sng" kern="100" dirty="0">
                <a:solidFill>
                  <a:srgbClr val="0000FF"/>
                </a:solidFill>
                <a:latin typeface="华光准圆_CNKI" panose="02000500000000000000" charset="-122"/>
                <a:ea typeface="华光准圆_CNKI" panose="02000500000000000000" charset="-122"/>
                <a:cs typeface="华光准圆_CNKI" panose="02000500000000000000" charset="-122"/>
              </a:rPr>
              <a:t>肇锡</a:t>
            </a:r>
            <a:r>
              <a:rPr lang="zh-CN" altLang="zh-CN" sz="2800" u="sng" kern="100" dirty="0">
                <a:latin typeface="华光准圆_CNKI" panose="02000500000000000000" charset="-122"/>
                <a:ea typeface="华光准圆_CNKI" panose="02000500000000000000" charset="-122"/>
                <a:cs typeface="华光准圆_CNKI" panose="02000500000000000000" charset="-122"/>
              </a:rPr>
              <a:t>余以嘉名</a:t>
            </a:r>
            <a:r>
              <a:rPr lang="zh-CN" altLang="zh-CN" sz="2800" kern="100" dirty="0">
                <a:latin typeface="华光准圆_CNKI" panose="02000500000000000000" charset="-122"/>
                <a:ea typeface="华光准圆_CNKI" panose="02000500000000000000" charset="-122"/>
                <a:cs typeface="华光准圆_CNKI" panose="02000500000000000000" charset="-122"/>
              </a:rPr>
              <a:t>：名余曰正则</a:t>
            </a:r>
            <a:endParaRPr lang="zh-CN" altLang="zh-CN" sz="2800" kern="100" dirty="0">
              <a:latin typeface="华光准圆_CNKI" panose="02000500000000000000" charset="-122"/>
              <a:ea typeface="华光准圆_CNKI" panose="02000500000000000000" charset="-122"/>
              <a:cs typeface="华光准圆_CNKI" panose="02000500000000000000" charset="-122"/>
            </a:endParaRPr>
          </a:p>
          <a:p>
            <a:pPr indent="0" fontAlgn="auto">
              <a:lnSpc>
                <a:spcPct val="120000"/>
              </a:lnSpc>
              <a:spcBef>
                <a:spcPct val="0"/>
              </a:spcBef>
              <a:spcAft>
                <a:spcPct val="0"/>
              </a:spcAft>
            </a:pPr>
            <a:r>
              <a:rPr lang="zh-CN" altLang="zh-CN" sz="2800" kern="100" dirty="0">
                <a:latin typeface="华光准圆_CNKI" panose="02000500000000000000" charset="-122"/>
                <a:ea typeface="华光准圆_CNKI" panose="02000500000000000000" charset="-122"/>
                <a:cs typeface="华光准圆_CNKI" panose="02000500000000000000" charset="-122"/>
              </a:rPr>
              <a:t>兮，字余曰灵均。</a:t>
            </a:r>
            <a:endParaRPr lang="en-US" altLang="zh-CN" sz="2800" kern="100" dirty="0">
              <a:latin typeface="华光准圆_CNKI" panose="02000500000000000000" charset="-122"/>
              <a:ea typeface="华光准圆_CNKI" panose="02000500000000000000" charset="-122"/>
              <a:cs typeface="华光准圆_CNKI" panose="02000500000000000000" charset="-122"/>
              <a:sym typeface="+mn-ea"/>
            </a:endParaRPr>
          </a:p>
        </p:txBody>
      </p:sp>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dirty="0">
                <a:latin typeface="华光准圆_CNKI" panose="02000500000000000000" charset="-122"/>
                <a:ea typeface="华光准圆_CNKI" panose="02000500000000000000" charset="-122"/>
              </a:rPr>
              <a:t>文本翻译</a:t>
            </a:r>
            <a:endParaRPr lang="zh-CN" altLang="en-US" sz="3200" dirty="0">
              <a:latin typeface="华光准圆_CNKI" panose="02000500000000000000" charset="-122"/>
              <a:ea typeface="华光准圆_CNKI" panose="02000500000000000000" charset="-122"/>
            </a:endParaRPr>
          </a:p>
        </p:txBody>
      </p:sp>
      <p:sp>
        <p:nvSpPr>
          <p:cNvPr id="21" name="矩形 20"/>
          <p:cNvSpPr/>
          <p:nvPr/>
        </p:nvSpPr>
        <p:spPr>
          <a:xfrm>
            <a:off x="3103974" y="951853"/>
            <a:ext cx="895350" cy="521970"/>
          </a:xfrm>
          <a:prstGeom prst="rect">
            <a:avLst/>
          </a:prstGeom>
        </p:spPr>
        <p:txBody>
          <a:bodyPr wrap="none">
            <a:spAutoFit/>
          </a:bodyPr>
          <a:lstStyle/>
          <a:p>
            <a:r>
              <a:rPr lang="zh-CN" altLang="zh-CN" sz="2800" b="1" kern="100">
                <a:solidFill>
                  <a:srgbClr val="C00000"/>
                </a:solidFill>
                <a:latin typeface="华文中宋" panose="02010600040101010101" charset="-122"/>
                <a:ea typeface="华文中宋" panose="02010600040101010101" charset="-122"/>
                <a:cs typeface="Times New Roman" panose="02020603050405020304" charset="0"/>
              </a:rPr>
              <a:t>后代</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2" name="矩形 21"/>
          <p:cNvSpPr/>
          <p:nvPr/>
        </p:nvSpPr>
        <p:spPr>
          <a:xfrm>
            <a:off x="4498211" y="913118"/>
            <a:ext cx="540385" cy="521970"/>
          </a:xfrm>
          <a:prstGeom prst="rect">
            <a:avLst/>
          </a:prstGeom>
        </p:spPr>
        <p:txBody>
          <a:bodyPr wrap="none">
            <a:spAutoFit/>
          </a:bodyPr>
          <a:lstStyle/>
          <a:p>
            <a:r>
              <a:rPr lang="zh-CN" altLang="zh-CN" sz="2800" b="1" kern="100">
                <a:solidFill>
                  <a:srgbClr val="C00000"/>
                </a:solidFill>
                <a:latin typeface="华文中宋" panose="02010600040101010101" charset="-122"/>
                <a:ea typeface="华文中宋" panose="02010600040101010101" charset="-122"/>
                <a:cs typeface="Times New Roman" panose="02020603050405020304" charset="0"/>
              </a:rPr>
              <a:t>我</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3" name="矩形 22"/>
          <p:cNvSpPr/>
          <p:nvPr/>
        </p:nvSpPr>
        <p:spPr>
          <a:xfrm>
            <a:off x="5191595" y="913118"/>
            <a:ext cx="2327910" cy="521970"/>
          </a:xfrm>
          <a:prstGeom prst="rect">
            <a:avLst/>
          </a:prstGeom>
        </p:spPr>
        <p:txBody>
          <a:bodyPr wrap="none">
            <a:spAutoFit/>
          </a:bodyPr>
          <a:lstStyle/>
          <a:p>
            <a:r>
              <a:rPr lang="zh-CN" altLang="zh-CN" sz="2800" b="1" kern="100">
                <a:solidFill>
                  <a:srgbClr val="C00000"/>
                </a:solidFill>
                <a:latin typeface="华文中宋" panose="02010600040101010101" charset="-122"/>
                <a:ea typeface="华文中宋" panose="02010600040101010101" charset="-122"/>
                <a:cs typeface="Times New Roman" panose="02020603050405020304" charset="0"/>
              </a:rPr>
              <a:t>对亡父的尊称</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4" name="矩形 23"/>
          <p:cNvSpPr/>
          <p:nvPr/>
        </p:nvSpPr>
        <p:spPr>
          <a:xfrm>
            <a:off x="7408226" y="920613"/>
            <a:ext cx="1251585" cy="521970"/>
          </a:xfrm>
          <a:prstGeom prst="rect">
            <a:avLst/>
          </a:prstGeom>
        </p:spPr>
        <p:txBody>
          <a:bodyPr wrap="none">
            <a:spAutoFit/>
          </a:bodyPr>
          <a:lstStyle/>
          <a:p>
            <a:r>
              <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rPr>
              <a:t>正，当</a:t>
            </a:r>
            <a:endPar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6" name="矩形 25"/>
          <p:cNvSpPr/>
          <p:nvPr/>
        </p:nvSpPr>
        <p:spPr>
          <a:xfrm>
            <a:off x="1293177" y="1968675"/>
            <a:ext cx="897890" cy="521970"/>
          </a:xfrm>
          <a:prstGeom prst="rect">
            <a:avLst/>
          </a:prstGeom>
        </p:spPr>
        <p:txBody>
          <a:bodyPr wrap="none">
            <a:spAutoFit/>
          </a:bodyPr>
          <a:lstStyle/>
          <a:p>
            <a:r>
              <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rPr>
              <a:t>降生</a:t>
            </a:r>
            <a:endPar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7" name="矩形 26"/>
          <p:cNvSpPr/>
          <p:nvPr/>
        </p:nvSpPr>
        <p:spPr>
          <a:xfrm>
            <a:off x="2653759" y="1986093"/>
            <a:ext cx="897890" cy="521970"/>
          </a:xfrm>
          <a:prstGeom prst="rect">
            <a:avLst/>
          </a:prstGeom>
        </p:spPr>
        <p:txBody>
          <a:bodyPr wrap="none">
            <a:spAutoFit/>
          </a:bodyPr>
          <a:lstStyle/>
          <a:p>
            <a:r>
              <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rPr>
              <a:t>观察</a:t>
            </a:r>
            <a:endPar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8" name="矩形 27"/>
          <p:cNvSpPr/>
          <p:nvPr/>
        </p:nvSpPr>
        <p:spPr>
          <a:xfrm>
            <a:off x="3362535" y="1986093"/>
            <a:ext cx="897890" cy="521970"/>
          </a:xfrm>
          <a:prstGeom prst="rect">
            <a:avLst/>
          </a:prstGeom>
        </p:spPr>
        <p:txBody>
          <a:bodyPr wrap="none">
            <a:spAutoFit/>
          </a:bodyPr>
          <a:lstStyle/>
          <a:p>
            <a:r>
              <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rPr>
              <a:t>思量</a:t>
            </a:r>
            <a:endPar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9" name="矩形 28"/>
          <p:cNvSpPr/>
          <p:nvPr/>
        </p:nvSpPr>
        <p:spPr>
          <a:xfrm>
            <a:off x="4291584" y="1986093"/>
            <a:ext cx="1970405" cy="521970"/>
          </a:xfrm>
          <a:prstGeom prst="rect">
            <a:avLst/>
          </a:prstGeom>
        </p:spPr>
        <p:txBody>
          <a:bodyPr wrap="none">
            <a:spAutoFit/>
          </a:bodyPr>
          <a:lstStyle/>
          <a:p>
            <a:r>
              <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rPr>
              <a:t>初生的时节</a:t>
            </a:r>
            <a:endPar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0" name="矩形 29"/>
          <p:cNvSpPr/>
          <p:nvPr/>
        </p:nvSpPr>
        <p:spPr>
          <a:xfrm>
            <a:off x="5510530" y="2798083"/>
            <a:ext cx="585470" cy="521970"/>
          </a:xfrm>
          <a:prstGeom prst="rect">
            <a:avLst/>
          </a:prstGeom>
        </p:spPr>
        <p:txBody>
          <a:bodyPr wrap="square">
            <a:spAutoFit/>
          </a:bodyPr>
          <a:lstStyle/>
          <a:p>
            <a:r>
              <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rPr>
              <a:t>始</a:t>
            </a:r>
            <a:endPar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1" name="矩形 30"/>
          <p:cNvSpPr/>
          <p:nvPr/>
        </p:nvSpPr>
        <p:spPr>
          <a:xfrm>
            <a:off x="5983286" y="2798083"/>
            <a:ext cx="2676525" cy="521970"/>
          </a:xfrm>
          <a:prstGeom prst="rect">
            <a:avLst/>
          </a:prstGeom>
        </p:spPr>
        <p:txBody>
          <a:bodyPr wrap="none">
            <a:spAutoFit/>
          </a:bodyPr>
          <a:lstStyle/>
          <a:p>
            <a:r>
              <a:rPr lang="zh-CN" altLang="zh-CN" sz="2800" b="1" kern="100" dirty="0">
                <a:solidFill>
                  <a:srgbClr val="C00000"/>
                </a:solidFill>
                <a:latin typeface="华文中宋" panose="02010600040101010101" charset="-122"/>
                <a:ea typeface="华文中宋" panose="02010600040101010101" charset="-122"/>
                <a:cs typeface="华文中宋" panose="02010600040101010101" charset="-122"/>
              </a:rPr>
              <a:t>同</a:t>
            </a:r>
            <a:r>
              <a:rPr lang="en-US" altLang="zh-CN" sz="28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800" b="1" kern="100" dirty="0">
                <a:solidFill>
                  <a:srgbClr val="C00000"/>
                </a:solidFill>
                <a:latin typeface="华文中宋" panose="02010600040101010101" charset="-122"/>
                <a:ea typeface="华文中宋" panose="02010600040101010101" charset="-122"/>
                <a:cs typeface="华文中宋" panose="02010600040101010101" charset="-122"/>
              </a:rPr>
              <a:t>赐</a:t>
            </a:r>
            <a:r>
              <a:rPr lang="en-US" altLang="zh-CN" sz="28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800" b="1" kern="100" dirty="0">
                <a:solidFill>
                  <a:srgbClr val="C00000"/>
                </a:solidFill>
                <a:latin typeface="华文中宋" panose="02010600040101010101" charset="-122"/>
                <a:ea typeface="华文中宋" panose="02010600040101010101" charset="-122"/>
                <a:cs typeface="华文中宋" panose="02010600040101010101" charset="-122"/>
              </a:rPr>
              <a:t>，赐给</a:t>
            </a:r>
            <a:endParaRPr lang="zh-CN" altLang="zh-CN" sz="2800" b="1" kern="100" dirty="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2" name="文本框 1"/>
          <p:cNvSpPr txBox="1"/>
          <p:nvPr/>
        </p:nvSpPr>
        <p:spPr>
          <a:xfrm>
            <a:off x="643890" y="3762466"/>
            <a:ext cx="6943906" cy="2009775"/>
          </a:xfrm>
          <a:prstGeom prst="rect">
            <a:avLst/>
          </a:prstGeom>
          <a:noFill/>
        </p:spPr>
        <p:txBody>
          <a:bodyPr wrap="square" rtlCol="0">
            <a:spAutoFit/>
          </a:bodyPr>
          <a:lstStyle/>
          <a:p>
            <a:pPr fontAlgn="auto">
              <a:lnSpc>
                <a:spcPct val="130000"/>
              </a:lnSpc>
            </a:pPr>
            <a:r>
              <a:rPr lang="zh-CN" altLang="en-US" sz="2400" b="1" dirty="0">
                <a:solidFill>
                  <a:srgbClr val="0070C0"/>
                </a:solidFill>
                <a:latin typeface="楷体" panose="02010609060101010101" charset="-122"/>
                <a:ea typeface="楷体" panose="02010609060101010101" charset="-122"/>
                <a:sym typeface="+mn-ea"/>
              </a:rPr>
              <a:t>我是古帝高阳氏的子孙，我已去世的父亲字伯庸。</a:t>
            </a:r>
            <a:endParaRPr lang="zh-CN" altLang="en-US" sz="2400" b="1" dirty="0">
              <a:solidFill>
                <a:srgbClr val="0070C0"/>
              </a:solidFill>
              <a:latin typeface="楷体" panose="02010609060101010101" charset="-122"/>
              <a:ea typeface="楷体" panose="02010609060101010101" charset="-122"/>
            </a:endParaRPr>
          </a:p>
          <a:p>
            <a:pPr fontAlgn="auto">
              <a:lnSpc>
                <a:spcPct val="130000"/>
              </a:lnSpc>
            </a:pPr>
            <a:r>
              <a:rPr lang="zh-CN" altLang="en-US" sz="2400" b="1" dirty="0">
                <a:solidFill>
                  <a:srgbClr val="0070C0"/>
                </a:solidFill>
                <a:latin typeface="楷体" panose="02010609060101010101" charset="-122"/>
                <a:ea typeface="楷体" panose="02010609060101010101" charset="-122"/>
                <a:sym typeface="+mn-ea"/>
              </a:rPr>
              <a:t>岁星在寅那年的孟春月，正当庚寅日那天我降生。</a:t>
            </a:r>
            <a:endParaRPr lang="zh-CN" altLang="en-US" sz="2400" b="1" dirty="0">
              <a:solidFill>
                <a:srgbClr val="0070C0"/>
              </a:solidFill>
              <a:latin typeface="楷体" panose="02010609060101010101" charset="-122"/>
              <a:ea typeface="楷体" panose="02010609060101010101" charset="-122"/>
            </a:endParaRPr>
          </a:p>
          <a:p>
            <a:pPr fontAlgn="auto">
              <a:lnSpc>
                <a:spcPct val="130000"/>
              </a:lnSpc>
            </a:pPr>
            <a:r>
              <a:rPr lang="zh-CN" altLang="en-US" sz="2400" b="1" dirty="0">
                <a:solidFill>
                  <a:srgbClr val="0070C0"/>
                </a:solidFill>
                <a:latin typeface="楷体" panose="02010609060101010101" charset="-122"/>
                <a:ea typeface="楷体" panose="02010609060101010101" charset="-122"/>
                <a:sym typeface="+mn-ea"/>
              </a:rPr>
              <a:t>父亲仔细揣测我的生辰，于是赐给我相应的美名。</a:t>
            </a:r>
            <a:endParaRPr lang="zh-CN" altLang="en-US" sz="2400" b="1" dirty="0">
              <a:solidFill>
                <a:srgbClr val="0070C0"/>
              </a:solidFill>
              <a:latin typeface="楷体" panose="02010609060101010101" charset="-122"/>
              <a:ea typeface="楷体" panose="02010609060101010101" charset="-122"/>
            </a:endParaRPr>
          </a:p>
          <a:p>
            <a:pPr fontAlgn="auto">
              <a:lnSpc>
                <a:spcPct val="130000"/>
              </a:lnSpc>
            </a:pPr>
            <a:r>
              <a:rPr lang="zh-CN" altLang="en-US" sz="2400" b="1" dirty="0">
                <a:solidFill>
                  <a:srgbClr val="0070C0"/>
                </a:solidFill>
                <a:latin typeface="楷体" panose="02010609060101010101" charset="-122"/>
                <a:ea typeface="楷体" panose="02010609060101010101" charset="-122"/>
                <a:sym typeface="+mn-ea"/>
              </a:rPr>
              <a:t>父亲把我的名取为正则，同时把我的字叫作灵均。</a:t>
            </a:r>
            <a:endParaRPr lang="zh-CN" altLang="en-US" sz="2400" b="1" dirty="0">
              <a:solidFill>
                <a:srgbClr val="0070C0"/>
              </a:solidFill>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to="" calcmode="lin" valueType="num">
                                      <p:cBhvr>
                                        <p:cTn id="7" dur="1" fill="hold"/>
                                        <p:tgtEl>
                                          <p:spTgt spid="21"/>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to="" calcmode="lin" valueType="num">
                                      <p:cBhvr>
                                        <p:cTn id="12" dur="1" fill="hold"/>
                                        <p:tgtEl>
                                          <p:spTgt spid="22"/>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to="" calcmode="lin" valueType="num">
                                      <p:cBhvr>
                                        <p:cTn id="17" dur="1" fill="hold"/>
                                        <p:tgtEl>
                                          <p:spTgt spid="23"/>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 to="" calcmode="lin" valueType="num">
                                      <p:cBhvr>
                                        <p:cTn id="22" dur="1" fill="hold"/>
                                        <p:tgtEl>
                                          <p:spTgt spid="24"/>
                                        </p:tgtEl>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to="" calcmode="lin" valueType="num">
                                      <p:cBhvr>
                                        <p:cTn id="27" dur="1" fill="hold"/>
                                        <p:tgtEl>
                                          <p:spTgt spid="26"/>
                                        </p:tgtEl>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 to="" calcmode="lin" valueType="num">
                                      <p:cBhvr>
                                        <p:cTn id="32" dur="1" fill="hold"/>
                                        <p:tgtEl>
                                          <p:spTgt spid="27"/>
                                        </p:tgtEl>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 to="" calcmode="lin" valueType="num">
                                      <p:cBhvr>
                                        <p:cTn id="37" dur="1" fill="hold"/>
                                        <p:tgtEl>
                                          <p:spTgt spid="28"/>
                                        </p:tgtEl>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 to="" calcmode="lin" valueType="num">
                                      <p:cBhvr>
                                        <p:cTn id="42" dur="1" fill="hold"/>
                                        <p:tgtEl>
                                          <p:spTgt spid="29"/>
                                        </p:tgtEl>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 to="" calcmode="lin" valueType="num">
                                      <p:cBhvr>
                                        <p:cTn id="47" dur="1" fill="hold"/>
                                        <p:tgtEl>
                                          <p:spTgt spid="30"/>
                                        </p:tgtEl>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 to="" calcmode="lin" valueType="num">
                                      <p:cBhvr>
                                        <p:cTn id="52" dur="1" fill="hold"/>
                                        <p:tgtEl>
                                          <p:spTgt spid="31"/>
                                        </p:tgtEl>
                                      </p:cBhvr>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ppt_x"/>
                                          </p:val>
                                        </p:tav>
                                        <p:tav tm="100000">
                                          <p:val>
                                            <p:strVal val="#ppt_x"/>
                                          </p:val>
                                        </p:tav>
                                      </p:tavLst>
                                    </p:anim>
                                    <p:anim calcmode="lin" valueType="num">
                                      <p:cBhvr additive="base">
                                        <p:cTn id="5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6" grpId="0"/>
      <p:bldP spid="27" grpId="0"/>
      <p:bldP spid="28" grpId="0"/>
      <p:bldP spid="29" grpId="0"/>
      <p:bldP spid="30" grpId="0"/>
      <p:bldP spid="31"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02492" y="1527661"/>
            <a:ext cx="5799909" cy="1815882"/>
          </a:xfrm>
          <a:prstGeom prst="rect">
            <a:avLst/>
          </a:prstGeom>
          <a:ln w="38100">
            <a:solidFill>
              <a:schemeClr val="tx1"/>
            </a:solidFill>
          </a:ln>
        </p:spPr>
        <p:txBody>
          <a:bodyPr wrap="square">
            <a:spAutoFit/>
          </a:bodyPr>
          <a:lstStyle/>
          <a:p>
            <a:r>
              <a:rPr lang="zh-CN" altLang="en-US" sz="2800" b="1" dirty="0">
                <a:latin typeface="黑体" panose="02010609060101010101" charset="-122"/>
                <a:ea typeface="黑体" panose="02010609060101010101" charset="-122"/>
              </a:rPr>
              <a:t>帝高阳之苗裔兮，朕皇考曰伯庸。</a:t>
            </a:r>
            <a:endParaRPr lang="zh-CN" altLang="en-US" sz="2800" b="1" dirty="0">
              <a:latin typeface="黑体" panose="02010609060101010101" charset="-122"/>
              <a:ea typeface="黑体" panose="02010609060101010101" charset="-122"/>
            </a:endParaRPr>
          </a:p>
          <a:p>
            <a:r>
              <a:rPr lang="zh-CN" altLang="en-US" sz="2800" b="1" dirty="0">
                <a:latin typeface="黑体" panose="02010609060101010101" charset="-122"/>
                <a:ea typeface="黑体" panose="02010609060101010101" charset="-122"/>
              </a:rPr>
              <a:t>摄提贞于孟陬兮，惟庚寅吾以降。</a:t>
            </a:r>
            <a:endParaRPr lang="zh-CN" altLang="en-US" sz="2800" b="1" dirty="0">
              <a:latin typeface="黑体" panose="02010609060101010101" charset="-122"/>
              <a:ea typeface="黑体" panose="02010609060101010101" charset="-122"/>
            </a:endParaRPr>
          </a:p>
          <a:p>
            <a:r>
              <a:rPr lang="zh-CN" altLang="en-US" sz="2800" b="1" dirty="0">
                <a:latin typeface="黑体" panose="02010609060101010101" charset="-122"/>
                <a:ea typeface="黑体" panose="02010609060101010101" charset="-122"/>
              </a:rPr>
              <a:t>皇览揆余初度兮，肇锡余以嘉</a:t>
            </a:r>
            <a:r>
              <a:rPr lang="zh-CN" altLang="en-US" sz="2800" b="1" dirty="0" smtClean="0">
                <a:latin typeface="黑体" panose="02010609060101010101" charset="-122"/>
                <a:ea typeface="黑体" panose="02010609060101010101" charset="-122"/>
              </a:rPr>
              <a:t>名。</a:t>
            </a:r>
            <a:endParaRPr lang="zh-CN" altLang="en-US" sz="2800" b="1" dirty="0">
              <a:latin typeface="黑体" panose="02010609060101010101" charset="-122"/>
              <a:ea typeface="黑体" panose="02010609060101010101" charset="-122"/>
            </a:endParaRPr>
          </a:p>
          <a:p>
            <a:r>
              <a:rPr lang="zh-CN" altLang="en-US" sz="2800" b="1" dirty="0">
                <a:latin typeface="黑体" panose="02010609060101010101" charset="-122"/>
                <a:ea typeface="黑体" panose="02010609060101010101" charset="-122"/>
              </a:rPr>
              <a:t>名余曰正则兮，字余曰灵均。</a:t>
            </a:r>
            <a:endParaRPr lang="zh-CN" altLang="en-US" sz="2800" b="1" dirty="0">
              <a:latin typeface="黑体" panose="02010609060101010101" charset="-122"/>
              <a:ea typeface="黑体" panose="02010609060101010101" charset="-122"/>
            </a:endParaRPr>
          </a:p>
        </p:txBody>
      </p:sp>
      <p:sp>
        <p:nvSpPr>
          <p:cNvPr id="3" name="矩形 2"/>
          <p:cNvSpPr/>
          <p:nvPr/>
        </p:nvSpPr>
        <p:spPr>
          <a:xfrm>
            <a:off x="7389224" y="1527661"/>
            <a:ext cx="3766457" cy="1815882"/>
          </a:xfrm>
          <a:prstGeom prst="rect">
            <a:avLst/>
          </a:prstGeom>
          <a:ln w="38100">
            <a:solidFill>
              <a:schemeClr val="tx1"/>
            </a:solidFill>
          </a:ln>
        </p:spPr>
        <p:txBody>
          <a:bodyPr wrap="square">
            <a:spAutoFit/>
          </a:bodyPr>
          <a:lstStyle/>
          <a:p>
            <a:r>
              <a:rPr lang="zh-CN" altLang="en-US" sz="2800" b="1" dirty="0" smtClean="0">
                <a:latin typeface="黑体" panose="02010609060101010101" charset="-122"/>
                <a:ea typeface="黑体" panose="02010609060101010101" charset="-122"/>
              </a:rPr>
              <a:t>帝之苗裔，皇考伯</a:t>
            </a:r>
            <a:r>
              <a:rPr lang="zh-CN" altLang="en-US" sz="2800" b="1" dirty="0">
                <a:latin typeface="黑体" panose="02010609060101010101" charset="-122"/>
                <a:ea typeface="黑体" panose="02010609060101010101" charset="-122"/>
              </a:rPr>
              <a:t>庸。</a:t>
            </a:r>
            <a:endParaRPr lang="zh-CN" altLang="en-US" sz="2800" b="1" dirty="0">
              <a:latin typeface="黑体" panose="02010609060101010101" charset="-122"/>
              <a:ea typeface="黑体" panose="02010609060101010101" charset="-122"/>
            </a:endParaRPr>
          </a:p>
          <a:p>
            <a:r>
              <a:rPr lang="zh-CN" altLang="en-US" sz="2800" b="1" dirty="0">
                <a:latin typeface="黑体" panose="02010609060101010101" charset="-122"/>
                <a:ea typeface="黑体" panose="02010609060101010101" charset="-122"/>
              </a:rPr>
              <a:t>摄</a:t>
            </a:r>
            <a:r>
              <a:rPr lang="zh-CN" altLang="en-US" sz="2800" b="1" dirty="0" smtClean="0">
                <a:latin typeface="黑体" panose="02010609060101010101" charset="-122"/>
                <a:ea typeface="黑体" panose="02010609060101010101" charset="-122"/>
              </a:rPr>
              <a:t>提孟陬，庚寅以</a:t>
            </a:r>
            <a:r>
              <a:rPr lang="zh-CN" altLang="en-US" sz="2800" b="1" dirty="0">
                <a:latin typeface="黑体" panose="02010609060101010101" charset="-122"/>
                <a:ea typeface="黑体" panose="02010609060101010101" charset="-122"/>
              </a:rPr>
              <a:t>降。</a:t>
            </a:r>
            <a:endParaRPr lang="zh-CN" altLang="en-US" sz="2800" b="1" dirty="0">
              <a:latin typeface="黑体" panose="02010609060101010101" charset="-122"/>
              <a:ea typeface="黑体" panose="02010609060101010101" charset="-122"/>
            </a:endParaRPr>
          </a:p>
          <a:p>
            <a:r>
              <a:rPr lang="zh-CN" altLang="en-US" sz="2800" b="1" dirty="0">
                <a:latin typeface="黑体" panose="02010609060101010101" charset="-122"/>
                <a:ea typeface="黑体" panose="02010609060101010101" charset="-122"/>
              </a:rPr>
              <a:t>皇</a:t>
            </a:r>
            <a:r>
              <a:rPr lang="zh-CN" altLang="en-US" sz="2800" b="1" dirty="0" smtClean="0">
                <a:latin typeface="黑体" panose="02010609060101010101" charset="-122"/>
                <a:ea typeface="黑体" panose="02010609060101010101" charset="-122"/>
              </a:rPr>
              <a:t>览初度，</a:t>
            </a:r>
            <a:r>
              <a:rPr lang="zh-CN" altLang="en-US" sz="2800" b="1" dirty="0">
                <a:latin typeface="黑体" panose="02010609060101010101" charset="-122"/>
                <a:ea typeface="黑体" panose="02010609060101010101" charset="-122"/>
              </a:rPr>
              <a:t>肇</a:t>
            </a:r>
            <a:r>
              <a:rPr lang="zh-CN" altLang="en-US" sz="2800" b="1" dirty="0" smtClean="0">
                <a:latin typeface="黑体" panose="02010609060101010101" charset="-122"/>
                <a:ea typeface="黑体" panose="02010609060101010101" charset="-122"/>
              </a:rPr>
              <a:t>锡嘉名。</a:t>
            </a:r>
            <a:endParaRPr lang="zh-CN" altLang="en-US" sz="2800" b="1" dirty="0">
              <a:latin typeface="黑体" panose="02010609060101010101" charset="-122"/>
              <a:ea typeface="黑体" panose="02010609060101010101" charset="-122"/>
            </a:endParaRPr>
          </a:p>
          <a:p>
            <a:r>
              <a:rPr lang="zh-CN" altLang="en-US" sz="2800" b="1" dirty="0">
                <a:latin typeface="黑体" panose="02010609060101010101" charset="-122"/>
                <a:ea typeface="黑体" panose="02010609060101010101" charset="-122"/>
              </a:rPr>
              <a:t>名曰正</a:t>
            </a:r>
            <a:r>
              <a:rPr lang="zh-CN" altLang="en-US" sz="2800" b="1" dirty="0" smtClean="0">
                <a:latin typeface="黑体" panose="02010609060101010101" charset="-122"/>
                <a:ea typeface="黑体" panose="02010609060101010101" charset="-122"/>
              </a:rPr>
              <a:t>则，</a:t>
            </a:r>
            <a:r>
              <a:rPr lang="zh-CN" altLang="en-US" sz="2800" b="1" dirty="0">
                <a:latin typeface="黑体" panose="02010609060101010101" charset="-122"/>
                <a:ea typeface="黑体" panose="02010609060101010101" charset="-122"/>
              </a:rPr>
              <a:t>字曰灵均。</a:t>
            </a:r>
            <a:endParaRPr lang="zh-CN" altLang="en-US" sz="2800" b="1" dirty="0">
              <a:latin typeface="黑体" panose="02010609060101010101" charset="-122"/>
              <a:ea typeface="黑体" panose="02010609060101010101" charset="-122"/>
            </a:endParaRPr>
          </a:p>
        </p:txBody>
      </p:sp>
      <p:sp>
        <p:nvSpPr>
          <p:cNvPr id="4" name="标题 2"/>
          <p:cNvSpPr txBox="1"/>
          <p:nvPr/>
        </p:nvSpPr>
        <p:spPr>
          <a:xfrm>
            <a:off x="249646" y="104503"/>
            <a:ext cx="9556206" cy="52006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zh-CN" altLang="en-US" sz="3200" dirty="0" smtClean="0">
                <a:latin typeface="华光准圆_CNKI" panose="02000500000000000000" charset="-122"/>
                <a:ea typeface="华光准圆_CNKI" panose="02000500000000000000" charset="-122"/>
              </a:rPr>
              <a:t>试将第一段改为四言诗，比较原文改动前后的效果</a:t>
            </a:r>
            <a:endParaRPr lang="zh-CN" altLang="en-US" sz="3200" dirty="0">
              <a:latin typeface="华光准圆_CNKI" panose="02000500000000000000" charset="-122"/>
              <a:ea typeface="华光准圆_CNKI" panose="02000500000000000000" charset="-122"/>
            </a:endParaRPr>
          </a:p>
        </p:txBody>
      </p:sp>
      <p:sp>
        <p:nvSpPr>
          <p:cNvPr id="5" name="矩形 4"/>
          <p:cNvSpPr/>
          <p:nvPr/>
        </p:nvSpPr>
        <p:spPr>
          <a:xfrm>
            <a:off x="7132322" y="3924549"/>
            <a:ext cx="4467496" cy="1569660"/>
          </a:xfrm>
          <a:prstGeom prst="rect">
            <a:avLst/>
          </a:prstGeom>
        </p:spPr>
        <p:txBody>
          <a:bodyPr wrap="square">
            <a:spAutoFit/>
          </a:bodyPr>
          <a:lstStyle/>
          <a:p>
            <a:r>
              <a:rPr lang="zh-CN" altLang="en-US" sz="2400" b="1" dirty="0" smtClean="0">
                <a:solidFill>
                  <a:srgbClr val="FF0000"/>
                </a:solidFill>
                <a:latin typeface="黑体" panose="02010609060101010101" charset="-122"/>
                <a:ea typeface="黑体" panose="02010609060101010101" charset="-122"/>
              </a:rPr>
              <a:t>简练</a:t>
            </a:r>
            <a:r>
              <a:rPr lang="zh-CN" altLang="en-US" sz="2400" b="1" dirty="0">
                <a:solidFill>
                  <a:srgbClr val="FF0000"/>
                </a:solidFill>
                <a:latin typeface="黑体" panose="02010609060101010101" charset="-122"/>
                <a:ea typeface="黑体" panose="02010609060101010101" charset="-122"/>
              </a:rPr>
              <a:t>整齐</a:t>
            </a:r>
            <a:r>
              <a:rPr lang="en-US" altLang="zh-CN" sz="2400" b="1" dirty="0">
                <a:solidFill>
                  <a:srgbClr val="FF0000"/>
                </a:solidFill>
                <a:latin typeface="黑体" panose="02010609060101010101" charset="-122"/>
                <a:ea typeface="黑体" panose="02010609060101010101" charset="-122"/>
              </a:rPr>
              <a:t>,</a:t>
            </a:r>
            <a:r>
              <a:rPr lang="zh-CN" altLang="en-US" sz="2400" b="1" dirty="0">
                <a:solidFill>
                  <a:srgbClr val="FF0000"/>
                </a:solidFill>
                <a:latin typeface="黑体" panose="02010609060101010101" charset="-122"/>
                <a:ea typeface="黑体" panose="02010609060101010101" charset="-122"/>
              </a:rPr>
              <a:t>每句四字</a:t>
            </a:r>
            <a:r>
              <a:rPr lang="en-US" altLang="zh-CN" sz="2400" b="1" dirty="0">
                <a:solidFill>
                  <a:srgbClr val="FF0000"/>
                </a:solidFill>
                <a:latin typeface="黑体" panose="02010609060101010101" charset="-122"/>
                <a:ea typeface="黑体" panose="02010609060101010101" charset="-122"/>
              </a:rPr>
              <a:t>,</a:t>
            </a:r>
            <a:r>
              <a:rPr lang="zh-CN" altLang="en-US" sz="2400" b="1" dirty="0">
                <a:solidFill>
                  <a:srgbClr val="FF0000"/>
                </a:solidFill>
                <a:latin typeface="黑体" panose="02010609060101010101" charset="-122"/>
                <a:ea typeface="黑体" panose="02010609060101010101" charset="-122"/>
              </a:rPr>
              <a:t>符合</a:t>
            </a:r>
            <a:r>
              <a:rPr lang="en-US" altLang="zh-CN" sz="2400" b="1" dirty="0">
                <a:solidFill>
                  <a:srgbClr val="FF0000"/>
                </a:solidFill>
                <a:latin typeface="黑体" panose="02010609060101010101" charset="-122"/>
                <a:ea typeface="黑体" panose="02010609060101010101" charset="-122"/>
              </a:rPr>
              <a:t>《</a:t>
            </a:r>
            <a:r>
              <a:rPr lang="zh-CN" altLang="en-US" sz="2400" b="1" dirty="0">
                <a:solidFill>
                  <a:srgbClr val="FF0000"/>
                </a:solidFill>
                <a:latin typeface="黑体" panose="02010609060101010101" charset="-122"/>
                <a:ea typeface="黑体" panose="02010609060101010101" charset="-122"/>
              </a:rPr>
              <a:t>诗经</a:t>
            </a:r>
            <a:r>
              <a:rPr lang="en-US" altLang="zh-CN" sz="2400" b="1" dirty="0">
                <a:solidFill>
                  <a:srgbClr val="FF0000"/>
                </a:solidFill>
                <a:latin typeface="黑体" panose="02010609060101010101" charset="-122"/>
                <a:ea typeface="黑体" panose="02010609060101010101" charset="-122"/>
              </a:rPr>
              <a:t>》</a:t>
            </a:r>
            <a:r>
              <a:rPr lang="zh-CN" altLang="en-US" sz="2400" b="1" dirty="0">
                <a:solidFill>
                  <a:srgbClr val="FF0000"/>
                </a:solidFill>
                <a:latin typeface="黑体" panose="02010609060101010101" charset="-122"/>
                <a:ea typeface="黑体" panose="02010609060101010101" charset="-122"/>
              </a:rPr>
              <a:t>诗句特征</a:t>
            </a:r>
            <a:r>
              <a:rPr lang="en-US" altLang="zh-CN" sz="2400" b="1" dirty="0" smtClean="0">
                <a:solidFill>
                  <a:srgbClr val="FF0000"/>
                </a:solidFill>
                <a:latin typeface="黑体" panose="02010609060101010101" charset="-122"/>
                <a:ea typeface="黑体" panose="02010609060101010101" charset="-122"/>
              </a:rPr>
              <a:t>,</a:t>
            </a:r>
            <a:endParaRPr lang="en-US" altLang="zh-CN" sz="2400" b="1" dirty="0" smtClean="0">
              <a:solidFill>
                <a:srgbClr val="FF0000"/>
              </a:solidFill>
              <a:latin typeface="黑体" panose="02010609060101010101" charset="-122"/>
              <a:ea typeface="黑体" panose="02010609060101010101" charset="-122"/>
            </a:endParaRPr>
          </a:p>
          <a:p>
            <a:r>
              <a:rPr lang="zh-CN" altLang="en-US" sz="2400" b="1" dirty="0" smtClean="0">
                <a:solidFill>
                  <a:srgbClr val="FF0000"/>
                </a:solidFill>
                <a:latin typeface="黑体" panose="02010609060101010101" charset="-122"/>
                <a:ea typeface="黑体" panose="02010609060101010101" charset="-122"/>
              </a:rPr>
              <a:t>比</a:t>
            </a:r>
            <a:r>
              <a:rPr lang="zh-CN" altLang="en-US" sz="2400" b="1" dirty="0">
                <a:solidFill>
                  <a:srgbClr val="FF0000"/>
                </a:solidFill>
                <a:latin typeface="黑体" panose="02010609060101010101" charset="-122"/>
                <a:ea typeface="黑体" panose="02010609060101010101" charset="-122"/>
              </a:rPr>
              <a:t>原文更有节奏感</a:t>
            </a:r>
            <a:r>
              <a:rPr lang="zh-CN" altLang="en-US" sz="2400" b="1" dirty="0" smtClean="0">
                <a:solidFill>
                  <a:srgbClr val="FF0000"/>
                </a:solidFill>
                <a:latin typeface="黑体" panose="02010609060101010101" charset="-122"/>
                <a:ea typeface="黑体" panose="02010609060101010101" charset="-122"/>
              </a:rPr>
              <a:t>。</a:t>
            </a:r>
            <a:endParaRPr lang="en-US" altLang="zh-CN" sz="2400" b="1" dirty="0" smtClean="0">
              <a:solidFill>
                <a:srgbClr val="FF0000"/>
              </a:solidFill>
              <a:latin typeface="黑体" panose="02010609060101010101" charset="-122"/>
              <a:ea typeface="黑体" panose="02010609060101010101" charset="-122"/>
            </a:endParaRPr>
          </a:p>
          <a:p>
            <a:r>
              <a:rPr lang="zh-CN" altLang="en-US" sz="2400" b="1" dirty="0" smtClean="0">
                <a:solidFill>
                  <a:srgbClr val="FF0000"/>
                </a:solidFill>
                <a:latin typeface="黑体" panose="02010609060101010101" charset="-122"/>
                <a:ea typeface="黑体" panose="02010609060101010101" charset="-122"/>
              </a:rPr>
              <a:t>但</a:t>
            </a:r>
            <a:r>
              <a:rPr lang="zh-CN" altLang="en-US" sz="2400" b="1" dirty="0">
                <a:solidFill>
                  <a:srgbClr val="FF0000"/>
                </a:solidFill>
                <a:latin typeface="黑体" panose="02010609060101010101" charset="-122"/>
                <a:ea typeface="黑体" panose="02010609060101010101" charset="-122"/>
              </a:rPr>
              <a:t>读起来要比原诗快</a:t>
            </a:r>
            <a:r>
              <a:rPr lang="en-US" altLang="zh-CN" sz="2400" b="1" dirty="0">
                <a:solidFill>
                  <a:srgbClr val="FF0000"/>
                </a:solidFill>
                <a:latin typeface="黑体" panose="02010609060101010101" charset="-122"/>
                <a:ea typeface="黑体" panose="02010609060101010101" charset="-122"/>
              </a:rPr>
              <a:t>,</a:t>
            </a:r>
            <a:r>
              <a:rPr lang="zh-CN" altLang="en-US" sz="2400" b="1" dirty="0">
                <a:solidFill>
                  <a:srgbClr val="FF0000"/>
                </a:solidFill>
                <a:latin typeface="黑体" panose="02010609060101010101" charset="-122"/>
                <a:ea typeface="黑体" panose="02010609060101010101" charset="-122"/>
              </a:rPr>
              <a:t>声音急促。</a:t>
            </a:r>
            <a:endParaRPr lang="zh-CN" altLang="en-US" sz="2400" b="1" dirty="0">
              <a:solidFill>
                <a:srgbClr val="FF0000"/>
              </a:solidFill>
              <a:latin typeface="黑体" panose="02010609060101010101" charset="-122"/>
              <a:ea typeface="黑体" panose="02010609060101010101" charset="-122"/>
            </a:endParaRPr>
          </a:p>
        </p:txBody>
      </p:sp>
      <p:sp>
        <p:nvSpPr>
          <p:cNvPr id="6" name="矩形 5"/>
          <p:cNvSpPr/>
          <p:nvPr/>
        </p:nvSpPr>
        <p:spPr>
          <a:xfrm>
            <a:off x="702492" y="3986346"/>
            <a:ext cx="4888411" cy="1569660"/>
          </a:xfrm>
          <a:prstGeom prst="rect">
            <a:avLst/>
          </a:prstGeom>
        </p:spPr>
        <p:txBody>
          <a:bodyPr wrap="square">
            <a:spAutoFit/>
          </a:bodyPr>
          <a:lstStyle/>
          <a:p>
            <a:r>
              <a:rPr lang="zh-CN" altLang="en-US" sz="2400" b="1" dirty="0" smtClean="0">
                <a:solidFill>
                  <a:srgbClr val="FF0000"/>
                </a:solidFill>
                <a:latin typeface="黑体" panose="02010609060101010101" charset="-122"/>
                <a:ea typeface="黑体" panose="02010609060101010101" charset="-122"/>
              </a:rPr>
              <a:t>没有</a:t>
            </a:r>
            <a:r>
              <a:rPr lang="zh-CN" altLang="en-US" sz="2400" b="1" dirty="0">
                <a:solidFill>
                  <a:srgbClr val="FF0000"/>
                </a:solidFill>
                <a:latin typeface="黑体" panose="02010609060101010101" charset="-122"/>
                <a:ea typeface="黑体" panose="02010609060101010101" charset="-122"/>
              </a:rPr>
              <a:t>什么实在意义的“兮”字</a:t>
            </a:r>
            <a:r>
              <a:rPr lang="en-US" altLang="zh-CN" sz="2400" b="1" dirty="0">
                <a:solidFill>
                  <a:srgbClr val="FF0000"/>
                </a:solidFill>
                <a:latin typeface="黑体" panose="02010609060101010101" charset="-122"/>
                <a:ea typeface="黑体" panose="02010609060101010101" charset="-122"/>
              </a:rPr>
              <a:t>,</a:t>
            </a:r>
            <a:r>
              <a:rPr lang="zh-CN" altLang="en-US" sz="2400" b="1" dirty="0">
                <a:solidFill>
                  <a:srgbClr val="FF0000"/>
                </a:solidFill>
                <a:latin typeface="黑体" panose="02010609060101010101" charset="-122"/>
                <a:ea typeface="黑体" panose="02010609060101010101" charset="-122"/>
              </a:rPr>
              <a:t>朗诵</a:t>
            </a:r>
            <a:r>
              <a:rPr lang="zh-CN" altLang="en-US" sz="2400" b="1" dirty="0" smtClean="0">
                <a:solidFill>
                  <a:srgbClr val="FF0000"/>
                </a:solidFill>
                <a:latin typeface="黑体" panose="02010609060101010101" charset="-122"/>
                <a:ea typeface="黑体" panose="02010609060101010101" charset="-122"/>
              </a:rPr>
              <a:t>起来有</a:t>
            </a:r>
            <a:r>
              <a:rPr lang="zh-CN" altLang="en-US" sz="2400" b="1" dirty="0">
                <a:solidFill>
                  <a:srgbClr val="FF0000"/>
                </a:solidFill>
                <a:latin typeface="黑体" panose="02010609060101010101" charset="-122"/>
                <a:ea typeface="黑体" panose="02010609060101010101" charset="-122"/>
              </a:rPr>
              <a:t>滋味、有情意。舒缓</a:t>
            </a:r>
            <a:r>
              <a:rPr lang="zh-CN" altLang="en-US" sz="2400" b="1" dirty="0" smtClean="0">
                <a:solidFill>
                  <a:srgbClr val="FF0000"/>
                </a:solidFill>
                <a:latin typeface="黑体" panose="02010609060101010101" charset="-122"/>
                <a:ea typeface="黑体" panose="02010609060101010101" charset="-122"/>
              </a:rPr>
              <a:t>悠扬</a:t>
            </a:r>
            <a:endParaRPr lang="en-US" altLang="zh-CN" sz="2400" b="1" dirty="0" smtClean="0">
              <a:solidFill>
                <a:srgbClr val="FF0000"/>
              </a:solidFill>
              <a:latin typeface="黑体" panose="02010609060101010101" charset="-122"/>
              <a:ea typeface="黑体" panose="02010609060101010101" charset="-122"/>
            </a:endParaRPr>
          </a:p>
          <a:p>
            <a:r>
              <a:rPr lang="zh-CN" altLang="en-US" sz="2400" b="1" dirty="0" smtClean="0">
                <a:solidFill>
                  <a:srgbClr val="FF0000"/>
                </a:solidFill>
                <a:latin typeface="黑体" panose="02010609060101010101" charset="-122"/>
                <a:ea typeface="黑体" panose="02010609060101010101" charset="-122"/>
              </a:rPr>
              <a:t>更</a:t>
            </a:r>
            <a:r>
              <a:rPr lang="zh-CN" altLang="en-US" sz="2400" b="1" dirty="0">
                <a:solidFill>
                  <a:srgbClr val="FF0000"/>
                </a:solidFill>
                <a:latin typeface="黑体" panose="02010609060101010101" charset="-122"/>
                <a:ea typeface="黑体" panose="02010609060101010101" charset="-122"/>
              </a:rPr>
              <a:t>能表现作者的情思</a:t>
            </a:r>
            <a:r>
              <a:rPr lang="zh-CN" altLang="en-US" sz="2400" b="1" dirty="0" smtClean="0">
                <a:solidFill>
                  <a:srgbClr val="FF0000"/>
                </a:solidFill>
                <a:latin typeface="黑体" panose="02010609060101010101" charset="-122"/>
                <a:ea typeface="黑体" panose="02010609060101010101" charset="-122"/>
              </a:rPr>
              <a:t>，</a:t>
            </a:r>
            <a:endParaRPr lang="en-US" altLang="zh-CN" sz="2400" b="1" dirty="0" smtClean="0">
              <a:solidFill>
                <a:srgbClr val="FF0000"/>
              </a:solidFill>
              <a:latin typeface="黑体" panose="02010609060101010101" charset="-122"/>
              <a:ea typeface="黑体" panose="02010609060101010101" charset="-122"/>
            </a:endParaRPr>
          </a:p>
          <a:p>
            <a:r>
              <a:rPr lang="zh-CN" altLang="en-US" sz="2400" b="1" dirty="0" smtClean="0">
                <a:solidFill>
                  <a:srgbClr val="FF0000"/>
                </a:solidFill>
                <a:latin typeface="黑体" panose="02010609060101010101" charset="-122"/>
                <a:ea typeface="黑体" panose="02010609060101010101" charset="-122"/>
              </a:rPr>
              <a:t>符合</a:t>
            </a:r>
            <a:r>
              <a:rPr lang="zh-CN" altLang="en-US" sz="2400" b="1" dirty="0">
                <a:solidFill>
                  <a:srgbClr val="FF0000"/>
                </a:solidFill>
                <a:latin typeface="黑体" panose="02010609060101010101" charset="-122"/>
                <a:ea typeface="黑体" panose="02010609060101010101" charset="-122"/>
              </a:rPr>
              <a:t>楚方言的特点。</a:t>
            </a:r>
            <a:endParaRPr lang="zh-CN" altLang="en-US" sz="2400" b="1" dirty="0">
              <a:solidFill>
                <a:srgbClr val="FF0000"/>
              </a:solidFill>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70723" y="156057"/>
            <a:ext cx="6067033" cy="707886"/>
          </a:xfrm>
          <a:prstGeom prst="rect">
            <a:avLst/>
          </a:prstGeom>
          <a:ln w="28575">
            <a:solidFill>
              <a:schemeClr val="tx1"/>
            </a:solidFill>
          </a:ln>
        </p:spPr>
        <p:txBody>
          <a:bodyPr wrap="square">
            <a:spAutoFit/>
          </a:bodyPr>
          <a:lstStyle/>
          <a:p>
            <a:r>
              <a:rPr lang="zh-CN" altLang="en-US" sz="4000" b="1" dirty="0">
                <a:latin typeface="黑体" panose="02010609060101010101" charset="-122"/>
                <a:ea typeface="黑体" panose="02010609060101010101" charset="-122"/>
              </a:rPr>
              <a:t>帝高阳之</a:t>
            </a:r>
            <a:r>
              <a:rPr lang="zh-CN" altLang="en-US" sz="4000" b="1" dirty="0" smtClean="0">
                <a:latin typeface="黑体" panose="02010609060101010101" charset="-122"/>
                <a:ea typeface="黑体" panose="02010609060101010101" charset="-122"/>
              </a:rPr>
              <a:t>苗裔</a:t>
            </a:r>
            <a:r>
              <a:rPr lang="en-US" altLang="zh-CN" sz="4000" b="1" dirty="0" smtClean="0">
                <a:solidFill>
                  <a:srgbClr val="FF0000"/>
                </a:solidFill>
                <a:latin typeface="黑体" panose="02010609060101010101" charset="-122"/>
                <a:ea typeface="黑体" panose="02010609060101010101" charset="-122"/>
              </a:rPr>
              <a:t>VS</a:t>
            </a:r>
            <a:r>
              <a:rPr lang="zh-CN" altLang="en-US" sz="4000" b="1" dirty="0" smtClean="0">
                <a:latin typeface="黑体" panose="02010609060101010101" charset="-122"/>
                <a:ea typeface="黑体" panose="02010609060101010101" charset="-122"/>
              </a:rPr>
              <a:t>帝</a:t>
            </a:r>
            <a:r>
              <a:rPr lang="zh-CN" altLang="en-US" sz="4000" b="1" dirty="0">
                <a:latin typeface="黑体" panose="02010609060101010101" charset="-122"/>
                <a:ea typeface="黑体" panose="02010609060101010101" charset="-122"/>
              </a:rPr>
              <a:t>之苗裔</a:t>
            </a:r>
            <a:endParaRPr lang="zh-CN" altLang="en-US" sz="4000" b="1" dirty="0">
              <a:latin typeface="黑体" panose="02010609060101010101" charset="-122"/>
              <a:ea typeface="黑体" panose="02010609060101010101" charset="-122"/>
            </a:endParaRPr>
          </a:p>
        </p:txBody>
      </p:sp>
      <p:sp>
        <p:nvSpPr>
          <p:cNvPr id="4" name="矩形 3"/>
          <p:cNvSpPr/>
          <p:nvPr/>
        </p:nvSpPr>
        <p:spPr>
          <a:xfrm>
            <a:off x="341630" y="1229360"/>
            <a:ext cx="11664315" cy="1630045"/>
          </a:xfrm>
          <a:prstGeom prst="rect">
            <a:avLst/>
          </a:prstGeom>
        </p:spPr>
        <p:txBody>
          <a:bodyPr wrap="square">
            <a:spAutoFit/>
          </a:bodyPr>
          <a:lstStyle/>
          <a:p>
            <a:r>
              <a:rPr lang="zh-CN" altLang="en-US" sz="2000" b="1" dirty="0">
                <a:latin typeface="黑体" panose="02010609060101010101" charset="-122"/>
                <a:ea typeface="黑体" panose="02010609060101010101" charset="-122"/>
              </a:rPr>
              <a:t>“高阳”帝，传说中的古代帝王颛顼，颛顼为中国远古部落联盟首领，传说的“五帝”之一，是楚国君王的远祖</a:t>
            </a:r>
            <a:r>
              <a:rPr lang="zh-CN" altLang="en-US" sz="2000" b="1" dirty="0" smtClean="0">
                <a:latin typeface="黑体" panose="02010609060101010101" charset="-122"/>
                <a:ea typeface="黑体" panose="02010609060101010101" charset="-122"/>
              </a:rPr>
              <a:t>。</a:t>
            </a:r>
            <a:endParaRPr lang="en-US" altLang="zh-CN" sz="2000" b="1" dirty="0" smtClean="0">
              <a:latin typeface="黑体" panose="02010609060101010101" charset="-122"/>
              <a:ea typeface="黑体" panose="02010609060101010101" charset="-122"/>
            </a:endParaRPr>
          </a:p>
          <a:p>
            <a:endParaRPr lang="zh-CN" altLang="en-US"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“高阳”二</a:t>
            </a:r>
            <a:r>
              <a:rPr lang="zh-CN" altLang="en-US" sz="2000" b="1" dirty="0" smtClean="0">
                <a:latin typeface="黑体" panose="02010609060101010101" charset="-122"/>
                <a:ea typeface="黑体" panose="02010609060101010101" charset="-122"/>
              </a:rPr>
              <a:t>字可以</a:t>
            </a:r>
            <a:r>
              <a:rPr lang="zh-CN" altLang="en-US" sz="2000" b="1" dirty="0">
                <a:latin typeface="黑体" panose="02010609060101010101" charset="-122"/>
                <a:ea typeface="黑体" panose="02010609060101010101" charset="-122"/>
              </a:rPr>
              <a:t>看出</a:t>
            </a:r>
            <a:r>
              <a:rPr lang="zh-CN" altLang="en-US" sz="2000" b="1" dirty="0">
                <a:solidFill>
                  <a:srgbClr val="FF0000"/>
                </a:solidFill>
                <a:latin typeface="黑体" panose="02010609060101010101" charset="-122"/>
                <a:ea typeface="黑体" panose="02010609060101010101" charset="-122"/>
              </a:rPr>
              <a:t>屈原与楚国血肉相连的关系</a:t>
            </a:r>
            <a:r>
              <a:rPr lang="zh-CN" altLang="en-US" sz="2000" b="1" dirty="0">
                <a:latin typeface="黑体" panose="02010609060101010101" charset="-122"/>
                <a:ea typeface="黑体" panose="02010609060101010101" charset="-122"/>
              </a:rPr>
              <a:t>，这二字用意独特，只有加上“高阳”这样正统的血统</a:t>
            </a:r>
            <a:r>
              <a:rPr lang="zh-CN" altLang="en-US" sz="2000" b="1" dirty="0" smtClean="0">
                <a:latin typeface="黑体" panose="02010609060101010101" charset="-122"/>
                <a:ea typeface="黑体" panose="02010609060101010101" charset="-122"/>
              </a:rPr>
              <a:t>，说明屈原</a:t>
            </a:r>
            <a:r>
              <a:rPr lang="zh-CN" altLang="en-US" sz="2000" b="1" dirty="0">
                <a:solidFill>
                  <a:srgbClr val="FF0000"/>
                </a:solidFill>
                <a:latin typeface="黑体" panose="02010609060101010101" charset="-122"/>
                <a:ea typeface="黑体" panose="02010609060101010101" charset="-122"/>
              </a:rPr>
              <a:t>对自己的出身非常地骄傲</a:t>
            </a:r>
            <a:r>
              <a:rPr lang="zh-CN" altLang="en-US" sz="2000" b="1" dirty="0">
                <a:latin typeface="黑体" panose="02010609060101010101" charset="-122"/>
                <a:ea typeface="黑体" panose="02010609060101010101" charset="-122"/>
              </a:rPr>
              <a:t>，这也应是</a:t>
            </a:r>
            <a:r>
              <a:rPr lang="zh-CN" altLang="en-US" sz="2000" b="1" dirty="0">
                <a:solidFill>
                  <a:srgbClr val="FF0000"/>
                </a:solidFill>
                <a:latin typeface="黑体" panose="02010609060101010101" charset="-122"/>
                <a:ea typeface="黑体" panose="02010609060101010101" charset="-122"/>
              </a:rPr>
              <a:t>屈原爱国的根本原因之一</a:t>
            </a:r>
            <a:r>
              <a:rPr lang="zh-CN" altLang="en-US" sz="2000" b="1" dirty="0">
                <a:latin typeface="黑体" panose="02010609060101010101" charset="-122"/>
                <a:ea typeface="黑体" panose="02010609060101010101" charset="-122"/>
              </a:rPr>
              <a:t>。</a:t>
            </a:r>
            <a:endParaRPr lang="zh-CN" altLang="en-US" sz="2000" b="1" dirty="0">
              <a:latin typeface="黑体" panose="02010609060101010101" charset="-122"/>
              <a:ea typeface="黑体" panose="02010609060101010101" charset="-122"/>
            </a:endParaRPr>
          </a:p>
        </p:txBody>
      </p:sp>
      <p:sp>
        <p:nvSpPr>
          <p:cNvPr id="5" name="矩形 4"/>
          <p:cNvSpPr/>
          <p:nvPr/>
        </p:nvSpPr>
        <p:spPr>
          <a:xfrm>
            <a:off x="3512638" y="3323882"/>
            <a:ext cx="4441372" cy="523220"/>
          </a:xfrm>
          <a:prstGeom prst="rect">
            <a:avLst/>
          </a:prstGeom>
          <a:ln w="38100">
            <a:solidFill>
              <a:schemeClr val="tx1"/>
            </a:solidFill>
          </a:ln>
        </p:spPr>
        <p:txBody>
          <a:bodyPr wrap="square">
            <a:spAutoFit/>
          </a:bodyPr>
          <a:lstStyle/>
          <a:p>
            <a:pPr indent="457200" fontAlgn="auto"/>
            <a:r>
              <a:rPr lang="zh-CN" altLang="en-US" sz="2800" b="1" dirty="0">
                <a:solidFill>
                  <a:srgbClr val="FF0000"/>
                </a:solidFill>
                <a:latin typeface="黑体" panose="02010609060101010101" charset="-122"/>
                <a:ea typeface="黑体" panose="02010609060101010101" charset="-122"/>
                <a:sym typeface="+mn-ea"/>
              </a:rPr>
              <a:t>与王同宗，出身</a:t>
            </a:r>
            <a:r>
              <a:rPr lang="zh-CN" altLang="en-US" sz="2800" b="1" dirty="0" smtClean="0">
                <a:solidFill>
                  <a:srgbClr val="FF0000"/>
                </a:solidFill>
                <a:latin typeface="黑体" panose="02010609060101010101" charset="-122"/>
                <a:ea typeface="黑体" panose="02010609060101010101" charset="-122"/>
                <a:sym typeface="+mn-ea"/>
              </a:rPr>
              <a:t>高贵</a:t>
            </a:r>
            <a:endParaRPr lang="zh-CN" altLang="en-US" sz="2800" b="1" dirty="0">
              <a:solidFill>
                <a:srgbClr val="FF0000"/>
              </a:solidFill>
              <a:latin typeface="黑体" panose="02010609060101010101" charset="-122"/>
              <a:ea typeface="黑体" panose="02010609060101010101" charset="-122"/>
              <a:sym typeface="+mn-ea"/>
            </a:endParaRPr>
          </a:p>
        </p:txBody>
      </p:sp>
      <p:sp>
        <p:nvSpPr>
          <p:cNvPr id="3" name="矩形 2"/>
          <p:cNvSpPr/>
          <p:nvPr/>
        </p:nvSpPr>
        <p:spPr>
          <a:xfrm>
            <a:off x="1155065" y="4039235"/>
            <a:ext cx="8573135" cy="829945"/>
          </a:xfrm>
          <a:prstGeom prst="rect">
            <a:avLst/>
          </a:prstGeom>
        </p:spPr>
        <p:txBody>
          <a:bodyPr wrap="square">
            <a:spAutoFit/>
          </a:bodyPr>
          <a:lstStyle/>
          <a:p>
            <a:r>
              <a:rPr lang="zh-CN" altLang="en-US" sz="2400" b="1" dirty="0" smtClean="0">
                <a:latin typeface="黑体" panose="02010609060101010101" charset="-122"/>
                <a:ea typeface="黑体" panose="02010609060101010101" charset="-122"/>
              </a:rPr>
              <a:t>    屈原</a:t>
            </a:r>
            <a:r>
              <a:rPr lang="zh-CN" altLang="en-US" sz="2400" b="1" dirty="0">
                <a:latin typeface="黑体" panose="02010609060101010101" charset="-122"/>
                <a:ea typeface="黑体" panose="02010609060101010101" charset="-122"/>
              </a:rPr>
              <a:t>自道本与君共祖，俱出颛顼之子孙，是恩深而义厚也</a:t>
            </a:r>
            <a:r>
              <a:rPr lang="zh-CN" altLang="en-US" sz="2400" b="1" dirty="0" smtClean="0">
                <a:latin typeface="黑体" panose="02010609060101010101" charset="-122"/>
                <a:ea typeface="黑体" panose="02010609060101010101" charset="-122"/>
              </a:rPr>
              <a:t>。          </a:t>
            </a:r>
            <a:endParaRPr lang="en-US" altLang="zh-CN" sz="2400" b="1" dirty="0" smtClean="0">
              <a:latin typeface="黑体" panose="02010609060101010101" charset="-122"/>
              <a:ea typeface="黑体" panose="02010609060101010101" charset="-122"/>
            </a:endParaRPr>
          </a:p>
          <a:p>
            <a:r>
              <a:rPr lang="en-US" altLang="zh-CN" sz="2400" b="1" dirty="0">
                <a:latin typeface="黑体" panose="02010609060101010101" charset="-122"/>
                <a:ea typeface="黑体" panose="02010609060101010101" charset="-122"/>
              </a:rPr>
              <a:t> </a:t>
            </a:r>
            <a:r>
              <a:rPr lang="en-US" altLang="zh-CN" sz="2400" b="1" dirty="0" smtClean="0">
                <a:latin typeface="黑体" panose="02010609060101010101" charset="-122"/>
                <a:ea typeface="黑体" panose="02010609060101010101" charset="-122"/>
              </a:rPr>
              <a:t>                              </a:t>
            </a:r>
            <a:r>
              <a:rPr lang="zh-CN" altLang="en-US" sz="2400" b="1" dirty="0" smtClean="0">
                <a:latin typeface="黑体" panose="02010609060101010101" charset="-122"/>
                <a:ea typeface="黑体" panose="02010609060101010101" charset="-122"/>
              </a:rPr>
              <a:t>王逸</a:t>
            </a:r>
            <a:r>
              <a:rPr lang="en-US" altLang="zh-CN" sz="2400" b="1" dirty="0">
                <a:latin typeface="黑体" panose="02010609060101010101" charset="-122"/>
                <a:ea typeface="黑体" panose="02010609060101010101" charset="-122"/>
              </a:rPr>
              <a:t>《</a:t>
            </a:r>
            <a:r>
              <a:rPr lang="zh-CN" altLang="en-US" sz="2400" b="1" dirty="0">
                <a:latin typeface="黑体" panose="02010609060101010101" charset="-122"/>
                <a:ea typeface="黑体" panose="02010609060101010101" charset="-122"/>
              </a:rPr>
              <a:t>楚辞章句</a:t>
            </a:r>
            <a:r>
              <a:rPr lang="en-US" altLang="zh-CN" sz="2400" b="1" dirty="0">
                <a:latin typeface="黑体" panose="02010609060101010101" charset="-122"/>
                <a:ea typeface="黑体" panose="02010609060101010101" charset="-122"/>
              </a:rPr>
              <a:t>》</a:t>
            </a:r>
            <a:endParaRPr lang="en-US" altLang="zh-CN" sz="2400" b="1" dirty="0">
              <a:latin typeface="黑体" panose="02010609060101010101" charset="-122"/>
              <a:ea typeface="黑体" panose="02010609060101010101" charset="-122"/>
            </a:endParaRPr>
          </a:p>
        </p:txBody>
      </p:sp>
      <p:sp>
        <p:nvSpPr>
          <p:cNvPr id="6" name="矩形 5"/>
          <p:cNvSpPr/>
          <p:nvPr/>
        </p:nvSpPr>
        <p:spPr>
          <a:xfrm>
            <a:off x="413385" y="5156200"/>
            <a:ext cx="11365230" cy="1198880"/>
          </a:xfrm>
          <a:prstGeom prst="rect">
            <a:avLst/>
          </a:prstGeom>
        </p:spPr>
        <p:txBody>
          <a:bodyPr wrap="square">
            <a:spAutoFit/>
          </a:bodyPr>
          <a:lstStyle/>
          <a:p>
            <a:pPr indent="457200" fontAlgn="auto"/>
            <a:r>
              <a:rPr lang="zh-CN" altLang="en-US" sz="2400" b="1" dirty="0">
                <a:latin typeface="黑体" panose="02010609060101010101" charset="-122"/>
                <a:ea typeface="黑体" panose="02010609060101010101" charset="-122"/>
                <a:sym typeface="+mn-ea"/>
              </a:rPr>
              <a:t>诗人强调自己身份高贵，与楚王同宗共祖，意在表明自己对楚国的兴亡负有义不容辞的责任，同时也为他至死不能离开楚国埋下伏笔。</a:t>
            </a:r>
            <a:endParaRPr lang="zh-CN" altLang="en-US" sz="2400" b="1" dirty="0">
              <a:latin typeface="黑体" panose="02010609060101010101" charset="-122"/>
              <a:ea typeface="黑体" panose="02010609060101010101" charset="-122"/>
              <a:sym typeface="+mn-ea"/>
            </a:endParaRPr>
          </a:p>
          <a:p>
            <a:pPr indent="457200" fontAlgn="auto"/>
            <a:endParaRPr lang="zh-CN" altLang="en-US" sz="2400" b="1" dirty="0">
              <a:latin typeface="黑体" panose="02010609060101010101" charset="-122"/>
              <a:ea typeface="黑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3"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61255" y="302470"/>
            <a:ext cx="11713029" cy="646331"/>
          </a:xfrm>
          <a:prstGeom prst="rect">
            <a:avLst/>
          </a:prstGeom>
        </p:spPr>
        <p:txBody>
          <a:bodyPr wrap="square">
            <a:spAutoFit/>
          </a:bodyPr>
          <a:lstStyle/>
          <a:p>
            <a:r>
              <a:rPr lang="zh-CN" altLang="en-US" sz="3600" b="1" dirty="0">
                <a:latin typeface="黑体" panose="02010609060101010101" charset="-122"/>
                <a:ea typeface="黑体" panose="02010609060101010101" charset="-122"/>
              </a:rPr>
              <a:t>摄提贞于孟陬兮，惟庚寅吾以降</a:t>
            </a:r>
            <a:r>
              <a:rPr lang="en-US" altLang="zh-CN" sz="3600" b="1" dirty="0" smtClean="0">
                <a:solidFill>
                  <a:srgbClr val="FF0000"/>
                </a:solidFill>
                <a:latin typeface="黑体" panose="02010609060101010101" charset="-122"/>
                <a:ea typeface="黑体" panose="02010609060101010101" charset="-122"/>
              </a:rPr>
              <a:t>VS</a:t>
            </a:r>
            <a:r>
              <a:rPr lang="zh-CN" altLang="en-US" sz="3600" b="1" dirty="0">
                <a:latin typeface="黑体" panose="02010609060101010101" charset="-122"/>
                <a:ea typeface="黑体" panose="02010609060101010101" charset="-122"/>
              </a:rPr>
              <a:t>摄提孟陬，庚寅以降</a:t>
            </a:r>
            <a:endParaRPr lang="zh-CN" altLang="en-US" sz="3600" b="1" dirty="0">
              <a:latin typeface="黑体" panose="02010609060101010101" charset="-122"/>
              <a:ea typeface="黑体" panose="02010609060101010101" charset="-122"/>
            </a:endParaRPr>
          </a:p>
        </p:txBody>
      </p:sp>
      <p:sp>
        <p:nvSpPr>
          <p:cNvPr id="4" name="矩形 3"/>
          <p:cNvSpPr/>
          <p:nvPr/>
        </p:nvSpPr>
        <p:spPr>
          <a:xfrm>
            <a:off x="480695" y="1871980"/>
            <a:ext cx="3907155" cy="3415030"/>
          </a:xfrm>
          <a:prstGeom prst="rect">
            <a:avLst/>
          </a:prstGeom>
          <a:ln w="9525">
            <a:solidFill>
              <a:schemeClr val="tx1"/>
            </a:solidFill>
          </a:ln>
        </p:spPr>
        <p:txBody>
          <a:bodyPr wrap="square">
            <a:spAutoFit/>
          </a:bodyPr>
          <a:lstStyle/>
          <a:p>
            <a:r>
              <a:rPr lang="zh-CN" altLang="en-US" sz="2400" b="1" dirty="0" smtClean="0">
                <a:latin typeface="黑体" panose="02010609060101010101" charset="-122"/>
                <a:ea typeface="黑体" panose="02010609060101010101" charset="-122"/>
              </a:rPr>
              <a:t> 古人</a:t>
            </a:r>
            <a:r>
              <a:rPr lang="zh-CN" altLang="en-US" sz="2400" b="1" dirty="0">
                <a:latin typeface="黑体" panose="02010609060101010101" charset="-122"/>
                <a:ea typeface="黑体" panose="02010609060101010101" charset="-122"/>
              </a:rPr>
              <a:t>对自己的出身的</a:t>
            </a:r>
            <a:r>
              <a:rPr lang="zh-CN" altLang="en-US" sz="2400" b="1" dirty="0" smtClean="0">
                <a:latin typeface="黑体" panose="02010609060101010101" charset="-122"/>
                <a:ea typeface="黑体" panose="02010609060101010101" charset="-122"/>
              </a:rPr>
              <a:t>时辰特别在意</a:t>
            </a:r>
            <a:endParaRPr lang="en-US" altLang="zh-CN" sz="2400" b="1" dirty="0" smtClean="0">
              <a:latin typeface="黑体" panose="02010609060101010101" charset="-122"/>
              <a:ea typeface="黑体" panose="02010609060101010101" charset="-122"/>
            </a:endParaRPr>
          </a:p>
          <a:p>
            <a:r>
              <a:rPr lang="zh-CN" altLang="en-US" sz="2400" b="1" dirty="0" smtClean="0">
                <a:latin typeface="黑体" panose="02010609060101010101" charset="-122"/>
                <a:ea typeface="黑体" panose="02010609060101010101" charset="-122"/>
              </a:rPr>
              <a:t>“贞”</a:t>
            </a:r>
            <a:r>
              <a:rPr lang="zh-CN" altLang="en-US" sz="2400" b="1" dirty="0">
                <a:latin typeface="黑体" panose="02010609060101010101" charset="-122"/>
                <a:ea typeface="黑体" panose="02010609060101010101" charset="-122"/>
              </a:rPr>
              <a:t>的意思是“正当”，体现了出生的奇特、不凡</a:t>
            </a:r>
            <a:r>
              <a:rPr lang="zh-CN" altLang="en-US" sz="2400" b="1" dirty="0" smtClean="0">
                <a:latin typeface="黑体" panose="02010609060101010101" charset="-122"/>
                <a:ea typeface="黑体" panose="02010609060101010101" charset="-122"/>
              </a:rPr>
              <a:t>。</a:t>
            </a:r>
            <a:endParaRPr lang="en-US" altLang="zh-CN" sz="2400" b="1" dirty="0" smtClean="0">
              <a:latin typeface="黑体" panose="02010609060101010101" charset="-122"/>
              <a:ea typeface="黑体" panose="02010609060101010101" charset="-122"/>
            </a:endParaRPr>
          </a:p>
          <a:p>
            <a:r>
              <a:rPr lang="zh-CN" altLang="en-US" sz="2400" b="1" dirty="0" smtClean="0">
                <a:latin typeface="黑体" panose="02010609060101010101" charset="-122"/>
                <a:ea typeface="黑体" panose="02010609060101010101" charset="-122"/>
              </a:rPr>
              <a:t>“惟”</a:t>
            </a:r>
            <a:r>
              <a:rPr lang="zh-CN" altLang="en-US" sz="2400" b="1" dirty="0">
                <a:latin typeface="黑体" panose="02010609060101010101" charset="-122"/>
                <a:ea typeface="黑体" panose="02010609060101010101" charset="-122"/>
              </a:rPr>
              <a:t>字，意思是</a:t>
            </a:r>
            <a:r>
              <a:rPr lang="zh-CN" altLang="en-US" sz="2400" b="1" dirty="0" smtClean="0">
                <a:latin typeface="黑体" panose="02010609060101010101" charset="-122"/>
                <a:ea typeface="黑体" panose="02010609060101010101" charset="-122"/>
              </a:rPr>
              <a:t>“只”</a:t>
            </a:r>
            <a:r>
              <a:rPr lang="zh-CN" altLang="en-US" sz="2400" b="1" dirty="0">
                <a:latin typeface="黑体" panose="02010609060101010101" charset="-122"/>
                <a:ea typeface="黑体" panose="02010609060101010101" charset="-122"/>
              </a:rPr>
              <a:t>，有一种举世无双的感觉</a:t>
            </a:r>
            <a:r>
              <a:rPr lang="zh-CN" altLang="en-US" sz="2400" b="1" dirty="0" smtClean="0">
                <a:latin typeface="黑体" panose="02010609060101010101" charset="-122"/>
                <a:ea typeface="黑体" panose="02010609060101010101" charset="-122"/>
              </a:rPr>
              <a:t>。</a:t>
            </a:r>
            <a:endParaRPr lang="en-US" altLang="zh-CN" sz="2400" b="1" dirty="0" smtClean="0">
              <a:latin typeface="黑体" panose="02010609060101010101" charset="-122"/>
              <a:ea typeface="黑体" panose="02010609060101010101" charset="-122"/>
            </a:endParaRPr>
          </a:p>
          <a:p>
            <a:r>
              <a:rPr lang="zh-CN" altLang="en-US" sz="2400" b="1" dirty="0" smtClean="0">
                <a:latin typeface="黑体" panose="02010609060101010101" charset="-122"/>
                <a:ea typeface="黑体" panose="02010609060101010101" charset="-122"/>
              </a:rPr>
              <a:t>“庚寅”，</a:t>
            </a:r>
            <a:r>
              <a:rPr lang="zh-CN" altLang="en-US" sz="2400" b="1" dirty="0">
                <a:latin typeface="黑体" panose="02010609060101010101" charset="-122"/>
                <a:ea typeface="黑体" panose="02010609060101010101" charset="-122"/>
              </a:rPr>
              <a:t>在楚国风俗中被认为是吉祥日</a:t>
            </a:r>
            <a:r>
              <a:rPr lang="zh-CN" altLang="en-US" sz="2400" b="1" dirty="0" smtClean="0">
                <a:latin typeface="黑体" panose="02010609060101010101" charset="-122"/>
                <a:ea typeface="黑体" panose="02010609060101010101" charset="-122"/>
              </a:rPr>
              <a:t>；</a:t>
            </a:r>
            <a:r>
              <a:rPr lang="en-US" altLang="zh-CN" sz="2400" b="1" dirty="0">
                <a:latin typeface="黑体" panose="02010609060101010101" charset="-122"/>
                <a:ea typeface="黑体" panose="02010609060101010101" charset="-122"/>
              </a:rPr>
              <a:t> </a:t>
            </a:r>
            <a:r>
              <a:rPr lang="zh-CN" altLang="en-US" sz="2400" b="1" dirty="0" smtClean="0">
                <a:latin typeface="黑体" panose="02010609060101010101" charset="-122"/>
                <a:ea typeface="黑体" panose="02010609060101010101" charset="-122"/>
              </a:rPr>
              <a:t>生</a:t>
            </a:r>
            <a:r>
              <a:rPr lang="zh-CN" altLang="en-US" sz="2400" b="1" dirty="0">
                <a:latin typeface="黑体" panose="02010609060101010101" charset="-122"/>
                <a:ea typeface="黑体" panose="02010609060101010101" charset="-122"/>
              </a:rPr>
              <a:t>逢三寅，是吉祥的征兆</a:t>
            </a:r>
            <a:r>
              <a:rPr lang="zh-CN" altLang="en-US" sz="2400" b="1" dirty="0" smtClean="0">
                <a:latin typeface="黑体" panose="02010609060101010101" charset="-122"/>
                <a:ea typeface="黑体" panose="02010609060101010101" charset="-122"/>
              </a:rPr>
              <a:t>。</a:t>
            </a:r>
            <a:endParaRPr lang="zh-CN" altLang="en-US" sz="2400" b="1" dirty="0" smtClean="0">
              <a:latin typeface="黑体" panose="02010609060101010101" charset="-122"/>
              <a:ea typeface="黑体" panose="02010609060101010101" charset="-122"/>
            </a:endParaRPr>
          </a:p>
        </p:txBody>
      </p:sp>
      <p:sp>
        <p:nvSpPr>
          <p:cNvPr id="5" name="矩形 4"/>
          <p:cNvSpPr/>
          <p:nvPr/>
        </p:nvSpPr>
        <p:spPr>
          <a:xfrm>
            <a:off x="1328418" y="6210868"/>
            <a:ext cx="4180115" cy="523220"/>
          </a:xfrm>
          <a:prstGeom prst="rect">
            <a:avLst/>
          </a:prstGeom>
          <a:ln w="38100">
            <a:solidFill>
              <a:schemeClr val="tx1"/>
            </a:solidFill>
          </a:ln>
        </p:spPr>
        <p:txBody>
          <a:bodyPr wrap="square">
            <a:spAutoFit/>
          </a:bodyPr>
          <a:lstStyle/>
          <a:p>
            <a:pPr indent="457200" fontAlgn="auto"/>
            <a:r>
              <a:rPr lang="zh-CN" altLang="en-US" sz="2800" b="1" dirty="0" smtClean="0">
                <a:solidFill>
                  <a:srgbClr val="FF0000"/>
                </a:solidFill>
                <a:latin typeface="黑体" panose="02010609060101010101" charset="-122"/>
                <a:ea typeface="黑体" panose="02010609060101010101" charset="-122"/>
                <a:sym typeface="+mn-ea"/>
              </a:rPr>
              <a:t>诞辰</a:t>
            </a:r>
            <a:r>
              <a:rPr lang="zh-CN" altLang="en-US" sz="2800" b="1" dirty="0">
                <a:solidFill>
                  <a:srgbClr val="FF0000"/>
                </a:solidFill>
                <a:latin typeface="黑体" panose="02010609060101010101" charset="-122"/>
                <a:ea typeface="黑体" panose="02010609060101010101" charset="-122"/>
                <a:sym typeface="+mn-ea"/>
              </a:rPr>
              <a:t>吉祥，尊贵</a:t>
            </a:r>
            <a:r>
              <a:rPr lang="zh-CN" altLang="en-US" sz="2800" b="1" dirty="0" smtClean="0">
                <a:solidFill>
                  <a:srgbClr val="FF0000"/>
                </a:solidFill>
                <a:latin typeface="黑体" panose="02010609060101010101" charset="-122"/>
                <a:ea typeface="黑体" panose="02010609060101010101" charset="-122"/>
                <a:sym typeface="+mn-ea"/>
              </a:rPr>
              <a:t>不凡</a:t>
            </a:r>
            <a:endParaRPr lang="zh-CN" altLang="en-US" sz="2800" b="1" dirty="0">
              <a:solidFill>
                <a:srgbClr val="FF0000"/>
              </a:solidFill>
              <a:latin typeface="黑体" panose="02010609060101010101" charset="-122"/>
              <a:ea typeface="黑体" panose="02010609060101010101" charset="-122"/>
              <a:sym typeface="+mn-ea"/>
            </a:endParaRPr>
          </a:p>
        </p:txBody>
      </p:sp>
      <p:sp>
        <p:nvSpPr>
          <p:cNvPr id="3" name="文本框 2"/>
          <p:cNvSpPr txBox="1"/>
          <p:nvPr/>
        </p:nvSpPr>
        <p:spPr>
          <a:xfrm>
            <a:off x="4819015" y="1133475"/>
            <a:ext cx="7155180" cy="4892675"/>
          </a:xfrm>
          <a:prstGeom prst="rect">
            <a:avLst/>
          </a:prstGeom>
          <a:noFill/>
          <a:ln w="9525">
            <a:solidFill>
              <a:schemeClr val="tx1"/>
            </a:solidFill>
          </a:ln>
        </p:spPr>
        <p:txBody>
          <a:bodyPr wrap="square" rtlCol="0" anchor="t">
            <a:spAutoFit/>
          </a:bodyPr>
          <a:p>
            <a:r>
              <a:rPr lang="zh-CN" altLang="en-US" sz="2400" b="1">
                <a:ln w="12700">
                  <a:solidFill>
                    <a:schemeClr val="tx1"/>
                  </a:solidFill>
                </a:ln>
                <a:latin typeface="黑体" panose="02010609060101010101" charset="-122"/>
                <a:ea typeface="黑体" panose="02010609060101010101" charset="-122"/>
                <a:cs typeface="黑体" panose="02010609060101010101" charset="-122"/>
              </a:rPr>
              <a:t>一、寅：阳气初生，万象之始</a:t>
            </a:r>
            <a:r>
              <a:rPr lang="en-US" altLang="zh-CN" sz="2400" b="1">
                <a:ln w="12700">
                  <a:solidFill>
                    <a:schemeClr val="tx1"/>
                  </a:solidFill>
                </a:ln>
                <a:latin typeface="黑体" panose="02010609060101010101" charset="-122"/>
                <a:ea typeface="黑体" panose="02010609060101010101" charset="-122"/>
                <a:cs typeface="黑体" panose="02010609060101010101" charset="-122"/>
              </a:rPr>
              <a:t> </a:t>
            </a:r>
            <a:endParaRPr lang="en-US" altLang="zh-CN" sz="2400" b="1">
              <a:ln w="12700">
                <a:solidFill>
                  <a:schemeClr val="tx1"/>
                </a:solidFill>
              </a:ln>
              <a:latin typeface="黑体" panose="02010609060101010101" charset="-122"/>
              <a:ea typeface="黑体" panose="02010609060101010101" charset="-122"/>
              <a:cs typeface="黑体" panose="02010609060101010101" charset="-122"/>
            </a:endParaRPr>
          </a:p>
          <a:p>
            <a:r>
              <a:rPr lang="zh-CN" altLang="en-US" sz="2400" b="1">
                <a:ln w="12700">
                  <a:solidFill>
                    <a:schemeClr val="tx1"/>
                  </a:solidFill>
                </a:ln>
                <a:latin typeface="黑体" panose="02010609060101010101" charset="-122"/>
                <a:ea typeface="黑体" panose="02010609060101010101" charset="-122"/>
                <a:cs typeface="黑体" panose="02010609060101010101" charset="-122"/>
              </a:rPr>
              <a:t>天开于子，地辟于丑，人生于寅：寅是“生命开端”的地支，主生发、开创、生机。</a:t>
            </a:r>
            <a:endParaRPr lang="zh-CN" altLang="en-US" sz="2400" b="1">
              <a:ln w="12700">
                <a:solidFill>
                  <a:schemeClr val="tx1"/>
                </a:solidFill>
              </a:ln>
              <a:latin typeface="黑体" panose="02010609060101010101" charset="-122"/>
              <a:ea typeface="黑体" panose="02010609060101010101" charset="-122"/>
              <a:cs typeface="黑体" panose="02010609060101010101" charset="-122"/>
            </a:endParaRPr>
          </a:p>
          <a:p>
            <a:r>
              <a:rPr lang="zh-CN" altLang="en-US" sz="2400" b="1">
                <a:ln w="12700">
                  <a:solidFill>
                    <a:schemeClr val="tx1"/>
                  </a:solidFill>
                </a:ln>
                <a:latin typeface="黑体" panose="02010609060101010101" charset="-122"/>
                <a:ea typeface="黑体" panose="02010609060101010101" charset="-122"/>
                <a:cs typeface="黑体" panose="02010609060101010101" charset="-122"/>
              </a:rPr>
              <a:t>寅月=正月=孟春：三阳开泰，万物复苏，阳气正式成形，象征新生、希望、光明。</a:t>
            </a:r>
            <a:endParaRPr lang="zh-CN" altLang="en-US" sz="2400" b="1">
              <a:ln w="12700">
                <a:solidFill>
                  <a:schemeClr val="tx1"/>
                </a:solidFill>
              </a:ln>
              <a:latin typeface="黑体" panose="02010609060101010101" charset="-122"/>
              <a:ea typeface="黑体" panose="02010609060101010101" charset="-122"/>
              <a:cs typeface="黑体" panose="02010609060101010101" charset="-122"/>
            </a:endParaRPr>
          </a:p>
          <a:p>
            <a:r>
              <a:rPr lang="zh-CN" altLang="en-US" sz="2400" b="1">
                <a:ln w="12700">
                  <a:solidFill>
                    <a:schemeClr val="tx1"/>
                  </a:solidFill>
                </a:ln>
                <a:latin typeface="黑体" panose="02010609060101010101" charset="-122"/>
                <a:ea typeface="黑体" panose="02010609060101010101" charset="-122"/>
                <a:cs typeface="黑体" panose="02010609060101010101" charset="-122"/>
              </a:rPr>
              <a:t>寅时=凌晨3–5点：黎明将至，暗合破晓、出头、先见之明。</a:t>
            </a:r>
            <a:r>
              <a:rPr lang="en-US" altLang="zh-CN" sz="2400" b="1">
                <a:ln w="12700">
                  <a:solidFill>
                    <a:schemeClr val="tx1"/>
                  </a:solidFill>
                </a:ln>
                <a:latin typeface="黑体" panose="02010609060101010101" charset="-122"/>
                <a:ea typeface="黑体" panose="02010609060101010101" charset="-122"/>
                <a:cs typeface="黑体" panose="02010609060101010101" charset="-122"/>
              </a:rPr>
              <a:t> </a:t>
            </a:r>
            <a:endParaRPr lang="en-US" altLang="zh-CN" sz="2400" b="1">
              <a:ln w="12700">
                <a:solidFill>
                  <a:schemeClr val="tx1"/>
                </a:solidFill>
              </a:ln>
              <a:latin typeface="黑体" panose="02010609060101010101" charset="-122"/>
              <a:ea typeface="黑体" panose="02010609060101010101" charset="-122"/>
              <a:cs typeface="黑体" panose="02010609060101010101" charset="-122"/>
            </a:endParaRPr>
          </a:p>
          <a:p>
            <a:r>
              <a:rPr lang="zh-CN" altLang="en-US" sz="2400" b="1">
                <a:ln w="12700">
                  <a:solidFill>
                    <a:schemeClr val="tx1"/>
                  </a:solidFill>
                </a:ln>
                <a:latin typeface="黑体" panose="02010609060101010101" charset="-122"/>
                <a:ea typeface="黑体" panose="02010609060101010101" charset="-122"/>
                <a:cs typeface="黑体" panose="02010609060101010101" charset="-122"/>
              </a:rPr>
              <a:t>二、寅属虎：威猛、权贵、君子之象</a:t>
            </a:r>
            <a:r>
              <a:rPr lang="en-US" altLang="zh-CN" sz="2400" b="1">
                <a:ln w="12700">
                  <a:solidFill>
                    <a:schemeClr val="tx1"/>
                  </a:solidFill>
                </a:ln>
                <a:latin typeface="黑体" panose="02010609060101010101" charset="-122"/>
                <a:ea typeface="黑体" panose="02010609060101010101" charset="-122"/>
                <a:cs typeface="黑体" panose="02010609060101010101" charset="-122"/>
              </a:rPr>
              <a:t> </a:t>
            </a:r>
            <a:endParaRPr lang="en-US" altLang="zh-CN" sz="2400" b="1">
              <a:ln w="12700">
                <a:solidFill>
                  <a:schemeClr val="tx1"/>
                </a:solidFill>
              </a:ln>
              <a:latin typeface="黑体" panose="02010609060101010101" charset="-122"/>
              <a:ea typeface="黑体" panose="02010609060101010101" charset="-122"/>
              <a:cs typeface="黑体" panose="02010609060101010101" charset="-122"/>
            </a:endParaRPr>
          </a:p>
          <a:p>
            <a:r>
              <a:rPr lang="zh-CN" altLang="en-US" sz="2400" b="1">
                <a:ln w="12700">
                  <a:solidFill>
                    <a:schemeClr val="tx1"/>
                  </a:solidFill>
                </a:ln>
                <a:latin typeface="黑体" panose="02010609060101010101" charset="-122"/>
                <a:ea typeface="黑体" panose="02010609060101010101" charset="-122"/>
                <a:cs typeface="黑体" panose="02010609060101010101" charset="-122"/>
              </a:rPr>
              <a:t>-寅配虎，虎为百兽之王，主威严、权力、胆识、贵气。</a:t>
            </a:r>
            <a:endParaRPr lang="zh-CN" altLang="en-US" sz="2400" b="1">
              <a:ln w="12700">
                <a:solidFill>
                  <a:schemeClr val="tx1"/>
                </a:solidFill>
              </a:ln>
              <a:latin typeface="黑体" panose="02010609060101010101" charset="-122"/>
              <a:ea typeface="黑体" panose="02010609060101010101" charset="-122"/>
              <a:cs typeface="黑体" panose="02010609060101010101" charset="-122"/>
            </a:endParaRPr>
          </a:p>
          <a:p>
            <a:r>
              <a:rPr lang="zh-CN" altLang="en-US" sz="2400" b="1">
                <a:ln w="12700">
                  <a:solidFill>
                    <a:schemeClr val="tx1"/>
                  </a:solidFill>
                </a:ln>
                <a:latin typeface="黑体" panose="02010609060101010101" charset="-122"/>
                <a:ea typeface="黑体" panose="02010609060101010101" charset="-122"/>
                <a:cs typeface="黑体" panose="02010609060101010101" charset="-122"/>
              </a:rPr>
              <a:t> 虎啸山林，象征建功立业、统领一方、性格刚正。</a:t>
            </a:r>
            <a:endParaRPr lang="zh-CN" altLang="en-US" sz="2400" b="1">
              <a:ln w="12700">
                <a:solidFill>
                  <a:schemeClr val="tx1"/>
                </a:solidFill>
              </a:ln>
              <a:latin typeface="黑体" panose="02010609060101010101" charset="-122"/>
              <a:ea typeface="黑体" panose="02010609060101010101" charset="-122"/>
              <a:cs typeface="黑体" panose="02010609060101010101" charset="-122"/>
            </a:endParaRPr>
          </a:p>
          <a:p>
            <a:r>
              <a:rPr lang="zh-CN" altLang="en-US" sz="2400" b="1">
                <a:ln w="12700">
                  <a:solidFill>
                    <a:schemeClr val="tx1"/>
                  </a:solidFill>
                </a:ln>
                <a:latin typeface="黑体" panose="02010609060101010101" charset="-122"/>
                <a:ea typeface="黑体" panose="02010609060101010101" charset="-122"/>
                <a:cs typeface="黑体" panose="02010609060101010101" charset="-122"/>
              </a:rPr>
              <a:t>三、五行属阳木（大树）：栋梁之材，主担当、正直、长寿、仁厚。</a:t>
            </a:r>
            <a:endParaRPr lang="zh-CN" altLang="en-US" sz="2400" b="1">
              <a:ln w="12700">
                <a:solidFill>
                  <a:schemeClr val="tx1"/>
                </a:solidFill>
              </a:ln>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3" grpId="0" bldLvl="0" animBg="1"/>
      <p:bldP spid="3"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50290" y="1076960"/>
            <a:ext cx="10634980" cy="3784600"/>
          </a:xfrm>
          <a:prstGeom prst="rect">
            <a:avLst/>
          </a:prstGeom>
          <a:noFill/>
        </p:spPr>
        <p:txBody>
          <a:bodyPr wrap="square" rtlCol="0" anchor="t">
            <a:spAutoFit/>
          </a:bodyPr>
          <a:p>
            <a:r>
              <a:rPr lang="zh-CN" altLang="en-US" sz="2400" b="1">
                <a:latin typeface="黑体" panose="02010609060101010101" charset="-122"/>
                <a:ea typeface="黑体" panose="02010609060101010101" charset="-122"/>
                <a:cs typeface="黑体" panose="02010609060101010101" charset="-122"/>
              </a:rPr>
              <a:t>一、寅：阳气初生，万象之始</a:t>
            </a:r>
            <a:r>
              <a:rPr lang="en-US" altLang="zh-CN" sz="2400" b="1">
                <a:latin typeface="黑体" panose="02010609060101010101" charset="-122"/>
                <a:ea typeface="黑体" panose="02010609060101010101" charset="-122"/>
                <a:cs typeface="黑体" panose="02010609060101010101" charset="-122"/>
              </a:rPr>
              <a:t> </a:t>
            </a:r>
            <a:endParaRPr lang="en-US" altLang="zh-CN"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天开于子，地辟于丑，人生于寅：寅是“生命开端”的地支，主生发、开创、生机。</a:t>
            </a:r>
            <a:endParaRPr lang="zh-CN" altLang="en-US"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寅月=正月=孟春：三阳开泰，万物复苏，阳气正式成形，象征新生、希望、光明。</a:t>
            </a:r>
            <a:endParaRPr lang="zh-CN" altLang="en-US"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寅时=凌晨3–5点：黎明将至，暗合破晓、出头、先见之明。</a:t>
            </a:r>
            <a:r>
              <a:rPr lang="en-US" altLang="zh-CN" sz="2400" b="1">
                <a:latin typeface="黑体" panose="02010609060101010101" charset="-122"/>
                <a:ea typeface="黑体" panose="02010609060101010101" charset="-122"/>
                <a:cs typeface="黑体" panose="02010609060101010101" charset="-122"/>
              </a:rPr>
              <a:t> </a:t>
            </a:r>
            <a:endParaRPr lang="en-US" altLang="zh-CN"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二、寅属虎：威猛、权贵、君子之象</a:t>
            </a:r>
            <a:r>
              <a:rPr lang="en-US" altLang="zh-CN" sz="2400" b="1">
                <a:latin typeface="黑体" panose="02010609060101010101" charset="-122"/>
                <a:ea typeface="黑体" panose="02010609060101010101" charset="-122"/>
                <a:cs typeface="黑体" panose="02010609060101010101" charset="-122"/>
              </a:rPr>
              <a:t> </a:t>
            </a:r>
            <a:endParaRPr lang="en-US" altLang="zh-CN"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-寅配虎，虎为百兽之王，主威严、权力、胆识、贵气。</a:t>
            </a:r>
            <a:endParaRPr lang="zh-CN" altLang="en-US"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 虎啸山林，象征建功立业、统领一方、性格刚正。</a:t>
            </a:r>
            <a:endParaRPr lang="zh-CN" altLang="en-US"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三、五行属阳木（大树）：栋梁之材，主担当、正直、长寿、仁厚。</a:t>
            </a:r>
            <a:endParaRPr lang="zh-CN" altLang="en-US" sz="2400" b="1">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38847" y="274710"/>
            <a:ext cx="10378162" cy="646331"/>
          </a:xfrm>
          <a:prstGeom prst="rect">
            <a:avLst/>
          </a:prstGeom>
          <a:ln w="28575">
            <a:solidFill>
              <a:schemeClr val="tx1"/>
            </a:solidFill>
          </a:ln>
        </p:spPr>
        <p:txBody>
          <a:bodyPr wrap="none">
            <a:spAutoFit/>
          </a:bodyPr>
          <a:lstStyle/>
          <a:p>
            <a:r>
              <a:rPr lang="zh-CN" altLang="en-US" sz="3600" b="1" dirty="0">
                <a:latin typeface="黑体" panose="02010609060101010101" charset="-122"/>
                <a:ea typeface="黑体" panose="02010609060101010101" charset="-122"/>
              </a:rPr>
              <a:t>名余曰正则兮，字余曰灵</a:t>
            </a:r>
            <a:r>
              <a:rPr lang="zh-CN" altLang="en-US" sz="3600" b="1" dirty="0" smtClean="0">
                <a:latin typeface="黑体" panose="02010609060101010101" charset="-122"/>
                <a:ea typeface="黑体" panose="02010609060101010101" charset="-122"/>
              </a:rPr>
              <a:t>均</a:t>
            </a:r>
            <a:r>
              <a:rPr lang="en-US" altLang="zh-CN" sz="3600" b="1" dirty="0" smtClean="0">
                <a:solidFill>
                  <a:srgbClr val="FF0000"/>
                </a:solidFill>
                <a:latin typeface="黑体" panose="02010609060101010101" charset="-122"/>
                <a:ea typeface="黑体" panose="02010609060101010101" charset="-122"/>
              </a:rPr>
              <a:t>VS</a:t>
            </a:r>
            <a:r>
              <a:rPr lang="zh-CN" altLang="en-US" sz="3600" b="1" dirty="0" smtClean="0">
                <a:latin typeface="黑体" panose="02010609060101010101" charset="-122"/>
                <a:ea typeface="黑体" panose="02010609060101010101" charset="-122"/>
              </a:rPr>
              <a:t>名曰正则，字曰</a:t>
            </a:r>
            <a:r>
              <a:rPr lang="zh-CN" altLang="en-US" sz="3600" b="1" dirty="0">
                <a:latin typeface="黑体" panose="02010609060101010101" charset="-122"/>
                <a:ea typeface="黑体" panose="02010609060101010101" charset="-122"/>
              </a:rPr>
              <a:t>灵均</a:t>
            </a:r>
            <a:endParaRPr lang="zh-CN" altLang="en-US" sz="3600" b="1" dirty="0">
              <a:latin typeface="黑体" panose="02010609060101010101" charset="-122"/>
              <a:ea typeface="黑体" panose="02010609060101010101" charset="-122"/>
            </a:endParaRPr>
          </a:p>
        </p:txBody>
      </p:sp>
      <p:sp>
        <p:nvSpPr>
          <p:cNvPr id="3" name="矩形 2"/>
          <p:cNvSpPr/>
          <p:nvPr/>
        </p:nvSpPr>
        <p:spPr>
          <a:xfrm>
            <a:off x="736987" y="3391579"/>
            <a:ext cx="4270442" cy="584775"/>
          </a:xfrm>
          <a:prstGeom prst="rect">
            <a:avLst/>
          </a:prstGeom>
        </p:spPr>
        <p:txBody>
          <a:bodyPr wrap="square">
            <a:spAutoFit/>
          </a:bodyPr>
          <a:lstStyle/>
          <a:p>
            <a:r>
              <a:rPr lang="zh-CN" altLang="en-US" sz="3200" b="1" dirty="0" smtClean="0">
                <a:latin typeface="黑体" panose="02010609060101010101" charset="-122"/>
                <a:ea typeface="黑体" panose="02010609060101010101" charset="-122"/>
              </a:rPr>
              <a:t>寄寓亲人</a:t>
            </a:r>
            <a:r>
              <a:rPr lang="zh-CN" altLang="en-US" sz="3200" b="1" dirty="0">
                <a:latin typeface="黑体" panose="02010609060101010101" charset="-122"/>
                <a:ea typeface="黑体" panose="02010609060101010101" charset="-122"/>
              </a:rPr>
              <a:t>对他的期望</a:t>
            </a:r>
            <a:r>
              <a:rPr lang="zh-CN" altLang="en-US" sz="3200" b="1" dirty="0" smtClean="0">
                <a:latin typeface="黑体" panose="02010609060101010101" charset="-122"/>
                <a:ea typeface="黑体" panose="02010609060101010101" charset="-122"/>
              </a:rPr>
              <a:t>，</a:t>
            </a:r>
            <a:endParaRPr lang="zh-CN" altLang="en-US" sz="3200" b="1" dirty="0">
              <a:latin typeface="黑体" panose="02010609060101010101" charset="-122"/>
              <a:ea typeface="黑体" panose="02010609060101010101" charset="-122"/>
            </a:endParaRPr>
          </a:p>
        </p:txBody>
      </p:sp>
      <p:sp>
        <p:nvSpPr>
          <p:cNvPr id="5" name="矩形 4"/>
          <p:cNvSpPr/>
          <p:nvPr/>
        </p:nvSpPr>
        <p:spPr>
          <a:xfrm>
            <a:off x="269965" y="1872752"/>
            <a:ext cx="11347269" cy="1077218"/>
          </a:xfrm>
          <a:prstGeom prst="rect">
            <a:avLst/>
          </a:prstGeom>
        </p:spPr>
        <p:txBody>
          <a:bodyPr wrap="square">
            <a:spAutoFit/>
          </a:bodyPr>
          <a:lstStyle/>
          <a:p>
            <a:r>
              <a:rPr lang="en-US" altLang="zh-CN" sz="3200" b="1" dirty="0" smtClean="0">
                <a:latin typeface="黑体" panose="02010609060101010101" charset="-122"/>
                <a:ea typeface="黑体" panose="02010609060101010101" charset="-122"/>
              </a:rPr>
              <a:t>“</a:t>
            </a:r>
            <a:r>
              <a:rPr lang="zh-CN" altLang="en-US" sz="3200" b="1" dirty="0" smtClean="0">
                <a:latin typeface="黑体" panose="02010609060101010101" charset="-122"/>
                <a:ea typeface="黑体" panose="02010609060101010101" charset="-122"/>
              </a:rPr>
              <a:t>正则”</a:t>
            </a:r>
            <a:r>
              <a:rPr lang="en-US" altLang="zh-CN" sz="3200" b="1" dirty="0" smtClean="0">
                <a:latin typeface="黑体" panose="02010609060101010101" charset="-122"/>
                <a:ea typeface="黑体" panose="02010609060101010101" charset="-122"/>
              </a:rPr>
              <a:t>:</a:t>
            </a:r>
            <a:r>
              <a:rPr lang="zh-CN" altLang="en-US" sz="3200" b="1" dirty="0" smtClean="0">
                <a:latin typeface="黑体" panose="02010609060101010101" charset="-122"/>
                <a:ea typeface="黑体" panose="02010609060101010101" charset="-122"/>
              </a:rPr>
              <a:t>公正</a:t>
            </a:r>
            <a:r>
              <a:rPr lang="zh-CN" altLang="en-US" sz="3200" b="1" dirty="0">
                <a:latin typeface="黑体" panose="02010609060101010101" charset="-122"/>
                <a:ea typeface="黑体" panose="02010609060101010101" charset="-122"/>
              </a:rPr>
              <a:t>而有法则；</a:t>
            </a:r>
            <a:endParaRPr lang="zh-CN" altLang="en-US" sz="3200" b="1" dirty="0">
              <a:latin typeface="黑体" panose="02010609060101010101" charset="-122"/>
              <a:ea typeface="黑体" panose="02010609060101010101" charset="-122"/>
            </a:endParaRPr>
          </a:p>
          <a:p>
            <a:r>
              <a:rPr lang="zh-CN" altLang="en-US" sz="3200" b="1" dirty="0" smtClean="0">
                <a:latin typeface="黑体" panose="02010609060101010101" charset="-122"/>
                <a:ea typeface="黑体" panose="02010609060101010101" charset="-122"/>
              </a:rPr>
              <a:t>“灵均”</a:t>
            </a:r>
            <a:r>
              <a:rPr lang="en-US" altLang="zh-CN" sz="3200" b="1" dirty="0" smtClean="0">
                <a:latin typeface="黑体" panose="02010609060101010101" charset="-122"/>
                <a:ea typeface="黑体" panose="02010609060101010101" charset="-122"/>
              </a:rPr>
              <a:t>:</a:t>
            </a:r>
            <a:r>
              <a:rPr lang="zh-CN" altLang="en-US" sz="3200" b="1" dirty="0" smtClean="0">
                <a:latin typeface="黑体" panose="02010609060101010101" charset="-122"/>
                <a:ea typeface="黑体" panose="02010609060101010101" charset="-122"/>
              </a:rPr>
              <a:t>形容</a:t>
            </a:r>
            <a:r>
              <a:rPr lang="zh-CN" altLang="en-US" sz="3200" b="1" dirty="0">
                <a:latin typeface="黑体" panose="02010609060101010101" charset="-122"/>
                <a:ea typeface="黑体" panose="02010609060101010101" charset="-122"/>
              </a:rPr>
              <a:t>土地美好而平坦，这里指禀赋良善，公平均一。</a:t>
            </a:r>
            <a:endParaRPr lang="zh-CN" altLang="en-US" sz="3200" b="1" dirty="0">
              <a:latin typeface="黑体" panose="02010609060101010101" charset="-122"/>
              <a:ea typeface="黑体" panose="02010609060101010101" charset="-122"/>
            </a:endParaRPr>
          </a:p>
        </p:txBody>
      </p:sp>
      <p:sp>
        <p:nvSpPr>
          <p:cNvPr id="6" name="矩形 5"/>
          <p:cNvSpPr/>
          <p:nvPr/>
        </p:nvSpPr>
        <p:spPr>
          <a:xfrm>
            <a:off x="3425009" y="5110792"/>
            <a:ext cx="4206240" cy="523220"/>
          </a:xfrm>
          <a:prstGeom prst="rect">
            <a:avLst/>
          </a:prstGeom>
          <a:ln w="38100">
            <a:solidFill>
              <a:schemeClr val="tx1"/>
            </a:solidFill>
          </a:ln>
        </p:spPr>
        <p:txBody>
          <a:bodyPr wrap="square">
            <a:spAutoFit/>
          </a:bodyPr>
          <a:lstStyle/>
          <a:p>
            <a:pPr indent="457200" fontAlgn="auto"/>
            <a:r>
              <a:rPr lang="zh-CN" altLang="en-US" sz="2800" b="1" dirty="0" smtClean="0">
                <a:solidFill>
                  <a:srgbClr val="FF0000"/>
                </a:solidFill>
                <a:latin typeface="黑体" panose="02010609060101010101" charset="-122"/>
                <a:ea typeface="黑体" panose="02010609060101010101" charset="-122"/>
                <a:sym typeface="+mn-ea"/>
              </a:rPr>
              <a:t>名字</a:t>
            </a:r>
            <a:r>
              <a:rPr lang="zh-CN" altLang="en-US" sz="2800" b="1" dirty="0">
                <a:solidFill>
                  <a:srgbClr val="FF0000"/>
                </a:solidFill>
                <a:latin typeface="黑体" panose="02010609060101010101" charset="-122"/>
                <a:ea typeface="黑体" panose="02010609060101010101" charset="-122"/>
                <a:sym typeface="+mn-ea"/>
              </a:rPr>
              <a:t>尊贵，寓意美好</a:t>
            </a:r>
            <a:endParaRPr lang="zh-CN" altLang="en-US" sz="2800" b="1" dirty="0">
              <a:solidFill>
                <a:srgbClr val="FF0000"/>
              </a:solidFill>
              <a:latin typeface="黑体" panose="02010609060101010101" charset="-122"/>
              <a:ea typeface="黑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文本解读</a:t>
            </a:r>
            <a:endParaRPr lang="zh-CN" altLang="en-US"/>
          </a:p>
        </p:txBody>
      </p:sp>
      <p:sp>
        <p:nvSpPr>
          <p:cNvPr id="3" name="文本框 2"/>
          <p:cNvSpPr txBox="1"/>
          <p:nvPr/>
        </p:nvSpPr>
        <p:spPr>
          <a:xfrm>
            <a:off x="1905635" y="1585595"/>
            <a:ext cx="6975475" cy="829945"/>
          </a:xfrm>
          <a:prstGeom prst="rect">
            <a:avLst/>
          </a:prstGeom>
          <a:noFill/>
        </p:spPr>
        <p:txBody>
          <a:bodyPr wrap="square" rtlCol="0">
            <a:spAutoFit/>
          </a:bodyPr>
          <a:lstStyle/>
          <a:p>
            <a:r>
              <a:rPr lang="zh-CN" altLang="en-US" sz="2400" b="1" dirty="0" smtClean="0">
                <a:solidFill>
                  <a:schemeClr val="tx1"/>
                </a:solidFill>
                <a:latin typeface="黑体" panose="02010609060101010101" charset="-122"/>
                <a:ea typeface="黑体" panose="02010609060101010101" charset="-122"/>
                <a:sym typeface="+mn-ea"/>
              </a:rPr>
              <a:t>屈原为何</a:t>
            </a:r>
            <a:r>
              <a:rPr lang="zh-CN" altLang="en-US" sz="2400" b="1" dirty="0">
                <a:solidFill>
                  <a:schemeClr val="tx1"/>
                </a:solidFill>
                <a:latin typeface="黑体" panose="02010609060101010101" charset="-122"/>
                <a:ea typeface="黑体" panose="02010609060101010101" charset="-122"/>
                <a:sym typeface="+mn-ea"/>
              </a:rPr>
              <a:t>要这样叙述自己的身世呢，有何种内涵</a:t>
            </a:r>
            <a:r>
              <a:rPr lang="zh-CN" altLang="en-US" sz="2400" b="1" dirty="0" smtClean="0">
                <a:solidFill>
                  <a:schemeClr val="tx1"/>
                </a:solidFill>
                <a:latin typeface="黑体" panose="02010609060101010101" charset="-122"/>
                <a:ea typeface="黑体" panose="02010609060101010101" charset="-122"/>
                <a:sym typeface="+mn-ea"/>
              </a:rPr>
              <a:t>？</a:t>
            </a:r>
            <a:endParaRPr lang="en-US" altLang="zh-CN" sz="2400" b="1" dirty="0" smtClean="0">
              <a:solidFill>
                <a:schemeClr val="tx1"/>
              </a:solidFill>
              <a:latin typeface="黑体" panose="02010609060101010101" charset="-122"/>
              <a:ea typeface="黑体" panose="02010609060101010101" charset="-122"/>
              <a:sym typeface="+mn-ea"/>
            </a:endParaRPr>
          </a:p>
          <a:p>
            <a:endParaRPr lang="zh-CN" altLang="en-US" sz="2400" b="1" dirty="0">
              <a:solidFill>
                <a:schemeClr val="tx1"/>
              </a:solidFill>
              <a:latin typeface="黑体" panose="02010609060101010101" charset="-122"/>
              <a:ea typeface="黑体" panose="02010609060101010101" charset="-122"/>
              <a:sym typeface="+mn-ea"/>
            </a:endParaRPr>
          </a:p>
        </p:txBody>
      </p:sp>
      <p:sp>
        <p:nvSpPr>
          <p:cNvPr id="4" name="矩形 3"/>
          <p:cNvSpPr/>
          <p:nvPr/>
        </p:nvSpPr>
        <p:spPr>
          <a:xfrm>
            <a:off x="2682240" y="692157"/>
            <a:ext cx="8560526" cy="757130"/>
          </a:xfrm>
          <a:prstGeom prst="rect">
            <a:avLst/>
          </a:prstGeom>
        </p:spPr>
        <p:txBody>
          <a:bodyPr wrap="square">
            <a:spAutoFit/>
          </a:bodyPr>
          <a:lstStyle/>
          <a:p>
            <a:pPr indent="720090">
              <a:lnSpc>
                <a:spcPct val="120000"/>
              </a:lnSpc>
              <a:spcBef>
                <a:spcPct val="0"/>
              </a:spcBef>
              <a:spcAft>
                <a:spcPct val="0"/>
              </a:spcAft>
            </a:pPr>
            <a:r>
              <a:rPr lang="zh-CN" altLang="zh-CN" b="1" kern="100" dirty="0">
                <a:solidFill>
                  <a:srgbClr val="FF0000"/>
                </a:solidFill>
                <a:latin typeface="黑体" panose="02010609060101010101" charset="-122"/>
                <a:ea typeface="黑体" panose="02010609060101010101" charset="-122"/>
                <a:cs typeface="华光准圆_CNKI" panose="02000500000000000000" charset="-122"/>
              </a:rPr>
              <a:t>帝高阳之苗裔兮，朕皇考曰伯庸。</a:t>
            </a:r>
            <a:r>
              <a:rPr lang="zh-CN" altLang="zh-CN" b="1" u="sng" kern="100" dirty="0">
                <a:solidFill>
                  <a:srgbClr val="FF0000"/>
                </a:solidFill>
                <a:latin typeface="黑体" panose="02010609060101010101" charset="-122"/>
                <a:ea typeface="黑体" panose="02010609060101010101" charset="-122"/>
                <a:cs typeface="华光准圆_CNKI" panose="02000500000000000000" charset="-122"/>
              </a:rPr>
              <a:t>摄提贞于孟陬兮</a:t>
            </a:r>
            <a:r>
              <a:rPr lang="zh-CN" altLang="zh-CN" b="1" kern="100" dirty="0">
                <a:solidFill>
                  <a:srgbClr val="FF0000"/>
                </a:solidFill>
                <a:latin typeface="黑体" panose="02010609060101010101" charset="-122"/>
                <a:ea typeface="黑体" panose="02010609060101010101" charset="-122"/>
                <a:cs typeface="华光准圆_CNKI" panose="02000500000000000000" charset="-122"/>
              </a:rPr>
              <a:t>，</a:t>
            </a:r>
            <a:r>
              <a:rPr lang="zh-CN" altLang="zh-CN" b="1" kern="100" dirty="0" smtClean="0">
                <a:solidFill>
                  <a:srgbClr val="FF0000"/>
                </a:solidFill>
                <a:latin typeface="黑体" panose="02010609060101010101" charset="-122"/>
                <a:ea typeface="黑体" panose="02010609060101010101" charset="-122"/>
                <a:cs typeface="华光准圆_CNKI" panose="02000500000000000000" charset="-122"/>
              </a:rPr>
              <a:t>惟庚寅</a:t>
            </a:r>
            <a:r>
              <a:rPr lang="zh-CN" altLang="zh-CN" b="1" kern="100" dirty="0">
                <a:solidFill>
                  <a:srgbClr val="FF0000"/>
                </a:solidFill>
                <a:latin typeface="黑体" panose="02010609060101010101" charset="-122"/>
                <a:ea typeface="黑体" panose="02010609060101010101" charset="-122"/>
                <a:cs typeface="华光准圆_CNKI" panose="02000500000000000000" charset="-122"/>
              </a:rPr>
              <a:t>吾以降</a:t>
            </a:r>
            <a:r>
              <a:rPr lang="zh-CN" altLang="zh-CN" b="1" kern="100" dirty="0" smtClean="0">
                <a:solidFill>
                  <a:srgbClr val="FF0000"/>
                </a:solidFill>
                <a:latin typeface="黑体" panose="02010609060101010101" charset="-122"/>
                <a:ea typeface="黑体" panose="02010609060101010101" charset="-122"/>
                <a:cs typeface="华光准圆_CNKI" panose="02000500000000000000" charset="-122"/>
              </a:rPr>
              <a:t>。</a:t>
            </a:r>
            <a:endParaRPr lang="en-US" altLang="zh-CN" b="1" kern="100" dirty="0" smtClean="0">
              <a:solidFill>
                <a:srgbClr val="FF0000"/>
              </a:solidFill>
              <a:latin typeface="黑体" panose="02010609060101010101" charset="-122"/>
              <a:ea typeface="黑体" panose="02010609060101010101" charset="-122"/>
              <a:cs typeface="华光准圆_CNKI" panose="02000500000000000000" charset="-122"/>
            </a:endParaRPr>
          </a:p>
          <a:p>
            <a:pPr indent="720090">
              <a:lnSpc>
                <a:spcPct val="120000"/>
              </a:lnSpc>
              <a:spcBef>
                <a:spcPct val="0"/>
              </a:spcBef>
              <a:spcAft>
                <a:spcPct val="0"/>
              </a:spcAft>
            </a:pPr>
            <a:r>
              <a:rPr lang="zh-CN" altLang="zh-CN" b="1" kern="100" dirty="0" smtClean="0">
                <a:solidFill>
                  <a:srgbClr val="FF0000"/>
                </a:solidFill>
                <a:latin typeface="黑体" panose="02010609060101010101" charset="-122"/>
                <a:ea typeface="黑体" panose="02010609060101010101" charset="-122"/>
                <a:cs typeface="华光准圆_CNKI" panose="02000500000000000000" charset="-122"/>
              </a:rPr>
              <a:t>皇</a:t>
            </a:r>
            <a:r>
              <a:rPr lang="zh-CN" altLang="zh-CN" b="1" kern="100" dirty="0">
                <a:solidFill>
                  <a:srgbClr val="FF0000"/>
                </a:solidFill>
                <a:latin typeface="黑体" panose="02010609060101010101" charset="-122"/>
                <a:ea typeface="黑体" panose="02010609060101010101" charset="-122"/>
                <a:cs typeface="华光准圆_CNKI" panose="02000500000000000000" charset="-122"/>
              </a:rPr>
              <a:t>览揆余初度兮，</a:t>
            </a:r>
            <a:r>
              <a:rPr lang="zh-CN" altLang="zh-CN" b="1" u="sng" kern="100" dirty="0">
                <a:solidFill>
                  <a:srgbClr val="FF0000"/>
                </a:solidFill>
                <a:latin typeface="黑体" panose="02010609060101010101" charset="-122"/>
                <a:ea typeface="黑体" panose="02010609060101010101" charset="-122"/>
                <a:cs typeface="华光准圆_CNKI" panose="02000500000000000000" charset="-122"/>
              </a:rPr>
              <a:t>肇锡余以嘉名</a:t>
            </a:r>
            <a:r>
              <a:rPr lang="zh-CN" altLang="zh-CN" b="1" kern="100" dirty="0">
                <a:solidFill>
                  <a:srgbClr val="FF0000"/>
                </a:solidFill>
                <a:latin typeface="黑体" panose="02010609060101010101" charset="-122"/>
                <a:ea typeface="黑体" panose="02010609060101010101" charset="-122"/>
                <a:cs typeface="华光准圆_CNKI" panose="02000500000000000000" charset="-122"/>
              </a:rPr>
              <a:t>：名余曰正</a:t>
            </a:r>
            <a:r>
              <a:rPr lang="zh-CN" altLang="zh-CN" b="1" kern="100" dirty="0" smtClean="0">
                <a:solidFill>
                  <a:srgbClr val="FF0000"/>
                </a:solidFill>
                <a:latin typeface="黑体" panose="02010609060101010101" charset="-122"/>
                <a:ea typeface="黑体" panose="02010609060101010101" charset="-122"/>
                <a:cs typeface="华光准圆_CNKI" panose="02000500000000000000" charset="-122"/>
              </a:rPr>
              <a:t>则兮</a:t>
            </a:r>
            <a:r>
              <a:rPr lang="zh-CN" altLang="zh-CN" b="1" kern="100" dirty="0">
                <a:solidFill>
                  <a:srgbClr val="FF0000"/>
                </a:solidFill>
                <a:latin typeface="黑体" panose="02010609060101010101" charset="-122"/>
                <a:ea typeface="黑体" panose="02010609060101010101" charset="-122"/>
                <a:cs typeface="华光准圆_CNKI" panose="02000500000000000000" charset="-122"/>
              </a:rPr>
              <a:t>，字余曰灵均。</a:t>
            </a:r>
            <a:endParaRPr lang="en-US" altLang="zh-CN" b="1" kern="100" dirty="0">
              <a:solidFill>
                <a:srgbClr val="FF0000"/>
              </a:solidFill>
              <a:latin typeface="黑体" panose="02010609060101010101" charset="-122"/>
              <a:ea typeface="黑体" panose="02010609060101010101" charset="-122"/>
              <a:cs typeface="华光准圆_CNKI" panose="02000500000000000000" charset="-122"/>
              <a:sym typeface="+mn-ea"/>
            </a:endParaRPr>
          </a:p>
        </p:txBody>
      </p:sp>
      <p:sp>
        <p:nvSpPr>
          <p:cNvPr id="7" name="文本框 6"/>
          <p:cNvSpPr txBox="1"/>
          <p:nvPr>
            <p:custDataLst>
              <p:tags r:id="rId1"/>
            </p:custDataLst>
          </p:nvPr>
        </p:nvSpPr>
        <p:spPr>
          <a:xfrm>
            <a:off x="4201160" y="2207260"/>
            <a:ext cx="3183255" cy="1297305"/>
          </a:xfrm>
          <a:prstGeom prst="rect">
            <a:avLst/>
          </a:prstGeom>
          <a:noFill/>
          <a:ln w="12700">
            <a:solidFill>
              <a:schemeClr val="tx1"/>
            </a:solidFill>
          </a:ln>
        </p:spPr>
        <p:txBody>
          <a:bodyPr wrap="square" rtlCol="0" anchor="t">
            <a:noAutofit/>
          </a:bodyPr>
          <a:lstStyle/>
          <a:p>
            <a:pPr algn="l">
              <a:lnSpc>
                <a:spcPct val="140000"/>
              </a:lnSpc>
            </a:pPr>
            <a:r>
              <a:rPr lang="zh-CN" altLang="en-US" sz="2000" b="1">
                <a:solidFill>
                  <a:schemeClr val="tx1">
                    <a:lumMod val="95000"/>
                    <a:lumOff val="5000"/>
                  </a:schemeClr>
                </a:solidFill>
                <a:latin typeface="等线" panose="02010600030101010101" charset="-122"/>
                <a:ea typeface="等线" panose="02010600030101010101" charset="-122"/>
                <a:sym typeface="+mn-ea"/>
              </a:rPr>
              <a:t>出生高贵（与楚王同宗）；</a:t>
            </a:r>
            <a:endParaRPr lang="zh-CN" altLang="en-US" sz="2000" b="1">
              <a:solidFill>
                <a:schemeClr val="tx1">
                  <a:lumMod val="95000"/>
                  <a:lumOff val="5000"/>
                </a:schemeClr>
              </a:solidFill>
              <a:latin typeface="等线" panose="02010600030101010101" charset="-122"/>
              <a:ea typeface="等线" panose="02010600030101010101" charset="-122"/>
              <a:sym typeface="+mn-ea"/>
            </a:endParaRPr>
          </a:p>
          <a:p>
            <a:pPr algn="l">
              <a:lnSpc>
                <a:spcPct val="140000"/>
              </a:lnSpc>
            </a:pPr>
            <a:r>
              <a:rPr lang="zh-CN" altLang="en-US" sz="2000" b="1">
                <a:solidFill>
                  <a:schemeClr val="tx1">
                    <a:lumMod val="95000"/>
                    <a:lumOff val="5000"/>
                  </a:schemeClr>
                </a:solidFill>
                <a:latin typeface="等线" panose="02010600030101010101" charset="-122"/>
                <a:ea typeface="等线" panose="02010600030101010101" charset="-122"/>
                <a:sym typeface="+mn-ea"/>
              </a:rPr>
              <a:t>生逢吉祥（三寅）；</a:t>
            </a:r>
            <a:endParaRPr lang="zh-CN" altLang="en-US" sz="2000" b="1">
              <a:solidFill>
                <a:schemeClr val="tx1">
                  <a:lumMod val="95000"/>
                  <a:lumOff val="5000"/>
                </a:schemeClr>
              </a:solidFill>
              <a:latin typeface="等线" panose="02010600030101010101" charset="-122"/>
              <a:ea typeface="等线" panose="02010600030101010101" charset="-122"/>
              <a:sym typeface="+mn-ea"/>
            </a:endParaRPr>
          </a:p>
          <a:p>
            <a:pPr algn="l">
              <a:lnSpc>
                <a:spcPct val="140000"/>
              </a:lnSpc>
            </a:pPr>
            <a:r>
              <a:rPr lang="zh-CN" altLang="en-US" sz="2000" b="1">
                <a:solidFill>
                  <a:schemeClr val="tx1">
                    <a:lumMod val="95000"/>
                    <a:lumOff val="5000"/>
                  </a:schemeClr>
                </a:solidFill>
                <a:latin typeface="等线" panose="02010600030101010101" charset="-122"/>
                <a:ea typeface="等线" panose="02010600030101010101" charset="-122"/>
                <a:sym typeface="+mn-ea"/>
              </a:rPr>
              <a:t>肇赐嘉名（正、均、平）。</a:t>
            </a:r>
            <a:endParaRPr lang="zh-CN" altLang="en-US" sz="2000" b="1">
              <a:solidFill>
                <a:schemeClr val="tx1">
                  <a:lumMod val="95000"/>
                  <a:lumOff val="5000"/>
                </a:schemeClr>
              </a:solidFill>
              <a:latin typeface="等线" panose="02010600030101010101" charset="-122"/>
              <a:ea typeface="等线" panose="02010600030101010101" charset="-122"/>
              <a:sym typeface="+mn-ea"/>
            </a:endParaRPr>
          </a:p>
        </p:txBody>
      </p:sp>
      <p:sp>
        <p:nvSpPr>
          <p:cNvPr id="8" name="文本框 7"/>
          <p:cNvSpPr txBox="1"/>
          <p:nvPr>
            <p:custDataLst>
              <p:tags r:id="rId2"/>
            </p:custDataLst>
          </p:nvPr>
        </p:nvSpPr>
        <p:spPr>
          <a:xfrm>
            <a:off x="878205" y="3655060"/>
            <a:ext cx="10291445" cy="2526665"/>
          </a:xfrm>
          <a:prstGeom prst="rect">
            <a:avLst/>
          </a:prstGeom>
        </p:spPr>
        <p:style>
          <a:lnRef idx="2">
            <a:schemeClr val="accent4"/>
          </a:lnRef>
          <a:fillRef idx="1">
            <a:schemeClr val="lt1"/>
          </a:fillRef>
          <a:effectRef idx="0">
            <a:schemeClr val="accent4"/>
          </a:effectRef>
          <a:fontRef idx="minor">
            <a:schemeClr val="dk1"/>
          </a:fontRef>
        </p:style>
        <p:txBody>
          <a:bodyPr wrap="square" rtlCol="0" anchor="t">
            <a:spAutoFit/>
          </a:bodyPr>
          <a:p>
            <a:pPr algn="l">
              <a:lnSpc>
                <a:spcPct val="110000"/>
              </a:lnSpc>
            </a:pPr>
            <a:r>
              <a:rPr lang="en-US" altLang="zh-CN"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诗人因</a:t>
            </a:r>
            <a:r>
              <a:rPr lang="zh-CN" altLang="en-US" sz="2400" b="1" u="sng">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出身高贵</a:t>
            </a:r>
            <a:r>
              <a:rPr lang="zh-CN" altLang="en-US"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而</a:t>
            </a:r>
            <a:r>
              <a:rPr lang="zh-CN" altLang="en-US" sz="2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自负、自傲、自爱</a:t>
            </a:r>
            <a:r>
              <a:rPr lang="zh-CN" altLang="en-US"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，从而对楚国的兴亡负有义不容辞的使命感，这也构成了他</a:t>
            </a:r>
            <a:r>
              <a:rPr lang="zh-CN"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至死不离开楚国的一个因素。</a:t>
            </a:r>
            <a:endParaRPr lang="zh-CN"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algn="l">
              <a:lnSpc>
                <a:spcPct val="110000"/>
              </a:lnSpc>
            </a:pPr>
            <a:endParaRPr lang="zh-CN"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algn="l">
              <a:lnSpc>
                <a:spcPct val="110000"/>
              </a:lnSpc>
            </a:pPr>
            <a:r>
              <a:rPr lang="zh-CN" altLang="en-US" sz="2400" b="1" u="sng">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吉日嘉名</a:t>
            </a:r>
            <a:r>
              <a:rPr lang="zh-CN" altLang="en-US"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构成了他天生的</a:t>
            </a:r>
            <a:r>
              <a:rPr lang="en-US" altLang="zh-CN"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内美</a:t>
            </a:r>
            <a:r>
              <a:rPr lang="en-US" altLang="zh-CN"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algn="l">
              <a:lnSpc>
                <a:spcPct val="110000"/>
              </a:lnSpc>
            </a:pPr>
            <a:endParaRPr lang="zh-CN" altLang="en-US"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algn="l">
              <a:lnSpc>
                <a:spcPct val="110000"/>
              </a:lnSpc>
            </a:pPr>
            <a:r>
              <a:rPr lang="zh-CN" altLang="en-US"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对公正法则的追求也融入了屈原的生命之中</a:t>
            </a:r>
            <a:r>
              <a:rPr lang="zh-CN" altLang="en-US"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400" b="1">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43890" y="1289685"/>
            <a:ext cx="10904220" cy="2704465"/>
          </a:xfrm>
          <a:prstGeom prst="rect">
            <a:avLst/>
          </a:prstGeom>
        </p:spPr>
        <p:txBody>
          <a:bodyPr wrap="square" lIns="121898" tIns="60948" rIns="121898" bIns="60948">
            <a:spAutoFit/>
          </a:bodyPr>
          <a:lstStyle/>
          <a:p>
            <a:pPr indent="720090">
              <a:lnSpc>
                <a:spcPct val="120000"/>
              </a:lnSpc>
              <a:spcBef>
                <a:spcPct val="0"/>
              </a:spcBef>
              <a:spcAft>
                <a:spcPct val="0"/>
              </a:spcAft>
            </a:pPr>
            <a:r>
              <a:rPr lang="zh-CN" altLang="zh-CN" sz="2800" kern="100" dirty="0">
                <a:latin typeface="华光准圆_CNKI" panose="02000500000000000000" charset="-122"/>
                <a:ea typeface="华光准圆_CNKI" panose="02000500000000000000" charset="-122"/>
                <a:cs typeface="华光准圆_CNKI" panose="02000500000000000000" charset="-122"/>
              </a:rPr>
              <a:t>纷吾既有此内美兮，</a:t>
            </a:r>
            <a:r>
              <a:rPr lang="zh-CN" altLang="zh-CN" sz="2800" u="sng" kern="100" dirty="0">
                <a:latin typeface="华光准圆_CNKI" panose="02000500000000000000" charset="-122"/>
                <a:ea typeface="华光准圆_CNKI" panose="02000500000000000000" charset="-122"/>
                <a:cs typeface="华光准圆_CNKI" panose="02000500000000000000" charset="-122"/>
              </a:rPr>
              <a:t>又</a:t>
            </a:r>
            <a:r>
              <a:rPr lang="zh-CN" altLang="zh-CN" sz="2800" u="sng" kern="100" dirty="0">
                <a:solidFill>
                  <a:srgbClr val="0000FF"/>
                </a:solidFill>
                <a:latin typeface="华光准圆_CNKI" panose="02000500000000000000" charset="-122"/>
                <a:ea typeface="华光准圆_CNKI" panose="02000500000000000000" charset="-122"/>
                <a:cs typeface="华光准圆_CNKI" panose="02000500000000000000" charset="-122"/>
              </a:rPr>
              <a:t>重</a:t>
            </a:r>
            <a:r>
              <a:rPr lang="zh-CN" altLang="zh-CN" sz="2800" u="sng" kern="100" dirty="0">
                <a:latin typeface="华光准圆_CNKI" panose="02000500000000000000" charset="-122"/>
                <a:ea typeface="华光准圆_CNKI" panose="02000500000000000000" charset="-122"/>
                <a:cs typeface="华光准圆_CNKI" panose="02000500000000000000" charset="-122"/>
              </a:rPr>
              <a:t>之以</a:t>
            </a:r>
            <a:r>
              <a:rPr lang="zh-CN" altLang="zh-CN" sz="2800" u="sng" kern="100" dirty="0">
                <a:solidFill>
                  <a:srgbClr val="0000FF"/>
                </a:solidFill>
                <a:latin typeface="华光准圆_CNKI" panose="02000500000000000000" charset="-122"/>
                <a:ea typeface="华光准圆_CNKI" panose="02000500000000000000" charset="-122"/>
                <a:cs typeface="华光准圆_CNKI" panose="02000500000000000000" charset="-122"/>
              </a:rPr>
              <a:t>修能</a:t>
            </a:r>
            <a:r>
              <a:rPr lang="zh-CN" altLang="zh-CN" sz="2800" kern="100" dirty="0">
                <a:latin typeface="华光准圆_CNKI" panose="02000500000000000000" charset="-122"/>
                <a:ea typeface="华光准圆_CNKI" panose="02000500000000000000" charset="-122"/>
                <a:cs typeface="华光准圆_CNKI" panose="02000500000000000000" charset="-122"/>
              </a:rPr>
              <a:t>。</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扈</a:t>
            </a:r>
            <a:r>
              <a:rPr lang="zh-CN" altLang="zh-CN" sz="2800" kern="100" dirty="0">
                <a:latin typeface="华光准圆_CNKI" panose="02000500000000000000" charset="-122"/>
                <a:ea typeface="华光准圆_CNKI" panose="02000500000000000000" charset="-122"/>
                <a:cs typeface="华光准圆_CNKI" panose="02000500000000000000" charset="-122"/>
              </a:rPr>
              <a:t>江离与</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辟</a:t>
            </a:r>
            <a:r>
              <a:rPr lang="zh-CN" altLang="zh-CN" sz="2800" kern="100" dirty="0">
                <a:latin typeface="华光准圆_CNKI" panose="02000500000000000000" charset="-122"/>
                <a:ea typeface="华光准圆_CNKI" panose="02000500000000000000" charset="-122"/>
                <a:cs typeface="华光准圆_CNKI" panose="02000500000000000000" charset="-122"/>
              </a:rPr>
              <a:t>芷兮，</a:t>
            </a:r>
            <a:endParaRPr lang="zh-CN" altLang="zh-CN" sz="2800" kern="100" dirty="0">
              <a:latin typeface="华光准圆_CNKI" panose="02000500000000000000" charset="-122"/>
              <a:ea typeface="华光准圆_CNKI" panose="02000500000000000000" charset="-122"/>
              <a:cs typeface="华光准圆_CNKI" panose="02000500000000000000" charset="-122"/>
            </a:endParaRPr>
          </a:p>
          <a:p>
            <a:pPr indent="0" fontAlgn="auto">
              <a:lnSpc>
                <a:spcPct val="120000"/>
              </a:lnSpc>
              <a:spcBef>
                <a:spcPct val="0"/>
              </a:spcBef>
              <a:spcAft>
                <a:spcPct val="0"/>
              </a:spcAft>
            </a:pPr>
            <a:endPar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endParaRPr>
          </a:p>
          <a:p>
            <a:pPr indent="0" fontAlgn="auto">
              <a:lnSpc>
                <a:spcPct val="120000"/>
              </a:lnSpc>
              <a:spcBef>
                <a:spcPct val="0"/>
              </a:spcBef>
              <a:spcAft>
                <a:spcPct val="0"/>
              </a:spcAft>
            </a:pP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纫</a:t>
            </a:r>
            <a:r>
              <a:rPr lang="zh-CN" altLang="zh-CN" sz="2800" kern="100" dirty="0">
                <a:latin typeface="华光准圆_CNKI" panose="02000500000000000000" charset="-122"/>
                <a:ea typeface="华光准圆_CNKI" panose="02000500000000000000" charset="-122"/>
                <a:cs typeface="华光准圆_CNKI" panose="02000500000000000000" charset="-122"/>
              </a:rPr>
              <a:t>秋兰以为</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佩</a:t>
            </a:r>
            <a:r>
              <a:rPr lang="zh-CN" altLang="zh-CN" sz="2800" kern="100" dirty="0">
                <a:latin typeface="华光准圆_CNKI" panose="02000500000000000000" charset="-122"/>
                <a:ea typeface="华光准圆_CNKI" panose="02000500000000000000" charset="-122"/>
                <a:cs typeface="华光准圆_CNKI" panose="02000500000000000000" charset="-122"/>
              </a:rPr>
              <a:t>。</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汩</a:t>
            </a:r>
            <a:r>
              <a:rPr lang="zh-CN" altLang="zh-CN" sz="2800" kern="100" dirty="0">
                <a:latin typeface="华光准圆_CNKI" panose="02000500000000000000" charset="-122"/>
                <a:ea typeface="华光准圆_CNKI" panose="02000500000000000000" charset="-122"/>
                <a:cs typeface="华光准圆_CNKI" panose="02000500000000000000" charset="-122"/>
              </a:rPr>
              <a:t>余若将不及兮，</a:t>
            </a:r>
            <a:r>
              <a:rPr lang="zh-CN" altLang="zh-CN" sz="2800" u="sng" kern="100" dirty="0">
                <a:latin typeface="华光准圆_CNKI" panose="02000500000000000000" charset="-122"/>
                <a:ea typeface="华光准圆_CNKI" panose="02000500000000000000" charset="-122"/>
                <a:cs typeface="华光准圆_CNKI" panose="02000500000000000000" charset="-122"/>
              </a:rPr>
              <a:t>恐年岁</a:t>
            </a:r>
            <a:r>
              <a:rPr lang="zh-CN" altLang="zh-CN" sz="2800" u="sng" kern="100" dirty="0">
                <a:solidFill>
                  <a:srgbClr val="0070C0"/>
                </a:solidFill>
                <a:latin typeface="华光准圆_CNKI" panose="02000500000000000000" charset="-122"/>
                <a:ea typeface="华光准圆_CNKI" panose="02000500000000000000" charset="-122"/>
                <a:cs typeface="华光准圆_CNKI" panose="02000500000000000000" charset="-122"/>
              </a:rPr>
              <a:t>之</a:t>
            </a:r>
            <a:r>
              <a:rPr lang="zh-CN" altLang="zh-CN" sz="2800" u="sng" kern="100" dirty="0">
                <a:latin typeface="华光准圆_CNKI" panose="02000500000000000000" charset="-122"/>
                <a:ea typeface="华光准圆_CNKI" panose="02000500000000000000" charset="-122"/>
                <a:cs typeface="华光准圆_CNKI" panose="02000500000000000000" charset="-122"/>
              </a:rPr>
              <a:t>不吾</a:t>
            </a:r>
            <a:r>
              <a:rPr lang="zh-CN" altLang="zh-CN" sz="2800" u="sng" kern="100" dirty="0">
                <a:solidFill>
                  <a:srgbClr val="0000FF"/>
                </a:solidFill>
                <a:latin typeface="华光准圆_CNKI" panose="02000500000000000000" charset="-122"/>
                <a:ea typeface="华光准圆_CNKI" panose="02000500000000000000" charset="-122"/>
                <a:cs typeface="华光准圆_CNKI" panose="02000500000000000000" charset="-122"/>
              </a:rPr>
              <a:t>与</a:t>
            </a:r>
            <a:r>
              <a:rPr lang="zh-CN" altLang="zh-CN" sz="2800" kern="100" dirty="0">
                <a:latin typeface="华光准圆_CNKI" panose="02000500000000000000" charset="-122"/>
                <a:ea typeface="华光准圆_CNKI" panose="02000500000000000000" charset="-122"/>
                <a:cs typeface="华光准圆_CNKI" panose="02000500000000000000" charset="-122"/>
              </a:rPr>
              <a:t>。朝</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搴阰</a:t>
            </a:r>
            <a:endPar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endParaRPr>
          </a:p>
          <a:p>
            <a:pPr indent="0" fontAlgn="auto">
              <a:lnSpc>
                <a:spcPct val="120000"/>
              </a:lnSpc>
              <a:spcBef>
                <a:spcPct val="0"/>
              </a:spcBef>
              <a:spcAft>
                <a:spcPct val="0"/>
              </a:spcAft>
            </a:pPr>
            <a:endPar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endParaRPr>
          </a:p>
          <a:p>
            <a:pPr indent="0" fontAlgn="auto">
              <a:lnSpc>
                <a:spcPct val="120000"/>
              </a:lnSpc>
              <a:spcBef>
                <a:spcPct val="0"/>
              </a:spcBef>
              <a:spcAft>
                <a:spcPct val="0"/>
              </a:spcAft>
            </a:pPr>
            <a:r>
              <a:rPr lang="zh-CN" altLang="zh-CN" sz="2800" kern="100" dirty="0">
                <a:latin typeface="华光准圆_CNKI" panose="02000500000000000000" charset="-122"/>
                <a:ea typeface="华光准圆_CNKI" panose="02000500000000000000" charset="-122"/>
                <a:cs typeface="华光准圆_CNKI" panose="02000500000000000000" charset="-122"/>
              </a:rPr>
              <a:t>之木兰兮，夕</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揽洲</a:t>
            </a:r>
            <a:r>
              <a:rPr lang="zh-CN" altLang="zh-CN" sz="2800" kern="100" dirty="0">
                <a:latin typeface="华光准圆_CNKI" panose="02000500000000000000" charset="-122"/>
                <a:ea typeface="华光准圆_CNKI" panose="02000500000000000000" charset="-122"/>
                <a:cs typeface="华光准圆_CNKI" panose="02000500000000000000" charset="-122"/>
              </a:rPr>
              <a:t>之宿莽。日月忽其不</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淹</a:t>
            </a:r>
            <a:r>
              <a:rPr lang="zh-CN" altLang="zh-CN" sz="2800" kern="100" dirty="0">
                <a:latin typeface="华光准圆_CNKI" panose="02000500000000000000" charset="-122"/>
                <a:ea typeface="华光准圆_CNKI" panose="02000500000000000000" charset="-122"/>
                <a:cs typeface="华光准圆_CNKI" panose="02000500000000000000" charset="-122"/>
              </a:rPr>
              <a:t>兮，春与秋其</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rPr>
              <a:t>代序</a:t>
            </a:r>
            <a:r>
              <a:rPr lang="zh-CN" altLang="zh-CN" sz="2800" kern="100" dirty="0">
                <a:latin typeface="华光准圆_CNKI" panose="02000500000000000000" charset="-122"/>
                <a:ea typeface="华光准圆_CNKI" panose="02000500000000000000" charset="-122"/>
                <a:cs typeface="华光准圆_CNKI" panose="02000500000000000000" charset="-122"/>
              </a:rPr>
              <a:t>。</a:t>
            </a:r>
            <a:endParaRPr lang="en-US" altLang="zh-CN" sz="2800" kern="100" dirty="0">
              <a:latin typeface="华光准圆_CNKI" panose="02000500000000000000" charset="-122"/>
              <a:ea typeface="华光准圆_CNKI" panose="02000500000000000000" charset="-122"/>
              <a:cs typeface="华光准圆_CNKI" panose="02000500000000000000" charset="-122"/>
              <a:sym typeface="+mn-ea"/>
            </a:endParaRPr>
          </a:p>
        </p:txBody>
      </p:sp>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文本翻译</a:t>
            </a:r>
            <a:endParaRPr lang="zh-CN" altLang="en-US" sz="3200">
              <a:latin typeface="华光准圆_CNKI" panose="02000500000000000000" charset="-122"/>
              <a:ea typeface="华光准圆_CNKI" panose="02000500000000000000" charset="-122"/>
            </a:endParaRPr>
          </a:p>
        </p:txBody>
      </p:sp>
      <p:sp>
        <p:nvSpPr>
          <p:cNvPr id="32" name="矩形 31"/>
          <p:cNvSpPr/>
          <p:nvPr/>
        </p:nvSpPr>
        <p:spPr>
          <a:xfrm>
            <a:off x="3951605" y="932498"/>
            <a:ext cx="140716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再，加上</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3" name="矩形 32"/>
          <p:cNvSpPr/>
          <p:nvPr/>
        </p:nvSpPr>
        <p:spPr>
          <a:xfrm>
            <a:off x="5405677" y="913736"/>
            <a:ext cx="1723549" cy="46166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美好</a:t>
            </a:r>
            <a:r>
              <a:rPr lang="zh-CN" altLang="zh-CN" sz="2400" b="1" kern="100" dirty="0" smtClean="0">
                <a:solidFill>
                  <a:srgbClr val="C00000"/>
                </a:solidFill>
                <a:latin typeface="华文中宋" panose="02010600040101010101" charset="-122"/>
                <a:ea typeface="华文中宋" panose="02010600040101010101" charset="-122"/>
                <a:cs typeface="Times New Roman" panose="02020603050405020304" charset="0"/>
              </a:rPr>
              <a:t>的</a:t>
            </a:r>
            <a:r>
              <a:rPr lang="zh-CN" altLang="en-US" sz="2400" b="1" kern="100" dirty="0" smtClean="0">
                <a:solidFill>
                  <a:srgbClr val="C00000"/>
                </a:solidFill>
                <a:latin typeface="华文中宋" panose="02010600040101010101" charset="-122"/>
                <a:ea typeface="华文中宋" panose="02010600040101010101" charset="-122"/>
                <a:cs typeface="Times New Roman" panose="02020603050405020304" charset="0"/>
              </a:rPr>
              <a:t>容态</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5" name="矩形 34"/>
          <p:cNvSpPr/>
          <p:nvPr/>
        </p:nvSpPr>
        <p:spPr>
          <a:xfrm>
            <a:off x="7195709" y="932497"/>
            <a:ext cx="48895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披</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7" name="矩形 36"/>
          <p:cNvSpPr/>
          <p:nvPr/>
        </p:nvSpPr>
        <p:spPr>
          <a:xfrm>
            <a:off x="8291649" y="687486"/>
            <a:ext cx="1602105" cy="829945"/>
          </a:xfrm>
          <a:prstGeom prst="rect">
            <a:avLst/>
          </a:prstGeom>
        </p:spPr>
        <p:txBody>
          <a:bodyPr wrap="square">
            <a:spAutoFit/>
          </a:bodyPr>
          <a:lstStyle/>
          <a:p>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同</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僻</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，幽僻</a:t>
            </a:r>
            <a:endPar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39" name="矩形 38"/>
          <p:cNvSpPr/>
          <p:nvPr/>
        </p:nvSpPr>
        <p:spPr>
          <a:xfrm>
            <a:off x="1692275" y="1800225"/>
            <a:ext cx="1689735" cy="829945"/>
          </a:xfrm>
          <a:prstGeom prst="rect">
            <a:avLst/>
          </a:prstGeom>
        </p:spPr>
        <p:txBody>
          <a:bodyPr wrap="squar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佩戴在身上的饰物</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0" name="矩形 39"/>
          <p:cNvSpPr/>
          <p:nvPr/>
        </p:nvSpPr>
        <p:spPr>
          <a:xfrm>
            <a:off x="3296285" y="1738630"/>
            <a:ext cx="3427095" cy="829945"/>
          </a:xfrm>
          <a:prstGeom prst="rect">
            <a:avLst/>
          </a:prstGeom>
        </p:spPr>
        <p:txBody>
          <a:bodyPr wrap="squar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水流迅疾的样子，这里形容时光流逝得快</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1" name="矩形 40"/>
          <p:cNvSpPr/>
          <p:nvPr/>
        </p:nvSpPr>
        <p:spPr>
          <a:xfrm>
            <a:off x="7937500" y="1954212"/>
            <a:ext cx="539115" cy="521970"/>
          </a:xfrm>
          <a:prstGeom prst="rect">
            <a:avLst/>
          </a:prstGeom>
        </p:spPr>
        <p:txBody>
          <a:bodyPr wrap="square">
            <a:spAutoFit/>
          </a:bodyPr>
          <a:lstStyle/>
          <a:p>
            <a:r>
              <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rPr>
              <a:t>待</a:t>
            </a:r>
            <a:endPar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2" name="矩形 41"/>
          <p:cNvSpPr/>
          <p:nvPr/>
        </p:nvSpPr>
        <p:spPr>
          <a:xfrm>
            <a:off x="8857378" y="1893093"/>
            <a:ext cx="79502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拔取</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3" name="矩形 42"/>
          <p:cNvSpPr/>
          <p:nvPr/>
        </p:nvSpPr>
        <p:spPr>
          <a:xfrm>
            <a:off x="9690735" y="1892935"/>
            <a:ext cx="1713230" cy="460375"/>
          </a:xfrm>
          <a:prstGeom prst="rect">
            <a:avLst/>
          </a:prstGeom>
        </p:spPr>
        <p:txBody>
          <a:bodyPr wrap="squar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山坡</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4" name="矩形 43"/>
          <p:cNvSpPr/>
          <p:nvPr/>
        </p:nvSpPr>
        <p:spPr>
          <a:xfrm>
            <a:off x="2810597" y="2968148"/>
            <a:ext cx="48895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采</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5" name="矩形 44"/>
          <p:cNvSpPr/>
          <p:nvPr/>
        </p:nvSpPr>
        <p:spPr>
          <a:xfrm>
            <a:off x="3349465" y="2968148"/>
            <a:ext cx="140716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水中陆地</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7" name="矩形 46"/>
          <p:cNvSpPr/>
          <p:nvPr/>
        </p:nvSpPr>
        <p:spPr>
          <a:xfrm>
            <a:off x="6515933" y="2931840"/>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久留</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8" name="矩形 47"/>
          <p:cNvSpPr/>
          <p:nvPr/>
        </p:nvSpPr>
        <p:spPr>
          <a:xfrm>
            <a:off x="8930667" y="3055665"/>
            <a:ext cx="140716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递相更替</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52" name="矩形 51"/>
          <p:cNvSpPr/>
          <p:nvPr/>
        </p:nvSpPr>
        <p:spPr>
          <a:xfrm>
            <a:off x="577407" y="1847845"/>
            <a:ext cx="795020" cy="460375"/>
          </a:xfrm>
          <a:prstGeom prst="rect">
            <a:avLst/>
          </a:prstGeom>
        </p:spPr>
        <p:txBody>
          <a:bodyPr wrap="none">
            <a:spAutoFit/>
          </a:bodyPr>
          <a:lstStyle/>
          <a:p>
            <a:r>
              <a:rPr lang="zh-CN" altLang="en-US" sz="2400" b="1" kern="100">
                <a:solidFill>
                  <a:srgbClr val="C00000"/>
                </a:solidFill>
                <a:latin typeface="华文中宋" panose="02010600040101010101" charset="-122"/>
                <a:ea typeface="华文中宋" panose="02010600040101010101" charset="-122"/>
                <a:cs typeface="Times New Roman" panose="02020603050405020304" charset="0"/>
              </a:rPr>
              <a:t>联缀</a:t>
            </a:r>
            <a:endParaRPr lang="zh-CN" altLang="en-US"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 name="文本框 1"/>
          <p:cNvSpPr txBox="1"/>
          <p:nvPr/>
        </p:nvSpPr>
        <p:spPr>
          <a:xfrm>
            <a:off x="1095375" y="4248150"/>
            <a:ext cx="7119620" cy="1938020"/>
          </a:xfrm>
          <a:prstGeom prst="rect">
            <a:avLst/>
          </a:prstGeom>
          <a:noFill/>
        </p:spPr>
        <p:txBody>
          <a:bodyPr wrap="square" rtlCol="0">
            <a:spAutoFit/>
          </a:bodyPr>
          <a:lstStyle/>
          <a:p>
            <a:r>
              <a:rPr lang="zh-CN" altLang="en-US" sz="2400" b="1" dirty="0">
                <a:solidFill>
                  <a:srgbClr val="0070C0"/>
                </a:solidFill>
                <a:latin typeface="楷体" panose="02010609060101010101" charset="-122"/>
                <a:ea typeface="楷体" panose="02010609060101010101" charset="-122"/>
              </a:rPr>
              <a:t>天赋给我很多良好素质，我不断加强自己的修养。</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我把江离芷草披在肩上，把秋兰结成索佩挂身旁。</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光阴似箭我好像跟不上，岁月不等待人令我心慌。</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早晨我在大坡采集木兰，傍晚在小洲中摘取宿莽。</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时光迅速逝去不能久留，四季更相代谢变化有常。</a:t>
            </a:r>
            <a:endParaRPr lang="zh-CN" altLang="en-US" sz="2400" b="1" dirty="0">
              <a:solidFill>
                <a:srgbClr val="0070C0"/>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to="" calcmode="lin" valueType="num">
                                      <p:cBhvr>
                                        <p:cTn id="7" dur="1" fill="hold"/>
                                        <p:tgtEl>
                                          <p:spTgt spid="32"/>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 to="" calcmode="lin" valueType="num">
                                      <p:cBhvr>
                                        <p:cTn id="12" dur="1" fill="hold"/>
                                        <p:tgtEl>
                                          <p:spTgt spid="33"/>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 to="" calcmode="lin" valueType="num">
                                      <p:cBhvr>
                                        <p:cTn id="17" dur="1" fill="hold"/>
                                        <p:tgtEl>
                                          <p:spTgt spid="35"/>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 to="" calcmode="lin" valueType="num">
                                      <p:cBhvr>
                                        <p:cTn id="22" dur="1" fill="hold"/>
                                        <p:tgtEl>
                                          <p:spTgt spid="37"/>
                                        </p:tgtEl>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anim to="" calcmode="lin" valueType="num">
                                      <p:cBhvr>
                                        <p:cTn id="27" dur="1" fill="hold"/>
                                        <p:tgtEl>
                                          <p:spTgt spid="52"/>
                                        </p:tgtEl>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 to="" calcmode="lin" valueType="num">
                                      <p:cBhvr>
                                        <p:cTn id="32" dur="1" fill="hold"/>
                                        <p:tgtEl>
                                          <p:spTgt spid="39"/>
                                        </p:tgtEl>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anim to="" calcmode="lin" valueType="num">
                                      <p:cBhvr>
                                        <p:cTn id="37" dur="1" fill="hold"/>
                                        <p:tgtEl>
                                          <p:spTgt spid="40"/>
                                        </p:tgtEl>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 to="" calcmode="lin" valueType="num">
                                      <p:cBhvr>
                                        <p:cTn id="42" dur="1" fill="hold"/>
                                        <p:tgtEl>
                                          <p:spTgt spid="41"/>
                                        </p:tgtEl>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anim to="" calcmode="lin" valueType="num">
                                      <p:cBhvr>
                                        <p:cTn id="47" dur="1" fill="hold"/>
                                        <p:tgtEl>
                                          <p:spTgt spid="42"/>
                                        </p:tgtEl>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3"/>
                                        </p:tgtEl>
                                        <p:attrNameLst>
                                          <p:attrName>style.visibility</p:attrName>
                                        </p:attrNameLst>
                                      </p:cBhvr>
                                      <p:to>
                                        <p:strVal val="visible"/>
                                      </p:to>
                                    </p:set>
                                    <p:anim to="" calcmode="lin" valueType="num">
                                      <p:cBhvr>
                                        <p:cTn id="52" dur="1" fill="hold"/>
                                        <p:tgtEl>
                                          <p:spTgt spid="43"/>
                                        </p:tgtEl>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44"/>
                                        </p:tgtEl>
                                        <p:attrNameLst>
                                          <p:attrName>style.visibility</p:attrName>
                                        </p:attrNameLst>
                                      </p:cBhvr>
                                      <p:to>
                                        <p:strVal val="visible"/>
                                      </p:to>
                                    </p:set>
                                    <p:anim to="" calcmode="lin" valueType="num">
                                      <p:cBhvr>
                                        <p:cTn id="57" dur="1" fill="hold"/>
                                        <p:tgtEl>
                                          <p:spTgt spid="44"/>
                                        </p:tgtEl>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45"/>
                                        </p:tgtEl>
                                        <p:attrNameLst>
                                          <p:attrName>style.visibility</p:attrName>
                                        </p:attrNameLst>
                                      </p:cBhvr>
                                      <p:to>
                                        <p:strVal val="visible"/>
                                      </p:to>
                                    </p:set>
                                    <p:anim to="" calcmode="lin" valueType="num">
                                      <p:cBhvr>
                                        <p:cTn id="62" dur="1" fill="hold"/>
                                        <p:tgtEl>
                                          <p:spTgt spid="45"/>
                                        </p:tgtEl>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47"/>
                                        </p:tgtEl>
                                        <p:attrNameLst>
                                          <p:attrName>style.visibility</p:attrName>
                                        </p:attrNameLst>
                                      </p:cBhvr>
                                      <p:to>
                                        <p:strVal val="visible"/>
                                      </p:to>
                                    </p:set>
                                    <p:anim to="" calcmode="lin" valueType="num">
                                      <p:cBhvr>
                                        <p:cTn id="67" dur="1" fill="hold"/>
                                        <p:tgtEl>
                                          <p:spTgt spid="47"/>
                                        </p:tgtEl>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48"/>
                                        </p:tgtEl>
                                        <p:attrNameLst>
                                          <p:attrName>style.visibility</p:attrName>
                                        </p:attrNameLst>
                                      </p:cBhvr>
                                      <p:to>
                                        <p:strVal val="visible"/>
                                      </p:to>
                                    </p:set>
                                    <p:anim to="" calcmode="lin" valueType="num">
                                      <p:cBhvr>
                                        <p:cTn id="72" dur="1" fill="hold"/>
                                        <p:tgtEl>
                                          <p:spTgt spid="48"/>
                                        </p:tgtEl>
                                      </p:cBhvr>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additive="base">
                                        <p:cTn id="77" dur="500" fill="hold"/>
                                        <p:tgtEl>
                                          <p:spTgt spid="2"/>
                                        </p:tgtEl>
                                        <p:attrNameLst>
                                          <p:attrName>ppt_x</p:attrName>
                                        </p:attrNameLst>
                                      </p:cBhvr>
                                      <p:tavLst>
                                        <p:tav tm="0">
                                          <p:val>
                                            <p:strVal val="#ppt_x"/>
                                          </p:val>
                                        </p:tav>
                                        <p:tav tm="100000">
                                          <p:val>
                                            <p:strVal val="#ppt_x"/>
                                          </p:val>
                                        </p:tav>
                                      </p:tavLst>
                                    </p:anim>
                                    <p:anim calcmode="lin" valueType="num">
                                      <p:cBhvr additive="base">
                                        <p:cTn id="7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5" grpId="0"/>
      <p:bldP spid="37" grpId="0"/>
      <p:bldP spid="39" grpId="0"/>
      <p:bldP spid="40" grpId="0"/>
      <p:bldP spid="41" grpId="0"/>
      <p:bldP spid="42" grpId="0"/>
      <p:bldP spid="43" grpId="0"/>
      <p:bldP spid="44" grpId="0"/>
      <p:bldP spid="45" grpId="0"/>
      <p:bldP spid="47" grpId="0"/>
      <p:bldP spid="48" grpId="0"/>
      <p:bldP spid="52" grpId="0"/>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43890" y="1923415"/>
            <a:ext cx="10904220" cy="1892300"/>
          </a:xfrm>
          <a:prstGeom prst="rect">
            <a:avLst/>
          </a:prstGeom>
        </p:spPr>
        <p:txBody>
          <a:bodyPr wrap="square" lIns="121898" tIns="60948" rIns="121898" bIns="60948">
            <a:spAutoFit/>
          </a:bodyPr>
          <a:lstStyle/>
          <a:p>
            <a:pPr indent="0" fontAlgn="auto">
              <a:lnSpc>
                <a:spcPct val="120000"/>
              </a:lnSpc>
              <a:spcBef>
                <a:spcPct val="0"/>
              </a:spcBef>
              <a:spcAft>
                <a:spcPct val="0"/>
              </a:spcAft>
            </a:pP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rPr>
              <a:t>惟</a:t>
            </a:r>
            <a:r>
              <a:rPr lang="zh-CN" altLang="zh-CN" sz="3200" kern="100" dirty="0">
                <a:latin typeface="华光准圆_CNKI" panose="02000500000000000000" charset="-122"/>
                <a:ea typeface="华光准圆_CNKI" panose="02000500000000000000" charset="-122"/>
                <a:cs typeface="华光准圆_CNKI" panose="02000500000000000000" charset="-122"/>
              </a:rPr>
              <a:t>草木</a:t>
            </a:r>
            <a:r>
              <a:rPr lang="zh-CN" altLang="zh-CN" sz="3200" kern="100" dirty="0">
                <a:solidFill>
                  <a:srgbClr val="0070C0"/>
                </a:solidFill>
                <a:latin typeface="华光准圆_CNKI" panose="02000500000000000000" charset="-122"/>
                <a:ea typeface="华光准圆_CNKI" panose="02000500000000000000" charset="-122"/>
                <a:cs typeface="华光准圆_CNKI" panose="02000500000000000000" charset="-122"/>
              </a:rPr>
              <a:t>之</a:t>
            </a:r>
            <a:r>
              <a:rPr lang="zh-CN" altLang="zh-CN" sz="3200" kern="100" dirty="0">
                <a:latin typeface="华光准圆_CNKI" panose="02000500000000000000" charset="-122"/>
                <a:ea typeface="华光准圆_CNKI" panose="02000500000000000000" charset="-122"/>
                <a:cs typeface="华光准圆_CNKI" panose="02000500000000000000" charset="-122"/>
              </a:rPr>
              <a:t>零落兮，恐美人</a:t>
            </a:r>
            <a:r>
              <a:rPr lang="zh-CN" altLang="zh-CN" sz="3200" kern="100" dirty="0">
                <a:solidFill>
                  <a:srgbClr val="0070C0"/>
                </a:solidFill>
                <a:latin typeface="华光准圆_CNKI" panose="02000500000000000000" charset="-122"/>
                <a:ea typeface="华光准圆_CNKI" panose="02000500000000000000" charset="-122"/>
                <a:cs typeface="华光准圆_CNKI" panose="02000500000000000000" charset="-122"/>
              </a:rPr>
              <a:t>之</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rPr>
              <a:t>迟暮</a:t>
            </a:r>
            <a:r>
              <a:rPr lang="zh-CN" altLang="zh-CN" sz="3200" kern="100" dirty="0">
                <a:latin typeface="华光准圆_CNKI" panose="02000500000000000000" charset="-122"/>
                <a:ea typeface="华光准圆_CNKI" panose="02000500000000000000" charset="-122"/>
                <a:cs typeface="华光准圆_CNKI" panose="02000500000000000000" charset="-122"/>
              </a:rPr>
              <a:t>。不</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rPr>
              <a:t>抚</a:t>
            </a:r>
            <a:r>
              <a:rPr lang="zh-CN" altLang="zh-CN" sz="3200" kern="100" dirty="0">
                <a:latin typeface="华光准圆_CNKI" panose="02000500000000000000" charset="-122"/>
                <a:ea typeface="华光准圆_CNKI" panose="02000500000000000000" charset="-122"/>
                <a:cs typeface="华光准圆_CNKI" panose="02000500000000000000" charset="-122"/>
              </a:rPr>
              <a:t>壮而弃秽兮，何不改</a:t>
            </a:r>
            <a:endParaRPr lang="zh-CN" altLang="zh-CN" sz="3200" kern="100" dirty="0">
              <a:latin typeface="华光准圆_CNKI" panose="02000500000000000000" charset="-122"/>
              <a:ea typeface="华光准圆_CNKI" panose="02000500000000000000" charset="-122"/>
              <a:cs typeface="华光准圆_CNKI" panose="02000500000000000000" charset="-122"/>
            </a:endParaRPr>
          </a:p>
          <a:p>
            <a:pPr indent="0" fontAlgn="auto">
              <a:lnSpc>
                <a:spcPct val="120000"/>
              </a:lnSpc>
              <a:spcBef>
                <a:spcPct val="0"/>
              </a:spcBef>
              <a:spcAft>
                <a:spcPct val="0"/>
              </a:spcAft>
            </a:pPr>
            <a:endParaRPr lang="zh-CN" altLang="zh-CN" sz="3200" kern="100" dirty="0">
              <a:latin typeface="华光准圆_CNKI" panose="02000500000000000000" charset="-122"/>
              <a:ea typeface="华光准圆_CNKI" panose="02000500000000000000" charset="-122"/>
              <a:cs typeface="华光准圆_CNKI" panose="02000500000000000000" charset="-122"/>
            </a:endParaRPr>
          </a:p>
          <a:p>
            <a:pPr indent="0" fontAlgn="auto">
              <a:lnSpc>
                <a:spcPct val="120000"/>
              </a:lnSpc>
              <a:spcBef>
                <a:spcPct val="0"/>
              </a:spcBef>
              <a:spcAft>
                <a:spcPct val="0"/>
              </a:spcAft>
            </a:pPr>
            <a:r>
              <a:rPr lang="zh-CN" altLang="zh-CN" sz="3200" kern="100" dirty="0">
                <a:latin typeface="华光准圆_CNKI" panose="02000500000000000000" charset="-122"/>
                <a:ea typeface="华光准圆_CNKI" panose="02000500000000000000" charset="-122"/>
                <a:cs typeface="华光准圆_CNKI" panose="02000500000000000000" charset="-122"/>
              </a:rPr>
              <a:t>此</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rPr>
              <a:t>度</a:t>
            </a:r>
            <a:r>
              <a:rPr lang="en-US" altLang="zh-CN" sz="3200" kern="100" dirty="0">
                <a:latin typeface="华光准圆_CNKI" panose="02000500000000000000" charset="-122"/>
                <a:ea typeface="华光准圆_CNKI" panose="02000500000000000000" charset="-122"/>
                <a:cs typeface="华光准圆_CNKI" panose="02000500000000000000" charset="-122"/>
              </a:rPr>
              <a:t>? </a:t>
            </a:r>
            <a:r>
              <a:rPr lang="zh-CN" altLang="zh-CN" sz="3200" kern="100" dirty="0">
                <a:latin typeface="华光准圆_CNKI" panose="02000500000000000000" charset="-122"/>
                <a:ea typeface="华光准圆_CNKI" panose="02000500000000000000" charset="-122"/>
                <a:cs typeface="华光准圆_CNKI" panose="02000500000000000000" charset="-122"/>
              </a:rPr>
              <a:t>乘</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rPr>
              <a:t>骐骥</a:t>
            </a:r>
            <a:r>
              <a:rPr lang="zh-CN" altLang="zh-CN" sz="3200" kern="100" dirty="0">
                <a:latin typeface="华光准圆_CNKI" panose="02000500000000000000" charset="-122"/>
                <a:ea typeface="华光准圆_CNKI" panose="02000500000000000000" charset="-122"/>
                <a:cs typeface="华光准圆_CNKI" panose="02000500000000000000" charset="-122"/>
              </a:rPr>
              <a:t>以驰骋兮，来吾</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rPr>
              <a:t>道</a:t>
            </a:r>
            <a:r>
              <a:rPr lang="zh-CN" altLang="zh-CN" sz="3200" kern="100" dirty="0">
                <a:latin typeface="华光准圆_CNKI" panose="02000500000000000000" charset="-122"/>
                <a:ea typeface="华光准圆_CNKI" panose="02000500000000000000" charset="-122"/>
                <a:cs typeface="华光准圆_CNKI" panose="02000500000000000000" charset="-122"/>
              </a:rPr>
              <a:t>夫先路！</a:t>
            </a:r>
            <a:endParaRPr lang="en-US" altLang="zh-CN" sz="3200" kern="100" dirty="0">
              <a:latin typeface="华光准圆_CNKI" panose="02000500000000000000" charset="-122"/>
              <a:ea typeface="华光准圆_CNKI" panose="02000500000000000000" charset="-122"/>
              <a:cs typeface="华光准圆_CNKI" panose="02000500000000000000" charset="-122"/>
              <a:sym typeface="+mn-ea"/>
            </a:endParaRPr>
          </a:p>
        </p:txBody>
      </p:sp>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文本翻译</a:t>
            </a:r>
            <a:endParaRPr lang="zh-CN" altLang="en-US" sz="3200">
              <a:latin typeface="华光准圆_CNKI" panose="02000500000000000000" charset="-122"/>
              <a:ea typeface="华光准圆_CNKI" panose="02000500000000000000" charset="-122"/>
            </a:endParaRPr>
          </a:p>
        </p:txBody>
      </p:sp>
      <p:sp>
        <p:nvSpPr>
          <p:cNvPr id="38" name="矩形 37"/>
          <p:cNvSpPr/>
          <p:nvPr/>
        </p:nvSpPr>
        <p:spPr>
          <a:xfrm>
            <a:off x="842943" y="2701519"/>
            <a:ext cx="895350" cy="521970"/>
          </a:xfrm>
          <a:prstGeom prst="rect">
            <a:avLst/>
          </a:prstGeom>
        </p:spPr>
        <p:txBody>
          <a:bodyPr wrap="none">
            <a:spAutoFit/>
          </a:bodyPr>
          <a:lstStyle/>
          <a:p>
            <a:r>
              <a:rPr lang="zh-CN" altLang="zh-CN" sz="2800" b="1" kern="100">
                <a:solidFill>
                  <a:srgbClr val="C00000"/>
                </a:solidFill>
                <a:latin typeface="华文中宋" panose="02010600040101010101" charset="-122"/>
                <a:ea typeface="华文中宋" panose="02010600040101010101" charset="-122"/>
                <a:cs typeface="Times New Roman" panose="02020603050405020304" charset="0"/>
              </a:rPr>
              <a:t>法度</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9" name="矩形 48"/>
          <p:cNvSpPr/>
          <p:nvPr/>
        </p:nvSpPr>
        <p:spPr>
          <a:xfrm>
            <a:off x="710885" y="1534205"/>
            <a:ext cx="540385" cy="521970"/>
          </a:xfrm>
          <a:prstGeom prst="rect">
            <a:avLst/>
          </a:prstGeom>
        </p:spPr>
        <p:txBody>
          <a:bodyPr wrap="none">
            <a:spAutoFit/>
          </a:bodyPr>
          <a:lstStyle/>
          <a:p>
            <a:r>
              <a:rPr lang="zh-CN" altLang="zh-CN" sz="2800" b="1" kern="100">
                <a:solidFill>
                  <a:srgbClr val="C00000"/>
                </a:solidFill>
                <a:latin typeface="华文中宋" panose="02010600040101010101" charset="-122"/>
                <a:ea typeface="华文中宋" panose="02010600040101010101" charset="-122"/>
                <a:cs typeface="Times New Roman" panose="02020603050405020304" charset="0"/>
              </a:rPr>
              <a:t>思</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50" name="矩形 49"/>
          <p:cNvSpPr/>
          <p:nvPr/>
        </p:nvSpPr>
        <p:spPr>
          <a:xfrm>
            <a:off x="5357925" y="1534377"/>
            <a:ext cx="1255395" cy="521970"/>
          </a:xfrm>
          <a:prstGeom prst="rect">
            <a:avLst/>
          </a:prstGeom>
        </p:spPr>
        <p:txBody>
          <a:bodyPr wrap="none">
            <a:spAutoFit/>
          </a:bodyPr>
          <a:lstStyle/>
          <a:p>
            <a:r>
              <a:rPr lang="zh-CN" altLang="zh-CN" sz="2800" b="1" kern="100">
                <a:solidFill>
                  <a:srgbClr val="C00000"/>
                </a:solidFill>
                <a:latin typeface="华文中宋" panose="02010600040101010101" charset="-122"/>
                <a:ea typeface="华文中宋" panose="02010600040101010101" charset="-122"/>
                <a:cs typeface="Times New Roman" panose="02020603050405020304" charset="0"/>
              </a:rPr>
              <a:t>指年老</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51" name="矩形 50"/>
          <p:cNvSpPr/>
          <p:nvPr/>
        </p:nvSpPr>
        <p:spPr>
          <a:xfrm>
            <a:off x="7062668" y="1501143"/>
            <a:ext cx="1607820" cy="521970"/>
          </a:xfrm>
          <a:prstGeom prst="rect">
            <a:avLst/>
          </a:prstGeom>
        </p:spPr>
        <p:txBody>
          <a:bodyPr wrap="none">
            <a:spAutoFit/>
          </a:bodyPr>
          <a:lstStyle/>
          <a:p>
            <a:r>
              <a:rPr lang="zh-CN" altLang="zh-CN" sz="2800" b="1" kern="100">
                <a:solidFill>
                  <a:srgbClr val="C00000"/>
                </a:solidFill>
                <a:latin typeface="华文中宋" panose="02010600040101010101" charset="-122"/>
                <a:ea typeface="华文中宋" panose="02010600040101010101" charset="-122"/>
                <a:cs typeface="Times New Roman" panose="02020603050405020304" charset="0"/>
              </a:rPr>
              <a:t>循，握持</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53" name="矩形 52"/>
          <p:cNvSpPr/>
          <p:nvPr/>
        </p:nvSpPr>
        <p:spPr>
          <a:xfrm>
            <a:off x="2128406" y="2701214"/>
            <a:ext cx="3388995" cy="521970"/>
          </a:xfrm>
          <a:prstGeom prst="rect">
            <a:avLst/>
          </a:prstGeom>
        </p:spPr>
        <p:txBody>
          <a:bodyPr wrap="none">
            <a:spAutoFit/>
          </a:bodyPr>
          <a:lstStyle/>
          <a:p>
            <a:r>
              <a:rPr lang="zh-CN" altLang="zh-CN" sz="2800" b="1" kern="100">
                <a:solidFill>
                  <a:srgbClr val="C00000"/>
                </a:solidFill>
                <a:latin typeface="华文中宋" panose="02010600040101010101" charset="-122"/>
                <a:ea typeface="华文中宋" panose="02010600040101010101" charset="-122"/>
                <a:cs typeface="Times New Roman" panose="02020603050405020304" charset="0"/>
              </a:rPr>
              <a:t>骏马，比喻贤智之臣</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54" name="矩形 53"/>
          <p:cNvSpPr/>
          <p:nvPr/>
        </p:nvSpPr>
        <p:spPr>
          <a:xfrm>
            <a:off x="5567908" y="2701270"/>
            <a:ext cx="2676525" cy="521970"/>
          </a:xfrm>
          <a:prstGeom prst="rect">
            <a:avLst/>
          </a:prstGeom>
        </p:spPr>
        <p:txBody>
          <a:bodyPr wrap="none">
            <a:spAutoFit/>
          </a:bodyPr>
          <a:lstStyle/>
          <a:p>
            <a:r>
              <a:rPr lang="zh-CN" altLang="zh-CN" sz="2800" b="1" kern="100">
                <a:solidFill>
                  <a:srgbClr val="C00000"/>
                </a:solidFill>
                <a:latin typeface="华文中宋" panose="02010600040101010101" charset="-122"/>
                <a:ea typeface="华文中宋" panose="02010600040101010101" charset="-122"/>
                <a:cs typeface="华文中宋" panose="02010600040101010101" charset="-122"/>
              </a:rPr>
              <a:t>同</a:t>
            </a:r>
            <a:r>
              <a:rPr lang="en-US" altLang="zh-CN" sz="2800" b="1" kern="10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800" b="1" kern="100">
                <a:solidFill>
                  <a:srgbClr val="C00000"/>
                </a:solidFill>
                <a:latin typeface="华文中宋" panose="02010600040101010101" charset="-122"/>
                <a:ea typeface="华文中宋" panose="02010600040101010101" charset="-122"/>
                <a:cs typeface="华文中宋" panose="02010600040101010101" charset="-122"/>
              </a:rPr>
              <a:t>导</a:t>
            </a:r>
            <a:r>
              <a:rPr lang="en-US" altLang="zh-CN" sz="2800" b="1" kern="10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800" b="1" kern="100">
                <a:solidFill>
                  <a:srgbClr val="C00000"/>
                </a:solidFill>
                <a:latin typeface="华文中宋" panose="02010600040101010101" charset="-122"/>
                <a:ea typeface="华文中宋" panose="02010600040101010101" charset="-122"/>
                <a:cs typeface="华文中宋" panose="02010600040101010101" charset="-122"/>
              </a:rPr>
              <a:t>，引导</a:t>
            </a:r>
            <a:endParaRPr lang="zh-CN" altLang="zh-CN" sz="2800" b="1" kern="10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2" name="文本框 1"/>
          <p:cNvSpPr txBox="1"/>
          <p:nvPr/>
        </p:nvSpPr>
        <p:spPr>
          <a:xfrm>
            <a:off x="850265" y="3971925"/>
            <a:ext cx="6824345" cy="1198880"/>
          </a:xfrm>
          <a:prstGeom prst="rect">
            <a:avLst/>
          </a:prstGeom>
          <a:noFill/>
        </p:spPr>
        <p:txBody>
          <a:bodyPr wrap="square" rtlCol="0">
            <a:spAutoFit/>
          </a:bodyPr>
          <a:lstStyle/>
          <a:p>
            <a:r>
              <a:rPr lang="zh-CN" altLang="en-US" sz="2400" b="1">
                <a:solidFill>
                  <a:srgbClr val="0070C0"/>
                </a:solidFill>
                <a:latin typeface="楷体" panose="02010609060101010101" charset="-122"/>
                <a:ea typeface="楷体" panose="02010609060101010101" charset="-122"/>
              </a:rPr>
              <a:t>我想到草木已由盛到衰，恐怕自己身体逐渐衰老。</a:t>
            </a:r>
            <a:endParaRPr lang="zh-CN" altLang="en-US" sz="2400" b="1">
              <a:solidFill>
                <a:srgbClr val="0070C0"/>
              </a:solidFill>
              <a:latin typeface="楷体" panose="02010609060101010101" charset="-122"/>
              <a:ea typeface="楷体" panose="02010609060101010101" charset="-122"/>
            </a:endParaRPr>
          </a:p>
          <a:p>
            <a:r>
              <a:rPr lang="zh-CN" altLang="en-US" sz="2400" b="1">
                <a:solidFill>
                  <a:srgbClr val="0070C0"/>
                </a:solidFill>
                <a:latin typeface="楷体" panose="02010609060101010101" charset="-122"/>
                <a:ea typeface="楷体" panose="02010609060101010101" charset="-122"/>
              </a:rPr>
              <a:t>何不利用盛时扬弃秽政，为何还不改变这些法度？</a:t>
            </a:r>
            <a:endParaRPr lang="zh-CN" altLang="en-US" sz="2400" b="1">
              <a:solidFill>
                <a:srgbClr val="0070C0"/>
              </a:solidFill>
              <a:latin typeface="楷体" panose="02010609060101010101" charset="-122"/>
              <a:ea typeface="楷体" panose="02010609060101010101" charset="-122"/>
            </a:endParaRPr>
          </a:p>
          <a:p>
            <a:r>
              <a:rPr lang="zh-CN" altLang="en-US" sz="2400" b="1">
                <a:solidFill>
                  <a:srgbClr val="0070C0"/>
                </a:solidFill>
                <a:latin typeface="楷体" panose="02010609060101010101" charset="-122"/>
                <a:ea typeface="楷体" panose="02010609060101010101" charset="-122"/>
              </a:rPr>
              <a:t>乘上千里马纵横驰骋吧，来呀我在前面引导开路</a:t>
            </a:r>
            <a:r>
              <a:rPr lang="zh-CN" altLang="en-US" sz="2400">
                <a:solidFill>
                  <a:srgbClr val="0070C0"/>
                </a:solidFill>
              </a:rPr>
              <a:t>！</a:t>
            </a:r>
            <a:endParaRPr lang="zh-CN" altLang="en-US" sz="2400">
              <a:solidFill>
                <a:srgbClr val="0070C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to="" calcmode="lin" valueType="num">
                                      <p:cBhvr>
                                        <p:cTn id="7" dur="1" fill="hold"/>
                                        <p:tgtEl>
                                          <p:spTgt spid="49"/>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 to="" calcmode="lin" valueType="num">
                                      <p:cBhvr>
                                        <p:cTn id="12" dur="1" fill="hold"/>
                                        <p:tgtEl>
                                          <p:spTgt spid="50"/>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1"/>
                                        </p:tgtEl>
                                        <p:attrNameLst>
                                          <p:attrName>style.visibility</p:attrName>
                                        </p:attrNameLst>
                                      </p:cBhvr>
                                      <p:to>
                                        <p:strVal val="visible"/>
                                      </p:to>
                                    </p:set>
                                    <p:anim to="" calcmode="lin" valueType="num">
                                      <p:cBhvr>
                                        <p:cTn id="17" dur="1" fill="hold"/>
                                        <p:tgtEl>
                                          <p:spTgt spid="51"/>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 to="" calcmode="lin" valueType="num">
                                      <p:cBhvr>
                                        <p:cTn id="22" dur="1" fill="hold"/>
                                        <p:tgtEl>
                                          <p:spTgt spid="38"/>
                                        </p:tgtEl>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3"/>
                                        </p:tgtEl>
                                        <p:attrNameLst>
                                          <p:attrName>style.visibility</p:attrName>
                                        </p:attrNameLst>
                                      </p:cBhvr>
                                      <p:to>
                                        <p:strVal val="visible"/>
                                      </p:to>
                                    </p:set>
                                    <p:anim to="" calcmode="lin" valueType="num">
                                      <p:cBhvr>
                                        <p:cTn id="27" dur="1" fill="hold"/>
                                        <p:tgtEl>
                                          <p:spTgt spid="53"/>
                                        </p:tgtEl>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4"/>
                                        </p:tgtEl>
                                        <p:attrNameLst>
                                          <p:attrName>style.visibility</p:attrName>
                                        </p:attrNameLst>
                                      </p:cBhvr>
                                      <p:to>
                                        <p:strVal val="visible"/>
                                      </p:to>
                                    </p:set>
                                    <p:anim to="" calcmode="lin" valueType="num">
                                      <p:cBhvr>
                                        <p:cTn id="32" dur="1" fill="hold"/>
                                        <p:tgtEl>
                                          <p:spTgt spid="54"/>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9" grpId="0"/>
      <p:bldP spid="50" grpId="0"/>
      <p:bldP spid="51" grpId="0"/>
      <p:bldP spid="53" grpId="0"/>
      <p:bldP spid="5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133599" y="27621"/>
            <a:ext cx="7646126" cy="781945"/>
          </a:xfrm>
          <a:prstGeom prst="rect">
            <a:avLst/>
          </a:prstGeom>
          <a:ln w="28575">
            <a:solidFill>
              <a:schemeClr val="tx1"/>
            </a:solidFill>
          </a:ln>
        </p:spPr>
        <p:txBody>
          <a:bodyPr wrap="square">
            <a:spAutoFit/>
          </a:bodyPr>
          <a:lstStyle/>
          <a:p>
            <a:pPr indent="720090">
              <a:lnSpc>
                <a:spcPct val="120000"/>
              </a:lnSpc>
              <a:spcBef>
                <a:spcPct val="0"/>
              </a:spcBef>
              <a:spcAft>
                <a:spcPct val="0"/>
              </a:spcAft>
            </a:pPr>
            <a:r>
              <a:rPr lang="zh-CN" altLang="zh-CN" sz="2000" b="1" kern="100" dirty="0">
                <a:solidFill>
                  <a:srgbClr val="FF0000"/>
                </a:solidFill>
                <a:latin typeface="黑体" panose="02010609060101010101" charset="-122"/>
                <a:ea typeface="黑体" panose="02010609060101010101" charset="-122"/>
                <a:cs typeface="华光准圆_CNKI" panose="02000500000000000000" charset="-122"/>
              </a:rPr>
              <a:t>扈江离与辟芷兮</a:t>
            </a:r>
            <a:r>
              <a:rPr lang="zh-CN" altLang="zh-CN" sz="2000" b="1" kern="100" dirty="0" smtClean="0">
                <a:solidFill>
                  <a:srgbClr val="FF0000"/>
                </a:solidFill>
                <a:latin typeface="黑体" panose="02010609060101010101" charset="-122"/>
                <a:ea typeface="黑体" panose="02010609060101010101" charset="-122"/>
                <a:cs typeface="华光准圆_CNKI" panose="02000500000000000000" charset="-122"/>
              </a:rPr>
              <a:t>，纫</a:t>
            </a:r>
            <a:r>
              <a:rPr lang="zh-CN" altLang="zh-CN" sz="2000" b="1" kern="100" dirty="0">
                <a:solidFill>
                  <a:srgbClr val="FF0000"/>
                </a:solidFill>
                <a:latin typeface="黑体" panose="02010609060101010101" charset="-122"/>
                <a:ea typeface="黑体" panose="02010609060101010101" charset="-122"/>
                <a:cs typeface="华光准圆_CNKI" panose="02000500000000000000" charset="-122"/>
              </a:rPr>
              <a:t>秋兰以为佩</a:t>
            </a:r>
            <a:r>
              <a:rPr lang="zh-CN" altLang="zh-CN" sz="2000" b="1" kern="100" dirty="0" smtClean="0">
                <a:solidFill>
                  <a:srgbClr val="FF0000"/>
                </a:solidFill>
                <a:latin typeface="黑体" panose="02010609060101010101" charset="-122"/>
                <a:ea typeface="黑体" panose="02010609060101010101" charset="-122"/>
                <a:cs typeface="华光准圆_CNKI" panose="02000500000000000000" charset="-122"/>
              </a:rPr>
              <a:t>。</a:t>
            </a:r>
            <a:endParaRPr lang="en-US" altLang="zh-CN" sz="2000" b="1" kern="100" dirty="0" smtClean="0">
              <a:solidFill>
                <a:srgbClr val="FF0000"/>
              </a:solidFill>
              <a:latin typeface="黑体" panose="02010609060101010101" charset="-122"/>
              <a:ea typeface="黑体" panose="02010609060101010101" charset="-122"/>
              <a:cs typeface="华光准圆_CNKI" panose="02000500000000000000" charset="-122"/>
            </a:endParaRPr>
          </a:p>
          <a:p>
            <a:pPr indent="720090">
              <a:lnSpc>
                <a:spcPct val="120000"/>
              </a:lnSpc>
              <a:spcBef>
                <a:spcPct val="0"/>
              </a:spcBef>
              <a:spcAft>
                <a:spcPct val="0"/>
              </a:spcAft>
            </a:pPr>
            <a:r>
              <a:rPr lang="zh-CN" altLang="en-US" sz="2000" b="1" kern="100" dirty="0" smtClean="0">
                <a:solidFill>
                  <a:srgbClr val="FF0000"/>
                </a:solidFill>
                <a:latin typeface="黑体" panose="02010609060101010101" charset="-122"/>
                <a:ea typeface="黑体" panose="02010609060101010101" charset="-122"/>
                <a:cs typeface="华光准圆_CNKI" panose="02000500000000000000" charset="-122"/>
              </a:rPr>
              <a:t>朝</a:t>
            </a:r>
            <a:r>
              <a:rPr lang="zh-CN" altLang="en-US" sz="2000" b="1" kern="100" dirty="0">
                <a:solidFill>
                  <a:srgbClr val="FF0000"/>
                </a:solidFill>
                <a:latin typeface="黑体" panose="02010609060101010101" charset="-122"/>
                <a:ea typeface="黑体" panose="02010609060101010101" charset="-122"/>
                <a:cs typeface="华光准圆_CNKI" panose="02000500000000000000" charset="-122"/>
              </a:rPr>
              <a:t>搴</a:t>
            </a:r>
            <a:r>
              <a:rPr lang="zh-CN" altLang="en-US" sz="2000" b="1" kern="100" dirty="0" smtClean="0">
                <a:solidFill>
                  <a:srgbClr val="FF0000"/>
                </a:solidFill>
                <a:latin typeface="黑体" panose="02010609060101010101" charset="-122"/>
                <a:ea typeface="黑体" panose="02010609060101010101" charset="-122"/>
                <a:cs typeface="华光准圆_CNKI" panose="02000500000000000000" charset="-122"/>
              </a:rPr>
              <a:t>阰之</a:t>
            </a:r>
            <a:r>
              <a:rPr lang="zh-CN" altLang="en-US" sz="2000" b="1" kern="100" dirty="0">
                <a:solidFill>
                  <a:srgbClr val="FF0000"/>
                </a:solidFill>
                <a:latin typeface="黑体" panose="02010609060101010101" charset="-122"/>
                <a:ea typeface="黑体" panose="02010609060101010101" charset="-122"/>
                <a:cs typeface="华光准圆_CNKI" panose="02000500000000000000" charset="-122"/>
              </a:rPr>
              <a:t>木兰兮，夕揽洲之宿莽。</a:t>
            </a:r>
            <a:endParaRPr lang="zh-CN" altLang="en-US" sz="2000" b="1" dirty="0">
              <a:solidFill>
                <a:srgbClr val="FF0000"/>
              </a:solidFill>
              <a:latin typeface="黑体" panose="02010609060101010101" charset="-122"/>
              <a:ea typeface="黑体" panose="02010609060101010101" charset="-122"/>
            </a:endParaRPr>
          </a:p>
        </p:txBody>
      </p:sp>
      <p:sp>
        <p:nvSpPr>
          <p:cNvPr id="5" name="矩形 4"/>
          <p:cNvSpPr/>
          <p:nvPr/>
        </p:nvSpPr>
        <p:spPr>
          <a:xfrm>
            <a:off x="391885" y="1005856"/>
            <a:ext cx="11129553" cy="412613"/>
          </a:xfrm>
          <a:prstGeom prst="rect">
            <a:avLst/>
          </a:prstGeom>
          <a:ln w="28575">
            <a:solidFill>
              <a:schemeClr val="tx1"/>
            </a:solidFill>
          </a:ln>
        </p:spPr>
        <p:txBody>
          <a:bodyPr wrap="square">
            <a:spAutoFit/>
          </a:bodyPr>
          <a:lstStyle/>
          <a:p>
            <a:pPr indent="0" fontAlgn="auto">
              <a:lnSpc>
                <a:spcPct val="120000"/>
              </a:lnSpc>
              <a:spcBef>
                <a:spcPct val="0"/>
              </a:spcBef>
              <a:spcAft>
                <a:spcPct val="0"/>
              </a:spcAft>
            </a:pPr>
            <a:r>
              <a:rPr lang="zh-CN" altLang="en-US" sz="2000" b="1" dirty="0" smtClean="0">
                <a:latin typeface="黑体" panose="02010609060101010101" charset="-122"/>
                <a:ea typeface="黑体" panose="02010609060101010101" charset="-122"/>
              </a:rPr>
              <a:t>这些植物各有何特征，又有何共性？屈原为何独选这五种植物？</a:t>
            </a:r>
            <a:endParaRPr lang="zh-CN" altLang="en-US" sz="2000" b="1" dirty="0">
              <a:latin typeface="黑体" panose="02010609060101010101" charset="-122"/>
              <a:ea typeface="黑体" panose="02010609060101010101" charset="-122"/>
            </a:endParaRPr>
          </a:p>
        </p:txBody>
      </p:sp>
      <p:sp>
        <p:nvSpPr>
          <p:cNvPr id="13" name="矩形 12"/>
          <p:cNvSpPr/>
          <p:nvPr/>
        </p:nvSpPr>
        <p:spPr>
          <a:xfrm>
            <a:off x="191588" y="1614899"/>
            <a:ext cx="5564777" cy="2861310"/>
          </a:xfrm>
          <a:prstGeom prst="rect">
            <a:avLst/>
          </a:prstGeom>
          <a:ln w="28575">
            <a:solidFill>
              <a:schemeClr val="tx1"/>
            </a:solidFill>
          </a:ln>
        </p:spPr>
        <p:txBody>
          <a:bodyPr wrap="square">
            <a:spAutoFit/>
          </a:bodyPr>
          <a:lstStyle/>
          <a:p>
            <a:r>
              <a:rPr lang="zh-CN" altLang="en-US" b="1" dirty="0">
                <a:latin typeface="黑体" panose="02010609060101010101" charset="-122"/>
                <a:ea typeface="黑体" panose="02010609060101010101" charset="-122"/>
              </a:rPr>
              <a:t>“江离”亦作“江蓠”。</a:t>
            </a:r>
            <a:endParaRPr lang="zh-CN" altLang="en-US" b="1" dirty="0">
              <a:latin typeface="黑体" panose="02010609060101010101" charset="-122"/>
              <a:ea typeface="黑体" panose="02010609060101010101" charset="-122"/>
            </a:endParaRPr>
          </a:p>
          <a:p>
            <a:r>
              <a:rPr lang="zh-CN" altLang="en-US" b="1" dirty="0">
                <a:latin typeface="黑体" panose="02010609060101010101" charset="-122"/>
                <a:ea typeface="黑体" panose="02010609060101010101" charset="-122"/>
              </a:rPr>
              <a:t>朱熹称：“生于江中，故日江离。”李时珍在</a:t>
            </a:r>
            <a:r>
              <a:rPr lang="en-US" altLang="zh-CN" b="1" dirty="0">
                <a:latin typeface="黑体" panose="02010609060101010101" charset="-122"/>
                <a:ea typeface="黑体" panose="02010609060101010101" charset="-122"/>
              </a:rPr>
              <a:t>《</a:t>
            </a:r>
            <a:r>
              <a:rPr lang="zh-CN" altLang="en-US" b="1" dirty="0">
                <a:latin typeface="黑体" panose="02010609060101010101" charset="-122"/>
                <a:ea typeface="黑体" panose="02010609060101010101" charset="-122"/>
              </a:rPr>
              <a:t>本草纲目</a:t>
            </a:r>
            <a:r>
              <a:rPr lang="en-US" altLang="zh-CN" b="1" dirty="0">
                <a:latin typeface="黑体" panose="02010609060101010101" charset="-122"/>
                <a:ea typeface="黑体" panose="02010609060101010101" charset="-122"/>
              </a:rPr>
              <a:t>》</a:t>
            </a:r>
            <a:r>
              <a:rPr lang="zh-CN" altLang="en-US" b="1" dirty="0">
                <a:latin typeface="黑体" panose="02010609060101010101" charset="-122"/>
                <a:ea typeface="黑体" panose="02010609060101010101" charset="-122"/>
              </a:rPr>
              <a:t>中说：“大叶似芹者为江蓠。”</a:t>
            </a:r>
            <a:endParaRPr lang="zh-CN" altLang="en-US" b="1" dirty="0">
              <a:latin typeface="黑体" panose="02010609060101010101" charset="-122"/>
              <a:ea typeface="黑体" panose="02010609060101010101" charset="-122"/>
            </a:endParaRPr>
          </a:p>
          <a:p>
            <a:endParaRPr lang="zh-CN" altLang="en-US" b="1" dirty="0">
              <a:latin typeface="黑体" panose="02010609060101010101" charset="-122"/>
              <a:ea typeface="黑体" panose="02010609060101010101" charset="-122"/>
            </a:endParaRPr>
          </a:p>
          <a:p>
            <a:r>
              <a:rPr lang="zh-CN" altLang="en-US" b="1" dirty="0">
                <a:latin typeface="黑体" panose="02010609060101010101" charset="-122"/>
                <a:ea typeface="黑体" panose="02010609060101010101" charset="-122"/>
              </a:rPr>
              <a:t>“芷”亦香草，生于幽僻之处。屈原以此为服饰者，“取其产于江滨洁而不污；生于僻壤，超而</a:t>
            </a:r>
            <a:r>
              <a:rPr lang="zh-CN" altLang="en-US" b="1" dirty="0" smtClean="0">
                <a:latin typeface="黑体" panose="02010609060101010101" charset="-122"/>
                <a:ea typeface="黑体" panose="02010609060101010101" charset="-122"/>
              </a:rPr>
              <a:t>远俗</a:t>
            </a:r>
            <a:endParaRPr lang="zh-CN" altLang="en-US" b="1" dirty="0" smtClean="0">
              <a:latin typeface="黑体" panose="02010609060101010101" charset="-122"/>
              <a:ea typeface="黑体" panose="02010609060101010101" charset="-122"/>
            </a:endParaRPr>
          </a:p>
          <a:p>
            <a:endParaRPr lang="en-US" altLang="zh-CN" b="1" dirty="0" smtClean="0">
              <a:latin typeface="黑体" panose="02010609060101010101" charset="-122"/>
              <a:ea typeface="黑体" panose="02010609060101010101" charset="-122"/>
            </a:endParaRPr>
          </a:p>
          <a:p>
            <a:r>
              <a:rPr lang="en-US" altLang="zh-CN" b="1" dirty="0" smtClean="0">
                <a:latin typeface="黑体" panose="02010609060101010101" charset="-122"/>
                <a:ea typeface="黑体" panose="02010609060101010101" charset="-122"/>
              </a:rPr>
              <a:t>“</a:t>
            </a:r>
            <a:r>
              <a:rPr lang="zh-CN" altLang="en-US" b="1" dirty="0" smtClean="0">
                <a:latin typeface="黑体" panose="02010609060101010101" charset="-122"/>
                <a:ea typeface="黑体" panose="02010609060101010101" charset="-122"/>
              </a:rPr>
              <a:t>木兰</a:t>
            </a:r>
            <a:r>
              <a:rPr lang="en-US" altLang="zh-CN" b="1" dirty="0" smtClean="0">
                <a:latin typeface="黑体" panose="02010609060101010101" charset="-122"/>
                <a:ea typeface="黑体" panose="02010609060101010101" charset="-122"/>
              </a:rPr>
              <a:t>”</a:t>
            </a:r>
            <a:r>
              <a:rPr lang="zh-CN" altLang="en-US" b="1" dirty="0" smtClean="0">
                <a:latin typeface="黑体" panose="02010609060101010101" charset="-122"/>
                <a:ea typeface="黑体" panose="02010609060101010101" charset="-122"/>
              </a:rPr>
              <a:t>：</a:t>
            </a:r>
            <a:r>
              <a:rPr lang="zh-CN" altLang="en-US" b="1" dirty="0">
                <a:latin typeface="黑体" panose="02010609060101010101" charset="-122"/>
                <a:ea typeface="黑体" panose="02010609060101010101" charset="-122"/>
              </a:rPr>
              <a:t>香树。去皮而不死。取其顽强</a:t>
            </a:r>
            <a:endParaRPr lang="zh-CN" altLang="en-US" b="1" dirty="0">
              <a:latin typeface="黑体" panose="02010609060101010101" charset="-122"/>
              <a:ea typeface="黑体" panose="02010609060101010101" charset="-122"/>
            </a:endParaRPr>
          </a:p>
          <a:p>
            <a:endParaRPr lang="en-US" altLang="zh-CN" b="1" dirty="0" smtClean="0">
              <a:latin typeface="黑体" panose="02010609060101010101" charset="-122"/>
              <a:ea typeface="黑体" panose="02010609060101010101" charset="-122"/>
            </a:endParaRPr>
          </a:p>
          <a:p>
            <a:r>
              <a:rPr lang="en-US" altLang="zh-CN" b="1" dirty="0" smtClean="0">
                <a:latin typeface="黑体" panose="02010609060101010101" charset="-122"/>
                <a:ea typeface="黑体" panose="02010609060101010101" charset="-122"/>
              </a:rPr>
              <a:t>“</a:t>
            </a:r>
            <a:r>
              <a:rPr lang="zh-CN" altLang="en-US" b="1" dirty="0" smtClean="0">
                <a:latin typeface="黑体" panose="02010609060101010101" charset="-122"/>
                <a:ea typeface="黑体" panose="02010609060101010101" charset="-122"/>
              </a:rPr>
              <a:t>宿莽</a:t>
            </a:r>
            <a:r>
              <a:rPr lang="en-US" altLang="zh-CN" b="1" dirty="0" smtClean="0">
                <a:latin typeface="黑体" panose="02010609060101010101" charset="-122"/>
                <a:ea typeface="黑体" panose="02010609060101010101" charset="-122"/>
              </a:rPr>
              <a:t>”</a:t>
            </a:r>
            <a:r>
              <a:rPr lang="zh-CN" altLang="en-US" b="1" dirty="0" smtClean="0">
                <a:latin typeface="黑体" panose="02010609060101010101" charset="-122"/>
                <a:ea typeface="黑体" panose="02010609060101010101" charset="-122"/>
              </a:rPr>
              <a:t>：</a:t>
            </a:r>
            <a:r>
              <a:rPr lang="zh-CN" altLang="en-US" b="1" dirty="0">
                <a:latin typeface="黑体" panose="02010609060101010101" charset="-122"/>
                <a:ea typeface="黑体" panose="02010609060101010101" charset="-122"/>
              </a:rPr>
              <a:t>经冬不凋的草。取其</a:t>
            </a:r>
            <a:r>
              <a:rPr lang="zh-CN" altLang="en-US" b="1" dirty="0" smtClean="0">
                <a:latin typeface="黑体" panose="02010609060101010101" charset="-122"/>
                <a:ea typeface="黑体" panose="02010609060101010101" charset="-122"/>
              </a:rPr>
              <a:t>坚守</a:t>
            </a:r>
            <a:endParaRPr lang="zh-CN" altLang="en-US" b="1" dirty="0">
              <a:latin typeface="黑体" panose="02010609060101010101" charset="-122"/>
              <a:ea typeface="黑体" panose="02010609060101010101" charset="-122"/>
            </a:endParaRPr>
          </a:p>
        </p:txBody>
      </p:sp>
      <p:sp>
        <p:nvSpPr>
          <p:cNvPr id="14" name="矩形 13"/>
          <p:cNvSpPr/>
          <p:nvPr/>
        </p:nvSpPr>
        <p:spPr>
          <a:xfrm>
            <a:off x="6157410" y="1753328"/>
            <a:ext cx="5111933" cy="2585323"/>
          </a:xfrm>
          <a:prstGeom prst="rect">
            <a:avLst/>
          </a:prstGeom>
          <a:ln w="28575">
            <a:solidFill>
              <a:schemeClr val="tx1"/>
            </a:solidFill>
          </a:ln>
        </p:spPr>
        <p:txBody>
          <a:bodyPr wrap="square">
            <a:spAutoFit/>
          </a:bodyPr>
          <a:lstStyle/>
          <a:p>
            <a:r>
              <a:rPr lang="zh-CN" altLang="en-US" b="1" dirty="0">
                <a:latin typeface="黑体" panose="02010609060101010101" charset="-122"/>
                <a:ea typeface="黑体" panose="02010609060101010101" charset="-122"/>
              </a:rPr>
              <a:t>佩带的饰物不同，其象征意义也各异</a:t>
            </a:r>
            <a:r>
              <a:rPr lang="zh-CN" altLang="en-US" b="1" dirty="0" smtClean="0">
                <a:latin typeface="黑体" panose="02010609060101010101" charset="-122"/>
                <a:ea typeface="黑体" panose="02010609060101010101" charset="-122"/>
              </a:rPr>
              <a:t>。 “</a:t>
            </a:r>
            <a:r>
              <a:rPr lang="zh-CN" altLang="en-US" b="1" dirty="0">
                <a:latin typeface="黑体" panose="02010609060101010101" charset="-122"/>
                <a:ea typeface="黑体" panose="02010609060101010101" charset="-122"/>
              </a:rPr>
              <a:t>故行清洁者佩芳，德仁明者佩玉，能解结者佩觿</a:t>
            </a:r>
            <a:r>
              <a:rPr lang="en-US" altLang="zh-CN" b="1" dirty="0" err="1">
                <a:latin typeface="黑体" panose="02010609060101010101" charset="-122"/>
                <a:ea typeface="黑体" panose="02010609060101010101" charset="-122"/>
              </a:rPr>
              <a:t>xī</a:t>
            </a:r>
            <a:r>
              <a:rPr lang="zh-CN" altLang="en-US" b="1" dirty="0">
                <a:latin typeface="黑体" panose="02010609060101010101" charset="-122"/>
                <a:ea typeface="黑体" panose="02010609060101010101" charset="-122"/>
              </a:rPr>
              <a:t>，能决疑者佩玦，故孔子无所不佩也。</a:t>
            </a:r>
            <a:r>
              <a:rPr lang="zh-CN" altLang="en-US" b="1" dirty="0" smtClean="0">
                <a:latin typeface="黑体" panose="02010609060101010101" charset="-122"/>
                <a:ea typeface="黑体" panose="02010609060101010101" charset="-122"/>
              </a:rPr>
              <a:t>”（</a:t>
            </a:r>
            <a:r>
              <a:rPr lang="zh-CN" altLang="en-US" b="1" dirty="0">
                <a:latin typeface="黑体" panose="02010609060101010101" charset="-122"/>
                <a:ea typeface="黑体" panose="02010609060101010101" charset="-122"/>
              </a:rPr>
              <a:t>王逸</a:t>
            </a:r>
            <a:r>
              <a:rPr lang="zh-CN" altLang="en-US" b="1" dirty="0" smtClean="0">
                <a:latin typeface="黑体" panose="02010609060101010101" charset="-122"/>
                <a:ea typeface="黑体" panose="02010609060101010101" charset="-122"/>
              </a:rPr>
              <a:t>）</a:t>
            </a:r>
            <a:endParaRPr lang="en-US" altLang="zh-CN" b="1" dirty="0" smtClean="0">
              <a:latin typeface="黑体" panose="02010609060101010101" charset="-122"/>
              <a:ea typeface="黑体" panose="02010609060101010101" charset="-122"/>
            </a:endParaRPr>
          </a:p>
          <a:p>
            <a:endParaRPr lang="en-US" altLang="zh-CN" b="1" dirty="0">
              <a:latin typeface="黑体" panose="02010609060101010101" charset="-122"/>
              <a:ea typeface="黑体" panose="02010609060101010101" charset="-122"/>
            </a:endParaRPr>
          </a:p>
          <a:p>
            <a:endParaRPr lang="zh-CN" altLang="en-US" b="1" dirty="0">
              <a:latin typeface="黑体" panose="02010609060101010101" charset="-122"/>
              <a:ea typeface="黑体" panose="02010609060101010101" charset="-122"/>
            </a:endParaRPr>
          </a:p>
          <a:p>
            <a:r>
              <a:rPr lang="zh-CN" altLang="en-US" b="1" dirty="0">
                <a:latin typeface="黑体" panose="02010609060101010101" charset="-122"/>
                <a:ea typeface="黑体" panose="02010609060101010101" charset="-122"/>
              </a:rPr>
              <a:t>屈原以秋兰为佩，显然是取芳香之物</a:t>
            </a:r>
            <a:endParaRPr lang="zh-CN" altLang="en-US" b="1" dirty="0">
              <a:latin typeface="黑体" panose="02010609060101010101" charset="-122"/>
              <a:ea typeface="黑体" panose="02010609060101010101" charset="-122"/>
            </a:endParaRPr>
          </a:p>
          <a:p>
            <a:r>
              <a:rPr lang="zh-CN" altLang="en-US" b="1" dirty="0">
                <a:latin typeface="黑体" panose="02010609060101010101" charset="-122"/>
                <a:ea typeface="黑体" panose="02010609060101010101" charset="-122"/>
              </a:rPr>
              <a:t>“言己修身清洁，乃取江离、辟芷，以为衣被；纫索秋兰，以为佩饰，博采众善，以自约束也。”（</a:t>
            </a:r>
            <a:r>
              <a:rPr lang="zh-CN" altLang="en-US" b="1" dirty="0" smtClean="0">
                <a:latin typeface="黑体" panose="02010609060101010101" charset="-122"/>
                <a:ea typeface="黑体" panose="02010609060101010101" charset="-122"/>
              </a:rPr>
              <a:t>王逸）</a:t>
            </a:r>
            <a:endParaRPr lang="zh-CN" altLang="en-US" b="1" dirty="0">
              <a:latin typeface="黑体" panose="02010609060101010101" charset="-122"/>
              <a:ea typeface="黑体" panose="02010609060101010101" charset="-122"/>
            </a:endParaRPr>
          </a:p>
        </p:txBody>
      </p:sp>
      <p:sp>
        <p:nvSpPr>
          <p:cNvPr id="6" name="矩形 5"/>
          <p:cNvSpPr/>
          <p:nvPr/>
        </p:nvSpPr>
        <p:spPr>
          <a:xfrm>
            <a:off x="557345" y="4820830"/>
            <a:ext cx="10598333" cy="1631216"/>
          </a:xfrm>
          <a:prstGeom prst="rect">
            <a:avLst/>
          </a:prstGeom>
          <a:ln w="28575">
            <a:solidFill>
              <a:schemeClr val="tx1"/>
            </a:solidFill>
          </a:ln>
        </p:spPr>
        <p:txBody>
          <a:bodyPr wrap="square">
            <a:spAutoFit/>
          </a:bodyPr>
          <a:lstStyle/>
          <a:p>
            <a:r>
              <a:rPr lang="zh-CN" altLang="en-US" sz="2000" b="1" dirty="0" smtClean="0">
                <a:latin typeface="黑体" panose="02010609060101010101" charset="-122"/>
                <a:ea typeface="黑体" panose="02010609060101010101" charset="-122"/>
              </a:rPr>
              <a:t>    </a:t>
            </a:r>
            <a:r>
              <a:rPr lang="zh-CN" altLang="en-US" sz="2000" b="1" dirty="0" smtClean="0">
                <a:latin typeface="黑体" panose="02010609060101010101" charset="-122"/>
                <a:ea typeface="黑体" panose="02010609060101010101" charset="-122"/>
              </a:rPr>
              <a:t>据</a:t>
            </a:r>
            <a:r>
              <a:rPr lang="zh-CN" altLang="en-US" sz="2000" b="1" dirty="0">
                <a:latin typeface="黑体" panose="02010609060101010101" charset="-122"/>
                <a:ea typeface="黑体" panose="02010609060101010101" charset="-122"/>
              </a:rPr>
              <a:t>史书记载，战国时楚人认为香草具有灵气，能与神灵沟通，是祥瑞之物。楚国早年将祭祀用的香草作为贡品进贡给周王室，可见楚人对香草具有敬畏之心</a:t>
            </a:r>
            <a:r>
              <a:rPr lang="zh-CN" altLang="en-US" sz="2000" b="1" dirty="0" smtClean="0">
                <a:latin typeface="黑体" panose="02010609060101010101" charset="-122"/>
                <a:ea typeface="黑体" panose="02010609060101010101" charset="-122"/>
              </a:rPr>
              <a:t>。</a:t>
            </a:r>
            <a:endParaRPr lang="en-US" altLang="zh-CN" sz="2000" b="1" dirty="0" smtClean="0">
              <a:latin typeface="黑体" panose="02010609060101010101" charset="-122"/>
              <a:ea typeface="黑体" panose="02010609060101010101" charset="-122"/>
            </a:endParaRPr>
          </a:p>
          <a:p>
            <a:r>
              <a:rPr lang="en-US" altLang="zh-CN" sz="2000" b="1" dirty="0">
                <a:latin typeface="黑体" panose="02010609060101010101" charset="-122"/>
                <a:ea typeface="黑体" panose="02010609060101010101" charset="-122"/>
              </a:rPr>
              <a:t> </a:t>
            </a:r>
            <a:r>
              <a:rPr lang="en-US" altLang="zh-CN" sz="2000" b="1" dirty="0" smtClean="0">
                <a:latin typeface="黑体" panose="02010609060101010101" charset="-122"/>
                <a:ea typeface="黑体" panose="02010609060101010101" charset="-122"/>
              </a:rPr>
              <a:t>   </a:t>
            </a:r>
            <a:r>
              <a:rPr lang="zh-CN" altLang="en-US" sz="2000" b="1" dirty="0" smtClean="0">
                <a:latin typeface="黑体" panose="02010609060101010101" charset="-122"/>
                <a:ea typeface="黑体" panose="02010609060101010101" charset="-122"/>
              </a:rPr>
              <a:t>香草</a:t>
            </a:r>
            <a:r>
              <a:rPr lang="zh-CN" altLang="en-US" sz="2000" b="1" dirty="0">
                <a:latin typeface="黑体" panose="02010609060101010101" charset="-122"/>
                <a:ea typeface="黑体" panose="02010609060101010101" charset="-122"/>
              </a:rPr>
              <a:t>生长在大自然中，含天地之正气，诗人所选择的香草都都充满了芳香，而且“辟芷”是幽僻之处的芳芷，“秋兰”可以驱虫除臭，“木兰”是去皮不死，“宿莽”是经冬不枯。这些都象征着屈原在自己身上培植各种美好的</a:t>
            </a:r>
            <a:r>
              <a:rPr lang="zh-CN" altLang="en-US" sz="2000" b="1" dirty="0" smtClean="0">
                <a:latin typeface="黑体" panose="02010609060101010101" charset="-122"/>
                <a:ea typeface="黑体" panose="02010609060101010101" charset="-122"/>
              </a:rPr>
              <a:t>品格，意</a:t>
            </a:r>
            <a:r>
              <a:rPr lang="zh-CN" altLang="en-US" sz="2000" b="1" dirty="0">
                <a:latin typeface="黑体" panose="02010609060101010101" charset="-122"/>
                <a:ea typeface="黑体" panose="02010609060101010101" charset="-122"/>
              </a:rPr>
              <a:t>在自证清白</a:t>
            </a:r>
            <a:r>
              <a:rPr lang="zh-CN" altLang="en-US" sz="2000" b="1" dirty="0" smtClean="0">
                <a:latin typeface="黑体" panose="02010609060101010101" charset="-122"/>
                <a:ea typeface="黑体" panose="02010609060101010101" charset="-122"/>
              </a:rPr>
              <a:t>。</a:t>
            </a:r>
            <a:endParaRPr lang="zh-CN" altLang="en-US" sz="2000" b="1" dirty="0">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4" grpId="0" bldLvl="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lnSpc>
                <a:spcPct val="100000"/>
              </a:lnSpc>
              <a:buClrTx/>
              <a:buSzTx/>
              <a:buFontTx/>
            </a:pPr>
            <a:r>
              <a:rPr lang="zh-CN" altLang="en-US" sz="3200">
                <a:latin typeface="华文中宋" panose="02010600040101010101" charset="-122"/>
                <a:ea typeface="华文中宋" panose="02010600040101010101" charset="-122"/>
              </a:rPr>
              <a:t>作者介绍</a:t>
            </a:r>
            <a:endParaRPr lang="zh-CN" altLang="en-US" sz="3200">
              <a:latin typeface="华文中宋" panose="02010600040101010101" charset="-122"/>
              <a:ea typeface="华文中宋" panose="02010600040101010101" charset="-122"/>
            </a:endParaRPr>
          </a:p>
        </p:txBody>
      </p:sp>
      <p:sp>
        <p:nvSpPr>
          <p:cNvPr id="4" name="文本框 3"/>
          <p:cNvSpPr txBox="1"/>
          <p:nvPr/>
        </p:nvSpPr>
        <p:spPr>
          <a:xfrm>
            <a:off x="464820" y="1288415"/>
            <a:ext cx="10772140" cy="4939030"/>
          </a:xfrm>
          <a:prstGeom prst="rect">
            <a:avLst/>
          </a:prstGeom>
          <a:noFill/>
        </p:spPr>
        <p:txBody>
          <a:bodyPr wrap="square" rtlCol="0">
            <a:spAutoFit/>
          </a:bodyPr>
          <a:lstStyle/>
          <a:p>
            <a:pPr indent="457200" fontAlgn="auto">
              <a:lnSpc>
                <a:spcPct val="125000"/>
              </a:lnSpc>
            </a:pPr>
            <a:r>
              <a:rPr lang="zh-CN" altLang="en-US" sz="2800">
                <a:latin typeface="宋体" panose="02010600030101010101" pitchFamily="2" charset="-122"/>
                <a:ea typeface="宋体" panose="02010600030101010101" pitchFamily="2" charset="-122"/>
                <a:cs typeface="宋体" panose="02010600030101010101" pitchFamily="2" charset="-122"/>
              </a:rPr>
              <a:t>屈原是中国历史上一位伟大的爱国诗人，中国浪漫主义文学的奠基人，</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rPr>
              <a:t>“楚辞”（也称“骚体”）</a:t>
            </a:r>
            <a:r>
              <a:rPr lang="zh-CN" altLang="en-US" sz="2800">
                <a:latin typeface="宋体" panose="02010600030101010101" pitchFamily="2" charset="-122"/>
                <a:ea typeface="宋体" panose="02010600030101010101" pitchFamily="2" charset="-122"/>
                <a:cs typeface="宋体" panose="02010600030101010101" pitchFamily="2" charset="-122"/>
              </a:rPr>
              <a:t>的创立者和代表作家，开辟了</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rPr>
              <a:t>“香草美人”的传统</a:t>
            </a:r>
            <a:r>
              <a:rPr lang="zh-CN" altLang="en-US" sz="2800">
                <a:latin typeface="宋体" panose="02010600030101010101" pitchFamily="2" charset="-122"/>
                <a:ea typeface="宋体" panose="02010600030101010101" pitchFamily="2" charset="-122"/>
                <a:cs typeface="宋体" panose="02010600030101010101" pitchFamily="2" charset="-122"/>
              </a:rPr>
              <a:t>，被誉为</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rPr>
              <a:t>“楚辞之祖”</a:t>
            </a:r>
            <a:r>
              <a:rPr lang="zh-CN" altLang="en-US" sz="2800">
                <a:latin typeface="宋体" panose="02010600030101010101" pitchFamily="2" charset="-122"/>
                <a:ea typeface="宋体" panose="02010600030101010101" pitchFamily="2" charset="-122"/>
                <a:cs typeface="宋体" panose="02010600030101010101" pitchFamily="2" charset="-122"/>
              </a:rPr>
              <a:t>，楚国有名的辞赋家宋玉、唐勒、景差都受到屈原的影响。</a:t>
            </a:r>
            <a:endParaRPr lang="zh-CN" altLang="en-US" sz="2800">
              <a:latin typeface="宋体" panose="02010600030101010101" pitchFamily="2" charset="-122"/>
              <a:ea typeface="宋体" panose="02010600030101010101" pitchFamily="2" charset="-122"/>
              <a:cs typeface="宋体" panose="02010600030101010101" pitchFamily="2" charset="-122"/>
            </a:endParaRPr>
          </a:p>
          <a:p>
            <a:pPr indent="457200" fontAlgn="auto">
              <a:lnSpc>
                <a:spcPct val="125000"/>
              </a:lnSpc>
            </a:pPr>
            <a:r>
              <a:rPr lang="zh-CN" altLang="en-US" sz="2800">
                <a:latin typeface="宋体" panose="02010600030101010101" pitchFamily="2" charset="-122"/>
                <a:ea typeface="宋体" panose="02010600030101010101" pitchFamily="2" charset="-122"/>
                <a:cs typeface="宋体" panose="02010600030101010101" pitchFamily="2" charset="-122"/>
              </a:rPr>
              <a:t>其主要作品有</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rPr>
              <a:t>《离骚》《九歌》《九章》《天问》</a:t>
            </a:r>
            <a:r>
              <a:rPr lang="zh-CN" altLang="en-US" sz="2800">
                <a:latin typeface="宋体" panose="02010600030101010101" pitchFamily="2" charset="-122"/>
                <a:ea typeface="宋体" panose="02010600030101010101" pitchFamily="2" charset="-122"/>
                <a:cs typeface="宋体" panose="02010600030101010101" pitchFamily="2" charset="-122"/>
              </a:rPr>
              <a:t>等。以屈原作品为主体的《楚辞》是中国浪漫主义文学的源头之一对后世诗歌产生了深远影响。成为中国文学史上的璀璨明珠，“逸响伟辞，卓绝一世”（鲁迅语）。“路漫漫其修远兮，吾将上下而求索”，屈原的“求索”精神，成为后世仁人志士所信奉和追求的一种高尚精神。</a:t>
            </a:r>
            <a:endParaRPr lang="zh-CN" altLang="en-US" sz="28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030581" y="210907"/>
            <a:ext cx="5364482" cy="3046988"/>
          </a:xfrm>
          <a:prstGeom prst="rect">
            <a:avLst/>
          </a:prstGeom>
          <a:ln w="38100">
            <a:solidFill>
              <a:schemeClr val="tx1"/>
            </a:solidFill>
          </a:ln>
        </p:spPr>
        <p:txBody>
          <a:bodyPr wrap="square">
            <a:spAutoFit/>
          </a:bodyPr>
          <a:lstStyle/>
          <a:p>
            <a:r>
              <a:rPr lang="zh-CN" altLang="en-US" sz="2400" b="1" dirty="0">
                <a:latin typeface="黑体" panose="02010609060101010101" charset="-122"/>
                <a:ea typeface="黑体" panose="02010609060101010101" charset="-122"/>
              </a:rPr>
              <a:t>纷吾既有此内美兮，又重之以修能。</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扈江离与辟芷兮，纫秋兰以为佩。</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汩余若将不及兮，恐年岁之不吾与。</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朝搴阰之木兰兮，夕揽洲之宿莽。</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日月忽其不淹兮，春与秋其代序。</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惟草木之零落兮，恐美人之</a:t>
            </a:r>
            <a:r>
              <a:rPr lang="zh-CN" altLang="en-US" sz="2400" b="1" dirty="0" smtClean="0">
                <a:latin typeface="黑体" panose="02010609060101010101" charset="-122"/>
                <a:ea typeface="黑体" panose="02010609060101010101" charset="-122"/>
              </a:rPr>
              <a:t>迟暮。</a:t>
            </a:r>
            <a:endParaRPr lang="en-US" altLang="zh-CN" sz="2400" b="1" dirty="0" smtClean="0">
              <a:latin typeface="黑体" panose="02010609060101010101" charset="-122"/>
              <a:ea typeface="黑体" panose="02010609060101010101" charset="-122"/>
            </a:endParaRPr>
          </a:p>
          <a:p>
            <a:r>
              <a:rPr lang="zh-CN" altLang="en-US" sz="2400" b="1" dirty="0" smtClean="0">
                <a:latin typeface="黑体" panose="02010609060101010101" charset="-122"/>
                <a:ea typeface="黑体" panose="02010609060101010101" charset="-122"/>
              </a:rPr>
              <a:t>不</a:t>
            </a:r>
            <a:r>
              <a:rPr lang="zh-CN" altLang="en-US" sz="2400" b="1" dirty="0">
                <a:latin typeface="黑体" panose="02010609060101010101" charset="-122"/>
                <a:ea typeface="黑体" panose="02010609060101010101" charset="-122"/>
              </a:rPr>
              <a:t>抚壮而弃秽兮，何不改此度</a:t>
            </a:r>
            <a:r>
              <a:rPr lang="zh-CN" altLang="en-US" sz="2400" b="1" dirty="0" smtClean="0">
                <a:latin typeface="黑体" panose="02010609060101010101" charset="-122"/>
                <a:ea typeface="黑体" panose="02010609060101010101" charset="-122"/>
              </a:rPr>
              <a:t>？</a:t>
            </a:r>
            <a:endParaRPr lang="en-US" altLang="zh-CN" sz="2400" b="1" dirty="0" smtClean="0">
              <a:latin typeface="黑体" panose="02010609060101010101" charset="-122"/>
              <a:ea typeface="黑体" panose="02010609060101010101" charset="-122"/>
            </a:endParaRPr>
          </a:p>
          <a:p>
            <a:r>
              <a:rPr lang="zh-CN" altLang="en-US" sz="2400" b="1" dirty="0" smtClean="0">
                <a:latin typeface="黑体" panose="02010609060101010101" charset="-122"/>
                <a:ea typeface="黑体" panose="02010609060101010101" charset="-122"/>
              </a:rPr>
              <a:t>乘</a:t>
            </a:r>
            <a:r>
              <a:rPr lang="zh-CN" altLang="en-US" sz="2400" b="1" dirty="0">
                <a:latin typeface="黑体" panose="02010609060101010101" charset="-122"/>
                <a:ea typeface="黑体" panose="02010609060101010101" charset="-122"/>
              </a:rPr>
              <a:t>骐骥以驰骋兮，来吾道夫先路！</a:t>
            </a:r>
            <a:endParaRPr lang="zh-CN" altLang="en-US" sz="2400" b="1" dirty="0">
              <a:latin typeface="黑体" panose="02010609060101010101" charset="-122"/>
              <a:ea typeface="黑体" panose="02010609060101010101" charset="-122"/>
            </a:endParaRPr>
          </a:p>
        </p:txBody>
      </p:sp>
      <p:sp>
        <p:nvSpPr>
          <p:cNvPr id="3" name="矩形 2"/>
          <p:cNvSpPr/>
          <p:nvPr/>
        </p:nvSpPr>
        <p:spPr>
          <a:xfrm>
            <a:off x="1410789" y="4482625"/>
            <a:ext cx="6174378" cy="461665"/>
          </a:xfrm>
          <a:prstGeom prst="rect">
            <a:avLst/>
          </a:prstGeom>
          <a:ln w="28575">
            <a:solidFill>
              <a:schemeClr val="tx1"/>
            </a:solidFill>
          </a:ln>
        </p:spPr>
        <p:txBody>
          <a:bodyPr wrap="square">
            <a:spAutoFit/>
          </a:bodyPr>
          <a:lstStyle/>
          <a:p>
            <a:r>
              <a:rPr lang="zh-CN" altLang="en-US" sz="2400" b="1" dirty="0" smtClean="0">
                <a:latin typeface="黑体" panose="02010609060101010101" charset="-122"/>
                <a:ea typeface="黑体" panose="02010609060101010101" charset="-122"/>
              </a:rPr>
              <a:t>这一段中，哪个字最能体现作者的心情？</a:t>
            </a:r>
            <a:endParaRPr lang="zh-CN" altLang="en-US" sz="2400" b="1" dirty="0">
              <a:latin typeface="黑体" panose="02010609060101010101" charset="-122"/>
              <a:ea typeface="黑体" panose="02010609060101010101" charset="-122"/>
            </a:endParaRPr>
          </a:p>
        </p:txBody>
      </p:sp>
      <p:sp>
        <p:nvSpPr>
          <p:cNvPr id="4" name="矩形 3"/>
          <p:cNvSpPr/>
          <p:nvPr/>
        </p:nvSpPr>
        <p:spPr>
          <a:xfrm>
            <a:off x="8325849" y="4251792"/>
            <a:ext cx="880369" cy="923330"/>
          </a:xfrm>
          <a:prstGeom prst="rect">
            <a:avLst/>
          </a:prstGeom>
          <a:ln w="38100">
            <a:solidFill>
              <a:schemeClr val="tx1"/>
            </a:solidFill>
          </a:ln>
        </p:spPr>
        <p:txBody>
          <a:bodyPr wrap="none">
            <a:spAutoFit/>
          </a:bodyPr>
          <a:lstStyle/>
          <a:p>
            <a:r>
              <a:rPr lang="zh-CN" altLang="en-US" sz="5400" b="1" dirty="0">
                <a:solidFill>
                  <a:srgbClr val="FF0000"/>
                </a:solidFill>
                <a:latin typeface="黑体" panose="02010609060101010101" charset="-122"/>
                <a:ea typeface="黑体" panose="02010609060101010101" charset="-122"/>
              </a:rPr>
              <a:t>恐</a:t>
            </a:r>
            <a:endParaRPr lang="zh-CN" altLang="en-US" sz="54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8193" y="764905"/>
            <a:ext cx="11473544" cy="1200329"/>
          </a:xfrm>
          <a:prstGeom prst="rect">
            <a:avLst/>
          </a:prstGeom>
          <a:ln w="38100">
            <a:solidFill>
              <a:schemeClr val="tx1"/>
            </a:solidFill>
          </a:ln>
        </p:spPr>
        <p:txBody>
          <a:bodyPr wrap="square">
            <a:spAutoFit/>
          </a:bodyPr>
          <a:lstStyle/>
          <a:p>
            <a:r>
              <a:rPr lang="zh-CN" altLang="en-US" sz="2400" b="1" dirty="0">
                <a:latin typeface="黑体" panose="02010609060101010101" charset="-122"/>
                <a:ea typeface="黑体" panose="02010609060101010101" charset="-122"/>
              </a:rPr>
              <a:t>上官大夫与之同列，争宠而心害其能。怀王使屈原造为宪令，屈平属草稿未定。上官大夫见而欲夺之，屈平不与，因谗之曰</a:t>
            </a:r>
            <a:r>
              <a:rPr lang="en-US" altLang="zh-CN" sz="2400" b="1" dirty="0">
                <a:latin typeface="黑体" panose="02010609060101010101" charset="-122"/>
                <a:ea typeface="黑体" panose="02010609060101010101" charset="-122"/>
              </a:rPr>
              <a:t>:“</a:t>
            </a:r>
            <a:r>
              <a:rPr lang="zh-CN" altLang="en-US" sz="2400" b="1" dirty="0">
                <a:latin typeface="黑体" panose="02010609060101010101" charset="-122"/>
                <a:ea typeface="黑体" panose="02010609060101010101" charset="-122"/>
              </a:rPr>
              <a:t>王使屈平为令，众莫不知。每一令出，平伐其功，曰以为‘非我莫能为也。’”王怒而疏屈平</a:t>
            </a:r>
            <a:r>
              <a:rPr lang="zh-CN" altLang="en-US" sz="2400" b="1" dirty="0" smtClean="0">
                <a:latin typeface="黑体" panose="02010609060101010101" charset="-122"/>
                <a:ea typeface="黑体" panose="02010609060101010101" charset="-122"/>
              </a:rPr>
              <a:t>。（</a:t>
            </a:r>
            <a:r>
              <a:rPr lang="en-US" altLang="zh-CN" sz="2400" b="1" dirty="0" smtClean="0">
                <a:latin typeface="黑体" panose="02010609060101010101" charset="-122"/>
                <a:ea typeface="黑体" panose="02010609060101010101" charset="-122"/>
              </a:rPr>
              <a:t>《</a:t>
            </a:r>
            <a:r>
              <a:rPr lang="zh-CN" altLang="en-US" sz="2400" b="1" dirty="0" smtClean="0">
                <a:latin typeface="黑体" panose="02010609060101010101" charset="-122"/>
                <a:ea typeface="黑体" panose="02010609060101010101" charset="-122"/>
              </a:rPr>
              <a:t>屈原列传</a:t>
            </a:r>
            <a:r>
              <a:rPr lang="en-US" altLang="zh-CN" sz="2400" b="1" dirty="0" smtClean="0">
                <a:latin typeface="黑体" panose="02010609060101010101" charset="-122"/>
                <a:ea typeface="黑体" panose="02010609060101010101" charset="-122"/>
              </a:rPr>
              <a:t>》</a:t>
            </a:r>
            <a:r>
              <a:rPr lang="zh-CN" altLang="en-US" sz="2400" b="1" dirty="0" smtClean="0">
                <a:latin typeface="黑体" panose="02010609060101010101" charset="-122"/>
                <a:ea typeface="黑体" panose="02010609060101010101" charset="-122"/>
              </a:rPr>
              <a:t>）</a:t>
            </a:r>
            <a:endParaRPr lang="zh-CN" altLang="en-US" sz="2400" b="1" dirty="0">
              <a:latin typeface="黑体" panose="02010609060101010101" charset="-122"/>
              <a:ea typeface="黑体" panose="02010609060101010101" charset="-122"/>
            </a:endParaRPr>
          </a:p>
        </p:txBody>
      </p:sp>
      <p:sp>
        <p:nvSpPr>
          <p:cNvPr id="3" name="矩形 2"/>
          <p:cNvSpPr/>
          <p:nvPr/>
        </p:nvSpPr>
        <p:spPr>
          <a:xfrm>
            <a:off x="248193" y="10192"/>
            <a:ext cx="8456024" cy="584775"/>
          </a:xfrm>
          <a:prstGeom prst="rect">
            <a:avLst/>
          </a:prstGeom>
          <a:ln w="38100">
            <a:solidFill>
              <a:schemeClr val="tx1"/>
            </a:solidFill>
          </a:ln>
        </p:spPr>
        <p:txBody>
          <a:bodyPr wrap="square">
            <a:spAutoFit/>
          </a:bodyPr>
          <a:lstStyle/>
          <a:p>
            <a:r>
              <a:rPr lang="zh-CN" altLang="en-US" sz="3200" b="1" dirty="0" smtClean="0">
                <a:latin typeface="黑体" panose="02010609060101010101" charset="-122"/>
                <a:ea typeface="黑体" panose="02010609060101010101" charset="-122"/>
              </a:rPr>
              <a:t>从知人论世的角度找寻屈原“恐”的原因。</a:t>
            </a:r>
            <a:endParaRPr lang="zh-CN" altLang="en-US" sz="3200" b="1" dirty="0">
              <a:latin typeface="黑体" panose="02010609060101010101" charset="-122"/>
              <a:ea typeface="黑体" panose="02010609060101010101" charset="-122"/>
            </a:endParaRPr>
          </a:p>
        </p:txBody>
      </p:sp>
      <p:sp>
        <p:nvSpPr>
          <p:cNvPr id="4" name="文本框 3"/>
          <p:cNvSpPr txBox="1"/>
          <p:nvPr/>
        </p:nvSpPr>
        <p:spPr>
          <a:xfrm>
            <a:off x="87084" y="2249957"/>
            <a:ext cx="11991704" cy="4524315"/>
          </a:xfrm>
          <a:prstGeom prst="rect">
            <a:avLst/>
          </a:prstGeom>
          <a:noFill/>
          <a:ln w="38100">
            <a:solidFill>
              <a:schemeClr val="tx1"/>
            </a:solidFill>
          </a:ln>
        </p:spPr>
        <p:txBody>
          <a:bodyPr wrap="square" rtlCol="0">
            <a:spAutoFit/>
          </a:bodyPr>
          <a:lstStyle/>
          <a:p>
            <a:pPr indent="609600" fontAlgn="auto">
              <a:lnSpc>
                <a:spcPct val="150000"/>
              </a:lnSpc>
            </a:pPr>
            <a:r>
              <a:rPr lang="zh-CN" altLang="en-US" sz="2400" dirty="0">
                <a:latin typeface="黑体" panose="02010609060101010101" charset="-122"/>
                <a:ea typeface="黑体" panose="02010609060101010101" charset="-122"/>
                <a:cs typeface="楷体" panose="02010609060101010101" charset="-122"/>
                <a:sym typeface="+mn-ea"/>
              </a:rPr>
              <a:t>“恐年岁之不吾与”，担心光阴似水，时不我待，不能把美好的品格和超凡的才能献给国家，以完成振兴楚国的大任。这反映了屈原面对楚王昏庸、国家颓势而自己却不能及时地有所作为而</a:t>
            </a:r>
            <a:r>
              <a:rPr lang="zh-CN" altLang="en-US" sz="2400" dirty="0">
                <a:solidFill>
                  <a:srgbClr val="FF0000"/>
                </a:solidFill>
                <a:latin typeface="黑体" panose="02010609060101010101" charset="-122"/>
                <a:ea typeface="黑体" panose="02010609060101010101" charset="-122"/>
                <a:cs typeface="楷体" panose="02010609060101010101" charset="-122"/>
                <a:sym typeface="+mn-ea"/>
              </a:rPr>
              <a:t>焦虑不已</a:t>
            </a:r>
            <a:r>
              <a:rPr lang="zh-CN" altLang="en-US" sz="2400" dirty="0">
                <a:latin typeface="黑体" panose="02010609060101010101" charset="-122"/>
                <a:ea typeface="黑体" panose="02010609060101010101" charset="-122"/>
                <a:cs typeface="楷体" panose="02010609060101010101" charset="-122"/>
                <a:sym typeface="+mn-ea"/>
              </a:rPr>
              <a:t>的心情，体现了屈原忧国忧民的高尚品德</a:t>
            </a:r>
            <a:r>
              <a:rPr lang="zh-CN" altLang="en-US" sz="2400" dirty="0" smtClean="0">
                <a:latin typeface="黑体" panose="02010609060101010101" charset="-122"/>
                <a:ea typeface="黑体" panose="02010609060101010101" charset="-122"/>
                <a:cs typeface="楷体" panose="02010609060101010101" charset="-122"/>
                <a:sym typeface="+mn-ea"/>
              </a:rPr>
              <a:t>。</a:t>
            </a:r>
            <a:r>
              <a:rPr lang="zh-CN" altLang="en-US" sz="2400" dirty="0">
                <a:latin typeface="黑体" panose="02010609060101010101" charset="-122"/>
                <a:ea typeface="黑体" panose="02010609060101010101" charset="-122"/>
                <a:cs typeface="楷体" panose="02010609060101010101" charset="-122"/>
                <a:sym typeface="+mn-ea"/>
              </a:rPr>
              <a:t> </a:t>
            </a:r>
            <a:endParaRPr lang="en-US" altLang="zh-CN" sz="2400" dirty="0" smtClean="0">
              <a:latin typeface="黑体" panose="02010609060101010101" charset="-122"/>
              <a:ea typeface="黑体" panose="02010609060101010101" charset="-122"/>
              <a:cs typeface="楷体" panose="02010609060101010101" charset="-122"/>
              <a:sym typeface="+mn-ea"/>
            </a:endParaRPr>
          </a:p>
          <a:p>
            <a:pPr indent="609600" fontAlgn="auto">
              <a:lnSpc>
                <a:spcPct val="150000"/>
              </a:lnSpc>
            </a:pPr>
            <a:r>
              <a:rPr lang="zh-CN" altLang="en-US" sz="2400" dirty="0" smtClean="0">
                <a:latin typeface="黑体" panose="02010609060101010101" charset="-122"/>
                <a:ea typeface="黑体" panose="02010609060101010101" charset="-122"/>
                <a:cs typeface="楷体" panose="02010609060101010101" charset="-122"/>
                <a:sym typeface="+mn-ea"/>
              </a:rPr>
              <a:t>“</a:t>
            </a:r>
            <a:r>
              <a:rPr lang="zh-CN" altLang="en-US" sz="2400" dirty="0">
                <a:latin typeface="黑体" panose="02010609060101010101" charset="-122"/>
                <a:ea typeface="黑体" panose="02010609060101010101" charset="-122"/>
                <a:cs typeface="楷体" panose="02010609060101010101" charset="-122"/>
                <a:sym typeface="+mn-ea"/>
              </a:rPr>
              <a:t>恐</a:t>
            </a:r>
            <a:r>
              <a:rPr lang="zh-CN" altLang="en-US" sz="2400" dirty="0">
                <a:solidFill>
                  <a:srgbClr val="FF0000"/>
                </a:solidFill>
                <a:latin typeface="黑体" panose="02010609060101010101" charset="-122"/>
                <a:ea typeface="黑体" panose="02010609060101010101" charset="-122"/>
                <a:cs typeface="楷体" panose="02010609060101010101" charset="-122"/>
                <a:sym typeface="+mn-ea"/>
              </a:rPr>
              <a:t>美人</a:t>
            </a:r>
            <a:r>
              <a:rPr lang="zh-CN" altLang="en-US" sz="2400" dirty="0">
                <a:latin typeface="黑体" panose="02010609060101010101" charset="-122"/>
                <a:ea typeface="黑体" panose="02010609060101010101" charset="-122"/>
                <a:cs typeface="楷体" panose="02010609060101010101" charset="-122"/>
                <a:sym typeface="+mn-ea"/>
              </a:rPr>
              <a:t>之迟暮”</a:t>
            </a:r>
            <a:r>
              <a:rPr lang="zh-CN" altLang="en-US" sz="2400" dirty="0" smtClean="0">
                <a:latin typeface="黑体" panose="02010609060101010101" charset="-122"/>
                <a:ea typeface="黑体" panose="02010609060101010101" charset="-122"/>
                <a:cs typeface="楷体" panose="02010609060101010101" charset="-122"/>
                <a:sym typeface="+mn-ea"/>
              </a:rPr>
              <a:t>，</a:t>
            </a:r>
            <a:endParaRPr lang="en-US" altLang="zh-CN" sz="2400" dirty="0" smtClean="0">
              <a:latin typeface="黑体" panose="02010609060101010101" charset="-122"/>
              <a:ea typeface="黑体" panose="02010609060101010101" charset="-122"/>
              <a:cs typeface="楷体" panose="02010609060101010101" charset="-122"/>
              <a:sym typeface="+mn-ea"/>
            </a:endParaRPr>
          </a:p>
          <a:p>
            <a:pPr indent="609600" fontAlgn="auto">
              <a:lnSpc>
                <a:spcPct val="150000"/>
              </a:lnSpc>
            </a:pPr>
            <a:r>
              <a:rPr lang="zh-CN" altLang="en-US" sz="2400" dirty="0" smtClean="0">
                <a:latin typeface="黑体" panose="02010609060101010101" charset="-122"/>
                <a:ea typeface="黑体" panose="02010609060101010101" charset="-122"/>
                <a:cs typeface="楷体" panose="02010609060101010101" charset="-122"/>
                <a:sym typeface="+mn-ea"/>
              </a:rPr>
              <a:t>可以说是屈原自己</a:t>
            </a:r>
            <a:r>
              <a:rPr lang="zh-CN" altLang="en-US" sz="2400" dirty="0">
                <a:latin typeface="黑体" panose="02010609060101010101" charset="-122"/>
                <a:ea typeface="黑体" panose="02010609060101010101" charset="-122"/>
                <a:cs typeface="楷体" panose="02010609060101010101" charset="-122"/>
                <a:sym typeface="+mn-ea"/>
              </a:rPr>
              <a:t>，屈原以草木零落起兴，比喻美人迟暮。感叹岁月无情，来日无多，希望能把握住短暂的人生，做一番事业</a:t>
            </a:r>
            <a:r>
              <a:rPr lang="zh-CN" altLang="en-US" sz="2400" dirty="0" smtClean="0">
                <a:latin typeface="黑体" panose="02010609060101010101" charset="-122"/>
                <a:ea typeface="黑体" panose="02010609060101010101" charset="-122"/>
                <a:cs typeface="楷体" panose="02010609060101010101" charset="-122"/>
                <a:sym typeface="+mn-ea"/>
              </a:rPr>
              <a:t>。</a:t>
            </a:r>
            <a:endParaRPr lang="en-US" altLang="zh-CN" sz="2400" dirty="0" smtClean="0">
              <a:latin typeface="黑体" panose="02010609060101010101" charset="-122"/>
              <a:ea typeface="黑体" panose="02010609060101010101" charset="-122"/>
              <a:cs typeface="楷体" panose="02010609060101010101" charset="-122"/>
              <a:sym typeface="+mn-ea"/>
            </a:endParaRPr>
          </a:p>
          <a:p>
            <a:pPr indent="609600" fontAlgn="auto">
              <a:lnSpc>
                <a:spcPct val="150000"/>
              </a:lnSpc>
            </a:pPr>
            <a:r>
              <a:rPr lang="zh-CN" altLang="en-US" sz="2400" dirty="0" smtClean="0">
                <a:latin typeface="黑体" panose="02010609060101010101" charset="-122"/>
                <a:ea typeface="黑体" panose="02010609060101010101" charset="-122"/>
                <a:cs typeface="楷体" panose="02010609060101010101" charset="-122"/>
                <a:sym typeface="+mn-ea"/>
              </a:rPr>
              <a:t>也</a:t>
            </a:r>
            <a:r>
              <a:rPr lang="zh-CN" altLang="en-US" sz="2400" dirty="0">
                <a:latin typeface="黑体" panose="02010609060101010101" charset="-122"/>
                <a:ea typeface="黑体" panose="02010609060101010101" charset="-122"/>
                <a:cs typeface="楷体" panose="02010609060101010101" charset="-122"/>
                <a:sym typeface="+mn-ea"/>
              </a:rPr>
              <a:t>可以说是指代楚王</a:t>
            </a:r>
            <a:r>
              <a:rPr lang="zh-CN" altLang="en-US" sz="2400" dirty="0" smtClean="0">
                <a:latin typeface="黑体" panose="02010609060101010101" charset="-122"/>
                <a:ea typeface="黑体" panose="02010609060101010101" charset="-122"/>
                <a:cs typeface="楷体" panose="02010609060101010101" charset="-122"/>
                <a:sym typeface="+mn-ea"/>
              </a:rPr>
              <a:t>，担心</a:t>
            </a:r>
            <a:r>
              <a:rPr lang="zh-CN" altLang="en-US" sz="2400" dirty="0">
                <a:latin typeface="黑体" panose="02010609060101010101" charset="-122"/>
                <a:ea typeface="黑体" panose="02010609060101010101" charset="-122"/>
                <a:cs typeface="楷体" panose="02010609060101010101" charset="-122"/>
                <a:sym typeface="+mn-ea"/>
              </a:rPr>
              <a:t>楚王衰老不堪大任</a:t>
            </a:r>
            <a:r>
              <a:rPr lang="zh-CN" altLang="en-US" sz="2400" dirty="0" smtClean="0">
                <a:latin typeface="黑体" panose="02010609060101010101" charset="-122"/>
                <a:ea typeface="黑体" panose="02010609060101010101" charset="-122"/>
                <a:cs typeface="楷体" panose="02010609060101010101" charset="-122"/>
                <a:sym typeface="+mn-ea"/>
              </a:rPr>
              <a:t>；不</a:t>
            </a:r>
            <a:r>
              <a:rPr lang="zh-CN" altLang="en-US" sz="2400" dirty="0">
                <a:latin typeface="黑体" panose="02010609060101010101" charset="-122"/>
                <a:ea typeface="黑体" panose="02010609060101010101" charset="-122"/>
                <a:cs typeface="楷体" panose="02010609060101010101" charset="-122"/>
                <a:sym typeface="+mn-ea"/>
              </a:rPr>
              <a:t>思变革，不图进取，苟且偷安，昏聩误国</a:t>
            </a:r>
            <a:r>
              <a:rPr lang="zh-CN" altLang="en-US" sz="2400" dirty="0" smtClean="0">
                <a:latin typeface="黑体" panose="02010609060101010101" charset="-122"/>
                <a:ea typeface="黑体" panose="02010609060101010101" charset="-122"/>
                <a:cs typeface="楷体" panose="02010609060101010101" charset="-122"/>
                <a:sym typeface="+mn-ea"/>
              </a:rPr>
              <a:t>。</a:t>
            </a:r>
            <a:endParaRPr lang="zh-CN" altLang="en-US" sz="2400" dirty="0">
              <a:latin typeface="黑体" panose="02010609060101010101" charset="-122"/>
              <a:ea typeface="黑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777490" y="347218"/>
            <a:ext cx="6549390" cy="1304948"/>
          </a:xfrm>
          <a:prstGeom prst="rect">
            <a:avLst/>
          </a:prstGeom>
          <a:ln w="19050">
            <a:solidFill>
              <a:schemeClr val="tx1"/>
            </a:solidFill>
          </a:ln>
        </p:spPr>
        <p:txBody>
          <a:bodyPr wrap="square" lIns="121898" tIns="60948" rIns="121898" bIns="60948">
            <a:spAutoFit/>
          </a:bodyPr>
          <a:lstStyle/>
          <a:p>
            <a:pPr indent="0" fontAlgn="auto">
              <a:lnSpc>
                <a:spcPct val="120000"/>
              </a:lnSpc>
              <a:spcBef>
                <a:spcPct val="0"/>
              </a:spcBef>
              <a:spcAft>
                <a:spcPct val="0"/>
              </a:spcAft>
            </a:pPr>
            <a:r>
              <a:rPr lang="zh-CN" altLang="zh-CN" sz="3200" b="1" kern="100" dirty="0" smtClean="0">
                <a:latin typeface="黑体" panose="02010609060101010101" charset="-122"/>
                <a:ea typeface="黑体" panose="02010609060101010101" charset="-122"/>
                <a:cs typeface="华光准圆_CNKI" panose="02000500000000000000" charset="-122"/>
              </a:rPr>
              <a:t>不</a:t>
            </a:r>
            <a:r>
              <a:rPr lang="zh-CN" altLang="zh-CN" sz="3200" b="1" kern="100" dirty="0">
                <a:latin typeface="黑体" panose="02010609060101010101" charset="-122"/>
                <a:ea typeface="黑体" panose="02010609060101010101" charset="-122"/>
                <a:cs typeface="华光准圆_CNKI" panose="02000500000000000000" charset="-122"/>
              </a:rPr>
              <a:t>抚壮而弃秽兮，何不</a:t>
            </a:r>
            <a:r>
              <a:rPr lang="zh-CN" altLang="zh-CN" sz="3200" b="1" kern="100" dirty="0" smtClean="0">
                <a:latin typeface="黑体" panose="02010609060101010101" charset="-122"/>
                <a:ea typeface="黑体" panose="02010609060101010101" charset="-122"/>
                <a:cs typeface="华光准圆_CNKI" panose="02000500000000000000" charset="-122"/>
              </a:rPr>
              <a:t>改此</a:t>
            </a:r>
            <a:r>
              <a:rPr lang="zh-CN" altLang="zh-CN" sz="3200" b="1" kern="100" dirty="0">
                <a:latin typeface="黑体" panose="02010609060101010101" charset="-122"/>
                <a:ea typeface="黑体" panose="02010609060101010101" charset="-122"/>
                <a:cs typeface="华光准圆_CNKI" panose="02000500000000000000" charset="-122"/>
              </a:rPr>
              <a:t>度</a:t>
            </a:r>
            <a:r>
              <a:rPr lang="en-US" altLang="zh-CN" sz="3200" b="1" kern="100" dirty="0">
                <a:latin typeface="黑体" panose="02010609060101010101" charset="-122"/>
                <a:ea typeface="黑体" panose="02010609060101010101" charset="-122"/>
                <a:cs typeface="华光准圆_CNKI" panose="02000500000000000000" charset="-122"/>
              </a:rPr>
              <a:t>? </a:t>
            </a:r>
            <a:endParaRPr lang="en-US" altLang="zh-CN" sz="3200" b="1" kern="100" dirty="0" smtClean="0">
              <a:latin typeface="黑体" panose="02010609060101010101" charset="-122"/>
              <a:ea typeface="黑体" panose="02010609060101010101" charset="-122"/>
              <a:cs typeface="华光准圆_CNKI" panose="02000500000000000000" charset="-122"/>
            </a:endParaRPr>
          </a:p>
          <a:p>
            <a:pPr indent="0" fontAlgn="auto">
              <a:lnSpc>
                <a:spcPct val="120000"/>
              </a:lnSpc>
              <a:spcBef>
                <a:spcPct val="0"/>
              </a:spcBef>
              <a:spcAft>
                <a:spcPct val="0"/>
              </a:spcAft>
            </a:pPr>
            <a:r>
              <a:rPr lang="zh-CN" altLang="zh-CN" sz="3200" b="1" kern="100" dirty="0" smtClean="0">
                <a:latin typeface="黑体" panose="02010609060101010101" charset="-122"/>
                <a:ea typeface="黑体" panose="02010609060101010101" charset="-122"/>
                <a:cs typeface="华光准圆_CNKI" panose="02000500000000000000" charset="-122"/>
              </a:rPr>
              <a:t>乘</a:t>
            </a:r>
            <a:r>
              <a:rPr lang="zh-CN" altLang="zh-CN" sz="3200" b="1" kern="100" dirty="0">
                <a:latin typeface="黑体" panose="02010609060101010101" charset="-122"/>
                <a:ea typeface="黑体" panose="02010609060101010101" charset="-122"/>
                <a:cs typeface="华光准圆_CNKI" panose="02000500000000000000" charset="-122"/>
              </a:rPr>
              <a:t>骐骥以驰骋兮，来吾道夫先路！</a:t>
            </a:r>
            <a:endParaRPr lang="en-US" altLang="zh-CN" sz="3200" b="1" kern="100" dirty="0">
              <a:latin typeface="黑体" panose="02010609060101010101" charset="-122"/>
              <a:ea typeface="黑体" panose="02010609060101010101" charset="-122"/>
              <a:cs typeface="华光准圆_CNKI" panose="02000500000000000000" charset="-122"/>
              <a:sym typeface="+mn-ea"/>
            </a:endParaRPr>
          </a:p>
        </p:txBody>
      </p:sp>
      <p:sp>
        <p:nvSpPr>
          <p:cNvPr id="2" name="矩形 1"/>
          <p:cNvSpPr/>
          <p:nvPr/>
        </p:nvSpPr>
        <p:spPr>
          <a:xfrm>
            <a:off x="3837927" y="3303088"/>
            <a:ext cx="3430747" cy="523220"/>
          </a:xfrm>
          <a:prstGeom prst="rect">
            <a:avLst/>
          </a:prstGeom>
          <a:ln w="19050">
            <a:solidFill>
              <a:schemeClr val="tx1"/>
            </a:solidFill>
          </a:ln>
        </p:spPr>
        <p:txBody>
          <a:bodyPr wrap="none">
            <a:spAutoFit/>
          </a:bodyPr>
          <a:lstStyle/>
          <a:p>
            <a:r>
              <a:rPr lang="zh-CN" altLang="zh-CN" sz="2800" b="1" kern="100" dirty="0">
                <a:solidFill>
                  <a:srgbClr val="FF0000"/>
                </a:solidFill>
                <a:latin typeface="黑体" panose="02010609060101010101" charset="-122"/>
                <a:ea typeface="黑体" panose="02010609060101010101" charset="-122"/>
                <a:cs typeface="华光准圆_CNKI" panose="02000500000000000000" charset="-122"/>
              </a:rPr>
              <a:t>弃</a:t>
            </a:r>
            <a:r>
              <a:rPr lang="zh-CN" altLang="zh-CN" sz="2800" b="1" kern="100" dirty="0" smtClean="0">
                <a:solidFill>
                  <a:srgbClr val="FF0000"/>
                </a:solidFill>
                <a:latin typeface="黑体" panose="02010609060101010101" charset="-122"/>
                <a:ea typeface="黑体" panose="02010609060101010101" charset="-122"/>
                <a:cs typeface="华光准圆_CNKI" panose="02000500000000000000" charset="-122"/>
              </a:rPr>
              <a:t>秽</a:t>
            </a:r>
            <a:r>
              <a:rPr lang="zh-CN" altLang="en-US" sz="2800" b="1" kern="100" dirty="0" smtClean="0">
                <a:solidFill>
                  <a:srgbClr val="FF0000"/>
                </a:solidFill>
                <a:latin typeface="黑体" panose="02010609060101010101" charset="-122"/>
                <a:ea typeface="黑体" panose="02010609060101010101" charset="-122"/>
                <a:cs typeface="华光准圆_CNKI" panose="02000500000000000000" charset="-122"/>
              </a:rPr>
              <a:t>：祛除国家污秽</a:t>
            </a:r>
            <a:endParaRPr lang="zh-CN" altLang="en-US" sz="2800" dirty="0"/>
          </a:p>
        </p:txBody>
      </p:sp>
      <p:sp>
        <p:nvSpPr>
          <p:cNvPr id="4" name="矩形 3"/>
          <p:cNvSpPr/>
          <p:nvPr/>
        </p:nvSpPr>
        <p:spPr>
          <a:xfrm>
            <a:off x="3837927" y="4260746"/>
            <a:ext cx="3430747" cy="523220"/>
          </a:xfrm>
          <a:prstGeom prst="rect">
            <a:avLst/>
          </a:prstGeom>
          <a:ln w="19050">
            <a:solidFill>
              <a:schemeClr val="tx1"/>
            </a:solidFill>
          </a:ln>
        </p:spPr>
        <p:txBody>
          <a:bodyPr wrap="none">
            <a:spAutoFit/>
          </a:bodyPr>
          <a:lstStyle/>
          <a:p>
            <a:r>
              <a:rPr lang="zh-CN" altLang="zh-CN" sz="2800" b="1" kern="100" dirty="0" smtClean="0">
                <a:solidFill>
                  <a:srgbClr val="FF0000"/>
                </a:solidFill>
                <a:latin typeface="黑体" panose="02010609060101010101" charset="-122"/>
                <a:ea typeface="黑体" panose="02010609060101010101" charset="-122"/>
                <a:cs typeface="华光准圆_CNKI" panose="02000500000000000000" charset="-122"/>
              </a:rPr>
              <a:t>改度</a:t>
            </a:r>
            <a:r>
              <a:rPr lang="zh-CN" altLang="en-US" sz="2800" b="1" kern="100" dirty="0" smtClean="0">
                <a:solidFill>
                  <a:srgbClr val="FF0000"/>
                </a:solidFill>
                <a:latin typeface="黑体" panose="02010609060101010101" charset="-122"/>
                <a:ea typeface="黑体" panose="02010609060101010101" charset="-122"/>
                <a:cs typeface="华光准圆_CNKI" panose="02000500000000000000" charset="-122"/>
              </a:rPr>
              <a:t>：修改国家法令</a:t>
            </a:r>
            <a:endParaRPr lang="zh-CN" altLang="en-US" sz="2800" dirty="0"/>
          </a:p>
        </p:txBody>
      </p:sp>
      <p:sp>
        <p:nvSpPr>
          <p:cNvPr id="5" name="矩形 4"/>
          <p:cNvSpPr/>
          <p:nvPr/>
        </p:nvSpPr>
        <p:spPr>
          <a:xfrm>
            <a:off x="3837927" y="5215620"/>
            <a:ext cx="4873450" cy="523220"/>
          </a:xfrm>
          <a:prstGeom prst="rect">
            <a:avLst/>
          </a:prstGeom>
          <a:ln w="19050">
            <a:solidFill>
              <a:schemeClr val="tx1"/>
            </a:solidFill>
          </a:ln>
        </p:spPr>
        <p:txBody>
          <a:bodyPr wrap="none">
            <a:spAutoFit/>
          </a:bodyPr>
          <a:lstStyle/>
          <a:p>
            <a:r>
              <a:rPr lang="zh-CN" altLang="zh-CN" sz="2800" b="1" kern="100" dirty="0" smtClean="0">
                <a:solidFill>
                  <a:srgbClr val="FF0000"/>
                </a:solidFill>
                <a:latin typeface="黑体" panose="02010609060101010101" charset="-122"/>
                <a:ea typeface="黑体" panose="02010609060101010101" charset="-122"/>
                <a:cs typeface="华光准圆_CNKI" panose="02000500000000000000" charset="-122"/>
              </a:rPr>
              <a:t>道先路</a:t>
            </a:r>
            <a:r>
              <a:rPr lang="zh-CN" altLang="en-US" sz="2800" b="1" kern="100" dirty="0" smtClean="0">
                <a:solidFill>
                  <a:srgbClr val="FF0000"/>
                </a:solidFill>
                <a:latin typeface="黑体" panose="02010609060101010101" charset="-122"/>
                <a:ea typeface="黑体" panose="02010609060101010101" charset="-122"/>
                <a:cs typeface="华光准圆_CNKI" panose="02000500000000000000" charset="-122"/>
              </a:rPr>
              <a:t>：身先士卒，勇为先锋</a:t>
            </a:r>
            <a:endParaRPr lang="zh-CN" altLang="en-US" sz="2800" dirty="0"/>
          </a:p>
        </p:txBody>
      </p:sp>
      <p:sp>
        <p:nvSpPr>
          <p:cNvPr id="6" name="矩形 5"/>
          <p:cNvSpPr/>
          <p:nvPr/>
        </p:nvSpPr>
        <p:spPr>
          <a:xfrm>
            <a:off x="454649" y="2216017"/>
            <a:ext cx="4493538" cy="523220"/>
          </a:xfrm>
          <a:prstGeom prst="rect">
            <a:avLst/>
          </a:prstGeom>
          <a:ln w="19050">
            <a:solidFill>
              <a:schemeClr val="tx1"/>
            </a:solidFill>
          </a:ln>
        </p:spPr>
        <p:txBody>
          <a:bodyPr wrap="none">
            <a:spAutoFit/>
          </a:bodyPr>
          <a:lstStyle/>
          <a:p>
            <a:r>
              <a:rPr lang="zh-CN" altLang="en-US" sz="2800" b="1" dirty="0" smtClean="0">
                <a:latin typeface="黑体" panose="02010609060101010101" charset="-122"/>
                <a:ea typeface="黑体" panose="02010609060101010101" charset="-122"/>
              </a:rPr>
              <a:t>作者是如何面对“恐”的？</a:t>
            </a:r>
            <a:endParaRPr lang="zh-CN" altLang="en-US" sz="2800" b="1" dirty="0">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796290" y="1323975"/>
            <a:ext cx="10904220" cy="3738245"/>
          </a:xfrm>
          <a:prstGeom prst="rect">
            <a:avLst/>
          </a:prstGeom>
        </p:spPr>
        <p:txBody>
          <a:bodyPr wrap="square" lIns="121898" tIns="60948" rIns="121898" bIns="60948">
            <a:spAutoFit/>
          </a:bodyPr>
          <a:lstStyle/>
          <a:p>
            <a:pPr indent="720090">
              <a:lnSpc>
                <a:spcPct val="120000"/>
              </a:lnSpc>
              <a:spcBef>
                <a:spcPct val="0"/>
              </a:spcBef>
              <a:spcAft>
                <a:spcPct val="0"/>
              </a:spcAft>
            </a:pP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长</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太息</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以掩涕兮，哀民生之多艰。</a:t>
            </a:r>
            <a:r>
              <a:rPr lang="zh-CN" altLang="zh-CN" sz="2800" u="sng" kern="100" dirty="0">
                <a:latin typeface="华光准圆_CNKI" panose="02000500000000000000" charset="-122"/>
                <a:ea typeface="华光准圆_CNKI" panose="02000500000000000000" charset="-122"/>
                <a:cs typeface="华光准圆_CNKI" panose="02000500000000000000" charset="-122"/>
                <a:sym typeface="+mn-ea"/>
              </a:rPr>
              <a:t>余虽</a:t>
            </a:r>
            <a:r>
              <a:rPr lang="zh-CN" altLang="zh-CN" sz="2800" u="sng"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好修姱</a:t>
            </a:r>
            <a:r>
              <a:rPr lang="zh-CN" altLang="zh-CN" sz="2800" u="sng" kern="100" dirty="0">
                <a:latin typeface="华光准圆_CNKI" panose="02000500000000000000" charset="-122"/>
                <a:ea typeface="华光准圆_CNKI" panose="02000500000000000000" charset="-122"/>
                <a:cs typeface="华光准圆_CNKI" panose="02000500000000000000" charset="-122"/>
                <a:sym typeface="+mn-ea"/>
              </a:rPr>
              <a:t>以</a:t>
            </a:r>
            <a:r>
              <a:rPr lang="zh-CN" altLang="zh-CN" sz="2800" u="sng" kern="100" dirty="0">
                <a:solidFill>
                  <a:srgbClr val="1D41D5"/>
                </a:solidFill>
                <a:latin typeface="华光准圆_CNKI" panose="02000500000000000000" charset="-122"/>
                <a:ea typeface="华光准圆_CNKI" panose="02000500000000000000" charset="-122"/>
                <a:cs typeface="华光准圆_CNKI" panose="02000500000000000000" charset="-122"/>
                <a:sym typeface="+mn-ea"/>
              </a:rPr>
              <a:t>鞿羁</a:t>
            </a:r>
            <a:endParaRPr lang="zh-CN" altLang="zh-CN" sz="2800" kern="100" dirty="0">
              <a:latin typeface="华光准圆_CNKI" panose="02000500000000000000" charset="-122"/>
              <a:ea typeface="华光准圆_CNKI" panose="02000500000000000000" charset="-122"/>
              <a:cs typeface="华光准圆_CNKI" panose="02000500000000000000" charset="-122"/>
              <a:sym typeface="+mn-ea"/>
            </a:endParaRPr>
          </a:p>
          <a:p>
            <a:pPr indent="0" fontAlgn="auto">
              <a:lnSpc>
                <a:spcPct val="120000"/>
              </a:lnSpc>
              <a:spcBef>
                <a:spcPct val="0"/>
              </a:spcBef>
              <a:spcAft>
                <a:spcPct val="0"/>
              </a:spcAft>
            </a:pPr>
            <a:endParaRPr lang="zh-CN" altLang="zh-CN" sz="2800" kern="100" dirty="0">
              <a:latin typeface="华光准圆_CNKI" panose="02000500000000000000" charset="-122"/>
              <a:ea typeface="华光准圆_CNKI" panose="02000500000000000000" charset="-122"/>
              <a:cs typeface="华光准圆_CNKI" panose="02000500000000000000" charset="-122"/>
              <a:sym typeface="+mn-ea"/>
            </a:endParaRPr>
          </a:p>
          <a:p>
            <a:pPr indent="0" fontAlgn="auto">
              <a:lnSpc>
                <a:spcPct val="120000"/>
              </a:lnSpc>
              <a:spcBef>
                <a:spcPct val="0"/>
              </a:spcBef>
              <a:spcAft>
                <a:spcPct val="0"/>
              </a:spcAft>
            </a:pP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兮，</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謇</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朝</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谇</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而夕</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替</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a:t>
            </a:r>
            <a:r>
              <a:rPr lang="zh-CN" altLang="zh-CN" sz="2800" u="sng" kern="100" dirty="0">
                <a:latin typeface="华光准圆_CNKI" panose="02000500000000000000" charset="-122"/>
                <a:ea typeface="华光准圆_CNKI" panose="02000500000000000000" charset="-122"/>
                <a:cs typeface="华光准圆_CNKI" panose="02000500000000000000" charset="-122"/>
                <a:sym typeface="+mn-ea"/>
              </a:rPr>
              <a:t>既</a:t>
            </a:r>
            <a:r>
              <a:rPr lang="zh-CN" altLang="zh-CN" sz="2800" u="sng"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替</a:t>
            </a:r>
            <a:r>
              <a:rPr lang="zh-CN" altLang="zh-CN" sz="2800" u="sng" kern="100" dirty="0">
                <a:latin typeface="华光准圆_CNKI" panose="02000500000000000000" charset="-122"/>
                <a:ea typeface="华光准圆_CNKI" panose="02000500000000000000" charset="-122"/>
                <a:cs typeface="华光准圆_CNKI" panose="02000500000000000000" charset="-122"/>
                <a:sym typeface="+mn-ea"/>
              </a:rPr>
              <a:t>余以</a:t>
            </a:r>
            <a:r>
              <a:rPr lang="zh-CN" altLang="zh-CN" sz="2800" u="sng"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蕙纕</a:t>
            </a:r>
            <a:r>
              <a:rPr lang="zh-CN" altLang="zh-CN" sz="2800" u="sng" kern="100" dirty="0">
                <a:latin typeface="华光准圆_CNKI" panose="02000500000000000000" charset="-122"/>
                <a:ea typeface="华光准圆_CNKI" panose="02000500000000000000" charset="-122"/>
                <a:cs typeface="华光准圆_CNKI" panose="02000500000000000000" charset="-122"/>
                <a:sym typeface="+mn-ea"/>
              </a:rPr>
              <a:t>兮</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a:t>
            </a:r>
            <a:r>
              <a:rPr lang="zh-CN" altLang="zh-CN" sz="2800" u="sng" kern="100" dirty="0">
                <a:latin typeface="华光准圆_CNKI" panose="02000500000000000000" charset="-122"/>
                <a:ea typeface="华光准圆_CNKI" panose="02000500000000000000" charset="-122"/>
                <a:cs typeface="华光准圆_CNKI" panose="02000500000000000000" charset="-122"/>
                <a:sym typeface="+mn-ea"/>
              </a:rPr>
              <a:t>又申之以</a:t>
            </a:r>
            <a:r>
              <a:rPr lang="zh-CN" altLang="zh-CN" sz="2800" u="sng"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揽茝</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。亦余</a:t>
            </a:r>
            <a:endParaRPr lang="zh-CN" altLang="zh-CN" sz="2800" kern="100" dirty="0">
              <a:latin typeface="华光准圆_CNKI" panose="02000500000000000000" charset="-122"/>
              <a:ea typeface="华光准圆_CNKI" panose="02000500000000000000" charset="-122"/>
              <a:cs typeface="华光准圆_CNKI" panose="02000500000000000000" charset="-122"/>
              <a:sym typeface="+mn-ea"/>
            </a:endParaRPr>
          </a:p>
          <a:p>
            <a:pPr indent="0" fontAlgn="auto">
              <a:lnSpc>
                <a:spcPct val="120000"/>
              </a:lnSpc>
              <a:spcBef>
                <a:spcPct val="0"/>
              </a:spcBef>
              <a:spcAft>
                <a:spcPct val="0"/>
              </a:spcAft>
            </a:pPr>
            <a:endParaRPr lang="zh-CN" altLang="zh-CN" sz="2800" kern="100" dirty="0">
              <a:latin typeface="华光准圆_CNKI" panose="02000500000000000000" charset="-122"/>
              <a:ea typeface="华光准圆_CNKI" panose="02000500000000000000" charset="-122"/>
              <a:cs typeface="华光准圆_CNKI" panose="02000500000000000000" charset="-122"/>
              <a:sym typeface="+mn-ea"/>
            </a:endParaRPr>
          </a:p>
          <a:p>
            <a:pPr indent="0" fontAlgn="auto">
              <a:lnSpc>
                <a:spcPct val="120000"/>
              </a:lnSpc>
              <a:spcBef>
                <a:spcPct val="0"/>
              </a:spcBef>
              <a:spcAft>
                <a:spcPct val="0"/>
              </a:spcAft>
            </a:pP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心之所善兮，虽</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九</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死其犹未悔。怨</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灵修</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之</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浩荡</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兮，终不察</a:t>
            </a: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夫</a:t>
            </a:r>
            <a:endPar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endParaRPr>
          </a:p>
          <a:p>
            <a:pPr indent="0" fontAlgn="auto">
              <a:lnSpc>
                <a:spcPct val="120000"/>
              </a:lnSpc>
              <a:spcBef>
                <a:spcPct val="0"/>
              </a:spcBef>
              <a:spcAft>
                <a:spcPct val="0"/>
              </a:spcAft>
            </a:pPr>
            <a:endParaRPr lang="en-US" altLang="zh-CN" sz="2800" kern="100" dirty="0">
              <a:latin typeface="华光准圆_CNKI" panose="02000500000000000000" charset="-122"/>
              <a:ea typeface="华光准圆_CNKI" panose="02000500000000000000" charset="-122"/>
              <a:cs typeface="华光准圆_CNKI" panose="02000500000000000000" charset="-122"/>
              <a:sym typeface="+mn-ea"/>
            </a:endParaRPr>
          </a:p>
          <a:p>
            <a:pPr indent="0" fontAlgn="auto">
              <a:lnSpc>
                <a:spcPct val="120000"/>
              </a:lnSpc>
              <a:spcBef>
                <a:spcPct val="0"/>
              </a:spcBef>
              <a:spcAft>
                <a:spcPct val="0"/>
              </a:spcAft>
            </a:pPr>
            <a:r>
              <a:rPr lang="zh-CN" altLang="zh-CN" sz="28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民心。</a:t>
            </a:r>
            <a:endParaRPr lang="en-US" altLang="zh-CN" sz="2800" kern="100" dirty="0">
              <a:latin typeface="华光准圆_CNKI" panose="02000500000000000000" charset="-122"/>
              <a:ea typeface="华光准圆_CNKI" panose="02000500000000000000" charset="-122"/>
              <a:cs typeface="华光准圆_CNKI" panose="02000500000000000000" charset="-122"/>
              <a:sym typeface="+mn-ea"/>
            </a:endParaRPr>
          </a:p>
        </p:txBody>
      </p:sp>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文本翻译</a:t>
            </a:r>
            <a:endParaRPr lang="zh-CN" altLang="en-US" sz="3200">
              <a:latin typeface="华光准圆_CNKI" panose="02000500000000000000" charset="-122"/>
              <a:ea typeface="华光准圆_CNKI" panose="02000500000000000000" charset="-122"/>
            </a:endParaRPr>
          </a:p>
        </p:txBody>
      </p:sp>
      <p:sp>
        <p:nvSpPr>
          <p:cNvPr id="8" name="矩形 7"/>
          <p:cNvSpPr/>
          <p:nvPr/>
        </p:nvSpPr>
        <p:spPr>
          <a:xfrm>
            <a:off x="1966406" y="1087408"/>
            <a:ext cx="79502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叹息</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9" name="矩形 8"/>
          <p:cNvSpPr/>
          <p:nvPr/>
        </p:nvSpPr>
        <p:spPr>
          <a:xfrm>
            <a:off x="6223742" y="1077900"/>
            <a:ext cx="171323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爱慕、崇尚</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10" name="矩形 9"/>
          <p:cNvSpPr/>
          <p:nvPr/>
        </p:nvSpPr>
        <p:spPr>
          <a:xfrm>
            <a:off x="7952892" y="981075"/>
            <a:ext cx="171323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修洁而美好</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13" name="矩形 12"/>
          <p:cNvSpPr/>
          <p:nvPr/>
        </p:nvSpPr>
        <p:spPr>
          <a:xfrm>
            <a:off x="9781935" y="995680"/>
            <a:ext cx="1844040" cy="891540"/>
          </a:xfrm>
          <a:prstGeom prst="rect">
            <a:avLst/>
          </a:prstGeom>
        </p:spPr>
        <p:txBody>
          <a:bodyPr wrap="square">
            <a:spAutoFit/>
          </a:bodyPr>
          <a:lstStyle/>
          <a:p>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喻指束缚、约束</a:t>
            </a:r>
            <a:r>
              <a:rPr lang="zh-CN" altLang="zh-CN" sz="2800" b="1" kern="100" dirty="0">
                <a:solidFill>
                  <a:srgbClr val="C00000"/>
                </a:solidFill>
                <a:latin typeface="华文中宋" panose="02010600040101010101" charset="-122"/>
                <a:ea typeface="华文中宋" panose="02010600040101010101" charset="-122"/>
                <a:cs typeface="华文中宋" panose="02010600040101010101" charset="-122"/>
              </a:rPr>
              <a:t>。</a:t>
            </a:r>
            <a:endParaRPr lang="zh-CN" altLang="zh-CN" sz="2800" b="1" kern="100" dirty="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15" name="矩形 14"/>
          <p:cNvSpPr/>
          <p:nvPr/>
        </p:nvSpPr>
        <p:spPr>
          <a:xfrm>
            <a:off x="1148676" y="2036218"/>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句首</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17" name="矩形 16"/>
          <p:cNvSpPr/>
          <p:nvPr/>
        </p:nvSpPr>
        <p:spPr>
          <a:xfrm>
            <a:off x="2056517" y="2023459"/>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谏诤</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18" name="矩形 17"/>
          <p:cNvSpPr/>
          <p:nvPr/>
        </p:nvSpPr>
        <p:spPr>
          <a:xfrm>
            <a:off x="3219830" y="1734444"/>
            <a:ext cx="871688" cy="830997"/>
          </a:xfrm>
          <a:prstGeom prst="rect">
            <a:avLst/>
          </a:prstGeom>
        </p:spPr>
        <p:txBody>
          <a:bodyPr wrap="squar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废弃</a:t>
            </a:r>
            <a:r>
              <a:rPr lang="zh-CN" altLang="zh-CN" sz="2400" b="1" kern="100" dirty="0" smtClean="0">
                <a:solidFill>
                  <a:srgbClr val="C00000"/>
                </a:solidFill>
                <a:latin typeface="华文中宋" panose="02010600040101010101" charset="-122"/>
                <a:ea typeface="华文中宋" panose="02010600040101010101" charset="-122"/>
                <a:cs typeface="Times New Roman" panose="02020603050405020304" charset="0"/>
              </a:rPr>
              <a:t>、</a:t>
            </a:r>
            <a:endParaRPr lang="en-US" altLang="zh-CN" sz="2400" b="1" kern="100" dirty="0" smtClean="0">
              <a:solidFill>
                <a:srgbClr val="C00000"/>
              </a:solidFill>
              <a:latin typeface="华文中宋" panose="02010600040101010101" charset="-122"/>
              <a:ea typeface="华文中宋" panose="02010600040101010101" charset="-122"/>
              <a:cs typeface="Times New Roman" panose="02020603050405020304" charset="0"/>
            </a:endParaRPr>
          </a:p>
          <a:p>
            <a:r>
              <a:rPr lang="zh-CN" altLang="zh-CN" sz="2400" b="1" kern="100" dirty="0" smtClean="0">
                <a:solidFill>
                  <a:srgbClr val="C00000"/>
                </a:solidFill>
                <a:latin typeface="华文中宋" panose="02010600040101010101" charset="-122"/>
                <a:ea typeface="华文中宋" panose="02010600040101010101" charset="-122"/>
                <a:cs typeface="Times New Roman" panose="02020603050405020304" charset="0"/>
              </a:rPr>
              <a:t>贬斥</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19" name="矩形 18"/>
          <p:cNvSpPr/>
          <p:nvPr/>
        </p:nvSpPr>
        <p:spPr>
          <a:xfrm>
            <a:off x="4288564" y="1948785"/>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废弃</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1" name="矩形 20"/>
          <p:cNvSpPr/>
          <p:nvPr/>
        </p:nvSpPr>
        <p:spPr>
          <a:xfrm>
            <a:off x="5083584" y="1987434"/>
            <a:ext cx="1078230" cy="460375"/>
          </a:xfrm>
          <a:prstGeom prst="rect">
            <a:avLst/>
          </a:prstGeom>
        </p:spPr>
        <p:txBody>
          <a:bodyPr wrap="none">
            <a:spAutoFit/>
          </a:bodyPr>
          <a:lstStyle/>
          <a:p>
            <a:pPr algn="l"/>
            <a:r>
              <a:rPr lang="zh-CN" altLang="en-US" sz="2400" b="1" kern="100" spc="-60" dirty="0">
                <a:solidFill>
                  <a:srgbClr val="C00000"/>
                </a:solidFill>
                <a:latin typeface="华文中宋" panose="02010600040101010101" charset="-122"/>
                <a:ea typeface="华文中宋" panose="02010600040101010101" charset="-122"/>
                <a:cs typeface="华文中宋" panose="02010600040101010101" charset="-122"/>
              </a:rPr>
              <a:t>香草名</a:t>
            </a:r>
            <a:endParaRPr lang="zh-CN" altLang="en-US" sz="2400" b="1" kern="100" spc="-60" dirty="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22" name="矩形 21"/>
          <p:cNvSpPr/>
          <p:nvPr/>
        </p:nvSpPr>
        <p:spPr>
          <a:xfrm>
            <a:off x="4633747" y="2870625"/>
            <a:ext cx="3319145" cy="460375"/>
          </a:xfrm>
          <a:prstGeom prst="rect">
            <a:avLst/>
          </a:prstGeom>
        </p:spPr>
        <p:txBody>
          <a:bodyPr wrap="square">
            <a:spAutoFit/>
          </a:bodyPr>
          <a:lstStyle/>
          <a:p>
            <a:pPr algn="l"/>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sym typeface="+mn-ea"/>
              </a:rPr>
              <a:t>佩</a:t>
            </a:r>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带。比喻高尚的德行</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3" name="矩形 22"/>
          <p:cNvSpPr/>
          <p:nvPr/>
        </p:nvSpPr>
        <p:spPr>
          <a:xfrm>
            <a:off x="7363787" y="1978084"/>
            <a:ext cx="3895725" cy="460375"/>
          </a:xfrm>
          <a:prstGeom prst="rect">
            <a:avLst/>
          </a:prstGeom>
        </p:spPr>
        <p:txBody>
          <a:bodyPr wrap="squar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揽，采集；茝，香草名。</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5" name="矩形 24"/>
          <p:cNvSpPr/>
          <p:nvPr/>
        </p:nvSpPr>
        <p:spPr>
          <a:xfrm>
            <a:off x="2891881" y="3088844"/>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多次</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6" name="矩形 25"/>
          <p:cNvSpPr/>
          <p:nvPr/>
        </p:nvSpPr>
        <p:spPr>
          <a:xfrm>
            <a:off x="4686074" y="3873714"/>
            <a:ext cx="263144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神仙，这里指怀王</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7" name="矩形 26"/>
          <p:cNvSpPr/>
          <p:nvPr/>
        </p:nvSpPr>
        <p:spPr>
          <a:xfrm>
            <a:off x="7317514" y="3909835"/>
            <a:ext cx="232537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荒唐，没有准则</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8" name="矩形 27"/>
          <p:cNvSpPr/>
          <p:nvPr/>
        </p:nvSpPr>
        <p:spPr>
          <a:xfrm>
            <a:off x="9818687" y="3873714"/>
            <a:ext cx="1955165" cy="1568450"/>
          </a:xfrm>
          <a:prstGeom prst="rect">
            <a:avLst/>
          </a:prstGeom>
        </p:spPr>
        <p:txBody>
          <a:bodyPr wrap="squar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语气词，用于句中，起缓冲语气的作用</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 name="文本框 1"/>
          <p:cNvSpPr txBox="1"/>
          <p:nvPr/>
        </p:nvSpPr>
        <p:spPr>
          <a:xfrm>
            <a:off x="8762365" y="2891155"/>
            <a:ext cx="2325370" cy="460375"/>
          </a:xfrm>
          <a:prstGeom prst="rect">
            <a:avLst/>
          </a:prstGeom>
          <a:noFill/>
        </p:spPr>
        <p:txBody>
          <a:bodyPr wrap="none" rtlCol="0">
            <a:spAutoFit/>
          </a:bodyPr>
          <a:lstStyle/>
          <a:p>
            <a:pPr algn="l"/>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sym typeface="+mn-ea"/>
              </a:rPr>
              <a:t>比喻高尚的德行</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9" name="矩形 28"/>
          <p:cNvSpPr/>
          <p:nvPr/>
        </p:nvSpPr>
        <p:spPr>
          <a:xfrm>
            <a:off x="1915795" y="4217035"/>
            <a:ext cx="2439670" cy="706755"/>
          </a:xfrm>
          <a:prstGeom prst="rect">
            <a:avLst/>
          </a:prstGeom>
        </p:spPr>
        <p:txBody>
          <a:bodyPr wrap="square">
            <a:spAutoFit/>
          </a:bodyPr>
          <a:lstStyle/>
          <a:p>
            <a:r>
              <a:rPr lang="zh-CN" altLang="zh-CN" sz="2000" b="1" kern="100">
                <a:solidFill>
                  <a:srgbClr val="C00000"/>
                </a:solidFill>
                <a:latin typeface="宋体" panose="02010600030101010101" pitchFamily="2" charset="-122"/>
                <a:ea typeface="宋体" panose="02010600030101010101" pitchFamily="2" charset="-122"/>
                <a:cs typeface="宋体" panose="02010600030101010101" pitchFamily="2" charset="-122"/>
              </a:rPr>
              <a:t>人心，这里指</a:t>
            </a:r>
            <a:r>
              <a:rPr lang="en-US" altLang="zh-CN" sz="2000" b="1" kern="100">
                <a:solidFill>
                  <a:srgbClr val="C00000"/>
                </a:solidFill>
                <a:latin typeface="宋体" panose="02010600030101010101" pitchFamily="2" charset="-122"/>
                <a:ea typeface="宋体" panose="02010600030101010101" pitchFamily="2" charset="-122"/>
                <a:cs typeface="宋体" panose="02010600030101010101" pitchFamily="2" charset="-122"/>
              </a:rPr>
              <a:t>“</a:t>
            </a:r>
            <a:r>
              <a:rPr lang="zh-CN" altLang="zh-CN" sz="2000" b="1" kern="100">
                <a:solidFill>
                  <a:srgbClr val="C00000"/>
                </a:solidFill>
                <a:latin typeface="宋体" panose="02010600030101010101" pitchFamily="2" charset="-122"/>
                <a:ea typeface="宋体" panose="02010600030101010101" pitchFamily="2" charset="-122"/>
                <a:cs typeface="宋体" panose="02010600030101010101" pitchFamily="2" charset="-122"/>
              </a:rPr>
              <a:t>我的用心</a:t>
            </a:r>
            <a:r>
              <a:rPr lang="en-US" altLang="zh-CN" sz="2000" b="1" kern="100">
                <a:solidFill>
                  <a:srgbClr val="C00000"/>
                </a:solidFill>
                <a:latin typeface="宋体" panose="02010600030101010101" pitchFamily="2" charset="-122"/>
                <a:ea typeface="宋体" panose="02010600030101010101" pitchFamily="2" charset="-122"/>
                <a:cs typeface="宋体" panose="02010600030101010101" pitchFamily="2" charset="-122"/>
              </a:rPr>
              <a:t>”</a:t>
            </a:r>
            <a:endParaRPr lang="en-US" altLang="zh-CN" sz="2000" b="1" kern="100">
              <a:solidFill>
                <a:srgbClr val="C00000"/>
              </a:solidFill>
              <a:latin typeface="宋体" panose="02010600030101010101" pitchFamily="2" charset="-122"/>
              <a:ea typeface="宋体" panose="02010600030101010101" pitchFamily="2" charset="-122"/>
              <a:cs typeface="宋体" panose="02010600030101010101" pitchFamily="2" charset="-122"/>
            </a:endParaRPr>
          </a:p>
        </p:txBody>
      </p:sp>
      <p:sp>
        <p:nvSpPr>
          <p:cNvPr id="4" name="文本框 3"/>
          <p:cNvSpPr txBox="1"/>
          <p:nvPr/>
        </p:nvSpPr>
        <p:spPr>
          <a:xfrm>
            <a:off x="1069975" y="5062220"/>
            <a:ext cx="8563610" cy="1322070"/>
          </a:xfrm>
          <a:prstGeom prst="rect">
            <a:avLst/>
          </a:prstGeom>
          <a:noFill/>
        </p:spPr>
        <p:txBody>
          <a:bodyPr wrap="square" rtlCol="0">
            <a:spAutoFit/>
          </a:bodyPr>
          <a:lstStyle/>
          <a:p>
            <a:r>
              <a:rPr lang="zh-CN" altLang="en-US" sz="2000" b="1" dirty="0">
                <a:solidFill>
                  <a:srgbClr val="0070C0"/>
                </a:solidFill>
                <a:latin typeface="楷体" panose="02010609060101010101" charset="-122"/>
                <a:ea typeface="楷体" panose="02010609060101010101" charset="-122"/>
              </a:rPr>
              <a:t>我揩着眼泪啊声声长叹，可怜人生道路多么艰难。我虽爱好修洁严于责己，可早晨进谏晚上即遭贬。他们弹劾我佩带蕙草啊，又因我采白芷加我罪名。</a:t>
            </a:r>
            <a:endParaRPr lang="zh-CN" altLang="en-US" sz="2000" b="1" dirty="0">
              <a:solidFill>
                <a:srgbClr val="0070C0"/>
              </a:solidFill>
              <a:latin typeface="楷体" panose="02010609060101010101" charset="-122"/>
              <a:ea typeface="楷体" panose="02010609060101010101" charset="-122"/>
            </a:endParaRPr>
          </a:p>
          <a:p>
            <a:r>
              <a:rPr lang="zh-CN" altLang="en-US" sz="2000" b="1" dirty="0">
                <a:solidFill>
                  <a:srgbClr val="0070C0"/>
                </a:solidFill>
                <a:latin typeface="楷体" panose="02010609060101010101" charset="-122"/>
                <a:ea typeface="楷体" panose="02010609060101010101" charset="-122"/>
              </a:rPr>
              <a:t>这是我心中追求的东西，就是多次死亡也不后悔。怨就怨楚王这样糊涂啊，他始终不体察别人心情。</a:t>
            </a:r>
            <a:endParaRPr lang="zh-CN" altLang="en-US" sz="2000" b="1" dirty="0">
              <a:solidFill>
                <a:srgbClr val="0070C0"/>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to="" calcmode="lin" valueType="num">
                                      <p:cBhvr>
                                        <p:cTn id="12" dur="1" fill="hold"/>
                                        <p:tgtEl>
                                          <p:spTgt spid="9"/>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to="" calcmode="lin" valueType="num">
                                      <p:cBhvr>
                                        <p:cTn id="17" dur="1" fill="hold"/>
                                        <p:tgtEl>
                                          <p:spTgt spid="10"/>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to="" calcmode="lin" valueType="num">
                                      <p:cBhvr>
                                        <p:cTn id="22" dur="1" fill="hold"/>
                                        <p:tgtEl>
                                          <p:spTgt spid="13"/>
                                        </p:tgtEl>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to="" calcmode="lin" valueType="num">
                                      <p:cBhvr>
                                        <p:cTn id="27" dur="1" fill="hold"/>
                                        <p:tgtEl>
                                          <p:spTgt spid="15"/>
                                        </p:tgtEl>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 to="" calcmode="lin" valueType="num">
                                      <p:cBhvr>
                                        <p:cTn id="32" dur="1" fill="hold"/>
                                        <p:tgtEl>
                                          <p:spTgt spid="17"/>
                                        </p:tgtEl>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to="" calcmode="lin" valueType="num">
                                      <p:cBhvr>
                                        <p:cTn id="37" dur="1" fill="hold"/>
                                        <p:tgtEl>
                                          <p:spTgt spid="18"/>
                                        </p:tgtEl>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 to="" calcmode="lin" valueType="num">
                                      <p:cBhvr>
                                        <p:cTn id="42" dur="1" fill="hold"/>
                                        <p:tgtEl>
                                          <p:spTgt spid="19"/>
                                        </p:tgtEl>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to="" calcmode="lin" valueType="num">
                                      <p:cBhvr>
                                        <p:cTn id="47" dur="1" fill="hold"/>
                                        <p:tgtEl>
                                          <p:spTgt spid="21"/>
                                        </p:tgtEl>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 to="" calcmode="lin" valueType="num">
                                      <p:cBhvr>
                                        <p:cTn id="52" dur="1" fill="hold"/>
                                        <p:tgtEl>
                                          <p:spTgt spid="22"/>
                                        </p:tgtEl>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 to="" calcmode="lin" valueType="num">
                                      <p:cBhvr>
                                        <p:cTn id="57" dur="1" fill="hold"/>
                                        <p:tgtEl>
                                          <p:spTgt spid="23"/>
                                        </p:tgtEl>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2"/>
                                        </p:tgtEl>
                                        <p:attrNameLst>
                                          <p:attrName>style.visibility</p:attrName>
                                        </p:attrNameLst>
                                      </p:cBhvr>
                                      <p:to>
                                        <p:strVal val="visible"/>
                                      </p:to>
                                    </p:set>
                                    <p:anim to="" calcmode="lin" valueType="num">
                                      <p:cBhvr>
                                        <p:cTn id="62" dur="1" fill="hold"/>
                                        <p:tgtEl>
                                          <p:spTgt spid="2"/>
                                        </p:tgtEl>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 to="" calcmode="lin" valueType="num">
                                      <p:cBhvr>
                                        <p:cTn id="67" dur="1" fill="hold"/>
                                        <p:tgtEl>
                                          <p:spTgt spid="25"/>
                                        </p:tgtEl>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 to="" calcmode="lin" valueType="num">
                                      <p:cBhvr>
                                        <p:cTn id="72" dur="1" fill="hold"/>
                                        <p:tgtEl>
                                          <p:spTgt spid="26"/>
                                        </p:tgtEl>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 to="" calcmode="lin" valueType="num">
                                      <p:cBhvr>
                                        <p:cTn id="77" dur="1" fill="hold"/>
                                        <p:tgtEl>
                                          <p:spTgt spid="27"/>
                                        </p:tgtEl>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28"/>
                                        </p:tgtEl>
                                        <p:attrNameLst>
                                          <p:attrName>style.visibility</p:attrName>
                                        </p:attrNameLst>
                                      </p:cBhvr>
                                      <p:to>
                                        <p:strVal val="visible"/>
                                      </p:to>
                                    </p:set>
                                    <p:anim to="" calcmode="lin" valueType="num">
                                      <p:cBhvr>
                                        <p:cTn id="82" dur="1" fill="hold"/>
                                        <p:tgtEl>
                                          <p:spTgt spid="28"/>
                                        </p:tgtEl>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9"/>
                                        </p:tgtEl>
                                        <p:attrNameLst>
                                          <p:attrName>style.visibility</p:attrName>
                                        </p:attrNameLst>
                                      </p:cBhvr>
                                      <p:to>
                                        <p:strVal val="visible"/>
                                      </p:to>
                                    </p:set>
                                    <p:anim to="" calcmode="lin" valueType="num">
                                      <p:cBhvr>
                                        <p:cTn id="87" dur="1" fill="hold"/>
                                        <p:tgtEl>
                                          <p:spTgt spid="29"/>
                                        </p:tgtEl>
                                      </p:cBhvr>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4"/>
                                        </p:tgtEl>
                                        <p:attrNameLst>
                                          <p:attrName>style.visibility</p:attrName>
                                        </p:attrNameLst>
                                      </p:cBhvr>
                                      <p:to>
                                        <p:strVal val="visible"/>
                                      </p:to>
                                    </p:set>
                                    <p:anim calcmode="lin" valueType="num">
                                      <p:cBhvr additive="base">
                                        <p:cTn id="92" dur="500" fill="hold"/>
                                        <p:tgtEl>
                                          <p:spTgt spid="4"/>
                                        </p:tgtEl>
                                        <p:attrNameLst>
                                          <p:attrName>ppt_x</p:attrName>
                                        </p:attrNameLst>
                                      </p:cBhvr>
                                      <p:tavLst>
                                        <p:tav tm="0">
                                          <p:val>
                                            <p:strVal val="#ppt_x"/>
                                          </p:val>
                                        </p:tav>
                                        <p:tav tm="100000">
                                          <p:val>
                                            <p:strVal val="#ppt_x"/>
                                          </p:val>
                                        </p:tav>
                                      </p:tavLst>
                                    </p:anim>
                                    <p:anim calcmode="lin" valueType="num">
                                      <p:cBhvr additive="base">
                                        <p:cTn id="9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p:bldP spid="15" grpId="0"/>
      <p:bldP spid="17" grpId="0"/>
      <p:bldP spid="18" grpId="0"/>
      <p:bldP spid="19" grpId="0"/>
      <p:bldP spid="21" grpId="0"/>
      <p:bldP spid="22" grpId="0"/>
      <p:bldP spid="23" grpId="0"/>
      <p:bldP spid="25" grpId="0"/>
      <p:bldP spid="26" grpId="0"/>
      <p:bldP spid="27" grpId="0"/>
      <p:bldP spid="28" grpId="0"/>
      <p:bldP spid="2" grpId="0"/>
      <p:bldP spid="29" grpId="0"/>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77028" y="4269971"/>
            <a:ext cx="995471" cy="523220"/>
          </a:xfrm>
          <a:prstGeom prst="rect">
            <a:avLst/>
          </a:prstGeom>
          <a:ln w="28575">
            <a:solidFill>
              <a:schemeClr val="tx1"/>
            </a:solidFill>
          </a:ln>
        </p:spPr>
        <p:txBody>
          <a:bodyPr wrap="square">
            <a:spAutoFit/>
          </a:bodyPr>
          <a:lstStyle/>
          <a:p>
            <a:r>
              <a:rPr lang="zh-CN" altLang="en-US" sz="2800" b="1" kern="100" dirty="0" smtClean="0">
                <a:solidFill>
                  <a:srgbClr val="FF0000"/>
                </a:solidFill>
                <a:latin typeface="黑体" panose="02010609060101010101" charset="-122"/>
                <a:ea typeface="黑体" panose="02010609060101010101" charset="-122"/>
                <a:cs typeface="华光准圆_CNKI" panose="02000500000000000000" charset="-122"/>
                <a:sym typeface="+mn-ea"/>
              </a:rPr>
              <a:t>掩</a:t>
            </a:r>
            <a:r>
              <a:rPr lang="zh-CN" altLang="zh-CN" sz="2800" b="1" kern="100" dirty="0" smtClean="0">
                <a:solidFill>
                  <a:srgbClr val="FF0000"/>
                </a:solidFill>
                <a:latin typeface="黑体" panose="02010609060101010101" charset="-122"/>
                <a:ea typeface="黑体" panose="02010609060101010101" charset="-122"/>
                <a:cs typeface="华光准圆_CNKI" panose="02000500000000000000" charset="-122"/>
                <a:sym typeface="+mn-ea"/>
              </a:rPr>
              <a:t>涕</a:t>
            </a:r>
            <a:endParaRPr lang="zh-CN" altLang="en-US" sz="2800" b="1" dirty="0">
              <a:solidFill>
                <a:srgbClr val="FF0000"/>
              </a:solidFill>
              <a:latin typeface="黑体" panose="02010609060101010101" charset="-122"/>
              <a:ea typeface="黑体" panose="02010609060101010101" charset="-122"/>
            </a:endParaRPr>
          </a:p>
        </p:txBody>
      </p:sp>
      <p:pic>
        <p:nvPicPr>
          <p:cNvPr id="2050" name="Picture 2" descr="图片"/>
          <p:cNvPicPr>
            <a:picLocks noChangeAspect="1" noChangeArrowheads="1"/>
          </p:cNvPicPr>
          <p:nvPr/>
        </p:nvPicPr>
        <p:blipFill rotWithShape="1">
          <a:blip r:embed="rId1">
            <a:extLst>
              <a:ext uri="{28A0092B-C50C-407E-A947-70E740481C1C}">
                <a14:useLocalDpi xmlns:a14="http://schemas.microsoft.com/office/drawing/2010/main" val="0"/>
              </a:ext>
            </a:extLst>
          </a:blip>
          <a:srcRect l="7283" t="25581" r="20101" b="46580"/>
          <a:stretch>
            <a:fillRect/>
          </a:stretch>
        </p:blipFill>
        <p:spPr bwMode="auto">
          <a:xfrm>
            <a:off x="4923471" y="1898306"/>
            <a:ext cx="5431836" cy="1172784"/>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38643" y="330182"/>
            <a:ext cx="12153357" cy="366743"/>
          </a:xfrm>
          <a:prstGeom prst="rect">
            <a:avLst/>
          </a:prstGeom>
        </p:spPr>
        <p:txBody>
          <a:bodyPr wrap="square" lIns="121898" tIns="60948" rIns="121898" bIns="60948">
            <a:spAutoFit/>
          </a:bodyPr>
          <a:lstStyle/>
          <a:p>
            <a:pPr indent="720090">
              <a:lnSpc>
                <a:spcPts val="1900"/>
              </a:lnSpc>
              <a:spcBef>
                <a:spcPct val="0"/>
              </a:spcBef>
              <a:spcAft>
                <a:spcPct val="0"/>
              </a:spcAft>
            </a:pP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长太</a:t>
            </a:r>
            <a:r>
              <a:rPr lang="zh-CN" altLang="zh-CN" sz="2800" kern="100" dirty="0">
                <a:solidFill>
                  <a:srgbClr val="FF0000"/>
                </a:solidFill>
                <a:latin typeface="华光准圆_CNKI" panose="02000500000000000000" charset="-122"/>
                <a:ea typeface="华光准圆_CNKI" panose="02000500000000000000" charset="-122"/>
                <a:cs typeface="华光准圆_CNKI" panose="02000500000000000000" charset="-122"/>
                <a:sym typeface="+mn-ea"/>
              </a:rPr>
              <a:t>息</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以掩</a:t>
            </a:r>
            <a:r>
              <a:rPr lang="zh-CN" altLang="zh-CN" sz="2800" kern="100" dirty="0">
                <a:solidFill>
                  <a:srgbClr val="FF0000"/>
                </a:solidFill>
                <a:latin typeface="华光准圆_CNKI" panose="02000500000000000000" charset="-122"/>
                <a:ea typeface="华光准圆_CNKI" panose="02000500000000000000" charset="-122"/>
                <a:cs typeface="华光准圆_CNKI" panose="02000500000000000000" charset="-122"/>
                <a:sym typeface="+mn-ea"/>
              </a:rPr>
              <a:t>涕</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兮，哀民生之多艰</a:t>
            </a:r>
            <a:r>
              <a:rPr lang="zh-CN" altLang="zh-CN" sz="2800" kern="100" dirty="0" smtClean="0">
                <a:latin typeface="华光准圆_CNKI" panose="02000500000000000000" charset="-122"/>
                <a:ea typeface="华光准圆_CNKI" panose="02000500000000000000" charset="-122"/>
                <a:cs typeface="华光准圆_CNKI" panose="02000500000000000000" charset="-122"/>
                <a:sym typeface="+mn-ea"/>
              </a:rPr>
              <a:t>。余</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虽好修姱以鞿</a:t>
            </a:r>
            <a:r>
              <a:rPr lang="zh-CN" altLang="zh-CN" sz="2800" kern="100" dirty="0" smtClean="0">
                <a:latin typeface="华光准圆_CNKI" panose="02000500000000000000" charset="-122"/>
                <a:ea typeface="华光准圆_CNKI" panose="02000500000000000000" charset="-122"/>
                <a:cs typeface="华光准圆_CNKI" panose="02000500000000000000" charset="-122"/>
                <a:sym typeface="+mn-ea"/>
              </a:rPr>
              <a:t>羁兮</a:t>
            </a:r>
            <a:r>
              <a:rPr lang="zh-CN" altLang="zh-CN" sz="2800" kern="100" dirty="0">
                <a:latin typeface="华光准圆_CNKI" panose="02000500000000000000" charset="-122"/>
                <a:ea typeface="华光准圆_CNKI" panose="02000500000000000000" charset="-122"/>
                <a:cs typeface="华光准圆_CNKI" panose="02000500000000000000" charset="-122"/>
                <a:sym typeface="+mn-ea"/>
              </a:rPr>
              <a:t>，謇朝谇而夕替</a:t>
            </a:r>
            <a:r>
              <a:rPr lang="zh-CN" altLang="zh-CN" sz="2800" kern="100" dirty="0" smtClean="0">
                <a:latin typeface="华光准圆_CNKI" panose="02000500000000000000" charset="-122"/>
                <a:ea typeface="华光准圆_CNKI" panose="02000500000000000000" charset="-122"/>
                <a:cs typeface="华光准圆_CNKI" panose="02000500000000000000" charset="-122"/>
                <a:sym typeface="+mn-ea"/>
              </a:rPr>
              <a:t>。</a:t>
            </a:r>
            <a:endParaRPr lang="en-US" altLang="zh-CN" sz="2800" kern="100" dirty="0">
              <a:latin typeface="华光准圆_CNKI" panose="02000500000000000000" charset="-122"/>
              <a:ea typeface="华光准圆_CNKI" panose="02000500000000000000" charset="-122"/>
              <a:cs typeface="华光准圆_CNKI" panose="02000500000000000000" charset="-122"/>
              <a:sym typeface="+mn-ea"/>
            </a:endParaRPr>
          </a:p>
        </p:txBody>
      </p:sp>
      <p:sp>
        <p:nvSpPr>
          <p:cNvPr id="10" name="矩形 9"/>
          <p:cNvSpPr/>
          <p:nvPr/>
        </p:nvSpPr>
        <p:spPr>
          <a:xfrm>
            <a:off x="4922875" y="4271518"/>
            <a:ext cx="1794546" cy="521970"/>
          </a:xfrm>
          <a:prstGeom prst="rect">
            <a:avLst/>
          </a:prstGeom>
          <a:ln w="28575">
            <a:solidFill>
              <a:schemeClr val="tx1"/>
            </a:solidFill>
          </a:ln>
        </p:spPr>
        <p:txBody>
          <a:bodyPr wrap="square">
            <a:spAutoFit/>
          </a:bodyPr>
          <a:lstStyle/>
          <a:p>
            <a:r>
              <a:rPr lang="zh-CN" altLang="en-US" sz="2800" b="1" dirty="0" smtClean="0">
                <a:solidFill>
                  <a:srgbClr val="FF0000"/>
                </a:solidFill>
                <a:latin typeface="黑体" panose="02010609060101010101" charset="-122"/>
                <a:ea typeface="黑体" panose="02010609060101010101" charset="-122"/>
              </a:rPr>
              <a:t>掩面哭泣</a:t>
            </a:r>
            <a:endParaRPr lang="zh-CN" altLang="en-US" sz="2800" b="1" dirty="0" smtClean="0">
              <a:solidFill>
                <a:srgbClr val="FF0000"/>
              </a:solidFill>
              <a:latin typeface="黑体" panose="02010609060101010101" charset="-122"/>
              <a:ea typeface="黑体" panose="02010609060101010101" charset="-122"/>
            </a:endParaRPr>
          </a:p>
        </p:txBody>
      </p:sp>
      <p:sp>
        <p:nvSpPr>
          <p:cNvPr id="2" name="文本框 1"/>
          <p:cNvSpPr txBox="1"/>
          <p:nvPr/>
        </p:nvSpPr>
        <p:spPr>
          <a:xfrm>
            <a:off x="1477010" y="2222500"/>
            <a:ext cx="1348105" cy="521970"/>
          </a:xfrm>
          <a:prstGeom prst="rect">
            <a:avLst/>
          </a:prstGeom>
          <a:noFill/>
          <a:ln w="12700">
            <a:solidFill>
              <a:schemeClr val="tx1"/>
            </a:solidFill>
          </a:ln>
        </p:spPr>
        <p:txBody>
          <a:bodyPr wrap="square" rtlCol="0" anchor="t">
            <a:spAutoFit/>
          </a:bodyPr>
          <a:p>
            <a:r>
              <a:rPr lang="zh-CN" altLang="zh-CN" sz="2800" b="1" kern="100" dirty="0">
                <a:latin typeface="黑体" panose="02010609060101010101" charset="-122"/>
                <a:ea typeface="黑体" panose="02010609060101010101" charset="-122"/>
                <a:cs typeface="华光准圆_CNKI" panose="02000500000000000000" charset="-122"/>
                <a:sym typeface="+mn-ea"/>
              </a:rPr>
              <a:t>长太</a:t>
            </a:r>
            <a:r>
              <a:rPr lang="zh-CN" altLang="zh-CN" sz="2800" b="1" kern="100" dirty="0">
                <a:solidFill>
                  <a:srgbClr val="FF0000"/>
                </a:solidFill>
                <a:latin typeface="黑体" panose="02010609060101010101" charset="-122"/>
                <a:ea typeface="黑体" panose="02010609060101010101" charset="-122"/>
                <a:cs typeface="华光准圆_CNKI" panose="02000500000000000000" charset="-122"/>
                <a:sym typeface="+mn-ea"/>
              </a:rPr>
              <a:t>息</a:t>
            </a:r>
            <a:endParaRPr lang="zh-CN" altLang="zh-CN" sz="2800" b="1" kern="100" dirty="0">
              <a:solidFill>
                <a:srgbClr val="FF0000"/>
              </a:solidFill>
              <a:latin typeface="黑体" panose="02010609060101010101" charset="-122"/>
              <a:ea typeface="黑体" panose="02010609060101010101" charset="-122"/>
              <a:cs typeface="华光准圆_CNKI" panose="02000500000000000000"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0" grpId="0" bldLvl="0" animBg="1"/>
      <p:bldP spid="2" grpId="0" animBg="1"/>
      <p:bldP spid="2"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43890" y="1651635"/>
            <a:ext cx="10904220" cy="2704465"/>
          </a:xfrm>
          <a:prstGeom prst="rect">
            <a:avLst/>
          </a:prstGeom>
        </p:spPr>
        <p:txBody>
          <a:bodyPr wrap="square" lIns="121898" tIns="60948" rIns="121898" bIns="60948">
            <a:spAutoFit/>
          </a:bodyPr>
          <a:lstStyle/>
          <a:p>
            <a:pPr indent="0" fontAlgn="auto">
              <a:lnSpc>
                <a:spcPct val="120000"/>
              </a:lnSpc>
              <a:spcBef>
                <a:spcPct val="0"/>
              </a:spcBef>
              <a:spcAft>
                <a:spcPct val="0"/>
              </a:spcAft>
            </a:pP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众女</a:t>
            </a:r>
            <a:r>
              <a:rPr lang="zh-CN" altLang="zh-CN" sz="2800" kern="100">
                <a:latin typeface="宋体" panose="02010600030101010101" pitchFamily="2" charset="-122"/>
                <a:ea typeface="宋体" panose="02010600030101010101" pitchFamily="2" charset="-122"/>
                <a:cs typeface="华光准圆_CNKI" panose="02000500000000000000" charset="-122"/>
                <a:sym typeface="+mn-ea"/>
              </a:rPr>
              <a:t>嫉余之</a:t>
            </a: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蛾眉</a:t>
            </a:r>
            <a:r>
              <a:rPr lang="zh-CN" altLang="zh-CN" sz="2800" kern="100">
                <a:latin typeface="宋体" panose="02010600030101010101" pitchFamily="2" charset="-122"/>
                <a:ea typeface="宋体" panose="02010600030101010101" pitchFamily="2" charset="-122"/>
                <a:cs typeface="华光准圆_CNKI" panose="02000500000000000000" charset="-122"/>
                <a:sym typeface="+mn-ea"/>
              </a:rPr>
              <a:t>兮，</a:t>
            </a:r>
            <a:r>
              <a:rPr lang="zh-CN" altLang="zh-CN" sz="2800" u="sng"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谣诼</a:t>
            </a:r>
            <a:r>
              <a:rPr lang="zh-CN" altLang="zh-CN" sz="2800" u="sng" kern="100">
                <a:latin typeface="宋体" panose="02010600030101010101" pitchFamily="2" charset="-122"/>
                <a:ea typeface="宋体" panose="02010600030101010101" pitchFamily="2" charset="-122"/>
                <a:cs typeface="华光准圆_CNKI" panose="02000500000000000000" charset="-122"/>
                <a:sym typeface="+mn-ea"/>
              </a:rPr>
              <a:t>谓余以善淫</a:t>
            </a:r>
            <a:r>
              <a:rPr lang="zh-CN" altLang="zh-CN" sz="2800" kern="100">
                <a:latin typeface="宋体" panose="02010600030101010101" pitchFamily="2" charset="-122"/>
                <a:ea typeface="宋体" panose="02010600030101010101" pitchFamily="2" charset="-122"/>
                <a:cs typeface="华光准圆_CNKI" panose="02000500000000000000" charset="-122"/>
                <a:sym typeface="+mn-ea"/>
              </a:rPr>
              <a:t>。</a:t>
            </a: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固时俗</a:t>
            </a:r>
            <a:r>
              <a:rPr lang="zh-CN" altLang="zh-CN" sz="2800" kern="100">
                <a:latin typeface="宋体" panose="02010600030101010101" pitchFamily="2" charset="-122"/>
                <a:ea typeface="宋体" panose="02010600030101010101" pitchFamily="2" charset="-122"/>
                <a:cs typeface="华光准圆_CNKI" panose="02000500000000000000" charset="-122"/>
                <a:sym typeface="+mn-ea"/>
              </a:rPr>
              <a:t>之</a:t>
            </a: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工巧</a:t>
            </a:r>
            <a:r>
              <a:rPr lang="zh-CN" altLang="zh-CN" sz="2800" kern="100">
                <a:latin typeface="宋体" panose="02010600030101010101" pitchFamily="2" charset="-122"/>
                <a:ea typeface="宋体" panose="02010600030101010101" pitchFamily="2" charset="-122"/>
                <a:cs typeface="华光准圆_CNKI" panose="02000500000000000000" charset="-122"/>
                <a:sym typeface="+mn-ea"/>
              </a:rPr>
              <a:t>兮，</a:t>
            </a: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偭</a:t>
            </a:r>
            <a:r>
              <a:rPr lang="zh-CN" altLang="zh-CN" sz="2800" kern="100">
                <a:solidFill>
                  <a:prstClr val="black"/>
                </a:solidFill>
                <a:latin typeface="宋体" panose="02010600030101010101" pitchFamily="2" charset="-122"/>
                <a:ea typeface="宋体" panose="02010600030101010101" pitchFamily="2" charset="-122"/>
                <a:cs typeface="华光准圆_CNKI" panose="02000500000000000000" charset="-122"/>
                <a:sym typeface="+mn-ea"/>
              </a:rPr>
              <a:t>规矩而</a:t>
            </a:r>
            <a:endParaRPr lang="zh-CN" altLang="zh-CN" sz="2800" kern="100">
              <a:solidFill>
                <a:prstClr val="black"/>
              </a:solidFill>
              <a:latin typeface="宋体" panose="02010600030101010101" pitchFamily="2" charset="-122"/>
              <a:ea typeface="宋体" panose="02010600030101010101" pitchFamily="2" charset="-122"/>
              <a:cs typeface="华光准圆_CNKI" panose="02000500000000000000" charset="-122"/>
              <a:sym typeface="+mn-ea"/>
            </a:endParaRPr>
          </a:p>
          <a:p>
            <a:pPr indent="0" fontAlgn="auto">
              <a:lnSpc>
                <a:spcPct val="120000"/>
              </a:lnSpc>
              <a:spcBef>
                <a:spcPct val="0"/>
              </a:spcBef>
              <a:spcAft>
                <a:spcPct val="0"/>
              </a:spcAft>
            </a:pPr>
            <a:endParaRPr lang="zh-CN" altLang="zh-CN" sz="2800" kern="100">
              <a:solidFill>
                <a:prstClr val="black"/>
              </a:solidFill>
              <a:latin typeface="宋体" panose="02010600030101010101" pitchFamily="2" charset="-122"/>
              <a:ea typeface="宋体" panose="02010600030101010101" pitchFamily="2" charset="-122"/>
              <a:cs typeface="华光准圆_CNKI" panose="02000500000000000000" charset="-122"/>
              <a:sym typeface="+mn-ea"/>
            </a:endParaRPr>
          </a:p>
          <a:p>
            <a:pPr indent="0" fontAlgn="auto">
              <a:lnSpc>
                <a:spcPct val="120000"/>
              </a:lnSpc>
              <a:spcBef>
                <a:spcPct val="0"/>
              </a:spcBef>
              <a:spcAft>
                <a:spcPct val="0"/>
              </a:spcAft>
            </a:pPr>
            <a:r>
              <a:rPr lang="zh-CN" altLang="zh-CN" sz="2800" kern="100">
                <a:solidFill>
                  <a:prstClr val="black"/>
                </a:solidFill>
                <a:latin typeface="宋体" panose="02010600030101010101" pitchFamily="2" charset="-122"/>
                <a:ea typeface="宋体" panose="02010600030101010101" pitchFamily="2" charset="-122"/>
                <a:cs typeface="华光准圆_CNKI" panose="02000500000000000000" charset="-122"/>
                <a:sym typeface="+mn-ea"/>
              </a:rPr>
              <a:t>改</a:t>
            </a: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错</a:t>
            </a:r>
            <a:r>
              <a:rPr lang="zh-CN" altLang="zh-CN" sz="2800" kern="100">
                <a:solidFill>
                  <a:prstClr val="black"/>
                </a:solidFill>
                <a:latin typeface="宋体" panose="02010600030101010101" pitchFamily="2" charset="-122"/>
                <a:ea typeface="宋体" panose="02010600030101010101" pitchFamily="2" charset="-122"/>
                <a:cs typeface="华光准圆_CNKI" panose="02000500000000000000" charset="-122"/>
                <a:sym typeface="+mn-ea"/>
              </a:rPr>
              <a:t>。背</a:t>
            </a: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绳墨</a:t>
            </a:r>
            <a:r>
              <a:rPr lang="zh-CN" altLang="zh-CN" sz="2800" kern="100">
                <a:solidFill>
                  <a:prstClr val="black"/>
                </a:solidFill>
                <a:latin typeface="宋体" panose="02010600030101010101" pitchFamily="2" charset="-122"/>
                <a:ea typeface="宋体" panose="02010600030101010101" pitchFamily="2" charset="-122"/>
                <a:cs typeface="华光准圆_CNKI" panose="02000500000000000000" charset="-122"/>
                <a:sym typeface="+mn-ea"/>
              </a:rPr>
              <a:t>以追曲兮，竞周容以为度。</a:t>
            </a: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忳郁邑</a:t>
            </a:r>
            <a:r>
              <a:rPr lang="zh-CN" altLang="zh-CN" sz="2800" kern="100">
                <a:latin typeface="宋体" panose="02010600030101010101" pitchFamily="2" charset="-122"/>
                <a:ea typeface="宋体" panose="02010600030101010101" pitchFamily="2" charset="-122"/>
                <a:cs typeface="华光准圆_CNKI" panose="02000500000000000000" charset="-122"/>
                <a:sym typeface="+mn-ea"/>
              </a:rPr>
              <a:t>余</a:t>
            </a: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侘傺</a:t>
            </a:r>
            <a:r>
              <a:rPr lang="zh-CN" altLang="zh-CN" sz="2800" kern="100">
                <a:latin typeface="宋体" panose="02010600030101010101" pitchFamily="2" charset="-122"/>
                <a:ea typeface="宋体" panose="02010600030101010101" pitchFamily="2" charset="-122"/>
                <a:cs typeface="华光准圆_CNKI" panose="02000500000000000000" charset="-122"/>
                <a:sym typeface="+mn-ea"/>
              </a:rPr>
              <a:t>兮，吾独</a:t>
            </a: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穷</a:t>
            </a:r>
            <a:endPar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endParaRPr>
          </a:p>
          <a:p>
            <a:pPr indent="0" fontAlgn="auto">
              <a:lnSpc>
                <a:spcPct val="120000"/>
              </a:lnSpc>
              <a:spcBef>
                <a:spcPct val="0"/>
              </a:spcBef>
              <a:spcAft>
                <a:spcPct val="0"/>
              </a:spcAft>
            </a:pPr>
            <a:endPar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endParaRPr>
          </a:p>
          <a:p>
            <a:pPr indent="0" fontAlgn="auto">
              <a:lnSpc>
                <a:spcPct val="120000"/>
              </a:lnSpc>
              <a:spcBef>
                <a:spcPct val="0"/>
              </a:spcBef>
              <a:spcAft>
                <a:spcPct val="0"/>
              </a:spcAft>
            </a:pP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困</a:t>
            </a:r>
            <a:r>
              <a:rPr lang="zh-CN" altLang="zh-CN" sz="2800" kern="100">
                <a:latin typeface="宋体" panose="02010600030101010101" pitchFamily="2" charset="-122"/>
                <a:ea typeface="宋体" panose="02010600030101010101" pitchFamily="2" charset="-122"/>
                <a:cs typeface="华光准圆_CNKI" panose="02000500000000000000" charset="-122"/>
                <a:sym typeface="+mn-ea"/>
              </a:rPr>
              <a:t>乎此时也。宁</a:t>
            </a:r>
            <a:r>
              <a:rPr lang="zh-CN" altLang="zh-CN" sz="2800" kern="100">
                <a:solidFill>
                  <a:srgbClr val="0000FF"/>
                </a:solidFill>
                <a:latin typeface="宋体" panose="02010600030101010101" pitchFamily="2" charset="-122"/>
                <a:ea typeface="宋体" panose="02010600030101010101" pitchFamily="2" charset="-122"/>
                <a:cs typeface="华光准圆_CNKI" panose="02000500000000000000" charset="-122"/>
                <a:sym typeface="+mn-ea"/>
              </a:rPr>
              <a:t>溘</a:t>
            </a:r>
            <a:r>
              <a:rPr lang="zh-CN" altLang="zh-CN" sz="2800" kern="100">
                <a:solidFill>
                  <a:schemeClr val="tx1"/>
                </a:solidFill>
                <a:latin typeface="宋体" panose="02010600030101010101" pitchFamily="2" charset="-122"/>
                <a:ea typeface="宋体" panose="02010600030101010101" pitchFamily="2" charset="-122"/>
                <a:cs typeface="华光准圆_CNKI" panose="02000500000000000000" charset="-122"/>
                <a:sym typeface="+mn-ea"/>
              </a:rPr>
              <a:t>死以</a:t>
            </a:r>
            <a:r>
              <a:rPr lang="zh-CN" altLang="zh-CN" sz="2800" kern="100">
                <a:latin typeface="宋体" panose="02010600030101010101" pitchFamily="2" charset="-122"/>
                <a:ea typeface="宋体" panose="02010600030101010101" pitchFamily="2" charset="-122"/>
                <a:cs typeface="华光准圆_CNKI" panose="02000500000000000000" charset="-122"/>
                <a:sym typeface="+mn-ea"/>
              </a:rPr>
              <a:t>流亡兮，余不忍</a:t>
            </a:r>
            <a:r>
              <a:rPr lang="zh-CN" altLang="zh-CN" sz="2800" kern="100">
                <a:solidFill>
                  <a:srgbClr val="0000FF"/>
                </a:solidFill>
                <a:latin typeface="华光准圆_CNKI" panose="02000500000000000000" charset="-122"/>
                <a:ea typeface="华光准圆_CNKI" panose="02000500000000000000" charset="-122"/>
                <a:cs typeface="华光准圆_CNKI" panose="02000500000000000000" charset="-122"/>
                <a:sym typeface="+mn-ea"/>
              </a:rPr>
              <a:t>为</a:t>
            </a:r>
            <a:r>
              <a:rPr lang="zh-CN" altLang="zh-CN" sz="2800" kern="100">
                <a:latin typeface="华光准圆_CNKI" panose="02000500000000000000" charset="-122"/>
                <a:ea typeface="华光准圆_CNKI" panose="02000500000000000000" charset="-122"/>
                <a:cs typeface="华光准圆_CNKI" panose="02000500000000000000" charset="-122"/>
                <a:sym typeface="+mn-ea"/>
              </a:rPr>
              <a:t>此态也！</a:t>
            </a:r>
            <a:endParaRPr lang="en-US" altLang="zh-CN" sz="2800" kern="100">
              <a:latin typeface="宋体" panose="02010600030101010101" pitchFamily="2" charset="-122"/>
              <a:ea typeface="宋体" panose="02010600030101010101" pitchFamily="2" charset="-122"/>
              <a:cs typeface="华光准圆_CNKI" panose="02000500000000000000" charset="-122"/>
              <a:sym typeface="+mn-ea"/>
            </a:endParaRPr>
          </a:p>
        </p:txBody>
      </p:sp>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文本翻译</a:t>
            </a:r>
            <a:endParaRPr lang="zh-CN" altLang="en-US" sz="3200">
              <a:latin typeface="华光准圆_CNKI" panose="02000500000000000000" charset="-122"/>
              <a:ea typeface="华光准圆_CNKI" panose="02000500000000000000" charset="-122"/>
            </a:endParaRPr>
          </a:p>
        </p:txBody>
      </p:sp>
      <p:sp>
        <p:nvSpPr>
          <p:cNvPr id="30" name="矩形 29"/>
          <p:cNvSpPr/>
          <p:nvPr/>
        </p:nvSpPr>
        <p:spPr>
          <a:xfrm>
            <a:off x="520847" y="1262065"/>
            <a:ext cx="201930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喻指许多小人</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1" name="矩形 30"/>
          <p:cNvSpPr/>
          <p:nvPr/>
        </p:nvSpPr>
        <p:spPr>
          <a:xfrm>
            <a:off x="2444438" y="1276685"/>
            <a:ext cx="201930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喻指高尚德行</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2" name="矩形 31"/>
          <p:cNvSpPr/>
          <p:nvPr/>
        </p:nvSpPr>
        <p:spPr>
          <a:xfrm>
            <a:off x="4530439" y="1308872"/>
            <a:ext cx="171323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造谣、诽谤</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4" name="矩形 33"/>
          <p:cNvSpPr/>
          <p:nvPr/>
        </p:nvSpPr>
        <p:spPr>
          <a:xfrm>
            <a:off x="6606118" y="1281157"/>
            <a:ext cx="79502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本来</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5" name="矩形 34"/>
          <p:cNvSpPr/>
          <p:nvPr/>
        </p:nvSpPr>
        <p:spPr>
          <a:xfrm>
            <a:off x="7400736" y="1252592"/>
            <a:ext cx="79502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世俗</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6" name="矩形 35"/>
          <p:cNvSpPr/>
          <p:nvPr/>
        </p:nvSpPr>
        <p:spPr>
          <a:xfrm>
            <a:off x="8242626" y="1252786"/>
            <a:ext cx="140716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善于取巧</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 name="矩形 3"/>
          <p:cNvSpPr/>
          <p:nvPr/>
        </p:nvSpPr>
        <p:spPr>
          <a:xfrm>
            <a:off x="6703060" y="2290445"/>
            <a:ext cx="1794510" cy="521970"/>
          </a:xfrm>
          <a:prstGeom prst="rect">
            <a:avLst/>
          </a:prstGeom>
        </p:spPr>
        <p:txBody>
          <a:bodyPr wrap="square">
            <a:spAutoFit/>
          </a:bodyPr>
          <a:lstStyle/>
          <a:p>
            <a:r>
              <a:rPr lang="zh-CN" altLang="zh-CN" sz="2800" b="1" kern="100">
                <a:solidFill>
                  <a:srgbClr val="C00000"/>
                </a:solidFill>
                <a:latin typeface="华文中宋" panose="02010600040101010101" charset="-122"/>
                <a:ea typeface="华文中宋" panose="02010600040101010101" charset="-122"/>
                <a:cs typeface="华文中宋" panose="02010600040101010101" charset="-122"/>
              </a:rPr>
              <a:t>忧愁苦闷</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sym typeface="+mn-ea"/>
            </a:endParaRPr>
          </a:p>
        </p:txBody>
      </p:sp>
      <p:sp>
        <p:nvSpPr>
          <p:cNvPr id="10" name="矩形 9"/>
          <p:cNvSpPr/>
          <p:nvPr/>
        </p:nvSpPr>
        <p:spPr>
          <a:xfrm>
            <a:off x="711212" y="3327722"/>
            <a:ext cx="140716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走投无路</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12" name="矩形 11"/>
          <p:cNvSpPr/>
          <p:nvPr/>
        </p:nvSpPr>
        <p:spPr>
          <a:xfrm>
            <a:off x="2820483" y="3296669"/>
            <a:ext cx="1713230" cy="460375"/>
          </a:xfrm>
          <a:prstGeom prst="rect">
            <a:avLst/>
          </a:prstGeom>
        </p:spPr>
        <p:txBody>
          <a:bodyPr wrap="none">
            <a:spAutoFit/>
          </a:bodyPr>
          <a:lstStyle/>
          <a:p>
            <a:pPr lvl="0"/>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突然、忽然</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8" name="矩形 37"/>
          <p:cNvSpPr/>
          <p:nvPr/>
        </p:nvSpPr>
        <p:spPr>
          <a:xfrm>
            <a:off x="9742598" y="1222573"/>
            <a:ext cx="79502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违背</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0" name="矩形 39"/>
          <p:cNvSpPr/>
          <p:nvPr/>
        </p:nvSpPr>
        <p:spPr>
          <a:xfrm>
            <a:off x="658645" y="2065203"/>
            <a:ext cx="1415772" cy="830997"/>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通</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措</a:t>
            </a:r>
            <a:r>
              <a:rPr lang="en-US" altLang="zh-CN" sz="2400" b="1" kern="100" dirty="0" smtClean="0">
                <a:solidFill>
                  <a:srgbClr val="C00000"/>
                </a:solidFill>
                <a:latin typeface="华文中宋" panose="02010600040101010101" charset="-122"/>
                <a:ea typeface="华文中宋" panose="02010600040101010101" charset="-122"/>
                <a:cs typeface="华文中宋" panose="02010600040101010101" charset="-122"/>
              </a:rPr>
              <a:t>”</a:t>
            </a:r>
            <a:endPar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endParaRPr>
          </a:p>
          <a:p>
            <a:r>
              <a:rPr lang="zh-CN" altLang="zh-CN" sz="2400" b="1" kern="100" dirty="0" smtClean="0">
                <a:solidFill>
                  <a:srgbClr val="C00000"/>
                </a:solidFill>
                <a:latin typeface="华文中宋" panose="02010600040101010101" charset="-122"/>
                <a:ea typeface="华文中宋" panose="02010600040101010101" charset="-122"/>
                <a:cs typeface="华文中宋" panose="02010600040101010101" charset="-122"/>
              </a:rPr>
              <a:t>措施</a:t>
            </a:r>
            <a:endPar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42" name="矩形 41"/>
          <p:cNvSpPr/>
          <p:nvPr/>
        </p:nvSpPr>
        <p:spPr>
          <a:xfrm>
            <a:off x="1912812" y="2406585"/>
            <a:ext cx="232537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比喻准绳、准则</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 name="文本框 1"/>
          <p:cNvSpPr txBox="1"/>
          <p:nvPr/>
        </p:nvSpPr>
        <p:spPr>
          <a:xfrm>
            <a:off x="8497570" y="2290445"/>
            <a:ext cx="1713230" cy="460375"/>
          </a:xfrm>
          <a:prstGeom prst="rect">
            <a:avLst/>
          </a:prstGeom>
          <a:noFill/>
        </p:spPr>
        <p:txBody>
          <a:bodyPr wrap="none" rtlCol="0">
            <a:spAutoFit/>
          </a:bodyPr>
          <a:lstStyle/>
          <a:p>
            <a:pPr algn="l"/>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sym typeface="+mn-ea"/>
              </a:rPr>
              <a:t>失意的样子</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sym typeface="+mn-ea"/>
            </a:endParaRPr>
          </a:p>
        </p:txBody>
      </p:sp>
      <p:sp>
        <p:nvSpPr>
          <p:cNvPr id="14" name="矩形 13"/>
          <p:cNvSpPr/>
          <p:nvPr/>
        </p:nvSpPr>
        <p:spPr>
          <a:xfrm>
            <a:off x="6606112" y="3297622"/>
            <a:ext cx="79502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做出</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6" name="文本框 5"/>
          <p:cNvSpPr txBox="1"/>
          <p:nvPr/>
        </p:nvSpPr>
        <p:spPr>
          <a:xfrm>
            <a:off x="1485900" y="4424045"/>
            <a:ext cx="7011670" cy="1938020"/>
          </a:xfrm>
          <a:prstGeom prst="rect">
            <a:avLst/>
          </a:prstGeom>
          <a:noFill/>
        </p:spPr>
        <p:txBody>
          <a:bodyPr wrap="square" rtlCol="0">
            <a:spAutoFit/>
          </a:bodyPr>
          <a:lstStyle/>
          <a:p>
            <a:r>
              <a:rPr lang="zh-CN" altLang="en-US" sz="2400" b="1" dirty="0">
                <a:solidFill>
                  <a:srgbClr val="0070C0"/>
                </a:solidFill>
                <a:latin typeface="楷体" panose="02010609060101010101" charset="-122"/>
                <a:ea typeface="楷体" panose="02010609060101010101" charset="-122"/>
              </a:rPr>
              <a:t>那些女人妒忌我的丰姿，造谣诬蔑说我妖艳好淫。</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庸人本来善于投机取巧，背弃规矩而又改变政策。</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违背是非标准追求邪曲，争着苟合取悦作为法则。</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忧愁烦闷啊我失意不安，现在孤独穷困多么艰难。</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宁可马上死去魂魄离散，媚俗取巧啊我坚决不干。</a:t>
            </a:r>
            <a:endParaRPr lang="zh-CN" altLang="en-US" sz="2400" b="1" dirty="0">
              <a:solidFill>
                <a:srgbClr val="0070C0"/>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to="" calcmode="lin" valueType="num">
                                      <p:cBhvr>
                                        <p:cTn id="7" dur="1" fill="hold"/>
                                        <p:tgtEl>
                                          <p:spTgt spid="30"/>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 to="" calcmode="lin" valueType="num">
                                      <p:cBhvr>
                                        <p:cTn id="12" dur="1" fill="hold"/>
                                        <p:tgtEl>
                                          <p:spTgt spid="31"/>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 to="" calcmode="lin" valueType="num">
                                      <p:cBhvr>
                                        <p:cTn id="17" dur="1" fill="hold"/>
                                        <p:tgtEl>
                                          <p:spTgt spid="32"/>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 to="" calcmode="lin" valueType="num">
                                      <p:cBhvr>
                                        <p:cTn id="22" dur="1" fill="hold"/>
                                        <p:tgtEl>
                                          <p:spTgt spid="34"/>
                                        </p:tgtEl>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 to="" calcmode="lin" valueType="num">
                                      <p:cBhvr>
                                        <p:cTn id="27" dur="1" fill="hold"/>
                                        <p:tgtEl>
                                          <p:spTgt spid="35"/>
                                        </p:tgtEl>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6"/>
                                        </p:tgtEl>
                                        <p:attrNameLst>
                                          <p:attrName>style.visibility</p:attrName>
                                        </p:attrNameLst>
                                      </p:cBhvr>
                                      <p:to>
                                        <p:strVal val="visible"/>
                                      </p:to>
                                    </p:set>
                                    <p:anim to="" calcmode="lin" valueType="num">
                                      <p:cBhvr>
                                        <p:cTn id="32" dur="1" fill="hold"/>
                                        <p:tgtEl>
                                          <p:spTgt spid="36"/>
                                        </p:tgtEl>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 to="" calcmode="lin" valueType="num">
                                      <p:cBhvr>
                                        <p:cTn id="37" dur="1" fill="hold"/>
                                        <p:tgtEl>
                                          <p:spTgt spid="38"/>
                                        </p:tgtEl>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0"/>
                                        </p:tgtEl>
                                        <p:attrNameLst>
                                          <p:attrName>style.visibility</p:attrName>
                                        </p:attrNameLst>
                                      </p:cBhvr>
                                      <p:to>
                                        <p:strVal val="visible"/>
                                      </p:to>
                                    </p:set>
                                    <p:anim to="" calcmode="lin" valueType="num">
                                      <p:cBhvr>
                                        <p:cTn id="42" dur="1" fill="hold"/>
                                        <p:tgtEl>
                                          <p:spTgt spid="40"/>
                                        </p:tgtEl>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anim to="" calcmode="lin" valueType="num">
                                      <p:cBhvr>
                                        <p:cTn id="47" dur="1" fill="hold"/>
                                        <p:tgtEl>
                                          <p:spTgt spid="42"/>
                                        </p:tgtEl>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anim to="" calcmode="lin" valueType="num">
                                      <p:cBhvr>
                                        <p:cTn id="52" dur="1" fill="hold"/>
                                        <p:tgtEl>
                                          <p:spTgt spid="4"/>
                                        </p:tgtEl>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anim to="" calcmode="lin" valueType="num">
                                      <p:cBhvr>
                                        <p:cTn id="57" dur="1" fill="hold"/>
                                        <p:tgtEl>
                                          <p:spTgt spid="2"/>
                                        </p:tgtEl>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 to="" calcmode="lin" valueType="num">
                                      <p:cBhvr>
                                        <p:cTn id="62" dur="1" fill="hold"/>
                                        <p:tgtEl>
                                          <p:spTgt spid="10"/>
                                        </p:tgtEl>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to="" calcmode="lin" valueType="num">
                                      <p:cBhvr>
                                        <p:cTn id="67" dur="1" fill="hold"/>
                                        <p:tgtEl>
                                          <p:spTgt spid="12"/>
                                        </p:tgtEl>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anim to="" calcmode="lin" valueType="num">
                                      <p:cBhvr>
                                        <p:cTn id="72" dur="1" fill="hold"/>
                                        <p:tgtEl>
                                          <p:spTgt spid="14"/>
                                        </p:tgtEl>
                                      </p:cBhvr>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6"/>
                                        </p:tgtEl>
                                        <p:attrNameLst>
                                          <p:attrName>style.visibility</p:attrName>
                                        </p:attrNameLst>
                                      </p:cBhvr>
                                      <p:to>
                                        <p:strVal val="visible"/>
                                      </p:to>
                                    </p:set>
                                    <p:anim calcmode="lin" valueType="num">
                                      <p:cBhvr additive="base">
                                        <p:cTn id="77" dur="500" fill="hold"/>
                                        <p:tgtEl>
                                          <p:spTgt spid="6"/>
                                        </p:tgtEl>
                                        <p:attrNameLst>
                                          <p:attrName>ppt_x</p:attrName>
                                        </p:attrNameLst>
                                      </p:cBhvr>
                                      <p:tavLst>
                                        <p:tav tm="0">
                                          <p:val>
                                            <p:strVal val="#ppt_x"/>
                                          </p:val>
                                        </p:tav>
                                        <p:tav tm="100000">
                                          <p:val>
                                            <p:strVal val="#ppt_x"/>
                                          </p:val>
                                        </p:tav>
                                      </p:tavLst>
                                    </p:anim>
                                    <p:anim calcmode="lin" valueType="num">
                                      <p:cBhvr additive="base">
                                        <p:cTn id="7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4" grpId="0"/>
      <p:bldP spid="35" grpId="0"/>
      <p:bldP spid="36" grpId="0"/>
      <p:bldP spid="4" grpId="0"/>
      <p:bldP spid="10" grpId="0"/>
      <p:bldP spid="12" grpId="0"/>
      <p:bldP spid="38" grpId="0"/>
      <p:bldP spid="40" grpId="0"/>
      <p:bldP spid="42" grpId="0"/>
      <p:bldP spid="2" grpId="0"/>
      <p:bldP spid="14"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43890" y="1530985"/>
            <a:ext cx="10904220" cy="3073400"/>
          </a:xfrm>
          <a:prstGeom prst="rect">
            <a:avLst/>
          </a:prstGeom>
        </p:spPr>
        <p:txBody>
          <a:bodyPr wrap="square" lIns="121898" tIns="60948" rIns="121898" bIns="60948">
            <a:spAutoFit/>
          </a:bodyPr>
          <a:lstStyle/>
          <a:p>
            <a:pPr indent="0" fontAlgn="auto">
              <a:lnSpc>
                <a:spcPct val="120000"/>
              </a:lnSpc>
              <a:spcBef>
                <a:spcPct val="0"/>
              </a:spcBef>
              <a:spcAft>
                <a:spcPct val="0"/>
              </a:spcAft>
            </a:pPr>
            <a:r>
              <a:rPr lang="zh-CN" altLang="zh-CN" sz="3200" kern="100" dirty="0">
                <a:solidFill>
                  <a:schemeClr val="tx1"/>
                </a:solidFill>
                <a:latin typeface="华光准圆_CNKI" panose="02000500000000000000" charset="-122"/>
                <a:ea typeface="华光准圆_CNKI" panose="02000500000000000000" charset="-122"/>
                <a:cs typeface="华光准圆_CNKI" panose="02000500000000000000" charset="-122"/>
                <a:sym typeface="+mn-ea"/>
              </a:rPr>
              <a:t>鸷鸟之</a:t>
            </a:r>
            <a:r>
              <a:rPr lang="zh-CN" altLang="zh-CN" sz="3200" kern="100" dirty="0">
                <a:latin typeface="华光准圆_CNKI" panose="02000500000000000000" charset="-122"/>
                <a:ea typeface="华光准圆_CNKI" panose="02000500000000000000" charset="-122"/>
                <a:cs typeface="华光准圆_CNKI" panose="02000500000000000000" charset="-122"/>
                <a:sym typeface="+mn-ea"/>
              </a:rPr>
              <a:t>不群兮，自前世而</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固然</a:t>
            </a:r>
            <a:r>
              <a:rPr lang="zh-CN" altLang="zh-CN" sz="3200" kern="100" dirty="0">
                <a:latin typeface="华光准圆_CNKI" panose="02000500000000000000" charset="-122"/>
                <a:ea typeface="华光准圆_CNKI" panose="02000500000000000000" charset="-122"/>
                <a:cs typeface="华光准圆_CNKI" panose="02000500000000000000" charset="-122"/>
                <a:sym typeface="+mn-ea"/>
              </a:rPr>
              <a:t>。何方</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圜</a:t>
            </a:r>
            <a:r>
              <a:rPr lang="zh-CN" altLang="zh-CN" sz="3200" kern="100" dirty="0">
                <a:latin typeface="华光准圆_CNKI" panose="02000500000000000000" charset="-122"/>
                <a:ea typeface="华光准圆_CNKI" panose="02000500000000000000" charset="-122"/>
                <a:cs typeface="华光准圆_CNKI" panose="02000500000000000000" charset="-122"/>
                <a:sym typeface="+mn-ea"/>
              </a:rPr>
              <a:t>之能</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周</a:t>
            </a:r>
            <a:r>
              <a:rPr lang="zh-CN" altLang="zh-CN" sz="3200" kern="100" dirty="0">
                <a:latin typeface="华光准圆_CNKI" panose="02000500000000000000" charset="-122"/>
                <a:ea typeface="华光准圆_CNKI" panose="02000500000000000000" charset="-122"/>
                <a:cs typeface="华光准圆_CNKI" panose="02000500000000000000" charset="-122"/>
                <a:sym typeface="+mn-ea"/>
              </a:rPr>
              <a:t>兮？夫</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孰异道</a:t>
            </a:r>
            <a:endPar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endParaRPr>
          </a:p>
          <a:p>
            <a:pPr indent="0" fontAlgn="auto">
              <a:lnSpc>
                <a:spcPct val="120000"/>
              </a:lnSpc>
              <a:spcBef>
                <a:spcPct val="0"/>
              </a:spcBef>
              <a:spcAft>
                <a:spcPct val="0"/>
              </a:spcAft>
            </a:pPr>
            <a:endParaRPr lang="zh-CN" altLang="zh-CN" sz="3200" u="sng"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endParaRPr>
          </a:p>
          <a:p>
            <a:pPr indent="0" fontAlgn="auto">
              <a:lnSpc>
                <a:spcPct val="120000"/>
              </a:lnSpc>
              <a:spcBef>
                <a:spcPct val="0"/>
              </a:spcBef>
              <a:spcAft>
                <a:spcPct val="0"/>
              </a:spcAft>
            </a:pPr>
            <a:r>
              <a:rPr lang="zh-CN" altLang="zh-CN" sz="3200" u="sng" kern="100" dirty="0">
                <a:latin typeface="华光准圆_CNKI" panose="02000500000000000000" charset="-122"/>
                <a:ea typeface="华光准圆_CNKI" panose="02000500000000000000" charset="-122"/>
                <a:cs typeface="华光准圆_CNKI" panose="02000500000000000000" charset="-122"/>
                <a:sym typeface="+mn-ea"/>
              </a:rPr>
              <a:t>而</a:t>
            </a:r>
            <a:r>
              <a:rPr lang="zh-CN" altLang="zh-CN" sz="3200" u="sng"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相安</a:t>
            </a:r>
            <a:r>
              <a:rPr lang="zh-CN" altLang="zh-CN" sz="3200" u="sng" kern="100" dirty="0">
                <a:latin typeface="华光准圆_CNKI" panose="02000500000000000000" charset="-122"/>
                <a:ea typeface="华光准圆_CNKI" panose="02000500000000000000" charset="-122"/>
                <a:cs typeface="华光准圆_CNKI" panose="02000500000000000000" charset="-122"/>
                <a:sym typeface="+mn-ea"/>
              </a:rPr>
              <a:t>？</a:t>
            </a:r>
            <a:r>
              <a:rPr lang="zh-CN" altLang="zh-CN" sz="3200" u="sng"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屈</a:t>
            </a:r>
            <a:r>
              <a:rPr lang="zh-CN" altLang="zh-CN" sz="3200" kern="100" dirty="0">
                <a:latin typeface="华光准圆_CNKI" panose="02000500000000000000" charset="-122"/>
                <a:ea typeface="华光准圆_CNKI" panose="02000500000000000000" charset="-122"/>
                <a:cs typeface="华光准圆_CNKI" panose="02000500000000000000" charset="-122"/>
                <a:sym typeface="+mn-ea"/>
              </a:rPr>
              <a:t>心而</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抑志</a:t>
            </a:r>
            <a:r>
              <a:rPr lang="zh-CN" altLang="zh-CN" sz="3200" kern="100" dirty="0">
                <a:latin typeface="华光准圆_CNKI" panose="02000500000000000000" charset="-122"/>
                <a:ea typeface="华光准圆_CNKI" panose="02000500000000000000" charset="-122"/>
                <a:cs typeface="华光准圆_CNKI" panose="02000500000000000000" charset="-122"/>
                <a:sym typeface="+mn-ea"/>
              </a:rPr>
              <a:t>兮，忍</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尤</a:t>
            </a:r>
            <a:r>
              <a:rPr lang="zh-CN" altLang="zh-CN" sz="3200" kern="100" dirty="0">
                <a:latin typeface="华光准圆_CNKI" panose="02000500000000000000" charset="-122"/>
                <a:ea typeface="华光准圆_CNKI" panose="02000500000000000000" charset="-122"/>
                <a:cs typeface="华光准圆_CNKI" panose="02000500000000000000" charset="-122"/>
                <a:sym typeface="+mn-ea"/>
              </a:rPr>
              <a:t>而</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攘诟</a:t>
            </a:r>
            <a:r>
              <a:rPr lang="zh-CN" altLang="zh-CN" sz="3200" kern="100" dirty="0">
                <a:latin typeface="华光准圆_CNKI" panose="02000500000000000000" charset="-122"/>
                <a:ea typeface="华光准圆_CNKI" panose="02000500000000000000" charset="-122"/>
                <a:cs typeface="华光准圆_CNKI" panose="02000500000000000000" charset="-122"/>
                <a:sym typeface="+mn-ea"/>
              </a:rPr>
              <a:t>。</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伏</a:t>
            </a:r>
            <a:r>
              <a:rPr lang="zh-CN" altLang="zh-CN" sz="3200" kern="100" dirty="0">
                <a:latin typeface="华光准圆_CNKI" panose="02000500000000000000" charset="-122"/>
                <a:ea typeface="华光准圆_CNKI" panose="02000500000000000000" charset="-122"/>
                <a:cs typeface="华光准圆_CNKI" panose="02000500000000000000" charset="-122"/>
                <a:sym typeface="+mn-ea"/>
              </a:rPr>
              <a:t>清白以</a:t>
            </a:r>
            <a:r>
              <a:rPr lang="zh-CN" altLang="zh-CN" sz="3200" kern="100" dirty="0">
                <a:solidFill>
                  <a:srgbClr val="0000FF"/>
                </a:solidFill>
                <a:latin typeface="华光准圆_CNKI" panose="02000500000000000000" charset="-122"/>
                <a:ea typeface="华光准圆_CNKI" panose="02000500000000000000" charset="-122"/>
                <a:cs typeface="华光准圆_CNKI" panose="02000500000000000000" charset="-122"/>
                <a:sym typeface="+mn-ea"/>
              </a:rPr>
              <a:t>死直</a:t>
            </a:r>
            <a:r>
              <a:rPr lang="zh-CN" altLang="zh-CN" sz="3200" kern="100" dirty="0">
                <a:latin typeface="华光准圆_CNKI" panose="02000500000000000000" charset="-122"/>
                <a:ea typeface="华光准圆_CNKI" panose="02000500000000000000" charset="-122"/>
                <a:cs typeface="华光准圆_CNKI" panose="02000500000000000000" charset="-122"/>
                <a:sym typeface="+mn-ea"/>
              </a:rPr>
              <a:t>兮，固</a:t>
            </a:r>
            <a:endParaRPr lang="zh-CN" altLang="zh-CN" sz="3200" kern="100" dirty="0">
              <a:latin typeface="华光准圆_CNKI" panose="02000500000000000000" charset="-122"/>
              <a:ea typeface="华光准圆_CNKI" panose="02000500000000000000" charset="-122"/>
              <a:cs typeface="华光准圆_CNKI" panose="02000500000000000000" charset="-122"/>
              <a:sym typeface="+mn-ea"/>
            </a:endParaRPr>
          </a:p>
          <a:p>
            <a:pPr indent="0" fontAlgn="auto">
              <a:lnSpc>
                <a:spcPct val="120000"/>
              </a:lnSpc>
              <a:spcBef>
                <a:spcPct val="0"/>
              </a:spcBef>
              <a:spcAft>
                <a:spcPct val="0"/>
              </a:spcAft>
            </a:pPr>
            <a:endParaRPr lang="zh-CN" altLang="zh-CN" sz="3200" kern="100" dirty="0">
              <a:latin typeface="华光准圆_CNKI" panose="02000500000000000000" charset="-122"/>
              <a:ea typeface="华光准圆_CNKI" panose="02000500000000000000" charset="-122"/>
              <a:cs typeface="华光准圆_CNKI" panose="02000500000000000000" charset="-122"/>
              <a:sym typeface="+mn-ea"/>
            </a:endParaRPr>
          </a:p>
          <a:p>
            <a:pPr indent="0" fontAlgn="auto">
              <a:lnSpc>
                <a:spcPct val="120000"/>
              </a:lnSpc>
              <a:spcBef>
                <a:spcPct val="0"/>
              </a:spcBef>
              <a:spcAft>
                <a:spcPct val="0"/>
              </a:spcAft>
            </a:pPr>
            <a:r>
              <a:rPr lang="zh-CN" altLang="zh-CN" sz="3200" kern="100" dirty="0">
                <a:latin typeface="华光准圆_CNKI" panose="02000500000000000000" charset="-122"/>
                <a:ea typeface="华光准圆_CNKI" panose="02000500000000000000" charset="-122"/>
                <a:cs typeface="华光准圆_CNKI" panose="02000500000000000000" charset="-122"/>
                <a:sym typeface="+mn-ea"/>
              </a:rPr>
              <a:t>前圣之所厚。</a:t>
            </a:r>
            <a:endParaRPr lang="en-US" altLang="zh-CN" sz="3200" kern="100" dirty="0">
              <a:latin typeface="华光准圆_CNKI" panose="02000500000000000000" charset="-122"/>
              <a:ea typeface="华光准圆_CNKI" panose="02000500000000000000" charset="-122"/>
              <a:cs typeface="华光准圆_CNKI" panose="02000500000000000000" charset="-122"/>
              <a:sym typeface="+mn-ea"/>
            </a:endParaRPr>
          </a:p>
        </p:txBody>
      </p:sp>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文本翻译</a:t>
            </a:r>
            <a:endParaRPr lang="zh-CN" altLang="en-US" sz="3200">
              <a:latin typeface="华光准圆_CNKI" panose="02000500000000000000" charset="-122"/>
              <a:ea typeface="华光准圆_CNKI" panose="02000500000000000000" charset="-122"/>
            </a:endParaRPr>
          </a:p>
        </p:txBody>
      </p:sp>
      <p:sp>
        <p:nvSpPr>
          <p:cNvPr id="21" name="矩形 20"/>
          <p:cNvSpPr/>
          <p:nvPr/>
        </p:nvSpPr>
        <p:spPr>
          <a:xfrm>
            <a:off x="4400108" y="1099677"/>
            <a:ext cx="171323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本来就这样</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2" name="矩形 21"/>
          <p:cNvSpPr/>
          <p:nvPr/>
        </p:nvSpPr>
        <p:spPr>
          <a:xfrm>
            <a:off x="6873504" y="1139701"/>
            <a:ext cx="140716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华文中宋" panose="02010600040101010101" charset="-122"/>
              </a:rPr>
              <a:t>通</a:t>
            </a:r>
            <a:r>
              <a:rPr lang="en-US" altLang="zh-CN" sz="2400" b="1" kern="10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a:solidFill>
                  <a:srgbClr val="C00000"/>
                </a:solidFill>
                <a:latin typeface="华文中宋" panose="02010600040101010101" charset="-122"/>
                <a:ea typeface="华文中宋" panose="02010600040101010101" charset="-122"/>
                <a:cs typeface="华文中宋" panose="02010600040101010101" charset="-122"/>
              </a:rPr>
              <a:t>圆</a:t>
            </a:r>
            <a:r>
              <a:rPr lang="en-US" altLang="zh-CN" sz="2400" b="1" kern="100">
                <a:solidFill>
                  <a:srgbClr val="C00000"/>
                </a:solidFill>
                <a:latin typeface="华文中宋" panose="02010600040101010101" charset="-122"/>
                <a:ea typeface="华文中宋" panose="02010600040101010101" charset="-122"/>
                <a:cs typeface="华文中宋" panose="02010600040101010101" charset="-122"/>
              </a:rPr>
              <a:t>”</a:t>
            </a:r>
            <a:endParaRPr lang="en-US" altLang="zh-CN" sz="2400" b="1" kern="10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23" name="矩形 22"/>
          <p:cNvSpPr/>
          <p:nvPr/>
        </p:nvSpPr>
        <p:spPr>
          <a:xfrm>
            <a:off x="8458738" y="1100110"/>
            <a:ext cx="48895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合</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6" name="矩形 25"/>
          <p:cNvSpPr/>
          <p:nvPr/>
        </p:nvSpPr>
        <p:spPr>
          <a:xfrm>
            <a:off x="10298729" y="1139665"/>
            <a:ext cx="110109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不同道</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7" name="矩形 26"/>
          <p:cNvSpPr/>
          <p:nvPr/>
        </p:nvSpPr>
        <p:spPr>
          <a:xfrm>
            <a:off x="502100" y="2311400"/>
            <a:ext cx="171323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相处、相容</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9" name="矩形 28"/>
          <p:cNvSpPr/>
          <p:nvPr/>
        </p:nvSpPr>
        <p:spPr>
          <a:xfrm>
            <a:off x="2215330" y="2309258"/>
            <a:ext cx="2200275" cy="460375"/>
          </a:xfrm>
          <a:prstGeom prst="rect">
            <a:avLst/>
          </a:prstGeom>
        </p:spPr>
        <p:txBody>
          <a:bodyPr wrap="square">
            <a:spAutoFit/>
          </a:bodyPr>
          <a:lstStyle/>
          <a:p>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使</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受委屈</a:t>
            </a:r>
            <a:endPar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36" name="矩形 35"/>
          <p:cNvSpPr/>
          <p:nvPr/>
        </p:nvSpPr>
        <p:spPr>
          <a:xfrm>
            <a:off x="2047629" y="3376476"/>
            <a:ext cx="2045335" cy="460375"/>
          </a:xfrm>
          <a:prstGeom prst="rect">
            <a:avLst/>
          </a:prstGeom>
        </p:spPr>
        <p:txBody>
          <a:bodyPr wrap="square">
            <a:spAutoFit/>
          </a:bodyPr>
          <a:lstStyle/>
          <a:p>
            <a:pPr algn="l"/>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使</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受</a:t>
            </a:r>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sym typeface="+mn-ea"/>
              </a:rPr>
              <a:t>压抑</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sym typeface="+mn-ea"/>
            </a:endParaRPr>
          </a:p>
        </p:txBody>
      </p:sp>
      <p:sp>
        <p:nvSpPr>
          <p:cNvPr id="31" name="矩形 30"/>
          <p:cNvSpPr/>
          <p:nvPr/>
        </p:nvSpPr>
        <p:spPr>
          <a:xfrm>
            <a:off x="3961765" y="3382645"/>
            <a:ext cx="1760855" cy="460375"/>
          </a:xfrm>
          <a:prstGeom prst="rect">
            <a:avLst/>
          </a:prstGeom>
        </p:spPr>
        <p:txBody>
          <a:bodyPr wrap="squar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心意、志向</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2" name="矩形 31"/>
          <p:cNvSpPr/>
          <p:nvPr/>
        </p:nvSpPr>
        <p:spPr>
          <a:xfrm>
            <a:off x="5192025" y="2383130"/>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责骂</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3" name="矩形 32"/>
          <p:cNvSpPr/>
          <p:nvPr/>
        </p:nvSpPr>
        <p:spPr>
          <a:xfrm>
            <a:off x="6078484" y="2391656"/>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忍受</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4" name="矩形 33"/>
          <p:cNvSpPr/>
          <p:nvPr/>
        </p:nvSpPr>
        <p:spPr>
          <a:xfrm>
            <a:off x="6806161" y="2361441"/>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侮辱</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5" name="矩形 34"/>
          <p:cNvSpPr/>
          <p:nvPr/>
        </p:nvSpPr>
        <p:spPr>
          <a:xfrm>
            <a:off x="7203671" y="3202498"/>
            <a:ext cx="140716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守、保持</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7" name="矩形 36"/>
          <p:cNvSpPr/>
          <p:nvPr/>
        </p:nvSpPr>
        <p:spPr>
          <a:xfrm>
            <a:off x="9034103" y="2334696"/>
            <a:ext cx="1713230" cy="460375"/>
          </a:xfrm>
          <a:prstGeom prst="rect">
            <a:avLst/>
          </a:prstGeom>
        </p:spPr>
        <p:txBody>
          <a:bodyPr wrap="none">
            <a:spAutoFit/>
          </a:bodyPr>
          <a:lstStyle/>
          <a:p>
            <a:r>
              <a:rPr lang="zh-CN" altLang="zh-CN" sz="2400" b="1" kern="100">
                <a:solidFill>
                  <a:srgbClr val="C00000"/>
                </a:solidFill>
                <a:latin typeface="华文中宋" panose="02010600040101010101" charset="-122"/>
                <a:ea typeface="华文中宋" panose="02010600040101010101" charset="-122"/>
                <a:cs typeface="Times New Roman" panose="02020603050405020304" charset="0"/>
              </a:rPr>
              <a:t>为正道而死</a:t>
            </a:r>
            <a:endParaRPr lang="zh-CN" altLang="zh-CN" sz="24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 name="文本框 1"/>
          <p:cNvSpPr txBox="1"/>
          <p:nvPr/>
        </p:nvSpPr>
        <p:spPr>
          <a:xfrm>
            <a:off x="1503680" y="4604385"/>
            <a:ext cx="6916420" cy="1568450"/>
          </a:xfrm>
          <a:prstGeom prst="rect">
            <a:avLst/>
          </a:prstGeom>
          <a:noFill/>
        </p:spPr>
        <p:txBody>
          <a:bodyPr wrap="none" rtlCol="0">
            <a:spAutoFit/>
          </a:bodyPr>
          <a:lstStyle/>
          <a:p>
            <a:pPr algn="l"/>
            <a:r>
              <a:rPr lang="zh-CN" altLang="en-US" sz="2400" b="1" dirty="0">
                <a:solidFill>
                  <a:srgbClr val="0070C0"/>
                </a:solidFill>
                <a:latin typeface="楷体" panose="02010609060101010101" charset="-122"/>
                <a:ea typeface="楷体" panose="02010609060101010101" charset="-122"/>
              </a:rPr>
              <a:t>雄鹰不与那些燕雀同群，原本自古以来就是这般。</a:t>
            </a:r>
            <a:endParaRPr lang="zh-CN" altLang="en-US" sz="2400" b="1" dirty="0">
              <a:solidFill>
                <a:srgbClr val="0070C0"/>
              </a:solidFill>
              <a:latin typeface="楷体" panose="02010609060101010101" charset="-122"/>
              <a:ea typeface="楷体" panose="02010609060101010101" charset="-122"/>
            </a:endParaRPr>
          </a:p>
          <a:p>
            <a:pPr algn="l"/>
            <a:r>
              <a:rPr lang="zh-CN" altLang="en-US" sz="2400" b="1" dirty="0">
                <a:solidFill>
                  <a:srgbClr val="0070C0"/>
                </a:solidFill>
                <a:latin typeface="楷体" panose="02010609060101010101" charset="-122"/>
                <a:ea typeface="楷体" panose="02010609060101010101" charset="-122"/>
              </a:rPr>
              <a:t>方和圆怎能够互相配合，志向不同何能彼此相安。</a:t>
            </a:r>
            <a:endParaRPr lang="zh-CN" altLang="en-US" sz="2400" b="1" dirty="0">
              <a:solidFill>
                <a:srgbClr val="0070C0"/>
              </a:solidFill>
              <a:latin typeface="楷体" panose="02010609060101010101" charset="-122"/>
              <a:ea typeface="楷体" panose="02010609060101010101" charset="-122"/>
            </a:endParaRPr>
          </a:p>
          <a:p>
            <a:pPr algn="l"/>
            <a:r>
              <a:rPr lang="zh-CN" altLang="en-US" sz="2400" b="1" dirty="0">
                <a:solidFill>
                  <a:srgbClr val="0070C0"/>
                </a:solidFill>
                <a:latin typeface="楷体" panose="02010609060101010101" charset="-122"/>
                <a:ea typeface="楷体" panose="02010609060101010101" charset="-122"/>
              </a:rPr>
              <a:t>宁愿委曲心志压抑情感，宁把斥责咒骂统统承担。</a:t>
            </a:r>
            <a:endParaRPr lang="zh-CN" altLang="en-US" sz="2400" b="1" dirty="0">
              <a:solidFill>
                <a:srgbClr val="0070C0"/>
              </a:solidFill>
              <a:latin typeface="楷体" panose="02010609060101010101" charset="-122"/>
              <a:ea typeface="楷体" panose="02010609060101010101" charset="-122"/>
            </a:endParaRPr>
          </a:p>
          <a:p>
            <a:pPr algn="l"/>
            <a:r>
              <a:rPr lang="zh-CN" altLang="en-US" sz="2400" b="1" dirty="0">
                <a:solidFill>
                  <a:srgbClr val="0070C0"/>
                </a:solidFill>
                <a:latin typeface="楷体" panose="02010609060101010101" charset="-122"/>
                <a:ea typeface="楷体" panose="02010609060101010101" charset="-122"/>
              </a:rPr>
              <a:t>保持清白节操死于直道，这本为古代圣贤所称赞！</a:t>
            </a:r>
            <a:endParaRPr lang="zh-CN" altLang="en-US" sz="2400" b="1" dirty="0">
              <a:solidFill>
                <a:srgbClr val="0070C0"/>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to="" calcmode="lin" valueType="num">
                                      <p:cBhvr>
                                        <p:cTn id="7" dur="1" fill="hold"/>
                                        <p:tgtEl>
                                          <p:spTgt spid="21"/>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to="" calcmode="lin" valueType="num">
                                      <p:cBhvr>
                                        <p:cTn id="12" dur="1" fill="hold"/>
                                        <p:tgtEl>
                                          <p:spTgt spid="22"/>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to="" calcmode="lin" valueType="num">
                                      <p:cBhvr>
                                        <p:cTn id="17" dur="1" fill="hold"/>
                                        <p:tgtEl>
                                          <p:spTgt spid="23"/>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 to="" calcmode="lin" valueType="num">
                                      <p:cBhvr>
                                        <p:cTn id="22" dur="1" fill="hold"/>
                                        <p:tgtEl>
                                          <p:spTgt spid="26"/>
                                        </p:tgtEl>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 to="" calcmode="lin" valueType="num">
                                      <p:cBhvr>
                                        <p:cTn id="27" dur="1" fill="hold"/>
                                        <p:tgtEl>
                                          <p:spTgt spid="27"/>
                                        </p:tgtEl>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 to="" calcmode="lin" valueType="num">
                                      <p:cBhvr>
                                        <p:cTn id="32" dur="1" fill="hold"/>
                                        <p:tgtEl>
                                          <p:spTgt spid="29"/>
                                        </p:tgtEl>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 to="" calcmode="lin" valueType="num">
                                      <p:cBhvr>
                                        <p:cTn id="37" dur="1" fill="hold"/>
                                        <p:tgtEl>
                                          <p:spTgt spid="36"/>
                                        </p:tgtEl>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 to="" calcmode="lin" valueType="num">
                                      <p:cBhvr>
                                        <p:cTn id="42" dur="1" fill="hold"/>
                                        <p:tgtEl>
                                          <p:spTgt spid="31"/>
                                        </p:tgtEl>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 to="" calcmode="lin" valueType="num">
                                      <p:cBhvr>
                                        <p:cTn id="47" dur="1" fill="hold"/>
                                        <p:tgtEl>
                                          <p:spTgt spid="32"/>
                                        </p:tgtEl>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 to="" calcmode="lin" valueType="num">
                                      <p:cBhvr>
                                        <p:cTn id="52" dur="1" fill="hold"/>
                                        <p:tgtEl>
                                          <p:spTgt spid="33"/>
                                        </p:tgtEl>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4"/>
                                        </p:tgtEl>
                                        <p:attrNameLst>
                                          <p:attrName>style.visibility</p:attrName>
                                        </p:attrNameLst>
                                      </p:cBhvr>
                                      <p:to>
                                        <p:strVal val="visible"/>
                                      </p:to>
                                    </p:set>
                                    <p:anim to="" calcmode="lin" valueType="num">
                                      <p:cBhvr>
                                        <p:cTn id="57" dur="1" fill="hold"/>
                                        <p:tgtEl>
                                          <p:spTgt spid="34"/>
                                        </p:tgtEl>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35"/>
                                        </p:tgtEl>
                                        <p:attrNameLst>
                                          <p:attrName>style.visibility</p:attrName>
                                        </p:attrNameLst>
                                      </p:cBhvr>
                                      <p:to>
                                        <p:strVal val="visible"/>
                                      </p:to>
                                    </p:set>
                                    <p:anim to="" calcmode="lin" valueType="num">
                                      <p:cBhvr>
                                        <p:cTn id="62" dur="1" fill="hold"/>
                                        <p:tgtEl>
                                          <p:spTgt spid="35"/>
                                        </p:tgtEl>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 to="" calcmode="lin" valueType="num">
                                      <p:cBhvr>
                                        <p:cTn id="67" dur="1" fill="hold"/>
                                        <p:tgtEl>
                                          <p:spTgt spid="37"/>
                                        </p:tgtEl>
                                      </p:cBhvr>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2"/>
                                        </p:tgtEl>
                                        <p:attrNameLst>
                                          <p:attrName>style.visibility</p:attrName>
                                        </p:attrNameLst>
                                      </p:cBhvr>
                                      <p:to>
                                        <p:strVal val="visible"/>
                                      </p:to>
                                    </p:set>
                                    <p:anim calcmode="lin" valueType="num">
                                      <p:cBhvr additive="base">
                                        <p:cTn id="72" dur="500" fill="hold"/>
                                        <p:tgtEl>
                                          <p:spTgt spid="2"/>
                                        </p:tgtEl>
                                        <p:attrNameLst>
                                          <p:attrName>ppt_x</p:attrName>
                                        </p:attrNameLst>
                                      </p:cBhvr>
                                      <p:tavLst>
                                        <p:tav tm="0">
                                          <p:val>
                                            <p:strVal val="#ppt_x"/>
                                          </p:val>
                                        </p:tav>
                                        <p:tav tm="100000">
                                          <p:val>
                                            <p:strVal val="#ppt_x"/>
                                          </p:val>
                                        </p:tav>
                                      </p:tavLst>
                                    </p:anim>
                                    <p:anim calcmode="lin" valueType="num">
                                      <p:cBhvr additive="base">
                                        <p:cTn id="7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6" grpId="0"/>
      <p:bldP spid="27" grpId="0"/>
      <p:bldP spid="29" grpId="0"/>
      <p:bldP spid="36" grpId="0"/>
      <p:bldP spid="31" grpId="0"/>
      <p:bldP spid="32" grpId="0"/>
      <p:bldP spid="33" grpId="0"/>
      <p:bldP spid="34" grpId="0"/>
      <p:bldP spid="35" grpId="0"/>
      <p:bldP spid="37" grpId="0"/>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692433" y="144474"/>
            <a:ext cx="6418219" cy="5262979"/>
          </a:xfrm>
          <a:prstGeom prst="rect">
            <a:avLst/>
          </a:prstGeom>
          <a:ln w="9525">
            <a:solidFill>
              <a:schemeClr val="tx1"/>
            </a:solidFill>
          </a:ln>
        </p:spPr>
        <p:txBody>
          <a:bodyPr wrap="square">
            <a:spAutoFit/>
          </a:bodyPr>
          <a:lstStyle/>
          <a:p>
            <a:r>
              <a:rPr lang="zh-CN" altLang="en-US" sz="2400" b="1" dirty="0" smtClean="0">
                <a:latin typeface="黑体" panose="02010609060101010101" charset="-122"/>
                <a:ea typeface="黑体" panose="02010609060101010101" charset="-122"/>
              </a:rPr>
              <a:t>    长太</a:t>
            </a:r>
            <a:r>
              <a:rPr lang="zh-CN" altLang="en-US" sz="2400" b="1" dirty="0">
                <a:latin typeface="黑体" panose="02010609060101010101" charset="-122"/>
                <a:ea typeface="黑体" panose="02010609060101010101" charset="-122"/>
              </a:rPr>
              <a:t>息以掩涕兮，哀民生之多艰。</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余虽好修姱以鞿羁兮，謇朝谇而夕替。</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既替余以蕙纕兮，又申之以揽茞。</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亦余心之所善兮，虽九死其犹未悔。</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怨灵修之浩荡兮，终不察夫民心。</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众女嫉余之蛾眉兮，谣诼谓余以善淫。</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固时俗之工巧兮，偭规矩而改错。</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背绳墨以追曲兮，竞周容以为度。</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忳郁邑余佗傺兮，吾独穷困乎此时也</a:t>
            </a:r>
            <a:r>
              <a:rPr lang="zh-CN" altLang="en-US" sz="2400" b="1" dirty="0" smtClean="0">
                <a:latin typeface="黑体" panose="02010609060101010101" charset="-122"/>
                <a:ea typeface="黑体" panose="02010609060101010101" charset="-122"/>
              </a:rPr>
              <a:t>。</a:t>
            </a:r>
            <a:r>
              <a:rPr lang="zh-CN" altLang="en-US" sz="2400" b="1" dirty="0">
                <a:latin typeface="黑体" panose="02010609060101010101" charset="-122"/>
                <a:ea typeface="黑体" panose="02010609060101010101" charset="-122"/>
              </a:rPr>
              <a:t>　　</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宁溘死以流亡兮，余不忍为此态也。</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鸷鸟之不群兮，自前世而固然。</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何方圜之能周兮，夫孰异道而相安？</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屈心而抑志兮，忍尤而攘诟。</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伏清白以死直兮，固前圣之所厚。</a:t>
            </a:r>
            <a:endParaRPr lang="zh-CN" altLang="en-US" sz="2400" b="1" dirty="0">
              <a:latin typeface="黑体" panose="02010609060101010101" charset="-122"/>
              <a:ea typeface="黑体" panose="02010609060101010101" charset="-122"/>
            </a:endParaRPr>
          </a:p>
        </p:txBody>
      </p:sp>
      <p:sp>
        <p:nvSpPr>
          <p:cNvPr id="3" name="矩形 2"/>
          <p:cNvSpPr/>
          <p:nvPr/>
        </p:nvSpPr>
        <p:spPr>
          <a:xfrm>
            <a:off x="197125" y="144474"/>
            <a:ext cx="2507418" cy="400110"/>
          </a:xfrm>
          <a:prstGeom prst="rect">
            <a:avLst/>
          </a:prstGeom>
          <a:ln w="28575">
            <a:solidFill>
              <a:schemeClr val="tx1"/>
            </a:solidFill>
          </a:ln>
        </p:spPr>
        <p:txBody>
          <a:bodyPr wrap="none">
            <a:spAutoFit/>
          </a:bodyPr>
          <a:lstStyle/>
          <a:p>
            <a:r>
              <a:rPr lang="zh-CN" altLang="en-US" sz="2000" b="1" dirty="0" smtClean="0">
                <a:solidFill>
                  <a:srgbClr val="FF0000"/>
                </a:solidFill>
                <a:latin typeface="黑体" panose="02010609060101010101" charset="-122"/>
                <a:ea typeface="黑体" panose="02010609060101010101" charset="-122"/>
              </a:rPr>
              <a:t>概括当时的社会风气</a:t>
            </a:r>
            <a:endParaRPr lang="zh-CN" altLang="en-US" sz="2000" b="1" dirty="0">
              <a:solidFill>
                <a:srgbClr val="FF0000"/>
              </a:solidFill>
              <a:latin typeface="黑体" panose="02010609060101010101" charset="-122"/>
              <a:ea typeface="黑体" panose="02010609060101010101" charset="-122"/>
            </a:endParaRPr>
          </a:p>
        </p:txBody>
      </p:sp>
      <p:sp>
        <p:nvSpPr>
          <p:cNvPr id="4" name="矩形 3"/>
          <p:cNvSpPr/>
          <p:nvPr/>
        </p:nvSpPr>
        <p:spPr>
          <a:xfrm>
            <a:off x="3073148" y="5848196"/>
            <a:ext cx="7037504" cy="523220"/>
          </a:xfrm>
          <a:prstGeom prst="rect">
            <a:avLst/>
          </a:prstGeom>
          <a:ln w="38100">
            <a:solidFill>
              <a:schemeClr val="tx1"/>
            </a:solidFill>
          </a:ln>
        </p:spPr>
        <p:txBody>
          <a:bodyPr wrap="none">
            <a:spAutoFit/>
          </a:bodyPr>
          <a:lstStyle/>
          <a:p>
            <a:r>
              <a:rPr lang="zh-CN" altLang="en-US" sz="2800" b="1" dirty="0" smtClean="0">
                <a:latin typeface="黑体" panose="02010609060101010101" charset="-122"/>
                <a:ea typeface="黑体" panose="02010609060101010101" charset="-122"/>
              </a:rPr>
              <a:t>善于取巧，违背规矩，追随邪曲，竞相逢迎</a:t>
            </a:r>
            <a:endParaRPr lang="zh-CN" altLang="en-US" sz="2800" b="1" dirty="0">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83177" y="-92564"/>
            <a:ext cx="7855131" cy="559769"/>
          </a:xfrm>
          <a:prstGeom prst="rect">
            <a:avLst/>
          </a:prstGeom>
        </p:spPr>
        <p:txBody>
          <a:bodyPr wrap="square">
            <a:spAutoFit/>
          </a:bodyPr>
          <a:lstStyle/>
          <a:p>
            <a:pPr indent="1016000">
              <a:lnSpc>
                <a:spcPct val="150000"/>
              </a:lnSpc>
              <a:spcAft>
                <a:spcPts val="0"/>
              </a:spcAft>
            </a:pPr>
            <a:r>
              <a:rPr lang="zh-CN" altLang="en-US" sz="2400" b="1" dirty="0" smtClean="0">
                <a:latin typeface="黑体" panose="02010609060101010101" charset="-122"/>
                <a:ea typeface="黑体" panose="02010609060101010101" charset="-122"/>
              </a:rPr>
              <a:t>找出第三段中表现心情的字词，体会作者情绪。</a:t>
            </a:r>
            <a:endParaRPr lang="zh-CN" altLang="en-US" sz="2400" b="1" dirty="0">
              <a:latin typeface="黑体" panose="02010609060101010101" charset="-122"/>
              <a:ea typeface="黑体" panose="02010609060101010101" charset="-122"/>
            </a:endParaRPr>
          </a:p>
        </p:txBody>
      </p:sp>
      <p:sp>
        <p:nvSpPr>
          <p:cNvPr id="4" name="矩形 3"/>
          <p:cNvSpPr/>
          <p:nvPr/>
        </p:nvSpPr>
        <p:spPr>
          <a:xfrm>
            <a:off x="2255519" y="463220"/>
            <a:ext cx="6418219" cy="5262979"/>
          </a:xfrm>
          <a:prstGeom prst="rect">
            <a:avLst/>
          </a:prstGeom>
        </p:spPr>
        <p:txBody>
          <a:bodyPr wrap="square">
            <a:spAutoFit/>
          </a:bodyPr>
          <a:lstStyle/>
          <a:p>
            <a:r>
              <a:rPr lang="zh-CN" altLang="en-US" sz="2400" b="1" dirty="0" smtClean="0">
                <a:latin typeface="黑体" panose="02010609060101010101" charset="-122"/>
                <a:ea typeface="黑体" panose="02010609060101010101" charset="-122"/>
              </a:rPr>
              <a:t>    长太</a:t>
            </a:r>
            <a:r>
              <a:rPr lang="zh-CN" altLang="en-US" sz="2400" b="1" dirty="0">
                <a:latin typeface="黑体" panose="02010609060101010101" charset="-122"/>
                <a:ea typeface="黑体" panose="02010609060101010101" charset="-122"/>
              </a:rPr>
              <a:t>息以掩涕兮，哀民生之多艰。</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余虽好修姱以鞿羁兮，謇朝谇而夕替。</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既替余以蕙纕兮，又申之以揽茞。</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亦余心之所善兮，虽九死其犹未悔。</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怨灵修之浩荡兮，终不察夫民心。</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众女嫉余之蛾眉兮，谣诼谓余以善淫。</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固时俗之工巧兮，偭规矩而改错。</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背绳墨以追曲兮，竞周容以为度。</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忳郁邑余佗傺兮，吾独穷困乎此时也</a:t>
            </a:r>
            <a:r>
              <a:rPr lang="zh-CN" altLang="en-US" sz="2400" b="1" dirty="0" smtClean="0">
                <a:latin typeface="黑体" panose="02010609060101010101" charset="-122"/>
                <a:ea typeface="黑体" panose="02010609060101010101" charset="-122"/>
              </a:rPr>
              <a:t>。</a:t>
            </a:r>
            <a:r>
              <a:rPr lang="zh-CN" altLang="en-US" sz="2400" b="1" dirty="0">
                <a:latin typeface="黑体" panose="02010609060101010101" charset="-122"/>
                <a:ea typeface="黑体" panose="02010609060101010101" charset="-122"/>
              </a:rPr>
              <a:t>　　</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宁溘死以流亡兮，余不忍为此态也。</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鸷鸟之不群兮，自前世而固然。</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何方圜之能周兮，夫孰异道而相安？</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屈心而抑志兮，忍尤而攘诟。</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伏清白以死直兮，固前圣之所厚。</a:t>
            </a:r>
            <a:endParaRPr lang="zh-CN" altLang="en-US" sz="2400" b="1" dirty="0">
              <a:latin typeface="黑体" panose="02010609060101010101" charset="-122"/>
              <a:ea typeface="黑体" panose="02010609060101010101" charset="-122"/>
            </a:endParaRPr>
          </a:p>
        </p:txBody>
      </p:sp>
      <p:sp>
        <p:nvSpPr>
          <p:cNvPr id="2" name="矩形 1"/>
          <p:cNvSpPr/>
          <p:nvPr/>
        </p:nvSpPr>
        <p:spPr>
          <a:xfrm>
            <a:off x="653140" y="5863503"/>
            <a:ext cx="10972802" cy="400110"/>
          </a:xfrm>
          <a:prstGeom prst="rect">
            <a:avLst/>
          </a:prstGeom>
          <a:ln w="38100">
            <a:solidFill>
              <a:schemeClr val="tx1"/>
            </a:solidFill>
          </a:ln>
        </p:spPr>
        <p:txBody>
          <a:bodyPr wrap="square">
            <a:spAutoFit/>
          </a:bodyPr>
          <a:lstStyle/>
          <a:p>
            <a:r>
              <a:rPr lang="zh-CN" altLang="zh-CN" sz="2000" b="1" kern="100" dirty="0">
                <a:solidFill>
                  <a:srgbClr val="000000"/>
                </a:solidFill>
                <a:latin typeface="黑体" panose="02010609060101010101" charset="-122"/>
                <a:ea typeface="黑体" panose="02010609060101010101" charset="-122"/>
                <a:cs typeface="Times New Roman" panose="02020603050405020304" charset="0"/>
              </a:rPr>
              <a:t>清人评价《离骚》说：</a:t>
            </a:r>
            <a:r>
              <a:rPr lang="en-US" altLang="zh-CN" sz="2000" b="1" kern="100" dirty="0">
                <a:solidFill>
                  <a:srgbClr val="000000"/>
                </a:solidFill>
                <a:latin typeface="黑体" panose="02010609060101010101" charset="-122"/>
                <a:ea typeface="黑体" panose="02010609060101010101" charset="-122"/>
                <a:cs typeface="Times New Roman" panose="02020603050405020304" charset="0"/>
              </a:rPr>
              <a:t>“</a:t>
            </a:r>
            <a:r>
              <a:rPr lang="zh-CN" altLang="zh-CN" sz="2000" b="1" kern="100" dirty="0">
                <a:solidFill>
                  <a:srgbClr val="000000"/>
                </a:solidFill>
                <a:latin typeface="黑体" panose="02010609060101010101" charset="-122"/>
                <a:ea typeface="黑体" panose="02010609060101010101" charset="-122"/>
                <a:cs typeface="Times New Roman" panose="02020603050405020304" charset="0"/>
              </a:rPr>
              <a:t>《离骚》之所以妙者，在乱辞无绪；绪益乱则忧益深，所寄益远。</a:t>
            </a:r>
            <a:r>
              <a:rPr lang="en-US" altLang="zh-CN" sz="2000" b="1" kern="100" dirty="0">
                <a:solidFill>
                  <a:srgbClr val="000000"/>
                </a:solidFill>
                <a:latin typeface="黑体" panose="02010609060101010101" charset="-122"/>
                <a:ea typeface="黑体" panose="02010609060101010101" charset="-122"/>
                <a:cs typeface="Times New Roman" panose="02020603050405020304" charset="0"/>
              </a:rPr>
              <a:t>”</a:t>
            </a:r>
            <a:endParaRPr lang="zh-CN" altLang="en-US" sz="2000" b="1" dirty="0">
              <a:latin typeface="黑体" panose="02010609060101010101" charset="-122"/>
              <a:ea typeface="黑体" panose="02010609060101010101" charset="-122"/>
            </a:endParaRPr>
          </a:p>
        </p:txBody>
      </p:sp>
      <p:sp>
        <p:nvSpPr>
          <p:cNvPr id="8" name="矩形 7"/>
          <p:cNvSpPr/>
          <p:nvPr/>
        </p:nvSpPr>
        <p:spPr>
          <a:xfrm>
            <a:off x="2255519" y="463220"/>
            <a:ext cx="6418219" cy="5262979"/>
          </a:xfrm>
          <a:prstGeom prst="rect">
            <a:avLst/>
          </a:prstGeom>
        </p:spPr>
        <p:txBody>
          <a:bodyPr wrap="square">
            <a:spAutoFit/>
          </a:bodyPr>
          <a:lstStyle/>
          <a:p>
            <a:r>
              <a:rPr lang="zh-CN" altLang="en-US" sz="2400" b="1" dirty="0" smtClean="0">
                <a:latin typeface="黑体" panose="02010609060101010101" charset="-122"/>
                <a:ea typeface="黑体" panose="02010609060101010101" charset="-122"/>
              </a:rPr>
              <a:t>    长</a:t>
            </a:r>
            <a:r>
              <a:rPr lang="zh-CN" altLang="en-US" sz="2400" b="1" dirty="0" smtClean="0">
                <a:solidFill>
                  <a:srgbClr val="FF0000"/>
                </a:solidFill>
                <a:latin typeface="黑体" panose="02010609060101010101" charset="-122"/>
                <a:ea typeface="黑体" panose="02010609060101010101" charset="-122"/>
              </a:rPr>
              <a:t>太</a:t>
            </a:r>
            <a:r>
              <a:rPr lang="zh-CN" altLang="en-US" sz="2400" b="1" dirty="0">
                <a:solidFill>
                  <a:srgbClr val="FF0000"/>
                </a:solidFill>
                <a:latin typeface="黑体" panose="02010609060101010101" charset="-122"/>
                <a:ea typeface="黑体" panose="02010609060101010101" charset="-122"/>
              </a:rPr>
              <a:t>息</a:t>
            </a:r>
            <a:r>
              <a:rPr lang="zh-CN" altLang="en-US" sz="2400" b="1" dirty="0">
                <a:latin typeface="黑体" panose="02010609060101010101" charset="-122"/>
                <a:ea typeface="黑体" panose="02010609060101010101" charset="-122"/>
              </a:rPr>
              <a:t>以掩涕兮，</a:t>
            </a:r>
            <a:r>
              <a:rPr lang="zh-CN" altLang="en-US" sz="2400" b="1" dirty="0">
                <a:solidFill>
                  <a:srgbClr val="FF0000"/>
                </a:solidFill>
                <a:latin typeface="黑体" panose="02010609060101010101" charset="-122"/>
                <a:ea typeface="黑体" panose="02010609060101010101" charset="-122"/>
              </a:rPr>
              <a:t>哀</a:t>
            </a:r>
            <a:r>
              <a:rPr lang="zh-CN" altLang="en-US" sz="2400" b="1" dirty="0">
                <a:latin typeface="黑体" panose="02010609060101010101" charset="-122"/>
                <a:ea typeface="黑体" panose="02010609060101010101" charset="-122"/>
              </a:rPr>
              <a:t>民生之多艰。</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余虽好修姱以鞿羁兮，謇朝谇而夕替。</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既替余以蕙纕兮，又申之以揽茞。</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亦余心之所善兮，虽九死其犹未悔。</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a:t>
            </a:r>
            <a:r>
              <a:rPr lang="zh-CN" altLang="en-US" sz="2400" b="1" dirty="0">
                <a:solidFill>
                  <a:srgbClr val="FF0000"/>
                </a:solidFill>
                <a:latin typeface="黑体" panose="02010609060101010101" charset="-122"/>
                <a:ea typeface="黑体" panose="02010609060101010101" charset="-122"/>
              </a:rPr>
              <a:t>怨</a:t>
            </a:r>
            <a:r>
              <a:rPr lang="zh-CN" altLang="en-US" sz="2400" b="1" dirty="0">
                <a:latin typeface="黑体" panose="02010609060101010101" charset="-122"/>
                <a:ea typeface="黑体" panose="02010609060101010101" charset="-122"/>
              </a:rPr>
              <a:t>灵修之浩荡兮，终不察夫民心。</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众女嫉余之蛾眉兮，谣诼谓余以善淫。</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固时俗之工巧兮，偭规矩而改错。</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背绳墨以追曲兮，竞周容以为度。</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a:t>
            </a:r>
            <a:r>
              <a:rPr lang="zh-CN" altLang="en-US" sz="2400" b="1" dirty="0">
                <a:solidFill>
                  <a:srgbClr val="FF0000"/>
                </a:solidFill>
                <a:latin typeface="黑体" panose="02010609060101010101" charset="-122"/>
                <a:ea typeface="黑体" panose="02010609060101010101" charset="-122"/>
              </a:rPr>
              <a:t>忳郁邑</a:t>
            </a:r>
            <a:r>
              <a:rPr lang="zh-CN" altLang="en-US" sz="2400" b="1" dirty="0">
                <a:latin typeface="黑体" panose="02010609060101010101" charset="-122"/>
                <a:ea typeface="黑体" panose="02010609060101010101" charset="-122"/>
              </a:rPr>
              <a:t>余</a:t>
            </a:r>
            <a:r>
              <a:rPr lang="zh-CN" altLang="en-US" sz="2400" b="1" dirty="0">
                <a:solidFill>
                  <a:srgbClr val="FF0000"/>
                </a:solidFill>
                <a:latin typeface="黑体" panose="02010609060101010101" charset="-122"/>
                <a:ea typeface="黑体" panose="02010609060101010101" charset="-122"/>
              </a:rPr>
              <a:t>佗傺</a:t>
            </a:r>
            <a:r>
              <a:rPr lang="zh-CN" altLang="en-US" sz="2400" b="1" dirty="0">
                <a:latin typeface="黑体" panose="02010609060101010101" charset="-122"/>
                <a:ea typeface="黑体" panose="02010609060101010101" charset="-122"/>
              </a:rPr>
              <a:t>兮，吾独穷困乎此时也</a:t>
            </a:r>
            <a:r>
              <a:rPr lang="zh-CN" altLang="en-US" sz="2400" b="1" dirty="0" smtClean="0">
                <a:latin typeface="黑体" panose="02010609060101010101" charset="-122"/>
                <a:ea typeface="黑体" panose="02010609060101010101" charset="-122"/>
              </a:rPr>
              <a:t>。</a:t>
            </a:r>
            <a:r>
              <a:rPr lang="zh-CN" altLang="en-US" sz="2400" b="1" dirty="0">
                <a:latin typeface="黑体" panose="02010609060101010101" charset="-122"/>
                <a:ea typeface="黑体" panose="02010609060101010101" charset="-122"/>
              </a:rPr>
              <a:t>　　</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宁溘死以流亡兮，余不忍为此态也。</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鸷鸟之不群兮，自前世而固然。</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何方圜之能周兮，夫孰异道而相安？</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a:t>
            </a:r>
            <a:r>
              <a:rPr lang="zh-CN" altLang="en-US" sz="2400" b="1" dirty="0">
                <a:solidFill>
                  <a:srgbClr val="FF0000"/>
                </a:solidFill>
                <a:latin typeface="黑体" panose="02010609060101010101" charset="-122"/>
                <a:ea typeface="黑体" panose="02010609060101010101" charset="-122"/>
              </a:rPr>
              <a:t>屈心</a:t>
            </a:r>
            <a:r>
              <a:rPr lang="zh-CN" altLang="en-US" sz="2400" b="1" dirty="0">
                <a:latin typeface="黑体" panose="02010609060101010101" charset="-122"/>
                <a:ea typeface="黑体" panose="02010609060101010101" charset="-122"/>
              </a:rPr>
              <a:t>而</a:t>
            </a:r>
            <a:r>
              <a:rPr lang="zh-CN" altLang="en-US" sz="2400" b="1" dirty="0">
                <a:solidFill>
                  <a:srgbClr val="FF0000"/>
                </a:solidFill>
                <a:latin typeface="黑体" panose="02010609060101010101" charset="-122"/>
                <a:ea typeface="黑体" panose="02010609060101010101" charset="-122"/>
              </a:rPr>
              <a:t>抑志</a:t>
            </a:r>
            <a:r>
              <a:rPr lang="zh-CN" altLang="en-US" sz="2400" b="1" dirty="0">
                <a:latin typeface="黑体" panose="02010609060101010101" charset="-122"/>
                <a:ea typeface="黑体" panose="02010609060101010101" charset="-122"/>
              </a:rPr>
              <a:t>兮，忍尤而攘诟。</a:t>
            </a:r>
            <a:endParaRPr lang="zh-CN" altLang="en-US" sz="2400" b="1" dirty="0">
              <a:latin typeface="黑体" panose="02010609060101010101" charset="-122"/>
              <a:ea typeface="黑体" panose="02010609060101010101" charset="-122"/>
            </a:endParaRPr>
          </a:p>
          <a:p>
            <a:r>
              <a:rPr lang="zh-CN" altLang="en-US" sz="2400" b="1" dirty="0">
                <a:latin typeface="黑体" panose="02010609060101010101" charset="-122"/>
                <a:ea typeface="黑体" panose="02010609060101010101" charset="-122"/>
              </a:rPr>
              <a:t>　　伏清白以死直兮，固前圣之所厚。</a:t>
            </a:r>
            <a:endParaRPr lang="zh-CN" altLang="en-US" sz="2400" b="1" dirty="0">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577737" y="150232"/>
            <a:ext cx="5042263" cy="4401205"/>
          </a:xfrm>
          <a:prstGeom prst="rect">
            <a:avLst/>
          </a:prstGeom>
          <a:ln w="28575">
            <a:solidFill>
              <a:schemeClr val="tx1"/>
            </a:solidFill>
          </a:ln>
        </p:spPr>
        <p:txBody>
          <a:bodyPr wrap="square">
            <a:spAutoFit/>
          </a:bodyPr>
          <a:lstStyle/>
          <a:p>
            <a:r>
              <a:rPr lang="zh-CN" altLang="en-US" sz="2000" b="1" dirty="0" smtClean="0">
                <a:latin typeface="黑体" panose="02010609060101010101" charset="-122"/>
                <a:ea typeface="黑体" panose="02010609060101010101" charset="-122"/>
              </a:rPr>
              <a:t>    </a:t>
            </a:r>
            <a:r>
              <a:rPr lang="zh-CN" altLang="en-US" sz="2000" b="1" dirty="0" smtClean="0">
                <a:solidFill>
                  <a:srgbClr val="FF0000"/>
                </a:solidFill>
                <a:latin typeface="黑体" panose="02010609060101010101" charset="-122"/>
                <a:ea typeface="黑体" panose="02010609060101010101" charset="-122"/>
              </a:rPr>
              <a:t>长太</a:t>
            </a:r>
            <a:r>
              <a:rPr lang="zh-CN" altLang="en-US" sz="2000" b="1" dirty="0">
                <a:solidFill>
                  <a:srgbClr val="FF0000"/>
                </a:solidFill>
                <a:latin typeface="黑体" panose="02010609060101010101" charset="-122"/>
                <a:ea typeface="黑体" panose="02010609060101010101" charset="-122"/>
              </a:rPr>
              <a:t>息以掩涕兮，哀民生之多艰。</a:t>
            </a:r>
            <a:endParaRPr lang="zh-CN" altLang="en-US" sz="2000" b="1" dirty="0">
              <a:solidFill>
                <a:srgbClr val="FF0000"/>
              </a:solidFill>
              <a:latin typeface="黑体" panose="02010609060101010101" charset="-122"/>
              <a:ea typeface="黑体" panose="02010609060101010101" charset="-122"/>
            </a:endParaRPr>
          </a:p>
          <a:p>
            <a:r>
              <a:rPr lang="zh-CN" altLang="en-US" sz="2000" b="1" dirty="0">
                <a:solidFill>
                  <a:srgbClr val="FF0000"/>
                </a:solidFill>
                <a:latin typeface="黑体" panose="02010609060101010101" charset="-122"/>
                <a:ea typeface="黑体" panose="02010609060101010101" charset="-122"/>
              </a:rPr>
              <a:t>　　余虽好修姱以鞿羁兮，謇朝谇而夕替。</a:t>
            </a:r>
            <a:endParaRPr lang="zh-CN" altLang="en-US" sz="2000" b="1" dirty="0">
              <a:solidFill>
                <a:srgbClr val="FF0000"/>
              </a:solidFill>
              <a:latin typeface="黑体" panose="02010609060101010101" charset="-122"/>
              <a:ea typeface="黑体" panose="02010609060101010101" charset="-122"/>
            </a:endParaRPr>
          </a:p>
          <a:p>
            <a:r>
              <a:rPr lang="zh-CN" altLang="en-US" sz="2000" b="1" dirty="0">
                <a:solidFill>
                  <a:srgbClr val="FF0000"/>
                </a:solidFill>
                <a:latin typeface="黑体" panose="02010609060101010101" charset="-122"/>
                <a:ea typeface="黑体" panose="02010609060101010101" charset="-122"/>
              </a:rPr>
              <a:t>　　既替余以蕙纕兮，又申之以揽茞。</a:t>
            </a:r>
            <a:endParaRPr lang="zh-CN" altLang="en-US" sz="2000" b="1" dirty="0">
              <a:solidFill>
                <a:srgbClr val="FF0000"/>
              </a:solidFill>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　　</a:t>
            </a:r>
            <a:r>
              <a:rPr lang="zh-CN" altLang="en-US" sz="2000" b="1" dirty="0">
                <a:solidFill>
                  <a:srgbClr val="00B0F0"/>
                </a:solidFill>
                <a:latin typeface="黑体" panose="02010609060101010101" charset="-122"/>
                <a:ea typeface="黑体" panose="02010609060101010101" charset="-122"/>
              </a:rPr>
              <a:t>亦余心之所善兮，虽九死其犹未悔。</a:t>
            </a:r>
            <a:endParaRPr lang="zh-CN" altLang="en-US" sz="2000" b="1" dirty="0">
              <a:solidFill>
                <a:srgbClr val="00B0F0"/>
              </a:solidFill>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　　</a:t>
            </a:r>
            <a:r>
              <a:rPr lang="zh-CN" altLang="en-US" sz="2000" b="1" dirty="0">
                <a:solidFill>
                  <a:srgbClr val="FF0000"/>
                </a:solidFill>
                <a:latin typeface="黑体" panose="02010609060101010101" charset="-122"/>
                <a:ea typeface="黑体" panose="02010609060101010101" charset="-122"/>
              </a:rPr>
              <a:t>怨灵修之浩荡兮，终不察夫民心。</a:t>
            </a:r>
            <a:endParaRPr lang="zh-CN" altLang="en-US" sz="2000" b="1" dirty="0">
              <a:solidFill>
                <a:srgbClr val="FF0000"/>
              </a:solidFill>
              <a:latin typeface="黑体" panose="02010609060101010101" charset="-122"/>
              <a:ea typeface="黑体" panose="02010609060101010101" charset="-122"/>
            </a:endParaRPr>
          </a:p>
          <a:p>
            <a:r>
              <a:rPr lang="zh-CN" altLang="en-US" sz="2000" b="1" dirty="0">
                <a:solidFill>
                  <a:srgbClr val="FF0000"/>
                </a:solidFill>
                <a:latin typeface="黑体" panose="02010609060101010101" charset="-122"/>
                <a:ea typeface="黑体" panose="02010609060101010101" charset="-122"/>
              </a:rPr>
              <a:t>　　众女嫉余之蛾眉兮，谣诼谓余以善淫。</a:t>
            </a:r>
            <a:endParaRPr lang="zh-CN" altLang="en-US" sz="2000" b="1" dirty="0">
              <a:solidFill>
                <a:srgbClr val="FF0000"/>
              </a:solidFill>
              <a:latin typeface="黑体" panose="02010609060101010101" charset="-122"/>
              <a:ea typeface="黑体" panose="02010609060101010101" charset="-122"/>
            </a:endParaRPr>
          </a:p>
          <a:p>
            <a:r>
              <a:rPr lang="zh-CN" altLang="en-US" sz="2000" b="1" dirty="0">
                <a:solidFill>
                  <a:srgbClr val="FF0000"/>
                </a:solidFill>
                <a:latin typeface="黑体" panose="02010609060101010101" charset="-122"/>
                <a:ea typeface="黑体" panose="02010609060101010101" charset="-122"/>
              </a:rPr>
              <a:t>　　固时俗之工巧兮，偭规矩而改错。</a:t>
            </a:r>
            <a:endParaRPr lang="zh-CN" altLang="en-US" sz="2000" b="1" dirty="0">
              <a:solidFill>
                <a:srgbClr val="FF0000"/>
              </a:solidFill>
              <a:latin typeface="黑体" panose="02010609060101010101" charset="-122"/>
              <a:ea typeface="黑体" panose="02010609060101010101" charset="-122"/>
            </a:endParaRPr>
          </a:p>
          <a:p>
            <a:r>
              <a:rPr lang="zh-CN" altLang="en-US" sz="2000" b="1" dirty="0">
                <a:solidFill>
                  <a:srgbClr val="FF0000"/>
                </a:solidFill>
                <a:latin typeface="黑体" panose="02010609060101010101" charset="-122"/>
                <a:ea typeface="黑体" panose="02010609060101010101" charset="-122"/>
              </a:rPr>
              <a:t>　　背绳墨以追曲兮，竞周容以为度。</a:t>
            </a:r>
            <a:endParaRPr lang="zh-CN" altLang="en-US" sz="2000" b="1" dirty="0">
              <a:solidFill>
                <a:srgbClr val="FF0000"/>
              </a:solidFill>
              <a:latin typeface="黑体" panose="02010609060101010101" charset="-122"/>
              <a:ea typeface="黑体" panose="02010609060101010101" charset="-122"/>
            </a:endParaRPr>
          </a:p>
          <a:p>
            <a:r>
              <a:rPr lang="zh-CN" altLang="en-US" sz="2000" b="1" dirty="0" smtClean="0">
                <a:solidFill>
                  <a:srgbClr val="FF0000"/>
                </a:solidFill>
                <a:latin typeface="黑体" panose="02010609060101010101" charset="-122"/>
                <a:ea typeface="黑体" panose="02010609060101010101" charset="-122"/>
              </a:rPr>
              <a:t>　　忳郁邑余佗傺兮，吾独穷困乎此时也。</a:t>
            </a:r>
            <a:r>
              <a:rPr lang="zh-CN" altLang="en-US" sz="2000" b="1" dirty="0" smtClean="0">
                <a:latin typeface="黑体" panose="02010609060101010101" charset="-122"/>
                <a:ea typeface="黑体" panose="02010609060101010101" charset="-122"/>
              </a:rPr>
              <a:t>　　</a:t>
            </a:r>
            <a:endParaRPr lang="zh-CN" altLang="en-US" sz="2000" b="1" dirty="0" smtClean="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　　</a:t>
            </a:r>
            <a:r>
              <a:rPr lang="zh-CN" altLang="en-US" sz="2000" b="1" dirty="0" smtClean="0">
                <a:solidFill>
                  <a:srgbClr val="00B0F0"/>
                </a:solidFill>
                <a:latin typeface="黑体" panose="02010609060101010101" charset="-122"/>
                <a:ea typeface="黑体" panose="02010609060101010101" charset="-122"/>
              </a:rPr>
              <a:t>宁溘死以流亡兮，余不忍为此态也。</a:t>
            </a:r>
            <a:endParaRPr lang="zh-CN" altLang="en-US" sz="2000" b="1" dirty="0" smtClean="0">
              <a:solidFill>
                <a:srgbClr val="00B0F0"/>
              </a:solidFill>
              <a:latin typeface="黑体" panose="02010609060101010101" charset="-122"/>
              <a:ea typeface="黑体" panose="02010609060101010101" charset="-122"/>
            </a:endParaRPr>
          </a:p>
          <a:p>
            <a:r>
              <a:rPr lang="zh-CN" altLang="en-US" sz="2000" b="1" dirty="0" smtClean="0">
                <a:latin typeface="黑体" panose="02010609060101010101" charset="-122"/>
                <a:ea typeface="黑体" panose="02010609060101010101" charset="-122"/>
              </a:rPr>
              <a:t>　　</a:t>
            </a:r>
            <a:r>
              <a:rPr lang="zh-CN" altLang="en-US" sz="2000" b="1" dirty="0" smtClean="0">
                <a:solidFill>
                  <a:srgbClr val="FF0000"/>
                </a:solidFill>
                <a:latin typeface="黑体" panose="02010609060101010101" charset="-122"/>
                <a:ea typeface="黑体" panose="02010609060101010101" charset="-122"/>
              </a:rPr>
              <a:t>鸷鸟之不群兮，自前世而固然。</a:t>
            </a:r>
            <a:endParaRPr lang="zh-CN" altLang="en-US" sz="2000" b="1" dirty="0" smtClean="0">
              <a:solidFill>
                <a:srgbClr val="FF0000"/>
              </a:solidFill>
              <a:latin typeface="黑体" panose="02010609060101010101" charset="-122"/>
              <a:ea typeface="黑体" panose="02010609060101010101" charset="-122"/>
            </a:endParaRPr>
          </a:p>
          <a:p>
            <a:r>
              <a:rPr lang="zh-CN" altLang="en-US" sz="2000" b="1" dirty="0">
                <a:solidFill>
                  <a:srgbClr val="FF0000"/>
                </a:solidFill>
                <a:latin typeface="黑体" panose="02010609060101010101" charset="-122"/>
                <a:ea typeface="黑体" panose="02010609060101010101" charset="-122"/>
              </a:rPr>
              <a:t>　　何方圜之能周兮，夫孰异道而相安？</a:t>
            </a:r>
            <a:endParaRPr lang="zh-CN" altLang="en-US" sz="2000" b="1" dirty="0">
              <a:solidFill>
                <a:srgbClr val="FF0000"/>
              </a:solidFill>
              <a:latin typeface="黑体" panose="02010609060101010101" charset="-122"/>
              <a:ea typeface="黑体" panose="02010609060101010101" charset="-122"/>
            </a:endParaRPr>
          </a:p>
          <a:p>
            <a:r>
              <a:rPr lang="zh-CN" altLang="en-US" sz="2000" b="1" dirty="0">
                <a:solidFill>
                  <a:srgbClr val="FF0000"/>
                </a:solidFill>
                <a:latin typeface="黑体" panose="02010609060101010101" charset="-122"/>
                <a:ea typeface="黑体" panose="02010609060101010101" charset="-122"/>
              </a:rPr>
              <a:t>　　屈心而抑志兮，忍尤而攘诟。</a:t>
            </a:r>
            <a:endParaRPr lang="zh-CN" altLang="en-US" sz="2000" b="1" dirty="0">
              <a:solidFill>
                <a:srgbClr val="FF0000"/>
              </a:solidFill>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　　</a:t>
            </a:r>
            <a:r>
              <a:rPr lang="zh-CN" altLang="en-US" sz="2000" b="1" dirty="0">
                <a:solidFill>
                  <a:srgbClr val="00B0F0"/>
                </a:solidFill>
                <a:latin typeface="黑体" panose="02010609060101010101" charset="-122"/>
                <a:ea typeface="黑体" panose="02010609060101010101" charset="-122"/>
              </a:rPr>
              <a:t>伏清白以死直兮，固前圣之所厚。</a:t>
            </a:r>
            <a:endParaRPr lang="zh-CN" altLang="en-US" sz="2000" b="1" dirty="0">
              <a:solidFill>
                <a:srgbClr val="00B0F0"/>
              </a:solidFill>
              <a:latin typeface="黑体" panose="02010609060101010101" charset="-122"/>
              <a:ea typeface="黑体" panose="02010609060101010101" charset="-122"/>
            </a:endParaRPr>
          </a:p>
        </p:txBody>
      </p:sp>
      <p:sp>
        <p:nvSpPr>
          <p:cNvPr id="5" name="Rectangle 1"/>
          <p:cNvSpPr>
            <a:spLocks noChangeArrowheads="1"/>
          </p:cNvSpPr>
          <p:nvPr/>
        </p:nvSpPr>
        <p:spPr bwMode="auto">
          <a:xfrm>
            <a:off x="457198" y="5729189"/>
            <a:ext cx="11220995" cy="923330"/>
          </a:xfrm>
          <a:prstGeom prst="rect">
            <a:avLst/>
          </a:prstGeom>
          <a:solidFill>
            <a:srgbClr val="FFFF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dirty="0" smtClean="0">
                <a:ln>
                  <a:noFill/>
                </a:ln>
                <a:solidFill>
                  <a:schemeClr val="tx1"/>
                </a:solidFill>
                <a:effectLst/>
                <a:latin typeface="黑体" panose="02010609060101010101" charset="-122"/>
                <a:ea typeface="黑体" panose="02010609060101010101" charset="-122"/>
              </a:rPr>
              <a:t>诗人心情低落、怨恨、后悔、烦闷、失意、抑郁、难过、忧伤······</a:t>
            </a:r>
            <a:endParaRPr kumimoji="0" lang="zh-CN" altLang="zh-CN" sz="1100" b="1" i="0" u="none" strike="noStrike" cap="none" normalizeH="0" baseline="0" dirty="0" smtClean="0">
              <a:ln>
                <a:noFill/>
              </a:ln>
              <a:solidFill>
                <a:schemeClr val="tx1"/>
              </a:solidFill>
              <a:effectLst/>
              <a:latin typeface="黑体" panose="02010609060101010101" charset="-122"/>
              <a:ea typeface="黑体" panose="02010609060101010101" charset="-122"/>
            </a:endParaRPr>
          </a:p>
          <a:p>
            <a:pPr marL="0" marR="0" lvl="0" indent="0" algn="just"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dirty="0" smtClean="0">
                <a:ln>
                  <a:noFill/>
                </a:ln>
                <a:solidFill>
                  <a:schemeClr val="tx1"/>
                </a:solidFill>
                <a:effectLst/>
                <a:latin typeface="黑体" panose="02010609060101010101" charset="-122"/>
                <a:ea typeface="黑体" panose="02010609060101010101" charset="-122"/>
              </a:rPr>
              <a:t>但是马上</a:t>
            </a:r>
            <a:r>
              <a:rPr kumimoji="0" lang="zh-CN" altLang="en-US" sz="2000" b="1" i="0" u="none" strike="noStrike" cap="none" normalizeH="0" baseline="0" dirty="0" smtClean="0">
                <a:ln>
                  <a:noFill/>
                </a:ln>
                <a:solidFill>
                  <a:schemeClr val="tx1"/>
                </a:solidFill>
                <a:effectLst/>
                <a:latin typeface="黑体" panose="02010609060101010101" charset="-122"/>
                <a:ea typeface="黑体" panose="02010609060101010101" charset="-122"/>
              </a:rPr>
              <a:t>又</a:t>
            </a:r>
            <a:r>
              <a:rPr kumimoji="0" lang="zh-CN" altLang="zh-CN" sz="2000" b="1" i="0" u="none" strike="noStrike" cap="none" normalizeH="0" baseline="0" dirty="0" smtClean="0">
                <a:ln>
                  <a:noFill/>
                </a:ln>
                <a:solidFill>
                  <a:schemeClr val="tx1"/>
                </a:solidFill>
                <a:effectLst/>
                <a:latin typeface="黑体" panose="02010609060101010101" charset="-122"/>
                <a:ea typeface="黑体" panose="02010609060101010101" charset="-122"/>
              </a:rPr>
              <a:t>表达</a:t>
            </a:r>
            <a:r>
              <a:rPr kumimoji="0" lang="zh-CN" altLang="zh-CN" sz="2000" b="1" i="0" u="none" strike="noStrike" cap="none" normalizeH="0" baseline="0" dirty="0" smtClean="0">
                <a:ln>
                  <a:noFill/>
                </a:ln>
                <a:solidFill>
                  <a:schemeClr val="tx1"/>
                </a:solidFill>
                <a:effectLst/>
                <a:latin typeface="黑体" panose="02010609060101010101" charset="-122"/>
                <a:ea typeface="黑体" panose="02010609060101010101" charset="-122"/>
              </a:rPr>
              <a:t>自己的志向，把自己从忧郁的泥潭里拖出来，然后又掉进去，又把自己拖出来，反复如此。由此，形成回旋复沓的表达。</a:t>
            </a:r>
            <a:endParaRPr kumimoji="0" lang="zh-CN" altLang="zh-CN" sz="3200" b="1" i="0" u="none" strike="noStrike" cap="none" normalizeH="0" baseline="0" dirty="0" smtClean="0">
              <a:ln>
                <a:noFill/>
              </a:ln>
              <a:solidFill>
                <a:schemeClr val="tx1"/>
              </a:solidFill>
              <a:effectLst/>
              <a:latin typeface="黑体" panose="02010609060101010101" charset="-122"/>
              <a:ea typeface="黑体" panose="02010609060101010101" charset="-122"/>
            </a:endParaRPr>
          </a:p>
        </p:txBody>
      </p:sp>
      <p:sp>
        <p:nvSpPr>
          <p:cNvPr id="7" name="矩形 6"/>
          <p:cNvSpPr/>
          <p:nvPr/>
        </p:nvSpPr>
        <p:spPr>
          <a:xfrm>
            <a:off x="457198" y="4786370"/>
            <a:ext cx="11220995" cy="707886"/>
          </a:xfrm>
          <a:prstGeom prst="rect">
            <a:avLst/>
          </a:prstGeom>
          <a:ln w="28575">
            <a:solidFill>
              <a:schemeClr val="tx1"/>
            </a:solidFill>
          </a:ln>
        </p:spPr>
        <p:txBody>
          <a:bodyPr wrap="square">
            <a:spAutoFit/>
          </a:bodyPr>
          <a:lstStyle/>
          <a:p>
            <a:r>
              <a:rPr lang="zh-CN" altLang="en-US" sz="2000" b="1" dirty="0" smtClean="0">
                <a:latin typeface="黑体" panose="02010609060101010101" charset="-122"/>
                <a:ea typeface="黑体" panose="02010609060101010101" charset="-122"/>
              </a:rPr>
              <a:t> “</a:t>
            </a:r>
            <a:r>
              <a:rPr lang="zh-CN" altLang="en-US" sz="2000" b="1" dirty="0">
                <a:latin typeface="黑体" panose="02010609060101010101" charset="-122"/>
                <a:ea typeface="黑体" panose="02010609060101010101" charset="-122"/>
              </a:rPr>
              <a:t>顿挫莫善于</a:t>
            </a:r>
            <a:r>
              <a:rPr lang="en-US" altLang="zh-CN" sz="2000" b="1" dirty="0">
                <a:latin typeface="黑体" panose="02010609060101010101" charset="-122"/>
                <a:ea typeface="黑体" panose="02010609060101010101" charset="-122"/>
              </a:rPr>
              <a:t>《</a:t>
            </a:r>
            <a:r>
              <a:rPr lang="zh-CN" altLang="en-US" sz="2000" b="1" dirty="0">
                <a:latin typeface="黑体" panose="02010609060101010101" charset="-122"/>
                <a:ea typeface="黑体" panose="02010609060101010101" charset="-122"/>
              </a:rPr>
              <a:t>离骚</a:t>
            </a:r>
            <a:r>
              <a:rPr lang="en-US" altLang="zh-CN" sz="2000" b="1" dirty="0">
                <a:latin typeface="黑体" panose="02010609060101010101" charset="-122"/>
                <a:ea typeface="黑体" panose="02010609060101010101" charset="-122"/>
              </a:rPr>
              <a:t>》</a:t>
            </a:r>
            <a:r>
              <a:rPr lang="zh-CN" altLang="en-US" sz="2000" b="1" dirty="0">
                <a:latin typeface="黑体" panose="02010609060101010101" charset="-122"/>
                <a:ea typeface="黑体" panose="02010609060101010101" charset="-122"/>
              </a:rPr>
              <a:t>，自一篇以致一章，及一两句，皆有之，此所谓反复致意者。” </a:t>
            </a:r>
            <a:r>
              <a:rPr lang="zh-CN" altLang="en-US" sz="2000" b="1" dirty="0" smtClean="0">
                <a:latin typeface="黑体" panose="02010609060101010101" charset="-122"/>
                <a:ea typeface="黑体" panose="02010609060101010101" charset="-122"/>
              </a:rPr>
              <a:t>             （</a:t>
            </a:r>
            <a:r>
              <a:rPr lang="zh-CN" altLang="en-US" sz="2000" b="1" dirty="0">
                <a:latin typeface="黑体" panose="02010609060101010101" charset="-122"/>
                <a:ea typeface="黑体" panose="02010609060101010101" charset="-122"/>
              </a:rPr>
              <a:t>刘熙载</a:t>
            </a:r>
            <a:r>
              <a:rPr lang="en-US" altLang="zh-CN" sz="2000" b="1" dirty="0">
                <a:latin typeface="黑体" panose="02010609060101010101" charset="-122"/>
                <a:ea typeface="黑体" panose="02010609060101010101" charset="-122"/>
              </a:rPr>
              <a:t>《</a:t>
            </a:r>
            <a:r>
              <a:rPr lang="zh-CN" altLang="en-US" sz="2000" b="1" dirty="0">
                <a:latin typeface="黑体" panose="02010609060101010101" charset="-122"/>
                <a:ea typeface="黑体" panose="02010609060101010101" charset="-122"/>
              </a:rPr>
              <a:t>艺概</a:t>
            </a:r>
            <a:r>
              <a:rPr lang="en-US" altLang="zh-CN" sz="2000" b="1" dirty="0">
                <a:latin typeface="黑体" panose="02010609060101010101" charset="-122"/>
                <a:ea typeface="黑体" panose="02010609060101010101" charset="-122"/>
              </a:rPr>
              <a:t>》</a:t>
            </a:r>
            <a:r>
              <a:rPr lang="zh-CN" altLang="en-US" sz="2000" b="1" dirty="0">
                <a:latin typeface="黑体" panose="02010609060101010101" charset="-122"/>
                <a:ea typeface="黑体" panose="02010609060101010101" charset="-122"/>
              </a:rPr>
              <a:t>）</a:t>
            </a:r>
            <a:endParaRPr lang="zh-CN" altLang="en-US" sz="2000" b="1" dirty="0">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a:spLocks noChangeArrowheads="1"/>
          </p:cNvSpPr>
          <p:nvPr/>
        </p:nvSpPr>
        <p:spPr bwMode="auto">
          <a:xfrm>
            <a:off x="455295" y="1170940"/>
            <a:ext cx="11231245" cy="5259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p>
            <a:pPr indent="711200" algn="ctr" fontAlgn="auto">
              <a:lnSpc>
                <a:spcPct val="120000"/>
              </a:lnSpc>
            </a:pPr>
            <a:r>
              <a:rPr lang="en-US" altLang="zh-CN" sz="2800">
                <a:solidFill>
                  <a:srgbClr val="000000"/>
                </a:solidFill>
                <a:latin typeface="华文中宋" panose="02010600040101010101" charset="-122"/>
                <a:ea typeface="华文中宋" panose="02010600040101010101" charset="-122"/>
                <a:cs typeface="华文中宋" panose="02010600040101010101" charset="-122"/>
                <a:sym typeface="宋体" panose="02010600030101010101" pitchFamily="2" charset="-122"/>
              </a:rPr>
              <a:t>   </a:t>
            </a:r>
            <a:r>
              <a:rPr lang="en-US" altLang="zh-CN" sz="2800" b="1">
                <a:solidFill>
                  <a:srgbClr val="000000"/>
                </a:solidFill>
                <a:latin typeface="华文中宋" panose="02010600040101010101" charset="-122"/>
                <a:ea typeface="华文中宋" panose="02010600040101010101" charset="-122"/>
                <a:cs typeface="华文中宋" panose="02010600040101010101" charset="-122"/>
                <a:sym typeface="宋体" panose="02010600030101010101" pitchFamily="2" charset="-122"/>
              </a:rPr>
              <a:t>“</a:t>
            </a:r>
            <a:r>
              <a:rPr lang="zh-CN" altLang="en-US" sz="2800" b="1">
                <a:latin typeface="华文中宋" panose="02010600040101010101" charset="-122"/>
                <a:ea typeface="华文中宋" panose="02010600040101010101" charset="-122"/>
                <a:cs typeface="华文中宋" panose="02010600040101010101" charset="-122"/>
                <a:sym typeface="+mn-ea"/>
              </a:rPr>
              <a:t>区别“楚辞”和</a:t>
            </a:r>
            <a:r>
              <a:rPr lang="en-US" altLang="zh-CN" sz="2800" b="1">
                <a:latin typeface="华文中宋" panose="02010600040101010101" charset="-122"/>
                <a:ea typeface="华文中宋" panose="02010600040101010101" charset="-122"/>
                <a:cs typeface="华文中宋" panose="02010600040101010101" charset="-122"/>
                <a:sym typeface="+mn-ea"/>
              </a:rPr>
              <a:t>《</a:t>
            </a:r>
            <a:r>
              <a:rPr lang="zh-CN" altLang="en-US" sz="2800" b="1">
                <a:latin typeface="华文中宋" panose="02010600040101010101" charset="-122"/>
                <a:ea typeface="华文中宋" panose="02010600040101010101" charset="-122"/>
                <a:cs typeface="华文中宋" panose="02010600040101010101" charset="-122"/>
                <a:sym typeface="+mn-ea"/>
              </a:rPr>
              <a:t>楚辞</a:t>
            </a:r>
            <a:r>
              <a:rPr lang="en-US" altLang="zh-CN" sz="2800" b="1">
                <a:latin typeface="华文中宋" panose="02010600040101010101" charset="-122"/>
                <a:ea typeface="华文中宋" panose="02010600040101010101" charset="-122"/>
                <a:cs typeface="华文中宋" panose="02010600040101010101" charset="-122"/>
                <a:sym typeface="+mn-ea"/>
              </a:rPr>
              <a:t>》</a:t>
            </a:r>
            <a:endParaRPr lang="en-US" altLang="zh-CN" sz="2800" b="1">
              <a:latin typeface="华文中宋" panose="02010600040101010101" charset="-122"/>
              <a:ea typeface="华文中宋" panose="02010600040101010101" charset="-122"/>
              <a:cs typeface="华文中宋" panose="02010600040101010101" charset="-122"/>
            </a:endParaRPr>
          </a:p>
          <a:p>
            <a:pPr indent="711200" fontAlgn="auto">
              <a:lnSpc>
                <a:spcPct val="120000"/>
              </a:lnSpc>
            </a:pPr>
            <a:r>
              <a:rPr lang="en-US" altLang="zh-CN" sz="2800" b="1">
                <a:solidFill>
                  <a:srgbClr val="C00000"/>
                </a:solidFill>
                <a:latin typeface="华文中宋" panose="02010600040101010101" charset="-122"/>
                <a:ea typeface="华文中宋" panose="02010600040101010101" charset="-122"/>
                <a:cs typeface="华文中宋" panose="02010600040101010101" charset="-122"/>
                <a:sym typeface="+mn-ea"/>
              </a:rPr>
              <a:t>(1)</a:t>
            </a:r>
            <a:r>
              <a:rPr lang="zh-CN" altLang="en-US" sz="2800" b="1">
                <a:solidFill>
                  <a:srgbClr val="C00000"/>
                </a:solidFill>
                <a:latin typeface="华文中宋" panose="02010600040101010101" charset="-122"/>
                <a:ea typeface="华文中宋" panose="02010600040101010101" charset="-122"/>
                <a:cs typeface="华文中宋" panose="02010600040101010101" charset="-122"/>
                <a:sym typeface="+mn-ea"/>
              </a:rPr>
              <a:t>诗体名。</a:t>
            </a:r>
            <a:r>
              <a:rPr lang="zh-CN" altLang="en-US" sz="2800">
                <a:latin typeface="华文中宋" panose="02010600040101010101" charset="-122"/>
                <a:ea typeface="华文中宋" panose="02010600040101010101" charset="-122"/>
                <a:cs typeface="华文中宋" panose="02010600040101010101" charset="-122"/>
                <a:sym typeface="+mn-ea"/>
              </a:rPr>
              <a:t>“楚辞”是</a:t>
            </a:r>
            <a:r>
              <a:rPr lang="zh-CN" altLang="en-US" sz="2800" b="1">
                <a:solidFill>
                  <a:srgbClr val="C00000"/>
                </a:solidFill>
                <a:latin typeface="华文中宋" panose="02010600040101010101" charset="-122"/>
                <a:ea typeface="华文中宋" panose="02010600040101010101" charset="-122"/>
                <a:cs typeface="华文中宋" panose="02010600040101010101" charset="-122"/>
                <a:sym typeface="+mn-ea"/>
              </a:rPr>
              <a:t>屈原</a:t>
            </a:r>
            <a:r>
              <a:rPr lang="zh-CN" altLang="en-US" sz="2800">
                <a:latin typeface="华文中宋" panose="02010600040101010101" charset="-122"/>
                <a:ea typeface="华文中宋" panose="02010600040101010101" charset="-122"/>
                <a:cs typeface="华文中宋" panose="02010600040101010101" charset="-122"/>
                <a:sym typeface="+mn-ea"/>
              </a:rPr>
              <a:t>吸收楚地民间语言和民歌形式而创作的一种诗歌样式，其特点是句式长短不一，多用“兮”字。又称</a:t>
            </a:r>
            <a:r>
              <a:rPr lang="zh-CN" altLang="en-US" sz="2800" b="1">
                <a:solidFill>
                  <a:srgbClr val="C00000"/>
                </a:solidFill>
                <a:latin typeface="华文中宋" panose="02010600040101010101" charset="-122"/>
                <a:ea typeface="华文中宋" panose="02010600040101010101" charset="-122"/>
                <a:cs typeface="华文中宋" panose="02010600040101010101" charset="-122"/>
                <a:sym typeface="+mn-ea"/>
              </a:rPr>
              <a:t>“骚”体</a:t>
            </a:r>
            <a:r>
              <a:rPr lang="zh-CN" altLang="en-US" sz="2800">
                <a:latin typeface="华文中宋" panose="02010600040101010101" charset="-122"/>
                <a:ea typeface="华文中宋" panose="02010600040101010101" charset="-122"/>
                <a:cs typeface="华文中宋" panose="02010600040101010101" charset="-122"/>
                <a:sym typeface="+mn-ea"/>
              </a:rPr>
              <a:t>。</a:t>
            </a:r>
            <a:endParaRPr lang="zh-CN" altLang="en-US" sz="2800">
              <a:latin typeface="华文中宋" panose="02010600040101010101" charset="-122"/>
              <a:ea typeface="华文中宋" panose="02010600040101010101" charset="-122"/>
              <a:cs typeface="华文中宋" panose="02010600040101010101" charset="-122"/>
            </a:endParaRPr>
          </a:p>
          <a:p>
            <a:pPr indent="711200" fontAlgn="auto">
              <a:lnSpc>
                <a:spcPct val="120000"/>
              </a:lnSpc>
            </a:pPr>
            <a:r>
              <a:rPr lang="en-US" altLang="zh-CN" sz="2800" b="1">
                <a:solidFill>
                  <a:srgbClr val="C00000"/>
                </a:solidFill>
                <a:latin typeface="华文中宋" panose="02010600040101010101" charset="-122"/>
                <a:ea typeface="华文中宋" panose="02010600040101010101" charset="-122"/>
                <a:cs typeface="华文中宋" panose="02010600040101010101" charset="-122"/>
                <a:sym typeface="+mn-ea"/>
              </a:rPr>
              <a:t>(2)</a:t>
            </a:r>
            <a:r>
              <a:rPr lang="zh-CN" altLang="en-US" sz="2800" b="1">
                <a:solidFill>
                  <a:srgbClr val="C00000"/>
                </a:solidFill>
                <a:latin typeface="华文中宋" panose="02010600040101010101" charset="-122"/>
                <a:ea typeface="华文中宋" panose="02010600040101010101" charset="-122"/>
                <a:cs typeface="华文中宋" panose="02010600040101010101" charset="-122"/>
                <a:sym typeface="+mn-ea"/>
              </a:rPr>
              <a:t>总集名。</a:t>
            </a:r>
            <a:r>
              <a:rPr lang="en-US" altLang="zh-CN" sz="2800">
                <a:latin typeface="华文中宋" panose="02010600040101010101" charset="-122"/>
                <a:ea typeface="华文中宋" panose="02010600040101010101" charset="-122"/>
                <a:cs typeface="华文中宋" panose="02010600040101010101" charset="-122"/>
                <a:sym typeface="+mn-ea"/>
              </a:rPr>
              <a:t>《</a:t>
            </a:r>
            <a:r>
              <a:rPr lang="zh-CN" altLang="en-US" sz="2800">
                <a:latin typeface="华文中宋" panose="02010600040101010101" charset="-122"/>
                <a:ea typeface="华文中宋" panose="02010600040101010101" charset="-122"/>
                <a:cs typeface="华文中宋" panose="02010600040101010101" charset="-122"/>
                <a:sym typeface="+mn-ea"/>
              </a:rPr>
              <a:t>楚辞</a:t>
            </a:r>
            <a:r>
              <a:rPr lang="en-US" altLang="zh-CN" sz="2800">
                <a:latin typeface="华文中宋" panose="02010600040101010101" charset="-122"/>
                <a:ea typeface="华文中宋" panose="02010600040101010101" charset="-122"/>
                <a:cs typeface="华文中宋" panose="02010600040101010101" charset="-122"/>
                <a:sym typeface="+mn-ea"/>
              </a:rPr>
              <a:t>》</a:t>
            </a:r>
            <a:r>
              <a:rPr lang="zh-CN" altLang="en-US" sz="2800">
                <a:latin typeface="华文中宋" panose="02010600040101010101" charset="-122"/>
                <a:ea typeface="华文中宋" panose="02010600040101010101" charset="-122"/>
                <a:cs typeface="华文中宋" panose="02010600040101010101" charset="-122"/>
                <a:sym typeface="+mn-ea"/>
              </a:rPr>
              <a:t>为</a:t>
            </a:r>
            <a:r>
              <a:rPr lang="zh-CN" altLang="en-US" sz="2800" b="1">
                <a:solidFill>
                  <a:srgbClr val="C00000"/>
                </a:solidFill>
                <a:latin typeface="华文中宋" panose="02010600040101010101" charset="-122"/>
                <a:ea typeface="华文中宋" panose="02010600040101010101" charset="-122"/>
                <a:cs typeface="华文中宋" panose="02010600040101010101" charset="-122"/>
                <a:sym typeface="+mn-ea"/>
              </a:rPr>
              <a:t>西汉刘向</a:t>
            </a:r>
            <a:r>
              <a:rPr lang="zh-CN" altLang="en-US" sz="2800">
                <a:latin typeface="华文中宋" panose="02010600040101010101" charset="-122"/>
                <a:ea typeface="华文中宋" panose="02010600040101010101" charset="-122"/>
                <a:cs typeface="华文中宋" panose="02010600040101010101" charset="-122"/>
                <a:sym typeface="+mn-ea"/>
              </a:rPr>
              <a:t>所辑，收录了</a:t>
            </a:r>
            <a:r>
              <a:rPr lang="zh-CN" altLang="en-US" sz="2800" b="1">
                <a:solidFill>
                  <a:srgbClr val="C00000"/>
                </a:solidFill>
                <a:latin typeface="华文中宋" panose="02010600040101010101" charset="-122"/>
                <a:ea typeface="华文中宋" panose="02010600040101010101" charset="-122"/>
                <a:cs typeface="华文中宋" panose="02010600040101010101" charset="-122"/>
                <a:sym typeface="+mn-ea"/>
              </a:rPr>
              <a:t>屈原、宋玉</a:t>
            </a:r>
            <a:r>
              <a:rPr lang="zh-CN" altLang="en-US" sz="2800">
                <a:latin typeface="华文中宋" panose="02010600040101010101" charset="-122"/>
                <a:ea typeface="华文中宋" panose="02010600040101010101" charset="-122"/>
                <a:cs typeface="华文中宋" panose="02010600040101010101" charset="-122"/>
                <a:sym typeface="+mn-ea"/>
              </a:rPr>
              <a:t>及</a:t>
            </a:r>
            <a:r>
              <a:rPr lang="zh-CN" altLang="en-US" sz="2800" b="1">
                <a:solidFill>
                  <a:srgbClr val="C00000"/>
                </a:solidFill>
                <a:latin typeface="华文中宋" panose="02010600040101010101" charset="-122"/>
                <a:ea typeface="华文中宋" panose="02010600040101010101" charset="-122"/>
                <a:cs typeface="华文中宋" panose="02010600040101010101" charset="-122"/>
                <a:sym typeface="+mn-ea"/>
              </a:rPr>
              <a:t>汉代淮南小山、东方朔、王褒、刘向</a:t>
            </a:r>
            <a:r>
              <a:rPr lang="zh-CN" altLang="en-US" sz="2800">
                <a:latin typeface="华文中宋" panose="02010600040101010101" charset="-122"/>
                <a:ea typeface="华文中宋" panose="02010600040101010101" charset="-122"/>
                <a:cs typeface="华文中宋" panose="02010600040101010101" charset="-122"/>
                <a:sym typeface="+mn-ea"/>
              </a:rPr>
              <a:t>等人的诗歌作品，其中主要是屈原的作品。</a:t>
            </a:r>
            <a:endParaRPr lang="zh-CN" altLang="en-US" sz="2800">
              <a:latin typeface="华文中宋" panose="02010600040101010101" charset="-122"/>
              <a:ea typeface="华文中宋" panose="02010600040101010101" charset="-122"/>
              <a:cs typeface="华文中宋" panose="02010600040101010101" charset="-122"/>
            </a:endParaRPr>
          </a:p>
          <a:p>
            <a:pPr indent="711200" fontAlgn="auto">
              <a:lnSpc>
                <a:spcPct val="120000"/>
              </a:lnSpc>
            </a:pPr>
            <a:r>
              <a:rPr lang="en-US" altLang="zh-CN" sz="2800" b="1">
                <a:solidFill>
                  <a:srgbClr val="C00000"/>
                </a:solidFill>
                <a:latin typeface="华文中宋" panose="02010600040101010101" charset="-122"/>
                <a:ea typeface="华文中宋" panose="02010600040101010101" charset="-122"/>
                <a:cs typeface="华文中宋" panose="02010600040101010101" charset="-122"/>
                <a:sym typeface="+mn-ea"/>
              </a:rPr>
              <a:t>(3)</a:t>
            </a:r>
            <a:r>
              <a:rPr lang="zh-CN" altLang="en-US" sz="2800" b="1">
                <a:solidFill>
                  <a:srgbClr val="C00000"/>
                </a:solidFill>
                <a:latin typeface="华文中宋" panose="02010600040101010101" charset="-122"/>
                <a:ea typeface="华文中宋" panose="02010600040101010101" charset="-122"/>
                <a:cs typeface="华文中宋" panose="02010600040101010101" charset="-122"/>
                <a:sym typeface="+mn-ea"/>
              </a:rPr>
              <a:t>特色：</a:t>
            </a:r>
            <a:r>
              <a:rPr lang="zh-CN" altLang="en-US" sz="2800">
                <a:latin typeface="华文中宋" panose="02010600040101010101" charset="-122"/>
                <a:ea typeface="华文中宋" panose="02010600040101010101" charset="-122"/>
                <a:cs typeface="华文中宋" panose="02010600040101010101" charset="-122"/>
                <a:sym typeface="+mn-ea"/>
              </a:rPr>
              <a:t>“楚辞”以优美的语言、丰富的想象，融入神话传说，塑造鲜明形象；以楚地的诗歌形式、方言声韵，描写楚地的风土人情，具有浓厚的地方色彩，富有积极浪漫主义精神。对后世影响很大。</a:t>
            </a:r>
            <a:endParaRPr lang="zh-CN" altLang="en-US" sz="2800">
              <a:latin typeface="华文中宋" panose="02010600040101010101" charset="-122"/>
              <a:ea typeface="华文中宋" panose="02010600040101010101" charset="-122"/>
              <a:cs typeface="华文中宋" panose="02010600040101010101" charset="-122"/>
              <a:sym typeface="+mn-ea"/>
            </a:endParaRPr>
          </a:p>
        </p:txBody>
      </p:sp>
      <p:sp>
        <p:nvSpPr>
          <p:cNvPr id="4" name="标题 3"/>
          <p:cNvSpPr>
            <a:spLocks noGrp="1"/>
          </p:cNvSpPr>
          <p:nvPr>
            <p:ph type="title"/>
          </p:nvPr>
        </p:nvSpPr>
        <p:spPr>
          <a:xfrm>
            <a:off x="711200" y="650875"/>
            <a:ext cx="2061845" cy="520065"/>
          </a:xfrm>
        </p:spPr>
        <p:txBody>
          <a:bodyPr/>
          <a:lstStyle/>
          <a:p>
            <a:pPr>
              <a:lnSpc>
                <a:spcPct val="100000"/>
              </a:lnSpc>
            </a:pPr>
            <a:r>
              <a:rPr lang="zh-CN" altLang="en-US" sz="3200">
                <a:latin typeface="华文中宋" panose="02010600040101010101" charset="-122"/>
                <a:ea typeface="华文中宋" panose="02010600040101010101" charset="-122"/>
              </a:rPr>
              <a:t>文体介绍</a:t>
            </a:r>
            <a:endParaRPr lang="zh-CN" altLang="en-US" sz="3200">
              <a:latin typeface="华文中宋" panose="02010600040101010101" charset="-122"/>
              <a:ea typeface="华文中宋" panose="0201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43890" y="1289685"/>
            <a:ext cx="10904220" cy="2704465"/>
          </a:xfrm>
          <a:prstGeom prst="rect">
            <a:avLst/>
          </a:prstGeom>
        </p:spPr>
        <p:txBody>
          <a:bodyPr wrap="square" lIns="121898" tIns="60948" rIns="121898" bIns="60948">
            <a:spAutoFit/>
          </a:bodyPr>
          <a:lstStyle/>
          <a:p>
            <a:pPr indent="812800" algn="just" fontAlgn="auto">
              <a:lnSpc>
                <a:spcPct val="120000"/>
              </a:lnSpc>
              <a:spcBef>
                <a:spcPct val="0"/>
              </a:spcBef>
              <a:spcAft>
                <a:spcPct val="0"/>
              </a:spcAft>
            </a:pP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悔</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相道</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之不察兮，</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延伫</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乎吾将</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反</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回</a:t>
            </a:r>
            <a:r>
              <a:rPr lang="zh-CN" altLang="zh-CN" sz="2800" kern="100" dirty="0">
                <a:solidFill>
                  <a:schemeClr val="tx1"/>
                </a:solidFill>
                <a:latin typeface="宋体" panose="02010600030101010101" pitchFamily="2" charset="-122"/>
                <a:ea typeface="宋体" panose="02010600030101010101" pitchFamily="2" charset="-122"/>
                <a:cs typeface="华光准圆_CNKI" panose="02000500000000000000" charset="-122"/>
                <a:sym typeface="+mn-ea"/>
              </a:rPr>
              <a:t>朕</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车以</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复路</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兮，</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及</a:t>
            </a:r>
            <a:endPar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endParaRPr>
          </a:p>
          <a:p>
            <a:pPr indent="0" algn="just" fontAlgn="auto">
              <a:lnSpc>
                <a:spcPct val="120000"/>
              </a:lnSpc>
              <a:spcBef>
                <a:spcPct val="0"/>
              </a:spcBef>
              <a:spcAft>
                <a:spcPct val="0"/>
              </a:spcAft>
            </a:pPr>
            <a:endPar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endParaRPr>
          </a:p>
          <a:p>
            <a:pPr indent="0" algn="just" fontAlgn="auto">
              <a:lnSpc>
                <a:spcPct val="120000"/>
              </a:lnSpc>
              <a:spcBef>
                <a:spcPct val="0"/>
              </a:spcBef>
              <a:spcAft>
                <a:spcPct val="0"/>
              </a:spcAft>
            </a:pPr>
            <a:r>
              <a:rPr lang="zh-CN" altLang="zh-CN" sz="2800" kern="100" dirty="0">
                <a:solidFill>
                  <a:schemeClr val="tx1"/>
                </a:solidFill>
                <a:latin typeface="宋体" panose="02010600030101010101" pitchFamily="2" charset="-122"/>
                <a:ea typeface="宋体" panose="02010600030101010101" pitchFamily="2" charset="-122"/>
                <a:cs typeface="华光准圆_CNKI" panose="02000500000000000000" charset="-122"/>
                <a:sym typeface="+mn-ea"/>
              </a:rPr>
              <a:t>行迷之</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未远。</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步</a:t>
            </a:r>
            <a:r>
              <a:rPr lang="zh-CN" altLang="zh-CN" sz="2800" kern="100" dirty="0">
                <a:solidFill>
                  <a:schemeClr val="tx1"/>
                </a:solidFill>
                <a:latin typeface="宋体" panose="02010600030101010101" pitchFamily="2" charset="-122"/>
                <a:ea typeface="宋体" panose="02010600030101010101" pitchFamily="2" charset="-122"/>
                <a:cs typeface="华光准圆_CNKI" panose="02000500000000000000" charset="-122"/>
                <a:sym typeface="+mn-ea"/>
              </a:rPr>
              <a:t>余马</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于</a:t>
            </a:r>
            <a:r>
              <a:rPr lang="zh-CN" altLang="zh-CN" sz="2800" kern="100" dirty="0">
                <a:solidFill>
                  <a:schemeClr val="tx1"/>
                </a:solidFill>
                <a:latin typeface="宋体" panose="02010600030101010101" pitchFamily="2" charset="-122"/>
                <a:ea typeface="宋体" panose="02010600030101010101" pitchFamily="2" charset="-122"/>
                <a:cs typeface="华光准圆_CNKI" panose="02000500000000000000" charset="-122"/>
                <a:sym typeface="+mn-ea"/>
              </a:rPr>
              <a:t>兰</a:t>
            </a:r>
            <a:r>
              <a:rPr lang="zh-CN" altLang="zh-CN" sz="2800" kern="100" dirty="0">
                <a:solidFill>
                  <a:srgbClr val="1D41D5"/>
                </a:solidFill>
                <a:latin typeface="宋体" panose="02010600030101010101" pitchFamily="2" charset="-122"/>
                <a:ea typeface="宋体" panose="02010600030101010101" pitchFamily="2" charset="-122"/>
                <a:cs typeface="华光准圆_CNKI" panose="02000500000000000000" charset="-122"/>
                <a:sym typeface="+mn-ea"/>
              </a:rPr>
              <a:t>皋</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兮，</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驰</a:t>
            </a:r>
            <a:r>
              <a:rPr lang="zh-CN" altLang="zh-CN" sz="2800" kern="100" dirty="0">
                <a:solidFill>
                  <a:schemeClr val="tx1"/>
                </a:solidFill>
                <a:latin typeface="宋体" panose="02010600030101010101" pitchFamily="2" charset="-122"/>
                <a:ea typeface="宋体" panose="02010600030101010101" pitchFamily="2" charset="-122"/>
                <a:cs typeface="华光准圆_CNKI" panose="02000500000000000000" charset="-122"/>
                <a:sym typeface="+mn-ea"/>
              </a:rPr>
              <a:t>椒丘</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且</a:t>
            </a:r>
            <a:r>
              <a:rPr lang="zh-CN" altLang="zh-CN" sz="2800" kern="100" dirty="0">
                <a:solidFill>
                  <a:schemeClr val="tx1"/>
                </a:solidFill>
                <a:latin typeface="宋体" panose="02010600030101010101" pitchFamily="2" charset="-122"/>
                <a:ea typeface="宋体" panose="02010600030101010101" pitchFamily="2" charset="-122"/>
                <a:cs typeface="华光准圆_CNKI" panose="02000500000000000000" charset="-122"/>
                <a:sym typeface="+mn-ea"/>
              </a:rPr>
              <a:t>焉止息</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。进</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不入</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以</a:t>
            </a:r>
            <a:endParaRPr lang="zh-CN" altLang="zh-CN" sz="2800" kern="100" dirty="0">
              <a:latin typeface="宋体" panose="02010600030101010101" pitchFamily="2" charset="-122"/>
              <a:ea typeface="宋体" panose="02010600030101010101" pitchFamily="2" charset="-122"/>
              <a:cs typeface="华光准圆_CNKI" panose="02000500000000000000" charset="-122"/>
              <a:sym typeface="+mn-ea"/>
            </a:endParaRPr>
          </a:p>
          <a:p>
            <a:pPr indent="0" algn="just" fontAlgn="auto">
              <a:lnSpc>
                <a:spcPct val="120000"/>
              </a:lnSpc>
              <a:spcBef>
                <a:spcPct val="0"/>
              </a:spcBef>
              <a:spcAft>
                <a:spcPct val="0"/>
              </a:spcAft>
            </a:pPr>
            <a:endPar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endParaRPr>
          </a:p>
          <a:p>
            <a:pPr indent="0" algn="just" fontAlgn="auto">
              <a:lnSpc>
                <a:spcPct val="120000"/>
              </a:lnSpc>
              <a:spcBef>
                <a:spcPct val="0"/>
              </a:spcBef>
              <a:spcAft>
                <a:spcPct val="0"/>
              </a:spcAft>
            </a:pP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离</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尤兮，退将复修吾</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初服</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。制</a:t>
            </a:r>
            <a:r>
              <a:rPr lang="zh-CN" altLang="zh-CN" sz="2800" kern="100" dirty="0">
                <a:solidFill>
                  <a:schemeClr val="tx1"/>
                </a:solidFill>
                <a:latin typeface="宋体" panose="02010600030101010101" pitchFamily="2" charset="-122"/>
                <a:ea typeface="宋体" panose="02010600030101010101" pitchFamily="2" charset="-122"/>
                <a:cs typeface="华光准圆_CNKI" panose="02000500000000000000" charset="-122"/>
                <a:sym typeface="+mn-ea"/>
              </a:rPr>
              <a:t>芰荷</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以为</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衣兮，集</a:t>
            </a:r>
            <a:r>
              <a:rPr lang="zh-CN" altLang="zh-CN" sz="2800" kern="100" dirty="0">
                <a:solidFill>
                  <a:schemeClr val="tx1"/>
                </a:solidFill>
                <a:latin typeface="宋体" panose="02010600030101010101" pitchFamily="2" charset="-122"/>
                <a:ea typeface="宋体" panose="02010600030101010101" pitchFamily="2" charset="-122"/>
                <a:cs typeface="华光准圆_CNKI" panose="02000500000000000000" charset="-122"/>
                <a:sym typeface="+mn-ea"/>
              </a:rPr>
              <a:t>芙蓉</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以为裳。</a:t>
            </a:r>
            <a:endParaRPr lang="en-US" altLang="zh-CN" sz="2800" kern="100" dirty="0">
              <a:latin typeface="宋体" panose="02010600030101010101" pitchFamily="2" charset="-122"/>
              <a:ea typeface="宋体" panose="02010600030101010101" pitchFamily="2" charset="-122"/>
              <a:cs typeface="华光准圆_CNKI" panose="02000500000000000000" charset="-122"/>
              <a:sym typeface="+mn-ea"/>
            </a:endParaRPr>
          </a:p>
        </p:txBody>
      </p:sp>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文本翻译</a:t>
            </a:r>
            <a:endParaRPr lang="zh-CN" altLang="en-US" sz="3200">
              <a:latin typeface="华光准圆_CNKI" panose="02000500000000000000" charset="-122"/>
              <a:ea typeface="华光准圆_CNKI" panose="02000500000000000000" charset="-122"/>
            </a:endParaRPr>
          </a:p>
        </p:txBody>
      </p:sp>
      <p:sp>
        <p:nvSpPr>
          <p:cNvPr id="2" name="矩形 1"/>
          <p:cNvSpPr/>
          <p:nvPr/>
        </p:nvSpPr>
        <p:spPr>
          <a:xfrm>
            <a:off x="1217379" y="1844451"/>
            <a:ext cx="232537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观察、选择道路</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 name="矩形 3"/>
          <p:cNvSpPr/>
          <p:nvPr/>
        </p:nvSpPr>
        <p:spPr>
          <a:xfrm>
            <a:off x="3899979" y="935131"/>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久久</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5" name="矩形 4"/>
          <p:cNvSpPr/>
          <p:nvPr/>
        </p:nvSpPr>
        <p:spPr>
          <a:xfrm>
            <a:off x="4732510" y="935131"/>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久立</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7" name="矩形 6"/>
          <p:cNvSpPr/>
          <p:nvPr/>
        </p:nvSpPr>
        <p:spPr>
          <a:xfrm>
            <a:off x="5914114" y="935350"/>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返回</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11" name="矩形 10"/>
          <p:cNvSpPr/>
          <p:nvPr/>
        </p:nvSpPr>
        <p:spPr>
          <a:xfrm>
            <a:off x="6761895" y="968536"/>
            <a:ext cx="171323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使</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回转</a:t>
            </a:r>
            <a:endPar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6" name="矩形 5"/>
          <p:cNvSpPr/>
          <p:nvPr/>
        </p:nvSpPr>
        <p:spPr>
          <a:xfrm>
            <a:off x="8575010" y="968283"/>
            <a:ext cx="110109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回原路</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28" name="矩形 27"/>
          <p:cNvSpPr/>
          <p:nvPr/>
        </p:nvSpPr>
        <p:spPr>
          <a:xfrm>
            <a:off x="9775768" y="968685"/>
            <a:ext cx="795020" cy="460375"/>
          </a:xfrm>
          <a:prstGeom prst="rect">
            <a:avLst/>
          </a:prstGeom>
        </p:spPr>
        <p:txBody>
          <a:bodyPr wrap="none">
            <a:spAutoFit/>
          </a:bodyPr>
          <a:lstStyle/>
          <a:p>
            <a:r>
              <a:rPr lang="zh-CN" altLang="zh-CN" sz="2400" b="1" kern="100" dirty="0">
                <a:solidFill>
                  <a:srgbClr val="C00000"/>
                </a:solidFill>
                <a:latin typeface="宋体" panose="02010600030101010101" pitchFamily="2" charset="-122"/>
                <a:ea typeface="宋体" panose="02010600030101010101" pitchFamily="2" charset="-122"/>
                <a:cs typeface="Times New Roman" panose="02020603050405020304" charset="0"/>
              </a:rPr>
              <a:t>趁着</a:t>
            </a:r>
            <a:endParaRPr lang="zh-CN" altLang="zh-CN" sz="2400" b="1" kern="100" dirty="0">
              <a:solidFill>
                <a:srgbClr val="C00000"/>
              </a:solidFill>
              <a:latin typeface="宋体" panose="02010600030101010101" pitchFamily="2" charset="-122"/>
              <a:ea typeface="宋体" panose="02010600030101010101" pitchFamily="2" charset="-122"/>
              <a:cs typeface="Times New Roman" panose="02020603050405020304" charset="0"/>
            </a:endParaRPr>
          </a:p>
        </p:txBody>
      </p:sp>
      <p:sp>
        <p:nvSpPr>
          <p:cNvPr id="40" name="矩形 39"/>
          <p:cNvSpPr/>
          <p:nvPr/>
        </p:nvSpPr>
        <p:spPr>
          <a:xfrm>
            <a:off x="3542806" y="1965235"/>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缓行</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4" name="矩形 43"/>
          <p:cNvSpPr/>
          <p:nvPr/>
        </p:nvSpPr>
        <p:spPr>
          <a:xfrm>
            <a:off x="4450527" y="1965384"/>
            <a:ext cx="1107996" cy="461665"/>
          </a:xfrm>
          <a:prstGeom prst="rect">
            <a:avLst/>
          </a:prstGeom>
        </p:spPr>
        <p:txBody>
          <a:bodyPr wrap="none">
            <a:spAutoFit/>
          </a:bodyPr>
          <a:lstStyle/>
          <a:p>
            <a:r>
              <a:rPr lang="zh-CN" altLang="en-US" sz="2400" b="1" kern="100" smtClean="0">
                <a:solidFill>
                  <a:srgbClr val="C00000"/>
                </a:solidFill>
                <a:latin typeface="华文中宋" panose="02010600040101010101" charset="-122"/>
                <a:ea typeface="华文中宋" panose="02010600040101010101" charset="-122"/>
                <a:cs typeface="Times New Roman" panose="02020603050405020304" charset="0"/>
              </a:rPr>
              <a:t>水边</a:t>
            </a:r>
            <a:r>
              <a:rPr lang="zh-CN" altLang="zh-CN" sz="2400" b="1" kern="100" smtClean="0">
                <a:solidFill>
                  <a:srgbClr val="C00000"/>
                </a:solidFill>
                <a:latin typeface="华文中宋" panose="02010600040101010101" charset="-122"/>
                <a:ea typeface="华文中宋" panose="02010600040101010101" charset="-122"/>
                <a:cs typeface="Times New Roman" panose="02020603050405020304" charset="0"/>
              </a:rPr>
              <a:t>地</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5" name="矩形 44"/>
          <p:cNvSpPr/>
          <p:nvPr/>
        </p:nvSpPr>
        <p:spPr>
          <a:xfrm>
            <a:off x="5498854" y="1965384"/>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快跑</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9" name="矩形 48"/>
          <p:cNvSpPr/>
          <p:nvPr/>
        </p:nvSpPr>
        <p:spPr>
          <a:xfrm>
            <a:off x="8166804" y="1965134"/>
            <a:ext cx="263144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到朝廷做官，出仕</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52" name="矩形 51"/>
          <p:cNvSpPr/>
          <p:nvPr/>
        </p:nvSpPr>
        <p:spPr>
          <a:xfrm>
            <a:off x="643741" y="2978979"/>
            <a:ext cx="232537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通</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罹</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，遭受</a:t>
            </a:r>
            <a:endPar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54" name="矩形 53"/>
          <p:cNvSpPr/>
          <p:nvPr/>
        </p:nvSpPr>
        <p:spPr>
          <a:xfrm>
            <a:off x="3202393" y="2978969"/>
            <a:ext cx="232537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比喻原先的志向</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34" name="矩形 33"/>
          <p:cNvSpPr/>
          <p:nvPr/>
        </p:nvSpPr>
        <p:spPr>
          <a:xfrm>
            <a:off x="5914496" y="2947863"/>
            <a:ext cx="171323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把</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当作</a:t>
            </a:r>
            <a:endPar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8" name="文本框 7"/>
          <p:cNvSpPr txBox="1"/>
          <p:nvPr/>
        </p:nvSpPr>
        <p:spPr>
          <a:xfrm>
            <a:off x="1313815" y="4048125"/>
            <a:ext cx="7453630" cy="1938020"/>
          </a:xfrm>
          <a:prstGeom prst="rect">
            <a:avLst/>
          </a:prstGeom>
          <a:noFill/>
        </p:spPr>
        <p:txBody>
          <a:bodyPr wrap="square" rtlCol="0">
            <a:spAutoFit/>
          </a:bodyPr>
          <a:lstStyle/>
          <a:p>
            <a:r>
              <a:rPr lang="zh-CN" altLang="en-US" sz="2400" b="1" dirty="0">
                <a:solidFill>
                  <a:srgbClr val="0070C0"/>
                </a:solidFill>
                <a:latin typeface="楷体" panose="02010609060101010101" charset="-122"/>
                <a:ea typeface="楷体" panose="02010609060101010101" charset="-122"/>
              </a:rPr>
              <a:t>后悔当初不曾看清前途，迟疑了一阵我又将回头。</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调转我的车走回原路啊，趁着迷途未远赶快罢休。</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我打马在兰草水边行走，跑上椒木小山暂且停留。</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既然进取不成反而获罪，那就回来把我旧服重修。</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我要把菱叶裁剪成上衣，我并用荷花把下裳织就。</a:t>
            </a:r>
            <a:endParaRPr lang="zh-CN" altLang="en-US" sz="2400" b="1" dirty="0">
              <a:solidFill>
                <a:srgbClr val="0070C0"/>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500" fill="hold"/>
                                        <p:tgtEl>
                                          <p:spTgt spid="28"/>
                                        </p:tgtEl>
                                        <p:attrNameLst>
                                          <p:attrName>ppt_x</p:attrName>
                                        </p:attrNameLst>
                                      </p:cBhvr>
                                      <p:tavLst>
                                        <p:tav tm="0">
                                          <p:val>
                                            <p:strVal val="#ppt_x"/>
                                          </p:val>
                                        </p:tav>
                                        <p:tav tm="100000">
                                          <p:val>
                                            <p:strVal val="#ppt_x"/>
                                          </p:val>
                                        </p:tav>
                                      </p:tavLst>
                                    </p:anim>
                                    <p:anim calcmode="lin" valueType="num">
                                      <p:cBhvr additive="base">
                                        <p:cTn id="4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 calcmode="lin" valueType="num">
                                      <p:cBhvr additive="base">
                                        <p:cTn id="49" dur="500" fill="hold"/>
                                        <p:tgtEl>
                                          <p:spTgt spid="40"/>
                                        </p:tgtEl>
                                        <p:attrNameLst>
                                          <p:attrName>ppt_x</p:attrName>
                                        </p:attrNameLst>
                                      </p:cBhvr>
                                      <p:tavLst>
                                        <p:tav tm="0">
                                          <p:val>
                                            <p:strVal val="#ppt_x"/>
                                          </p:val>
                                        </p:tav>
                                        <p:tav tm="100000">
                                          <p:val>
                                            <p:strVal val="#ppt_x"/>
                                          </p:val>
                                        </p:tav>
                                      </p:tavLst>
                                    </p:anim>
                                    <p:anim calcmode="lin" valueType="num">
                                      <p:cBhvr additive="base">
                                        <p:cTn id="50"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500" fill="hold"/>
                                        <p:tgtEl>
                                          <p:spTgt spid="44"/>
                                        </p:tgtEl>
                                        <p:attrNameLst>
                                          <p:attrName>ppt_x</p:attrName>
                                        </p:attrNameLst>
                                      </p:cBhvr>
                                      <p:tavLst>
                                        <p:tav tm="0">
                                          <p:val>
                                            <p:strVal val="#ppt_x"/>
                                          </p:val>
                                        </p:tav>
                                        <p:tav tm="100000">
                                          <p:val>
                                            <p:strVal val="#ppt_x"/>
                                          </p:val>
                                        </p:tav>
                                      </p:tavLst>
                                    </p:anim>
                                    <p:anim calcmode="lin" valueType="num">
                                      <p:cBhvr additive="base">
                                        <p:cTn id="56"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5">
                                            <p:txEl>
                                              <p:pRg st="0" end="0"/>
                                            </p:txEl>
                                          </p:spTgt>
                                        </p:tgtEl>
                                        <p:attrNameLst>
                                          <p:attrName>style.visibility</p:attrName>
                                        </p:attrNameLst>
                                      </p:cBhvr>
                                      <p:to>
                                        <p:strVal val="visible"/>
                                      </p:to>
                                    </p:set>
                                    <p:anim calcmode="lin" valueType="num">
                                      <p:cBhvr additive="base">
                                        <p:cTn id="61"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9"/>
                                        </p:tgtEl>
                                        <p:attrNameLst>
                                          <p:attrName>style.visibility</p:attrName>
                                        </p:attrNameLst>
                                      </p:cBhvr>
                                      <p:to>
                                        <p:strVal val="visible"/>
                                      </p:to>
                                    </p:set>
                                    <p:anim calcmode="lin" valueType="num">
                                      <p:cBhvr additive="base">
                                        <p:cTn id="67" dur="500" fill="hold"/>
                                        <p:tgtEl>
                                          <p:spTgt spid="49"/>
                                        </p:tgtEl>
                                        <p:attrNameLst>
                                          <p:attrName>ppt_x</p:attrName>
                                        </p:attrNameLst>
                                      </p:cBhvr>
                                      <p:tavLst>
                                        <p:tav tm="0">
                                          <p:val>
                                            <p:strVal val="#ppt_x"/>
                                          </p:val>
                                        </p:tav>
                                        <p:tav tm="100000">
                                          <p:val>
                                            <p:strVal val="#ppt_x"/>
                                          </p:val>
                                        </p:tav>
                                      </p:tavLst>
                                    </p:anim>
                                    <p:anim calcmode="lin" valueType="num">
                                      <p:cBhvr additive="base">
                                        <p:cTn id="6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2"/>
                                        </p:tgtEl>
                                        <p:attrNameLst>
                                          <p:attrName>style.visibility</p:attrName>
                                        </p:attrNameLst>
                                      </p:cBhvr>
                                      <p:to>
                                        <p:strVal val="visible"/>
                                      </p:to>
                                    </p:set>
                                    <p:anim calcmode="lin" valueType="num">
                                      <p:cBhvr additive="base">
                                        <p:cTn id="73" dur="500" fill="hold"/>
                                        <p:tgtEl>
                                          <p:spTgt spid="52"/>
                                        </p:tgtEl>
                                        <p:attrNameLst>
                                          <p:attrName>ppt_x</p:attrName>
                                        </p:attrNameLst>
                                      </p:cBhvr>
                                      <p:tavLst>
                                        <p:tav tm="0">
                                          <p:val>
                                            <p:strVal val="#ppt_x"/>
                                          </p:val>
                                        </p:tav>
                                        <p:tav tm="100000">
                                          <p:val>
                                            <p:strVal val="#ppt_x"/>
                                          </p:val>
                                        </p:tav>
                                      </p:tavLst>
                                    </p:anim>
                                    <p:anim calcmode="lin" valueType="num">
                                      <p:cBhvr additive="base">
                                        <p:cTn id="74"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4"/>
                                        </p:tgtEl>
                                        <p:attrNameLst>
                                          <p:attrName>style.visibility</p:attrName>
                                        </p:attrNameLst>
                                      </p:cBhvr>
                                      <p:to>
                                        <p:strVal val="visible"/>
                                      </p:to>
                                    </p:set>
                                    <p:anim calcmode="lin" valueType="num">
                                      <p:cBhvr additive="base">
                                        <p:cTn id="79" dur="500" fill="hold"/>
                                        <p:tgtEl>
                                          <p:spTgt spid="54"/>
                                        </p:tgtEl>
                                        <p:attrNameLst>
                                          <p:attrName>ppt_x</p:attrName>
                                        </p:attrNameLst>
                                      </p:cBhvr>
                                      <p:tavLst>
                                        <p:tav tm="0">
                                          <p:val>
                                            <p:strVal val="#ppt_x"/>
                                          </p:val>
                                        </p:tav>
                                        <p:tav tm="100000">
                                          <p:val>
                                            <p:strVal val="#ppt_x"/>
                                          </p:val>
                                        </p:tav>
                                      </p:tavLst>
                                    </p:anim>
                                    <p:anim calcmode="lin" valueType="num">
                                      <p:cBhvr additive="base">
                                        <p:cTn id="80"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4"/>
                                        </p:tgtEl>
                                        <p:attrNameLst>
                                          <p:attrName>style.visibility</p:attrName>
                                        </p:attrNameLst>
                                      </p:cBhvr>
                                      <p:to>
                                        <p:strVal val="visible"/>
                                      </p:to>
                                    </p:set>
                                    <p:anim calcmode="lin" valueType="num">
                                      <p:cBhvr additive="base">
                                        <p:cTn id="85" dur="500" fill="hold"/>
                                        <p:tgtEl>
                                          <p:spTgt spid="34"/>
                                        </p:tgtEl>
                                        <p:attrNameLst>
                                          <p:attrName>ppt_x</p:attrName>
                                        </p:attrNameLst>
                                      </p:cBhvr>
                                      <p:tavLst>
                                        <p:tav tm="0">
                                          <p:val>
                                            <p:strVal val="#ppt_x"/>
                                          </p:val>
                                        </p:tav>
                                        <p:tav tm="100000">
                                          <p:val>
                                            <p:strVal val="#ppt_x"/>
                                          </p:val>
                                        </p:tav>
                                      </p:tavLst>
                                    </p:anim>
                                    <p:anim calcmode="lin" valueType="num">
                                      <p:cBhvr additive="base">
                                        <p:cTn id="8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8"/>
                                        </p:tgtEl>
                                        <p:attrNameLst>
                                          <p:attrName>style.visibility</p:attrName>
                                        </p:attrNameLst>
                                      </p:cBhvr>
                                      <p:to>
                                        <p:strVal val="visible"/>
                                      </p:to>
                                    </p:set>
                                    <p:anim calcmode="lin" valueType="num">
                                      <p:cBhvr additive="base">
                                        <p:cTn id="91" dur="500" fill="hold"/>
                                        <p:tgtEl>
                                          <p:spTgt spid="8"/>
                                        </p:tgtEl>
                                        <p:attrNameLst>
                                          <p:attrName>ppt_x</p:attrName>
                                        </p:attrNameLst>
                                      </p:cBhvr>
                                      <p:tavLst>
                                        <p:tav tm="0">
                                          <p:val>
                                            <p:strVal val="#ppt_x"/>
                                          </p:val>
                                        </p:tav>
                                        <p:tav tm="100000">
                                          <p:val>
                                            <p:strVal val="#ppt_x"/>
                                          </p:val>
                                        </p:tav>
                                      </p:tavLst>
                                    </p:anim>
                                    <p:anim calcmode="lin" valueType="num">
                                      <p:cBhvr additive="base">
                                        <p:cTn id="9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P spid="11" grpId="0"/>
      <p:bldP spid="6" grpId="0"/>
      <p:bldP spid="28" grpId="0"/>
      <p:bldP spid="40" grpId="0"/>
      <p:bldP spid="44" grpId="0"/>
      <p:bldP spid="49" grpId="0"/>
      <p:bldP spid="52" grpId="0"/>
      <p:bldP spid="54" grpId="0"/>
      <p:bldP spid="34" grpId="0"/>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711200" y="1591310"/>
            <a:ext cx="10904220" cy="2704465"/>
          </a:xfrm>
          <a:prstGeom prst="rect">
            <a:avLst/>
          </a:prstGeom>
        </p:spPr>
        <p:txBody>
          <a:bodyPr wrap="square" lIns="121898" tIns="60948" rIns="121898" bIns="60948">
            <a:spAutoFit/>
          </a:bodyPr>
          <a:lstStyle/>
          <a:p>
            <a:pPr indent="0" algn="just" fontAlgn="auto">
              <a:lnSpc>
                <a:spcPct val="120000"/>
              </a:lnSpc>
              <a:spcBef>
                <a:spcPct val="0"/>
              </a:spcBef>
              <a:spcAft>
                <a:spcPct val="0"/>
              </a:spcAft>
            </a:pP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不吾知</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其</a:t>
            </a:r>
            <a:r>
              <a:rPr lang="zh-CN" altLang="zh-CN" sz="2800" kern="100" dirty="0">
                <a:solidFill>
                  <a:schemeClr val="tx1"/>
                </a:solidFill>
                <a:latin typeface="宋体" panose="02010600030101010101" pitchFamily="2" charset="-122"/>
                <a:ea typeface="宋体" panose="02010600030101010101" pitchFamily="2" charset="-122"/>
                <a:cs typeface="华光准圆_CNKI" panose="02000500000000000000" charset="-122"/>
                <a:sym typeface="+mn-ea"/>
              </a:rPr>
              <a:t>亦已兮</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苟</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余情其</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信芳</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a:t>
            </a:r>
            <a:r>
              <a:rPr lang="zh-CN" altLang="zh-CN" sz="2800" kern="100" dirty="0">
                <a:solidFill>
                  <a:srgbClr val="0070C0"/>
                </a:solidFill>
                <a:latin typeface="宋体" panose="02010600030101010101" pitchFamily="2" charset="-122"/>
                <a:ea typeface="宋体" panose="02010600030101010101" pitchFamily="2" charset="-122"/>
                <a:cs typeface="华光准圆_CNKI" panose="02000500000000000000" charset="-122"/>
                <a:sym typeface="+mn-ea"/>
              </a:rPr>
              <a:t>高</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余冠之</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岌岌</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兮，</a:t>
            </a:r>
            <a:r>
              <a:rPr lang="zh-CN" altLang="zh-CN" sz="2800" kern="100" dirty="0">
                <a:solidFill>
                  <a:srgbClr val="0070C0"/>
                </a:solidFill>
                <a:latin typeface="宋体" panose="02010600030101010101" pitchFamily="2" charset="-122"/>
                <a:ea typeface="宋体" panose="02010600030101010101" pitchFamily="2" charset="-122"/>
                <a:cs typeface="华光准圆_CNKI" panose="02000500000000000000" charset="-122"/>
                <a:sym typeface="+mn-ea"/>
              </a:rPr>
              <a:t>长</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余佩</a:t>
            </a:r>
            <a:endParaRPr lang="zh-CN" altLang="zh-CN" sz="2800" kern="100" dirty="0">
              <a:latin typeface="宋体" panose="02010600030101010101" pitchFamily="2" charset="-122"/>
              <a:ea typeface="宋体" panose="02010600030101010101" pitchFamily="2" charset="-122"/>
              <a:cs typeface="华光准圆_CNKI" panose="02000500000000000000" charset="-122"/>
              <a:sym typeface="+mn-ea"/>
            </a:endParaRPr>
          </a:p>
          <a:p>
            <a:pPr indent="0" algn="just" fontAlgn="auto">
              <a:lnSpc>
                <a:spcPct val="120000"/>
              </a:lnSpc>
              <a:spcBef>
                <a:spcPct val="0"/>
              </a:spcBef>
              <a:spcAft>
                <a:spcPct val="0"/>
              </a:spcAft>
            </a:pPr>
            <a:endParaRPr lang="zh-CN" altLang="zh-CN" sz="2800" kern="100" dirty="0">
              <a:latin typeface="宋体" panose="02010600030101010101" pitchFamily="2" charset="-122"/>
              <a:ea typeface="宋体" panose="02010600030101010101" pitchFamily="2" charset="-122"/>
              <a:cs typeface="华光准圆_CNKI" panose="02000500000000000000" charset="-122"/>
              <a:sym typeface="+mn-ea"/>
            </a:endParaRPr>
          </a:p>
          <a:p>
            <a:pPr indent="0" algn="just" fontAlgn="auto">
              <a:lnSpc>
                <a:spcPct val="120000"/>
              </a:lnSpc>
              <a:spcBef>
                <a:spcPct val="0"/>
              </a:spcBef>
              <a:spcAft>
                <a:spcPct val="0"/>
              </a:spcAft>
            </a:pP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之</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陆离</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。芳与</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泽</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其杂糅兮，唯</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昭质</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其犹未亏。忽</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反顾</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以</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游目</a:t>
            </a:r>
            <a:endPar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endParaRPr>
          </a:p>
          <a:p>
            <a:pPr indent="0" algn="just" fontAlgn="auto">
              <a:lnSpc>
                <a:spcPct val="120000"/>
              </a:lnSpc>
              <a:spcBef>
                <a:spcPct val="0"/>
              </a:spcBef>
              <a:spcAft>
                <a:spcPct val="0"/>
              </a:spcAft>
            </a:pPr>
            <a:endPar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endParaRPr>
          </a:p>
          <a:p>
            <a:pPr indent="0" algn="just" fontAlgn="auto">
              <a:lnSpc>
                <a:spcPct val="120000"/>
              </a:lnSpc>
              <a:spcBef>
                <a:spcPct val="0"/>
              </a:spcBef>
              <a:spcAft>
                <a:spcPct val="0"/>
              </a:spcAft>
            </a:pP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兮，将往观乎</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四荒</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。佩</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缤纷</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其</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繁</a:t>
            </a:r>
            <a:r>
              <a:rPr lang="zh-CN" altLang="zh-CN" sz="2800" kern="100" dirty="0">
                <a:solidFill>
                  <a:schemeClr val="tx1"/>
                </a:solidFill>
                <a:latin typeface="宋体" panose="02010600030101010101" pitchFamily="2" charset="-122"/>
                <a:ea typeface="宋体" panose="02010600030101010101" pitchFamily="2" charset="-122"/>
                <a:cs typeface="华光准圆_CNKI" panose="02000500000000000000" charset="-122"/>
                <a:sym typeface="+mn-ea"/>
              </a:rPr>
              <a:t>饰</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兮，</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芳菲菲</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其</a:t>
            </a:r>
            <a:r>
              <a:rPr lang="zh-CN" altLang="zh-CN" sz="2800" kern="100" dirty="0">
                <a:solidFill>
                  <a:srgbClr val="0000FF"/>
                </a:solidFill>
                <a:latin typeface="宋体" panose="02010600030101010101" pitchFamily="2" charset="-122"/>
                <a:ea typeface="宋体" panose="02010600030101010101" pitchFamily="2" charset="-122"/>
                <a:cs typeface="华光准圆_CNKI" panose="02000500000000000000" charset="-122"/>
                <a:sym typeface="+mn-ea"/>
              </a:rPr>
              <a:t>弥章</a:t>
            </a:r>
            <a:r>
              <a:rPr lang="zh-CN" altLang="zh-CN" sz="2800" kern="100" dirty="0">
                <a:latin typeface="宋体" panose="02010600030101010101" pitchFamily="2" charset="-122"/>
                <a:ea typeface="宋体" panose="02010600030101010101" pitchFamily="2" charset="-122"/>
                <a:cs typeface="华光准圆_CNKI" panose="02000500000000000000" charset="-122"/>
                <a:sym typeface="+mn-ea"/>
              </a:rPr>
              <a:t>。</a:t>
            </a:r>
            <a:endParaRPr lang="en-US" altLang="zh-CN" sz="2800" kern="100" dirty="0">
              <a:latin typeface="宋体" panose="02010600030101010101" pitchFamily="2" charset="-122"/>
              <a:ea typeface="宋体" panose="02010600030101010101" pitchFamily="2" charset="-122"/>
              <a:cs typeface="华光准圆_CNKI" panose="02000500000000000000" charset="-122"/>
              <a:sym typeface="+mn-ea"/>
            </a:endParaRPr>
          </a:p>
        </p:txBody>
      </p:sp>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文本翻译</a:t>
            </a:r>
            <a:endParaRPr lang="zh-CN" altLang="en-US" sz="3200">
              <a:latin typeface="华光准圆_CNKI" panose="02000500000000000000" charset="-122"/>
              <a:ea typeface="华光准圆_CNKI" panose="02000500000000000000" charset="-122"/>
            </a:endParaRPr>
          </a:p>
        </p:txBody>
      </p:sp>
      <p:sp>
        <p:nvSpPr>
          <p:cNvPr id="63" name="矩形 62"/>
          <p:cNvSpPr/>
          <p:nvPr/>
        </p:nvSpPr>
        <p:spPr>
          <a:xfrm>
            <a:off x="3653246" y="1170882"/>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只要</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64" name="矩形 63"/>
          <p:cNvSpPr/>
          <p:nvPr/>
        </p:nvSpPr>
        <p:spPr>
          <a:xfrm>
            <a:off x="4736189" y="1170882"/>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确实</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65" name="矩形 64"/>
          <p:cNvSpPr/>
          <p:nvPr/>
        </p:nvSpPr>
        <p:spPr>
          <a:xfrm>
            <a:off x="5562943" y="1170632"/>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美好</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66" name="矩形 65"/>
          <p:cNvSpPr/>
          <p:nvPr/>
        </p:nvSpPr>
        <p:spPr>
          <a:xfrm>
            <a:off x="6367534" y="1170632"/>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加高</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67" name="矩形 66"/>
          <p:cNvSpPr/>
          <p:nvPr/>
        </p:nvSpPr>
        <p:spPr>
          <a:xfrm>
            <a:off x="7494673" y="1171103"/>
            <a:ext cx="171323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高耸的样子</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68" name="矩形 67"/>
          <p:cNvSpPr/>
          <p:nvPr/>
        </p:nvSpPr>
        <p:spPr>
          <a:xfrm>
            <a:off x="9271459" y="1170870"/>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加长</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69" name="矩形 68"/>
          <p:cNvSpPr/>
          <p:nvPr/>
        </p:nvSpPr>
        <p:spPr>
          <a:xfrm>
            <a:off x="773906" y="2277006"/>
            <a:ext cx="171323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修长的样子</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71" name="矩形 70"/>
          <p:cNvSpPr/>
          <p:nvPr/>
        </p:nvSpPr>
        <p:spPr>
          <a:xfrm>
            <a:off x="2811644" y="2277022"/>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光泽</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72" name="矩形 71"/>
          <p:cNvSpPr/>
          <p:nvPr/>
        </p:nvSpPr>
        <p:spPr>
          <a:xfrm>
            <a:off x="4975401" y="2276818"/>
            <a:ext cx="232537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光明纯洁的本质</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73" name="矩形 72"/>
          <p:cNvSpPr/>
          <p:nvPr/>
        </p:nvSpPr>
        <p:spPr>
          <a:xfrm>
            <a:off x="8072563" y="2277186"/>
            <a:ext cx="110109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回头看</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74" name="矩形 73"/>
          <p:cNvSpPr/>
          <p:nvPr/>
        </p:nvSpPr>
        <p:spPr>
          <a:xfrm>
            <a:off x="9463314" y="2246917"/>
            <a:ext cx="140716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放眼观看</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75" name="矩形 74"/>
          <p:cNvSpPr/>
          <p:nvPr/>
        </p:nvSpPr>
        <p:spPr>
          <a:xfrm>
            <a:off x="2487259" y="3273514"/>
            <a:ext cx="140716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辽阔大地</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77" name="矩形 76"/>
          <p:cNvSpPr/>
          <p:nvPr/>
        </p:nvSpPr>
        <p:spPr>
          <a:xfrm>
            <a:off x="5735629" y="3238544"/>
            <a:ext cx="7950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繁多</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78" name="矩形 77"/>
          <p:cNvSpPr/>
          <p:nvPr/>
        </p:nvSpPr>
        <p:spPr>
          <a:xfrm>
            <a:off x="4022128" y="3273672"/>
            <a:ext cx="171323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众多装饰品</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79" name="矩形 78"/>
          <p:cNvSpPr/>
          <p:nvPr/>
        </p:nvSpPr>
        <p:spPr>
          <a:xfrm>
            <a:off x="6748780" y="3273425"/>
            <a:ext cx="2714625" cy="460375"/>
          </a:xfrm>
          <a:prstGeom prst="rect">
            <a:avLst/>
          </a:prstGeom>
        </p:spPr>
        <p:txBody>
          <a:bodyPr wrap="square">
            <a:spAutoFit/>
          </a:bodyPr>
          <a:lstStyle/>
          <a:p>
            <a:r>
              <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rPr>
              <a:t>服饰品之芳香浓烈</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81" name="矩形 80"/>
          <p:cNvSpPr/>
          <p:nvPr/>
        </p:nvSpPr>
        <p:spPr>
          <a:xfrm>
            <a:off x="7224839" y="4269534"/>
            <a:ext cx="3855720" cy="460375"/>
          </a:xfrm>
          <a:prstGeom prst="rect">
            <a:avLst/>
          </a:prstGeom>
        </p:spPr>
        <p:txBody>
          <a:bodyPr wrap="none">
            <a:spAutoFit/>
          </a:bodyPr>
          <a:lstStyle/>
          <a:p>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更加明显。</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章</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通</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r>
              <a:rPr lang="zh-CN" altLang="zh-CN" sz="2400" b="1" kern="100" dirty="0">
                <a:solidFill>
                  <a:srgbClr val="C00000"/>
                </a:solidFill>
                <a:latin typeface="华文中宋" panose="02010600040101010101" charset="-122"/>
                <a:ea typeface="华文中宋" panose="02010600040101010101" charset="-122"/>
                <a:cs typeface="华文中宋" panose="02010600040101010101" charset="-122"/>
              </a:rPr>
              <a:t>彰</a:t>
            </a:r>
            <a:r>
              <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rPr>
              <a:t>”</a:t>
            </a:r>
            <a:endParaRPr lang="en-US" altLang="zh-CN" sz="2400" b="1" kern="100" dirty="0">
              <a:solidFill>
                <a:srgbClr val="C00000"/>
              </a:solidFill>
              <a:latin typeface="华文中宋" panose="02010600040101010101" charset="-122"/>
              <a:ea typeface="华文中宋" panose="02010600040101010101" charset="-122"/>
              <a:cs typeface="华文中宋" panose="02010600040101010101" charset="-122"/>
            </a:endParaRPr>
          </a:p>
        </p:txBody>
      </p:sp>
      <p:sp>
        <p:nvSpPr>
          <p:cNvPr id="2" name="文本框 1"/>
          <p:cNvSpPr txBox="1"/>
          <p:nvPr/>
        </p:nvSpPr>
        <p:spPr>
          <a:xfrm>
            <a:off x="624205" y="4428490"/>
            <a:ext cx="6852920" cy="1938020"/>
          </a:xfrm>
          <a:prstGeom prst="rect">
            <a:avLst/>
          </a:prstGeom>
          <a:noFill/>
        </p:spPr>
        <p:txBody>
          <a:bodyPr wrap="square" rtlCol="0">
            <a:spAutoFit/>
          </a:bodyPr>
          <a:lstStyle/>
          <a:p>
            <a:r>
              <a:rPr lang="zh-CN" altLang="en-US" sz="2400" b="1" dirty="0">
                <a:solidFill>
                  <a:srgbClr val="0070C0"/>
                </a:solidFill>
                <a:latin typeface="楷体" panose="02010609060101010101" charset="-122"/>
                <a:ea typeface="楷体" panose="02010609060101010101" charset="-122"/>
              </a:rPr>
              <a:t>没有人了解我也就罢了，只要内心真正馥郁芳柔。</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把我的帽子加得高高的，把我的佩带增得长悠悠。</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虽然芳洁污垢混杂一起，只有纯洁品质不会腐朽。</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我忽然回头啊纵目远望，我将游观四面遥远地方。</a:t>
            </a:r>
            <a:endParaRPr lang="zh-CN" altLang="en-US" sz="2400" b="1" dirty="0">
              <a:solidFill>
                <a:srgbClr val="0070C0"/>
              </a:solidFill>
              <a:latin typeface="楷体" panose="02010609060101010101" charset="-122"/>
              <a:ea typeface="楷体" panose="02010609060101010101" charset="-122"/>
            </a:endParaRPr>
          </a:p>
          <a:p>
            <a:r>
              <a:rPr lang="zh-CN" altLang="en-US" sz="2400" b="1" dirty="0">
                <a:solidFill>
                  <a:srgbClr val="0070C0"/>
                </a:solidFill>
                <a:latin typeface="楷体" panose="02010609060101010101" charset="-122"/>
                <a:ea typeface="楷体" panose="02010609060101010101" charset="-122"/>
              </a:rPr>
              <a:t>佩着五彩缤纷华丽装饰，散发出一阵阵浓郁清香。</a:t>
            </a:r>
            <a:endParaRPr lang="zh-CN" altLang="en-US" sz="2400" b="1" dirty="0">
              <a:solidFill>
                <a:srgbClr val="0070C0"/>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additive="base">
                                        <p:cTn id="7" dur="500" fill="hold"/>
                                        <p:tgtEl>
                                          <p:spTgt spid="63"/>
                                        </p:tgtEl>
                                        <p:attrNameLst>
                                          <p:attrName>ppt_x</p:attrName>
                                        </p:attrNameLst>
                                      </p:cBhvr>
                                      <p:tavLst>
                                        <p:tav tm="0">
                                          <p:val>
                                            <p:strVal val="#ppt_x"/>
                                          </p:val>
                                        </p:tav>
                                        <p:tav tm="100000">
                                          <p:val>
                                            <p:strVal val="#ppt_x"/>
                                          </p:val>
                                        </p:tav>
                                      </p:tavLst>
                                    </p:anim>
                                    <p:anim calcmode="lin" valueType="num">
                                      <p:cBhvr additive="base">
                                        <p:cTn id="8"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4"/>
                                        </p:tgtEl>
                                        <p:attrNameLst>
                                          <p:attrName>style.visibility</p:attrName>
                                        </p:attrNameLst>
                                      </p:cBhvr>
                                      <p:to>
                                        <p:strVal val="visible"/>
                                      </p:to>
                                    </p:set>
                                    <p:anim calcmode="lin" valueType="num">
                                      <p:cBhvr additive="base">
                                        <p:cTn id="13" dur="500" fill="hold"/>
                                        <p:tgtEl>
                                          <p:spTgt spid="64"/>
                                        </p:tgtEl>
                                        <p:attrNameLst>
                                          <p:attrName>ppt_x</p:attrName>
                                        </p:attrNameLst>
                                      </p:cBhvr>
                                      <p:tavLst>
                                        <p:tav tm="0">
                                          <p:val>
                                            <p:strVal val="#ppt_x"/>
                                          </p:val>
                                        </p:tav>
                                        <p:tav tm="100000">
                                          <p:val>
                                            <p:strVal val="#ppt_x"/>
                                          </p:val>
                                        </p:tav>
                                      </p:tavLst>
                                    </p:anim>
                                    <p:anim calcmode="lin" valueType="num">
                                      <p:cBhvr additive="base">
                                        <p:cTn id="14"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5"/>
                                        </p:tgtEl>
                                        <p:attrNameLst>
                                          <p:attrName>style.visibility</p:attrName>
                                        </p:attrNameLst>
                                      </p:cBhvr>
                                      <p:to>
                                        <p:strVal val="visible"/>
                                      </p:to>
                                    </p:set>
                                    <p:anim calcmode="lin" valueType="num">
                                      <p:cBhvr additive="base">
                                        <p:cTn id="19" dur="500" fill="hold"/>
                                        <p:tgtEl>
                                          <p:spTgt spid="65"/>
                                        </p:tgtEl>
                                        <p:attrNameLst>
                                          <p:attrName>ppt_x</p:attrName>
                                        </p:attrNameLst>
                                      </p:cBhvr>
                                      <p:tavLst>
                                        <p:tav tm="0">
                                          <p:val>
                                            <p:strVal val="#ppt_x"/>
                                          </p:val>
                                        </p:tav>
                                        <p:tav tm="100000">
                                          <p:val>
                                            <p:strVal val="#ppt_x"/>
                                          </p:val>
                                        </p:tav>
                                      </p:tavLst>
                                    </p:anim>
                                    <p:anim calcmode="lin" valueType="num">
                                      <p:cBhvr additive="base">
                                        <p:cTn id="20"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6">
                                            <p:txEl>
                                              <p:pRg st="0" end="0"/>
                                            </p:txEl>
                                          </p:spTgt>
                                        </p:tgtEl>
                                        <p:attrNameLst>
                                          <p:attrName>style.visibility</p:attrName>
                                        </p:attrNameLst>
                                      </p:cBhvr>
                                      <p:to>
                                        <p:strVal val="visible"/>
                                      </p:to>
                                    </p:set>
                                    <p:anim calcmode="lin" valueType="num">
                                      <p:cBhvr additive="base">
                                        <p:cTn id="25" dur="500" fill="hold"/>
                                        <p:tgtEl>
                                          <p:spTgt spid="6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7"/>
                                        </p:tgtEl>
                                        <p:attrNameLst>
                                          <p:attrName>style.visibility</p:attrName>
                                        </p:attrNameLst>
                                      </p:cBhvr>
                                      <p:to>
                                        <p:strVal val="visible"/>
                                      </p:to>
                                    </p:set>
                                    <p:anim calcmode="lin" valueType="num">
                                      <p:cBhvr additive="base">
                                        <p:cTn id="31" dur="500" fill="hold"/>
                                        <p:tgtEl>
                                          <p:spTgt spid="67"/>
                                        </p:tgtEl>
                                        <p:attrNameLst>
                                          <p:attrName>ppt_x</p:attrName>
                                        </p:attrNameLst>
                                      </p:cBhvr>
                                      <p:tavLst>
                                        <p:tav tm="0">
                                          <p:val>
                                            <p:strVal val="#ppt_x"/>
                                          </p:val>
                                        </p:tav>
                                        <p:tav tm="100000">
                                          <p:val>
                                            <p:strVal val="#ppt_x"/>
                                          </p:val>
                                        </p:tav>
                                      </p:tavLst>
                                    </p:anim>
                                    <p:anim calcmode="lin" valueType="num">
                                      <p:cBhvr additive="base">
                                        <p:cTn id="32"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8">
                                            <p:txEl>
                                              <p:pRg st="0" end="0"/>
                                            </p:txEl>
                                          </p:spTgt>
                                        </p:tgtEl>
                                        <p:attrNameLst>
                                          <p:attrName>style.visibility</p:attrName>
                                        </p:attrNameLst>
                                      </p:cBhvr>
                                      <p:to>
                                        <p:strVal val="visible"/>
                                      </p:to>
                                    </p:set>
                                    <p:anim calcmode="lin" valueType="num">
                                      <p:cBhvr additive="base">
                                        <p:cTn id="37" dur="500" fill="hold"/>
                                        <p:tgtEl>
                                          <p:spTgt spid="68">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9"/>
                                        </p:tgtEl>
                                        <p:attrNameLst>
                                          <p:attrName>style.visibility</p:attrName>
                                        </p:attrNameLst>
                                      </p:cBhvr>
                                      <p:to>
                                        <p:strVal val="visible"/>
                                      </p:to>
                                    </p:set>
                                    <p:anim calcmode="lin" valueType="num">
                                      <p:cBhvr additive="base">
                                        <p:cTn id="43" dur="500" fill="hold"/>
                                        <p:tgtEl>
                                          <p:spTgt spid="69"/>
                                        </p:tgtEl>
                                        <p:attrNameLst>
                                          <p:attrName>ppt_x</p:attrName>
                                        </p:attrNameLst>
                                      </p:cBhvr>
                                      <p:tavLst>
                                        <p:tav tm="0">
                                          <p:val>
                                            <p:strVal val="#ppt_x"/>
                                          </p:val>
                                        </p:tav>
                                        <p:tav tm="100000">
                                          <p:val>
                                            <p:strVal val="#ppt_x"/>
                                          </p:val>
                                        </p:tav>
                                      </p:tavLst>
                                    </p:anim>
                                    <p:anim calcmode="lin" valueType="num">
                                      <p:cBhvr additive="base">
                                        <p:cTn id="44"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1"/>
                                        </p:tgtEl>
                                        <p:attrNameLst>
                                          <p:attrName>style.visibility</p:attrName>
                                        </p:attrNameLst>
                                      </p:cBhvr>
                                      <p:to>
                                        <p:strVal val="visible"/>
                                      </p:to>
                                    </p:set>
                                    <p:anim calcmode="lin" valueType="num">
                                      <p:cBhvr additive="base">
                                        <p:cTn id="49" dur="500" fill="hold"/>
                                        <p:tgtEl>
                                          <p:spTgt spid="71"/>
                                        </p:tgtEl>
                                        <p:attrNameLst>
                                          <p:attrName>ppt_x</p:attrName>
                                        </p:attrNameLst>
                                      </p:cBhvr>
                                      <p:tavLst>
                                        <p:tav tm="0">
                                          <p:val>
                                            <p:strVal val="#ppt_x"/>
                                          </p:val>
                                        </p:tav>
                                        <p:tav tm="100000">
                                          <p:val>
                                            <p:strVal val="#ppt_x"/>
                                          </p:val>
                                        </p:tav>
                                      </p:tavLst>
                                    </p:anim>
                                    <p:anim calcmode="lin" valueType="num">
                                      <p:cBhvr additive="base">
                                        <p:cTn id="50"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2"/>
                                        </p:tgtEl>
                                        <p:attrNameLst>
                                          <p:attrName>style.visibility</p:attrName>
                                        </p:attrNameLst>
                                      </p:cBhvr>
                                      <p:to>
                                        <p:strVal val="visible"/>
                                      </p:to>
                                    </p:set>
                                    <p:anim calcmode="lin" valueType="num">
                                      <p:cBhvr additive="base">
                                        <p:cTn id="55" dur="500" fill="hold"/>
                                        <p:tgtEl>
                                          <p:spTgt spid="72"/>
                                        </p:tgtEl>
                                        <p:attrNameLst>
                                          <p:attrName>ppt_x</p:attrName>
                                        </p:attrNameLst>
                                      </p:cBhvr>
                                      <p:tavLst>
                                        <p:tav tm="0">
                                          <p:val>
                                            <p:strVal val="#ppt_x"/>
                                          </p:val>
                                        </p:tav>
                                        <p:tav tm="100000">
                                          <p:val>
                                            <p:strVal val="#ppt_x"/>
                                          </p:val>
                                        </p:tav>
                                      </p:tavLst>
                                    </p:anim>
                                    <p:anim calcmode="lin" valueType="num">
                                      <p:cBhvr additive="base">
                                        <p:cTn id="56"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73"/>
                                        </p:tgtEl>
                                        <p:attrNameLst>
                                          <p:attrName>style.visibility</p:attrName>
                                        </p:attrNameLst>
                                      </p:cBhvr>
                                      <p:to>
                                        <p:strVal val="visible"/>
                                      </p:to>
                                    </p:set>
                                    <p:anim calcmode="lin" valueType="num">
                                      <p:cBhvr additive="base">
                                        <p:cTn id="61" dur="500" fill="hold"/>
                                        <p:tgtEl>
                                          <p:spTgt spid="73"/>
                                        </p:tgtEl>
                                        <p:attrNameLst>
                                          <p:attrName>ppt_x</p:attrName>
                                        </p:attrNameLst>
                                      </p:cBhvr>
                                      <p:tavLst>
                                        <p:tav tm="0">
                                          <p:val>
                                            <p:strVal val="#ppt_x"/>
                                          </p:val>
                                        </p:tav>
                                        <p:tav tm="100000">
                                          <p:val>
                                            <p:strVal val="#ppt_x"/>
                                          </p:val>
                                        </p:tav>
                                      </p:tavLst>
                                    </p:anim>
                                    <p:anim calcmode="lin" valueType="num">
                                      <p:cBhvr additive="base">
                                        <p:cTn id="62"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74"/>
                                        </p:tgtEl>
                                        <p:attrNameLst>
                                          <p:attrName>style.visibility</p:attrName>
                                        </p:attrNameLst>
                                      </p:cBhvr>
                                      <p:to>
                                        <p:strVal val="visible"/>
                                      </p:to>
                                    </p:set>
                                    <p:anim calcmode="lin" valueType="num">
                                      <p:cBhvr additive="base">
                                        <p:cTn id="67" dur="500" fill="hold"/>
                                        <p:tgtEl>
                                          <p:spTgt spid="74"/>
                                        </p:tgtEl>
                                        <p:attrNameLst>
                                          <p:attrName>ppt_x</p:attrName>
                                        </p:attrNameLst>
                                      </p:cBhvr>
                                      <p:tavLst>
                                        <p:tav tm="0">
                                          <p:val>
                                            <p:strVal val="#ppt_x"/>
                                          </p:val>
                                        </p:tav>
                                        <p:tav tm="100000">
                                          <p:val>
                                            <p:strVal val="#ppt_x"/>
                                          </p:val>
                                        </p:tav>
                                      </p:tavLst>
                                    </p:anim>
                                    <p:anim calcmode="lin" valueType="num">
                                      <p:cBhvr additive="base">
                                        <p:cTn id="68"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75"/>
                                        </p:tgtEl>
                                        <p:attrNameLst>
                                          <p:attrName>style.visibility</p:attrName>
                                        </p:attrNameLst>
                                      </p:cBhvr>
                                      <p:to>
                                        <p:strVal val="visible"/>
                                      </p:to>
                                    </p:set>
                                    <p:anim calcmode="lin" valueType="num">
                                      <p:cBhvr additive="base">
                                        <p:cTn id="73" dur="500" fill="hold"/>
                                        <p:tgtEl>
                                          <p:spTgt spid="75"/>
                                        </p:tgtEl>
                                        <p:attrNameLst>
                                          <p:attrName>ppt_x</p:attrName>
                                        </p:attrNameLst>
                                      </p:cBhvr>
                                      <p:tavLst>
                                        <p:tav tm="0">
                                          <p:val>
                                            <p:strVal val="#ppt_x"/>
                                          </p:val>
                                        </p:tav>
                                        <p:tav tm="100000">
                                          <p:val>
                                            <p:strVal val="#ppt_x"/>
                                          </p:val>
                                        </p:tav>
                                      </p:tavLst>
                                    </p:anim>
                                    <p:anim calcmode="lin" valueType="num">
                                      <p:cBhvr additive="base">
                                        <p:cTn id="74"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78"/>
                                        </p:tgtEl>
                                        <p:attrNameLst>
                                          <p:attrName>style.visibility</p:attrName>
                                        </p:attrNameLst>
                                      </p:cBhvr>
                                      <p:to>
                                        <p:strVal val="visible"/>
                                      </p:to>
                                    </p:set>
                                    <p:anim calcmode="lin" valueType="num">
                                      <p:cBhvr additive="base">
                                        <p:cTn id="79" dur="500" fill="hold"/>
                                        <p:tgtEl>
                                          <p:spTgt spid="78"/>
                                        </p:tgtEl>
                                        <p:attrNameLst>
                                          <p:attrName>ppt_x</p:attrName>
                                        </p:attrNameLst>
                                      </p:cBhvr>
                                      <p:tavLst>
                                        <p:tav tm="0">
                                          <p:val>
                                            <p:strVal val="#ppt_x"/>
                                          </p:val>
                                        </p:tav>
                                        <p:tav tm="100000">
                                          <p:val>
                                            <p:strVal val="#ppt_x"/>
                                          </p:val>
                                        </p:tav>
                                      </p:tavLst>
                                    </p:anim>
                                    <p:anim calcmode="lin" valueType="num">
                                      <p:cBhvr additive="base">
                                        <p:cTn id="80"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77"/>
                                        </p:tgtEl>
                                        <p:attrNameLst>
                                          <p:attrName>style.visibility</p:attrName>
                                        </p:attrNameLst>
                                      </p:cBhvr>
                                      <p:to>
                                        <p:strVal val="visible"/>
                                      </p:to>
                                    </p:set>
                                    <p:anim calcmode="lin" valueType="num">
                                      <p:cBhvr additive="base">
                                        <p:cTn id="85" dur="500" fill="hold"/>
                                        <p:tgtEl>
                                          <p:spTgt spid="77"/>
                                        </p:tgtEl>
                                        <p:attrNameLst>
                                          <p:attrName>ppt_x</p:attrName>
                                        </p:attrNameLst>
                                      </p:cBhvr>
                                      <p:tavLst>
                                        <p:tav tm="0">
                                          <p:val>
                                            <p:strVal val="#ppt_x"/>
                                          </p:val>
                                        </p:tav>
                                        <p:tav tm="100000">
                                          <p:val>
                                            <p:strVal val="#ppt_x"/>
                                          </p:val>
                                        </p:tav>
                                      </p:tavLst>
                                    </p:anim>
                                    <p:anim calcmode="lin" valueType="num">
                                      <p:cBhvr additive="base">
                                        <p:cTn id="86"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79"/>
                                        </p:tgtEl>
                                        <p:attrNameLst>
                                          <p:attrName>style.visibility</p:attrName>
                                        </p:attrNameLst>
                                      </p:cBhvr>
                                      <p:to>
                                        <p:strVal val="visible"/>
                                      </p:to>
                                    </p:set>
                                    <p:anim calcmode="lin" valueType="num">
                                      <p:cBhvr additive="base">
                                        <p:cTn id="91" dur="500" fill="hold"/>
                                        <p:tgtEl>
                                          <p:spTgt spid="79"/>
                                        </p:tgtEl>
                                        <p:attrNameLst>
                                          <p:attrName>ppt_x</p:attrName>
                                        </p:attrNameLst>
                                      </p:cBhvr>
                                      <p:tavLst>
                                        <p:tav tm="0">
                                          <p:val>
                                            <p:strVal val="#ppt_x"/>
                                          </p:val>
                                        </p:tav>
                                        <p:tav tm="100000">
                                          <p:val>
                                            <p:strVal val="#ppt_x"/>
                                          </p:val>
                                        </p:tav>
                                      </p:tavLst>
                                    </p:anim>
                                    <p:anim calcmode="lin" valueType="num">
                                      <p:cBhvr additive="base">
                                        <p:cTn id="92"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81"/>
                                        </p:tgtEl>
                                        <p:attrNameLst>
                                          <p:attrName>style.visibility</p:attrName>
                                        </p:attrNameLst>
                                      </p:cBhvr>
                                      <p:to>
                                        <p:strVal val="visible"/>
                                      </p:to>
                                    </p:set>
                                    <p:anim calcmode="lin" valueType="num">
                                      <p:cBhvr additive="base">
                                        <p:cTn id="97" dur="500" fill="hold"/>
                                        <p:tgtEl>
                                          <p:spTgt spid="81"/>
                                        </p:tgtEl>
                                        <p:attrNameLst>
                                          <p:attrName>ppt_x</p:attrName>
                                        </p:attrNameLst>
                                      </p:cBhvr>
                                      <p:tavLst>
                                        <p:tav tm="0">
                                          <p:val>
                                            <p:strVal val="#ppt_x"/>
                                          </p:val>
                                        </p:tav>
                                        <p:tav tm="100000">
                                          <p:val>
                                            <p:strVal val="#ppt_x"/>
                                          </p:val>
                                        </p:tav>
                                      </p:tavLst>
                                    </p:anim>
                                    <p:anim calcmode="lin" valueType="num">
                                      <p:cBhvr additive="base">
                                        <p:cTn id="98"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
                                        </p:tgtEl>
                                        <p:attrNameLst>
                                          <p:attrName>style.visibility</p:attrName>
                                        </p:attrNameLst>
                                      </p:cBhvr>
                                      <p:to>
                                        <p:strVal val="visible"/>
                                      </p:to>
                                    </p:set>
                                    <p:anim calcmode="lin" valueType="num">
                                      <p:cBhvr additive="base">
                                        <p:cTn id="103" dur="500" fill="hold"/>
                                        <p:tgtEl>
                                          <p:spTgt spid="2"/>
                                        </p:tgtEl>
                                        <p:attrNameLst>
                                          <p:attrName>ppt_x</p:attrName>
                                        </p:attrNameLst>
                                      </p:cBhvr>
                                      <p:tavLst>
                                        <p:tav tm="0">
                                          <p:val>
                                            <p:strVal val="#ppt_x"/>
                                          </p:val>
                                        </p:tav>
                                        <p:tav tm="100000">
                                          <p:val>
                                            <p:strVal val="#ppt_x"/>
                                          </p:val>
                                        </p:tav>
                                      </p:tavLst>
                                    </p:anim>
                                    <p:anim calcmode="lin" valueType="num">
                                      <p:cBhvr additive="base">
                                        <p:cTn id="10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4" grpId="0"/>
      <p:bldP spid="65" grpId="0"/>
      <p:bldP spid="67" grpId="0"/>
      <p:bldP spid="69" grpId="0"/>
      <p:bldP spid="71" grpId="0"/>
      <p:bldP spid="72" grpId="0"/>
      <p:bldP spid="73" grpId="0"/>
      <p:bldP spid="74" grpId="0"/>
      <p:bldP spid="75" grpId="0"/>
      <p:bldP spid="77" grpId="0"/>
      <p:bldP spid="78" grpId="0"/>
      <p:bldP spid="79" grpId="0"/>
      <p:bldP spid="81" grpId="0"/>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43890" y="1737360"/>
            <a:ext cx="10904220" cy="1892300"/>
          </a:xfrm>
          <a:prstGeom prst="rect">
            <a:avLst/>
          </a:prstGeom>
        </p:spPr>
        <p:txBody>
          <a:bodyPr wrap="square" lIns="121898" tIns="60948" rIns="121898" bIns="60948">
            <a:spAutoFit/>
          </a:bodyPr>
          <a:lstStyle/>
          <a:p>
            <a:pPr indent="0" algn="just" fontAlgn="auto">
              <a:lnSpc>
                <a:spcPct val="120000"/>
              </a:lnSpc>
              <a:spcBef>
                <a:spcPct val="0"/>
              </a:spcBef>
              <a:spcAft>
                <a:spcPct val="0"/>
              </a:spcAft>
            </a:pPr>
            <a:r>
              <a:rPr lang="zh-CN" altLang="zh-CN" sz="3200" kern="100">
                <a:latin typeface="华光准圆_CNKI" panose="02000500000000000000" charset="-122"/>
                <a:ea typeface="华光准圆_CNKI" panose="02000500000000000000" charset="-122"/>
                <a:cs typeface="华光准圆_CNKI" panose="02000500000000000000" charset="-122"/>
                <a:sym typeface="+mn-ea"/>
              </a:rPr>
              <a:t>民生各有所乐兮，余独</a:t>
            </a:r>
            <a:r>
              <a:rPr lang="zh-CN" altLang="zh-CN" sz="3200" kern="100">
                <a:solidFill>
                  <a:srgbClr val="0000FF"/>
                </a:solidFill>
                <a:latin typeface="华光准圆_CNKI" panose="02000500000000000000" charset="-122"/>
                <a:ea typeface="华光准圆_CNKI" panose="02000500000000000000" charset="-122"/>
                <a:cs typeface="华光准圆_CNKI" panose="02000500000000000000" charset="-122"/>
                <a:sym typeface="+mn-ea"/>
              </a:rPr>
              <a:t>好修</a:t>
            </a:r>
            <a:r>
              <a:rPr lang="zh-CN" altLang="zh-CN" sz="3200" kern="100">
                <a:latin typeface="华光准圆_CNKI" panose="02000500000000000000" charset="-122"/>
                <a:ea typeface="华光准圆_CNKI" panose="02000500000000000000" charset="-122"/>
                <a:cs typeface="华光准圆_CNKI" panose="02000500000000000000" charset="-122"/>
                <a:sym typeface="+mn-ea"/>
              </a:rPr>
              <a:t>以为</a:t>
            </a:r>
            <a:r>
              <a:rPr lang="zh-CN" altLang="zh-CN" sz="3200" kern="100">
                <a:solidFill>
                  <a:srgbClr val="0000FF"/>
                </a:solidFill>
                <a:latin typeface="华光准圆_CNKI" panose="02000500000000000000" charset="-122"/>
                <a:ea typeface="华光准圆_CNKI" panose="02000500000000000000" charset="-122"/>
                <a:cs typeface="华光准圆_CNKI" panose="02000500000000000000" charset="-122"/>
                <a:sym typeface="+mn-ea"/>
              </a:rPr>
              <a:t>常</a:t>
            </a:r>
            <a:r>
              <a:rPr lang="zh-CN" altLang="zh-CN" sz="3200" kern="100">
                <a:latin typeface="华光准圆_CNKI" panose="02000500000000000000" charset="-122"/>
                <a:ea typeface="华光准圆_CNKI" panose="02000500000000000000" charset="-122"/>
                <a:cs typeface="华光准圆_CNKI" panose="02000500000000000000" charset="-122"/>
                <a:sym typeface="+mn-ea"/>
              </a:rPr>
              <a:t>。虽</a:t>
            </a:r>
            <a:r>
              <a:rPr lang="zh-CN" altLang="zh-CN" sz="3200" kern="100">
                <a:solidFill>
                  <a:srgbClr val="0000FF"/>
                </a:solidFill>
                <a:latin typeface="华光准圆_CNKI" panose="02000500000000000000" charset="-122"/>
                <a:ea typeface="华光准圆_CNKI" panose="02000500000000000000" charset="-122"/>
                <a:cs typeface="华光准圆_CNKI" panose="02000500000000000000" charset="-122"/>
                <a:sym typeface="+mn-ea"/>
              </a:rPr>
              <a:t>体解</a:t>
            </a:r>
            <a:r>
              <a:rPr lang="zh-CN" altLang="zh-CN" sz="3200" kern="100">
                <a:latin typeface="华光准圆_CNKI" panose="02000500000000000000" charset="-122"/>
                <a:ea typeface="华光准圆_CNKI" panose="02000500000000000000" charset="-122"/>
                <a:cs typeface="华光准圆_CNKI" panose="02000500000000000000" charset="-122"/>
                <a:sym typeface="+mn-ea"/>
              </a:rPr>
              <a:t>吾犹未变兮，岂</a:t>
            </a:r>
            <a:endParaRPr lang="zh-CN" altLang="zh-CN" sz="3200" kern="100">
              <a:latin typeface="华光准圆_CNKI" panose="02000500000000000000" charset="-122"/>
              <a:ea typeface="华光准圆_CNKI" panose="02000500000000000000" charset="-122"/>
              <a:cs typeface="华光准圆_CNKI" panose="02000500000000000000" charset="-122"/>
              <a:sym typeface="+mn-ea"/>
            </a:endParaRPr>
          </a:p>
          <a:p>
            <a:pPr indent="0" algn="just" fontAlgn="auto">
              <a:lnSpc>
                <a:spcPct val="120000"/>
              </a:lnSpc>
              <a:spcBef>
                <a:spcPct val="0"/>
              </a:spcBef>
              <a:spcAft>
                <a:spcPct val="0"/>
              </a:spcAft>
            </a:pPr>
            <a:endParaRPr lang="zh-CN" altLang="zh-CN" sz="3200" kern="100">
              <a:latin typeface="华光准圆_CNKI" panose="02000500000000000000" charset="-122"/>
              <a:ea typeface="华光准圆_CNKI" panose="02000500000000000000" charset="-122"/>
              <a:cs typeface="华光准圆_CNKI" panose="02000500000000000000" charset="-122"/>
              <a:sym typeface="+mn-ea"/>
            </a:endParaRPr>
          </a:p>
          <a:p>
            <a:pPr indent="0" algn="just" fontAlgn="auto">
              <a:lnSpc>
                <a:spcPct val="120000"/>
              </a:lnSpc>
              <a:spcBef>
                <a:spcPct val="0"/>
              </a:spcBef>
              <a:spcAft>
                <a:spcPct val="0"/>
              </a:spcAft>
            </a:pPr>
            <a:r>
              <a:rPr lang="zh-CN" altLang="zh-CN" sz="3200" kern="100">
                <a:latin typeface="华光准圆_CNKI" panose="02000500000000000000" charset="-122"/>
                <a:ea typeface="华光准圆_CNKI" panose="02000500000000000000" charset="-122"/>
                <a:cs typeface="华光准圆_CNKI" panose="02000500000000000000" charset="-122"/>
                <a:sym typeface="+mn-ea"/>
              </a:rPr>
              <a:t>余心之可</a:t>
            </a:r>
            <a:r>
              <a:rPr lang="zh-CN" altLang="zh-CN" sz="3200" kern="100">
                <a:solidFill>
                  <a:srgbClr val="0000FF"/>
                </a:solidFill>
                <a:latin typeface="华光准圆_CNKI" panose="02000500000000000000" charset="-122"/>
                <a:ea typeface="华光准圆_CNKI" panose="02000500000000000000" charset="-122"/>
                <a:cs typeface="华光准圆_CNKI" panose="02000500000000000000" charset="-122"/>
                <a:sym typeface="+mn-ea"/>
              </a:rPr>
              <a:t>惩</a:t>
            </a:r>
            <a:r>
              <a:rPr lang="en-US" altLang="zh-CN" sz="3200" kern="100">
                <a:latin typeface="华光准圆_CNKI" panose="02000500000000000000" charset="-122"/>
                <a:ea typeface="华光准圆_CNKI" panose="02000500000000000000" charset="-122"/>
                <a:cs typeface="华光准圆_CNKI" panose="02000500000000000000" charset="-122"/>
                <a:sym typeface="+mn-ea"/>
              </a:rPr>
              <a:t>?</a:t>
            </a:r>
            <a:endParaRPr lang="en-US" altLang="zh-CN" sz="3200" kern="100">
              <a:latin typeface="华光准圆_CNKI" panose="02000500000000000000" charset="-122"/>
              <a:ea typeface="华光准圆_CNKI" panose="02000500000000000000" charset="-122"/>
              <a:cs typeface="华光准圆_CNKI" panose="02000500000000000000" charset="-122"/>
              <a:sym typeface="+mn-ea"/>
            </a:endParaRPr>
          </a:p>
        </p:txBody>
      </p:sp>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文本翻译</a:t>
            </a:r>
            <a:endParaRPr lang="zh-CN" altLang="en-US" sz="3200">
              <a:latin typeface="华光准圆_CNKI" panose="02000500000000000000" charset="-122"/>
              <a:ea typeface="华光准圆_CNKI" panose="02000500000000000000" charset="-122"/>
            </a:endParaRPr>
          </a:p>
        </p:txBody>
      </p:sp>
      <p:sp>
        <p:nvSpPr>
          <p:cNvPr id="83" name="矩形 82"/>
          <p:cNvSpPr/>
          <p:nvPr/>
        </p:nvSpPr>
        <p:spPr>
          <a:xfrm>
            <a:off x="2029950" y="1371143"/>
            <a:ext cx="3388995" cy="521970"/>
          </a:xfrm>
          <a:prstGeom prst="rect">
            <a:avLst/>
          </a:prstGeom>
        </p:spPr>
        <p:txBody>
          <a:bodyPr wrap="none">
            <a:spAutoFit/>
          </a:bodyPr>
          <a:lstStyle/>
          <a:p>
            <a:r>
              <a:rPr lang="zh-CN" altLang="zh-CN" sz="2800" b="1" kern="100">
                <a:solidFill>
                  <a:srgbClr val="C00000"/>
                </a:solidFill>
                <a:latin typeface="华文中宋" panose="02010600040101010101" charset="-122"/>
                <a:ea typeface="华文中宋" panose="02010600040101010101" charset="-122"/>
                <a:cs typeface="Times New Roman" panose="02020603050405020304" charset="0"/>
              </a:rPr>
              <a:t>爱美，比喻修身养性</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84" name="矩形 83"/>
          <p:cNvSpPr/>
          <p:nvPr/>
        </p:nvSpPr>
        <p:spPr>
          <a:xfrm>
            <a:off x="5321958" y="2533974"/>
            <a:ext cx="895350" cy="521970"/>
          </a:xfrm>
          <a:prstGeom prst="rect">
            <a:avLst/>
          </a:prstGeom>
        </p:spPr>
        <p:txBody>
          <a:bodyPr wrap="none">
            <a:spAutoFit/>
          </a:bodyPr>
          <a:lstStyle/>
          <a:p>
            <a:r>
              <a:rPr lang="zh-CN" altLang="zh-CN" sz="2800" b="1" kern="100">
                <a:solidFill>
                  <a:srgbClr val="C00000"/>
                </a:solidFill>
                <a:latin typeface="华文中宋" panose="02010600040101010101" charset="-122"/>
                <a:ea typeface="华文中宋" panose="02010600040101010101" charset="-122"/>
                <a:cs typeface="Times New Roman" panose="02020603050405020304" charset="0"/>
              </a:rPr>
              <a:t>常规</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85" name="矩形 84"/>
          <p:cNvSpPr/>
          <p:nvPr/>
        </p:nvSpPr>
        <p:spPr>
          <a:xfrm>
            <a:off x="6920363" y="1181865"/>
            <a:ext cx="1251585" cy="521970"/>
          </a:xfrm>
          <a:prstGeom prst="rect">
            <a:avLst/>
          </a:prstGeom>
        </p:spPr>
        <p:txBody>
          <a:bodyPr wrap="none">
            <a:spAutoFit/>
          </a:bodyPr>
          <a:lstStyle/>
          <a:p>
            <a:r>
              <a:rPr lang="zh-CN" altLang="en-US" sz="2800" b="1" kern="100">
                <a:solidFill>
                  <a:srgbClr val="C00000"/>
                </a:solidFill>
                <a:latin typeface="华文中宋" panose="02010600040101010101" charset="-122"/>
                <a:ea typeface="华文中宋" panose="02010600040101010101" charset="-122"/>
                <a:cs typeface="Times New Roman" panose="02020603050405020304" charset="0"/>
              </a:rPr>
              <a:t>被</a:t>
            </a:r>
            <a:r>
              <a:rPr lang="zh-CN" altLang="zh-CN" sz="2800" b="1" kern="100">
                <a:solidFill>
                  <a:srgbClr val="C00000"/>
                </a:solidFill>
                <a:latin typeface="华文中宋" panose="02010600040101010101" charset="-122"/>
                <a:ea typeface="华文中宋" panose="02010600040101010101" charset="-122"/>
                <a:cs typeface="Times New Roman" panose="02020603050405020304" charset="0"/>
              </a:rPr>
              <a:t>肢解</a:t>
            </a:r>
            <a:endParaRPr lang="zh-CN" altLang="zh-CN" sz="2800" b="1" kern="10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86" name="矩形 85"/>
          <p:cNvSpPr/>
          <p:nvPr/>
        </p:nvSpPr>
        <p:spPr>
          <a:xfrm>
            <a:off x="1337779" y="4220121"/>
            <a:ext cx="1964055" cy="521970"/>
          </a:xfrm>
          <a:prstGeom prst="rect">
            <a:avLst/>
          </a:prstGeom>
        </p:spPr>
        <p:txBody>
          <a:bodyPr wrap="none">
            <a:spAutoFit/>
          </a:bodyPr>
          <a:lstStyle/>
          <a:p>
            <a:r>
              <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rPr>
              <a:t>受创而改变</a:t>
            </a:r>
            <a:endParaRPr lang="zh-CN" altLang="zh-CN" sz="28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 to="" calcmode="lin" valueType="num">
                                      <p:cBhvr>
                                        <p:cTn id="7" dur="1" fill="hold"/>
                                        <p:tgtEl>
                                          <p:spTgt spid="83"/>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4"/>
                                        </p:tgtEl>
                                        <p:attrNameLst>
                                          <p:attrName>style.visibility</p:attrName>
                                        </p:attrNameLst>
                                      </p:cBhvr>
                                      <p:to>
                                        <p:strVal val="visible"/>
                                      </p:to>
                                    </p:set>
                                    <p:anim to="" calcmode="lin" valueType="num">
                                      <p:cBhvr>
                                        <p:cTn id="12" dur="1" fill="hold"/>
                                        <p:tgtEl>
                                          <p:spTgt spid="84"/>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5"/>
                                        </p:tgtEl>
                                        <p:attrNameLst>
                                          <p:attrName>style.visibility</p:attrName>
                                        </p:attrNameLst>
                                      </p:cBhvr>
                                      <p:to>
                                        <p:strVal val="visible"/>
                                      </p:to>
                                    </p:set>
                                    <p:anim to="" calcmode="lin" valueType="num">
                                      <p:cBhvr>
                                        <p:cTn id="17" dur="1" fill="hold"/>
                                        <p:tgtEl>
                                          <p:spTgt spid="85"/>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6"/>
                                        </p:tgtEl>
                                        <p:attrNameLst>
                                          <p:attrName>style.visibility</p:attrName>
                                        </p:attrNameLst>
                                      </p:cBhvr>
                                      <p:to>
                                        <p:strVal val="visible"/>
                                      </p:to>
                                    </p:set>
                                    <p:anim to="" calcmode="lin" valueType="num">
                                      <p:cBhvr>
                                        <p:cTn id="22" dur="1" fill="hold"/>
                                        <p:tgtEl>
                                          <p:spTgt spid="8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84" grpId="0"/>
      <p:bldP spid="85" grpId="0"/>
      <p:bldP spid="8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91840" y="75759"/>
            <a:ext cx="4937760" cy="3785652"/>
          </a:xfrm>
          <a:prstGeom prst="rect">
            <a:avLst/>
          </a:prstGeom>
          <a:ln w="28575">
            <a:solidFill>
              <a:schemeClr val="tx1"/>
            </a:solidFill>
          </a:ln>
        </p:spPr>
        <p:txBody>
          <a:bodyPr wrap="square">
            <a:spAutoFit/>
          </a:bodyPr>
          <a:lstStyle/>
          <a:p>
            <a:r>
              <a:rPr lang="zh-CN" altLang="en-US" sz="2000" b="1" dirty="0" smtClean="0">
                <a:solidFill>
                  <a:srgbClr val="333333"/>
                </a:solidFill>
                <a:latin typeface="黑体" panose="02010609060101010101" charset="-122"/>
                <a:ea typeface="黑体" panose="02010609060101010101" charset="-122"/>
              </a:rPr>
              <a:t>    悔</a:t>
            </a:r>
            <a:r>
              <a:rPr lang="zh-CN" altLang="en-US" sz="2000" b="1" dirty="0">
                <a:solidFill>
                  <a:srgbClr val="333333"/>
                </a:solidFill>
                <a:latin typeface="黑体" panose="02010609060101010101" charset="-122"/>
                <a:ea typeface="黑体" panose="02010609060101010101" charset="-122"/>
              </a:rPr>
              <a:t>相道之不察兮，延伫乎吾将反。</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回朕车以复路兮，及行迷之未远。</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步余马于兰皋兮，驰椒丘且焉止息。</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进不入以离尤兮，退将复修吾初服。</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制芰荷以为衣兮，集芙蓉以为裳。</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不吾知其亦已兮，苟余情其信芳。</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高余冠之岌岌兮，长余佩之陆离</a:t>
            </a:r>
            <a:r>
              <a:rPr lang="zh-CN" altLang="en-US" sz="2000" b="1" dirty="0" smtClean="0">
                <a:solidFill>
                  <a:srgbClr val="333333"/>
                </a:solidFill>
                <a:latin typeface="黑体" panose="02010609060101010101" charset="-122"/>
                <a:ea typeface="黑体" panose="02010609060101010101" charset="-122"/>
              </a:rPr>
              <a:t>。</a:t>
            </a:r>
            <a:r>
              <a:rPr lang="zh-CN" altLang="en-US" sz="2000" b="1" dirty="0">
                <a:solidFill>
                  <a:srgbClr val="333333"/>
                </a:solidFill>
                <a:latin typeface="黑体" panose="02010609060101010101" charset="-122"/>
                <a:ea typeface="黑体" panose="02010609060101010101" charset="-122"/>
              </a:rPr>
              <a:t>　　</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芳与泽其杂糅兮，唯昭质其犹未亏。</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忽反顾以游目兮，将往观乎四荒。</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佩缤纷其繁饰兮，芳菲菲其弥章。</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民生各有所乐兮，余独好修以为常。</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虽体解吾犹未变兮，岂余心之可惩。</a:t>
            </a:r>
            <a:endParaRPr lang="zh-CN" altLang="en-US" sz="2000" b="1" dirty="0">
              <a:latin typeface="黑体" panose="02010609060101010101" charset="-122"/>
              <a:ea typeface="黑体" panose="02010609060101010101" charset="-122"/>
            </a:endParaRPr>
          </a:p>
        </p:txBody>
      </p:sp>
      <p:sp>
        <p:nvSpPr>
          <p:cNvPr id="3" name="矩形 2"/>
          <p:cNvSpPr/>
          <p:nvPr/>
        </p:nvSpPr>
        <p:spPr>
          <a:xfrm>
            <a:off x="235382" y="4200540"/>
            <a:ext cx="11571136" cy="461665"/>
          </a:xfrm>
          <a:prstGeom prst="rect">
            <a:avLst/>
          </a:prstGeom>
          <a:ln w="28575">
            <a:solidFill>
              <a:schemeClr val="tx1"/>
            </a:solidFill>
          </a:ln>
        </p:spPr>
        <p:txBody>
          <a:bodyPr wrap="square">
            <a:spAutoFit/>
          </a:bodyPr>
          <a:lstStyle/>
          <a:p>
            <a:r>
              <a:rPr lang="zh-CN" altLang="en-US" sz="2400" b="1" kern="100" dirty="0" smtClean="0">
                <a:solidFill>
                  <a:srgbClr val="C00000"/>
                </a:solidFill>
                <a:latin typeface="华文中宋" panose="02010600040101010101" charset="-122"/>
                <a:ea typeface="华文中宋" panose="02010600040101010101" charset="-122"/>
                <a:cs typeface="Times New Roman" panose="02020603050405020304" charset="0"/>
              </a:rPr>
              <a:t>面对当时的现实，屈原做出了怎样的选择，找出语段中的相关动词，感受作者心情。</a:t>
            </a:r>
            <a:endParaRPr lang="zh-CN" altLang="zh-CN" sz="2400" b="1" kern="100" dirty="0">
              <a:solidFill>
                <a:srgbClr val="C00000"/>
              </a:solidFill>
              <a:latin typeface="华文中宋" panose="02010600040101010101" charset="-122"/>
              <a:ea typeface="华文中宋" panose="02010600040101010101" charset="-122"/>
              <a:cs typeface="Times New Roman" panose="02020603050405020304" charset="0"/>
            </a:endParaRPr>
          </a:p>
        </p:txBody>
      </p:sp>
      <p:sp>
        <p:nvSpPr>
          <p:cNvPr id="4" name="矩形 3"/>
          <p:cNvSpPr/>
          <p:nvPr/>
        </p:nvSpPr>
        <p:spPr>
          <a:xfrm>
            <a:off x="3837659" y="5109020"/>
            <a:ext cx="4096871" cy="400110"/>
          </a:xfrm>
          <a:prstGeom prst="rect">
            <a:avLst/>
          </a:prstGeom>
          <a:ln w="28575">
            <a:solidFill>
              <a:schemeClr val="tx1"/>
            </a:solidFill>
          </a:ln>
        </p:spPr>
        <p:txBody>
          <a:bodyPr wrap="square">
            <a:spAutoFit/>
          </a:bodyPr>
          <a:lstStyle/>
          <a:p>
            <a:r>
              <a:rPr lang="zh-CN" altLang="en-US" sz="2000" b="1" dirty="0">
                <a:solidFill>
                  <a:srgbClr val="333333"/>
                </a:solidFill>
                <a:latin typeface="黑体" panose="02010609060101010101" charset="-122"/>
                <a:ea typeface="黑体" panose="02010609060101010101" charset="-122"/>
              </a:rPr>
              <a:t>进不入以离尤兮，退将复修吾初服</a:t>
            </a:r>
            <a:r>
              <a:rPr lang="zh-CN" altLang="en-US" sz="2000" b="1" dirty="0" smtClean="0">
                <a:solidFill>
                  <a:srgbClr val="333333"/>
                </a:solidFill>
                <a:latin typeface="黑体" panose="02010609060101010101" charset="-122"/>
                <a:ea typeface="黑体" panose="02010609060101010101" charset="-122"/>
              </a:rPr>
              <a:t>。</a:t>
            </a:r>
            <a:endParaRPr lang="zh-CN" altLang="en-US" sz="2000" dirty="0"/>
          </a:p>
        </p:txBody>
      </p:sp>
      <p:sp>
        <p:nvSpPr>
          <p:cNvPr id="5" name="矩形 4"/>
          <p:cNvSpPr/>
          <p:nvPr/>
        </p:nvSpPr>
        <p:spPr>
          <a:xfrm>
            <a:off x="3291840" y="75759"/>
            <a:ext cx="4937760" cy="3785652"/>
          </a:xfrm>
          <a:prstGeom prst="rect">
            <a:avLst/>
          </a:prstGeom>
          <a:ln w="28575">
            <a:solidFill>
              <a:schemeClr val="tx1"/>
            </a:solidFill>
          </a:ln>
        </p:spPr>
        <p:txBody>
          <a:bodyPr wrap="square">
            <a:spAutoFit/>
          </a:bodyPr>
          <a:lstStyle/>
          <a:p>
            <a:r>
              <a:rPr lang="zh-CN" altLang="en-US" sz="2000" b="1" dirty="0" smtClean="0">
                <a:solidFill>
                  <a:srgbClr val="333333"/>
                </a:solidFill>
                <a:latin typeface="黑体" panose="02010609060101010101" charset="-122"/>
                <a:ea typeface="黑体" panose="02010609060101010101" charset="-122"/>
              </a:rPr>
              <a:t>    </a:t>
            </a:r>
            <a:r>
              <a:rPr lang="zh-CN" altLang="en-US" sz="2000" b="1" dirty="0" smtClean="0">
                <a:solidFill>
                  <a:srgbClr val="FF0000"/>
                </a:solidFill>
                <a:latin typeface="黑体" panose="02010609060101010101" charset="-122"/>
                <a:ea typeface="黑体" panose="02010609060101010101" charset="-122"/>
              </a:rPr>
              <a:t>悔</a:t>
            </a:r>
            <a:r>
              <a:rPr lang="zh-CN" altLang="en-US" sz="2000" b="1" dirty="0">
                <a:solidFill>
                  <a:srgbClr val="333333"/>
                </a:solidFill>
                <a:latin typeface="黑体" panose="02010609060101010101" charset="-122"/>
                <a:ea typeface="黑体" panose="02010609060101010101" charset="-122"/>
              </a:rPr>
              <a:t>相道之不察兮，</a:t>
            </a:r>
            <a:r>
              <a:rPr lang="zh-CN" altLang="en-US" sz="2000" b="1" dirty="0">
                <a:solidFill>
                  <a:srgbClr val="FF0000"/>
                </a:solidFill>
                <a:latin typeface="黑体" panose="02010609060101010101" charset="-122"/>
                <a:ea typeface="黑体" panose="02010609060101010101" charset="-122"/>
              </a:rPr>
              <a:t>延伫</a:t>
            </a:r>
            <a:r>
              <a:rPr lang="zh-CN" altLang="en-US" sz="2000" b="1" dirty="0">
                <a:solidFill>
                  <a:srgbClr val="333333"/>
                </a:solidFill>
                <a:latin typeface="黑体" panose="02010609060101010101" charset="-122"/>
                <a:ea typeface="黑体" panose="02010609060101010101" charset="-122"/>
              </a:rPr>
              <a:t>乎吾将反。</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a:t>
            </a:r>
            <a:r>
              <a:rPr lang="zh-CN" altLang="en-US" sz="2000" b="1" dirty="0">
                <a:solidFill>
                  <a:srgbClr val="FF0000"/>
                </a:solidFill>
                <a:latin typeface="黑体" panose="02010609060101010101" charset="-122"/>
                <a:ea typeface="黑体" panose="02010609060101010101" charset="-122"/>
              </a:rPr>
              <a:t>回</a:t>
            </a:r>
            <a:r>
              <a:rPr lang="zh-CN" altLang="en-US" sz="2000" b="1" dirty="0">
                <a:solidFill>
                  <a:srgbClr val="333333"/>
                </a:solidFill>
                <a:latin typeface="黑体" panose="02010609060101010101" charset="-122"/>
                <a:ea typeface="黑体" panose="02010609060101010101" charset="-122"/>
              </a:rPr>
              <a:t>朕车以复路兮，及行迷之未远。</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a:t>
            </a:r>
            <a:r>
              <a:rPr lang="zh-CN" altLang="en-US" sz="2000" b="1" dirty="0">
                <a:solidFill>
                  <a:srgbClr val="FF0000"/>
                </a:solidFill>
                <a:latin typeface="黑体" panose="02010609060101010101" charset="-122"/>
                <a:ea typeface="黑体" panose="02010609060101010101" charset="-122"/>
              </a:rPr>
              <a:t>步</a:t>
            </a:r>
            <a:r>
              <a:rPr lang="zh-CN" altLang="en-US" sz="2000" b="1" dirty="0">
                <a:latin typeface="黑体" panose="02010609060101010101" charset="-122"/>
                <a:ea typeface="黑体" panose="02010609060101010101" charset="-122"/>
              </a:rPr>
              <a:t>余马</a:t>
            </a:r>
            <a:r>
              <a:rPr lang="zh-CN" altLang="en-US" sz="2000" b="1" dirty="0">
                <a:solidFill>
                  <a:srgbClr val="333333"/>
                </a:solidFill>
                <a:latin typeface="黑体" panose="02010609060101010101" charset="-122"/>
                <a:ea typeface="黑体" panose="02010609060101010101" charset="-122"/>
              </a:rPr>
              <a:t>于兰皋兮，</a:t>
            </a:r>
            <a:r>
              <a:rPr lang="zh-CN" altLang="en-US" sz="2000" b="1" dirty="0">
                <a:solidFill>
                  <a:srgbClr val="FF0000"/>
                </a:solidFill>
                <a:latin typeface="黑体" panose="02010609060101010101" charset="-122"/>
                <a:ea typeface="黑体" panose="02010609060101010101" charset="-122"/>
              </a:rPr>
              <a:t>驰</a:t>
            </a:r>
            <a:r>
              <a:rPr lang="zh-CN" altLang="en-US" sz="2000" b="1" dirty="0">
                <a:solidFill>
                  <a:srgbClr val="333333"/>
                </a:solidFill>
                <a:latin typeface="黑体" panose="02010609060101010101" charset="-122"/>
                <a:ea typeface="黑体" panose="02010609060101010101" charset="-122"/>
              </a:rPr>
              <a:t>椒丘且焉</a:t>
            </a:r>
            <a:r>
              <a:rPr lang="zh-CN" altLang="en-US" sz="2000" b="1" dirty="0">
                <a:solidFill>
                  <a:srgbClr val="FF0000"/>
                </a:solidFill>
                <a:latin typeface="黑体" panose="02010609060101010101" charset="-122"/>
                <a:ea typeface="黑体" panose="02010609060101010101" charset="-122"/>
              </a:rPr>
              <a:t>止息</a:t>
            </a:r>
            <a:r>
              <a:rPr lang="zh-CN" altLang="en-US" sz="2000" b="1" dirty="0">
                <a:solidFill>
                  <a:srgbClr val="333333"/>
                </a:solidFill>
                <a:latin typeface="黑体" panose="02010609060101010101" charset="-122"/>
                <a:ea typeface="黑体" panose="02010609060101010101" charset="-122"/>
              </a:rPr>
              <a:t>。</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进不入以离尤兮，退将复修吾初服。</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制芰荷以为衣兮，集芙蓉以为裳。</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不吾知其亦已兮，苟余情其信芳。</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高余冠之岌岌兮，长余佩之陆离</a:t>
            </a:r>
            <a:r>
              <a:rPr lang="zh-CN" altLang="en-US" sz="2000" b="1" dirty="0" smtClean="0">
                <a:solidFill>
                  <a:srgbClr val="333333"/>
                </a:solidFill>
                <a:latin typeface="黑体" panose="02010609060101010101" charset="-122"/>
                <a:ea typeface="黑体" panose="02010609060101010101" charset="-122"/>
              </a:rPr>
              <a:t>。</a:t>
            </a:r>
            <a:r>
              <a:rPr lang="zh-CN" altLang="en-US" sz="2000" b="1" dirty="0">
                <a:solidFill>
                  <a:srgbClr val="333333"/>
                </a:solidFill>
                <a:latin typeface="黑体" panose="02010609060101010101" charset="-122"/>
                <a:ea typeface="黑体" panose="02010609060101010101" charset="-122"/>
              </a:rPr>
              <a:t>　　</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芳与泽其杂糅兮，唯昭质其犹未亏。</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忽</a:t>
            </a:r>
            <a:r>
              <a:rPr lang="zh-CN" altLang="en-US" sz="2000" b="1" dirty="0">
                <a:solidFill>
                  <a:srgbClr val="FF0000"/>
                </a:solidFill>
                <a:latin typeface="黑体" panose="02010609060101010101" charset="-122"/>
                <a:ea typeface="黑体" panose="02010609060101010101" charset="-122"/>
              </a:rPr>
              <a:t>反顾</a:t>
            </a:r>
            <a:r>
              <a:rPr lang="zh-CN" altLang="en-US" sz="2000" b="1" dirty="0">
                <a:solidFill>
                  <a:srgbClr val="333333"/>
                </a:solidFill>
                <a:latin typeface="黑体" panose="02010609060101010101" charset="-122"/>
                <a:ea typeface="黑体" panose="02010609060101010101" charset="-122"/>
              </a:rPr>
              <a:t>以</a:t>
            </a:r>
            <a:r>
              <a:rPr lang="zh-CN" altLang="en-US" sz="2000" b="1" dirty="0">
                <a:solidFill>
                  <a:srgbClr val="FF0000"/>
                </a:solidFill>
                <a:latin typeface="黑体" panose="02010609060101010101" charset="-122"/>
                <a:ea typeface="黑体" panose="02010609060101010101" charset="-122"/>
              </a:rPr>
              <a:t>游目</a:t>
            </a:r>
            <a:r>
              <a:rPr lang="zh-CN" altLang="en-US" sz="2000" b="1" dirty="0">
                <a:solidFill>
                  <a:srgbClr val="333333"/>
                </a:solidFill>
                <a:latin typeface="黑体" panose="02010609060101010101" charset="-122"/>
                <a:ea typeface="黑体" panose="02010609060101010101" charset="-122"/>
              </a:rPr>
              <a:t>兮，将往</a:t>
            </a:r>
            <a:r>
              <a:rPr lang="zh-CN" altLang="en-US" sz="2000" b="1" dirty="0">
                <a:solidFill>
                  <a:srgbClr val="FF0000"/>
                </a:solidFill>
                <a:latin typeface="黑体" panose="02010609060101010101" charset="-122"/>
                <a:ea typeface="黑体" panose="02010609060101010101" charset="-122"/>
              </a:rPr>
              <a:t>观</a:t>
            </a:r>
            <a:r>
              <a:rPr lang="zh-CN" altLang="en-US" sz="2000" b="1" dirty="0">
                <a:solidFill>
                  <a:srgbClr val="333333"/>
                </a:solidFill>
                <a:latin typeface="黑体" panose="02010609060101010101" charset="-122"/>
                <a:ea typeface="黑体" panose="02010609060101010101" charset="-122"/>
              </a:rPr>
              <a:t>乎四荒。</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佩缤纷其繁饰兮，芳菲菲其弥章。</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民生各有所乐兮，余独好修以为常。</a:t>
            </a:r>
            <a:br>
              <a:rPr lang="zh-CN" altLang="en-US" sz="2000" b="1" dirty="0">
                <a:latin typeface="黑体" panose="02010609060101010101" charset="-122"/>
                <a:ea typeface="黑体" panose="02010609060101010101" charset="-122"/>
              </a:rPr>
            </a:br>
            <a:r>
              <a:rPr lang="zh-CN" altLang="en-US" sz="2000" b="1" dirty="0">
                <a:solidFill>
                  <a:srgbClr val="333333"/>
                </a:solidFill>
                <a:latin typeface="黑体" panose="02010609060101010101" charset="-122"/>
                <a:ea typeface="黑体" panose="02010609060101010101" charset="-122"/>
              </a:rPr>
              <a:t>　　虽体解吾犹未变兮，岂余心之可惩。</a:t>
            </a:r>
            <a:endParaRPr lang="zh-CN" altLang="en-US" sz="2000" b="1" dirty="0">
              <a:latin typeface="黑体" panose="02010609060101010101" charset="-122"/>
              <a:ea typeface="黑体" panose="02010609060101010101" charset="-122"/>
            </a:endParaRPr>
          </a:p>
        </p:txBody>
      </p:sp>
      <p:sp>
        <p:nvSpPr>
          <p:cNvPr id="6" name="矩形 5"/>
          <p:cNvSpPr/>
          <p:nvPr/>
        </p:nvSpPr>
        <p:spPr>
          <a:xfrm>
            <a:off x="8417860" y="1152437"/>
            <a:ext cx="3532094" cy="1200329"/>
          </a:xfrm>
          <a:prstGeom prst="rect">
            <a:avLst/>
          </a:prstGeom>
          <a:ln w="19050">
            <a:solidFill>
              <a:schemeClr val="tx1"/>
            </a:solidFill>
          </a:ln>
        </p:spPr>
        <p:txBody>
          <a:bodyPr wrap="square">
            <a:spAutoFit/>
          </a:bodyPr>
          <a:lstStyle/>
          <a:p>
            <a:r>
              <a:rPr lang="zh-CN" altLang="en-US" b="1" dirty="0" smtClean="0">
                <a:latin typeface="黑体" panose="02010609060101010101" charset="-122"/>
                <a:ea typeface="黑体" panose="02010609060101010101" charset="-122"/>
              </a:rPr>
              <a:t>“</a:t>
            </a:r>
            <a:r>
              <a:rPr lang="zh-CN" altLang="en-US" b="1" dirty="0">
                <a:latin typeface="黑体" panose="02010609060101010101" charset="-122"/>
                <a:ea typeface="黑体" panose="02010609060101010101" charset="-122"/>
              </a:rPr>
              <a:t>步，徐行也。言己欲还，则徐步我之马于芳泽之中，以观德怀王，驰高丘而止息，以须君命也</a:t>
            </a:r>
            <a:r>
              <a:rPr lang="zh-CN" altLang="en-US" b="1" dirty="0" smtClean="0">
                <a:latin typeface="黑体" panose="02010609060101010101" charset="-122"/>
                <a:ea typeface="黑体" panose="02010609060101010101" charset="-122"/>
              </a:rPr>
              <a:t>”</a:t>
            </a:r>
            <a:r>
              <a:rPr lang="en-US" altLang="zh-CN" b="1" dirty="0">
                <a:latin typeface="黑体" panose="02010609060101010101" charset="-122"/>
                <a:ea typeface="黑体" panose="02010609060101010101" charset="-122"/>
              </a:rPr>
              <a:t> </a:t>
            </a:r>
            <a:r>
              <a:rPr lang="en-US" altLang="zh-CN" b="1" dirty="0" smtClean="0">
                <a:latin typeface="黑体" panose="02010609060101010101" charset="-122"/>
                <a:ea typeface="黑体" panose="02010609060101010101" charset="-122"/>
              </a:rPr>
              <a:t>   </a:t>
            </a:r>
            <a:endParaRPr lang="en-US" altLang="zh-CN" b="1" dirty="0" smtClean="0">
              <a:latin typeface="黑体" panose="02010609060101010101" charset="-122"/>
              <a:ea typeface="黑体" panose="02010609060101010101" charset="-122"/>
            </a:endParaRPr>
          </a:p>
          <a:p>
            <a:r>
              <a:rPr lang="en-US" altLang="zh-CN" b="1" dirty="0">
                <a:latin typeface="黑体" panose="02010609060101010101" charset="-122"/>
                <a:ea typeface="黑体" panose="02010609060101010101" charset="-122"/>
              </a:rPr>
              <a:t> </a:t>
            </a:r>
            <a:r>
              <a:rPr lang="en-US" altLang="zh-CN" b="1" dirty="0" smtClean="0">
                <a:latin typeface="黑体" panose="02010609060101010101" charset="-122"/>
                <a:ea typeface="黑体" panose="02010609060101010101" charset="-122"/>
              </a:rPr>
              <a:t>           《</a:t>
            </a:r>
            <a:r>
              <a:rPr lang="zh-CN" altLang="en-US" b="1" dirty="0">
                <a:latin typeface="黑体" panose="02010609060101010101" charset="-122"/>
                <a:ea typeface="黑体" panose="02010609060101010101" charset="-122"/>
              </a:rPr>
              <a:t>楚辞解故</a:t>
            </a:r>
            <a:r>
              <a:rPr lang="en-US" altLang="zh-CN" b="1" dirty="0">
                <a:latin typeface="黑体" panose="02010609060101010101" charset="-122"/>
                <a:ea typeface="黑体" panose="02010609060101010101" charset="-122"/>
              </a:rPr>
              <a:t>》</a:t>
            </a:r>
            <a:r>
              <a:rPr lang="zh-CN" altLang="en-US" b="1" dirty="0">
                <a:latin typeface="黑体" panose="02010609060101010101" charset="-122"/>
                <a:ea typeface="黑体" panose="02010609060101010101" charset="-122"/>
              </a:rPr>
              <a:t> </a:t>
            </a:r>
            <a:endParaRPr lang="zh-CN" altLang="en-US" b="1" dirty="0">
              <a:latin typeface="黑体" panose="02010609060101010101" charset="-122"/>
              <a:ea typeface="黑体" panose="02010609060101010101" charset="-122"/>
            </a:endParaRPr>
          </a:p>
        </p:txBody>
      </p:sp>
      <p:sp>
        <p:nvSpPr>
          <p:cNvPr id="8" name="矩形 7"/>
          <p:cNvSpPr/>
          <p:nvPr/>
        </p:nvSpPr>
        <p:spPr>
          <a:xfrm>
            <a:off x="4537008" y="5848259"/>
            <a:ext cx="2698175" cy="523220"/>
          </a:xfrm>
          <a:prstGeom prst="rect">
            <a:avLst/>
          </a:prstGeom>
          <a:ln w="19050">
            <a:solidFill>
              <a:schemeClr val="tx1"/>
            </a:solidFill>
          </a:ln>
        </p:spPr>
        <p:txBody>
          <a:bodyPr wrap="none">
            <a:spAutoFit/>
          </a:bodyPr>
          <a:lstStyle/>
          <a:p>
            <a:r>
              <a:rPr lang="zh-CN" altLang="en-US" sz="2800" b="1" dirty="0" smtClean="0">
                <a:latin typeface="黑体" panose="02010609060101010101" charset="-122"/>
                <a:ea typeface="黑体" panose="02010609060101010101" charset="-122"/>
              </a:rPr>
              <a:t>犹豫彷徨→坚定</a:t>
            </a:r>
            <a:endParaRPr lang="zh-CN" altLang="en-US" sz="2800" b="1" dirty="0">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探讨</a:t>
            </a:r>
            <a:endParaRPr lang="zh-CN" altLang="en-US" sz="3200">
              <a:latin typeface="华光准圆_CNKI" panose="02000500000000000000" charset="-122"/>
              <a:ea typeface="华光准圆_CNKI" panose="02000500000000000000" charset="-122"/>
            </a:endParaRPr>
          </a:p>
        </p:txBody>
      </p:sp>
      <p:sp>
        <p:nvSpPr>
          <p:cNvPr id="7" name="文本框 6"/>
          <p:cNvSpPr txBox="1"/>
          <p:nvPr/>
        </p:nvSpPr>
        <p:spPr>
          <a:xfrm>
            <a:off x="835660" y="1454150"/>
            <a:ext cx="6273165" cy="4524315"/>
          </a:xfrm>
          <a:prstGeom prst="rect">
            <a:avLst/>
          </a:prstGeom>
          <a:noFill/>
        </p:spPr>
        <p:txBody>
          <a:bodyPr wrap="square" rtlCol="0" anchor="t">
            <a:spAutoFit/>
          </a:bodyPr>
          <a:lstStyle/>
          <a:p>
            <a:pPr fontAlgn="auto">
              <a:lnSpc>
                <a:spcPct val="150000"/>
              </a:lnSpc>
            </a:pPr>
            <a:r>
              <a:rPr lang="en-US" altLang="zh-CN" sz="2400" b="1" dirty="0">
                <a:sym typeface="+mn-ea"/>
              </a:rPr>
              <a:t>       </a:t>
            </a:r>
            <a:r>
              <a:rPr lang="zh-CN" altLang="en-US" sz="2400" b="1" dirty="0">
                <a:sym typeface="+mn-ea"/>
              </a:rPr>
              <a:t>班固认为:“且君子道穷,命矣。”指责屈原不能明哲保身,于是给他加上个“露才扬己,忿怼沉江”的罪名,首先从政治上否定了屈原的斗争性。</a:t>
            </a:r>
            <a:endParaRPr lang="zh-CN" altLang="en-US" sz="2400" b="1" dirty="0"/>
          </a:p>
          <a:p>
            <a:pPr fontAlgn="auto">
              <a:lnSpc>
                <a:spcPct val="150000"/>
              </a:lnSpc>
            </a:pPr>
            <a:r>
              <a:rPr lang="zh-CN" altLang="en-US" sz="2400" b="1" dirty="0">
                <a:sym typeface="+mn-ea"/>
              </a:rPr>
              <a:t> </a:t>
            </a:r>
            <a:r>
              <a:rPr lang="en-US" altLang="zh-CN" sz="2400" b="1" dirty="0">
                <a:sym typeface="+mn-ea"/>
              </a:rPr>
              <a:t>      </a:t>
            </a:r>
            <a:r>
              <a:rPr lang="zh-CN" altLang="en-US" sz="2400" b="1" dirty="0">
                <a:sym typeface="+mn-ea"/>
              </a:rPr>
              <a:t>而王逸则是针锋相对地指出:“今若屈原</a:t>
            </a:r>
            <a:r>
              <a:rPr lang="zh-CN" altLang="en-US" sz="2400" b="1" dirty="0" smtClean="0">
                <a:sym typeface="+mn-ea"/>
              </a:rPr>
              <a:t>,膺贵</a:t>
            </a:r>
            <a:r>
              <a:rPr lang="zh-CN" altLang="en-US" sz="2400" b="1" dirty="0">
                <a:sym typeface="+mn-ea"/>
              </a:rPr>
              <a:t>贞之质,体清洁之性,直若砥矢,言若丹青,进不隐其谋,退不顾其命,此诚绝世之行</a:t>
            </a:r>
            <a:r>
              <a:rPr lang="zh-CN" altLang="en-US" sz="2400" b="1" dirty="0" smtClean="0">
                <a:sym typeface="+mn-ea"/>
              </a:rPr>
              <a:t>,俊彦</a:t>
            </a:r>
            <a:r>
              <a:rPr lang="zh-CN" altLang="en-US" sz="2400" b="1" dirty="0">
                <a:sym typeface="+mn-ea"/>
              </a:rPr>
              <a:t>之英也。”</a:t>
            </a:r>
            <a:r>
              <a:rPr lang="en-US" altLang="zh-CN" b="1" dirty="0">
                <a:sym typeface="+mn-ea"/>
              </a:rPr>
              <a:t> </a:t>
            </a:r>
            <a:r>
              <a:rPr lang="zh-CN" altLang="en-US" sz="2000" b="1" dirty="0" smtClean="0">
                <a:solidFill>
                  <a:srgbClr val="FF0000"/>
                </a:solidFill>
                <a:sym typeface="+mn-ea"/>
              </a:rPr>
              <a:t>屈原</a:t>
            </a:r>
            <a:r>
              <a:rPr lang="zh-CN" altLang="en-US" sz="2000" b="1" dirty="0">
                <a:solidFill>
                  <a:srgbClr val="FF0000"/>
                </a:solidFill>
                <a:sym typeface="+mn-ea"/>
              </a:rPr>
              <a:t>抱石沉江，你赞成这一举动吗？</a:t>
            </a:r>
            <a:endParaRPr lang="zh-CN" altLang="en-US" sz="2000" dirty="0"/>
          </a:p>
        </p:txBody>
      </p:sp>
      <p:pic>
        <p:nvPicPr>
          <p:cNvPr id="102" name="图片 101"/>
          <p:cNvPicPr/>
          <p:nvPr>
            <p:custDataLst>
              <p:tags r:id="rId1"/>
            </p:custDataLst>
          </p:nvPr>
        </p:nvPicPr>
        <p:blipFill>
          <a:blip r:embed="rId2"/>
          <a:stretch>
            <a:fillRect/>
          </a:stretch>
        </p:blipFill>
        <p:spPr>
          <a:xfrm>
            <a:off x="7296785" y="698500"/>
            <a:ext cx="3519170" cy="5634355"/>
          </a:xfrm>
          <a:prstGeom prst="rect">
            <a:avLst/>
          </a:prstGeom>
          <a:noFill/>
          <a:ln w="9525">
            <a:noFill/>
          </a:ln>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6686" y="621953"/>
            <a:ext cx="10868296" cy="563231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indent="266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476500" defTabSz="914400" rtl="0" eaLnBrk="0" fontAlgn="base" latinLnBrk="0" hangingPunct="0">
              <a:lnSpc>
                <a:spcPct val="100000"/>
              </a:lnSpc>
              <a:spcBef>
                <a:spcPct val="0"/>
              </a:spcBef>
              <a:spcAft>
                <a:spcPct val="0"/>
              </a:spcAft>
              <a:buClrTx/>
              <a:buSzTx/>
              <a:buFontTx/>
              <a:buNone/>
            </a:pPr>
            <a:r>
              <a:rPr kumimoji="0" lang="en-US"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                     </a:t>
            </a:r>
            <a:r>
              <a:rPr kumimoji="0" lang="zh-CN"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择死与择生</a:t>
            </a:r>
            <a:endParaRPr kumimoji="0" lang="zh-CN" altLang="zh-CN" sz="1050" b="1" i="0" u="none" strike="noStrike" cap="none" normalizeH="0" baseline="0" dirty="0" smtClean="0">
              <a:ln>
                <a:noFill/>
              </a:ln>
              <a:solidFill>
                <a:schemeClr val="tx1"/>
              </a:solidFill>
              <a:effectLst/>
              <a:latin typeface="黑体" panose="02010609060101010101" charset="-122"/>
              <a:ea typeface="黑体" panose="02010609060101010101"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en-US"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 </a:t>
            </a:r>
            <a:r>
              <a:rPr kumimoji="0" lang="zh-CN"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中华民族，世世代代地活在那些杰出的生里，抑或活在那些杰出的死里。五千年积淀的，绝非只是出土的竹简，而是这中国式的生命。</a:t>
            </a:r>
            <a:endParaRPr kumimoji="0" lang="zh-CN" altLang="zh-CN" sz="1050" b="1" i="0" u="none" strike="noStrike" cap="none" normalizeH="0" baseline="0" dirty="0" smtClean="0">
              <a:ln>
                <a:noFill/>
              </a:ln>
              <a:solidFill>
                <a:schemeClr val="tx1"/>
              </a:solidFill>
              <a:effectLst/>
              <a:latin typeface="黑体" panose="02010609060101010101" charset="-122"/>
              <a:ea typeface="黑体" panose="02010609060101010101"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en-US"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 </a:t>
            </a:r>
            <a:r>
              <a:rPr kumimoji="0" lang="zh-CN"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同是中华“留取丹心照汗青”的杰出人物，为什么屈原与司马迁，一个要死，一个却不惜带辱而活？这个问题从儿时就牵襻着我。</a:t>
            </a:r>
            <a:endParaRPr kumimoji="0" lang="zh-CN" altLang="zh-CN" sz="1050" b="1" i="0" u="none" strike="noStrike" cap="none" normalizeH="0" baseline="0" dirty="0" smtClean="0">
              <a:ln>
                <a:noFill/>
              </a:ln>
              <a:solidFill>
                <a:schemeClr val="tx1"/>
              </a:solidFill>
              <a:effectLst/>
              <a:latin typeface="黑体" panose="02010609060101010101" charset="-122"/>
              <a:ea typeface="黑体" panose="02010609060101010101"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en-US"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 </a:t>
            </a:r>
            <a:r>
              <a:rPr kumimoji="0" lang="zh-CN"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后世一直将屈原定位为“爱国诗人”，值得商榷。</a:t>
            </a:r>
            <a:endParaRPr kumimoji="0" lang="zh-CN" altLang="zh-CN" sz="1050" b="1" i="0" u="none" strike="noStrike" cap="none" normalizeH="0" baseline="0" dirty="0" smtClean="0">
              <a:ln>
                <a:noFill/>
              </a:ln>
              <a:solidFill>
                <a:schemeClr val="tx1"/>
              </a:solidFill>
              <a:effectLst/>
              <a:latin typeface="黑体" panose="02010609060101010101" charset="-122"/>
              <a:ea typeface="黑体" panose="02010609060101010101"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en-US"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 </a:t>
            </a:r>
            <a:r>
              <a:rPr kumimoji="0" lang="zh-CN"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我以为，这忽视了他作为“政治家”的一面。</a:t>
            </a:r>
            <a:r>
              <a:rPr kumimoji="0" lang="zh-CN" altLang="zh-CN" b="1" i="0" u="sng"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这个偏差或许是些故意？后人出于不平，以为楚国那样的昏君，不值得屈原去忠于和报效？焉知“政治”也是一种理想。</a:t>
            </a:r>
            <a:r>
              <a:rPr kumimoji="0" lang="zh-CN"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政治家与政客不同，正是由于前者的献身是别无选择的，后者却是投机的。屈原身为三闾大夫，是楚国的决策大臣，他不能承受楚国蒙受亡国的事实。仅作为一个诗人，即令“国破山河在”，亦不必</a:t>
            </a:r>
            <a:r>
              <a:rPr kumimoji="0" lang="zh-CN" altLang="en-US"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去死</a:t>
            </a:r>
            <a:r>
              <a:rPr kumimoji="0" lang="zh-CN"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诗人以“诗”爱国和救国。他可行吟，可以留下作品“薪火传人”。但三闾大夫必须沉江。屈原的这种“相始终”的精神，是他作为政治家面对失败时惟一的坚持。他是把对政治的责任放在“诗人”之上的。这才是屈原对自己的定位。</a:t>
            </a:r>
            <a:endParaRPr kumimoji="0" lang="zh-CN" altLang="zh-CN" sz="1050" b="1" i="0" u="none" strike="noStrike" cap="none" normalizeH="0" baseline="0" dirty="0" smtClean="0">
              <a:ln>
                <a:noFill/>
              </a:ln>
              <a:solidFill>
                <a:schemeClr val="tx1"/>
              </a:solidFill>
              <a:effectLst/>
              <a:latin typeface="黑体" panose="02010609060101010101" charset="-122"/>
              <a:ea typeface="黑体" panose="02010609060101010101"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en-US"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 </a:t>
            </a:r>
            <a:r>
              <a:rPr kumimoji="0" lang="zh-CN" altLang="zh-CN"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诗人的事业，可以不与某一个具体的朝廷和君王相联系，相始终。屈原的这种始终精神，是他作为政治家面对不可挽救的狂澜的惟一坚持。“人生自古谁无死？”“生当做人杰，死亦为鬼雄”之于生死，中国自古已有确认之标志。虽然“哀莫哀兮生别离，乐莫乐兮心相知”，已将生乐死苦、留恋人世的滋味体会尽致，但是，主动迎接死亡，“在不可选择中进行选择”的精神依然确立。中国的志士仁人，在求生不能的时候，很重视死之权利，倘不能按照自己的意愿和信仰完整地活下去，不如选择死亡，将死看作一种意志与尊严的使命。屈原即是著名的范例。他是不会等到敌国军队进入，被俘受辱而死的。他认为羞辱他就是羞辱楚国，他要选择死，一种自由的、高尚独立的死。头戴巍峨之冠，身着兰草香服，时而悲吟，时而高歌，徜徉在汩罗江畔，饱览他所挚爱的山河大地，从容赴死。</a:t>
            </a:r>
            <a:endParaRPr kumimoji="0" lang="zh-CN" altLang="zh-CN" sz="1050" b="1" i="0" u="none" strike="noStrike" cap="none" normalizeH="0" baseline="0" dirty="0" smtClean="0">
              <a:ln>
                <a:noFill/>
              </a:ln>
              <a:solidFill>
                <a:schemeClr val="tx1"/>
              </a:solidFill>
              <a:effectLst/>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83178" y="302359"/>
            <a:ext cx="11599816" cy="637097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indent="266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66700" algn="l" defTabSz="914400" rtl="0" eaLnBrk="0" fontAlgn="base" latinLnBrk="0" hangingPunct="0">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  </a:t>
            </a:r>
            <a:r>
              <a:rPr kumimoji="0" lang="zh-CN" altLang="zh-CN"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屈原之死，死的原因是不是“诗人”的，死的方式却是“诗人”的。政治家只要死得其所和旗帜鲜明，诗人却要死得美，死得如其所吟，死得浪漫。我们何不理解为：屈原是在他的政治理想破灭后，紧紧拥抱着诗的理想而去的。这死亦是一种决裂，与以往从事的“政治”的决裂，与终生所爱的诗章同归。这是历代美的理想之追求者的最好结局。</a:t>
            </a:r>
            <a:endParaRPr kumimoji="0" lang="zh-CN" altLang="zh-CN" sz="1200" b="1" i="0" u="none" strike="noStrike" cap="none" normalizeH="0" baseline="0" dirty="0" smtClean="0">
              <a:ln>
                <a:noFill/>
              </a:ln>
              <a:solidFill>
                <a:schemeClr val="tx1"/>
              </a:solidFill>
              <a:effectLst/>
              <a:latin typeface="黑体" panose="02010609060101010101" charset="-122"/>
              <a:ea typeface="黑体" panose="02010609060101010101"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  </a:t>
            </a:r>
            <a:r>
              <a:rPr kumimoji="0" lang="zh-CN" altLang="zh-CN"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死，可以明志；生，却可践志。当死临到司马迁头上时。他选择生。一种令肉体与精神，令自己与亲友都极度痛苦的生</a:t>
            </a:r>
            <a:r>
              <a:rPr kumimoji="0" lang="en-US" altLang="zh-CN"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a:t>
            </a:r>
            <a:r>
              <a:rPr kumimoji="0" lang="zh-CN" altLang="en-US"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接受宫刑。司马迁出于公心，为李陵辩护，得罪了汉武帝，假如就为此而死亦不失为真谏烈臣；但司马迁认为自己规定的人生使命却不是仅此。他要以一介布衣的身分完成千古</a:t>
            </a:r>
            <a:r>
              <a:rPr kumimoji="0" lang="en-US" altLang="zh-CN"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a:t>
            </a:r>
            <a:r>
              <a:rPr kumimoji="0" lang="zh-CN" altLang="en-US"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史记</a:t>
            </a:r>
            <a:r>
              <a:rPr kumimoji="0" lang="en-US" altLang="zh-CN"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a:t>
            </a:r>
            <a:r>
              <a:rPr kumimoji="0" lang="zh-CN" altLang="en-US"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，为中国撰写第一部大型纪传体史书。</a:t>
            </a:r>
            <a:endParaRPr kumimoji="0" lang="zh-CN" altLang="en-US" sz="1200" b="1" i="0" u="none" strike="noStrike" cap="none" normalizeH="0" baseline="0" dirty="0" smtClean="0">
              <a:ln>
                <a:noFill/>
              </a:ln>
              <a:solidFill>
                <a:schemeClr val="tx1"/>
              </a:solidFill>
              <a:effectLst/>
              <a:latin typeface="黑体" panose="02010609060101010101" charset="-122"/>
              <a:ea typeface="黑体" panose="02010609060101010101"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  既有了帝王家的史官，却执意要做民间第一史家。当时虽没有明文不准平民“写史”，但司马迁此举引起了当朝的临视与怀恨。他选择受刑忍辱，弃政从文，从匍匐于地的殿臣中直起身子做人。这是令世俗瞠目的叛逆之举，这是勇敢与崇高的跨越。他不愧为敢于在朝堂上和禁锢人臣的君臣伦理观念决裂的杰出代表！弃一帝而得天下千秋，伟哉司马迁！</a:t>
            </a:r>
            <a:endParaRPr kumimoji="0" lang="zh-CN" altLang="en-US" sz="1200" b="1" i="0" u="none" strike="noStrike" cap="none" normalizeH="0" baseline="0" dirty="0" smtClean="0">
              <a:ln>
                <a:noFill/>
              </a:ln>
              <a:solidFill>
                <a:schemeClr val="tx1"/>
              </a:solidFill>
              <a:effectLst/>
              <a:latin typeface="黑体" panose="02010609060101010101" charset="-122"/>
              <a:ea typeface="黑体" panose="02010609060101010101"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333333"/>
                </a:solidFill>
                <a:effectLst/>
                <a:latin typeface="黑体" panose="02010609060101010101" charset="-122"/>
                <a:ea typeface="黑体" panose="02010609060101010101" charset="-122"/>
                <a:cs typeface="Segoe UI" panose="020B0502040204020203" pitchFamily="34" charset="0"/>
              </a:rPr>
              <a:t>  屈原择死，史迁择生，都是崇高的。他们择死与生的思考世代延传；这种思考，构成了一个人，乃至一个民族隆起的脊梁。</a:t>
            </a:r>
            <a:endParaRPr kumimoji="0" lang="zh-CN" altLang="en-US" sz="3600" b="1" i="0" u="none" strike="noStrike" cap="none" normalizeH="0" baseline="0" dirty="0" smtClean="0">
              <a:ln>
                <a:noFill/>
              </a:ln>
              <a:solidFill>
                <a:schemeClr val="tx1"/>
              </a:solidFill>
              <a:effectLst/>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0" name="组合 9"/>
          <p:cNvGrpSpPr/>
          <p:nvPr/>
        </p:nvGrpSpPr>
        <p:grpSpPr>
          <a:xfrm>
            <a:off x="3684905" y="895350"/>
            <a:ext cx="4619625" cy="4136390"/>
            <a:chOff x="5168" y="1429"/>
            <a:chExt cx="7275" cy="6514"/>
          </a:xfrm>
        </p:grpSpPr>
        <p:sp>
          <p:nvSpPr>
            <p:cNvPr id="9" name="椭圆 8"/>
            <p:cNvSpPr/>
            <p:nvPr/>
          </p:nvSpPr>
          <p:spPr>
            <a:xfrm>
              <a:off x="5452" y="1429"/>
              <a:ext cx="6514" cy="6514"/>
            </a:xfrm>
            <a:prstGeom prst="ellipse">
              <a:avLst/>
            </a:prstGeom>
            <a:solidFill>
              <a:schemeClr val="bg1"/>
            </a:solidFill>
            <a:ln w="12700">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C:\Users\Administrator\Desktop\eer1.pngeer1"/>
            <p:cNvPicPr>
              <a:picLocks noChangeAspect="1"/>
            </p:cNvPicPr>
            <p:nvPr/>
          </p:nvPicPr>
          <p:blipFill>
            <a:blip r:embed="rId2"/>
            <a:stretch>
              <a:fillRect/>
            </a:stretch>
          </p:blipFill>
          <p:spPr>
            <a:xfrm>
              <a:off x="9355" y="2235"/>
              <a:ext cx="3089" cy="806"/>
            </a:xfrm>
            <a:prstGeom prst="rect">
              <a:avLst/>
            </a:prstGeom>
          </p:spPr>
        </p:pic>
        <p:pic>
          <p:nvPicPr>
            <p:cNvPr id="25" name="图片 24" descr="C:\Users\Administrator\Desktop\322.png322"/>
            <p:cNvPicPr>
              <a:picLocks noChangeAspect="1"/>
            </p:cNvPicPr>
            <p:nvPr/>
          </p:nvPicPr>
          <p:blipFill>
            <a:blip r:embed="rId3"/>
            <a:stretch>
              <a:fillRect/>
            </a:stretch>
          </p:blipFill>
          <p:spPr>
            <a:xfrm>
              <a:off x="5168" y="5840"/>
              <a:ext cx="3089" cy="1646"/>
            </a:xfrm>
            <a:prstGeom prst="rect">
              <a:avLst/>
            </a:prstGeom>
          </p:spPr>
        </p:pic>
      </p:grpSp>
      <p:sp>
        <p:nvSpPr>
          <p:cNvPr id="4" name="圆角矩形 3"/>
          <p:cNvSpPr/>
          <p:nvPr/>
        </p:nvSpPr>
        <p:spPr>
          <a:xfrm>
            <a:off x="2804160" y="2298700"/>
            <a:ext cx="6015355" cy="119824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3314443" y="2218471"/>
            <a:ext cx="1407886" cy="1198880"/>
          </a:xfrm>
          <a:prstGeom prst="rect">
            <a:avLst/>
          </a:prstGeom>
          <a:noFill/>
        </p:spPr>
        <p:txBody>
          <a:bodyPr wrap="square" rtlCol="0">
            <a:spAutoFit/>
          </a:bodyPr>
          <a:lstStyle/>
          <a:p>
            <a:r>
              <a:rPr lang="zh-CN" altLang="en-US" sz="7200">
                <a:solidFill>
                  <a:srgbClr val="F23C04"/>
                </a:solidFill>
                <a:latin typeface="方正清刻本悦宋简体" panose="02000000000000000000" charset="-122"/>
                <a:ea typeface="方正清刻本悦宋简体" panose="02000000000000000000" charset="-122"/>
              </a:rPr>
              <a:t>叁</a:t>
            </a:r>
            <a:endParaRPr lang="zh-CN" altLang="en-US" sz="7200">
              <a:solidFill>
                <a:srgbClr val="F23C04"/>
              </a:solidFill>
              <a:latin typeface="方正清刻本悦宋简体" panose="02000000000000000000" charset="-122"/>
              <a:ea typeface="方正清刻本悦宋简体" panose="02000000000000000000" charset="-122"/>
            </a:endParaRPr>
          </a:p>
        </p:txBody>
      </p:sp>
      <p:sp>
        <p:nvSpPr>
          <p:cNvPr id="27" name="文本框 26"/>
          <p:cNvSpPr txBox="1"/>
          <p:nvPr/>
        </p:nvSpPr>
        <p:spPr>
          <a:xfrm>
            <a:off x="5135988" y="2310805"/>
            <a:ext cx="3454398" cy="1014730"/>
          </a:xfrm>
          <a:prstGeom prst="rect">
            <a:avLst/>
          </a:prstGeom>
          <a:noFill/>
        </p:spPr>
        <p:txBody>
          <a:bodyPr wrap="square" rtlCol="0">
            <a:spAutoFit/>
          </a:bodyPr>
          <a:lstStyle/>
          <a:p>
            <a:r>
              <a:rPr lang="zh-CN" altLang="en-US" sz="6000">
                <a:solidFill>
                  <a:schemeClr val="tx1"/>
                </a:solidFill>
                <a:latin typeface="方正清刻本悦宋简体" panose="02000000000000000000" charset="-122"/>
                <a:ea typeface="方正清刻本悦宋简体" panose="02000000000000000000" charset="-122"/>
              </a:rPr>
              <a:t>文本小结</a:t>
            </a:r>
            <a:endParaRPr lang="zh-CN" altLang="en-US" sz="6000">
              <a:solidFill>
                <a:schemeClr val="tx1"/>
              </a:solidFill>
              <a:latin typeface="方正清刻本悦宋简体" panose="02000000000000000000" charset="-122"/>
              <a:ea typeface="方正清刻本悦宋简体" panose="02000000000000000000" charset="-122"/>
            </a:endParaRPr>
          </a:p>
        </p:txBody>
      </p:sp>
      <p:cxnSp>
        <p:nvCxnSpPr>
          <p:cNvPr id="5" name="直接连接符 4"/>
          <p:cNvCxnSpPr/>
          <p:nvPr/>
        </p:nvCxnSpPr>
        <p:spPr>
          <a:xfrm flipH="1">
            <a:off x="4537274" y="2482629"/>
            <a:ext cx="261256" cy="580572"/>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7275493" y="3413146"/>
            <a:ext cx="474133" cy="645584"/>
            <a:chOff x="4755469" y="4479245"/>
            <a:chExt cx="355600" cy="484188"/>
          </a:xfrm>
        </p:grpSpPr>
        <p:sp>
          <p:nvSpPr>
            <p:cNvPr id="8" name="Freeform 150"/>
            <p:cNvSpPr/>
            <p:nvPr/>
          </p:nvSpPr>
          <p:spPr bwMode="auto">
            <a:xfrm>
              <a:off x="4755469" y="4479245"/>
              <a:ext cx="355600" cy="484188"/>
            </a:xfrm>
            <a:custGeom>
              <a:avLst/>
              <a:gdLst>
                <a:gd name="T0" fmla="*/ 12 w 931"/>
                <a:gd name="T1" fmla="*/ 1096 h 1310"/>
                <a:gd name="T2" fmla="*/ 16 w 931"/>
                <a:gd name="T3" fmla="*/ 1046 h 1310"/>
                <a:gd name="T4" fmla="*/ 16 w 931"/>
                <a:gd name="T5" fmla="*/ 967 h 1310"/>
                <a:gd name="T6" fmla="*/ 19 w 931"/>
                <a:gd name="T7" fmla="*/ 909 h 1310"/>
                <a:gd name="T8" fmla="*/ 19 w 931"/>
                <a:gd name="T9" fmla="*/ 785 h 1310"/>
                <a:gd name="T10" fmla="*/ 28 w 931"/>
                <a:gd name="T11" fmla="*/ 529 h 1310"/>
                <a:gd name="T12" fmla="*/ 16 w 931"/>
                <a:gd name="T13" fmla="*/ 388 h 1310"/>
                <a:gd name="T14" fmla="*/ 19 w 931"/>
                <a:gd name="T15" fmla="*/ 356 h 1310"/>
                <a:gd name="T16" fmla="*/ 191 w 931"/>
                <a:gd name="T17" fmla="*/ 254 h 1310"/>
                <a:gd name="T18" fmla="*/ 236 w 931"/>
                <a:gd name="T19" fmla="*/ 136 h 1310"/>
                <a:gd name="T20" fmla="*/ 278 w 931"/>
                <a:gd name="T21" fmla="*/ 147 h 1310"/>
                <a:gd name="T22" fmla="*/ 316 w 931"/>
                <a:gd name="T23" fmla="*/ 129 h 1310"/>
                <a:gd name="T24" fmla="*/ 317 w 931"/>
                <a:gd name="T25" fmla="*/ 72 h 1310"/>
                <a:gd name="T26" fmla="*/ 359 w 931"/>
                <a:gd name="T27" fmla="*/ 7 h 1310"/>
                <a:gd name="T28" fmla="*/ 431 w 931"/>
                <a:gd name="T29" fmla="*/ 18 h 1310"/>
                <a:gd name="T30" fmla="*/ 479 w 931"/>
                <a:gd name="T31" fmla="*/ 18 h 1310"/>
                <a:gd name="T32" fmla="*/ 542 w 931"/>
                <a:gd name="T33" fmla="*/ 18 h 1310"/>
                <a:gd name="T34" fmla="*/ 602 w 931"/>
                <a:gd name="T35" fmla="*/ 18 h 1310"/>
                <a:gd name="T36" fmla="*/ 641 w 931"/>
                <a:gd name="T37" fmla="*/ 13 h 1310"/>
                <a:gd name="T38" fmla="*/ 694 w 931"/>
                <a:gd name="T39" fmla="*/ 32 h 1310"/>
                <a:gd name="T40" fmla="*/ 725 w 931"/>
                <a:gd name="T41" fmla="*/ 32 h 1310"/>
                <a:gd name="T42" fmla="*/ 776 w 931"/>
                <a:gd name="T43" fmla="*/ 42 h 1310"/>
                <a:gd name="T44" fmla="*/ 847 w 931"/>
                <a:gd name="T45" fmla="*/ 13 h 1310"/>
                <a:gd name="T46" fmla="*/ 907 w 931"/>
                <a:gd name="T47" fmla="*/ 70 h 1310"/>
                <a:gd name="T48" fmla="*/ 919 w 931"/>
                <a:gd name="T49" fmla="*/ 152 h 1310"/>
                <a:gd name="T50" fmla="*/ 922 w 931"/>
                <a:gd name="T51" fmla="*/ 216 h 1310"/>
                <a:gd name="T52" fmla="*/ 903 w 931"/>
                <a:gd name="T53" fmla="*/ 373 h 1310"/>
                <a:gd name="T54" fmla="*/ 915 w 931"/>
                <a:gd name="T55" fmla="*/ 405 h 1310"/>
                <a:gd name="T56" fmla="*/ 919 w 931"/>
                <a:gd name="T57" fmla="*/ 447 h 1310"/>
                <a:gd name="T58" fmla="*/ 908 w 931"/>
                <a:gd name="T59" fmla="*/ 578 h 1310"/>
                <a:gd name="T60" fmla="*/ 903 w 931"/>
                <a:gd name="T61" fmla="*/ 661 h 1310"/>
                <a:gd name="T62" fmla="*/ 887 w 931"/>
                <a:gd name="T63" fmla="*/ 738 h 1310"/>
                <a:gd name="T64" fmla="*/ 903 w 931"/>
                <a:gd name="T65" fmla="*/ 795 h 1310"/>
                <a:gd name="T66" fmla="*/ 903 w 931"/>
                <a:gd name="T67" fmla="*/ 872 h 1310"/>
                <a:gd name="T68" fmla="*/ 907 w 931"/>
                <a:gd name="T69" fmla="*/ 939 h 1310"/>
                <a:gd name="T70" fmla="*/ 910 w 931"/>
                <a:gd name="T71" fmla="*/ 1026 h 1310"/>
                <a:gd name="T72" fmla="*/ 903 w 931"/>
                <a:gd name="T73" fmla="*/ 1091 h 1310"/>
                <a:gd name="T74" fmla="*/ 900 w 931"/>
                <a:gd name="T75" fmla="*/ 1198 h 1310"/>
                <a:gd name="T76" fmla="*/ 861 w 931"/>
                <a:gd name="T77" fmla="*/ 1290 h 1310"/>
                <a:gd name="T78" fmla="*/ 806 w 931"/>
                <a:gd name="T79" fmla="*/ 1287 h 1310"/>
                <a:gd name="T80" fmla="*/ 739 w 931"/>
                <a:gd name="T81" fmla="*/ 1300 h 1310"/>
                <a:gd name="T82" fmla="*/ 680 w 931"/>
                <a:gd name="T83" fmla="*/ 1305 h 1310"/>
                <a:gd name="T84" fmla="*/ 618 w 931"/>
                <a:gd name="T85" fmla="*/ 1282 h 1310"/>
                <a:gd name="T86" fmla="*/ 546 w 931"/>
                <a:gd name="T87" fmla="*/ 1282 h 1310"/>
                <a:gd name="T88" fmla="*/ 477 w 931"/>
                <a:gd name="T89" fmla="*/ 1295 h 1310"/>
                <a:gd name="T90" fmla="*/ 438 w 931"/>
                <a:gd name="T91" fmla="*/ 1300 h 1310"/>
                <a:gd name="T92" fmla="*/ 354 w 931"/>
                <a:gd name="T93" fmla="*/ 1295 h 1310"/>
                <a:gd name="T94" fmla="*/ 236 w 931"/>
                <a:gd name="T95" fmla="*/ 1300 h 1310"/>
                <a:gd name="T96" fmla="*/ 174 w 931"/>
                <a:gd name="T97" fmla="*/ 1299 h 1310"/>
                <a:gd name="T98" fmla="*/ 92 w 931"/>
                <a:gd name="T99" fmla="*/ 1305 h 1310"/>
                <a:gd name="T100" fmla="*/ 0 w 931"/>
                <a:gd name="T101" fmla="*/ 1213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31" h="1310">
                  <a:moveTo>
                    <a:pt x="5" y="1138"/>
                  </a:moveTo>
                  <a:lnTo>
                    <a:pt x="5" y="1121"/>
                  </a:lnTo>
                  <a:cubicBezTo>
                    <a:pt x="8" y="1116"/>
                    <a:pt x="9" y="1116"/>
                    <a:pt x="9" y="1111"/>
                  </a:cubicBezTo>
                  <a:lnTo>
                    <a:pt x="9" y="1096"/>
                  </a:lnTo>
                  <a:lnTo>
                    <a:pt x="12" y="1096"/>
                  </a:lnTo>
                  <a:lnTo>
                    <a:pt x="12" y="1091"/>
                  </a:lnTo>
                  <a:lnTo>
                    <a:pt x="18" y="1091"/>
                  </a:lnTo>
                  <a:cubicBezTo>
                    <a:pt x="22" y="1091"/>
                    <a:pt x="23" y="1092"/>
                    <a:pt x="26" y="1093"/>
                  </a:cubicBezTo>
                  <a:lnTo>
                    <a:pt x="28" y="1066"/>
                  </a:lnTo>
                  <a:cubicBezTo>
                    <a:pt x="23" y="1062"/>
                    <a:pt x="16" y="1057"/>
                    <a:pt x="16" y="1046"/>
                  </a:cubicBezTo>
                  <a:lnTo>
                    <a:pt x="16" y="1044"/>
                  </a:lnTo>
                  <a:cubicBezTo>
                    <a:pt x="16" y="1031"/>
                    <a:pt x="32" y="1039"/>
                    <a:pt x="32" y="1004"/>
                  </a:cubicBezTo>
                  <a:cubicBezTo>
                    <a:pt x="32" y="1000"/>
                    <a:pt x="27" y="975"/>
                    <a:pt x="25" y="970"/>
                  </a:cubicBezTo>
                  <a:lnTo>
                    <a:pt x="16" y="987"/>
                  </a:lnTo>
                  <a:lnTo>
                    <a:pt x="16" y="967"/>
                  </a:lnTo>
                  <a:cubicBezTo>
                    <a:pt x="18" y="962"/>
                    <a:pt x="19" y="962"/>
                    <a:pt x="19" y="957"/>
                  </a:cubicBezTo>
                  <a:lnTo>
                    <a:pt x="19" y="934"/>
                  </a:lnTo>
                  <a:cubicBezTo>
                    <a:pt x="19" y="925"/>
                    <a:pt x="17" y="934"/>
                    <a:pt x="16" y="919"/>
                  </a:cubicBezTo>
                  <a:lnTo>
                    <a:pt x="19" y="919"/>
                  </a:lnTo>
                  <a:lnTo>
                    <a:pt x="19" y="909"/>
                  </a:lnTo>
                  <a:cubicBezTo>
                    <a:pt x="19" y="903"/>
                    <a:pt x="24" y="900"/>
                    <a:pt x="27" y="894"/>
                  </a:cubicBezTo>
                  <a:lnTo>
                    <a:pt x="23" y="887"/>
                  </a:lnTo>
                  <a:lnTo>
                    <a:pt x="23" y="857"/>
                  </a:lnTo>
                  <a:cubicBezTo>
                    <a:pt x="21" y="853"/>
                    <a:pt x="19" y="853"/>
                    <a:pt x="19" y="847"/>
                  </a:cubicBezTo>
                  <a:lnTo>
                    <a:pt x="19" y="785"/>
                  </a:lnTo>
                  <a:cubicBezTo>
                    <a:pt x="23" y="783"/>
                    <a:pt x="28" y="770"/>
                    <a:pt x="28" y="763"/>
                  </a:cubicBezTo>
                  <a:lnTo>
                    <a:pt x="28" y="572"/>
                  </a:lnTo>
                  <a:cubicBezTo>
                    <a:pt x="28" y="562"/>
                    <a:pt x="23" y="566"/>
                    <a:pt x="23" y="557"/>
                  </a:cubicBezTo>
                  <a:lnTo>
                    <a:pt x="23" y="544"/>
                  </a:lnTo>
                  <a:cubicBezTo>
                    <a:pt x="23" y="535"/>
                    <a:pt x="28" y="538"/>
                    <a:pt x="28" y="529"/>
                  </a:cubicBezTo>
                  <a:lnTo>
                    <a:pt x="28" y="465"/>
                  </a:lnTo>
                  <a:cubicBezTo>
                    <a:pt x="28" y="459"/>
                    <a:pt x="25" y="457"/>
                    <a:pt x="23" y="452"/>
                  </a:cubicBezTo>
                  <a:lnTo>
                    <a:pt x="23" y="437"/>
                  </a:lnTo>
                  <a:cubicBezTo>
                    <a:pt x="22" y="435"/>
                    <a:pt x="16" y="415"/>
                    <a:pt x="16" y="413"/>
                  </a:cubicBezTo>
                  <a:lnTo>
                    <a:pt x="16" y="388"/>
                  </a:lnTo>
                  <a:lnTo>
                    <a:pt x="19" y="388"/>
                  </a:lnTo>
                  <a:lnTo>
                    <a:pt x="19" y="375"/>
                  </a:lnTo>
                  <a:lnTo>
                    <a:pt x="16" y="375"/>
                  </a:lnTo>
                  <a:cubicBezTo>
                    <a:pt x="17" y="361"/>
                    <a:pt x="19" y="370"/>
                    <a:pt x="19" y="360"/>
                  </a:cubicBezTo>
                  <a:lnTo>
                    <a:pt x="19" y="356"/>
                  </a:lnTo>
                  <a:lnTo>
                    <a:pt x="105" y="323"/>
                  </a:lnTo>
                  <a:cubicBezTo>
                    <a:pt x="108" y="319"/>
                    <a:pt x="113" y="316"/>
                    <a:pt x="117" y="315"/>
                  </a:cubicBezTo>
                  <a:cubicBezTo>
                    <a:pt x="124" y="313"/>
                    <a:pt x="122" y="310"/>
                    <a:pt x="128" y="309"/>
                  </a:cubicBezTo>
                  <a:cubicBezTo>
                    <a:pt x="138" y="306"/>
                    <a:pt x="164" y="335"/>
                    <a:pt x="176" y="292"/>
                  </a:cubicBezTo>
                  <a:cubicBezTo>
                    <a:pt x="179" y="283"/>
                    <a:pt x="187" y="263"/>
                    <a:pt x="191" y="254"/>
                  </a:cubicBezTo>
                  <a:cubicBezTo>
                    <a:pt x="197" y="240"/>
                    <a:pt x="204" y="238"/>
                    <a:pt x="210" y="230"/>
                  </a:cubicBezTo>
                  <a:cubicBezTo>
                    <a:pt x="211" y="228"/>
                    <a:pt x="216" y="193"/>
                    <a:pt x="217" y="189"/>
                  </a:cubicBezTo>
                  <a:cubicBezTo>
                    <a:pt x="218" y="184"/>
                    <a:pt x="226" y="152"/>
                    <a:pt x="225" y="149"/>
                  </a:cubicBezTo>
                  <a:lnTo>
                    <a:pt x="228" y="150"/>
                  </a:lnTo>
                  <a:cubicBezTo>
                    <a:pt x="227" y="141"/>
                    <a:pt x="231" y="137"/>
                    <a:pt x="236" y="136"/>
                  </a:cubicBezTo>
                  <a:lnTo>
                    <a:pt x="239" y="135"/>
                  </a:lnTo>
                  <a:lnTo>
                    <a:pt x="244" y="135"/>
                  </a:lnTo>
                  <a:cubicBezTo>
                    <a:pt x="245" y="142"/>
                    <a:pt x="250" y="142"/>
                    <a:pt x="252" y="147"/>
                  </a:cubicBezTo>
                  <a:cubicBezTo>
                    <a:pt x="254" y="151"/>
                    <a:pt x="254" y="157"/>
                    <a:pt x="259" y="158"/>
                  </a:cubicBezTo>
                  <a:cubicBezTo>
                    <a:pt x="263" y="159"/>
                    <a:pt x="271" y="148"/>
                    <a:pt x="278" y="147"/>
                  </a:cubicBezTo>
                  <a:lnTo>
                    <a:pt x="283" y="145"/>
                  </a:lnTo>
                  <a:lnTo>
                    <a:pt x="288" y="144"/>
                  </a:lnTo>
                  <a:cubicBezTo>
                    <a:pt x="294" y="144"/>
                    <a:pt x="298" y="145"/>
                    <a:pt x="302" y="147"/>
                  </a:cubicBezTo>
                  <a:lnTo>
                    <a:pt x="305" y="162"/>
                  </a:lnTo>
                  <a:lnTo>
                    <a:pt x="316" y="129"/>
                  </a:lnTo>
                  <a:cubicBezTo>
                    <a:pt x="321" y="131"/>
                    <a:pt x="334" y="137"/>
                    <a:pt x="340" y="136"/>
                  </a:cubicBezTo>
                  <a:cubicBezTo>
                    <a:pt x="347" y="134"/>
                    <a:pt x="346" y="103"/>
                    <a:pt x="352" y="96"/>
                  </a:cubicBezTo>
                  <a:cubicBezTo>
                    <a:pt x="349" y="90"/>
                    <a:pt x="345" y="76"/>
                    <a:pt x="340" y="81"/>
                  </a:cubicBezTo>
                  <a:lnTo>
                    <a:pt x="339" y="76"/>
                  </a:lnTo>
                  <a:cubicBezTo>
                    <a:pt x="337" y="78"/>
                    <a:pt x="321" y="71"/>
                    <a:pt x="317" y="72"/>
                  </a:cubicBezTo>
                  <a:cubicBezTo>
                    <a:pt x="314" y="73"/>
                    <a:pt x="296" y="75"/>
                    <a:pt x="291" y="78"/>
                  </a:cubicBezTo>
                  <a:cubicBezTo>
                    <a:pt x="277" y="72"/>
                    <a:pt x="297" y="58"/>
                    <a:pt x="299" y="51"/>
                  </a:cubicBezTo>
                  <a:cubicBezTo>
                    <a:pt x="304" y="54"/>
                    <a:pt x="305" y="53"/>
                    <a:pt x="311" y="51"/>
                  </a:cubicBezTo>
                  <a:cubicBezTo>
                    <a:pt x="324" y="48"/>
                    <a:pt x="322" y="46"/>
                    <a:pt x="336" y="31"/>
                  </a:cubicBezTo>
                  <a:cubicBezTo>
                    <a:pt x="343" y="22"/>
                    <a:pt x="349" y="9"/>
                    <a:pt x="359" y="7"/>
                  </a:cubicBezTo>
                  <a:lnTo>
                    <a:pt x="362" y="6"/>
                  </a:lnTo>
                  <a:cubicBezTo>
                    <a:pt x="366" y="5"/>
                    <a:pt x="374" y="10"/>
                    <a:pt x="373" y="0"/>
                  </a:cubicBezTo>
                  <a:lnTo>
                    <a:pt x="403" y="0"/>
                  </a:lnTo>
                  <a:cubicBezTo>
                    <a:pt x="406" y="9"/>
                    <a:pt x="409" y="8"/>
                    <a:pt x="417" y="8"/>
                  </a:cubicBezTo>
                  <a:cubicBezTo>
                    <a:pt x="419" y="9"/>
                    <a:pt x="429" y="17"/>
                    <a:pt x="431" y="18"/>
                  </a:cubicBezTo>
                  <a:lnTo>
                    <a:pt x="435" y="18"/>
                  </a:lnTo>
                  <a:cubicBezTo>
                    <a:pt x="441" y="18"/>
                    <a:pt x="438" y="13"/>
                    <a:pt x="444" y="13"/>
                  </a:cubicBezTo>
                  <a:lnTo>
                    <a:pt x="458" y="13"/>
                  </a:lnTo>
                  <a:lnTo>
                    <a:pt x="458" y="18"/>
                  </a:lnTo>
                  <a:lnTo>
                    <a:pt x="479" y="18"/>
                  </a:lnTo>
                  <a:cubicBezTo>
                    <a:pt x="481" y="18"/>
                    <a:pt x="494" y="27"/>
                    <a:pt x="496" y="27"/>
                  </a:cubicBezTo>
                  <a:lnTo>
                    <a:pt x="504" y="27"/>
                  </a:lnTo>
                  <a:cubicBezTo>
                    <a:pt x="507" y="27"/>
                    <a:pt x="507" y="26"/>
                    <a:pt x="511" y="23"/>
                  </a:cubicBezTo>
                  <a:cubicBezTo>
                    <a:pt x="512" y="27"/>
                    <a:pt x="523" y="37"/>
                    <a:pt x="526" y="37"/>
                  </a:cubicBezTo>
                  <a:cubicBezTo>
                    <a:pt x="532" y="37"/>
                    <a:pt x="541" y="23"/>
                    <a:pt x="542" y="18"/>
                  </a:cubicBezTo>
                  <a:lnTo>
                    <a:pt x="560" y="18"/>
                  </a:lnTo>
                  <a:cubicBezTo>
                    <a:pt x="566" y="18"/>
                    <a:pt x="563" y="13"/>
                    <a:pt x="569" y="13"/>
                  </a:cubicBezTo>
                  <a:lnTo>
                    <a:pt x="595" y="13"/>
                  </a:lnTo>
                  <a:lnTo>
                    <a:pt x="595" y="18"/>
                  </a:lnTo>
                  <a:lnTo>
                    <a:pt x="602" y="18"/>
                  </a:lnTo>
                  <a:cubicBezTo>
                    <a:pt x="608" y="18"/>
                    <a:pt x="605" y="13"/>
                    <a:pt x="611" y="13"/>
                  </a:cubicBezTo>
                  <a:lnTo>
                    <a:pt x="618" y="13"/>
                  </a:lnTo>
                  <a:lnTo>
                    <a:pt x="618" y="18"/>
                  </a:lnTo>
                  <a:cubicBezTo>
                    <a:pt x="630" y="17"/>
                    <a:pt x="623" y="13"/>
                    <a:pt x="630" y="13"/>
                  </a:cubicBezTo>
                  <a:lnTo>
                    <a:pt x="641" y="13"/>
                  </a:lnTo>
                  <a:cubicBezTo>
                    <a:pt x="646" y="13"/>
                    <a:pt x="644" y="14"/>
                    <a:pt x="646" y="18"/>
                  </a:cubicBezTo>
                  <a:cubicBezTo>
                    <a:pt x="647" y="16"/>
                    <a:pt x="650" y="13"/>
                    <a:pt x="651" y="13"/>
                  </a:cubicBezTo>
                  <a:cubicBezTo>
                    <a:pt x="655" y="13"/>
                    <a:pt x="655" y="14"/>
                    <a:pt x="658" y="18"/>
                  </a:cubicBezTo>
                  <a:lnTo>
                    <a:pt x="676" y="18"/>
                  </a:lnTo>
                  <a:lnTo>
                    <a:pt x="694" y="32"/>
                  </a:lnTo>
                  <a:lnTo>
                    <a:pt x="702" y="32"/>
                  </a:lnTo>
                  <a:lnTo>
                    <a:pt x="702" y="28"/>
                  </a:lnTo>
                  <a:lnTo>
                    <a:pt x="716" y="27"/>
                  </a:lnTo>
                  <a:lnTo>
                    <a:pt x="716" y="32"/>
                  </a:lnTo>
                  <a:lnTo>
                    <a:pt x="725" y="32"/>
                  </a:lnTo>
                  <a:cubicBezTo>
                    <a:pt x="731" y="32"/>
                    <a:pt x="728" y="27"/>
                    <a:pt x="734" y="27"/>
                  </a:cubicBezTo>
                  <a:lnTo>
                    <a:pt x="739" y="27"/>
                  </a:lnTo>
                  <a:cubicBezTo>
                    <a:pt x="740" y="30"/>
                    <a:pt x="752" y="55"/>
                    <a:pt x="755" y="55"/>
                  </a:cubicBezTo>
                  <a:cubicBezTo>
                    <a:pt x="761" y="55"/>
                    <a:pt x="767" y="41"/>
                    <a:pt x="771" y="37"/>
                  </a:cubicBezTo>
                  <a:lnTo>
                    <a:pt x="776" y="42"/>
                  </a:lnTo>
                  <a:lnTo>
                    <a:pt x="794" y="23"/>
                  </a:lnTo>
                  <a:lnTo>
                    <a:pt x="801" y="22"/>
                  </a:lnTo>
                  <a:cubicBezTo>
                    <a:pt x="805" y="22"/>
                    <a:pt x="805" y="21"/>
                    <a:pt x="808" y="18"/>
                  </a:cubicBezTo>
                  <a:lnTo>
                    <a:pt x="840" y="18"/>
                  </a:lnTo>
                  <a:cubicBezTo>
                    <a:pt x="843" y="15"/>
                    <a:pt x="843" y="13"/>
                    <a:pt x="847" y="13"/>
                  </a:cubicBezTo>
                  <a:lnTo>
                    <a:pt x="857" y="13"/>
                  </a:lnTo>
                  <a:cubicBezTo>
                    <a:pt x="863" y="12"/>
                    <a:pt x="860" y="18"/>
                    <a:pt x="866" y="18"/>
                  </a:cubicBezTo>
                  <a:lnTo>
                    <a:pt x="877" y="18"/>
                  </a:lnTo>
                  <a:cubicBezTo>
                    <a:pt x="879" y="25"/>
                    <a:pt x="907" y="36"/>
                    <a:pt x="907" y="60"/>
                  </a:cubicBezTo>
                  <a:lnTo>
                    <a:pt x="907" y="70"/>
                  </a:lnTo>
                  <a:lnTo>
                    <a:pt x="910" y="70"/>
                  </a:lnTo>
                  <a:lnTo>
                    <a:pt x="910" y="95"/>
                  </a:lnTo>
                  <a:cubicBezTo>
                    <a:pt x="910" y="104"/>
                    <a:pt x="915" y="100"/>
                    <a:pt x="915" y="109"/>
                  </a:cubicBezTo>
                  <a:lnTo>
                    <a:pt x="915" y="152"/>
                  </a:lnTo>
                  <a:lnTo>
                    <a:pt x="919" y="152"/>
                  </a:lnTo>
                  <a:lnTo>
                    <a:pt x="919" y="172"/>
                  </a:lnTo>
                  <a:cubicBezTo>
                    <a:pt x="919" y="177"/>
                    <a:pt x="920" y="177"/>
                    <a:pt x="922" y="182"/>
                  </a:cubicBezTo>
                  <a:lnTo>
                    <a:pt x="919" y="181"/>
                  </a:lnTo>
                  <a:lnTo>
                    <a:pt x="919" y="204"/>
                  </a:lnTo>
                  <a:cubicBezTo>
                    <a:pt x="919" y="213"/>
                    <a:pt x="922" y="208"/>
                    <a:pt x="922" y="216"/>
                  </a:cubicBezTo>
                  <a:lnTo>
                    <a:pt x="922" y="219"/>
                  </a:lnTo>
                  <a:cubicBezTo>
                    <a:pt x="922" y="227"/>
                    <a:pt x="919" y="223"/>
                    <a:pt x="919" y="231"/>
                  </a:cubicBezTo>
                  <a:lnTo>
                    <a:pt x="919" y="273"/>
                  </a:lnTo>
                  <a:cubicBezTo>
                    <a:pt x="919" y="282"/>
                    <a:pt x="931" y="297"/>
                    <a:pt x="931" y="311"/>
                  </a:cubicBezTo>
                  <a:cubicBezTo>
                    <a:pt x="931" y="326"/>
                    <a:pt x="909" y="361"/>
                    <a:pt x="903" y="373"/>
                  </a:cubicBezTo>
                  <a:cubicBezTo>
                    <a:pt x="905" y="377"/>
                    <a:pt x="907" y="377"/>
                    <a:pt x="907" y="383"/>
                  </a:cubicBezTo>
                  <a:lnTo>
                    <a:pt x="906" y="390"/>
                  </a:lnTo>
                  <a:lnTo>
                    <a:pt x="899" y="393"/>
                  </a:lnTo>
                  <a:lnTo>
                    <a:pt x="905" y="405"/>
                  </a:lnTo>
                  <a:lnTo>
                    <a:pt x="915" y="405"/>
                  </a:lnTo>
                  <a:cubicBezTo>
                    <a:pt x="918" y="410"/>
                    <a:pt x="919" y="409"/>
                    <a:pt x="919" y="415"/>
                  </a:cubicBezTo>
                  <a:lnTo>
                    <a:pt x="919" y="427"/>
                  </a:lnTo>
                  <a:cubicBezTo>
                    <a:pt x="919" y="436"/>
                    <a:pt x="915" y="431"/>
                    <a:pt x="915" y="440"/>
                  </a:cubicBezTo>
                  <a:lnTo>
                    <a:pt x="915" y="447"/>
                  </a:lnTo>
                  <a:lnTo>
                    <a:pt x="919" y="447"/>
                  </a:lnTo>
                  <a:lnTo>
                    <a:pt x="918" y="481"/>
                  </a:lnTo>
                  <a:lnTo>
                    <a:pt x="910" y="500"/>
                  </a:lnTo>
                  <a:lnTo>
                    <a:pt x="910" y="545"/>
                  </a:lnTo>
                  <a:lnTo>
                    <a:pt x="907" y="552"/>
                  </a:lnTo>
                  <a:lnTo>
                    <a:pt x="908" y="578"/>
                  </a:lnTo>
                  <a:lnTo>
                    <a:pt x="888" y="607"/>
                  </a:lnTo>
                  <a:lnTo>
                    <a:pt x="890" y="607"/>
                  </a:lnTo>
                  <a:lnTo>
                    <a:pt x="900" y="624"/>
                  </a:lnTo>
                  <a:lnTo>
                    <a:pt x="900" y="661"/>
                  </a:lnTo>
                  <a:lnTo>
                    <a:pt x="903" y="661"/>
                  </a:lnTo>
                  <a:lnTo>
                    <a:pt x="903" y="693"/>
                  </a:lnTo>
                  <a:lnTo>
                    <a:pt x="907" y="693"/>
                  </a:lnTo>
                  <a:cubicBezTo>
                    <a:pt x="906" y="710"/>
                    <a:pt x="903" y="701"/>
                    <a:pt x="903" y="711"/>
                  </a:cubicBezTo>
                  <a:lnTo>
                    <a:pt x="903" y="718"/>
                  </a:lnTo>
                  <a:cubicBezTo>
                    <a:pt x="897" y="719"/>
                    <a:pt x="887" y="729"/>
                    <a:pt x="887" y="738"/>
                  </a:cubicBezTo>
                  <a:lnTo>
                    <a:pt x="887" y="745"/>
                  </a:lnTo>
                  <a:cubicBezTo>
                    <a:pt x="887" y="757"/>
                    <a:pt x="899" y="757"/>
                    <a:pt x="900" y="773"/>
                  </a:cubicBezTo>
                  <a:lnTo>
                    <a:pt x="896" y="773"/>
                  </a:lnTo>
                  <a:lnTo>
                    <a:pt x="897" y="784"/>
                  </a:lnTo>
                  <a:lnTo>
                    <a:pt x="903" y="795"/>
                  </a:lnTo>
                  <a:lnTo>
                    <a:pt x="903" y="805"/>
                  </a:lnTo>
                  <a:cubicBezTo>
                    <a:pt x="903" y="814"/>
                    <a:pt x="907" y="809"/>
                    <a:pt x="907" y="818"/>
                  </a:cubicBezTo>
                  <a:lnTo>
                    <a:pt x="907" y="842"/>
                  </a:lnTo>
                  <a:cubicBezTo>
                    <a:pt x="907" y="848"/>
                    <a:pt x="905" y="848"/>
                    <a:pt x="903" y="852"/>
                  </a:cubicBezTo>
                  <a:lnTo>
                    <a:pt x="903" y="872"/>
                  </a:lnTo>
                  <a:cubicBezTo>
                    <a:pt x="901" y="877"/>
                    <a:pt x="900" y="877"/>
                    <a:pt x="900" y="882"/>
                  </a:cubicBezTo>
                  <a:lnTo>
                    <a:pt x="900" y="902"/>
                  </a:lnTo>
                  <a:lnTo>
                    <a:pt x="896" y="902"/>
                  </a:lnTo>
                  <a:lnTo>
                    <a:pt x="907" y="924"/>
                  </a:lnTo>
                  <a:lnTo>
                    <a:pt x="907" y="939"/>
                  </a:lnTo>
                  <a:cubicBezTo>
                    <a:pt x="907" y="948"/>
                    <a:pt x="910" y="943"/>
                    <a:pt x="910" y="952"/>
                  </a:cubicBezTo>
                  <a:lnTo>
                    <a:pt x="910" y="972"/>
                  </a:lnTo>
                  <a:cubicBezTo>
                    <a:pt x="910" y="980"/>
                    <a:pt x="907" y="975"/>
                    <a:pt x="907" y="984"/>
                  </a:cubicBezTo>
                  <a:lnTo>
                    <a:pt x="907" y="1014"/>
                  </a:lnTo>
                  <a:cubicBezTo>
                    <a:pt x="907" y="1022"/>
                    <a:pt x="910" y="1018"/>
                    <a:pt x="910" y="1026"/>
                  </a:cubicBezTo>
                  <a:lnTo>
                    <a:pt x="910" y="1059"/>
                  </a:lnTo>
                  <a:lnTo>
                    <a:pt x="907" y="1059"/>
                  </a:lnTo>
                  <a:lnTo>
                    <a:pt x="907" y="1069"/>
                  </a:lnTo>
                  <a:cubicBezTo>
                    <a:pt x="907" y="1077"/>
                    <a:pt x="903" y="1072"/>
                    <a:pt x="903" y="1081"/>
                  </a:cubicBezTo>
                  <a:lnTo>
                    <a:pt x="903" y="1091"/>
                  </a:lnTo>
                  <a:lnTo>
                    <a:pt x="907" y="1091"/>
                  </a:lnTo>
                  <a:lnTo>
                    <a:pt x="907" y="1101"/>
                  </a:lnTo>
                  <a:cubicBezTo>
                    <a:pt x="907" y="1109"/>
                    <a:pt x="903" y="1105"/>
                    <a:pt x="903" y="1113"/>
                  </a:cubicBezTo>
                  <a:lnTo>
                    <a:pt x="903" y="1198"/>
                  </a:lnTo>
                  <a:lnTo>
                    <a:pt x="900" y="1198"/>
                  </a:lnTo>
                  <a:lnTo>
                    <a:pt x="900" y="1208"/>
                  </a:lnTo>
                  <a:cubicBezTo>
                    <a:pt x="900" y="1209"/>
                    <a:pt x="893" y="1233"/>
                    <a:pt x="893" y="1235"/>
                  </a:cubicBezTo>
                  <a:lnTo>
                    <a:pt x="893" y="1245"/>
                  </a:lnTo>
                  <a:cubicBezTo>
                    <a:pt x="886" y="1248"/>
                    <a:pt x="882" y="1290"/>
                    <a:pt x="868" y="1290"/>
                  </a:cubicBezTo>
                  <a:lnTo>
                    <a:pt x="861" y="1290"/>
                  </a:lnTo>
                  <a:lnTo>
                    <a:pt x="861" y="1295"/>
                  </a:lnTo>
                  <a:lnTo>
                    <a:pt x="836" y="1295"/>
                  </a:lnTo>
                  <a:cubicBezTo>
                    <a:pt x="835" y="1290"/>
                    <a:pt x="826" y="1282"/>
                    <a:pt x="822" y="1282"/>
                  </a:cubicBezTo>
                  <a:lnTo>
                    <a:pt x="820" y="1282"/>
                  </a:lnTo>
                  <a:cubicBezTo>
                    <a:pt x="814" y="1282"/>
                    <a:pt x="810" y="1284"/>
                    <a:pt x="806" y="1287"/>
                  </a:cubicBezTo>
                  <a:cubicBezTo>
                    <a:pt x="800" y="1283"/>
                    <a:pt x="759" y="1257"/>
                    <a:pt x="755" y="1257"/>
                  </a:cubicBezTo>
                  <a:lnTo>
                    <a:pt x="694" y="1257"/>
                  </a:lnTo>
                  <a:cubicBezTo>
                    <a:pt x="696" y="1267"/>
                    <a:pt x="705" y="1267"/>
                    <a:pt x="712" y="1276"/>
                  </a:cubicBezTo>
                  <a:cubicBezTo>
                    <a:pt x="717" y="1282"/>
                    <a:pt x="726" y="1290"/>
                    <a:pt x="734" y="1290"/>
                  </a:cubicBezTo>
                  <a:lnTo>
                    <a:pt x="739" y="1300"/>
                  </a:lnTo>
                  <a:lnTo>
                    <a:pt x="736" y="1300"/>
                  </a:lnTo>
                  <a:lnTo>
                    <a:pt x="736" y="1305"/>
                  </a:lnTo>
                  <a:cubicBezTo>
                    <a:pt x="733" y="1301"/>
                    <a:pt x="733" y="1300"/>
                    <a:pt x="729" y="1300"/>
                  </a:cubicBezTo>
                  <a:cubicBezTo>
                    <a:pt x="723" y="1300"/>
                    <a:pt x="726" y="1305"/>
                    <a:pt x="720" y="1304"/>
                  </a:cubicBezTo>
                  <a:lnTo>
                    <a:pt x="680" y="1305"/>
                  </a:lnTo>
                  <a:cubicBezTo>
                    <a:pt x="678" y="1305"/>
                    <a:pt x="661" y="1295"/>
                    <a:pt x="660" y="1295"/>
                  </a:cubicBezTo>
                  <a:lnTo>
                    <a:pt x="650" y="1295"/>
                  </a:lnTo>
                  <a:lnTo>
                    <a:pt x="650" y="1290"/>
                  </a:lnTo>
                  <a:lnTo>
                    <a:pt x="627" y="1290"/>
                  </a:lnTo>
                  <a:cubicBezTo>
                    <a:pt x="622" y="1290"/>
                    <a:pt x="622" y="1286"/>
                    <a:pt x="618" y="1282"/>
                  </a:cubicBezTo>
                  <a:lnTo>
                    <a:pt x="609" y="1295"/>
                  </a:lnTo>
                  <a:lnTo>
                    <a:pt x="562" y="1295"/>
                  </a:lnTo>
                  <a:lnTo>
                    <a:pt x="562" y="1290"/>
                  </a:lnTo>
                  <a:lnTo>
                    <a:pt x="555" y="1290"/>
                  </a:lnTo>
                  <a:cubicBezTo>
                    <a:pt x="548" y="1290"/>
                    <a:pt x="549" y="1282"/>
                    <a:pt x="546" y="1282"/>
                  </a:cubicBezTo>
                  <a:cubicBezTo>
                    <a:pt x="541" y="1282"/>
                    <a:pt x="538" y="1290"/>
                    <a:pt x="537" y="1295"/>
                  </a:cubicBezTo>
                  <a:lnTo>
                    <a:pt x="511" y="1295"/>
                  </a:lnTo>
                  <a:lnTo>
                    <a:pt x="511" y="1300"/>
                  </a:lnTo>
                  <a:lnTo>
                    <a:pt x="477" y="1300"/>
                  </a:lnTo>
                  <a:lnTo>
                    <a:pt x="477" y="1295"/>
                  </a:lnTo>
                  <a:cubicBezTo>
                    <a:pt x="470" y="1297"/>
                    <a:pt x="474" y="1300"/>
                    <a:pt x="468" y="1300"/>
                  </a:cubicBezTo>
                  <a:lnTo>
                    <a:pt x="451" y="1300"/>
                  </a:lnTo>
                  <a:lnTo>
                    <a:pt x="451" y="1295"/>
                  </a:lnTo>
                  <a:lnTo>
                    <a:pt x="438" y="1295"/>
                  </a:lnTo>
                  <a:lnTo>
                    <a:pt x="438" y="1300"/>
                  </a:lnTo>
                  <a:lnTo>
                    <a:pt x="383" y="1299"/>
                  </a:lnTo>
                  <a:lnTo>
                    <a:pt x="379" y="1290"/>
                  </a:lnTo>
                  <a:lnTo>
                    <a:pt x="371" y="1290"/>
                  </a:lnTo>
                  <a:cubicBezTo>
                    <a:pt x="365" y="1290"/>
                    <a:pt x="366" y="1282"/>
                    <a:pt x="363" y="1282"/>
                  </a:cubicBezTo>
                  <a:cubicBezTo>
                    <a:pt x="358" y="1282"/>
                    <a:pt x="355" y="1290"/>
                    <a:pt x="354" y="1295"/>
                  </a:cubicBezTo>
                  <a:lnTo>
                    <a:pt x="271" y="1295"/>
                  </a:lnTo>
                  <a:cubicBezTo>
                    <a:pt x="265" y="1295"/>
                    <a:pt x="267" y="1300"/>
                    <a:pt x="264" y="1300"/>
                  </a:cubicBezTo>
                  <a:cubicBezTo>
                    <a:pt x="258" y="1300"/>
                    <a:pt x="261" y="1295"/>
                    <a:pt x="255" y="1295"/>
                  </a:cubicBezTo>
                  <a:lnTo>
                    <a:pt x="236" y="1295"/>
                  </a:lnTo>
                  <a:lnTo>
                    <a:pt x="236" y="1300"/>
                  </a:lnTo>
                  <a:lnTo>
                    <a:pt x="218" y="1300"/>
                  </a:lnTo>
                  <a:lnTo>
                    <a:pt x="218" y="1295"/>
                  </a:lnTo>
                  <a:lnTo>
                    <a:pt x="203" y="1295"/>
                  </a:lnTo>
                  <a:cubicBezTo>
                    <a:pt x="199" y="1295"/>
                    <a:pt x="199" y="1297"/>
                    <a:pt x="195" y="1300"/>
                  </a:cubicBezTo>
                  <a:lnTo>
                    <a:pt x="174" y="1299"/>
                  </a:lnTo>
                  <a:lnTo>
                    <a:pt x="169" y="1305"/>
                  </a:lnTo>
                  <a:lnTo>
                    <a:pt x="106" y="1305"/>
                  </a:lnTo>
                  <a:cubicBezTo>
                    <a:pt x="103" y="1308"/>
                    <a:pt x="103" y="1310"/>
                    <a:pt x="99" y="1310"/>
                  </a:cubicBezTo>
                  <a:lnTo>
                    <a:pt x="92" y="1309"/>
                  </a:lnTo>
                  <a:lnTo>
                    <a:pt x="92" y="1305"/>
                  </a:lnTo>
                  <a:lnTo>
                    <a:pt x="51" y="1305"/>
                  </a:lnTo>
                  <a:cubicBezTo>
                    <a:pt x="47" y="1304"/>
                    <a:pt x="47" y="1303"/>
                    <a:pt x="44" y="1300"/>
                  </a:cubicBezTo>
                  <a:lnTo>
                    <a:pt x="34" y="1300"/>
                  </a:lnTo>
                  <a:cubicBezTo>
                    <a:pt x="23" y="1289"/>
                    <a:pt x="13" y="1275"/>
                    <a:pt x="5" y="1260"/>
                  </a:cubicBezTo>
                  <a:cubicBezTo>
                    <a:pt x="5" y="1244"/>
                    <a:pt x="9" y="1217"/>
                    <a:pt x="0" y="1213"/>
                  </a:cubicBezTo>
                  <a:lnTo>
                    <a:pt x="0" y="1141"/>
                  </a:lnTo>
                  <a:lnTo>
                    <a:pt x="5" y="1138"/>
                  </a:lnTo>
                  <a:close/>
                </a:path>
              </a:pathLst>
            </a:custGeom>
            <a:solidFill>
              <a:srgbClr val="E5001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sp>
          <p:nvSpPr>
            <p:cNvPr id="11" name="Freeform 151"/>
            <p:cNvSpPr>
              <a:spLocks noEditPoints="1"/>
            </p:cNvSpPr>
            <p:nvPr/>
          </p:nvSpPr>
          <p:spPr bwMode="auto">
            <a:xfrm>
              <a:off x="4933269" y="4482420"/>
              <a:ext cx="138113" cy="458788"/>
            </a:xfrm>
            <a:custGeom>
              <a:avLst/>
              <a:gdLst>
                <a:gd name="T0" fmla="*/ 170 w 366"/>
                <a:gd name="T1" fmla="*/ 179 h 1245"/>
                <a:gd name="T2" fmla="*/ 182 w 366"/>
                <a:gd name="T3" fmla="*/ 3 h 1245"/>
                <a:gd name="T4" fmla="*/ 208 w 366"/>
                <a:gd name="T5" fmla="*/ 118 h 1245"/>
                <a:gd name="T6" fmla="*/ 310 w 366"/>
                <a:gd name="T7" fmla="*/ 92 h 1245"/>
                <a:gd name="T8" fmla="*/ 342 w 366"/>
                <a:gd name="T9" fmla="*/ 74 h 1245"/>
                <a:gd name="T10" fmla="*/ 352 w 366"/>
                <a:gd name="T11" fmla="*/ 184 h 1245"/>
                <a:gd name="T12" fmla="*/ 209 w 366"/>
                <a:gd name="T13" fmla="*/ 337 h 1245"/>
                <a:gd name="T14" fmla="*/ 212 w 366"/>
                <a:gd name="T15" fmla="*/ 610 h 1245"/>
                <a:gd name="T16" fmla="*/ 170 w 366"/>
                <a:gd name="T17" fmla="*/ 592 h 1245"/>
                <a:gd name="T18" fmla="*/ 70 w 366"/>
                <a:gd name="T19" fmla="*/ 330 h 1245"/>
                <a:gd name="T20" fmla="*/ 15 w 366"/>
                <a:gd name="T21" fmla="*/ 191 h 1245"/>
                <a:gd name="T22" fmla="*/ 39 w 366"/>
                <a:gd name="T23" fmla="*/ 76 h 1245"/>
                <a:gd name="T24" fmla="*/ 57 w 366"/>
                <a:gd name="T25" fmla="*/ 144 h 1245"/>
                <a:gd name="T26" fmla="*/ 54 w 366"/>
                <a:gd name="T27" fmla="*/ 220 h 1245"/>
                <a:gd name="T28" fmla="*/ 79 w 366"/>
                <a:gd name="T29" fmla="*/ 287 h 1245"/>
                <a:gd name="T30" fmla="*/ 170 w 366"/>
                <a:gd name="T31" fmla="*/ 295 h 1245"/>
                <a:gd name="T32" fmla="*/ 209 w 366"/>
                <a:gd name="T33" fmla="*/ 254 h 1245"/>
                <a:gd name="T34" fmla="*/ 315 w 366"/>
                <a:gd name="T35" fmla="*/ 230 h 1245"/>
                <a:gd name="T36" fmla="*/ 209 w 366"/>
                <a:gd name="T37" fmla="*/ 254 h 1245"/>
                <a:gd name="T38" fmla="*/ 134 w 366"/>
                <a:gd name="T39" fmla="*/ 909 h 1245"/>
                <a:gd name="T40" fmla="*/ 200 w 366"/>
                <a:gd name="T41" fmla="*/ 987 h 1245"/>
                <a:gd name="T42" fmla="*/ 74 w 366"/>
                <a:gd name="T43" fmla="*/ 1026 h 1245"/>
                <a:gd name="T44" fmla="*/ 157 w 366"/>
                <a:gd name="T45" fmla="*/ 1000 h 1245"/>
                <a:gd name="T46" fmla="*/ 142 w 366"/>
                <a:gd name="T47" fmla="*/ 947 h 1245"/>
                <a:gd name="T48" fmla="*/ 101 w 366"/>
                <a:gd name="T49" fmla="*/ 994 h 1245"/>
                <a:gd name="T50" fmla="*/ 0 w 366"/>
                <a:gd name="T51" fmla="*/ 880 h 1245"/>
                <a:gd name="T52" fmla="*/ 232 w 366"/>
                <a:gd name="T53" fmla="*/ 697 h 1245"/>
                <a:gd name="T54" fmla="*/ 364 w 366"/>
                <a:gd name="T55" fmla="*/ 859 h 1245"/>
                <a:gd name="T56" fmla="*/ 338 w 366"/>
                <a:gd name="T57" fmla="*/ 1192 h 1245"/>
                <a:gd name="T58" fmla="*/ 156 w 366"/>
                <a:gd name="T59" fmla="*/ 1245 h 1245"/>
                <a:gd name="T60" fmla="*/ 7 w 366"/>
                <a:gd name="T61" fmla="*/ 1120 h 1245"/>
                <a:gd name="T62" fmla="*/ 41 w 366"/>
                <a:gd name="T63" fmla="*/ 1002 h 1245"/>
                <a:gd name="T64" fmla="*/ 57 w 366"/>
                <a:gd name="T65" fmla="*/ 1156 h 1245"/>
                <a:gd name="T66" fmla="*/ 294 w 366"/>
                <a:gd name="T67" fmla="*/ 1190 h 1245"/>
                <a:gd name="T68" fmla="*/ 323 w 366"/>
                <a:gd name="T69" fmla="*/ 1062 h 1245"/>
                <a:gd name="T70" fmla="*/ 249 w 366"/>
                <a:gd name="T71" fmla="*/ 1036 h 1245"/>
                <a:gd name="T72" fmla="*/ 271 w 366"/>
                <a:gd name="T73" fmla="*/ 1178 h 1245"/>
                <a:gd name="T74" fmla="*/ 259 w 366"/>
                <a:gd name="T75" fmla="*/ 1203 h 1245"/>
                <a:gd name="T76" fmla="*/ 212 w 366"/>
                <a:gd name="T77" fmla="*/ 1103 h 1245"/>
                <a:gd name="T78" fmla="*/ 81 w 366"/>
                <a:gd name="T79" fmla="*/ 1117 h 1245"/>
                <a:gd name="T80" fmla="*/ 192 w 366"/>
                <a:gd name="T81" fmla="*/ 1081 h 1245"/>
                <a:gd name="T82" fmla="*/ 211 w 366"/>
                <a:gd name="T83" fmla="*/ 1074 h 1245"/>
                <a:gd name="T84" fmla="*/ 221 w 366"/>
                <a:gd name="T85" fmla="*/ 975 h 1245"/>
                <a:gd name="T86" fmla="*/ 113 w 366"/>
                <a:gd name="T87" fmla="*/ 869 h 1245"/>
                <a:gd name="T88" fmla="*/ 90 w 366"/>
                <a:gd name="T89" fmla="*/ 833 h 1245"/>
                <a:gd name="T90" fmla="*/ 184 w 366"/>
                <a:gd name="T91" fmla="*/ 802 h 1245"/>
                <a:gd name="T92" fmla="*/ 192 w 366"/>
                <a:gd name="T93" fmla="*/ 735 h 1245"/>
                <a:gd name="T94" fmla="*/ 86 w 366"/>
                <a:gd name="T95" fmla="*/ 745 h 1245"/>
                <a:gd name="T96" fmla="*/ 42 w 366"/>
                <a:gd name="T97" fmla="*/ 888 h 1245"/>
                <a:gd name="T98" fmla="*/ 223 w 366"/>
                <a:gd name="T99" fmla="*/ 761 h 1245"/>
                <a:gd name="T100" fmla="*/ 235 w 366"/>
                <a:gd name="T101" fmla="*/ 781 h 1245"/>
                <a:gd name="T102" fmla="*/ 310 w 366"/>
                <a:gd name="T103" fmla="*/ 767 h 1245"/>
                <a:gd name="T104" fmla="*/ 274 w 366"/>
                <a:gd name="T105" fmla="*/ 829 h 1245"/>
                <a:gd name="T106" fmla="*/ 292 w 366"/>
                <a:gd name="T107" fmla="*/ 867 h 1245"/>
                <a:gd name="T108" fmla="*/ 227 w 366"/>
                <a:gd name="T109" fmla="*/ 867 h 1245"/>
                <a:gd name="T110" fmla="*/ 299 w 366"/>
                <a:gd name="T111" fmla="*/ 891 h 1245"/>
                <a:gd name="T112" fmla="*/ 276 w 366"/>
                <a:gd name="T113" fmla="*/ 950 h 1245"/>
                <a:gd name="T114" fmla="*/ 266 w 366"/>
                <a:gd name="T115" fmla="*/ 972 h 1245"/>
                <a:gd name="T116" fmla="*/ 324 w 366"/>
                <a:gd name="T117" fmla="*/ 1035 h 1245"/>
                <a:gd name="T118" fmla="*/ 322 w 366"/>
                <a:gd name="T119" fmla="*/ 869 h 1245"/>
                <a:gd name="T120" fmla="*/ 213 w 366"/>
                <a:gd name="T121" fmla="*/ 735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6" h="1245">
                  <a:moveTo>
                    <a:pt x="54" y="181"/>
                  </a:moveTo>
                  <a:lnTo>
                    <a:pt x="62" y="180"/>
                  </a:lnTo>
                  <a:lnTo>
                    <a:pt x="170" y="179"/>
                  </a:lnTo>
                  <a:lnTo>
                    <a:pt x="165" y="49"/>
                  </a:lnTo>
                  <a:cubicBezTo>
                    <a:pt x="164" y="31"/>
                    <a:pt x="165" y="20"/>
                    <a:pt x="168" y="15"/>
                  </a:cubicBezTo>
                  <a:cubicBezTo>
                    <a:pt x="172" y="11"/>
                    <a:pt x="176" y="7"/>
                    <a:pt x="182" y="3"/>
                  </a:cubicBezTo>
                  <a:cubicBezTo>
                    <a:pt x="188" y="0"/>
                    <a:pt x="194" y="0"/>
                    <a:pt x="200" y="3"/>
                  </a:cubicBezTo>
                  <a:cubicBezTo>
                    <a:pt x="205" y="8"/>
                    <a:pt x="208" y="14"/>
                    <a:pt x="208" y="21"/>
                  </a:cubicBezTo>
                  <a:lnTo>
                    <a:pt x="208" y="118"/>
                  </a:lnTo>
                  <a:lnTo>
                    <a:pt x="209" y="177"/>
                  </a:lnTo>
                  <a:lnTo>
                    <a:pt x="315" y="176"/>
                  </a:lnTo>
                  <a:lnTo>
                    <a:pt x="310" y="92"/>
                  </a:lnTo>
                  <a:cubicBezTo>
                    <a:pt x="309" y="84"/>
                    <a:pt x="310" y="77"/>
                    <a:pt x="314" y="73"/>
                  </a:cubicBezTo>
                  <a:cubicBezTo>
                    <a:pt x="317" y="68"/>
                    <a:pt x="322" y="66"/>
                    <a:pt x="328" y="65"/>
                  </a:cubicBezTo>
                  <a:cubicBezTo>
                    <a:pt x="333" y="65"/>
                    <a:pt x="337" y="68"/>
                    <a:pt x="342" y="74"/>
                  </a:cubicBezTo>
                  <a:cubicBezTo>
                    <a:pt x="346" y="81"/>
                    <a:pt x="349" y="93"/>
                    <a:pt x="350" y="112"/>
                  </a:cubicBezTo>
                  <a:lnTo>
                    <a:pt x="352" y="156"/>
                  </a:lnTo>
                  <a:cubicBezTo>
                    <a:pt x="352" y="163"/>
                    <a:pt x="352" y="172"/>
                    <a:pt x="352" y="184"/>
                  </a:cubicBezTo>
                  <a:cubicBezTo>
                    <a:pt x="352" y="215"/>
                    <a:pt x="349" y="242"/>
                    <a:pt x="345" y="264"/>
                  </a:cubicBezTo>
                  <a:cubicBezTo>
                    <a:pt x="341" y="287"/>
                    <a:pt x="331" y="303"/>
                    <a:pt x="314" y="313"/>
                  </a:cubicBezTo>
                  <a:cubicBezTo>
                    <a:pt x="298" y="324"/>
                    <a:pt x="263" y="331"/>
                    <a:pt x="209" y="337"/>
                  </a:cubicBezTo>
                  <a:lnTo>
                    <a:pt x="209" y="519"/>
                  </a:lnTo>
                  <a:cubicBezTo>
                    <a:pt x="209" y="548"/>
                    <a:pt x="210" y="570"/>
                    <a:pt x="211" y="583"/>
                  </a:cubicBezTo>
                  <a:cubicBezTo>
                    <a:pt x="211" y="596"/>
                    <a:pt x="212" y="605"/>
                    <a:pt x="212" y="610"/>
                  </a:cubicBezTo>
                  <a:cubicBezTo>
                    <a:pt x="211" y="620"/>
                    <a:pt x="209" y="628"/>
                    <a:pt x="205" y="634"/>
                  </a:cubicBezTo>
                  <a:cubicBezTo>
                    <a:pt x="202" y="641"/>
                    <a:pt x="197" y="644"/>
                    <a:pt x="192" y="643"/>
                  </a:cubicBezTo>
                  <a:cubicBezTo>
                    <a:pt x="178" y="643"/>
                    <a:pt x="170" y="626"/>
                    <a:pt x="170" y="592"/>
                  </a:cubicBezTo>
                  <a:lnTo>
                    <a:pt x="170" y="507"/>
                  </a:lnTo>
                  <a:lnTo>
                    <a:pt x="169" y="337"/>
                  </a:lnTo>
                  <a:cubicBezTo>
                    <a:pt x="125" y="337"/>
                    <a:pt x="92" y="334"/>
                    <a:pt x="70" y="330"/>
                  </a:cubicBezTo>
                  <a:cubicBezTo>
                    <a:pt x="48" y="325"/>
                    <a:pt x="33" y="310"/>
                    <a:pt x="26" y="284"/>
                  </a:cubicBezTo>
                  <a:cubicBezTo>
                    <a:pt x="19" y="259"/>
                    <a:pt x="15" y="237"/>
                    <a:pt x="15" y="221"/>
                  </a:cubicBezTo>
                  <a:cubicBezTo>
                    <a:pt x="15" y="204"/>
                    <a:pt x="15" y="194"/>
                    <a:pt x="15" y="191"/>
                  </a:cubicBezTo>
                  <a:lnTo>
                    <a:pt x="15" y="121"/>
                  </a:lnTo>
                  <a:cubicBezTo>
                    <a:pt x="15" y="106"/>
                    <a:pt x="18" y="95"/>
                    <a:pt x="22" y="87"/>
                  </a:cubicBezTo>
                  <a:cubicBezTo>
                    <a:pt x="27" y="79"/>
                    <a:pt x="33" y="76"/>
                    <a:pt x="39" y="76"/>
                  </a:cubicBezTo>
                  <a:cubicBezTo>
                    <a:pt x="45" y="77"/>
                    <a:pt x="50" y="80"/>
                    <a:pt x="54" y="87"/>
                  </a:cubicBezTo>
                  <a:cubicBezTo>
                    <a:pt x="58" y="94"/>
                    <a:pt x="61" y="102"/>
                    <a:pt x="61" y="112"/>
                  </a:cubicBezTo>
                  <a:lnTo>
                    <a:pt x="57" y="144"/>
                  </a:lnTo>
                  <a:lnTo>
                    <a:pt x="55" y="168"/>
                  </a:lnTo>
                  <a:lnTo>
                    <a:pt x="54" y="181"/>
                  </a:lnTo>
                  <a:close/>
                  <a:moveTo>
                    <a:pt x="54" y="220"/>
                  </a:moveTo>
                  <a:cubicBezTo>
                    <a:pt x="53" y="231"/>
                    <a:pt x="53" y="239"/>
                    <a:pt x="54" y="243"/>
                  </a:cubicBezTo>
                  <a:cubicBezTo>
                    <a:pt x="55" y="247"/>
                    <a:pt x="57" y="254"/>
                    <a:pt x="61" y="264"/>
                  </a:cubicBezTo>
                  <a:cubicBezTo>
                    <a:pt x="65" y="273"/>
                    <a:pt x="71" y="281"/>
                    <a:pt x="79" y="287"/>
                  </a:cubicBezTo>
                  <a:cubicBezTo>
                    <a:pt x="86" y="293"/>
                    <a:pt x="111" y="296"/>
                    <a:pt x="152" y="295"/>
                  </a:cubicBezTo>
                  <a:lnTo>
                    <a:pt x="161" y="295"/>
                  </a:lnTo>
                  <a:lnTo>
                    <a:pt x="170" y="295"/>
                  </a:lnTo>
                  <a:lnTo>
                    <a:pt x="169" y="218"/>
                  </a:lnTo>
                  <a:lnTo>
                    <a:pt x="54" y="220"/>
                  </a:lnTo>
                  <a:close/>
                  <a:moveTo>
                    <a:pt x="209" y="254"/>
                  </a:moveTo>
                  <a:lnTo>
                    <a:pt x="209" y="294"/>
                  </a:lnTo>
                  <a:cubicBezTo>
                    <a:pt x="245" y="294"/>
                    <a:pt x="272" y="289"/>
                    <a:pt x="289" y="280"/>
                  </a:cubicBezTo>
                  <a:cubicBezTo>
                    <a:pt x="306" y="272"/>
                    <a:pt x="315" y="255"/>
                    <a:pt x="315" y="230"/>
                  </a:cubicBezTo>
                  <a:lnTo>
                    <a:pt x="315" y="216"/>
                  </a:lnTo>
                  <a:lnTo>
                    <a:pt x="209" y="218"/>
                  </a:lnTo>
                  <a:lnTo>
                    <a:pt x="209" y="254"/>
                  </a:lnTo>
                  <a:close/>
                  <a:moveTo>
                    <a:pt x="62" y="975"/>
                  </a:moveTo>
                  <a:cubicBezTo>
                    <a:pt x="61" y="946"/>
                    <a:pt x="67" y="929"/>
                    <a:pt x="80" y="921"/>
                  </a:cubicBezTo>
                  <a:cubicBezTo>
                    <a:pt x="93" y="914"/>
                    <a:pt x="111" y="910"/>
                    <a:pt x="134" y="909"/>
                  </a:cubicBezTo>
                  <a:cubicBezTo>
                    <a:pt x="158" y="907"/>
                    <a:pt x="173" y="909"/>
                    <a:pt x="181" y="915"/>
                  </a:cubicBezTo>
                  <a:cubicBezTo>
                    <a:pt x="192" y="924"/>
                    <a:pt x="198" y="937"/>
                    <a:pt x="199" y="956"/>
                  </a:cubicBezTo>
                  <a:cubicBezTo>
                    <a:pt x="199" y="974"/>
                    <a:pt x="200" y="984"/>
                    <a:pt x="200" y="987"/>
                  </a:cubicBezTo>
                  <a:cubicBezTo>
                    <a:pt x="199" y="998"/>
                    <a:pt x="195" y="1010"/>
                    <a:pt x="187" y="1024"/>
                  </a:cubicBezTo>
                  <a:cubicBezTo>
                    <a:pt x="178" y="1038"/>
                    <a:pt x="158" y="1045"/>
                    <a:pt x="126" y="1045"/>
                  </a:cubicBezTo>
                  <a:cubicBezTo>
                    <a:pt x="99" y="1045"/>
                    <a:pt x="82" y="1039"/>
                    <a:pt x="74" y="1026"/>
                  </a:cubicBezTo>
                  <a:cubicBezTo>
                    <a:pt x="66" y="1014"/>
                    <a:pt x="62" y="996"/>
                    <a:pt x="62" y="975"/>
                  </a:cubicBezTo>
                  <a:close/>
                  <a:moveTo>
                    <a:pt x="124" y="1006"/>
                  </a:moveTo>
                  <a:cubicBezTo>
                    <a:pt x="141" y="1007"/>
                    <a:pt x="153" y="1006"/>
                    <a:pt x="157" y="1000"/>
                  </a:cubicBezTo>
                  <a:cubicBezTo>
                    <a:pt x="162" y="995"/>
                    <a:pt x="164" y="987"/>
                    <a:pt x="164" y="977"/>
                  </a:cubicBezTo>
                  <a:cubicBezTo>
                    <a:pt x="165" y="967"/>
                    <a:pt x="164" y="960"/>
                    <a:pt x="162" y="956"/>
                  </a:cubicBezTo>
                  <a:cubicBezTo>
                    <a:pt x="158" y="951"/>
                    <a:pt x="151" y="948"/>
                    <a:pt x="142" y="947"/>
                  </a:cubicBezTo>
                  <a:cubicBezTo>
                    <a:pt x="110" y="946"/>
                    <a:pt x="95" y="954"/>
                    <a:pt x="98" y="970"/>
                  </a:cubicBezTo>
                  <a:lnTo>
                    <a:pt x="99" y="975"/>
                  </a:lnTo>
                  <a:lnTo>
                    <a:pt x="101" y="994"/>
                  </a:lnTo>
                  <a:cubicBezTo>
                    <a:pt x="102" y="1002"/>
                    <a:pt x="109" y="1006"/>
                    <a:pt x="124" y="1006"/>
                  </a:cubicBezTo>
                  <a:close/>
                  <a:moveTo>
                    <a:pt x="0" y="964"/>
                  </a:moveTo>
                  <a:lnTo>
                    <a:pt x="0" y="880"/>
                  </a:lnTo>
                  <a:cubicBezTo>
                    <a:pt x="0" y="865"/>
                    <a:pt x="2" y="842"/>
                    <a:pt x="4" y="811"/>
                  </a:cubicBezTo>
                  <a:cubicBezTo>
                    <a:pt x="6" y="780"/>
                    <a:pt x="15" y="752"/>
                    <a:pt x="30" y="727"/>
                  </a:cubicBezTo>
                  <a:cubicBezTo>
                    <a:pt x="46" y="702"/>
                    <a:pt x="113" y="692"/>
                    <a:pt x="232" y="697"/>
                  </a:cubicBezTo>
                  <a:cubicBezTo>
                    <a:pt x="286" y="699"/>
                    <a:pt x="320" y="709"/>
                    <a:pt x="335" y="727"/>
                  </a:cubicBezTo>
                  <a:cubicBezTo>
                    <a:pt x="350" y="744"/>
                    <a:pt x="359" y="764"/>
                    <a:pt x="360" y="788"/>
                  </a:cubicBezTo>
                  <a:lnTo>
                    <a:pt x="364" y="859"/>
                  </a:lnTo>
                  <a:lnTo>
                    <a:pt x="366" y="991"/>
                  </a:lnTo>
                  <a:lnTo>
                    <a:pt x="362" y="1090"/>
                  </a:lnTo>
                  <a:cubicBezTo>
                    <a:pt x="359" y="1136"/>
                    <a:pt x="351" y="1170"/>
                    <a:pt x="338" y="1192"/>
                  </a:cubicBezTo>
                  <a:cubicBezTo>
                    <a:pt x="326" y="1213"/>
                    <a:pt x="312" y="1227"/>
                    <a:pt x="299" y="1235"/>
                  </a:cubicBezTo>
                  <a:cubicBezTo>
                    <a:pt x="286" y="1242"/>
                    <a:pt x="267" y="1245"/>
                    <a:pt x="244" y="1245"/>
                  </a:cubicBezTo>
                  <a:lnTo>
                    <a:pt x="156" y="1245"/>
                  </a:lnTo>
                  <a:cubicBezTo>
                    <a:pt x="111" y="1245"/>
                    <a:pt x="81" y="1241"/>
                    <a:pt x="67" y="1232"/>
                  </a:cubicBezTo>
                  <a:cubicBezTo>
                    <a:pt x="52" y="1223"/>
                    <a:pt x="39" y="1209"/>
                    <a:pt x="26" y="1191"/>
                  </a:cubicBezTo>
                  <a:cubicBezTo>
                    <a:pt x="14" y="1173"/>
                    <a:pt x="8" y="1149"/>
                    <a:pt x="7" y="1120"/>
                  </a:cubicBezTo>
                  <a:lnTo>
                    <a:pt x="3" y="1049"/>
                  </a:lnTo>
                  <a:lnTo>
                    <a:pt x="0" y="964"/>
                  </a:lnTo>
                  <a:close/>
                  <a:moveTo>
                    <a:pt x="41" y="1002"/>
                  </a:moveTo>
                  <a:lnTo>
                    <a:pt x="43" y="1063"/>
                  </a:lnTo>
                  <a:cubicBezTo>
                    <a:pt x="43" y="1070"/>
                    <a:pt x="44" y="1084"/>
                    <a:pt x="47" y="1105"/>
                  </a:cubicBezTo>
                  <a:cubicBezTo>
                    <a:pt x="49" y="1125"/>
                    <a:pt x="52" y="1142"/>
                    <a:pt x="57" y="1156"/>
                  </a:cubicBezTo>
                  <a:cubicBezTo>
                    <a:pt x="62" y="1170"/>
                    <a:pt x="72" y="1183"/>
                    <a:pt x="86" y="1194"/>
                  </a:cubicBezTo>
                  <a:cubicBezTo>
                    <a:pt x="100" y="1206"/>
                    <a:pt x="136" y="1211"/>
                    <a:pt x="193" y="1211"/>
                  </a:cubicBezTo>
                  <a:cubicBezTo>
                    <a:pt x="251" y="1211"/>
                    <a:pt x="285" y="1204"/>
                    <a:pt x="294" y="1190"/>
                  </a:cubicBezTo>
                  <a:cubicBezTo>
                    <a:pt x="304" y="1176"/>
                    <a:pt x="311" y="1157"/>
                    <a:pt x="316" y="1134"/>
                  </a:cubicBezTo>
                  <a:cubicBezTo>
                    <a:pt x="321" y="1111"/>
                    <a:pt x="323" y="1092"/>
                    <a:pt x="323" y="1077"/>
                  </a:cubicBezTo>
                  <a:lnTo>
                    <a:pt x="323" y="1062"/>
                  </a:lnTo>
                  <a:cubicBezTo>
                    <a:pt x="314" y="1066"/>
                    <a:pt x="306" y="1066"/>
                    <a:pt x="299" y="1063"/>
                  </a:cubicBezTo>
                  <a:cubicBezTo>
                    <a:pt x="292" y="1059"/>
                    <a:pt x="276" y="1045"/>
                    <a:pt x="251" y="1019"/>
                  </a:cubicBezTo>
                  <a:cubicBezTo>
                    <a:pt x="250" y="1025"/>
                    <a:pt x="249" y="1030"/>
                    <a:pt x="249" y="1036"/>
                  </a:cubicBezTo>
                  <a:cubicBezTo>
                    <a:pt x="248" y="1042"/>
                    <a:pt x="248" y="1053"/>
                    <a:pt x="247" y="1071"/>
                  </a:cubicBezTo>
                  <a:cubicBezTo>
                    <a:pt x="247" y="1088"/>
                    <a:pt x="249" y="1105"/>
                    <a:pt x="255" y="1121"/>
                  </a:cubicBezTo>
                  <a:cubicBezTo>
                    <a:pt x="265" y="1158"/>
                    <a:pt x="270" y="1178"/>
                    <a:pt x="271" y="1178"/>
                  </a:cubicBezTo>
                  <a:lnTo>
                    <a:pt x="271" y="1185"/>
                  </a:lnTo>
                  <a:cubicBezTo>
                    <a:pt x="271" y="1191"/>
                    <a:pt x="270" y="1195"/>
                    <a:pt x="269" y="1196"/>
                  </a:cubicBezTo>
                  <a:cubicBezTo>
                    <a:pt x="268" y="1198"/>
                    <a:pt x="264" y="1201"/>
                    <a:pt x="259" y="1203"/>
                  </a:cubicBezTo>
                  <a:cubicBezTo>
                    <a:pt x="254" y="1205"/>
                    <a:pt x="249" y="1204"/>
                    <a:pt x="244" y="1198"/>
                  </a:cubicBezTo>
                  <a:cubicBezTo>
                    <a:pt x="235" y="1192"/>
                    <a:pt x="228" y="1178"/>
                    <a:pt x="223" y="1154"/>
                  </a:cubicBezTo>
                  <a:cubicBezTo>
                    <a:pt x="217" y="1131"/>
                    <a:pt x="214" y="1114"/>
                    <a:pt x="212" y="1103"/>
                  </a:cubicBezTo>
                  <a:cubicBezTo>
                    <a:pt x="207" y="1109"/>
                    <a:pt x="204" y="1112"/>
                    <a:pt x="201" y="1114"/>
                  </a:cubicBezTo>
                  <a:cubicBezTo>
                    <a:pt x="197" y="1116"/>
                    <a:pt x="189" y="1117"/>
                    <a:pt x="174" y="1117"/>
                  </a:cubicBezTo>
                  <a:lnTo>
                    <a:pt x="81" y="1117"/>
                  </a:lnTo>
                  <a:cubicBezTo>
                    <a:pt x="64" y="1117"/>
                    <a:pt x="56" y="1112"/>
                    <a:pt x="57" y="1102"/>
                  </a:cubicBezTo>
                  <a:cubicBezTo>
                    <a:pt x="57" y="1087"/>
                    <a:pt x="75" y="1080"/>
                    <a:pt x="111" y="1081"/>
                  </a:cubicBezTo>
                  <a:lnTo>
                    <a:pt x="192" y="1081"/>
                  </a:lnTo>
                  <a:cubicBezTo>
                    <a:pt x="198" y="1082"/>
                    <a:pt x="204" y="1084"/>
                    <a:pt x="211" y="1087"/>
                  </a:cubicBezTo>
                  <a:cubicBezTo>
                    <a:pt x="211" y="1084"/>
                    <a:pt x="210" y="1081"/>
                    <a:pt x="210" y="1079"/>
                  </a:cubicBezTo>
                  <a:cubicBezTo>
                    <a:pt x="209" y="1076"/>
                    <a:pt x="210" y="1075"/>
                    <a:pt x="211" y="1074"/>
                  </a:cubicBezTo>
                  <a:lnTo>
                    <a:pt x="213" y="1022"/>
                  </a:lnTo>
                  <a:cubicBezTo>
                    <a:pt x="213" y="1006"/>
                    <a:pt x="215" y="995"/>
                    <a:pt x="217" y="988"/>
                  </a:cubicBezTo>
                  <a:cubicBezTo>
                    <a:pt x="220" y="982"/>
                    <a:pt x="221" y="978"/>
                    <a:pt x="221" y="975"/>
                  </a:cubicBezTo>
                  <a:lnTo>
                    <a:pt x="195" y="895"/>
                  </a:lnTo>
                  <a:lnTo>
                    <a:pt x="188" y="867"/>
                  </a:lnTo>
                  <a:lnTo>
                    <a:pt x="113" y="869"/>
                  </a:lnTo>
                  <a:lnTo>
                    <a:pt x="74" y="872"/>
                  </a:lnTo>
                  <a:cubicBezTo>
                    <a:pt x="64" y="870"/>
                    <a:pt x="60" y="864"/>
                    <a:pt x="61" y="855"/>
                  </a:cubicBezTo>
                  <a:cubicBezTo>
                    <a:pt x="61" y="841"/>
                    <a:pt x="70" y="834"/>
                    <a:pt x="90" y="833"/>
                  </a:cubicBezTo>
                  <a:lnTo>
                    <a:pt x="188" y="829"/>
                  </a:lnTo>
                  <a:cubicBezTo>
                    <a:pt x="187" y="824"/>
                    <a:pt x="187" y="820"/>
                    <a:pt x="187" y="817"/>
                  </a:cubicBezTo>
                  <a:lnTo>
                    <a:pt x="184" y="802"/>
                  </a:lnTo>
                  <a:lnTo>
                    <a:pt x="184" y="770"/>
                  </a:lnTo>
                  <a:cubicBezTo>
                    <a:pt x="183" y="756"/>
                    <a:pt x="183" y="748"/>
                    <a:pt x="185" y="746"/>
                  </a:cubicBezTo>
                  <a:lnTo>
                    <a:pt x="192" y="735"/>
                  </a:lnTo>
                  <a:lnTo>
                    <a:pt x="183" y="735"/>
                  </a:lnTo>
                  <a:cubicBezTo>
                    <a:pt x="172" y="735"/>
                    <a:pt x="159" y="736"/>
                    <a:pt x="145" y="738"/>
                  </a:cubicBezTo>
                  <a:lnTo>
                    <a:pt x="86" y="745"/>
                  </a:lnTo>
                  <a:cubicBezTo>
                    <a:pt x="71" y="747"/>
                    <a:pt x="60" y="755"/>
                    <a:pt x="53" y="767"/>
                  </a:cubicBezTo>
                  <a:cubicBezTo>
                    <a:pt x="47" y="779"/>
                    <a:pt x="43" y="793"/>
                    <a:pt x="43" y="808"/>
                  </a:cubicBezTo>
                  <a:lnTo>
                    <a:pt x="42" y="888"/>
                  </a:lnTo>
                  <a:lnTo>
                    <a:pt x="41" y="1002"/>
                  </a:lnTo>
                  <a:close/>
                  <a:moveTo>
                    <a:pt x="213" y="735"/>
                  </a:moveTo>
                  <a:cubicBezTo>
                    <a:pt x="219" y="742"/>
                    <a:pt x="222" y="751"/>
                    <a:pt x="223" y="761"/>
                  </a:cubicBezTo>
                  <a:cubicBezTo>
                    <a:pt x="223" y="767"/>
                    <a:pt x="223" y="771"/>
                    <a:pt x="223" y="771"/>
                  </a:cubicBezTo>
                  <a:lnTo>
                    <a:pt x="221" y="783"/>
                  </a:lnTo>
                  <a:cubicBezTo>
                    <a:pt x="226" y="783"/>
                    <a:pt x="230" y="782"/>
                    <a:pt x="235" y="781"/>
                  </a:cubicBezTo>
                  <a:cubicBezTo>
                    <a:pt x="240" y="780"/>
                    <a:pt x="244" y="779"/>
                    <a:pt x="247" y="777"/>
                  </a:cubicBezTo>
                  <a:lnTo>
                    <a:pt x="299" y="754"/>
                  </a:lnTo>
                  <a:cubicBezTo>
                    <a:pt x="306" y="757"/>
                    <a:pt x="310" y="761"/>
                    <a:pt x="310" y="767"/>
                  </a:cubicBezTo>
                  <a:cubicBezTo>
                    <a:pt x="309" y="792"/>
                    <a:pt x="280" y="808"/>
                    <a:pt x="223" y="816"/>
                  </a:cubicBezTo>
                  <a:lnTo>
                    <a:pt x="223" y="828"/>
                  </a:lnTo>
                  <a:cubicBezTo>
                    <a:pt x="238" y="830"/>
                    <a:pt x="255" y="830"/>
                    <a:pt x="274" y="829"/>
                  </a:cubicBezTo>
                  <a:cubicBezTo>
                    <a:pt x="293" y="828"/>
                    <a:pt x="303" y="832"/>
                    <a:pt x="302" y="840"/>
                  </a:cubicBezTo>
                  <a:cubicBezTo>
                    <a:pt x="302" y="848"/>
                    <a:pt x="301" y="854"/>
                    <a:pt x="299" y="858"/>
                  </a:cubicBezTo>
                  <a:cubicBezTo>
                    <a:pt x="297" y="862"/>
                    <a:pt x="295" y="865"/>
                    <a:pt x="292" y="867"/>
                  </a:cubicBezTo>
                  <a:cubicBezTo>
                    <a:pt x="288" y="868"/>
                    <a:pt x="284" y="869"/>
                    <a:pt x="278" y="868"/>
                  </a:cubicBezTo>
                  <a:lnTo>
                    <a:pt x="245" y="867"/>
                  </a:lnTo>
                  <a:lnTo>
                    <a:pt x="227" y="867"/>
                  </a:lnTo>
                  <a:cubicBezTo>
                    <a:pt x="234" y="898"/>
                    <a:pt x="238" y="915"/>
                    <a:pt x="240" y="917"/>
                  </a:cubicBezTo>
                  <a:lnTo>
                    <a:pt x="245" y="932"/>
                  </a:lnTo>
                  <a:cubicBezTo>
                    <a:pt x="268" y="905"/>
                    <a:pt x="286" y="892"/>
                    <a:pt x="299" y="891"/>
                  </a:cubicBezTo>
                  <a:cubicBezTo>
                    <a:pt x="309" y="891"/>
                    <a:pt x="314" y="895"/>
                    <a:pt x="314" y="905"/>
                  </a:cubicBezTo>
                  <a:cubicBezTo>
                    <a:pt x="315" y="914"/>
                    <a:pt x="315" y="920"/>
                    <a:pt x="314" y="921"/>
                  </a:cubicBezTo>
                  <a:cubicBezTo>
                    <a:pt x="312" y="925"/>
                    <a:pt x="299" y="934"/>
                    <a:pt x="276" y="950"/>
                  </a:cubicBezTo>
                  <a:lnTo>
                    <a:pt x="267" y="963"/>
                  </a:lnTo>
                  <a:cubicBezTo>
                    <a:pt x="264" y="966"/>
                    <a:pt x="263" y="967"/>
                    <a:pt x="264" y="968"/>
                  </a:cubicBezTo>
                  <a:cubicBezTo>
                    <a:pt x="264" y="969"/>
                    <a:pt x="265" y="970"/>
                    <a:pt x="266" y="972"/>
                  </a:cubicBezTo>
                  <a:cubicBezTo>
                    <a:pt x="268" y="973"/>
                    <a:pt x="273" y="980"/>
                    <a:pt x="282" y="992"/>
                  </a:cubicBezTo>
                  <a:lnTo>
                    <a:pt x="316" y="1026"/>
                  </a:lnTo>
                  <a:lnTo>
                    <a:pt x="324" y="1035"/>
                  </a:lnTo>
                  <a:lnTo>
                    <a:pt x="324" y="945"/>
                  </a:lnTo>
                  <a:cubicBezTo>
                    <a:pt x="324" y="938"/>
                    <a:pt x="324" y="926"/>
                    <a:pt x="323" y="909"/>
                  </a:cubicBezTo>
                  <a:cubicBezTo>
                    <a:pt x="322" y="892"/>
                    <a:pt x="322" y="879"/>
                    <a:pt x="322" y="869"/>
                  </a:cubicBezTo>
                  <a:lnTo>
                    <a:pt x="322" y="801"/>
                  </a:lnTo>
                  <a:cubicBezTo>
                    <a:pt x="320" y="775"/>
                    <a:pt x="315" y="759"/>
                    <a:pt x="307" y="753"/>
                  </a:cubicBezTo>
                  <a:cubicBezTo>
                    <a:pt x="299" y="748"/>
                    <a:pt x="268" y="742"/>
                    <a:pt x="213" y="735"/>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sp>
          <p:nvSpPr>
            <p:cNvPr id="13" name="Freeform 152"/>
            <p:cNvSpPr>
              <a:spLocks noEditPoints="1"/>
            </p:cNvSpPr>
            <p:nvPr/>
          </p:nvSpPr>
          <p:spPr bwMode="auto">
            <a:xfrm>
              <a:off x="4777694" y="4674508"/>
              <a:ext cx="138113" cy="228600"/>
            </a:xfrm>
            <a:custGeom>
              <a:avLst/>
              <a:gdLst>
                <a:gd name="T0" fmla="*/ 201 w 361"/>
                <a:gd name="T1" fmla="*/ 259 h 618"/>
                <a:gd name="T2" fmla="*/ 202 w 361"/>
                <a:gd name="T3" fmla="*/ 287 h 618"/>
                <a:gd name="T4" fmla="*/ 309 w 361"/>
                <a:gd name="T5" fmla="*/ 337 h 618"/>
                <a:gd name="T6" fmla="*/ 242 w 361"/>
                <a:gd name="T7" fmla="*/ 421 h 618"/>
                <a:gd name="T8" fmla="*/ 197 w 361"/>
                <a:gd name="T9" fmla="*/ 394 h 618"/>
                <a:gd name="T10" fmla="*/ 211 w 361"/>
                <a:gd name="T11" fmla="*/ 374 h 618"/>
                <a:gd name="T12" fmla="*/ 268 w 361"/>
                <a:gd name="T13" fmla="*/ 378 h 618"/>
                <a:gd name="T14" fmla="*/ 256 w 361"/>
                <a:gd name="T15" fmla="*/ 328 h 618"/>
                <a:gd name="T16" fmla="*/ 184 w 361"/>
                <a:gd name="T17" fmla="*/ 321 h 618"/>
                <a:gd name="T18" fmla="*/ 94 w 361"/>
                <a:gd name="T19" fmla="*/ 358 h 618"/>
                <a:gd name="T20" fmla="*/ 110 w 361"/>
                <a:gd name="T21" fmla="*/ 398 h 618"/>
                <a:gd name="T22" fmla="*/ 189 w 361"/>
                <a:gd name="T23" fmla="*/ 391 h 618"/>
                <a:gd name="T24" fmla="*/ 168 w 361"/>
                <a:gd name="T25" fmla="*/ 483 h 618"/>
                <a:gd name="T26" fmla="*/ 211 w 361"/>
                <a:gd name="T27" fmla="*/ 567 h 618"/>
                <a:gd name="T28" fmla="*/ 213 w 361"/>
                <a:gd name="T29" fmla="*/ 494 h 618"/>
                <a:gd name="T30" fmla="*/ 300 w 361"/>
                <a:gd name="T31" fmla="*/ 440 h 618"/>
                <a:gd name="T32" fmla="*/ 321 w 361"/>
                <a:gd name="T33" fmla="*/ 502 h 618"/>
                <a:gd name="T34" fmla="*/ 280 w 361"/>
                <a:gd name="T35" fmla="*/ 475 h 618"/>
                <a:gd name="T36" fmla="*/ 248 w 361"/>
                <a:gd name="T37" fmla="*/ 501 h 618"/>
                <a:gd name="T38" fmla="*/ 246 w 361"/>
                <a:gd name="T39" fmla="*/ 583 h 618"/>
                <a:gd name="T40" fmla="*/ 133 w 361"/>
                <a:gd name="T41" fmla="*/ 590 h 618"/>
                <a:gd name="T42" fmla="*/ 158 w 361"/>
                <a:gd name="T43" fmla="*/ 432 h 618"/>
                <a:gd name="T44" fmla="*/ 136 w 361"/>
                <a:gd name="T45" fmla="*/ 426 h 618"/>
                <a:gd name="T46" fmla="*/ 55 w 361"/>
                <a:gd name="T47" fmla="*/ 380 h 618"/>
                <a:gd name="T48" fmla="*/ 110 w 361"/>
                <a:gd name="T49" fmla="*/ 302 h 618"/>
                <a:gd name="T50" fmla="*/ 166 w 361"/>
                <a:gd name="T51" fmla="*/ 281 h 618"/>
                <a:gd name="T52" fmla="*/ 166 w 361"/>
                <a:gd name="T53" fmla="*/ 257 h 618"/>
                <a:gd name="T54" fmla="*/ 103 w 361"/>
                <a:gd name="T55" fmla="*/ 231 h 618"/>
                <a:gd name="T56" fmla="*/ 172 w 361"/>
                <a:gd name="T57" fmla="*/ 142 h 618"/>
                <a:gd name="T58" fmla="*/ 287 w 361"/>
                <a:gd name="T59" fmla="*/ 94 h 618"/>
                <a:gd name="T60" fmla="*/ 250 w 361"/>
                <a:gd name="T61" fmla="*/ 39 h 618"/>
                <a:gd name="T62" fmla="*/ 80 w 361"/>
                <a:gd name="T63" fmla="*/ 160 h 618"/>
                <a:gd name="T64" fmla="*/ 51 w 361"/>
                <a:gd name="T65" fmla="*/ 324 h 618"/>
                <a:gd name="T66" fmla="*/ 0 w 361"/>
                <a:gd name="T67" fmla="*/ 344 h 618"/>
                <a:gd name="T68" fmla="*/ 41 w 361"/>
                <a:gd name="T69" fmla="*/ 179 h 618"/>
                <a:gd name="T70" fmla="*/ 53 w 361"/>
                <a:gd name="T71" fmla="*/ 34 h 618"/>
                <a:gd name="T72" fmla="*/ 321 w 361"/>
                <a:gd name="T73" fmla="*/ 31 h 618"/>
                <a:gd name="T74" fmla="*/ 246 w 361"/>
                <a:gd name="T75" fmla="*/ 177 h 618"/>
                <a:gd name="T76" fmla="*/ 132 w 361"/>
                <a:gd name="T77" fmla="*/ 202 h 618"/>
                <a:gd name="T78" fmla="*/ 222 w 361"/>
                <a:gd name="T79" fmla="*/ 204 h 618"/>
                <a:gd name="T80" fmla="*/ 358 w 361"/>
                <a:gd name="T81" fmla="*/ 324 h 618"/>
                <a:gd name="T82" fmla="*/ 343 w 361"/>
                <a:gd name="T83" fmla="*/ 379 h 618"/>
                <a:gd name="T84" fmla="*/ 321 w 361"/>
                <a:gd name="T85" fmla="*/ 337 h 618"/>
                <a:gd name="T86" fmla="*/ 247 w 361"/>
                <a:gd name="T87" fmla="*/ 246 h 618"/>
                <a:gd name="T88" fmla="*/ 166 w 361"/>
                <a:gd name="T89" fmla="*/ 112 h 618"/>
                <a:gd name="T90" fmla="*/ 104 w 361"/>
                <a:gd name="T91" fmla="*/ 113 h 618"/>
                <a:gd name="T92" fmla="*/ 112 w 361"/>
                <a:gd name="T93" fmla="*/ 83 h 618"/>
                <a:gd name="T94" fmla="*/ 264 w 361"/>
                <a:gd name="T95" fmla="*/ 83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1" h="618">
                  <a:moveTo>
                    <a:pt x="199" y="244"/>
                  </a:moveTo>
                  <a:cubicBezTo>
                    <a:pt x="200" y="250"/>
                    <a:pt x="201" y="253"/>
                    <a:pt x="201" y="255"/>
                  </a:cubicBezTo>
                  <a:cubicBezTo>
                    <a:pt x="202" y="256"/>
                    <a:pt x="202" y="258"/>
                    <a:pt x="201" y="259"/>
                  </a:cubicBezTo>
                  <a:cubicBezTo>
                    <a:pt x="201" y="261"/>
                    <a:pt x="201" y="265"/>
                    <a:pt x="202" y="273"/>
                  </a:cubicBezTo>
                  <a:lnTo>
                    <a:pt x="202" y="283"/>
                  </a:lnTo>
                  <a:lnTo>
                    <a:pt x="202" y="287"/>
                  </a:lnTo>
                  <a:cubicBezTo>
                    <a:pt x="211" y="286"/>
                    <a:pt x="219" y="286"/>
                    <a:pt x="228" y="286"/>
                  </a:cubicBezTo>
                  <a:cubicBezTo>
                    <a:pt x="266" y="288"/>
                    <a:pt x="288" y="296"/>
                    <a:pt x="295" y="307"/>
                  </a:cubicBezTo>
                  <a:cubicBezTo>
                    <a:pt x="302" y="319"/>
                    <a:pt x="307" y="329"/>
                    <a:pt x="309" y="337"/>
                  </a:cubicBezTo>
                  <a:cubicBezTo>
                    <a:pt x="311" y="345"/>
                    <a:pt x="312" y="353"/>
                    <a:pt x="312" y="361"/>
                  </a:cubicBezTo>
                  <a:cubicBezTo>
                    <a:pt x="313" y="368"/>
                    <a:pt x="310" y="377"/>
                    <a:pt x="304" y="386"/>
                  </a:cubicBezTo>
                  <a:cubicBezTo>
                    <a:pt x="291" y="409"/>
                    <a:pt x="270" y="421"/>
                    <a:pt x="242" y="421"/>
                  </a:cubicBezTo>
                  <a:cubicBezTo>
                    <a:pt x="229" y="422"/>
                    <a:pt x="219" y="420"/>
                    <a:pt x="213" y="416"/>
                  </a:cubicBezTo>
                  <a:cubicBezTo>
                    <a:pt x="208" y="412"/>
                    <a:pt x="204" y="408"/>
                    <a:pt x="201" y="404"/>
                  </a:cubicBezTo>
                  <a:cubicBezTo>
                    <a:pt x="199" y="400"/>
                    <a:pt x="198" y="397"/>
                    <a:pt x="197" y="394"/>
                  </a:cubicBezTo>
                  <a:cubicBezTo>
                    <a:pt x="197" y="392"/>
                    <a:pt x="197" y="390"/>
                    <a:pt x="197" y="388"/>
                  </a:cubicBezTo>
                  <a:cubicBezTo>
                    <a:pt x="198" y="386"/>
                    <a:pt x="199" y="383"/>
                    <a:pt x="203" y="379"/>
                  </a:cubicBezTo>
                  <a:cubicBezTo>
                    <a:pt x="206" y="376"/>
                    <a:pt x="209" y="374"/>
                    <a:pt x="211" y="374"/>
                  </a:cubicBezTo>
                  <a:cubicBezTo>
                    <a:pt x="211" y="375"/>
                    <a:pt x="213" y="377"/>
                    <a:pt x="217" y="379"/>
                  </a:cubicBezTo>
                  <a:cubicBezTo>
                    <a:pt x="221" y="382"/>
                    <a:pt x="233" y="383"/>
                    <a:pt x="253" y="382"/>
                  </a:cubicBezTo>
                  <a:cubicBezTo>
                    <a:pt x="261" y="382"/>
                    <a:pt x="266" y="381"/>
                    <a:pt x="268" y="378"/>
                  </a:cubicBezTo>
                  <a:cubicBezTo>
                    <a:pt x="271" y="375"/>
                    <a:pt x="272" y="369"/>
                    <a:pt x="272" y="361"/>
                  </a:cubicBezTo>
                  <a:cubicBezTo>
                    <a:pt x="271" y="350"/>
                    <a:pt x="269" y="343"/>
                    <a:pt x="267" y="339"/>
                  </a:cubicBezTo>
                  <a:cubicBezTo>
                    <a:pt x="264" y="335"/>
                    <a:pt x="261" y="331"/>
                    <a:pt x="256" y="328"/>
                  </a:cubicBezTo>
                  <a:cubicBezTo>
                    <a:pt x="251" y="325"/>
                    <a:pt x="240" y="324"/>
                    <a:pt x="223" y="325"/>
                  </a:cubicBezTo>
                  <a:cubicBezTo>
                    <a:pt x="206" y="325"/>
                    <a:pt x="196" y="325"/>
                    <a:pt x="191" y="323"/>
                  </a:cubicBezTo>
                  <a:cubicBezTo>
                    <a:pt x="187" y="322"/>
                    <a:pt x="185" y="321"/>
                    <a:pt x="184" y="321"/>
                  </a:cubicBezTo>
                  <a:cubicBezTo>
                    <a:pt x="183" y="322"/>
                    <a:pt x="176" y="325"/>
                    <a:pt x="164" y="330"/>
                  </a:cubicBezTo>
                  <a:lnTo>
                    <a:pt x="124" y="335"/>
                  </a:lnTo>
                  <a:cubicBezTo>
                    <a:pt x="105" y="341"/>
                    <a:pt x="95" y="349"/>
                    <a:pt x="94" y="358"/>
                  </a:cubicBezTo>
                  <a:cubicBezTo>
                    <a:pt x="93" y="367"/>
                    <a:pt x="93" y="375"/>
                    <a:pt x="94" y="381"/>
                  </a:cubicBezTo>
                  <a:cubicBezTo>
                    <a:pt x="94" y="387"/>
                    <a:pt x="96" y="392"/>
                    <a:pt x="100" y="395"/>
                  </a:cubicBezTo>
                  <a:cubicBezTo>
                    <a:pt x="104" y="398"/>
                    <a:pt x="107" y="399"/>
                    <a:pt x="110" y="398"/>
                  </a:cubicBezTo>
                  <a:cubicBezTo>
                    <a:pt x="111" y="398"/>
                    <a:pt x="117" y="394"/>
                    <a:pt x="130" y="387"/>
                  </a:cubicBezTo>
                  <a:cubicBezTo>
                    <a:pt x="143" y="380"/>
                    <a:pt x="153" y="376"/>
                    <a:pt x="161" y="375"/>
                  </a:cubicBezTo>
                  <a:cubicBezTo>
                    <a:pt x="174" y="375"/>
                    <a:pt x="184" y="380"/>
                    <a:pt x="189" y="391"/>
                  </a:cubicBezTo>
                  <a:cubicBezTo>
                    <a:pt x="195" y="401"/>
                    <a:pt x="198" y="411"/>
                    <a:pt x="198" y="419"/>
                  </a:cubicBezTo>
                  <a:cubicBezTo>
                    <a:pt x="197" y="430"/>
                    <a:pt x="194" y="440"/>
                    <a:pt x="189" y="449"/>
                  </a:cubicBezTo>
                  <a:lnTo>
                    <a:pt x="168" y="483"/>
                  </a:lnTo>
                  <a:cubicBezTo>
                    <a:pt x="160" y="497"/>
                    <a:pt x="157" y="513"/>
                    <a:pt x="158" y="530"/>
                  </a:cubicBezTo>
                  <a:cubicBezTo>
                    <a:pt x="158" y="561"/>
                    <a:pt x="169" y="577"/>
                    <a:pt x="191" y="577"/>
                  </a:cubicBezTo>
                  <a:cubicBezTo>
                    <a:pt x="200" y="578"/>
                    <a:pt x="207" y="575"/>
                    <a:pt x="211" y="567"/>
                  </a:cubicBezTo>
                  <a:cubicBezTo>
                    <a:pt x="216" y="559"/>
                    <a:pt x="218" y="553"/>
                    <a:pt x="218" y="548"/>
                  </a:cubicBezTo>
                  <a:cubicBezTo>
                    <a:pt x="219" y="544"/>
                    <a:pt x="218" y="536"/>
                    <a:pt x="216" y="524"/>
                  </a:cubicBezTo>
                  <a:cubicBezTo>
                    <a:pt x="214" y="513"/>
                    <a:pt x="213" y="503"/>
                    <a:pt x="213" y="494"/>
                  </a:cubicBezTo>
                  <a:cubicBezTo>
                    <a:pt x="212" y="485"/>
                    <a:pt x="216" y="474"/>
                    <a:pt x="223" y="462"/>
                  </a:cubicBezTo>
                  <a:cubicBezTo>
                    <a:pt x="233" y="445"/>
                    <a:pt x="249" y="436"/>
                    <a:pt x="273" y="435"/>
                  </a:cubicBezTo>
                  <a:cubicBezTo>
                    <a:pt x="285" y="435"/>
                    <a:pt x="294" y="437"/>
                    <a:pt x="300" y="440"/>
                  </a:cubicBezTo>
                  <a:cubicBezTo>
                    <a:pt x="307" y="444"/>
                    <a:pt x="314" y="452"/>
                    <a:pt x="323" y="465"/>
                  </a:cubicBezTo>
                  <a:cubicBezTo>
                    <a:pt x="331" y="478"/>
                    <a:pt x="336" y="487"/>
                    <a:pt x="336" y="492"/>
                  </a:cubicBezTo>
                  <a:cubicBezTo>
                    <a:pt x="335" y="497"/>
                    <a:pt x="330" y="501"/>
                    <a:pt x="321" y="502"/>
                  </a:cubicBezTo>
                  <a:cubicBezTo>
                    <a:pt x="318" y="503"/>
                    <a:pt x="315" y="503"/>
                    <a:pt x="313" y="502"/>
                  </a:cubicBezTo>
                  <a:cubicBezTo>
                    <a:pt x="311" y="501"/>
                    <a:pt x="306" y="496"/>
                    <a:pt x="298" y="489"/>
                  </a:cubicBezTo>
                  <a:cubicBezTo>
                    <a:pt x="290" y="481"/>
                    <a:pt x="284" y="477"/>
                    <a:pt x="280" y="475"/>
                  </a:cubicBezTo>
                  <a:cubicBezTo>
                    <a:pt x="276" y="474"/>
                    <a:pt x="273" y="473"/>
                    <a:pt x="269" y="473"/>
                  </a:cubicBezTo>
                  <a:cubicBezTo>
                    <a:pt x="260" y="474"/>
                    <a:pt x="255" y="477"/>
                    <a:pt x="253" y="482"/>
                  </a:cubicBezTo>
                  <a:cubicBezTo>
                    <a:pt x="250" y="486"/>
                    <a:pt x="249" y="493"/>
                    <a:pt x="248" y="501"/>
                  </a:cubicBezTo>
                  <a:cubicBezTo>
                    <a:pt x="247" y="509"/>
                    <a:pt x="247" y="519"/>
                    <a:pt x="249" y="530"/>
                  </a:cubicBezTo>
                  <a:cubicBezTo>
                    <a:pt x="251" y="541"/>
                    <a:pt x="252" y="551"/>
                    <a:pt x="253" y="558"/>
                  </a:cubicBezTo>
                  <a:cubicBezTo>
                    <a:pt x="253" y="565"/>
                    <a:pt x="251" y="573"/>
                    <a:pt x="246" y="583"/>
                  </a:cubicBezTo>
                  <a:cubicBezTo>
                    <a:pt x="240" y="593"/>
                    <a:pt x="232" y="602"/>
                    <a:pt x="221" y="608"/>
                  </a:cubicBezTo>
                  <a:cubicBezTo>
                    <a:pt x="210" y="615"/>
                    <a:pt x="199" y="618"/>
                    <a:pt x="188" y="617"/>
                  </a:cubicBezTo>
                  <a:cubicBezTo>
                    <a:pt x="163" y="617"/>
                    <a:pt x="145" y="608"/>
                    <a:pt x="133" y="590"/>
                  </a:cubicBezTo>
                  <a:cubicBezTo>
                    <a:pt x="121" y="572"/>
                    <a:pt x="116" y="555"/>
                    <a:pt x="117" y="539"/>
                  </a:cubicBezTo>
                  <a:cubicBezTo>
                    <a:pt x="117" y="507"/>
                    <a:pt x="123" y="482"/>
                    <a:pt x="137" y="462"/>
                  </a:cubicBezTo>
                  <a:lnTo>
                    <a:pt x="158" y="432"/>
                  </a:lnTo>
                  <a:cubicBezTo>
                    <a:pt x="161" y="427"/>
                    <a:pt x="162" y="423"/>
                    <a:pt x="162" y="421"/>
                  </a:cubicBezTo>
                  <a:cubicBezTo>
                    <a:pt x="160" y="416"/>
                    <a:pt x="157" y="413"/>
                    <a:pt x="152" y="413"/>
                  </a:cubicBezTo>
                  <a:cubicBezTo>
                    <a:pt x="151" y="414"/>
                    <a:pt x="146" y="419"/>
                    <a:pt x="136" y="426"/>
                  </a:cubicBezTo>
                  <a:cubicBezTo>
                    <a:pt x="126" y="434"/>
                    <a:pt x="116" y="437"/>
                    <a:pt x="107" y="436"/>
                  </a:cubicBezTo>
                  <a:cubicBezTo>
                    <a:pt x="87" y="436"/>
                    <a:pt x="73" y="431"/>
                    <a:pt x="66" y="420"/>
                  </a:cubicBezTo>
                  <a:cubicBezTo>
                    <a:pt x="59" y="409"/>
                    <a:pt x="55" y="396"/>
                    <a:pt x="55" y="380"/>
                  </a:cubicBezTo>
                  <a:cubicBezTo>
                    <a:pt x="54" y="364"/>
                    <a:pt x="59" y="349"/>
                    <a:pt x="68" y="334"/>
                  </a:cubicBezTo>
                  <a:cubicBezTo>
                    <a:pt x="72" y="327"/>
                    <a:pt x="77" y="321"/>
                    <a:pt x="83" y="316"/>
                  </a:cubicBezTo>
                  <a:cubicBezTo>
                    <a:pt x="89" y="311"/>
                    <a:pt x="98" y="306"/>
                    <a:pt x="110" y="302"/>
                  </a:cubicBezTo>
                  <a:cubicBezTo>
                    <a:pt x="121" y="298"/>
                    <a:pt x="133" y="295"/>
                    <a:pt x="145" y="293"/>
                  </a:cubicBezTo>
                  <a:cubicBezTo>
                    <a:pt x="158" y="292"/>
                    <a:pt x="164" y="290"/>
                    <a:pt x="165" y="288"/>
                  </a:cubicBezTo>
                  <a:cubicBezTo>
                    <a:pt x="166" y="286"/>
                    <a:pt x="166" y="284"/>
                    <a:pt x="166" y="281"/>
                  </a:cubicBezTo>
                  <a:lnTo>
                    <a:pt x="166" y="268"/>
                  </a:lnTo>
                  <a:cubicBezTo>
                    <a:pt x="165" y="265"/>
                    <a:pt x="164" y="262"/>
                    <a:pt x="165" y="261"/>
                  </a:cubicBezTo>
                  <a:lnTo>
                    <a:pt x="166" y="257"/>
                  </a:lnTo>
                  <a:lnTo>
                    <a:pt x="168" y="247"/>
                  </a:lnTo>
                  <a:cubicBezTo>
                    <a:pt x="138" y="252"/>
                    <a:pt x="120" y="251"/>
                    <a:pt x="114" y="246"/>
                  </a:cubicBezTo>
                  <a:cubicBezTo>
                    <a:pt x="110" y="244"/>
                    <a:pt x="106" y="239"/>
                    <a:pt x="103" y="231"/>
                  </a:cubicBezTo>
                  <a:cubicBezTo>
                    <a:pt x="99" y="224"/>
                    <a:pt x="96" y="212"/>
                    <a:pt x="95" y="197"/>
                  </a:cubicBezTo>
                  <a:cubicBezTo>
                    <a:pt x="94" y="181"/>
                    <a:pt x="102" y="168"/>
                    <a:pt x="117" y="158"/>
                  </a:cubicBezTo>
                  <a:cubicBezTo>
                    <a:pt x="132" y="148"/>
                    <a:pt x="150" y="143"/>
                    <a:pt x="172" y="142"/>
                  </a:cubicBezTo>
                  <a:lnTo>
                    <a:pt x="233" y="140"/>
                  </a:lnTo>
                  <a:cubicBezTo>
                    <a:pt x="256" y="140"/>
                    <a:pt x="271" y="136"/>
                    <a:pt x="277" y="126"/>
                  </a:cubicBezTo>
                  <a:cubicBezTo>
                    <a:pt x="284" y="117"/>
                    <a:pt x="287" y="106"/>
                    <a:pt x="287" y="94"/>
                  </a:cubicBezTo>
                  <a:cubicBezTo>
                    <a:pt x="286" y="82"/>
                    <a:pt x="286" y="73"/>
                    <a:pt x="287" y="65"/>
                  </a:cubicBezTo>
                  <a:cubicBezTo>
                    <a:pt x="287" y="58"/>
                    <a:pt x="286" y="52"/>
                    <a:pt x="283" y="48"/>
                  </a:cubicBezTo>
                  <a:cubicBezTo>
                    <a:pt x="277" y="42"/>
                    <a:pt x="266" y="39"/>
                    <a:pt x="250" y="39"/>
                  </a:cubicBezTo>
                  <a:cubicBezTo>
                    <a:pt x="157" y="40"/>
                    <a:pt x="104" y="45"/>
                    <a:pt x="93" y="52"/>
                  </a:cubicBezTo>
                  <a:cubicBezTo>
                    <a:pt x="81" y="60"/>
                    <a:pt x="76" y="69"/>
                    <a:pt x="77" y="81"/>
                  </a:cubicBezTo>
                  <a:lnTo>
                    <a:pt x="80" y="160"/>
                  </a:lnTo>
                  <a:cubicBezTo>
                    <a:pt x="80" y="172"/>
                    <a:pt x="78" y="190"/>
                    <a:pt x="75" y="216"/>
                  </a:cubicBezTo>
                  <a:cubicBezTo>
                    <a:pt x="71" y="241"/>
                    <a:pt x="69" y="259"/>
                    <a:pt x="67" y="268"/>
                  </a:cubicBezTo>
                  <a:cubicBezTo>
                    <a:pt x="65" y="277"/>
                    <a:pt x="60" y="295"/>
                    <a:pt x="51" y="324"/>
                  </a:cubicBezTo>
                  <a:cubicBezTo>
                    <a:pt x="43" y="352"/>
                    <a:pt x="30" y="366"/>
                    <a:pt x="13" y="366"/>
                  </a:cubicBezTo>
                  <a:cubicBezTo>
                    <a:pt x="4" y="367"/>
                    <a:pt x="0" y="364"/>
                    <a:pt x="0" y="357"/>
                  </a:cubicBezTo>
                  <a:cubicBezTo>
                    <a:pt x="0" y="349"/>
                    <a:pt x="0" y="345"/>
                    <a:pt x="0" y="344"/>
                  </a:cubicBezTo>
                  <a:cubicBezTo>
                    <a:pt x="0" y="340"/>
                    <a:pt x="4" y="329"/>
                    <a:pt x="12" y="311"/>
                  </a:cubicBezTo>
                  <a:cubicBezTo>
                    <a:pt x="20" y="293"/>
                    <a:pt x="27" y="270"/>
                    <a:pt x="32" y="241"/>
                  </a:cubicBezTo>
                  <a:cubicBezTo>
                    <a:pt x="37" y="213"/>
                    <a:pt x="40" y="192"/>
                    <a:pt x="41" y="179"/>
                  </a:cubicBezTo>
                  <a:cubicBezTo>
                    <a:pt x="41" y="166"/>
                    <a:pt x="41" y="158"/>
                    <a:pt x="41" y="158"/>
                  </a:cubicBezTo>
                  <a:lnTo>
                    <a:pt x="38" y="86"/>
                  </a:lnTo>
                  <a:cubicBezTo>
                    <a:pt x="38" y="70"/>
                    <a:pt x="42" y="53"/>
                    <a:pt x="53" y="34"/>
                  </a:cubicBezTo>
                  <a:cubicBezTo>
                    <a:pt x="63" y="16"/>
                    <a:pt x="95" y="6"/>
                    <a:pt x="148" y="4"/>
                  </a:cubicBezTo>
                  <a:lnTo>
                    <a:pt x="256" y="0"/>
                  </a:lnTo>
                  <a:cubicBezTo>
                    <a:pt x="296" y="2"/>
                    <a:pt x="317" y="12"/>
                    <a:pt x="321" y="31"/>
                  </a:cubicBezTo>
                  <a:cubicBezTo>
                    <a:pt x="324" y="50"/>
                    <a:pt x="326" y="66"/>
                    <a:pt x="326" y="78"/>
                  </a:cubicBezTo>
                  <a:cubicBezTo>
                    <a:pt x="325" y="100"/>
                    <a:pt x="321" y="121"/>
                    <a:pt x="316" y="143"/>
                  </a:cubicBezTo>
                  <a:cubicBezTo>
                    <a:pt x="310" y="165"/>
                    <a:pt x="287" y="176"/>
                    <a:pt x="246" y="177"/>
                  </a:cubicBezTo>
                  <a:lnTo>
                    <a:pt x="154" y="180"/>
                  </a:lnTo>
                  <a:cubicBezTo>
                    <a:pt x="144" y="181"/>
                    <a:pt x="138" y="184"/>
                    <a:pt x="135" y="190"/>
                  </a:cubicBezTo>
                  <a:cubicBezTo>
                    <a:pt x="132" y="195"/>
                    <a:pt x="131" y="199"/>
                    <a:pt x="132" y="202"/>
                  </a:cubicBezTo>
                  <a:cubicBezTo>
                    <a:pt x="132" y="207"/>
                    <a:pt x="136" y="211"/>
                    <a:pt x="144" y="212"/>
                  </a:cubicBezTo>
                  <a:cubicBezTo>
                    <a:pt x="148" y="212"/>
                    <a:pt x="156" y="212"/>
                    <a:pt x="169" y="209"/>
                  </a:cubicBezTo>
                  <a:cubicBezTo>
                    <a:pt x="183" y="206"/>
                    <a:pt x="200" y="204"/>
                    <a:pt x="222" y="204"/>
                  </a:cubicBezTo>
                  <a:cubicBezTo>
                    <a:pt x="265" y="205"/>
                    <a:pt x="295" y="212"/>
                    <a:pt x="314" y="224"/>
                  </a:cubicBezTo>
                  <a:cubicBezTo>
                    <a:pt x="332" y="237"/>
                    <a:pt x="344" y="253"/>
                    <a:pt x="348" y="273"/>
                  </a:cubicBezTo>
                  <a:cubicBezTo>
                    <a:pt x="353" y="294"/>
                    <a:pt x="357" y="311"/>
                    <a:pt x="358" y="324"/>
                  </a:cubicBezTo>
                  <a:cubicBezTo>
                    <a:pt x="360" y="337"/>
                    <a:pt x="361" y="346"/>
                    <a:pt x="361" y="349"/>
                  </a:cubicBezTo>
                  <a:cubicBezTo>
                    <a:pt x="360" y="357"/>
                    <a:pt x="358" y="364"/>
                    <a:pt x="356" y="369"/>
                  </a:cubicBezTo>
                  <a:cubicBezTo>
                    <a:pt x="353" y="375"/>
                    <a:pt x="348" y="378"/>
                    <a:pt x="343" y="379"/>
                  </a:cubicBezTo>
                  <a:cubicBezTo>
                    <a:pt x="337" y="379"/>
                    <a:pt x="333" y="378"/>
                    <a:pt x="331" y="375"/>
                  </a:cubicBezTo>
                  <a:cubicBezTo>
                    <a:pt x="330" y="374"/>
                    <a:pt x="328" y="372"/>
                    <a:pt x="326" y="370"/>
                  </a:cubicBezTo>
                  <a:cubicBezTo>
                    <a:pt x="325" y="368"/>
                    <a:pt x="323" y="357"/>
                    <a:pt x="321" y="337"/>
                  </a:cubicBezTo>
                  <a:cubicBezTo>
                    <a:pt x="320" y="318"/>
                    <a:pt x="316" y="301"/>
                    <a:pt x="311" y="287"/>
                  </a:cubicBezTo>
                  <a:cubicBezTo>
                    <a:pt x="307" y="273"/>
                    <a:pt x="300" y="263"/>
                    <a:pt x="291" y="258"/>
                  </a:cubicBezTo>
                  <a:cubicBezTo>
                    <a:pt x="282" y="253"/>
                    <a:pt x="267" y="249"/>
                    <a:pt x="247" y="246"/>
                  </a:cubicBezTo>
                  <a:cubicBezTo>
                    <a:pt x="226" y="244"/>
                    <a:pt x="211" y="243"/>
                    <a:pt x="199" y="244"/>
                  </a:cubicBezTo>
                  <a:close/>
                  <a:moveTo>
                    <a:pt x="232" y="112"/>
                  </a:moveTo>
                  <a:lnTo>
                    <a:pt x="166" y="112"/>
                  </a:lnTo>
                  <a:cubicBezTo>
                    <a:pt x="149" y="112"/>
                    <a:pt x="137" y="113"/>
                    <a:pt x="130" y="115"/>
                  </a:cubicBezTo>
                  <a:cubicBezTo>
                    <a:pt x="123" y="117"/>
                    <a:pt x="119" y="118"/>
                    <a:pt x="118" y="118"/>
                  </a:cubicBezTo>
                  <a:cubicBezTo>
                    <a:pt x="112" y="119"/>
                    <a:pt x="107" y="117"/>
                    <a:pt x="104" y="113"/>
                  </a:cubicBezTo>
                  <a:cubicBezTo>
                    <a:pt x="101" y="108"/>
                    <a:pt x="99" y="105"/>
                    <a:pt x="99" y="102"/>
                  </a:cubicBezTo>
                  <a:cubicBezTo>
                    <a:pt x="99" y="99"/>
                    <a:pt x="99" y="96"/>
                    <a:pt x="101" y="93"/>
                  </a:cubicBezTo>
                  <a:cubicBezTo>
                    <a:pt x="103" y="89"/>
                    <a:pt x="107" y="85"/>
                    <a:pt x="112" y="83"/>
                  </a:cubicBezTo>
                  <a:cubicBezTo>
                    <a:pt x="118" y="82"/>
                    <a:pt x="137" y="79"/>
                    <a:pt x="169" y="76"/>
                  </a:cubicBezTo>
                  <a:cubicBezTo>
                    <a:pt x="205" y="75"/>
                    <a:pt x="229" y="74"/>
                    <a:pt x="240" y="74"/>
                  </a:cubicBezTo>
                  <a:cubicBezTo>
                    <a:pt x="253" y="75"/>
                    <a:pt x="261" y="78"/>
                    <a:pt x="264" y="83"/>
                  </a:cubicBezTo>
                  <a:cubicBezTo>
                    <a:pt x="267" y="88"/>
                    <a:pt x="269" y="92"/>
                    <a:pt x="269" y="93"/>
                  </a:cubicBezTo>
                  <a:cubicBezTo>
                    <a:pt x="268" y="106"/>
                    <a:pt x="256" y="112"/>
                    <a:pt x="232" y="112"/>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par>
                          <p:cTn id="14" fill="hold">
                            <p:stCondLst>
                              <p:cond delay="500"/>
                            </p:stCondLst>
                            <p:childTnLst>
                              <p:par>
                                <p:cTn id="15" presetID="23" presetClass="entr" presetSubtype="52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 calcmode="lin" valueType="num">
                                      <p:cBhvr>
                                        <p:cTn id="19" dur="1000" fill="hold"/>
                                        <p:tgtEl>
                                          <p:spTgt spid="7"/>
                                        </p:tgtEl>
                                        <p:attrNameLst>
                                          <p:attrName>ppt_x</p:attrName>
                                        </p:attrNameLst>
                                      </p:cBhvr>
                                      <p:tavLst>
                                        <p:tav tm="0">
                                          <p:val>
                                            <p:fltVal val="0.5"/>
                                          </p:val>
                                        </p:tav>
                                        <p:tav tm="100000">
                                          <p:val>
                                            <p:strVal val="#ppt_x"/>
                                          </p:val>
                                        </p:tav>
                                      </p:tavLst>
                                    </p:anim>
                                    <p:anim calcmode="lin" valueType="num">
                                      <p:cBhvr>
                                        <p:cTn id="20" dur="1000" fill="hold"/>
                                        <p:tgtEl>
                                          <p:spTgt spid="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solidFill>
                  <a:srgbClr val="002060"/>
                </a:solidFill>
                <a:latin typeface="华光准圆_CNKI" panose="02000500000000000000" charset="-122"/>
                <a:ea typeface="华光准圆_CNKI" panose="02000500000000000000" charset="-122"/>
              </a:rPr>
              <a:t>小结</a:t>
            </a:r>
            <a:endParaRPr lang="zh-CN" altLang="en-US" sz="3200">
              <a:solidFill>
                <a:srgbClr val="002060"/>
              </a:solidFill>
              <a:latin typeface="华光准圆_CNKI" panose="02000500000000000000" charset="-122"/>
              <a:ea typeface="华光准圆_CNKI" panose="02000500000000000000" charset="-122"/>
            </a:endParaRPr>
          </a:p>
        </p:txBody>
      </p:sp>
      <p:sp>
        <p:nvSpPr>
          <p:cNvPr id="2" name="文本框 1"/>
          <p:cNvSpPr txBox="1"/>
          <p:nvPr/>
        </p:nvSpPr>
        <p:spPr>
          <a:xfrm>
            <a:off x="903605" y="1924050"/>
            <a:ext cx="10384790" cy="521970"/>
          </a:xfrm>
          <a:prstGeom prst="rect">
            <a:avLst/>
          </a:prstGeom>
          <a:noFill/>
        </p:spPr>
        <p:txBody>
          <a:bodyPr wrap="square" rtlCol="0" anchor="t">
            <a:spAutoFit/>
          </a:bodyPr>
          <a:lstStyle/>
          <a:p>
            <a:r>
              <a:rPr lang="zh-CN" altLang="en-US" sz="2800" b="1" dirty="0">
                <a:solidFill>
                  <a:srgbClr val="C00000"/>
                </a:solidFill>
                <a:latin typeface="楷体" panose="02010609060101010101" charset="-122"/>
                <a:ea typeface="楷体" panose="02010609060101010101" charset="-122"/>
              </a:rPr>
              <a:t>①首先介绍自己高贵的出身、吉祥的诞辰和美好的名字。</a:t>
            </a:r>
            <a:endParaRPr lang="zh-CN" altLang="en-US" sz="2800" b="1" dirty="0">
              <a:solidFill>
                <a:srgbClr val="C00000"/>
              </a:solidFill>
              <a:latin typeface="楷体" panose="02010609060101010101" charset="-122"/>
              <a:ea typeface="楷体" panose="02010609060101010101" charset="-122"/>
            </a:endParaRPr>
          </a:p>
        </p:txBody>
      </p:sp>
      <p:sp>
        <p:nvSpPr>
          <p:cNvPr id="4" name="文本框 3"/>
          <p:cNvSpPr txBox="1"/>
          <p:nvPr/>
        </p:nvSpPr>
        <p:spPr>
          <a:xfrm>
            <a:off x="793750" y="1340485"/>
            <a:ext cx="10604500" cy="521970"/>
          </a:xfrm>
          <a:prstGeom prst="rect">
            <a:avLst/>
          </a:prstGeom>
          <a:noFill/>
        </p:spPr>
        <p:txBody>
          <a:bodyPr wrap="square" rtlCol="0">
            <a:spAutoFit/>
          </a:bodyPr>
          <a:lstStyle/>
          <a:p>
            <a:pPr algn="l">
              <a:buClrTx/>
              <a:buSzTx/>
              <a:buFontTx/>
            </a:pPr>
            <a:r>
              <a:rPr sz="2800" b="1">
                <a:solidFill>
                  <a:srgbClr val="5F2F1C"/>
                </a:solidFill>
                <a:latin typeface="楷体" panose="02010609060101010101" charset="-122"/>
                <a:ea typeface="楷体" panose="02010609060101010101" charset="-122"/>
                <a:cs typeface="楷体" panose="02010609060101010101" charset="-122"/>
                <a:sym typeface="+mn-ea"/>
              </a:rPr>
              <a:t>1、请梳理行文脉络。</a:t>
            </a:r>
            <a:endParaRPr sz="2800" b="1">
              <a:solidFill>
                <a:srgbClr val="5F2F1C"/>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903605" y="2633345"/>
            <a:ext cx="10384790" cy="953135"/>
          </a:xfrm>
          <a:prstGeom prst="rect">
            <a:avLst/>
          </a:prstGeom>
          <a:noFill/>
        </p:spPr>
        <p:txBody>
          <a:bodyPr wrap="square" rtlCol="0" anchor="t">
            <a:spAutoFit/>
          </a:bodyPr>
          <a:lstStyle/>
          <a:p>
            <a:pPr algn="l">
              <a:buClrTx/>
              <a:buSzTx/>
              <a:buFontTx/>
            </a:pPr>
            <a:r>
              <a:rPr lang="zh-CN" altLang="en-US" sz="2800" b="1" dirty="0">
                <a:solidFill>
                  <a:srgbClr val="C00000"/>
                </a:solidFill>
                <a:latin typeface="楷体" panose="02010609060101010101" charset="-122"/>
                <a:ea typeface="楷体" panose="02010609060101010101" charset="-122"/>
              </a:rPr>
              <a:t>②接着叙述自己的才能修养、忧虑希望，表达立志改革，愿为前驱的报国之情。</a:t>
            </a:r>
            <a:endParaRPr lang="zh-CN" altLang="en-US" sz="2800" b="1" dirty="0">
              <a:solidFill>
                <a:srgbClr val="C00000"/>
              </a:solidFill>
              <a:latin typeface="楷体" panose="02010609060101010101" charset="-122"/>
              <a:ea typeface="楷体" panose="02010609060101010101" charset="-122"/>
            </a:endParaRPr>
          </a:p>
        </p:txBody>
      </p:sp>
      <p:sp>
        <p:nvSpPr>
          <p:cNvPr id="6" name="文本框 5"/>
          <p:cNvSpPr txBox="1"/>
          <p:nvPr/>
        </p:nvSpPr>
        <p:spPr>
          <a:xfrm>
            <a:off x="903605" y="3810635"/>
            <a:ext cx="10384790" cy="521970"/>
          </a:xfrm>
          <a:prstGeom prst="rect">
            <a:avLst/>
          </a:prstGeom>
          <a:noFill/>
        </p:spPr>
        <p:txBody>
          <a:bodyPr wrap="square" rtlCol="0" anchor="t">
            <a:spAutoFit/>
          </a:bodyPr>
          <a:lstStyle/>
          <a:p>
            <a:pPr algn="l">
              <a:buClrTx/>
              <a:buSzTx/>
              <a:buFontTx/>
            </a:pPr>
            <a:r>
              <a:rPr lang="zh-CN" altLang="en-US" sz="2800" b="1">
                <a:solidFill>
                  <a:srgbClr val="C00000"/>
                </a:solidFill>
                <a:latin typeface="楷体" panose="02010609060101010101" charset="-122"/>
                <a:ea typeface="楷体" panose="02010609060101010101" charset="-122"/>
              </a:rPr>
              <a:t>③然后追述受屈遭贬的政治原因，表示不愿同流合污。</a:t>
            </a:r>
            <a:endParaRPr lang="zh-CN" altLang="en-US" sz="2800" b="1">
              <a:solidFill>
                <a:srgbClr val="C00000"/>
              </a:solidFill>
              <a:latin typeface="楷体" panose="02010609060101010101" charset="-122"/>
              <a:ea typeface="楷体" panose="02010609060101010101" charset="-122"/>
            </a:endParaRPr>
          </a:p>
        </p:txBody>
      </p:sp>
      <p:sp>
        <p:nvSpPr>
          <p:cNvPr id="7" name="文本框 6"/>
          <p:cNvSpPr txBox="1"/>
          <p:nvPr/>
        </p:nvSpPr>
        <p:spPr>
          <a:xfrm>
            <a:off x="903605" y="4556125"/>
            <a:ext cx="10384790" cy="953135"/>
          </a:xfrm>
          <a:prstGeom prst="rect">
            <a:avLst/>
          </a:prstGeom>
          <a:noFill/>
        </p:spPr>
        <p:txBody>
          <a:bodyPr wrap="square" rtlCol="0" anchor="t">
            <a:spAutoFit/>
          </a:bodyPr>
          <a:lstStyle/>
          <a:p>
            <a:pPr algn="l">
              <a:buClrTx/>
              <a:buSzTx/>
              <a:buFontTx/>
            </a:pPr>
            <a:r>
              <a:rPr lang="zh-CN" altLang="en-US" sz="2800" b="1">
                <a:solidFill>
                  <a:srgbClr val="C00000"/>
                </a:solidFill>
                <a:latin typeface="楷体" panose="02010609060101010101" charset="-122"/>
                <a:ea typeface="楷体" panose="02010609060101010101" charset="-122"/>
              </a:rPr>
              <a:t>④最后反思，表现了诗人高洁自守的品质，抒发了诗人反省自己和献身理想的热情。</a:t>
            </a:r>
            <a:endParaRPr lang="zh-CN" altLang="en-US" sz="2800" b="1">
              <a:solidFill>
                <a:srgbClr val="C00000"/>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926899" y="706947"/>
            <a:ext cx="1579154" cy="452968"/>
          </a:xfrm>
        </p:spPr>
        <p:txBody>
          <a:bodyPr/>
          <a:lstStyle/>
          <a:p>
            <a:pPr>
              <a:lnSpc>
                <a:spcPct val="100000"/>
              </a:lnSpc>
            </a:pPr>
            <a:r>
              <a:rPr lang="zh-CN" altLang="en-US" sz="3200">
                <a:latin typeface="华光准圆_CNKI" panose="02000500000000000000" charset="-122"/>
                <a:ea typeface="华光准圆_CNKI" panose="02000500000000000000" charset="-122"/>
              </a:rPr>
              <a:t>小结</a:t>
            </a:r>
            <a:endParaRPr lang="zh-CN" altLang="en-US" sz="3200">
              <a:latin typeface="华光准圆_CNKI" panose="02000500000000000000" charset="-122"/>
              <a:ea typeface="华光准圆_CNKI" panose="02000500000000000000" charset="-122"/>
            </a:endParaRPr>
          </a:p>
        </p:txBody>
      </p:sp>
      <p:sp>
        <p:nvSpPr>
          <p:cNvPr id="2" name="文本框 1"/>
          <p:cNvSpPr txBox="1"/>
          <p:nvPr/>
        </p:nvSpPr>
        <p:spPr>
          <a:xfrm>
            <a:off x="766354" y="1814830"/>
            <a:ext cx="10607675" cy="4225925"/>
          </a:xfrm>
          <a:prstGeom prst="rect">
            <a:avLst/>
          </a:prstGeom>
          <a:noFill/>
        </p:spPr>
        <p:txBody>
          <a:bodyPr wrap="square" rtlCol="0" anchor="t">
            <a:spAutoFit/>
          </a:bodyPr>
          <a:lstStyle/>
          <a:p>
            <a:pPr indent="711200" fontAlgn="auto">
              <a:lnSpc>
                <a:spcPct val="120000"/>
              </a:lnSpc>
            </a:pPr>
            <a:r>
              <a:rPr lang="zh-CN" altLang="en-US" sz="2800" b="1" dirty="0">
                <a:latin typeface="华文中宋" panose="02010600040101010101" charset="-122"/>
                <a:ea typeface="华文中宋" panose="02010600040101010101" charset="-122"/>
              </a:rPr>
              <a:t>“美人”</a:t>
            </a:r>
            <a:r>
              <a:rPr lang="zh-CN" altLang="en-US" sz="2800" b="1" dirty="0">
                <a:solidFill>
                  <a:srgbClr val="0070C0"/>
                </a:solidFill>
                <a:latin typeface="华文中宋" panose="02010600040101010101" charset="-122"/>
                <a:ea typeface="华文中宋" panose="02010600040101010101" charset="-122"/>
              </a:rPr>
              <a:t>或是比喻君王，或是作者自喻</a:t>
            </a:r>
            <a:r>
              <a:rPr lang="zh-CN" altLang="en-US" sz="2800" b="1" dirty="0">
                <a:latin typeface="华文中宋" panose="02010600040101010101" charset="-122"/>
                <a:ea typeface="华文中宋" panose="02010600040101010101" charset="-122"/>
              </a:rPr>
              <a:t>。《离骚》</a:t>
            </a:r>
            <a:r>
              <a:rPr lang="zh-CN" altLang="en-US" sz="2800" b="1" dirty="0">
                <a:solidFill>
                  <a:srgbClr val="0070C0"/>
                </a:solidFill>
                <a:latin typeface="华文中宋" panose="02010600040101010101" charset="-122"/>
                <a:ea typeface="华文中宋" panose="02010600040101010101" charset="-122"/>
              </a:rPr>
              <a:t>前半部分</a:t>
            </a:r>
            <a:r>
              <a:rPr lang="zh-CN" altLang="en-US" sz="2800" b="1" dirty="0">
                <a:latin typeface="华文中宋" panose="02010600040101010101" charset="-122"/>
                <a:ea typeface="华文中宋" panose="02010600040101010101" charset="-122"/>
              </a:rPr>
              <a:t>，屈原将</a:t>
            </a:r>
            <a:r>
              <a:rPr lang="zh-CN" altLang="en-US" sz="2800" b="1" dirty="0">
                <a:solidFill>
                  <a:srgbClr val="FF0000"/>
                </a:solidFill>
                <a:latin typeface="华文中宋" panose="02010600040101010101" charset="-122"/>
                <a:ea typeface="华文中宋" panose="02010600040101010101" charset="-122"/>
              </a:rPr>
              <a:t>楚王作为男性形象</a:t>
            </a:r>
            <a:r>
              <a:rPr lang="zh-CN" altLang="en-US" sz="2800" b="1" dirty="0">
                <a:latin typeface="华文中宋" panose="02010600040101010101" charset="-122"/>
                <a:ea typeface="华文中宋" panose="02010600040101010101" charset="-122"/>
              </a:rPr>
              <a:t>，其</a:t>
            </a:r>
            <a:r>
              <a:rPr lang="zh-CN" altLang="en-US" sz="2800" b="1" dirty="0">
                <a:solidFill>
                  <a:srgbClr val="FF0000"/>
                </a:solidFill>
                <a:latin typeface="华文中宋" panose="02010600040101010101" charset="-122"/>
                <a:ea typeface="华文中宋" panose="02010600040101010101" charset="-122"/>
              </a:rPr>
              <a:t>自我形象是女性</a:t>
            </a:r>
            <a:r>
              <a:rPr lang="zh-CN" altLang="en-US" sz="2800" b="1" dirty="0">
                <a:latin typeface="华文中宋" panose="02010600040101010101" charset="-122"/>
                <a:ea typeface="华文中宋" panose="02010600040101010101" charset="-122"/>
              </a:rPr>
              <a:t>，</a:t>
            </a:r>
            <a:r>
              <a:rPr lang="zh-CN" altLang="en-US" sz="2800" b="1" dirty="0">
                <a:solidFill>
                  <a:srgbClr val="FF0000"/>
                </a:solidFill>
                <a:latin typeface="华文中宋" panose="02010600040101010101" charset="-122"/>
                <a:ea typeface="华文中宋" panose="02010600040101010101" charset="-122"/>
              </a:rPr>
              <a:t>美人是其自喻</a:t>
            </a:r>
            <a:r>
              <a:rPr lang="zh-CN" altLang="en-US" sz="2800" b="1" dirty="0">
                <a:latin typeface="华文中宋" panose="02010600040101010101" charset="-122"/>
                <a:ea typeface="华文中宋" panose="02010600040101010101" charset="-122"/>
              </a:rPr>
              <a:t>。以男女婚娶喻君臣相契，以男方的变卦喻楚王的疑忌贤臣、对自己不能始终信任的事实，所以才有了“惟草木之零落兮，恐美人之迟暮”的感叹。</a:t>
            </a:r>
            <a:endParaRPr lang="zh-CN" altLang="en-US" sz="2800" b="1" dirty="0">
              <a:latin typeface="华文中宋" panose="02010600040101010101" charset="-122"/>
              <a:ea typeface="华文中宋" panose="02010600040101010101" charset="-122"/>
            </a:endParaRPr>
          </a:p>
          <a:p>
            <a:pPr indent="711200" fontAlgn="auto">
              <a:lnSpc>
                <a:spcPct val="120000"/>
              </a:lnSpc>
            </a:pPr>
            <a:r>
              <a:rPr lang="zh-CN" altLang="en-US" sz="2800" b="1" dirty="0">
                <a:latin typeface="华文中宋" panose="02010600040101010101" charset="-122"/>
                <a:ea typeface="华文中宋" panose="02010600040101010101" charset="-122"/>
              </a:rPr>
              <a:t>《离骚》后半部分，</a:t>
            </a:r>
            <a:r>
              <a:rPr lang="zh-CN" altLang="en-US" sz="2800" b="1" dirty="0">
                <a:solidFill>
                  <a:srgbClr val="FF0000"/>
                </a:solidFill>
                <a:latin typeface="华文中宋" panose="02010600040101010101" charset="-122"/>
                <a:ea typeface="华文中宋" panose="02010600040101010101" charset="-122"/>
              </a:rPr>
              <a:t>屈原又转为男性</a:t>
            </a:r>
            <a:r>
              <a:rPr lang="zh-CN" altLang="en-US" sz="2800" b="1" dirty="0">
                <a:latin typeface="华文中宋" panose="02010600040101010101" charset="-122"/>
                <a:ea typeface="华文中宋" panose="02010600040101010101" charset="-122"/>
              </a:rPr>
              <a:t>，“高余冠之岌岌兮，长余佩之陆离”，而将</a:t>
            </a:r>
            <a:r>
              <a:rPr lang="zh-CN" altLang="en-US" sz="2800" b="1" dirty="0">
                <a:solidFill>
                  <a:srgbClr val="FF0000"/>
                </a:solidFill>
                <a:latin typeface="华文中宋" panose="02010600040101010101" charset="-122"/>
                <a:ea typeface="华文中宋" panose="02010600040101010101" charset="-122"/>
              </a:rPr>
              <a:t>君王喻为美人</a:t>
            </a:r>
            <a:r>
              <a:rPr lang="zh-CN" altLang="en-US" sz="2800" b="1" dirty="0">
                <a:latin typeface="华文中宋" panose="02010600040101010101" charset="-122"/>
                <a:ea typeface="华文中宋" panose="02010600040101010101" charset="-122"/>
              </a:rPr>
              <a:t>，他四处“求女”，即</a:t>
            </a:r>
            <a:r>
              <a:rPr lang="zh-CN" altLang="en-US" sz="2800" b="1" dirty="0">
                <a:solidFill>
                  <a:srgbClr val="FF0000"/>
                </a:solidFill>
                <a:latin typeface="华文中宋" panose="02010600040101010101" charset="-122"/>
                <a:ea typeface="华文中宋" panose="02010600040101010101" charset="-122"/>
              </a:rPr>
              <a:t>寻求圣主贤君</a:t>
            </a:r>
            <a:r>
              <a:rPr lang="zh-CN" altLang="en-US" sz="2800" b="1" dirty="0">
                <a:latin typeface="华文中宋" panose="02010600040101010101" charset="-122"/>
                <a:ea typeface="华文中宋" panose="02010600040101010101" charset="-122"/>
              </a:rPr>
              <a:t>。然而，周围都是些蔽美嫉妒的小人或庸臣，理想求而不达。</a:t>
            </a:r>
            <a:endParaRPr lang="zh-CN" altLang="en-US" sz="2800" b="1" dirty="0">
              <a:latin typeface="华文中宋" panose="02010600040101010101" charset="-122"/>
              <a:ea typeface="华文中宋" panose="02010600040101010101" charset="-122"/>
            </a:endParaRPr>
          </a:p>
        </p:txBody>
      </p:sp>
      <p:sp>
        <p:nvSpPr>
          <p:cNvPr id="4" name="文本框 3"/>
          <p:cNvSpPr txBox="1"/>
          <p:nvPr/>
        </p:nvSpPr>
        <p:spPr>
          <a:xfrm>
            <a:off x="2875098" y="637945"/>
            <a:ext cx="7566479" cy="521970"/>
          </a:xfrm>
          <a:prstGeom prst="rect">
            <a:avLst/>
          </a:prstGeom>
          <a:noFill/>
        </p:spPr>
        <p:txBody>
          <a:bodyPr wrap="square" rtlCol="0">
            <a:spAutoFit/>
          </a:bodyPr>
          <a:lstStyle/>
          <a:p>
            <a:r>
              <a:rPr lang="en-US" sz="2800" b="1" dirty="0">
                <a:solidFill>
                  <a:srgbClr val="5F2F1C"/>
                </a:solidFill>
                <a:latin typeface="楷体" panose="02010609060101010101" charset="-122"/>
                <a:ea typeface="楷体" panose="02010609060101010101" charset="-122"/>
                <a:cs typeface="楷体" panose="02010609060101010101" charset="-122"/>
                <a:sym typeface="+mn-ea"/>
              </a:rPr>
              <a:t>2.</a:t>
            </a:r>
            <a:r>
              <a:rPr sz="2800" b="1" dirty="0">
                <a:solidFill>
                  <a:srgbClr val="5F2F1C"/>
                </a:solidFill>
                <a:latin typeface="楷体" panose="02010609060101010101" charset="-122"/>
                <a:ea typeface="楷体" panose="02010609060101010101" charset="-122"/>
                <a:cs typeface="楷体" panose="02010609060101010101" charset="-122"/>
                <a:sym typeface="+mn-ea"/>
              </a:rPr>
              <a:t>文中塑造了一个什么样的抒情主人公形象?</a:t>
            </a:r>
            <a:endParaRPr lang="zh-CN" altLang="en-US" sz="2800" b="1" dirty="0">
              <a:solidFill>
                <a:srgbClr val="5F2F1C"/>
              </a:solidFill>
              <a:latin typeface="楷体" panose="02010609060101010101" charset="-122"/>
              <a:ea typeface="楷体" panose="02010609060101010101" charset="-122"/>
              <a:cs typeface="楷体" panose="02010609060101010101" charset="-122"/>
              <a:sym typeface="+mn-ea"/>
            </a:endParaRPr>
          </a:p>
        </p:txBody>
      </p:sp>
      <p:sp>
        <p:nvSpPr>
          <p:cNvPr id="5" name="矩形 4"/>
          <p:cNvSpPr/>
          <p:nvPr/>
        </p:nvSpPr>
        <p:spPr>
          <a:xfrm>
            <a:off x="4122791" y="1272752"/>
            <a:ext cx="963015" cy="523220"/>
          </a:xfrm>
          <a:prstGeom prst="rect">
            <a:avLst/>
          </a:prstGeom>
        </p:spPr>
        <p:txBody>
          <a:bodyPr wrap="square">
            <a:spAutoFit/>
          </a:bodyPr>
          <a:lstStyle/>
          <a:p>
            <a:r>
              <a:rPr lang="zh-CN" altLang="en-US" sz="2800" dirty="0" smtClean="0">
                <a:latin typeface="黑体" panose="02010609060101010101" charset="-122"/>
                <a:ea typeface="黑体" panose="02010609060101010101" charset="-122"/>
              </a:rPr>
              <a:t>女性</a:t>
            </a:r>
            <a:endParaRPr lang="zh-CN" altLang="en-US" sz="2800" dirty="0">
              <a:latin typeface="黑体" panose="02010609060101010101" charset="-122"/>
              <a:ea typeface="黑体" panose="02010609060101010101" charset="-122"/>
            </a:endParaRPr>
          </a:p>
        </p:txBody>
      </p:sp>
      <p:sp>
        <p:nvSpPr>
          <p:cNvPr id="6" name="矩形 5"/>
          <p:cNvSpPr/>
          <p:nvPr/>
        </p:nvSpPr>
        <p:spPr>
          <a:xfrm>
            <a:off x="7859783" y="1225762"/>
            <a:ext cx="1049086" cy="523220"/>
          </a:xfrm>
          <a:prstGeom prst="rect">
            <a:avLst/>
          </a:prstGeom>
        </p:spPr>
        <p:txBody>
          <a:bodyPr wrap="square">
            <a:spAutoFit/>
          </a:bodyPr>
          <a:lstStyle/>
          <a:p>
            <a:r>
              <a:rPr lang="zh-CN" altLang="en-US" sz="2800" dirty="0" smtClean="0">
                <a:latin typeface="黑体" panose="02010609060101010101" charset="-122"/>
                <a:ea typeface="黑体" panose="02010609060101010101" charset="-122"/>
              </a:rPr>
              <a:t>男性</a:t>
            </a:r>
            <a:endParaRPr lang="zh-CN" altLang="en-US" sz="2800" dirty="0">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to="" calcmode="lin" valueType="num">
                                      <p:cBhvr>
                                        <p:cTn id="19" dur="1" fill="hold"/>
                                        <p:tgtEl>
                                          <p:spTgt spid="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文学常识</a:t>
            </a:r>
            <a:endParaRPr lang="zh-CN" altLang="en-US"/>
          </a:p>
        </p:txBody>
      </p:sp>
      <p:sp>
        <p:nvSpPr>
          <p:cNvPr id="4111" name="Rectangle 15"/>
          <p:cNvSpPr>
            <a:spLocks noChangeArrowheads="1"/>
          </p:cNvSpPr>
          <p:nvPr>
            <p:custDataLst>
              <p:tags r:id="rId1"/>
            </p:custDataLst>
          </p:nvPr>
        </p:nvSpPr>
        <p:spPr bwMode="auto">
          <a:xfrm>
            <a:off x="1565275" y="1125855"/>
            <a:ext cx="9406890" cy="5720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just">
              <a:lnSpc>
                <a:spcPct val="114000"/>
              </a:lnSpc>
              <a:spcBef>
                <a:spcPct val="0"/>
              </a:spcBef>
              <a:spcAft>
                <a:spcPts val="1200"/>
              </a:spcAft>
            </a:pPr>
            <a:r>
              <a:rPr lang="zh-CN" altLang="en-US" sz="3000">
                <a:latin typeface="印品溜溜圆（非商用）" panose="02000000000000000000" pitchFamily="2" charset="-122"/>
                <a:ea typeface="印品溜溜圆（非商用）" panose="02000000000000000000" pitchFamily="2" charset="-122"/>
              </a:rPr>
              <a:t>“</a:t>
            </a:r>
            <a:r>
              <a:rPr lang="zh-CN" altLang="en-US" sz="3000">
                <a:solidFill>
                  <a:srgbClr val="C00000"/>
                </a:solidFill>
                <a:latin typeface="印品溜溜圆（非商用）" panose="02000000000000000000" pitchFamily="2" charset="-122"/>
                <a:ea typeface="印品溜溜圆（非商用）" panose="02000000000000000000" pitchFamily="2" charset="-122"/>
              </a:rPr>
              <a:t>风</a:t>
            </a:r>
            <a:r>
              <a:rPr lang="zh-CN" altLang="en-US" sz="3000">
                <a:latin typeface="印品溜溜圆（非商用）" panose="02000000000000000000" pitchFamily="2" charset="-122"/>
                <a:ea typeface="印品溜溜圆（非商用）" panose="02000000000000000000" pitchFamily="2" charset="-122"/>
              </a:rPr>
              <a:t>”指</a:t>
            </a:r>
            <a:r>
              <a:rPr lang="en-US" altLang="zh-CN" sz="3000">
                <a:latin typeface="印品溜溜圆（非商用）" panose="02000000000000000000" pitchFamily="2" charset="-122"/>
                <a:ea typeface="印品溜溜圆（非商用）" panose="02000000000000000000" pitchFamily="2" charset="-122"/>
              </a:rPr>
              <a:t>《</a:t>
            </a:r>
            <a:r>
              <a:rPr lang="zh-CN" altLang="en-US" sz="3000">
                <a:latin typeface="印品溜溜圆（非商用）" panose="02000000000000000000" pitchFamily="2" charset="-122"/>
                <a:ea typeface="印品溜溜圆（非商用）" panose="02000000000000000000" pitchFamily="2" charset="-122"/>
              </a:rPr>
              <a:t>诗经</a:t>
            </a:r>
            <a:r>
              <a:rPr lang="en-US" altLang="zh-CN" sz="3000">
                <a:latin typeface="印品溜溜圆（非商用）" panose="02000000000000000000" pitchFamily="2" charset="-122"/>
                <a:ea typeface="印品溜溜圆（非商用）" panose="02000000000000000000" pitchFamily="2" charset="-122"/>
              </a:rPr>
              <a:t>》</a:t>
            </a:r>
            <a:r>
              <a:rPr lang="zh-CN" altLang="en-US" sz="3000">
                <a:latin typeface="印品溜溜圆（非商用）" panose="02000000000000000000" pitchFamily="2" charset="-122"/>
                <a:ea typeface="印品溜溜圆（非商用）" panose="02000000000000000000" pitchFamily="2" charset="-122"/>
              </a:rPr>
              <a:t>中的</a:t>
            </a:r>
            <a:r>
              <a:rPr lang="en-US" altLang="zh-CN" sz="3000">
                <a:latin typeface="印品溜溜圆（非商用）" panose="02000000000000000000" pitchFamily="2" charset="-122"/>
                <a:ea typeface="印品溜溜圆（非商用）" panose="02000000000000000000" pitchFamily="2" charset="-122"/>
              </a:rPr>
              <a:t>《</a:t>
            </a:r>
            <a:r>
              <a:rPr lang="zh-CN" altLang="en-US" sz="3000">
                <a:solidFill>
                  <a:srgbClr val="C00000"/>
                </a:solidFill>
                <a:latin typeface="印品溜溜圆（非商用）" panose="02000000000000000000" pitchFamily="2" charset="-122"/>
                <a:ea typeface="印品溜溜圆（非商用）" panose="02000000000000000000" pitchFamily="2" charset="-122"/>
              </a:rPr>
              <a:t>国风</a:t>
            </a:r>
            <a:r>
              <a:rPr lang="en-US" altLang="zh-CN" sz="3000">
                <a:latin typeface="印品溜溜圆（非商用）" panose="02000000000000000000" pitchFamily="2" charset="-122"/>
                <a:ea typeface="印品溜溜圆（非商用）" panose="02000000000000000000" pitchFamily="2" charset="-122"/>
              </a:rPr>
              <a:t>》</a:t>
            </a:r>
            <a:endParaRPr lang="en-US" altLang="zh-CN" sz="3000">
              <a:latin typeface="印品溜溜圆（非商用）" panose="02000000000000000000" pitchFamily="2" charset="-122"/>
              <a:ea typeface="印品溜溜圆（非商用）" panose="02000000000000000000" pitchFamily="2" charset="-122"/>
            </a:endParaRPr>
          </a:p>
          <a:p>
            <a:pPr algn="just">
              <a:lnSpc>
                <a:spcPct val="114000"/>
              </a:lnSpc>
              <a:spcBef>
                <a:spcPct val="0"/>
              </a:spcBef>
              <a:spcAft>
                <a:spcPts val="1200"/>
              </a:spcAft>
            </a:pPr>
            <a:r>
              <a:rPr lang="zh-CN" altLang="en-US" sz="3000">
                <a:latin typeface="印品溜溜圆（非商用）" panose="02000000000000000000" pitchFamily="2" charset="-122"/>
                <a:ea typeface="印品溜溜圆（非商用）" panose="02000000000000000000" pitchFamily="2" charset="-122"/>
              </a:rPr>
              <a:t>“</a:t>
            </a:r>
            <a:r>
              <a:rPr lang="zh-CN" altLang="en-US" sz="3000">
                <a:solidFill>
                  <a:srgbClr val="C00000"/>
                </a:solidFill>
                <a:latin typeface="印品溜溜圆（非商用）" panose="02000000000000000000" pitchFamily="2" charset="-122"/>
                <a:ea typeface="印品溜溜圆（非商用）" panose="02000000000000000000" pitchFamily="2" charset="-122"/>
              </a:rPr>
              <a:t>骚</a:t>
            </a:r>
            <a:r>
              <a:rPr lang="zh-CN" altLang="en-US" sz="3000">
                <a:latin typeface="印品溜溜圆（非商用）" panose="02000000000000000000" pitchFamily="2" charset="-122"/>
                <a:ea typeface="印品溜溜圆（非商用）" panose="02000000000000000000" pitchFamily="2" charset="-122"/>
              </a:rPr>
              <a:t>”即</a:t>
            </a:r>
            <a:r>
              <a:rPr lang="en-US" altLang="zh-CN" sz="3000">
                <a:latin typeface="印品溜溜圆（非商用）" panose="02000000000000000000" pitchFamily="2" charset="-122"/>
                <a:ea typeface="印品溜溜圆（非商用）" panose="02000000000000000000" pitchFamily="2" charset="-122"/>
              </a:rPr>
              <a:t>《</a:t>
            </a:r>
            <a:r>
              <a:rPr lang="zh-CN" altLang="en-US" sz="3000">
                <a:latin typeface="印品溜溜圆（非商用）" panose="02000000000000000000" pitchFamily="2" charset="-122"/>
                <a:ea typeface="印品溜溜圆（非商用）" panose="02000000000000000000" pitchFamily="2" charset="-122"/>
              </a:rPr>
              <a:t>楚辞</a:t>
            </a:r>
            <a:r>
              <a:rPr lang="en-US" altLang="zh-CN" sz="3000">
                <a:latin typeface="印品溜溜圆（非商用）" panose="02000000000000000000" pitchFamily="2" charset="-122"/>
                <a:ea typeface="印品溜溜圆（非商用）" panose="02000000000000000000" pitchFamily="2" charset="-122"/>
              </a:rPr>
              <a:t>》</a:t>
            </a:r>
            <a:r>
              <a:rPr lang="zh-CN" altLang="en-US" sz="3000">
                <a:latin typeface="印品溜溜圆（非商用）" panose="02000000000000000000" pitchFamily="2" charset="-122"/>
                <a:ea typeface="印品溜溜圆（非商用）" panose="02000000000000000000" pitchFamily="2" charset="-122"/>
              </a:rPr>
              <a:t>中的</a:t>
            </a:r>
            <a:r>
              <a:rPr lang="en-US" altLang="zh-CN" sz="3000">
                <a:latin typeface="印品溜溜圆（非商用）" panose="02000000000000000000" pitchFamily="2" charset="-122"/>
                <a:ea typeface="印品溜溜圆（非商用）" panose="02000000000000000000" pitchFamily="2" charset="-122"/>
              </a:rPr>
              <a:t>《</a:t>
            </a:r>
            <a:r>
              <a:rPr lang="zh-CN" altLang="en-US" sz="3000">
                <a:solidFill>
                  <a:srgbClr val="C00000"/>
                </a:solidFill>
                <a:latin typeface="印品溜溜圆（非商用）" panose="02000000000000000000" pitchFamily="2" charset="-122"/>
                <a:ea typeface="印品溜溜圆（非商用）" panose="02000000000000000000" pitchFamily="2" charset="-122"/>
              </a:rPr>
              <a:t>离骚</a:t>
            </a:r>
            <a:r>
              <a:rPr lang="en-US" altLang="zh-CN" sz="3000">
                <a:latin typeface="印品溜溜圆（非商用）" panose="02000000000000000000" pitchFamily="2" charset="-122"/>
                <a:ea typeface="印品溜溜圆（非商用）" panose="02000000000000000000" pitchFamily="2" charset="-122"/>
              </a:rPr>
              <a:t>》</a:t>
            </a:r>
            <a:endParaRPr lang="en-US" altLang="zh-CN" sz="3000">
              <a:latin typeface="印品溜溜圆（非商用）" panose="02000000000000000000" pitchFamily="2" charset="-122"/>
              <a:ea typeface="印品溜溜圆（非商用）" panose="02000000000000000000" pitchFamily="2" charset="-122"/>
            </a:endParaRPr>
          </a:p>
          <a:p>
            <a:pPr algn="just">
              <a:lnSpc>
                <a:spcPct val="114000"/>
              </a:lnSpc>
              <a:spcBef>
                <a:spcPct val="0"/>
              </a:spcBef>
              <a:spcAft>
                <a:spcPts val="1200"/>
              </a:spcAft>
            </a:pPr>
            <a:r>
              <a:rPr lang="en-US" altLang="zh-CN" sz="3000">
                <a:solidFill>
                  <a:srgbClr val="C00000"/>
                </a:solidFill>
                <a:latin typeface="印品溜溜圆（非商用）" panose="02000000000000000000" pitchFamily="2" charset="-122"/>
                <a:ea typeface="印品溜溜圆（非商用）" panose="02000000000000000000" pitchFamily="2" charset="-122"/>
              </a:rPr>
              <a:t>《</a:t>
            </a:r>
            <a:r>
              <a:rPr lang="zh-CN" altLang="en-US" sz="3000">
                <a:solidFill>
                  <a:srgbClr val="C00000"/>
                </a:solidFill>
                <a:latin typeface="印品溜溜圆（非商用）" panose="02000000000000000000" pitchFamily="2" charset="-122"/>
                <a:ea typeface="印品溜溜圆（非商用）" panose="02000000000000000000" pitchFamily="2" charset="-122"/>
              </a:rPr>
              <a:t>诗经</a:t>
            </a:r>
            <a:r>
              <a:rPr lang="en-US" altLang="zh-CN" sz="3000">
                <a:solidFill>
                  <a:srgbClr val="C00000"/>
                </a:solidFill>
                <a:latin typeface="印品溜溜圆（非商用）" panose="02000000000000000000" pitchFamily="2" charset="-122"/>
                <a:ea typeface="印品溜溜圆（非商用）" panose="02000000000000000000" pitchFamily="2" charset="-122"/>
              </a:rPr>
              <a:t>》</a:t>
            </a:r>
            <a:r>
              <a:rPr lang="zh-CN" altLang="en-US" sz="3000">
                <a:solidFill>
                  <a:srgbClr val="C00000"/>
                </a:solidFill>
                <a:latin typeface="印品溜溜圆（非商用）" panose="02000000000000000000" pitchFamily="2" charset="-122"/>
                <a:ea typeface="印品溜溜圆（非商用）" panose="02000000000000000000" pitchFamily="2" charset="-122"/>
              </a:rPr>
              <a:t>《楚辞》</a:t>
            </a:r>
            <a:r>
              <a:rPr lang="zh-CN" altLang="en-US" sz="3000">
                <a:latin typeface="印品溜溜圆（非商用）" panose="02000000000000000000" pitchFamily="2" charset="-122"/>
                <a:ea typeface="印品溜溜圆（非商用）" panose="02000000000000000000" pitchFamily="2" charset="-122"/>
              </a:rPr>
              <a:t>分别开创了我国</a:t>
            </a:r>
            <a:r>
              <a:rPr lang="zh-CN" altLang="en-US" sz="3000">
                <a:solidFill>
                  <a:srgbClr val="C00000"/>
                </a:solidFill>
                <a:latin typeface="印品溜溜圆（非商用）" panose="02000000000000000000" pitchFamily="2" charset="-122"/>
                <a:ea typeface="印品溜溜圆（非商用）" panose="02000000000000000000" pitchFamily="2" charset="-122"/>
              </a:rPr>
              <a:t>现实主义</a:t>
            </a:r>
            <a:r>
              <a:rPr lang="zh-CN" altLang="en-US" sz="3000">
                <a:latin typeface="印品溜溜圆（非商用）" panose="02000000000000000000" pitchFamily="2" charset="-122"/>
                <a:ea typeface="印品溜溜圆（非商用）" panose="02000000000000000000" pitchFamily="2" charset="-122"/>
              </a:rPr>
              <a:t>和</a:t>
            </a:r>
            <a:r>
              <a:rPr lang="zh-CN" altLang="en-US" sz="3000">
                <a:solidFill>
                  <a:srgbClr val="C00000"/>
                </a:solidFill>
                <a:latin typeface="印品溜溜圆（非商用）" panose="02000000000000000000" pitchFamily="2" charset="-122"/>
                <a:ea typeface="印品溜溜圆（非商用）" panose="02000000000000000000" pitchFamily="2" charset="-122"/>
              </a:rPr>
              <a:t>浪漫主义的诗风</a:t>
            </a:r>
            <a:r>
              <a:rPr lang="zh-CN" altLang="en-US" sz="3000">
                <a:latin typeface="印品溜溜圆（非商用）" panose="02000000000000000000" pitchFamily="2" charset="-122"/>
                <a:ea typeface="印品溜溜圆（非商用）" panose="02000000000000000000" pitchFamily="2" charset="-122"/>
              </a:rPr>
              <a:t>。</a:t>
            </a:r>
            <a:endParaRPr lang="en-US" altLang="zh-CN" sz="3000">
              <a:latin typeface="印品溜溜圆（非商用）" panose="02000000000000000000" pitchFamily="2" charset="-122"/>
              <a:ea typeface="印品溜溜圆（非商用）" panose="02000000000000000000" pitchFamily="2" charset="-122"/>
            </a:endParaRPr>
          </a:p>
          <a:p>
            <a:pPr algn="just">
              <a:lnSpc>
                <a:spcPct val="114000"/>
              </a:lnSpc>
              <a:spcBef>
                <a:spcPct val="0"/>
              </a:spcBef>
              <a:spcAft>
                <a:spcPts val="1200"/>
              </a:spcAft>
            </a:pPr>
            <a:r>
              <a:rPr lang="zh-CN" altLang="en-US" sz="3000">
                <a:latin typeface="印品溜溜圆（非商用）" panose="02000000000000000000" pitchFamily="2" charset="-122"/>
                <a:ea typeface="印品溜溜圆（非商用）" panose="02000000000000000000" pitchFamily="2" charset="-122"/>
              </a:rPr>
              <a:t>“</a:t>
            </a:r>
            <a:r>
              <a:rPr lang="zh-CN" altLang="en-US" sz="3000" b="1">
                <a:solidFill>
                  <a:srgbClr val="C00000"/>
                </a:solidFill>
                <a:latin typeface="印品溜溜圆（非商用）" panose="02000000000000000000" pitchFamily="2" charset="-122"/>
                <a:ea typeface="印品溜溜圆（非商用）" panose="02000000000000000000" pitchFamily="2" charset="-122"/>
              </a:rPr>
              <a:t>风骚</a:t>
            </a:r>
            <a:r>
              <a:rPr lang="zh-CN" altLang="en-US" sz="3000">
                <a:latin typeface="印品溜溜圆（非商用）" panose="02000000000000000000" pitchFamily="2" charset="-122"/>
                <a:ea typeface="印品溜溜圆（非商用）" panose="02000000000000000000" pitchFamily="2" charset="-122"/>
              </a:rPr>
              <a:t>”也因此成为</a:t>
            </a:r>
            <a:r>
              <a:rPr lang="zh-CN" altLang="en-US" sz="3000">
                <a:solidFill>
                  <a:srgbClr val="C00000"/>
                </a:solidFill>
                <a:latin typeface="印品溜溜圆（非商用）" panose="02000000000000000000" pitchFamily="2" charset="-122"/>
                <a:ea typeface="印品溜溜圆（非商用）" panose="02000000000000000000" pitchFamily="2" charset="-122"/>
              </a:rPr>
              <a:t>文学的代名词</a:t>
            </a:r>
            <a:r>
              <a:rPr lang="zh-CN" altLang="en-US" sz="3000">
                <a:latin typeface="印品溜溜圆（非商用）" panose="02000000000000000000" pitchFamily="2" charset="-122"/>
                <a:ea typeface="印品溜溜圆（非商用）" panose="02000000000000000000" pitchFamily="2" charset="-122"/>
              </a:rPr>
              <a:t>。</a:t>
            </a:r>
            <a:endParaRPr lang="zh-CN" altLang="en-US" sz="3000">
              <a:latin typeface="印品溜溜圆（非商用）" panose="02000000000000000000" pitchFamily="2" charset="-122"/>
              <a:ea typeface="印品溜溜圆（非商用）" panose="02000000000000000000" pitchFamily="2" charset="-122"/>
            </a:endParaRPr>
          </a:p>
          <a:p>
            <a:pPr algn="just">
              <a:lnSpc>
                <a:spcPct val="114000"/>
              </a:lnSpc>
              <a:spcBef>
                <a:spcPct val="0"/>
              </a:spcBef>
              <a:spcAft>
                <a:spcPts val="1200"/>
              </a:spcAft>
            </a:pPr>
            <a:r>
              <a:rPr lang="en-US" altLang="zh-CN" sz="3000">
                <a:latin typeface="印品溜溜圆（非商用）" panose="02000000000000000000" pitchFamily="2" charset="-122"/>
                <a:ea typeface="印品溜溜圆（非商用）" panose="02000000000000000000" pitchFamily="2" charset="-122"/>
              </a:rPr>
              <a:t>“</a:t>
            </a:r>
            <a:r>
              <a:rPr lang="zh-CN" altLang="en-US" sz="3000">
                <a:latin typeface="印品溜溜圆（非商用）" panose="02000000000000000000" pitchFamily="2" charset="-122"/>
                <a:ea typeface="印品溜溜圆（非商用）" panose="02000000000000000000" pitchFamily="2" charset="-122"/>
              </a:rPr>
              <a:t>各领风骚</a:t>
            </a:r>
            <a:r>
              <a:rPr lang="en-US" altLang="zh-CN" sz="3000">
                <a:latin typeface="印品溜溜圆（非商用）" panose="02000000000000000000" pitchFamily="2" charset="-122"/>
                <a:ea typeface="印品溜溜圆（非商用）" panose="02000000000000000000" pitchFamily="2" charset="-122"/>
              </a:rPr>
              <a:t>”</a:t>
            </a:r>
            <a:r>
              <a:rPr lang="zh-CN" altLang="en-US" sz="3000">
                <a:latin typeface="印品溜溜圆（非商用）" panose="02000000000000000000" pitchFamily="2" charset="-122"/>
                <a:ea typeface="印品溜溜圆（非商用）" panose="02000000000000000000" pitchFamily="2" charset="-122"/>
              </a:rPr>
              <a:t>：各在自己所在的领域有作为。</a:t>
            </a:r>
            <a:endParaRPr lang="zh-CN" altLang="en-US" sz="3000">
              <a:latin typeface="印品溜溜圆（非商用）" panose="02000000000000000000" pitchFamily="2" charset="-122"/>
              <a:ea typeface="印品溜溜圆（非商用）" panose="02000000000000000000" pitchFamily="2" charset="-122"/>
            </a:endParaRPr>
          </a:p>
          <a:p>
            <a:pPr algn="just">
              <a:lnSpc>
                <a:spcPct val="114000"/>
              </a:lnSpc>
              <a:spcBef>
                <a:spcPct val="0"/>
              </a:spcBef>
              <a:spcAft>
                <a:spcPts val="1200"/>
              </a:spcAft>
            </a:pPr>
            <a:r>
              <a:rPr lang="zh-CN" altLang="en-US" sz="3000">
                <a:latin typeface="印品溜溜圆（非商用）" panose="02000000000000000000" pitchFamily="2" charset="-122"/>
                <a:ea typeface="印品溜溜圆（非商用）" panose="02000000000000000000" pitchFamily="2" charset="-122"/>
                <a:sym typeface="+mn-ea"/>
              </a:rPr>
              <a:t>赵翼《</a:t>
            </a:r>
            <a:r>
              <a:rPr lang="zh-CN" altLang="en-US" sz="3000">
                <a:latin typeface="印品溜溜圆（非商用）" panose="02000000000000000000" pitchFamily="2" charset="-122"/>
                <a:ea typeface="印品溜溜圆（非商用）" panose="02000000000000000000" pitchFamily="2" charset="-122"/>
              </a:rPr>
              <a:t>论诗五首·其二》</a:t>
            </a:r>
            <a:endParaRPr lang="zh-CN" altLang="en-US" sz="3000">
              <a:latin typeface="印品溜溜圆（非商用）" panose="02000000000000000000" pitchFamily="2" charset="-122"/>
              <a:ea typeface="印品溜溜圆（非商用）" panose="02000000000000000000" pitchFamily="2" charset="-122"/>
            </a:endParaRPr>
          </a:p>
        </p:txBody>
      </p:sp>
      <p:sp>
        <p:nvSpPr>
          <p:cNvPr id="4" name="Rectangle 15"/>
          <p:cNvSpPr>
            <a:spLocks noChangeArrowheads="1"/>
          </p:cNvSpPr>
          <p:nvPr>
            <p:custDataLst>
              <p:tags r:id="rId2"/>
            </p:custDataLst>
          </p:nvPr>
        </p:nvSpPr>
        <p:spPr bwMode="auto">
          <a:xfrm>
            <a:off x="243840" y="5701030"/>
            <a:ext cx="11872595" cy="608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just">
              <a:lnSpc>
                <a:spcPct val="114000"/>
              </a:lnSpc>
              <a:spcBef>
                <a:spcPct val="0"/>
              </a:spcBef>
              <a:spcAft>
                <a:spcPts val="1200"/>
              </a:spcAft>
            </a:pPr>
            <a:r>
              <a:rPr lang="zh-CN" altLang="en-US" sz="2800">
                <a:latin typeface="印品溜溜圆（非商用）" panose="02000000000000000000" pitchFamily="2" charset="-122"/>
                <a:ea typeface="印品溜溜圆（非商用）" panose="02000000000000000000" pitchFamily="2" charset="-122"/>
              </a:rPr>
              <a:t>李杜诗篇万口传，至今已觉不新鲜。江山代有才人出，各领风骚数百年。</a:t>
            </a:r>
            <a:endParaRPr lang="zh-CN" altLang="en-US" sz="2800">
              <a:latin typeface="印品溜溜圆（非商用）" panose="02000000000000000000" pitchFamily="2" charset="-122"/>
              <a:ea typeface="印品溜溜圆（非商用）" panose="02000000000000000000" pitchFamily="2" charset="-122"/>
            </a:endParaRPr>
          </a:p>
        </p:txBody>
      </p:sp>
      <p:sp>
        <p:nvSpPr>
          <p:cNvPr id="4108" name="Rectangle 12"/>
          <p:cNvSpPr>
            <a:spLocks noChangeArrowheads="1"/>
          </p:cNvSpPr>
          <p:nvPr>
            <p:custDataLst>
              <p:tags r:id="rId3"/>
            </p:custDataLst>
          </p:nvPr>
        </p:nvSpPr>
        <p:spPr bwMode="auto">
          <a:xfrm>
            <a:off x="3384520" y="367642"/>
            <a:ext cx="4339650" cy="854080"/>
          </a:xfrm>
          <a:prstGeom prst="rect">
            <a:avLst/>
          </a:prstGeom>
          <a:noFill/>
          <a:ln>
            <a:noFill/>
          </a:ln>
          <a:effectLst/>
          <a:extLst>
            <a:ext uri="{909E8E84-426E-40DD-AFC4-6F175D3DCCD1}">
              <a14:hiddenFill xmlns:a14="http://schemas.microsoft.com/office/drawing/2010/main">
                <a:solidFill>
                  <a:srgbClr val="FF0517"/>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50000"/>
              </a:lnSpc>
            </a:pPr>
            <a:r>
              <a:rPr lang="en-US" altLang="zh-CN" sz="3600">
                <a:solidFill>
                  <a:srgbClr val="002060"/>
                </a:solidFill>
                <a:latin typeface="字魂59号-创粗黑" panose="00000500000000000000" pitchFamily="2" charset="-122"/>
                <a:ea typeface="字魂59号-创粗黑" panose="00000500000000000000" pitchFamily="2" charset="-122"/>
              </a:rPr>
              <a:t>《</a:t>
            </a:r>
            <a:r>
              <a:rPr lang="zh-CN" altLang="en-US" sz="3600">
                <a:solidFill>
                  <a:srgbClr val="002060"/>
                </a:solidFill>
                <a:latin typeface="字魂59号-创粗黑" panose="00000500000000000000" pitchFamily="2" charset="-122"/>
                <a:ea typeface="字魂59号-创粗黑" panose="00000500000000000000" pitchFamily="2" charset="-122"/>
              </a:rPr>
              <a:t>诗经</a:t>
            </a:r>
            <a:r>
              <a:rPr lang="en-US" altLang="zh-CN" sz="3600">
                <a:solidFill>
                  <a:srgbClr val="002060"/>
                </a:solidFill>
                <a:latin typeface="字魂59号-创粗黑" panose="00000500000000000000" pitchFamily="2" charset="-122"/>
                <a:ea typeface="字魂59号-创粗黑" panose="00000500000000000000" pitchFamily="2" charset="-122"/>
              </a:rPr>
              <a:t>》</a:t>
            </a:r>
            <a:r>
              <a:rPr lang="zh-CN" altLang="en-US" sz="3600">
                <a:solidFill>
                  <a:srgbClr val="002060"/>
                </a:solidFill>
                <a:latin typeface="字魂59号-创粗黑" panose="00000500000000000000" pitchFamily="2" charset="-122"/>
                <a:ea typeface="字魂59号-创粗黑" panose="00000500000000000000" pitchFamily="2" charset="-122"/>
              </a:rPr>
              <a:t>与</a:t>
            </a:r>
            <a:r>
              <a:rPr lang="en-US" altLang="zh-CN" sz="3600">
                <a:solidFill>
                  <a:srgbClr val="002060"/>
                </a:solidFill>
                <a:latin typeface="字魂59号-创粗黑" panose="00000500000000000000" pitchFamily="2" charset="-122"/>
                <a:ea typeface="字魂59号-创粗黑" panose="00000500000000000000" pitchFamily="2" charset="-122"/>
              </a:rPr>
              <a:t>《</a:t>
            </a:r>
            <a:r>
              <a:rPr lang="zh-CN" altLang="en-US" sz="3600">
                <a:solidFill>
                  <a:srgbClr val="002060"/>
                </a:solidFill>
                <a:latin typeface="字魂59号-创粗黑" panose="00000500000000000000" pitchFamily="2" charset="-122"/>
                <a:ea typeface="字魂59号-创粗黑" panose="00000500000000000000" pitchFamily="2" charset="-122"/>
              </a:rPr>
              <a:t>楚辞</a:t>
            </a:r>
            <a:r>
              <a:rPr lang="en-US" altLang="zh-CN" sz="3600">
                <a:solidFill>
                  <a:srgbClr val="002060"/>
                </a:solidFill>
                <a:latin typeface="字魂59号-创粗黑" panose="00000500000000000000" pitchFamily="2" charset="-122"/>
                <a:ea typeface="字魂59号-创粗黑" panose="00000500000000000000" pitchFamily="2" charset="-122"/>
              </a:rPr>
              <a:t>》</a:t>
            </a:r>
            <a:endParaRPr lang="zh-CN" altLang="en-US" sz="3600">
              <a:solidFill>
                <a:srgbClr val="002060"/>
              </a:solidFill>
              <a:latin typeface="字魂59号-创粗黑" panose="00000500000000000000" pitchFamily="2" charset="-122"/>
              <a:ea typeface="字魂59号-创粗黑" panose="00000500000000000000"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11">
                                            <p:bg/>
                                          </p:spTgt>
                                        </p:tgtEl>
                                        <p:attrNameLst>
                                          <p:attrName>style.visibility</p:attrName>
                                        </p:attrNameLst>
                                      </p:cBhvr>
                                      <p:to>
                                        <p:strVal val="visible"/>
                                      </p:to>
                                    </p:set>
                                    <p:anim calcmode="lin" valueType="num">
                                      <p:cBhvr additive="base">
                                        <p:cTn id="7" dur="500" fill="hold"/>
                                        <p:tgtEl>
                                          <p:spTgt spid="41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1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11">
                                            <p:txEl>
                                              <p:pRg st="0" end="0"/>
                                            </p:txEl>
                                          </p:spTgt>
                                        </p:tgtEl>
                                        <p:attrNameLst>
                                          <p:attrName>style.visibility</p:attrName>
                                        </p:attrNameLst>
                                      </p:cBhvr>
                                      <p:to>
                                        <p:strVal val="visible"/>
                                      </p:to>
                                    </p:set>
                                    <p:anim calcmode="lin" valueType="num">
                                      <p:cBhvr additive="base">
                                        <p:cTn id="13" dur="500" fill="hold"/>
                                        <p:tgtEl>
                                          <p:spTgt spid="41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11">
                                            <p:txEl>
                                              <p:pRg st="1" end="1"/>
                                            </p:txEl>
                                          </p:spTgt>
                                        </p:tgtEl>
                                        <p:attrNameLst>
                                          <p:attrName>style.visibility</p:attrName>
                                        </p:attrNameLst>
                                      </p:cBhvr>
                                      <p:to>
                                        <p:strVal val="visible"/>
                                      </p:to>
                                    </p:set>
                                    <p:anim calcmode="lin" valueType="num">
                                      <p:cBhvr additive="base">
                                        <p:cTn id="19" dur="500" fill="hold"/>
                                        <p:tgtEl>
                                          <p:spTgt spid="41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11">
                                            <p:txEl>
                                              <p:pRg st="2" end="2"/>
                                            </p:txEl>
                                          </p:spTgt>
                                        </p:tgtEl>
                                        <p:attrNameLst>
                                          <p:attrName>style.visibility</p:attrName>
                                        </p:attrNameLst>
                                      </p:cBhvr>
                                      <p:to>
                                        <p:strVal val="visible"/>
                                      </p:to>
                                    </p:set>
                                    <p:anim calcmode="lin" valueType="num">
                                      <p:cBhvr additive="base">
                                        <p:cTn id="25" dur="500" fill="hold"/>
                                        <p:tgtEl>
                                          <p:spTgt spid="411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1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111">
                                            <p:txEl>
                                              <p:pRg st="3" end="3"/>
                                            </p:txEl>
                                          </p:spTgt>
                                        </p:tgtEl>
                                        <p:attrNameLst>
                                          <p:attrName>style.visibility</p:attrName>
                                        </p:attrNameLst>
                                      </p:cBhvr>
                                      <p:to>
                                        <p:strVal val="visible"/>
                                      </p:to>
                                    </p:set>
                                    <p:anim calcmode="lin" valueType="num">
                                      <p:cBhvr additive="base">
                                        <p:cTn id="31" dur="500" fill="hold"/>
                                        <p:tgtEl>
                                          <p:spTgt spid="411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1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111">
                                            <p:txEl>
                                              <p:pRg st="4" end="4"/>
                                            </p:txEl>
                                          </p:spTgt>
                                        </p:tgtEl>
                                        <p:attrNameLst>
                                          <p:attrName>style.visibility</p:attrName>
                                        </p:attrNameLst>
                                      </p:cBhvr>
                                      <p:to>
                                        <p:strVal val="visible"/>
                                      </p:to>
                                    </p:set>
                                    <p:anim calcmode="lin" valueType="num">
                                      <p:cBhvr additive="base">
                                        <p:cTn id="37" dur="500" fill="hold"/>
                                        <p:tgtEl>
                                          <p:spTgt spid="411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1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111">
                                            <p:txEl>
                                              <p:pRg st="5" end="5"/>
                                            </p:txEl>
                                          </p:spTgt>
                                        </p:tgtEl>
                                        <p:attrNameLst>
                                          <p:attrName>style.visibility</p:attrName>
                                        </p:attrNameLst>
                                      </p:cBhvr>
                                      <p:to>
                                        <p:strVal val="visible"/>
                                      </p:to>
                                    </p:set>
                                    <p:anim calcmode="lin" valueType="num">
                                      <p:cBhvr additive="base">
                                        <p:cTn id="43" dur="500" fill="hold"/>
                                        <p:tgtEl>
                                          <p:spTgt spid="4111">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1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ppt_x"/>
                                          </p:val>
                                        </p:tav>
                                        <p:tav tm="100000">
                                          <p:val>
                                            <p:strVal val="#ppt_x"/>
                                          </p:val>
                                        </p:tav>
                                      </p:tavLst>
                                    </p:anim>
                                    <p:anim calcmode="lin" valueType="num">
                                      <p:cBhvr additive="base">
                                        <p:cTn id="5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1" grpId="0" animBg="1" uiExpand="1" build="p"/>
      <p:bldP spid="4" grpId="0" bldLvl="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711200" y="650875"/>
            <a:ext cx="2061845" cy="520065"/>
          </a:xfrm>
        </p:spPr>
        <p:txBody>
          <a:bodyPr/>
          <a:lstStyle/>
          <a:p>
            <a:pPr algn="ctr">
              <a:lnSpc>
                <a:spcPct val="100000"/>
              </a:lnSpc>
              <a:buClrTx/>
              <a:buSzTx/>
              <a:buFontTx/>
            </a:pPr>
            <a:r>
              <a:rPr lang="zh-CN" altLang="en-US" sz="3200">
                <a:solidFill>
                  <a:srgbClr val="002060"/>
                </a:solidFill>
                <a:latin typeface="华光准圆_CNKI" panose="02000500000000000000" charset="-122"/>
                <a:ea typeface="华光准圆_CNKI" panose="02000500000000000000" charset="-122"/>
              </a:rPr>
              <a:t>小结</a:t>
            </a:r>
            <a:endParaRPr lang="zh-CN" altLang="en-US" sz="3200">
              <a:solidFill>
                <a:srgbClr val="002060"/>
              </a:solidFill>
              <a:latin typeface="华光准圆_CNKI" panose="02000500000000000000" charset="-122"/>
              <a:ea typeface="华光准圆_CNKI" panose="02000500000000000000" charset="-122"/>
            </a:endParaRPr>
          </a:p>
        </p:txBody>
      </p:sp>
      <p:sp>
        <p:nvSpPr>
          <p:cNvPr id="6" name="文本框 5"/>
          <p:cNvSpPr txBox="1"/>
          <p:nvPr/>
        </p:nvSpPr>
        <p:spPr>
          <a:xfrm>
            <a:off x="854710" y="1362075"/>
            <a:ext cx="10229850" cy="521970"/>
          </a:xfrm>
          <a:prstGeom prst="rect">
            <a:avLst/>
          </a:prstGeom>
          <a:noFill/>
        </p:spPr>
        <p:txBody>
          <a:bodyPr wrap="square" rtlCol="0">
            <a:spAutoFit/>
          </a:bodyPr>
          <a:lstStyle/>
          <a:p>
            <a:r>
              <a:rPr lang="en-US" sz="2800" b="1" dirty="0">
                <a:solidFill>
                  <a:srgbClr val="5F2F1C"/>
                </a:solidFill>
                <a:latin typeface="楷体" panose="02010609060101010101" charset="-122"/>
                <a:ea typeface="楷体" panose="02010609060101010101" charset="-122"/>
                <a:cs typeface="楷体" panose="02010609060101010101" charset="-122"/>
                <a:sym typeface="+mn-ea"/>
              </a:rPr>
              <a:t>2.</a:t>
            </a:r>
            <a:r>
              <a:rPr sz="2800" b="1" dirty="0">
                <a:solidFill>
                  <a:srgbClr val="5F2F1C"/>
                </a:solidFill>
                <a:latin typeface="楷体" panose="02010609060101010101" charset="-122"/>
                <a:ea typeface="楷体" panose="02010609060101010101" charset="-122"/>
                <a:cs typeface="楷体" panose="02010609060101010101" charset="-122"/>
                <a:sym typeface="+mn-ea"/>
              </a:rPr>
              <a:t>文中塑造了一个什么样的抒情主人公形象?</a:t>
            </a:r>
            <a:endParaRPr lang="zh-CN" altLang="en-US" sz="2800" b="1" dirty="0">
              <a:solidFill>
                <a:srgbClr val="5F2F1C"/>
              </a:solidFill>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nvSpPr>
        <p:spPr>
          <a:xfrm>
            <a:off x="542950" y="2490486"/>
            <a:ext cx="10989143" cy="2306955"/>
          </a:xfrm>
          <a:prstGeom prst="rect">
            <a:avLst/>
          </a:prstGeom>
          <a:noFill/>
        </p:spPr>
        <p:txBody>
          <a:bodyPr wrap="square" rtlCol="0">
            <a:spAutoFit/>
          </a:bodyPr>
          <a:lstStyle/>
          <a:p>
            <a:pPr indent="457200" fontAlgn="auto">
              <a:lnSpc>
                <a:spcPct val="150000"/>
              </a:lnSpc>
            </a:pPr>
            <a:r>
              <a:rPr lang="zh-CN" altLang="en-US" sz="2400" b="1" dirty="0">
                <a:solidFill>
                  <a:srgbClr val="C00000"/>
                </a:solidFill>
                <a:latin typeface="宋体" panose="02010600030101010101" pitchFamily="2" charset="-122"/>
                <a:ea typeface="宋体" panose="02010600030101010101" pitchFamily="2" charset="-122"/>
                <a:sym typeface="+mn-ea"/>
              </a:rPr>
              <a:t>本文塑造了一位出身高贵，既注重内美修洁，又注意外美修饰，集众美于一身，情操才华卓然出众，志向抱负远大宏伟，敢为天下先的抒情主人公形象。</a:t>
            </a:r>
            <a:endParaRPr lang="zh-CN" altLang="en-US" sz="2400" b="1" dirty="0">
              <a:solidFill>
                <a:srgbClr val="C00000"/>
              </a:solidFill>
              <a:latin typeface="宋体" panose="02010600030101010101" pitchFamily="2" charset="-122"/>
              <a:ea typeface="宋体" panose="02010600030101010101" pitchFamily="2" charset="-122"/>
              <a:sym typeface="+mn-ea"/>
            </a:endParaRPr>
          </a:p>
          <a:p>
            <a:pPr indent="457200" fontAlgn="auto">
              <a:lnSpc>
                <a:spcPct val="150000"/>
              </a:lnSpc>
            </a:pPr>
            <a:r>
              <a:rPr lang="zh-CN" altLang="en-US" sz="2400" b="1" dirty="0">
                <a:solidFill>
                  <a:srgbClr val="C00000"/>
                </a:solidFill>
                <a:latin typeface="宋体" panose="02010600030101010101" pitchFamily="2" charset="-122"/>
                <a:ea typeface="宋体" panose="02010600030101010101" pitchFamily="2" charset="-122"/>
                <a:sym typeface="+mn-ea"/>
              </a:rPr>
              <a:t>面对君王的不解与疏离，面对小人的中伤与诽谤，面对世俗的污浊，他能够不与其同流合污，坚持自己的政治抱负与道德操守至死不变。</a:t>
            </a:r>
            <a:endParaRPr lang="zh-CN" altLang="en-US" sz="2400" b="1" dirty="0">
              <a:solidFill>
                <a:srgbClr val="C00000"/>
              </a:solidFill>
              <a:latin typeface="宋体" panose="02010600030101010101" pitchFamily="2" charset="-122"/>
              <a:ea typeface="宋体" panose="02010600030101010101" pitchFamily="2" charset="-122"/>
              <a:sym typeface="+mn-ea"/>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小结</a:t>
            </a:r>
            <a:endParaRPr lang="zh-CN" altLang="en-US" sz="3200">
              <a:latin typeface="华光准圆_CNKI" panose="02000500000000000000" charset="-122"/>
              <a:ea typeface="华光准圆_CNKI" panose="02000500000000000000" charset="-122"/>
            </a:endParaRPr>
          </a:p>
        </p:txBody>
      </p:sp>
      <p:sp>
        <p:nvSpPr>
          <p:cNvPr id="2" name="文本框 1"/>
          <p:cNvSpPr txBox="1"/>
          <p:nvPr/>
        </p:nvSpPr>
        <p:spPr>
          <a:xfrm>
            <a:off x="711200" y="2093595"/>
            <a:ext cx="10607675" cy="1641475"/>
          </a:xfrm>
          <a:prstGeom prst="rect">
            <a:avLst/>
          </a:prstGeom>
          <a:noFill/>
        </p:spPr>
        <p:txBody>
          <a:bodyPr wrap="square" rtlCol="0" anchor="t">
            <a:spAutoFit/>
          </a:bodyPr>
          <a:lstStyle/>
          <a:p>
            <a:pPr indent="711200" fontAlgn="auto">
              <a:lnSpc>
                <a:spcPct val="120000"/>
              </a:lnSpc>
            </a:pPr>
            <a:r>
              <a:rPr lang="zh-CN" altLang="en-US" sz="2800" b="1" dirty="0" smtClean="0">
                <a:latin typeface="华文中宋" panose="02010600040101010101" charset="-122"/>
                <a:ea typeface="华文中宋" panose="02010600040101010101" charset="-122"/>
              </a:rPr>
              <a:t>汉</a:t>
            </a:r>
            <a:r>
              <a:rPr lang="en-US" altLang="zh-CN" sz="2800" b="1" dirty="0" smtClean="0">
                <a:latin typeface="华文中宋" panose="02010600040101010101" charset="-122"/>
                <a:ea typeface="华文中宋" panose="02010600040101010101" charset="-122"/>
              </a:rPr>
              <a:t>.</a:t>
            </a:r>
            <a:r>
              <a:rPr lang="zh-CN" altLang="en-US" sz="2800" b="1" dirty="0" smtClean="0">
                <a:latin typeface="华文中宋" panose="02010600040101010101" charset="-122"/>
                <a:ea typeface="华文中宋" panose="02010600040101010101" charset="-122"/>
              </a:rPr>
              <a:t>王</a:t>
            </a:r>
            <a:r>
              <a:rPr lang="zh-CN" altLang="en-US" sz="2800" b="1" dirty="0">
                <a:latin typeface="华文中宋" panose="02010600040101010101" charset="-122"/>
                <a:ea typeface="华文中宋" panose="02010600040101010101" charset="-122"/>
              </a:rPr>
              <a:t>逸《离骚》序: “</a:t>
            </a:r>
            <a:r>
              <a:rPr lang="zh-CN" altLang="en-US" sz="2800" b="1" dirty="0">
                <a:solidFill>
                  <a:srgbClr val="FF0000"/>
                </a:solidFill>
                <a:latin typeface="华文中宋" panose="02010600040101010101" charset="-122"/>
                <a:ea typeface="华文中宋" panose="02010600040101010101" charset="-122"/>
              </a:rPr>
              <a:t>《离骚》之文，依《诗》取兴，引类譬谕，故善鸟香草，以配忠贞；恶禽臭物，以比谗佞。</a:t>
            </a:r>
            <a:r>
              <a:rPr lang="zh-CN" altLang="en-US" sz="2800" b="1" dirty="0">
                <a:latin typeface="华文中宋" panose="02010600040101010101" charset="-122"/>
                <a:ea typeface="华文中宋" panose="02010600040101010101" charset="-122"/>
              </a:rPr>
              <a:t>”“灵修美人以媲于君 。”</a:t>
            </a:r>
            <a:endParaRPr lang="zh-CN" altLang="en-US" sz="2800" b="1" dirty="0">
              <a:latin typeface="华文中宋" panose="02010600040101010101" charset="-122"/>
              <a:ea typeface="华文中宋" panose="02010600040101010101" charset="-122"/>
            </a:endParaRPr>
          </a:p>
        </p:txBody>
      </p:sp>
      <p:sp>
        <p:nvSpPr>
          <p:cNvPr id="4" name="文本框 3"/>
          <p:cNvSpPr txBox="1"/>
          <p:nvPr/>
        </p:nvSpPr>
        <p:spPr>
          <a:xfrm>
            <a:off x="714375" y="1340485"/>
            <a:ext cx="10604500" cy="521970"/>
          </a:xfrm>
          <a:prstGeom prst="rect">
            <a:avLst/>
          </a:prstGeom>
          <a:noFill/>
        </p:spPr>
        <p:txBody>
          <a:bodyPr wrap="square" rtlCol="0">
            <a:spAutoFit/>
          </a:bodyPr>
          <a:lstStyle/>
          <a:p>
            <a:pPr algn="l">
              <a:buClrTx/>
              <a:buSzTx/>
              <a:buFontTx/>
            </a:pPr>
            <a:r>
              <a:rPr sz="2800" b="1">
                <a:solidFill>
                  <a:srgbClr val="5F2F1C"/>
                </a:solidFill>
                <a:latin typeface="楷体" panose="02010609060101010101" charset="-122"/>
                <a:ea typeface="楷体" panose="02010609060101010101" charset="-122"/>
                <a:cs typeface="楷体" panose="02010609060101010101" charset="-122"/>
                <a:sym typeface="+mn-ea"/>
              </a:rPr>
              <a:t>3、《离骚》中的香草美人传统</a:t>
            </a:r>
            <a:endParaRPr sz="2800" b="1">
              <a:solidFill>
                <a:srgbClr val="5F2F1C"/>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小结</a:t>
            </a:r>
            <a:endParaRPr lang="zh-CN" altLang="en-US" sz="3200">
              <a:latin typeface="华光准圆_CNKI" panose="02000500000000000000" charset="-122"/>
              <a:ea typeface="华光准圆_CNKI" panose="02000500000000000000" charset="-122"/>
            </a:endParaRPr>
          </a:p>
        </p:txBody>
      </p:sp>
      <p:sp>
        <p:nvSpPr>
          <p:cNvPr id="2" name="文本框 1"/>
          <p:cNvSpPr txBox="1"/>
          <p:nvPr/>
        </p:nvSpPr>
        <p:spPr>
          <a:xfrm>
            <a:off x="792480" y="1882140"/>
            <a:ext cx="10607675" cy="2158365"/>
          </a:xfrm>
          <a:prstGeom prst="rect">
            <a:avLst/>
          </a:prstGeom>
          <a:noFill/>
        </p:spPr>
        <p:txBody>
          <a:bodyPr wrap="square" rtlCol="0" anchor="t">
            <a:spAutoFit/>
          </a:bodyPr>
          <a:lstStyle/>
          <a:p>
            <a:pPr indent="711200" fontAlgn="auto">
              <a:lnSpc>
                <a:spcPct val="120000"/>
              </a:lnSpc>
            </a:pPr>
            <a:r>
              <a:rPr lang="zh-CN" altLang="en-US" sz="2800" b="1">
                <a:latin typeface="华文中宋" panose="02010600040101010101" charset="-122"/>
                <a:ea typeface="华文中宋" panose="02010600040101010101" charset="-122"/>
              </a:rPr>
              <a:t>《离骚》中充满了种类繁多的香草，有“芰荷、江离、蕙菌桂、白芷、兰、椒、菊、芙蓉、杜衡”等四十多种。这些“香草”寄</a:t>
            </a:r>
            <a:r>
              <a:rPr lang="zh-CN" altLang="en-US" sz="2800" b="1">
                <a:solidFill>
                  <a:srgbClr val="FF0000"/>
                </a:solidFill>
                <a:latin typeface="华文中宋" panose="02010600040101010101" charset="-122"/>
                <a:ea typeface="华文中宋" panose="02010600040101010101" charset="-122"/>
              </a:rPr>
              <a:t>寓着诗人独特的心理特征</a:t>
            </a:r>
            <a:r>
              <a:rPr lang="zh-CN" altLang="en-US" sz="2800" b="1">
                <a:latin typeface="华文中宋" panose="02010600040101010101" charset="-122"/>
                <a:ea typeface="华文中宋" panose="02010600040101010101" charset="-122"/>
              </a:rPr>
              <a:t>，是</a:t>
            </a:r>
            <a:r>
              <a:rPr lang="zh-CN" altLang="en-US" sz="2800" b="1">
                <a:solidFill>
                  <a:srgbClr val="1D41D5"/>
                </a:solidFill>
                <a:latin typeface="华文中宋" panose="02010600040101010101" charset="-122"/>
                <a:ea typeface="华文中宋" panose="02010600040101010101" charset="-122"/>
              </a:rPr>
              <a:t>洁身自好、不与世同流合污高洁品质</a:t>
            </a:r>
            <a:r>
              <a:rPr lang="zh-CN" altLang="en-US" sz="2800" b="1">
                <a:latin typeface="华文中宋" panose="02010600040101010101" charset="-122"/>
                <a:ea typeface="华文中宋" panose="02010600040101010101" charset="-122"/>
              </a:rPr>
              <a:t>的象征。</a:t>
            </a:r>
            <a:endParaRPr lang="zh-CN" altLang="en-US" sz="2800" b="1">
              <a:latin typeface="华文中宋" panose="02010600040101010101" charset="-122"/>
              <a:ea typeface="华文中宋" panose="0201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0" name="组合 9"/>
          <p:cNvGrpSpPr/>
          <p:nvPr/>
        </p:nvGrpSpPr>
        <p:grpSpPr>
          <a:xfrm>
            <a:off x="3684905" y="895350"/>
            <a:ext cx="4619625" cy="4136390"/>
            <a:chOff x="5168" y="1429"/>
            <a:chExt cx="7275" cy="6514"/>
          </a:xfrm>
        </p:grpSpPr>
        <p:sp>
          <p:nvSpPr>
            <p:cNvPr id="9" name="椭圆 8"/>
            <p:cNvSpPr/>
            <p:nvPr/>
          </p:nvSpPr>
          <p:spPr>
            <a:xfrm>
              <a:off x="5452" y="1429"/>
              <a:ext cx="6514" cy="6514"/>
            </a:xfrm>
            <a:prstGeom prst="ellipse">
              <a:avLst/>
            </a:prstGeom>
            <a:solidFill>
              <a:schemeClr val="bg1"/>
            </a:solidFill>
            <a:ln w="12700">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C:\Users\Administrator\Desktop\eer1.pngeer1"/>
            <p:cNvPicPr>
              <a:picLocks noChangeAspect="1"/>
            </p:cNvPicPr>
            <p:nvPr/>
          </p:nvPicPr>
          <p:blipFill>
            <a:blip r:embed="rId2"/>
            <a:stretch>
              <a:fillRect/>
            </a:stretch>
          </p:blipFill>
          <p:spPr>
            <a:xfrm>
              <a:off x="9355" y="2235"/>
              <a:ext cx="3089" cy="806"/>
            </a:xfrm>
            <a:prstGeom prst="rect">
              <a:avLst/>
            </a:prstGeom>
          </p:spPr>
        </p:pic>
        <p:pic>
          <p:nvPicPr>
            <p:cNvPr id="25" name="图片 24" descr="C:\Users\Administrator\Desktop\322.png322"/>
            <p:cNvPicPr>
              <a:picLocks noChangeAspect="1"/>
            </p:cNvPicPr>
            <p:nvPr/>
          </p:nvPicPr>
          <p:blipFill>
            <a:blip r:embed="rId3"/>
            <a:stretch>
              <a:fillRect/>
            </a:stretch>
          </p:blipFill>
          <p:spPr>
            <a:xfrm>
              <a:off x="5168" y="5840"/>
              <a:ext cx="3089" cy="1646"/>
            </a:xfrm>
            <a:prstGeom prst="rect">
              <a:avLst/>
            </a:prstGeom>
          </p:spPr>
        </p:pic>
      </p:grpSp>
      <p:sp>
        <p:nvSpPr>
          <p:cNvPr id="4" name="圆角矩形 3"/>
          <p:cNvSpPr/>
          <p:nvPr/>
        </p:nvSpPr>
        <p:spPr>
          <a:xfrm>
            <a:off x="2804160" y="2298700"/>
            <a:ext cx="6015355" cy="119824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3314443" y="2218471"/>
            <a:ext cx="1407886" cy="1198880"/>
          </a:xfrm>
          <a:prstGeom prst="rect">
            <a:avLst/>
          </a:prstGeom>
          <a:noFill/>
        </p:spPr>
        <p:txBody>
          <a:bodyPr wrap="square" rtlCol="0">
            <a:spAutoFit/>
          </a:bodyPr>
          <a:lstStyle/>
          <a:p>
            <a:r>
              <a:rPr lang="zh-CN" altLang="en-US" sz="7200">
                <a:solidFill>
                  <a:srgbClr val="F23C04"/>
                </a:solidFill>
                <a:latin typeface="方正清刻本悦宋简体" panose="02000000000000000000" charset="-122"/>
                <a:ea typeface="方正清刻本悦宋简体" panose="02000000000000000000" charset="-122"/>
              </a:rPr>
              <a:t>肆</a:t>
            </a:r>
            <a:endParaRPr lang="zh-CN" altLang="en-US" sz="7200">
              <a:solidFill>
                <a:srgbClr val="F23C04"/>
              </a:solidFill>
              <a:latin typeface="方正清刻本悦宋简体" panose="02000000000000000000" charset="-122"/>
              <a:ea typeface="方正清刻本悦宋简体" panose="02000000000000000000" charset="-122"/>
            </a:endParaRPr>
          </a:p>
        </p:txBody>
      </p:sp>
      <p:sp>
        <p:nvSpPr>
          <p:cNvPr id="27" name="文本框 26"/>
          <p:cNvSpPr txBox="1"/>
          <p:nvPr/>
        </p:nvSpPr>
        <p:spPr>
          <a:xfrm>
            <a:off x="5135988" y="2310805"/>
            <a:ext cx="3454398" cy="1014730"/>
          </a:xfrm>
          <a:prstGeom prst="rect">
            <a:avLst/>
          </a:prstGeom>
          <a:noFill/>
        </p:spPr>
        <p:txBody>
          <a:bodyPr wrap="square" rtlCol="0">
            <a:spAutoFit/>
          </a:bodyPr>
          <a:lstStyle/>
          <a:p>
            <a:r>
              <a:rPr lang="zh-CN" altLang="en-US" sz="6000">
                <a:solidFill>
                  <a:schemeClr val="tx1"/>
                </a:solidFill>
                <a:latin typeface="方正清刻本悦宋简体" panose="02000000000000000000" charset="-122"/>
                <a:ea typeface="方正清刻本悦宋简体" panose="02000000000000000000" charset="-122"/>
              </a:rPr>
              <a:t>艺术特色</a:t>
            </a:r>
            <a:endParaRPr lang="zh-CN" altLang="en-US" sz="6000">
              <a:solidFill>
                <a:schemeClr val="tx1"/>
              </a:solidFill>
              <a:latin typeface="方正清刻本悦宋简体" panose="02000000000000000000" charset="-122"/>
              <a:ea typeface="方正清刻本悦宋简体" panose="02000000000000000000" charset="-122"/>
            </a:endParaRPr>
          </a:p>
        </p:txBody>
      </p:sp>
      <p:cxnSp>
        <p:nvCxnSpPr>
          <p:cNvPr id="5" name="直接连接符 4"/>
          <p:cNvCxnSpPr/>
          <p:nvPr/>
        </p:nvCxnSpPr>
        <p:spPr>
          <a:xfrm flipH="1">
            <a:off x="4537274" y="2482629"/>
            <a:ext cx="261256" cy="580572"/>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7275493" y="3413146"/>
            <a:ext cx="474133" cy="645584"/>
            <a:chOff x="4755469" y="4479245"/>
            <a:chExt cx="355600" cy="484188"/>
          </a:xfrm>
        </p:grpSpPr>
        <p:sp>
          <p:nvSpPr>
            <p:cNvPr id="8" name="Freeform 150"/>
            <p:cNvSpPr/>
            <p:nvPr/>
          </p:nvSpPr>
          <p:spPr bwMode="auto">
            <a:xfrm>
              <a:off x="4755469" y="4479245"/>
              <a:ext cx="355600" cy="484188"/>
            </a:xfrm>
            <a:custGeom>
              <a:avLst/>
              <a:gdLst>
                <a:gd name="T0" fmla="*/ 12 w 931"/>
                <a:gd name="T1" fmla="*/ 1096 h 1310"/>
                <a:gd name="T2" fmla="*/ 16 w 931"/>
                <a:gd name="T3" fmla="*/ 1046 h 1310"/>
                <a:gd name="T4" fmla="*/ 16 w 931"/>
                <a:gd name="T5" fmla="*/ 967 h 1310"/>
                <a:gd name="T6" fmla="*/ 19 w 931"/>
                <a:gd name="T7" fmla="*/ 909 h 1310"/>
                <a:gd name="T8" fmla="*/ 19 w 931"/>
                <a:gd name="T9" fmla="*/ 785 h 1310"/>
                <a:gd name="T10" fmla="*/ 28 w 931"/>
                <a:gd name="T11" fmla="*/ 529 h 1310"/>
                <a:gd name="T12" fmla="*/ 16 w 931"/>
                <a:gd name="T13" fmla="*/ 388 h 1310"/>
                <a:gd name="T14" fmla="*/ 19 w 931"/>
                <a:gd name="T15" fmla="*/ 356 h 1310"/>
                <a:gd name="T16" fmla="*/ 191 w 931"/>
                <a:gd name="T17" fmla="*/ 254 h 1310"/>
                <a:gd name="T18" fmla="*/ 236 w 931"/>
                <a:gd name="T19" fmla="*/ 136 h 1310"/>
                <a:gd name="T20" fmla="*/ 278 w 931"/>
                <a:gd name="T21" fmla="*/ 147 h 1310"/>
                <a:gd name="T22" fmla="*/ 316 w 931"/>
                <a:gd name="T23" fmla="*/ 129 h 1310"/>
                <a:gd name="T24" fmla="*/ 317 w 931"/>
                <a:gd name="T25" fmla="*/ 72 h 1310"/>
                <a:gd name="T26" fmla="*/ 359 w 931"/>
                <a:gd name="T27" fmla="*/ 7 h 1310"/>
                <a:gd name="T28" fmla="*/ 431 w 931"/>
                <a:gd name="T29" fmla="*/ 18 h 1310"/>
                <a:gd name="T30" fmla="*/ 479 w 931"/>
                <a:gd name="T31" fmla="*/ 18 h 1310"/>
                <a:gd name="T32" fmla="*/ 542 w 931"/>
                <a:gd name="T33" fmla="*/ 18 h 1310"/>
                <a:gd name="T34" fmla="*/ 602 w 931"/>
                <a:gd name="T35" fmla="*/ 18 h 1310"/>
                <a:gd name="T36" fmla="*/ 641 w 931"/>
                <a:gd name="T37" fmla="*/ 13 h 1310"/>
                <a:gd name="T38" fmla="*/ 694 w 931"/>
                <a:gd name="T39" fmla="*/ 32 h 1310"/>
                <a:gd name="T40" fmla="*/ 725 w 931"/>
                <a:gd name="T41" fmla="*/ 32 h 1310"/>
                <a:gd name="T42" fmla="*/ 776 w 931"/>
                <a:gd name="T43" fmla="*/ 42 h 1310"/>
                <a:gd name="T44" fmla="*/ 847 w 931"/>
                <a:gd name="T45" fmla="*/ 13 h 1310"/>
                <a:gd name="T46" fmla="*/ 907 w 931"/>
                <a:gd name="T47" fmla="*/ 70 h 1310"/>
                <a:gd name="T48" fmla="*/ 919 w 931"/>
                <a:gd name="T49" fmla="*/ 152 h 1310"/>
                <a:gd name="T50" fmla="*/ 922 w 931"/>
                <a:gd name="T51" fmla="*/ 216 h 1310"/>
                <a:gd name="T52" fmla="*/ 903 w 931"/>
                <a:gd name="T53" fmla="*/ 373 h 1310"/>
                <a:gd name="T54" fmla="*/ 915 w 931"/>
                <a:gd name="T55" fmla="*/ 405 h 1310"/>
                <a:gd name="T56" fmla="*/ 919 w 931"/>
                <a:gd name="T57" fmla="*/ 447 h 1310"/>
                <a:gd name="T58" fmla="*/ 908 w 931"/>
                <a:gd name="T59" fmla="*/ 578 h 1310"/>
                <a:gd name="T60" fmla="*/ 903 w 931"/>
                <a:gd name="T61" fmla="*/ 661 h 1310"/>
                <a:gd name="T62" fmla="*/ 887 w 931"/>
                <a:gd name="T63" fmla="*/ 738 h 1310"/>
                <a:gd name="T64" fmla="*/ 903 w 931"/>
                <a:gd name="T65" fmla="*/ 795 h 1310"/>
                <a:gd name="T66" fmla="*/ 903 w 931"/>
                <a:gd name="T67" fmla="*/ 872 h 1310"/>
                <a:gd name="T68" fmla="*/ 907 w 931"/>
                <a:gd name="T69" fmla="*/ 939 h 1310"/>
                <a:gd name="T70" fmla="*/ 910 w 931"/>
                <a:gd name="T71" fmla="*/ 1026 h 1310"/>
                <a:gd name="T72" fmla="*/ 903 w 931"/>
                <a:gd name="T73" fmla="*/ 1091 h 1310"/>
                <a:gd name="T74" fmla="*/ 900 w 931"/>
                <a:gd name="T75" fmla="*/ 1198 h 1310"/>
                <a:gd name="T76" fmla="*/ 861 w 931"/>
                <a:gd name="T77" fmla="*/ 1290 h 1310"/>
                <a:gd name="T78" fmla="*/ 806 w 931"/>
                <a:gd name="T79" fmla="*/ 1287 h 1310"/>
                <a:gd name="T80" fmla="*/ 739 w 931"/>
                <a:gd name="T81" fmla="*/ 1300 h 1310"/>
                <a:gd name="T82" fmla="*/ 680 w 931"/>
                <a:gd name="T83" fmla="*/ 1305 h 1310"/>
                <a:gd name="T84" fmla="*/ 618 w 931"/>
                <a:gd name="T85" fmla="*/ 1282 h 1310"/>
                <a:gd name="T86" fmla="*/ 546 w 931"/>
                <a:gd name="T87" fmla="*/ 1282 h 1310"/>
                <a:gd name="T88" fmla="*/ 477 w 931"/>
                <a:gd name="T89" fmla="*/ 1295 h 1310"/>
                <a:gd name="T90" fmla="*/ 438 w 931"/>
                <a:gd name="T91" fmla="*/ 1300 h 1310"/>
                <a:gd name="T92" fmla="*/ 354 w 931"/>
                <a:gd name="T93" fmla="*/ 1295 h 1310"/>
                <a:gd name="T94" fmla="*/ 236 w 931"/>
                <a:gd name="T95" fmla="*/ 1300 h 1310"/>
                <a:gd name="T96" fmla="*/ 174 w 931"/>
                <a:gd name="T97" fmla="*/ 1299 h 1310"/>
                <a:gd name="T98" fmla="*/ 92 w 931"/>
                <a:gd name="T99" fmla="*/ 1305 h 1310"/>
                <a:gd name="T100" fmla="*/ 0 w 931"/>
                <a:gd name="T101" fmla="*/ 1213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31" h="1310">
                  <a:moveTo>
                    <a:pt x="5" y="1138"/>
                  </a:moveTo>
                  <a:lnTo>
                    <a:pt x="5" y="1121"/>
                  </a:lnTo>
                  <a:cubicBezTo>
                    <a:pt x="8" y="1116"/>
                    <a:pt x="9" y="1116"/>
                    <a:pt x="9" y="1111"/>
                  </a:cubicBezTo>
                  <a:lnTo>
                    <a:pt x="9" y="1096"/>
                  </a:lnTo>
                  <a:lnTo>
                    <a:pt x="12" y="1096"/>
                  </a:lnTo>
                  <a:lnTo>
                    <a:pt x="12" y="1091"/>
                  </a:lnTo>
                  <a:lnTo>
                    <a:pt x="18" y="1091"/>
                  </a:lnTo>
                  <a:cubicBezTo>
                    <a:pt x="22" y="1091"/>
                    <a:pt x="23" y="1092"/>
                    <a:pt x="26" y="1093"/>
                  </a:cubicBezTo>
                  <a:lnTo>
                    <a:pt x="28" y="1066"/>
                  </a:lnTo>
                  <a:cubicBezTo>
                    <a:pt x="23" y="1062"/>
                    <a:pt x="16" y="1057"/>
                    <a:pt x="16" y="1046"/>
                  </a:cubicBezTo>
                  <a:lnTo>
                    <a:pt x="16" y="1044"/>
                  </a:lnTo>
                  <a:cubicBezTo>
                    <a:pt x="16" y="1031"/>
                    <a:pt x="32" y="1039"/>
                    <a:pt x="32" y="1004"/>
                  </a:cubicBezTo>
                  <a:cubicBezTo>
                    <a:pt x="32" y="1000"/>
                    <a:pt x="27" y="975"/>
                    <a:pt x="25" y="970"/>
                  </a:cubicBezTo>
                  <a:lnTo>
                    <a:pt x="16" y="987"/>
                  </a:lnTo>
                  <a:lnTo>
                    <a:pt x="16" y="967"/>
                  </a:lnTo>
                  <a:cubicBezTo>
                    <a:pt x="18" y="962"/>
                    <a:pt x="19" y="962"/>
                    <a:pt x="19" y="957"/>
                  </a:cubicBezTo>
                  <a:lnTo>
                    <a:pt x="19" y="934"/>
                  </a:lnTo>
                  <a:cubicBezTo>
                    <a:pt x="19" y="925"/>
                    <a:pt x="17" y="934"/>
                    <a:pt x="16" y="919"/>
                  </a:cubicBezTo>
                  <a:lnTo>
                    <a:pt x="19" y="919"/>
                  </a:lnTo>
                  <a:lnTo>
                    <a:pt x="19" y="909"/>
                  </a:lnTo>
                  <a:cubicBezTo>
                    <a:pt x="19" y="903"/>
                    <a:pt x="24" y="900"/>
                    <a:pt x="27" y="894"/>
                  </a:cubicBezTo>
                  <a:lnTo>
                    <a:pt x="23" y="887"/>
                  </a:lnTo>
                  <a:lnTo>
                    <a:pt x="23" y="857"/>
                  </a:lnTo>
                  <a:cubicBezTo>
                    <a:pt x="21" y="853"/>
                    <a:pt x="19" y="853"/>
                    <a:pt x="19" y="847"/>
                  </a:cubicBezTo>
                  <a:lnTo>
                    <a:pt x="19" y="785"/>
                  </a:lnTo>
                  <a:cubicBezTo>
                    <a:pt x="23" y="783"/>
                    <a:pt x="28" y="770"/>
                    <a:pt x="28" y="763"/>
                  </a:cubicBezTo>
                  <a:lnTo>
                    <a:pt x="28" y="572"/>
                  </a:lnTo>
                  <a:cubicBezTo>
                    <a:pt x="28" y="562"/>
                    <a:pt x="23" y="566"/>
                    <a:pt x="23" y="557"/>
                  </a:cubicBezTo>
                  <a:lnTo>
                    <a:pt x="23" y="544"/>
                  </a:lnTo>
                  <a:cubicBezTo>
                    <a:pt x="23" y="535"/>
                    <a:pt x="28" y="538"/>
                    <a:pt x="28" y="529"/>
                  </a:cubicBezTo>
                  <a:lnTo>
                    <a:pt x="28" y="465"/>
                  </a:lnTo>
                  <a:cubicBezTo>
                    <a:pt x="28" y="459"/>
                    <a:pt x="25" y="457"/>
                    <a:pt x="23" y="452"/>
                  </a:cubicBezTo>
                  <a:lnTo>
                    <a:pt x="23" y="437"/>
                  </a:lnTo>
                  <a:cubicBezTo>
                    <a:pt x="22" y="435"/>
                    <a:pt x="16" y="415"/>
                    <a:pt x="16" y="413"/>
                  </a:cubicBezTo>
                  <a:lnTo>
                    <a:pt x="16" y="388"/>
                  </a:lnTo>
                  <a:lnTo>
                    <a:pt x="19" y="388"/>
                  </a:lnTo>
                  <a:lnTo>
                    <a:pt x="19" y="375"/>
                  </a:lnTo>
                  <a:lnTo>
                    <a:pt x="16" y="375"/>
                  </a:lnTo>
                  <a:cubicBezTo>
                    <a:pt x="17" y="361"/>
                    <a:pt x="19" y="370"/>
                    <a:pt x="19" y="360"/>
                  </a:cubicBezTo>
                  <a:lnTo>
                    <a:pt x="19" y="356"/>
                  </a:lnTo>
                  <a:lnTo>
                    <a:pt x="105" y="323"/>
                  </a:lnTo>
                  <a:cubicBezTo>
                    <a:pt x="108" y="319"/>
                    <a:pt x="113" y="316"/>
                    <a:pt x="117" y="315"/>
                  </a:cubicBezTo>
                  <a:cubicBezTo>
                    <a:pt x="124" y="313"/>
                    <a:pt x="122" y="310"/>
                    <a:pt x="128" y="309"/>
                  </a:cubicBezTo>
                  <a:cubicBezTo>
                    <a:pt x="138" y="306"/>
                    <a:pt x="164" y="335"/>
                    <a:pt x="176" y="292"/>
                  </a:cubicBezTo>
                  <a:cubicBezTo>
                    <a:pt x="179" y="283"/>
                    <a:pt x="187" y="263"/>
                    <a:pt x="191" y="254"/>
                  </a:cubicBezTo>
                  <a:cubicBezTo>
                    <a:pt x="197" y="240"/>
                    <a:pt x="204" y="238"/>
                    <a:pt x="210" y="230"/>
                  </a:cubicBezTo>
                  <a:cubicBezTo>
                    <a:pt x="211" y="228"/>
                    <a:pt x="216" y="193"/>
                    <a:pt x="217" y="189"/>
                  </a:cubicBezTo>
                  <a:cubicBezTo>
                    <a:pt x="218" y="184"/>
                    <a:pt x="226" y="152"/>
                    <a:pt x="225" y="149"/>
                  </a:cubicBezTo>
                  <a:lnTo>
                    <a:pt x="228" y="150"/>
                  </a:lnTo>
                  <a:cubicBezTo>
                    <a:pt x="227" y="141"/>
                    <a:pt x="231" y="137"/>
                    <a:pt x="236" y="136"/>
                  </a:cubicBezTo>
                  <a:lnTo>
                    <a:pt x="239" y="135"/>
                  </a:lnTo>
                  <a:lnTo>
                    <a:pt x="244" y="135"/>
                  </a:lnTo>
                  <a:cubicBezTo>
                    <a:pt x="245" y="142"/>
                    <a:pt x="250" y="142"/>
                    <a:pt x="252" y="147"/>
                  </a:cubicBezTo>
                  <a:cubicBezTo>
                    <a:pt x="254" y="151"/>
                    <a:pt x="254" y="157"/>
                    <a:pt x="259" y="158"/>
                  </a:cubicBezTo>
                  <a:cubicBezTo>
                    <a:pt x="263" y="159"/>
                    <a:pt x="271" y="148"/>
                    <a:pt x="278" y="147"/>
                  </a:cubicBezTo>
                  <a:lnTo>
                    <a:pt x="283" y="145"/>
                  </a:lnTo>
                  <a:lnTo>
                    <a:pt x="288" y="144"/>
                  </a:lnTo>
                  <a:cubicBezTo>
                    <a:pt x="294" y="144"/>
                    <a:pt x="298" y="145"/>
                    <a:pt x="302" y="147"/>
                  </a:cubicBezTo>
                  <a:lnTo>
                    <a:pt x="305" y="162"/>
                  </a:lnTo>
                  <a:lnTo>
                    <a:pt x="316" y="129"/>
                  </a:lnTo>
                  <a:cubicBezTo>
                    <a:pt x="321" y="131"/>
                    <a:pt x="334" y="137"/>
                    <a:pt x="340" y="136"/>
                  </a:cubicBezTo>
                  <a:cubicBezTo>
                    <a:pt x="347" y="134"/>
                    <a:pt x="346" y="103"/>
                    <a:pt x="352" y="96"/>
                  </a:cubicBezTo>
                  <a:cubicBezTo>
                    <a:pt x="349" y="90"/>
                    <a:pt x="345" y="76"/>
                    <a:pt x="340" y="81"/>
                  </a:cubicBezTo>
                  <a:lnTo>
                    <a:pt x="339" y="76"/>
                  </a:lnTo>
                  <a:cubicBezTo>
                    <a:pt x="337" y="78"/>
                    <a:pt x="321" y="71"/>
                    <a:pt x="317" y="72"/>
                  </a:cubicBezTo>
                  <a:cubicBezTo>
                    <a:pt x="314" y="73"/>
                    <a:pt x="296" y="75"/>
                    <a:pt x="291" y="78"/>
                  </a:cubicBezTo>
                  <a:cubicBezTo>
                    <a:pt x="277" y="72"/>
                    <a:pt x="297" y="58"/>
                    <a:pt x="299" y="51"/>
                  </a:cubicBezTo>
                  <a:cubicBezTo>
                    <a:pt x="304" y="54"/>
                    <a:pt x="305" y="53"/>
                    <a:pt x="311" y="51"/>
                  </a:cubicBezTo>
                  <a:cubicBezTo>
                    <a:pt x="324" y="48"/>
                    <a:pt x="322" y="46"/>
                    <a:pt x="336" y="31"/>
                  </a:cubicBezTo>
                  <a:cubicBezTo>
                    <a:pt x="343" y="22"/>
                    <a:pt x="349" y="9"/>
                    <a:pt x="359" y="7"/>
                  </a:cubicBezTo>
                  <a:lnTo>
                    <a:pt x="362" y="6"/>
                  </a:lnTo>
                  <a:cubicBezTo>
                    <a:pt x="366" y="5"/>
                    <a:pt x="374" y="10"/>
                    <a:pt x="373" y="0"/>
                  </a:cubicBezTo>
                  <a:lnTo>
                    <a:pt x="403" y="0"/>
                  </a:lnTo>
                  <a:cubicBezTo>
                    <a:pt x="406" y="9"/>
                    <a:pt x="409" y="8"/>
                    <a:pt x="417" y="8"/>
                  </a:cubicBezTo>
                  <a:cubicBezTo>
                    <a:pt x="419" y="9"/>
                    <a:pt x="429" y="17"/>
                    <a:pt x="431" y="18"/>
                  </a:cubicBezTo>
                  <a:lnTo>
                    <a:pt x="435" y="18"/>
                  </a:lnTo>
                  <a:cubicBezTo>
                    <a:pt x="441" y="18"/>
                    <a:pt x="438" y="13"/>
                    <a:pt x="444" y="13"/>
                  </a:cubicBezTo>
                  <a:lnTo>
                    <a:pt x="458" y="13"/>
                  </a:lnTo>
                  <a:lnTo>
                    <a:pt x="458" y="18"/>
                  </a:lnTo>
                  <a:lnTo>
                    <a:pt x="479" y="18"/>
                  </a:lnTo>
                  <a:cubicBezTo>
                    <a:pt x="481" y="18"/>
                    <a:pt x="494" y="27"/>
                    <a:pt x="496" y="27"/>
                  </a:cubicBezTo>
                  <a:lnTo>
                    <a:pt x="504" y="27"/>
                  </a:lnTo>
                  <a:cubicBezTo>
                    <a:pt x="507" y="27"/>
                    <a:pt x="507" y="26"/>
                    <a:pt x="511" y="23"/>
                  </a:cubicBezTo>
                  <a:cubicBezTo>
                    <a:pt x="512" y="27"/>
                    <a:pt x="523" y="37"/>
                    <a:pt x="526" y="37"/>
                  </a:cubicBezTo>
                  <a:cubicBezTo>
                    <a:pt x="532" y="37"/>
                    <a:pt x="541" y="23"/>
                    <a:pt x="542" y="18"/>
                  </a:cubicBezTo>
                  <a:lnTo>
                    <a:pt x="560" y="18"/>
                  </a:lnTo>
                  <a:cubicBezTo>
                    <a:pt x="566" y="18"/>
                    <a:pt x="563" y="13"/>
                    <a:pt x="569" y="13"/>
                  </a:cubicBezTo>
                  <a:lnTo>
                    <a:pt x="595" y="13"/>
                  </a:lnTo>
                  <a:lnTo>
                    <a:pt x="595" y="18"/>
                  </a:lnTo>
                  <a:lnTo>
                    <a:pt x="602" y="18"/>
                  </a:lnTo>
                  <a:cubicBezTo>
                    <a:pt x="608" y="18"/>
                    <a:pt x="605" y="13"/>
                    <a:pt x="611" y="13"/>
                  </a:cubicBezTo>
                  <a:lnTo>
                    <a:pt x="618" y="13"/>
                  </a:lnTo>
                  <a:lnTo>
                    <a:pt x="618" y="18"/>
                  </a:lnTo>
                  <a:cubicBezTo>
                    <a:pt x="630" y="17"/>
                    <a:pt x="623" y="13"/>
                    <a:pt x="630" y="13"/>
                  </a:cubicBezTo>
                  <a:lnTo>
                    <a:pt x="641" y="13"/>
                  </a:lnTo>
                  <a:cubicBezTo>
                    <a:pt x="646" y="13"/>
                    <a:pt x="644" y="14"/>
                    <a:pt x="646" y="18"/>
                  </a:cubicBezTo>
                  <a:cubicBezTo>
                    <a:pt x="647" y="16"/>
                    <a:pt x="650" y="13"/>
                    <a:pt x="651" y="13"/>
                  </a:cubicBezTo>
                  <a:cubicBezTo>
                    <a:pt x="655" y="13"/>
                    <a:pt x="655" y="14"/>
                    <a:pt x="658" y="18"/>
                  </a:cubicBezTo>
                  <a:lnTo>
                    <a:pt x="676" y="18"/>
                  </a:lnTo>
                  <a:lnTo>
                    <a:pt x="694" y="32"/>
                  </a:lnTo>
                  <a:lnTo>
                    <a:pt x="702" y="32"/>
                  </a:lnTo>
                  <a:lnTo>
                    <a:pt x="702" y="28"/>
                  </a:lnTo>
                  <a:lnTo>
                    <a:pt x="716" y="27"/>
                  </a:lnTo>
                  <a:lnTo>
                    <a:pt x="716" y="32"/>
                  </a:lnTo>
                  <a:lnTo>
                    <a:pt x="725" y="32"/>
                  </a:lnTo>
                  <a:cubicBezTo>
                    <a:pt x="731" y="32"/>
                    <a:pt x="728" y="27"/>
                    <a:pt x="734" y="27"/>
                  </a:cubicBezTo>
                  <a:lnTo>
                    <a:pt x="739" y="27"/>
                  </a:lnTo>
                  <a:cubicBezTo>
                    <a:pt x="740" y="30"/>
                    <a:pt x="752" y="55"/>
                    <a:pt x="755" y="55"/>
                  </a:cubicBezTo>
                  <a:cubicBezTo>
                    <a:pt x="761" y="55"/>
                    <a:pt x="767" y="41"/>
                    <a:pt x="771" y="37"/>
                  </a:cubicBezTo>
                  <a:lnTo>
                    <a:pt x="776" y="42"/>
                  </a:lnTo>
                  <a:lnTo>
                    <a:pt x="794" y="23"/>
                  </a:lnTo>
                  <a:lnTo>
                    <a:pt x="801" y="22"/>
                  </a:lnTo>
                  <a:cubicBezTo>
                    <a:pt x="805" y="22"/>
                    <a:pt x="805" y="21"/>
                    <a:pt x="808" y="18"/>
                  </a:cubicBezTo>
                  <a:lnTo>
                    <a:pt x="840" y="18"/>
                  </a:lnTo>
                  <a:cubicBezTo>
                    <a:pt x="843" y="15"/>
                    <a:pt x="843" y="13"/>
                    <a:pt x="847" y="13"/>
                  </a:cubicBezTo>
                  <a:lnTo>
                    <a:pt x="857" y="13"/>
                  </a:lnTo>
                  <a:cubicBezTo>
                    <a:pt x="863" y="12"/>
                    <a:pt x="860" y="18"/>
                    <a:pt x="866" y="18"/>
                  </a:cubicBezTo>
                  <a:lnTo>
                    <a:pt x="877" y="18"/>
                  </a:lnTo>
                  <a:cubicBezTo>
                    <a:pt x="879" y="25"/>
                    <a:pt x="907" y="36"/>
                    <a:pt x="907" y="60"/>
                  </a:cubicBezTo>
                  <a:lnTo>
                    <a:pt x="907" y="70"/>
                  </a:lnTo>
                  <a:lnTo>
                    <a:pt x="910" y="70"/>
                  </a:lnTo>
                  <a:lnTo>
                    <a:pt x="910" y="95"/>
                  </a:lnTo>
                  <a:cubicBezTo>
                    <a:pt x="910" y="104"/>
                    <a:pt x="915" y="100"/>
                    <a:pt x="915" y="109"/>
                  </a:cubicBezTo>
                  <a:lnTo>
                    <a:pt x="915" y="152"/>
                  </a:lnTo>
                  <a:lnTo>
                    <a:pt x="919" y="152"/>
                  </a:lnTo>
                  <a:lnTo>
                    <a:pt x="919" y="172"/>
                  </a:lnTo>
                  <a:cubicBezTo>
                    <a:pt x="919" y="177"/>
                    <a:pt x="920" y="177"/>
                    <a:pt x="922" y="182"/>
                  </a:cubicBezTo>
                  <a:lnTo>
                    <a:pt x="919" y="181"/>
                  </a:lnTo>
                  <a:lnTo>
                    <a:pt x="919" y="204"/>
                  </a:lnTo>
                  <a:cubicBezTo>
                    <a:pt x="919" y="213"/>
                    <a:pt x="922" y="208"/>
                    <a:pt x="922" y="216"/>
                  </a:cubicBezTo>
                  <a:lnTo>
                    <a:pt x="922" y="219"/>
                  </a:lnTo>
                  <a:cubicBezTo>
                    <a:pt x="922" y="227"/>
                    <a:pt x="919" y="223"/>
                    <a:pt x="919" y="231"/>
                  </a:cubicBezTo>
                  <a:lnTo>
                    <a:pt x="919" y="273"/>
                  </a:lnTo>
                  <a:cubicBezTo>
                    <a:pt x="919" y="282"/>
                    <a:pt x="931" y="297"/>
                    <a:pt x="931" y="311"/>
                  </a:cubicBezTo>
                  <a:cubicBezTo>
                    <a:pt x="931" y="326"/>
                    <a:pt x="909" y="361"/>
                    <a:pt x="903" y="373"/>
                  </a:cubicBezTo>
                  <a:cubicBezTo>
                    <a:pt x="905" y="377"/>
                    <a:pt x="907" y="377"/>
                    <a:pt x="907" y="383"/>
                  </a:cubicBezTo>
                  <a:lnTo>
                    <a:pt x="906" y="390"/>
                  </a:lnTo>
                  <a:lnTo>
                    <a:pt x="899" y="393"/>
                  </a:lnTo>
                  <a:lnTo>
                    <a:pt x="905" y="405"/>
                  </a:lnTo>
                  <a:lnTo>
                    <a:pt x="915" y="405"/>
                  </a:lnTo>
                  <a:cubicBezTo>
                    <a:pt x="918" y="410"/>
                    <a:pt x="919" y="409"/>
                    <a:pt x="919" y="415"/>
                  </a:cubicBezTo>
                  <a:lnTo>
                    <a:pt x="919" y="427"/>
                  </a:lnTo>
                  <a:cubicBezTo>
                    <a:pt x="919" y="436"/>
                    <a:pt x="915" y="431"/>
                    <a:pt x="915" y="440"/>
                  </a:cubicBezTo>
                  <a:lnTo>
                    <a:pt x="915" y="447"/>
                  </a:lnTo>
                  <a:lnTo>
                    <a:pt x="919" y="447"/>
                  </a:lnTo>
                  <a:lnTo>
                    <a:pt x="918" y="481"/>
                  </a:lnTo>
                  <a:lnTo>
                    <a:pt x="910" y="500"/>
                  </a:lnTo>
                  <a:lnTo>
                    <a:pt x="910" y="545"/>
                  </a:lnTo>
                  <a:lnTo>
                    <a:pt x="907" y="552"/>
                  </a:lnTo>
                  <a:lnTo>
                    <a:pt x="908" y="578"/>
                  </a:lnTo>
                  <a:lnTo>
                    <a:pt x="888" y="607"/>
                  </a:lnTo>
                  <a:lnTo>
                    <a:pt x="890" y="607"/>
                  </a:lnTo>
                  <a:lnTo>
                    <a:pt x="900" y="624"/>
                  </a:lnTo>
                  <a:lnTo>
                    <a:pt x="900" y="661"/>
                  </a:lnTo>
                  <a:lnTo>
                    <a:pt x="903" y="661"/>
                  </a:lnTo>
                  <a:lnTo>
                    <a:pt x="903" y="693"/>
                  </a:lnTo>
                  <a:lnTo>
                    <a:pt x="907" y="693"/>
                  </a:lnTo>
                  <a:cubicBezTo>
                    <a:pt x="906" y="710"/>
                    <a:pt x="903" y="701"/>
                    <a:pt x="903" y="711"/>
                  </a:cubicBezTo>
                  <a:lnTo>
                    <a:pt x="903" y="718"/>
                  </a:lnTo>
                  <a:cubicBezTo>
                    <a:pt x="897" y="719"/>
                    <a:pt x="887" y="729"/>
                    <a:pt x="887" y="738"/>
                  </a:cubicBezTo>
                  <a:lnTo>
                    <a:pt x="887" y="745"/>
                  </a:lnTo>
                  <a:cubicBezTo>
                    <a:pt x="887" y="757"/>
                    <a:pt x="899" y="757"/>
                    <a:pt x="900" y="773"/>
                  </a:cubicBezTo>
                  <a:lnTo>
                    <a:pt x="896" y="773"/>
                  </a:lnTo>
                  <a:lnTo>
                    <a:pt x="897" y="784"/>
                  </a:lnTo>
                  <a:lnTo>
                    <a:pt x="903" y="795"/>
                  </a:lnTo>
                  <a:lnTo>
                    <a:pt x="903" y="805"/>
                  </a:lnTo>
                  <a:cubicBezTo>
                    <a:pt x="903" y="814"/>
                    <a:pt x="907" y="809"/>
                    <a:pt x="907" y="818"/>
                  </a:cubicBezTo>
                  <a:lnTo>
                    <a:pt x="907" y="842"/>
                  </a:lnTo>
                  <a:cubicBezTo>
                    <a:pt x="907" y="848"/>
                    <a:pt x="905" y="848"/>
                    <a:pt x="903" y="852"/>
                  </a:cubicBezTo>
                  <a:lnTo>
                    <a:pt x="903" y="872"/>
                  </a:lnTo>
                  <a:cubicBezTo>
                    <a:pt x="901" y="877"/>
                    <a:pt x="900" y="877"/>
                    <a:pt x="900" y="882"/>
                  </a:cubicBezTo>
                  <a:lnTo>
                    <a:pt x="900" y="902"/>
                  </a:lnTo>
                  <a:lnTo>
                    <a:pt x="896" y="902"/>
                  </a:lnTo>
                  <a:lnTo>
                    <a:pt x="907" y="924"/>
                  </a:lnTo>
                  <a:lnTo>
                    <a:pt x="907" y="939"/>
                  </a:lnTo>
                  <a:cubicBezTo>
                    <a:pt x="907" y="948"/>
                    <a:pt x="910" y="943"/>
                    <a:pt x="910" y="952"/>
                  </a:cubicBezTo>
                  <a:lnTo>
                    <a:pt x="910" y="972"/>
                  </a:lnTo>
                  <a:cubicBezTo>
                    <a:pt x="910" y="980"/>
                    <a:pt x="907" y="975"/>
                    <a:pt x="907" y="984"/>
                  </a:cubicBezTo>
                  <a:lnTo>
                    <a:pt x="907" y="1014"/>
                  </a:lnTo>
                  <a:cubicBezTo>
                    <a:pt x="907" y="1022"/>
                    <a:pt x="910" y="1018"/>
                    <a:pt x="910" y="1026"/>
                  </a:cubicBezTo>
                  <a:lnTo>
                    <a:pt x="910" y="1059"/>
                  </a:lnTo>
                  <a:lnTo>
                    <a:pt x="907" y="1059"/>
                  </a:lnTo>
                  <a:lnTo>
                    <a:pt x="907" y="1069"/>
                  </a:lnTo>
                  <a:cubicBezTo>
                    <a:pt x="907" y="1077"/>
                    <a:pt x="903" y="1072"/>
                    <a:pt x="903" y="1081"/>
                  </a:cubicBezTo>
                  <a:lnTo>
                    <a:pt x="903" y="1091"/>
                  </a:lnTo>
                  <a:lnTo>
                    <a:pt x="907" y="1091"/>
                  </a:lnTo>
                  <a:lnTo>
                    <a:pt x="907" y="1101"/>
                  </a:lnTo>
                  <a:cubicBezTo>
                    <a:pt x="907" y="1109"/>
                    <a:pt x="903" y="1105"/>
                    <a:pt x="903" y="1113"/>
                  </a:cubicBezTo>
                  <a:lnTo>
                    <a:pt x="903" y="1198"/>
                  </a:lnTo>
                  <a:lnTo>
                    <a:pt x="900" y="1198"/>
                  </a:lnTo>
                  <a:lnTo>
                    <a:pt x="900" y="1208"/>
                  </a:lnTo>
                  <a:cubicBezTo>
                    <a:pt x="900" y="1209"/>
                    <a:pt x="893" y="1233"/>
                    <a:pt x="893" y="1235"/>
                  </a:cubicBezTo>
                  <a:lnTo>
                    <a:pt x="893" y="1245"/>
                  </a:lnTo>
                  <a:cubicBezTo>
                    <a:pt x="886" y="1248"/>
                    <a:pt x="882" y="1290"/>
                    <a:pt x="868" y="1290"/>
                  </a:cubicBezTo>
                  <a:lnTo>
                    <a:pt x="861" y="1290"/>
                  </a:lnTo>
                  <a:lnTo>
                    <a:pt x="861" y="1295"/>
                  </a:lnTo>
                  <a:lnTo>
                    <a:pt x="836" y="1295"/>
                  </a:lnTo>
                  <a:cubicBezTo>
                    <a:pt x="835" y="1290"/>
                    <a:pt x="826" y="1282"/>
                    <a:pt x="822" y="1282"/>
                  </a:cubicBezTo>
                  <a:lnTo>
                    <a:pt x="820" y="1282"/>
                  </a:lnTo>
                  <a:cubicBezTo>
                    <a:pt x="814" y="1282"/>
                    <a:pt x="810" y="1284"/>
                    <a:pt x="806" y="1287"/>
                  </a:cubicBezTo>
                  <a:cubicBezTo>
                    <a:pt x="800" y="1283"/>
                    <a:pt x="759" y="1257"/>
                    <a:pt x="755" y="1257"/>
                  </a:cubicBezTo>
                  <a:lnTo>
                    <a:pt x="694" y="1257"/>
                  </a:lnTo>
                  <a:cubicBezTo>
                    <a:pt x="696" y="1267"/>
                    <a:pt x="705" y="1267"/>
                    <a:pt x="712" y="1276"/>
                  </a:cubicBezTo>
                  <a:cubicBezTo>
                    <a:pt x="717" y="1282"/>
                    <a:pt x="726" y="1290"/>
                    <a:pt x="734" y="1290"/>
                  </a:cubicBezTo>
                  <a:lnTo>
                    <a:pt x="739" y="1300"/>
                  </a:lnTo>
                  <a:lnTo>
                    <a:pt x="736" y="1300"/>
                  </a:lnTo>
                  <a:lnTo>
                    <a:pt x="736" y="1305"/>
                  </a:lnTo>
                  <a:cubicBezTo>
                    <a:pt x="733" y="1301"/>
                    <a:pt x="733" y="1300"/>
                    <a:pt x="729" y="1300"/>
                  </a:cubicBezTo>
                  <a:cubicBezTo>
                    <a:pt x="723" y="1300"/>
                    <a:pt x="726" y="1305"/>
                    <a:pt x="720" y="1304"/>
                  </a:cubicBezTo>
                  <a:lnTo>
                    <a:pt x="680" y="1305"/>
                  </a:lnTo>
                  <a:cubicBezTo>
                    <a:pt x="678" y="1305"/>
                    <a:pt x="661" y="1295"/>
                    <a:pt x="660" y="1295"/>
                  </a:cubicBezTo>
                  <a:lnTo>
                    <a:pt x="650" y="1295"/>
                  </a:lnTo>
                  <a:lnTo>
                    <a:pt x="650" y="1290"/>
                  </a:lnTo>
                  <a:lnTo>
                    <a:pt x="627" y="1290"/>
                  </a:lnTo>
                  <a:cubicBezTo>
                    <a:pt x="622" y="1290"/>
                    <a:pt x="622" y="1286"/>
                    <a:pt x="618" y="1282"/>
                  </a:cubicBezTo>
                  <a:lnTo>
                    <a:pt x="609" y="1295"/>
                  </a:lnTo>
                  <a:lnTo>
                    <a:pt x="562" y="1295"/>
                  </a:lnTo>
                  <a:lnTo>
                    <a:pt x="562" y="1290"/>
                  </a:lnTo>
                  <a:lnTo>
                    <a:pt x="555" y="1290"/>
                  </a:lnTo>
                  <a:cubicBezTo>
                    <a:pt x="548" y="1290"/>
                    <a:pt x="549" y="1282"/>
                    <a:pt x="546" y="1282"/>
                  </a:cubicBezTo>
                  <a:cubicBezTo>
                    <a:pt x="541" y="1282"/>
                    <a:pt x="538" y="1290"/>
                    <a:pt x="537" y="1295"/>
                  </a:cubicBezTo>
                  <a:lnTo>
                    <a:pt x="511" y="1295"/>
                  </a:lnTo>
                  <a:lnTo>
                    <a:pt x="511" y="1300"/>
                  </a:lnTo>
                  <a:lnTo>
                    <a:pt x="477" y="1300"/>
                  </a:lnTo>
                  <a:lnTo>
                    <a:pt x="477" y="1295"/>
                  </a:lnTo>
                  <a:cubicBezTo>
                    <a:pt x="470" y="1297"/>
                    <a:pt x="474" y="1300"/>
                    <a:pt x="468" y="1300"/>
                  </a:cubicBezTo>
                  <a:lnTo>
                    <a:pt x="451" y="1300"/>
                  </a:lnTo>
                  <a:lnTo>
                    <a:pt x="451" y="1295"/>
                  </a:lnTo>
                  <a:lnTo>
                    <a:pt x="438" y="1295"/>
                  </a:lnTo>
                  <a:lnTo>
                    <a:pt x="438" y="1300"/>
                  </a:lnTo>
                  <a:lnTo>
                    <a:pt x="383" y="1299"/>
                  </a:lnTo>
                  <a:lnTo>
                    <a:pt x="379" y="1290"/>
                  </a:lnTo>
                  <a:lnTo>
                    <a:pt x="371" y="1290"/>
                  </a:lnTo>
                  <a:cubicBezTo>
                    <a:pt x="365" y="1290"/>
                    <a:pt x="366" y="1282"/>
                    <a:pt x="363" y="1282"/>
                  </a:cubicBezTo>
                  <a:cubicBezTo>
                    <a:pt x="358" y="1282"/>
                    <a:pt x="355" y="1290"/>
                    <a:pt x="354" y="1295"/>
                  </a:cubicBezTo>
                  <a:lnTo>
                    <a:pt x="271" y="1295"/>
                  </a:lnTo>
                  <a:cubicBezTo>
                    <a:pt x="265" y="1295"/>
                    <a:pt x="267" y="1300"/>
                    <a:pt x="264" y="1300"/>
                  </a:cubicBezTo>
                  <a:cubicBezTo>
                    <a:pt x="258" y="1300"/>
                    <a:pt x="261" y="1295"/>
                    <a:pt x="255" y="1295"/>
                  </a:cubicBezTo>
                  <a:lnTo>
                    <a:pt x="236" y="1295"/>
                  </a:lnTo>
                  <a:lnTo>
                    <a:pt x="236" y="1300"/>
                  </a:lnTo>
                  <a:lnTo>
                    <a:pt x="218" y="1300"/>
                  </a:lnTo>
                  <a:lnTo>
                    <a:pt x="218" y="1295"/>
                  </a:lnTo>
                  <a:lnTo>
                    <a:pt x="203" y="1295"/>
                  </a:lnTo>
                  <a:cubicBezTo>
                    <a:pt x="199" y="1295"/>
                    <a:pt x="199" y="1297"/>
                    <a:pt x="195" y="1300"/>
                  </a:cubicBezTo>
                  <a:lnTo>
                    <a:pt x="174" y="1299"/>
                  </a:lnTo>
                  <a:lnTo>
                    <a:pt x="169" y="1305"/>
                  </a:lnTo>
                  <a:lnTo>
                    <a:pt x="106" y="1305"/>
                  </a:lnTo>
                  <a:cubicBezTo>
                    <a:pt x="103" y="1308"/>
                    <a:pt x="103" y="1310"/>
                    <a:pt x="99" y="1310"/>
                  </a:cubicBezTo>
                  <a:lnTo>
                    <a:pt x="92" y="1309"/>
                  </a:lnTo>
                  <a:lnTo>
                    <a:pt x="92" y="1305"/>
                  </a:lnTo>
                  <a:lnTo>
                    <a:pt x="51" y="1305"/>
                  </a:lnTo>
                  <a:cubicBezTo>
                    <a:pt x="47" y="1304"/>
                    <a:pt x="47" y="1303"/>
                    <a:pt x="44" y="1300"/>
                  </a:cubicBezTo>
                  <a:lnTo>
                    <a:pt x="34" y="1300"/>
                  </a:lnTo>
                  <a:cubicBezTo>
                    <a:pt x="23" y="1289"/>
                    <a:pt x="13" y="1275"/>
                    <a:pt x="5" y="1260"/>
                  </a:cubicBezTo>
                  <a:cubicBezTo>
                    <a:pt x="5" y="1244"/>
                    <a:pt x="9" y="1217"/>
                    <a:pt x="0" y="1213"/>
                  </a:cubicBezTo>
                  <a:lnTo>
                    <a:pt x="0" y="1141"/>
                  </a:lnTo>
                  <a:lnTo>
                    <a:pt x="5" y="1138"/>
                  </a:lnTo>
                  <a:close/>
                </a:path>
              </a:pathLst>
            </a:custGeom>
            <a:solidFill>
              <a:srgbClr val="E50012"/>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sp>
          <p:nvSpPr>
            <p:cNvPr id="11" name="Freeform 151"/>
            <p:cNvSpPr>
              <a:spLocks noEditPoints="1"/>
            </p:cNvSpPr>
            <p:nvPr/>
          </p:nvSpPr>
          <p:spPr bwMode="auto">
            <a:xfrm>
              <a:off x="4933269" y="4482420"/>
              <a:ext cx="138113" cy="458788"/>
            </a:xfrm>
            <a:custGeom>
              <a:avLst/>
              <a:gdLst>
                <a:gd name="T0" fmla="*/ 170 w 366"/>
                <a:gd name="T1" fmla="*/ 179 h 1245"/>
                <a:gd name="T2" fmla="*/ 182 w 366"/>
                <a:gd name="T3" fmla="*/ 3 h 1245"/>
                <a:gd name="T4" fmla="*/ 208 w 366"/>
                <a:gd name="T5" fmla="*/ 118 h 1245"/>
                <a:gd name="T6" fmla="*/ 310 w 366"/>
                <a:gd name="T7" fmla="*/ 92 h 1245"/>
                <a:gd name="T8" fmla="*/ 342 w 366"/>
                <a:gd name="T9" fmla="*/ 74 h 1245"/>
                <a:gd name="T10" fmla="*/ 352 w 366"/>
                <a:gd name="T11" fmla="*/ 184 h 1245"/>
                <a:gd name="T12" fmla="*/ 209 w 366"/>
                <a:gd name="T13" fmla="*/ 337 h 1245"/>
                <a:gd name="T14" fmla="*/ 212 w 366"/>
                <a:gd name="T15" fmla="*/ 610 h 1245"/>
                <a:gd name="T16" fmla="*/ 170 w 366"/>
                <a:gd name="T17" fmla="*/ 592 h 1245"/>
                <a:gd name="T18" fmla="*/ 70 w 366"/>
                <a:gd name="T19" fmla="*/ 330 h 1245"/>
                <a:gd name="T20" fmla="*/ 15 w 366"/>
                <a:gd name="T21" fmla="*/ 191 h 1245"/>
                <a:gd name="T22" fmla="*/ 39 w 366"/>
                <a:gd name="T23" fmla="*/ 76 h 1245"/>
                <a:gd name="T24" fmla="*/ 57 w 366"/>
                <a:gd name="T25" fmla="*/ 144 h 1245"/>
                <a:gd name="T26" fmla="*/ 54 w 366"/>
                <a:gd name="T27" fmla="*/ 220 h 1245"/>
                <a:gd name="T28" fmla="*/ 79 w 366"/>
                <a:gd name="T29" fmla="*/ 287 h 1245"/>
                <a:gd name="T30" fmla="*/ 170 w 366"/>
                <a:gd name="T31" fmla="*/ 295 h 1245"/>
                <a:gd name="T32" fmla="*/ 209 w 366"/>
                <a:gd name="T33" fmla="*/ 254 h 1245"/>
                <a:gd name="T34" fmla="*/ 315 w 366"/>
                <a:gd name="T35" fmla="*/ 230 h 1245"/>
                <a:gd name="T36" fmla="*/ 209 w 366"/>
                <a:gd name="T37" fmla="*/ 254 h 1245"/>
                <a:gd name="T38" fmla="*/ 134 w 366"/>
                <a:gd name="T39" fmla="*/ 909 h 1245"/>
                <a:gd name="T40" fmla="*/ 200 w 366"/>
                <a:gd name="T41" fmla="*/ 987 h 1245"/>
                <a:gd name="T42" fmla="*/ 74 w 366"/>
                <a:gd name="T43" fmla="*/ 1026 h 1245"/>
                <a:gd name="T44" fmla="*/ 157 w 366"/>
                <a:gd name="T45" fmla="*/ 1000 h 1245"/>
                <a:gd name="T46" fmla="*/ 142 w 366"/>
                <a:gd name="T47" fmla="*/ 947 h 1245"/>
                <a:gd name="T48" fmla="*/ 101 w 366"/>
                <a:gd name="T49" fmla="*/ 994 h 1245"/>
                <a:gd name="T50" fmla="*/ 0 w 366"/>
                <a:gd name="T51" fmla="*/ 880 h 1245"/>
                <a:gd name="T52" fmla="*/ 232 w 366"/>
                <a:gd name="T53" fmla="*/ 697 h 1245"/>
                <a:gd name="T54" fmla="*/ 364 w 366"/>
                <a:gd name="T55" fmla="*/ 859 h 1245"/>
                <a:gd name="T56" fmla="*/ 338 w 366"/>
                <a:gd name="T57" fmla="*/ 1192 h 1245"/>
                <a:gd name="T58" fmla="*/ 156 w 366"/>
                <a:gd name="T59" fmla="*/ 1245 h 1245"/>
                <a:gd name="T60" fmla="*/ 7 w 366"/>
                <a:gd name="T61" fmla="*/ 1120 h 1245"/>
                <a:gd name="T62" fmla="*/ 41 w 366"/>
                <a:gd name="T63" fmla="*/ 1002 h 1245"/>
                <a:gd name="T64" fmla="*/ 57 w 366"/>
                <a:gd name="T65" fmla="*/ 1156 h 1245"/>
                <a:gd name="T66" fmla="*/ 294 w 366"/>
                <a:gd name="T67" fmla="*/ 1190 h 1245"/>
                <a:gd name="T68" fmla="*/ 323 w 366"/>
                <a:gd name="T69" fmla="*/ 1062 h 1245"/>
                <a:gd name="T70" fmla="*/ 249 w 366"/>
                <a:gd name="T71" fmla="*/ 1036 h 1245"/>
                <a:gd name="T72" fmla="*/ 271 w 366"/>
                <a:gd name="T73" fmla="*/ 1178 h 1245"/>
                <a:gd name="T74" fmla="*/ 259 w 366"/>
                <a:gd name="T75" fmla="*/ 1203 h 1245"/>
                <a:gd name="T76" fmla="*/ 212 w 366"/>
                <a:gd name="T77" fmla="*/ 1103 h 1245"/>
                <a:gd name="T78" fmla="*/ 81 w 366"/>
                <a:gd name="T79" fmla="*/ 1117 h 1245"/>
                <a:gd name="T80" fmla="*/ 192 w 366"/>
                <a:gd name="T81" fmla="*/ 1081 h 1245"/>
                <a:gd name="T82" fmla="*/ 211 w 366"/>
                <a:gd name="T83" fmla="*/ 1074 h 1245"/>
                <a:gd name="T84" fmla="*/ 221 w 366"/>
                <a:gd name="T85" fmla="*/ 975 h 1245"/>
                <a:gd name="T86" fmla="*/ 113 w 366"/>
                <a:gd name="T87" fmla="*/ 869 h 1245"/>
                <a:gd name="T88" fmla="*/ 90 w 366"/>
                <a:gd name="T89" fmla="*/ 833 h 1245"/>
                <a:gd name="T90" fmla="*/ 184 w 366"/>
                <a:gd name="T91" fmla="*/ 802 h 1245"/>
                <a:gd name="T92" fmla="*/ 192 w 366"/>
                <a:gd name="T93" fmla="*/ 735 h 1245"/>
                <a:gd name="T94" fmla="*/ 86 w 366"/>
                <a:gd name="T95" fmla="*/ 745 h 1245"/>
                <a:gd name="T96" fmla="*/ 42 w 366"/>
                <a:gd name="T97" fmla="*/ 888 h 1245"/>
                <a:gd name="T98" fmla="*/ 223 w 366"/>
                <a:gd name="T99" fmla="*/ 761 h 1245"/>
                <a:gd name="T100" fmla="*/ 235 w 366"/>
                <a:gd name="T101" fmla="*/ 781 h 1245"/>
                <a:gd name="T102" fmla="*/ 310 w 366"/>
                <a:gd name="T103" fmla="*/ 767 h 1245"/>
                <a:gd name="T104" fmla="*/ 274 w 366"/>
                <a:gd name="T105" fmla="*/ 829 h 1245"/>
                <a:gd name="T106" fmla="*/ 292 w 366"/>
                <a:gd name="T107" fmla="*/ 867 h 1245"/>
                <a:gd name="T108" fmla="*/ 227 w 366"/>
                <a:gd name="T109" fmla="*/ 867 h 1245"/>
                <a:gd name="T110" fmla="*/ 299 w 366"/>
                <a:gd name="T111" fmla="*/ 891 h 1245"/>
                <a:gd name="T112" fmla="*/ 276 w 366"/>
                <a:gd name="T113" fmla="*/ 950 h 1245"/>
                <a:gd name="T114" fmla="*/ 266 w 366"/>
                <a:gd name="T115" fmla="*/ 972 h 1245"/>
                <a:gd name="T116" fmla="*/ 324 w 366"/>
                <a:gd name="T117" fmla="*/ 1035 h 1245"/>
                <a:gd name="T118" fmla="*/ 322 w 366"/>
                <a:gd name="T119" fmla="*/ 869 h 1245"/>
                <a:gd name="T120" fmla="*/ 213 w 366"/>
                <a:gd name="T121" fmla="*/ 735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6" h="1245">
                  <a:moveTo>
                    <a:pt x="54" y="181"/>
                  </a:moveTo>
                  <a:lnTo>
                    <a:pt x="62" y="180"/>
                  </a:lnTo>
                  <a:lnTo>
                    <a:pt x="170" y="179"/>
                  </a:lnTo>
                  <a:lnTo>
                    <a:pt x="165" y="49"/>
                  </a:lnTo>
                  <a:cubicBezTo>
                    <a:pt x="164" y="31"/>
                    <a:pt x="165" y="20"/>
                    <a:pt x="168" y="15"/>
                  </a:cubicBezTo>
                  <a:cubicBezTo>
                    <a:pt x="172" y="11"/>
                    <a:pt x="176" y="7"/>
                    <a:pt x="182" y="3"/>
                  </a:cubicBezTo>
                  <a:cubicBezTo>
                    <a:pt x="188" y="0"/>
                    <a:pt x="194" y="0"/>
                    <a:pt x="200" y="3"/>
                  </a:cubicBezTo>
                  <a:cubicBezTo>
                    <a:pt x="205" y="8"/>
                    <a:pt x="208" y="14"/>
                    <a:pt x="208" y="21"/>
                  </a:cubicBezTo>
                  <a:lnTo>
                    <a:pt x="208" y="118"/>
                  </a:lnTo>
                  <a:lnTo>
                    <a:pt x="209" y="177"/>
                  </a:lnTo>
                  <a:lnTo>
                    <a:pt x="315" y="176"/>
                  </a:lnTo>
                  <a:lnTo>
                    <a:pt x="310" y="92"/>
                  </a:lnTo>
                  <a:cubicBezTo>
                    <a:pt x="309" y="84"/>
                    <a:pt x="310" y="77"/>
                    <a:pt x="314" y="73"/>
                  </a:cubicBezTo>
                  <a:cubicBezTo>
                    <a:pt x="317" y="68"/>
                    <a:pt x="322" y="66"/>
                    <a:pt x="328" y="65"/>
                  </a:cubicBezTo>
                  <a:cubicBezTo>
                    <a:pt x="333" y="65"/>
                    <a:pt x="337" y="68"/>
                    <a:pt x="342" y="74"/>
                  </a:cubicBezTo>
                  <a:cubicBezTo>
                    <a:pt x="346" y="81"/>
                    <a:pt x="349" y="93"/>
                    <a:pt x="350" y="112"/>
                  </a:cubicBezTo>
                  <a:lnTo>
                    <a:pt x="352" y="156"/>
                  </a:lnTo>
                  <a:cubicBezTo>
                    <a:pt x="352" y="163"/>
                    <a:pt x="352" y="172"/>
                    <a:pt x="352" y="184"/>
                  </a:cubicBezTo>
                  <a:cubicBezTo>
                    <a:pt x="352" y="215"/>
                    <a:pt x="349" y="242"/>
                    <a:pt x="345" y="264"/>
                  </a:cubicBezTo>
                  <a:cubicBezTo>
                    <a:pt x="341" y="287"/>
                    <a:pt x="331" y="303"/>
                    <a:pt x="314" y="313"/>
                  </a:cubicBezTo>
                  <a:cubicBezTo>
                    <a:pt x="298" y="324"/>
                    <a:pt x="263" y="331"/>
                    <a:pt x="209" y="337"/>
                  </a:cubicBezTo>
                  <a:lnTo>
                    <a:pt x="209" y="519"/>
                  </a:lnTo>
                  <a:cubicBezTo>
                    <a:pt x="209" y="548"/>
                    <a:pt x="210" y="570"/>
                    <a:pt x="211" y="583"/>
                  </a:cubicBezTo>
                  <a:cubicBezTo>
                    <a:pt x="211" y="596"/>
                    <a:pt x="212" y="605"/>
                    <a:pt x="212" y="610"/>
                  </a:cubicBezTo>
                  <a:cubicBezTo>
                    <a:pt x="211" y="620"/>
                    <a:pt x="209" y="628"/>
                    <a:pt x="205" y="634"/>
                  </a:cubicBezTo>
                  <a:cubicBezTo>
                    <a:pt x="202" y="641"/>
                    <a:pt x="197" y="644"/>
                    <a:pt x="192" y="643"/>
                  </a:cubicBezTo>
                  <a:cubicBezTo>
                    <a:pt x="178" y="643"/>
                    <a:pt x="170" y="626"/>
                    <a:pt x="170" y="592"/>
                  </a:cubicBezTo>
                  <a:lnTo>
                    <a:pt x="170" y="507"/>
                  </a:lnTo>
                  <a:lnTo>
                    <a:pt x="169" y="337"/>
                  </a:lnTo>
                  <a:cubicBezTo>
                    <a:pt x="125" y="337"/>
                    <a:pt x="92" y="334"/>
                    <a:pt x="70" y="330"/>
                  </a:cubicBezTo>
                  <a:cubicBezTo>
                    <a:pt x="48" y="325"/>
                    <a:pt x="33" y="310"/>
                    <a:pt x="26" y="284"/>
                  </a:cubicBezTo>
                  <a:cubicBezTo>
                    <a:pt x="19" y="259"/>
                    <a:pt x="15" y="237"/>
                    <a:pt x="15" y="221"/>
                  </a:cubicBezTo>
                  <a:cubicBezTo>
                    <a:pt x="15" y="204"/>
                    <a:pt x="15" y="194"/>
                    <a:pt x="15" y="191"/>
                  </a:cubicBezTo>
                  <a:lnTo>
                    <a:pt x="15" y="121"/>
                  </a:lnTo>
                  <a:cubicBezTo>
                    <a:pt x="15" y="106"/>
                    <a:pt x="18" y="95"/>
                    <a:pt x="22" y="87"/>
                  </a:cubicBezTo>
                  <a:cubicBezTo>
                    <a:pt x="27" y="79"/>
                    <a:pt x="33" y="76"/>
                    <a:pt x="39" y="76"/>
                  </a:cubicBezTo>
                  <a:cubicBezTo>
                    <a:pt x="45" y="77"/>
                    <a:pt x="50" y="80"/>
                    <a:pt x="54" y="87"/>
                  </a:cubicBezTo>
                  <a:cubicBezTo>
                    <a:pt x="58" y="94"/>
                    <a:pt x="61" y="102"/>
                    <a:pt x="61" y="112"/>
                  </a:cubicBezTo>
                  <a:lnTo>
                    <a:pt x="57" y="144"/>
                  </a:lnTo>
                  <a:lnTo>
                    <a:pt x="55" y="168"/>
                  </a:lnTo>
                  <a:lnTo>
                    <a:pt x="54" y="181"/>
                  </a:lnTo>
                  <a:close/>
                  <a:moveTo>
                    <a:pt x="54" y="220"/>
                  </a:moveTo>
                  <a:cubicBezTo>
                    <a:pt x="53" y="231"/>
                    <a:pt x="53" y="239"/>
                    <a:pt x="54" y="243"/>
                  </a:cubicBezTo>
                  <a:cubicBezTo>
                    <a:pt x="55" y="247"/>
                    <a:pt x="57" y="254"/>
                    <a:pt x="61" y="264"/>
                  </a:cubicBezTo>
                  <a:cubicBezTo>
                    <a:pt x="65" y="273"/>
                    <a:pt x="71" y="281"/>
                    <a:pt x="79" y="287"/>
                  </a:cubicBezTo>
                  <a:cubicBezTo>
                    <a:pt x="86" y="293"/>
                    <a:pt x="111" y="296"/>
                    <a:pt x="152" y="295"/>
                  </a:cubicBezTo>
                  <a:lnTo>
                    <a:pt x="161" y="295"/>
                  </a:lnTo>
                  <a:lnTo>
                    <a:pt x="170" y="295"/>
                  </a:lnTo>
                  <a:lnTo>
                    <a:pt x="169" y="218"/>
                  </a:lnTo>
                  <a:lnTo>
                    <a:pt x="54" y="220"/>
                  </a:lnTo>
                  <a:close/>
                  <a:moveTo>
                    <a:pt x="209" y="254"/>
                  </a:moveTo>
                  <a:lnTo>
                    <a:pt x="209" y="294"/>
                  </a:lnTo>
                  <a:cubicBezTo>
                    <a:pt x="245" y="294"/>
                    <a:pt x="272" y="289"/>
                    <a:pt x="289" y="280"/>
                  </a:cubicBezTo>
                  <a:cubicBezTo>
                    <a:pt x="306" y="272"/>
                    <a:pt x="315" y="255"/>
                    <a:pt x="315" y="230"/>
                  </a:cubicBezTo>
                  <a:lnTo>
                    <a:pt x="315" y="216"/>
                  </a:lnTo>
                  <a:lnTo>
                    <a:pt x="209" y="218"/>
                  </a:lnTo>
                  <a:lnTo>
                    <a:pt x="209" y="254"/>
                  </a:lnTo>
                  <a:close/>
                  <a:moveTo>
                    <a:pt x="62" y="975"/>
                  </a:moveTo>
                  <a:cubicBezTo>
                    <a:pt x="61" y="946"/>
                    <a:pt x="67" y="929"/>
                    <a:pt x="80" y="921"/>
                  </a:cubicBezTo>
                  <a:cubicBezTo>
                    <a:pt x="93" y="914"/>
                    <a:pt x="111" y="910"/>
                    <a:pt x="134" y="909"/>
                  </a:cubicBezTo>
                  <a:cubicBezTo>
                    <a:pt x="158" y="907"/>
                    <a:pt x="173" y="909"/>
                    <a:pt x="181" y="915"/>
                  </a:cubicBezTo>
                  <a:cubicBezTo>
                    <a:pt x="192" y="924"/>
                    <a:pt x="198" y="937"/>
                    <a:pt x="199" y="956"/>
                  </a:cubicBezTo>
                  <a:cubicBezTo>
                    <a:pt x="199" y="974"/>
                    <a:pt x="200" y="984"/>
                    <a:pt x="200" y="987"/>
                  </a:cubicBezTo>
                  <a:cubicBezTo>
                    <a:pt x="199" y="998"/>
                    <a:pt x="195" y="1010"/>
                    <a:pt x="187" y="1024"/>
                  </a:cubicBezTo>
                  <a:cubicBezTo>
                    <a:pt x="178" y="1038"/>
                    <a:pt x="158" y="1045"/>
                    <a:pt x="126" y="1045"/>
                  </a:cubicBezTo>
                  <a:cubicBezTo>
                    <a:pt x="99" y="1045"/>
                    <a:pt x="82" y="1039"/>
                    <a:pt x="74" y="1026"/>
                  </a:cubicBezTo>
                  <a:cubicBezTo>
                    <a:pt x="66" y="1014"/>
                    <a:pt x="62" y="996"/>
                    <a:pt x="62" y="975"/>
                  </a:cubicBezTo>
                  <a:close/>
                  <a:moveTo>
                    <a:pt x="124" y="1006"/>
                  </a:moveTo>
                  <a:cubicBezTo>
                    <a:pt x="141" y="1007"/>
                    <a:pt x="153" y="1006"/>
                    <a:pt x="157" y="1000"/>
                  </a:cubicBezTo>
                  <a:cubicBezTo>
                    <a:pt x="162" y="995"/>
                    <a:pt x="164" y="987"/>
                    <a:pt x="164" y="977"/>
                  </a:cubicBezTo>
                  <a:cubicBezTo>
                    <a:pt x="165" y="967"/>
                    <a:pt x="164" y="960"/>
                    <a:pt x="162" y="956"/>
                  </a:cubicBezTo>
                  <a:cubicBezTo>
                    <a:pt x="158" y="951"/>
                    <a:pt x="151" y="948"/>
                    <a:pt x="142" y="947"/>
                  </a:cubicBezTo>
                  <a:cubicBezTo>
                    <a:pt x="110" y="946"/>
                    <a:pt x="95" y="954"/>
                    <a:pt x="98" y="970"/>
                  </a:cubicBezTo>
                  <a:lnTo>
                    <a:pt x="99" y="975"/>
                  </a:lnTo>
                  <a:lnTo>
                    <a:pt x="101" y="994"/>
                  </a:lnTo>
                  <a:cubicBezTo>
                    <a:pt x="102" y="1002"/>
                    <a:pt x="109" y="1006"/>
                    <a:pt x="124" y="1006"/>
                  </a:cubicBezTo>
                  <a:close/>
                  <a:moveTo>
                    <a:pt x="0" y="964"/>
                  </a:moveTo>
                  <a:lnTo>
                    <a:pt x="0" y="880"/>
                  </a:lnTo>
                  <a:cubicBezTo>
                    <a:pt x="0" y="865"/>
                    <a:pt x="2" y="842"/>
                    <a:pt x="4" y="811"/>
                  </a:cubicBezTo>
                  <a:cubicBezTo>
                    <a:pt x="6" y="780"/>
                    <a:pt x="15" y="752"/>
                    <a:pt x="30" y="727"/>
                  </a:cubicBezTo>
                  <a:cubicBezTo>
                    <a:pt x="46" y="702"/>
                    <a:pt x="113" y="692"/>
                    <a:pt x="232" y="697"/>
                  </a:cubicBezTo>
                  <a:cubicBezTo>
                    <a:pt x="286" y="699"/>
                    <a:pt x="320" y="709"/>
                    <a:pt x="335" y="727"/>
                  </a:cubicBezTo>
                  <a:cubicBezTo>
                    <a:pt x="350" y="744"/>
                    <a:pt x="359" y="764"/>
                    <a:pt x="360" y="788"/>
                  </a:cubicBezTo>
                  <a:lnTo>
                    <a:pt x="364" y="859"/>
                  </a:lnTo>
                  <a:lnTo>
                    <a:pt x="366" y="991"/>
                  </a:lnTo>
                  <a:lnTo>
                    <a:pt x="362" y="1090"/>
                  </a:lnTo>
                  <a:cubicBezTo>
                    <a:pt x="359" y="1136"/>
                    <a:pt x="351" y="1170"/>
                    <a:pt x="338" y="1192"/>
                  </a:cubicBezTo>
                  <a:cubicBezTo>
                    <a:pt x="326" y="1213"/>
                    <a:pt x="312" y="1227"/>
                    <a:pt x="299" y="1235"/>
                  </a:cubicBezTo>
                  <a:cubicBezTo>
                    <a:pt x="286" y="1242"/>
                    <a:pt x="267" y="1245"/>
                    <a:pt x="244" y="1245"/>
                  </a:cubicBezTo>
                  <a:lnTo>
                    <a:pt x="156" y="1245"/>
                  </a:lnTo>
                  <a:cubicBezTo>
                    <a:pt x="111" y="1245"/>
                    <a:pt x="81" y="1241"/>
                    <a:pt x="67" y="1232"/>
                  </a:cubicBezTo>
                  <a:cubicBezTo>
                    <a:pt x="52" y="1223"/>
                    <a:pt x="39" y="1209"/>
                    <a:pt x="26" y="1191"/>
                  </a:cubicBezTo>
                  <a:cubicBezTo>
                    <a:pt x="14" y="1173"/>
                    <a:pt x="8" y="1149"/>
                    <a:pt x="7" y="1120"/>
                  </a:cubicBezTo>
                  <a:lnTo>
                    <a:pt x="3" y="1049"/>
                  </a:lnTo>
                  <a:lnTo>
                    <a:pt x="0" y="964"/>
                  </a:lnTo>
                  <a:close/>
                  <a:moveTo>
                    <a:pt x="41" y="1002"/>
                  </a:moveTo>
                  <a:lnTo>
                    <a:pt x="43" y="1063"/>
                  </a:lnTo>
                  <a:cubicBezTo>
                    <a:pt x="43" y="1070"/>
                    <a:pt x="44" y="1084"/>
                    <a:pt x="47" y="1105"/>
                  </a:cubicBezTo>
                  <a:cubicBezTo>
                    <a:pt x="49" y="1125"/>
                    <a:pt x="52" y="1142"/>
                    <a:pt x="57" y="1156"/>
                  </a:cubicBezTo>
                  <a:cubicBezTo>
                    <a:pt x="62" y="1170"/>
                    <a:pt x="72" y="1183"/>
                    <a:pt x="86" y="1194"/>
                  </a:cubicBezTo>
                  <a:cubicBezTo>
                    <a:pt x="100" y="1206"/>
                    <a:pt x="136" y="1211"/>
                    <a:pt x="193" y="1211"/>
                  </a:cubicBezTo>
                  <a:cubicBezTo>
                    <a:pt x="251" y="1211"/>
                    <a:pt x="285" y="1204"/>
                    <a:pt x="294" y="1190"/>
                  </a:cubicBezTo>
                  <a:cubicBezTo>
                    <a:pt x="304" y="1176"/>
                    <a:pt x="311" y="1157"/>
                    <a:pt x="316" y="1134"/>
                  </a:cubicBezTo>
                  <a:cubicBezTo>
                    <a:pt x="321" y="1111"/>
                    <a:pt x="323" y="1092"/>
                    <a:pt x="323" y="1077"/>
                  </a:cubicBezTo>
                  <a:lnTo>
                    <a:pt x="323" y="1062"/>
                  </a:lnTo>
                  <a:cubicBezTo>
                    <a:pt x="314" y="1066"/>
                    <a:pt x="306" y="1066"/>
                    <a:pt x="299" y="1063"/>
                  </a:cubicBezTo>
                  <a:cubicBezTo>
                    <a:pt x="292" y="1059"/>
                    <a:pt x="276" y="1045"/>
                    <a:pt x="251" y="1019"/>
                  </a:cubicBezTo>
                  <a:cubicBezTo>
                    <a:pt x="250" y="1025"/>
                    <a:pt x="249" y="1030"/>
                    <a:pt x="249" y="1036"/>
                  </a:cubicBezTo>
                  <a:cubicBezTo>
                    <a:pt x="248" y="1042"/>
                    <a:pt x="248" y="1053"/>
                    <a:pt x="247" y="1071"/>
                  </a:cubicBezTo>
                  <a:cubicBezTo>
                    <a:pt x="247" y="1088"/>
                    <a:pt x="249" y="1105"/>
                    <a:pt x="255" y="1121"/>
                  </a:cubicBezTo>
                  <a:cubicBezTo>
                    <a:pt x="265" y="1158"/>
                    <a:pt x="270" y="1178"/>
                    <a:pt x="271" y="1178"/>
                  </a:cubicBezTo>
                  <a:lnTo>
                    <a:pt x="271" y="1185"/>
                  </a:lnTo>
                  <a:cubicBezTo>
                    <a:pt x="271" y="1191"/>
                    <a:pt x="270" y="1195"/>
                    <a:pt x="269" y="1196"/>
                  </a:cubicBezTo>
                  <a:cubicBezTo>
                    <a:pt x="268" y="1198"/>
                    <a:pt x="264" y="1201"/>
                    <a:pt x="259" y="1203"/>
                  </a:cubicBezTo>
                  <a:cubicBezTo>
                    <a:pt x="254" y="1205"/>
                    <a:pt x="249" y="1204"/>
                    <a:pt x="244" y="1198"/>
                  </a:cubicBezTo>
                  <a:cubicBezTo>
                    <a:pt x="235" y="1192"/>
                    <a:pt x="228" y="1178"/>
                    <a:pt x="223" y="1154"/>
                  </a:cubicBezTo>
                  <a:cubicBezTo>
                    <a:pt x="217" y="1131"/>
                    <a:pt x="214" y="1114"/>
                    <a:pt x="212" y="1103"/>
                  </a:cubicBezTo>
                  <a:cubicBezTo>
                    <a:pt x="207" y="1109"/>
                    <a:pt x="204" y="1112"/>
                    <a:pt x="201" y="1114"/>
                  </a:cubicBezTo>
                  <a:cubicBezTo>
                    <a:pt x="197" y="1116"/>
                    <a:pt x="189" y="1117"/>
                    <a:pt x="174" y="1117"/>
                  </a:cubicBezTo>
                  <a:lnTo>
                    <a:pt x="81" y="1117"/>
                  </a:lnTo>
                  <a:cubicBezTo>
                    <a:pt x="64" y="1117"/>
                    <a:pt x="56" y="1112"/>
                    <a:pt x="57" y="1102"/>
                  </a:cubicBezTo>
                  <a:cubicBezTo>
                    <a:pt x="57" y="1087"/>
                    <a:pt x="75" y="1080"/>
                    <a:pt x="111" y="1081"/>
                  </a:cubicBezTo>
                  <a:lnTo>
                    <a:pt x="192" y="1081"/>
                  </a:lnTo>
                  <a:cubicBezTo>
                    <a:pt x="198" y="1082"/>
                    <a:pt x="204" y="1084"/>
                    <a:pt x="211" y="1087"/>
                  </a:cubicBezTo>
                  <a:cubicBezTo>
                    <a:pt x="211" y="1084"/>
                    <a:pt x="210" y="1081"/>
                    <a:pt x="210" y="1079"/>
                  </a:cubicBezTo>
                  <a:cubicBezTo>
                    <a:pt x="209" y="1076"/>
                    <a:pt x="210" y="1075"/>
                    <a:pt x="211" y="1074"/>
                  </a:cubicBezTo>
                  <a:lnTo>
                    <a:pt x="213" y="1022"/>
                  </a:lnTo>
                  <a:cubicBezTo>
                    <a:pt x="213" y="1006"/>
                    <a:pt x="215" y="995"/>
                    <a:pt x="217" y="988"/>
                  </a:cubicBezTo>
                  <a:cubicBezTo>
                    <a:pt x="220" y="982"/>
                    <a:pt x="221" y="978"/>
                    <a:pt x="221" y="975"/>
                  </a:cubicBezTo>
                  <a:lnTo>
                    <a:pt x="195" y="895"/>
                  </a:lnTo>
                  <a:lnTo>
                    <a:pt x="188" y="867"/>
                  </a:lnTo>
                  <a:lnTo>
                    <a:pt x="113" y="869"/>
                  </a:lnTo>
                  <a:lnTo>
                    <a:pt x="74" y="872"/>
                  </a:lnTo>
                  <a:cubicBezTo>
                    <a:pt x="64" y="870"/>
                    <a:pt x="60" y="864"/>
                    <a:pt x="61" y="855"/>
                  </a:cubicBezTo>
                  <a:cubicBezTo>
                    <a:pt x="61" y="841"/>
                    <a:pt x="70" y="834"/>
                    <a:pt x="90" y="833"/>
                  </a:cubicBezTo>
                  <a:lnTo>
                    <a:pt x="188" y="829"/>
                  </a:lnTo>
                  <a:cubicBezTo>
                    <a:pt x="187" y="824"/>
                    <a:pt x="187" y="820"/>
                    <a:pt x="187" y="817"/>
                  </a:cubicBezTo>
                  <a:lnTo>
                    <a:pt x="184" y="802"/>
                  </a:lnTo>
                  <a:lnTo>
                    <a:pt x="184" y="770"/>
                  </a:lnTo>
                  <a:cubicBezTo>
                    <a:pt x="183" y="756"/>
                    <a:pt x="183" y="748"/>
                    <a:pt x="185" y="746"/>
                  </a:cubicBezTo>
                  <a:lnTo>
                    <a:pt x="192" y="735"/>
                  </a:lnTo>
                  <a:lnTo>
                    <a:pt x="183" y="735"/>
                  </a:lnTo>
                  <a:cubicBezTo>
                    <a:pt x="172" y="735"/>
                    <a:pt x="159" y="736"/>
                    <a:pt x="145" y="738"/>
                  </a:cubicBezTo>
                  <a:lnTo>
                    <a:pt x="86" y="745"/>
                  </a:lnTo>
                  <a:cubicBezTo>
                    <a:pt x="71" y="747"/>
                    <a:pt x="60" y="755"/>
                    <a:pt x="53" y="767"/>
                  </a:cubicBezTo>
                  <a:cubicBezTo>
                    <a:pt x="47" y="779"/>
                    <a:pt x="43" y="793"/>
                    <a:pt x="43" y="808"/>
                  </a:cubicBezTo>
                  <a:lnTo>
                    <a:pt x="42" y="888"/>
                  </a:lnTo>
                  <a:lnTo>
                    <a:pt x="41" y="1002"/>
                  </a:lnTo>
                  <a:close/>
                  <a:moveTo>
                    <a:pt x="213" y="735"/>
                  </a:moveTo>
                  <a:cubicBezTo>
                    <a:pt x="219" y="742"/>
                    <a:pt x="222" y="751"/>
                    <a:pt x="223" y="761"/>
                  </a:cubicBezTo>
                  <a:cubicBezTo>
                    <a:pt x="223" y="767"/>
                    <a:pt x="223" y="771"/>
                    <a:pt x="223" y="771"/>
                  </a:cubicBezTo>
                  <a:lnTo>
                    <a:pt x="221" y="783"/>
                  </a:lnTo>
                  <a:cubicBezTo>
                    <a:pt x="226" y="783"/>
                    <a:pt x="230" y="782"/>
                    <a:pt x="235" y="781"/>
                  </a:cubicBezTo>
                  <a:cubicBezTo>
                    <a:pt x="240" y="780"/>
                    <a:pt x="244" y="779"/>
                    <a:pt x="247" y="777"/>
                  </a:cubicBezTo>
                  <a:lnTo>
                    <a:pt x="299" y="754"/>
                  </a:lnTo>
                  <a:cubicBezTo>
                    <a:pt x="306" y="757"/>
                    <a:pt x="310" y="761"/>
                    <a:pt x="310" y="767"/>
                  </a:cubicBezTo>
                  <a:cubicBezTo>
                    <a:pt x="309" y="792"/>
                    <a:pt x="280" y="808"/>
                    <a:pt x="223" y="816"/>
                  </a:cubicBezTo>
                  <a:lnTo>
                    <a:pt x="223" y="828"/>
                  </a:lnTo>
                  <a:cubicBezTo>
                    <a:pt x="238" y="830"/>
                    <a:pt x="255" y="830"/>
                    <a:pt x="274" y="829"/>
                  </a:cubicBezTo>
                  <a:cubicBezTo>
                    <a:pt x="293" y="828"/>
                    <a:pt x="303" y="832"/>
                    <a:pt x="302" y="840"/>
                  </a:cubicBezTo>
                  <a:cubicBezTo>
                    <a:pt x="302" y="848"/>
                    <a:pt x="301" y="854"/>
                    <a:pt x="299" y="858"/>
                  </a:cubicBezTo>
                  <a:cubicBezTo>
                    <a:pt x="297" y="862"/>
                    <a:pt x="295" y="865"/>
                    <a:pt x="292" y="867"/>
                  </a:cubicBezTo>
                  <a:cubicBezTo>
                    <a:pt x="288" y="868"/>
                    <a:pt x="284" y="869"/>
                    <a:pt x="278" y="868"/>
                  </a:cubicBezTo>
                  <a:lnTo>
                    <a:pt x="245" y="867"/>
                  </a:lnTo>
                  <a:lnTo>
                    <a:pt x="227" y="867"/>
                  </a:lnTo>
                  <a:cubicBezTo>
                    <a:pt x="234" y="898"/>
                    <a:pt x="238" y="915"/>
                    <a:pt x="240" y="917"/>
                  </a:cubicBezTo>
                  <a:lnTo>
                    <a:pt x="245" y="932"/>
                  </a:lnTo>
                  <a:cubicBezTo>
                    <a:pt x="268" y="905"/>
                    <a:pt x="286" y="892"/>
                    <a:pt x="299" y="891"/>
                  </a:cubicBezTo>
                  <a:cubicBezTo>
                    <a:pt x="309" y="891"/>
                    <a:pt x="314" y="895"/>
                    <a:pt x="314" y="905"/>
                  </a:cubicBezTo>
                  <a:cubicBezTo>
                    <a:pt x="315" y="914"/>
                    <a:pt x="315" y="920"/>
                    <a:pt x="314" y="921"/>
                  </a:cubicBezTo>
                  <a:cubicBezTo>
                    <a:pt x="312" y="925"/>
                    <a:pt x="299" y="934"/>
                    <a:pt x="276" y="950"/>
                  </a:cubicBezTo>
                  <a:lnTo>
                    <a:pt x="267" y="963"/>
                  </a:lnTo>
                  <a:cubicBezTo>
                    <a:pt x="264" y="966"/>
                    <a:pt x="263" y="967"/>
                    <a:pt x="264" y="968"/>
                  </a:cubicBezTo>
                  <a:cubicBezTo>
                    <a:pt x="264" y="969"/>
                    <a:pt x="265" y="970"/>
                    <a:pt x="266" y="972"/>
                  </a:cubicBezTo>
                  <a:cubicBezTo>
                    <a:pt x="268" y="973"/>
                    <a:pt x="273" y="980"/>
                    <a:pt x="282" y="992"/>
                  </a:cubicBezTo>
                  <a:lnTo>
                    <a:pt x="316" y="1026"/>
                  </a:lnTo>
                  <a:lnTo>
                    <a:pt x="324" y="1035"/>
                  </a:lnTo>
                  <a:lnTo>
                    <a:pt x="324" y="945"/>
                  </a:lnTo>
                  <a:cubicBezTo>
                    <a:pt x="324" y="938"/>
                    <a:pt x="324" y="926"/>
                    <a:pt x="323" y="909"/>
                  </a:cubicBezTo>
                  <a:cubicBezTo>
                    <a:pt x="322" y="892"/>
                    <a:pt x="322" y="879"/>
                    <a:pt x="322" y="869"/>
                  </a:cubicBezTo>
                  <a:lnTo>
                    <a:pt x="322" y="801"/>
                  </a:lnTo>
                  <a:cubicBezTo>
                    <a:pt x="320" y="775"/>
                    <a:pt x="315" y="759"/>
                    <a:pt x="307" y="753"/>
                  </a:cubicBezTo>
                  <a:cubicBezTo>
                    <a:pt x="299" y="748"/>
                    <a:pt x="268" y="742"/>
                    <a:pt x="213" y="735"/>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sp>
          <p:nvSpPr>
            <p:cNvPr id="13" name="Freeform 152"/>
            <p:cNvSpPr>
              <a:spLocks noEditPoints="1"/>
            </p:cNvSpPr>
            <p:nvPr/>
          </p:nvSpPr>
          <p:spPr bwMode="auto">
            <a:xfrm>
              <a:off x="4777694" y="4674508"/>
              <a:ext cx="138113" cy="228600"/>
            </a:xfrm>
            <a:custGeom>
              <a:avLst/>
              <a:gdLst>
                <a:gd name="T0" fmla="*/ 201 w 361"/>
                <a:gd name="T1" fmla="*/ 259 h 618"/>
                <a:gd name="T2" fmla="*/ 202 w 361"/>
                <a:gd name="T3" fmla="*/ 287 h 618"/>
                <a:gd name="T4" fmla="*/ 309 w 361"/>
                <a:gd name="T5" fmla="*/ 337 h 618"/>
                <a:gd name="T6" fmla="*/ 242 w 361"/>
                <a:gd name="T7" fmla="*/ 421 h 618"/>
                <a:gd name="T8" fmla="*/ 197 w 361"/>
                <a:gd name="T9" fmla="*/ 394 h 618"/>
                <a:gd name="T10" fmla="*/ 211 w 361"/>
                <a:gd name="T11" fmla="*/ 374 h 618"/>
                <a:gd name="T12" fmla="*/ 268 w 361"/>
                <a:gd name="T13" fmla="*/ 378 h 618"/>
                <a:gd name="T14" fmla="*/ 256 w 361"/>
                <a:gd name="T15" fmla="*/ 328 h 618"/>
                <a:gd name="T16" fmla="*/ 184 w 361"/>
                <a:gd name="T17" fmla="*/ 321 h 618"/>
                <a:gd name="T18" fmla="*/ 94 w 361"/>
                <a:gd name="T19" fmla="*/ 358 h 618"/>
                <a:gd name="T20" fmla="*/ 110 w 361"/>
                <a:gd name="T21" fmla="*/ 398 h 618"/>
                <a:gd name="T22" fmla="*/ 189 w 361"/>
                <a:gd name="T23" fmla="*/ 391 h 618"/>
                <a:gd name="T24" fmla="*/ 168 w 361"/>
                <a:gd name="T25" fmla="*/ 483 h 618"/>
                <a:gd name="T26" fmla="*/ 211 w 361"/>
                <a:gd name="T27" fmla="*/ 567 h 618"/>
                <a:gd name="T28" fmla="*/ 213 w 361"/>
                <a:gd name="T29" fmla="*/ 494 h 618"/>
                <a:gd name="T30" fmla="*/ 300 w 361"/>
                <a:gd name="T31" fmla="*/ 440 h 618"/>
                <a:gd name="T32" fmla="*/ 321 w 361"/>
                <a:gd name="T33" fmla="*/ 502 h 618"/>
                <a:gd name="T34" fmla="*/ 280 w 361"/>
                <a:gd name="T35" fmla="*/ 475 h 618"/>
                <a:gd name="T36" fmla="*/ 248 w 361"/>
                <a:gd name="T37" fmla="*/ 501 h 618"/>
                <a:gd name="T38" fmla="*/ 246 w 361"/>
                <a:gd name="T39" fmla="*/ 583 h 618"/>
                <a:gd name="T40" fmla="*/ 133 w 361"/>
                <a:gd name="T41" fmla="*/ 590 h 618"/>
                <a:gd name="T42" fmla="*/ 158 w 361"/>
                <a:gd name="T43" fmla="*/ 432 h 618"/>
                <a:gd name="T44" fmla="*/ 136 w 361"/>
                <a:gd name="T45" fmla="*/ 426 h 618"/>
                <a:gd name="T46" fmla="*/ 55 w 361"/>
                <a:gd name="T47" fmla="*/ 380 h 618"/>
                <a:gd name="T48" fmla="*/ 110 w 361"/>
                <a:gd name="T49" fmla="*/ 302 h 618"/>
                <a:gd name="T50" fmla="*/ 166 w 361"/>
                <a:gd name="T51" fmla="*/ 281 h 618"/>
                <a:gd name="T52" fmla="*/ 166 w 361"/>
                <a:gd name="T53" fmla="*/ 257 h 618"/>
                <a:gd name="T54" fmla="*/ 103 w 361"/>
                <a:gd name="T55" fmla="*/ 231 h 618"/>
                <a:gd name="T56" fmla="*/ 172 w 361"/>
                <a:gd name="T57" fmla="*/ 142 h 618"/>
                <a:gd name="T58" fmla="*/ 287 w 361"/>
                <a:gd name="T59" fmla="*/ 94 h 618"/>
                <a:gd name="T60" fmla="*/ 250 w 361"/>
                <a:gd name="T61" fmla="*/ 39 h 618"/>
                <a:gd name="T62" fmla="*/ 80 w 361"/>
                <a:gd name="T63" fmla="*/ 160 h 618"/>
                <a:gd name="T64" fmla="*/ 51 w 361"/>
                <a:gd name="T65" fmla="*/ 324 h 618"/>
                <a:gd name="T66" fmla="*/ 0 w 361"/>
                <a:gd name="T67" fmla="*/ 344 h 618"/>
                <a:gd name="T68" fmla="*/ 41 w 361"/>
                <a:gd name="T69" fmla="*/ 179 h 618"/>
                <a:gd name="T70" fmla="*/ 53 w 361"/>
                <a:gd name="T71" fmla="*/ 34 h 618"/>
                <a:gd name="T72" fmla="*/ 321 w 361"/>
                <a:gd name="T73" fmla="*/ 31 h 618"/>
                <a:gd name="T74" fmla="*/ 246 w 361"/>
                <a:gd name="T75" fmla="*/ 177 h 618"/>
                <a:gd name="T76" fmla="*/ 132 w 361"/>
                <a:gd name="T77" fmla="*/ 202 h 618"/>
                <a:gd name="T78" fmla="*/ 222 w 361"/>
                <a:gd name="T79" fmla="*/ 204 h 618"/>
                <a:gd name="T80" fmla="*/ 358 w 361"/>
                <a:gd name="T81" fmla="*/ 324 h 618"/>
                <a:gd name="T82" fmla="*/ 343 w 361"/>
                <a:gd name="T83" fmla="*/ 379 h 618"/>
                <a:gd name="T84" fmla="*/ 321 w 361"/>
                <a:gd name="T85" fmla="*/ 337 h 618"/>
                <a:gd name="T86" fmla="*/ 247 w 361"/>
                <a:gd name="T87" fmla="*/ 246 h 618"/>
                <a:gd name="T88" fmla="*/ 166 w 361"/>
                <a:gd name="T89" fmla="*/ 112 h 618"/>
                <a:gd name="T90" fmla="*/ 104 w 361"/>
                <a:gd name="T91" fmla="*/ 113 h 618"/>
                <a:gd name="T92" fmla="*/ 112 w 361"/>
                <a:gd name="T93" fmla="*/ 83 h 618"/>
                <a:gd name="T94" fmla="*/ 264 w 361"/>
                <a:gd name="T95" fmla="*/ 83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1" h="618">
                  <a:moveTo>
                    <a:pt x="199" y="244"/>
                  </a:moveTo>
                  <a:cubicBezTo>
                    <a:pt x="200" y="250"/>
                    <a:pt x="201" y="253"/>
                    <a:pt x="201" y="255"/>
                  </a:cubicBezTo>
                  <a:cubicBezTo>
                    <a:pt x="202" y="256"/>
                    <a:pt x="202" y="258"/>
                    <a:pt x="201" y="259"/>
                  </a:cubicBezTo>
                  <a:cubicBezTo>
                    <a:pt x="201" y="261"/>
                    <a:pt x="201" y="265"/>
                    <a:pt x="202" y="273"/>
                  </a:cubicBezTo>
                  <a:lnTo>
                    <a:pt x="202" y="283"/>
                  </a:lnTo>
                  <a:lnTo>
                    <a:pt x="202" y="287"/>
                  </a:lnTo>
                  <a:cubicBezTo>
                    <a:pt x="211" y="286"/>
                    <a:pt x="219" y="286"/>
                    <a:pt x="228" y="286"/>
                  </a:cubicBezTo>
                  <a:cubicBezTo>
                    <a:pt x="266" y="288"/>
                    <a:pt x="288" y="296"/>
                    <a:pt x="295" y="307"/>
                  </a:cubicBezTo>
                  <a:cubicBezTo>
                    <a:pt x="302" y="319"/>
                    <a:pt x="307" y="329"/>
                    <a:pt x="309" y="337"/>
                  </a:cubicBezTo>
                  <a:cubicBezTo>
                    <a:pt x="311" y="345"/>
                    <a:pt x="312" y="353"/>
                    <a:pt x="312" y="361"/>
                  </a:cubicBezTo>
                  <a:cubicBezTo>
                    <a:pt x="313" y="368"/>
                    <a:pt x="310" y="377"/>
                    <a:pt x="304" y="386"/>
                  </a:cubicBezTo>
                  <a:cubicBezTo>
                    <a:pt x="291" y="409"/>
                    <a:pt x="270" y="421"/>
                    <a:pt x="242" y="421"/>
                  </a:cubicBezTo>
                  <a:cubicBezTo>
                    <a:pt x="229" y="422"/>
                    <a:pt x="219" y="420"/>
                    <a:pt x="213" y="416"/>
                  </a:cubicBezTo>
                  <a:cubicBezTo>
                    <a:pt x="208" y="412"/>
                    <a:pt x="204" y="408"/>
                    <a:pt x="201" y="404"/>
                  </a:cubicBezTo>
                  <a:cubicBezTo>
                    <a:pt x="199" y="400"/>
                    <a:pt x="198" y="397"/>
                    <a:pt x="197" y="394"/>
                  </a:cubicBezTo>
                  <a:cubicBezTo>
                    <a:pt x="197" y="392"/>
                    <a:pt x="197" y="390"/>
                    <a:pt x="197" y="388"/>
                  </a:cubicBezTo>
                  <a:cubicBezTo>
                    <a:pt x="198" y="386"/>
                    <a:pt x="199" y="383"/>
                    <a:pt x="203" y="379"/>
                  </a:cubicBezTo>
                  <a:cubicBezTo>
                    <a:pt x="206" y="376"/>
                    <a:pt x="209" y="374"/>
                    <a:pt x="211" y="374"/>
                  </a:cubicBezTo>
                  <a:cubicBezTo>
                    <a:pt x="211" y="375"/>
                    <a:pt x="213" y="377"/>
                    <a:pt x="217" y="379"/>
                  </a:cubicBezTo>
                  <a:cubicBezTo>
                    <a:pt x="221" y="382"/>
                    <a:pt x="233" y="383"/>
                    <a:pt x="253" y="382"/>
                  </a:cubicBezTo>
                  <a:cubicBezTo>
                    <a:pt x="261" y="382"/>
                    <a:pt x="266" y="381"/>
                    <a:pt x="268" y="378"/>
                  </a:cubicBezTo>
                  <a:cubicBezTo>
                    <a:pt x="271" y="375"/>
                    <a:pt x="272" y="369"/>
                    <a:pt x="272" y="361"/>
                  </a:cubicBezTo>
                  <a:cubicBezTo>
                    <a:pt x="271" y="350"/>
                    <a:pt x="269" y="343"/>
                    <a:pt x="267" y="339"/>
                  </a:cubicBezTo>
                  <a:cubicBezTo>
                    <a:pt x="264" y="335"/>
                    <a:pt x="261" y="331"/>
                    <a:pt x="256" y="328"/>
                  </a:cubicBezTo>
                  <a:cubicBezTo>
                    <a:pt x="251" y="325"/>
                    <a:pt x="240" y="324"/>
                    <a:pt x="223" y="325"/>
                  </a:cubicBezTo>
                  <a:cubicBezTo>
                    <a:pt x="206" y="325"/>
                    <a:pt x="196" y="325"/>
                    <a:pt x="191" y="323"/>
                  </a:cubicBezTo>
                  <a:cubicBezTo>
                    <a:pt x="187" y="322"/>
                    <a:pt x="185" y="321"/>
                    <a:pt x="184" y="321"/>
                  </a:cubicBezTo>
                  <a:cubicBezTo>
                    <a:pt x="183" y="322"/>
                    <a:pt x="176" y="325"/>
                    <a:pt x="164" y="330"/>
                  </a:cubicBezTo>
                  <a:lnTo>
                    <a:pt x="124" y="335"/>
                  </a:lnTo>
                  <a:cubicBezTo>
                    <a:pt x="105" y="341"/>
                    <a:pt x="95" y="349"/>
                    <a:pt x="94" y="358"/>
                  </a:cubicBezTo>
                  <a:cubicBezTo>
                    <a:pt x="93" y="367"/>
                    <a:pt x="93" y="375"/>
                    <a:pt x="94" y="381"/>
                  </a:cubicBezTo>
                  <a:cubicBezTo>
                    <a:pt x="94" y="387"/>
                    <a:pt x="96" y="392"/>
                    <a:pt x="100" y="395"/>
                  </a:cubicBezTo>
                  <a:cubicBezTo>
                    <a:pt x="104" y="398"/>
                    <a:pt x="107" y="399"/>
                    <a:pt x="110" y="398"/>
                  </a:cubicBezTo>
                  <a:cubicBezTo>
                    <a:pt x="111" y="398"/>
                    <a:pt x="117" y="394"/>
                    <a:pt x="130" y="387"/>
                  </a:cubicBezTo>
                  <a:cubicBezTo>
                    <a:pt x="143" y="380"/>
                    <a:pt x="153" y="376"/>
                    <a:pt x="161" y="375"/>
                  </a:cubicBezTo>
                  <a:cubicBezTo>
                    <a:pt x="174" y="375"/>
                    <a:pt x="184" y="380"/>
                    <a:pt x="189" y="391"/>
                  </a:cubicBezTo>
                  <a:cubicBezTo>
                    <a:pt x="195" y="401"/>
                    <a:pt x="198" y="411"/>
                    <a:pt x="198" y="419"/>
                  </a:cubicBezTo>
                  <a:cubicBezTo>
                    <a:pt x="197" y="430"/>
                    <a:pt x="194" y="440"/>
                    <a:pt x="189" y="449"/>
                  </a:cubicBezTo>
                  <a:lnTo>
                    <a:pt x="168" y="483"/>
                  </a:lnTo>
                  <a:cubicBezTo>
                    <a:pt x="160" y="497"/>
                    <a:pt x="157" y="513"/>
                    <a:pt x="158" y="530"/>
                  </a:cubicBezTo>
                  <a:cubicBezTo>
                    <a:pt x="158" y="561"/>
                    <a:pt x="169" y="577"/>
                    <a:pt x="191" y="577"/>
                  </a:cubicBezTo>
                  <a:cubicBezTo>
                    <a:pt x="200" y="578"/>
                    <a:pt x="207" y="575"/>
                    <a:pt x="211" y="567"/>
                  </a:cubicBezTo>
                  <a:cubicBezTo>
                    <a:pt x="216" y="559"/>
                    <a:pt x="218" y="553"/>
                    <a:pt x="218" y="548"/>
                  </a:cubicBezTo>
                  <a:cubicBezTo>
                    <a:pt x="219" y="544"/>
                    <a:pt x="218" y="536"/>
                    <a:pt x="216" y="524"/>
                  </a:cubicBezTo>
                  <a:cubicBezTo>
                    <a:pt x="214" y="513"/>
                    <a:pt x="213" y="503"/>
                    <a:pt x="213" y="494"/>
                  </a:cubicBezTo>
                  <a:cubicBezTo>
                    <a:pt x="212" y="485"/>
                    <a:pt x="216" y="474"/>
                    <a:pt x="223" y="462"/>
                  </a:cubicBezTo>
                  <a:cubicBezTo>
                    <a:pt x="233" y="445"/>
                    <a:pt x="249" y="436"/>
                    <a:pt x="273" y="435"/>
                  </a:cubicBezTo>
                  <a:cubicBezTo>
                    <a:pt x="285" y="435"/>
                    <a:pt x="294" y="437"/>
                    <a:pt x="300" y="440"/>
                  </a:cubicBezTo>
                  <a:cubicBezTo>
                    <a:pt x="307" y="444"/>
                    <a:pt x="314" y="452"/>
                    <a:pt x="323" y="465"/>
                  </a:cubicBezTo>
                  <a:cubicBezTo>
                    <a:pt x="331" y="478"/>
                    <a:pt x="336" y="487"/>
                    <a:pt x="336" y="492"/>
                  </a:cubicBezTo>
                  <a:cubicBezTo>
                    <a:pt x="335" y="497"/>
                    <a:pt x="330" y="501"/>
                    <a:pt x="321" y="502"/>
                  </a:cubicBezTo>
                  <a:cubicBezTo>
                    <a:pt x="318" y="503"/>
                    <a:pt x="315" y="503"/>
                    <a:pt x="313" y="502"/>
                  </a:cubicBezTo>
                  <a:cubicBezTo>
                    <a:pt x="311" y="501"/>
                    <a:pt x="306" y="496"/>
                    <a:pt x="298" y="489"/>
                  </a:cubicBezTo>
                  <a:cubicBezTo>
                    <a:pt x="290" y="481"/>
                    <a:pt x="284" y="477"/>
                    <a:pt x="280" y="475"/>
                  </a:cubicBezTo>
                  <a:cubicBezTo>
                    <a:pt x="276" y="474"/>
                    <a:pt x="273" y="473"/>
                    <a:pt x="269" y="473"/>
                  </a:cubicBezTo>
                  <a:cubicBezTo>
                    <a:pt x="260" y="474"/>
                    <a:pt x="255" y="477"/>
                    <a:pt x="253" y="482"/>
                  </a:cubicBezTo>
                  <a:cubicBezTo>
                    <a:pt x="250" y="486"/>
                    <a:pt x="249" y="493"/>
                    <a:pt x="248" y="501"/>
                  </a:cubicBezTo>
                  <a:cubicBezTo>
                    <a:pt x="247" y="509"/>
                    <a:pt x="247" y="519"/>
                    <a:pt x="249" y="530"/>
                  </a:cubicBezTo>
                  <a:cubicBezTo>
                    <a:pt x="251" y="541"/>
                    <a:pt x="252" y="551"/>
                    <a:pt x="253" y="558"/>
                  </a:cubicBezTo>
                  <a:cubicBezTo>
                    <a:pt x="253" y="565"/>
                    <a:pt x="251" y="573"/>
                    <a:pt x="246" y="583"/>
                  </a:cubicBezTo>
                  <a:cubicBezTo>
                    <a:pt x="240" y="593"/>
                    <a:pt x="232" y="602"/>
                    <a:pt x="221" y="608"/>
                  </a:cubicBezTo>
                  <a:cubicBezTo>
                    <a:pt x="210" y="615"/>
                    <a:pt x="199" y="618"/>
                    <a:pt x="188" y="617"/>
                  </a:cubicBezTo>
                  <a:cubicBezTo>
                    <a:pt x="163" y="617"/>
                    <a:pt x="145" y="608"/>
                    <a:pt x="133" y="590"/>
                  </a:cubicBezTo>
                  <a:cubicBezTo>
                    <a:pt x="121" y="572"/>
                    <a:pt x="116" y="555"/>
                    <a:pt x="117" y="539"/>
                  </a:cubicBezTo>
                  <a:cubicBezTo>
                    <a:pt x="117" y="507"/>
                    <a:pt x="123" y="482"/>
                    <a:pt x="137" y="462"/>
                  </a:cubicBezTo>
                  <a:lnTo>
                    <a:pt x="158" y="432"/>
                  </a:lnTo>
                  <a:cubicBezTo>
                    <a:pt x="161" y="427"/>
                    <a:pt x="162" y="423"/>
                    <a:pt x="162" y="421"/>
                  </a:cubicBezTo>
                  <a:cubicBezTo>
                    <a:pt x="160" y="416"/>
                    <a:pt x="157" y="413"/>
                    <a:pt x="152" y="413"/>
                  </a:cubicBezTo>
                  <a:cubicBezTo>
                    <a:pt x="151" y="414"/>
                    <a:pt x="146" y="419"/>
                    <a:pt x="136" y="426"/>
                  </a:cubicBezTo>
                  <a:cubicBezTo>
                    <a:pt x="126" y="434"/>
                    <a:pt x="116" y="437"/>
                    <a:pt x="107" y="436"/>
                  </a:cubicBezTo>
                  <a:cubicBezTo>
                    <a:pt x="87" y="436"/>
                    <a:pt x="73" y="431"/>
                    <a:pt x="66" y="420"/>
                  </a:cubicBezTo>
                  <a:cubicBezTo>
                    <a:pt x="59" y="409"/>
                    <a:pt x="55" y="396"/>
                    <a:pt x="55" y="380"/>
                  </a:cubicBezTo>
                  <a:cubicBezTo>
                    <a:pt x="54" y="364"/>
                    <a:pt x="59" y="349"/>
                    <a:pt x="68" y="334"/>
                  </a:cubicBezTo>
                  <a:cubicBezTo>
                    <a:pt x="72" y="327"/>
                    <a:pt x="77" y="321"/>
                    <a:pt x="83" y="316"/>
                  </a:cubicBezTo>
                  <a:cubicBezTo>
                    <a:pt x="89" y="311"/>
                    <a:pt x="98" y="306"/>
                    <a:pt x="110" y="302"/>
                  </a:cubicBezTo>
                  <a:cubicBezTo>
                    <a:pt x="121" y="298"/>
                    <a:pt x="133" y="295"/>
                    <a:pt x="145" y="293"/>
                  </a:cubicBezTo>
                  <a:cubicBezTo>
                    <a:pt x="158" y="292"/>
                    <a:pt x="164" y="290"/>
                    <a:pt x="165" y="288"/>
                  </a:cubicBezTo>
                  <a:cubicBezTo>
                    <a:pt x="166" y="286"/>
                    <a:pt x="166" y="284"/>
                    <a:pt x="166" y="281"/>
                  </a:cubicBezTo>
                  <a:lnTo>
                    <a:pt x="166" y="268"/>
                  </a:lnTo>
                  <a:cubicBezTo>
                    <a:pt x="165" y="265"/>
                    <a:pt x="164" y="262"/>
                    <a:pt x="165" y="261"/>
                  </a:cubicBezTo>
                  <a:lnTo>
                    <a:pt x="166" y="257"/>
                  </a:lnTo>
                  <a:lnTo>
                    <a:pt x="168" y="247"/>
                  </a:lnTo>
                  <a:cubicBezTo>
                    <a:pt x="138" y="252"/>
                    <a:pt x="120" y="251"/>
                    <a:pt x="114" y="246"/>
                  </a:cubicBezTo>
                  <a:cubicBezTo>
                    <a:pt x="110" y="244"/>
                    <a:pt x="106" y="239"/>
                    <a:pt x="103" y="231"/>
                  </a:cubicBezTo>
                  <a:cubicBezTo>
                    <a:pt x="99" y="224"/>
                    <a:pt x="96" y="212"/>
                    <a:pt x="95" y="197"/>
                  </a:cubicBezTo>
                  <a:cubicBezTo>
                    <a:pt x="94" y="181"/>
                    <a:pt x="102" y="168"/>
                    <a:pt x="117" y="158"/>
                  </a:cubicBezTo>
                  <a:cubicBezTo>
                    <a:pt x="132" y="148"/>
                    <a:pt x="150" y="143"/>
                    <a:pt x="172" y="142"/>
                  </a:cubicBezTo>
                  <a:lnTo>
                    <a:pt x="233" y="140"/>
                  </a:lnTo>
                  <a:cubicBezTo>
                    <a:pt x="256" y="140"/>
                    <a:pt x="271" y="136"/>
                    <a:pt x="277" y="126"/>
                  </a:cubicBezTo>
                  <a:cubicBezTo>
                    <a:pt x="284" y="117"/>
                    <a:pt x="287" y="106"/>
                    <a:pt x="287" y="94"/>
                  </a:cubicBezTo>
                  <a:cubicBezTo>
                    <a:pt x="286" y="82"/>
                    <a:pt x="286" y="73"/>
                    <a:pt x="287" y="65"/>
                  </a:cubicBezTo>
                  <a:cubicBezTo>
                    <a:pt x="287" y="58"/>
                    <a:pt x="286" y="52"/>
                    <a:pt x="283" y="48"/>
                  </a:cubicBezTo>
                  <a:cubicBezTo>
                    <a:pt x="277" y="42"/>
                    <a:pt x="266" y="39"/>
                    <a:pt x="250" y="39"/>
                  </a:cubicBezTo>
                  <a:cubicBezTo>
                    <a:pt x="157" y="40"/>
                    <a:pt x="104" y="45"/>
                    <a:pt x="93" y="52"/>
                  </a:cubicBezTo>
                  <a:cubicBezTo>
                    <a:pt x="81" y="60"/>
                    <a:pt x="76" y="69"/>
                    <a:pt x="77" y="81"/>
                  </a:cubicBezTo>
                  <a:lnTo>
                    <a:pt x="80" y="160"/>
                  </a:lnTo>
                  <a:cubicBezTo>
                    <a:pt x="80" y="172"/>
                    <a:pt x="78" y="190"/>
                    <a:pt x="75" y="216"/>
                  </a:cubicBezTo>
                  <a:cubicBezTo>
                    <a:pt x="71" y="241"/>
                    <a:pt x="69" y="259"/>
                    <a:pt x="67" y="268"/>
                  </a:cubicBezTo>
                  <a:cubicBezTo>
                    <a:pt x="65" y="277"/>
                    <a:pt x="60" y="295"/>
                    <a:pt x="51" y="324"/>
                  </a:cubicBezTo>
                  <a:cubicBezTo>
                    <a:pt x="43" y="352"/>
                    <a:pt x="30" y="366"/>
                    <a:pt x="13" y="366"/>
                  </a:cubicBezTo>
                  <a:cubicBezTo>
                    <a:pt x="4" y="367"/>
                    <a:pt x="0" y="364"/>
                    <a:pt x="0" y="357"/>
                  </a:cubicBezTo>
                  <a:cubicBezTo>
                    <a:pt x="0" y="349"/>
                    <a:pt x="0" y="345"/>
                    <a:pt x="0" y="344"/>
                  </a:cubicBezTo>
                  <a:cubicBezTo>
                    <a:pt x="0" y="340"/>
                    <a:pt x="4" y="329"/>
                    <a:pt x="12" y="311"/>
                  </a:cubicBezTo>
                  <a:cubicBezTo>
                    <a:pt x="20" y="293"/>
                    <a:pt x="27" y="270"/>
                    <a:pt x="32" y="241"/>
                  </a:cubicBezTo>
                  <a:cubicBezTo>
                    <a:pt x="37" y="213"/>
                    <a:pt x="40" y="192"/>
                    <a:pt x="41" y="179"/>
                  </a:cubicBezTo>
                  <a:cubicBezTo>
                    <a:pt x="41" y="166"/>
                    <a:pt x="41" y="158"/>
                    <a:pt x="41" y="158"/>
                  </a:cubicBezTo>
                  <a:lnTo>
                    <a:pt x="38" y="86"/>
                  </a:lnTo>
                  <a:cubicBezTo>
                    <a:pt x="38" y="70"/>
                    <a:pt x="42" y="53"/>
                    <a:pt x="53" y="34"/>
                  </a:cubicBezTo>
                  <a:cubicBezTo>
                    <a:pt x="63" y="16"/>
                    <a:pt x="95" y="6"/>
                    <a:pt x="148" y="4"/>
                  </a:cubicBezTo>
                  <a:lnTo>
                    <a:pt x="256" y="0"/>
                  </a:lnTo>
                  <a:cubicBezTo>
                    <a:pt x="296" y="2"/>
                    <a:pt x="317" y="12"/>
                    <a:pt x="321" y="31"/>
                  </a:cubicBezTo>
                  <a:cubicBezTo>
                    <a:pt x="324" y="50"/>
                    <a:pt x="326" y="66"/>
                    <a:pt x="326" y="78"/>
                  </a:cubicBezTo>
                  <a:cubicBezTo>
                    <a:pt x="325" y="100"/>
                    <a:pt x="321" y="121"/>
                    <a:pt x="316" y="143"/>
                  </a:cubicBezTo>
                  <a:cubicBezTo>
                    <a:pt x="310" y="165"/>
                    <a:pt x="287" y="176"/>
                    <a:pt x="246" y="177"/>
                  </a:cubicBezTo>
                  <a:lnTo>
                    <a:pt x="154" y="180"/>
                  </a:lnTo>
                  <a:cubicBezTo>
                    <a:pt x="144" y="181"/>
                    <a:pt x="138" y="184"/>
                    <a:pt x="135" y="190"/>
                  </a:cubicBezTo>
                  <a:cubicBezTo>
                    <a:pt x="132" y="195"/>
                    <a:pt x="131" y="199"/>
                    <a:pt x="132" y="202"/>
                  </a:cubicBezTo>
                  <a:cubicBezTo>
                    <a:pt x="132" y="207"/>
                    <a:pt x="136" y="211"/>
                    <a:pt x="144" y="212"/>
                  </a:cubicBezTo>
                  <a:cubicBezTo>
                    <a:pt x="148" y="212"/>
                    <a:pt x="156" y="212"/>
                    <a:pt x="169" y="209"/>
                  </a:cubicBezTo>
                  <a:cubicBezTo>
                    <a:pt x="183" y="206"/>
                    <a:pt x="200" y="204"/>
                    <a:pt x="222" y="204"/>
                  </a:cubicBezTo>
                  <a:cubicBezTo>
                    <a:pt x="265" y="205"/>
                    <a:pt x="295" y="212"/>
                    <a:pt x="314" y="224"/>
                  </a:cubicBezTo>
                  <a:cubicBezTo>
                    <a:pt x="332" y="237"/>
                    <a:pt x="344" y="253"/>
                    <a:pt x="348" y="273"/>
                  </a:cubicBezTo>
                  <a:cubicBezTo>
                    <a:pt x="353" y="294"/>
                    <a:pt x="357" y="311"/>
                    <a:pt x="358" y="324"/>
                  </a:cubicBezTo>
                  <a:cubicBezTo>
                    <a:pt x="360" y="337"/>
                    <a:pt x="361" y="346"/>
                    <a:pt x="361" y="349"/>
                  </a:cubicBezTo>
                  <a:cubicBezTo>
                    <a:pt x="360" y="357"/>
                    <a:pt x="358" y="364"/>
                    <a:pt x="356" y="369"/>
                  </a:cubicBezTo>
                  <a:cubicBezTo>
                    <a:pt x="353" y="375"/>
                    <a:pt x="348" y="378"/>
                    <a:pt x="343" y="379"/>
                  </a:cubicBezTo>
                  <a:cubicBezTo>
                    <a:pt x="337" y="379"/>
                    <a:pt x="333" y="378"/>
                    <a:pt x="331" y="375"/>
                  </a:cubicBezTo>
                  <a:cubicBezTo>
                    <a:pt x="330" y="374"/>
                    <a:pt x="328" y="372"/>
                    <a:pt x="326" y="370"/>
                  </a:cubicBezTo>
                  <a:cubicBezTo>
                    <a:pt x="325" y="368"/>
                    <a:pt x="323" y="357"/>
                    <a:pt x="321" y="337"/>
                  </a:cubicBezTo>
                  <a:cubicBezTo>
                    <a:pt x="320" y="318"/>
                    <a:pt x="316" y="301"/>
                    <a:pt x="311" y="287"/>
                  </a:cubicBezTo>
                  <a:cubicBezTo>
                    <a:pt x="307" y="273"/>
                    <a:pt x="300" y="263"/>
                    <a:pt x="291" y="258"/>
                  </a:cubicBezTo>
                  <a:cubicBezTo>
                    <a:pt x="282" y="253"/>
                    <a:pt x="267" y="249"/>
                    <a:pt x="247" y="246"/>
                  </a:cubicBezTo>
                  <a:cubicBezTo>
                    <a:pt x="226" y="244"/>
                    <a:pt x="211" y="243"/>
                    <a:pt x="199" y="244"/>
                  </a:cubicBezTo>
                  <a:close/>
                  <a:moveTo>
                    <a:pt x="232" y="112"/>
                  </a:moveTo>
                  <a:lnTo>
                    <a:pt x="166" y="112"/>
                  </a:lnTo>
                  <a:cubicBezTo>
                    <a:pt x="149" y="112"/>
                    <a:pt x="137" y="113"/>
                    <a:pt x="130" y="115"/>
                  </a:cubicBezTo>
                  <a:cubicBezTo>
                    <a:pt x="123" y="117"/>
                    <a:pt x="119" y="118"/>
                    <a:pt x="118" y="118"/>
                  </a:cubicBezTo>
                  <a:cubicBezTo>
                    <a:pt x="112" y="119"/>
                    <a:pt x="107" y="117"/>
                    <a:pt x="104" y="113"/>
                  </a:cubicBezTo>
                  <a:cubicBezTo>
                    <a:pt x="101" y="108"/>
                    <a:pt x="99" y="105"/>
                    <a:pt x="99" y="102"/>
                  </a:cubicBezTo>
                  <a:cubicBezTo>
                    <a:pt x="99" y="99"/>
                    <a:pt x="99" y="96"/>
                    <a:pt x="101" y="93"/>
                  </a:cubicBezTo>
                  <a:cubicBezTo>
                    <a:pt x="103" y="89"/>
                    <a:pt x="107" y="85"/>
                    <a:pt x="112" y="83"/>
                  </a:cubicBezTo>
                  <a:cubicBezTo>
                    <a:pt x="118" y="82"/>
                    <a:pt x="137" y="79"/>
                    <a:pt x="169" y="76"/>
                  </a:cubicBezTo>
                  <a:cubicBezTo>
                    <a:pt x="205" y="75"/>
                    <a:pt x="229" y="74"/>
                    <a:pt x="240" y="74"/>
                  </a:cubicBezTo>
                  <a:cubicBezTo>
                    <a:pt x="253" y="75"/>
                    <a:pt x="261" y="78"/>
                    <a:pt x="264" y="83"/>
                  </a:cubicBezTo>
                  <a:cubicBezTo>
                    <a:pt x="267" y="88"/>
                    <a:pt x="269" y="92"/>
                    <a:pt x="269" y="93"/>
                  </a:cubicBezTo>
                  <a:cubicBezTo>
                    <a:pt x="268" y="106"/>
                    <a:pt x="256" y="112"/>
                    <a:pt x="232" y="112"/>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865">
                <a:solidFill>
                  <a:prstClr val="black"/>
                </a:solidFill>
                <a:latin typeface="Calibri" panose="020F0502020204030204"/>
                <a:ea typeface="腾祥铁山楷书简"/>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par>
                          <p:cTn id="14" fill="hold">
                            <p:stCondLst>
                              <p:cond delay="500"/>
                            </p:stCondLst>
                            <p:childTnLst>
                              <p:par>
                                <p:cTn id="15" presetID="23" presetClass="entr" presetSubtype="52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 calcmode="lin" valueType="num">
                                      <p:cBhvr>
                                        <p:cTn id="19" dur="1000" fill="hold"/>
                                        <p:tgtEl>
                                          <p:spTgt spid="7"/>
                                        </p:tgtEl>
                                        <p:attrNameLst>
                                          <p:attrName>ppt_x</p:attrName>
                                        </p:attrNameLst>
                                      </p:cBhvr>
                                      <p:tavLst>
                                        <p:tav tm="0">
                                          <p:val>
                                            <p:fltVal val="0.5"/>
                                          </p:val>
                                        </p:tav>
                                        <p:tav tm="100000">
                                          <p:val>
                                            <p:strVal val="#ppt_x"/>
                                          </p:val>
                                        </p:tav>
                                      </p:tavLst>
                                    </p:anim>
                                    <p:anim calcmode="lin" valueType="num">
                                      <p:cBhvr>
                                        <p:cTn id="20" dur="1000" fill="hold"/>
                                        <p:tgtEl>
                                          <p:spTgt spid="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文本分析</a:t>
            </a:r>
            <a:endParaRPr lang="zh-CN" altLang="en-US" sz="3200">
              <a:latin typeface="华光准圆_CNKI" panose="02000500000000000000" charset="-122"/>
              <a:ea typeface="华光准圆_CNKI" panose="02000500000000000000" charset="-122"/>
            </a:endParaRPr>
          </a:p>
        </p:txBody>
      </p:sp>
      <p:sp>
        <p:nvSpPr>
          <p:cNvPr id="2" name="文本框 1"/>
          <p:cNvSpPr txBox="1"/>
          <p:nvPr/>
        </p:nvSpPr>
        <p:spPr>
          <a:xfrm>
            <a:off x="793750" y="1170940"/>
            <a:ext cx="10604500" cy="1764665"/>
          </a:xfrm>
          <a:prstGeom prst="rect">
            <a:avLst/>
          </a:prstGeom>
          <a:noFill/>
        </p:spPr>
        <p:txBody>
          <a:bodyPr wrap="square" rtlCol="0" anchor="t">
            <a:spAutoFit/>
          </a:bodyPr>
          <a:lstStyle/>
          <a:p>
            <a:pPr>
              <a:buSzTx/>
            </a:pPr>
            <a:r>
              <a:rPr lang="en-US" altLang="zh-CN" sz="3200" b="1">
                <a:solidFill>
                  <a:srgbClr val="FF0000"/>
                </a:solidFill>
                <a:latin typeface="华文中宋" panose="02010600040101010101" charset="-122"/>
                <a:ea typeface="华文中宋" panose="02010600040101010101" charset="-122"/>
                <a:cs typeface="华文中宋" panose="02010600040101010101" charset="-122"/>
                <a:sym typeface="+mn-ea"/>
              </a:rPr>
              <a:t>(</a:t>
            </a:r>
            <a:r>
              <a:rPr lang="zh-CN" altLang="en-US" sz="3200" b="1">
                <a:solidFill>
                  <a:srgbClr val="FF0000"/>
                </a:solidFill>
                <a:latin typeface="华文中宋" panose="02010600040101010101" charset="-122"/>
                <a:ea typeface="华文中宋" panose="02010600040101010101" charset="-122"/>
                <a:cs typeface="华文中宋" panose="02010600040101010101" charset="-122"/>
                <a:sym typeface="+mn-ea"/>
              </a:rPr>
              <a:t>一</a:t>
            </a:r>
            <a:r>
              <a:rPr lang="en-US" altLang="zh-CN" sz="3200" b="1">
                <a:solidFill>
                  <a:srgbClr val="FF0000"/>
                </a:solidFill>
                <a:latin typeface="华文中宋" panose="02010600040101010101" charset="-122"/>
                <a:ea typeface="华文中宋" panose="02010600040101010101" charset="-122"/>
                <a:cs typeface="华文中宋" panose="02010600040101010101" charset="-122"/>
                <a:sym typeface="+mn-ea"/>
              </a:rPr>
              <a:t>)</a:t>
            </a:r>
            <a:r>
              <a:rPr lang="zh-CN" altLang="en-US" sz="3200" b="1">
                <a:solidFill>
                  <a:srgbClr val="FF0000"/>
                </a:solidFill>
                <a:latin typeface="华文中宋" panose="02010600040101010101" charset="-122"/>
                <a:ea typeface="华文中宋" panose="02010600040101010101" charset="-122"/>
                <a:cs typeface="华文中宋" panose="02010600040101010101" charset="-122"/>
                <a:sym typeface="+mn-ea"/>
              </a:rPr>
              <a:t>浪漫的语言</a:t>
            </a:r>
            <a:r>
              <a:rPr lang="zh-CN" altLang="en-US" sz="3200" b="1">
                <a:solidFill>
                  <a:srgbClr val="0066FF"/>
                </a:solidFill>
                <a:latin typeface="华文中宋" panose="02010600040101010101" charset="-122"/>
                <a:ea typeface="华文中宋" panose="02010600040101010101" charset="-122"/>
                <a:cs typeface="华文中宋" panose="02010600040101010101" charset="-122"/>
                <a:sym typeface="+mn-ea"/>
              </a:rPr>
              <a:t> </a:t>
            </a:r>
            <a:endParaRPr lang="zh-CN" altLang="en-US" sz="3200" b="1">
              <a:solidFill>
                <a:srgbClr val="0066FF"/>
              </a:solidFill>
              <a:latin typeface="华文中宋" panose="02010600040101010101" charset="-122"/>
              <a:ea typeface="华文中宋" panose="02010600040101010101" charset="-122"/>
              <a:cs typeface="华文中宋" panose="02010600040101010101" charset="-122"/>
            </a:endParaRPr>
          </a:p>
          <a:p>
            <a:pPr indent="812800" fontAlgn="auto">
              <a:lnSpc>
                <a:spcPct val="120000"/>
              </a:lnSpc>
              <a:buSzTx/>
            </a:pPr>
            <a:r>
              <a:rPr lang="zh-CN" altLang="en-US" sz="3200" b="1">
                <a:solidFill>
                  <a:srgbClr val="0C1C1D"/>
                </a:solidFill>
                <a:latin typeface="华文中宋" panose="02010600040101010101" charset="-122"/>
                <a:ea typeface="华文中宋" panose="02010600040101010101" charset="-122"/>
                <a:cs typeface="华文中宋" panose="02010600040101010101" charset="-122"/>
                <a:sym typeface="+mn-ea"/>
              </a:rPr>
              <a:t>讲究文采，喜爱铺陈，华美艳丽的辞藻使得诗歌色彩秾丽炫目。</a:t>
            </a:r>
            <a:endParaRPr lang="zh-CN" altLang="en-US" sz="2800" b="1">
              <a:latin typeface="华文中宋" panose="02010600040101010101" charset="-122"/>
              <a:ea typeface="华文中宋" panose="02010600040101010101" charset="-122"/>
              <a:cs typeface="华文中宋" panose="0201060004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文本分析</a:t>
            </a:r>
            <a:endParaRPr lang="zh-CN" altLang="en-US" sz="3200">
              <a:latin typeface="华光准圆_CNKI" panose="02000500000000000000" charset="-122"/>
              <a:ea typeface="华光准圆_CNKI" panose="02000500000000000000" charset="-122"/>
            </a:endParaRPr>
          </a:p>
        </p:txBody>
      </p:sp>
      <p:sp>
        <p:nvSpPr>
          <p:cNvPr id="2" name="文本框 1"/>
          <p:cNvSpPr txBox="1"/>
          <p:nvPr/>
        </p:nvSpPr>
        <p:spPr>
          <a:xfrm>
            <a:off x="793750" y="1170940"/>
            <a:ext cx="10604500" cy="3168015"/>
          </a:xfrm>
          <a:prstGeom prst="rect">
            <a:avLst/>
          </a:prstGeom>
          <a:noFill/>
        </p:spPr>
        <p:txBody>
          <a:bodyPr wrap="square" rtlCol="0" anchor="t">
            <a:spAutoFit/>
          </a:bodyPr>
          <a:lstStyle/>
          <a:p>
            <a:pPr>
              <a:buSzTx/>
            </a:pPr>
            <a:r>
              <a:rPr sz="3200" b="1">
                <a:solidFill>
                  <a:srgbClr val="FF0000"/>
                </a:solidFill>
                <a:latin typeface="华文中宋" panose="02010600040101010101" charset="-122"/>
                <a:ea typeface="华文中宋" panose="02010600040101010101" charset="-122"/>
                <a:cs typeface="华文中宋" panose="02010600040101010101" charset="-122"/>
                <a:sym typeface="+mn-ea"/>
              </a:rPr>
              <a:t>（二）浪漫的手法 </a:t>
            </a:r>
            <a:endParaRPr sz="3200" b="1">
              <a:solidFill>
                <a:srgbClr val="FF0000"/>
              </a:solidFill>
              <a:latin typeface="华文中宋" panose="02010600040101010101" charset="-122"/>
              <a:ea typeface="华文中宋" panose="02010600040101010101" charset="-122"/>
              <a:cs typeface="华文中宋" panose="02010600040101010101" charset="-122"/>
              <a:sym typeface="+mn-ea"/>
            </a:endParaRPr>
          </a:p>
          <a:p>
            <a:pPr indent="711200" fontAlgn="auto">
              <a:lnSpc>
                <a:spcPct val="120000"/>
              </a:lnSpc>
              <a:buSzTx/>
            </a:pPr>
            <a:endParaRPr lang="zh-CN" altLang="en-US" sz="2800" b="1">
              <a:latin typeface="华文中宋" panose="02010600040101010101" charset="-122"/>
              <a:ea typeface="华文中宋" panose="02010600040101010101" charset="-122"/>
              <a:cs typeface="华文中宋" panose="02010600040101010101" charset="-122"/>
              <a:sym typeface="+mn-ea"/>
            </a:endParaRPr>
          </a:p>
          <a:p>
            <a:pPr indent="711200" fontAlgn="auto">
              <a:lnSpc>
                <a:spcPct val="120000"/>
              </a:lnSpc>
              <a:buSzTx/>
            </a:pPr>
            <a:r>
              <a:rPr lang="zh-CN" altLang="en-US" sz="2800" b="1">
                <a:latin typeface="华文中宋" panose="02010600040101010101" charset="-122"/>
                <a:ea typeface="华文中宋" panose="02010600040101010101" charset="-122"/>
                <a:cs typeface="华文中宋" panose="02010600040101010101" charset="-122"/>
                <a:sym typeface="+mn-ea"/>
              </a:rPr>
              <a:t>①大量运用了比喻象征的手法。</a:t>
            </a:r>
            <a:endParaRPr lang="zh-CN" altLang="en-US" sz="2800" b="1">
              <a:latin typeface="华文中宋" panose="02010600040101010101" charset="-122"/>
              <a:ea typeface="华文中宋" panose="02010600040101010101" charset="-122"/>
              <a:cs typeface="华文中宋" panose="02010600040101010101" charset="-122"/>
              <a:sym typeface="+mn-ea"/>
            </a:endParaRPr>
          </a:p>
          <a:p>
            <a:pPr indent="711200" fontAlgn="auto">
              <a:lnSpc>
                <a:spcPct val="120000"/>
              </a:lnSpc>
              <a:buSzTx/>
            </a:pPr>
            <a:r>
              <a:rPr lang="zh-CN" altLang="en-US" sz="2800" b="1">
                <a:latin typeface="华文中宋" panose="02010600040101010101" charset="-122"/>
                <a:ea typeface="华文中宋" panose="02010600040101010101" charset="-122"/>
                <a:cs typeface="华文中宋" panose="02010600040101010101" charset="-122"/>
                <a:sym typeface="+mn-ea"/>
              </a:rPr>
              <a:t>②运用了不少香花、香草的名称来象征性地表现政治的、思想意识方面的比较抽象的概念，不仅使作品含蓄长于韵味，而且从直觉上增加了作品的色彩美。</a:t>
            </a:r>
            <a:endParaRPr lang="zh-CN" altLang="en-US" sz="2800" b="1">
              <a:latin typeface="华文中宋" panose="02010600040101010101" charset="-122"/>
              <a:ea typeface="华文中宋" panose="02010600040101010101" charset="-122"/>
              <a:cs typeface="华文中宋" panose="0201060004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文本分析</a:t>
            </a:r>
            <a:endParaRPr lang="zh-CN" altLang="en-US" sz="3200">
              <a:latin typeface="华光准圆_CNKI" panose="02000500000000000000" charset="-122"/>
              <a:ea typeface="华光准圆_CNKI" panose="02000500000000000000" charset="-122"/>
            </a:endParaRPr>
          </a:p>
        </p:txBody>
      </p:sp>
      <p:sp>
        <p:nvSpPr>
          <p:cNvPr id="2" name="文本框 1"/>
          <p:cNvSpPr txBox="1"/>
          <p:nvPr/>
        </p:nvSpPr>
        <p:spPr>
          <a:xfrm>
            <a:off x="793750" y="1170940"/>
            <a:ext cx="10604500" cy="4201160"/>
          </a:xfrm>
          <a:prstGeom prst="rect">
            <a:avLst/>
          </a:prstGeom>
          <a:noFill/>
        </p:spPr>
        <p:txBody>
          <a:bodyPr wrap="square" rtlCol="0" anchor="t">
            <a:spAutoFit/>
          </a:bodyPr>
          <a:lstStyle/>
          <a:p>
            <a:pPr>
              <a:buSzTx/>
            </a:pPr>
            <a:r>
              <a:rPr sz="3200" b="1">
                <a:solidFill>
                  <a:srgbClr val="FF0000"/>
                </a:solidFill>
                <a:latin typeface="华文中宋" panose="02010600040101010101" charset="-122"/>
                <a:ea typeface="华文中宋" panose="02010600040101010101" charset="-122"/>
                <a:cs typeface="华文中宋" panose="02010600040101010101" charset="-122"/>
                <a:sym typeface="+mn-ea"/>
              </a:rPr>
              <a:t>（三）浪漫的句式 </a:t>
            </a:r>
            <a:endParaRPr lang="zh-CN" altLang="en-US" sz="2800" b="1">
              <a:latin typeface="华文中宋" panose="02010600040101010101" charset="-122"/>
              <a:ea typeface="华文中宋" panose="02010600040101010101" charset="-122"/>
              <a:cs typeface="华文中宋" panose="02010600040101010101" charset="-122"/>
              <a:sym typeface="+mn-ea"/>
            </a:endParaRPr>
          </a:p>
          <a:p>
            <a:pPr indent="711200" fontAlgn="auto">
              <a:lnSpc>
                <a:spcPct val="120000"/>
              </a:lnSpc>
              <a:buSzTx/>
            </a:pPr>
            <a:endParaRPr lang="zh-CN" altLang="en-US" sz="2800" b="1">
              <a:latin typeface="华文中宋" panose="02010600040101010101" charset="-122"/>
              <a:ea typeface="华文中宋" panose="02010600040101010101" charset="-122"/>
              <a:cs typeface="华文中宋" panose="02010600040101010101" charset="-122"/>
              <a:sym typeface="+mn-ea"/>
            </a:endParaRPr>
          </a:p>
          <a:p>
            <a:pPr indent="711200" fontAlgn="auto">
              <a:lnSpc>
                <a:spcPct val="120000"/>
              </a:lnSpc>
              <a:buSzTx/>
            </a:pPr>
            <a:r>
              <a:rPr lang="zh-CN" altLang="en-US" sz="2800" b="1">
                <a:latin typeface="华文中宋" panose="02010600040101010101" charset="-122"/>
                <a:ea typeface="华文中宋" panose="02010600040101010101" charset="-122"/>
                <a:cs typeface="华文中宋" panose="02010600040101010101" charset="-122"/>
                <a:sym typeface="+mn-ea"/>
              </a:rPr>
              <a:t>1.句式长短参差，自由灵活。 </a:t>
            </a:r>
            <a:endParaRPr lang="zh-CN" altLang="en-US" sz="2800" b="1">
              <a:latin typeface="华文中宋" panose="02010600040101010101" charset="-122"/>
              <a:ea typeface="华文中宋" panose="02010600040101010101" charset="-122"/>
              <a:cs typeface="华文中宋" panose="02010600040101010101" charset="-122"/>
              <a:sym typeface="+mn-ea"/>
            </a:endParaRPr>
          </a:p>
          <a:p>
            <a:pPr indent="711200" fontAlgn="auto">
              <a:lnSpc>
                <a:spcPct val="120000"/>
              </a:lnSpc>
              <a:buSzTx/>
            </a:pPr>
            <a:r>
              <a:rPr lang="zh-CN" altLang="en-US" sz="2800" b="1">
                <a:latin typeface="华文中宋" panose="02010600040101010101" charset="-122"/>
                <a:ea typeface="华文中宋" panose="02010600040101010101" charset="-122"/>
                <a:cs typeface="华文中宋" panose="02010600040101010101" charset="-122"/>
                <a:sym typeface="+mn-ea"/>
              </a:rPr>
              <a:t>2.“兮”字助势，使得诗句宛转纡徐，富于抒情色彩。全诗以四句为一节，每节中又由两个用“兮”字连接的若连若断的上下句组成，加上固定的偶句韵（双句押韵），使全诗一直在回环往复的旋律中进行，具有很强的节奏感。间以楚地方言，具有浓厚的地方色彩。 </a:t>
            </a:r>
            <a:endParaRPr lang="zh-CN" altLang="en-US" sz="2800" b="1">
              <a:latin typeface="华文中宋" panose="02010600040101010101" charset="-122"/>
              <a:ea typeface="华文中宋" panose="02010600040101010101" charset="-122"/>
              <a:cs typeface="华文中宋" panose="0201060004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文本分析</a:t>
            </a:r>
            <a:endParaRPr lang="zh-CN" altLang="en-US" sz="3200">
              <a:latin typeface="华光准圆_CNKI" panose="02000500000000000000" charset="-122"/>
              <a:ea typeface="华光准圆_CNKI" panose="02000500000000000000" charset="-122"/>
            </a:endParaRPr>
          </a:p>
        </p:txBody>
      </p:sp>
      <p:sp>
        <p:nvSpPr>
          <p:cNvPr id="2" name="文本框 1"/>
          <p:cNvSpPr txBox="1"/>
          <p:nvPr/>
        </p:nvSpPr>
        <p:spPr>
          <a:xfrm>
            <a:off x="793750" y="1170940"/>
            <a:ext cx="10604500" cy="3660140"/>
          </a:xfrm>
          <a:prstGeom prst="rect">
            <a:avLst/>
          </a:prstGeom>
          <a:noFill/>
        </p:spPr>
        <p:txBody>
          <a:bodyPr wrap="square" rtlCol="0" anchor="t">
            <a:spAutoFit/>
          </a:bodyPr>
          <a:lstStyle/>
          <a:p>
            <a:pPr>
              <a:buSzTx/>
            </a:pPr>
            <a:r>
              <a:rPr lang="zh-CN" altLang="en-US" sz="3200" b="1">
                <a:solidFill>
                  <a:srgbClr val="FF0000"/>
                </a:solidFill>
                <a:latin typeface="华文中宋" panose="02010600040101010101" charset="-122"/>
                <a:ea typeface="华文中宋" panose="02010600040101010101" charset="-122"/>
                <a:cs typeface="华文中宋" panose="02010600040101010101" charset="-122"/>
                <a:sym typeface="+mn-ea"/>
              </a:rPr>
              <a:t>（四）浪漫的想象 </a:t>
            </a:r>
            <a:r>
              <a:rPr lang="zh-CN" altLang="en-US" sz="3200" b="1">
                <a:solidFill>
                  <a:srgbClr val="0066FF"/>
                </a:solidFill>
                <a:latin typeface="华文中宋" panose="02010600040101010101" charset="-122"/>
                <a:ea typeface="华文中宋" panose="02010600040101010101" charset="-122"/>
                <a:cs typeface="华文中宋" panose="02010600040101010101" charset="-122"/>
                <a:sym typeface="+mn-ea"/>
              </a:rPr>
              <a:t>    </a:t>
            </a:r>
            <a:endParaRPr lang="zh-CN" altLang="en-US" sz="3200" b="1">
              <a:solidFill>
                <a:srgbClr val="0066FF"/>
              </a:solidFill>
              <a:latin typeface="华文中宋" panose="02010600040101010101" charset="-122"/>
              <a:ea typeface="华文中宋" panose="02010600040101010101" charset="-122"/>
              <a:cs typeface="华文中宋" panose="02010600040101010101" charset="-122"/>
            </a:endParaRPr>
          </a:p>
          <a:p>
            <a:pPr>
              <a:buSzTx/>
            </a:pPr>
            <a:r>
              <a:rPr lang="zh-CN" altLang="en-US" sz="3200" b="1">
                <a:solidFill>
                  <a:srgbClr val="0C1C1D"/>
                </a:solidFill>
                <a:latin typeface="华文中宋" panose="02010600040101010101" charset="-122"/>
                <a:ea typeface="华文中宋" panose="02010600040101010101" charset="-122"/>
                <a:cs typeface="华文中宋" panose="02010600040101010101" charset="-122"/>
                <a:sym typeface="+mn-ea"/>
              </a:rPr>
              <a:t>    </a:t>
            </a:r>
            <a:endParaRPr lang="zh-CN" altLang="en-US" sz="2800" b="1">
              <a:latin typeface="华文中宋" panose="02010600040101010101" charset="-122"/>
              <a:ea typeface="华文中宋" panose="02010600040101010101" charset="-122"/>
              <a:cs typeface="华文中宋" panose="02010600040101010101" charset="-122"/>
              <a:sym typeface="+mn-ea"/>
            </a:endParaRPr>
          </a:p>
          <a:p>
            <a:pPr indent="711200" fontAlgn="auto">
              <a:lnSpc>
                <a:spcPct val="120000"/>
              </a:lnSpc>
              <a:buSzTx/>
            </a:pPr>
            <a:r>
              <a:rPr lang="zh-CN" altLang="en-US" sz="2800" b="1">
                <a:latin typeface="华文中宋" panose="02010600040101010101" charset="-122"/>
                <a:ea typeface="华文中宋" panose="02010600040101010101" charset="-122"/>
                <a:cs typeface="华文中宋" panose="02010600040101010101" charset="-122"/>
                <a:sym typeface="+mn-ea"/>
              </a:rPr>
              <a:t>纵横驰骋的想象，铺陈描叙的写法，“香草美人”的比兴构筑出一个瑰奇幻丽的艺术境界。</a:t>
            </a:r>
            <a:endParaRPr lang="zh-CN" altLang="en-US" sz="2800" b="1">
              <a:latin typeface="华文中宋" panose="02010600040101010101" charset="-122"/>
              <a:ea typeface="华文中宋" panose="02010600040101010101" charset="-122"/>
              <a:cs typeface="华文中宋" panose="02010600040101010101" charset="-122"/>
              <a:sym typeface="+mn-ea"/>
            </a:endParaRPr>
          </a:p>
          <a:p>
            <a:pPr indent="711200" fontAlgn="auto">
              <a:lnSpc>
                <a:spcPct val="120000"/>
              </a:lnSpc>
              <a:buSzTx/>
            </a:pPr>
            <a:r>
              <a:rPr lang="zh-CN" altLang="en-US" sz="2800" b="1">
                <a:latin typeface="华文中宋" panose="02010600040101010101" charset="-122"/>
                <a:ea typeface="华文中宋" panose="02010600040101010101" charset="-122"/>
                <a:cs typeface="华文中宋" panose="02010600040101010101" charset="-122"/>
                <a:sym typeface="+mn-ea"/>
              </a:rPr>
              <a:t>把现实人物、历史人物、神话人物交织在一起，把地上和天国、人间和幻境、过去和现在交织在一起，构成了瑰丽奇特、绚烂多彩的幻想世界，从而产生了强烈的艺术魅力。</a:t>
            </a:r>
            <a:endParaRPr lang="zh-CN" altLang="en-US" sz="2800" b="1">
              <a:latin typeface="华文中宋" panose="02010600040101010101" charset="-122"/>
              <a:ea typeface="华文中宋" panose="02010600040101010101" charset="-122"/>
              <a:cs typeface="华文中宋" panose="0201060004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711200" y="650875"/>
            <a:ext cx="2061845" cy="520065"/>
          </a:xfrm>
        </p:spPr>
        <p:txBody>
          <a:bodyPr/>
          <a:lstStyle/>
          <a:p>
            <a:pPr>
              <a:lnSpc>
                <a:spcPct val="100000"/>
              </a:lnSpc>
            </a:pPr>
            <a:r>
              <a:rPr lang="zh-CN" altLang="en-US" sz="3200">
                <a:latin typeface="华光准圆_CNKI" panose="02000500000000000000" charset="-122"/>
                <a:ea typeface="华光准圆_CNKI" panose="02000500000000000000" charset="-122"/>
              </a:rPr>
              <a:t>文本分析</a:t>
            </a:r>
            <a:endParaRPr lang="zh-CN" altLang="en-US" sz="3200">
              <a:latin typeface="华光准圆_CNKI" panose="02000500000000000000" charset="-122"/>
              <a:ea typeface="华光准圆_CNKI" panose="02000500000000000000" charset="-122"/>
            </a:endParaRPr>
          </a:p>
        </p:txBody>
      </p:sp>
      <p:sp>
        <p:nvSpPr>
          <p:cNvPr id="2" name="文本框 1"/>
          <p:cNvSpPr txBox="1"/>
          <p:nvPr/>
        </p:nvSpPr>
        <p:spPr>
          <a:xfrm>
            <a:off x="793750" y="1170940"/>
            <a:ext cx="10604500" cy="1617345"/>
          </a:xfrm>
          <a:prstGeom prst="rect">
            <a:avLst/>
          </a:prstGeom>
          <a:noFill/>
        </p:spPr>
        <p:txBody>
          <a:bodyPr wrap="square" rtlCol="0" anchor="t">
            <a:spAutoFit/>
          </a:bodyPr>
          <a:lstStyle/>
          <a:p>
            <a:pPr>
              <a:buSzTx/>
            </a:pPr>
            <a:r>
              <a:rPr lang="zh-CN" altLang="en-US" sz="3200" b="1">
                <a:solidFill>
                  <a:srgbClr val="FF0000"/>
                </a:solidFill>
                <a:latin typeface="华文中宋" panose="02010600040101010101" charset="-122"/>
                <a:ea typeface="华文中宋" panose="02010600040101010101" charset="-122"/>
                <a:cs typeface="华文中宋" panose="02010600040101010101" charset="-122"/>
                <a:sym typeface="+mn-ea"/>
              </a:rPr>
              <a:t>（五）浪漫的精神 </a:t>
            </a:r>
            <a:endParaRPr lang="zh-CN" altLang="en-US" sz="3200" b="1">
              <a:solidFill>
                <a:srgbClr val="FF0000"/>
              </a:solidFill>
              <a:latin typeface="华文中宋" panose="02010600040101010101" charset="-122"/>
              <a:ea typeface="华文中宋" panose="02010600040101010101" charset="-122"/>
              <a:cs typeface="华文中宋" panose="02010600040101010101" charset="-122"/>
              <a:sym typeface="+mn-ea"/>
            </a:endParaRPr>
          </a:p>
          <a:p>
            <a:pPr indent="711200" fontAlgn="auto">
              <a:lnSpc>
                <a:spcPct val="120000"/>
              </a:lnSpc>
              <a:buSzTx/>
            </a:pPr>
            <a:endParaRPr lang="zh-CN" altLang="en-US" sz="2800" b="1">
              <a:latin typeface="华文中宋" panose="02010600040101010101" charset="-122"/>
              <a:ea typeface="华文中宋" panose="02010600040101010101" charset="-122"/>
              <a:cs typeface="华文中宋" panose="02010600040101010101" charset="-122"/>
              <a:sym typeface="+mn-ea"/>
            </a:endParaRPr>
          </a:p>
          <a:p>
            <a:pPr indent="711200" fontAlgn="auto">
              <a:lnSpc>
                <a:spcPct val="120000"/>
              </a:lnSpc>
              <a:buSzTx/>
            </a:pPr>
            <a:r>
              <a:rPr lang="zh-CN" altLang="en-US" sz="2800" b="1">
                <a:latin typeface="华文中宋" panose="02010600040101010101" charset="-122"/>
                <a:ea typeface="华文中宋" panose="02010600040101010101" charset="-122"/>
                <a:cs typeface="华文中宋" panose="02010600040101010101" charset="-122"/>
                <a:sym typeface="+mn-ea"/>
              </a:rPr>
              <a:t>义无反顾的人生之路 </a:t>
            </a:r>
            <a:endParaRPr lang="zh-CN" altLang="en-US" sz="2800" b="1">
              <a:latin typeface="华文中宋" panose="02010600040101010101" charset="-122"/>
              <a:ea typeface="华文中宋" panose="02010600040101010101" charset="-122"/>
              <a:cs typeface="华文中宋" panose="0201060004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6" name="New picture"/>
          <p:cNvPicPr/>
          <p:nvPr/>
        </p:nvPicPr>
        <p:blipFill>
          <a:blip r:embed="rId2"/>
          <a:stretch>
            <a:fillRect/>
          </a:stretch>
        </p:blipFill>
        <p:spPr>
          <a:xfrm>
            <a:off x="10528300" y="10629900"/>
            <a:ext cx="330200" cy="241300"/>
          </a:xfrm>
          <a:prstGeom prst="cube">
            <a:avLst/>
          </a:prstGeom>
        </p:spPr>
      </p:pic>
      <p:pic>
        <p:nvPicPr>
          <p:cNvPr id="7" name="New picture"/>
          <p:cNvPicPr/>
          <p:nvPr/>
        </p:nvPicPr>
        <p:blipFill>
          <a:blip r:embed="rId3"/>
          <a:stretch>
            <a:fillRect/>
          </a:stretch>
        </p:blipFill>
        <p:spPr>
          <a:xfrm>
            <a:off x="10566400" y="12090400"/>
            <a:ext cx="304800" cy="228600"/>
          </a:xfrm>
          <a:prstGeom prst="cube">
            <a:avLst/>
          </a:prstGeom>
        </p:spPr>
      </p:pic>
      <p:sp>
        <p:nvSpPr>
          <p:cNvPr id="2" name="文本框 1"/>
          <p:cNvSpPr txBox="1"/>
          <p:nvPr/>
        </p:nvSpPr>
        <p:spPr>
          <a:xfrm>
            <a:off x="4457700" y="1366520"/>
            <a:ext cx="880745" cy="2799715"/>
          </a:xfrm>
          <a:prstGeom prst="rect">
            <a:avLst/>
          </a:prstGeom>
          <a:noFill/>
        </p:spPr>
        <p:txBody>
          <a:bodyPr wrap="square" rtlCol="0">
            <a:spAutoFit/>
          </a:bodyPr>
          <a:lstStyle/>
          <a:p>
            <a:r>
              <a:rPr lang="zh-CN" altLang="en-US" sz="4400" b="1">
                <a:latin typeface="楷体" panose="02010609060101010101" charset="-122"/>
                <a:ea typeface="楷体" panose="02010609060101010101" charset="-122"/>
              </a:rPr>
              <a:t>谢谢大家</a:t>
            </a:r>
            <a:endParaRPr lang="zh-CN" altLang="en-US" sz="4400" b="1">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zh-CN" altLang="en-US"/>
              <a:t>文学常识</a:t>
            </a:r>
            <a:endParaRPr lang="zh-CN" altLang="en-US"/>
          </a:p>
        </p:txBody>
      </p:sp>
      <p:sp>
        <p:nvSpPr>
          <p:cNvPr id="14" name="00_4"/>
          <p:cNvSpPr txBox="1"/>
          <p:nvPr>
            <p:custDataLst>
              <p:tags r:id="rId1"/>
            </p:custDataLst>
          </p:nvPr>
        </p:nvSpPr>
        <p:spPr>
          <a:xfrm>
            <a:off x="2434590" y="603250"/>
            <a:ext cx="7443470" cy="583565"/>
          </a:xfrm>
          <a:prstGeom prst="rect">
            <a:avLst/>
          </a:prstGeom>
          <a:noFill/>
        </p:spPr>
        <p:txBody>
          <a:bodyPr wrap="square" rtlCol="0">
            <a:spAutoFit/>
          </a:bodyPr>
          <a:lstStyle>
            <a:defPPr>
              <a:defRPr lang="en-US"/>
            </a:defPPr>
            <a:lvl1pPr algn="ctr">
              <a:defRPr sz="8800">
                <a:solidFill>
                  <a:srgbClr val="373637"/>
                </a:solidFill>
                <a:latin typeface="+mj-ea"/>
                <a:ea typeface="+mj-ea"/>
              </a:defRPr>
            </a:lvl1pPr>
          </a:lstStyle>
          <a:p>
            <a:pPr marL="0" marR="0" lvl="0" indent="0" algn="ctr" defTabSz="6096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rPr>
              <a:t>《离骚》 </a:t>
            </a:r>
            <a:endParaRPr kumimoji="0" lang="zh-CN" altLang="en-US" sz="32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endParaRPr>
          </a:p>
        </p:txBody>
      </p:sp>
      <p:grpSp>
        <p:nvGrpSpPr>
          <p:cNvPr id="17" name="00_7"/>
          <p:cNvGrpSpPr/>
          <p:nvPr>
            <p:custDataLst>
              <p:tags r:id="rId2"/>
            </p:custDataLst>
          </p:nvPr>
        </p:nvGrpSpPr>
        <p:grpSpPr>
          <a:xfrm>
            <a:off x="10525322" y="989260"/>
            <a:ext cx="1346547" cy="550349"/>
            <a:chOff x="-1186213" y="1596575"/>
            <a:chExt cx="1945013" cy="794948"/>
          </a:xfrm>
        </p:grpSpPr>
        <p:grpSp>
          <p:nvGrpSpPr>
            <p:cNvPr id="18" name="wps稻壳儿佳誉设计原创链接：http://chn.docer.com/works?userid=219874625_4"/>
            <p:cNvGrpSpPr/>
            <p:nvPr>
              <p:custDataLst>
                <p:tags r:id="rId3"/>
              </p:custDataLst>
            </p:nvPr>
          </p:nvGrpSpPr>
          <p:grpSpPr>
            <a:xfrm>
              <a:off x="-873785" y="1596575"/>
              <a:ext cx="1632585" cy="373996"/>
              <a:chOff x="-164379" y="2115819"/>
              <a:chExt cx="4132029" cy="946576"/>
            </a:xfrm>
          </p:grpSpPr>
          <p:grpSp>
            <p:nvGrpSpPr>
              <p:cNvPr id="35" name="组合 34"/>
              <p:cNvGrpSpPr/>
              <p:nvPr>
                <p:custDataLst>
                  <p:tags r:id="rId4"/>
                </p:custDataLst>
              </p:nvPr>
            </p:nvGrpSpPr>
            <p:grpSpPr>
              <a:xfrm>
                <a:off x="-164379" y="2115819"/>
                <a:ext cx="2833724" cy="473287"/>
                <a:chOff x="-8578756" y="1524000"/>
                <a:chExt cx="7847236" cy="1310640"/>
              </a:xfrm>
            </p:grpSpPr>
            <p:sp>
              <p:nvSpPr>
                <p:cNvPr id="40" name="弧形 39"/>
                <p:cNvSpPr/>
                <p:nvPr>
                  <p:custDataLst>
                    <p:tags r:id="rId5"/>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41" name="直接连接符 40"/>
                <p:cNvCxnSpPr>
                  <a:stCxn id="40" idx="0"/>
                </p:cNvCxnSpPr>
                <p:nvPr>
                  <p:custDataLst>
                    <p:tags r:id="rId6"/>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7"/>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弧形 42"/>
                <p:cNvSpPr/>
                <p:nvPr>
                  <p:custDataLst>
                    <p:tags r:id="rId8"/>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36" name="组合 35"/>
              <p:cNvGrpSpPr/>
              <p:nvPr>
                <p:custDataLst>
                  <p:tags r:id="rId9"/>
                </p:custDataLst>
              </p:nvPr>
            </p:nvGrpSpPr>
            <p:grpSpPr>
              <a:xfrm flipH="1" flipV="1">
                <a:off x="1601698" y="2589108"/>
                <a:ext cx="2365952" cy="473287"/>
                <a:chOff x="-7283387" y="1524000"/>
                <a:chExt cx="6551867" cy="1310640"/>
              </a:xfrm>
            </p:grpSpPr>
            <p:sp>
              <p:nvSpPr>
                <p:cNvPr id="37" name="弧形 36"/>
                <p:cNvSpPr/>
                <p:nvPr>
                  <p:custDataLst>
                    <p:tags r:id="rId10"/>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8" name="直接连接符 37"/>
                <p:cNvCxnSpPr>
                  <a:stCxn id="37" idx="0"/>
                </p:cNvCxnSpPr>
                <p:nvPr>
                  <p:custDataLst>
                    <p:tags r:id="rId11"/>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12"/>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9" name="wps稻壳儿佳誉设计原创链接：http://chn.docer.com/works?userid=219874625_5"/>
            <p:cNvGrpSpPr/>
            <p:nvPr>
              <p:custDataLst>
                <p:tags r:id="rId13"/>
              </p:custDataLst>
            </p:nvPr>
          </p:nvGrpSpPr>
          <p:grpSpPr>
            <a:xfrm flipV="1">
              <a:off x="-1186213" y="2138682"/>
              <a:ext cx="1103713" cy="252841"/>
              <a:chOff x="-164379" y="2115819"/>
              <a:chExt cx="4132029" cy="946576"/>
            </a:xfrm>
          </p:grpSpPr>
          <p:grpSp>
            <p:nvGrpSpPr>
              <p:cNvPr id="20" name="组合 19"/>
              <p:cNvGrpSpPr/>
              <p:nvPr>
                <p:custDataLst>
                  <p:tags r:id="rId14"/>
                </p:custDataLst>
              </p:nvPr>
            </p:nvGrpSpPr>
            <p:grpSpPr>
              <a:xfrm>
                <a:off x="-164379" y="2115819"/>
                <a:ext cx="2833724" cy="473287"/>
                <a:chOff x="-8578756" y="1524000"/>
                <a:chExt cx="7847236" cy="1310640"/>
              </a:xfrm>
            </p:grpSpPr>
            <p:sp>
              <p:nvSpPr>
                <p:cNvPr id="31" name="弧形 30"/>
                <p:cNvSpPr/>
                <p:nvPr>
                  <p:custDataLst>
                    <p:tags r:id="rId15"/>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2" name="直接连接符 31"/>
                <p:cNvCxnSpPr>
                  <a:stCxn id="31" idx="0"/>
                </p:cNvCxnSpPr>
                <p:nvPr>
                  <p:custDataLst>
                    <p:tags r:id="rId16"/>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17"/>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4" name="弧形 33"/>
                <p:cNvSpPr/>
                <p:nvPr>
                  <p:custDataLst>
                    <p:tags r:id="rId18"/>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21" name="组合 20"/>
              <p:cNvGrpSpPr/>
              <p:nvPr>
                <p:custDataLst>
                  <p:tags r:id="rId19"/>
                </p:custDataLst>
              </p:nvPr>
            </p:nvGrpSpPr>
            <p:grpSpPr>
              <a:xfrm flipH="1" flipV="1">
                <a:off x="1601698" y="2589108"/>
                <a:ext cx="2365952" cy="473287"/>
                <a:chOff x="-7283387" y="1524000"/>
                <a:chExt cx="6551867" cy="1310640"/>
              </a:xfrm>
            </p:grpSpPr>
            <p:sp>
              <p:nvSpPr>
                <p:cNvPr id="28" name="弧形 27"/>
                <p:cNvSpPr/>
                <p:nvPr>
                  <p:custDataLst>
                    <p:tags r:id="rId20"/>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29" name="直接连接符 28"/>
                <p:cNvCxnSpPr>
                  <a:stCxn id="28" idx="0"/>
                </p:cNvCxnSpPr>
                <p:nvPr>
                  <p:custDataLst>
                    <p:tags r:id="rId21"/>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2"/>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sp>
        <p:nvSpPr>
          <p:cNvPr id="2" name="文本框 1"/>
          <p:cNvSpPr txBox="1"/>
          <p:nvPr>
            <p:custDataLst>
              <p:tags r:id="rId23"/>
            </p:custDataLst>
          </p:nvPr>
        </p:nvSpPr>
        <p:spPr>
          <a:xfrm>
            <a:off x="796290" y="1248410"/>
            <a:ext cx="10720705" cy="189928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711200" algn="l" fontAlgn="auto">
              <a:lnSpc>
                <a:spcPct val="140000"/>
              </a:lnSpc>
              <a:spcBef>
                <a:spcPct val="0"/>
              </a:spcBef>
              <a:buClrTx/>
              <a:buSzTx/>
              <a:buFontTx/>
            </a:pPr>
            <a:r>
              <a:rPr lang="zh-CN" altLang="en-US" sz="2800" b="1">
                <a:solidFill>
                  <a:srgbClr val="5F2F1C"/>
                </a:solidFill>
                <a:latin typeface="楷体" panose="02010609060101010101" charset="-122"/>
                <a:ea typeface="楷体" panose="02010609060101010101" charset="-122"/>
                <a:cs typeface="楷体" panose="02010609060101010101" charset="-122"/>
              </a:rPr>
              <a:t>《离骚》代表了“楚辞”的最高成就。</a:t>
            </a:r>
            <a:endParaRPr lang="zh-CN" altLang="en-US" sz="2800" b="1">
              <a:solidFill>
                <a:srgbClr val="5F2F1C"/>
              </a:solidFill>
              <a:latin typeface="楷体" panose="02010609060101010101" charset="-122"/>
              <a:ea typeface="楷体" panose="02010609060101010101" charset="-122"/>
              <a:cs typeface="楷体" panose="02010609060101010101" charset="-122"/>
            </a:endParaRPr>
          </a:p>
          <a:p>
            <a:pPr indent="711200" algn="l" fontAlgn="auto">
              <a:lnSpc>
                <a:spcPct val="140000"/>
              </a:lnSpc>
              <a:spcBef>
                <a:spcPct val="0"/>
              </a:spcBef>
              <a:buClrTx/>
              <a:buSzTx/>
              <a:buFontTx/>
            </a:pPr>
            <a:r>
              <a:rPr lang="zh-CN" altLang="en-US" sz="2800" b="1">
                <a:solidFill>
                  <a:srgbClr val="5F2F1C"/>
                </a:solidFill>
                <a:latin typeface="楷体" panose="02010609060101010101" charset="-122"/>
                <a:ea typeface="楷体" panose="02010609060101010101" charset="-122"/>
                <a:cs typeface="楷体" panose="02010609060101010101" charset="-122"/>
              </a:rPr>
              <a:t>它不仅是屈原的代表作，同时也是</a:t>
            </a:r>
            <a:r>
              <a:rPr lang="zh-CN" altLang="en-US" sz="2800" b="1" u="sng">
                <a:solidFill>
                  <a:srgbClr val="FF0000"/>
                </a:solidFill>
                <a:latin typeface="楷体" panose="02010609060101010101" charset="-122"/>
                <a:ea typeface="楷体" panose="02010609060101010101" charset="-122"/>
                <a:cs typeface="楷体" panose="02010609060101010101" charset="-122"/>
              </a:rPr>
              <a:t>我国古代文学史上最长的一首浪漫主义政治抒情诗。</a:t>
            </a:r>
            <a:endParaRPr lang="zh-CN" altLang="en-US" sz="2800" b="1" u="sng">
              <a:solidFill>
                <a:srgbClr val="FF0000"/>
              </a:solidFill>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4"/>
            </p:custDataLst>
          </p:nvPr>
        </p:nvSpPr>
        <p:spPr>
          <a:xfrm>
            <a:off x="269240" y="3147695"/>
            <a:ext cx="11602720" cy="344995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660400" algn="l" fontAlgn="auto">
              <a:lnSpc>
                <a:spcPct val="140000"/>
              </a:lnSpc>
              <a:spcBef>
                <a:spcPct val="0"/>
              </a:spcBef>
              <a:buClrTx/>
              <a:buSzTx/>
              <a:buFontTx/>
            </a:pPr>
            <a:r>
              <a:rPr lang="zh-CN" altLang="en-US" sz="2600" b="1">
                <a:solidFill>
                  <a:srgbClr val="5F2F1C"/>
                </a:solidFill>
                <a:latin typeface="楷体" panose="02010609060101010101" charset="-122"/>
                <a:ea typeface="楷体" panose="02010609060101010101" charset="-122"/>
                <a:cs typeface="楷体" panose="02010609060101010101" charset="-122"/>
              </a:rPr>
              <a:t>诗人叙述了自己</a:t>
            </a:r>
            <a:r>
              <a:rPr lang="zh-CN" altLang="en-US" sz="2600" b="1">
                <a:solidFill>
                  <a:srgbClr val="FF0000"/>
                </a:solidFill>
                <a:latin typeface="楷体" panose="02010609060101010101" charset="-122"/>
                <a:ea typeface="楷体" panose="02010609060101010101" charset="-122"/>
                <a:cs typeface="楷体" panose="02010609060101010101" charset="-122"/>
              </a:rPr>
              <a:t>信而见疑、忠而见弃</a:t>
            </a:r>
            <a:r>
              <a:rPr lang="zh-CN" altLang="en-US" sz="2600" b="1">
                <a:solidFill>
                  <a:srgbClr val="5F2F1C"/>
                </a:solidFill>
                <a:latin typeface="楷体" panose="02010609060101010101" charset="-122"/>
                <a:ea typeface="楷体" panose="02010609060101010101" charset="-122"/>
                <a:cs typeface="楷体" panose="02010609060101010101" charset="-122"/>
              </a:rPr>
              <a:t>的遭遇，抨击了</a:t>
            </a:r>
            <a:r>
              <a:rPr lang="zh-CN" altLang="en-US" sz="2600" b="1">
                <a:solidFill>
                  <a:srgbClr val="FF0000"/>
                </a:solidFill>
                <a:latin typeface="楷体" panose="02010609060101010101" charset="-122"/>
                <a:ea typeface="楷体" panose="02010609060101010101" charset="-122"/>
                <a:cs typeface="楷体" panose="02010609060101010101" charset="-122"/>
              </a:rPr>
              <a:t>楚国统治集团的无能</a:t>
            </a:r>
            <a:r>
              <a:rPr lang="zh-CN" altLang="en-US" sz="2600" b="1">
                <a:solidFill>
                  <a:srgbClr val="5F2F1C"/>
                </a:solidFill>
                <a:latin typeface="楷体" panose="02010609060101010101" charset="-122"/>
                <a:ea typeface="楷体" panose="02010609060101010101" charset="-122"/>
                <a:cs typeface="楷体" panose="02010609060101010101" charset="-122"/>
              </a:rPr>
              <a:t>，抒发了自己</a:t>
            </a:r>
            <a:r>
              <a:rPr lang="zh-CN" altLang="en-US" sz="2600" b="1">
                <a:solidFill>
                  <a:srgbClr val="FF0000"/>
                </a:solidFill>
                <a:latin typeface="楷体" panose="02010609060101010101" charset="-122"/>
                <a:ea typeface="楷体" panose="02010609060101010101" charset="-122"/>
                <a:cs typeface="楷体" panose="02010609060101010101" charset="-122"/>
              </a:rPr>
              <a:t>报国无门的幽愤</a:t>
            </a:r>
            <a:r>
              <a:rPr lang="zh-CN" altLang="en-US" sz="2600" b="1">
                <a:solidFill>
                  <a:srgbClr val="5F2F1C"/>
                </a:solidFill>
                <a:latin typeface="楷体" panose="02010609060101010101" charset="-122"/>
                <a:ea typeface="楷体" panose="02010609060101010101" charset="-122"/>
                <a:cs typeface="楷体" panose="02010609060101010101" charset="-122"/>
              </a:rPr>
              <a:t>，表现了</a:t>
            </a:r>
            <a:r>
              <a:rPr lang="zh-CN" altLang="en-US" sz="2600" b="1">
                <a:solidFill>
                  <a:srgbClr val="FF0000"/>
                </a:solidFill>
                <a:latin typeface="楷体" panose="02010609060101010101" charset="-122"/>
                <a:ea typeface="楷体" panose="02010609060101010101" charset="-122"/>
                <a:cs typeface="楷体" panose="02010609060101010101" charset="-122"/>
              </a:rPr>
              <a:t>坚贞不屈、九死不悔的爱国精神</a:t>
            </a:r>
            <a:r>
              <a:rPr lang="zh-CN" altLang="en-US" sz="2600" b="1">
                <a:solidFill>
                  <a:srgbClr val="5F2F1C"/>
                </a:solidFill>
                <a:latin typeface="楷体" panose="02010609060101010101" charset="-122"/>
                <a:ea typeface="楷体" panose="02010609060101010101" charset="-122"/>
                <a:cs typeface="楷体" panose="02010609060101010101" charset="-122"/>
              </a:rPr>
              <a:t>。</a:t>
            </a:r>
            <a:endParaRPr lang="zh-CN" altLang="en-US" sz="2600" b="1">
              <a:solidFill>
                <a:srgbClr val="5F2F1C"/>
              </a:solidFill>
              <a:latin typeface="楷体" panose="02010609060101010101" charset="-122"/>
              <a:ea typeface="楷体" panose="02010609060101010101" charset="-122"/>
              <a:cs typeface="楷体" panose="02010609060101010101" charset="-122"/>
            </a:endParaRPr>
          </a:p>
          <a:p>
            <a:pPr indent="660400" algn="l" fontAlgn="auto">
              <a:lnSpc>
                <a:spcPct val="140000"/>
              </a:lnSpc>
              <a:spcBef>
                <a:spcPct val="0"/>
              </a:spcBef>
              <a:buClrTx/>
              <a:buSzTx/>
              <a:buFontTx/>
            </a:pPr>
            <a:r>
              <a:rPr lang="zh-CN" altLang="en-US" sz="2600" b="1">
                <a:solidFill>
                  <a:srgbClr val="5F2F1C"/>
                </a:solidFill>
                <a:latin typeface="楷体" panose="02010609060101010101" charset="-122"/>
                <a:ea typeface="楷体" panose="02010609060101010101" charset="-122"/>
                <a:cs typeface="楷体" panose="02010609060101010101" charset="-122"/>
              </a:rPr>
              <a:t>在这篇境界宏阔、气势奔放的诗篇中，诗人运用</a:t>
            </a:r>
            <a:r>
              <a:rPr lang="zh-CN" altLang="en-US" sz="2600" b="1">
                <a:solidFill>
                  <a:srgbClr val="FF0000"/>
                </a:solidFill>
                <a:latin typeface="楷体" panose="02010609060101010101" charset="-122"/>
                <a:ea typeface="楷体" panose="02010609060101010101" charset="-122"/>
                <a:cs typeface="楷体" panose="02010609060101010101" charset="-122"/>
              </a:rPr>
              <a:t>浪漫的手法</a:t>
            </a:r>
            <a:r>
              <a:rPr lang="zh-CN" altLang="en-US" sz="2600" b="1">
                <a:solidFill>
                  <a:srgbClr val="5F2F1C"/>
                </a:solidFill>
                <a:latin typeface="楷体" panose="02010609060101010101" charset="-122"/>
                <a:ea typeface="楷体" panose="02010609060101010101" charset="-122"/>
                <a:cs typeface="楷体" panose="02010609060101010101" charset="-122"/>
              </a:rPr>
              <a:t>，驰骋其无比丰富的</a:t>
            </a:r>
            <a:r>
              <a:rPr lang="zh-CN" altLang="en-US" sz="2600" b="1">
                <a:solidFill>
                  <a:srgbClr val="FF0000"/>
                </a:solidFill>
                <a:latin typeface="楷体" panose="02010609060101010101" charset="-122"/>
                <a:ea typeface="楷体" panose="02010609060101010101" charset="-122"/>
                <a:cs typeface="楷体" panose="02010609060101010101" charset="-122"/>
              </a:rPr>
              <a:t>想象</a:t>
            </a:r>
            <a:r>
              <a:rPr lang="zh-CN" altLang="en-US" sz="2600" b="1">
                <a:solidFill>
                  <a:srgbClr val="5F2F1C"/>
                </a:solidFill>
                <a:latin typeface="楷体" panose="02010609060101010101" charset="-122"/>
                <a:ea typeface="楷体" panose="02010609060101010101" charset="-122"/>
                <a:cs typeface="楷体" panose="02010609060101010101" charset="-122"/>
              </a:rPr>
              <a:t>力，上天入地，把现实世界、神话世界和理想世界融合起来，描绘出一个色彩斑斓、迷离惝恍的诗的世界；塑造出一个</a:t>
            </a:r>
            <a:r>
              <a:rPr lang="zh-CN" altLang="en-US" sz="2600" b="1">
                <a:solidFill>
                  <a:srgbClr val="FF0000"/>
                </a:solidFill>
                <a:latin typeface="楷体" panose="02010609060101010101" charset="-122"/>
                <a:ea typeface="楷体" panose="02010609060101010101" charset="-122"/>
                <a:cs typeface="楷体" panose="02010609060101010101" charset="-122"/>
              </a:rPr>
              <a:t>志行高洁、顽强不屈的抒情主人公形象</a:t>
            </a:r>
            <a:r>
              <a:rPr lang="zh-CN" altLang="en-US" sz="2600" b="1">
                <a:solidFill>
                  <a:srgbClr val="5F2F1C"/>
                </a:solidFill>
                <a:latin typeface="楷体" panose="02010609060101010101" charset="-122"/>
                <a:ea typeface="楷体" panose="02010609060101010101" charset="-122"/>
                <a:cs typeface="楷体" panose="02010609060101010101" charset="-122"/>
              </a:rPr>
              <a:t>。</a:t>
            </a:r>
            <a:endParaRPr lang="zh-CN" altLang="en-US" sz="2600" b="1">
              <a:solidFill>
                <a:srgbClr val="5F2F1C"/>
              </a:solidFill>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标题 10"/>
          <p:cNvSpPr>
            <a:spLocks noGrp="1"/>
          </p:cNvSpPr>
          <p:nvPr>
            <p:ph type="title"/>
          </p:nvPr>
        </p:nvSpPr>
        <p:spPr/>
        <p:txBody>
          <a:bodyPr/>
          <a:lstStyle/>
          <a:p>
            <a:r>
              <a:rPr lang="zh-CN" altLang="en-US"/>
              <a:t>文学常识</a:t>
            </a:r>
            <a:endParaRPr lang="zh-CN" altLang="en-US"/>
          </a:p>
        </p:txBody>
      </p:sp>
      <p:sp>
        <p:nvSpPr>
          <p:cNvPr id="14" name="00_4"/>
          <p:cNvSpPr txBox="1"/>
          <p:nvPr>
            <p:custDataLst>
              <p:tags r:id="rId1"/>
            </p:custDataLst>
          </p:nvPr>
        </p:nvSpPr>
        <p:spPr>
          <a:xfrm>
            <a:off x="2710180" y="326390"/>
            <a:ext cx="7443470" cy="922020"/>
          </a:xfrm>
          <a:prstGeom prst="rect">
            <a:avLst/>
          </a:prstGeom>
          <a:noFill/>
        </p:spPr>
        <p:txBody>
          <a:bodyPr wrap="square" rtlCol="0">
            <a:spAutoFit/>
          </a:bodyPr>
          <a:lstStyle>
            <a:defPPr>
              <a:defRPr lang="en-US"/>
            </a:defPPr>
            <a:lvl1pPr algn="ctr">
              <a:defRPr sz="8800">
                <a:solidFill>
                  <a:srgbClr val="373637"/>
                </a:solidFill>
                <a:latin typeface="+mj-ea"/>
                <a:ea typeface="+mj-ea"/>
              </a:defRPr>
            </a:lvl1pPr>
          </a:lstStyle>
          <a:p>
            <a:pPr marL="0" marR="0" lvl="0" indent="0" algn="ctr" defTabSz="6096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rPr>
              <a:t>《九歌》</a:t>
            </a:r>
            <a:r>
              <a:rPr kumimoji="0" lang="zh-CN" altLang="en-US" sz="54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rPr>
              <a:t> </a:t>
            </a:r>
            <a:endParaRPr kumimoji="0" lang="zh-CN" altLang="en-US" sz="54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endParaRPr>
          </a:p>
        </p:txBody>
      </p:sp>
      <p:grpSp>
        <p:nvGrpSpPr>
          <p:cNvPr id="17" name="00_7"/>
          <p:cNvGrpSpPr/>
          <p:nvPr>
            <p:custDataLst>
              <p:tags r:id="rId2"/>
            </p:custDataLst>
          </p:nvPr>
        </p:nvGrpSpPr>
        <p:grpSpPr>
          <a:xfrm>
            <a:off x="10525322" y="989260"/>
            <a:ext cx="1346547" cy="550349"/>
            <a:chOff x="-1186213" y="1596575"/>
            <a:chExt cx="1945013" cy="794948"/>
          </a:xfrm>
        </p:grpSpPr>
        <p:grpSp>
          <p:nvGrpSpPr>
            <p:cNvPr id="18" name="wps稻壳儿佳誉设计原创链接：http://chn.docer.com/works?userid=219874625_4"/>
            <p:cNvGrpSpPr/>
            <p:nvPr>
              <p:custDataLst>
                <p:tags r:id="rId3"/>
              </p:custDataLst>
            </p:nvPr>
          </p:nvGrpSpPr>
          <p:grpSpPr>
            <a:xfrm>
              <a:off x="-873785" y="1596575"/>
              <a:ext cx="1632585" cy="373996"/>
              <a:chOff x="-164379" y="2115819"/>
              <a:chExt cx="4132029" cy="946576"/>
            </a:xfrm>
          </p:grpSpPr>
          <p:grpSp>
            <p:nvGrpSpPr>
              <p:cNvPr id="35" name="组合 34"/>
              <p:cNvGrpSpPr/>
              <p:nvPr>
                <p:custDataLst>
                  <p:tags r:id="rId4"/>
                </p:custDataLst>
              </p:nvPr>
            </p:nvGrpSpPr>
            <p:grpSpPr>
              <a:xfrm>
                <a:off x="-164379" y="2115819"/>
                <a:ext cx="2833724" cy="473287"/>
                <a:chOff x="-8578756" y="1524000"/>
                <a:chExt cx="7847236" cy="1310640"/>
              </a:xfrm>
            </p:grpSpPr>
            <p:sp>
              <p:nvSpPr>
                <p:cNvPr id="40" name="弧形 39"/>
                <p:cNvSpPr/>
                <p:nvPr>
                  <p:custDataLst>
                    <p:tags r:id="rId5"/>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41" name="直接连接符 40"/>
                <p:cNvCxnSpPr>
                  <a:stCxn id="40" idx="0"/>
                </p:cNvCxnSpPr>
                <p:nvPr>
                  <p:custDataLst>
                    <p:tags r:id="rId6"/>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7"/>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弧形 42"/>
                <p:cNvSpPr/>
                <p:nvPr>
                  <p:custDataLst>
                    <p:tags r:id="rId8"/>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36" name="组合 35"/>
              <p:cNvGrpSpPr/>
              <p:nvPr>
                <p:custDataLst>
                  <p:tags r:id="rId9"/>
                </p:custDataLst>
              </p:nvPr>
            </p:nvGrpSpPr>
            <p:grpSpPr>
              <a:xfrm flipH="1" flipV="1">
                <a:off x="1601698" y="2589108"/>
                <a:ext cx="2365952" cy="473287"/>
                <a:chOff x="-7283387" y="1524000"/>
                <a:chExt cx="6551867" cy="1310640"/>
              </a:xfrm>
            </p:grpSpPr>
            <p:sp>
              <p:nvSpPr>
                <p:cNvPr id="37" name="弧形 36"/>
                <p:cNvSpPr/>
                <p:nvPr>
                  <p:custDataLst>
                    <p:tags r:id="rId10"/>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8" name="直接连接符 37"/>
                <p:cNvCxnSpPr>
                  <a:stCxn id="37" idx="0"/>
                </p:cNvCxnSpPr>
                <p:nvPr>
                  <p:custDataLst>
                    <p:tags r:id="rId11"/>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12"/>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9" name="wps稻壳儿佳誉设计原创链接：http://chn.docer.com/works?userid=219874625_5"/>
            <p:cNvGrpSpPr/>
            <p:nvPr>
              <p:custDataLst>
                <p:tags r:id="rId13"/>
              </p:custDataLst>
            </p:nvPr>
          </p:nvGrpSpPr>
          <p:grpSpPr>
            <a:xfrm flipV="1">
              <a:off x="-1186213" y="2138682"/>
              <a:ext cx="1103713" cy="252841"/>
              <a:chOff x="-164379" y="2115819"/>
              <a:chExt cx="4132029" cy="946576"/>
            </a:xfrm>
          </p:grpSpPr>
          <p:grpSp>
            <p:nvGrpSpPr>
              <p:cNvPr id="20" name="组合 19"/>
              <p:cNvGrpSpPr/>
              <p:nvPr>
                <p:custDataLst>
                  <p:tags r:id="rId14"/>
                </p:custDataLst>
              </p:nvPr>
            </p:nvGrpSpPr>
            <p:grpSpPr>
              <a:xfrm>
                <a:off x="-164379" y="2115819"/>
                <a:ext cx="2833724" cy="473287"/>
                <a:chOff x="-8578756" y="1524000"/>
                <a:chExt cx="7847236" cy="1310640"/>
              </a:xfrm>
            </p:grpSpPr>
            <p:sp>
              <p:nvSpPr>
                <p:cNvPr id="31" name="弧形 30"/>
                <p:cNvSpPr/>
                <p:nvPr>
                  <p:custDataLst>
                    <p:tags r:id="rId15"/>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2" name="直接连接符 31"/>
                <p:cNvCxnSpPr>
                  <a:stCxn id="31" idx="0"/>
                </p:cNvCxnSpPr>
                <p:nvPr>
                  <p:custDataLst>
                    <p:tags r:id="rId16"/>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17"/>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4" name="弧形 33"/>
                <p:cNvSpPr/>
                <p:nvPr>
                  <p:custDataLst>
                    <p:tags r:id="rId18"/>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21" name="组合 20"/>
              <p:cNvGrpSpPr/>
              <p:nvPr>
                <p:custDataLst>
                  <p:tags r:id="rId19"/>
                </p:custDataLst>
              </p:nvPr>
            </p:nvGrpSpPr>
            <p:grpSpPr>
              <a:xfrm flipH="1" flipV="1">
                <a:off x="1601698" y="2589108"/>
                <a:ext cx="2365952" cy="473287"/>
                <a:chOff x="-7283387" y="1524000"/>
                <a:chExt cx="6551867" cy="1310640"/>
              </a:xfrm>
            </p:grpSpPr>
            <p:sp>
              <p:nvSpPr>
                <p:cNvPr id="28" name="弧形 27"/>
                <p:cNvSpPr/>
                <p:nvPr>
                  <p:custDataLst>
                    <p:tags r:id="rId20"/>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29" name="直接连接符 28"/>
                <p:cNvCxnSpPr>
                  <a:stCxn id="28" idx="0"/>
                </p:cNvCxnSpPr>
                <p:nvPr>
                  <p:custDataLst>
                    <p:tags r:id="rId21"/>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2"/>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sp>
        <p:nvSpPr>
          <p:cNvPr id="2" name="文本框 1"/>
          <p:cNvSpPr txBox="1"/>
          <p:nvPr>
            <p:custDataLst>
              <p:tags r:id="rId23"/>
            </p:custDataLst>
          </p:nvPr>
        </p:nvSpPr>
        <p:spPr>
          <a:xfrm>
            <a:off x="635" y="1248410"/>
            <a:ext cx="11748135" cy="69405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711200" algn="l" fontAlgn="auto">
              <a:lnSpc>
                <a:spcPct val="140000"/>
              </a:lnSpc>
              <a:spcBef>
                <a:spcPct val="0"/>
              </a:spcBef>
              <a:buClrTx/>
              <a:buSzTx/>
              <a:buFontTx/>
            </a:pPr>
            <a:r>
              <a:rPr lang="zh-CN" altLang="en-US" sz="2800" b="1">
                <a:solidFill>
                  <a:srgbClr val="5F2F1C"/>
                </a:solidFill>
                <a:latin typeface="楷体" panose="02010609060101010101" charset="-122"/>
                <a:ea typeface="楷体" panose="02010609060101010101" charset="-122"/>
                <a:cs typeface="楷体" panose="02010609060101010101" charset="-122"/>
              </a:rPr>
              <a:t>《九歌》是吸取楚地民歌中的神话故事，以民间祭祀歌的形式写成的。</a:t>
            </a:r>
            <a:endParaRPr lang="zh-CN" altLang="en-US" sz="2800" b="1">
              <a:solidFill>
                <a:srgbClr val="5F2F1C"/>
              </a:solidFill>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4"/>
            </p:custDataLst>
          </p:nvPr>
        </p:nvSpPr>
        <p:spPr>
          <a:xfrm>
            <a:off x="988060" y="2065020"/>
            <a:ext cx="2108835" cy="319214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《东皇太一》</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《云中君》</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《湘君》</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《湘夫人》</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《大司命》</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《少司命》</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25"/>
            </p:custDataLst>
          </p:nvPr>
        </p:nvSpPr>
        <p:spPr>
          <a:xfrm>
            <a:off x="6734175" y="2174240"/>
            <a:ext cx="4315460" cy="267525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lnSpc>
                <a:spcPct val="14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《东君》</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4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《河伯》</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4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《山鬼》</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4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《国殇》</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4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《礼魂》</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p:txBody>
      </p:sp>
      <p:sp>
        <p:nvSpPr>
          <p:cNvPr id="5" name="文本框 4"/>
          <p:cNvSpPr txBox="1"/>
          <p:nvPr>
            <p:custDataLst>
              <p:tags r:id="rId26"/>
            </p:custDataLst>
          </p:nvPr>
        </p:nvSpPr>
        <p:spPr>
          <a:xfrm>
            <a:off x="341630" y="5257165"/>
            <a:ext cx="11642725" cy="112458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609600" algn="l" fontAlgn="auto">
              <a:lnSpc>
                <a:spcPct val="140000"/>
              </a:lnSpc>
              <a:spcBef>
                <a:spcPct val="0"/>
              </a:spcBef>
              <a:buClrTx/>
              <a:buSzTx/>
              <a:buFontTx/>
            </a:pPr>
            <a:r>
              <a:rPr lang="zh-CN" altLang="en-US" sz="2400" b="1">
                <a:solidFill>
                  <a:srgbClr val="5F2F1C"/>
                </a:solidFill>
                <a:latin typeface="楷体" panose="02010609060101010101" charset="-122"/>
                <a:ea typeface="楷体" panose="02010609060101010101" charset="-122"/>
                <a:cs typeface="楷体" panose="02010609060101010101" charset="-122"/>
              </a:rPr>
              <a:t>《九歌》哀婉缠绵，语言优美，文学价值很高。尤其是《国殇》，描写了万马千军厮杀的场面，形象生动，悲惨壮烈，动人心魄，是屈原爱国精神的表现。</a:t>
            </a:r>
            <a:endParaRPr lang="zh-CN" altLang="en-US" sz="2400" b="1">
              <a:solidFill>
                <a:srgbClr val="5F2F1C"/>
              </a:solidFill>
              <a:latin typeface="楷体" panose="02010609060101010101" charset="-122"/>
              <a:ea typeface="楷体" panose="02010609060101010101" charset="-122"/>
              <a:cs typeface="楷体" panose="02010609060101010101" charset="-122"/>
            </a:endParaRPr>
          </a:p>
        </p:txBody>
      </p:sp>
      <p:sp>
        <p:nvSpPr>
          <p:cNvPr id="7" name="文本框 6"/>
          <p:cNvSpPr txBox="1"/>
          <p:nvPr>
            <p:custDataLst>
              <p:tags r:id="rId27"/>
            </p:custDataLst>
          </p:nvPr>
        </p:nvSpPr>
        <p:spPr>
          <a:xfrm>
            <a:off x="2710180" y="2065020"/>
            <a:ext cx="3366770" cy="319214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(祭天神)</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(祭云神)</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(祭湘水神)</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(祭湘水女神)</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(祭主管人类寿命之神)</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indent="0" algn="l" fontAlgn="auto">
              <a:lnSpc>
                <a:spcPct val="140000"/>
              </a:lnSpc>
              <a:spcBef>
                <a:spcPct val="0"/>
              </a:spcBef>
              <a:buClrTx/>
              <a:buSzTx/>
              <a:buFontTx/>
            </a:pPr>
            <a:r>
              <a:rPr lang="zh-CN" altLang="en-US" sz="2400" b="1">
                <a:solidFill>
                  <a:schemeClr val="accent1"/>
                </a:solidFill>
                <a:latin typeface="楷体" panose="02010609060101010101" charset="-122"/>
                <a:ea typeface="楷体" panose="02010609060101010101" charset="-122"/>
                <a:cs typeface="楷体" panose="02010609060101010101" charset="-122"/>
              </a:rPr>
              <a:t>(祭主管儿童命运之神)</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p:txBody>
      </p:sp>
      <p:sp>
        <p:nvSpPr>
          <p:cNvPr id="9" name="文本框 8"/>
          <p:cNvSpPr txBox="1"/>
          <p:nvPr>
            <p:custDataLst>
              <p:tags r:id="rId28"/>
            </p:custDataLst>
          </p:nvPr>
        </p:nvSpPr>
        <p:spPr>
          <a:xfrm>
            <a:off x="8037830" y="2174240"/>
            <a:ext cx="3072765" cy="267525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lnSpc>
                <a:spcPct val="14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(祭太阳神)</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4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(祭黄河之神)</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4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(祭山神)</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4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(祭为国捐躯的烈士)</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a:p>
            <a:pPr algn="l" fontAlgn="auto">
              <a:lnSpc>
                <a:spcPct val="140000"/>
              </a:lnSpc>
              <a:buClrTx/>
              <a:buSzTx/>
              <a:buFontTx/>
              <a:buNone/>
            </a:pPr>
            <a:r>
              <a:rPr lang="zh-CN" altLang="en-US" sz="2400" b="1">
                <a:solidFill>
                  <a:schemeClr val="accent1"/>
                </a:solidFill>
                <a:latin typeface="楷体" panose="02010609060101010101" charset="-122"/>
                <a:ea typeface="楷体" panose="02010609060101010101" charset="-122"/>
                <a:cs typeface="楷体" panose="02010609060101010101" charset="-122"/>
              </a:rPr>
              <a:t>(祭祀完毕的送神曲)</a:t>
            </a:r>
            <a:endParaRPr lang="zh-CN" altLang="en-US" sz="2400" b="1">
              <a:solidFill>
                <a:schemeClr val="accent1"/>
              </a:solidFill>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a:t>文学常识</a:t>
            </a:r>
            <a:endParaRPr lang="zh-CN" altLang="en-US"/>
          </a:p>
        </p:txBody>
      </p:sp>
      <p:sp>
        <p:nvSpPr>
          <p:cNvPr id="14" name="00_4"/>
          <p:cNvSpPr txBox="1"/>
          <p:nvPr>
            <p:custDataLst>
              <p:tags r:id="rId1"/>
            </p:custDataLst>
          </p:nvPr>
        </p:nvSpPr>
        <p:spPr>
          <a:xfrm>
            <a:off x="2481580" y="641350"/>
            <a:ext cx="7443470" cy="583565"/>
          </a:xfrm>
          <a:prstGeom prst="rect">
            <a:avLst/>
          </a:prstGeom>
          <a:noFill/>
        </p:spPr>
        <p:txBody>
          <a:bodyPr wrap="square" rtlCol="0">
            <a:spAutoFit/>
          </a:bodyPr>
          <a:lstStyle>
            <a:defPPr>
              <a:defRPr lang="en-US"/>
            </a:defPPr>
            <a:lvl1pPr algn="ctr">
              <a:defRPr sz="8800">
                <a:solidFill>
                  <a:srgbClr val="373637"/>
                </a:solidFill>
                <a:latin typeface="+mj-ea"/>
                <a:ea typeface="+mj-ea"/>
              </a:defRPr>
            </a:lvl1pPr>
          </a:lstStyle>
          <a:p>
            <a:pPr marL="0" marR="0" lvl="0" indent="0" algn="ctr" defTabSz="6096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rPr>
              <a:t>《天问》 </a:t>
            </a:r>
            <a:endParaRPr kumimoji="0" lang="zh-CN" altLang="en-US" sz="3200" b="1" i="0" u="none" strike="noStrike" kern="1200" cap="none" spc="0" normalizeH="0" baseline="0" noProof="0">
              <a:ln>
                <a:noFill/>
              </a:ln>
              <a:solidFill>
                <a:prstClr val="black">
                  <a:lumMod val="95000"/>
                  <a:lumOff val="5000"/>
                </a:prstClr>
              </a:solidFill>
              <a:effectLst/>
              <a:uLnTx/>
              <a:uFillTx/>
              <a:latin typeface="微软雅黑" panose="020B0503020204020204" charset="-122"/>
              <a:ea typeface="微软雅黑" panose="020B0503020204020204" charset="-122"/>
              <a:cs typeface="+mn-cs"/>
              <a:sym typeface="汉仪中黑简" panose="02010600000101010101" charset="-122"/>
            </a:endParaRPr>
          </a:p>
        </p:txBody>
      </p:sp>
      <p:grpSp>
        <p:nvGrpSpPr>
          <p:cNvPr id="17" name="00_7"/>
          <p:cNvGrpSpPr/>
          <p:nvPr>
            <p:custDataLst>
              <p:tags r:id="rId2"/>
            </p:custDataLst>
          </p:nvPr>
        </p:nvGrpSpPr>
        <p:grpSpPr>
          <a:xfrm>
            <a:off x="10525322" y="989260"/>
            <a:ext cx="1346547" cy="550349"/>
            <a:chOff x="-1186213" y="1596575"/>
            <a:chExt cx="1945013" cy="794948"/>
          </a:xfrm>
        </p:grpSpPr>
        <p:grpSp>
          <p:nvGrpSpPr>
            <p:cNvPr id="18" name="wps稻壳儿佳誉设计原创链接：http://chn.docer.com/works?userid=219874625_4"/>
            <p:cNvGrpSpPr/>
            <p:nvPr>
              <p:custDataLst>
                <p:tags r:id="rId3"/>
              </p:custDataLst>
            </p:nvPr>
          </p:nvGrpSpPr>
          <p:grpSpPr>
            <a:xfrm>
              <a:off x="-873785" y="1596575"/>
              <a:ext cx="1632585" cy="373996"/>
              <a:chOff x="-164379" y="2115819"/>
              <a:chExt cx="4132029" cy="946576"/>
            </a:xfrm>
          </p:grpSpPr>
          <p:grpSp>
            <p:nvGrpSpPr>
              <p:cNvPr id="35" name="组合 34"/>
              <p:cNvGrpSpPr/>
              <p:nvPr>
                <p:custDataLst>
                  <p:tags r:id="rId4"/>
                </p:custDataLst>
              </p:nvPr>
            </p:nvGrpSpPr>
            <p:grpSpPr>
              <a:xfrm>
                <a:off x="-164379" y="2115819"/>
                <a:ext cx="2833724" cy="473287"/>
                <a:chOff x="-8578756" y="1524000"/>
                <a:chExt cx="7847236" cy="1310640"/>
              </a:xfrm>
            </p:grpSpPr>
            <p:sp>
              <p:nvSpPr>
                <p:cNvPr id="40" name="弧形 39"/>
                <p:cNvSpPr/>
                <p:nvPr>
                  <p:custDataLst>
                    <p:tags r:id="rId5"/>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41" name="直接连接符 40"/>
                <p:cNvCxnSpPr>
                  <a:stCxn id="40" idx="0"/>
                </p:cNvCxnSpPr>
                <p:nvPr>
                  <p:custDataLst>
                    <p:tags r:id="rId6"/>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7"/>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弧形 42"/>
                <p:cNvSpPr/>
                <p:nvPr>
                  <p:custDataLst>
                    <p:tags r:id="rId8"/>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36" name="组合 35"/>
              <p:cNvGrpSpPr/>
              <p:nvPr>
                <p:custDataLst>
                  <p:tags r:id="rId9"/>
                </p:custDataLst>
              </p:nvPr>
            </p:nvGrpSpPr>
            <p:grpSpPr>
              <a:xfrm flipH="1" flipV="1">
                <a:off x="1601698" y="2589108"/>
                <a:ext cx="2365952" cy="473287"/>
                <a:chOff x="-7283387" y="1524000"/>
                <a:chExt cx="6551867" cy="1310640"/>
              </a:xfrm>
            </p:grpSpPr>
            <p:sp>
              <p:nvSpPr>
                <p:cNvPr id="37" name="弧形 36"/>
                <p:cNvSpPr/>
                <p:nvPr>
                  <p:custDataLst>
                    <p:tags r:id="rId10"/>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8" name="直接连接符 37"/>
                <p:cNvCxnSpPr>
                  <a:stCxn id="37" idx="0"/>
                </p:cNvCxnSpPr>
                <p:nvPr>
                  <p:custDataLst>
                    <p:tags r:id="rId11"/>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12"/>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9" name="wps稻壳儿佳誉设计原创链接：http://chn.docer.com/works?userid=219874625_5"/>
            <p:cNvGrpSpPr/>
            <p:nvPr>
              <p:custDataLst>
                <p:tags r:id="rId13"/>
              </p:custDataLst>
            </p:nvPr>
          </p:nvGrpSpPr>
          <p:grpSpPr>
            <a:xfrm flipV="1">
              <a:off x="-1186213" y="2138682"/>
              <a:ext cx="1103713" cy="252841"/>
              <a:chOff x="-164379" y="2115819"/>
              <a:chExt cx="4132029" cy="946576"/>
            </a:xfrm>
          </p:grpSpPr>
          <p:grpSp>
            <p:nvGrpSpPr>
              <p:cNvPr id="20" name="组合 19"/>
              <p:cNvGrpSpPr/>
              <p:nvPr>
                <p:custDataLst>
                  <p:tags r:id="rId14"/>
                </p:custDataLst>
              </p:nvPr>
            </p:nvGrpSpPr>
            <p:grpSpPr>
              <a:xfrm>
                <a:off x="-164379" y="2115819"/>
                <a:ext cx="2833724" cy="473287"/>
                <a:chOff x="-8578756" y="1524000"/>
                <a:chExt cx="7847236" cy="1310640"/>
              </a:xfrm>
            </p:grpSpPr>
            <p:sp>
              <p:nvSpPr>
                <p:cNvPr id="31" name="弧形 30"/>
                <p:cNvSpPr/>
                <p:nvPr>
                  <p:custDataLst>
                    <p:tags r:id="rId15"/>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32" name="直接连接符 31"/>
                <p:cNvCxnSpPr>
                  <a:stCxn id="31" idx="0"/>
                </p:cNvCxnSpPr>
                <p:nvPr>
                  <p:custDataLst>
                    <p:tags r:id="rId16"/>
                  </p:custDataLst>
                </p:nvPr>
              </p:nvCxnSpPr>
              <p:spPr>
                <a:xfrm flipH="1">
                  <a:off x="-8578756" y="1524000"/>
                  <a:ext cx="719191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17"/>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4" name="弧形 33"/>
                <p:cNvSpPr/>
                <p:nvPr>
                  <p:custDataLst>
                    <p:tags r:id="rId18"/>
                  </p:custDataLst>
                </p:nvPr>
              </p:nvSpPr>
              <p:spPr>
                <a:xfrm>
                  <a:off x="-2255791" y="1524000"/>
                  <a:ext cx="1310641"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grpSp>
          <p:grpSp>
            <p:nvGrpSpPr>
              <p:cNvPr id="21" name="组合 20"/>
              <p:cNvGrpSpPr/>
              <p:nvPr>
                <p:custDataLst>
                  <p:tags r:id="rId19"/>
                </p:custDataLst>
              </p:nvPr>
            </p:nvGrpSpPr>
            <p:grpSpPr>
              <a:xfrm flipH="1" flipV="1">
                <a:off x="1601698" y="2589108"/>
                <a:ext cx="2365952" cy="473287"/>
                <a:chOff x="-7283387" y="1524000"/>
                <a:chExt cx="6551867" cy="1310640"/>
              </a:xfrm>
            </p:grpSpPr>
            <p:sp>
              <p:nvSpPr>
                <p:cNvPr id="28" name="弧形 27"/>
                <p:cNvSpPr/>
                <p:nvPr>
                  <p:custDataLst>
                    <p:tags r:id="rId20"/>
                  </p:custDataLst>
                </p:nvPr>
              </p:nvSpPr>
              <p:spPr>
                <a:xfrm>
                  <a:off x="-2042160" y="1524000"/>
                  <a:ext cx="1310640" cy="1310640"/>
                </a:xfrm>
                <a:prstGeom prst="arc">
                  <a:avLst>
                    <a:gd name="adj1" fmla="val 16200000"/>
                    <a:gd name="adj2" fmla="val 540000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33095" rtl="0" eaLnBrk="1" fontAlgn="auto" latinLnBrk="0" hangingPunct="1">
                    <a:lnSpc>
                      <a:spcPct val="100000"/>
                    </a:lnSpc>
                    <a:spcBef>
                      <a:spcPct val="0"/>
                    </a:spcBef>
                    <a:spcAft>
                      <a:spcPct val="0"/>
                    </a:spcAft>
                    <a:buClrTx/>
                    <a:buSzTx/>
                    <a:buFontTx/>
                    <a:buNone/>
                    <a:defRPr/>
                  </a:pPr>
                  <a:endParaRPr kumimoji="0" lang="zh-CN" altLang="en-US" sz="1245" b="0" i="0" u="none" strike="noStrike" kern="1200" cap="none" spc="0" normalizeH="0" baseline="0" noProof="0">
                    <a:ln>
                      <a:noFill/>
                    </a:ln>
                    <a:solidFill>
                      <a:prstClr val="black">
                        <a:lumMod val="95000"/>
                        <a:lumOff val="5000"/>
                      </a:prstClr>
                    </a:solidFill>
                    <a:effectLst/>
                    <a:uLnTx/>
                    <a:uFillTx/>
                    <a:latin typeface="汉仪魏碑简" panose="02010600000101010101" charset="-128"/>
                    <a:ea typeface="汉仪魏碑简" panose="02010600000101010101" charset="-128"/>
                    <a:cs typeface="+mn-ea"/>
                    <a:sym typeface="+mn-lt"/>
                  </a:endParaRPr>
                </a:p>
              </p:txBody>
            </p:sp>
            <p:cxnSp>
              <p:nvCxnSpPr>
                <p:cNvPr id="29" name="直接连接符 28"/>
                <p:cNvCxnSpPr>
                  <a:stCxn id="28" idx="0"/>
                </p:cNvCxnSpPr>
                <p:nvPr>
                  <p:custDataLst>
                    <p:tags r:id="rId21"/>
                  </p:custDataLst>
                </p:nvPr>
              </p:nvCxnSpPr>
              <p:spPr>
                <a:xfrm flipH="1" flipV="1">
                  <a:off x="-7283387" y="1524001"/>
                  <a:ext cx="589654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2"/>
                  </p:custDataLst>
                </p:nvPr>
              </p:nvCxnSpPr>
              <p:spPr>
                <a:xfrm flipH="1">
                  <a:off x="-2971800" y="2834640"/>
                  <a:ext cx="158496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grpSp>
      <p:sp>
        <p:nvSpPr>
          <p:cNvPr id="5" name="文本框 4"/>
          <p:cNvSpPr txBox="1"/>
          <p:nvPr>
            <p:custDataLst>
              <p:tags r:id="rId23"/>
            </p:custDataLst>
          </p:nvPr>
        </p:nvSpPr>
        <p:spPr>
          <a:xfrm>
            <a:off x="696595" y="1539875"/>
            <a:ext cx="11013440" cy="422592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609600" algn="l" fontAlgn="auto">
              <a:lnSpc>
                <a:spcPct val="140000"/>
              </a:lnSpc>
              <a:spcBef>
                <a:spcPct val="0"/>
              </a:spcBef>
              <a:buClrTx/>
              <a:buSzTx/>
              <a:buFontTx/>
            </a:pPr>
            <a:r>
              <a:rPr lang="zh-CN" altLang="en-US" sz="2400" b="1">
                <a:solidFill>
                  <a:srgbClr val="5F2F1C"/>
                </a:solidFill>
                <a:latin typeface="楷体" panose="02010609060101010101" charset="-122"/>
                <a:ea typeface="楷体" panose="02010609060101010101" charset="-122"/>
                <a:cs typeface="楷体" panose="02010609060101010101" charset="-122"/>
              </a:rPr>
              <a:t>《天问》是古今罕见的奇特诗篇，它以</a:t>
            </a:r>
            <a:r>
              <a:rPr lang="zh-CN" altLang="en-US" sz="2400" b="1" u="sng">
                <a:solidFill>
                  <a:schemeClr val="accent1"/>
                </a:solidFill>
                <a:latin typeface="楷体" panose="02010609060101010101" charset="-122"/>
                <a:ea typeface="楷体" panose="02010609060101010101" charset="-122"/>
                <a:cs typeface="楷体" panose="02010609060101010101" charset="-122"/>
              </a:rPr>
              <a:t>问语</a:t>
            </a:r>
            <a:r>
              <a:rPr lang="zh-CN" altLang="en-US" sz="2400" b="1">
                <a:solidFill>
                  <a:srgbClr val="5F2F1C"/>
                </a:solidFill>
                <a:latin typeface="楷体" panose="02010609060101010101" charset="-122"/>
                <a:ea typeface="楷体" panose="02010609060101010101" charset="-122"/>
                <a:cs typeface="楷体" panose="02010609060101010101" charset="-122"/>
              </a:rPr>
              <a:t>一连向苍天提出了172个问题，涉及了</a:t>
            </a:r>
            <a:r>
              <a:rPr lang="zh-CN" altLang="en-US" sz="2400" b="1" u="sng">
                <a:solidFill>
                  <a:schemeClr val="accent1"/>
                </a:solidFill>
                <a:latin typeface="楷体" panose="02010609060101010101" charset="-122"/>
                <a:ea typeface="楷体" panose="02010609060101010101" charset="-122"/>
                <a:cs typeface="楷体" panose="02010609060101010101" charset="-122"/>
              </a:rPr>
              <a:t>天文、地理、文学、哲学</a:t>
            </a:r>
            <a:r>
              <a:rPr lang="zh-CN" altLang="en-US" sz="2400" b="1">
                <a:solidFill>
                  <a:srgbClr val="5F2F1C"/>
                </a:solidFill>
                <a:latin typeface="楷体" panose="02010609060101010101" charset="-122"/>
                <a:ea typeface="楷体" panose="02010609060101010101" charset="-122"/>
                <a:cs typeface="楷体" panose="02010609060101010101" charset="-122"/>
              </a:rPr>
              <a:t>等许多领域，表现了诗人</a:t>
            </a:r>
            <a:r>
              <a:rPr lang="zh-CN" altLang="en-US" sz="2400" b="1" u="sng">
                <a:solidFill>
                  <a:schemeClr val="accent1"/>
                </a:solidFill>
                <a:latin typeface="楷体" panose="02010609060101010101" charset="-122"/>
                <a:ea typeface="楷体" panose="02010609060101010101" charset="-122"/>
                <a:cs typeface="楷体" panose="02010609060101010101" charset="-122"/>
              </a:rPr>
              <a:t>对传统观念的大胆怀疑</a:t>
            </a:r>
            <a:r>
              <a:rPr lang="zh-CN" altLang="en-US" sz="2400" b="1">
                <a:solidFill>
                  <a:srgbClr val="5F2F1C"/>
                </a:solidFill>
                <a:latin typeface="楷体" panose="02010609060101010101" charset="-122"/>
                <a:ea typeface="楷体" panose="02010609060101010101" charset="-122"/>
                <a:cs typeface="楷体" panose="02010609060101010101" charset="-122"/>
              </a:rPr>
              <a:t>和</a:t>
            </a:r>
            <a:r>
              <a:rPr lang="zh-CN" altLang="en-US" sz="2400" b="1" u="sng">
                <a:solidFill>
                  <a:schemeClr val="accent1"/>
                </a:solidFill>
                <a:latin typeface="楷体" panose="02010609060101010101" charset="-122"/>
                <a:ea typeface="楷体" panose="02010609060101010101" charset="-122"/>
                <a:cs typeface="楷体" panose="02010609060101010101" charset="-122"/>
              </a:rPr>
              <a:t>追求真理的科学精神</a:t>
            </a:r>
            <a:r>
              <a:rPr lang="zh-CN" altLang="en-US" sz="2400" b="1">
                <a:solidFill>
                  <a:srgbClr val="5F2F1C"/>
                </a:solidFill>
                <a:latin typeface="楷体" panose="02010609060101010101" charset="-122"/>
                <a:ea typeface="楷体" panose="02010609060101010101" charset="-122"/>
                <a:cs typeface="楷体" panose="02010609060101010101" charset="-122"/>
              </a:rPr>
              <a:t>。</a:t>
            </a:r>
            <a:endParaRPr lang="zh-CN" altLang="en-US" sz="2400" b="1">
              <a:solidFill>
                <a:srgbClr val="5F2F1C"/>
              </a:solidFill>
              <a:latin typeface="楷体" panose="02010609060101010101" charset="-122"/>
              <a:ea typeface="楷体" panose="02010609060101010101" charset="-122"/>
              <a:cs typeface="楷体" panose="02010609060101010101" charset="-122"/>
            </a:endParaRPr>
          </a:p>
          <a:p>
            <a:pPr indent="609600" algn="l" fontAlgn="auto">
              <a:lnSpc>
                <a:spcPct val="140000"/>
              </a:lnSpc>
              <a:spcBef>
                <a:spcPct val="0"/>
              </a:spcBef>
              <a:buClrTx/>
              <a:buSzTx/>
              <a:buFontTx/>
            </a:pPr>
            <a:r>
              <a:rPr lang="zh-CN" altLang="en-US" sz="2400" b="1">
                <a:solidFill>
                  <a:srgbClr val="5F2F1C"/>
                </a:solidFill>
                <a:latin typeface="楷体" panose="02010609060101010101" charset="-122"/>
                <a:ea typeface="楷体" panose="02010609060101010101" charset="-122"/>
                <a:cs typeface="楷体" panose="02010609060101010101" charset="-122"/>
              </a:rPr>
              <a:t>这些问题有许多是在他那个时代尚未解决所以他有怀疑的，也有明知故问的。</a:t>
            </a:r>
            <a:endParaRPr lang="zh-CN" altLang="en-US" sz="2400" b="1">
              <a:solidFill>
                <a:srgbClr val="5F2F1C"/>
              </a:solidFill>
              <a:latin typeface="楷体" panose="02010609060101010101" charset="-122"/>
              <a:ea typeface="楷体" panose="02010609060101010101" charset="-122"/>
              <a:cs typeface="楷体" panose="02010609060101010101" charset="-122"/>
            </a:endParaRPr>
          </a:p>
          <a:p>
            <a:pPr indent="609600" algn="l" fontAlgn="auto">
              <a:lnSpc>
                <a:spcPct val="140000"/>
              </a:lnSpc>
              <a:spcBef>
                <a:spcPct val="0"/>
              </a:spcBef>
              <a:buClrTx/>
              <a:buSzTx/>
              <a:buFontTx/>
            </a:pPr>
            <a:r>
              <a:rPr lang="zh-CN" altLang="en-US" sz="2400" b="1">
                <a:solidFill>
                  <a:srgbClr val="5F2F1C"/>
                </a:solidFill>
                <a:latin typeface="楷体" panose="02010609060101010101" charset="-122"/>
                <a:ea typeface="楷体" panose="02010609060101010101" charset="-122"/>
                <a:cs typeface="楷体" panose="02010609060101010101" charset="-122"/>
              </a:rPr>
              <a:t>对许多历史问题的提问，往往表现出作者的思想感情、政治见解和</a:t>
            </a:r>
            <a:r>
              <a:rPr lang="zh-CN" altLang="en-US" sz="2400" b="1" u="sng">
                <a:solidFill>
                  <a:schemeClr val="accent2">
                    <a:lumMod val="75000"/>
                  </a:schemeClr>
                </a:solidFill>
                <a:latin typeface="楷体" panose="02010609060101010101" charset="-122"/>
                <a:ea typeface="楷体" panose="02010609060101010101" charset="-122"/>
                <a:cs typeface="楷体" panose="02010609060101010101" charset="-122"/>
              </a:rPr>
              <a:t>对历史的总结、褒贬</a:t>
            </a:r>
            <a:r>
              <a:rPr lang="zh-CN" altLang="en-US" sz="2400" b="1">
                <a:solidFill>
                  <a:srgbClr val="5F2F1C"/>
                </a:solidFill>
                <a:latin typeface="楷体" panose="02010609060101010101" charset="-122"/>
                <a:ea typeface="楷体" panose="02010609060101010101" charset="-122"/>
                <a:cs typeface="楷体" panose="02010609060101010101" charset="-122"/>
              </a:rPr>
              <a:t>；</a:t>
            </a:r>
            <a:endParaRPr lang="zh-CN" altLang="en-US" sz="2400" b="1">
              <a:solidFill>
                <a:srgbClr val="5F2F1C"/>
              </a:solidFill>
              <a:latin typeface="楷体" panose="02010609060101010101" charset="-122"/>
              <a:ea typeface="楷体" panose="02010609060101010101" charset="-122"/>
              <a:cs typeface="楷体" panose="02010609060101010101" charset="-122"/>
            </a:endParaRPr>
          </a:p>
          <a:p>
            <a:pPr indent="609600" algn="l" fontAlgn="auto">
              <a:lnSpc>
                <a:spcPct val="140000"/>
              </a:lnSpc>
              <a:spcBef>
                <a:spcPct val="0"/>
              </a:spcBef>
              <a:buClrTx/>
              <a:buSzTx/>
              <a:buFontTx/>
            </a:pPr>
            <a:r>
              <a:rPr lang="zh-CN" altLang="en-US" sz="2400" b="1">
                <a:solidFill>
                  <a:srgbClr val="5F2F1C"/>
                </a:solidFill>
                <a:latin typeface="楷体" panose="02010609060101010101" charset="-122"/>
                <a:ea typeface="楷体" panose="02010609060101010101" charset="-122"/>
                <a:cs typeface="楷体" panose="02010609060101010101" charset="-122"/>
              </a:rPr>
              <a:t>对自然所提的问题，表现的是作者</a:t>
            </a:r>
            <a:r>
              <a:rPr lang="zh-CN" altLang="en-US" sz="2400" b="1" u="sng">
                <a:solidFill>
                  <a:schemeClr val="accent2">
                    <a:lumMod val="75000"/>
                  </a:schemeClr>
                </a:solidFill>
                <a:latin typeface="楷体" panose="02010609060101010101" charset="-122"/>
                <a:ea typeface="楷体" panose="02010609060101010101" charset="-122"/>
                <a:cs typeface="楷体" panose="02010609060101010101" charset="-122"/>
              </a:rPr>
              <a:t>对宇宙的探索精神</a:t>
            </a:r>
            <a:r>
              <a:rPr lang="zh-CN" altLang="en-US" sz="2400" b="1">
                <a:solidFill>
                  <a:srgbClr val="5F2F1C"/>
                </a:solidFill>
                <a:latin typeface="楷体" panose="02010609060101010101" charset="-122"/>
                <a:ea typeface="楷体" panose="02010609060101010101" charset="-122"/>
                <a:cs typeface="楷体" panose="02010609060101010101" charset="-122"/>
              </a:rPr>
              <a:t>；</a:t>
            </a:r>
            <a:endParaRPr lang="zh-CN" altLang="en-US" sz="2400" b="1">
              <a:solidFill>
                <a:srgbClr val="5F2F1C"/>
              </a:solidFill>
              <a:latin typeface="楷体" panose="02010609060101010101" charset="-122"/>
              <a:ea typeface="楷体" panose="02010609060101010101" charset="-122"/>
              <a:cs typeface="楷体" panose="02010609060101010101" charset="-122"/>
            </a:endParaRPr>
          </a:p>
          <a:p>
            <a:pPr indent="609600" algn="l" fontAlgn="auto">
              <a:lnSpc>
                <a:spcPct val="140000"/>
              </a:lnSpc>
              <a:spcBef>
                <a:spcPct val="0"/>
              </a:spcBef>
              <a:buClrTx/>
              <a:buSzTx/>
              <a:buFontTx/>
            </a:pPr>
            <a:r>
              <a:rPr lang="zh-CN" altLang="en-US" sz="2400" b="1">
                <a:solidFill>
                  <a:srgbClr val="5F2F1C"/>
                </a:solidFill>
                <a:latin typeface="楷体" panose="02010609060101010101" charset="-122"/>
                <a:ea typeface="楷体" panose="02010609060101010101" charset="-122"/>
                <a:cs typeface="楷体" panose="02010609060101010101" charset="-122"/>
              </a:rPr>
              <a:t>对传说的怀疑，从而也看出作者比同时代人</a:t>
            </a:r>
            <a:r>
              <a:rPr lang="zh-CN" altLang="en-US" sz="2400" b="1" u="sng">
                <a:solidFill>
                  <a:schemeClr val="accent2">
                    <a:lumMod val="75000"/>
                  </a:schemeClr>
                </a:solidFill>
                <a:latin typeface="楷体" panose="02010609060101010101" charset="-122"/>
                <a:ea typeface="楷体" panose="02010609060101010101" charset="-122"/>
                <a:cs typeface="楷体" panose="02010609060101010101" charset="-122"/>
              </a:rPr>
              <a:t>进步的宇宙观、认识论</a:t>
            </a:r>
            <a:r>
              <a:rPr lang="zh-CN" altLang="en-US" sz="2400" b="1">
                <a:solidFill>
                  <a:srgbClr val="5F2F1C"/>
                </a:solidFill>
                <a:latin typeface="楷体" panose="02010609060101010101" charset="-122"/>
                <a:ea typeface="楷体" panose="02010609060101010101" charset="-122"/>
                <a:cs typeface="楷体" panose="02010609060101010101" charset="-122"/>
              </a:rPr>
              <a:t>。</a:t>
            </a:r>
            <a:endParaRPr lang="zh-CN" altLang="en-US" sz="2400" b="1">
              <a:solidFill>
                <a:srgbClr val="5F2F1C"/>
              </a:solidFill>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tags/tag1.xml><?xml version="1.0" encoding="utf-8"?>
<p:tagLst xmlns:p="http://schemas.openxmlformats.org/presentationml/2006/main">
  <p:tag name="KSO_WM_UNIT_PLACING_PICTURE_USER_VIEWPORT" val="{&quot;height&quot;:8859,&quot;width&quot;:5065}"/>
</p:tagLst>
</file>

<file path=ppt/tags/tag10.xml><?xml version="1.0" encoding="utf-8"?>
<p:tagLst xmlns:p="http://schemas.openxmlformats.org/presentationml/2006/main">
  <p:tag name="AS_UNIQUEID" val="3760"/>
</p:tagLst>
</file>

<file path=ppt/tags/tag100.xml><?xml version="1.0" encoding="utf-8"?>
<p:tagLst xmlns:p="http://schemas.openxmlformats.org/presentationml/2006/main">
  <p:tag name="AS_UNIQUEID" val="3852"/>
</p:tagLst>
</file>

<file path=ppt/tags/tag101.xml><?xml version="1.0" encoding="utf-8"?>
<p:tagLst xmlns:p="http://schemas.openxmlformats.org/presentationml/2006/main">
  <p:tag name="AS_UNIQUEID" val="3853"/>
</p:tagLst>
</file>

<file path=ppt/tags/tag102.xml><?xml version="1.0" encoding="utf-8"?>
<p:tagLst xmlns:p="http://schemas.openxmlformats.org/presentationml/2006/main">
  <p:tag name="AS_UNIQUEID" val="3854"/>
</p:tagLst>
</file>

<file path=ppt/tags/tag103.xml><?xml version="1.0" encoding="utf-8"?>
<p:tagLst xmlns:p="http://schemas.openxmlformats.org/presentationml/2006/main">
  <p:tag name="AS_UNIQUEID" val="3147"/>
</p:tagLst>
</file>

<file path=ppt/tags/tag104.xml><?xml version="1.0" encoding="utf-8"?>
<p:tagLst xmlns:p="http://schemas.openxmlformats.org/presentationml/2006/main">
  <p:tag name="AS_UNIQUEID" val="3147"/>
</p:tagLst>
</file>

<file path=ppt/tags/tag105.xml><?xml version="1.0" encoding="utf-8"?>
<p:tagLst xmlns:p="http://schemas.openxmlformats.org/presentationml/2006/main">
  <p:tag name="AS_UNIQUEID" val="3859"/>
</p:tagLst>
</file>

<file path=ppt/tags/tag106.xml><?xml version="1.0" encoding="utf-8"?>
<p:tagLst xmlns:p="http://schemas.openxmlformats.org/presentationml/2006/main">
  <p:tag name="AS_UNIQUEID" val="3860"/>
</p:tagLst>
</file>

<file path=ppt/tags/tag107.xml><?xml version="1.0" encoding="utf-8"?>
<p:tagLst xmlns:p="http://schemas.openxmlformats.org/presentationml/2006/main">
  <p:tag name="AS_UNIQUEID" val="3861"/>
</p:tagLst>
</file>

<file path=ppt/tags/tag108.xml><?xml version="1.0" encoding="utf-8"?>
<p:tagLst xmlns:p="http://schemas.openxmlformats.org/presentationml/2006/main">
  <p:tag name="AS_UNIQUEID" val="3862"/>
</p:tagLst>
</file>

<file path=ppt/tags/tag109.xml><?xml version="1.0" encoding="utf-8"?>
<p:tagLst xmlns:p="http://schemas.openxmlformats.org/presentationml/2006/main">
  <p:tag name="AS_UNIQUEID" val="3863"/>
</p:tagLst>
</file>

<file path=ppt/tags/tag11.xml><?xml version="1.0" encoding="utf-8"?>
<p:tagLst xmlns:p="http://schemas.openxmlformats.org/presentationml/2006/main">
  <p:tag name="AS_UNIQUEID" val="3761"/>
</p:tagLst>
</file>

<file path=ppt/tags/tag110.xml><?xml version="1.0" encoding="utf-8"?>
<p:tagLst xmlns:p="http://schemas.openxmlformats.org/presentationml/2006/main">
  <p:tag name="AS_UNIQUEID" val="3864"/>
</p:tagLst>
</file>

<file path=ppt/tags/tag111.xml><?xml version="1.0" encoding="utf-8"?>
<p:tagLst xmlns:p="http://schemas.openxmlformats.org/presentationml/2006/main">
  <p:tag name="AS_UNIQUEID" val="3865"/>
</p:tagLst>
</file>

<file path=ppt/tags/tag112.xml><?xml version="1.0" encoding="utf-8"?>
<p:tagLst xmlns:p="http://schemas.openxmlformats.org/presentationml/2006/main">
  <p:tag name="AS_UNIQUEID" val="3866"/>
</p:tagLst>
</file>

<file path=ppt/tags/tag113.xml><?xml version="1.0" encoding="utf-8"?>
<p:tagLst xmlns:p="http://schemas.openxmlformats.org/presentationml/2006/main">
  <p:tag name="AS_UNIQUEID" val="3867"/>
</p:tagLst>
</file>

<file path=ppt/tags/tag114.xml><?xml version="1.0" encoding="utf-8"?>
<p:tagLst xmlns:p="http://schemas.openxmlformats.org/presentationml/2006/main">
  <p:tag name="AS_UNIQUEID" val="3868"/>
</p:tagLst>
</file>

<file path=ppt/tags/tag115.xml><?xml version="1.0" encoding="utf-8"?>
<p:tagLst xmlns:p="http://schemas.openxmlformats.org/presentationml/2006/main">
  <p:tag name="AS_UNIQUEID" val="3869"/>
</p:tagLst>
</file>

<file path=ppt/tags/tag116.xml><?xml version="1.0" encoding="utf-8"?>
<p:tagLst xmlns:p="http://schemas.openxmlformats.org/presentationml/2006/main">
  <p:tag name="AS_UNIQUEID" val="3870"/>
</p:tagLst>
</file>

<file path=ppt/tags/tag117.xml><?xml version="1.0" encoding="utf-8"?>
<p:tagLst xmlns:p="http://schemas.openxmlformats.org/presentationml/2006/main">
  <p:tag name="AS_UNIQUEID" val="3871"/>
</p:tagLst>
</file>

<file path=ppt/tags/tag118.xml><?xml version="1.0" encoding="utf-8"?>
<p:tagLst xmlns:p="http://schemas.openxmlformats.org/presentationml/2006/main">
  <p:tag name="AS_UNIQUEID" val="3872"/>
</p:tagLst>
</file>

<file path=ppt/tags/tag119.xml><?xml version="1.0" encoding="utf-8"?>
<p:tagLst xmlns:p="http://schemas.openxmlformats.org/presentationml/2006/main">
  <p:tag name="AS_UNIQUEID" val="3873"/>
</p:tagLst>
</file>

<file path=ppt/tags/tag12.xml><?xml version="1.0" encoding="utf-8"?>
<p:tagLst xmlns:p="http://schemas.openxmlformats.org/presentationml/2006/main">
  <p:tag name="AS_UNIQUEID" val="3762"/>
</p:tagLst>
</file>

<file path=ppt/tags/tag120.xml><?xml version="1.0" encoding="utf-8"?>
<p:tagLst xmlns:p="http://schemas.openxmlformats.org/presentationml/2006/main">
  <p:tag name="AS_UNIQUEID" val="3874"/>
</p:tagLst>
</file>

<file path=ppt/tags/tag121.xml><?xml version="1.0" encoding="utf-8"?>
<p:tagLst xmlns:p="http://schemas.openxmlformats.org/presentationml/2006/main">
  <p:tag name="AS_UNIQUEID" val="3875"/>
</p:tagLst>
</file>

<file path=ppt/tags/tag122.xml><?xml version="1.0" encoding="utf-8"?>
<p:tagLst xmlns:p="http://schemas.openxmlformats.org/presentationml/2006/main">
  <p:tag name="AS_UNIQUEID" val="3876"/>
</p:tagLst>
</file>

<file path=ppt/tags/tag123.xml><?xml version="1.0" encoding="utf-8"?>
<p:tagLst xmlns:p="http://schemas.openxmlformats.org/presentationml/2006/main">
  <p:tag name="AS_UNIQUEID" val="3877"/>
</p:tagLst>
</file>

<file path=ppt/tags/tag124.xml><?xml version="1.0" encoding="utf-8"?>
<p:tagLst xmlns:p="http://schemas.openxmlformats.org/presentationml/2006/main">
  <p:tag name="AS_UNIQUEID" val="3878"/>
</p:tagLst>
</file>

<file path=ppt/tags/tag125.xml><?xml version="1.0" encoding="utf-8"?>
<p:tagLst xmlns:p="http://schemas.openxmlformats.org/presentationml/2006/main">
  <p:tag name="AS_UNIQUEID" val="3879"/>
</p:tagLst>
</file>

<file path=ppt/tags/tag126.xml><?xml version="1.0" encoding="utf-8"?>
<p:tagLst xmlns:p="http://schemas.openxmlformats.org/presentationml/2006/main">
  <p:tag name="AS_UNIQUEID" val="3880"/>
</p:tagLst>
</file>

<file path=ppt/tags/tag127.xml><?xml version="1.0" encoding="utf-8"?>
<p:tagLst xmlns:p="http://schemas.openxmlformats.org/presentationml/2006/main">
  <p:tag name="AS_UNIQUEID" val="3147"/>
</p:tagLst>
</file>

<file path=ppt/tags/tag128.xml><?xml version="1.0" encoding="utf-8"?>
<p:tagLst xmlns:p="http://schemas.openxmlformats.org/presentationml/2006/main">
  <p:tag name="AS_UNIQUEID" val="3885"/>
</p:tagLst>
</file>

<file path=ppt/tags/tag129.xml><?xml version="1.0" encoding="utf-8"?>
<p:tagLst xmlns:p="http://schemas.openxmlformats.org/presentationml/2006/main">
  <p:tag name="AS_UNIQUEID" val="3887"/>
</p:tagLst>
</file>

<file path=ppt/tags/tag13.xml><?xml version="1.0" encoding="utf-8"?>
<p:tagLst xmlns:p="http://schemas.openxmlformats.org/presentationml/2006/main">
  <p:tag name="AS_UNIQUEID" val="3763"/>
</p:tagLst>
</file>

<file path=ppt/tags/tag130.xml><?xml version="1.0" encoding="utf-8"?>
<p:tagLst xmlns:p="http://schemas.openxmlformats.org/presentationml/2006/main">
  <p:tag name="AS_UNIQUEID" val="3888"/>
</p:tagLst>
</file>

<file path=ppt/tags/tag131.xml><?xml version="1.0" encoding="utf-8"?>
<p:tagLst xmlns:p="http://schemas.openxmlformats.org/presentationml/2006/main">
  <p:tag name="AS_UNIQUEID" val="3889"/>
</p:tagLst>
</file>

<file path=ppt/tags/tag132.xml><?xml version="1.0" encoding="utf-8"?>
<p:tagLst xmlns:p="http://schemas.openxmlformats.org/presentationml/2006/main">
  <p:tag name="AS_UNIQUEID" val="3890"/>
</p:tagLst>
</file>

<file path=ppt/tags/tag133.xml><?xml version="1.0" encoding="utf-8"?>
<p:tagLst xmlns:p="http://schemas.openxmlformats.org/presentationml/2006/main">
  <p:tag name="AS_UNIQUEID" val="3891"/>
</p:tagLst>
</file>

<file path=ppt/tags/tag134.xml><?xml version="1.0" encoding="utf-8"?>
<p:tagLst xmlns:p="http://schemas.openxmlformats.org/presentationml/2006/main">
  <p:tag name="AS_UNIQUEID" val="3892"/>
</p:tagLst>
</file>

<file path=ppt/tags/tag135.xml><?xml version="1.0" encoding="utf-8"?>
<p:tagLst xmlns:p="http://schemas.openxmlformats.org/presentationml/2006/main">
  <p:tag name="AS_UNIQUEID" val="3893"/>
</p:tagLst>
</file>

<file path=ppt/tags/tag136.xml><?xml version="1.0" encoding="utf-8"?>
<p:tagLst xmlns:p="http://schemas.openxmlformats.org/presentationml/2006/main">
  <p:tag name="AS_UNIQUEID" val="3894"/>
</p:tagLst>
</file>

<file path=ppt/tags/tag137.xml><?xml version="1.0" encoding="utf-8"?>
<p:tagLst xmlns:p="http://schemas.openxmlformats.org/presentationml/2006/main">
  <p:tag name="AS_UNIQUEID" val="3895"/>
</p:tagLst>
</file>

<file path=ppt/tags/tag138.xml><?xml version="1.0" encoding="utf-8"?>
<p:tagLst xmlns:p="http://schemas.openxmlformats.org/presentationml/2006/main">
  <p:tag name="AS_UNIQUEID" val="3896"/>
</p:tagLst>
</file>

<file path=ppt/tags/tag139.xml><?xml version="1.0" encoding="utf-8"?>
<p:tagLst xmlns:p="http://schemas.openxmlformats.org/presentationml/2006/main">
  <p:tag name="AS_UNIQUEID" val="3897"/>
</p:tagLst>
</file>

<file path=ppt/tags/tag14.xml><?xml version="1.0" encoding="utf-8"?>
<p:tagLst xmlns:p="http://schemas.openxmlformats.org/presentationml/2006/main">
  <p:tag name="AS_UNIQUEID" val="3764"/>
</p:tagLst>
</file>

<file path=ppt/tags/tag140.xml><?xml version="1.0" encoding="utf-8"?>
<p:tagLst xmlns:p="http://schemas.openxmlformats.org/presentationml/2006/main">
  <p:tag name="AS_UNIQUEID" val="3898"/>
</p:tagLst>
</file>

<file path=ppt/tags/tag141.xml><?xml version="1.0" encoding="utf-8"?>
<p:tagLst xmlns:p="http://schemas.openxmlformats.org/presentationml/2006/main">
  <p:tag name="AS_UNIQUEID" val="3899"/>
</p:tagLst>
</file>

<file path=ppt/tags/tag142.xml><?xml version="1.0" encoding="utf-8"?>
<p:tagLst xmlns:p="http://schemas.openxmlformats.org/presentationml/2006/main">
  <p:tag name="AS_UNIQUEID" val="3900"/>
</p:tagLst>
</file>

<file path=ppt/tags/tag143.xml><?xml version="1.0" encoding="utf-8"?>
<p:tagLst xmlns:p="http://schemas.openxmlformats.org/presentationml/2006/main">
  <p:tag name="AS_UNIQUEID" val="3901"/>
</p:tagLst>
</file>

<file path=ppt/tags/tag144.xml><?xml version="1.0" encoding="utf-8"?>
<p:tagLst xmlns:p="http://schemas.openxmlformats.org/presentationml/2006/main">
  <p:tag name="AS_UNIQUEID" val="3902"/>
</p:tagLst>
</file>

<file path=ppt/tags/tag145.xml><?xml version="1.0" encoding="utf-8"?>
<p:tagLst xmlns:p="http://schemas.openxmlformats.org/presentationml/2006/main">
  <p:tag name="AS_UNIQUEID" val="3903"/>
</p:tagLst>
</file>

<file path=ppt/tags/tag146.xml><?xml version="1.0" encoding="utf-8"?>
<p:tagLst xmlns:p="http://schemas.openxmlformats.org/presentationml/2006/main">
  <p:tag name="AS_UNIQUEID" val="3904"/>
</p:tagLst>
</file>

<file path=ppt/tags/tag147.xml><?xml version="1.0" encoding="utf-8"?>
<p:tagLst xmlns:p="http://schemas.openxmlformats.org/presentationml/2006/main">
  <p:tag name="AS_UNIQUEID" val="3905"/>
</p:tagLst>
</file>

<file path=ppt/tags/tag148.xml><?xml version="1.0" encoding="utf-8"?>
<p:tagLst xmlns:p="http://schemas.openxmlformats.org/presentationml/2006/main">
  <p:tag name="AS_UNIQUEID" val="3906"/>
</p:tagLst>
</file>

<file path=ppt/tags/tag149.xml><?xml version="1.0" encoding="utf-8"?>
<p:tagLst xmlns:p="http://schemas.openxmlformats.org/presentationml/2006/main">
  <p:tag name="AS_UNIQUEID" val="3907"/>
</p:tagLst>
</file>

<file path=ppt/tags/tag15.xml><?xml version="1.0" encoding="utf-8"?>
<p:tagLst xmlns:p="http://schemas.openxmlformats.org/presentationml/2006/main">
  <p:tag name="AS_UNIQUEID" val="3765"/>
</p:tagLst>
</file>

<file path=ppt/tags/tag150.xml><?xml version="1.0" encoding="utf-8"?>
<p:tagLst xmlns:p="http://schemas.openxmlformats.org/presentationml/2006/main">
  <p:tag name="AS_UNIQUEID" val="3908"/>
</p:tagLst>
</file>

<file path=ppt/tags/tag151.xml><?xml version="1.0" encoding="utf-8"?>
<p:tagLst xmlns:p="http://schemas.openxmlformats.org/presentationml/2006/main">
  <p:tag name="AS_UNIQUEID" val="3147"/>
</p:tagLst>
</file>

<file path=ppt/tags/tag152.xml><?xml version="1.0" encoding="utf-8"?>
<p:tagLst xmlns:p="http://schemas.openxmlformats.org/presentationml/2006/main">
  <p:tag name="AS_UNIQUEID" val="3909"/>
</p:tagLst>
</file>

<file path=ppt/tags/tag153.xml><?xml version="1.0" encoding="utf-8"?>
<p:tagLst xmlns:p="http://schemas.openxmlformats.org/presentationml/2006/main">
  <p:tag name="AS_UNIQUEID" val="3147"/>
</p:tagLst>
</file>

<file path=ppt/tags/tag154.xml><?xml version="1.0" encoding="utf-8"?>
<p:tagLst xmlns:p="http://schemas.openxmlformats.org/presentationml/2006/main">
  <p:tag name="AS_UNIQUEID" val="1089"/>
</p:tagLst>
</file>

<file path=ppt/tags/tag155.xml><?xml version="1.0" encoding="utf-8"?>
<p:tagLst xmlns:p="http://schemas.openxmlformats.org/presentationml/2006/main">
  <p:tag name="KSO_WM_UNIT_TABLE_BEAUTIFY" val="smartTable{f75ebc2b-576c-42fd-ab53-7935afe2cad8}"/>
</p:tagLst>
</file>

<file path=ppt/tags/tag156.xml><?xml version="1.0" encoding="utf-8"?>
<p:tagLst xmlns:p="http://schemas.openxmlformats.org/presentationml/2006/main">
  <p:tag name="AS_UNIQUEID" val="1104"/>
</p:tagLst>
</file>

<file path=ppt/tags/tag157.xml><?xml version="1.0" encoding="utf-8"?>
<p:tagLst xmlns:p="http://schemas.openxmlformats.org/presentationml/2006/main">
  <p:tag name="AS_UNIQUEID" val="1105"/>
</p:tagLst>
</file>

<file path=ppt/tags/tag158.xml><?xml version="1.0" encoding="utf-8"?>
<p:tagLst xmlns:p="http://schemas.openxmlformats.org/presentationml/2006/main">
  <p:tag name="AS_UNIQUEID" val="1106"/>
</p:tagLst>
</file>

<file path=ppt/tags/tag159.xml><?xml version="1.0" encoding="utf-8"?>
<p:tagLst xmlns:p="http://schemas.openxmlformats.org/presentationml/2006/main">
  <p:tag name="AS_UNIQUEID" val="1107"/>
</p:tagLst>
</file>

<file path=ppt/tags/tag16.xml><?xml version="1.0" encoding="utf-8"?>
<p:tagLst xmlns:p="http://schemas.openxmlformats.org/presentationml/2006/main">
  <p:tag name="AS_UNIQUEID" val="3766"/>
</p:tagLst>
</file>

<file path=ppt/tags/tag160.xml><?xml version="1.0" encoding="utf-8"?>
<p:tagLst xmlns:p="http://schemas.openxmlformats.org/presentationml/2006/main">
  <p:tag name="AS_UNIQUEID" val="1108"/>
</p:tagLst>
</file>

<file path=ppt/tags/tag161.xml><?xml version="1.0" encoding="utf-8"?>
<p:tagLst xmlns:p="http://schemas.openxmlformats.org/presentationml/2006/main">
  <p:tag name="AS_UNIQUEID" val="1109"/>
</p:tagLst>
</file>

<file path=ppt/tags/tag162.xml><?xml version="1.0" encoding="utf-8"?>
<p:tagLst xmlns:p="http://schemas.openxmlformats.org/presentationml/2006/main">
  <p:tag name="AS_UNIQUEID" val="1110"/>
</p:tagLst>
</file>

<file path=ppt/tags/tag163.xml><?xml version="1.0" encoding="utf-8"?>
<p:tagLst xmlns:p="http://schemas.openxmlformats.org/presentationml/2006/main">
  <p:tag name="AS_UNIQUEID" val="1111"/>
</p:tagLst>
</file>

<file path=ppt/tags/tag164.xml><?xml version="1.0" encoding="utf-8"?>
<p:tagLst xmlns:p="http://schemas.openxmlformats.org/presentationml/2006/main">
  <p:tag name="AS_UNIQUEID" val="1112"/>
</p:tagLst>
</file>

<file path=ppt/tags/tag165.xml><?xml version="1.0" encoding="utf-8"?>
<p:tagLst xmlns:p="http://schemas.openxmlformats.org/presentationml/2006/main">
  <p:tag name="AS_UNIQUEID" val="1113"/>
</p:tagLst>
</file>

<file path=ppt/tags/tag166.xml><?xml version="1.0" encoding="utf-8"?>
<p:tagLst xmlns:p="http://schemas.openxmlformats.org/presentationml/2006/main">
  <p:tag name="AS_UNIQUEID" val="1114"/>
</p:tagLst>
</file>

<file path=ppt/tags/tag167.xml><?xml version="1.0" encoding="utf-8"?>
<p:tagLst xmlns:p="http://schemas.openxmlformats.org/presentationml/2006/main">
  <p:tag name="AS_UNIQUEID" val="1115"/>
</p:tagLst>
</file>

<file path=ppt/tags/tag168.xml><?xml version="1.0" encoding="utf-8"?>
<p:tagLst xmlns:p="http://schemas.openxmlformats.org/presentationml/2006/main">
  <p:tag name="AS_UNIQUEID" val="1116"/>
</p:tagLst>
</file>

<file path=ppt/tags/tag169.xml><?xml version="1.0" encoding="utf-8"?>
<p:tagLst xmlns:p="http://schemas.openxmlformats.org/presentationml/2006/main">
  <p:tag name="AS_UNIQUEID" val="1117"/>
</p:tagLst>
</file>

<file path=ppt/tags/tag17.xml><?xml version="1.0" encoding="utf-8"?>
<p:tagLst xmlns:p="http://schemas.openxmlformats.org/presentationml/2006/main">
  <p:tag name="AS_UNIQUEID" val="3767"/>
</p:tagLst>
</file>

<file path=ppt/tags/tag170.xml><?xml version="1.0" encoding="utf-8"?>
<p:tagLst xmlns:p="http://schemas.openxmlformats.org/presentationml/2006/main">
  <p:tag name="AS_UNIQUEID" val="1118"/>
</p:tagLst>
</file>

<file path=ppt/tags/tag171.xml><?xml version="1.0" encoding="utf-8"?>
<p:tagLst xmlns:p="http://schemas.openxmlformats.org/presentationml/2006/main">
  <p:tag name="AS_UNIQUEID" val="1119"/>
</p:tagLst>
</file>

<file path=ppt/tags/tag172.xml><?xml version="1.0" encoding="utf-8"?>
<p:tagLst xmlns:p="http://schemas.openxmlformats.org/presentationml/2006/main">
  <p:tag name="AS_UNIQUEID" val="1120"/>
</p:tagLst>
</file>

<file path=ppt/tags/tag173.xml><?xml version="1.0" encoding="utf-8"?>
<p:tagLst xmlns:p="http://schemas.openxmlformats.org/presentationml/2006/main">
  <p:tag name="AS_UNIQUEID" val="1121"/>
</p:tagLst>
</file>

<file path=ppt/tags/tag174.xml><?xml version="1.0" encoding="utf-8"?>
<p:tagLst xmlns:p="http://schemas.openxmlformats.org/presentationml/2006/main">
  <p:tag name="AS_UNIQUEID" val="1122"/>
</p:tagLst>
</file>

<file path=ppt/tags/tag175.xml><?xml version="1.0" encoding="utf-8"?>
<p:tagLst xmlns:p="http://schemas.openxmlformats.org/presentationml/2006/main">
  <p:tag name="AS_UNIQUEID" val="1123"/>
</p:tagLst>
</file>

<file path=ppt/tags/tag176.xml><?xml version="1.0" encoding="utf-8"?>
<p:tagLst xmlns:p="http://schemas.openxmlformats.org/presentationml/2006/main">
  <p:tag name="AS_UNIQUEID" val="1124"/>
</p:tagLst>
</file>

<file path=ppt/tags/tag177.xml><?xml version="1.0" encoding="utf-8"?>
<p:tagLst xmlns:p="http://schemas.openxmlformats.org/presentationml/2006/main">
  <p:tag name="AS_UNIQUEID" val="1155"/>
</p:tagLst>
</file>

<file path=ppt/tags/tag178.xml><?xml version="1.0" encoding="utf-8"?>
<p:tagLst xmlns:p="http://schemas.openxmlformats.org/presentationml/2006/main">
  <p:tag name="AS_UNIQUEID" val="1155"/>
</p:tagLst>
</file>

<file path=ppt/tags/tag179.xml><?xml version="1.0" encoding="utf-8"?>
<p:tagLst xmlns:p="http://schemas.openxmlformats.org/presentationml/2006/main">
  <p:tag name="AS_UNIQUEID" val="1874"/>
  <p:tag name="KSO_WM_UNIT_PLACING_PICTURE_USER_VIEWPORT" val="{&quot;height&quot;:10800,&quot;width&quot;:7748.343307086614}"/>
</p:tagLst>
</file>

<file path=ppt/tags/tag18.xml><?xml version="1.0" encoding="utf-8"?>
<p:tagLst xmlns:p="http://schemas.openxmlformats.org/presentationml/2006/main">
  <p:tag name="AS_UNIQUEID" val="3768"/>
</p:tagLst>
</file>

<file path=ppt/tags/tag180.xml><?xml version="1.0" encoding="utf-8"?>
<p:tagLst xmlns:p="http://schemas.openxmlformats.org/presentationml/2006/main">
  <p:tag name="AS_OS" val="Unix 3.10 unknown"/>
  <p:tag name="AS_RELEASE_DATE" val="2020.11.30"/>
  <p:tag name="AS_TITLE" val="Aspose.Slides for Java"/>
  <p:tag name="AS_VERSION" val="20.11"/>
</p:tagLst>
</file>

<file path=ppt/tags/tag19.xml><?xml version="1.0" encoding="utf-8"?>
<p:tagLst xmlns:p="http://schemas.openxmlformats.org/presentationml/2006/main">
  <p:tag name="AS_UNIQUEID" val="3769"/>
</p:tagLst>
</file>

<file path=ppt/tags/tag2.xml><?xml version="1.0" encoding="utf-8"?>
<p:tagLst xmlns:p="http://schemas.openxmlformats.org/presentationml/2006/main">
  <p:tag name="AS_UNIQUEID" val="3576"/>
</p:tagLst>
</file>

<file path=ppt/tags/tag20.xml><?xml version="1.0" encoding="utf-8"?>
<p:tagLst xmlns:p="http://schemas.openxmlformats.org/presentationml/2006/main">
  <p:tag name="AS_UNIQUEID" val="3770"/>
</p:tagLst>
</file>

<file path=ppt/tags/tag21.xml><?xml version="1.0" encoding="utf-8"?>
<p:tagLst xmlns:p="http://schemas.openxmlformats.org/presentationml/2006/main">
  <p:tag name="AS_UNIQUEID" val="3771"/>
</p:tagLst>
</file>

<file path=ppt/tags/tag22.xml><?xml version="1.0" encoding="utf-8"?>
<p:tagLst xmlns:p="http://schemas.openxmlformats.org/presentationml/2006/main">
  <p:tag name="AS_UNIQUEID" val="3772"/>
</p:tagLst>
</file>

<file path=ppt/tags/tag23.xml><?xml version="1.0" encoding="utf-8"?>
<p:tagLst xmlns:p="http://schemas.openxmlformats.org/presentationml/2006/main">
  <p:tag name="AS_UNIQUEID" val="3773"/>
</p:tagLst>
</file>

<file path=ppt/tags/tag24.xml><?xml version="1.0" encoding="utf-8"?>
<p:tagLst xmlns:p="http://schemas.openxmlformats.org/presentationml/2006/main">
  <p:tag name="AS_UNIQUEID" val="3774"/>
</p:tagLst>
</file>

<file path=ppt/tags/tag25.xml><?xml version="1.0" encoding="utf-8"?>
<p:tagLst xmlns:p="http://schemas.openxmlformats.org/presentationml/2006/main">
  <p:tag name="AS_UNIQUEID" val="3775"/>
</p:tagLst>
</file>

<file path=ppt/tags/tag26.xml><?xml version="1.0" encoding="utf-8"?>
<p:tagLst xmlns:p="http://schemas.openxmlformats.org/presentationml/2006/main">
  <p:tag name="AS_UNIQUEID" val="3776"/>
</p:tagLst>
</file>

<file path=ppt/tags/tag27.xml><?xml version="1.0" encoding="utf-8"?>
<p:tagLst xmlns:p="http://schemas.openxmlformats.org/presentationml/2006/main">
  <p:tag name="AS_UNIQUEID" val="3147"/>
</p:tagLst>
</file>

<file path=ppt/tags/tag28.xml><?xml version="1.0" encoding="utf-8"?>
<p:tagLst xmlns:p="http://schemas.openxmlformats.org/presentationml/2006/main">
  <p:tag name="AS_UNIQUEID" val="3147"/>
</p:tagLst>
</file>

<file path=ppt/tags/tag29.xml><?xml version="1.0" encoding="utf-8"?>
<p:tagLst xmlns:p="http://schemas.openxmlformats.org/presentationml/2006/main">
  <p:tag name="AS_UNIQUEID" val="3781"/>
</p:tagLst>
</file>

<file path=ppt/tags/tag3.xml><?xml version="1.0" encoding="utf-8"?>
<p:tagLst xmlns:p="http://schemas.openxmlformats.org/presentationml/2006/main">
  <p:tag name="AS_UNIQUEID" val="3577"/>
</p:tagLst>
</file>

<file path=ppt/tags/tag30.xml><?xml version="1.0" encoding="utf-8"?>
<p:tagLst xmlns:p="http://schemas.openxmlformats.org/presentationml/2006/main">
  <p:tag name="AS_UNIQUEID" val="3782"/>
</p:tagLst>
</file>

<file path=ppt/tags/tag31.xml><?xml version="1.0" encoding="utf-8"?>
<p:tagLst xmlns:p="http://schemas.openxmlformats.org/presentationml/2006/main">
  <p:tag name="AS_UNIQUEID" val="3783"/>
</p:tagLst>
</file>

<file path=ppt/tags/tag32.xml><?xml version="1.0" encoding="utf-8"?>
<p:tagLst xmlns:p="http://schemas.openxmlformats.org/presentationml/2006/main">
  <p:tag name="AS_UNIQUEID" val="3784"/>
</p:tagLst>
</file>

<file path=ppt/tags/tag33.xml><?xml version="1.0" encoding="utf-8"?>
<p:tagLst xmlns:p="http://schemas.openxmlformats.org/presentationml/2006/main">
  <p:tag name="AS_UNIQUEID" val="3785"/>
</p:tagLst>
</file>

<file path=ppt/tags/tag34.xml><?xml version="1.0" encoding="utf-8"?>
<p:tagLst xmlns:p="http://schemas.openxmlformats.org/presentationml/2006/main">
  <p:tag name="AS_UNIQUEID" val="3786"/>
</p:tagLst>
</file>

<file path=ppt/tags/tag35.xml><?xml version="1.0" encoding="utf-8"?>
<p:tagLst xmlns:p="http://schemas.openxmlformats.org/presentationml/2006/main">
  <p:tag name="AS_UNIQUEID" val="3787"/>
</p:tagLst>
</file>

<file path=ppt/tags/tag36.xml><?xml version="1.0" encoding="utf-8"?>
<p:tagLst xmlns:p="http://schemas.openxmlformats.org/presentationml/2006/main">
  <p:tag name="AS_UNIQUEID" val="3788"/>
</p:tagLst>
</file>

<file path=ppt/tags/tag37.xml><?xml version="1.0" encoding="utf-8"?>
<p:tagLst xmlns:p="http://schemas.openxmlformats.org/presentationml/2006/main">
  <p:tag name="AS_UNIQUEID" val="3789"/>
</p:tagLst>
</file>

<file path=ppt/tags/tag38.xml><?xml version="1.0" encoding="utf-8"?>
<p:tagLst xmlns:p="http://schemas.openxmlformats.org/presentationml/2006/main">
  <p:tag name="AS_UNIQUEID" val="3790"/>
</p:tagLst>
</file>

<file path=ppt/tags/tag39.xml><?xml version="1.0" encoding="utf-8"?>
<p:tagLst xmlns:p="http://schemas.openxmlformats.org/presentationml/2006/main">
  <p:tag name="AS_UNIQUEID" val="3791"/>
</p:tagLst>
</file>

<file path=ppt/tags/tag4.xml><?xml version="1.0" encoding="utf-8"?>
<p:tagLst xmlns:p="http://schemas.openxmlformats.org/presentationml/2006/main">
  <p:tag name="AS_UNIQUEID" val="3578"/>
</p:tagLst>
</file>

<file path=ppt/tags/tag40.xml><?xml version="1.0" encoding="utf-8"?>
<p:tagLst xmlns:p="http://schemas.openxmlformats.org/presentationml/2006/main">
  <p:tag name="AS_UNIQUEID" val="3792"/>
</p:tagLst>
</file>

<file path=ppt/tags/tag41.xml><?xml version="1.0" encoding="utf-8"?>
<p:tagLst xmlns:p="http://schemas.openxmlformats.org/presentationml/2006/main">
  <p:tag name="AS_UNIQUEID" val="3793"/>
</p:tagLst>
</file>

<file path=ppt/tags/tag42.xml><?xml version="1.0" encoding="utf-8"?>
<p:tagLst xmlns:p="http://schemas.openxmlformats.org/presentationml/2006/main">
  <p:tag name="AS_UNIQUEID" val="3794"/>
</p:tagLst>
</file>

<file path=ppt/tags/tag43.xml><?xml version="1.0" encoding="utf-8"?>
<p:tagLst xmlns:p="http://schemas.openxmlformats.org/presentationml/2006/main">
  <p:tag name="AS_UNIQUEID" val="3795"/>
</p:tagLst>
</file>

<file path=ppt/tags/tag44.xml><?xml version="1.0" encoding="utf-8"?>
<p:tagLst xmlns:p="http://schemas.openxmlformats.org/presentationml/2006/main">
  <p:tag name="AS_UNIQUEID" val="3796"/>
</p:tagLst>
</file>

<file path=ppt/tags/tag45.xml><?xml version="1.0" encoding="utf-8"?>
<p:tagLst xmlns:p="http://schemas.openxmlformats.org/presentationml/2006/main">
  <p:tag name="AS_UNIQUEID" val="3797"/>
</p:tagLst>
</file>

<file path=ppt/tags/tag46.xml><?xml version="1.0" encoding="utf-8"?>
<p:tagLst xmlns:p="http://schemas.openxmlformats.org/presentationml/2006/main">
  <p:tag name="AS_UNIQUEID" val="3798"/>
</p:tagLst>
</file>

<file path=ppt/tags/tag47.xml><?xml version="1.0" encoding="utf-8"?>
<p:tagLst xmlns:p="http://schemas.openxmlformats.org/presentationml/2006/main">
  <p:tag name="AS_UNIQUEID" val="3799"/>
</p:tagLst>
</file>

<file path=ppt/tags/tag48.xml><?xml version="1.0" encoding="utf-8"?>
<p:tagLst xmlns:p="http://schemas.openxmlformats.org/presentationml/2006/main">
  <p:tag name="AS_UNIQUEID" val="3800"/>
</p:tagLst>
</file>

<file path=ppt/tags/tag49.xml><?xml version="1.0" encoding="utf-8"?>
<p:tagLst xmlns:p="http://schemas.openxmlformats.org/presentationml/2006/main">
  <p:tag name="AS_UNIQUEID" val="3801"/>
</p:tagLst>
</file>

<file path=ppt/tags/tag5.xml><?xml version="1.0" encoding="utf-8"?>
<p:tagLst xmlns:p="http://schemas.openxmlformats.org/presentationml/2006/main">
  <p:tag name="AS_UNIQUEID" val="3755"/>
</p:tagLst>
</file>

<file path=ppt/tags/tag50.xml><?xml version="1.0" encoding="utf-8"?>
<p:tagLst xmlns:p="http://schemas.openxmlformats.org/presentationml/2006/main">
  <p:tag name="AS_UNIQUEID" val="3802"/>
</p:tagLst>
</file>

<file path=ppt/tags/tag51.xml><?xml version="1.0" encoding="utf-8"?>
<p:tagLst xmlns:p="http://schemas.openxmlformats.org/presentationml/2006/main">
  <p:tag name="AS_UNIQUEID" val="3147"/>
</p:tagLst>
</file>

<file path=ppt/tags/tag52.xml><?xml version="1.0" encoding="utf-8"?>
<p:tagLst xmlns:p="http://schemas.openxmlformats.org/presentationml/2006/main">
  <p:tag name="AS_UNIQUEID" val="3147"/>
</p:tagLst>
</file>

<file path=ppt/tags/tag53.xml><?xml version="1.0" encoding="utf-8"?>
<p:tagLst xmlns:p="http://schemas.openxmlformats.org/presentationml/2006/main">
  <p:tag name="AS_UNIQUEID" val="3147"/>
</p:tagLst>
</file>

<file path=ppt/tags/tag54.xml><?xml version="1.0" encoding="utf-8"?>
<p:tagLst xmlns:p="http://schemas.openxmlformats.org/presentationml/2006/main">
  <p:tag name="AS_UNIQUEID" val="3147"/>
</p:tagLst>
</file>

<file path=ppt/tags/tag55.xml><?xml version="1.0" encoding="utf-8"?>
<p:tagLst xmlns:p="http://schemas.openxmlformats.org/presentationml/2006/main">
  <p:tag name="AS_UNIQUEID" val="3147"/>
</p:tagLst>
</file>

<file path=ppt/tags/tag56.xml><?xml version="1.0" encoding="utf-8"?>
<p:tagLst xmlns:p="http://schemas.openxmlformats.org/presentationml/2006/main">
  <p:tag name="AS_UNIQUEID" val="3147"/>
</p:tagLst>
</file>

<file path=ppt/tags/tag57.xml><?xml version="1.0" encoding="utf-8"?>
<p:tagLst xmlns:p="http://schemas.openxmlformats.org/presentationml/2006/main">
  <p:tag name="AS_UNIQUEID" val="3807"/>
</p:tagLst>
</file>

<file path=ppt/tags/tag58.xml><?xml version="1.0" encoding="utf-8"?>
<p:tagLst xmlns:p="http://schemas.openxmlformats.org/presentationml/2006/main">
  <p:tag name="AS_UNIQUEID" val="3808"/>
</p:tagLst>
</file>

<file path=ppt/tags/tag59.xml><?xml version="1.0" encoding="utf-8"?>
<p:tagLst xmlns:p="http://schemas.openxmlformats.org/presentationml/2006/main">
  <p:tag name="AS_UNIQUEID" val="3809"/>
</p:tagLst>
</file>

<file path=ppt/tags/tag6.xml><?xml version="1.0" encoding="utf-8"?>
<p:tagLst xmlns:p="http://schemas.openxmlformats.org/presentationml/2006/main">
  <p:tag name="AS_UNIQUEID" val="3756"/>
</p:tagLst>
</file>

<file path=ppt/tags/tag60.xml><?xml version="1.0" encoding="utf-8"?>
<p:tagLst xmlns:p="http://schemas.openxmlformats.org/presentationml/2006/main">
  <p:tag name="AS_UNIQUEID" val="3810"/>
</p:tagLst>
</file>

<file path=ppt/tags/tag61.xml><?xml version="1.0" encoding="utf-8"?>
<p:tagLst xmlns:p="http://schemas.openxmlformats.org/presentationml/2006/main">
  <p:tag name="AS_UNIQUEID" val="3811"/>
</p:tagLst>
</file>

<file path=ppt/tags/tag62.xml><?xml version="1.0" encoding="utf-8"?>
<p:tagLst xmlns:p="http://schemas.openxmlformats.org/presentationml/2006/main">
  <p:tag name="AS_UNIQUEID" val="3812"/>
</p:tagLst>
</file>

<file path=ppt/tags/tag63.xml><?xml version="1.0" encoding="utf-8"?>
<p:tagLst xmlns:p="http://schemas.openxmlformats.org/presentationml/2006/main">
  <p:tag name="AS_UNIQUEID" val="3813"/>
</p:tagLst>
</file>

<file path=ppt/tags/tag64.xml><?xml version="1.0" encoding="utf-8"?>
<p:tagLst xmlns:p="http://schemas.openxmlformats.org/presentationml/2006/main">
  <p:tag name="AS_UNIQUEID" val="3814"/>
</p:tagLst>
</file>

<file path=ppt/tags/tag65.xml><?xml version="1.0" encoding="utf-8"?>
<p:tagLst xmlns:p="http://schemas.openxmlformats.org/presentationml/2006/main">
  <p:tag name="AS_UNIQUEID" val="3815"/>
</p:tagLst>
</file>

<file path=ppt/tags/tag66.xml><?xml version="1.0" encoding="utf-8"?>
<p:tagLst xmlns:p="http://schemas.openxmlformats.org/presentationml/2006/main">
  <p:tag name="AS_UNIQUEID" val="3816"/>
</p:tagLst>
</file>

<file path=ppt/tags/tag67.xml><?xml version="1.0" encoding="utf-8"?>
<p:tagLst xmlns:p="http://schemas.openxmlformats.org/presentationml/2006/main">
  <p:tag name="AS_UNIQUEID" val="3817"/>
</p:tagLst>
</file>

<file path=ppt/tags/tag68.xml><?xml version="1.0" encoding="utf-8"?>
<p:tagLst xmlns:p="http://schemas.openxmlformats.org/presentationml/2006/main">
  <p:tag name="AS_UNIQUEID" val="3818"/>
</p:tagLst>
</file>

<file path=ppt/tags/tag69.xml><?xml version="1.0" encoding="utf-8"?>
<p:tagLst xmlns:p="http://schemas.openxmlformats.org/presentationml/2006/main">
  <p:tag name="AS_UNIQUEID" val="3819"/>
</p:tagLst>
</file>

<file path=ppt/tags/tag7.xml><?xml version="1.0" encoding="utf-8"?>
<p:tagLst xmlns:p="http://schemas.openxmlformats.org/presentationml/2006/main">
  <p:tag name="AS_UNIQUEID" val="3757"/>
</p:tagLst>
</file>

<file path=ppt/tags/tag70.xml><?xml version="1.0" encoding="utf-8"?>
<p:tagLst xmlns:p="http://schemas.openxmlformats.org/presentationml/2006/main">
  <p:tag name="AS_UNIQUEID" val="3820"/>
</p:tagLst>
</file>

<file path=ppt/tags/tag71.xml><?xml version="1.0" encoding="utf-8"?>
<p:tagLst xmlns:p="http://schemas.openxmlformats.org/presentationml/2006/main">
  <p:tag name="AS_UNIQUEID" val="3821"/>
</p:tagLst>
</file>

<file path=ppt/tags/tag72.xml><?xml version="1.0" encoding="utf-8"?>
<p:tagLst xmlns:p="http://schemas.openxmlformats.org/presentationml/2006/main">
  <p:tag name="AS_UNIQUEID" val="3822"/>
</p:tagLst>
</file>

<file path=ppt/tags/tag73.xml><?xml version="1.0" encoding="utf-8"?>
<p:tagLst xmlns:p="http://schemas.openxmlformats.org/presentationml/2006/main">
  <p:tag name="AS_UNIQUEID" val="3823"/>
</p:tagLst>
</file>

<file path=ppt/tags/tag74.xml><?xml version="1.0" encoding="utf-8"?>
<p:tagLst xmlns:p="http://schemas.openxmlformats.org/presentationml/2006/main">
  <p:tag name="AS_UNIQUEID" val="3824"/>
</p:tagLst>
</file>

<file path=ppt/tags/tag75.xml><?xml version="1.0" encoding="utf-8"?>
<p:tagLst xmlns:p="http://schemas.openxmlformats.org/presentationml/2006/main">
  <p:tag name="AS_UNIQUEID" val="3825"/>
</p:tagLst>
</file>

<file path=ppt/tags/tag76.xml><?xml version="1.0" encoding="utf-8"?>
<p:tagLst xmlns:p="http://schemas.openxmlformats.org/presentationml/2006/main">
  <p:tag name="AS_UNIQUEID" val="3826"/>
</p:tagLst>
</file>

<file path=ppt/tags/tag77.xml><?xml version="1.0" encoding="utf-8"?>
<p:tagLst xmlns:p="http://schemas.openxmlformats.org/presentationml/2006/main">
  <p:tag name="AS_UNIQUEID" val="3827"/>
</p:tagLst>
</file>

<file path=ppt/tags/tag78.xml><?xml version="1.0" encoding="utf-8"?>
<p:tagLst xmlns:p="http://schemas.openxmlformats.org/presentationml/2006/main">
  <p:tag name="AS_UNIQUEID" val="3828"/>
</p:tagLst>
</file>

<file path=ppt/tags/tag79.xml><?xml version="1.0" encoding="utf-8"?>
<p:tagLst xmlns:p="http://schemas.openxmlformats.org/presentationml/2006/main">
  <p:tag name="AS_UNIQUEID" val="3147"/>
</p:tagLst>
</file>

<file path=ppt/tags/tag8.xml><?xml version="1.0" encoding="utf-8"?>
<p:tagLst xmlns:p="http://schemas.openxmlformats.org/presentationml/2006/main">
  <p:tag name="AS_UNIQUEID" val="3758"/>
</p:tagLst>
</file>

<file path=ppt/tags/tag80.xml><?xml version="1.0" encoding="utf-8"?>
<p:tagLst xmlns:p="http://schemas.openxmlformats.org/presentationml/2006/main">
  <p:tag name="AS_UNIQUEID" val="3831"/>
</p:tagLst>
</file>

<file path=ppt/tags/tag81.xml><?xml version="1.0" encoding="utf-8"?>
<p:tagLst xmlns:p="http://schemas.openxmlformats.org/presentationml/2006/main">
  <p:tag name="AS_UNIQUEID" val="3833"/>
</p:tagLst>
</file>

<file path=ppt/tags/tag82.xml><?xml version="1.0" encoding="utf-8"?>
<p:tagLst xmlns:p="http://schemas.openxmlformats.org/presentationml/2006/main">
  <p:tag name="AS_UNIQUEID" val="3834"/>
</p:tagLst>
</file>

<file path=ppt/tags/tag83.xml><?xml version="1.0" encoding="utf-8"?>
<p:tagLst xmlns:p="http://schemas.openxmlformats.org/presentationml/2006/main">
  <p:tag name="AS_UNIQUEID" val="3835"/>
</p:tagLst>
</file>

<file path=ppt/tags/tag84.xml><?xml version="1.0" encoding="utf-8"?>
<p:tagLst xmlns:p="http://schemas.openxmlformats.org/presentationml/2006/main">
  <p:tag name="AS_UNIQUEID" val="3836"/>
</p:tagLst>
</file>

<file path=ppt/tags/tag85.xml><?xml version="1.0" encoding="utf-8"?>
<p:tagLst xmlns:p="http://schemas.openxmlformats.org/presentationml/2006/main">
  <p:tag name="AS_UNIQUEID" val="3837"/>
</p:tagLst>
</file>

<file path=ppt/tags/tag86.xml><?xml version="1.0" encoding="utf-8"?>
<p:tagLst xmlns:p="http://schemas.openxmlformats.org/presentationml/2006/main">
  <p:tag name="AS_UNIQUEID" val="3838"/>
</p:tagLst>
</file>

<file path=ppt/tags/tag87.xml><?xml version="1.0" encoding="utf-8"?>
<p:tagLst xmlns:p="http://schemas.openxmlformats.org/presentationml/2006/main">
  <p:tag name="AS_UNIQUEID" val="3839"/>
</p:tagLst>
</file>

<file path=ppt/tags/tag88.xml><?xml version="1.0" encoding="utf-8"?>
<p:tagLst xmlns:p="http://schemas.openxmlformats.org/presentationml/2006/main">
  <p:tag name="AS_UNIQUEID" val="3840"/>
</p:tagLst>
</file>

<file path=ppt/tags/tag89.xml><?xml version="1.0" encoding="utf-8"?>
<p:tagLst xmlns:p="http://schemas.openxmlformats.org/presentationml/2006/main">
  <p:tag name="AS_UNIQUEID" val="3841"/>
</p:tagLst>
</file>

<file path=ppt/tags/tag9.xml><?xml version="1.0" encoding="utf-8"?>
<p:tagLst xmlns:p="http://schemas.openxmlformats.org/presentationml/2006/main">
  <p:tag name="AS_UNIQUEID" val="3759"/>
</p:tagLst>
</file>

<file path=ppt/tags/tag90.xml><?xml version="1.0" encoding="utf-8"?>
<p:tagLst xmlns:p="http://schemas.openxmlformats.org/presentationml/2006/main">
  <p:tag name="AS_UNIQUEID" val="3842"/>
</p:tagLst>
</file>

<file path=ppt/tags/tag91.xml><?xml version="1.0" encoding="utf-8"?>
<p:tagLst xmlns:p="http://schemas.openxmlformats.org/presentationml/2006/main">
  <p:tag name="AS_UNIQUEID" val="3843"/>
</p:tagLst>
</file>

<file path=ppt/tags/tag92.xml><?xml version="1.0" encoding="utf-8"?>
<p:tagLst xmlns:p="http://schemas.openxmlformats.org/presentationml/2006/main">
  <p:tag name="AS_UNIQUEID" val="3844"/>
</p:tagLst>
</file>

<file path=ppt/tags/tag93.xml><?xml version="1.0" encoding="utf-8"?>
<p:tagLst xmlns:p="http://schemas.openxmlformats.org/presentationml/2006/main">
  <p:tag name="AS_UNIQUEID" val="3845"/>
</p:tagLst>
</file>

<file path=ppt/tags/tag94.xml><?xml version="1.0" encoding="utf-8"?>
<p:tagLst xmlns:p="http://schemas.openxmlformats.org/presentationml/2006/main">
  <p:tag name="AS_UNIQUEID" val="3846"/>
</p:tagLst>
</file>

<file path=ppt/tags/tag95.xml><?xml version="1.0" encoding="utf-8"?>
<p:tagLst xmlns:p="http://schemas.openxmlformats.org/presentationml/2006/main">
  <p:tag name="AS_UNIQUEID" val="3847"/>
</p:tagLst>
</file>

<file path=ppt/tags/tag96.xml><?xml version="1.0" encoding="utf-8"?>
<p:tagLst xmlns:p="http://schemas.openxmlformats.org/presentationml/2006/main">
  <p:tag name="AS_UNIQUEID" val="3848"/>
</p:tagLst>
</file>

<file path=ppt/tags/tag97.xml><?xml version="1.0" encoding="utf-8"?>
<p:tagLst xmlns:p="http://schemas.openxmlformats.org/presentationml/2006/main">
  <p:tag name="AS_UNIQUEID" val="3849"/>
</p:tagLst>
</file>

<file path=ppt/tags/tag98.xml><?xml version="1.0" encoding="utf-8"?>
<p:tagLst xmlns:p="http://schemas.openxmlformats.org/presentationml/2006/main">
  <p:tag name="AS_UNIQUEID" val="3850"/>
</p:tagLst>
</file>

<file path=ppt/tags/tag99.xml><?xml version="1.0" encoding="utf-8"?>
<p:tagLst xmlns:p="http://schemas.openxmlformats.org/presentationml/2006/main">
  <p:tag name="AS_UNIQUEID" val="385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12506</Words>
  <Application>WPS 演示</Application>
  <PresentationFormat>宽屏</PresentationFormat>
  <Paragraphs>1005</Paragraphs>
  <Slides>69</Slides>
  <Notes>0</Notes>
  <HiddenSlides>16</HiddenSlides>
  <MMClips>0</MMClips>
  <ScaleCrop>false</ScaleCrop>
  <HeadingPairs>
    <vt:vector size="6" baseType="variant">
      <vt:variant>
        <vt:lpstr>已用的字体</vt:lpstr>
      </vt:variant>
      <vt:variant>
        <vt:i4>39</vt:i4>
      </vt:variant>
      <vt:variant>
        <vt:lpstr>主题</vt:lpstr>
      </vt:variant>
      <vt:variant>
        <vt:i4>1</vt:i4>
      </vt:variant>
      <vt:variant>
        <vt:lpstr>幻灯片标题</vt:lpstr>
      </vt:variant>
      <vt:variant>
        <vt:i4>69</vt:i4>
      </vt:variant>
    </vt:vector>
  </HeadingPairs>
  <TitlesOfParts>
    <vt:vector size="109" baseType="lpstr">
      <vt:lpstr>Arial</vt:lpstr>
      <vt:lpstr>宋体</vt:lpstr>
      <vt:lpstr>Wingdings</vt:lpstr>
      <vt:lpstr>微软雅黑</vt:lpstr>
      <vt:lpstr>楷体</vt:lpstr>
      <vt:lpstr>华文行楷</vt:lpstr>
      <vt:lpstr>方正清刻本悦宋简体</vt:lpstr>
      <vt:lpstr>Calibri</vt:lpstr>
      <vt:lpstr>腾祥铁山楷书简</vt:lpstr>
      <vt:lpstr>华文中宋</vt:lpstr>
      <vt:lpstr>Corbel</vt:lpstr>
      <vt:lpstr>Times New Roman</vt:lpstr>
      <vt:lpstr>印品溜溜圆（非商用）</vt:lpstr>
      <vt:lpstr>字魂59号-创粗黑</vt:lpstr>
      <vt:lpstr>汉仪中黑简</vt:lpstr>
      <vt:lpstr>黑体</vt:lpstr>
      <vt:lpstr>汉仪魏碑简</vt:lpstr>
      <vt:lpstr>Arial Unicode MS</vt:lpstr>
      <vt:lpstr>Calibri Light</vt:lpstr>
      <vt:lpstr>Wingdings 2</vt:lpstr>
      <vt:lpstr>Franklin Gothic Book</vt:lpstr>
      <vt:lpstr>华文新魏</vt:lpstr>
      <vt:lpstr>隶书</vt:lpstr>
      <vt:lpstr>楷体_GB2312</vt:lpstr>
      <vt:lpstr>新宋体</vt:lpstr>
      <vt:lpstr>Calibri</vt:lpstr>
      <vt:lpstr>华光准圆_CNKI</vt:lpstr>
      <vt:lpstr>等线</vt:lpstr>
      <vt:lpstr>Segoe UI</vt:lpstr>
      <vt:lpstr>MS UI Gothic</vt:lpstr>
      <vt:lpstr>华光准圆_CNKI</vt:lpstr>
      <vt:lpstr>印品溜溜圆（非商用）</vt:lpstr>
      <vt:lpstr>字魂59号-创粗黑</vt:lpstr>
      <vt:lpstr>方正清刻本悦宋简体</vt:lpstr>
      <vt:lpstr>楷体_GB2312</vt:lpstr>
      <vt:lpstr>汉仪中黑简</vt:lpstr>
      <vt:lpstr>汉仪魏碑简</vt:lpstr>
      <vt:lpstr>腾祥铁山楷书简</vt:lpstr>
      <vt:lpstr>Segoe Print</vt:lpstr>
      <vt:lpstr>Office 主题</vt:lpstr>
      <vt:lpstr>PowerPoint 演示文稿</vt:lpstr>
      <vt:lpstr>PowerPoint 演示文稿</vt:lpstr>
      <vt:lpstr>作者介绍</vt:lpstr>
      <vt:lpstr>作者介绍</vt:lpstr>
      <vt:lpstr>文体介绍</vt:lpstr>
      <vt:lpstr>文学常识</vt:lpstr>
      <vt:lpstr>文学常识</vt:lpstr>
      <vt:lpstr>文学常识</vt:lpstr>
      <vt:lpstr>文学常识</vt:lpstr>
      <vt:lpstr>文学常识</vt:lpstr>
      <vt:lpstr>文学常识</vt:lpstr>
      <vt:lpstr>文学常识</vt:lpstr>
      <vt:lpstr>题解</vt:lpstr>
      <vt:lpstr>PowerPoint 演示文稿</vt:lpstr>
      <vt:lpstr>PowerPoint 演示文稿</vt:lpstr>
      <vt:lpstr>背景介绍</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重点字音</vt:lpstr>
      <vt:lpstr>文本翻译</vt:lpstr>
      <vt:lpstr>PowerPoint 演示文稿</vt:lpstr>
      <vt:lpstr>PowerPoint 演示文稿</vt:lpstr>
      <vt:lpstr>PowerPoint 演示文稿</vt:lpstr>
      <vt:lpstr>PowerPoint 演示文稿</vt:lpstr>
      <vt:lpstr>PowerPoint 演示文稿</vt:lpstr>
      <vt:lpstr>文本解读</vt:lpstr>
      <vt:lpstr>文本翻译</vt:lpstr>
      <vt:lpstr>文本翻译</vt:lpstr>
      <vt:lpstr>PowerPoint 演示文稿</vt:lpstr>
      <vt:lpstr>PowerPoint 演示文稿</vt:lpstr>
      <vt:lpstr>PowerPoint 演示文稿</vt:lpstr>
      <vt:lpstr>PowerPoint 演示文稿</vt:lpstr>
      <vt:lpstr>文本翻译</vt:lpstr>
      <vt:lpstr>PowerPoint 演示文稿</vt:lpstr>
      <vt:lpstr>文本翻译</vt:lpstr>
      <vt:lpstr>文本翻译</vt:lpstr>
      <vt:lpstr>PowerPoint 演示文稿</vt:lpstr>
      <vt:lpstr>PowerPoint 演示文稿</vt:lpstr>
      <vt:lpstr>PowerPoint 演示文稿</vt:lpstr>
      <vt:lpstr>文本翻译</vt:lpstr>
      <vt:lpstr>文本翻译</vt:lpstr>
      <vt:lpstr>文本翻译</vt:lpstr>
      <vt:lpstr>PowerPoint 演示文稿</vt:lpstr>
      <vt:lpstr>探讨</vt:lpstr>
      <vt:lpstr>PowerPoint 演示文稿</vt:lpstr>
      <vt:lpstr>PowerPoint 演示文稿</vt:lpstr>
      <vt:lpstr>PowerPoint 演示文稿</vt:lpstr>
      <vt:lpstr>小结</vt:lpstr>
      <vt:lpstr>小结</vt:lpstr>
      <vt:lpstr>小结</vt:lpstr>
      <vt:lpstr>小结</vt:lpstr>
      <vt:lpstr>小结</vt:lpstr>
      <vt:lpstr>PowerPoint 演示文稿</vt:lpstr>
      <vt:lpstr>文本分析</vt:lpstr>
      <vt:lpstr>文本分析</vt:lpstr>
      <vt:lpstr>文本分析</vt:lpstr>
      <vt:lpstr>文本分析</vt:lpstr>
      <vt:lpstr>文本分析</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rbm.xkw.com</dc:creator>
  <cp:lastModifiedBy>崔</cp:lastModifiedBy>
  <cp:revision>59</cp:revision>
  <cp:lastPrinted>2022-02-18T17:50:00Z</cp:lastPrinted>
  <dcterms:created xsi:type="dcterms:W3CDTF">2022-02-18T17:50:00Z</dcterms:created>
  <dcterms:modified xsi:type="dcterms:W3CDTF">2026-05-19T23:51:22Z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B2120E36B452477F9B91EAE951825879</vt:lpwstr>
  </property>
  <property fmtid="{D5CDD505-2E9C-101B-9397-08002B2CF9AE}" pid="7" name="KSOProductBuildVer">
    <vt:lpwstr>2052-12.1.0.26375</vt:lpwstr>
  </property>
</Properties>
</file>