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6"/>
  </p:notesMasterIdLst>
  <p:sldIdLst>
    <p:sldId id="377" r:id="rId2"/>
    <p:sldId id="404" r:id="rId3"/>
    <p:sldId id="462" r:id="rId4"/>
    <p:sldId id="463" r:id="rId5"/>
    <p:sldId id="464" r:id="rId6"/>
    <p:sldId id="419" r:id="rId7"/>
    <p:sldId id="420" r:id="rId8"/>
    <p:sldId id="469" r:id="rId9"/>
    <p:sldId id="468" r:id="rId10"/>
    <p:sldId id="421" r:id="rId11"/>
    <p:sldId id="466" r:id="rId12"/>
    <p:sldId id="467" r:id="rId13"/>
    <p:sldId id="423" r:id="rId14"/>
    <p:sldId id="436" r:id="rId15"/>
    <p:sldId id="437" r:id="rId16"/>
    <p:sldId id="465" r:id="rId17"/>
    <p:sldId id="440" r:id="rId18"/>
    <p:sldId id="442" r:id="rId19"/>
    <p:sldId id="412" r:id="rId20"/>
    <p:sldId id="453" r:id="rId21"/>
    <p:sldId id="414" r:id="rId22"/>
    <p:sldId id="460" r:id="rId23"/>
    <p:sldId id="415" r:id="rId24"/>
    <p:sldId id="417" r:id="rId25"/>
  </p:sldIdLst>
  <p:sldSz cx="12192000" cy="6858000"/>
  <p:notesSz cx="6858000" cy="9144000"/>
  <p:embeddedFontLst>
    <p:embeddedFont>
      <p:font typeface="华文隶书" panose="02010800040101010101" pitchFamily="2" charset="-122"/>
      <p:regular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华文楷体" panose="02010600040101010101" pitchFamily="2" charset="-122"/>
      <p:regular r:id="rId34"/>
    </p:embeddedFont>
    <p:embeddedFont>
      <p:font typeface="黑体" panose="02010609060101010101" pitchFamily="49" charset="-122"/>
      <p:regular r:id="rId35"/>
    </p:embeddedFont>
    <p:embeddedFont>
      <p:font typeface="楷体" panose="02010609060101010101" pitchFamily="49" charset="-122"/>
      <p:regular r:id="rId36"/>
    </p:embeddedFont>
    <p:embeddedFont>
      <p:font typeface="仿宋" panose="02010609060101010101" pitchFamily="49" charset="-122"/>
      <p:regular r:id="rId37"/>
    </p:embeddedFont>
    <p:embeddedFont>
      <p:font typeface="隶书" panose="02010509060101010101" pitchFamily="49" charset="-122"/>
      <p:regular r:id="rId38"/>
    </p:embeddedFont>
    <p:embeddedFont>
      <p:font typeface="微软雅黑" panose="020B0503020204020204" pitchFamily="34" charset="-122"/>
      <p:regular r:id="rId39"/>
      <p:bold r:id="rId40"/>
    </p:embeddedFont>
    <p:embeddedFont>
      <p:font typeface="方正清刻本悦宋简体" panose="02010600030101010101" charset="-122"/>
      <p:regular r:id="rId41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orient="horz" pos="2968" userDrawn="1">
          <p15:clr>
            <a:srgbClr val="A4A3A4"/>
          </p15:clr>
        </p15:guide>
        <p15:guide id="3" orient="horz" pos="3941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08" userDrawn="1">
          <p15:clr>
            <a:srgbClr val="A4A3A4"/>
          </p15:clr>
        </p15:guide>
        <p15:guide id="6" pos="70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一点 设计" initials="一点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11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432" y="62"/>
      </p:cViewPr>
      <p:guideLst>
        <p:guide orient="horz" pos="2159"/>
        <p:guide orient="horz" pos="2968"/>
        <p:guide orient="horz" pos="3941"/>
        <p:guide pos="3840"/>
        <p:guide pos="608"/>
        <p:guide pos="705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74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F37637-234F-4C18-8AAA-F3B85FDA7F6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52ABA-4379-48A4-87BD-6DF75108ABE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52ABA-4379-48A4-87BD-6DF75108ABE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782691-8527-4E03-805E-BE118879B4D3}" type="datetimeFigureOut">
              <a:rPr lang="zh-CN" altLang="en-US" smtClean="0"/>
              <a:t>2024-03-20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DF7A62-0877-482A-B814-C1DC5E96D78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96"/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121883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676"/>
          <a:stretch>
            <a:fillRect/>
          </a:stretch>
        </p:blipFill>
        <p:spPr>
          <a:xfrm>
            <a:off x="-1" y="5073389"/>
            <a:ext cx="12188388" cy="178461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tags" Target="../tags/tag34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2" Type="http://schemas.openxmlformats.org/officeDocument/2006/relationships/tags" Target="../tags/tag23.xml"/><Relationship Id="rId16" Type="http://schemas.openxmlformats.org/officeDocument/2006/relationships/slideLayout" Target="../slideLayouts/slideLayout6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5" Type="http://schemas.openxmlformats.org/officeDocument/2006/relationships/tags" Target="../tags/tag26.xml"/><Relationship Id="rId15" Type="http://schemas.openxmlformats.org/officeDocument/2006/relationships/tags" Target="../tags/tag36.xml"/><Relationship Id="rId10" Type="http://schemas.openxmlformats.org/officeDocument/2006/relationships/tags" Target="../tags/tag31.xml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tags" Target="../tags/tag3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6.xml"/><Relationship Id="rId4" Type="http://schemas.openxmlformats.org/officeDocument/2006/relationships/tags" Target="../tags/tag4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54.xml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50.xml"/><Relationship Id="rId9" Type="http://schemas.openxmlformats.org/officeDocument/2006/relationships/tags" Target="../tags/tag5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9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9.png"/><Relationship Id="rId5" Type="http://schemas.openxmlformats.org/officeDocument/2006/relationships/tags" Target="../tags/tag16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5.xml"/><Relationship Id="rId9" Type="http://schemas.openxmlformats.org/officeDocument/2006/relationships/tags" Target="../tags/tag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10.xml"/><Relationship Id="rId7" Type="http://schemas.openxmlformats.org/officeDocument/2006/relationships/slide" Target="slide15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3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"/>
            <a:ext cx="12199153" cy="6943946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481" y="552421"/>
            <a:ext cx="5675927" cy="426073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8395"/>
            <a:ext cx="4087939" cy="3705518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0167170" y="4749754"/>
            <a:ext cx="736600" cy="1212416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r>
              <a:rPr lang="zh-CN" altLang="en-US" sz="3600" smtClean="0">
                <a:latin typeface="华文隶书" panose="02010800040101010101" pitchFamily="2" charset="-122"/>
                <a:ea typeface="华文隶书" panose="02010800040101010101" pitchFamily="2" charset="-122"/>
              </a:rPr>
              <a:t>杜甫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10540642" y="0"/>
            <a:ext cx="1460858" cy="1511490"/>
            <a:chOff x="3271825" y="-41536"/>
            <a:chExt cx="5212986" cy="5108486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1825" y="-41536"/>
              <a:ext cx="5212986" cy="5108486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9819" y="2589474"/>
              <a:ext cx="1538384" cy="1517328"/>
            </a:xfrm>
            <a:prstGeom prst="rect">
              <a:avLst/>
            </a:prstGeom>
          </p:spPr>
        </p:pic>
        <p:sp>
          <p:nvSpPr>
            <p:cNvPr id="15" name="文本框 39"/>
            <p:cNvSpPr txBox="1"/>
            <p:nvPr/>
          </p:nvSpPr>
          <p:spPr>
            <a:xfrm>
              <a:off x="4914314" y="1189663"/>
              <a:ext cx="2041277" cy="3224661"/>
            </a:xfrm>
            <a:prstGeom prst="roundRect">
              <a:avLst>
                <a:gd name="adj" fmla="val 0"/>
              </a:avLst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zh-CN" altLang="en-US" sz="2800" b="1" smtClean="0">
                  <a:blipFill>
                    <a:blip r:embed="rId10"/>
                    <a:stretch>
                      <a:fillRect/>
                    </a:stretch>
                  </a:blipFill>
                  <a:latin typeface="华文隶书" panose="02010800040101010101" pitchFamily="2" charset="-122"/>
                  <a:ea typeface="华文隶书" panose="02010800040101010101" pitchFamily="2" charset="-122"/>
                </a:rPr>
                <a:t>蜀</a:t>
              </a:r>
              <a:endParaRPr lang="en-US" altLang="zh-CN" sz="2800" b="1" smtClean="0">
                <a:blipFill>
                  <a:blip r:embed="rId10"/>
                  <a:stretch>
                    <a:fillRect/>
                  </a:stretch>
                </a:blip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  <a:p>
              <a:pPr algn="ctr"/>
              <a:r>
                <a:rPr lang="zh-CN" altLang="en-US" sz="2800" b="1" smtClean="0">
                  <a:blipFill>
                    <a:blip r:embed="rId10"/>
                    <a:stretch>
                      <a:fillRect/>
                    </a:stretch>
                  </a:blipFill>
                  <a:latin typeface="华文隶书" panose="02010800040101010101" pitchFamily="2" charset="-122"/>
                  <a:ea typeface="华文隶书" panose="02010800040101010101" pitchFamily="2" charset="-122"/>
                </a:rPr>
                <a:t>相</a:t>
              </a:r>
              <a:endParaRPr lang="en-US" altLang="zh-CN" sz="2800" b="1">
                <a:blipFill>
                  <a:blip r:embed="rId10"/>
                  <a:stretch>
                    <a:fillRect/>
                  </a:stretch>
                </a:blipFill>
                <a:latin typeface="华文隶书" panose="02010800040101010101" pitchFamily="2" charset="-122"/>
                <a:ea typeface="华文隶书" panose="02010800040101010101" pitchFamily="2" charset="-122"/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111875" y="2302510"/>
            <a:ext cx="2313305" cy="4555490"/>
          </a:xfrm>
        </p:spPr>
        <p:txBody>
          <a:bodyPr/>
          <a:lstStyle/>
          <a:p>
            <a:r>
              <a:rPr lang="zh-CN" altLang="en-US"/>
              <a:t>蜀</a:t>
            </a:r>
            <a:br>
              <a:rPr lang="zh-CN" altLang="en-US"/>
            </a:br>
            <a:r>
              <a:rPr lang="zh-CN" altLang="en-US"/>
              <a:t/>
            </a:r>
            <a:br>
              <a:rPr lang="zh-CN" altLang="en-US"/>
            </a:br>
            <a:r>
              <a:rPr lang="zh-CN" altLang="en-US"/>
              <a:t/>
            </a:r>
            <a:br>
              <a:rPr lang="zh-CN" altLang="en-US"/>
            </a:br>
            <a:r>
              <a:rPr lang="zh-CN" altLang="en-US"/>
              <a:t>相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3594" y="234496"/>
            <a:ext cx="8199846" cy="832911"/>
          </a:xfrm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丞相祠堂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何处寻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 Vs蜀相祠堂</a:t>
            </a: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今安</a:t>
            </a:r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仿宋" panose="02010609060101010101" charset="-122"/>
              </a:rPr>
              <a:t>在</a:t>
            </a:r>
            <a:endParaRPr lang="zh-CN" altLang="en-US" sz="4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仿宋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0551" y="1306195"/>
            <a:ext cx="10515600" cy="2501965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关联所学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寻寻觅觅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，冷冷清清，凄凄惨惨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戚戚。</a:t>
            </a:r>
          </a:p>
          <a:p>
            <a:pPr marL="0" indent="0" algn="r">
              <a:buNone/>
            </a:pP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                                            </a:t>
            </a:r>
            <a:endParaRPr lang="zh-CN" altLang="en-US" b="1" dirty="0" smtClean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寻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：主动寻找，特意寻找。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表达心情之急切、之崇敬、之钦慕。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80185" y="1306195"/>
            <a:ext cx="7774305" cy="36830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endParaRPr lang="zh-CN" altLang="en-US" sz="18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86227" y="5432631"/>
            <a:ext cx="104499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城外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有丞相祠堂，然至城外而寻祠堂，是无心于丞相者也。先寻祠堂，后至城外，妙，是有一丞相于胸中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       </a:t>
            </a:r>
            <a:r>
              <a:rPr lang="en-US" altLang="zh-CN" sz="24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金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圣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叹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0551" y="4272551"/>
            <a:ext cx="7133684" cy="646331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丞相祠堂何处寻？锦官城外柏森森</a:t>
            </a:r>
            <a:endParaRPr lang="zh-CN" altLang="en-US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1" b="31453"/>
          <a:stretch/>
        </p:blipFill>
        <p:spPr>
          <a:xfrm>
            <a:off x="326630" y="984069"/>
            <a:ext cx="11865370" cy="3335384"/>
          </a:xfrm>
          <a:prstGeom prst="rect">
            <a:avLst/>
          </a:prstGeom>
        </p:spPr>
      </p:pic>
      <p:sp>
        <p:nvSpPr>
          <p:cNvPr id="3" name="标题 1"/>
          <p:cNvSpPr txBox="1">
            <a:spLocks/>
          </p:cNvSpPr>
          <p:nvPr/>
        </p:nvSpPr>
        <p:spPr>
          <a:xfrm>
            <a:off x="191588" y="182881"/>
            <a:ext cx="4665617" cy="56669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/>
              <a:t>柏森森 Vs 树葱葱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092" b="10074"/>
          <a:stretch/>
        </p:blipFill>
        <p:spPr>
          <a:xfrm>
            <a:off x="261257" y="4553950"/>
            <a:ext cx="11865370" cy="140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274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t="27936" r="7023" b="39303"/>
          <a:stretch/>
        </p:blipFill>
        <p:spPr>
          <a:xfrm>
            <a:off x="740227" y="1297576"/>
            <a:ext cx="9962607" cy="2264229"/>
          </a:xfrm>
          <a:prstGeom prst="rect">
            <a:avLst/>
          </a:prstGeom>
        </p:spPr>
      </p:pic>
      <p:sp>
        <p:nvSpPr>
          <p:cNvPr id="3" name="标题 1"/>
          <p:cNvSpPr txBox="1">
            <a:spLocks/>
          </p:cNvSpPr>
          <p:nvPr/>
        </p:nvSpPr>
        <p:spPr>
          <a:xfrm>
            <a:off x="191588" y="182881"/>
            <a:ext cx="4665617" cy="56669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hlinkClick r:id="rId3" action="ppaction://hlinksldjump"/>
              </a:rPr>
              <a:t>柏森森 Vs 树葱葱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3" t="60572" r="6569" b="16370"/>
          <a:stretch/>
        </p:blipFill>
        <p:spPr>
          <a:xfrm>
            <a:off x="740227" y="3805646"/>
            <a:ext cx="10023566" cy="159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2554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440545"/>
            <a:ext cx="5632667" cy="559769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映阶碧草</a:t>
            </a:r>
            <a:r>
              <a:rPr lang="zh-CN" altLang="en-US" sz="24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hlinkClick r:id="rId2" action="ppaction://hlinksldjump"/>
              </a:rPr>
              <a:t>自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春色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，隔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叶黄鹂</a:t>
            </a:r>
            <a:r>
              <a:rPr lang="zh-CN" altLang="en-US" sz="24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</a:rPr>
              <a:t>空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好音。</a:t>
            </a:r>
          </a:p>
        </p:txBody>
      </p:sp>
      <p:sp>
        <p:nvSpPr>
          <p:cNvPr id="6" name="矩形 5"/>
          <p:cNvSpPr/>
          <p:nvPr/>
        </p:nvSpPr>
        <p:spPr>
          <a:xfrm>
            <a:off x="6597199" y="440545"/>
            <a:ext cx="5594801" cy="52322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映阶碧草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尽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春色，隔叶黄鹂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皆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好音</a:t>
            </a:r>
            <a:endParaRPr lang="zh-CN" altLang="en-US" sz="2800" dirty="0"/>
          </a:p>
        </p:txBody>
      </p:sp>
      <p:sp>
        <p:nvSpPr>
          <p:cNvPr id="7" name="矩形 6"/>
          <p:cNvSpPr/>
          <p:nvPr/>
        </p:nvSpPr>
        <p:spPr>
          <a:xfrm>
            <a:off x="5835241" y="415539"/>
            <a:ext cx="559384" cy="58477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zh-CN" altLang="en-US" sz="3200" dirty="0"/>
              <a:t>Vs</a:t>
            </a:r>
          </a:p>
        </p:txBody>
      </p:sp>
      <p:sp>
        <p:nvSpPr>
          <p:cNvPr id="8" name="矩形 7"/>
          <p:cNvSpPr/>
          <p:nvPr/>
        </p:nvSpPr>
        <p:spPr>
          <a:xfrm>
            <a:off x="6528551" y="2258318"/>
            <a:ext cx="5317050" cy="2308324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“尽”和“皆”写的是赏心悦目的景色，显露的是欣喜愉悦的情感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endParaRPr lang="en-US" altLang="zh-CN" sz="36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36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84659" y="2327987"/>
            <a:ext cx="4888387" cy="2308324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春色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无限，本是赏心悦目的之景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却空荡荡无人欣赏。 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“自”</a:t>
            </a:r>
            <a:r>
              <a:rPr lang="zh-CN" altLang="en-US" sz="3600" b="1" dirty="0">
                <a:latin typeface="黑体" panose="02010609060101010101" pitchFamily="49" charset="-122"/>
                <a:ea typeface="黑体" panose="02010609060101010101" pitchFamily="49" charset="-122"/>
              </a:rPr>
              <a:t>“空”二字却使诗意逆转，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1835"/>
          </a:xfrm>
        </p:spPr>
        <p:txBody>
          <a:bodyPr/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三顾频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烦</a:t>
            </a:r>
            <a:r>
              <a:rPr lang="zh-CN" altLang="en-US" sz="2800" b="1" dirty="0" smtClean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天下计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Vs三顾茅庐天下计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9635" y="1412772"/>
            <a:ext cx="3661322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三顾频繁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有强调之意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59379" y="4809854"/>
            <a:ext cx="3421834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刘备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: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明主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695403" y="1412772"/>
            <a:ext cx="6235339" cy="2772872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50000"/>
              </a:lnSpc>
            </a:pPr>
            <a:r>
              <a:rPr lang="en-US" altLang="zh-CN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“天下计”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典故出自《隆中对》。</a:t>
            </a:r>
          </a:p>
          <a:p>
            <a:pPr algn="l"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 是刘备第三次到隆中拜访诸葛亮时，诸葛亮为其分析了天下的形势 ，提出先取荆州为家 ，再取益州成鼎足之势，继而图取中原的战略构想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59435" y="4809854"/>
            <a:ext cx="3421834" cy="5232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诸葛亮</a:t>
            </a:r>
            <a:r>
              <a:rPr lang="en-US" altLang="zh-CN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: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贤才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11182" y="219591"/>
            <a:ext cx="8739055" cy="671195"/>
          </a:xfrm>
          <a:ln w="28575">
            <a:solidFill>
              <a:schemeClr val="tx1"/>
            </a:solidFill>
          </a:ln>
        </p:spPr>
        <p:txBody>
          <a:bodyPr/>
          <a:lstStyle/>
          <a:p>
            <a:r>
              <a:rPr lang="zh-CN" altLang="en-US" dirty="0">
                <a:sym typeface="+mn-ea"/>
              </a:rPr>
              <a:t>长使</a:t>
            </a:r>
            <a:r>
              <a:rPr lang="zh-CN" altLang="en-US" dirty="0">
                <a:solidFill>
                  <a:srgbClr val="FF0000"/>
                </a:solidFill>
                <a:sym typeface="+mn-ea"/>
              </a:rPr>
              <a:t>英雄</a:t>
            </a:r>
            <a:r>
              <a:rPr lang="zh-CN" altLang="en-US" dirty="0">
                <a:sym typeface="+mn-ea"/>
              </a:rPr>
              <a:t>泪满襟</a:t>
            </a:r>
            <a:r>
              <a:rPr lang="zh-CN" altLang="en-US" dirty="0" smtClean="0">
                <a:sym typeface="+mn-ea"/>
              </a:rPr>
              <a:t>Vs</a:t>
            </a:r>
            <a:r>
              <a:rPr lang="zh-CN" altLang="en-US" dirty="0">
                <a:sym typeface="+mn-ea"/>
              </a:rPr>
              <a:t>长</a:t>
            </a:r>
            <a:r>
              <a:rPr lang="zh-CN" altLang="en-US" dirty="0" smtClean="0">
                <a:sym typeface="+mn-ea"/>
              </a:rPr>
              <a:t>使</a:t>
            </a:r>
            <a:r>
              <a:rPr lang="zh-CN" altLang="en-US" dirty="0" smtClean="0">
                <a:solidFill>
                  <a:srgbClr val="FF0000"/>
                </a:solidFill>
                <a:sym typeface="+mn-ea"/>
              </a:rPr>
              <a:t>后人</a:t>
            </a:r>
            <a:r>
              <a:rPr lang="zh-CN" altLang="en-US" dirty="0" smtClean="0">
                <a:sym typeface="+mn-ea"/>
              </a:rPr>
              <a:t>泪</a:t>
            </a:r>
            <a:r>
              <a:rPr lang="zh-CN" altLang="en-US" dirty="0">
                <a:sym typeface="+mn-ea"/>
              </a:rPr>
              <a:t>满襟</a:t>
            </a:r>
            <a:endParaRPr lang="zh-CN" altLang="en-US" dirty="0">
              <a:sym typeface="+mn-ea"/>
              <a:hlinkClick r:id="rId2" action="ppaction://hlinksldjump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79" y="1178496"/>
            <a:ext cx="5240384" cy="461665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那些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壮志未酬而含恨终身的英雄人物。</a:t>
            </a:r>
          </a:p>
        </p:txBody>
      </p:sp>
      <p:sp>
        <p:nvSpPr>
          <p:cNvPr id="7" name="矩形 6"/>
          <p:cNvSpPr/>
          <p:nvPr/>
        </p:nvSpPr>
        <p:spPr>
          <a:xfrm>
            <a:off x="106679" y="4074845"/>
            <a:ext cx="10892247" cy="2677656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了却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君王天下事，赢得生前身后名，可怜白发生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――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辛弃疾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破阵子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出师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一表真名世，千载谁堪伯仲间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――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陆游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书愤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</a:p>
          <a:p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塞上长城空自许，镜中衰鬓已先斑。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――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陆游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书愤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</a:p>
          <a:p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故国神游，多情应笑我，早生华发。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――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苏轼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念奴娇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·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赤壁怀古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6680" y="1893254"/>
            <a:ext cx="11658600" cy="1754326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四十多年后，中唐革新派首领王叔文在“永贞革新”失败时就曾吟诵这两句诗抒怀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；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几百年后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，南宋抗金名将宗泽，因国事忧愤成疾，临终时也是吟诵这两句诗，三呼“渡河”而逝。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36270" y="1045210"/>
          <a:ext cx="10767060" cy="455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3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96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248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 sz="2800"/>
                        <a:t>             </a:t>
                      </a:r>
                      <a:r>
                        <a:rPr lang="zh-CN" altLang="en-US" sz="2800"/>
                        <a:t>诸葛亮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  <a:p>
                      <a:pPr>
                        <a:buNone/>
                      </a:pPr>
                      <a:r>
                        <a:rPr lang="en-US" altLang="zh-CN"/>
                        <a:t>                 </a:t>
                      </a:r>
                      <a:r>
                        <a:rPr lang="zh-CN" altLang="en-US" sz="2800"/>
                        <a:t>杜甫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52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/>
                        <a:t>  </a:t>
                      </a:r>
                      <a:r>
                        <a:rPr lang="zh-CN" altLang="en-US" sz="2800" b="1"/>
                        <a:t>时代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59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/>
                    </a:p>
                    <a:p>
                      <a:pPr algn="ctr">
                        <a:buNone/>
                      </a:pPr>
                      <a:r>
                        <a:rPr lang="en-US" altLang="zh-CN"/>
                        <a:t>  </a:t>
                      </a:r>
                      <a:r>
                        <a:rPr lang="zh-CN" altLang="en-US" sz="2800" b="1"/>
                        <a:t>才情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90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/>
                        <a:t> </a:t>
                      </a:r>
                      <a:r>
                        <a:rPr lang="zh-CN" altLang="en-US" sz="2800" b="1"/>
                        <a:t>理想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45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/>
                        <a:t> </a:t>
                      </a:r>
                      <a:r>
                        <a:rPr lang="zh-CN" altLang="en-US" sz="2800" b="1"/>
                        <a:t>付出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266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/>
                        <a:t>  </a:t>
                      </a:r>
                      <a:r>
                        <a:rPr lang="zh-CN" altLang="en-US" sz="2800" b="1"/>
                        <a:t>结果</a:t>
                      </a:r>
                      <a:endParaRPr lang="zh-CN" altLang="en-US"/>
                    </a:p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defTabSz="91440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en-US" altLang="zh-CN" sz="2600" b="1" dirty="0">
                          <a:solidFill>
                            <a:srgbClr val="002060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Wingdings" panose="05000000000000000000" pitchFamily="2" charset="2"/>
                        </a:rPr>
                        <a:t>   </a:t>
                      </a:r>
                      <a:endParaRPr lang="zh-CN" altLang="en-US" sz="2600" b="1" dirty="0">
                        <a:solidFill>
                          <a:srgbClr val="002060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文本框 4"/>
          <p:cNvSpPr txBox="1"/>
          <p:nvPr>
            <p:custDataLst>
              <p:tags r:id="rId2"/>
            </p:custDataLst>
          </p:nvPr>
        </p:nvSpPr>
        <p:spPr>
          <a:xfrm>
            <a:off x="535305" y="210185"/>
            <a:ext cx="64306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/>
              <a:t>杜甫与诸葛亮之比较</a:t>
            </a:r>
            <a:endParaRPr lang="zh-CN" altLang="en-US" sz="3200" b="1" dirty="0"/>
          </a:p>
        </p:txBody>
      </p:sp>
      <p:sp>
        <p:nvSpPr>
          <p:cNvPr id="5" name="Rectangle 44"/>
          <p:cNvSpPr/>
          <p:nvPr>
            <p:custDataLst>
              <p:tags r:id="rId3"/>
            </p:custDataLst>
          </p:nvPr>
        </p:nvSpPr>
        <p:spPr>
          <a:xfrm>
            <a:off x="2280285" y="2674620"/>
            <a:ext cx="4498340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两表酬三顾，一对足千秋</a:t>
            </a:r>
          </a:p>
        </p:txBody>
      </p:sp>
      <p:sp>
        <p:nvSpPr>
          <p:cNvPr id="6" name="Rectangle 45"/>
          <p:cNvSpPr/>
          <p:nvPr>
            <p:custDataLst>
              <p:tags r:id="rId4"/>
            </p:custDataLst>
          </p:nvPr>
        </p:nvSpPr>
        <p:spPr>
          <a:xfrm>
            <a:off x="7231698" y="2459990"/>
            <a:ext cx="3779837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世上疮痍，诗中圣哲； </a:t>
            </a:r>
            <a:br>
              <a:rPr lang="zh-CN" altLang="en-US" sz="2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</a:br>
            <a:r>
              <a:rPr lang="zh-CN" altLang="en-US" sz="2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民间疾苦，笔底波澜。</a:t>
            </a:r>
          </a:p>
        </p:txBody>
      </p:sp>
      <p:sp>
        <p:nvSpPr>
          <p:cNvPr id="7" name="Rectangle 46"/>
          <p:cNvSpPr/>
          <p:nvPr>
            <p:custDataLst>
              <p:tags r:id="rId5"/>
            </p:custDataLst>
          </p:nvPr>
        </p:nvSpPr>
        <p:spPr>
          <a:xfrm>
            <a:off x="2528253" y="3499168"/>
            <a:ext cx="338899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匡扶汉室，一统天下</a:t>
            </a:r>
          </a:p>
        </p:txBody>
      </p:sp>
      <p:sp>
        <p:nvSpPr>
          <p:cNvPr id="8" name="Rectangle 47"/>
          <p:cNvSpPr/>
          <p:nvPr>
            <p:custDataLst>
              <p:tags r:id="rId6"/>
            </p:custDataLst>
          </p:nvPr>
        </p:nvSpPr>
        <p:spPr>
          <a:xfrm>
            <a:off x="7066280" y="3435985"/>
            <a:ext cx="43427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致君尧舜上，再使风俗淳</a:t>
            </a:r>
          </a:p>
        </p:txBody>
      </p:sp>
      <p:sp>
        <p:nvSpPr>
          <p:cNvPr id="9" name="Rectangle 48"/>
          <p:cNvSpPr/>
          <p:nvPr>
            <p:custDataLst>
              <p:tags r:id="rId7"/>
            </p:custDataLst>
          </p:nvPr>
        </p:nvSpPr>
        <p:spPr>
          <a:xfrm>
            <a:off x="2528253" y="4151313"/>
            <a:ext cx="338899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鞠躬尽瘁，死而后已</a:t>
            </a:r>
            <a:endParaRPr lang="zh-CN" altLang="en-US" sz="2800" b="1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Rectangle 49"/>
          <p:cNvSpPr/>
          <p:nvPr>
            <p:custDataLst>
              <p:tags r:id="rId8"/>
            </p:custDataLst>
          </p:nvPr>
        </p:nvSpPr>
        <p:spPr>
          <a:xfrm>
            <a:off x="7092950" y="4117023"/>
            <a:ext cx="338899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buFont typeface="Arial" panose="020B0604020202020204" pitchFamily="34" charset="0"/>
            </a:pPr>
            <a:r>
              <a:rPr lang="zh-CN" altLang="en-US" sz="2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颠沛流离，矢志不移</a:t>
            </a:r>
            <a:endParaRPr lang="zh-CN" altLang="en-US" sz="28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Rectangle 50"/>
          <p:cNvSpPr/>
          <p:nvPr>
            <p:custDataLst>
              <p:tags r:id="rId9"/>
            </p:custDataLst>
          </p:nvPr>
        </p:nvSpPr>
        <p:spPr>
          <a:xfrm>
            <a:off x="2528570" y="4673600"/>
            <a:ext cx="4731385" cy="8915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algn="l" defTabSz="914400" eaLnBrk="0" fontAlgn="base" hangingPunct="0">
              <a:lnSpc>
                <a:spcPct val="100000"/>
              </a:lnSpc>
              <a:buClrTx/>
              <a:buSzTx/>
              <a:buNone/>
            </a:pPr>
            <a:r>
              <a:rPr lang="zh-CN" altLang="en-US" sz="2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统一大业未成</a:t>
            </a:r>
          </a:p>
          <a:p>
            <a:pPr marL="0" algn="l" defTabSz="914400" eaLnBrk="0" fontAlgn="base" hangingPunct="0">
              <a:lnSpc>
                <a:spcPct val="100000"/>
              </a:lnSpc>
              <a:buClrTx/>
              <a:buSzTx/>
              <a:buNone/>
            </a:pPr>
            <a:r>
              <a:rPr lang="zh-CN" altLang="en-US" sz="2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内心壮志未酬</a:t>
            </a:r>
            <a:endParaRPr lang="zh-CN" altLang="en-US" sz="2600" b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"/>
          <p:cNvSpPr txBox="1"/>
          <p:nvPr>
            <p:custDataLst>
              <p:tags r:id="rId10"/>
            </p:custDataLst>
          </p:nvPr>
        </p:nvSpPr>
        <p:spPr>
          <a:xfrm>
            <a:off x="2754630" y="1849755"/>
            <a:ext cx="2937510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l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zh-CN" altLang="en-US" sz="2600" b="1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Wingdings" panose="05000000000000000000" pitchFamily="2" charset="2"/>
              </a:rPr>
              <a:t>汉末三国 动荡不安</a:t>
            </a:r>
            <a:endParaRPr lang="zh-CN" altLang="en-US" sz="2600" b="1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3" name="文本框 2"/>
          <p:cNvSpPr txBox="1"/>
          <p:nvPr>
            <p:custDataLst>
              <p:tags r:id="rId11"/>
            </p:custDataLst>
          </p:nvPr>
        </p:nvSpPr>
        <p:spPr>
          <a:xfrm>
            <a:off x="7229475" y="1815465"/>
            <a:ext cx="3161030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l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zh-CN" altLang="en-US" sz="2600" b="1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战争不断  安史之乱</a:t>
            </a:r>
          </a:p>
        </p:txBody>
      </p:sp>
      <p:sp>
        <p:nvSpPr>
          <p:cNvPr id="14" name="矩形 13"/>
          <p:cNvSpPr/>
          <p:nvPr>
            <p:custDataLst>
              <p:tags r:id="rId12"/>
            </p:custDataLst>
          </p:nvPr>
        </p:nvSpPr>
        <p:spPr>
          <a:xfrm>
            <a:off x="111760" y="65405"/>
            <a:ext cx="11969115" cy="672782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" name="表格 14"/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636270" y="5598160"/>
          <a:ext cx="1076706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3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53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96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66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</a:rPr>
                        <a:t>  </a:t>
                      </a:r>
                      <a:r>
                        <a:rPr lang="zh-CN" altLang="en-US" sz="2800" dirty="0">
                          <a:solidFill>
                            <a:schemeClr val="dk1"/>
                          </a:solidFill>
                          <a:sym typeface="+mn-ea"/>
                        </a:rPr>
                        <a:t>不同</a:t>
                      </a:r>
                      <a:endParaRPr lang="zh-CN" altLang="en-US" sz="2800" b="1" dirty="0">
                        <a:solidFill>
                          <a:schemeClr val="dk1"/>
                        </a:solidFill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zh-CN" altLang="en-US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endParaRPr>
                    </a:p>
                    <a:p>
                      <a:pPr>
                        <a:buNone/>
                      </a:pPr>
                      <a:endParaRPr lang="zh-CN" altLang="en-US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0" fontAlgn="base" hangingPunct="0">
                        <a:spcBef>
                          <a:spcPct val="20000"/>
                        </a:spcBef>
                        <a:buClrTx/>
                        <a:buFontTx/>
                        <a:buNone/>
                      </a:pPr>
                      <a:r>
                        <a:rPr lang="en-US" altLang="zh-CN" sz="2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Wingdings" panose="05000000000000000000" pitchFamily="2" charset="2"/>
                        </a:rPr>
                        <a:t>    </a:t>
                      </a:r>
                      <a:endParaRPr lang="zh-CN" altLang="en-US" sz="2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defTabSz="91440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1800" b="1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Wingdings" panose="05000000000000000000" pitchFamily="2" charset="2"/>
                        </a:rPr>
                        <a:t>仕途坎坷终遭贬谪</a:t>
                      </a:r>
                    </a:p>
                    <a:p>
                      <a:pPr marL="0" indent="0" defTabSz="91440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1800" b="1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sym typeface="Wingdings" panose="05000000000000000000" pitchFamily="2" charset="2"/>
                        </a:rPr>
                        <a:t>志向未就壮志未酬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矩形 30"/>
          <p:cNvSpPr/>
          <p:nvPr>
            <p:custDataLst>
              <p:tags r:id="rId14"/>
            </p:custDataLst>
          </p:nvPr>
        </p:nvSpPr>
        <p:spPr>
          <a:xfrm>
            <a:off x="7376160" y="5718175"/>
            <a:ext cx="3917950" cy="8915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base">
              <a:buClrTx/>
              <a:buSzTx/>
              <a:buFontTx/>
            </a:pPr>
            <a:r>
              <a:rPr lang="zh-CN" altLang="en-US" sz="26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肃宗亲小远贤，</a:t>
            </a:r>
          </a:p>
          <a:p>
            <a:pPr algn="l" fontAlgn="base">
              <a:buClrTx/>
              <a:buSzTx/>
              <a:buFontTx/>
            </a:pPr>
            <a:r>
              <a:rPr lang="zh-CN" altLang="en-US" sz="2600" b="1" dirty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有志难骋</a:t>
            </a:r>
            <a:endParaRPr lang="zh-CN" altLang="en-US" sz="2600" b="1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框 8"/>
          <p:cNvSpPr txBox="1"/>
          <p:nvPr>
            <p:custDataLst>
              <p:tags r:id="rId15"/>
            </p:custDataLst>
          </p:nvPr>
        </p:nvSpPr>
        <p:spPr>
          <a:xfrm>
            <a:off x="2630805" y="5718175"/>
            <a:ext cx="2540000" cy="9725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eaLnBrk="0" fontAlgn="base" hangingPunct="0">
              <a:spcBef>
                <a:spcPct val="20000"/>
              </a:spcBef>
              <a:buClrTx/>
              <a:buFontTx/>
              <a:buNone/>
            </a:pPr>
            <a:r>
              <a:rPr lang="zh-CN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君臣关系融洽，</a:t>
            </a:r>
          </a:p>
          <a:p>
            <a:pPr algn="l" eaLnBrk="0" fontAlgn="base" hangingPunct="0">
              <a:spcBef>
                <a:spcPct val="20000"/>
              </a:spcBef>
              <a:buClrTx/>
              <a:buFontTx/>
              <a:buNone/>
            </a:pPr>
            <a:r>
              <a:rPr lang="zh-CN" altLang="en-US" sz="2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鱼水相得</a:t>
            </a:r>
            <a:endParaRPr lang="zh-CN" altLang="en-US" sz="26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071361" y="4702540"/>
            <a:ext cx="3783105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仕途坎坷终遭贬谪</a:t>
            </a: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 dirty="0" smtClean="0">
                <a:solidFill>
                  <a:srgbClr val="00206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Wingdings" panose="05000000000000000000" pitchFamily="2" charset="2"/>
              </a:rPr>
              <a:t>志向未就壮志未酬</a:t>
            </a:r>
            <a:endParaRPr lang="zh-CN" altLang="en-US" sz="2400" b="1" dirty="0">
              <a:solidFill>
                <a:srgbClr val="00206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380991" y="29210"/>
            <a:ext cx="58008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zh-CN" altLang="en-US" sz="2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杜甫借古人抒发自己的怀抱，实际上也唱出了普天下壮志难酬者的心声。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6" grpId="0"/>
      <p:bldP spid="17" grpId="0"/>
      <p:bldP spid="18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492625" y="1965960"/>
            <a:ext cx="3831590" cy="435165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杜甫的</a:t>
            </a:r>
            <a:r>
              <a:rPr lang="en-US" altLang="zh-CN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“</a:t>
            </a:r>
            <a:r>
              <a:rPr lang="zh-CN" altLang="en-US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泪</a:t>
            </a:r>
            <a:r>
              <a:rPr lang="en-US" altLang="zh-CN" sz="4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520700" y="787400"/>
          <a:ext cx="4417060" cy="2640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8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5128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0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0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96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18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18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647700" y="914400"/>
          <a:ext cx="4417060" cy="2640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8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5128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0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0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96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18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18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156335" y="299720"/>
            <a:ext cx="4619625" cy="3255645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月夜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今夜鄜州月，闺中只独看。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遥怜小儿女，未解忆长安。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香雾云鬟湿，清辉玉臂寒。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何时倚虚幌，双照泪痕干。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5775960" y="299720"/>
            <a:ext cx="6015990" cy="3255645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闻官军收河南河北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剑外忽传收蓟北，初闻涕泪满衣裳。</a:t>
            </a:r>
            <a:endParaRPr lang="zh-CN" altLang="en-US" sz="2800" b="1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却看妻子愁何在，漫卷诗书喜欲狂。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白日放歌须纵酒，青春作伴好还乡。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即从巴峡穿巫峡，便下襄阳向洛阳。</a:t>
            </a: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155700" y="3555365"/>
            <a:ext cx="4620260" cy="3302635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登岳阳楼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昔闻洞庭水，今上岳阳楼。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吴楚东南坼，乾坤日夜浮。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亲朋无一字，老病有孤舟。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戎马关山北，凭轩涕泗流。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5775960" y="3555365"/>
            <a:ext cx="6015990" cy="3302635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蜀相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丞相祠堂何处寻？锦官城外柏森森。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映阶碧草自春色，隔叶黄鹂空好音。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三顾频烦天下计，两朝开济老臣心。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出师未捷身先死，长使英雄泪满襟。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7170" y="1701165"/>
            <a:ext cx="609600" cy="4572000"/>
          </a:xfrm>
          <a:prstGeom prst="rect">
            <a:avLst/>
          </a:prstGeom>
        </p:spPr>
        <p:txBody>
          <a:bodyPr vert="eaVert"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zh-CN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 panose="020B0503020204020204" charset="-122"/>
              </a:rPr>
              <a:t>品</a:t>
            </a:r>
            <a:r>
              <a:rPr lang="en-US" altLang="zh-CN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 panose="020B0503020204020204" charset="-122"/>
              </a:rPr>
              <a:t>  “</a:t>
            </a:r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 panose="020B0503020204020204" charset="-122"/>
              </a:rPr>
              <a:t>泪</a:t>
            </a:r>
            <a:r>
              <a:rPr lang="en-US" altLang="zh-CN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 panose="020B0503020204020204" charset="-122"/>
              </a:rPr>
              <a:t>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1960" y="365125"/>
            <a:ext cx="11135360" cy="1325880"/>
          </a:xfrm>
        </p:spPr>
        <p:txBody>
          <a:bodyPr/>
          <a:lstStyle/>
          <a:p>
            <a:r>
              <a:rPr lang="zh-CN" altLang="en-US" dirty="0" smtClean="0"/>
              <a:t>《杜甫传》</a:t>
            </a:r>
            <a:r>
              <a:rPr lang="zh-CN" altLang="en-US" dirty="0"/>
              <a:t>相关资料</a:t>
            </a:r>
            <a:r>
              <a:rPr lang="zh-CN" altLang="en-US" dirty="0" smtClean="0"/>
              <a:t>，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7365" y="1239520"/>
            <a:ext cx="10846435" cy="4937760"/>
          </a:xfrm>
        </p:spPr>
        <p:txBody>
          <a:bodyPr/>
          <a:lstStyle/>
          <a:p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杜甫，字子美，本襄阳人，后徙河南巩县。</a:t>
            </a:r>
          </a:p>
          <a:p>
            <a:r>
              <a:rPr lang="zh-CN" altLang="en-US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天宝初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应进士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不第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。天宝末，献《三大礼赋》。玄宗奇之，召试文章，授京兆府兵曹参军。</a:t>
            </a:r>
          </a:p>
          <a:p>
            <a:r>
              <a:rPr lang="zh-CN" altLang="en-US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十五载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，禄山陷京师，肃宗征兵灵武。甫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自京师宵遁赴河西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······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甫寓居成州同谷县，自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负薪采梠，儿女饿殍者数人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  <a:p>
            <a:r>
              <a:rPr lang="zh-CN" altLang="en-US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上元二年冬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，郑国公严武镇成都，武与甫世旧。奏为节度参谋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。甫于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成都浣花里种竹植树，结庐枕江，纵酒啸咏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永泰元年夏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，武卒，甫无所依。</a:t>
            </a:r>
          </a:p>
          <a:p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蜀中大乱，甫以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其家避乱荆、楚，扁舟下峡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，未维舟而江陵乱，乃溯沿湘流，游衡山，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困居耒阳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  <a:p>
            <a:r>
              <a:rPr lang="zh-CN" altLang="en-US" b="1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永泰二年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，尝游岳庙，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为暴水所阻，旬日不得食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。啖牛肉白酒，一夕而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卒于耒阳，时年五十九</a:t>
            </a:r>
            <a:r>
              <a:rPr lang="zh-CN" altLang="en-US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读诗方法：以意逆志</a:t>
            </a:r>
            <a:r>
              <a:rPr lang="en-US" altLang="zh-CN">
                <a:sym typeface="+mn-ea"/>
              </a:rPr>
              <a:t>       </a:t>
            </a:r>
            <a:r>
              <a:rPr lang="zh-CN" altLang="en-US">
                <a:sym typeface="+mn-ea"/>
              </a:rPr>
              <a:t>知人论世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3405" y="1120140"/>
            <a:ext cx="10515600" cy="4351338"/>
          </a:xfrm>
        </p:spPr>
        <p:txBody>
          <a:bodyPr/>
          <a:lstStyle/>
          <a:p>
            <a:endParaRPr lang="zh-CN" altLang="en-US"/>
          </a:p>
          <a:p>
            <a:pPr fontAlgn="auto">
              <a:lnSpc>
                <a:spcPts val="3360"/>
              </a:lnSpc>
            </a:pP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以意逆志：</a:t>
            </a:r>
          </a:p>
          <a:p>
            <a:pPr fontAlgn="auto">
              <a:lnSpc>
                <a:spcPts val="3360"/>
              </a:lnSpc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意：自己的切身体会。志：作者之志，作品之意。</a:t>
            </a:r>
          </a:p>
          <a:p>
            <a:pPr marL="0" indent="0" fontAlgn="auto">
              <a:lnSpc>
                <a:spcPts val="3360"/>
              </a:lnSpc>
              <a:buNone/>
            </a:pP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逆：追溯、反求、推测。</a:t>
            </a:r>
          </a:p>
          <a:p>
            <a:pPr fontAlgn="auto">
              <a:lnSpc>
                <a:spcPts val="3360"/>
              </a:lnSpc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从作品的整体出发，由表及里、由浅入深，用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自己的切身体会</a:t>
            </a:r>
            <a:r>
              <a:rPr lang="zh-CN" altLang="en-US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去揣摩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作者的本意。</a:t>
            </a:r>
          </a:p>
          <a:p>
            <a:pPr fontAlgn="auto">
              <a:lnSpc>
                <a:spcPts val="3360"/>
              </a:lnSpc>
            </a:pP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 fontAlgn="auto">
              <a:lnSpc>
                <a:spcPts val="3360"/>
              </a:lnSpc>
              <a:buClrTx/>
              <a:buSzTx/>
            </a:pPr>
            <a:r>
              <a:rPr lang="zh-CN" altLang="en-US" sz="4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知人论世</a:t>
            </a:r>
            <a:endParaRPr lang="zh-CN" altLang="en-US" sz="40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fontAlgn="auto">
              <a:lnSpc>
                <a:spcPts val="3360"/>
              </a:lnSpc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为了理解某个作品，而去了解并研究他所处的时代。即结合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作者生平和时代背景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理解作品，它为文学阅读和欣赏提供了丰富的背景材料。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520700" y="787400"/>
          <a:ext cx="4417060" cy="2640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8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5128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0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0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96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18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18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647700" y="914400"/>
          <a:ext cx="4417060" cy="2640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8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5128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0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20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9685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18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en-US" sz="1800" spc="13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156335" y="299720"/>
            <a:ext cx="4619625" cy="3255645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月夜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今夜鄜州月，闺中只独看。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遥怜小儿女，未解忆长安。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香雾云鬟湿，清辉玉臂寒。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何时倚虚幌，双照泪痕干。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5775960" y="299720"/>
            <a:ext cx="6015990" cy="3255645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闻官军收河南河北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剑外忽传收蓟北，初闻涕泪满衣裳。</a:t>
            </a:r>
            <a:endParaRPr lang="zh-CN" altLang="en-US" sz="2800" b="1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却看妻子愁何在，漫卷诗书喜欲狂。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白日放歌须纵酒，青春作伴好还乡。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即从巴峡穿巫峡，便下襄阳向洛阳。</a:t>
            </a: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155700" y="3555365"/>
            <a:ext cx="4620260" cy="3302635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登岳阳楼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昔闻洞庭水，今上岳阳楼。</a:t>
            </a:r>
            <a:endParaRPr lang="zh-CN" altLang="en-US" sz="2800" b="1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吴楚东南坼，乾坤日夜浮。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亲朋无一字，老病有孤舟。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戎马关山北，凭轩涕泗流。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5775960" y="3555365"/>
            <a:ext cx="6015990" cy="3302635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蜀相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丞相祠堂何处寻？锦官城外柏森森。</a:t>
            </a:r>
            <a:endParaRPr lang="zh-CN" altLang="en-US" sz="2800" b="1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映阶碧草自春色，隔叶黄鹂空好音。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三顾频烦天下计，两朝开济老臣心。</a:t>
            </a:r>
          </a:p>
          <a:p>
            <a:pPr algn="l">
              <a:lnSpc>
                <a:spcPct val="150000"/>
              </a:lnSpc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charset="-122"/>
              </a:rPr>
              <a:t>出师未捷身先死，长使英雄泪满襟。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17170" y="1701165"/>
            <a:ext cx="609600" cy="4572000"/>
          </a:xfrm>
          <a:prstGeom prst="rect">
            <a:avLst/>
          </a:prstGeom>
        </p:spPr>
        <p:txBody>
          <a:bodyPr vert="eaVert"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 panose="020B0503020204020204" charset="-122"/>
              </a:rPr>
              <a:t>  “</a:t>
            </a:r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 panose="020B0503020204020204" charset="-122"/>
              </a:rPr>
              <a:t>泪</a:t>
            </a:r>
            <a:r>
              <a:rPr lang="en-US" altLang="zh-CN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 panose="020B0503020204020204" charset="-122"/>
              </a:rPr>
              <a:t>”</a:t>
            </a:r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 panose="020B0503020204020204" charset="-122"/>
              </a:rPr>
              <a:t>流背景？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540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杜甫的流泪史，杜甫的流浪史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2535555"/>
            <a:ext cx="10515600" cy="3641725"/>
          </a:xfrm>
        </p:spPr>
        <p:txBody>
          <a:bodyPr/>
          <a:lstStyle/>
          <a:p>
            <a:endParaRPr lang="zh-CN" altLang="en-US" sz="4000">
              <a:sym typeface="+mn-ea"/>
            </a:endParaRPr>
          </a:p>
          <a:p>
            <a:endParaRPr lang="zh-CN" altLang="en-US" sz="4000">
              <a:sym typeface="+mn-ea"/>
            </a:endParaRPr>
          </a:p>
          <a:p>
            <a:endParaRPr lang="zh-CN" altLang="en-US" sz="4000">
              <a:sym typeface="+mn-ea"/>
            </a:endParaRPr>
          </a:p>
          <a:p>
            <a:endParaRPr lang="zh-CN" altLang="en-US"/>
          </a:p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391285" y="1883410"/>
            <a:ext cx="6096000" cy="101473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>
                <a:latin typeface="楷体" panose="02010609060101010101" charset="-122"/>
                <a:ea typeface="楷体" panose="02010609060101010101" charset="-122"/>
                <a:sym typeface="+mn-ea"/>
              </a:rPr>
              <a:t>何时倚虚幌，双照泪痕干。</a:t>
            </a: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391285" y="2898140"/>
            <a:ext cx="8434070" cy="101473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4000">
                <a:latin typeface="楷体" panose="02010609060101010101" charset="-122"/>
                <a:ea typeface="楷体" panose="02010609060101010101" charset="-122"/>
                <a:sym typeface="+mn-ea"/>
              </a:rPr>
              <a:t>出师未捷身先死，长使英雄泪满襟。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1391285" y="3912870"/>
            <a:ext cx="8434070" cy="101473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4000">
                <a:latin typeface="楷体" panose="02010609060101010101" charset="-122"/>
                <a:ea typeface="楷体" panose="02010609060101010101" charset="-122"/>
                <a:sym typeface="+mn-ea"/>
              </a:rPr>
              <a:t>剑外忽传收蓟北，初闻涕泪满衣裳。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1391285" y="4927600"/>
            <a:ext cx="6625590" cy="1014730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4000" dirty="0">
                <a:latin typeface="楷体" panose="02010609060101010101" charset="-122"/>
                <a:ea typeface="楷体" panose="02010609060101010101" charset="-122"/>
                <a:sym typeface="+mn-ea"/>
              </a:rPr>
              <a:t>戎马关山北，凭轩涕泗流。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769860" y="2198285"/>
            <a:ext cx="4064000" cy="58356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3200">
                <a:sym typeface="+mn-ea"/>
              </a:rPr>
              <a:t>756年夏天</a:t>
            </a:r>
            <a:endParaRPr lang="zh-CN" altLang="en-US" sz="320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9825355" y="3289215"/>
            <a:ext cx="4064000" cy="58356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3200">
                <a:sym typeface="+mn-ea"/>
              </a:rPr>
              <a:t>760年春天</a:t>
            </a:r>
            <a:endParaRPr lang="zh-CN" altLang="en-US" sz="320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9952355" y="4128050"/>
            <a:ext cx="4064000" cy="58356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3200">
                <a:sym typeface="+mn-ea"/>
              </a:rPr>
              <a:t>763年春天</a:t>
            </a:r>
            <a:endParaRPr lang="zh-CN" altLang="en-US" sz="320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8758555" y="5358680"/>
            <a:ext cx="4064000" cy="58356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3200">
                <a:sym typeface="+mn-ea"/>
              </a:rPr>
              <a:t>768年</a:t>
            </a:r>
            <a:endParaRPr lang="zh-CN" altLang="en-US" sz="3200"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0325" y="2192655"/>
            <a:ext cx="1424305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写于</a:t>
            </a:r>
            <a:r>
              <a:rPr lang="zh-CN" altLang="en-US" sz="2400">
                <a:solidFill>
                  <a:srgbClr val="00B050"/>
                </a:solidFill>
                <a:latin typeface="Arial" panose="020B0604020202020204" pitchFamily="34" charset="0"/>
                <a:ea typeface="微软雅黑" panose="020B0503020204020204" charset="-122"/>
              </a:rPr>
              <a:t>长安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0" y="3175635"/>
            <a:ext cx="1427480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写于</a:t>
            </a:r>
            <a:r>
              <a:rPr lang="zh-CN" altLang="en-US" sz="2400">
                <a:solidFill>
                  <a:srgbClr val="00B050"/>
                </a:solidFill>
                <a:latin typeface="Arial" panose="020B0604020202020204" pitchFamily="34" charset="0"/>
                <a:ea typeface="微软雅黑" panose="020B0503020204020204" charset="-122"/>
              </a:rPr>
              <a:t>成都</a:t>
            </a:r>
          </a:p>
        </p:txBody>
      </p: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0" y="5446395"/>
            <a:ext cx="1645920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写于</a:t>
            </a:r>
            <a:r>
              <a:rPr lang="zh-CN" altLang="en-US" sz="2400">
                <a:solidFill>
                  <a:srgbClr val="00B050"/>
                </a:solidFill>
                <a:latin typeface="Arial" panose="020B0604020202020204" pitchFamily="34" charset="0"/>
                <a:ea typeface="微软雅黑" panose="020B0503020204020204" charset="-122"/>
              </a:rPr>
              <a:t>岳阳</a:t>
            </a:r>
          </a:p>
        </p:txBody>
      </p:sp>
      <p:sp>
        <p:nvSpPr>
          <p:cNvPr id="15" name="文本框 14"/>
          <p:cNvSpPr txBox="1"/>
          <p:nvPr>
            <p:custDataLst>
              <p:tags r:id="rId9"/>
            </p:custDataLst>
          </p:nvPr>
        </p:nvSpPr>
        <p:spPr>
          <a:xfrm>
            <a:off x="0" y="4311015"/>
            <a:ext cx="1427480" cy="460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写于</a:t>
            </a:r>
            <a:r>
              <a:rPr lang="zh-CN" altLang="en-US" sz="2400">
                <a:solidFill>
                  <a:srgbClr val="00B050"/>
                </a:solidFill>
                <a:latin typeface="Arial" panose="020B0604020202020204" pitchFamily="34" charset="0"/>
                <a:ea typeface="微软雅黑" panose="020B0503020204020204" charset="-122"/>
              </a:rPr>
              <a:t>成都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流什么“泪”？</a:t>
            </a:r>
          </a:p>
        </p:txBody>
      </p:sp>
      <p:graphicFrame>
        <p:nvGraphicFramePr>
          <p:cNvPr id="5" name="内容占位符 4"/>
          <p:cNvGraphicFramePr>
            <a:graphicFrameLocks noGrp="1"/>
          </p:cNvGraphicFramePr>
          <p:nvPr>
            <p:ph idx="1"/>
            <p:custDataLst>
              <p:tags r:id="rId1"/>
            </p:custDataLst>
          </p:nvPr>
        </p:nvGraphicFramePr>
        <p:xfrm>
          <a:off x="565785" y="1691005"/>
          <a:ext cx="8978900" cy="4406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4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/>
                        <a:t>诗句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2800"/>
                        <a:t>“</a:t>
                      </a:r>
                      <a:r>
                        <a:rPr lang="zh-CN" altLang="en-US" sz="2800"/>
                        <a:t>泪</a:t>
                      </a:r>
                      <a:r>
                        <a:rPr lang="en-US" altLang="zh-CN" sz="2800"/>
                        <a:t>”</a:t>
                      </a:r>
                      <a:r>
                        <a:rPr lang="zh-CN" altLang="en-US" sz="2800"/>
                        <a:t>的内涵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61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</a:rPr>
                        <a:t>何时倚虚幌，双照泪痕干。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出师未捷身先死，长使英雄泪满襟。</a:t>
                      </a:r>
                      <a:endParaRPr lang="zh-CN" altLang="en-US" sz="2800" b="1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80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zh-CN" alt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8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剑外忽传收蓟北，初闻涕泪满衣裳。</a:t>
                      </a:r>
                      <a:endParaRPr lang="zh-CN" altLang="en-US" sz="2800" b="1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613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800" b="1">
                          <a:latin typeface="楷体" panose="02010609060101010101" charset="-122"/>
                          <a:ea typeface="楷体" panose="02010609060101010101" charset="-122"/>
                          <a:sym typeface="+mn-ea"/>
                        </a:rPr>
                        <a:t>戎马关山北，凭轩涕泗流。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2800" dirty="0">
                        <a:sym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5319395" y="3571240"/>
            <a:ext cx="43205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chemeClr val="dk1"/>
                </a:solidFill>
                <a:sym typeface="+mn-ea"/>
              </a:rPr>
              <a:t>英雄相惜，壮志难酬的泪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175250" y="461327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None/>
            </a:pPr>
            <a:r>
              <a:rPr lang="zh-CN" altLang="en-US" sz="2800">
                <a:sym typeface="+mn-ea"/>
              </a:rPr>
              <a:t>战乱平定狂喜的泪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257800" y="5414645"/>
            <a:ext cx="37280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None/>
            </a:pPr>
            <a:r>
              <a:rPr lang="zh-CN" altLang="en-US" sz="2800">
                <a:sym typeface="+mn-ea"/>
              </a:rPr>
              <a:t>对自身国家无奈的泪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175250" y="2618105"/>
            <a:ext cx="333629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None/>
            </a:pPr>
            <a:r>
              <a:rPr lang="zh-CN" altLang="en-US" sz="2800">
                <a:sym typeface="+mn-ea"/>
              </a:rPr>
              <a:t>思念妻子儿女的泪</a:t>
            </a:r>
            <a:endParaRPr lang="zh-CN" altLang="en-US" sz="2800"/>
          </a:p>
          <a:p>
            <a:pPr>
              <a:buNone/>
            </a:pPr>
            <a:endParaRPr lang="zh-CN" altLang="en-US" sz="2800">
              <a:highlight>
                <a:srgbClr val="FFFF00"/>
              </a:highlight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联读杜甫诗句，品味诗史</a:t>
            </a: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965200" y="1051560"/>
            <a:ext cx="10225405" cy="1403985"/>
          </a:xfrm>
          <a:prstGeom prst="rect">
            <a:avLst/>
          </a:prstGeom>
          <a:ln w="19050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50000"/>
              </a:lnSpc>
            </a:pPr>
            <a:r>
              <a:rPr lang="zh-CN" sz="2800" b="1">
                <a:latin typeface="华文楷体" panose="02010600040101010101" charset="-122"/>
                <a:ea typeface="华文楷体" panose="02010600040101010101" charset="-122"/>
              </a:rPr>
              <a:t>南村</a:t>
            </a:r>
            <a:r>
              <a:rPr lang="zh-CN" sz="28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</a:rPr>
              <a:t>群童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</a:rPr>
              <a:t>欺我老无力，忍能对面为盗贼。公然抱茅入竹去，唇焦口燥呼不得，归来倚杖自叹息。</a:t>
            </a:r>
            <a:r>
              <a:rPr lang="en-US" altLang="zh-CN" sz="2800">
                <a:latin typeface="Arial" panose="020B0604020202020204" pitchFamily="34" charset="0"/>
                <a:ea typeface="微软雅黑" panose="020B0503020204020204" charset="-122"/>
              </a:rPr>
              <a:t>——《茅屋为秋风所破歌》</a:t>
            </a:r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965200" y="2559685"/>
            <a:ext cx="10225405" cy="1403985"/>
          </a:xfrm>
          <a:prstGeom prst="rect">
            <a:avLst/>
          </a:prstGeom>
          <a:ln w="19050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50000"/>
              </a:lnSpc>
            </a:pPr>
            <a:r>
              <a:rPr lang="zh-CN" sz="2800" b="1">
                <a:latin typeface="华文楷体" panose="02010600040101010101" charset="-122"/>
                <a:ea typeface="华文楷体" panose="02010600040101010101" charset="-122"/>
              </a:rPr>
              <a:t>暮投石壕村,有吏夜捉人。</a:t>
            </a:r>
            <a:r>
              <a:rPr lang="zh-CN" sz="28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</a:rPr>
              <a:t>老翁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</a:rPr>
              <a:t>逾墙走,</a:t>
            </a:r>
            <a:r>
              <a:rPr lang="zh-CN" sz="28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</a:rPr>
              <a:t>老妇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</a:rPr>
              <a:t>出门看。</a:t>
            </a:r>
            <a:endParaRPr lang="zh-CN" altLang="zh-CN" sz="28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lang="en-US" altLang="zh-CN" sz="2800">
                <a:latin typeface="Arial" panose="020B0604020202020204" pitchFamily="34" charset="0"/>
                <a:ea typeface="微软雅黑" panose="020B0503020204020204" charset="-122"/>
              </a:rPr>
              <a:t>——</a:t>
            </a:r>
            <a:r>
              <a:rPr lang="zh-CN" altLang="en-US" sz="2800">
                <a:latin typeface="Arial" panose="020B0604020202020204" pitchFamily="34" charset="0"/>
                <a:ea typeface="微软雅黑" panose="020B0503020204020204" charset="-122"/>
              </a:rPr>
              <a:t>《石壕吏》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965200" y="4220845"/>
            <a:ext cx="10225405" cy="1403985"/>
          </a:xfrm>
          <a:prstGeom prst="rect">
            <a:avLst/>
          </a:prstGeom>
          <a:ln w="19050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  <p:txBody>
          <a:bodyPr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50000"/>
              </a:lnSpc>
            </a:pPr>
            <a:r>
              <a:rPr lang="zh-CN" sz="2800" b="1">
                <a:latin typeface="华文楷体" panose="02010600040101010101" charset="-122"/>
                <a:ea typeface="华文楷体" panose="02010600040101010101" charset="-122"/>
              </a:rPr>
              <a:t>车辚辚，马萧萧，</a:t>
            </a:r>
            <a:r>
              <a:rPr lang="zh-CN" sz="2800" b="1">
                <a:solidFill>
                  <a:srgbClr val="00B050"/>
                </a:solidFill>
                <a:latin typeface="华文楷体" panose="02010600040101010101" charset="-122"/>
                <a:ea typeface="华文楷体" panose="02010600040101010101" charset="-122"/>
              </a:rPr>
              <a:t>行人</a:t>
            </a:r>
            <a:r>
              <a:rPr lang="zh-CN" sz="2800" b="1">
                <a:latin typeface="华文楷体" panose="02010600040101010101" charset="-122"/>
                <a:ea typeface="华文楷体" panose="02010600040101010101" charset="-122"/>
              </a:rPr>
              <a:t>弓箭各在腰。耶娘妻子走相送，尘埃不见咸阳桥。</a:t>
            </a:r>
            <a:r>
              <a:rPr lang="en-US" altLang="zh-CN" sz="2800" b="1">
                <a:latin typeface="华文楷体" panose="02010600040101010101" charset="-122"/>
                <a:ea typeface="华文楷体" panose="02010600040101010101" charset="-122"/>
              </a:rPr>
              <a:t>                                                                      </a:t>
            </a:r>
            <a:r>
              <a:rPr lang="en-US" altLang="zh-CN" sz="2800">
                <a:latin typeface="Arial" panose="020B0604020202020204" pitchFamily="34" charset="0"/>
                <a:ea typeface="微软雅黑" panose="020B0503020204020204" charset="-122"/>
              </a:rPr>
              <a:t>——</a:t>
            </a:r>
            <a:r>
              <a:rPr lang="zh-CN" altLang="en-US" sz="2800">
                <a:latin typeface="Arial" panose="020B0604020202020204" pitchFamily="34" charset="0"/>
                <a:ea typeface="微软雅黑" panose="020B0503020204020204" charset="-122"/>
              </a:rPr>
              <a:t>《兵车行》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诗圣境界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居天下之广居，立天下之正位，行天下之大道。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                                                  ——孟子《富贵不能淫》</a:t>
            </a:r>
          </a:p>
          <a:p>
            <a:pPr>
              <a:lnSpc>
                <a:spcPct val="150000"/>
              </a:lnSpc>
            </a:pP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他活着为了多数人更好地活着的人，群众把他抬举得很高，很高。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                                                                      ——臧克家 《有的人》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64795" y="670560"/>
            <a:ext cx="7437755" cy="57912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u="none" kern="1200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110000"/>
              </a:lnSpc>
            </a:pPr>
            <a:r>
              <a:rPr lang="zh-CN" altLang="x-none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杜甫</a:t>
            </a: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</a:rPr>
              <a:t>712—770</a:t>
            </a: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）</a:t>
            </a:r>
          </a:p>
          <a:p>
            <a:pPr lvl="0">
              <a:lnSpc>
                <a:spcPct val="110000"/>
              </a:lnSpc>
              <a:spcBef>
                <a:spcPct val="0"/>
              </a:spcBef>
              <a:buNone/>
            </a:pP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　　　字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____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</a:t>
            </a: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，自称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______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</a:t>
            </a: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。他创作的许多诗歌，显示了唐代由盛转衰的历史过程，被称为“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___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，是我国古代诗歌的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b="1" u="sng">
                <a:latin typeface="微软雅黑" panose="020B0503020204020204" charset="-122"/>
                <a:ea typeface="微软雅黑" panose="020B0503020204020204" charset="-122"/>
              </a:rPr>
              <a:t>               </a:t>
            </a:r>
            <a:r>
              <a:rPr lang="zh-CN" altLang="x-none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高峰</a:t>
            </a: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。杜甫也被誉为</a:t>
            </a:r>
            <a:r>
              <a:rPr lang="zh-CN" altLang="x-none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____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  <a:p>
            <a:pPr lvl="0">
              <a:lnSpc>
                <a:spcPct val="110000"/>
              </a:lnSpc>
              <a:spcBef>
                <a:spcPct val="0"/>
              </a:spcBef>
              <a:buNone/>
            </a:pP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           在艺术上，他善于运用各种诗歌形式，风格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______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____</a:t>
            </a:r>
            <a:r>
              <a:rPr lang="zh-CN" altLang="x-none" b="1">
                <a:solidFill>
                  <a:schemeClr val="folHlink"/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语言精练，具有高度的表达能力。著有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</a:rPr>
              <a:t> 》</a:t>
            </a:r>
            <a:r>
              <a:rPr lang="zh-CN" altLang="x-none" b="1">
                <a:latin typeface="微软雅黑" panose="020B0503020204020204" charset="-122"/>
                <a:ea typeface="微软雅黑" panose="020B0503020204020204" charset="-122"/>
              </a:rPr>
              <a:t>。 </a:t>
            </a: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057400" y="1219835"/>
            <a:ext cx="8940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  <a:latin typeface="Arial" panose="020B0604020202020204" pitchFamily="34" charset="0"/>
                <a:ea typeface="微软雅黑" panose="020B0503020204020204" charset="-122"/>
              </a:rPr>
              <a:t>子美</a:t>
            </a: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4374049" y="1236233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 dirty="0">
                <a:solidFill>
                  <a:srgbClr val="CC0000"/>
                </a:solidFill>
                <a:latin typeface="Arial" panose="020B0604020202020204" pitchFamily="34" charset="0"/>
                <a:ea typeface="微软雅黑" panose="020B0503020204020204" charset="-122"/>
              </a:rPr>
              <a:t>少陵野老</a:t>
            </a: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4401073" y="2248199"/>
            <a:ext cx="8940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 dirty="0">
                <a:solidFill>
                  <a:srgbClr val="CC0000"/>
                </a:solidFill>
                <a:latin typeface="Arial" panose="020B0604020202020204" pitchFamily="34" charset="0"/>
                <a:ea typeface="微软雅黑" panose="020B0503020204020204" charset="-122"/>
              </a:rPr>
              <a:t>诗史</a:t>
            </a: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912471" y="3304129"/>
            <a:ext cx="99568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诗圣</a:t>
            </a: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5573955" y="4949713"/>
            <a:ext cx="16052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 dirty="0">
                <a:solidFill>
                  <a:srgbClr val="CC0000"/>
                </a:solidFill>
                <a:latin typeface="Arial" panose="020B0604020202020204" pitchFamily="34" charset="0"/>
                <a:ea typeface="微软雅黑" panose="020B0503020204020204" charset="-122"/>
              </a:rPr>
              <a:t>杜工部集</a:t>
            </a: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2867660" y="4448175"/>
            <a:ext cx="16078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CC0000"/>
                </a:solidFill>
                <a:latin typeface="Arial" panose="020B0604020202020204" pitchFamily="34" charset="0"/>
                <a:ea typeface="微软雅黑" panose="020B0503020204020204" charset="-122"/>
              </a:rPr>
              <a:t>沉郁顿挫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034655" y="444650"/>
            <a:ext cx="3702050" cy="4973955"/>
          </a:xfrm>
          <a:prstGeom prst="rect">
            <a:avLst/>
          </a:prstGeom>
          <a:effectLst>
            <a:softEdge rad="368300"/>
          </a:effectLst>
        </p:spPr>
      </p:pic>
      <p:sp>
        <p:nvSpPr>
          <p:cNvPr id="10" name="文本框 2"/>
          <p:cNvSpPr txBox="1"/>
          <p:nvPr>
            <p:custDataLst>
              <p:tags r:id="rId9"/>
            </p:custDataLst>
          </p:nvPr>
        </p:nvSpPr>
        <p:spPr>
          <a:xfrm>
            <a:off x="2955365" y="2794262"/>
            <a:ext cx="16078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rgbClr val="CC0000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现实主义</a:t>
            </a:r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111760" y="65405"/>
            <a:ext cx="11969115" cy="6727825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8573844" y="5615491"/>
            <a:ext cx="2678654" cy="6884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 smtClean="0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作者简介</a:t>
            </a:r>
            <a:endParaRPr lang="zh-CN" altLang="en-US" sz="4000" b="1" dirty="0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163195" y="133985"/>
            <a:ext cx="11865610" cy="6590665"/>
          </a:xfrm>
          <a:prstGeom prst="rect">
            <a:avLst/>
          </a:prstGeom>
          <a:noFill/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标题 22529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382270" y="287954"/>
            <a:ext cx="2550160" cy="609600"/>
          </a:xfrm>
        </p:spPr>
        <p:txBody>
          <a:bodyPr anchor="b" anchorCtr="0">
            <a:noAutofit/>
          </a:bodyPr>
          <a:lstStyle/>
          <a:p>
            <a:r>
              <a:rPr lang="zh-CN" altLang="en-US" sz="3600" b="1">
                <a:solidFill>
                  <a:srgbClr val="800000"/>
                </a:solidFill>
                <a:ea typeface="微软雅黑" panose="020B0503020204020204" charset="-122"/>
              </a:rPr>
              <a:t>主要作品：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817320" y="1093171"/>
          <a:ext cx="8025466" cy="39711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7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9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89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1690">
                <a:tc gridSpan="2">
                  <a:txBody>
                    <a:bodyPr/>
                    <a:lstStyle/>
                    <a:p>
                      <a:pPr indent="0">
                        <a:lnSpc>
                          <a:spcPct val="160000"/>
                        </a:lnSpc>
                        <a:buNone/>
                      </a:pPr>
                      <a:r>
                        <a:rPr lang="en-US" sz="2800" b="1">
                          <a:latin typeface="汉仪良品线粗简" panose="00020600040101010101" charset="-122"/>
                          <a:ea typeface="汉仪良品线粗简" panose="00020600040101010101" charset="-122"/>
                          <a:cs typeface="汉仪良品线粗简" panose="00020600040101010101" charset="-122"/>
                          <a:sym typeface="汉仪良品线粗简" panose="00020600040101010101" charset="-122"/>
                        </a:rPr>
                        <a:t>“律诗中登峰造极之作”</a:t>
                      </a:r>
                      <a:endParaRPr lang="en-US" altLang="en-US" sz="2800" b="1">
                        <a:latin typeface="汉仪良品线粗简" panose="00020600040101010101" charset="-122"/>
                        <a:ea typeface="汉仪良品线粗简" panose="00020600040101010101" charset="-122"/>
                        <a:cs typeface="汉仪良品线粗简" panose="00020600040101010101" charset="-122"/>
                        <a:sym typeface="汉仪良品线粗简" panose="0002060004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60000"/>
                        </a:lnSpc>
                        <a:buNone/>
                      </a:pPr>
                      <a:r>
                        <a:rPr lang="en-US" sz="2800" b="1">
                          <a:latin typeface="汉仪良品线粗简" panose="00020600040101010101" charset="-122"/>
                          <a:ea typeface="汉仪良品线粗简" panose="00020600040101010101" charset="-122"/>
                          <a:cs typeface="Calibri" panose="020F0502020204030204" charset="0"/>
                          <a:sym typeface="汉仪良品线粗简" panose="00020600040101010101" charset="-122"/>
                        </a:rPr>
                        <a:t> </a:t>
                      </a:r>
                      <a:endParaRPr lang="en-US" altLang="en-US" sz="2800" b="1">
                        <a:latin typeface="汉仪良品线粗简" panose="00020600040101010101" charset="-122"/>
                        <a:ea typeface="汉仪良品线粗简" panose="00020600040101010101" charset="-122"/>
                        <a:cs typeface="Calibri" panose="020F0502020204030204" charset="0"/>
                        <a:sym typeface="汉仪良品线粗简" panose="0002060004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305">
                <a:tc gridSpan="2">
                  <a:txBody>
                    <a:bodyPr/>
                    <a:lstStyle/>
                    <a:p>
                      <a:pPr indent="0">
                        <a:lnSpc>
                          <a:spcPct val="160000"/>
                        </a:lnSpc>
                        <a:buNone/>
                      </a:pPr>
                      <a:r>
                        <a:rPr lang="en-US" sz="2800" b="1">
                          <a:latin typeface="汉仪良品线粗简" panose="00020600040101010101" charset="-122"/>
                          <a:ea typeface="汉仪良品线粗简" panose="00020600040101010101" charset="-122"/>
                          <a:cs typeface="汉仪良品线粗简" panose="00020600040101010101" charset="-122"/>
                          <a:sym typeface="汉仪良品线粗简" panose="00020600040101010101" charset="-122"/>
                        </a:rPr>
                        <a:t>“杜集七言律第一”</a:t>
                      </a:r>
                      <a:endParaRPr lang="en-US" altLang="en-US" sz="2800" b="1">
                        <a:latin typeface="汉仪良品线粗简" panose="00020600040101010101" charset="-122"/>
                        <a:ea typeface="汉仪良品线粗简" panose="00020600040101010101" charset="-122"/>
                        <a:cs typeface="汉仪良品线粗简" panose="00020600040101010101" charset="-122"/>
                        <a:sym typeface="汉仪良品线粗简" panose="0002060004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60000"/>
                        </a:lnSpc>
                        <a:buNone/>
                      </a:pPr>
                      <a:r>
                        <a:rPr lang="en-US" sz="2800" b="1">
                          <a:latin typeface="汉仪良品线粗简" panose="00020600040101010101" charset="-122"/>
                          <a:ea typeface="汉仪良品线粗简" panose="00020600040101010101" charset="-122"/>
                          <a:cs typeface="Calibri" panose="020F0502020204030204" charset="0"/>
                          <a:sym typeface="汉仪良品线粗简" panose="00020600040101010101" charset="-122"/>
                        </a:rPr>
                        <a:t> </a:t>
                      </a:r>
                      <a:endParaRPr lang="en-US" altLang="en-US" sz="2800" b="1">
                        <a:latin typeface="汉仪良品线粗简" panose="00020600040101010101" charset="-122"/>
                        <a:ea typeface="汉仪良品线粗简" panose="00020600040101010101" charset="-122"/>
                        <a:cs typeface="Calibri" panose="020F0502020204030204" charset="0"/>
                        <a:sym typeface="汉仪良品线粗简" panose="0002060004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3971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270000"/>
                        </a:lnSpc>
                        <a:buNone/>
                      </a:pPr>
                      <a:r>
                        <a:rPr lang="en-US" sz="2800" b="1">
                          <a:latin typeface="汉仪良品线粗简" panose="00020600040101010101" charset="-122"/>
                          <a:ea typeface="汉仪良品线粗简" panose="00020600040101010101" charset="-122"/>
                          <a:cs typeface="宋体" panose="02010600030101010101" pitchFamily="2" charset="-122"/>
                          <a:sym typeface="汉仪良品线粗简" panose="00020600040101010101" charset="-122"/>
                        </a:rPr>
                        <a:t>诗史</a:t>
                      </a:r>
                      <a:endParaRPr lang="en-US" altLang="en-US" sz="2800" b="1">
                        <a:latin typeface="汉仪良品线粗简" panose="00020600040101010101" charset="-122"/>
                        <a:ea typeface="汉仪良品线粗简" panose="00020600040101010101" charset="-122"/>
                        <a:cs typeface="宋体" panose="02010600030101010101" pitchFamily="2" charset="-122"/>
                        <a:sym typeface="汉仪良品线粗简" panose="0002060004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60000"/>
                        </a:lnSpc>
                        <a:buNone/>
                      </a:pPr>
                      <a:r>
                        <a:rPr lang="en-US" sz="2800" b="1">
                          <a:latin typeface="汉仪良品线粗简" panose="00020600040101010101" charset="-122"/>
                          <a:ea typeface="汉仪良品线粗简" panose="00020600040101010101" charset="-122"/>
                          <a:cs typeface="汉仪良品线粗简" panose="00020600040101010101" charset="-122"/>
                          <a:sym typeface="汉仪良品线粗简" panose="00020600040101010101" charset="-122"/>
                        </a:rPr>
                        <a:t>“三吏”</a:t>
                      </a:r>
                      <a:endParaRPr lang="en-US" altLang="en-US" sz="2800" b="1">
                        <a:latin typeface="汉仪良品线粗简" panose="00020600040101010101" charset="-122"/>
                        <a:ea typeface="汉仪良品线粗简" panose="00020600040101010101" charset="-122"/>
                        <a:cs typeface="汉仪良品线粗简" panose="00020600040101010101" charset="-122"/>
                        <a:sym typeface="汉仪良品线粗简" panose="0002060004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60000"/>
                        </a:lnSpc>
                        <a:buNone/>
                      </a:pPr>
                      <a:r>
                        <a:rPr lang="en-US" sz="2800" b="1">
                          <a:latin typeface="汉仪良品线粗简" panose="00020600040101010101" charset="-122"/>
                          <a:ea typeface="汉仪良品线粗简" panose="00020600040101010101" charset="-122"/>
                          <a:cs typeface="Calibri" panose="020F0502020204030204" charset="0"/>
                          <a:sym typeface="汉仪良品线粗简" panose="00020600040101010101" charset="-122"/>
                        </a:rPr>
                        <a:t> </a:t>
                      </a:r>
                      <a:endParaRPr lang="en-US" altLang="en-US" sz="2800" b="1">
                        <a:latin typeface="汉仪良品线粗简" panose="00020600040101010101" charset="-122"/>
                        <a:ea typeface="汉仪良品线粗简" panose="00020600040101010101" charset="-122"/>
                        <a:cs typeface="Calibri" panose="020F0502020204030204" charset="0"/>
                        <a:sym typeface="汉仪良品线粗简" panose="0002060004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17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60000"/>
                        </a:lnSpc>
                        <a:buNone/>
                      </a:pPr>
                      <a:r>
                        <a:rPr lang="en-US" sz="2800" b="1">
                          <a:latin typeface="汉仪良品线粗简" panose="00020600040101010101" charset="-122"/>
                          <a:ea typeface="汉仪良品线粗简" panose="00020600040101010101" charset="-122"/>
                          <a:cs typeface="汉仪良品线粗简" panose="00020600040101010101" charset="-122"/>
                          <a:sym typeface="汉仪良品线粗简" panose="00020600040101010101" charset="-122"/>
                        </a:rPr>
                        <a:t>“三别”</a:t>
                      </a:r>
                      <a:endParaRPr lang="en-US" altLang="en-US" sz="2800" b="1">
                        <a:latin typeface="汉仪良品线粗简" panose="00020600040101010101" charset="-122"/>
                        <a:ea typeface="汉仪良品线粗简" panose="00020600040101010101" charset="-122"/>
                        <a:cs typeface="汉仪良品线粗简" panose="00020600040101010101" charset="-122"/>
                        <a:sym typeface="汉仪良品线粗简" panose="0002060004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60000"/>
                        </a:lnSpc>
                        <a:buNone/>
                      </a:pPr>
                      <a:endParaRPr lang="en-US" altLang="en-US" sz="2800" b="1" dirty="0">
                        <a:latin typeface="汉仪良品线粗简" panose="00020600040101010101" charset="-122"/>
                        <a:ea typeface="汉仪良品线粗简" panose="00020600040101010101" charset="-122"/>
                        <a:cs typeface="Calibri" panose="020F0502020204030204" charset="0"/>
                        <a:sym typeface="汉仪良品线粗简" panose="00020600040101010101" charset="-122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文本框 2"/>
          <p:cNvSpPr txBox="1"/>
          <p:nvPr>
            <p:custDataLst>
              <p:tags r:id="rId5"/>
            </p:custDataLst>
          </p:nvPr>
        </p:nvSpPr>
        <p:spPr>
          <a:xfrm>
            <a:off x="5657215" y="1303954"/>
            <a:ext cx="2316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</a:t>
            </a:r>
            <a:r>
              <a:rPr lang="zh-CN" altLang="x-none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秋兴八首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》</a:t>
            </a:r>
          </a:p>
        </p:txBody>
      </p:sp>
      <p:sp>
        <p:nvSpPr>
          <p:cNvPr id="6" name="文本框 4"/>
          <p:cNvSpPr txBox="1"/>
          <p:nvPr>
            <p:custDataLst>
              <p:tags r:id="rId6"/>
            </p:custDataLst>
          </p:nvPr>
        </p:nvSpPr>
        <p:spPr>
          <a:xfrm>
            <a:off x="5720715" y="2010709"/>
            <a:ext cx="1605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</a:t>
            </a:r>
            <a:r>
              <a:rPr lang="zh-CN" altLang="x-none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登高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》</a:t>
            </a:r>
          </a:p>
        </p:txBody>
      </p:sp>
      <p:sp>
        <p:nvSpPr>
          <p:cNvPr id="7" name="文本框 5"/>
          <p:cNvSpPr txBox="1"/>
          <p:nvPr>
            <p:custDataLst>
              <p:tags r:id="rId7"/>
            </p:custDataLst>
          </p:nvPr>
        </p:nvSpPr>
        <p:spPr>
          <a:xfrm>
            <a:off x="4940898" y="2862430"/>
            <a:ext cx="3738880" cy="9531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</a:t>
            </a:r>
            <a:r>
              <a:rPr lang="zh-CN" altLang="x-none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石壕吏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》《</a:t>
            </a:r>
            <a:r>
              <a:rPr lang="zh-CN" altLang="x-none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新安吏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》</a:t>
            </a:r>
          </a:p>
          <a:p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</a:t>
            </a:r>
            <a:r>
              <a:rPr lang="zh-CN" altLang="x-none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潼关吏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》</a:t>
            </a:r>
          </a:p>
        </p:txBody>
      </p:sp>
      <p:sp>
        <p:nvSpPr>
          <p:cNvPr id="8" name="文本框 6"/>
          <p:cNvSpPr txBox="1"/>
          <p:nvPr>
            <p:custDataLst>
              <p:tags r:id="rId8"/>
            </p:custDataLst>
          </p:nvPr>
        </p:nvSpPr>
        <p:spPr>
          <a:xfrm>
            <a:off x="4995619" y="4028029"/>
            <a:ext cx="349313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《</a:t>
            </a:r>
            <a:r>
              <a:rPr lang="zh-CN" altLang="x-none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新婚别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》《</a:t>
            </a:r>
            <a:r>
              <a:rPr lang="zh-CN" altLang="x-none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无家别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》《</a:t>
            </a:r>
            <a:r>
              <a:rPr lang="zh-CN" altLang="x-none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垂老别</a:t>
            </a:r>
            <a:r>
              <a:rPr lang="en-US" altLang="zh-CN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》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777605" y="827069"/>
            <a:ext cx="3196590" cy="4123055"/>
          </a:xfrm>
          <a:prstGeom prst="rect">
            <a:avLst/>
          </a:prstGeom>
          <a:effectLst>
            <a:softEdge rad="368300"/>
          </a:effectLst>
        </p:spPr>
      </p:pic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1839557" y="390974"/>
            <a:ext cx="9671125" cy="6063614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lgDashDotDot"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 u="none" kern="1200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 b="0" i="0" u="none" kern="1200" baseline="0">
                <a:solidFill>
                  <a:schemeClr val="tx1"/>
                </a:solidFill>
                <a:latin typeface="Tahoma" panose="020B0604030504040204" pitchFamily="3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</a:rPr>
              <a:t>     </a:t>
            </a:r>
            <a:r>
              <a:rPr lang="en-US" altLang="zh-CN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+mn-ea"/>
              </a:rPr>
              <a:t>《</a:t>
            </a:r>
            <a:r>
              <a:rPr lang="zh-CN" alt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+mn-ea"/>
              </a:rPr>
              <a:t>蜀相</a:t>
            </a:r>
            <a:r>
              <a:rPr lang="en-US" altLang="zh-CN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+mn-ea"/>
              </a:rPr>
              <a:t>》</a:t>
            </a:r>
            <a:r>
              <a:rPr lang="zh-CN" alt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+mn-ea"/>
              </a:rPr>
              <a:t>作于唐肃宗上元元年（</a:t>
            </a:r>
            <a:r>
              <a:rPr 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+mn-ea"/>
              </a:rPr>
              <a:t>760</a:t>
            </a:r>
            <a:r>
              <a:rPr lang="zh-CN" alt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+mn-ea"/>
              </a:rPr>
              <a:t>年）的春天。</a:t>
            </a:r>
            <a:r>
              <a:rPr 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+mn-ea"/>
              </a:rPr>
              <a:t>759</a:t>
            </a:r>
            <a:r>
              <a:rPr lang="zh-CN" alt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+mn-ea"/>
              </a:rPr>
              <a:t>年，杜甫结束了在甘肃天水一带颠沛流离的生活，暂时落脚在成都浣花溪畔的茅屋里。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+mn-ea"/>
              </a:rPr>
              <a:t>     个人生活的艰难困苦自不必说，政治上那种“致君尧舜上，再使风俗淳”的理想更是完全破灭。此时“安史之乱”已经“乱”了五年，百姓涂炭，田园荒芜，唐王朝处于风雨飘摇中。唐肃宗宠信宦官，</a:t>
            </a:r>
            <a:r>
              <a:rPr lang="zh-CN" alt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Wingdings" panose="05000000000000000000" pitchFamily="2" charset="2"/>
              </a:rPr>
              <a:t>猜忌如杜甫这样真正忧国忧民的文人。</a:t>
            </a:r>
          </a:p>
          <a:p>
            <a:pPr marL="0" lvl="0" inden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    </a:t>
            </a:r>
            <a:r>
              <a:rPr lang="zh-CN" alt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 诗人</a:t>
            </a:r>
            <a:r>
              <a:rPr lang="zh-CN" altLang="en-US" sz="2800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流落蜀地，寄人篱下</a:t>
            </a:r>
            <a:r>
              <a:rPr lang="zh-CN" alt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，目睹</a:t>
            </a:r>
            <a:r>
              <a:rPr lang="zh-CN" altLang="en-US" sz="2800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国势艰危，生民涂炭，而自身又请缨无路，报国无门，</a:t>
            </a:r>
            <a:r>
              <a:rPr lang="zh-CN" alt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因此对</a:t>
            </a:r>
            <a:r>
              <a:rPr lang="zh-CN" altLang="en-US" sz="2800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开创基业、挽救时局的</a:t>
            </a:r>
            <a:r>
              <a:rPr lang="zh-CN" altLang="en-US" sz="2800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诸葛亮无限</a:t>
            </a:r>
            <a:r>
              <a:rPr lang="zh-CN" altLang="en-US" sz="2800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仰慕，备加敬重。这段时间，他创作了一系列赞扬诸葛亮的诗篇，</a:t>
            </a:r>
            <a:r>
              <a:rPr lang="en-US" altLang="zh-CN" sz="2800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《</a:t>
            </a:r>
            <a:r>
              <a:rPr lang="zh-CN" altLang="en-US" sz="2800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蜀相</a:t>
            </a:r>
            <a:r>
              <a:rPr lang="en-US" altLang="zh-CN" sz="2800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》</a:t>
            </a:r>
            <a:r>
              <a:rPr lang="zh-CN" altLang="en-US" sz="2800" b="1" dirty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sym typeface="Wingdings" panose="05000000000000000000" pitchFamily="2" charset="2"/>
              </a:rPr>
              <a:t>为其中最著名的一首。 </a:t>
            </a:r>
            <a:endParaRPr lang="zh-CN" altLang="en-US" sz="2800" b="1" dirty="0" smtClean="0">
              <a:solidFill>
                <a:srgbClr val="0000CC"/>
              </a:solidFill>
              <a:latin typeface="方正粗黑宋简体" pitchFamily="2" charset="-122"/>
              <a:ea typeface="方正粗黑宋简体" pitchFamily="2" charset="-122"/>
              <a:cs typeface="微软雅黑" panose="020B0503020204020204" charset="-122"/>
              <a:sym typeface="+mn-ea"/>
            </a:endParaRPr>
          </a:p>
          <a:p>
            <a:pPr marL="0" lvl="0" inden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b="1" dirty="0" smtClean="0">
                <a:solidFill>
                  <a:srgbClr val="0000CC"/>
                </a:solidFill>
                <a:latin typeface="方正粗黑宋简体" pitchFamily="2" charset="-122"/>
                <a:ea typeface="方正粗黑宋简体" pitchFamily="2" charset="-122"/>
                <a:cs typeface="微软雅黑" panose="020B0503020204020204" charset="-122"/>
                <a:sym typeface="+mn-ea"/>
              </a:rPr>
              <a:t>   </a:t>
            </a:r>
            <a:endParaRPr lang="zh-CN" altLang="en-US" b="1" dirty="0">
              <a:solidFill>
                <a:srgbClr val="0000CC"/>
              </a:solidFill>
              <a:latin typeface="方正粗黑宋简体" pitchFamily="2" charset="-122"/>
              <a:ea typeface="方正粗黑宋简体" pitchFamily="2" charset="-122"/>
              <a:cs typeface="微软雅黑" panose="020B0503020204020204" charset="-122"/>
            </a:endParaRPr>
          </a:p>
          <a:p>
            <a:pPr marL="0" lvl="0" indent="0">
              <a:lnSpc>
                <a:spcPct val="110000"/>
              </a:lnSpc>
              <a:spcBef>
                <a:spcPct val="0"/>
              </a:spcBef>
              <a:buNone/>
            </a:pPr>
            <a:endParaRPr lang="zh-CN" altLang="en-US" b="1" dirty="0">
              <a:solidFill>
                <a:srgbClr val="0000CC"/>
              </a:solidFill>
              <a:latin typeface="方正粗黑宋简体" pitchFamily="2" charset="-122"/>
              <a:ea typeface="方正粗黑宋简体" pitchFamily="2" charset="-122"/>
              <a:cs typeface="微软雅黑" panose="020B050302020402020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182879" y="1226372"/>
            <a:ext cx="914400" cy="32165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  <a:latin typeface="+mj-ea"/>
                <a:ea typeface="+mj-ea"/>
              </a:rPr>
              <a:t>写</a:t>
            </a:r>
            <a:endParaRPr lang="en-US" altLang="zh-CN" sz="36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3600" b="1" dirty="0" smtClean="0">
                <a:solidFill>
                  <a:srgbClr val="FF0000"/>
                </a:solidFill>
                <a:latin typeface="+mj-ea"/>
                <a:ea typeface="+mj-ea"/>
              </a:rPr>
              <a:t>作</a:t>
            </a:r>
            <a:endParaRPr lang="en-US" altLang="zh-CN" sz="36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3600" b="1" dirty="0" smtClean="0">
                <a:solidFill>
                  <a:srgbClr val="FF0000"/>
                </a:solidFill>
                <a:latin typeface="+mj-ea"/>
                <a:ea typeface="+mj-ea"/>
              </a:rPr>
              <a:t>背</a:t>
            </a:r>
            <a:endParaRPr lang="en-US" altLang="zh-CN" sz="3600" b="1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3600" b="1" dirty="0" smtClean="0">
                <a:solidFill>
                  <a:srgbClr val="FF0000"/>
                </a:solidFill>
                <a:latin typeface="+mj-ea"/>
                <a:ea typeface="+mj-ea"/>
              </a:rPr>
              <a:t>景</a:t>
            </a:r>
            <a:endParaRPr lang="zh-CN" altLang="en-US" sz="36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改动诗句，比较阅读: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0" y="1690688"/>
            <a:ext cx="5958840" cy="4351655"/>
          </a:xfrm>
          <a:ln w="12700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诸葛亮（武侯祠）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蜀相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祠堂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今安在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？锦官城外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树葱葱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映阶碧草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尽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春色，隔叶黄鹂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皆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好音。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三顾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茅庐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天下计，两朝开济老臣心。</a:t>
            </a: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出师未捷身先死，长使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后人深惋惜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0" y="1690688"/>
            <a:ext cx="5841365" cy="4219575"/>
          </a:xfrm>
          <a:prstGeom prst="rect">
            <a:avLst/>
          </a:prstGeom>
          <a:ln w="19050">
            <a:gradFill>
              <a:gsLst>
                <a:gs pos="0">
                  <a:srgbClr val="7B32B2"/>
                </a:gs>
                <a:gs pos="100000">
                  <a:srgbClr val="401A5D"/>
                </a:gs>
              </a:gsLst>
            </a:gradFill>
          </a:ln>
        </p:spPr>
        <p:txBody>
          <a:bodyPr wrap="square">
            <a:noAutofit/>
            <a:extLst>
              <a:ext uri="{4A0BC546-FE56-4ADE-93B0-CB8AF2F6F144}">
                <wpsdc:textFrameExt xmlns="" xmlns:wpsdc="http://www.wps.cn/officeDocument/2022/drawingmlCustomData" type="text"/>
              </a:ext>
            </a:extLst>
          </a:bodyPr>
          <a:lstStyle/>
          <a:p>
            <a:pPr marL="228600" indent="-228600" algn="ctr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8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hlinkClick r:id="rId2" action="ppaction://hlinksldjump"/>
              </a:rPr>
              <a:t>蜀相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8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丞相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祠堂</a:t>
            </a:r>
            <a:r>
              <a:rPr lang="zh-CN" altLang="en-US" sz="28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hlinkClick r:id="rId3" action="ppaction://hlinksldjump"/>
              </a:rPr>
              <a:t>何处寻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？锦官城外</a:t>
            </a:r>
            <a:r>
              <a:rPr lang="zh-CN" altLang="en-US" sz="28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hlinkClick r:id="rId4" action="ppaction://hlinksldjump"/>
              </a:rPr>
              <a:t>柏森森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映阶碧草</a:t>
            </a:r>
            <a:r>
              <a:rPr lang="zh-CN" altLang="en-US" sz="28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hlinkClick r:id="rId5" action="ppaction://hlinksldjump"/>
              </a:rPr>
              <a:t>自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春色，隔叶黄鹂</a:t>
            </a:r>
            <a:r>
              <a:rPr lang="zh-CN" altLang="en-US" sz="28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</a:rPr>
              <a:t>空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好音。</a:t>
            </a: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三顾</a:t>
            </a:r>
            <a:r>
              <a:rPr lang="zh-CN" altLang="en-US" sz="28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hlinkClick r:id="rId6" action="ppaction://hlinksldjump"/>
              </a:rPr>
              <a:t>频烦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天下计，两朝开济老臣心。</a:t>
            </a:r>
          </a:p>
          <a:p>
            <a:pPr marL="228600" indent="-228600" algn="l">
              <a:lnSpc>
                <a:spcPct val="15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出师未捷身先死，长使</a:t>
            </a:r>
            <a:r>
              <a:rPr lang="zh-CN" altLang="en-US" sz="28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hlinkClick r:id="rId7" action="ppaction://hlinksldjump"/>
              </a:rPr>
              <a:t>英雄</a:t>
            </a:r>
            <a:r>
              <a:rPr lang="zh-CN" altLang="en-US" sz="2800" b="1" dirty="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黑体" panose="02010609060101010101" pitchFamily="49" charset="-122"/>
                <a:ea typeface="黑体" panose="02010609060101010101" pitchFamily="49" charset="-122"/>
                <a:hlinkClick r:id="rId8" action="ppaction://hlinksldjump"/>
              </a:rPr>
              <a:t>泪满襟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197046" cy="1394967"/>
          </a:xfrm>
        </p:spPr>
        <p:txBody>
          <a:bodyPr/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hlinkClick r:id="rId2" action="ppaction://hlinksldjump"/>
              </a:rPr>
              <a:t>《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hlinkClick r:id="rId2" action="ppaction://hlinksldjump"/>
              </a:rPr>
              <a:t>蜀相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hlinkClick r:id="rId2" action="ppaction://hlinksldjump"/>
              </a:rPr>
              <a:t>》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hlinkClick r:id="rId2" action="ppaction://hlinksldjump"/>
              </a:rPr>
              <a:t> 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  <a:hlinkClick r:id="rId2" action="ppaction://hlinksldjump"/>
              </a:rPr>
              <a:t>Vs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hlinkClick r:id="rId2" action="ppaction://hlinksldjump"/>
              </a:rPr>
              <a:t>《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  <a:hlinkClick r:id="rId2" action="ppaction://hlinksldjump"/>
              </a:rPr>
              <a:t>诸葛亮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  <a:hlinkClick r:id="rId2" action="ppaction://hlinksldjump"/>
              </a:rPr>
              <a:t>》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6091" y="1368788"/>
            <a:ext cx="10515600" cy="457916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关注文字凸显点：</a:t>
            </a: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蜀相</a:t>
            </a:r>
            <a:r>
              <a:rPr lang="en-US" altLang="zh-CN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——</a:t>
            </a:r>
            <a:r>
              <a:rPr lang="zh-CN" altLang="en-US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政治身份，诸葛亮</a:t>
            </a:r>
            <a:r>
              <a:rPr lang="en-US" altLang="zh-CN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——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智者。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关联作者：</a:t>
            </a:r>
          </a:p>
          <a:p>
            <a:pPr algn="l">
              <a:lnSpc>
                <a:spcPct val="150000"/>
              </a:lnSpc>
              <a:buClrTx/>
              <a:buSzTx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杜甫的政治理想：致君尧舜上，再使风俗淳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关联诗歌内在结构：</a:t>
            </a:r>
          </a:p>
          <a:p>
            <a:pPr algn="l">
              <a:lnSpc>
                <a:spcPct val="150000"/>
              </a:lnSpc>
              <a:buClrTx/>
              <a:buSzTx/>
            </a:pP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两朝开济老臣心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，</a:t>
            </a:r>
            <a:r>
              <a:rPr lang="zh-CN" altLang="en-US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出师未捷身先死</a:t>
            </a:r>
            <a:endParaRPr lang="zh-CN" altLang="en-US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楷体" panose="02010609060101010101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>
            <a:spLocks/>
          </p:cNvSpPr>
          <p:nvPr/>
        </p:nvSpPr>
        <p:spPr>
          <a:xfrm>
            <a:off x="838200" y="365125"/>
            <a:ext cx="10515600" cy="13949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蜀相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Vs 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武侯祠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93123" y="2262778"/>
            <a:ext cx="103055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题曰“蜀相”，而不曰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“武侯祠”，此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诗意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在人而不在祠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 algn="just"/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以“蜀相”为题，突出诸葛亮的政治地位，和其一生的成就，这种立意和诗人的理想抱负有关。</a:t>
            </a:r>
          </a:p>
        </p:txBody>
      </p:sp>
    </p:spTree>
    <p:extLst>
      <p:ext uri="{BB962C8B-B14F-4D97-AF65-F5344CB8AC3E}">
        <p14:creationId xmlns:p14="http://schemas.microsoft.com/office/powerpoint/2010/main" val="3206020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22955" y="718848"/>
            <a:ext cx="56012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丞相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祠堂何处寻？ 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Vs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蜀相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祠堂今安在？</a:t>
            </a:r>
            <a:endParaRPr lang="zh-CN" altLang="en-US" sz="2400" dirty="0"/>
          </a:p>
        </p:txBody>
      </p:sp>
      <p:sp>
        <p:nvSpPr>
          <p:cNvPr id="3" name="矩形 2"/>
          <p:cNvSpPr/>
          <p:nvPr/>
        </p:nvSpPr>
        <p:spPr>
          <a:xfrm>
            <a:off x="618309" y="1566093"/>
            <a:ext cx="112863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蜀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国有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刘备、刘禅两代皇帝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，丞相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只有一个诸葛亮。诸葛亮死后，蜀国就废除了丞相制度，后来的蒋琬、费祎乃至姜维都只能以大司马或者大将军的身份执政。从这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空前绝后的丞相身份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，也可以看出诸葛亮在蜀国的地位。</a:t>
            </a:r>
          </a:p>
        </p:txBody>
      </p:sp>
      <p:sp>
        <p:nvSpPr>
          <p:cNvPr id="4" name="矩形 3"/>
          <p:cNvSpPr/>
          <p:nvPr/>
        </p:nvSpPr>
        <p:spPr>
          <a:xfrm>
            <a:off x="618309" y="3284306"/>
            <a:ext cx="111207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整个三国远不止诸葛亮一位丞相。诗人不说蜀相，而直接说丞相，意味着在杜甫心中，虽然当时英雄辈出，却只有诸葛亮一人才是真正的丞相。</a:t>
            </a:r>
          </a:p>
        </p:txBody>
      </p:sp>
      <p:sp>
        <p:nvSpPr>
          <p:cNvPr id="5" name="矩形 4"/>
          <p:cNvSpPr/>
          <p:nvPr/>
        </p:nvSpPr>
        <p:spPr>
          <a:xfrm>
            <a:off x="618308" y="4787075"/>
            <a:ext cx="109553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用“丞相” 而非“蜀相” ，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是诗人对诸葛亮的无限敬仰，更体现出</a:t>
            </a:r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诸葛亮在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杜甫心中无与伦比的地位。</a:t>
            </a:r>
          </a:p>
        </p:txBody>
      </p:sp>
    </p:spTree>
    <p:extLst>
      <p:ext uri="{BB962C8B-B14F-4D97-AF65-F5344CB8AC3E}">
        <p14:creationId xmlns:p14="http://schemas.microsoft.com/office/powerpoint/2010/main" val="31850561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ISPRING_PRESENTATION_TITLE" val="1"/>
  <p:tag name="KSO_WPP_MARK_KEY" val="21965961-705b-4659-a991-0c66c732717d"/>
  <p:tag name="COMMONDATA" val="eyJoZGlkIjoiYWU5NDhiZjdlMTk1NjJiZDJjNzRjMGU1OWU1M2JjN2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PECIAL_SOURCE" val="bdnul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7"/>
  <p:tag name="KSO_WM_UNIT_TABLE_BEAUTIFY" val="smartTable{a9afff2e-4e2f-4497-9a81-611b4baf2c1c}"/>
  <p:tag name="TABLE_ENDDRAG_ORIGIN_RECT" val="588*268"/>
  <p:tag name="TABLE_ENDDRAG_RECT" val="103*115*588*26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45"/>
  <p:tag name="KSO_WM_UNIT_TABLE_BEAUTIFY" val="smartTable{18377dfc-25d0-4de8-9e56-e41c9ca82f0a}"/>
  <p:tag name="TABLE_ENDDRAG_ORIGIN_RECT" val="847*352"/>
  <p:tag name="TABLE_ENDDRAG_RECT" val="50*82*847*35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4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4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4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4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8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8babc30a-0af8-4074-9a7c-0c51002d72d9}"/>
  <p:tag name="TABLE_ENDDRAG_ORIGIN_RECT" val="347*207"/>
  <p:tag name="TABLE_ENDDRAG_RECT" val="41*62*347*207"/>
  <p:tag name="TABLE_AUTOADJUST_FLAG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858ba312-d439-4dbe-9722-bc9055a31cd6}"/>
  <p:tag name="TABLE_ENDDRAG_ORIGIN_RECT" val="347*207"/>
  <p:tag name="TABLE_ENDDRAG_RECT" val="41*62*347*207"/>
  <p:tag name="TABLE_AUTOADJUST_FLAG" val="1"/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8babc30a-0af8-4074-9a7c-0c51002d72d9}"/>
  <p:tag name="TABLE_ENDDRAG_ORIGIN_RECT" val="347*207"/>
  <p:tag name="TABLE_ENDDRAG_RECT" val="41*62*347*207"/>
  <p:tag name="TABLE_AUTOADJUST_FLAG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858ba312-d439-4dbe-9722-bc9055a31cd6}"/>
  <p:tag name="TABLE_ENDDRAG_ORIGIN_RECT" val="347*207"/>
  <p:tag name="TABLE_ENDDRAG_RECT" val="41*62*347*207"/>
  <p:tag name="TABLE_AUTOADJUST_FLAG" val="1"/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f5c82c0f-a948-4263-b947-22487c1f127a}"/>
  <p:tag name="TABLE_ENDDRAG_ORIGIN_RECT" val="849*309"/>
  <p:tag name="TABLE_ENDDRAG_RECT" val="44*143*849*30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Calibri Light"/>
        <a:ea typeface="方正清刻本悦宋简体"/>
        <a:cs typeface="Arial"/>
      </a:majorFont>
      <a:minorFont>
        <a:latin typeface="Calibri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2140</Words>
  <Application>Microsoft Office PowerPoint</Application>
  <PresentationFormat>宽屏</PresentationFormat>
  <Paragraphs>227</Paragraphs>
  <Slides>24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1" baseType="lpstr">
      <vt:lpstr>华文隶书</vt:lpstr>
      <vt:lpstr>方正粗黑宋简体</vt:lpstr>
      <vt:lpstr>Calibri Light</vt:lpstr>
      <vt:lpstr>Calibri</vt:lpstr>
      <vt:lpstr>华文楷体</vt:lpstr>
      <vt:lpstr>Wingdings</vt:lpstr>
      <vt:lpstr>汉仪良品线粗简</vt:lpstr>
      <vt:lpstr>黑体</vt:lpstr>
      <vt:lpstr>Arial</vt:lpstr>
      <vt:lpstr>Times New Roman</vt:lpstr>
      <vt:lpstr>楷体</vt:lpstr>
      <vt:lpstr>仿宋</vt:lpstr>
      <vt:lpstr>宋体</vt:lpstr>
      <vt:lpstr>隶书</vt:lpstr>
      <vt:lpstr>微软雅黑</vt:lpstr>
      <vt:lpstr>方正清刻本悦宋简体</vt:lpstr>
      <vt:lpstr>Office 主题</vt:lpstr>
      <vt:lpstr>蜀   相</vt:lpstr>
      <vt:lpstr>读诗方法：以意逆志       知人论世</vt:lpstr>
      <vt:lpstr>PowerPoint 演示文稿</vt:lpstr>
      <vt:lpstr>主要作品：</vt:lpstr>
      <vt:lpstr>PowerPoint 演示文稿</vt:lpstr>
      <vt:lpstr>改动诗句，比较阅读:</vt:lpstr>
      <vt:lpstr>《蜀相》 Vs 《诸葛亮》</vt:lpstr>
      <vt:lpstr>PowerPoint 演示文稿</vt:lpstr>
      <vt:lpstr>PowerPoint 演示文稿</vt:lpstr>
      <vt:lpstr>丞相祠堂何处寻 Vs蜀相祠堂今安在</vt:lpstr>
      <vt:lpstr>PowerPoint 演示文稿</vt:lpstr>
      <vt:lpstr>PowerPoint 演示文稿</vt:lpstr>
      <vt:lpstr>PowerPoint 演示文稿</vt:lpstr>
      <vt:lpstr>三顾频烦天下计Vs三顾茅庐天下计</vt:lpstr>
      <vt:lpstr>长使英雄泪满襟Vs长使后人泪满襟</vt:lpstr>
      <vt:lpstr>PowerPoint 演示文稿</vt:lpstr>
      <vt:lpstr>PowerPoint 演示文稿</vt:lpstr>
      <vt:lpstr>PowerPoint 演示文稿</vt:lpstr>
      <vt:lpstr>《杜甫传》相关资料，</vt:lpstr>
      <vt:lpstr>PowerPoint 演示文稿</vt:lpstr>
      <vt:lpstr>杜甫的流泪史，杜甫的流浪史</vt:lpstr>
      <vt:lpstr>流什么“泪”？</vt:lpstr>
      <vt:lpstr>联读杜甫诗句，品味诗史</vt:lpstr>
      <vt:lpstr>诗圣境界</vt:lpstr>
    </vt:vector>
  </TitlesOfParts>
  <Company>学科网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蜀   相</dc:title>
  <dc:creator>rbm.xkw.com</dc:creator>
  <cp:lastModifiedBy>崔宁靖</cp:lastModifiedBy>
  <cp:revision>44</cp:revision>
  <cp:lastPrinted>2021-03-18T10:39:00Z</cp:lastPrinted>
  <dcterms:created xsi:type="dcterms:W3CDTF">2021-03-18T10:39:00Z</dcterms:created>
  <dcterms:modified xsi:type="dcterms:W3CDTF">2024-03-20T00:08:33Z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9AD6217E719D4DCD8A188851F95853A8</vt:lpwstr>
  </property>
  <property fmtid="{D5CDD505-2E9C-101B-9397-08002B2CF9AE}" pid="7" name="KSOProductBuildVer">
    <vt:lpwstr>2052-11.1.0.14309</vt:lpwstr>
  </property>
</Properties>
</file>